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21" r:id="rId2"/>
    <p:sldId id="304" r:id="rId3"/>
    <p:sldId id="365" r:id="rId4"/>
    <p:sldId id="359" r:id="rId5"/>
    <p:sldId id="358" r:id="rId6"/>
    <p:sldId id="361" r:id="rId7"/>
    <p:sldId id="360" r:id="rId8"/>
    <p:sldId id="356" r:id="rId9"/>
    <p:sldId id="362" r:id="rId10"/>
    <p:sldId id="357" r:id="rId11"/>
    <p:sldId id="281" r:id="rId12"/>
    <p:sldId id="363" r:id="rId13"/>
    <p:sldId id="351" r:id="rId14"/>
    <p:sldId id="366" r:id="rId15"/>
    <p:sldId id="364" r:id="rId16"/>
    <p:sldId id="334" r:id="rId17"/>
    <p:sldId id="355" r:id="rId18"/>
    <p:sldId id="293" r:id="rId19"/>
    <p:sldId id="337" r:id="rId20"/>
    <p:sldId id="352" r:id="rId21"/>
    <p:sldId id="340" r:id="rId22"/>
    <p:sldId id="341" r:id="rId23"/>
    <p:sldId id="308" r:id="rId24"/>
    <p:sldId id="344" r:id="rId25"/>
    <p:sldId id="310" r:id="rId26"/>
    <p:sldId id="348" r:id="rId27"/>
    <p:sldId id="346" r:id="rId28"/>
    <p:sldId id="347" r:id="rId29"/>
    <p:sldId id="318" r:id="rId30"/>
    <p:sldId id="349" r:id="rId31"/>
    <p:sldId id="320" r:id="rId32"/>
    <p:sldId id="354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006000"/>
    <a:srgbClr val="005400"/>
    <a:srgbClr val="005000"/>
    <a:srgbClr val="002E00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1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FilesJeff\NSO%20Recovery%20Plan\HexSim%20related\Comparing%20HexSim%20estimates%20to%20DSA%20sites%20(epsilon)%20(8%20Sept%202010)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854813020167398E-2"/>
          <c:y val="5.8950131233595819E-2"/>
          <c:w val="0.83709368059761802"/>
          <c:h val="0.82344712246335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WCN</c:v>
                </c:pt>
              </c:strCache>
            </c:strRef>
          </c:tx>
          <c:spPr>
            <a:solidFill>
              <a:srgbClr val="3718F4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Sheet1!$B$20:$B$27</c:f>
              <c:numCache>
                <c:formatCode>General</c:formatCode>
                <c:ptCount val="8"/>
                <c:pt idx="0">
                  <c:v>71.73</c:v>
                </c:pt>
                <c:pt idx="1">
                  <c:v>8.89</c:v>
                </c:pt>
                <c:pt idx="2">
                  <c:v>5.42</c:v>
                </c:pt>
                <c:pt idx="3">
                  <c:v>4.26</c:v>
                </c:pt>
                <c:pt idx="4">
                  <c:v>3.46</c:v>
                </c:pt>
                <c:pt idx="5">
                  <c:v>2.73</c:v>
                </c:pt>
                <c:pt idx="6">
                  <c:v>2.0299999999999998</c:v>
                </c:pt>
                <c:pt idx="7">
                  <c:v>1.48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9-46F9-B065-BF4F9B6FC96C}"/>
            </c:ext>
          </c:extLst>
        </c:ser>
        <c:ser>
          <c:idx val="1"/>
          <c:order val="1"/>
          <c:tx>
            <c:strRef>
              <c:f>Sheet1!$C$19</c:f>
              <c:strCache>
                <c:ptCount val="1"/>
                <c:pt idx="0">
                  <c:v>WCC</c:v>
                </c:pt>
              </c:strCache>
            </c:strRef>
          </c:tx>
          <c:spPr>
            <a:solidFill>
              <a:srgbClr val="FFFFFF"/>
            </a:solidFill>
            <a:ln w="12702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Sheet1!$C$20:$C$27</c:f>
              <c:numCache>
                <c:formatCode>General</c:formatCode>
                <c:ptCount val="8"/>
                <c:pt idx="0">
                  <c:v>59.230000000000004</c:v>
                </c:pt>
                <c:pt idx="1">
                  <c:v>10.280000000000001</c:v>
                </c:pt>
                <c:pt idx="2">
                  <c:v>6.88</c:v>
                </c:pt>
                <c:pt idx="3">
                  <c:v>6.2399999999999993</c:v>
                </c:pt>
                <c:pt idx="4">
                  <c:v>6.0699999999999994</c:v>
                </c:pt>
                <c:pt idx="5">
                  <c:v>5.58</c:v>
                </c:pt>
                <c:pt idx="6">
                  <c:v>4.09</c:v>
                </c:pt>
                <c:pt idx="7">
                  <c:v>1.6399999999999997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39-46F9-B065-BF4F9B6FC96C}"/>
            </c:ext>
          </c:extLst>
        </c:ser>
        <c:ser>
          <c:idx val="2"/>
          <c:order val="2"/>
          <c:tx>
            <c:strRef>
              <c:f>Sheet1!$D$19</c:f>
              <c:strCache>
                <c:ptCount val="1"/>
                <c:pt idx="0">
                  <c:v>NCO</c:v>
                </c:pt>
              </c:strCache>
            </c:strRef>
          </c:tx>
          <c:spPr>
            <a:solidFill>
              <a:srgbClr val="FF00FF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Sheet1!$D$20:$D$27</c:f>
              <c:numCache>
                <c:formatCode>General</c:formatCode>
                <c:ptCount val="8"/>
                <c:pt idx="0">
                  <c:v>58.07</c:v>
                </c:pt>
                <c:pt idx="1">
                  <c:v>15.909999999999998</c:v>
                </c:pt>
                <c:pt idx="2">
                  <c:v>7.66</c:v>
                </c:pt>
                <c:pt idx="3">
                  <c:v>5.28</c:v>
                </c:pt>
                <c:pt idx="4">
                  <c:v>4.26</c:v>
                </c:pt>
                <c:pt idx="5">
                  <c:v>3.5700000000000003</c:v>
                </c:pt>
                <c:pt idx="6">
                  <c:v>2.98</c:v>
                </c:pt>
                <c:pt idx="7">
                  <c:v>2.2800000000000002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39-46F9-B065-BF4F9B6FC96C}"/>
            </c:ext>
          </c:extLst>
        </c:ser>
        <c:ser>
          <c:idx val="3"/>
          <c:order val="3"/>
          <c:tx>
            <c:strRef>
              <c:f>Sheet1!$E$19</c:f>
              <c:strCache>
                <c:ptCount val="1"/>
                <c:pt idx="0">
                  <c:v>ECS</c:v>
                </c:pt>
              </c:strCache>
            </c:strRef>
          </c:tx>
          <c:spPr>
            <a:solidFill>
              <a:srgbClr val="FF9900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Sheet1!$E$20:$E$27</c:f>
              <c:numCache>
                <c:formatCode>General</c:formatCode>
                <c:ptCount val="8"/>
                <c:pt idx="0">
                  <c:v>50.660000000000004</c:v>
                </c:pt>
                <c:pt idx="1">
                  <c:v>17.32</c:v>
                </c:pt>
                <c:pt idx="2">
                  <c:v>10.59</c:v>
                </c:pt>
                <c:pt idx="3">
                  <c:v>7.1999999999999993</c:v>
                </c:pt>
                <c:pt idx="4">
                  <c:v>5.16</c:v>
                </c:pt>
                <c:pt idx="5">
                  <c:v>3.82</c:v>
                </c:pt>
                <c:pt idx="6">
                  <c:v>2.77</c:v>
                </c:pt>
                <c:pt idx="7">
                  <c:v>2.4800000000000004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39-46F9-B065-BF4F9B6FC96C}"/>
            </c:ext>
          </c:extLst>
        </c:ser>
        <c:ser>
          <c:idx val="4"/>
          <c:order val="4"/>
          <c:tx>
            <c:strRef>
              <c:f>Sheet1!$F$19</c:f>
              <c:strCache>
                <c:ptCount val="1"/>
                <c:pt idx="0">
                  <c:v>ORC</c:v>
                </c:pt>
              </c:strCache>
            </c:strRef>
          </c:tx>
          <c:spPr>
            <a:solidFill>
              <a:srgbClr val="558ED5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Sheet1!$F$20:$F$27</c:f>
              <c:numCache>
                <c:formatCode>General</c:formatCode>
                <c:ptCount val="8"/>
                <c:pt idx="0">
                  <c:v>45.769999999999996</c:v>
                </c:pt>
                <c:pt idx="1">
                  <c:v>15.47</c:v>
                </c:pt>
                <c:pt idx="2">
                  <c:v>11.379999999999999</c:v>
                </c:pt>
                <c:pt idx="3">
                  <c:v>9.1800000000000015</c:v>
                </c:pt>
                <c:pt idx="4">
                  <c:v>7.22</c:v>
                </c:pt>
                <c:pt idx="5">
                  <c:v>5.6099999999999994</c:v>
                </c:pt>
                <c:pt idx="6">
                  <c:v>3.52</c:v>
                </c:pt>
                <c:pt idx="7">
                  <c:v>1.8599999999999999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39-46F9-B065-BF4F9B6FC96C}"/>
            </c:ext>
          </c:extLst>
        </c:ser>
        <c:ser>
          <c:idx val="5"/>
          <c:order val="5"/>
          <c:tx>
            <c:strRef>
              <c:f>Sheet1!$G$19</c:f>
              <c:strCache>
                <c:ptCount val="1"/>
                <c:pt idx="0">
                  <c:v>ECN</c:v>
                </c:pt>
              </c:strCache>
            </c:strRef>
          </c:tx>
          <c:spPr>
            <a:solidFill>
              <a:srgbClr val="79B182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Sheet1!$G$20:$G$27</c:f>
              <c:numCache>
                <c:formatCode>General</c:formatCode>
                <c:ptCount val="8"/>
                <c:pt idx="0">
                  <c:v>42.620000000000005</c:v>
                </c:pt>
                <c:pt idx="1">
                  <c:v>19.580000000000002</c:v>
                </c:pt>
                <c:pt idx="2">
                  <c:v>12.53</c:v>
                </c:pt>
                <c:pt idx="3">
                  <c:v>8.77</c:v>
                </c:pt>
                <c:pt idx="4">
                  <c:v>6.3299999999999992</c:v>
                </c:pt>
                <c:pt idx="5">
                  <c:v>4.5</c:v>
                </c:pt>
                <c:pt idx="6">
                  <c:v>2.98</c:v>
                </c:pt>
                <c:pt idx="7">
                  <c:v>2.69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39-46F9-B065-BF4F9B6FC96C}"/>
            </c:ext>
          </c:extLst>
        </c:ser>
        <c:ser>
          <c:idx val="6"/>
          <c:order val="6"/>
          <c:tx>
            <c:strRef>
              <c:f>Sheet1!$H$19</c:f>
              <c:strCache>
                <c:ptCount val="1"/>
                <c:pt idx="0">
                  <c:v>KLE</c:v>
                </c:pt>
              </c:strCache>
            </c:strRef>
          </c:tx>
          <c:spPr>
            <a:solidFill>
              <a:srgbClr val="B3A2C7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Sheet1!$H$20:$H$27</c:f>
              <c:numCache>
                <c:formatCode>General</c:formatCode>
                <c:ptCount val="8"/>
                <c:pt idx="0">
                  <c:v>29.799999999999997</c:v>
                </c:pt>
                <c:pt idx="1">
                  <c:v>16.09</c:v>
                </c:pt>
                <c:pt idx="2">
                  <c:v>13.91</c:v>
                </c:pt>
                <c:pt idx="3">
                  <c:v>12.479999999999999</c:v>
                </c:pt>
                <c:pt idx="4">
                  <c:v>10.93</c:v>
                </c:pt>
                <c:pt idx="5">
                  <c:v>8.64</c:v>
                </c:pt>
                <c:pt idx="6">
                  <c:v>5.63</c:v>
                </c:pt>
                <c:pt idx="7">
                  <c:v>2.5099999999999998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39-46F9-B065-BF4F9B6FC96C}"/>
            </c:ext>
          </c:extLst>
        </c:ser>
        <c:ser>
          <c:idx val="7"/>
          <c:order val="7"/>
          <c:tx>
            <c:strRef>
              <c:f>Sheet1!$I$19</c:f>
              <c:strCache>
                <c:ptCount val="1"/>
                <c:pt idx="0">
                  <c:v>ICC</c:v>
                </c:pt>
              </c:strCache>
            </c:strRef>
          </c:tx>
          <c:spPr>
            <a:solidFill>
              <a:srgbClr val="000000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Sheet1!$I$20:$I$27</c:f>
              <c:numCache>
                <c:formatCode>General</c:formatCode>
                <c:ptCount val="8"/>
                <c:pt idx="0">
                  <c:v>21.22</c:v>
                </c:pt>
                <c:pt idx="1">
                  <c:v>16.54</c:v>
                </c:pt>
                <c:pt idx="2">
                  <c:v>16.79</c:v>
                </c:pt>
                <c:pt idx="3">
                  <c:v>15.260000000000002</c:v>
                </c:pt>
                <c:pt idx="4">
                  <c:v>12.57</c:v>
                </c:pt>
                <c:pt idx="5">
                  <c:v>9.02</c:v>
                </c:pt>
                <c:pt idx="6">
                  <c:v>5.59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39-46F9-B065-BF4F9B6FC96C}"/>
            </c:ext>
          </c:extLst>
        </c:ser>
        <c:ser>
          <c:idx val="8"/>
          <c:order val="8"/>
          <c:tx>
            <c:strRef>
              <c:f>Sheet1!$J$19</c:f>
              <c:strCache>
                <c:ptCount val="1"/>
                <c:pt idx="0">
                  <c:v>KLW</c:v>
                </c:pt>
              </c:strCache>
            </c:strRef>
          </c:tx>
          <c:spPr>
            <a:solidFill>
              <a:srgbClr val="9BBB59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Sheet1!$J$20:$J$27</c:f>
              <c:numCache>
                <c:formatCode>General</c:formatCode>
                <c:ptCount val="8"/>
                <c:pt idx="0">
                  <c:v>20.57</c:v>
                </c:pt>
                <c:pt idx="1">
                  <c:v>15.120000000000001</c:v>
                </c:pt>
                <c:pt idx="2">
                  <c:v>15.790000000000001</c:v>
                </c:pt>
                <c:pt idx="3">
                  <c:v>14.96</c:v>
                </c:pt>
                <c:pt idx="4">
                  <c:v>13.900000000000002</c:v>
                </c:pt>
                <c:pt idx="5">
                  <c:v>11.65</c:v>
                </c:pt>
                <c:pt idx="6">
                  <c:v>6.25</c:v>
                </c:pt>
                <c:pt idx="7">
                  <c:v>1.7599999999999998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39-46F9-B065-BF4F9B6FC96C}"/>
            </c:ext>
          </c:extLst>
        </c:ser>
        <c:ser>
          <c:idx val="9"/>
          <c:order val="9"/>
          <c:tx>
            <c:strRef>
              <c:f>Sheet1!$K$19</c:f>
              <c:strCache>
                <c:ptCount val="1"/>
                <c:pt idx="0">
                  <c:v>WCS</c:v>
                </c:pt>
              </c:strCache>
            </c:strRef>
          </c:tx>
          <c:spPr>
            <a:solidFill>
              <a:srgbClr val="7030A0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Sheet1!$K$20:$K$27</c:f>
              <c:numCache>
                <c:formatCode>General</c:formatCode>
                <c:ptCount val="8"/>
                <c:pt idx="0">
                  <c:v>17.549999999999997</c:v>
                </c:pt>
                <c:pt idx="1">
                  <c:v>10.38</c:v>
                </c:pt>
                <c:pt idx="2">
                  <c:v>14.879999999999999</c:v>
                </c:pt>
                <c:pt idx="3">
                  <c:v>16.41</c:v>
                </c:pt>
                <c:pt idx="4">
                  <c:v>16.420000000000002</c:v>
                </c:pt>
                <c:pt idx="5">
                  <c:v>14.62</c:v>
                </c:pt>
                <c:pt idx="6">
                  <c:v>8.73</c:v>
                </c:pt>
                <c:pt idx="7">
                  <c:v>1.01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739-46F9-B065-BF4F9B6FC96C}"/>
            </c:ext>
          </c:extLst>
        </c:ser>
        <c:ser>
          <c:idx val="10"/>
          <c:order val="10"/>
          <c:tx>
            <c:strRef>
              <c:f>Sheet1!$L$19</c:f>
              <c:strCache>
                <c:ptCount val="1"/>
                <c:pt idx="0">
                  <c:v>RDC</c:v>
                </c:pt>
              </c:strCache>
            </c:strRef>
          </c:tx>
          <c:spPr>
            <a:solidFill>
              <a:srgbClr val="FF0000"/>
            </a:solidFill>
            <a:ln w="25405">
              <a:noFill/>
            </a:ln>
          </c:spPr>
          <c:invertIfNegative val="0"/>
          <c:cat>
            <c:strRef>
              <c:f>Sheet1!$A$20:$A$27</c:f>
              <c:strCache>
                <c:ptCount val="8"/>
                <c:pt idx="0">
                  <c:v>0-0.1</c:v>
                </c:pt>
                <c:pt idx="1">
                  <c:v>0.1-0.2</c:v>
                </c:pt>
                <c:pt idx="2">
                  <c:v>0.2-0.3</c:v>
                </c:pt>
                <c:pt idx="3">
                  <c:v>0.3-0.4</c:v>
                </c:pt>
                <c:pt idx="4">
                  <c:v>0.4-0.5</c:v>
                </c:pt>
                <c:pt idx="5">
                  <c:v>0.5-0.6</c:v>
                </c:pt>
                <c:pt idx="6">
                  <c:v>0.6-0.7</c:v>
                </c:pt>
                <c:pt idx="7">
                  <c:v>&gt;0.70</c:v>
                </c:pt>
              </c:strCache>
            </c:strRef>
          </c:cat>
          <c:val>
            <c:numRef>
              <c:f>Sheet1!$L$20:$L$27</c:f>
              <c:numCache>
                <c:formatCode>General</c:formatCode>
                <c:ptCount val="8"/>
                <c:pt idx="0">
                  <c:v>8.5500000000000007</c:v>
                </c:pt>
                <c:pt idx="1">
                  <c:v>15.709999999999999</c:v>
                </c:pt>
                <c:pt idx="2">
                  <c:v>16.59</c:v>
                </c:pt>
                <c:pt idx="3">
                  <c:v>17.440000000000001</c:v>
                </c:pt>
                <c:pt idx="4">
                  <c:v>17.2</c:v>
                </c:pt>
                <c:pt idx="5">
                  <c:v>13.950000000000001</c:v>
                </c:pt>
                <c:pt idx="6">
                  <c:v>7.9799999999999995</c:v>
                </c:pt>
                <c:pt idx="7">
                  <c:v>2.58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39-46F9-B065-BF4F9B6FC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6298911"/>
        <c:axId val="1"/>
      </c:barChart>
      <c:scatterChart>
        <c:scatterStyle val="smoothMarker"/>
        <c:varyColors val="0"/>
        <c:ser>
          <c:idx val="11"/>
          <c:order val="11"/>
          <c:tx>
            <c:v>Mean SOS</c:v>
          </c:tx>
          <c:spPr>
            <a:ln w="38107">
              <a:solidFill>
                <a:srgbClr val="FCF305"/>
              </a:solidFill>
              <a:prstDash val="sysDash"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Sheet1!$S$2:$S$9</c:f>
                <c:numCache>
                  <c:formatCode>General</c:formatCode>
                  <c:ptCount val="8"/>
                  <c:pt idx="0">
                    <c:v>3.3113622941864049</c:v>
                  </c:pt>
                  <c:pt idx="1">
                    <c:v>0.86402815003607236</c:v>
                  </c:pt>
                  <c:pt idx="2">
                    <c:v>0.70427801463114914</c:v>
                  </c:pt>
                  <c:pt idx="3">
                    <c:v>0.87716787505058402</c:v>
                  </c:pt>
                  <c:pt idx="4">
                    <c:v>0.23692085717070246</c:v>
                  </c:pt>
                  <c:pt idx="5">
                    <c:v>0.61708645014656882</c:v>
                  </c:pt>
                  <c:pt idx="6">
                    <c:v>1.1922699569979642</c:v>
                  </c:pt>
                  <c:pt idx="7">
                    <c:v>3.3230926443231281</c:v>
                  </c:pt>
                </c:numCache>
              </c:numRef>
            </c:plus>
            <c:minus>
              <c:numRef>
                <c:f>Sheet1!$S$2:$S$9</c:f>
                <c:numCache>
                  <c:formatCode>General</c:formatCode>
                  <c:ptCount val="8"/>
                  <c:pt idx="0">
                    <c:v>3.3113622941864049</c:v>
                  </c:pt>
                  <c:pt idx="1">
                    <c:v>0.86402815003607236</c:v>
                  </c:pt>
                  <c:pt idx="2">
                    <c:v>0.70427801463114914</c:v>
                  </c:pt>
                  <c:pt idx="3">
                    <c:v>0.87716787505058402</c:v>
                  </c:pt>
                  <c:pt idx="4">
                    <c:v>0.23692085717070246</c:v>
                  </c:pt>
                  <c:pt idx="5">
                    <c:v>0.61708645014656882</c:v>
                  </c:pt>
                  <c:pt idx="6">
                    <c:v>1.1922699569979642</c:v>
                  </c:pt>
                  <c:pt idx="7">
                    <c:v>3.3230926443231281</c:v>
                  </c:pt>
                </c:numCache>
              </c:numRef>
            </c:minus>
            <c:spPr>
              <a:ln w="25405">
                <a:solidFill>
                  <a:srgbClr val="FCF305"/>
                </a:solidFill>
                <a:prstDash val="solid"/>
              </a:ln>
            </c:spPr>
          </c:errBars>
          <c:yVal>
            <c:numRef>
              <c:f>Sheet1!$R$2:$R$9</c:f>
              <c:numCache>
                <c:formatCode>General</c:formatCode>
                <c:ptCount val="8"/>
                <c:pt idx="0">
                  <c:v>-16.310384032672811</c:v>
                </c:pt>
                <c:pt idx="1">
                  <c:v>-3.824766665997716</c:v>
                </c:pt>
                <c:pt idx="2">
                  <c:v>-1.6012011434247932</c:v>
                </c:pt>
                <c:pt idx="3">
                  <c:v>-1.0088882245483175</c:v>
                </c:pt>
                <c:pt idx="4">
                  <c:v>1.5480001564767605</c:v>
                </c:pt>
                <c:pt idx="5">
                  <c:v>2.7427731094155239</c:v>
                </c:pt>
                <c:pt idx="6">
                  <c:v>4.7031237423468193</c:v>
                </c:pt>
                <c:pt idx="7">
                  <c:v>11.567262817059877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5739-46F9-B065-BF4F9B6FC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"/>
        <c:axId val="4"/>
      </c:scatterChart>
      <c:catAx>
        <c:axId val="108629891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FCF305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RHS Bin</a:t>
                </a:r>
              </a:p>
            </c:rich>
          </c:tx>
          <c:layout>
            <c:manualLayout>
              <c:xMode val="edge"/>
              <c:yMode val="edge"/>
              <c:x val="0.45362171074769497"/>
              <c:y val="0.93907512323154729"/>
            </c:manualLayout>
          </c:layout>
          <c:overlay val="0"/>
          <c:spPr>
            <a:noFill/>
            <a:ln w="25405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6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6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FCF305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Percentage of Modeling Region</a:t>
                </a:r>
              </a:p>
            </c:rich>
          </c:tx>
          <c:layout>
            <c:manualLayout>
              <c:xMode val="edge"/>
              <c:yMode val="edge"/>
              <c:x val="9.2617268995221751E-3"/>
              <c:y val="0.26796139811791819"/>
            </c:manualLayout>
          </c:layout>
          <c:overlay val="0"/>
          <c:spPr>
            <a:noFill/>
            <a:ln w="254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6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086298911"/>
        <c:crosses val="autoZero"/>
        <c:crossBetween val="between"/>
        <c:majorUnit val="10"/>
      </c:valAx>
      <c:valAx>
        <c:axId val="3"/>
        <c:scaling>
          <c:orientation val="minMax"/>
        </c:scaling>
        <c:delete val="1"/>
        <c:axPos val="b"/>
        <c:majorTickMark val="out"/>
        <c:minorTickMark val="none"/>
        <c:tickLblPos val="nextTo"/>
        <c:crossAx val="4"/>
        <c:crosses val="autoZero"/>
        <c:crossBetween val="midCat"/>
      </c:valAx>
      <c:valAx>
        <c:axId val="4"/>
        <c:scaling>
          <c:orientation val="minMax"/>
          <c:max val="15"/>
          <c:min val="-2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Mean +/- 2SE of  SOS from all Modeling Regions</a:t>
                </a:r>
              </a:p>
            </c:rich>
          </c:tx>
          <c:layout>
            <c:manualLayout>
              <c:xMode val="edge"/>
              <c:yMode val="edge"/>
              <c:x val="0.96590741862395402"/>
              <c:y val="0.17296251840471161"/>
            </c:manualLayout>
          </c:layout>
          <c:overlay val="0"/>
          <c:spPr>
            <a:noFill/>
            <a:ln w="254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6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"/>
        <c:crosses val="max"/>
        <c:crossBetween val="midCat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.80042689434365"/>
          <c:y val="0.28688524590163933"/>
          <c:w val="8.9647812166488788E-2"/>
          <c:h val="0.51967213114754096"/>
        </c:manualLayout>
      </c:layout>
      <c:overlay val="0"/>
      <c:spPr>
        <a:noFill/>
        <a:ln w="12702">
          <a:solidFill>
            <a:srgbClr val="000000"/>
          </a:solidFill>
          <a:prstDash val="solid"/>
        </a:ln>
      </c:spPr>
      <c:txPr>
        <a:bodyPr/>
        <a:lstStyle/>
        <a:p>
          <a:pPr>
            <a:defRPr sz="900">
              <a:solidFill>
                <a:srgbClr val="FFFF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rgbClr val="FFFF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067113106189"/>
          <c:y val="4.3796921834475797E-2"/>
          <c:w val="0.85003912478229904"/>
          <c:h val="0.75112123139142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Top 3 Largest Density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HUP</c:v>
                </c:pt>
                <c:pt idx="1">
                  <c:v>CLE</c:v>
                </c:pt>
                <c:pt idx="2">
                  <c:v>TYE</c:v>
                </c:pt>
                <c:pt idx="3">
                  <c:v>CAS</c:v>
                </c:pt>
                <c:pt idx="4">
                  <c:v>COA</c:v>
                </c:pt>
                <c:pt idx="5">
                  <c:v>KLA</c:v>
                </c:pt>
                <c:pt idx="6">
                  <c:v>OLY</c:v>
                </c:pt>
                <c:pt idx="7">
                  <c:v>HJA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 formatCode="0.0">
                  <c:v>30.333333333333101</c:v>
                </c:pt>
                <c:pt idx="1">
                  <c:v>43</c:v>
                </c:pt>
                <c:pt idx="2" formatCode="0.0">
                  <c:v>78</c:v>
                </c:pt>
                <c:pt idx="3" formatCode="0.0">
                  <c:v>110.6666666666667</c:v>
                </c:pt>
                <c:pt idx="4" formatCode="0.0">
                  <c:v>120.3333333333328</c:v>
                </c:pt>
                <c:pt idx="5" formatCode="0.0">
                  <c:v>121.3333333333328</c:v>
                </c:pt>
                <c:pt idx="6">
                  <c:v>122</c:v>
                </c:pt>
                <c:pt idx="7" formatCode="0.0">
                  <c:v>130.33333333333439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56-47D0-8349-ED0642539B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HexSim Estimate at step 50 (w/BO)</c:v>
                </c:pt>
              </c:strCache>
            </c:strRef>
          </c:tx>
          <c:spPr>
            <a:solidFill>
              <a:sysClr val="windowText" lastClr="000000"/>
            </a:solidFill>
          </c:spPr>
          <c:invertIfNegative val="0"/>
          <c:cat>
            <c:strRef>
              <c:f>Sheet1!$A$2:$A$9</c:f>
              <c:strCache>
                <c:ptCount val="8"/>
                <c:pt idx="0">
                  <c:v>HUP</c:v>
                </c:pt>
                <c:pt idx="1">
                  <c:v>CLE</c:v>
                </c:pt>
                <c:pt idx="2">
                  <c:v>TYE</c:v>
                </c:pt>
                <c:pt idx="3">
                  <c:v>CAS</c:v>
                </c:pt>
                <c:pt idx="4">
                  <c:v>COA</c:v>
                </c:pt>
                <c:pt idx="5">
                  <c:v>KLA</c:v>
                </c:pt>
                <c:pt idx="6">
                  <c:v>OLY</c:v>
                </c:pt>
                <c:pt idx="7">
                  <c:v>HJA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16</c:v>
                </c:pt>
                <c:pt idx="1">
                  <c:v>32</c:v>
                </c:pt>
                <c:pt idx="2">
                  <c:v>84</c:v>
                </c:pt>
                <c:pt idx="3">
                  <c:v>154</c:v>
                </c:pt>
                <c:pt idx="4">
                  <c:v>114</c:v>
                </c:pt>
                <c:pt idx="5">
                  <c:v>67</c:v>
                </c:pt>
                <c:pt idx="6">
                  <c:v>100</c:v>
                </c:pt>
                <c:pt idx="7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56-47D0-8349-ED0642539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24391080"/>
        <c:axId val="-2067394568"/>
      </c:barChart>
      <c:catAx>
        <c:axId val="-2024391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Demographic Study Area</a:t>
                </a:r>
              </a:p>
            </c:rich>
          </c:tx>
          <c:layout>
            <c:manualLayout>
              <c:xMode val="edge"/>
              <c:yMode val="edge"/>
              <c:x val="0.40136016876395098"/>
              <c:y val="0.8984417609646190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-2067394568"/>
        <c:crosses val="autoZero"/>
        <c:auto val="1"/>
        <c:lblAlgn val="ctr"/>
        <c:lblOffset val="100"/>
        <c:noMultiLvlLbl val="0"/>
      </c:catAx>
      <c:valAx>
        <c:axId val="-20673945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Estimated Number of NSOs</a:t>
                </a:r>
              </a:p>
            </c:rich>
          </c:tx>
          <c:layout>
            <c:manualLayout>
              <c:xMode val="edge"/>
              <c:yMode val="edge"/>
              <c:x val="6.3609046532734801E-3"/>
              <c:y val="0.2013521704737689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-2024391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818036858295895"/>
          <c:y val="2.5193392002470501E-2"/>
          <c:w val="0.40616092343295801"/>
          <c:h val="0.15231397251814099"/>
        </c:manualLayout>
      </c:layout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txPr>
    <a:bodyPr/>
    <a:lstStyle/>
    <a:p>
      <a:pPr>
        <a:defRPr sz="1400" b="1">
          <a:solidFill>
            <a:srgbClr val="FFFF00"/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77932867268802"/>
          <c:y val="6.0187557145669222E-2"/>
          <c:w val="0.85788345722298609"/>
          <c:h val="0.83261956838728501"/>
        </c:manualLayout>
      </c:layout>
      <c:lineChart>
        <c:grouping val="standard"/>
        <c:varyColors val="0"/>
        <c:ser>
          <c:idx val="0"/>
          <c:order val="0"/>
          <c:tx>
            <c:strRef>
              <c:f>'LCL and UCL by Comp'!$AZ$360</c:f>
              <c:strCache>
                <c:ptCount val="1"/>
                <c:pt idx="0">
                  <c:v>Optimistic RHS</c:v>
                </c:pt>
              </c:strCache>
            </c:strRef>
          </c:tx>
          <c:spPr>
            <a:ln w="38107">
              <a:noFill/>
            </a:ln>
          </c:spPr>
          <c:marker>
            <c:symbol val="diamond"/>
            <c:size val="7"/>
            <c:spPr>
              <a:solidFill>
                <a:srgbClr val="FFC000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'LCL and UCL by Comp'!$BA$362:$BH$362</c:f>
                <c:numCache>
                  <c:formatCode>General</c:formatCode>
                  <c:ptCount val="8"/>
                  <c:pt idx="0">
                    <c:v>270.58460254257301</c:v>
                  </c:pt>
                  <c:pt idx="1">
                    <c:v>291.48889034952145</c:v>
                  </c:pt>
                  <c:pt idx="2">
                    <c:v>256.67588141307169</c:v>
                  </c:pt>
                  <c:pt idx="3">
                    <c:v>315.80628170213072</c:v>
                  </c:pt>
                  <c:pt idx="4">
                    <c:v>272.2962917361001</c:v>
                  </c:pt>
                  <c:pt idx="5">
                    <c:v>281.94572827577764</c:v>
                  </c:pt>
                  <c:pt idx="6">
                    <c:v>244.11307344838133</c:v>
                  </c:pt>
                  <c:pt idx="7">
                    <c:v>259.68736849577175</c:v>
                  </c:pt>
                </c:numCache>
              </c:numRef>
            </c:plus>
            <c:minus>
              <c:numRef>
                <c:f>'LCL and UCL by Comp'!$BA$362:$BH$362</c:f>
                <c:numCache>
                  <c:formatCode>General</c:formatCode>
                  <c:ptCount val="8"/>
                  <c:pt idx="0">
                    <c:v>270.58460254257301</c:v>
                  </c:pt>
                  <c:pt idx="1">
                    <c:v>291.48889034952145</c:v>
                  </c:pt>
                  <c:pt idx="2">
                    <c:v>256.67588141307169</c:v>
                  </c:pt>
                  <c:pt idx="3">
                    <c:v>315.80628170213072</c:v>
                  </c:pt>
                  <c:pt idx="4">
                    <c:v>272.2962917361001</c:v>
                  </c:pt>
                  <c:pt idx="5">
                    <c:v>281.94572827577764</c:v>
                  </c:pt>
                  <c:pt idx="6">
                    <c:v>244.11307344838133</c:v>
                  </c:pt>
                  <c:pt idx="7">
                    <c:v>259.68736849577175</c:v>
                  </c:pt>
                </c:numCache>
              </c:numRef>
            </c:minus>
            <c:spPr>
              <a:ln w="25405">
                <a:solidFill>
                  <a:srgbClr val="FFCC00"/>
                </a:solidFill>
                <a:prstDash val="solid"/>
              </a:ln>
            </c:spPr>
          </c:errBars>
          <c:cat>
            <c:strRef>
              <c:f>'LCL and UCL by Comp'!$BA$359:$BH$359</c:f>
              <c:strCache>
                <c:ptCount val="8"/>
                <c:pt idx="0">
                  <c:v>NWFP </c:v>
                </c:pt>
                <c:pt idx="1">
                  <c:v>C1</c:v>
                </c:pt>
                <c:pt idx="2">
                  <c:v>C2</c:v>
                </c:pt>
                <c:pt idx="3">
                  <c:v>C3</c:v>
                </c:pt>
                <c:pt idx="4">
                  <c:v>C4</c:v>
                </c:pt>
                <c:pt idx="5">
                  <c:v>C5</c:v>
                </c:pt>
                <c:pt idx="6">
                  <c:v>C6</c:v>
                </c:pt>
                <c:pt idx="7">
                  <c:v>C7</c:v>
                </c:pt>
              </c:strCache>
            </c:strRef>
          </c:cat>
          <c:val>
            <c:numRef>
              <c:f>'LCL and UCL by Comp'!$BA$360:$BH$360</c:f>
              <c:numCache>
                <c:formatCode>0</c:formatCode>
                <c:ptCount val="8"/>
                <c:pt idx="0">
                  <c:v>4031.5</c:v>
                </c:pt>
                <c:pt idx="1">
                  <c:v>4303.09</c:v>
                </c:pt>
                <c:pt idx="2">
                  <c:v>3877.95</c:v>
                </c:pt>
                <c:pt idx="3">
                  <c:v>4106.1400000000003</c:v>
                </c:pt>
                <c:pt idx="4">
                  <c:v>4220.9399999999996</c:v>
                </c:pt>
                <c:pt idx="5">
                  <c:v>4126.8900000000003</c:v>
                </c:pt>
                <c:pt idx="6">
                  <c:v>4428.8999999999996</c:v>
                </c:pt>
                <c:pt idx="7">
                  <c:v>4470.53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C8-4830-A608-CF87D6287900}"/>
            </c:ext>
          </c:extLst>
        </c:ser>
        <c:ser>
          <c:idx val="1"/>
          <c:order val="1"/>
          <c:tx>
            <c:strRef>
              <c:f>'LCL and UCL by Comp'!$AZ$361</c:f>
              <c:strCache>
                <c:ptCount val="1"/>
                <c:pt idx="0">
                  <c:v>Pessimistic RHS</c:v>
                </c:pt>
              </c:strCache>
            </c:strRef>
          </c:tx>
          <c:spPr>
            <a:ln w="38107">
              <a:noFill/>
            </a:ln>
          </c:spPr>
          <c:marker>
            <c:symbol val="diamond"/>
            <c:size val="7"/>
            <c:spPr>
              <a:solidFill>
                <a:srgbClr val="B7DEE8"/>
              </a:solidFill>
              <a:ln>
                <a:solidFill>
                  <a:srgbClr val="DD2D32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'LCL and UCL by Comp'!$BA$363:$BH$363</c:f>
                <c:numCache>
                  <c:formatCode>General</c:formatCode>
                  <c:ptCount val="8"/>
                  <c:pt idx="0">
                    <c:v>169.01388061246345</c:v>
                  </c:pt>
                  <c:pt idx="1">
                    <c:v>228.1538796472407</c:v>
                  </c:pt>
                  <c:pt idx="2">
                    <c:v>197.6527392726843</c:v>
                  </c:pt>
                  <c:pt idx="3">
                    <c:v>217.24322406586668</c:v>
                  </c:pt>
                  <c:pt idx="4">
                    <c:v>238.0417516151158</c:v>
                  </c:pt>
                  <c:pt idx="5">
                    <c:v>203.58508672289005</c:v>
                  </c:pt>
                  <c:pt idx="6">
                    <c:v>231.67197448459368</c:v>
                  </c:pt>
                  <c:pt idx="7">
                    <c:v>216.96446268076522</c:v>
                  </c:pt>
                </c:numCache>
              </c:numRef>
            </c:plus>
            <c:minus>
              <c:numRef>
                <c:f>'LCL and UCL by Comp'!$BA$363:$BH$363</c:f>
                <c:numCache>
                  <c:formatCode>General</c:formatCode>
                  <c:ptCount val="8"/>
                  <c:pt idx="0">
                    <c:v>169.01388061246345</c:v>
                  </c:pt>
                  <c:pt idx="1">
                    <c:v>228.1538796472407</c:v>
                  </c:pt>
                  <c:pt idx="2">
                    <c:v>197.6527392726843</c:v>
                  </c:pt>
                  <c:pt idx="3">
                    <c:v>217.24322406586668</c:v>
                  </c:pt>
                  <c:pt idx="4">
                    <c:v>238.0417516151158</c:v>
                  </c:pt>
                  <c:pt idx="5">
                    <c:v>203.58508672289005</c:v>
                  </c:pt>
                  <c:pt idx="6">
                    <c:v>231.67197448459368</c:v>
                  </c:pt>
                  <c:pt idx="7">
                    <c:v>216.96446268076522</c:v>
                  </c:pt>
                </c:numCache>
              </c:numRef>
            </c:minus>
            <c:spPr>
              <a:ln w="25405">
                <a:solidFill>
                  <a:srgbClr val="99CCFF"/>
                </a:solidFill>
                <a:prstDash val="solid"/>
              </a:ln>
            </c:spPr>
          </c:errBars>
          <c:cat>
            <c:strRef>
              <c:f>'LCL and UCL by Comp'!$BA$359:$BH$359</c:f>
              <c:strCache>
                <c:ptCount val="8"/>
                <c:pt idx="0">
                  <c:v>NWFP </c:v>
                </c:pt>
                <c:pt idx="1">
                  <c:v>C1</c:v>
                </c:pt>
                <c:pt idx="2">
                  <c:v>C2</c:v>
                </c:pt>
                <c:pt idx="3">
                  <c:v>C3</c:v>
                </c:pt>
                <c:pt idx="4">
                  <c:v>C4</c:v>
                </c:pt>
                <c:pt idx="5">
                  <c:v>C5</c:v>
                </c:pt>
                <c:pt idx="6">
                  <c:v>C6</c:v>
                </c:pt>
                <c:pt idx="7">
                  <c:v>C7</c:v>
                </c:pt>
              </c:strCache>
            </c:strRef>
          </c:cat>
          <c:val>
            <c:numRef>
              <c:f>'LCL and UCL by Comp'!$BA$361:$BH$361</c:f>
              <c:numCache>
                <c:formatCode>0</c:formatCode>
                <c:ptCount val="8"/>
                <c:pt idx="0">
                  <c:v>2088.08</c:v>
                </c:pt>
                <c:pt idx="1">
                  <c:v>3216.17</c:v>
                </c:pt>
                <c:pt idx="2">
                  <c:v>2533.7800000000002</c:v>
                </c:pt>
                <c:pt idx="3">
                  <c:v>3073.82</c:v>
                </c:pt>
                <c:pt idx="4">
                  <c:v>3389.74</c:v>
                </c:pt>
                <c:pt idx="5">
                  <c:v>2998.7</c:v>
                </c:pt>
                <c:pt idx="6">
                  <c:v>3189.84</c:v>
                </c:pt>
                <c:pt idx="7">
                  <c:v>3050.78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C8-4830-A608-CF87D6287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6259071"/>
        <c:axId val="1"/>
      </c:lineChart>
      <c:catAx>
        <c:axId val="108625907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FCF305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Network </a:t>
                </a:r>
              </a:p>
            </c:rich>
          </c:tx>
          <c:overlay val="0"/>
          <c:spPr>
            <a:noFill/>
            <a:ln w="254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6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600" b="1">
                <a:solidFill>
                  <a:srgbClr val="FFFF00"/>
                </a:solidFill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750"/>
          <c:min val="1750"/>
        </c:scaling>
        <c:delete val="0"/>
        <c:axPos val="l"/>
        <c:majorGridlines>
          <c:spPr>
            <a:ln w="3176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ptos Narrow"/>
                    <a:ea typeface="Aptos Narrow"/>
                    <a:cs typeface="Aptos Narrow"/>
                  </a:defRPr>
                </a:pPr>
                <a:r>
                  <a:rPr lang="en-US" sz="1600" b="1" i="0" u="none" strike="noStrike" baseline="0">
                    <a:solidFill>
                      <a:srgbClr val="FCF305"/>
                    </a:solidFill>
                    <a:latin typeface="Calibri"/>
                    <a:ea typeface="Calibri"/>
                    <a:cs typeface="Calibri"/>
                  </a:rPr>
                  <a:t>Mean number of NSOs at N350 (95%CI)</a:t>
                </a:r>
              </a:p>
            </c:rich>
          </c:tx>
          <c:layout>
            <c:manualLayout>
              <c:xMode val="edge"/>
              <c:yMode val="edge"/>
              <c:x val="4.568466103899175E-3"/>
              <c:y val="0.16472406333823655"/>
            </c:manualLayout>
          </c:layout>
          <c:overlay val="0"/>
          <c:spPr>
            <a:noFill/>
            <a:ln w="25405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6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400" b="1">
                <a:solidFill>
                  <a:srgbClr val="FFFF00"/>
                </a:solidFill>
              </a:defRPr>
            </a:pPr>
            <a:endParaRPr lang="en-US"/>
          </a:p>
        </c:txPr>
        <c:crossAx val="1086259071"/>
        <c:crosses val="autoZero"/>
        <c:crossBetween val="between"/>
        <c:majorUnit val="250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.77052868391451068"/>
          <c:y val="0.71836007130124779"/>
          <c:w val="0.1923509561304837"/>
          <c:h val="0.13903743315508021"/>
        </c:manualLayout>
      </c:layout>
      <c:overlay val="0"/>
      <c:spPr>
        <a:solidFill>
          <a:srgbClr val="006000"/>
        </a:solidFill>
        <a:ln w="12702">
          <a:solidFill>
            <a:srgbClr val="FFFFFF"/>
          </a:solidFill>
          <a:prstDash val="solid"/>
        </a:ln>
      </c:spPr>
      <c:txPr>
        <a:bodyPr/>
        <a:lstStyle/>
        <a:p>
          <a:pPr>
            <a:defRPr sz="1200" b="1">
              <a:solidFill>
                <a:srgbClr val="FFFF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0A77AF-9702-1022-4BB5-6C5D103E4C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868FD-43B6-C1D4-D635-D8F1DCA2945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053792E-8863-4C89-A0D5-94C7F0C27A73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2F86798-4D87-230E-E4CF-E68A043B81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41E1CD0-8E1B-8A9A-418D-DC7A80EFE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F4489-8C0A-06EA-AD79-726EE1BA44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7A1C-F66E-8D25-A64D-157066E8C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8C6251-3995-4C9A-AE1C-B93B591F44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576EB89B-53CA-80B6-BA60-0B1B67AC9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EE1512CC-EB82-A3F8-F2FA-BA77E11C3A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29074-63CB-F0BF-1373-16FD3146A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A41ED17-6C67-4E5D-8AE3-FEBFFDC652B3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7AFA824C-3A79-EF2D-9F15-A21B35910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DA8CF4E5-2822-F60F-1069-C3977BD9E6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AFAC7-9D03-5AE9-5D8C-C2589047D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FFDE3B3-FD5A-460A-AD1D-076B5E481D75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0AA97C3D-E29C-7811-2BB9-970040207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A4E28F27-D6E0-D8C5-6A09-7D6680D4DD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D9253-64AC-C545-3B58-6A3577BBB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3BD4214-E297-4077-8B08-D9402EE830A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FFB40A21-D3B4-E9F9-36CA-511A9C583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54B56B2C-7065-4D6A-913F-94B9899F7A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BC0F9-0C03-E19C-1B77-064C6E830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DBB71B6-0191-42C2-B5B9-7CE19394D6A9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F0925A97-9900-E41A-150E-A7A424F38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35DDB08E-F639-239F-7E81-2924452CE9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C46A1-08AF-296D-6EDD-4F7EF210E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1D0207A-1857-42AD-8551-B8392B8839DD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7A2DDF34-C085-279D-61C3-5DB2FBBB71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5D0C7993-43A7-2E9D-7D49-301727BAC4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91705-3AFD-2A69-196D-D90D8636E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D86AEEB-14F3-477D-ACEA-2A28B29392BF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2FFCE3D2-5741-327B-258F-190DA7282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DBE761A-FA18-2902-2E32-AC4B69C058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E03EA-FAC9-423B-DDA0-2A06485E7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81E8BB5-3EE7-4020-B499-ACA559E14973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1348264F-A45B-BCC3-2E77-B668C927E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B14D7E82-EE93-074B-43F0-49551272D1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B5E2D-CB64-77CE-F2BE-922F5587C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1001C69-9FB4-4CA3-8E34-1777120C5B47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DAA2E94A-4327-2AEA-A48C-E16B527100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19ED6EE4-6078-2065-E11B-262DABF3B4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E3A99-B409-2CF5-ED14-CB85112817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E7FDE36-BFF9-402B-810A-758668F4CA7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D10A5AAD-99B8-4028-79D1-AC635FE69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1E36FBBF-0A46-88F4-9C1F-2806E12A6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73448-7091-CF13-BD22-527095304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5DC2675-59C2-4295-B7EF-D750710664F5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09FF44E1-4886-3DB8-77DE-485B4727F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71ED09A2-90DE-F66A-1CDC-62D49BFA8F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D4B3E-59B1-2109-AC66-BAD6E88BD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A6DD245-0712-4425-A752-637D2EBD0E4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74EBFA76-138F-66FC-D083-344068AE70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125C6F01-F198-A47F-C76F-8704E8F2CF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6AD71-713D-BD05-F2D3-CF03F9D9B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78BB9A1-32B7-42C6-A352-B3EE37BA80B2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F9891AB2-88D4-8766-230A-AD5E0771F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BC57A8C1-5BEC-628E-2B76-ED3BCC3540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4F5FA-2C8B-3F03-0AAC-B301B49CB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BF10C0C-38E4-4136-8A12-A1A4546275F7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C07B99D7-AD3F-4061-80DB-D65F77BA9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F3AEBA73-6669-A17A-1DE5-034AB68A4E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61737-3CEA-0DD1-DB81-5BAFA076E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B6FAAA5-D125-4908-AC43-D513561B6FA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93C8B7CE-0ACF-BC7B-3E2A-DE7E0E3D2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44EF8EF0-E9E4-1DEB-8ADE-50E1FC649D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E895C-E72E-ECD8-75A1-E00579EDE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C8A6E13-2DB2-4495-A9AE-5D5750A21690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2D43D532-433A-043C-1CB1-1BADB2E69D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B5FF5F64-0363-2816-5332-E89E7196D4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AD2DB-2DC2-D060-F66A-5F1441A7E446}"/>
              </a:ext>
            </a:extLst>
          </p:cNvPr>
          <p:cNvSpPr txBox="1">
            <a:spLocks noGrp="1"/>
          </p:cNvSpPr>
          <p:nvPr/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9B8E2B1-A702-43BF-8CA7-724AD86AFF09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9DDC2AF-3291-2C5D-F027-8AB681208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324ABFC-7FC4-6CEF-017E-6BEFD288CC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F6895-FDA1-934B-C869-C211EDF0B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0A61A08-EB2C-416A-815A-B6C89661B2F9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5BF6CEE7-724C-ECF0-6E9A-344F31546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5C3701EC-89EC-42EB-D626-F05F6357E9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D710B-804E-2669-69CD-BD967B81F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57FE936-B35D-426F-A7AD-C10A6EF9AED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B3CF846D-E3B1-9579-CFBB-959F8C372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186B4680-B4E6-608A-101D-DA473A570E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A1145-6084-1A7A-7016-A82464836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C7645CC-D816-4F8B-B5E7-8E15F24CAB2E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90E962B2-FD25-C783-32AF-CE8C544E6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DA4900F9-C772-2F94-5CB4-BDC12D60D4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6EF46-1361-0D5D-A805-0FCBFF2EC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0ADCE68-BA01-4DF1-90C9-59EEDC97728A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81196B05-F726-003E-5D93-3738EB95FA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B8F9034C-F2F9-B103-891C-980CB84E4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9D4F3-DBB0-1640-051D-99E828AE7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207B9FB-DAFC-4593-B51B-EAF4C61945B3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18AF7B96-C4C7-13D9-5773-2B6247380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BB8B97EB-D29B-954E-9C45-BBC03B110D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EC121-9B62-DB49-2D91-413EFCAA8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B88C74D-365D-4953-9D28-7AC7BC90932C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C4C25-2795-F348-C4C6-4AE4810C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6B8A73-1567-49B3-A777-6CDA27C23D0A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44FEA-4113-14F6-3B2F-76509518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5C9F2-9F7C-CC53-073A-AFBDB543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9F862-9C54-4065-959F-51AB78029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0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062A6-AAD0-0AC2-3C03-89092EA90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E156D-F89F-47F2-86C8-72B74A6A3DAB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43053-0833-0D28-B5FF-064E4F49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F0280-0418-87BC-D752-623D53387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62408-64B7-429A-80E5-4D9A36612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84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4044E-705D-F9B4-5410-6214CDF9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7DF050-2843-4561-9562-27014A44B13F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2AB06-B73C-104E-58B2-B97E72CD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6DCA6-98E8-8DCA-6F66-B1FC1EDA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D97A4-5EBB-43B8-8291-3068F060D4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B9B33-7D7C-4652-6A93-7C895F5A4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42981-E568-4E06-8559-2C42A5B9890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037C-1947-C7E1-D677-F900FC32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71FA4-7E80-0553-D397-235CD084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323840-2002-42B2-AB4A-62BABAD08C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43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605A9-B0D3-D909-F543-5C0E47AE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565C22-FA75-431C-AAC0-6B1D424CF1B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FB03-4BBF-10B2-8473-A6D73A14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B78C1-ED63-7E0C-AD16-3E36B5DA8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2340D-A9F6-4BE3-B6A8-467EE97C68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28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25D5A8-7AA5-F784-4320-B96D5203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23241B-74B7-483C-973F-F48B2872A5A7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814D95-BB62-A27A-206C-7EA17423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4F0574-57E8-8175-7B65-D4FB74842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3F970-4BE6-4960-8658-1B1CD330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615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80E611-F4BB-E034-60CC-2B2AE14D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E24E52-B09E-4472-B777-37D0B66D2E68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0B5F4A-EB16-CC16-8C27-CEC9D9D1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184FAD-9525-16A5-D719-4235231AD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74635-ED75-4D2E-8B59-5D2C5C8A3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70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B816665-3A2F-F788-0BDB-34B6359C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B50832-2316-4224-81FC-394E1EB4D06B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407751-B75A-03D5-B18C-87F64CC61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01929A-0071-5B26-E587-72008971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8F1C8-2583-42F0-96A4-6BBCFA7C06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2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D580812-9739-F282-1A50-34FDCA60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549716-0C76-4C87-B9F9-A92FFC203087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3E1A17-BF86-90BF-00CA-CE6533C9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6CA0CC-AB81-8C43-A793-6ED43A4A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EE6BC-4CFC-4FE0-A9F0-B835A0278F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31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51FDD8-A369-BEA8-8149-0D76B05F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1D4895-2B9A-406A-A0C4-3E2CF4934715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0E592E-7D72-BCA4-9EDC-8D481BCE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99B649-B768-EA2F-D0B1-096F2193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5E0BF-3D1B-4A68-A4A4-2941F4B99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339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DBA43C-B82F-0681-871D-84CC8DFA4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2B613D-C6F3-4A5C-B223-352B70F303A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25A183-5970-BFBB-12D5-8781E11E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4616EB-CE06-F562-7E57-E36BF943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51E8F-63DA-4A19-9935-AC312C19D8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77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043DAA9-E828-5800-B4BC-2D26BC7111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481010-46A5-1F83-3320-83219B348A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A56AC-734E-4B6B-8825-34B6FD6A3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589EFB6-4312-4A17-B454-17716C4077E1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FF31D-9548-1F4A-06C6-0D3206F85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B560B-D025-EB91-ADA0-7C2793DF5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C1C3C9E-827B-4B14-8D80-6780516468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5" descr="NSO">
            <a:extLst>
              <a:ext uri="{FF2B5EF4-FFF2-40B4-BE49-F238E27FC236}">
                <a16:creationId xmlns:a16="http://schemas.microsoft.com/office/drawing/2014/main" id="{F9E19790-0026-0AD5-D1CC-48EC9BB35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2251075"/>
            <a:ext cx="739775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4" descr="barred-owl (Duncan Kraft).jpg">
            <a:extLst>
              <a:ext uri="{FF2B5EF4-FFF2-40B4-BE49-F238E27FC236}">
                <a16:creationId xmlns:a16="http://schemas.microsoft.com/office/drawing/2014/main" id="{ECEE130A-FA63-9786-90CE-AA7569725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290763"/>
            <a:ext cx="146843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E10CC901-E9D4-EE34-B7B7-DB2799F43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827213"/>
            <a:ext cx="863600" cy="266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itle 1">
            <a:extLst>
              <a:ext uri="{FF2B5EF4-FFF2-40B4-BE49-F238E27FC236}">
                <a16:creationId xmlns:a16="http://schemas.microsoft.com/office/drawing/2014/main" id="{A04DCFA5-9649-1B85-0563-48373C699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077200" cy="2003425"/>
          </a:xfrm>
        </p:spPr>
        <p:txBody>
          <a:bodyPr/>
          <a:lstStyle/>
          <a:p>
            <a:r>
              <a:rPr lang="en-US" altLang="en-US" sz="3200" b="1">
                <a:solidFill>
                  <a:srgbClr val="FFFFCC"/>
                </a:solidFill>
              </a:rPr>
              <a:t>Integrating species distributional, conservation planning, and population models: A case study in conservation network evaluation for the northern spotted owl</a:t>
            </a:r>
          </a:p>
        </p:txBody>
      </p:sp>
      <p:sp>
        <p:nvSpPr>
          <p:cNvPr id="2053" name="Subtitle 2">
            <a:extLst>
              <a:ext uri="{FF2B5EF4-FFF2-40B4-BE49-F238E27FC236}">
                <a16:creationId xmlns:a16="http://schemas.microsoft.com/office/drawing/2014/main" id="{51928946-9DA4-764A-BE74-4573A24ED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7924800" cy="3048000"/>
          </a:xfrm>
        </p:spPr>
        <p:txBody>
          <a:bodyPr/>
          <a:lstStyle/>
          <a:p>
            <a:r>
              <a:rPr lang="en-US" altLang="en-US" sz="2000" b="1">
                <a:solidFill>
                  <a:srgbClr val="FFFF00"/>
                </a:solidFill>
              </a:rPr>
              <a:t>Jeffrey R. Dunk</a:t>
            </a:r>
            <a:r>
              <a:rPr lang="en-US" altLang="en-US" sz="2000" b="1" baseline="30000">
                <a:solidFill>
                  <a:srgbClr val="FFFF00"/>
                </a:solidFill>
              </a:rPr>
              <a:t>1</a:t>
            </a:r>
            <a:r>
              <a:rPr lang="en-US" altLang="en-US" sz="2000" b="1">
                <a:solidFill>
                  <a:srgbClr val="FFFF00"/>
                </a:solidFill>
              </a:rPr>
              <a:t>, Brian Woodbridge</a:t>
            </a:r>
            <a:r>
              <a:rPr lang="en-US" altLang="en-US" sz="2000" b="1" baseline="30000">
                <a:solidFill>
                  <a:srgbClr val="FFFF00"/>
                </a:solidFill>
              </a:rPr>
              <a:t>2</a:t>
            </a:r>
            <a:r>
              <a:rPr lang="en-US" altLang="en-US" sz="2000" b="1">
                <a:solidFill>
                  <a:srgbClr val="FFFF00"/>
                </a:solidFill>
              </a:rPr>
              <a:t>, Nathan H. Schumaker</a:t>
            </a:r>
            <a:r>
              <a:rPr lang="en-US" altLang="en-US" sz="2000" b="1" baseline="30000">
                <a:solidFill>
                  <a:srgbClr val="FFFF00"/>
                </a:solidFill>
              </a:rPr>
              <a:t>3</a:t>
            </a:r>
            <a:r>
              <a:rPr lang="en-US" altLang="en-US" sz="2000" b="1">
                <a:solidFill>
                  <a:srgbClr val="FFFF00"/>
                </a:solidFill>
              </a:rPr>
              <a:t>, </a:t>
            </a:r>
          </a:p>
          <a:p>
            <a:r>
              <a:rPr lang="en-US" altLang="en-US" sz="2000" b="1">
                <a:solidFill>
                  <a:srgbClr val="FFFF00"/>
                </a:solidFill>
              </a:rPr>
              <a:t>Elizabeth M. Glenn</a:t>
            </a:r>
            <a:r>
              <a:rPr lang="en-US" altLang="en-US" sz="2000" b="1" baseline="30000">
                <a:solidFill>
                  <a:srgbClr val="FFFF00"/>
                </a:solidFill>
              </a:rPr>
              <a:t>4</a:t>
            </a:r>
            <a:r>
              <a:rPr lang="en-US" altLang="en-US" sz="2000" b="1">
                <a:solidFill>
                  <a:srgbClr val="FFFF00"/>
                </a:solidFill>
              </a:rPr>
              <a:t>, David LaPlante</a:t>
            </a:r>
            <a:r>
              <a:rPr lang="en-US" altLang="en-US" sz="2000" b="1" baseline="30000">
                <a:solidFill>
                  <a:srgbClr val="FFFF00"/>
                </a:solidFill>
              </a:rPr>
              <a:t>5</a:t>
            </a:r>
            <a:r>
              <a:rPr lang="en-US" altLang="en-US" sz="2000" b="1">
                <a:solidFill>
                  <a:srgbClr val="FFFF00"/>
                </a:solidFill>
              </a:rPr>
              <a:t>, and Brendan White</a:t>
            </a:r>
            <a:r>
              <a:rPr lang="en-US" altLang="en-US" sz="2000" b="1" baseline="30000">
                <a:solidFill>
                  <a:srgbClr val="FFFF00"/>
                </a:solidFill>
              </a:rPr>
              <a:t>4</a:t>
            </a:r>
          </a:p>
          <a:p>
            <a:endParaRPr lang="en-US" altLang="en-US" sz="2000" b="1" baseline="30000">
              <a:solidFill>
                <a:srgbClr val="FFFF00"/>
              </a:solidFill>
            </a:endParaRPr>
          </a:p>
          <a:p>
            <a:endParaRPr lang="en-US" altLang="en-US" sz="2000" b="1" baseline="30000">
              <a:solidFill>
                <a:srgbClr val="FFFF00"/>
              </a:solidFill>
            </a:endParaRPr>
          </a:p>
          <a:p>
            <a:r>
              <a:rPr lang="en-US" altLang="en-US" sz="1600" b="1" baseline="30000">
                <a:solidFill>
                  <a:srgbClr val="FFFF00"/>
                </a:solidFill>
              </a:rPr>
              <a:t>1</a:t>
            </a:r>
            <a:r>
              <a:rPr lang="en-US" altLang="en-US" sz="1600" b="1">
                <a:solidFill>
                  <a:srgbClr val="FFFF00"/>
                </a:solidFill>
              </a:rPr>
              <a:t>Dept. Environmental Science and Management, Humboldt State University, Arcata, CA</a:t>
            </a:r>
          </a:p>
          <a:p>
            <a:r>
              <a:rPr lang="en-US" altLang="en-US" sz="1600" b="1" baseline="30000">
                <a:solidFill>
                  <a:srgbClr val="FFFF00"/>
                </a:solidFill>
              </a:rPr>
              <a:t>2</a:t>
            </a:r>
            <a:r>
              <a:rPr lang="en-US" altLang="en-US" sz="1600" b="1">
                <a:solidFill>
                  <a:srgbClr val="FFFF00"/>
                </a:solidFill>
              </a:rPr>
              <a:t>U.S. Fish and Wildlife Service, Yreka, CA</a:t>
            </a:r>
          </a:p>
          <a:p>
            <a:r>
              <a:rPr lang="en-US" altLang="en-US" sz="1600" b="1" baseline="30000">
                <a:solidFill>
                  <a:srgbClr val="FFFF00"/>
                </a:solidFill>
              </a:rPr>
              <a:t>3</a:t>
            </a:r>
            <a:r>
              <a:rPr lang="en-US" altLang="en-US" sz="1600" b="1">
                <a:solidFill>
                  <a:srgbClr val="FFFF00"/>
                </a:solidFill>
              </a:rPr>
              <a:t>Environmental Protection Agency, Corvallis, OR</a:t>
            </a:r>
          </a:p>
          <a:p>
            <a:r>
              <a:rPr lang="en-US" altLang="en-US" sz="1600" b="1" baseline="30000">
                <a:solidFill>
                  <a:srgbClr val="FFFF00"/>
                </a:solidFill>
              </a:rPr>
              <a:t>4</a:t>
            </a:r>
            <a:r>
              <a:rPr lang="en-US" altLang="en-US" sz="1600" b="1">
                <a:solidFill>
                  <a:srgbClr val="FFFF00"/>
                </a:solidFill>
              </a:rPr>
              <a:t>U.S. Fish and Wildlife Service, Portland, OR</a:t>
            </a:r>
          </a:p>
          <a:p>
            <a:r>
              <a:rPr lang="en-US" altLang="en-US" sz="1600" b="1" baseline="30000">
                <a:solidFill>
                  <a:srgbClr val="FFFF00"/>
                </a:solidFill>
              </a:rPr>
              <a:t>5</a:t>
            </a:r>
            <a:r>
              <a:rPr lang="en-US" altLang="en-US" sz="1600" b="1">
                <a:solidFill>
                  <a:srgbClr val="FFFF00"/>
                </a:solidFill>
              </a:rPr>
              <a:t>Natural Resources Geospatial, Yreka, CA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C6B0195-94B5-F885-CDFB-FE21A4A24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638800"/>
            <a:ext cx="9731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>
            <a:extLst>
              <a:ext uri="{FF2B5EF4-FFF2-40B4-BE49-F238E27FC236}">
                <a16:creationId xmlns:a16="http://schemas.microsoft.com/office/drawing/2014/main" id="{BD2657F2-00BA-4186-99D5-6780E970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6140450"/>
            <a:ext cx="30162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3">
            <a:extLst>
              <a:ext uri="{FF2B5EF4-FFF2-40B4-BE49-F238E27FC236}">
                <a16:creationId xmlns:a16="http://schemas.microsoft.com/office/drawing/2014/main" id="{DF9D3966-D94D-571F-2731-98F1DAB2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5664200"/>
            <a:ext cx="10890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 descr="D:\gis\projects\usfws_owl\analysis\kla\_modeling\figures\bw_presentation\lsr_me2_4_Ashland LSR.tif">
            <a:extLst>
              <a:ext uri="{FF2B5EF4-FFF2-40B4-BE49-F238E27FC236}">
                <a16:creationId xmlns:a16="http://schemas.microsoft.com/office/drawing/2014/main" id="{2F8CA49E-9600-6B4C-6E9D-BFD50FDE9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Box 2">
            <a:extLst>
              <a:ext uri="{FF2B5EF4-FFF2-40B4-BE49-F238E27FC236}">
                <a16:creationId xmlns:a16="http://schemas.microsoft.com/office/drawing/2014/main" id="{E13E38FE-07F7-681A-CE5F-FEA35989A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0"/>
            <a:ext cx="4876800" cy="646113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FF00"/>
                </a:solidFill>
              </a:rPr>
              <a:t>Model Evaluation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F865E-50C4-5EFC-2C2C-DE24492B2A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0"/>
            <a:ext cx="8305800" cy="704088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b="1" dirty="0">
                <a:solidFill>
                  <a:srgbClr val="FFFFCC"/>
                </a:solidFill>
                <a:ea typeface="+mj-ea"/>
              </a:rPr>
              <a:t>Distribution of RHS by modeling region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93DE828-7830-8AF3-BFF2-8502BAD2964C}"/>
              </a:ext>
            </a:extLst>
          </p:cNvPr>
          <p:cNvGraphicFramePr>
            <a:graphicFrameLocks/>
          </p:cNvGraphicFramePr>
          <p:nvPr/>
        </p:nvGraphicFramePr>
        <p:xfrm>
          <a:off x="25400" y="558800"/>
          <a:ext cx="9017000" cy="635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BFC4A1D8-1451-DC69-0006-FC192841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9600"/>
            <a:ext cx="8534400" cy="11430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Landscape Prioritization Modeling:</a:t>
            </a:r>
            <a:br>
              <a:rPr lang="en-US" altLang="en-US" b="1">
                <a:solidFill>
                  <a:srgbClr val="FFFF00"/>
                </a:solidFill>
              </a:rPr>
            </a:br>
            <a:r>
              <a:rPr lang="en-US" altLang="en-US" b="1">
                <a:solidFill>
                  <a:srgbClr val="FFFF00"/>
                </a:solidFill>
              </a:rPr>
              <a:t>Zonation Program</a:t>
            </a:r>
          </a:p>
        </p:txBody>
      </p:sp>
      <p:sp>
        <p:nvSpPr>
          <p:cNvPr id="13314" name="Content Placeholder 3">
            <a:extLst>
              <a:ext uri="{FF2B5EF4-FFF2-40B4-BE49-F238E27FC236}">
                <a16:creationId xmlns:a16="http://schemas.microsoft.com/office/drawing/2014/main" id="{3FE07F00-C345-EA6B-4977-91BB69773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038600"/>
          </a:xfrm>
        </p:spPr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Provides a flexible, repeatable method for aggregating habitat value across large landscapes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100" b="1">
              <a:solidFill>
                <a:srgbClr val="FFFFCC"/>
              </a:solidFill>
            </a:endParaRPr>
          </a:p>
          <a:p>
            <a:r>
              <a:rPr lang="en-US" altLang="en-US" b="1">
                <a:solidFill>
                  <a:srgbClr val="FFFFCC"/>
                </a:solidFill>
              </a:rPr>
              <a:t>Optimizes ‘efficiency’: least-cost solution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100" b="1">
              <a:solidFill>
                <a:srgbClr val="FFFFCC"/>
              </a:solidFill>
            </a:endParaRPr>
          </a:p>
          <a:p>
            <a:r>
              <a:rPr lang="en-US" altLang="en-US" b="1">
                <a:solidFill>
                  <a:srgbClr val="FFFFCC"/>
                </a:solidFill>
              </a:rPr>
              <a:t>Useful for a range of conservation strategy approaches (not just = to reserves)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8674BC2F-6DFF-7379-0E36-9EEBD348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2563"/>
            <a:ext cx="8229600" cy="808037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Zonation: RHS to Habitat Value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D31D4B3-DA2A-1AF9-DE54-3420FD77D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46482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364C056E-B5CB-9854-C9B1-5DDF6CD7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1246188"/>
            <a:ext cx="4325937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26236875-8C92-A7B4-D84A-0DFA7272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4106863"/>
            <a:ext cx="446088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13C93BC7-B3BE-FB1F-E31F-DD214737D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4119563"/>
            <a:ext cx="49530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33C923C1-4013-1D50-B7E5-D3E472CA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Network Sizes (million ha)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FBD3CF-5DF7-4404-628C-8CFBE07C063B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1752600"/>
          <a:ext cx="8975725" cy="3505200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814504268"/>
                    </a:ext>
                  </a:extLst>
                </a:gridCol>
                <a:gridCol w="700088">
                  <a:extLst>
                    <a:ext uri="{9D8B030D-6E8A-4147-A177-3AD203B41FA5}">
                      <a16:colId xmlns:a16="http://schemas.microsoft.com/office/drawing/2014/main" val="3517960981"/>
                    </a:ext>
                  </a:extLst>
                </a:gridCol>
                <a:gridCol w="769937">
                  <a:extLst>
                    <a:ext uri="{9D8B030D-6E8A-4147-A177-3AD203B41FA5}">
                      <a16:colId xmlns:a16="http://schemas.microsoft.com/office/drawing/2014/main" val="2723841060"/>
                    </a:ext>
                  </a:extLst>
                </a:gridCol>
                <a:gridCol w="776288">
                  <a:extLst>
                    <a:ext uri="{9D8B030D-6E8A-4147-A177-3AD203B41FA5}">
                      <a16:colId xmlns:a16="http://schemas.microsoft.com/office/drawing/2014/main" val="313056426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968950314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85450966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11748349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9331862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25033745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728645815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157758936"/>
                    </a:ext>
                  </a:extLst>
                </a:gridCol>
              </a:tblGrid>
              <a:tr h="87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NWFP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Z30all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Z70pub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1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3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4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6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7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181000"/>
                  </a:ext>
                </a:extLst>
              </a:tr>
              <a:tr h="87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 network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6.65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3.02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10.08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7.50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5.34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8.13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7.97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7.41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6.19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5.65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896717"/>
                  </a:ext>
                </a:extLst>
              </a:tr>
              <a:tr h="87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CR considered in network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0.00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2.56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1.17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1.79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1.68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0.92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0.82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0.81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1.92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2.03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984105"/>
                  </a:ext>
                </a:extLst>
              </a:tr>
              <a:tr h="87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Total Size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6.65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5.59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11.25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9.30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7.02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9.05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8.79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8.22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8.11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7.69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415457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9E95B605-BA1B-BFA7-43A5-2B312D4A72F5}"/>
              </a:ext>
            </a:extLst>
          </p:cNvPr>
          <p:cNvSpPr/>
          <p:nvPr/>
        </p:nvSpPr>
        <p:spPr>
          <a:xfrm>
            <a:off x="2057400" y="2836863"/>
            <a:ext cx="609600" cy="4572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8C7344-D56E-C9E3-940E-4A61615237FC}"/>
              </a:ext>
            </a:extLst>
          </p:cNvPr>
          <p:cNvSpPr/>
          <p:nvPr/>
        </p:nvSpPr>
        <p:spPr>
          <a:xfrm>
            <a:off x="2838450" y="2836863"/>
            <a:ext cx="609600" cy="4572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DEF257-ECD8-D6BC-0EF2-7D903080A6DE}"/>
              </a:ext>
            </a:extLst>
          </p:cNvPr>
          <p:cNvSpPr/>
          <p:nvPr/>
        </p:nvSpPr>
        <p:spPr>
          <a:xfrm>
            <a:off x="4419600" y="2836863"/>
            <a:ext cx="609600" cy="4572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6F1303-0866-205C-872C-164C9A421E3F}"/>
              </a:ext>
            </a:extLst>
          </p:cNvPr>
          <p:cNvSpPr/>
          <p:nvPr/>
        </p:nvSpPr>
        <p:spPr>
          <a:xfrm>
            <a:off x="5210175" y="2836863"/>
            <a:ext cx="609600" cy="4572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8E44D833-65ED-B5E2-7680-69E696BA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Population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C2852-A560-0150-21F7-433C4607C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FFFFCC"/>
                </a:solidFill>
                <a:ea typeface="+mn-ea"/>
              </a:rPr>
              <a:t>Used </a:t>
            </a:r>
            <a:r>
              <a:rPr lang="en-US" b="1" dirty="0" err="1">
                <a:solidFill>
                  <a:srgbClr val="FFFFCC"/>
                </a:solidFill>
                <a:ea typeface="+mn-ea"/>
              </a:rPr>
              <a:t>HexSim</a:t>
            </a:r>
            <a:r>
              <a:rPr lang="en-US" b="1" dirty="0">
                <a:solidFill>
                  <a:srgbClr val="FFFFCC"/>
                </a:solidFill>
                <a:ea typeface="+mn-ea"/>
              </a:rPr>
              <a:t>, a spatially explicit, individual-based population simulation model</a:t>
            </a:r>
          </a:p>
          <a:p>
            <a:pPr marL="0" indent="0">
              <a:buFont typeface="Arial" charset="0"/>
              <a:buNone/>
              <a:defRPr/>
            </a:pPr>
            <a:endParaRPr lang="en-US" sz="900" b="1" dirty="0">
              <a:solidFill>
                <a:srgbClr val="FFFFCC"/>
              </a:solidFill>
              <a:ea typeface="+mn-ea"/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 err="1">
                <a:solidFill>
                  <a:srgbClr val="FFFFCC"/>
                </a:solidFill>
                <a:ea typeface="+mn-ea"/>
              </a:rPr>
              <a:t>HexSim</a:t>
            </a:r>
            <a:r>
              <a:rPr lang="en-US" b="1" dirty="0">
                <a:solidFill>
                  <a:srgbClr val="FFFFCC"/>
                </a:solidFill>
                <a:ea typeface="+mn-ea"/>
              </a:rPr>
              <a:t> incorporates NSO demographic parameters, spatial information on resources and stressors, resource competition, and temporal trends in habitat conditions</a:t>
            </a:r>
          </a:p>
          <a:p>
            <a:pPr marL="0" indent="0">
              <a:buFont typeface="Arial" charset="0"/>
              <a:buNone/>
              <a:defRPr/>
            </a:pPr>
            <a:endParaRPr lang="en-US" sz="900" b="1" dirty="0">
              <a:solidFill>
                <a:srgbClr val="FFFFCC"/>
              </a:solidFill>
              <a:ea typeface="+mn-ea"/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FFFFCC"/>
                </a:solidFill>
                <a:ea typeface="+mn-ea"/>
              </a:rPr>
              <a:t>Compared </a:t>
            </a:r>
            <a:r>
              <a:rPr lang="en-US" b="1" dirty="0">
                <a:solidFill>
                  <a:srgbClr val="FFFF00"/>
                </a:solidFill>
                <a:ea typeface="+mn-ea"/>
              </a:rPr>
              <a:t>relative </a:t>
            </a:r>
            <a:r>
              <a:rPr lang="en-US" b="1" dirty="0">
                <a:solidFill>
                  <a:srgbClr val="FFFFCC"/>
                </a:solidFill>
                <a:ea typeface="+mn-ea"/>
              </a:rPr>
              <a:t>population metrics among alternative reserve designs</a:t>
            </a:r>
          </a:p>
          <a:p>
            <a:pPr>
              <a:buFont typeface="Arial" charset="0"/>
              <a:buChar char="•"/>
              <a:defRPr/>
            </a:pPr>
            <a:endParaRPr lang="en-US" b="1" dirty="0">
              <a:solidFill>
                <a:srgbClr val="FFFFCC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NSO">
            <a:extLst>
              <a:ext uri="{FF2B5EF4-FFF2-40B4-BE49-F238E27FC236}">
                <a16:creationId xmlns:a16="http://schemas.microsoft.com/office/drawing/2014/main" id="{E69709FD-DC76-02A1-158F-E174FA3D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228600"/>
            <a:ext cx="12446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F97897D6-6529-EFB9-D16A-9A553E36E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0500"/>
            <a:ext cx="8229600" cy="952500"/>
          </a:xfrm>
        </p:spPr>
        <p:txBody>
          <a:bodyPr/>
          <a:lstStyle/>
          <a:p>
            <a:r>
              <a:rPr lang="en-US" altLang="en-US" sz="4000" b="1">
                <a:solidFill>
                  <a:srgbClr val="FFFF00"/>
                </a:solidFill>
              </a:rPr>
              <a:t>We Used HexSim to 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BF9F2-8FC3-899C-F27A-762ED23A7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82700"/>
            <a:ext cx="83820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3000" b="1" dirty="0">
                <a:solidFill>
                  <a:srgbClr val="FFFFCC"/>
                </a:solidFill>
                <a:ea typeface="+mn-ea"/>
              </a:rPr>
              <a:t>What is the relative impact on NSO populations if:</a:t>
            </a:r>
          </a:p>
          <a:p>
            <a:pPr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CC"/>
                </a:solidFill>
                <a:ea typeface="+mn-ea"/>
              </a:rPr>
              <a:t>Barred owl encounter rates increase or decrease over time?  </a:t>
            </a:r>
          </a:p>
          <a:p>
            <a:pPr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CC"/>
                </a:solidFill>
                <a:ea typeface="+mn-ea"/>
              </a:rPr>
              <a:t>RHS increases or decreases over time?  </a:t>
            </a:r>
          </a:p>
          <a:p>
            <a:pPr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CC"/>
                </a:solidFill>
                <a:ea typeface="+mn-ea"/>
              </a:rPr>
              <a:t>CH was designated in a particular spatial arrangement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3000" b="1" dirty="0">
                <a:solidFill>
                  <a:srgbClr val="FFFFCC"/>
                </a:solidFill>
                <a:ea typeface="+mn-ea"/>
              </a:rPr>
              <a:t>Allows for a consistent way to compare population responses to networks and scenarios. </a:t>
            </a:r>
          </a:p>
        </p:txBody>
      </p:sp>
      <p:pic>
        <p:nvPicPr>
          <p:cNvPr id="17412" name="Picture 4" descr="barred-owl (Duncan Kraft).jpg">
            <a:extLst>
              <a:ext uri="{FF2B5EF4-FFF2-40B4-BE49-F238E27FC236}">
                <a16:creationId xmlns:a16="http://schemas.microsoft.com/office/drawing/2014/main" id="{2D47D047-D170-A274-A1D6-02EEAFD5F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4911725"/>
            <a:ext cx="12827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>
            <a:extLst>
              <a:ext uri="{FF2B5EF4-FFF2-40B4-BE49-F238E27FC236}">
                <a16:creationId xmlns:a16="http://schemas.microsoft.com/office/drawing/2014/main" id="{8C6124CC-1AEB-251D-B8CD-75AA5FE05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2286000"/>
            <a:ext cx="7397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69C1C0-04E8-3664-658E-8A2A2310637A}"/>
              </a:ext>
            </a:extLst>
          </p:cNvPr>
          <p:cNvSpPr txBox="1"/>
          <p:nvPr/>
        </p:nvSpPr>
        <p:spPr>
          <a:xfrm>
            <a:off x="533400" y="877888"/>
            <a:ext cx="3733800" cy="64611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+mn-lt"/>
                <a:ea typeface="+mn-ea"/>
              </a:rPr>
              <a:t>Create hexagon network w/RHS map as proxy for resource abundance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289BFB-19C4-1B0B-F02E-128D5A17AF12}"/>
              </a:ext>
            </a:extLst>
          </p:cNvPr>
          <p:cNvSpPr txBox="1"/>
          <p:nvPr/>
        </p:nvSpPr>
        <p:spPr>
          <a:xfrm>
            <a:off x="4953000" y="1081088"/>
            <a:ext cx="2590800" cy="3698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+mn-lt"/>
                <a:ea typeface="+mn-ea"/>
              </a:rPr>
              <a:t>Begin with 10,000 owls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6B7F2-8FE0-C62F-3138-F171B6229206}"/>
              </a:ext>
            </a:extLst>
          </p:cNvPr>
          <p:cNvSpPr txBox="1"/>
          <p:nvPr/>
        </p:nvSpPr>
        <p:spPr>
          <a:xfrm>
            <a:off x="5697538" y="1695450"/>
            <a:ext cx="3370262" cy="12001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+mn-lt"/>
                <a:ea typeface="+mn-ea"/>
              </a:rPr>
              <a:t>Owls have stopping rules for territory establishment, and acquire resources within home ranges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79CCC-D564-BCA8-D6CD-308C0E9D3BE3}"/>
              </a:ext>
            </a:extLst>
          </p:cNvPr>
          <p:cNvSpPr txBox="1"/>
          <p:nvPr/>
        </p:nvSpPr>
        <p:spPr>
          <a:xfrm>
            <a:off x="2286000" y="5562600"/>
            <a:ext cx="3276600" cy="9239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+mn-lt"/>
                <a:ea typeface="+mn-ea"/>
              </a:rPr>
              <a:t>Reproduction happens, but only for territory holders.  Related to age class (+/- 50%; phases 2-3)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BEF62-A3C7-85DC-4C2E-D92D9C219BEC}"/>
              </a:ext>
            </a:extLst>
          </p:cNvPr>
          <p:cNvSpPr txBox="1"/>
          <p:nvPr/>
        </p:nvSpPr>
        <p:spPr>
          <a:xfrm>
            <a:off x="5846763" y="3200400"/>
            <a:ext cx="2971800" cy="9239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FF00"/>
                </a:solidFill>
                <a:latin typeface="Calibri" panose="020F0502020204030204" pitchFamily="34" charset="0"/>
              </a:rPr>
              <a:t>Barred owl encounters (Y/N) vary by modeling region – once per bird per territory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0E7A5-A083-C1E0-0D5F-310E0C1BEF41}"/>
              </a:ext>
            </a:extLst>
          </p:cNvPr>
          <p:cNvSpPr txBox="1"/>
          <p:nvPr/>
        </p:nvSpPr>
        <p:spPr>
          <a:xfrm>
            <a:off x="5740400" y="4343400"/>
            <a:ext cx="3078163" cy="12001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+mn-lt"/>
                <a:ea typeface="+mn-ea"/>
              </a:rPr>
              <a:t>Survival is determined as a function of age, resource acquisition, and barred owl Y/N (+/- 2.5%; phases 2-3)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EBDFE-6442-CC50-8D5C-231323A0B0B1}"/>
              </a:ext>
            </a:extLst>
          </p:cNvPr>
          <p:cNvSpPr txBox="1"/>
          <p:nvPr/>
        </p:nvSpPr>
        <p:spPr>
          <a:xfrm>
            <a:off x="762000" y="4724400"/>
            <a:ext cx="2743200" cy="36988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+mn-lt"/>
                <a:ea typeface="+mn-ea"/>
              </a:rPr>
              <a:t>Juvenile dispersal occurs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37AEF0-FE79-BE0B-85B0-D9CEC29F1407}"/>
              </a:ext>
            </a:extLst>
          </p:cNvPr>
          <p:cNvSpPr txBox="1"/>
          <p:nvPr/>
        </p:nvSpPr>
        <p:spPr>
          <a:xfrm>
            <a:off x="457200" y="3802063"/>
            <a:ext cx="2886075" cy="3698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+mn-lt"/>
                <a:ea typeface="+mn-ea"/>
              </a:rPr>
              <a:t>Barred owl changes inserted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5AC71F-2B56-EA12-055F-647A17B05C41}"/>
              </a:ext>
            </a:extLst>
          </p:cNvPr>
          <p:cNvSpPr txBox="1"/>
          <p:nvPr/>
        </p:nvSpPr>
        <p:spPr>
          <a:xfrm>
            <a:off x="304800" y="2846388"/>
            <a:ext cx="3200400" cy="64611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+mn-lt"/>
                <a:ea typeface="+mn-ea"/>
              </a:rPr>
              <a:t>RHS changes inserted (in v. out of networks)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A4E96-0B70-4610-7638-2EF734DEC944}"/>
              </a:ext>
            </a:extLst>
          </p:cNvPr>
          <p:cNvSpPr txBox="1"/>
          <p:nvPr/>
        </p:nvSpPr>
        <p:spPr>
          <a:xfrm>
            <a:off x="152400" y="2155825"/>
            <a:ext cx="4457700" cy="3683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+mn-lt"/>
                <a:ea typeface="+mn-ea"/>
              </a:rPr>
              <a:t>Model run for 250 or 350 time steps (years)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97D4B-C7E4-0C3E-A8A8-48A1610B5C82}"/>
              </a:ext>
            </a:extLst>
          </p:cNvPr>
          <p:cNvSpPr txBox="1"/>
          <p:nvPr/>
        </p:nvSpPr>
        <p:spPr>
          <a:xfrm>
            <a:off x="1447800" y="177800"/>
            <a:ext cx="6324600" cy="584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CC"/>
                </a:solidFill>
                <a:latin typeface="+mn-lt"/>
                <a:ea typeface="+mn-ea"/>
              </a:rPr>
              <a:t>Overview of NSO </a:t>
            </a:r>
            <a:r>
              <a:rPr lang="en-US" sz="3200" b="1" dirty="0" err="1">
                <a:solidFill>
                  <a:srgbClr val="FFFFCC"/>
                </a:solidFill>
                <a:latin typeface="+mn-lt"/>
                <a:ea typeface="+mn-ea"/>
              </a:rPr>
              <a:t>HexSim</a:t>
            </a:r>
            <a:r>
              <a:rPr lang="en-US" sz="3200" b="1" dirty="0">
                <a:solidFill>
                  <a:srgbClr val="FFFFCC"/>
                </a:solidFill>
                <a:latin typeface="+mn-lt"/>
                <a:ea typeface="+mn-ea"/>
              </a:rPr>
              <a:t> Model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3777DC8-13D9-7690-CF5A-D7FD6BD57295}"/>
              </a:ext>
            </a:extLst>
          </p:cNvPr>
          <p:cNvSpPr/>
          <p:nvPr/>
        </p:nvSpPr>
        <p:spPr>
          <a:xfrm>
            <a:off x="4319588" y="1119188"/>
            <a:ext cx="609600" cy="26035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04E3E367-B1B5-0756-A960-8FE66A61E09E}"/>
              </a:ext>
            </a:extLst>
          </p:cNvPr>
          <p:cNvSpPr/>
          <p:nvPr/>
        </p:nvSpPr>
        <p:spPr>
          <a:xfrm rot="16200000">
            <a:off x="1720057" y="3513931"/>
            <a:ext cx="284162" cy="2381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576A6BF-9DF7-DCDD-6303-D7F7447FC88C}"/>
              </a:ext>
            </a:extLst>
          </p:cNvPr>
          <p:cNvSpPr/>
          <p:nvPr/>
        </p:nvSpPr>
        <p:spPr>
          <a:xfrm rot="16200000">
            <a:off x="1735138" y="2559050"/>
            <a:ext cx="273050" cy="2381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50E996A0-C23D-90D6-B235-961A4742B223}"/>
              </a:ext>
            </a:extLst>
          </p:cNvPr>
          <p:cNvSpPr/>
          <p:nvPr/>
        </p:nvSpPr>
        <p:spPr>
          <a:xfrm rot="18933431">
            <a:off x="2751138" y="3376613"/>
            <a:ext cx="3397250" cy="23812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D2C4F12-8566-12E9-3B3A-88ACD455745F}"/>
              </a:ext>
            </a:extLst>
          </p:cNvPr>
          <p:cNvSpPr/>
          <p:nvPr/>
        </p:nvSpPr>
        <p:spPr>
          <a:xfrm rot="13617282">
            <a:off x="1823245" y="5225256"/>
            <a:ext cx="582612" cy="23812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5E190E4B-C91C-05FD-342E-DD779613DFD6}"/>
              </a:ext>
            </a:extLst>
          </p:cNvPr>
          <p:cNvSpPr/>
          <p:nvPr/>
        </p:nvSpPr>
        <p:spPr>
          <a:xfrm rot="9529430">
            <a:off x="5527675" y="5746750"/>
            <a:ext cx="1490663" cy="23812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E4330BDB-14B3-74EA-7DDC-9CD7C686E4A0}"/>
              </a:ext>
            </a:extLst>
          </p:cNvPr>
          <p:cNvSpPr/>
          <p:nvPr/>
        </p:nvSpPr>
        <p:spPr>
          <a:xfrm rot="5400000">
            <a:off x="7067550" y="2935288"/>
            <a:ext cx="276225" cy="23812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9D5612DF-BEB6-D82C-89F4-1F85092618DA}"/>
              </a:ext>
            </a:extLst>
          </p:cNvPr>
          <p:cNvSpPr/>
          <p:nvPr/>
        </p:nvSpPr>
        <p:spPr>
          <a:xfrm rot="2848313">
            <a:off x="6426995" y="1475581"/>
            <a:ext cx="258762" cy="23812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A21D4565-61E7-DB24-06C6-835007E7703E}"/>
              </a:ext>
            </a:extLst>
          </p:cNvPr>
          <p:cNvSpPr/>
          <p:nvPr/>
        </p:nvSpPr>
        <p:spPr>
          <a:xfrm rot="5400000">
            <a:off x="7096919" y="4125119"/>
            <a:ext cx="198437" cy="23812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589D54-B0BD-4F4A-C92B-ED2F2C6E0440}"/>
              </a:ext>
            </a:extLst>
          </p:cNvPr>
          <p:cNvSpPr txBox="1"/>
          <p:nvPr/>
        </p:nvSpPr>
        <p:spPr>
          <a:xfrm>
            <a:off x="966788" y="1655763"/>
            <a:ext cx="1928812" cy="3683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/>
                </a:solidFill>
                <a:latin typeface="+mn-lt"/>
                <a:ea typeface="+mn-ea"/>
              </a:rPr>
              <a:t>Evaluate output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707243C-86D4-E82B-EAB6-D69E7F0450B3}"/>
              </a:ext>
            </a:extLst>
          </p:cNvPr>
          <p:cNvSpPr/>
          <p:nvPr/>
        </p:nvSpPr>
        <p:spPr>
          <a:xfrm rot="20112750">
            <a:off x="3425825" y="2452688"/>
            <a:ext cx="2387600" cy="2381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21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CC53C39-2A50-37F1-2915-C25DBC5C3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4000" b="1">
                <a:solidFill>
                  <a:srgbClr val="FFFFCC"/>
                </a:solidFill>
              </a:rPr>
              <a:t>Does our HexSim NSO Model Produce Reasonably  Accurate Predictions?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B7728CE-C11E-57E6-9A97-D8CF231AD367}"/>
              </a:ext>
            </a:extLst>
          </p:cNvPr>
          <p:cNvGraphicFramePr/>
          <p:nvPr/>
        </p:nvGraphicFramePr>
        <p:xfrm>
          <a:off x="457200" y="1404937"/>
          <a:ext cx="8153400" cy="5300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hart 1">
            <a:extLst>
              <a:ext uri="{FF2B5EF4-FFF2-40B4-BE49-F238E27FC236}">
                <a16:creationId xmlns:a16="http://schemas.microsoft.com/office/drawing/2014/main" id="{DBF6B289-CEB5-E878-A449-E09683F399C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5"/>
          <a:stretch>
            <a:fillRect/>
          </a:stretch>
        </p:blipFill>
        <p:spPr bwMode="auto">
          <a:xfrm>
            <a:off x="1295400" y="1600200"/>
            <a:ext cx="6553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>
            <a:extLst>
              <a:ext uri="{FF2B5EF4-FFF2-40B4-BE49-F238E27FC236}">
                <a16:creationId xmlns:a16="http://schemas.microsoft.com/office/drawing/2014/main" id="{1EF7526E-F944-5B56-9CD0-88E55F85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rgbClr val="FFFFCC"/>
                </a:solidFill>
              </a:rPr>
              <a:t>Does Our HexSim NSO Model Produce Reasonably  Accurate Predictions?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C:\Users\Nathan\Desktop\Capture1.png">
            <a:extLst>
              <a:ext uri="{FF2B5EF4-FFF2-40B4-BE49-F238E27FC236}">
                <a16:creationId xmlns:a16="http://schemas.microsoft.com/office/drawing/2014/main" id="{562BDBA8-CF63-9489-B516-E8C23DD03D1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09725"/>
            <a:ext cx="12985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1B173BC-9235-35F1-E706-74EFDF199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603375"/>
            <a:ext cx="1368425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91B9F72-0F86-69BB-71AC-ED3120EA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12954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TextBox 5">
            <a:extLst>
              <a:ext uri="{FF2B5EF4-FFF2-40B4-BE49-F238E27FC236}">
                <a16:creationId xmlns:a16="http://schemas.microsoft.com/office/drawing/2014/main" id="{30F0FC06-6688-AA43-451E-307D01F92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00200"/>
            <a:ext cx="1295400" cy="3657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r>
              <a:rPr lang="en-US" sz="18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Habitat</a:t>
            </a:r>
          </a:p>
          <a:p>
            <a:pPr algn="ctr" eaLnBrk="1" hangingPunct="1">
              <a:defRPr/>
            </a:pPr>
            <a:r>
              <a:rPr lang="en-US" sz="18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Suitability Model</a:t>
            </a:r>
          </a:p>
          <a:p>
            <a:pPr algn="ctr" eaLnBrk="1" hangingPunct="1">
              <a:defRPr/>
            </a:pPr>
            <a:endParaRPr lang="en-US" sz="1800" b="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r>
              <a:rPr lang="en-US" sz="1800" b="1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(</a:t>
            </a:r>
            <a:r>
              <a:rPr lang="en-US" sz="1800" b="1" i="1" dirty="0" err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MaxEnt</a:t>
            </a:r>
            <a:r>
              <a:rPr lang="en-US" sz="1800" b="1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)</a:t>
            </a:r>
            <a:endParaRPr lang="en-US" sz="1800" i="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Calibri" pitchFamily="34" charset="0"/>
              <a:ea typeface="+mn-ea"/>
            </a:endParaRP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</p:txBody>
      </p:sp>
      <p:sp>
        <p:nvSpPr>
          <p:cNvPr id="19459" name="TextBox 6">
            <a:extLst>
              <a:ext uri="{FF2B5EF4-FFF2-40B4-BE49-F238E27FC236}">
                <a16:creationId xmlns:a16="http://schemas.microsoft.com/office/drawing/2014/main" id="{0AF62EC2-D608-1DB4-498D-25298EBB9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75465"/>
            <a:ext cx="1371600" cy="37394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r>
              <a:rPr lang="en-US" sz="17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Conservation</a:t>
            </a:r>
          </a:p>
          <a:p>
            <a:pPr algn="ctr" eaLnBrk="1" hangingPunct="1">
              <a:defRPr/>
            </a:pPr>
            <a:r>
              <a:rPr lang="en-US" sz="17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Prioritization</a:t>
            </a:r>
          </a:p>
          <a:p>
            <a:pPr algn="ctr" eaLnBrk="1" hangingPunct="1">
              <a:defRPr/>
            </a:pPr>
            <a:r>
              <a:rPr lang="en-US" sz="17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Model</a:t>
            </a:r>
          </a:p>
          <a:p>
            <a:pPr algn="ctr" eaLnBrk="1" hangingPunct="1">
              <a:defRPr/>
            </a:pPr>
            <a:endParaRPr lang="en-US" sz="1700" b="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r>
              <a:rPr lang="en-US" sz="1700" b="1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(Zonation)</a:t>
            </a: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</p:txBody>
      </p:sp>
      <p:sp>
        <p:nvSpPr>
          <p:cNvPr id="19460" name="TextBox 7">
            <a:extLst>
              <a:ext uri="{FF2B5EF4-FFF2-40B4-BE49-F238E27FC236}">
                <a16:creationId xmlns:a16="http://schemas.microsoft.com/office/drawing/2014/main" id="{57E23DA8-F14D-1B01-755B-BFDC25591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619250"/>
            <a:ext cx="12954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endParaRPr lang="en-US" sz="2000" b="1" dirty="0"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r>
              <a:rPr lang="en-US" sz="1800" b="1" dirty="0">
                <a:ln w="6350">
                  <a:noFill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Population</a:t>
            </a:r>
          </a:p>
          <a:p>
            <a:pPr algn="ctr" eaLnBrk="1" hangingPunct="1">
              <a:defRPr/>
            </a:pPr>
            <a:r>
              <a:rPr lang="en-US" sz="1800" b="1" dirty="0">
                <a:ln w="6350">
                  <a:noFill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Simulation </a:t>
            </a:r>
          </a:p>
          <a:p>
            <a:pPr algn="ctr" eaLnBrk="1" hangingPunct="1">
              <a:defRPr/>
            </a:pPr>
            <a:r>
              <a:rPr lang="en-US" sz="1800" b="1" dirty="0">
                <a:ln w="6350" cap="flat">
                  <a:noFill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Model</a:t>
            </a:r>
          </a:p>
          <a:p>
            <a:pPr eaLnBrk="1" hangingPunct="1">
              <a:defRPr/>
            </a:pPr>
            <a:endParaRPr lang="en-US" sz="1800" b="1" dirty="0">
              <a:ln w="6350">
                <a:noFill/>
                <a:miter lim="800000"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latin typeface="Calibri" pitchFamily="34" charset="0"/>
              <a:ea typeface="+mn-ea"/>
            </a:endParaRPr>
          </a:p>
          <a:p>
            <a:pPr algn="ctr" eaLnBrk="1" hangingPunct="1">
              <a:defRPr/>
            </a:pPr>
            <a:r>
              <a:rPr lang="en-US" sz="1800" b="1" i="1" dirty="0">
                <a:ln w="6350">
                  <a:noFill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(</a:t>
            </a:r>
            <a:r>
              <a:rPr lang="en-US" sz="1800" b="1" i="1" dirty="0" err="1">
                <a:ln w="6350">
                  <a:noFill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HexSim</a:t>
            </a:r>
            <a:r>
              <a:rPr lang="en-US" sz="1800" b="1" i="1" dirty="0">
                <a:ln w="6350">
                  <a:noFill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  <a:ea typeface="+mn-ea"/>
              </a:rPr>
              <a:t>)</a:t>
            </a: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  <a:p>
            <a:pPr eaLnBrk="1" hangingPunct="1">
              <a:defRPr/>
            </a:pPr>
            <a:endParaRPr lang="en-US" sz="1800" dirty="0">
              <a:latin typeface="Calibri" pitchFamily="34" charset="0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20A03C-D046-DAB8-6D80-030809D7A140}"/>
              </a:ext>
            </a:extLst>
          </p:cNvPr>
          <p:cNvSpPr txBox="1"/>
          <p:nvPr/>
        </p:nvSpPr>
        <p:spPr>
          <a:xfrm>
            <a:off x="4800600" y="1752600"/>
            <a:ext cx="1447800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+mn-lt"/>
                <a:ea typeface="+mn-ea"/>
              </a:rPr>
              <a:t>Scenario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378D6-AF94-0CD0-0011-945CA89C84B8}"/>
              </a:ext>
            </a:extLst>
          </p:cNvPr>
          <p:cNvSpPr txBox="1"/>
          <p:nvPr/>
        </p:nvSpPr>
        <p:spPr>
          <a:xfrm>
            <a:off x="4800600" y="2667000"/>
            <a:ext cx="1447800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+mn-lt"/>
                <a:ea typeface="+mn-ea"/>
              </a:rPr>
              <a:t>Scenario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EAF4FE-0CF7-8947-3132-84D59F7AFEB7}"/>
              </a:ext>
            </a:extLst>
          </p:cNvPr>
          <p:cNvSpPr txBox="1"/>
          <p:nvPr/>
        </p:nvSpPr>
        <p:spPr>
          <a:xfrm>
            <a:off x="4800600" y="3581400"/>
            <a:ext cx="1447800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+mn-lt"/>
                <a:ea typeface="+mn-ea"/>
              </a:rPr>
              <a:t>Scenario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3FF3D-A41B-D13A-5FE7-16F64B2DA4C6}"/>
              </a:ext>
            </a:extLst>
          </p:cNvPr>
          <p:cNvSpPr txBox="1"/>
          <p:nvPr/>
        </p:nvSpPr>
        <p:spPr>
          <a:xfrm>
            <a:off x="4800600" y="4495800"/>
            <a:ext cx="1447800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+mn-lt"/>
                <a:ea typeface="+mn-ea"/>
              </a:rPr>
              <a:t>Scenario </a:t>
            </a:r>
            <a:r>
              <a:rPr lang="en-US" sz="1800" b="1" i="1" dirty="0">
                <a:latin typeface="+mn-lt"/>
                <a:ea typeface="+mn-ea"/>
              </a:rPr>
              <a:t>x..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E5750D1-3A24-7363-E46E-0CA4570B0C3A}"/>
              </a:ext>
            </a:extLst>
          </p:cNvPr>
          <p:cNvSpPr/>
          <p:nvPr/>
        </p:nvSpPr>
        <p:spPr>
          <a:xfrm>
            <a:off x="1600200" y="3276600"/>
            <a:ext cx="838200" cy="304800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EE85097-092B-3C5D-DCF4-B7A28BBE38A7}"/>
              </a:ext>
            </a:extLst>
          </p:cNvPr>
          <p:cNvSpPr/>
          <p:nvPr/>
        </p:nvSpPr>
        <p:spPr>
          <a:xfrm>
            <a:off x="6324600" y="4495800"/>
            <a:ext cx="609600" cy="304800"/>
          </a:xfrm>
          <a:prstGeom prst="rightArrow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1380AA4-21FF-9011-62AC-2E5DA5A2EAFC}"/>
              </a:ext>
            </a:extLst>
          </p:cNvPr>
          <p:cNvSpPr/>
          <p:nvPr/>
        </p:nvSpPr>
        <p:spPr>
          <a:xfrm>
            <a:off x="6324600" y="1752600"/>
            <a:ext cx="609600" cy="304800"/>
          </a:xfrm>
          <a:prstGeom prst="rightArrow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D0E68DE1-8FED-DBC1-547E-72DC647D52C9}"/>
              </a:ext>
            </a:extLst>
          </p:cNvPr>
          <p:cNvSpPr/>
          <p:nvPr/>
        </p:nvSpPr>
        <p:spPr>
          <a:xfrm>
            <a:off x="6324600" y="2667000"/>
            <a:ext cx="609600" cy="304800"/>
          </a:xfrm>
          <a:prstGeom prst="rightArrow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288A444E-6A4D-33F7-3E41-40871F4AC196}"/>
              </a:ext>
            </a:extLst>
          </p:cNvPr>
          <p:cNvSpPr/>
          <p:nvPr/>
        </p:nvSpPr>
        <p:spPr>
          <a:xfrm>
            <a:off x="6324600" y="3581400"/>
            <a:ext cx="609600" cy="304800"/>
          </a:xfrm>
          <a:prstGeom prst="rightArrow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648C4EE5-590C-D157-F656-B3FF446CE99F}"/>
              </a:ext>
            </a:extLst>
          </p:cNvPr>
          <p:cNvSpPr/>
          <p:nvPr/>
        </p:nvSpPr>
        <p:spPr>
          <a:xfrm>
            <a:off x="4038600" y="1752600"/>
            <a:ext cx="685800" cy="304800"/>
          </a:xfrm>
          <a:prstGeom prst="rightArrow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86CCABB-15A9-BEC5-A00D-22CBC0369B77}"/>
              </a:ext>
            </a:extLst>
          </p:cNvPr>
          <p:cNvSpPr/>
          <p:nvPr/>
        </p:nvSpPr>
        <p:spPr>
          <a:xfrm>
            <a:off x="4038600" y="2667000"/>
            <a:ext cx="685800" cy="304800"/>
          </a:xfrm>
          <a:prstGeom prst="rightArrow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088D12BF-C0B9-9E28-B4D6-6C25C57383E8}"/>
              </a:ext>
            </a:extLst>
          </p:cNvPr>
          <p:cNvSpPr/>
          <p:nvPr/>
        </p:nvSpPr>
        <p:spPr>
          <a:xfrm>
            <a:off x="4038600" y="3581400"/>
            <a:ext cx="685800" cy="304800"/>
          </a:xfrm>
          <a:prstGeom prst="rightArrow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331D5CF0-E0BB-453E-F249-38CB96B61D8A}"/>
              </a:ext>
            </a:extLst>
          </p:cNvPr>
          <p:cNvSpPr/>
          <p:nvPr/>
        </p:nvSpPr>
        <p:spPr>
          <a:xfrm>
            <a:off x="4038600" y="4495800"/>
            <a:ext cx="685800" cy="304800"/>
          </a:xfrm>
          <a:prstGeom prst="rightArrow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Curved Right Arrow 28">
            <a:extLst>
              <a:ext uri="{FF2B5EF4-FFF2-40B4-BE49-F238E27FC236}">
                <a16:creationId xmlns:a16="http://schemas.microsoft.com/office/drawing/2014/main" id="{038E69A8-E0CE-9B9D-96A4-F78A06209ED5}"/>
              </a:ext>
            </a:extLst>
          </p:cNvPr>
          <p:cNvSpPr/>
          <p:nvPr/>
        </p:nvSpPr>
        <p:spPr>
          <a:xfrm rot="5400000">
            <a:off x="6019800" y="-457200"/>
            <a:ext cx="1066800" cy="3048000"/>
          </a:xfrm>
          <a:prstGeom prst="curvedRightArrow">
            <a:avLst>
              <a:gd name="adj1" fmla="val 47879"/>
              <a:gd name="adj2" fmla="val 102848"/>
              <a:gd name="adj3" fmla="val 25000"/>
            </a:avLst>
          </a:prstGeom>
          <a:solidFill>
            <a:srgbClr val="CC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BC18110-7929-1A9D-D7ED-4607D5956325}"/>
              </a:ext>
            </a:extLst>
          </p:cNvPr>
          <p:cNvSpPr/>
          <p:nvPr/>
        </p:nvSpPr>
        <p:spPr>
          <a:xfrm>
            <a:off x="6172200" y="5867400"/>
            <a:ext cx="2819400" cy="914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tx1"/>
                </a:solidFill>
              </a:rPr>
              <a:t>Potential Critical Habitat Networks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26C2D96-56E8-9263-AB67-1F105E871E5F}"/>
              </a:ext>
            </a:extLst>
          </p:cNvPr>
          <p:cNvSpPr/>
          <p:nvPr/>
        </p:nvSpPr>
        <p:spPr>
          <a:xfrm>
            <a:off x="6553200" y="838200"/>
            <a:ext cx="2209800" cy="457200"/>
          </a:xfrm>
          <a:prstGeom prst="roundRect">
            <a:avLst/>
          </a:prstGeom>
          <a:solidFill>
            <a:srgbClr val="CC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Comparison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</a:rPr>
              <a:t>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C2CE9F-DA0B-2C07-EDD1-E50757C77356}"/>
              </a:ext>
            </a:extLst>
          </p:cNvPr>
          <p:cNvSpPr txBox="1"/>
          <p:nvPr/>
        </p:nvSpPr>
        <p:spPr>
          <a:xfrm>
            <a:off x="584200" y="609600"/>
            <a:ext cx="49149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200" b="1" dirty="0">
                <a:solidFill>
                  <a:srgbClr val="FFFFCC"/>
                </a:solidFill>
                <a:latin typeface="+mj-lt"/>
                <a:ea typeface="+mn-ea"/>
              </a:rPr>
              <a:t>Process (science)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D6F392-61AD-EC68-89EC-42BB88B75BD2}"/>
              </a:ext>
            </a:extLst>
          </p:cNvPr>
          <p:cNvSpPr/>
          <p:nvPr/>
        </p:nvSpPr>
        <p:spPr>
          <a:xfrm>
            <a:off x="76200" y="533400"/>
            <a:ext cx="8991600" cy="510540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7AEF37-1401-3B28-6D15-1874D5E029FC}"/>
              </a:ext>
            </a:extLst>
          </p:cNvPr>
          <p:cNvSpPr txBox="1"/>
          <p:nvPr/>
        </p:nvSpPr>
        <p:spPr>
          <a:xfrm>
            <a:off x="2720975" y="6081713"/>
            <a:ext cx="2743200" cy="369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Arial" charset="0"/>
                <a:ea typeface="+mn-ea"/>
              </a:rPr>
              <a:t>Public Policy Process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D2FB83DA-17DC-2306-4664-0252673DA05E}"/>
              </a:ext>
            </a:extLst>
          </p:cNvPr>
          <p:cNvSpPr/>
          <p:nvPr/>
        </p:nvSpPr>
        <p:spPr>
          <a:xfrm rot="5400000">
            <a:off x="7467600" y="5410200"/>
            <a:ext cx="457200" cy="304800"/>
          </a:xfrm>
          <a:prstGeom prst="rightArrow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10B4D3BE-A370-477A-AE06-81DDB30925F3}"/>
              </a:ext>
            </a:extLst>
          </p:cNvPr>
          <p:cNvSpPr/>
          <p:nvPr/>
        </p:nvSpPr>
        <p:spPr>
          <a:xfrm rot="10800000">
            <a:off x="5499100" y="6113463"/>
            <a:ext cx="609600" cy="3048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4" grpId="0" animBg="1"/>
      <p:bldP spid="28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EDA71B51-180D-E9BC-580E-87B23B57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RHS and Barred Owl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7AD19-8560-FF0A-C620-0C908B07E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038600" cy="505936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altLang="en-US" sz="2600" b="1">
                <a:solidFill>
                  <a:srgbClr val="FFFF00"/>
                </a:solidFill>
              </a:rPr>
              <a:t>HAB1</a:t>
            </a:r>
            <a:r>
              <a:rPr lang="en-US" altLang="en-US" sz="2600">
                <a:solidFill>
                  <a:srgbClr val="FFFF00"/>
                </a:solidFill>
              </a:rPr>
              <a:t> – isolated reserves</a:t>
            </a:r>
          </a:p>
          <a:p>
            <a:r>
              <a:rPr lang="en-US" altLang="en-US" sz="2600" b="1">
                <a:solidFill>
                  <a:srgbClr val="FFFF00"/>
                </a:solidFill>
              </a:rPr>
              <a:t>HAB2</a:t>
            </a:r>
            <a:r>
              <a:rPr lang="en-US" altLang="en-US" sz="2600">
                <a:solidFill>
                  <a:srgbClr val="FFFF00"/>
                </a:solidFill>
              </a:rPr>
              <a:t> – maintained high RHS on public land</a:t>
            </a:r>
          </a:p>
          <a:p>
            <a:r>
              <a:rPr lang="en-US" altLang="en-US" sz="2600" b="1">
                <a:solidFill>
                  <a:srgbClr val="FFFF00"/>
                </a:solidFill>
              </a:rPr>
              <a:t>HAB3</a:t>
            </a:r>
            <a:r>
              <a:rPr lang="en-US" altLang="en-US" sz="2600">
                <a:solidFill>
                  <a:srgbClr val="FFFF00"/>
                </a:solidFill>
              </a:rPr>
              <a:t> – maintained high RHS on all land</a:t>
            </a:r>
          </a:p>
          <a:p>
            <a:r>
              <a:rPr lang="en-US" altLang="en-US" sz="2600" b="1">
                <a:solidFill>
                  <a:srgbClr val="FFFF00"/>
                </a:solidFill>
              </a:rPr>
              <a:t>Optimistic</a:t>
            </a:r>
            <a:r>
              <a:rPr lang="en-US" altLang="en-US" sz="2600">
                <a:solidFill>
                  <a:srgbClr val="FFFF00"/>
                </a:solidFill>
              </a:rPr>
              <a:t> – relatively few changes </a:t>
            </a:r>
          </a:p>
          <a:p>
            <a:r>
              <a:rPr lang="en-US" altLang="en-US" sz="2600" b="1">
                <a:solidFill>
                  <a:srgbClr val="FFFF00"/>
                </a:solidFill>
              </a:rPr>
              <a:t>Pessimistic</a:t>
            </a:r>
            <a:r>
              <a:rPr lang="en-US" altLang="en-US" sz="2600">
                <a:solidFill>
                  <a:srgbClr val="FFFF00"/>
                </a:solidFill>
              </a:rPr>
              <a:t> – isolated reserves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0BDF7-3E4D-7CEF-6A81-A129066CA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67200" cy="505936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no barred owls</a:t>
            </a:r>
          </a:p>
          <a:p>
            <a:r>
              <a:rPr lang="en-US" altLang="en-US">
                <a:solidFill>
                  <a:srgbClr val="FFFF00"/>
                </a:solidFill>
              </a:rPr>
              <a:t>barred owls at currently estimated encounter probabilities</a:t>
            </a:r>
          </a:p>
          <a:p>
            <a:r>
              <a:rPr lang="en-US" altLang="en-US">
                <a:solidFill>
                  <a:srgbClr val="FFFF00"/>
                </a:solidFill>
              </a:rPr>
              <a:t>barred owl enc. prob. = 0.25  </a:t>
            </a:r>
          </a:p>
          <a:p>
            <a:r>
              <a:rPr lang="en-US" altLang="en-US">
                <a:solidFill>
                  <a:srgbClr val="FFFF00"/>
                </a:solidFill>
              </a:rPr>
              <a:t>barred owl enc. prob. = 0.50 </a:t>
            </a:r>
          </a:p>
          <a:p>
            <a:r>
              <a:rPr lang="en-US" altLang="en-US">
                <a:solidFill>
                  <a:srgbClr val="FFFF00"/>
                </a:solidFill>
              </a:rPr>
              <a:t>ceiling on enc. prob., generally minor changes (some ↑</a:t>
            </a:r>
            <a:r>
              <a:rPr lang="en-US" altLang="en-US">
                <a:solidFill>
                  <a:srgbClr val="FFFF00"/>
                </a:solidFill>
                <a:sym typeface="Symbol MT" charset="0"/>
              </a:rPr>
              <a:t>, some↓)</a:t>
            </a:r>
            <a:r>
              <a:rPr lang="en-US" altLang="en-US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19C315-A7AA-9FD4-14C1-0A6050EAD748}"/>
              </a:ext>
            </a:extLst>
          </p:cNvPr>
          <p:cNvSpPr/>
          <p:nvPr/>
        </p:nvSpPr>
        <p:spPr>
          <a:xfrm>
            <a:off x="304800" y="3048000"/>
            <a:ext cx="3657600" cy="2209800"/>
          </a:xfrm>
          <a:prstGeom prst="ellipse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E18C91-D101-B667-54F8-A8A083CC762E}"/>
              </a:ext>
            </a:extLst>
          </p:cNvPr>
          <p:cNvSpPr/>
          <p:nvPr/>
        </p:nvSpPr>
        <p:spPr>
          <a:xfrm>
            <a:off x="4572000" y="4686300"/>
            <a:ext cx="4191000" cy="1562100"/>
          </a:xfrm>
          <a:prstGeom prst="ellipse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BAB39143-2DCC-75B4-C79D-F5206D18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Networks by “what if” scenarios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6A85F33-608B-81D2-EF34-CFE92A82834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581150"/>
          <a:ext cx="8458200" cy="3981450"/>
        </p:xfrm>
        <a:graphic>
          <a:graphicData uri="http://schemas.openxmlformats.org/drawingml/2006/table">
            <a:tbl>
              <a:tblPr/>
              <a:tblGrid>
                <a:gridCol w="3962400">
                  <a:extLst>
                    <a:ext uri="{9D8B030D-6E8A-4147-A177-3AD203B41FA5}">
                      <a16:colId xmlns:a16="http://schemas.microsoft.com/office/drawing/2014/main" val="294615429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8074486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471711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8857510"/>
                    </a:ext>
                  </a:extLst>
                </a:gridCol>
              </a:tblGrid>
              <a:tr h="568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Phase 1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Phases 2 &amp; 3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Phase 4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627585"/>
                  </a:ext>
                </a:extLst>
              </a:tr>
              <a:tr h="568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Networks (NWFP in all)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440242"/>
                  </a:ext>
                </a:extLst>
              </a:tr>
              <a:tr h="568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RHS scenarios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007476"/>
                  </a:ext>
                </a:extLst>
              </a:tr>
              <a:tr h="568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barred owl scenarios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98661"/>
                  </a:ext>
                </a:extLst>
              </a:tr>
              <a:tr h="568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Network x RHS x barred owl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84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16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770038"/>
                  </a:ext>
                </a:extLst>
              </a:tr>
              <a:tr h="568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Replicates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100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100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702925"/>
                  </a:ext>
                </a:extLst>
              </a:tr>
              <a:tr h="568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Environmental stochasticty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no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yes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yes</a:t>
                      </a:r>
                    </a:p>
                  </a:txBody>
                  <a:tcPr marL="9496" marR="9496" marT="94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2901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DC251342-74FD-6DF3-1419-0FF97B7E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Network Size (million acres)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9D0454-570A-FDA9-1383-4644EF8C4D12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1752600"/>
          <a:ext cx="8975725" cy="3505200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77795274"/>
                    </a:ext>
                  </a:extLst>
                </a:gridCol>
                <a:gridCol w="700088">
                  <a:extLst>
                    <a:ext uri="{9D8B030D-6E8A-4147-A177-3AD203B41FA5}">
                      <a16:colId xmlns:a16="http://schemas.microsoft.com/office/drawing/2014/main" val="2286041380"/>
                    </a:ext>
                  </a:extLst>
                </a:gridCol>
                <a:gridCol w="769937">
                  <a:extLst>
                    <a:ext uri="{9D8B030D-6E8A-4147-A177-3AD203B41FA5}">
                      <a16:colId xmlns:a16="http://schemas.microsoft.com/office/drawing/2014/main" val="1709038832"/>
                    </a:ext>
                  </a:extLst>
                </a:gridCol>
                <a:gridCol w="776288">
                  <a:extLst>
                    <a:ext uri="{9D8B030D-6E8A-4147-A177-3AD203B41FA5}">
                      <a16:colId xmlns:a16="http://schemas.microsoft.com/office/drawing/2014/main" val="94337371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376421172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168751543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5991231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31588538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22013626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75793814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807178783"/>
                    </a:ext>
                  </a:extLst>
                </a:gridCol>
              </a:tblGrid>
              <a:tr h="87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NWFP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Z30all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Z70pub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1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3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4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6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Comp 7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855989"/>
                  </a:ext>
                </a:extLst>
              </a:tr>
              <a:tr h="87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 network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6.65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3.02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10.08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7.50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5.34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8.13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7.97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7.41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6.19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5.65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519759"/>
                  </a:ext>
                </a:extLst>
              </a:tr>
              <a:tr h="87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CR considered in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0.00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2.56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1.17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1.79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1.68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0.92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0.82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0.81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1.92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2.03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704780"/>
                  </a:ext>
                </a:extLst>
              </a:tr>
              <a:tr h="876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Total Size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6.65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5.59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11.25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9.30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7.02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9.05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8.79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8.22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8.11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7.69</a:t>
                      </a:r>
                    </a:p>
                  </a:txBody>
                  <a:tcPr marL="7813" marR="7813" marT="781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426695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E3D24CE4-0986-30A8-833C-2024F6C29AA7}"/>
              </a:ext>
            </a:extLst>
          </p:cNvPr>
          <p:cNvSpPr/>
          <p:nvPr/>
        </p:nvSpPr>
        <p:spPr>
          <a:xfrm>
            <a:off x="2057400" y="2836863"/>
            <a:ext cx="609600" cy="4572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627FCA-EE1F-2C28-4FAA-275033D5CDE7}"/>
              </a:ext>
            </a:extLst>
          </p:cNvPr>
          <p:cNvSpPr/>
          <p:nvPr/>
        </p:nvSpPr>
        <p:spPr>
          <a:xfrm>
            <a:off x="2838450" y="2836863"/>
            <a:ext cx="609600" cy="4572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0262A5-1F07-C683-46B6-5D6A9982BF29}"/>
              </a:ext>
            </a:extLst>
          </p:cNvPr>
          <p:cNvSpPr/>
          <p:nvPr/>
        </p:nvSpPr>
        <p:spPr>
          <a:xfrm>
            <a:off x="4419600" y="2836863"/>
            <a:ext cx="609600" cy="4572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CCB63D-A555-39CB-7488-D790892004BA}"/>
              </a:ext>
            </a:extLst>
          </p:cNvPr>
          <p:cNvSpPr/>
          <p:nvPr/>
        </p:nvSpPr>
        <p:spPr>
          <a:xfrm>
            <a:off x="5210175" y="2836863"/>
            <a:ext cx="609600" cy="4572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2695B6CA-5E64-47E7-43A0-029C52B9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Metrics Evaluated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8473F-A40B-5BF1-DE03-8015E4487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3600" dirty="0">
                <a:solidFill>
                  <a:srgbClr val="FFFF00"/>
                </a:solidFill>
                <a:ea typeface="+mn-ea"/>
              </a:rPr>
              <a:t>Population change over time</a:t>
            </a:r>
          </a:p>
          <a:p>
            <a:pPr>
              <a:buFont typeface="Arial" charset="0"/>
              <a:buChar char="•"/>
              <a:defRPr/>
            </a:pPr>
            <a:r>
              <a:rPr lang="en-US" sz="3600" dirty="0">
                <a:solidFill>
                  <a:srgbClr val="FFFF00"/>
                </a:solidFill>
                <a:ea typeface="+mn-ea"/>
              </a:rPr>
              <a:t>Pseudo-extinction thresholds in modeling regions and range-wide</a:t>
            </a:r>
          </a:p>
          <a:p>
            <a:pPr>
              <a:buFont typeface="Arial" charset="0"/>
              <a:buChar char="•"/>
              <a:defRPr/>
            </a:pPr>
            <a:r>
              <a:rPr lang="en-US" sz="3600" dirty="0">
                <a:solidFill>
                  <a:srgbClr val="FFFF00"/>
                </a:solidFill>
                <a:ea typeface="+mn-ea"/>
              </a:rPr>
              <a:t>Percent of simulations during which the population went extinct</a:t>
            </a:r>
          </a:p>
          <a:p>
            <a:pPr>
              <a:buFont typeface="Arial" charset="0"/>
              <a:buChar char="•"/>
              <a:defRPr/>
            </a:pPr>
            <a:r>
              <a:rPr lang="en-US" sz="3600" dirty="0">
                <a:solidFill>
                  <a:srgbClr val="FFFF00"/>
                </a:solidFill>
                <a:ea typeface="+mn-ea"/>
              </a:rPr>
              <a:t>Population size at last time-step</a:t>
            </a:r>
          </a:p>
          <a:p>
            <a:pPr marL="0" indent="0">
              <a:buFont typeface="Arial" charset="0"/>
              <a:buNone/>
              <a:defRPr/>
            </a:pPr>
            <a:endParaRPr lang="en-US" sz="3600" dirty="0">
              <a:solidFill>
                <a:srgbClr val="FFFF0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BA8F40-9E3C-78DA-1F73-10761D6D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9600"/>
            <a:ext cx="8839200" cy="1143000"/>
          </a:xfrm>
        </p:spPr>
        <p:txBody>
          <a:bodyPr/>
          <a:lstStyle/>
          <a:p>
            <a:r>
              <a:rPr lang="en-US" altLang="en-US" sz="4000" b="1">
                <a:solidFill>
                  <a:srgbClr val="FFFFCC"/>
                </a:solidFill>
              </a:rPr>
              <a:t>Barred Owl Impacts? </a:t>
            </a:r>
            <a:br>
              <a:rPr lang="en-US" altLang="en-US" sz="4000" b="1">
                <a:solidFill>
                  <a:srgbClr val="FFFFCC"/>
                </a:solidFill>
              </a:rPr>
            </a:br>
            <a:r>
              <a:rPr lang="en-US" altLang="en-US" sz="2500" b="1">
                <a:solidFill>
                  <a:srgbClr val="FFFFCC"/>
                </a:solidFill>
              </a:rPr>
              <a:t>RHS = HAB3</a:t>
            </a:r>
            <a:br>
              <a:rPr lang="en-US" altLang="en-US" sz="2500" b="1">
                <a:solidFill>
                  <a:srgbClr val="FFFFCC"/>
                </a:solidFill>
              </a:rPr>
            </a:br>
            <a:r>
              <a:rPr lang="en-US" altLang="en-US" sz="2500" b="1">
                <a:solidFill>
                  <a:srgbClr val="FFFFCC"/>
                </a:solidFill>
              </a:rPr>
              <a:t>Metric: N</a:t>
            </a:r>
            <a:r>
              <a:rPr lang="en-US" altLang="en-US" sz="2500" b="1" baseline="-25000">
                <a:solidFill>
                  <a:srgbClr val="FFFFCC"/>
                </a:solidFill>
              </a:rPr>
              <a:t>250</a:t>
            </a:r>
            <a:r>
              <a:rPr lang="en-US" altLang="en-US" sz="2500" b="1">
                <a:solidFill>
                  <a:srgbClr val="FFFFCC"/>
                </a:solidFill>
              </a:rPr>
              <a:t>/N</a:t>
            </a:r>
            <a:r>
              <a:rPr lang="en-US" altLang="en-US" sz="2500" b="1" baseline="-25000">
                <a:solidFill>
                  <a:srgbClr val="FFFFCC"/>
                </a:solidFill>
              </a:rPr>
              <a:t>50</a:t>
            </a:r>
            <a:r>
              <a:rPr lang="en-US" altLang="en-US" sz="2500" b="1">
                <a:solidFill>
                  <a:srgbClr val="FFFFCC"/>
                </a:solidFill>
              </a:rPr>
              <a:t>*100 (range-wide) </a:t>
            </a:r>
            <a:br>
              <a:rPr lang="en-US" altLang="en-US" sz="2500" b="1">
                <a:solidFill>
                  <a:srgbClr val="FFFFCC"/>
                </a:solidFill>
              </a:rPr>
            </a:br>
            <a:endParaRPr lang="en-US" altLang="en-US" sz="2500" b="1">
              <a:solidFill>
                <a:srgbClr val="FFFFCC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43D164-2B43-D8C1-2053-85282952A109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2438400"/>
          <a:ext cx="8763000" cy="2286000"/>
        </p:xfrm>
        <a:graphic>
          <a:graphicData uri="http://schemas.openxmlformats.org/drawingml/2006/table">
            <a:tbl>
              <a:tblPr/>
              <a:tblGrid>
                <a:gridCol w="1851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73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73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73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Barred Owls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NWFP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Z30all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Z50all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Z70all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Z30pub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Z50pub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Z70pub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None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95.3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94.7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102.2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103.3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96.8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102.0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100.9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0.25 everywhere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64.2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69.9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77.0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84.0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65.7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73.5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77.4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Current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59.8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56.3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58.7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60.5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58.0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57.7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63.0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0.5 everywhere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9.0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10.5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9.5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13.2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8.7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8.8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9.3</a:t>
                      </a:r>
                    </a:p>
                  </a:txBody>
                  <a:tcPr marL="8693" marR="8693" marT="86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79F7B32A-F2FA-1B52-599C-CFF70E3EF0F4}"/>
              </a:ext>
            </a:extLst>
          </p:cNvPr>
          <p:cNvSpPr/>
          <p:nvPr/>
        </p:nvSpPr>
        <p:spPr>
          <a:xfrm>
            <a:off x="4994275" y="2286000"/>
            <a:ext cx="931863" cy="24384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FA55B8-45F3-6D08-ECB2-2C66AC26477F}"/>
              </a:ext>
            </a:extLst>
          </p:cNvPr>
          <p:cNvSpPr/>
          <p:nvPr/>
        </p:nvSpPr>
        <p:spPr>
          <a:xfrm>
            <a:off x="2014538" y="2286000"/>
            <a:ext cx="931862" cy="24384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5A65B53-0EDE-9EDE-4B58-3BA675858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Results (general)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70994ACD-45F9-0B67-9B78-954D4DBA1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altLang="en-US" sz="3000">
                <a:solidFill>
                  <a:srgbClr val="FFFF00"/>
                </a:solidFill>
              </a:rPr>
              <a:t>Extinction never occurred range-wide, but occurred in some modeling regions, especially under current barred owl encounter probabilities and when they were 0.5 everywhere.  </a:t>
            </a:r>
          </a:p>
          <a:p>
            <a:r>
              <a:rPr lang="en-US" altLang="en-US" sz="3000">
                <a:solidFill>
                  <a:srgbClr val="FFFF00"/>
                </a:solidFill>
              </a:rPr>
              <a:t>Pseudo-extinction thresholds (100 and 250) were commonly exceeded in some modeling regions, even under HAB3 and barred owl encounter probability of 0.0.</a:t>
            </a:r>
          </a:p>
          <a:p>
            <a:r>
              <a:rPr lang="en-US" altLang="en-US" sz="3000">
                <a:solidFill>
                  <a:srgbClr val="FFFF00"/>
                </a:solidFill>
              </a:rPr>
              <a:t>NWFP performed poorly compared to Zonation scenarios, and larger networks performed better than smaller (but not in a linear way).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Chart 3">
            <a:extLst>
              <a:ext uri="{FF2B5EF4-FFF2-40B4-BE49-F238E27FC236}">
                <a16:creationId xmlns:a16="http://schemas.microsoft.com/office/drawing/2014/main" id="{B1B121BF-450E-A8E3-6EC9-84BDDB320693}"/>
              </a:ext>
            </a:extLst>
          </p:cNvPr>
          <p:cNvGraphicFramePr>
            <a:graphicFrameLocks/>
          </p:cNvGraphicFramePr>
          <p:nvPr/>
        </p:nvGraphicFramePr>
        <p:xfrm>
          <a:off x="25400" y="787400"/>
          <a:ext cx="9093200" cy="594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094480" imgH="5949204" progId="Excel.Chart.8">
                  <p:embed/>
                </p:oleObj>
              </mc:Choice>
              <mc:Fallback>
                <p:oleObj r:id="rId3" imgW="9094480" imgH="5949204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787400"/>
                        <a:ext cx="9093200" cy="594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0" name="Title 1">
            <a:extLst>
              <a:ext uri="{FF2B5EF4-FFF2-40B4-BE49-F238E27FC236}">
                <a16:creationId xmlns:a16="http://schemas.microsoft.com/office/drawing/2014/main" id="{F44BD2EA-57D0-A5DA-616B-BA1B98D2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sz="4000" b="1">
                <a:solidFill>
                  <a:srgbClr val="FFFFCC"/>
                </a:solidFill>
              </a:rPr>
              <a:t>Results Summary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CFEAA2CB-B8B3-D91D-E1F2-B31836BE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92163"/>
          </a:xfrm>
        </p:spPr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Results Summary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4B7F473-F3B9-F22A-C9B2-4E07D2971D39}"/>
              </a:ext>
            </a:extLst>
          </p:cNvPr>
          <p:cNvGraphicFramePr>
            <a:graphicFrameLocks/>
          </p:cNvGraphicFramePr>
          <p:nvPr/>
        </p:nvGraphicFramePr>
        <p:xfrm>
          <a:off x="177800" y="796925"/>
          <a:ext cx="8559800" cy="588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A486609D-FE51-A53C-2BE2-CC4DEB9E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0838"/>
            <a:ext cx="8458200" cy="715962"/>
          </a:xfrm>
        </p:spPr>
        <p:txBody>
          <a:bodyPr/>
          <a:lstStyle/>
          <a:p>
            <a:r>
              <a:rPr lang="en-US" altLang="en-US" sz="3600" b="1">
                <a:solidFill>
                  <a:srgbClr val="FFFFCC"/>
                </a:solidFill>
              </a:rPr>
              <a:t>Modeling Region Generalities (pessimistic)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06A5F-214C-B6A2-B0C5-EBFD865C2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Some modeling regions (WCN, WCC, and NCO in particular) performed quite poorly with all networks.  For example, owls went to extinction in 75% - 86% of simulations in WCN and 21% - 35% in WCC.</a:t>
            </a:r>
          </a:p>
          <a:p>
            <a:r>
              <a:rPr lang="en-US" altLang="en-US">
                <a:solidFill>
                  <a:srgbClr val="FFFF00"/>
                </a:solidFill>
              </a:rPr>
              <a:t>ICC, KLE, and KLW performed best (0 extinctions, largest populations at TS350)</a:t>
            </a:r>
          </a:p>
          <a:p>
            <a:endParaRPr lang="en-US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6441023-A8EF-6D22-45CC-F6CACD8B8E17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295400"/>
          <a:ext cx="8440738" cy="4572000"/>
        </p:xfrm>
        <a:graphic>
          <a:graphicData uri="http://schemas.openxmlformats.org/drawingml/2006/table">
            <a:tbl>
              <a:tblPr firstRow="1" firstCol="1" bandRow="1"/>
              <a:tblGrid>
                <a:gridCol w="1523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5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5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58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58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782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Population Metric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Network</a:t>
                      </a:r>
                      <a:endParaRPr lang="en-US" sz="2600" dirty="0"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NWFP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Comp1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Comp2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Comp4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Comp5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Comp7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N</a:t>
                      </a:r>
                      <a:r>
                        <a:rPr lang="en-US" sz="1600" b="1" baseline="-25000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350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2088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3216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2534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3390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2999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3051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N</a:t>
                      </a:r>
                      <a:r>
                        <a:rPr lang="en-US" sz="1400" b="1" baseline="-25000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350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/N</a:t>
                      </a:r>
                      <a:r>
                        <a:rPr lang="en-US" sz="1400" b="1" baseline="-25000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50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x 100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48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35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48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42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0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% of simulations  N &lt;1250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43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26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14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00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% of simulations N &lt;1000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24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15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00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% of simulations N &lt;750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F6A55A-B964-5CF1-9CDA-4FB3E3436397}"/>
              </a:ext>
            </a:extLst>
          </p:cNvPr>
          <p:cNvSpPr txBox="1"/>
          <p:nvPr/>
        </p:nvSpPr>
        <p:spPr>
          <a:xfrm>
            <a:off x="381000" y="344488"/>
            <a:ext cx="86106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CC"/>
                </a:solidFill>
                <a:latin typeface="+mj-lt"/>
                <a:ea typeface="+mn-ea"/>
              </a:rPr>
              <a:t>Range-wide Comparisons (pessimistic RHS 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92967B-8CBC-5CA1-6805-C4D4D03B2C2E}"/>
              </a:ext>
            </a:extLst>
          </p:cNvPr>
          <p:cNvSpPr/>
          <p:nvPr/>
        </p:nvSpPr>
        <p:spPr>
          <a:xfrm>
            <a:off x="1876425" y="2381250"/>
            <a:ext cx="1066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3F5E26-5879-88C4-A0BF-FA099A5900A6}"/>
              </a:ext>
            </a:extLst>
          </p:cNvPr>
          <p:cNvSpPr/>
          <p:nvPr/>
        </p:nvSpPr>
        <p:spPr>
          <a:xfrm>
            <a:off x="5257800" y="2409825"/>
            <a:ext cx="1066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2284D4-CB8B-CE63-3200-477CC4D96D0C}"/>
              </a:ext>
            </a:extLst>
          </p:cNvPr>
          <p:cNvSpPr/>
          <p:nvPr/>
        </p:nvSpPr>
        <p:spPr>
          <a:xfrm>
            <a:off x="7696200" y="2914650"/>
            <a:ext cx="1066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360E8-F828-78AA-A1BA-56A1773C3931}"/>
              </a:ext>
            </a:extLst>
          </p:cNvPr>
          <p:cNvSpPr/>
          <p:nvPr/>
        </p:nvSpPr>
        <p:spPr>
          <a:xfrm>
            <a:off x="1857375" y="2895600"/>
            <a:ext cx="1066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EDB314-7745-401F-CDD6-FC95D085A439}"/>
              </a:ext>
            </a:extLst>
          </p:cNvPr>
          <p:cNvSpPr/>
          <p:nvPr/>
        </p:nvSpPr>
        <p:spPr>
          <a:xfrm>
            <a:off x="1893888" y="5181600"/>
            <a:ext cx="1066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B211A4-69BE-B1CF-71B4-3277C46E2D1C}"/>
              </a:ext>
            </a:extLst>
          </p:cNvPr>
          <p:cNvSpPr/>
          <p:nvPr/>
        </p:nvSpPr>
        <p:spPr>
          <a:xfrm>
            <a:off x="5257800" y="5181600"/>
            <a:ext cx="1066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050" descr="S:\B Woodbridge\LarsonBW-1.jpg">
            <a:extLst>
              <a:ext uri="{FF2B5EF4-FFF2-40B4-BE49-F238E27FC236}">
                <a16:creationId xmlns:a16="http://schemas.microsoft.com/office/drawing/2014/main" id="{5F2548CE-4543-624B-5C94-B3E6C1DB0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36550"/>
            <a:ext cx="5214937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4">
            <a:extLst>
              <a:ext uri="{FF2B5EF4-FFF2-40B4-BE49-F238E27FC236}">
                <a16:creationId xmlns:a16="http://schemas.microsoft.com/office/drawing/2014/main" id="{5C1BA1DA-F204-1754-103A-74982EF2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5649913"/>
            <a:ext cx="4572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“Hah! Woodbridge’s blown his cerebral cortex!”</a:t>
            </a:r>
          </a:p>
        </p:txBody>
      </p:sp>
      <p:sp>
        <p:nvSpPr>
          <p:cNvPr id="4099" name="TextBox 5">
            <a:extLst>
              <a:ext uri="{FF2B5EF4-FFF2-40B4-BE49-F238E27FC236}">
                <a16:creationId xmlns:a16="http://schemas.microsoft.com/office/drawing/2014/main" id="{596AA3E7-4AC9-7800-FDB4-6850B2949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37766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00"/>
                </a:solidFill>
              </a:rPr>
              <a:t>Caution….</a:t>
            </a:r>
          </a:p>
          <a:p>
            <a:pPr eaLnBrk="1" hangingPunct="1"/>
            <a:endParaRPr lang="en-US" altLang="en-US" sz="3200" b="1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3200" b="1">
                <a:solidFill>
                  <a:srgbClr val="FFFF00"/>
                </a:solidFill>
              </a:rPr>
              <a:t>This is the 30-minute version of an all-day workshop</a:t>
            </a:r>
          </a:p>
          <a:p>
            <a:pPr eaLnBrk="1" hangingPunct="1"/>
            <a:endParaRPr lang="en-US" altLang="en-US" sz="3200" b="1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= 10,000-foot  view!</a:t>
            </a:r>
          </a:p>
        </p:txBody>
      </p:sp>
      <p:sp>
        <p:nvSpPr>
          <p:cNvPr id="4100" name="TextBox 6">
            <a:extLst>
              <a:ext uri="{FF2B5EF4-FFF2-40B4-BE49-F238E27FC236}">
                <a16:creationId xmlns:a16="http://schemas.microsoft.com/office/drawing/2014/main" id="{136C54CC-E93A-A1AB-492C-CDEF3C902E4C}"/>
              </a:ext>
            </a:extLst>
          </p:cNvPr>
          <p:cNvSpPr txBox="1">
            <a:spLocks noChangeArrowheads="1"/>
          </p:cNvSpPr>
          <p:nvPr/>
        </p:nvSpPr>
        <p:spPr bwMode="auto">
          <a:xfrm rot="382319">
            <a:off x="7635875" y="3152775"/>
            <a:ext cx="8350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Marcot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Chart 1">
            <a:extLst>
              <a:ext uri="{FF2B5EF4-FFF2-40B4-BE49-F238E27FC236}">
                <a16:creationId xmlns:a16="http://schemas.microsoft.com/office/drawing/2014/main" id="{04B84C38-3C7C-73DD-1880-5D5BC124DA58}"/>
              </a:ext>
            </a:extLst>
          </p:cNvPr>
          <p:cNvGraphicFramePr>
            <a:graphicFrameLocks/>
          </p:cNvGraphicFramePr>
          <p:nvPr/>
        </p:nvGraphicFramePr>
        <p:xfrm>
          <a:off x="206375" y="649288"/>
          <a:ext cx="8959850" cy="595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960379" imgH="5949204" progId="Excel.Chart.8">
                  <p:embed/>
                </p:oleObj>
              </mc:Choice>
              <mc:Fallback>
                <p:oleObj r:id="rId3" imgW="8960379" imgH="5949204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649288"/>
                        <a:ext cx="8959850" cy="5954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6" name="Title 1">
            <a:extLst>
              <a:ext uri="{FF2B5EF4-FFF2-40B4-BE49-F238E27FC236}">
                <a16:creationId xmlns:a16="http://schemas.microsoft.com/office/drawing/2014/main" id="{980B42D1-1D9A-0865-CC70-AE11891F3F40}"/>
              </a:ext>
            </a:extLst>
          </p:cNvPr>
          <p:cNvSpPr txBox="1">
            <a:spLocks/>
          </p:cNvSpPr>
          <p:nvPr/>
        </p:nvSpPr>
        <p:spPr bwMode="auto">
          <a:xfrm>
            <a:off x="304800" y="228600"/>
            <a:ext cx="8763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400" b="1">
                <a:solidFill>
                  <a:srgbClr val="FFFFCC"/>
                </a:solidFill>
                <a:latin typeface="Calibri" panose="020F0502020204030204" pitchFamily="34" charset="0"/>
              </a:rPr>
              <a:t>Efficiency: network size </a:t>
            </a:r>
            <a:r>
              <a:rPr lang="en-US" altLang="en-US" sz="3400" b="1" u="sng">
                <a:solidFill>
                  <a:srgbClr val="FFFFCC"/>
                </a:solidFill>
                <a:latin typeface="Calibri" panose="020F0502020204030204" pitchFamily="34" charset="0"/>
              </a:rPr>
              <a:t>and</a:t>
            </a:r>
            <a:r>
              <a:rPr lang="en-US" altLang="en-US" sz="3400" b="1">
                <a:solidFill>
                  <a:srgbClr val="FFFFCC"/>
                </a:solidFill>
                <a:latin typeface="Calibri" panose="020F0502020204030204" pitchFamily="34" charset="0"/>
              </a:rPr>
              <a:t> meeting CH goals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7C37D6-D081-B47A-73D7-EAC6CFDFB3AD}"/>
              </a:ext>
            </a:extLst>
          </p:cNvPr>
          <p:cNvSpPr/>
          <p:nvPr/>
        </p:nvSpPr>
        <p:spPr>
          <a:xfrm>
            <a:off x="2190750" y="2090738"/>
            <a:ext cx="1314450" cy="1600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1CDAADB-F469-E3DE-8017-463DE30D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3"/>
          </a:xfrm>
        </p:spPr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2AF1-49CA-F9F9-D6C3-ED4227406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06963"/>
          </a:xfrm>
        </p:spPr>
        <p:txBody>
          <a:bodyPr/>
          <a:lstStyle/>
          <a:p>
            <a:r>
              <a:rPr lang="en-US" altLang="en-US" sz="2800">
                <a:solidFill>
                  <a:srgbClr val="FFFF00"/>
                </a:solidFill>
              </a:rPr>
              <a:t>Synthesizing information using MaxEnt, Zonation, and HexSim allowed for a scientifically defensible and repeatable process and for comparisons among multiple alternative CH networks.  The NSO was ideally suited for this, given huge amount that we know about it.</a:t>
            </a:r>
          </a:p>
          <a:p>
            <a:r>
              <a:rPr lang="en-US" altLang="en-US" sz="2800">
                <a:solidFill>
                  <a:srgbClr val="FFFF00"/>
                </a:solidFill>
              </a:rPr>
              <a:t>Scientists can provide the tools and evaluate “what if” scenarios.</a:t>
            </a:r>
          </a:p>
          <a:p>
            <a:r>
              <a:rPr lang="en-US" altLang="en-US" sz="2800">
                <a:solidFill>
                  <a:srgbClr val="FFFF00"/>
                </a:solidFill>
              </a:rPr>
              <a:t>The process enters policy/political/public arena as choices are made on the network to move forward with – Federal Register (proposed rule), economic analysis, public comment, possible modification, final rule.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2DC2225B-6C95-DD31-5C6B-78D53765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CC"/>
                </a:solidFill>
              </a:rPr>
              <a:t>Acknowledgements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900694EE-7ECF-5E44-60CD-683776FE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722438"/>
            <a:ext cx="40386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Bob Anthony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Ray Davis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Katie Dugger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Karl Halupka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Paul Henson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Bruce Marcot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Michelle Merola-Zwartjes</a:t>
            </a:r>
          </a:p>
        </p:txBody>
      </p:sp>
      <p:sp>
        <p:nvSpPr>
          <p:cNvPr id="33795" name="Content Placeholder 3">
            <a:extLst>
              <a:ext uri="{FF2B5EF4-FFF2-40B4-BE49-F238E27FC236}">
                <a16:creationId xmlns:a16="http://schemas.microsoft.com/office/drawing/2014/main" id="{B5E03F27-C35E-6F83-A3E2-72AD7A2A1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1722438"/>
            <a:ext cx="32766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Barry Noon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Marty Raphael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Jody Caicco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Dan Hansen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MJ Mazurek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Jim Thrailkill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2E0D15E2-0376-009D-210F-DEDF2677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Habitat Suitability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8B05-B9AF-528B-3353-19DDA3C5E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8006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FFFF66"/>
                </a:solidFill>
                <a:ea typeface="+mn-ea"/>
              </a:rPr>
              <a:t>Objective: Develop models to predict habitat suitability for NSO </a:t>
            </a:r>
            <a:r>
              <a:rPr lang="en-US" b="1" dirty="0" err="1">
                <a:solidFill>
                  <a:srgbClr val="FFFF66"/>
                </a:solidFill>
                <a:ea typeface="+mn-ea"/>
              </a:rPr>
              <a:t>rangewide</a:t>
            </a:r>
            <a:endParaRPr lang="en-US" b="1" dirty="0">
              <a:solidFill>
                <a:srgbClr val="FFFF66"/>
              </a:solidFill>
              <a:ea typeface="+mn-ea"/>
            </a:endParaRPr>
          </a:p>
          <a:p>
            <a:pPr>
              <a:buFont typeface="Arial" charset="0"/>
              <a:buNone/>
              <a:defRPr/>
            </a:pPr>
            <a:endParaRPr lang="en-US" sz="1100" b="1" dirty="0">
              <a:solidFill>
                <a:srgbClr val="FFFF66"/>
              </a:solidFill>
              <a:ea typeface="+mn-ea"/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FFFFCC"/>
                </a:solidFill>
                <a:ea typeface="+mn-ea"/>
              </a:rPr>
              <a:t>Equivalent to prediction of probability of NSO presence (occupancy) based on habitat suitability</a:t>
            </a:r>
          </a:p>
          <a:p>
            <a:pPr>
              <a:buFont typeface="Arial" charset="0"/>
              <a:buNone/>
              <a:defRPr/>
            </a:pPr>
            <a:endParaRPr lang="en-US" sz="1300" b="1" dirty="0">
              <a:solidFill>
                <a:srgbClr val="7030A0"/>
              </a:solidFill>
              <a:ea typeface="+mn-ea"/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FFFFCC"/>
                </a:solidFill>
                <a:ea typeface="+mn-ea"/>
              </a:rPr>
              <a:t>Habitat suitability defined as ecological conditions (forest structure/distribution, species composition, topography, local climate) that influence probability of presence</a:t>
            </a:r>
          </a:p>
          <a:p>
            <a:pPr>
              <a:buFont typeface="Arial" charset="0"/>
              <a:buChar char="•"/>
              <a:defRPr/>
            </a:pPr>
            <a:endParaRPr lang="en-US" b="1" dirty="0">
              <a:solidFill>
                <a:srgbClr val="FFFF66"/>
              </a:solidFill>
              <a:ea typeface="+mn-ea"/>
            </a:endParaRPr>
          </a:p>
          <a:p>
            <a:pPr>
              <a:buFont typeface="Arial" charset="0"/>
              <a:buChar char="•"/>
              <a:defRPr/>
            </a:pPr>
            <a:endParaRPr lang="en-US" b="1" dirty="0">
              <a:solidFill>
                <a:srgbClr val="FFFF66"/>
              </a:solidFill>
              <a:ea typeface="+mn-ea"/>
            </a:endParaRPr>
          </a:p>
          <a:p>
            <a:pPr>
              <a:buFont typeface="Arial" charset="0"/>
              <a:buChar char="•"/>
              <a:defRPr/>
            </a:pPr>
            <a:endParaRPr lang="en-US" b="1" dirty="0">
              <a:solidFill>
                <a:srgbClr val="FFFF66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Box 1">
            <a:extLst>
              <a:ext uri="{FF2B5EF4-FFF2-40B4-BE49-F238E27FC236}">
                <a16:creationId xmlns:a16="http://schemas.microsoft.com/office/drawing/2014/main" id="{0DE3E424-69E4-693B-E0A1-7A15750FD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371600"/>
            <a:ext cx="1905000" cy="409416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000" b="1"/>
          </a:p>
          <a:p>
            <a:pPr algn="ctr" eaLnBrk="1" hangingPunct="1"/>
            <a:endParaRPr lang="en-US" altLang="en-US" sz="2000" b="1"/>
          </a:p>
          <a:p>
            <a:pPr algn="ctr" eaLnBrk="1" hangingPunct="1"/>
            <a:endParaRPr lang="en-US" altLang="en-US" sz="2000" b="1"/>
          </a:p>
          <a:p>
            <a:pPr algn="ctr" eaLnBrk="1" hangingPunct="1"/>
            <a:endParaRPr lang="en-US" altLang="en-US" sz="2000" b="1"/>
          </a:p>
          <a:p>
            <a:pPr algn="ctr" eaLnBrk="1" hangingPunct="1"/>
            <a:r>
              <a:rPr lang="en-US" altLang="en-US" b="1"/>
              <a:t>Habitat</a:t>
            </a:r>
          </a:p>
          <a:p>
            <a:pPr algn="ctr" eaLnBrk="1" hangingPunct="1"/>
            <a:r>
              <a:rPr lang="en-US" altLang="en-US" b="1"/>
              <a:t>Suitability Model</a:t>
            </a:r>
          </a:p>
          <a:p>
            <a:pPr algn="ctr" eaLnBrk="1" hangingPunct="1"/>
            <a:endParaRPr lang="en-US" altLang="en-US" b="1"/>
          </a:p>
          <a:p>
            <a:pPr algn="ctr" eaLnBrk="1" hangingPunct="1"/>
            <a:r>
              <a:rPr lang="en-US" altLang="en-US" b="1"/>
              <a:t>(MaxEnt)</a:t>
            </a:r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90AE080-A204-F273-2479-999E40386477}"/>
              </a:ext>
            </a:extLst>
          </p:cNvPr>
          <p:cNvSpPr/>
          <p:nvPr/>
        </p:nvSpPr>
        <p:spPr>
          <a:xfrm>
            <a:off x="304800" y="990600"/>
            <a:ext cx="2362200" cy="1371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Review of Literature and Data Sets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7802E1-B26D-9A93-A9AE-90FC5AB4643B}"/>
              </a:ext>
            </a:extLst>
          </p:cNvPr>
          <p:cNvSpPr/>
          <p:nvPr/>
        </p:nvSpPr>
        <p:spPr>
          <a:xfrm>
            <a:off x="304800" y="2743200"/>
            <a:ext cx="2362200" cy="1371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Habitat Expert Panels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A308C6-CACF-2C71-CF69-81939D8AB035}"/>
              </a:ext>
            </a:extLst>
          </p:cNvPr>
          <p:cNvSpPr/>
          <p:nvPr/>
        </p:nvSpPr>
        <p:spPr>
          <a:xfrm>
            <a:off x="304800" y="4495800"/>
            <a:ext cx="2362200" cy="1371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>
                <a:latin typeface="Calibri" panose="020F0502020204030204" pitchFamily="34" charset="0"/>
              </a:rPr>
              <a:t>Partition Range into ‘Modeling Regions’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3EE642-1B2B-E9CC-FAAE-0839553BE4D6}"/>
              </a:ext>
            </a:extLst>
          </p:cNvPr>
          <p:cNvSpPr/>
          <p:nvPr/>
        </p:nvSpPr>
        <p:spPr>
          <a:xfrm>
            <a:off x="6324600" y="1066800"/>
            <a:ext cx="2362200" cy="1371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Spotted Owl Location Data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C21911D-F7A9-6130-95E3-D99FB91AB5DD}"/>
              </a:ext>
            </a:extLst>
          </p:cNvPr>
          <p:cNvSpPr/>
          <p:nvPr/>
        </p:nvSpPr>
        <p:spPr>
          <a:xfrm>
            <a:off x="2743200" y="1524000"/>
            <a:ext cx="762000" cy="381000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09132C4-464C-8415-E922-EAB7780882F7}"/>
              </a:ext>
            </a:extLst>
          </p:cNvPr>
          <p:cNvSpPr/>
          <p:nvPr/>
        </p:nvSpPr>
        <p:spPr>
          <a:xfrm>
            <a:off x="2743200" y="3200400"/>
            <a:ext cx="762000" cy="381000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3D89C3C-AB7D-DB87-53A2-C611DC0199F7}"/>
              </a:ext>
            </a:extLst>
          </p:cNvPr>
          <p:cNvSpPr/>
          <p:nvPr/>
        </p:nvSpPr>
        <p:spPr>
          <a:xfrm rot="10800000">
            <a:off x="5562600" y="1600200"/>
            <a:ext cx="685800" cy="381000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C3398DB-E08F-EE4B-4AD6-98B4424568A3}"/>
              </a:ext>
            </a:extLst>
          </p:cNvPr>
          <p:cNvSpPr/>
          <p:nvPr/>
        </p:nvSpPr>
        <p:spPr>
          <a:xfrm>
            <a:off x="2743200" y="4953000"/>
            <a:ext cx="762000" cy="381000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154" name="TextBox 11">
            <a:extLst>
              <a:ext uri="{FF2B5EF4-FFF2-40B4-BE49-F238E27FC236}">
                <a16:creationId xmlns:a16="http://schemas.microsoft.com/office/drawing/2014/main" id="{0FC384A4-2C36-6E17-E047-5EFDD5AE4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"/>
            <a:ext cx="6324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Foundations of habitat modeling process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FFF28B-6083-BD1F-6942-FBF5D73FF7F4}"/>
              </a:ext>
            </a:extLst>
          </p:cNvPr>
          <p:cNvSpPr/>
          <p:nvPr/>
        </p:nvSpPr>
        <p:spPr>
          <a:xfrm>
            <a:off x="6400800" y="2743200"/>
            <a:ext cx="2362200" cy="1371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GNN Vegetation Layer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EB32272-F0F2-CA64-C4AE-A8D041FE5B2B}"/>
              </a:ext>
            </a:extLst>
          </p:cNvPr>
          <p:cNvSpPr/>
          <p:nvPr/>
        </p:nvSpPr>
        <p:spPr>
          <a:xfrm rot="10800000">
            <a:off x="5562600" y="4953000"/>
            <a:ext cx="762000" cy="381000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46A1497-258F-29F4-9616-7F77013DD6E2}"/>
              </a:ext>
            </a:extLst>
          </p:cNvPr>
          <p:cNvSpPr/>
          <p:nvPr/>
        </p:nvSpPr>
        <p:spPr>
          <a:xfrm rot="10800000">
            <a:off x="5562600" y="3200400"/>
            <a:ext cx="762000" cy="381000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8EDD37-7010-D87F-195F-782C74776D5E}"/>
              </a:ext>
            </a:extLst>
          </p:cNvPr>
          <p:cNvSpPr/>
          <p:nvPr/>
        </p:nvSpPr>
        <p:spPr>
          <a:xfrm>
            <a:off x="6400800" y="4495800"/>
            <a:ext cx="2362200" cy="1371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Topographic, Climate Variables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D:\gis\projects\usfws_owl\analysis\kla\figures\thinning\rp_ua_range.tif">
            <a:extLst>
              <a:ext uri="{FF2B5EF4-FFF2-40B4-BE49-F238E27FC236}">
                <a16:creationId xmlns:a16="http://schemas.microsoft.com/office/drawing/2014/main" id="{38949D57-FAF9-A9CE-B452-438958A6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68E61D3-BF6D-306E-E5B0-B1D7AE63A646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19200"/>
          <a:ext cx="3581400" cy="4389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8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CODE</a:t>
                      </a:r>
                    </a:p>
                  </a:txBody>
                  <a:tcPr marT="45723" marB="4572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 marT="45723" marB="4572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NCO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North Coast and Olympic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ORC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Oregon Coast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RDC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Redwood Coast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WCN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Western Cascades - North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WCC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Western Cascades - Central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WCS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Western Cascades - South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ECN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Eastern Cascades - North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ECS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Eastern Cascades - South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KLW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Klamath-Siskiyou - West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KLE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Klamath-Siskiyou - East 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r>
                        <a:rPr lang="en-US" sz="1800" b="1" dirty="0"/>
                        <a:t>ICC</a:t>
                      </a:r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Interior California</a:t>
                      </a:r>
                      <a:r>
                        <a:rPr lang="en-US" sz="1800" b="1" baseline="0" dirty="0"/>
                        <a:t> Coast</a:t>
                      </a:r>
                      <a:endParaRPr lang="en-US" sz="1800" b="1" dirty="0"/>
                    </a:p>
                  </a:txBody>
                  <a:tcPr marT="45723" marB="45723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211" name="TextBox 3">
            <a:extLst>
              <a:ext uri="{FF2B5EF4-FFF2-40B4-BE49-F238E27FC236}">
                <a16:creationId xmlns:a16="http://schemas.microsoft.com/office/drawing/2014/main" id="{47316085-5294-F317-6D41-5B47866D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114300"/>
            <a:ext cx="365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00"/>
                </a:solidFill>
              </a:rPr>
              <a:t>11 Modeling Regions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59B15-7E6C-6867-CE01-E92D963E8286}"/>
              </a:ext>
            </a:extLst>
          </p:cNvPr>
          <p:cNvSpPr txBox="1"/>
          <p:nvPr/>
        </p:nvSpPr>
        <p:spPr>
          <a:xfrm>
            <a:off x="114300" y="5791200"/>
            <a:ext cx="3657600" cy="646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Arial" charset="0"/>
                <a:ea typeface="+mn-ea"/>
              </a:rPr>
              <a:t>Models projected to Puget Lowlands and Willamette Valley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DDE5ABEF-F2C0-48B4-EE8C-4CCA09FB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rgbClr val="FFFF00"/>
                </a:solidFill>
              </a:rPr>
              <a:t>Multi-scaled Approach*  </a:t>
            </a:r>
            <a:br>
              <a:rPr lang="en-US" altLang="en-US" sz="4000" b="1">
                <a:solidFill>
                  <a:srgbClr val="FFFF00"/>
                </a:solidFill>
              </a:rPr>
            </a:br>
            <a:r>
              <a:rPr lang="en-US" altLang="en-US" sz="2000" b="1">
                <a:solidFill>
                  <a:srgbClr val="FFFF00"/>
                </a:solidFill>
              </a:rPr>
              <a:t>*(i.e. bottoms-up)</a:t>
            </a:r>
          </a:p>
        </p:txBody>
      </p:sp>
      <p:sp>
        <p:nvSpPr>
          <p:cNvPr id="8194" name="TextBox 3">
            <a:extLst>
              <a:ext uri="{FF2B5EF4-FFF2-40B4-BE49-F238E27FC236}">
                <a16:creationId xmlns:a16="http://schemas.microsoft.com/office/drawing/2014/main" id="{5DE568A0-C9CC-42CE-51B9-0D585996F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47800"/>
            <a:ext cx="350520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2000" b="1">
                <a:solidFill>
                  <a:srgbClr val="FFFFCC"/>
                </a:solidFill>
              </a:rPr>
              <a:t>Climate Variables</a:t>
            </a:r>
          </a:p>
          <a:p>
            <a:pPr eaLnBrk="1" hangingPunct="1"/>
            <a:endParaRPr lang="en-US" altLang="en-US" sz="2000" b="1"/>
          </a:p>
          <a:p>
            <a:pPr eaLnBrk="1" hangingPunct="1"/>
            <a:endParaRPr lang="en-US" altLang="en-US" sz="2000" b="1"/>
          </a:p>
          <a:p>
            <a:pPr eaLnBrk="1" hangingPunct="1"/>
            <a:r>
              <a:rPr lang="en-US" altLang="en-US" sz="2000" b="1">
                <a:solidFill>
                  <a:srgbClr val="FFFFCC"/>
                </a:solidFill>
              </a:rPr>
              <a:t>Elevation</a:t>
            </a:r>
          </a:p>
          <a:p>
            <a:pPr eaLnBrk="1" hangingPunct="1"/>
            <a:endParaRPr lang="en-US" altLang="en-US" sz="2000" b="1">
              <a:solidFill>
                <a:srgbClr val="FFFFCC"/>
              </a:solidFill>
            </a:endParaRPr>
          </a:p>
          <a:p>
            <a:pPr eaLnBrk="1" hangingPunct="1"/>
            <a:endParaRPr lang="en-US" altLang="en-US" sz="2000" b="1">
              <a:solidFill>
                <a:srgbClr val="FFFFCC"/>
              </a:solidFill>
            </a:endParaRPr>
          </a:p>
          <a:p>
            <a:pPr eaLnBrk="1" hangingPunct="1"/>
            <a:r>
              <a:rPr lang="en-US" altLang="en-US" sz="2000" b="1">
                <a:solidFill>
                  <a:srgbClr val="FFFFCC"/>
                </a:solidFill>
              </a:rPr>
              <a:t>Topography</a:t>
            </a:r>
          </a:p>
          <a:p>
            <a:pPr eaLnBrk="1" hangingPunct="1"/>
            <a:endParaRPr lang="en-US" altLang="en-US" sz="2000" b="1">
              <a:solidFill>
                <a:srgbClr val="FFFFCC"/>
              </a:solidFill>
            </a:endParaRPr>
          </a:p>
          <a:p>
            <a:pPr eaLnBrk="1" hangingPunct="1"/>
            <a:r>
              <a:rPr lang="en-US" altLang="en-US" sz="2000" b="1">
                <a:solidFill>
                  <a:srgbClr val="FFFFCC"/>
                </a:solidFill>
              </a:rPr>
              <a:t>Species composition</a:t>
            </a:r>
          </a:p>
          <a:p>
            <a:pPr eaLnBrk="1" hangingPunct="1"/>
            <a:endParaRPr lang="en-US" altLang="en-US" sz="2000" b="1">
              <a:solidFill>
                <a:srgbClr val="FFFFCC"/>
              </a:solidFill>
            </a:endParaRPr>
          </a:p>
          <a:p>
            <a:pPr eaLnBrk="1" hangingPunct="1"/>
            <a:r>
              <a:rPr lang="en-US" altLang="en-US" sz="2000" b="1">
                <a:solidFill>
                  <a:srgbClr val="FFFFCC"/>
                </a:solidFill>
              </a:rPr>
              <a:t>Fragmentation: core and edge</a:t>
            </a:r>
          </a:p>
          <a:p>
            <a:pPr eaLnBrk="1" hangingPunct="1"/>
            <a:endParaRPr lang="en-US" altLang="en-US" sz="2000" b="1">
              <a:solidFill>
                <a:srgbClr val="FFFFCC"/>
              </a:solidFill>
            </a:endParaRPr>
          </a:p>
          <a:p>
            <a:pPr eaLnBrk="1" hangingPunct="1"/>
            <a:r>
              <a:rPr lang="en-US" altLang="en-US" sz="2000" b="1">
                <a:solidFill>
                  <a:srgbClr val="FFFFCC"/>
                </a:solidFill>
              </a:rPr>
              <a:t>Foraging habitat</a:t>
            </a:r>
          </a:p>
          <a:p>
            <a:pPr eaLnBrk="1" hangingPunct="1"/>
            <a:endParaRPr lang="en-US" altLang="en-US" sz="2000" b="1">
              <a:solidFill>
                <a:srgbClr val="FFFFCC"/>
              </a:solidFill>
            </a:endParaRPr>
          </a:p>
          <a:p>
            <a:pPr eaLnBrk="1" hangingPunct="1"/>
            <a:r>
              <a:rPr lang="en-US" altLang="en-US" sz="2000" b="1">
                <a:solidFill>
                  <a:srgbClr val="FFFFCC"/>
                </a:solidFill>
              </a:rPr>
              <a:t>Nesting / Roosting habitat</a:t>
            </a:r>
          </a:p>
        </p:txBody>
      </p:sp>
      <p:sp>
        <p:nvSpPr>
          <p:cNvPr id="8195" name="TextBox 4">
            <a:extLst>
              <a:ext uri="{FF2B5EF4-FFF2-40B4-BE49-F238E27FC236}">
                <a16:creationId xmlns:a16="http://schemas.microsoft.com/office/drawing/2014/main" id="{FC3B29CA-0B9E-9809-B662-1AA810CC7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1752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FF00"/>
                </a:solidFill>
              </a:rPr>
              <a:t>Regional Scale</a:t>
            </a:r>
          </a:p>
          <a:p>
            <a:pPr eaLnBrk="1" hangingPunct="1"/>
            <a:endParaRPr lang="en-US" altLang="en-US" sz="2000" b="1"/>
          </a:p>
          <a:p>
            <a:pPr eaLnBrk="1" hangingPunct="1"/>
            <a:r>
              <a:rPr lang="en-US" altLang="en-US" sz="2000" b="1"/>
              <a:t> </a:t>
            </a:r>
            <a:r>
              <a:rPr lang="en-US" altLang="en-US" sz="2000" b="1">
                <a:solidFill>
                  <a:srgbClr val="FFFF00"/>
                </a:solidFill>
              </a:rPr>
              <a:t>Mid-scale</a:t>
            </a:r>
          </a:p>
          <a:p>
            <a:pPr eaLnBrk="1" hangingPunct="1"/>
            <a:endParaRPr lang="en-US" altLang="en-US" sz="2000" b="1">
              <a:solidFill>
                <a:srgbClr val="FFFF00"/>
              </a:solidFill>
            </a:endParaRPr>
          </a:p>
          <a:p>
            <a:pPr eaLnBrk="1" hangingPunct="1"/>
            <a:endParaRPr lang="en-US" altLang="en-US" sz="2000" b="1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000" b="1">
                <a:solidFill>
                  <a:srgbClr val="FFFF00"/>
                </a:solidFill>
              </a:rPr>
              <a:t>Local scale</a:t>
            </a:r>
          </a:p>
          <a:p>
            <a:pPr eaLnBrk="1" hangingPunct="1"/>
            <a:endParaRPr lang="en-US" altLang="en-US" sz="2000" b="1">
              <a:solidFill>
                <a:srgbClr val="FFFF00"/>
              </a:solidFill>
            </a:endParaRPr>
          </a:p>
          <a:p>
            <a:pPr eaLnBrk="1" hangingPunct="1"/>
            <a:endParaRPr lang="en-US" altLang="en-US" sz="2000" b="1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000" b="1">
                <a:solidFill>
                  <a:srgbClr val="FFFF00"/>
                </a:solidFill>
              </a:rPr>
              <a:t>Territory scale</a:t>
            </a:r>
          </a:p>
          <a:p>
            <a:pPr eaLnBrk="1" hangingPunct="1"/>
            <a:endParaRPr lang="en-US" altLang="en-US" sz="2000" b="1">
              <a:solidFill>
                <a:srgbClr val="FFFF00"/>
              </a:solidFill>
            </a:endParaRPr>
          </a:p>
          <a:p>
            <a:pPr eaLnBrk="1" hangingPunct="1"/>
            <a:endParaRPr lang="en-US" altLang="en-US" sz="2000" b="1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000" b="1">
                <a:solidFill>
                  <a:srgbClr val="FFFF00"/>
                </a:solidFill>
              </a:rPr>
              <a:t>Site scale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0F22BA-5424-4A2A-BDB7-CA13E09CF555}"/>
              </a:ext>
            </a:extLst>
          </p:cNvPr>
          <p:cNvCxnSpPr/>
          <p:nvPr/>
        </p:nvCxnSpPr>
        <p:spPr>
          <a:xfrm>
            <a:off x="304800" y="5562600"/>
            <a:ext cx="8305800" cy="1588"/>
          </a:xfrm>
          <a:prstGeom prst="line">
            <a:avLst/>
          </a:prstGeom>
          <a:ln w="539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p Arrow 2">
            <a:extLst>
              <a:ext uri="{FF2B5EF4-FFF2-40B4-BE49-F238E27FC236}">
                <a16:creationId xmlns:a16="http://schemas.microsoft.com/office/drawing/2014/main" id="{7DD56C42-2F28-2342-C6A6-D8232B620518}"/>
              </a:ext>
            </a:extLst>
          </p:cNvPr>
          <p:cNvSpPr/>
          <p:nvPr/>
        </p:nvSpPr>
        <p:spPr>
          <a:xfrm>
            <a:off x="3429000" y="1371600"/>
            <a:ext cx="1143000" cy="4953000"/>
          </a:xfrm>
          <a:prstGeom prst="up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5B1AF95C-CCD6-12CD-0B91-81D63C93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rgbClr val="FFFF00"/>
                </a:solidFill>
              </a:rPr>
              <a:t>Modeling Foundations Summary</a:t>
            </a:r>
          </a:p>
        </p:txBody>
      </p:sp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BFE446D6-1D86-268E-0E8C-8F101F002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7800"/>
            <a:ext cx="5257800" cy="5181600"/>
          </a:xfrm>
        </p:spPr>
        <p:txBody>
          <a:bodyPr/>
          <a:lstStyle/>
          <a:p>
            <a:r>
              <a:rPr lang="en-US" altLang="en-US" sz="2800" b="1">
                <a:solidFill>
                  <a:srgbClr val="FFFFCC"/>
                </a:solidFill>
              </a:rPr>
              <a:t>Based on extensive review of NSO habitat relationships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000" b="1">
              <a:solidFill>
                <a:srgbClr val="FFFFCC"/>
              </a:solidFill>
            </a:endParaRPr>
          </a:p>
          <a:p>
            <a:r>
              <a:rPr lang="en-US" altLang="en-US" sz="2800" b="1">
                <a:solidFill>
                  <a:srgbClr val="FFFFCC"/>
                </a:solidFill>
              </a:rPr>
              <a:t>Very large NSO location dataset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000" b="1">
              <a:solidFill>
                <a:srgbClr val="FFFFCC"/>
              </a:solidFill>
            </a:endParaRPr>
          </a:p>
          <a:p>
            <a:r>
              <a:rPr lang="en-US" altLang="en-US" sz="2800" b="1">
                <a:solidFill>
                  <a:srgbClr val="FFFFCC"/>
                </a:solidFill>
              </a:rPr>
              <a:t>Seamless, consistent NWFP vegetation layer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000" b="1">
              <a:solidFill>
                <a:srgbClr val="FFFFCC"/>
              </a:solidFill>
            </a:endParaRPr>
          </a:p>
          <a:p>
            <a:r>
              <a:rPr lang="en-US" altLang="en-US" sz="2800" b="1">
                <a:solidFill>
                  <a:srgbClr val="FFFFCC"/>
                </a:solidFill>
              </a:rPr>
              <a:t>Included abiotic variables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000" b="1">
              <a:solidFill>
                <a:srgbClr val="FFFFCC"/>
              </a:solidFill>
            </a:endParaRPr>
          </a:p>
          <a:p>
            <a:r>
              <a:rPr lang="en-US" altLang="en-US" sz="2800" b="1">
                <a:solidFill>
                  <a:srgbClr val="FFFFCC"/>
                </a:solidFill>
              </a:rPr>
              <a:t>Model at ‘core area’ scale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000" b="1">
                <a:solidFill>
                  <a:srgbClr val="FFFFCC"/>
                </a:solidFill>
              </a:rPr>
              <a:t> </a:t>
            </a:r>
          </a:p>
          <a:p>
            <a:r>
              <a:rPr lang="en-US" altLang="en-US" sz="2800" b="1">
                <a:solidFill>
                  <a:srgbClr val="FFFFCC"/>
                </a:solidFill>
              </a:rPr>
              <a:t>Developed separate models within 11 modeling regions</a:t>
            </a:r>
          </a:p>
          <a:p>
            <a:endParaRPr lang="en-US" altLang="en-US" sz="2800" b="1"/>
          </a:p>
          <a:p>
            <a:endParaRPr lang="en-US" altLang="en-US" sz="2800" b="1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9219" name="Picture 3" descr="SOwl5.jpg">
            <a:extLst>
              <a:ext uri="{FF2B5EF4-FFF2-40B4-BE49-F238E27FC236}">
                <a16:creationId xmlns:a16="http://schemas.microsoft.com/office/drawing/2014/main" id="{58C0D7A7-BD60-50B4-C705-0EEB68923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20813"/>
            <a:ext cx="3886200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212F4E7A-FD1D-92C3-8356-8B1AC1F6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Model Results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A9ECB4-85A1-4DFD-5005-C350FA4D05E9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187450"/>
          <a:ext cx="3657600" cy="5670550"/>
        </p:xfrm>
        <a:graphic>
          <a:graphicData uri="http://schemas.openxmlformats.org/drawingml/2006/table">
            <a:tbl>
              <a:tblPr/>
              <a:tblGrid>
                <a:gridCol w="2598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95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Eastern Cascades - North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Variable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Nesting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Hab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06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Slope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position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Douglas-fir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13.6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January min temp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10.6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Elevation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8.3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Foraging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Hab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03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6.8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NR edge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5.7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July max Temp.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4.1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Subalpine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spp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January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precip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3.3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Curvature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2.9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Insolation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2.7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July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precip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Pines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5235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58F5DC-67A0-8B9E-6373-4C3571E35BC7}"/>
              </a:ext>
            </a:extLst>
          </p:cNvPr>
          <p:cNvGraphicFramePr>
            <a:graphicFrameLocks noGrp="1"/>
          </p:cNvGraphicFramePr>
          <p:nvPr/>
        </p:nvGraphicFramePr>
        <p:xfrm>
          <a:off x="5257800" y="1219200"/>
          <a:ext cx="3429000" cy="5435600"/>
        </p:xfrm>
        <a:graphic>
          <a:graphicData uri="http://schemas.openxmlformats.org/drawingml/2006/table">
            <a:tbl>
              <a:tblPr/>
              <a:tblGrid>
                <a:gridCol w="2519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7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Western Cascades - North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Variable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NR edge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Nesting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Hab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Slope position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Curvature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Elevation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January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precip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Northern hardwoods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July max temp.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Subalpine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spp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Insolation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July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precip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Foraging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Hab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January min temp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NR core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4001</TotalTime>
  <Words>1550</Words>
  <Application>Microsoft Office PowerPoint</Application>
  <PresentationFormat>On-screen Show (4:3)</PresentationFormat>
  <Paragraphs>526</Paragraphs>
  <Slides>32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MS PGothic</vt:lpstr>
      <vt:lpstr>Calibri</vt:lpstr>
      <vt:lpstr>Symbol MT</vt:lpstr>
      <vt:lpstr>Office Theme</vt:lpstr>
      <vt:lpstr>Excel.Chart.8</vt:lpstr>
      <vt:lpstr>Integrating species distributional, conservation planning, and population models: A case study in conservation network evaluation for the northern spotted owl</vt:lpstr>
      <vt:lpstr>PowerPoint Presentation</vt:lpstr>
      <vt:lpstr>PowerPoint Presentation</vt:lpstr>
      <vt:lpstr>Habitat Suitability Modeling</vt:lpstr>
      <vt:lpstr>PowerPoint Presentation</vt:lpstr>
      <vt:lpstr>PowerPoint Presentation</vt:lpstr>
      <vt:lpstr>Multi-scaled Approach*   *(i.e. bottoms-up)</vt:lpstr>
      <vt:lpstr>Modeling Foundations Summary</vt:lpstr>
      <vt:lpstr>Model Results</vt:lpstr>
      <vt:lpstr>PowerPoint Presentation</vt:lpstr>
      <vt:lpstr>Distribution of RHS by modeling region</vt:lpstr>
      <vt:lpstr>Landscape Prioritization Modeling: Zonation Program</vt:lpstr>
      <vt:lpstr>Zonation: RHS to Habitat Value</vt:lpstr>
      <vt:lpstr>Network Sizes (million ha)</vt:lpstr>
      <vt:lpstr>Population Modeling</vt:lpstr>
      <vt:lpstr>We Used HexSim to Ask</vt:lpstr>
      <vt:lpstr>PowerPoint Presentation</vt:lpstr>
      <vt:lpstr>Does our HexSim NSO Model Produce Reasonably  Accurate Predictions?</vt:lpstr>
      <vt:lpstr>Does Our HexSim NSO Model Produce Reasonably  Accurate Predictions?</vt:lpstr>
      <vt:lpstr>RHS and Barred Owl Scenarios</vt:lpstr>
      <vt:lpstr>Networks by “what if” scenarios</vt:lpstr>
      <vt:lpstr>Network Size (million acres)</vt:lpstr>
      <vt:lpstr>Metrics Evaluated</vt:lpstr>
      <vt:lpstr>Barred Owl Impacts?  RHS = HAB3 Metric: N250/N50*100 (range-wide)  </vt:lpstr>
      <vt:lpstr>Results (general)</vt:lpstr>
      <vt:lpstr>Results Summary</vt:lpstr>
      <vt:lpstr>Results Summary</vt:lpstr>
      <vt:lpstr>Modeling Region Generalities (pessimistic)</vt:lpstr>
      <vt:lpstr>PowerPoint Presentation</vt:lpstr>
      <vt:lpstr>PowerPoint Presentation</vt:lpstr>
      <vt:lpstr>Summary</vt:lpstr>
      <vt:lpstr>Acknowledgements</vt:lpstr>
    </vt:vector>
  </TitlesOfParts>
  <Company>Humboldt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Dunk</dc:creator>
  <cp:lastModifiedBy>Lum-Naihe, Christof Jurh duk - FS, AZ</cp:lastModifiedBy>
  <cp:revision>225</cp:revision>
  <cp:lastPrinted>2014-05-07T15:03:28Z</cp:lastPrinted>
  <dcterms:created xsi:type="dcterms:W3CDTF">2010-02-25T16:48:45Z</dcterms:created>
  <dcterms:modified xsi:type="dcterms:W3CDTF">2025-08-04T17:10:15Z</dcterms:modified>
</cp:coreProperties>
</file>