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3"/>
  </p:notesMasterIdLst>
  <p:sldIdLst>
    <p:sldId id="256" r:id="rId3"/>
    <p:sldId id="268" r:id="rId4"/>
    <p:sldId id="265" r:id="rId5"/>
    <p:sldId id="258" r:id="rId6"/>
    <p:sldId id="259" r:id="rId7"/>
    <p:sldId id="264" r:id="rId8"/>
    <p:sldId id="260" r:id="rId9"/>
    <p:sldId id="261" r:id="rId10"/>
    <p:sldId id="262" r:id="rId11"/>
    <p:sldId id="263" r:id="rId12"/>
    <p:sldId id="266" r:id="rId13"/>
    <p:sldId id="269" r:id="rId14"/>
    <p:sldId id="272" r:id="rId15"/>
    <p:sldId id="273" r:id="rId16"/>
    <p:sldId id="274" r:id="rId17"/>
    <p:sldId id="275" r:id="rId18"/>
    <p:sldId id="276" r:id="rId19"/>
    <p:sldId id="277" r:id="rId20"/>
    <p:sldId id="278" r:id="rId21"/>
    <p:sldId id="279"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59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4E2C59-68E7-FE73-3B37-B188DE2AC14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ea typeface="+mn-ea"/>
                <a:cs typeface="Arial" charset="0"/>
              </a:defRPr>
            </a:lvl1pPr>
          </a:lstStyle>
          <a:p>
            <a:pPr>
              <a:defRPr/>
            </a:pPr>
            <a:endParaRPr lang="en-US"/>
          </a:p>
        </p:txBody>
      </p:sp>
      <p:sp>
        <p:nvSpPr>
          <p:cNvPr id="3" name="Date Placeholder 2">
            <a:extLst>
              <a:ext uri="{FF2B5EF4-FFF2-40B4-BE49-F238E27FC236}">
                <a16:creationId xmlns:a16="http://schemas.microsoft.com/office/drawing/2014/main" id="{754124BA-58CC-05F4-F9EF-DDC3AE8D1253}"/>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D69D3DF-8E6B-4175-836E-6E496FEB12F6}" type="datetimeFigureOut">
              <a:rPr lang="en-US" altLang="en-US"/>
              <a:pPr/>
              <a:t>8/4/2025</a:t>
            </a:fld>
            <a:endParaRPr lang="en-US" altLang="en-US"/>
          </a:p>
        </p:txBody>
      </p:sp>
      <p:sp>
        <p:nvSpPr>
          <p:cNvPr id="4" name="Slide Image Placeholder 3">
            <a:extLst>
              <a:ext uri="{FF2B5EF4-FFF2-40B4-BE49-F238E27FC236}">
                <a16:creationId xmlns:a16="http://schemas.microsoft.com/office/drawing/2014/main" id="{0D4A8B78-E416-9D40-49EF-BD45FB29EE4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53CFA90-B558-E2DD-EFF3-D7E7938F577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78CD218-64AE-FADF-D424-84212411380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pitchFamily="34" charset="0"/>
                <a:ea typeface="+mn-ea"/>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D996757D-6D08-6378-8BFD-FBB2BDAE3DF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9BE9963-228D-49BD-BB06-C0014EFDCC6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A419B14A-EF18-1EC7-4E3E-4DAD6A2B76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B633E280-2351-23DF-DDC5-EDD0ED02CF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3" name="Slide Number Placeholder 3">
            <a:extLst>
              <a:ext uri="{FF2B5EF4-FFF2-40B4-BE49-F238E27FC236}">
                <a16:creationId xmlns:a16="http://schemas.microsoft.com/office/drawing/2014/main" id="{ABD644AC-DDB1-5503-3E99-D1FDB9174B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2C7F7574-A6E1-409C-B1C0-9FBE47A9BF6E}" type="slidenum">
              <a:rPr lang="en-US" altLang="en-US" sz="1200">
                <a:solidFill>
                  <a:srgbClr val="000000"/>
                </a:solidFill>
              </a:rPr>
              <a:pPr eaLnBrk="1" hangingPunct="1"/>
              <a:t>14</a:t>
            </a:fld>
            <a:endParaRPr lang="en-US" alt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0B030A8C-800C-846F-CA26-EC4495C909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10CB0833-93FB-535C-62CE-EAE06E34E7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NWFP – Hierarchical classification of land into allocations.  Activity in each allocation governed by purpose and need and Standards and Guides.  Sets limits on management action that can occur within each allocation.</a:t>
            </a:r>
          </a:p>
          <a:p>
            <a:pPr eaLnBrk="1" hangingPunct="1">
              <a:spcBef>
                <a:spcPct val="0"/>
              </a:spcBef>
            </a:pPr>
            <a:r>
              <a:rPr lang="en-US" altLang="en-US"/>
              <a:t>NWFP – Ecosystem based plan designed to maintain habitat for old-growth related species across the landscape while providing for forest derived goods and services (timber and non-timber forest resources). </a:t>
            </a:r>
          </a:p>
        </p:txBody>
      </p:sp>
      <p:sp>
        <p:nvSpPr>
          <p:cNvPr id="44035" name="Slide Number Placeholder 3">
            <a:extLst>
              <a:ext uri="{FF2B5EF4-FFF2-40B4-BE49-F238E27FC236}">
                <a16:creationId xmlns:a16="http://schemas.microsoft.com/office/drawing/2014/main" id="{36163AF6-8FCA-BBEE-0C95-C5E1C281F8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4349B726-5AE7-479F-A140-F119966C32B8}" type="slidenum">
              <a:rPr lang="en-US" altLang="en-US" sz="1200">
                <a:solidFill>
                  <a:srgbClr val="000000"/>
                </a:solidFill>
              </a:rPr>
              <a:pPr eaLnBrk="1" hangingPunct="1"/>
              <a:t>16</a:t>
            </a:fld>
            <a:endParaRPr lang="en-US" alt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43291CF2-DD66-319D-0207-79BA265C9F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3A12C392-4796-6346-CD83-38CFF7FB0B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Butte Environmental Council v Salazar 2010</a:t>
            </a:r>
          </a:p>
        </p:txBody>
      </p:sp>
      <p:sp>
        <p:nvSpPr>
          <p:cNvPr id="47107" name="Slide Number Placeholder 3">
            <a:extLst>
              <a:ext uri="{FF2B5EF4-FFF2-40B4-BE49-F238E27FC236}">
                <a16:creationId xmlns:a16="http://schemas.microsoft.com/office/drawing/2014/main" id="{4E3D8243-7976-C4C3-C523-58936DA4F3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0AC46521-3027-4518-AC9E-C85109BB60D7}" type="slidenum">
              <a:rPr lang="en-US" altLang="en-US" sz="1200">
                <a:solidFill>
                  <a:srgbClr val="000000"/>
                </a:solidFill>
              </a:rPr>
              <a:pPr eaLnBrk="1" hangingPunct="1"/>
              <a:t>18</a:t>
            </a:fld>
            <a:endParaRPr lang="en-US" alt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54ADC56-A58E-424E-52F0-BD1F21149FF3}"/>
              </a:ext>
            </a:extLst>
          </p:cNvPr>
          <p:cNvSpPr>
            <a:spLocks noGrp="1"/>
          </p:cNvSpPr>
          <p:nvPr>
            <p:ph type="dt" sz="half" idx="10"/>
          </p:nvPr>
        </p:nvSpPr>
        <p:spPr/>
        <p:txBody>
          <a:bodyPr/>
          <a:lstStyle>
            <a:lvl1pPr>
              <a:defRPr/>
            </a:lvl1pPr>
          </a:lstStyle>
          <a:p>
            <a:fld id="{6D390757-E55C-4B55-8290-040A80A753C7}" type="datetime1">
              <a:rPr lang="en-US" altLang="en-US"/>
              <a:pPr/>
              <a:t>8/4/2025</a:t>
            </a:fld>
            <a:endParaRPr lang="en-US" altLang="en-US"/>
          </a:p>
        </p:txBody>
      </p:sp>
      <p:sp>
        <p:nvSpPr>
          <p:cNvPr id="5" name="Footer Placeholder 4">
            <a:extLst>
              <a:ext uri="{FF2B5EF4-FFF2-40B4-BE49-F238E27FC236}">
                <a16:creationId xmlns:a16="http://schemas.microsoft.com/office/drawing/2014/main" id="{A3C8983F-FA56-21AA-A035-03AA009360E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5503EEF-A49B-FB00-7470-83A35E79D1E9}"/>
              </a:ext>
            </a:extLst>
          </p:cNvPr>
          <p:cNvSpPr>
            <a:spLocks noGrp="1"/>
          </p:cNvSpPr>
          <p:nvPr>
            <p:ph type="sldNum" sz="quarter" idx="12"/>
          </p:nvPr>
        </p:nvSpPr>
        <p:spPr/>
        <p:txBody>
          <a:bodyPr/>
          <a:lstStyle>
            <a:lvl1pPr>
              <a:defRPr/>
            </a:lvl1pPr>
          </a:lstStyle>
          <a:p>
            <a:fld id="{BB9D06FA-4F7F-4610-AF1D-9E65277FE994}" type="slidenum">
              <a:rPr lang="en-US" altLang="en-US"/>
              <a:pPr/>
              <a:t>‹#›</a:t>
            </a:fld>
            <a:endParaRPr lang="en-US" altLang="en-US"/>
          </a:p>
        </p:txBody>
      </p:sp>
    </p:spTree>
    <p:extLst>
      <p:ext uri="{BB962C8B-B14F-4D97-AF65-F5344CB8AC3E}">
        <p14:creationId xmlns:p14="http://schemas.microsoft.com/office/powerpoint/2010/main" val="1935203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783B38-BDB6-5B2E-3ADA-2B135295D329}"/>
              </a:ext>
            </a:extLst>
          </p:cNvPr>
          <p:cNvSpPr>
            <a:spLocks noGrp="1"/>
          </p:cNvSpPr>
          <p:nvPr>
            <p:ph type="dt" sz="half" idx="10"/>
          </p:nvPr>
        </p:nvSpPr>
        <p:spPr/>
        <p:txBody>
          <a:bodyPr/>
          <a:lstStyle>
            <a:lvl1pPr>
              <a:defRPr/>
            </a:lvl1pPr>
          </a:lstStyle>
          <a:p>
            <a:fld id="{1C1C63D0-9F41-41A8-8910-58576069335C}" type="datetime1">
              <a:rPr lang="en-US" altLang="en-US"/>
              <a:pPr/>
              <a:t>8/4/2025</a:t>
            </a:fld>
            <a:endParaRPr lang="en-US" altLang="en-US"/>
          </a:p>
        </p:txBody>
      </p:sp>
      <p:sp>
        <p:nvSpPr>
          <p:cNvPr id="5" name="Footer Placeholder 4">
            <a:extLst>
              <a:ext uri="{FF2B5EF4-FFF2-40B4-BE49-F238E27FC236}">
                <a16:creationId xmlns:a16="http://schemas.microsoft.com/office/drawing/2014/main" id="{28860535-C620-E858-AB69-C3E1C94E8DF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9F2AD6B-F257-9D50-37C9-A11B040822B1}"/>
              </a:ext>
            </a:extLst>
          </p:cNvPr>
          <p:cNvSpPr>
            <a:spLocks noGrp="1"/>
          </p:cNvSpPr>
          <p:nvPr>
            <p:ph type="sldNum" sz="quarter" idx="12"/>
          </p:nvPr>
        </p:nvSpPr>
        <p:spPr/>
        <p:txBody>
          <a:bodyPr/>
          <a:lstStyle>
            <a:lvl1pPr>
              <a:defRPr/>
            </a:lvl1pPr>
          </a:lstStyle>
          <a:p>
            <a:fld id="{CFCC33A7-FF2A-4C06-8D7A-9BAE3FC49717}" type="slidenum">
              <a:rPr lang="en-US" altLang="en-US"/>
              <a:pPr/>
              <a:t>‹#›</a:t>
            </a:fld>
            <a:endParaRPr lang="en-US" altLang="en-US"/>
          </a:p>
        </p:txBody>
      </p:sp>
    </p:spTree>
    <p:extLst>
      <p:ext uri="{BB962C8B-B14F-4D97-AF65-F5344CB8AC3E}">
        <p14:creationId xmlns:p14="http://schemas.microsoft.com/office/powerpoint/2010/main" val="1781883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7B2474-4197-DA7D-35E7-BC96BFD43012}"/>
              </a:ext>
            </a:extLst>
          </p:cNvPr>
          <p:cNvSpPr>
            <a:spLocks noGrp="1"/>
          </p:cNvSpPr>
          <p:nvPr>
            <p:ph type="dt" sz="half" idx="10"/>
          </p:nvPr>
        </p:nvSpPr>
        <p:spPr/>
        <p:txBody>
          <a:bodyPr/>
          <a:lstStyle>
            <a:lvl1pPr>
              <a:defRPr/>
            </a:lvl1pPr>
          </a:lstStyle>
          <a:p>
            <a:fld id="{F7EB9848-E701-46E6-9A44-9BC26FF7343F}" type="datetime1">
              <a:rPr lang="en-US" altLang="en-US"/>
              <a:pPr/>
              <a:t>8/4/2025</a:t>
            </a:fld>
            <a:endParaRPr lang="en-US" altLang="en-US"/>
          </a:p>
        </p:txBody>
      </p:sp>
      <p:sp>
        <p:nvSpPr>
          <p:cNvPr id="5" name="Footer Placeholder 4">
            <a:extLst>
              <a:ext uri="{FF2B5EF4-FFF2-40B4-BE49-F238E27FC236}">
                <a16:creationId xmlns:a16="http://schemas.microsoft.com/office/drawing/2014/main" id="{C7E41056-AC6F-34E1-65E3-5B86638E6E9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F5B6D8D-64F9-2BC6-0E5C-4A497625B0E2}"/>
              </a:ext>
            </a:extLst>
          </p:cNvPr>
          <p:cNvSpPr>
            <a:spLocks noGrp="1"/>
          </p:cNvSpPr>
          <p:nvPr>
            <p:ph type="sldNum" sz="quarter" idx="12"/>
          </p:nvPr>
        </p:nvSpPr>
        <p:spPr/>
        <p:txBody>
          <a:bodyPr/>
          <a:lstStyle>
            <a:lvl1pPr>
              <a:defRPr/>
            </a:lvl1pPr>
          </a:lstStyle>
          <a:p>
            <a:fld id="{C4DFB38A-2B1D-4519-9492-033F38A99CB0}" type="slidenum">
              <a:rPr lang="en-US" altLang="en-US"/>
              <a:pPr/>
              <a:t>‹#›</a:t>
            </a:fld>
            <a:endParaRPr lang="en-US" altLang="en-US"/>
          </a:p>
        </p:txBody>
      </p:sp>
    </p:spTree>
    <p:extLst>
      <p:ext uri="{BB962C8B-B14F-4D97-AF65-F5344CB8AC3E}">
        <p14:creationId xmlns:p14="http://schemas.microsoft.com/office/powerpoint/2010/main" val="996278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34E5D90-AEEA-EB68-640F-78D36DB851FF}"/>
              </a:ext>
            </a:extLst>
          </p:cNvPr>
          <p:cNvSpPr>
            <a:spLocks noGrp="1"/>
          </p:cNvSpPr>
          <p:nvPr>
            <p:ph type="dt" sz="half" idx="10"/>
          </p:nvPr>
        </p:nvSpPr>
        <p:spPr/>
        <p:txBody>
          <a:bodyPr/>
          <a:lstStyle>
            <a:lvl1pPr>
              <a:defRPr/>
            </a:lvl1pPr>
          </a:lstStyle>
          <a:p>
            <a:fld id="{7A477731-1185-4895-8177-9764DE10BE16}" type="datetime1">
              <a:rPr lang="en-US" altLang="en-US"/>
              <a:pPr/>
              <a:t>8/4/2025</a:t>
            </a:fld>
            <a:endParaRPr lang="en-US" altLang="en-US"/>
          </a:p>
        </p:txBody>
      </p:sp>
      <p:sp>
        <p:nvSpPr>
          <p:cNvPr id="5" name="Footer Placeholder 4">
            <a:extLst>
              <a:ext uri="{FF2B5EF4-FFF2-40B4-BE49-F238E27FC236}">
                <a16:creationId xmlns:a16="http://schemas.microsoft.com/office/drawing/2014/main" id="{3F415D27-4557-F6D3-6532-170EEB94F9EE}"/>
              </a:ext>
            </a:extLst>
          </p:cNvPr>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A0971D1F-44B2-F516-111B-5885CEA54B1F}"/>
              </a:ext>
            </a:extLst>
          </p:cNvPr>
          <p:cNvSpPr>
            <a:spLocks noGrp="1"/>
          </p:cNvSpPr>
          <p:nvPr>
            <p:ph type="sldNum" sz="quarter" idx="12"/>
          </p:nvPr>
        </p:nvSpPr>
        <p:spPr/>
        <p:txBody>
          <a:bodyPr/>
          <a:lstStyle>
            <a:lvl1pPr>
              <a:defRPr/>
            </a:lvl1pPr>
          </a:lstStyle>
          <a:p>
            <a:fld id="{C2596A04-2872-47C8-BEB9-A5E032C9B6C3}" type="slidenum">
              <a:rPr lang="en-US" altLang="en-US"/>
              <a:pPr/>
              <a:t>‹#›</a:t>
            </a:fld>
            <a:endParaRPr lang="en-US" altLang="en-US"/>
          </a:p>
        </p:txBody>
      </p:sp>
    </p:spTree>
    <p:extLst>
      <p:ext uri="{BB962C8B-B14F-4D97-AF65-F5344CB8AC3E}">
        <p14:creationId xmlns:p14="http://schemas.microsoft.com/office/powerpoint/2010/main" val="2776648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125293-DD13-E687-7CBA-3092E9BCBB87}"/>
              </a:ext>
            </a:extLst>
          </p:cNvPr>
          <p:cNvSpPr>
            <a:spLocks noGrp="1"/>
          </p:cNvSpPr>
          <p:nvPr>
            <p:ph type="dt" sz="half" idx="10"/>
          </p:nvPr>
        </p:nvSpPr>
        <p:spPr/>
        <p:txBody>
          <a:bodyPr/>
          <a:lstStyle>
            <a:lvl1pPr>
              <a:defRPr/>
            </a:lvl1pPr>
          </a:lstStyle>
          <a:p>
            <a:fld id="{8EA4E429-DFD8-4A4F-A358-E4A5B81826E6}" type="datetime1">
              <a:rPr lang="en-US" altLang="en-US"/>
              <a:pPr/>
              <a:t>8/4/2025</a:t>
            </a:fld>
            <a:endParaRPr lang="en-US" altLang="en-US"/>
          </a:p>
        </p:txBody>
      </p:sp>
      <p:sp>
        <p:nvSpPr>
          <p:cNvPr id="5" name="Footer Placeholder 4">
            <a:extLst>
              <a:ext uri="{FF2B5EF4-FFF2-40B4-BE49-F238E27FC236}">
                <a16:creationId xmlns:a16="http://schemas.microsoft.com/office/drawing/2014/main" id="{EDDA37F4-00E8-78AC-3457-C842F088CB33}"/>
              </a:ext>
            </a:extLst>
          </p:cNvPr>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6CD7EE11-82F3-B51B-4777-3952C14B0D9B}"/>
              </a:ext>
            </a:extLst>
          </p:cNvPr>
          <p:cNvSpPr>
            <a:spLocks noGrp="1"/>
          </p:cNvSpPr>
          <p:nvPr>
            <p:ph type="sldNum" sz="quarter" idx="12"/>
          </p:nvPr>
        </p:nvSpPr>
        <p:spPr/>
        <p:txBody>
          <a:bodyPr/>
          <a:lstStyle>
            <a:lvl1pPr>
              <a:defRPr/>
            </a:lvl1pPr>
          </a:lstStyle>
          <a:p>
            <a:fld id="{CC87AFE1-0EBD-4186-BAE0-C9D719CC48F9}" type="slidenum">
              <a:rPr lang="en-US" altLang="en-US"/>
              <a:pPr/>
              <a:t>‹#›</a:t>
            </a:fld>
            <a:endParaRPr lang="en-US" altLang="en-US"/>
          </a:p>
        </p:txBody>
      </p:sp>
    </p:spTree>
    <p:extLst>
      <p:ext uri="{BB962C8B-B14F-4D97-AF65-F5344CB8AC3E}">
        <p14:creationId xmlns:p14="http://schemas.microsoft.com/office/powerpoint/2010/main" val="3325316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7D4EA5-C89C-80B3-9995-AE24560FF3D0}"/>
              </a:ext>
            </a:extLst>
          </p:cNvPr>
          <p:cNvSpPr>
            <a:spLocks noGrp="1"/>
          </p:cNvSpPr>
          <p:nvPr>
            <p:ph type="dt" sz="half" idx="10"/>
          </p:nvPr>
        </p:nvSpPr>
        <p:spPr/>
        <p:txBody>
          <a:bodyPr/>
          <a:lstStyle>
            <a:lvl1pPr>
              <a:defRPr/>
            </a:lvl1pPr>
          </a:lstStyle>
          <a:p>
            <a:fld id="{BEAC1DF6-FA80-44E8-930B-C61E63B01888}" type="datetime1">
              <a:rPr lang="en-US" altLang="en-US"/>
              <a:pPr/>
              <a:t>8/4/2025</a:t>
            </a:fld>
            <a:endParaRPr lang="en-US" altLang="en-US"/>
          </a:p>
        </p:txBody>
      </p:sp>
      <p:sp>
        <p:nvSpPr>
          <p:cNvPr id="5" name="Footer Placeholder 4">
            <a:extLst>
              <a:ext uri="{FF2B5EF4-FFF2-40B4-BE49-F238E27FC236}">
                <a16:creationId xmlns:a16="http://schemas.microsoft.com/office/drawing/2014/main" id="{BF302724-DBB8-FC33-F23A-DA135753CCBF}"/>
              </a:ext>
            </a:extLst>
          </p:cNvPr>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48265C16-121E-539D-F19E-765D900C6B49}"/>
              </a:ext>
            </a:extLst>
          </p:cNvPr>
          <p:cNvSpPr>
            <a:spLocks noGrp="1"/>
          </p:cNvSpPr>
          <p:nvPr>
            <p:ph type="sldNum" sz="quarter" idx="12"/>
          </p:nvPr>
        </p:nvSpPr>
        <p:spPr/>
        <p:txBody>
          <a:bodyPr/>
          <a:lstStyle>
            <a:lvl1pPr>
              <a:defRPr/>
            </a:lvl1pPr>
          </a:lstStyle>
          <a:p>
            <a:fld id="{552FB62A-D0E7-4E91-8507-FD93A13BA71A}" type="slidenum">
              <a:rPr lang="en-US" altLang="en-US"/>
              <a:pPr/>
              <a:t>‹#›</a:t>
            </a:fld>
            <a:endParaRPr lang="en-US" altLang="en-US"/>
          </a:p>
        </p:txBody>
      </p:sp>
    </p:spTree>
    <p:extLst>
      <p:ext uri="{BB962C8B-B14F-4D97-AF65-F5344CB8AC3E}">
        <p14:creationId xmlns:p14="http://schemas.microsoft.com/office/powerpoint/2010/main" val="1100696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0328F4-D966-23B7-ED18-3F85A5FA477F}"/>
              </a:ext>
            </a:extLst>
          </p:cNvPr>
          <p:cNvSpPr>
            <a:spLocks noGrp="1"/>
          </p:cNvSpPr>
          <p:nvPr>
            <p:ph type="dt" sz="half" idx="10"/>
          </p:nvPr>
        </p:nvSpPr>
        <p:spPr/>
        <p:txBody>
          <a:bodyPr/>
          <a:lstStyle>
            <a:lvl1pPr>
              <a:defRPr/>
            </a:lvl1pPr>
          </a:lstStyle>
          <a:p>
            <a:fld id="{0A30CD63-200F-4B20-BBBC-03E99104850A}" type="datetime1">
              <a:rPr lang="en-US" altLang="en-US"/>
              <a:pPr/>
              <a:t>8/4/2025</a:t>
            </a:fld>
            <a:endParaRPr lang="en-US" altLang="en-US"/>
          </a:p>
        </p:txBody>
      </p:sp>
      <p:sp>
        <p:nvSpPr>
          <p:cNvPr id="6" name="Footer Placeholder 5">
            <a:extLst>
              <a:ext uri="{FF2B5EF4-FFF2-40B4-BE49-F238E27FC236}">
                <a16:creationId xmlns:a16="http://schemas.microsoft.com/office/drawing/2014/main" id="{3F7E3C7F-633A-3AAC-3E48-DE4F740F0D0C}"/>
              </a:ext>
            </a:extLst>
          </p:cNvPr>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A69BAC85-9C93-89B5-B9BE-8014A5CAAE8A}"/>
              </a:ext>
            </a:extLst>
          </p:cNvPr>
          <p:cNvSpPr>
            <a:spLocks noGrp="1"/>
          </p:cNvSpPr>
          <p:nvPr>
            <p:ph type="sldNum" sz="quarter" idx="12"/>
          </p:nvPr>
        </p:nvSpPr>
        <p:spPr/>
        <p:txBody>
          <a:bodyPr/>
          <a:lstStyle>
            <a:lvl1pPr>
              <a:defRPr/>
            </a:lvl1pPr>
          </a:lstStyle>
          <a:p>
            <a:fld id="{4FA0943E-31C2-4D34-BFB5-D37ADFEB48CA}" type="slidenum">
              <a:rPr lang="en-US" altLang="en-US"/>
              <a:pPr/>
              <a:t>‹#›</a:t>
            </a:fld>
            <a:endParaRPr lang="en-US" altLang="en-US"/>
          </a:p>
        </p:txBody>
      </p:sp>
    </p:spTree>
    <p:extLst>
      <p:ext uri="{BB962C8B-B14F-4D97-AF65-F5344CB8AC3E}">
        <p14:creationId xmlns:p14="http://schemas.microsoft.com/office/powerpoint/2010/main" val="3491866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20552A-6CB2-8B10-87F4-2C97F1D776F5}"/>
              </a:ext>
            </a:extLst>
          </p:cNvPr>
          <p:cNvSpPr>
            <a:spLocks noGrp="1"/>
          </p:cNvSpPr>
          <p:nvPr>
            <p:ph type="dt" sz="half" idx="10"/>
          </p:nvPr>
        </p:nvSpPr>
        <p:spPr/>
        <p:txBody>
          <a:bodyPr/>
          <a:lstStyle>
            <a:lvl1pPr>
              <a:defRPr/>
            </a:lvl1pPr>
          </a:lstStyle>
          <a:p>
            <a:fld id="{DA625EA1-6D6C-4975-B30D-EAA42A74B031}" type="datetime1">
              <a:rPr lang="en-US" altLang="en-US"/>
              <a:pPr/>
              <a:t>8/4/2025</a:t>
            </a:fld>
            <a:endParaRPr lang="en-US" altLang="en-US"/>
          </a:p>
        </p:txBody>
      </p:sp>
      <p:sp>
        <p:nvSpPr>
          <p:cNvPr id="8" name="Footer Placeholder 7">
            <a:extLst>
              <a:ext uri="{FF2B5EF4-FFF2-40B4-BE49-F238E27FC236}">
                <a16:creationId xmlns:a16="http://schemas.microsoft.com/office/drawing/2014/main" id="{DBA55AB0-76CC-1AB8-363B-3D98A49C6D90}"/>
              </a:ext>
            </a:extLst>
          </p:cNvPr>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9" name="Slide Number Placeholder 8">
            <a:extLst>
              <a:ext uri="{FF2B5EF4-FFF2-40B4-BE49-F238E27FC236}">
                <a16:creationId xmlns:a16="http://schemas.microsoft.com/office/drawing/2014/main" id="{0E4776A2-F42A-7498-8023-12916539A865}"/>
              </a:ext>
            </a:extLst>
          </p:cNvPr>
          <p:cNvSpPr>
            <a:spLocks noGrp="1"/>
          </p:cNvSpPr>
          <p:nvPr>
            <p:ph type="sldNum" sz="quarter" idx="12"/>
          </p:nvPr>
        </p:nvSpPr>
        <p:spPr/>
        <p:txBody>
          <a:bodyPr/>
          <a:lstStyle>
            <a:lvl1pPr>
              <a:defRPr/>
            </a:lvl1pPr>
          </a:lstStyle>
          <a:p>
            <a:fld id="{69F2B535-5A8D-44C4-B04D-86754E4ACC14}" type="slidenum">
              <a:rPr lang="en-US" altLang="en-US"/>
              <a:pPr/>
              <a:t>‹#›</a:t>
            </a:fld>
            <a:endParaRPr lang="en-US" altLang="en-US"/>
          </a:p>
        </p:txBody>
      </p:sp>
    </p:spTree>
    <p:extLst>
      <p:ext uri="{BB962C8B-B14F-4D97-AF65-F5344CB8AC3E}">
        <p14:creationId xmlns:p14="http://schemas.microsoft.com/office/powerpoint/2010/main" val="1348679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7F5E77-6A5D-42B8-72C8-C059985198BA}"/>
              </a:ext>
            </a:extLst>
          </p:cNvPr>
          <p:cNvSpPr>
            <a:spLocks noGrp="1"/>
          </p:cNvSpPr>
          <p:nvPr>
            <p:ph type="dt" sz="half" idx="10"/>
          </p:nvPr>
        </p:nvSpPr>
        <p:spPr/>
        <p:txBody>
          <a:bodyPr/>
          <a:lstStyle>
            <a:lvl1pPr>
              <a:defRPr/>
            </a:lvl1pPr>
          </a:lstStyle>
          <a:p>
            <a:fld id="{E5318E95-8FDD-48EB-A4E8-7C8488D51EAF}" type="datetime1">
              <a:rPr lang="en-US" altLang="en-US"/>
              <a:pPr/>
              <a:t>8/4/2025</a:t>
            </a:fld>
            <a:endParaRPr lang="en-US" altLang="en-US"/>
          </a:p>
        </p:txBody>
      </p:sp>
      <p:sp>
        <p:nvSpPr>
          <p:cNvPr id="4" name="Footer Placeholder 3">
            <a:extLst>
              <a:ext uri="{FF2B5EF4-FFF2-40B4-BE49-F238E27FC236}">
                <a16:creationId xmlns:a16="http://schemas.microsoft.com/office/drawing/2014/main" id="{AF668AAA-FE73-A5A6-EA2E-FA531DF60CE8}"/>
              </a:ext>
            </a:extLst>
          </p:cNvPr>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F1580CDB-EC5E-CAC6-82BF-8BD40971108B}"/>
              </a:ext>
            </a:extLst>
          </p:cNvPr>
          <p:cNvSpPr>
            <a:spLocks noGrp="1"/>
          </p:cNvSpPr>
          <p:nvPr>
            <p:ph type="sldNum" sz="quarter" idx="12"/>
          </p:nvPr>
        </p:nvSpPr>
        <p:spPr/>
        <p:txBody>
          <a:bodyPr/>
          <a:lstStyle>
            <a:lvl1pPr>
              <a:defRPr/>
            </a:lvl1pPr>
          </a:lstStyle>
          <a:p>
            <a:fld id="{91F26C29-0287-4D9E-A0FB-AF9AEEBE715A}" type="slidenum">
              <a:rPr lang="en-US" altLang="en-US"/>
              <a:pPr/>
              <a:t>‹#›</a:t>
            </a:fld>
            <a:endParaRPr lang="en-US" altLang="en-US"/>
          </a:p>
        </p:txBody>
      </p:sp>
    </p:spTree>
    <p:extLst>
      <p:ext uri="{BB962C8B-B14F-4D97-AF65-F5344CB8AC3E}">
        <p14:creationId xmlns:p14="http://schemas.microsoft.com/office/powerpoint/2010/main" val="3776827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3301E4-7CA8-89E6-4319-30E77F92A690}"/>
              </a:ext>
            </a:extLst>
          </p:cNvPr>
          <p:cNvSpPr>
            <a:spLocks noGrp="1"/>
          </p:cNvSpPr>
          <p:nvPr>
            <p:ph type="dt" sz="half" idx="10"/>
          </p:nvPr>
        </p:nvSpPr>
        <p:spPr/>
        <p:txBody>
          <a:bodyPr/>
          <a:lstStyle>
            <a:lvl1pPr>
              <a:defRPr/>
            </a:lvl1pPr>
          </a:lstStyle>
          <a:p>
            <a:fld id="{1E54F157-90DF-4928-BF2D-15CD83724DCA}" type="datetime1">
              <a:rPr lang="en-US" altLang="en-US"/>
              <a:pPr/>
              <a:t>8/4/2025</a:t>
            </a:fld>
            <a:endParaRPr lang="en-US" altLang="en-US"/>
          </a:p>
        </p:txBody>
      </p:sp>
      <p:sp>
        <p:nvSpPr>
          <p:cNvPr id="3" name="Footer Placeholder 2">
            <a:extLst>
              <a:ext uri="{FF2B5EF4-FFF2-40B4-BE49-F238E27FC236}">
                <a16:creationId xmlns:a16="http://schemas.microsoft.com/office/drawing/2014/main" id="{0A561BEF-3AAE-76D1-AC14-A39F4207E223}"/>
              </a:ext>
            </a:extLst>
          </p:cNvPr>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4" name="Slide Number Placeholder 3">
            <a:extLst>
              <a:ext uri="{FF2B5EF4-FFF2-40B4-BE49-F238E27FC236}">
                <a16:creationId xmlns:a16="http://schemas.microsoft.com/office/drawing/2014/main" id="{D0E3AEEA-1918-5C87-9BC5-2D1E0145DF54}"/>
              </a:ext>
            </a:extLst>
          </p:cNvPr>
          <p:cNvSpPr>
            <a:spLocks noGrp="1"/>
          </p:cNvSpPr>
          <p:nvPr>
            <p:ph type="sldNum" sz="quarter" idx="12"/>
          </p:nvPr>
        </p:nvSpPr>
        <p:spPr/>
        <p:txBody>
          <a:bodyPr/>
          <a:lstStyle>
            <a:lvl1pPr>
              <a:defRPr/>
            </a:lvl1pPr>
          </a:lstStyle>
          <a:p>
            <a:fld id="{389FC038-70CB-4CD6-B58C-A16CE79C1782}" type="slidenum">
              <a:rPr lang="en-US" altLang="en-US"/>
              <a:pPr/>
              <a:t>‹#›</a:t>
            </a:fld>
            <a:endParaRPr lang="en-US" altLang="en-US"/>
          </a:p>
        </p:txBody>
      </p:sp>
    </p:spTree>
    <p:extLst>
      <p:ext uri="{BB962C8B-B14F-4D97-AF65-F5344CB8AC3E}">
        <p14:creationId xmlns:p14="http://schemas.microsoft.com/office/powerpoint/2010/main" val="3514489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527DFAD-FF52-3E35-8EEF-138545BCB9B1}"/>
              </a:ext>
            </a:extLst>
          </p:cNvPr>
          <p:cNvSpPr>
            <a:spLocks noGrp="1"/>
          </p:cNvSpPr>
          <p:nvPr>
            <p:ph type="dt" sz="half" idx="10"/>
          </p:nvPr>
        </p:nvSpPr>
        <p:spPr/>
        <p:txBody>
          <a:bodyPr/>
          <a:lstStyle>
            <a:lvl1pPr>
              <a:defRPr/>
            </a:lvl1pPr>
          </a:lstStyle>
          <a:p>
            <a:fld id="{527B5A6F-5CDC-4237-849C-2CB4171E0EDC}" type="datetime1">
              <a:rPr lang="en-US" altLang="en-US"/>
              <a:pPr/>
              <a:t>8/4/2025</a:t>
            </a:fld>
            <a:endParaRPr lang="en-US" altLang="en-US"/>
          </a:p>
        </p:txBody>
      </p:sp>
      <p:sp>
        <p:nvSpPr>
          <p:cNvPr id="6" name="Footer Placeholder 5">
            <a:extLst>
              <a:ext uri="{FF2B5EF4-FFF2-40B4-BE49-F238E27FC236}">
                <a16:creationId xmlns:a16="http://schemas.microsoft.com/office/drawing/2014/main" id="{FFB39440-ACF6-E72E-868C-41007D836652}"/>
              </a:ext>
            </a:extLst>
          </p:cNvPr>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84F08286-8BA9-06F8-DEF2-85085C7B419C}"/>
              </a:ext>
            </a:extLst>
          </p:cNvPr>
          <p:cNvSpPr>
            <a:spLocks noGrp="1"/>
          </p:cNvSpPr>
          <p:nvPr>
            <p:ph type="sldNum" sz="quarter" idx="12"/>
          </p:nvPr>
        </p:nvSpPr>
        <p:spPr/>
        <p:txBody>
          <a:bodyPr/>
          <a:lstStyle>
            <a:lvl1pPr>
              <a:defRPr/>
            </a:lvl1pPr>
          </a:lstStyle>
          <a:p>
            <a:fld id="{F80182D9-FC4B-41F9-A2DB-7E04D097F0EC}" type="slidenum">
              <a:rPr lang="en-US" altLang="en-US"/>
              <a:pPr/>
              <a:t>‹#›</a:t>
            </a:fld>
            <a:endParaRPr lang="en-US" altLang="en-US"/>
          </a:p>
        </p:txBody>
      </p:sp>
    </p:spTree>
    <p:extLst>
      <p:ext uri="{BB962C8B-B14F-4D97-AF65-F5344CB8AC3E}">
        <p14:creationId xmlns:p14="http://schemas.microsoft.com/office/powerpoint/2010/main" val="3056968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15AF65-7EBC-326B-D410-48B2381F1F17}"/>
              </a:ext>
            </a:extLst>
          </p:cNvPr>
          <p:cNvSpPr>
            <a:spLocks noGrp="1"/>
          </p:cNvSpPr>
          <p:nvPr>
            <p:ph type="dt" sz="half" idx="10"/>
          </p:nvPr>
        </p:nvSpPr>
        <p:spPr/>
        <p:txBody>
          <a:bodyPr/>
          <a:lstStyle>
            <a:lvl1pPr>
              <a:defRPr/>
            </a:lvl1pPr>
          </a:lstStyle>
          <a:p>
            <a:fld id="{A9E1F330-CF04-4FA9-9A61-30D46D83894C}" type="datetime1">
              <a:rPr lang="en-US" altLang="en-US"/>
              <a:pPr/>
              <a:t>8/4/2025</a:t>
            </a:fld>
            <a:endParaRPr lang="en-US" altLang="en-US"/>
          </a:p>
        </p:txBody>
      </p:sp>
      <p:sp>
        <p:nvSpPr>
          <p:cNvPr id="5" name="Footer Placeholder 4">
            <a:extLst>
              <a:ext uri="{FF2B5EF4-FFF2-40B4-BE49-F238E27FC236}">
                <a16:creationId xmlns:a16="http://schemas.microsoft.com/office/drawing/2014/main" id="{07A82F66-6EFE-80EE-63C2-48274AC298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AD52A04-4F6B-0251-FC80-17FDE29D8004}"/>
              </a:ext>
            </a:extLst>
          </p:cNvPr>
          <p:cNvSpPr>
            <a:spLocks noGrp="1"/>
          </p:cNvSpPr>
          <p:nvPr>
            <p:ph type="sldNum" sz="quarter" idx="12"/>
          </p:nvPr>
        </p:nvSpPr>
        <p:spPr/>
        <p:txBody>
          <a:bodyPr/>
          <a:lstStyle>
            <a:lvl1pPr>
              <a:defRPr/>
            </a:lvl1pPr>
          </a:lstStyle>
          <a:p>
            <a:fld id="{AF249433-078B-4D47-B8D1-82C35F48D471}" type="slidenum">
              <a:rPr lang="en-US" altLang="en-US"/>
              <a:pPr/>
              <a:t>‹#›</a:t>
            </a:fld>
            <a:endParaRPr lang="en-US" altLang="en-US"/>
          </a:p>
        </p:txBody>
      </p:sp>
    </p:spTree>
    <p:extLst>
      <p:ext uri="{BB962C8B-B14F-4D97-AF65-F5344CB8AC3E}">
        <p14:creationId xmlns:p14="http://schemas.microsoft.com/office/powerpoint/2010/main" val="4021801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17882514-A496-B0C2-5B2B-026BA8E4807A}"/>
              </a:ext>
            </a:extLst>
          </p:cNvPr>
          <p:cNvSpPr>
            <a:spLocks noGrp="1"/>
          </p:cNvSpPr>
          <p:nvPr>
            <p:ph type="dt" sz="half" idx="10"/>
          </p:nvPr>
        </p:nvSpPr>
        <p:spPr/>
        <p:txBody>
          <a:bodyPr/>
          <a:lstStyle>
            <a:lvl1pPr>
              <a:defRPr/>
            </a:lvl1pPr>
          </a:lstStyle>
          <a:p>
            <a:fld id="{09837FCF-D191-4C2C-B0AF-362DC24AD2EF}" type="datetime1">
              <a:rPr lang="en-US" altLang="en-US"/>
              <a:pPr/>
              <a:t>8/4/2025</a:t>
            </a:fld>
            <a:endParaRPr lang="en-US" altLang="en-US"/>
          </a:p>
        </p:txBody>
      </p:sp>
      <p:sp>
        <p:nvSpPr>
          <p:cNvPr id="6" name="Footer Placeholder 5">
            <a:extLst>
              <a:ext uri="{FF2B5EF4-FFF2-40B4-BE49-F238E27FC236}">
                <a16:creationId xmlns:a16="http://schemas.microsoft.com/office/drawing/2014/main" id="{6D778C55-CAD5-002C-7661-78B689AF4812}"/>
              </a:ext>
            </a:extLst>
          </p:cNvPr>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853CFC01-4784-B174-7592-AF4025613D32}"/>
              </a:ext>
            </a:extLst>
          </p:cNvPr>
          <p:cNvSpPr>
            <a:spLocks noGrp="1"/>
          </p:cNvSpPr>
          <p:nvPr>
            <p:ph type="sldNum" sz="quarter" idx="12"/>
          </p:nvPr>
        </p:nvSpPr>
        <p:spPr/>
        <p:txBody>
          <a:bodyPr/>
          <a:lstStyle>
            <a:lvl1pPr>
              <a:defRPr/>
            </a:lvl1pPr>
          </a:lstStyle>
          <a:p>
            <a:fld id="{EC2E46BC-CDBD-47EF-83C6-F1EF90517562}" type="slidenum">
              <a:rPr lang="en-US" altLang="en-US"/>
              <a:pPr/>
              <a:t>‹#›</a:t>
            </a:fld>
            <a:endParaRPr lang="en-US" altLang="en-US"/>
          </a:p>
        </p:txBody>
      </p:sp>
    </p:spTree>
    <p:extLst>
      <p:ext uri="{BB962C8B-B14F-4D97-AF65-F5344CB8AC3E}">
        <p14:creationId xmlns:p14="http://schemas.microsoft.com/office/powerpoint/2010/main" val="3278906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2F6D55-24B4-F3B4-F044-9BB1CFD4A867}"/>
              </a:ext>
            </a:extLst>
          </p:cNvPr>
          <p:cNvSpPr>
            <a:spLocks noGrp="1"/>
          </p:cNvSpPr>
          <p:nvPr>
            <p:ph type="dt" sz="half" idx="10"/>
          </p:nvPr>
        </p:nvSpPr>
        <p:spPr/>
        <p:txBody>
          <a:bodyPr/>
          <a:lstStyle>
            <a:lvl1pPr>
              <a:defRPr/>
            </a:lvl1pPr>
          </a:lstStyle>
          <a:p>
            <a:fld id="{69522D94-95E3-405C-A7D9-94412C900ED3}" type="datetime1">
              <a:rPr lang="en-US" altLang="en-US"/>
              <a:pPr/>
              <a:t>8/4/2025</a:t>
            </a:fld>
            <a:endParaRPr lang="en-US" altLang="en-US"/>
          </a:p>
        </p:txBody>
      </p:sp>
      <p:sp>
        <p:nvSpPr>
          <p:cNvPr id="5" name="Footer Placeholder 4">
            <a:extLst>
              <a:ext uri="{FF2B5EF4-FFF2-40B4-BE49-F238E27FC236}">
                <a16:creationId xmlns:a16="http://schemas.microsoft.com/office/drawing/2014/main" id="{81B55FF2-6F87-0404-989B-FEFCCE2A0E47}"/>
              </a:ext>
            </a:extLst>
          </p:cNvPr>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99B32914-D9C7-0ABE-3279-0D053A8C1304}"/>
              </a:ext>
            </a:extLst>
          </p:cNvPr>
          <p:cNvSpPr>
            <a:spLocks noGrp="1"/>
          </p:cNvSpPr>
          <p:nvPr>
            <p:ph type="sldNum" sz="quarter" idx="12"/>
          </p:nvPr>
        </p:nvSpPr>
        <p:spPr/>
        <p:txBody>
          <a:bodyPr/>
          <a:lstStyle>
            <a:lvl1pPr>
              <a:defRPr/>
            </a:lvl1pPr>
          </a:lstStyle>
          <a:p>
            <a:fld id="{ED21F165-789C-49EC-A731-9CB79AD737FA}" type="slidenum">
              <a:rPr lang="en-US" altLang="en-US"/>
              <a:pPr/>
              <a:t>‹#›</a:t>
            </a:fld>
            <a:endParaRPr lang="en-US" altLang="en-US"/>
          </a:p>
        </p:txBody>
      </p:sp>
    </p:spTree>
    <p:extLst>
      <p:ext uri="{BB962C8B-B14F-4D97-AF65-F5344CB8AC3E}">
        <p14:creationId xmlns:p14="http://schemas.microsoft.com/office/powerpoint/2010/main" val="1177696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1926E9-B851-642D-64D5-A5C763E22476}"/>
              </a:ext>
            </a:extLst>
          </p:cNvPr>
          <p:cNvSpPr>
            <a:spLocks noGrp="1"/>
          </p:cNvSpPr>
          <p:nvPr>
            <p:ph type="dt" sz="half" idx="10"/>
          </p:nvPr>
        </p:nvSpPr>
        <p:spPr/>
        <p:txBody>
          <a:bodyPr/>
          <a:lstStyle>
            <a:lvl1pPr>
              <a:defRPr/>
            </a:lvl1pPr>
          </a:lstStyle>
          <a:p>
            <a:fld id="{93F094B7-1F5E-497F-8D42-7FECB4462E5B}" type="datetime1">
              <a:rPr lang="en-US" altLang="en-US"/>
              <a:pPr/>
              <a:t>8/4/2025</a:t>
            </a:fld>
            <a:endParaRPr lang="en-US" altLang="en-US"/>
          </a:p>
        </p:txBody>
      </p:sp>
      <p:sp>
        <p:nvSpPr>
          <p:cNvPr id="5" name="Footer Placeholder 4">
            <a:extLst>
              <a:ext uri="{FF2B5EF4-FFF2-40B4-BE49-F238E27FC236}">
                <a16:creationId xmlns:a16="http://schemas.microsoft.com/office/drawing/2014/main" id="{7D87BE73-EAB6-D4F9-C5BF-F386D0E952E2}"/>
              </a:ext>
            </a:extLst>
          </p:cNvPr>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F17A24C1-A2E0-CA35-C4E0-365F57F37229}"/>
              </a:ext>
            </a:extLst>
          </p:cNvPr>
          <p:cNvSpPr>
            <a:spLocks noGrp="1"/>
          </p:cNvSpPr>
          <p:nvPr>
            <p:ph type="sldNum" sz="quarter" idx="12"/>
          </p:nvPr>
        </p:nvSpPr>
        <p:spPr/>
        <p:txBody>
          <a:bodyPr/>
          <a:lstStyle>
            <a:lvl1pPr>
              <a:defRPr/>
            </a:lvl1pPr>
          </a:lstStyle>
          <a:p>
            <a:fld id="{27D11903-3476-4EAD-BF72-39EBA1949121}" type="slidenum">
              <a:rPr lang="en-US" altLang="en-US"/>
              <a:pPr/>
              <a:t>‹#›</a:t>
            </a:fld>
            <a:endParaRPr lang="en-US" altLang="en-US"/>
          </a:p>
        </p:txBody>
      </p:sp>
    </p:spTree>
    <p:extLst>
      <p:ext uri="{BB962C8B-B14F-4D97-AF65-F5344CB8AC3E}">
        <p14:creationId xmlns:p14="http://schemas.microsoft.com/office/powerpoint/2010/main" val="158610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CD7BD3-ABE0-0B88-0C5C-26C6A5590A64}"/>
              </a:ext>
            </a:extLst>
          </p:cNvPr>
          <p:cNvSpPr>
            <a:spLocks noGrp="1"/>
          </p:cNvSpPr>
          <p:nvPr>
            <p:ph type="dt" sz="half" idx="10"/>
          </p:nvPr>
        </p:nvSpPr>
        <p:spPr/>
        <p:txBody>
          <a:bodyPr/>
          <a:lstStyle>
            <a:lvl1pPr>
              <a:defRPr/>
            </a:lvl1pPr>
          </a:lstStyle>
          <a:p>
            <a:fld id="{D9A833DB-1750-47B9-A1D7-70B4A289E03C}" type="datetime1">
              <a:rPr lang="en-US" altLang="en-US"/>
              <a:pPr/>
              <a:t>8/4/2025</a:t>
            </a:fld>
            <a:endParaRPr lang="en-US" altLang="en-US"/>
          </a:p>
        </p:txBody>
      </p:sp>
      <p:sp>
        <p:nvSpPr>
          <p:cNvPr id="5" name="Footer Placeholder 4">
            <a:extLst>
              <a:ext uri="{FF2B5EF4-FFF2-40B4-BE49-F238E27FC236}">
                <a16:creationId xmlns:a16="http://schemas.microsoft.com/office/drawing/2014/main" id="{A9C5DC73-A9DB-CB8D-3478-FE60F0D86D0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15E9162-748B-5C9E-F672-5A42D557A39D}"/>
              </a:ext>
            </a:extLst>
          </p:cNvPr>
          <p:cNvSpPr>
            <a:spLocks noGrp="1"/>
          </p:cNvSpPr>
          <p:nvPr>
            <p:ph type="sldNum" sz="quarter" idx="12"/>
          </p:nvPr>
        </p:nvSpPr>
        <p:spPr/>
        <p:txBody>
          <a:bodyPr/>
          <a:lstStyle>
            <a:lvl1pPr>
              <a:defRPr/>
            </a:lvl1pPr>
          </a:lstStyle>
          <a:p>
            <a:fld id="{C8B1860A-AA4F-4D65-AC3D-2179E65E2854}" type="slidenum">
              <a:rPr lang="en-US" altLang="en-US"/>
              <a:pPr/>
              <a:t>‹#›</a:t>
            </a:fld>
            <a:endParaRPr lang="en-US" altLang="en-US"/>
          </a:p>
        </p:txBody>
      </p:sp>
    </p:spTree>
    <p:extLst>
      <p:ext uri="{BB962C8B-B14F-4D97-AF65-F5344CB8AC3E}">
        <p14:creationId xmlns:p14="http://schemas.microsoft.com/office/powerpoint/2010/main" val="3186503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DF110ED-F6A8-93DE-585E-D8A04269C21B}"/>
              </a:ext>
            </a:extLst>
          </p:cNvPr>
          <p:cNvSpPr>
            <a:spLocks noGrp="1"/>
          </p:cNvSpPr>
          <p:nvPr>
            <p:ph type="dt" sz="half" idx="10"/>
          </p:nvPr>
        </p:nvSpPr>
        <p:spPr/>
        <p:txBody>
          <a:bodyPr/>
          <a:lstStyle>
            <a:lvl1pPr>
              <a:defRPr/>
            </a:lvl1pPr>
          </a:lstStyle>
          <a:p>
            <a:fld id="{F974A816-4E93-4AF2-8B45-ACB691A008FF}" type="datetime1">
              <a:rPr lang="en-US" altLang="en-US"/>
              <a:pPr/>
              <a:t>8/4/2025</a:t>
            </a:fld>
            <a:endParaRPr lang="en-US" altLang="en-US"/>
          </a:p>
        </p:txBody>
      </p:sp>
      <p:sp>
        <p:nvSpPr>
          <p:cNvPr id="6" name="Footer Placeholder 4">
            <a:extLst>
              <a:ext uri="{FF2B5EF4-FFF2-40B4-BE49-F238E27FC236}">
                <a16:creationId xmlns:a16="http://schemas.microsoft.com/office/drawing/2014/main" id="{9634AB09-FDB5-775F-73DF-2757EE27AF8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960D3E3-96BB-A44D-7934-3A6BA7C347C4}"/>
              </a:ext>
            </a:extLst>
          </p:cNvPr>
          <p:cNvSpPr>
            <a:spLocks noGrp="1"/>
          </p:cNvSpPr>
          <p:nvPr>
            <p:ph type="sldNum" sz="quarter" idx="12"/>
          </p:nvPr>
        </p:nvSpPr>
        <p:spPr/>
        <p:txBody>
          <a:bodyPr/>
          <a:lstStyle>
            <a:lvl1pPr>
              <a:defRPr/>
            </a:lvl1pPr>
          </a:lstStyle>
          <a:p>
            <a:fld id="{C5D3CC29-711D-41F1-A345-E5EF67C5DF0B}" type="slidenum">
              <a:rPr lang="en-US" altLang="en-US"/>
              <a:pPr/>
              <a:t>‹#›</a:t>
            </a:fld>
            <a:endParaRPr lang="en-US" altLang="en-US"/>
          </a:p>
        </p:txBody>
      </p:sp>
    </p:spTree>
    <p:extLst>
      <p:ext uri="{BB962C8B-B14F-4D97-AF65-F5344CB8AC3E}">
        <p14:creationId xmlns:p14="http://schemas.microsoft.com/office/powerpoint/2010/main" val="1867701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E6E16CD-87CD-B8FC-EAA2-691BD89883E9}"/>
              </a:ext>
            </a:extLst>
          </p:cNvPr>
          <p:cNvSpPr>
            <a:spLocks noGrp="1"/>
          </p:cNvSpPr>
          <p:nvPr>
            <p:ph type="dt" sz="half" idx="10"/>
          </p:nvPr>
        </p:nvSpPr>
        <p:spPr/>
        <p:txBody>
          <a:bodyPr/>
          <a:lstStyle>
            <a:lvl1pPr>
              <a:defRPr/>
            </a:lvl1pPr>
          </a:lstStyle>
          <a:p>
            <a:fld id="{8438F4DB-2E66-4B77-8A22-6442146B98FA}" type="datetime1">
              <a:rPr lang="en-US" altLang="en-US"/>
              <a:pPr/>
              <a:t>8/4/2025</a:t>
            </a:fld>
            <a:endParaRPr lang="en-US" altLang="en-US"/>
          </a:p>
        </p:txBody>
      </p:sp>
      <p:sp>
        <p:nvSpPr>
          <p:cNvPr id="8" name="Footer Placeholder 4">
            <a:extLst>
              <a:ext uri="{FF2B5EF4-FFF2-40B4-BE49-F238E27FC236}">
                <a16:creationId xmlns:a16="http://schemas.microsoft.com/office/drawing/2014/main" id="{E364FF2A-2B27-FB5A-71B5-67B4B13717D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0816A2A-D12E-0ED8-8C7C-7D4F4B18576C}"/>
              </a:ext>
            </a:extLst>
          </p:cNvPr>
          <p:cNvSpPr>
            <a:spLocks noGrp="1"/>
          </p:cNvSpPr>
          <p:nvPr>
            <p:ph type="sldNum" sz="quarter" idx="12"/>
          </p:nvPr>
        </p:nvSpPr>
        <p:spPr/>
        <p:txBody>
          <a:bodyPr/>
          <a:lstStyle>
            <a:lvl1pPr>
              <a:defRPr/>
            </a:lvl1pPr>
          </a:lstStyle>
          <a:p>
            <a:fld id="{A126D3E3-FB82-404E-963A-22C3199C8849}" type="slidenum">
              <a:rPr lang="en-US" altLang="en-US"/>
              <a:pPr/>
              <a:t>‹#›</a:t>
            </a:fld>
            <a:endParaRPr lang="en-US" altLang="en-US"/>
          </a:p>
        </p:txBody>
      </p:sp>
    </p:spTree>
    <p:extLst>
      <p:ext uri="{BB962C8B-B14F-4D97-AF65-F5344CB8AC3E}">
        <p14:creationId xmlns:p14="http://schemas.microsoft.com/office/powerpoint/2010/main" val="1230271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851ABB4-CAE8-64A5-A437-6BBBF06747A8}"/>
              </a:ext>
            </a:extLst>
          </p:cNvPr>
          <p:cNvSpPr>
            <a:spLocks noGrp="1"/>
          </p:cNvSpPr>
          <p:nvPr>
            <p:ph type="dt" sz="half" idx="10"/>
          </p:nvPr>
        </p:nvSpPr>
        <p:spPr/>
        <p:txBody>
          <a:bodyPr/>
          <a:lstStyle>
            <a:lvl1pPr>
              <a:defRPr/>
            </a:lvl1pPr>
          </a:lstStyle>
          <a:p>
            <a:fld id="{15C7817B-6189-477D-A8B5-5EDF0D6C243E}" type="datetime1">
              <a:rPr lang="en-US" altLang="en-US"/>
              <a:pPr/>
              <a:t>8/4/2025</a:t>
            </a:fld>
            <a:endParaRPr lang="en-US" altLang="en-US"/>
          </a:p>
        </p:txBody>
      </p:sp>
      <p:sp>
        <p:nvSpPr>
          <p:cNvPr id="4" name="Footer Placeholder 4">
            <a:extLst>
              <a:ext uri="{FF2B5EF4-FFF2-40B4-BE49-F238E27FC236}">
                <a16:creationId xmlns:a16="http://schemas.microsoft.com/office/drawing/2014/main" id="{7BAB8385-2D67-DBCE-4D9B-F59318217AA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DA80066-A3D6-5E6D-BCC1-12BF16A78CC0}"/>
              </a:ext>
            </a:extLst>
          </p:cNvPr>
          <p:cNvSpPr>
            <a:spLocks noGrp="1"/>
          </p:cNvSpPr>
          <p:nvPr>
            <p:ph type="sldNum" sz="quarter" idx="12"/>
          </p:nvPr>
        </p:nvSpPr>
        <p:spPr/>
        <p:txBody>
          <a:bodyPr/>
          <a:lstStyle>
            <a:lvl1pPr>
              <a:defRPr/>
            </a:lvl1pPr>
          </a:lstStyle>
          <a:p>
            <a:fld id="{530599E9-471E-4BB4-8CB3-5216B91CC0D5}" type="slidenum">
              <a:rPr lang="en-US" altLang="en-US"/>
              <a:pPr/>
              <a:t>‹#›</a:t>
            </a:fld>
            <a:endParaRPr lang="en-US" altLang="en-US"/>
          </a:p>
        </p:txBody>
      </p:sp>
    </p:spTree>
    <p:extLst>
      <p:ext uri="{BB962C8B-B14F-4D97-AF65-F5344CB8AC3E}">
        <p14:creationId xmlns:p14="http://schemas.microsoft.com/office/powerpoint/2010/main" val="2926343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4E89EE7-789D-511B-1A7D-DF67103FCCDE}"/>
              </a:ext>
            </a:extLst>
          </p:cNvPr>
          <p:cNvSpPr>
            <a:spLocks noGrp="1"/>
          </p:cNvSpPr>
          <p:nvPr>
            <p:ph type="dt" sz="half" idx="10"/>
          </p:nvPr>
        </p:nvSpPr>
        <p:spPr/>
        <p:txBody>
          <a:bodyPr/>
          <a:lstStyle>
            <a:lvl1pPr>
              <a:defRPr/>
            </a:lvl1pPr>
          </a:lstStyle>
          <a:p>
            <a:fld id="{ED6BBA4A-6D32-448D-9A72-42BB3CD24BD2}" type="datetime1">
              <a:rPr lang="en-US" altLang="en-US"/>
              <a:pPr/>
              <a:t>8/4/2025</a:t>
            </a:fld>
            <a:endParaRPr lang="en-US" altLang="en-US"/>
          </a:p>
        </p:txBody>
      </p:sp>
      <p:sp>
        <p:nvSpPr>
          <p:cNvPr id="3" name="Footer Placeholder 4">
            <a:extLst>
              <a:ext uri="{FF2B5EF4-FFF2-40B4-BE49-F238E27FC236}">
                <a16:creationId xmlns:a16="http://schemas.microsoft.com/office/drawing/2014/main" id="{D9969531-8EEE-3AA8-EBC6-7112C9A1715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EBCA8F4-1AE3-486E-6614-928FFD2DECC7}"/>
              </a:ext>
            </a:extLst>
          </p:cNvPr>
          <p:cNvSpPr>
            <a:spLocks noGrp="1"/>
          </p:cNvSpPr>
          <p:nvPr>
            <p:ph type="sldNum" sz="quarter" idx="12"/>
          </p:nvPr>
        </p:nvSpPr>
        <p:spPr/>
        <p:txBody>
          <a:bodyPr/>
          <a:lstStyle>
            <a:lvl1pPr>
              <a:defRPr/>
            </a:lvl1pPr>
          </a:lstStyle>
          <a:p>
            <a:fld id="{881FC831-AC5B-4AE5-A129-4C2061F1024F}" type="slidenum">
              <a:rPr lang="en-US" altLang="en-US"/>
              <a:pPr/>
              <a:t>‹#›</a:t>
            </a:fld>
            <a:endParaRPr lang="en-US" altLang="en-US"/>
          </a:p>
        </p:txBody>
      </p:sp>
    </p:spTree>
    <p:extLst>
      <p:ext uri="{BB962C8B-B14F-4D97-AF65-F5344CB8AC3E}">
        <p14:creationId xmlns:p14="http://schemas.microsoft.com/office/powerpoint/2010/main" val="2281008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4C21E05-918F-8DEE-C279-72157B528EE0}"/>
              </a:ext>
            </a:extLst>
          </p:cNvPr>
          <p:cNvSpPr>
            <a:spLocks noGrp="1"/>
          </p:cNvSpPr>
          <p:nvPr>
            <p:ph type="dt" sz="half" idx="10"/>
          </p:nvPr>
        </p:nvSpPr>
        <p:spPr/>
        <p:txBody>
          <a:bodyPr/>
          <a:lstStyle>
            <a:lvl1pPr>
              <a:defRPr/>
            </a:lvl1pPr>
          </a:lstStyle>
          <a:p>
            <a:fld id="{4C844321-E36B-4496-BE6E-7DA75E4CF23F}" type="datetime1">
              <a:rPr lang="en-US" altLang="en-US"/>
              <a:pPr/>
              <a:t>8/4/2025</a:t>
            </a:fld>
            <a:endParaRPr lang="en-US" altLang="en-US"/>
          </a:p>
        </p:txBody>
      </p:sp>
      <p:sp>
        <p:nvSpPr>
          <p:cNvPr id="6" name="Footer Placeholder 4">
            <a:extLst>
              <a:ext uri="{FF2B5EF4-FFF2-40B4-BE49-F238E27FC236}">
                <a16:creationId xmlns:a16="http://schemas.microsoft.com/office/drawing/2014/main" id="{1EA584D1-1EAC-8A85-50A7-DD611020350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3B1957E-35C5-8EE0-6659-000CF3ABD1F3}"/>
              </a:ext>
            </a:extLst>
          </p:cNvPr>
          <p:cNvSpPr>
            <a:spLocks noGrp="1"/>
          </p:cNvSpPr>
          <p:nvPr>
            <p:ph type="sldNum" sz="quarter" idx="12"/>
          </p:nvPr>
        </p:nvSpPr>
        <p:spPr/>
        <p:txBody>
          <a:bodyPr/>
          <a:lstStyle>
            <a:lvl1pPr>
              <a:defRPr/>
            </a:lvl1pPr>
          </a:lstStyle>
          <a:p>
            <a:fld id="{6147B7F4-D2CB-4D45-9E14-1D4E7904CFC0}" type="slidenum">
              <a:rPr lang="en-US" altLang="en-US"/>
              <a:pPr/>
              <a:t>‹#›</a:t>
            </a:fld>
            <a:endParaRPr lang="en-US" altLang="en-US"/>
          </a:p>
        </p:txBody>
      </p:sp>
    </p:spTree>
    <p:extLst>
      <p:ext uri="{BB962C8B-B14F-4D97-AF65-F5344CB8AC3E}">
        <p14:creationId xmlns:p14="http://schemas.microsoft.com/office/powerpoint/2010/main" val="310860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AE4632C-2E93-7D9B-308D-1746B764FE84}"/>
              </a:ext>
            </a:extLst>
          </p:cNvPr>
          <p:cNvSpPr>
            <a:spLocks noGrp="1"/>
          </p:cNvSpPr>
          <p:nvPr>
            <p:ph type="dt" sz="half" idx="10"/>
          </p:nvPr>
        </p:nvSpPr>
        <p:spPr/>
        <p:txBody>
          <a:bodyPr/>
          <a:lstStyle>
            <a:lvl1pPr>
              <a:defRPr/>
            </a:lvl1pPr>
          </a:lstStyle>
          <a:p>
            <a:fld id="{169F11B1-83AE-4AF9-8CCB-755AC48C9348}" type="datetime1">
              <a:rPr lang="en-US" altLang="en-US"/>
              <a:pPr/>
              <a:t>8/4/2025</a:t>
            </a:fld>
            <a:endParaRPr lang="en-US" altLang="en-US"/>
          </a:p>
        </p:txBody>
      </p:sp>
      <p:sp>
        <p:nvSpPr>
          <p:cNvPr id="6" name="Footer Placeholder 4">
            <a:extLst>
              <a:ext uri="{FF2B5EF4-FFF2-40B4-BE49-F238E27FC236}">
                <a16:creationId xmlns:a16="http://schemas.microsoft.com/office/drawing/2014/main" id="{C8C795BA-66BA-C2C9-5ABF-51A17A67E74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221D952-8B4A-9404-9C7A-C6EC3B549B83}"/>
              </a:ext>
            </a:extLst>
          </p:cNvPr>
          <p:cNvSpPr>
            <a:spLocks noGrp="1"/>
          </p:cNvSpPr>
          <p:nvPr>
            <p:ph type="sldNum" sz="quarter" idx="12"/>
          </p:nvPr>
        </p:nvSpPr>
        <p:spPr/>
        <p:txBody>
          <a:bodyPr/>
          <a:lstStyle>
            <a:lvl1pPr>
              <a:defRPr/>
            </a:lvl1pPr>
          </a:lstStyle>
          <a:p>
            <a:fld id="{3824AD9B-6B77-4DE1-9284-724731F8AD44}" type="slidenum">
              <a:rPr lang="en-US" altLang="en-US"/>
              <a:pPr/>
              <a:t>‹#›</a:t>
            </a:fld>
            <a:endParaRPr lang="en-US" altLang="en-US"/>
          </a:p>
        </p:txBody>
      </p:sp>
    </p:spTree>
    <p:extLst>
      <p:ext uri="{BB962C8B-B14F-4D97-AF65-F5344CB8AC3E}">
        <p14:creationId xmlns:p14="http://schemas.microsoft.com/office/powerpoint/2010/main" val="1067845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DB13D40-B6FE-1E2F-1DC0-D4F0827C460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1754062-D34F-15A7-456C-6BEE3A6E88C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0B8D173-A05F-7C5A-E966-808F198241A6}"/>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43EF3952-4CE1-4D0A-8E9F-5FF610F4BBB8}" type="datetime1">
              <a:rPr lang="en-US" altLang="en-US"/>
              <a:pPr/>
              <a:t>8/4/2025</a:t>
            </a:fld>
            <a:endParaRPr lang="en-US" altLang="en-US"/>
          </a:p>
        </p:txBody>
      </p:sp>
      <p:sp>
        <p:nvSpPr>
          <p:cNvPr id="5" name="Footer Placeholder 4">
            <a:extLst>
              <a:ext uri="{FF2B5EF4-FFF2-40B4-BE49-F238E27FC236}">
                <a16:creationId xmlns:a16="http://schemas.microsoft.com/office/drawing/2014/main" id="{C5C34F59-A160-9F35-8B83-A3529A942E1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4D709CBD-2BE0-1396-4738-8BAB0DF72AE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E77921D9-977D-4E4E-9562-32EC819F305F}"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558ED5"/>
        </a:solidFill>
        <a:effectLst/>
      </p:bgPr>
    </p:bg>
    <p:spTree>
      <p:nvGrpSpPr>
        <p:cNvPr id="1" name=""/>
        <p:cNvGrpSpPr/>
        <p:nvPr/>
      </p:nvGrpSpPr>
      <p:grpSpPr>
        <a:xfrm>
          <a:off x="0" y="0"/>
          <a:ext cx="0" cy="0"/>
          <a:chOff x="0" y="0"/>
          <a:chExt cx="0" cy="0"/>
        </a:xfrm>
      </p:grpSpPr>
      <p:sp>
        <p:nvSpPr>
          <p:cNvPr id="13314" name="Title Placeholder 1">
            <a:extLst>
              <a:ext uri="{FF2B5EF4-FFF2-40B4-BE49-F238E27FC236}">
                <a16:creationId xmlns:a16="http://schemas.microsoft.com/office/drawing/2014/main" id="{81AE2EFD-77D6-433D-D353-0C7EDBE3A3C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Text Placeholder 2">
            <a:extLst>
              <a:ext uri="{FF2B5EF4-FFF2-40B4-BE49-F238E27FC236}">
                <a16:creationId xmlns:a16="http://schemas.microsoft.com/office/drawing/2014/main" id="{CC235FA1-2266-C403-4E33-F5BBC709A98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7EFC95D-C42F-0B2D-D0EA-558C305E38E1}"/>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2A4482E0-55BB-44B3-81C6-F09515FC9C95}" type="datetime1">
              <a:rPr lang="en-US" altLang="en-US"/>
              <a:pPr/>
              <a:t>8/4/2025</a:t>
            </a:fld>
            <a:endParaRPr lang="en-US" altLang="en-US"/>
          </a:p>
        </p:txBody>
      </p:sp>
      <p:sp>
        <p:nvSpPr>
          <p:cNvPr id="5" name="Footer Placeholder 4">
            <a:extLst>
              <a:ext uri="{FF2B5EF4-FFF2-40B4-BE49-F238E27FC236}">
                <a16:creationId xmlns:a16="http://schemas.microsoft.com/office/drawing/2014/main" id="{5956AF70-00F2-C90E-5FC5-36AEECAF5F1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597A69E9-1E84-ECAB-6FBE-5DE4301B435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A4B5511-57DF-4D2E-AAD0-15C640E3D93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alpha val="0"/>
          </a:schemeClr>
        </a:solidFill>
        <a:effectLst/>
      </p:bgPr>
    </p:bg>
    <p:spTree>
      <p:nvGrpSpPr>
        <p:cNvPr id="1" name=""/>
        <p:cNvGrpSpPr/>
        <p:nvPr/>
      </p:nvGrpSpPr>
      <p:grpSpPr>
        <a:xfrm>
          <a:off x="0" y="0"/>
          <a:ext cx="0" cy="0"/>
          <a:chOff x="0" y="0"/>
          <a:chExt cx="0" cy="0"/>
        </a:xfrm>
      </p:grpSpPr>
      <p:pic>
        <p:nvPicPr>
          <p:cNvPr id="26626" name="Picture 3" descr="C:\Users\brendanwhite\AppData\Local\Microsoft\Windows\Temporary Internet Files\Content.Outlook\LFYC8LIP\photo (2).JPG">
            <a:extLst>
              <a:ext uri="{FF2B5EF4-FFF2-40B4-BE49-F238E27FC236}">
                <a16:creationId xmlns:a16="http://schemas.microsoft.com/office/drawing/2014/main" id="{8B14C989-1C1A-1419-5BF9-7486232A42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925"/>
            <a:ext cx="914400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a:extLst>
              <a:ext uri="{FF2B5EF4-FFF2-40B4-BE49-F238E27FC236}">
                <a16:creationId xmlns:a16="http://schemas.microsoft.com/office/drawing/2014/main" id="{6331D255-5633-17B3-D923-99D8FE5F8F2C}"/>
              </a:ext>
            </a:extLst>
          </p:cNvPr>
          <p:cNvSpPr>
            <a:spLocks noChangeArrowheads="1"/>
          </p:cNvSpPr>
          <p:nvPr/>
        </p:nvSpPr>
        <p:spPr bwMode="auto">
          <a:xfrm>
            <a:off x="1371600" y="1295400"/>
            <a:ext cx="67056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a:solidFill>
                  <a:schemeClr val="bg1"/>
                </a:solidFill>
              </a:rPr>
              <a:t>Provisions of the Spotted Owl CHU Rule:  </a:t>
            </a:r>
          </a:p>
          <a:p>
            <a:pPr algn="ctr" eaLnBrk="1" hangingPunct="1"/>
            <a:r>
              <a:rPr lang="en-US" altLang="en-US" sz="1800">
                <a:solidFill>
                  <a:schemeClr val="bg1"/>
                </a:solidFill>
              </a:rPr>
              <a:t>How Are We Interpreting What It Says? And How Does </a:t>
            </a:r>
          </a:p>
          <a:p>
            <a:pPr algn="ctr" eaLnBrk="1" hangingPunct="1"/>
            <a:r>
              <a:rPr lang="en-US" altLang="en-US" sz="1800">
                <a:solidFill>
                  <a:schemeClr val="bg1"/>
                </a:solidFill>
              </a:rPr>
              <a:t>it Integrate with the NWFP?</a:t>
            </a:r>
          </a:p>
          <a:p>
            <a:pPr eaLnBrk="1" hangingPunct="1"/>
            <a:endParaRPr lang="en-US" altLang="en-US" sz="1800">
              <a:solidFill>
                <a:schemeClr val="bg1"/>
              </a:solidFill>
            </a:endParaRPr>
          </a:p>
          <a:p>
            <a:pPr algn="ctr" eaLnBrk="1" hangingPunct="1"/>
            <a:endParaRPr lang="en-US" altLang="en-US" sz="1800">
              <a:solidFill>
                <a:schemeClr val="bg1"/>
              </a:solidFill>
            </a:endParaRPr>
          </a:p>
          <a:p>
            <a:pPr algn="ctr" eaLnBrk="1" hangingPunct="1"/>
            <a:endParaRPr lang="en-US" altLang="en-US" sz="1800">
              <a:solidFill>
                <a:schemeClr val="bg1"/>
              </a:solidFill>
            </a:endParaRPr>
          </a:p>
          <a:p>
            <a:pPr algn="ctr" eaLnBrk="1" hangingPunct="1"/>
            <a:endParaRPr lang="en-US" altLang="en-US" sz="1800">
              <a:solidFill>
                <a:schemeClr val="bg1"/>
              </a:solidFill>
            </a:endParaRPr>
          </a:p>
          <a:p>
            <a:pPr algn="ctr" eaLnBrk="1" hangingPunct="1"/>
            <a:endParaRPr lang="en-US" altLang="en-US" sz="1800">
              <a:solidFill>
                <a:schemeClr val="bg1"/>
              </a:solidFill>
            </a:endParaRPr>
          </a:p>
          <a:p>
            <a:pPr algn="ctr" eaLnBrk="1" hangingPunct="1"/>
            <a:r>
              <a:rPr lang="en-US" altLang="en-US" sz="1800">
                <a:solidFill>
                  <a:schemeClr val="bg1"/>
                </a:solidFill>
              </a:rPr>
              <a:t>Bruce Hollen (BLM) and Brendan White (FWS)</a:t>
            </a:r>
          </a:p>
        </p:txBody>
      </p:sp>
      <p:sp>
        <p:nvSpPr>
          <p:cNvPr id="26628" name="Slide Number Placeholder 1">
            <a:extLst>
              <a:ext uri="{FF2B5EF4-FFF2-40B4-BE49-F238E27FC236}">
                <a16:creationId xmlns:a16="http://schemas.microsoft.com/office/drawing/2014/main" id="{5754395A-F9A2-705B-060D-D848205E6A6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96679E8-0F15-404C-8C7C-E526F1E29780}" type="slidenum">
              <a:rPr lang="en-US" altLang="en-US" sz="1200">
                <a:solidFill>
                  <a:srgbClr val="FFFFFF"/>
                </a:solidFill>
              </a:rPr>
              <a:pPr eaLnBrk="1" hangingPunct="1"/>
              <a:t>1</a:t>
            </a:fld>
            <a:endParaRPr lang="en-US" altLang="en-US" sz="12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A24C26D0-4021-195C-2735-9BB4BB7877A5}"/>
              </a:ext>
            </a:extLst>
          </p:cNvPr>
          <p:cNvSpPr>
            <a:spLocks noChangeArrowheads="1"/>
          </p:cNvSpPr>
          <p:nvPr/>
        </p:nvSpPr>
        <p:spPr bwMode="auto">
          <a:xfrm>
            <a:off x="762000" y="685800"/>
            <a:ext cx="60960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u="sng"/>
              <a:t>Integration with the NWFP</a:t>
            </a:r>
            <a:endParaRPr lang="en-US" altLang="en-US" sz="1800"/>
          </a:p>
          <a:p>
            <a:pPr eaLnBrk="1" hangingPunct="1"/>
            <a:r>
              <a:rPr lang="en-US" altLang="en-US" sz="1800"/>
              <a:t> </a:t>
            </a:r>
          </a:p>
          <a:p>
            <a:pPr eaLnBrk="1" hangingPunct="1"/>
            <a:r>
              <a:rPr lang="en-US" altLang="en-US" sz="1800"/>
              <a:t>The designation of areas as critical habitat </a:t>
            </a:r>
            <a:r>
              <a:rPr lang="en-US" altLang="en-US" sz="1800" u="sng"/>
              <a:t>does not</a:t>
            </a:r>
            <a:r>
              <a:rPr lang="en-US" altLang="en-US" sz="1800"/>
              <a:t> change land use allocations or Standards and Guidelines for management under the NWFP.</a:t>
            </a:r>
          </a:p>
          <a:p>
            <a:pPr eaLnBrk="1" hangingPunct="1"/>
            <a:endParaRPr lang="en-US" altLang="en-US" sz="1800"/>
          </a:p>
          <a:p>
            <a:pPr eaLnBrk="1" hangingPunct="1"/>
            <a:r>
              <a:rPr lang="en-US" altLang="en-US" sz="1800"/>
              <a:t>Active adaptive forest management within critical habitat – Most importantly, this approach is </a:t>
            </a:r>
            <a:r>
              <a:rPr lang="en-US" altLang="en-US" sz="1800" u="sng"/>
              <a:t>compatible with</a:t>
            </a:r>
            <a:r>
              <a:rPr lang="en-US" altLang="en-US" sz="1800"/>
              <a:t> the ecosystem-based approach of </a:t>
            </a:r>
            <a:r>
              <a:rPr lang="en-US" altLang="en-US" sz="1800" u="sng"/>
              <a:t>the Northwest Forest Plan</a:t>
            </a:r>
            <a:r>
              <a:rPr lang="en-US" altLang="en-US" sz="1800"/>
              <a:t>. </a:t>
            </a:r>
          </a:p>
          <a:p>
            <a:pPr eaLnBrk="1" hangingPunct="1"/>
            <a:r>
              <a:rPr lang="en-US" altLang="en-US" sz="1800"/>
              <a:t>(p. 71880)</a:t>
            </a:r>
          </a:p>
          <a:p>
            <a:pPr eaLnBrk="1" hangingPunct="1"/>
            <a:r>
              <a:rPr lang="en-US" altLang="en-US" sz="1800"/>
              <a:t> </a:t>
            </a:r>
          </a:p>
          <a:p>
            <a:pPr eaLnBrk="1" hangingPunct="1"/>
            <a:r>
              <a:rPr lang="en-US" altLang="en-US" sz="1800"/>
              <a:t>Our discussion of </a:t>
            </a:r>
            <a:r>
              <a:rPr lang="en-US" altLang="en-US" sz="1800" u="sng"/>
              <a:t>potential management considerations</a:t>
            </a:r>
            <a:r>
              <a:rPr lang="en-US" altLang="en-US" sz="1800"/>
              <a:t> for the northern spotted owl are intended to be </a:t>
            </a:r>
            <a:r>
              <a:rPr lang="en-US" altLang="en-US" sz="1800" u="sng"/>
              <a:t>fully compatible</a:t>
            </a:r>
            <a:r>
              <a:rPr lang="en-US" altLang="en-US" sz="1800"/>
              <a:t> with the objectives and </a:t>
            </a:r>
            <a:r>
              <a:rPr lang="en-US" altLang="en-US" sz="1800" u="sng"/>
              <a:t>Standards and Guidelines of the NWFP as informed by</a:t>
            </a:r>
            <a:r>
              <a:rPr lang="en-US" altLang="en-US" sz="1800"/>
              <a:t> the conservation guidelines presented in the </a:t>
            </a:r>
            <a:r>
              <a:rPr lang="en-US" altLang="en-US" sz="1800" u="sng"/>
              <a:t>2011 Revised Recovery Plan for the Northern Spotted Owl</a:t>
            </a:r>
            <a:r>
              <a:rPr lang="en-US" altLang="en-US" sz="1800"/>
              <a:t> (USFWS 2011) to provide a means whereby the </a:t>
            </a:r>
            <a:r>
              <a:rPr lang="en-US" altLang="en-US" sz="1800" u="sng"/>
              <a:t>ecosystems on which northern spotted owls depend will be conserved</a:t>
            </a:r>
            <a:r>
              <a:rPr lang="en-US" altLang="en-US" sz="1800"/>
              <a:t>.</a:t>
            </a:r>
          </a:p>
          <a:p>
            <a:pPr eaLnBrk="1" hangingPunct="1"/>
            <a:r>
              <a:rPr lang="en-US" altLang="en-US" sz="1800"/>
              <a:t>(p. 71882)</a:t>
            </a:r>
          </a:p>
          <a:p>
            <a:pPr eaLnBrk="1" hangingPunct="1"/>
            <a:r>
              <a:rPr lang="en-US" altLang="en-US" sz="1800"/>
              <a:t> </a:t>
            </a:r>
          </a:p>
          <a:p>
            <a:pPr eaLnBrk="1" hangingPunct="1"/>
            <a:endParaRPr lang="en-US" altLang="en-US" sz="1800"/>
          </a:p>
        </p:txBody>
      </p:sp>
      <p:sp>
        <p:nvSpPr>
          <p:cNvPr id="35842" name="Slide Number Placeholder 1">
            <a:extLst>
              <a:ext uri="{FF2B5EF4-FFF2-40B4-BE49-F238E27FC236}">
                <a16:creationId xmlns:a16="http://schemas.microsoft.com/office/drawing/2014/main" id="{B5E6F00C-1AC1-310E-510C-8508460762B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65A1559C-2A59-4A3A-A4B2-0CA25C3EF69B}" type="slidenum">
              <a:rPr lang="en-US" altLang="en-US" sz="1200">
                <a:solidFill>
                  <a:srgbClr val="FFFFFF"/>
                </a:solidFill>
              </a:rPr>
              <a:pPr eaLnBrk="1" hangingPunct="1"/>
              <a:t>10</a:t>
            </a:fld>
            <a:endParaRPr lang="en-US" altLang="en-US" sz="12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5599A139-89BD-0816-F8A9-CD8302DC9086}"/>
              </a:ext>
            </a:extLst>
          </p:cNvPr>
          <p:cNvSpPr>
            <a:spLocks noChangeArrowheads="1"/>
          </p:cNvSpPr>
          <p:nvPr/>
        </p:nvSpPr>
        <p:spPr bwMode="auto">
          <a:xfrm>
            <a:off x="685800" y="1066800"/>
            <a:ext cx="61722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u="sng"/>
              <a:t>Integration with the NWFP(cont)</a:t>
            </a:r>
          </a:p>
          <a:p>
            <a:pPr eaLnBrk="1" hangingPunct="1"/>
            <a:endParaRPr lang="en-US" altLang="en-US" sz="1800"/>
          </a:p>
          <a:p>
            <a:pPr eaLnBrk="1" hangingPunct="1"/>
            <a:r>
              <a:rPr lang="en-US" altLang="en-US" sz="1800"/>
              <a:t>All BLM and Forest Service lands identified as northern spotted owl critical habitat in this rule fall under the NWFP, and should be managed consistent with its standards.</a:t>
            </a:r>
          </a:p>
          <a:p>
            <a:pPr eaLnBrk="1" hangingPunct="1"/>
            <a:endParaRPr lang="en-US" altLang="en-US" sz="1800"/>
          </a:p>
          <a:p>
            <a:pPr eaLnBrk="1" hangingPunct="1"/>
            <a:r>
              <a:rPr lang="en-US" altLang="en-US" sz="1800"/>
              <a:t>With barred owls now sharing the range of the northern spotted owl, conservation of northern spotted owls outside NWFP reserved areas is increasingly important for species recovery.</a:t>
            </a:r>
          </a:p>
          <a:p>
            <a:pPr eaLnBrk="1" hangingPunct="1"/>
            <a:endParaRPr lang="en-US" altLang="en-US" sz="1800"/>
          </a:p>
          <a:p>
            <a:pPr eaLnBrk="1" hangingPunct="1"/>
            <a:r>
              <a:rPr lang="en-US" altLang="en-US" sz="1800"/>
              <a:t>…we fully recognize the ecological functions and land management goals of the different land use allocations as</a:t>
            </a:r>
          </a:p>
          <a:p>
            <a:pPr eaLnBrk="1" hangingPunct="1"/>
            <a:r>
              <a:rPr lang="en-US" altLang="en-US" sz="1800"/>
              <a:t>outlined under the NWFP.</a:t>
            </a:r>
          </a:p>
          <a:p>
            <a:pPr eaLnBrk="1" hangingPunct="1"/>
            <a:endParaRPr lang="en-US" altLang="en-US" sz="1800"/>
          </a:p>
        </p:txBody>
      </p:sp>
      <p:sp>
        <p:nvSpPr>
          <p:cNvPr id="36866" name="Slide Number Placeholder 1">
            <a:extLst>
              <a:ext uri="{FF2B5EF4-FFF2-40B4-BE49-F238E27FC236}">
                <a16:creationId xmlns:a16="http://schemas.microsoft.com/office/drawing/2014/main" id="{346C234B-52D9-6665-5EE5-586574FC36E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39BE2D7-A3ED-48CE-AC8B-76329F02A137}" type="slidenum">
              <a:rPr lang="en-US" altLang="en-US" sz="1200">
                <a:solidFill>
                  <a:srgbClr val="FFFFFF"/>
                </a:solidFill>
              </a:rPr>
              <a:pPr eaLnBrk="1" hangingPunct="1"/>
              <a:t>11</a:t>
            </a:fld>
            <a:endParaRPr lang="en-US" altLang="en-US" sz="120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83B11A77-45CA-C141-BF2B-984A6E7CF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2400"/>
            <a:ext cx="5191125" cy="6645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7891" name="Slide Number Placeholder 1">
            <a:extLst>
              <a:ext uri="{FF2B5EF4-FFF2-40B4-BE49-F238E27FC236}">
                <a16:creationId xmlns:a16="http://schemas.microsoft.com/office/drawing/2014/main" id="{28FC287E-0B02-25C6-ECB7-7DD9E17D07A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F0DAC7E-EDE3-42EA-BE4B-8FE7C120D35A}" type="slidenum">
              <a:rPr lang="en-US" altLang="en-US" sz="1200">
                <a:solidFill>
                  <a:srgbClr val="FFFFFF"/>
                </a:solidFill>
              </a:rPr>
              <a:pPr eaLnBrk="1" hangingPunct="1"/>
              <a:t>12</a:t>
            </a:fld>
            <a:endParaRPr lang="en-US" altLang="en-US" sz="12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0A383FF4-C381-8127-E9E6-4ED06E606B82}"/>
              </a:ext>
            </a:extLst>
          </p:cNvPr>
          <p:cNvSpPr>
            <a:spLocks noGrp="1"/>
          </p:cNvSpPr>
          <p:nvPr>
            <p:ph type="ctrTitle"/>
          </p:nvPr>
        </p:nvSpPr>
        <p:spPr/>
        <p:txBody>
          <a:bodyPr/>
          <a:lstStyle/>
          <a:p>
            <a:pPr eaLnBrk="1" hangingPunct="1"/>
            <a:endParaRPr lang="en-US" altLang="en-US"/>
          </a:p>
        </p:txBody>
      </p:sp>
      <p:pic>
        <p:nvPicPr>
          <p:cNvPr id="38915" name="Picture 3">
            <a:extLst>
              <a:ext uri="{FF2B5EF4-FFF2-40B4-BE49-F238E27FC236}">
                <a16:creationId xmlns:a16="http://schemas.microsoft.com/office/drawing/2014/main" id="{C4A94741-0325-074E-7F96-CD2DAB4610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04800"/>
            <a:ext cx="4419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a:extLst>
              <a:ext uri="{FF2B5EF4-FFF2-40B4-BE49-F238E27FC236}">
                <a16:creationId xmlns:a16="http://schemas.microsoft.com/office/drawing/2014/main" id="{D46DC85F-A073-D667-372E-F5447ECBA40C}"/>
              </a:ext>
            </a:extLst>
          </p:cNvPr>
          <p:cNvSpPr>
            <a:spLocks noGrp="1"/>
          </p:cNvSpPr>
          <p:nvPr>
            <p:ph type="subTitle" idx="1"/>
          </p:nvPr>
        </p:nvSpPr>
        <p:spPr>
          <a:xfrm>
            <a:off x="304800" y="333375"/>
            <a:ext cx="4038600" cy="5715000"/>
          </a:xfrm>
          <a:ln cap="flat">
            <a:solidFill>
              <a:srgbClr val="4A7EBB"/>
            </a:solidFill>
            <a:miter lim="800000"/>
            <a:headEnd/>
            <a:tailEnd/>
          </a:ln>
          <a:effectLst>
            <a:outerShdw blurRad="40000" dist="20000" dir="5400000" rotWithShape="0">
              <a:srgbClr val="000000">
                <a:alpha val="37999"/>
              </a:srgbClr>
            </a:outerShdw>
          </a:effectLst>
        </p:spPr>
        <p:txBody>
          <a:bodyPr/>
          <a:lstStyle/>
          <a:p>
            <a:pPr eaLnBrk="1" fontAlgn="auto" hangingPunct="1">
              <a:spcAft>
                <a:spcPts val="0"/>
              </a:spcAft>
              <a:defRPr/>
            </a:pPr>
            <a:r>
              <a:rPr lang="en-US" dirty="0">
                <a:solidFill>
                  <a:schemeClr val="bg1"/>
                </a:solidFill>
                <a:ea typeface="+mn-ea"/>
              </a:rPr>
              <a:t>Application of the Concepts in CH Rule (and Recovery Plan).</a:t>
            </a:r>
          </a:p>
          <a:p>
            <a:pPr marL="914400" lvl="1" indent="-457200" algn="l" eaLnBrk="1" fontAlgn="auto" hangingPunct="1">
              <a:spcAft>
                <a:spcPts val="0"/>
              </a:spcAft>
              <a:buFont typeface="Arial" panose="020B0604020202020204" pitchFamily="34" charset="0"/>
              <a:buChar char="•"/>
              <a:defRPr/>
            </a:pPr>
            <a:r>
              <a:rPr lang="en-US" sz="2600" dirty="0">
                <a:solidFill>
                  <a:schemeClr val="bg1"/>
                </a:solidFill>
                <a:ea typeface="+mn-ea"/>
              </a:rPr>
              <a:t>avoiding older, more structurally diverse stands, </a:t>
            </a:r>
          </a:p>
          <a:p>
            <a:pPr marL="914400" lvl="1" indent="-457200" algn="l" eaLnBrk="1" fontAlgn="auto" hangingPunct="1">
              <a:spcAft>
                <a:spcPts val="0"/>
              </a:spcAft>
              <a:buFont typeface="Arial" panose="020B0604020202020204" pitchFamily="34" charset="0"/>
              <a:buChar char="•"/>
              <a:defRPr/>
            </a:pPr>
            <a:r>
              <a:rPr lang="en-US" sz="2600" dirty="0">
                <a:solidFill>
                  <a:schemeClr val="bg1"/>
                </a:solidFill>
                <a:ea typeface="+mn-ea"/>
              </a:rPr>
              <a:t>using different prescriptions in dry, mixed, and moist forest areas based on developing resistance, resilience, habitat enhancement, or timber production. </a:t>
            </a:r>
          </a:p>
          <a:p>
            <a:pPr marL="914400" lvl="1" indent="-457200" algn="l" eaLnBrk="1" fontAlgn="auto" hangingPunct="1">
              <a:spcAft>
                <a:spcPts val="0"/>
              </a:spcAft>
              <a:buFont typeface="Arial" panose="020B0604020202020204" pitchFamily="34" charset="0"/>
              <a:buChar char="•"/>
              <a:defRPr/>
            </a:pPr>
            <a:r>
              <a:rPr lang="en-US" sz="2600" dirty="0">
                <a:solidFill>
                  <a:schemeClr val="bg1"/>
                </a:solidFill>
                <a:ea typeface="+mn-ea"/>
              </a:rPr>
              <a:t>Not treating CH as a reserve, but approaching actions in CH with varying existing conditions and management needs.</a:t>
            </a:r>
          </a:p>
          <a:p>
            <a:pPr eaLnBrk="1" fontAlgn="auto" hangingPunct="1">
              <a:spcAft>
                <a:spcPts val="0"/>
              </a:spcAft>
              <a:defRPr/>
            </a:pPr>
            <a:endParaRPr lang="en-US" dirty="0">
              <a:ea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pic>
        <p:nvPicPr>
          <p:cNvPr id="39938" name="Content Placeholder 3">
            <a:extLst>
              <a:ext uri="{FF2B5EF4-FFF2-40B4-BE49-F238E27FC236}">
                <a16:creationId xmlns:a16="http://schemas.microsoft.com/office/drawing/2014/main" id="{93EB6878-7E63-83DB-42DD-CF7A3E1B7B5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214313"/>
            <a:ext cx="8534400" cy="6324600"/>
          </a:xfrm>
        </p:spPr>
      </p:pic>
      <p:sp>
        <p:nvSpPr>
          <p:cNvPr id="39939" name="Title 1">
            <a:extLst>
              <a:ext uri="{FF2B5EF4-FFF2-40B4-BE49-F238E27FC236}">
                <a16:creationId xmlns:a16="http://schemas.microsoft.com/office/drawing/2014/main" id="{805A59E2-AEFE-6BA5-9821-A932AF1D5D8D}"/>
              </a:ext>
            </a:extLst>
          </p:cNvPr>
          <p:cNvSpPr>
            <a:spLocks noGrp="1"/>
          </p:cNvSpPr>
          <p:nvPr>
            <p:ph type="title"/>
          </p:nvPr>
        </p:nvSpPr>
        <p:spPr/>
        <p:txBody>
          <a:bodyPr/>
          <a:lstStyle/>
          <a:p>
            <a:pPr eaLnBrk="1" hangingPunct="1"/>
            <a:endParaRPr lang="en-US" altLang="en-US"/>
          </a:p>
        </p:txBody>
      </p:sp>
      <p:sp>
        <p:nvSpPr>
          <p:cNvPr id="39940" name="Rectangle 4">
            <a:extLst>
              <a:ext uri="{FF2B5EF4-FFF2-40B4-BE49-F238E27FC236}">
                <a16:creationId xmlns:a16="http://schemas.microsoft.com/office/drawing/2014/main" id="{A5DCC1EC-C0B4-DE43-DDB0-0432AA0FCF06}"/>
              </a:ext>
            </a:extLst>
          </p:cNvPr>
          <p:cNvSpPr>
            <a:spLocks noChangeArrowheads="1"/>
          </p:cNvSpPr>
          <p:nvPr/>
        </p:nvSpPr>
        <p:spPr bwMode="auto">
          <a:xfrm>
            <a:off x="1066800" y="1371600"/>
            <a:ext cx="7239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b="1">
                <a:solidFill>
                  <a:srgbClr val="FFFF00"/>
                </a:solidFill>
              </a:rPr>
              <a:t>Scale and intensity questions remain when planning projects within CH:</a:t>
            </a:r>
          </a:p>
          <a:p>
            <a:pPr eaLnBrk="1" hangingPunct="1"/>
            <a:endParaRPr lang="en-US" altLang="en-US" b="1">
              <a:solidFill>
                <a:srgbClr val="FFFF00"/>
              </a:solidFill>
            </a:endParaRPr>
          </a:p>
          <a:p>
            <a:pPr eaLnBrk="1" hangingPunct="1">
              <a:buFont typeface="Arial" panose="020B0604020202020204" pitchFamily="34" charset="0"/>
              <a:buChar char="•"/>
            </a:pPr>
            <a:r>
              <a:rPr lang="en-US" altLang="en-US" b="1">
                <a:solidFill>
                  <a:srgbClr val="FFFF00"/>
                </a:solidFill>
              </a:rPr>
              <a:t>Why this, why here, why now? </a:t>
            </a:r>
          </a:p>
          <a:p>
            <a:pPr lvl="1" eaLnBrk="1" hangingPunct="1"/>
            <a:endParaRPr lang="en-US" altLang="en-US" b="1">
              <a:solidFill>
                <a:srgbClr val="FFFF00"/>
              </a:solidFill>
            </a:endParaRPr>
          </a:p>
          <a:p>
            <a:pPr eaLnBrk="1" hangingPunct="1">
              <a:buFont typeface="Arial" panose="020B0604020202020204" pitchFamily="34" charset="0"/>
              <a:buChar char="•"/>
            </a:pPr>
            <a:r>
              <a:rPr lang="en-US" altLang="en-US" b="1">
                <a:solidFill>
                  <a:srgbClr val="FFFF00"/>
                </a:solidFill>
              </a:rPr>
              <a:t>Developing context for stand level management within the existing landscape</a:t>
            </a:r>
          </a:p>
          <a:p>
            <a:pPr eaLnBrk="1" hangingPunct="1"/>
            <a:endParaRPr lang="en-US" altLang="en-US" b="1">
              <a:solidFill>
                <a:srgbClr val="FFFF00"/>
              </a:solidFill>
            </a:endParaRPr>
          </a:p>
          <a:p>
            <a:pPr eaLnBrk="1" hangingPunct="1"/>
            <a:r>
              <a:rPr lang="en-US" altLang="en-US" b="1">
                <a:solidFill>
                  <a:srgbClr val="FFFF00"/>
                </a:solidFill>
              </a:rPr>
              <a:t>Analysis of effects is variable among districts– sometimes effects are analyzed at the scale of a habitat element as opposed to habitat or considering effects to Critical Habitat co-extensive with the effects on NSO</a:t>
            </a:r>
          </a:p>
          <a:p>
            <a:pPr eaLnBrk="1" hangingPunct="1"/>
            <a:endParaRPr lang="en-US" altLang="en-US">
              <a:solidFill>
                <a:srgbClr val="FFFF00"/>
              </a:solidFill>
            </a:endParaRPr>
          </a:p>
        </p:txBody>
      </p:sp>
      <p:sp>
        <p:nvSpPr>
          <p:cNvPr id="39941" name="Slide Number Placeholder 2">
            <a:extLst>
              <a:ext uri="{FF2B5EF4-FFF2-40B4-BE49-F238E27FC236}">
                <a16:creationId xmlns:a16="http://schemas.microsoft.com/office/drawing/2014/main" id="{0985ACAD-4082-E4E4-7BC0-E6C5604234D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AC686910-882B-4CBD-9588-3F52CEFDFC69}" type="slidenum">
              <a:rPr lang="en-US" altLang="en-US" sz="1200">
                <a:solidFill>
                  <a:schemeClr val="bg1"/>
                </a:solidFill>
              </a:rPr>
              <a:pPr eaLnBrk="1" hangingPunct="1"/>
              <a:t>14</a:t>
            </a:fld>
            <a:endParaRPr lang="en-US" altLang="en-US" sz="120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A7937CAD-E6F7-57B4-7FA4-F2AB418366A3}"/>
              </a:ext>
            </a:extLst>
          </p:cNvPr>
          <p:cNvSpPr>
            <a:spLocks noGrp="1"/>
          </p:cNvSpPr>
          <p:nvPr>
            <p:ph type="ctrTitle"/>
          </p:nvPr>
        </p:nvSpPr>
        <p:spPr>
          <a:xfrm>
            <a:off x="685800" y="2130425"/>
            <a:ext cx="4038600" cy="1470025"/>
          </a:xfrm>
        </p:spPr>
        <p:txBody>
          <a:bodyPr/>
          <a:lstStyle/>
          <a:p>
            <a:pPr eaLnBrk="1" hangingPunct="1"/>
            <a:r>
              <a:rPr lang="en-US" altLang="en-US" sz="4000">
                <a:solidFill>
                  <a:schemeClr val="bg1"/>
                </a:solidFill>
              </a:rPr>
              <a:t>Integration with the NWFP</a:t>
            </a:r>
            <a:br>
              <a:rPr lang="en-US" altLang="en-US" sz="4000"/>
            </a:br>
            <a:endParaRPr lang="en-US" altLang="en-US" sz="4000"/>
          </a:p>
        </p:txBody>
      </p:sp>
      <p:sp>
        <p:nvSpPr>
          <p:cNvPr id="3" name="Subtitle 2">
            <a:extLst>
              <a:ext uri="{FF2B5EF4-FFF2-40B4-BE49-F238E27FC236}">
                <a16:creationId xmlns:a16="http://schemas.microsoft.com/office/drawing/2014/main" id="{53147BF9-0EC6-863C-12C1-D8975E399549}"/>
              </a:ext>
            </a:extLst>
          </p:cNvPr>
          <p:cNvSpPr>
            <a:spLocks noGrp="1"/>
          </p:cNvSpPr>
          <p:nvPr>
            <p:ph type="subTitle" idx="1"/>
          </p:nvPr>
        </p:nvSpPr>
        <p:spPr/>
        <p:txBody>
          <a:bodyPr rtlCol="0">
            <a:normAutofit/>
          </a:bodyPr>
          <a:lstStyle/>
          <a:p>
            <a:pPr eaLnBrk="1" fontAlgn="auto" hangingPunct="1">
              <a:spcAft>
                <a:spcPts val="0"/>
              </a:spcAft>
              <a:defRPr/>
            </a:pPr>
            <a:endParaRPr lang="en-US" dirty="0">
              <a:ea typeface="+mn-ea"/>
            </a:endParaRPr>
          </a:p>
        </p:txBody>
      </p:sp>
      <p:pic>
        <p:nvPicPr>
          <p:cNvPr id="41988" name="Picture 3">
            <a:extLst>
              <a:ext uri="{FF2B5EF4-FFF2-40B4-BE49-F238E27FC236}">
                <a16:creationId xmlns:a16="http://schemas.microsoft.com/office/drawing/2014/main" id="{FB4AACA9-B97F-860A-03FB-E9032E25A042}"/>
              </a:ext>
            </a:extLst>
          </p:cNvPr>
          <p:cNvPicPr>
            <a:picLocks noChangeAspect="1"/>
          </p:cNvPicPr>
          <p:nvPr/>
        </p:nvPicPr>
        <p:blipFill>
          <a:blip r:embed="rId2">
            <a:extLst>
              <a:ext uri="{28A0092B-C50C-407E-A947-70E740481C1C}">
                <a14:useLocalDpi xmlns:a14="http://schemas.microsoft.com/office/drawing/2010/main" val="0"/>
              </a:ext>
            </a:extLst>
          </a:blip>
          <a:srcRect l="269" t="1559" r="-269" b="8937"/>
          <a:stretch>
            <a:fillRect/>
          </a:stretch>
        </p:blipFill>
        <p:spPr bwMode="auto">
          <a:xfrm>
            <a:off x="4492625" y="76200"/>
            <a:ext cx="4657725" cy="613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43010" name="TextBox 1">
            <a:extLst>
              <a:ext uri="{FF2B5EF4-FFF2-40B4-BE49-F238E27FC236}">
                <a16:creationId xmlns:a16="http://schemas.microsoft.com/office/drawing/2014/main" id="{6E88222A-633C-3EBD-0941-0D43B0E0FED8}"/>
              </a:ext>
            </a:extLst>
          </p:cNvPr>
          <p:cNvSpPr txBox="1">
            <a:spLocks noChangeArrowheads="1"/>
          </p:cNvSpPr>
          <p:nvPr/>
        </p:nvSpPr>
        <p:spPr bwMode="auto">
          <a:xfrm>
            <a:off x="-4763" y="4038600"/>
            <a:ext cx="4876801"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a:solidFill>
                  <a:srgbClr val="000000"/>
                </a:solidFill>
              </a:rPr>
              <a:t> </a:t>
            </a:r>
          </a:p>
          <a:p>
            <a:pPr eaLnBrk="1" hangingPunct="1"/>
            <a:r>
              <a:rPr lang="en-US" altLang="en-US" sz="1800">
                <a:solidFill>
                  <a:srgbClr val="FFFFFF"/>
                </a:solidFill>
              </a:rPr>
              <a:t>ESA Critical Habitat – Area required to provide for the conservation (survival and recovery) of the species.  Federal actions cannot result in the Destruction or Adverse Modification of designated critical habitat. </a:t>
            </a:r>
          </a:p>
          <a:p>
            <a:pPr eaLnBrk="1" hangingPunct="1"/>
            <a:endParaRPr lang="en-US" altLang="en-US" sz="1800">
              <a:solidFill>
                <a:srgbClr val="FFFFFF"/>
              </a:solidFill>
            </a:endParaRPr>
          </a:p>
        </p:txBody>
      </p:sp>
      <p:pic>
        <p:nvPicPr>
          <p:cNvPr id="43011" name="Picture 3">
            <a:extLst>
              <a:ext uri="{FF2B5EF4-FFF2-40B4-BE49-F238E27FC236}">
                <a16:creationId xmlns:a16="http://schemas.microsoft.com/office/drawing/2014/main" id="{55A5F09A-D6E0-77D7-5D23-066461967A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048000"/>
            <a:ext cx="4114800"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194591C-299D-E2C8-6F98-055F6A505313}"/>
              </a:ext>
            </a:extLst>
          </p:cNvPr>
          <p:cNvSpPr/>
          <p:nvPr/>
        </p:nvSpPr>
        <p:spPr>
          <a:xfrm>
            <a:off x="4495800" y="685800"/>
            <a:ext cx="4572000" cy="1016000"/>
          </a:xfrm>
          <a:prstGeom prst="rect">
            <a:avLst/>
          </a:prstGeom>
        </p:spPr>
        <p:txBody>
          <a:bodyPr>
            <a:spAutoFit/>
          </a:bodyPr>
          <a:lstStyle/>
          <a:p>
            <a:pPr fontAlgn="auto">
              <a:spcBef>
                <a:spcPts val="0"/>
              </a:spcBef>
              <a:spcAft>
                <a:spcPts val="0"/>
              </a:spcAft>
              <a:defRPr/>
            </a:pPr>
            <a:r>
              <a:rPr lang="en-US" sz="2000" dirty="0">
                <a:solidFill>
                  <a:prstClr val="white"/>
                </a:solidFill>
                <a:latin typeface="Calibri"/>
                <a:ea typeface="+mn-ea"/>
              </a:rPr>
              <a:t>NWFP responsive to two primary needs </a:t>
            </a:r>
          </a:p>
          <a:p>
            <a:pPr marL="285750" indent="-285750" fontAlgn="auto">
              <a:spcBef>
                <a:spcPts val="0"/>
              </a:spcBef>
              <a:spcAft>
                <a:spcPts val="0"/>
              </a:spcAft>
              <a:buFont typeface="Arial" panose="020B0604020202020204" pitchFamily="34" charset="0"/>
              <a:buChar char="•"/>
              <a:defRPr/>
            </a:pPr>
            <a:r>
              <a:rPr lang="en-US" sz="2000" dirty="0">
                <a:solidFill>
                  <a:prstClr val="white"/>
                </a:solidFill>
                <a:latin typeface="Calibri"/>
                <a:ea typeface="+mn-ea"/>
              </a:rPr>
              <a:t>The need for forest habitat</a:t>
            </a:r>
          </a:p>
          <a:p>
            <a:pPr marL="285750" indent="-285750" fontAlgn="auto">
              <a:spcBef>
                <a:spcPts val="0"/>
              </a:spcBef>
              <a:spcAft>
                <a:spcPts val="0"/>
              </a:spcAft>
              <a:buFont typeface="Arial" panose="020B0604020202020204" pitchFamily="34" charset="0"/>
              <a:buChar char="•"/>
              <a:defRPr/>
            </a:pPr>
            <a:r>
              <a:rPr lang="en-US" sz="2000" dirty="0">
                <a:solidFill>
                  <a:prstClr val="white"/>
                </a:solidFill>
                <a:latin typeface="Calibri"/>
                <a:ea typeface="+mn-ea"/>
              </a:rPr>
              <a:t>The need for forest products</a:t>
            </a:r>
          </a:p>
        </p:txBody>
      </p:sp>
      <p:sp>
        <p:nvSpPr>
          <p:cNvPr id="43013" name="Slide Number Placeholder 5">
            <a:extLst>
              <a:ext uri="{FF2B5EF4-FFF2-40B4-BE49-F238E27FC236}">
                <a16:creationId xmlns:a16="http://schemas.microsoft.com/office/drawing/2014/main" id="{0CF51B6F-EE60-93E1-9763-10C0050CF1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F49E8F5E-4B11-47CA-9E3F-2A4624FEC0F4}" type="slidenum">
              <a:rPr lang="en-US" altLang="en-US" sz="1200">
                <a:solidFill>
                  <a:srgbClr val="898989"/>
                </a:solidFill>
              </a:rPr>
              <a:pPr eaLnBrk="1" hangingPunct="1"/>
              <a:t>16</a:t>
            </a:fld>
            <a:endParaRPr lang="en-US" altLang="en-US" sz="1200">
              <a:solidFill>
                <a:srgbClr val="898989"/>
              </a:solidFill>
            </a:endParaRPr>
          </a:p>
        </p:txBody>
      </p:sp>
      <p:pic>
        <p:nvPicPr>
          <p:cNvPr id="43014" name="Picture 6">
            <a:extLst>
              <a:ext uri="{FF2B5EF4-FFF2-40B4-BE49-F238E27FC236}">
                <a16:creationId xmlns:a16="http://schemas.microsoft.com/office/drawing/2014/main" id="{E5D88475-CF79-51A0-C7CA-883A6B7582D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0363" y="152400"/>
            <a:ext cx="40925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pic>
        <p:nvPicPr>
          <p:cNvPr id="45058" name="Picture 3">
            <a:extLst>
              <a:ext uri="{FF2B5EF4-FFF2-40B4-BE49-F238E27FC236}">
                <a16:creationId xmlns:a16="http://schemas.microsoft.com/office/drawing/2014/main" id="{7386A5C3-D76F-FFCB-300C-B6A9E4A44D4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048000"/>
            <a:ext cx="3276600" cy="360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Slide Number Placeholder 1">
            <a:extLst>
              <a:ext uri="{FF2B5EF4-FFF2-40B4-BE49-F238E27FC236}">
                <a16:creationId xmlns:a16="http://schemas.microsoft.com/office/drawing/2014/main" id="{EB8DD0E1-045D-90BA-34BA-2AC9F304F54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5AE6FF94-CC77-4B28-B204-AA83528FF893}" type="slidenum">
              <a:rPr lang="en-US" altLang="en-US" sz="1200">
                <a:solidFill>
                  <a:schemeClr val="bg1"/>
                </a:solidFill>
              </a:rPr>
              <a:pPr eaLnBrk="1" hangingPunct="1"/>
              <a:t>17</a:t>
            </a:fld>
            <a:endParaRPr lang="en-US" altLang="en-US" sz="1200">
              <a:solidFill>
                <a:schemeClr val="bg1"/>
              </a:solidFill>
            </a:endParaRPr>
          </a:p>
        </p:txBody>
      </p:sp>
      <p:sp>
        <p:nvSpPr>
          <p:cNvPr id="45060" name="Rectangle 2">
            <a:extLst>
              <a:ext uri="{FF2B5EF4-FFF2-40B4-BE49-F238E27FC236}">
                <a16:creationId xmlns:a16="http://schemas.microsoft.com/office/drawing/2014/main" id="{60DD199E-7CAA-E9FF-AC63-83A30E98AF42}"/>
              </a:ext>
            </a:extLst>
          </p:cNvPr>
          <p:cNvSpPr>
            <a:spLocks noChangeArrowheads="1"/>
          </p:cNvSpPr>
          <p:nvPr/>
        </p:nvSpPr>
        <p:spPr bwMode="auto">
          <a:xfrm>
            <a:off x="457200" y="2362200"/>
            <a:ext cx="8077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a:solidFill>
                  <a:srgbClr val="FFFFFF"/>
                </a:solidFill>
              </a:rPr>
              <a:t>The NWFP S&amp;Gs create a framework of minimum and maximum limits for allowable management within each land allocation.  Management activities must fit within the framework.</a:t>
            </a:r>
          </a:p>
          <a:p>
            <a:pPr eaLnBrk="1" hangingPunct="1"/>
            <a:endParaRPr lang="en-US" altLang="en-US" sz="1800">
              <a:solidFill>
                <a:srgbClr val="FFFFFF"/>
              </a:solidFill>
            </a:endParaRPr>
          </a:p>
          <a:p>
            <a:pPr eaLnBrk="1" hangingPunct="1"/>
            <a:r>
              <a:rPr lang="ja-JP" altLang="en-US" sz="1800">
                <a:solidFill>
                  <a:srgbClr val="FFFFFF"/>
                </a:solidFill>
              </a:rPr>
              <a:t>”</a:t>
            </a:r>
            <a:r>
              <a:rPr lang="en-US" altLang="ja-JP" sz="1800">
                <a:solidFill>
                  <a:srgbClr val="FFFFFF"/>
                </a:solidFill>
              </a:rPr>
              <a:t> </a:t>
            </a:r>
            <a:r>
              <a:rPr lang="en-US" altLang="ja-JP" sz="1800">
                <a:solidFill>
                  <a:srgbClr val="000000"/>
                </a:solidFill>
              </a:rPr>
              <a:t> </a:t>
            </a:r>
            <a:endParaRPr lang="en-US" altLang="en-US" sz="1800">
              <a:solidFill>
                <a:srgbClr val="000000"/>
              </a:solidFill>
            </a:endParaRPr>
          </a:p>
        </p:txBody>
      </p:sp>
      <p:sp>
        <p:nvSpPr>
          <p:cNvPr id="45061" name="Rectangle 4">
            <a:extLst>
              <a:ext uri="{FF2B5EF4-FFF2-40B4-BE49-F238E27FC236}">
                <a16:creationId xmlns:a16="http://schemas.microsoft.com/office/drawing/2014/main" id="{72D8D0A7-23AE-DDF3-4ED8-F2D54ED418AD}"/>
              </a:ext>
            </a:extLst>
          </p:cNvPr>
          <p:cNvSpPr>
            <a:spLocks noChangeArrowheads="1"/>
          </p:cNvSpPr>
          <p:nvPr/>
        </p:nvSpPr>
        <p:spPr bwMode="auto">
          <a:xfrm>
            <a:off x="457200" y="3419475"/>
            <a:ext cx="5354638"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a:solidFill>
                  <a:srgbClr val="FFFFFF"/>
                </a:solidFill>
              </a:rPr>
              <a:t>BLM and the FS must operate within the NWFP framework, while not violating their section 7 requirements to avoid destruction/adverse modification.</a:t>
            </a:r>
          </a:p>
          <a:p>
            <a:pPr eaLnBrk="1" hangingPunct="1"/>
            <a:endParaRPr lang="en-US" altLang="en-US" sz="1800">
              <a:solidFill>
                <a:srgbClr val="FFFFFF"/>
              </a:solidFill>
            </a:endParaRPr>
          </a:p>
          <a:p>
            <a:pPr eaLnBrk="1" hangingPunct="1"/>
            <a:r>
              <a:rPr lang="en-US" altLang="en-US" sz="1800">
                <a:solidFill>
                  <a:srgbClr val="FFFFFF"/>
                </a:solidFill>
              </a:rPr>
              <a:t>Federal agencies also have ESA section 7(a)(1) responsibilities to “utilize their authorities in furtherance of the purposes of this Act by carrying out programs for the conservation of endangered species and threatened species….”</a:t>
            </a:r>
            <a:endParaRPr lang="en-US" altLang="en-US" sz="1800"/>
          </a:p>
        </p:txBody>
      </p:sp>
      <p:pic>
        <p:nvPicPr>
          <p:cNvPr id="45062" name="Picture 2">
            <a:extLst>
              <a:ext uri="{FF2B5EF4-FFF2-40B4-BE49-F238E27FC236}">
                <a16:creationId xmlns:a16="http://schemas.microsoft.com/office/drawing/2014/main" id="{DD7BACB6-66BB-BC8C-89B4-4E21AD3172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4325" y="158750"/>
            <a:ext cx="281940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46082" name="Rectangle 1">
            <a:extLst>
              <a:ext uri="{FF2B5EF4-FFF2-40B4-BE49-F238E27FC236}">
                <a16:creationId xmlns:a16="http://schemas.microsoft.com/office/drawing/2014/main" id="{27ADD8E0-DEF5-86BE-EE02-00C4F67A67DF}"/>
              </a:ext>
            </a:extLst>
          </p:cNvPr>
          <p:cNvSpPr>
            <a:spLocks noChangeArrowheads="1"/>
          </p:cNvSpPr>
          <p:nvPr/>
        </p:nvSpPr>
        <p:spPr bwMode="auto">
          <a:xfrm>
            <a:off x="93663" y="3143250"/>
            <a:ext cx="5087937"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a:solidFill>
                  <a:srgbClr val="FFFFFF"/>
                </a:solidFill>
              </a:rPr>
              <a:t>CH designation is not an absolute prohibition on management that would adversely affect Critical Habitat.</a:t>
            </a:r>
          </a:p>
          <a:p>
            <a:pPr eaLnBrk="1" hangingPunct="1"/>
            <a:endParaRPr lang="en-US" altLang="en-US" sz="1800">
              <a:solidFill>
                <a:srgbClr val="FFFFFF"/>
              </a:solidFill>
            </a:endParaRPr>
          </a:p>
          <a:p>
            <a:pPr eaLnBrk="1" hangingPunct="1"/>
            <a:r>
              <a:rPr lang="ja-JP" altLang="en-US" sz="1800">
                <a:solidFill>
                  <a:srgbClr val="FFFFFF"/>
                </a:solidFill>
              </a:rPr>
              <a:t>“</a:t>
            </a:r>
            <a:r>
              <a:rPr lang="en-US" altLang="ja-JP" sz="1800">
                <a:solidFill>
                  <a:srgbClr val="FFFFFF"/>
                </a:solidFill>
              </a:rPr>
              <a:t>Adverse effects on …. constituent elements or segments of critical habitat generally do not result in….adverse modification determinations unless that loss, when added to the environmental baseline, is likely to result in significant adverse effects throughout the species</a:t>
            </a:r>
            <a:r>
              <a:rPr lang="ja-JP" altLang="en-US" sz="1800">
                <a:solidFill>
                  <a:srgbClr val="FFFFFF"/>
                </a:solidFill>
              </a:rPr>
              <a:t>’</a:t>
            </a:r>
            <a:r>
              <a:rPr lang="en-US" altLang="ja-JP" sz="1800">
                <a:solidFill>
                  <a:srgbClr val="FFFFFF"/>
                </a:solidFill>
              </a:rPr>
              <a:t> range, or appreciably diminish the capability of the critical habitat to satisfy essential requirements of the species.</a:t>
            </a:r>
            <a:r>
              <a:rPr lang="ja-JP" altLang="en-US" sz="1800">
                <a:solidFill>
                  <a:srgbClr val="FFFFFF"/>
                </a:solidFill>
              </a:rPr>
              <a:t>”</a:t>
            </a:r>
            <a:r>
              <a:rPr lang="en-US" altLang="ja-JP" sz="1800">
                <a:solidFill>
                  <a:srgbClr val="FFFFFF"/>
                </a:solidFill>
              </a:rPr>
              <a:t> (ESA Consultation Handbook)</a:t>
            </a:r>
            <a:endParaRPr lang="en-US" altLang="en-US" sz="1800">
              <a:solidFill>
                <a:srgbClr val="FFFFFF"/>
              </a:solidFill>
            </a:endParaRPr>
          </a:p>
        </p:txBody>
      </p:sp>
      <p:sp>
        <p:nvSpPr>
          <p:cNvPr id="46083" name="Slide Number Placeholder 2">
            <a:extLst>
              <a:ext uri="{FF2B5EF4-FFF2-40B4-BE49-F238E27FC236}">
                <a16:creationId xmlns:a16="http://schemas.microsoft.com/office/drawing/2014/main" id="{5F469D8A-98F1-55A7-CFD9-C542F59B9D0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0E3ED370-5F39-471F-B5A0-E5E9F7D1F600}" type="slidenum">
              <a:rPr lang="en-US" altLang="en-US" sz="1200">
                <a:solidFill>
                  <a:schemeClr val="bg1"/>
                </a:solidFill>
              </a:rPr>
              <a:pPr eaLnBrk="1" hangingPunct="1"/>
              <a:t>18</a:t>
            </a:fld>
            <a:endParaRPr lang="en-US" altLang="en-US" sz="1200">
              <a:solidFill>
                <a:schemeClr val="bg1"/>
              </a:solidFill>
            </a:endParaRPr>
          </a:p>
        </p:txBody>
      </p:sp>
      <p:pic>
        <p:nvPicPr>
          <p:cNvPr id="46084" name="Picture 2">
            <a:extLst>
              <a:ext uri="{FF2B5EF4-FFF2-40B4-BE49-F238E27FC236}">
                <a16:creationId xmlns:a16="http://schemas.microsoft.com/office/drawing/2014/main" id="{6BCCBFC6-8009-A1F9-C86B-D789DF4718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425" y="74613"/>
            <a:ext cx="4092575"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4" descr="S:\931\McFadden\Silv Photos\after east camas thin.JPG">
            <a:extLst>
              <a:ext uri="{FF2B5EF4-FFF2-40B4-BE49-F238E27FC236}">
                <a16:creationId xmlns:a16="http://schemas.microsoft.com/office/drawing/2014/main" id="{535EB46F-FBA0-1118-D128-5472BD294A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133600"/>
            <a:ext cx="3276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48130" name="Rectangle 1">
            <a:extLst>
              <a:ext uri="{FF2B5EF4-FFF2-40B4-BE49-F238E27FC236}">
                <a16:creationId xmlns:a16="http://schemas.microsoft.com/office/drawing/2014/main" id="{839A2DA7-2CF0-BDFD-41DF-5BC108F81A97}"/>
              </a:ext>
            </a:extLst>
          </p:cNvPr>
          <p:cNvSpPr>
            <a:spLocks noChangeArrowheads="1"/>
          </p:cNvSpPr>
          <p:nvPr/>
        </p:nvSpPr>
        <p:spPr bwMode="auto">
          <a:xfrm>
            <a:off x="571500" y="2514600"/>
            <a:ext cx="8153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000">
              <a:solidFill>
                <a:srgbClr val="FFFFFF"/>
              </a:solidFill>
            </a:endParaRPr>
          </a:p>
          <a:p>
            <a:pPr eaLnBrk="1" hangingPunct="1"/>
            <a:r>
              <a:rPr lang="en-US" altLang="en-US" sz="2000">
                <a:solidFill>
                  <a:srgbClr val="FFFFFF"/>
                </a:solidFill>
              </a:rPr>
              <a:t>The inherent flexibility of the NWFP and implementing LRMP/RMPs will allow forest management that is not inconsistent with the guidance, recommendations, and purpose described in the Critical Habitat rule </a:t>
            </a:r>
          </a:p>
          <a:p>
            <a:pPr eaLnBrk="1" hangingPunct="1"/>
            <a:endParaRPr lang="en-US" altLang="en-US" sz="2000">
              <a:solidFill>
                <a:srgbClr val="FFFFFF"/>
              </a:solidFill>
            </a:endParaRPr>
          </a:p>
          <a:p>
            <a:pPr eaLnBrk="1" hangingPunct="1"/>
            <a:r>
              <a:rPr lang="en-US" altLang="en-US" sz="2000">
                <a:solidFill>
                  <a:srgbClr val="FFFFFF"/>
                </a:solidFill>
              </a:rPr>
              <a:t>	– To a point. </a:t>
            </a:r>
          </a:p>
        </p:txBody>
      </p:sp>
      <p:sp>
        <p:nvSpPr>
          <p:cNvPr id="48131" name="Slide Number Placeholder 2">
            <a:extLst>
              <a:ext uri="{FF2B5EF4-FFF2-40B4-BE49-F238E27FC236}">
                <a16:creationId xmlns:a16="http://schemas.microsoft.com/office/drawing/2014/main" id="{7F5C3B50-4998-9D9C-59FF-B9C3FFC16B7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1C6E41B-4F37-4C7B-9647-C23BE7825A56}" type="slidenum">
              <a:rPr lang="en-US" altLang="en-US" sz="1200">
                <a:solidFill>
                  <a:schemeClr val="bg1"/>
                </a:solidFill>
              </a:rPr>
              <a:pPr eaLnBrk="1" hangingPunct="1"/>
              <a:t>19</a:t>
            </a:fld>
            <a:endParaRPr lang="en-US" altLang="en-US" sz="1200">
              <a:solidFill>
                <a:schemeClr val="bg1"/>
              </a:solidFill>
            </a:endParaRPr>
          </a:p>
        </p:txBody>
      </p:sp>
      <p:grpSp>
        <p:nvGrpSpPr>
          <p:cNvPr id="48132" name="Group 3">
            <a:extLst>
              <a:ext uri="{FF2B5EF4-FFF2-40B4-BE49-F238E27FC236}">
                <a16:creationId xmlns:a16="http://schemas.microsoft.com/office/drawing/2014/main" id="{39A2660D-9B58-07B9-076B-16B4606C66D5}"/>
              </a:ext>
            </a:extLst>
          </p:cNvPr>
          <p:cNvGrpSpPr>
            <a:grpSpLocks/>
          </p:cNvGrpSpPr>
          <p:nvPr/>
        </p:nvGrpSpPr>
        <p:grpSpPr bwMode="auto">
          <a:xfrm>
            <a:off x="582613" y="0"/>
            <a:ext cx="7189787" cy="2286000"/>
            <a:chOff x="885635" y="1194502"/>
            <a:chExt cx="7568004" cy="2705986"/>
          </a:xfrm>
        </p:grpSpPr>
        <p:pic>
          <p:nvPicPr>
            <p:cNvPr id="5" name="Picture 3">
              <a:extLst>
                <a:ext uri="{FF2B5EF4-FFF2-40B4-BE49-F238E27FC236}">
                  <a16:creationId xmlns:a16="http://schemas.microsoft.com/office/drawing/2014/main" id="{2CCB02A5-507B-FA83-6ED1-64018EFC92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016" y="1207657"/>
              <a:ext cx="2494819" cy="2679678"/>
            </a:xfrm>
            <a:prstGeom prst="rect">
              <a:avLst/>
            </a:prstGeom>
            <a:noFill/>
            <a:ln w="9525">
              <a:solidFill>
                <a:schemeClr val="tx1"/>
              </a:solidFill>
              <a:miter lim="800000"/>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9657F1D-0D3C-8332-4F80-B59713682665}"/>
                </a:ext>
              </a:extLst>
            </p:cNvPr>
            <p:cNvSpPr txBox="1"/>
            <p:nvPr/>
          </p:nvSpPr>
          <p:spPr>
            <a:xfrm>
              <a:off x="885635" y="2070189"/>
              <a:ext cx="185482" cy="462273"/>
            </a:xfrm>
            <a:prstGeom prst="rect">
              <a:avLst/>
            </a:prstGeom>
            <a:noFill/>
          </p:spPr>
          <p:txBody>
            <a:bodyPr wrap="none">
              <a:spAutoFit/>
            </a:bodyPr>
            <a:lstStyle/>
            <a:p>
              <a:pPr algn="ctr">
                <a:defRPr/>
              </a:pPr>
              <a:endParaRPr lang="en-US" sz="2400" dirty="0">
                <a:effectLst>
                  <a:outerShdw blurRad="38100" dist="38100" dir="2700000" algn="tl">
                    <a:srgbClr val="000000">
                      <a:alpha val="43137"/>
                    </a:srgbClr>
                  </a:outerShdw>
                </a:effectLst>
                <a:latin typeface="Garamond" pitchFamily="18" charset="0"/>
                <a:ea typeface="+mn-ea"/>
                <a:cs typeface="Arial" charset="0"/>
              </a:endParaRPr>
            </a:p>
          </p:txBody>
        </p:sp>
        <p:pic>
          <p:nvPicPr>
            <p:cNvPr id="7" name="Picture 2">
              <a:extLst>
                <a:ext uri="{FF2B5EF4-FFF2-40B4-BE49-F238E27FC236}">
                  <a16:creationId xmlns:a16="http://schemas.microsoft.com/office/drawing/2014/main" id="{EA409279-B66B-BE05-E98F-E52B7C67D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580" y="1194502"/>
              <a:ext cx="2725418" cy="2705986"/>
            </a:xfrm>
            <a:prstGeom prst="rect">
              <a:avLst/>
            </a:prstGeom>
            <a:noFill/>
            <a:ln w="9525">
              <a:solidFill>
                <a:schemeClr val="tx1"/>
              </a:solidFill>
              <a:miter lim="800000"/>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A6E0BB3-4CF0-BAF5-EFDB-2619523EC99B}"/>
                </a:ext>
              </a:extLst>
            </p:cNvPr>
            <p:cNvSpPr txBox="1"/>
            <p:nvPr/>
          </p:nvSpPr>
          <p:spPr>
            <a:xfrm>
              <a:off x="8268157" y="2070189"/>
              <a:ext cx="185482" cy="462273"/>
            </a:xfrm>
            <a:prstGeom prst="rect">
              <a:avLst/>
            </a:prstGeom>
            <a:noFill/>
          </p:spPr>
          <p:txBody>
            <a:bodyPr wrap="none">
              <a:spAutoFit/>
            </a:bodyPr>
            <a:lstStyle/>
            <a:p>
              <a:pPr algn="ctr">
                <a:defRPr/>
              </a:pPr>
              <a:endParaRPr lang="en-US" sz="2400" dirty="0">
                <a:effectLst>
                  <a:outerShdw blurRad="38100" dist="38100" dir="2700000" algn="tl">
                    <a:srgbClr val="000000">
                      <a:alpha val="43137"/>
                    </a:srgbClr>
                  </a:outerShdw>
                </a:effectLst>
                <a:latin typeface="Garamond" pitchFamily="18" charset="0"/>
                <a:ea typeface="+mn-ea"/>
                <a:cs typeface="Arial" charset="0"/>
              </a:endParaRPr>
            </a:p>
          </p:txBody>
        </p:sp>
      </p:grpSp>
      <p:pic>
        <p:nvPicPr>
          <p:cNvPr id="48133" name="Picture 2">
            <a:extLst>
              <a:ext uri="{FF2B5EF4-FFF2-40B4-BE49-F238E27FC236}">
                <a16:creationId xmlns:a16="http://schemas.microsoft.com/office/drawing/2014/main" id="{20C1AF0A-BEB7-A0CE-70CF-1D69540855A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93950" y="4572000"/>
            <a:ext cx="3549650"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C:\Users\brendanwhite\AppData\Local\Microsoft\Windows\Temporary Internet Files\Content.Outlook\LFYC8LIP\photo.JPG">
            <a:extLst>
              <a:ext uri="{FF2B5EF4-FFF2-40B4-BE49-F238E27FC236}">
                <a16:creationId xmlns:a16="http://schemas.microsoft.com/office/drawing/2014/main" id="{BE6BBCA8-B0EF-CD45-AEC4-7591E6C705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879" t="3876" r="3294" b="2019"/>
          <a:stretch>
            <a:fillRect/>
          </a:stretch>
        </p:blipFill>
        <p:spPr bwMode="auto">
          <a:xfrm>
            <a:off x="1066800" y="533400"/>
            <a:ext cx="239395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0" name="Picture 4" descr="C:\Users\brendanwhite\AppData\Local\Microsoft\Windows\Temporary Internet Files\Content.Outlook\LFYC8LIP\photo (4).JPG">
            <a:extLst>
              <a:ext uri="{FF2B5EF4-FFF2-40B4-BE49-F238E27FC236}">
                <a16:creationId xmlns:a16="http://schemas.microsoft.com/office/drawing/2014/main" id="{368BB433-0CA2-60F6-78A2-4401299A8E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79438"/>
            <a:ext cx="2359025"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Slide Number Placeholder 1">
            <a:extLst>
              <a:ext uri="{FF2B5EF4-FFF2-40B4-BE49-F238E27FC236}">
                <a16:creationId xmlns:a16="http://schemas.microsoft.com/office/drawing/2014/main" id="{5A978EAE-5938-BB84-89C0-87E372D79EA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52166952-353C-434C-BEA4-CE2B40C1816E}" type="slidenum">
              <a:rPr lang="en-US" altLang="en-US" sz="1200">
                <a:solidFill>
                  <a:srgbClr val="FFFFFF"/>
                </a:solidFill>
              </a:rPr>
              <a:pPr eaLnBrk="1" hangingPunct="1"/>
              <a:t>2</a:t>
            </a:fld>
            <a:endParaRPr lang="en-US" altLang="en-US" sz="1200">
              <a:solidFill>
                <a:srgbClr val="FFFFFF"/>
              </a:solidFill>
            </a:endParaRPr>
          </a:p>
        </p:txBody>
      </p:sp>
      <p:pic>
        <p:nvPicPr>
          <p:cNvPr id="27652" name="Picture 3" descr="C:\Users\brendanwhite\AppData\Local\Microsoft\Windows\Temporary Internet Files\Content.Outlook\LFYC8LIP\photo (2).JPG">
            <a:extLst>
              <a:ext uri="{FF2B5EF4-FFF2-40B4-BE49-F238E27FC236}">
                <a16:creationId xmlns:a16="http://schemas.microsoft.com/office/drawing/2014/main" id="{25B1D582-4088-EE3B-816A-36313C2904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200400"/>
            <a:ext cx="2552700"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4" descr="C:\Users\brendanwhite\AppData\Local\Microsoft\Windows\Temporary Internet Files\Content.Outlook\LFYC8LIP\photo (4).JPG">
            <a:extLst>
              <a:ext uri="{FF2B5EF4-FFF2-40B4-BE49-F238E27FC236}">
                <a16:creationId xmlns:a16="http://schemas.microsoft.com/office/drawing/2014/main" id="{1AA1D29C-54AF-5E26-1D1A-396B6E0717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533400"/>
            <a:ext cx="2359025"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Slide Number Placeholder 1">
            <a:extLst>
              <a:ext uri="{FF2B5EF4-FFF2-40B4-BE49-F238E27FC236}">
                <a16:creationId xmlns:a16="http://schemas.microsoft.com/office/drawing/2014/main" id="{547337FF-5AB0-6803-BF6E-1854C26AA47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AE036D21-0DC8-4247-8392-BEE7F9AA664D}" type="slidenum">
              <a:rPr lang="en-US" altLang="en-US" sz="1200">
                <a:solidFill>
                  <a:srgbClr val="FFFFFF"/>
                </a:solidFill>
              </a:rPr>
              <a:pPr eaLnBrk="1" hangingPunct="1"/>
              <a:t>20</a:t>
            </a:fld>
            <a:endParaRPr lang="en-US" altLang="en-US" sz="1200">
              <a:solidFill>
                <a:srgbClr val="FFFFFF"/>
              </a:solidFill>
            </a:endParaRPr>
          </a:p>
        </p:txBody>
      </p:sp>
      <p:pic>
        <p:nvPicPr>
          <p:cNvPr id="49155" name="Picture 3" descr="C:\Users\brendanwhite\AppData\Local\Microsoft\Windows\Temporary Internet Files\Content.Outlook\LFYC8LIP\photo (2).JPG">
            <a:extLst>
              <a:ext uri="{FF2B5EF4-FFF2-40B4-BE49-F238E27FC236}">
                <a16:creationId xmlns:a16="http://schemas.microsoft.com/office/drawing/2014/main" id="{DFF2DAB3-35C3-D0A3-4D6E-3B94D5DD4B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200400"/>
            <a:ext cx="2552700"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2" descr="C:\Users\brendanwhite\AppData\Local\Microsoft\Windows\Temporary Internet Files\Content.Outlook\LFYC8LIP\photo.JPG">
            <a:extLst>
              <a:ext uri="{FF2B5EF4-FFF2-40B4-BE49-F238E27FC236}">
                <a16:creationId xmlns:a16="http://schemas.microsoft.com/office/drawing/2014/main" id="{66336631-B9EA-8779-0732-D5A36E890C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879" t="3876" r="3294" b="2019"/>
          <a:stretch>
            <a:fillRect/>
          </a:stretch>
        </p:blipFill>
        <p:spPr bwMode="auto">
          <a:xfrm>
            <a:off x="685800" y="488950"/>
            <a:ext cx="239395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EECE606C-0932-1017-A37B-1F68FE19D6BD}"/>
              </a:ext>
            </a:extLst>
          </p:cNvPr>
          <p:cNvSpPr>
            <a:spLocks noChangeArrowheads="1"/>
          </p:cNvSpPr>
          <p:nvPr/>
        </p:nvSpPr>
        <p:spPr bwMode="auto">
          <a:xfrm>
            <a:off x="1066800" y="1066800"/>
            <a:ext cx="6705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a:t>The goal of our critical habitat designation is to aid in the conservation of the spotted owl through the conservation and restoration of the ecosystem and ecosystem processes </a:t>
            </a:r>
            <a:r>
              <a:rPr lang="en-US" altLang="en-US" sz="1800" u="sng"/>
              <a:t>upon which the species relies</a:t>
            </a:r>
            <a:r>
              <a:rPr lang="en-US" altLang="en-US" sz="1800"/>
              <a:t>.</a:t>
            </a:r>
          </a:p>
          <a:p>
            <a:pPr eaLnBrk="1" hangingPunct="1"/>
            <a:endParaRPr lang="en-US" altLang="en-US" sz="1800"/>
          </a:p>
          <a:p>
            <a:pPr eaLnBrk="1" hangingPunct="1"/>
            <a:r>
              <a:rPr lang="en-US" altLang="en-US" sz="1800"/>
              <a:t>Critical habitat is designed to support three of the four Recovery Criteria (Revised Recovery Plan): </a:t>
            </a:r>
          </a:p>
          <a:p>
            <a:pPr eaLnBrk="1" hangingPunct="1"/>
            <a:endParaRPr lang="en-US" altLang="en-US" sz="1800"/>
          </a:p>
          <a:p>
            <a:pPr eaLnBrk="1" hangingPunct="1"/>
            <a:r>
              <a:rPr lang="en-US" altLang="en-US" sz="1800"/>
              <a:t>Recovery Criterion 1 – Stable Population Trend</a:t>
            </a:r>
          </a:p>
          <a:p>
            <a:pPr eaLnBrk="1" hangingPunct="1"/>
            <a:r>
              <a:rPr lang="en-US" altLang="en-US" sz="1800"/>
              <a:t>Recovery Criterion 2 – Adequate Population Distribution  </a:t>
            </a:r>
          </a:p>
          <a:p>
            <a:pPr eaLnBrk="1" hangingPunct="1"/>
            <a:r>
              <a:rPr lang="en-US" altLang="en-US" sz="1800"/>
              <a:t>Recovery Criterion 3 – Continued Maintenance and Recruitment of Spotted Owl Habitat </a:t>
            </a:r>
          </a:p>
        </p:txBody>
      </p:sp>
      <p:sp>
        <p:nvSpPr>
          <p:cNvPr id="28674" name="Slide Number Placeholder 2">
            <a:extLst>
              <a:ext uri="{FF2B5EF4-FFF2-40B4-BE49-F238E27FC236}">
                <a16:creationId xmlns:a16="http://schemas.microsoft.com/office/drawing/2014/main" id="{A52874E3-096C-70C8-55CD-9DD939A9200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715A1C25-C198-4A95-8A78-DA3B07B2D382}" type="slidenum">
              <a:rPr lang="en-US" altLang="en-US" sz="1200">
                <a:solidFill>
                  <a:srgbClr val="FFFFFF"/>
                </a:solidFill>
              </a:rPr>
              <a:pPr eaLnBrk="1" hangingPunct="1"/>
              <a:t>3</a:t>
            </a:fld>
            <a:endParaRPr lang="en-US" altLang="en-US" sz="12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9F5E2180-74B6-1732-F820-6BCDF8DF0F15}"/>
              </a:ext>
            </a:extLst>
          </p:cNvPr>
          <p:cNvSpPr>
            <a:spLocks noChangeArrowheads="1"/>
          </p:cNvSpPr>
          <p:nvPr/>
        </p:nvSpPr>
        <p:spPr bwMode="auto">
          <a:xfrm>
            <a:off x="838200" y="990600"/>
            <a:ext cx="5334000" cy="314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4488" indent="-344488">
              <a:defRPr/>
            </a:pPr>
            <a:r>
              <a:rPr lang="en-US" dirty="0">
                <a:ea typeface="+mn-ea"/>
                <a:cs typeface="Arial" charset="0"/>
              </a:rPr>
              <a:t>The physical and biological features/primary constituent elements (PBFs/PCEs) provide the spotted owl with the environmental conditions required for its conservation and survival.</a:t>
            </a:r>
          </a:p>
          <a:p>
            <a:pPr marL="344488" indent="-344488">
              <a:defRPr/>
            </a:pPr>
            <a:endParaRPr lang="en-US" dirty="0">
              <a:ea typeface="+mn-ea"/>
              <a:cs typeface="Arial" charset="0"/>
            </a:endParaRPr>
          </a:p>
          <a:p>
            <a:pPr marL="344488" indent="-344488">
              <a:defRPr/>
            </a:pPr>
            <a:r>
              <a:rPr lang="en-US" dirty="0">
                <a:ea typeface="+mn-ea"/>
                <a:cs typeface="Arial" charset="0"/>
              </a:rPr>
              <a:t>So our goal is to retain and restore those elements to provide for spotted owl conservation </a:t>
            </a:r>
          </a:p>
          <a:p>
            <a:pPr marL="344488">
              <a:defRPr/>
            </a:pPr>
            <a:r>
              <a:rPr lang="en-US" dirty="0">
                <a:ea typeface="+mn-ea"/>
                <a:cs typeface="Arial" charset="0"/>
              </a:rPr>
              <a:t>Habitat for: </a:t>
            </a:r>
          </a:p>
          <a:p>
            <a:pPr marL="628650">
              <a:defRPr/>
            </a:pPr>
            <a:r>
              <a:rPr lang="en-US" dirty="0">
                <a:ea typeface="+mn-ea"/>
                <a:cs typeface="Arial" charset="0"/>
              </a:rPr>
              <a:t>-nesting/roosting</a:t>
            </a:r>
          </a:p>
          <a:p>
            <a:pPr marL="628650">
              <a:defRPr/>
            </a:pPr>
            <a:r>
              <a:rPr lang="en-US" dirty="0">
                <a:ea typeface="+mn-ea"/>
                <a:cs typeface="Arial" charset="0"/>
              </a:rPr>
              <a:t>-foraging</a:t>
            </a:r>
          </a:p>
          <a:p>
            <a:pPr marL="628650">
              <a:defRPr/>
            </a:pPr>
            <a:r>
              <a:rPr lang="en-US" dirty="0">
                <a:ea typeface="+mn-ea"/>
                <a:cs typeface="Arial" charset="0"/>
              </a:rPr>
              <a:t>-transience/colonization)</a:t>
            </a:r>
          </a:p>
        </p:txBody>
      </p:sp>
      <p:pic>
        <p:nvPicPr>
          <p:cNvPr id="17411" name="Picture 3">
            <a:extLst>
              <a:ext uri="{FF2B5EF4-FFF2-40B4-BE49-F238E27FC236}">
                <a16:creationId xmlns:a16="http://schemas.microsoft.com/office/drawing/2014/main" id="{8A379CB5-B2BE-59A5-18EC-5A8A750370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13" r="2151" b="2945"/>
          <a:stretch>
            <a:fillRect/>
          </a:stretch>
        </p:blipFill>
        <p:spPr bwMode="auto">
          <a:xfrm>
            <a:off x="4441825" y="3505200"/>
            <a:ext cx="4578350" cy="312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9699" name="Slide Number Placeholder 1">
            <a:extLst>
              <a:ext uri="{FF2B5EF4-FFF2-40B4-BE49-F238E27FC236}">
                <a16:creationId xmlns:a16="http://schemas.microsoft.com/office/drawing/2014/main" id="{26F9D349-F5C3-EE4A-46C6-927E8022A6C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A244FCCF-B0B7-4ED7-AC2A-DC24139AD359}" type="slidenum">
              <a:rPr lang="en-US" altLang="en-US" sz="1200">
                <a:solidFill>
                  <a:srgbClr val="FFFFFF"/>
                </a:solidFill>
              </a:rPr>
              <a:pPr eaLnBrk="1" hangingPunct="1"/>
              <a:t>4</a:t>
            </a:fld>
            <a:endParaRPr lang="en-US" altLang="en-US" sz="12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08A6FED0-415F-4738-197D-E39E0EC71FDF}"/>
              </a:ext>
            </a:extLst>
          </p:cNvPr>
          <p:cNvSpPr>
            <a:spLocks noChangeArrowheads="1"/>
          </p:cNvSpPr>
          <p:nvPr/>
        </p:nvSpPr>
        <p:spPr bwMode="auto">
          <a:xfrm>
            <a:off x="685800" y="228600"/>
            <a:ext cx="7924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u="sng"/>
          </a:p>
          <a:p>
            <a:pPr eaLnBrk="1" hangingPunct="1"/>
            <a:r>
              <a:rPr lang="en-US" altLang="en-US" sz="1800" u="sng"/>
              <a:t>Special Management Considerations</a:t>
            </a:r>
            <a:endParaRPr lang="en-US" altLang="en-US" sz="1800"/>
          </a:p>
          <a:p>
            <a:pPr eaLnBrk="1" hangingPunct="1"/>
            <a:r>
              <a:rPr lang="en-US" altLang="en-US" sz="1800"/>
              <a:t> </a:t>
            </a:r>
          </a:p>
          <a:p>
            <a:pPr eaLnBrk="1" hangingPunct="1"/>
            <a:r>
              <a:rPr lang="en-US" altLang="en-US" sz="1800"/>
              <a:t>A) Conserve older stands that contain the conditions to support northern spotted owl occupancy or high-value northern spotted owl habitat as described in Recovery Actions 10 and 32</a:t>
            </a:r>
          </a:p>
          <a:p>
            <a:pPr eaLnBrk="1" hangingPunct="1"/>
            <a:r>
              <a:rPr lang="en-US" altLang="en-US" sz="1800"/>
              <a:t> </a:t>
            </a:r>
          </a:p>
        </p:txBody>
      </p:sp>
      <p:pic>
        <p:nvPicPr>
          <p:cNvPr id="18435" name="Picture 4">
            <a:extLst>
              <a:ext uri="{FF2B5EF4-FFF2-40B4-BE49-F238E27FC236}">
                <a16:creationId xmlns:a16="http://schemas.microsoft.com/office/drawing/2014/main" id="{43D4AF5C-9771-238F-4746-5AF1368454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590800"/>
            <a:ext cx="5486400" cy="365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0723" name="Slide Number Placeholder 2">
            <a:extLst>
              <a:ext uri="{FF2B5EF4-FFF2-40B4-BE49-F238E27FC236}">
                <a16:creationId xmlns:a16="http://schemas.microsoft.com/office/drawing/2014/main" id="{A66E1517-DB58-C1F0-5CB8-989F616D3AA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C5AA50AA-3553-4E83-ABC8-9CD1928E04F8}" type="slidenum">
              <a:rPr lang="en-US" altLang="en-US" sz="1200">
                <a:solidFill>
                  <a:srgbClr val="FFFFFF"/>
                </a:solidFill>
              </a:rPr>
              <a:pPr eaLnBrk="1" hangingPunct="1"/>
              <a:t>5</a:t>
            </a:fld>
            <a:endParaRPr lang="en-US" altLang="en-US" sz="12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D2E19-26B7-98D1-10BA-F47F9DD25D93}"/>
              </a:ext>
            </a:extLst>
          </p:cNvPr>
          <p:cNvSpPr/>
          <p:nvPr/>
        </p:nvSpPr>
        <p:spPr>
          <a:xfrm>
            <a:off x="685800" y="381000"/>
            <a:ext cx="6477000" cy="5355312"/>
          </a:xfrm>
          <a:prstGeom prst="rect">
            <a:avLst/>
          </a:prstGeom>
        </p:spPr>
        <p:txBody>
          <a:bodyPr>
            <a:spAutoFit/>
          </a:bodyPr>
          <a:lstStyle/>
          <a:p>
            <a:pPr fontAlgn="auto">
              <a:spcBef>
                <a:spcPts val="0"/>
              </a:spcBef>
              <a:spcAft>
                <a:spcPts val="0"/>
              </a:spcAft>
              <a:defRPr/>
            </a:pPr>
            <a:r>
              <a:rPr lang="en-US" dirty="0">
                <a:ea typeface="+mn-ea"/>
                <a:cs typeface="Arial" charset="0"/>
              </a:rPr>
              <a:t>B) Actively manage forests to restore ecosystem health where necessary and appropriate</a:t>
            </a:r>
          </a:p>
          <a:p>
            <a:pPr marL="461963" fontAlgn="auto">
              <a:spcBef>
                <a:spcPts val="0"/>
              </a:spcBef>
              <a:spcAft>
                <a:spcPts val="0"/>
              </a:spcAft>
              <a:defRPr/>
            </a:pPr>
            <a:r>
              <a:rPr lang="en-US" b="1" dirty="0">
                <a:ea typeface="+mn-ea"/>
                <a:cs typeface="Arial" charset="0"/>
              </a:rPr>
              <a:t>1. Focus active management in younger forest, lower quality owl habitat, or where ecological conditions are most departed from the natural or desired range of variability.</a:t>
            </a:r>
            <a:endParaRPr lang="en-US" dirty="0">
              <a:ea typeface="+mn-ea"/>
              <a:cs typeface="Arial" charset="0"/>
            </a:endParaRPr>
          </a:p>
          <a:p>
            <a:pPr marL="461963" fontAlgn="auto">
              <a:spcBef>
                <a:spcPts val="0"/>
              </a:spcBef>
              <a:spcAft>
                <a:spcPts val="0"/>
              </a:spcAft>
              <a:defRPr/>
            </a:pPr>
            <a:r>
              <a:rPr lang="en-US" dirty="0">
                <a:ea typeface="+mn-ea"/>
                <a:cs typeface="Arial" charset="0"/>
              </a:rPr>
              <a:t>2. </a:t>
            </a:r>
            <a:r>
              <a:rPr lang="en-US" b="1" u="sng" dirty="0">
                <a:ea typeface="+mn-ea"/>
                <a:cs typeface="Arial" charset="0"/>
              </a:rPr>
              <a:t>Avoid</a:t>
            </a:r>
            <a:r>
              <a:rPr lang="en-US" dirty="0">
                <a:ea typeface="+mn-ea"/>
                <a:cs typeface="Arial" charset="0"/>
              </a:rPr>
              <a:t> or minimize activities in active northern </a:t>
            </a:r>
            <a:r>
              <a:rPr lang="en-US" b="1" u="sng" dirty="0">
                <a:ea typeface="+mn-ea"/>
                <a:cs typeface="Arial" charset="0"/>
              </a:rPr>
              <a:t>spotted owl territories</a:t>
            </a:r>
            <a:r>
              <a:rPr lang="en-US" dirty="0">
                <a:ea typeface="+mn-ea"/>
                <a:cs typeface="Arial" charset="0"/>
              </a:rPr>
              <a:t> (or the high- quality habitat within these territories). </a:t>
            </a:r>
          </a:p>
          <a:p>
            <a:pPr marL="461963" fontAlgn="auto">
              <a:spcBef>
                <a:spcPts val="0"/>
              </a:spcBef>
              <a:spcAft>
                <a:spcPts val="0"/>
              </a:spcAft>
              <a:defRPr/>
            </a:pPr>
            <a:r>
              <a:rPr lang="en-US" dirty="0">
                <a:ea typeface="+mn-ea"/>
                <a:cs typeface="Arial" charset="0"/>
              </a:rPr>
              <a:t>3. In moist forests on Federal lands, </a:t>
            </a:r>
            <a:r>
              <a:rPr lang="en-US" b="1" u="sng" dirty="0">
                <a:ea typeface="+mn-ea"/>
                <a:cs typeface="Arial" charset="0"/>
              </a:rPr>
              <a:t>follow NWFP guidelines</a:t>
            </a:r>
            <a:r>
              <a:rPr lang="en-US" dirty="0">
                <a:ea typeface="+mn-ea"/>
                <a:cs typeface="Arial" charset="0"/>
              </a:rPr>
              <a:t> as informed by the Revised Recovery Plan and focus on areas outside of LSRs (i.e., matrix).</a:t>
            </a:r>
          </a:p>
          <a:p>
            <a:pPr marL="461963" fontAlgn="auto">
              <a:spcBef>
                <a:spcPts val="0"/>
              </a:spcBef>
              <a:spcAft>
                <a:spcPts val="0"/>
              </a:spcAft>
              <a:defRPr/>
            </a:pPr>
            <a:r>
              <a:rPr lang="en-US" dirty="0">
                <a:ea typeface="+mn-ea"/>
                <a:cs typeface="Arial" charset="0"/>
              </a:rPr>
              <a:t>4. In dry forests, follow NWFP guidelines and focus on lands in or outside of reserves </a:t>
            </a:r>
            <a:r>
              <a:rPr lang="en-US" b="1" u="sng" dirty="0">
                <a:ea typeface="+mn-ea"/>
                <a:cs typeface="Arial" charset="0"/>
              </a:rPr>
              <a:t>that are most ‘‘at-risk’’ of experiencing uncharacteristic disturbance.</a:t>
            </a:r>
            <a:endParaRPr lang="en-US" strike="sngStrike" dirty="0">
              <a:ea typeface="+mn-ea"/>
              <a:cs typeface="Arial" charset="0"/>
            </a:endParaRPr>
          </a:p>
          <a:p>
            <a:pPr marL="461963" fontAlgn="auto">
              <a:spcBef>
                <a:spcPts val="0"/>
              </a:spcBef>
              <a:spcAft>
                <a:spcPts val="0"/>
              </a:spcAft>
              <a:defRPr/>
            </a:pPr>
            <a:r>
              <a:rPr lang="en-US" dirty="0">
                <a:ea typeface="+mn-ea"/>
                <a:cs typeface="Arial" charset="0"/>
              </a:rPr>
              <a:t>5. We encourage land managers to </a:t>
            </a:r>
            <a:r>
              <a:rPr lang="en-US" b="1" u="sng" dirty="0">
                <a:ea typeface="+mn-ea"/>
                <a:cs typeface="Arial" charset="0"/>
              </a:rPr>
              <a:t>consider</a:t>
            </a:r>
          </a:p>
          <a:p>
            <a:pPr marL="461963" fontAlgn="auto">
              <a:spcBef>
                <a:spcPts val="0"/>
              </a:spcBef>
              <a:spcAft>
                <a:spcPts val="0"/>
              </a:spcAft>
              <a:defRPr/>
            </a:pPr>
            <a:r>
              <a:rPr lang="en-US" b="1" u="sng" dirty="0">
                <a:ea typeface="+mn-ea"/>
                <a:cs typeface="Arial" charset="0"/>
              </a:rPr>
              <a:t> a stronger focus on ecological forestry</a:t>
            </a:r>
            <a:r>
              <a:rPr lang="en-US" dirty="0">
                <a:ea typeface="+mn-ea"/>
                <a:cs typeface="Arial" charset="0"/>
              </a:rPr>
              <a:t> in</a:t>
            </a:r>
          </a:p>
          <a:p>
            <a:pPr marL="461963" fontAlgn="auto">
              <a:spcBef>
                <a:spcPts val="0"/>
              </a:spcBef>
              <a:spcAft>
                <a:spcPts val="0"/>
              </a:spcAft>
              <a:defRPr/>
            </a:pPr>
            <a:r>
              <a:rPr lang="en-US" dirty="0">
                <a:ea typeface="+mn-ea"/>
                <a:cs typeface="Arial" charset="0"/>
              </a:rPr>
              <a:t> areas where commercial harvest and</a:t>
            </a:r>
          </a:p>
          <a:p>
            <a:pPr marL="461963" fontAlgn="auto">
              <a:spcBef>
                <a:spcPts val="0"/>
              </a:spcBef>
              <a:spcAft>
                <a:spcPts val="0"/>
              </a:spcAft>
              <a:defRPr/>
            </a:pPr>
            <a:r>
              <a:rPr lang="en-US" dirty="0">
                <a:ea typeface="+mn-ea"/>
                <a:cs typeface="Arial" charset="0"/>
              </a:rPr>
              <a:t> restoration are planned.</a:t>
            </a:r>
          </a:p>
          <a:p>
            <a:pPr marL="461963" fontAlgn="auto">
              <a:spcBef>
                <a:spcPts val="0"/>
              </a:spcBef>
              <a:spcAft>
                <a:spcPts val="0"/>
              </a:spcAft>
              <a:defRPr/>
            </a:pPr>
            <a:r>
              <a:rPr lang="en-US" dirty="0">
                <a:ea typeface="+mn-ea"/>
                <a:cs typeface="Arial" charset="0"/>
              </a:rPr>
              <a:t>(p.71882)</a:t>
            </a:r>
          </a:p>
        </p:txBody>
      </p:sp>
      <p:sp>
        <p:nvSpPr>
          <p:cNvPr id="31746" name="Slide Number Placeholder 2">
            <a:extLst>
              <a:ext uri="{FF2B5EF4-FFF2-40B4-BE49-F238E27FC236}">
                <a16:creationId xmlns:a16="http://schemas.microsoft.com/office/drawing/2014/main" id="{2A777BFD-5033-9F46-9C9B-26BD0FD0E57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EC177E55-4449-4FAC-AF9D-68D11253EC66}" type="slidenum">
              <a:rPr lang="en-US" altLang="en-US" sz="1200">
                <a:solidFill>
                  <a:srgbClr val="FFFFFF"/>
                </a:solidFill>
              </a:rPr>
              <a:pPr eaLnBrk="1" hangingPunct="1"/>
              <a:t>6</a:t>
            </a:fld>
            <a:endParaRPr lang="en-US" altLang="en-US" sz="1200">
              <a:solidFill>
                <a:srgbClr val="FFFFFF"/>
              </a:solidFill>
            </a:endParaRPr>
          </a:p>
        </p:txBody>
      </p:sp>
      <p:pic>
        <p:nvPicPr>
          <p:cNvPr id="31747" name="Picture 4" descr="O:\EndangeredSpecies\Species Data\NorthernSpottedOwl\NSO habitat field trip\Stop3-pre_A.JPG">
            <a:extLst>
              <a:ext uri="{FF2B5EF4-FFF2-40B4-BE49-F238E27FC236}">
                <a16:creationId xmlns:a16="http://schemas.microsoft.com/office/drawing/2014/main" id="{7D910C77-BA73-F9BA-BE24-8D002A34B5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343400"/>
            <a:ext cx="3070225"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a:extLst>
              <a:ext uri="{FF2B5EF4-FFF2-40B4-BE49-F238E27FC236}">
                <a16:creationId xmlns:a16="http://schemas.microsoft.com/office/drawing/2014/main" id="{3741A255-8E7B-CF7A-E9EC-08BF7ED7D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85800"/>
            <a:ext cx="5934075"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Slide Number Placeholder 1">
            <a:extLst>
              <a:ext uri="{FF2B5EF4-FFF2-40B4-BE49-F238E27FC236}">
                <a16:creationId xmlns:a16="http://schemas.microsoft.com/office/drawing/2014/main" id="{FC0D3DDC-B129-578B-F271-FE4AAEC224A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0FAFDA56-361D-4785-AAFD-5C1FBF420537}" type="slidenum">
              <a:rPr lang="en-US" altLang="en-US" sz="1200">
                <a:solidFill>
                  <a:srgbClr val="FFFFFF"/>
                </a:solidFill>
              </a:rPr>
              <a:pPr eaLnBrk="1" hangingPunct="1"/>
              <a:t>7</a:t>
            </a:fld>
            <a:endParaRPr lang="en-US" altLang="en-US" sz="12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E9FF15A4-26B2-1A2A-6B8D-3D0760895D0A}"/>
              </a:ext>
            </a:extLst>
          </p:cNvPr>
          <p:cNvSpPr>
            <a:spLocks noChangeArrowheads="1"/>
          </p:cNvSpPr>
          <p:nvPr/>
        </p:nvSpPr>
        <p:spPr bwMode="auto">
          <a:xfrm>
            <a:off x="990600" y="762000"/>
            <a:ext cx="67056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u="sng"/>
              <a:t>Special Management Considerations at a greater landscape scale </a:t>
            </a:r>
          </a:p>
          <a:p>
            <a:pPr eaLnBrk="1" hangingPunct="1"/>
            <a:r>
              <a:rPr lang="en-US" altLang="en-US" sz="1800"/>
              <a:t>	</a:t>
            </a:r>
            <a:r>
              <a:rPr lang="en-US" altLang="en-US" sz="1800" u="sng"/>
              <a:t>(p. 71908)</a:t>
            </a:r>
            <a:endParaRPr lang="en-US" altLang="en-US" sz="1800"/>
          </a:p>
          <a:p>
            <a:pPr eaLnBrk="1" hangingPunct="1"/>
            <a:r>
              <a:rPr lang="en-US" altLang="en-US" sz="1800"/>
              <a:t> </a:t>
            </a:r>
          </a:p>
          <a:p>
            <a:pPr eaLnBrk="1" hangingPunct="1"/>
            <a:r>
              <a:rPr lang="en-US" altLang="en-US" sz="1800"/>
              <a:t>The recovery of the northern spotted owl therefore requires both protection of habitat and management where necessary to provide sufficient high-quality habitat </a:t>
            </a:r>
            <a:r>
              <a:rPr lang="en-US" altLang="en-US" sz="1800" u="sng"/>
              <a:t>to allow for population growth</a:t>
            </a:r>
            <a:r>
              <a:rPr lang="en-US" altLang="en-US" sz="1800"/>
              <a:t> and to provide a buffer against threats such as competition with the barred owl. </a:t>
            </a:r>
          </a:p>
          <a:p>
            <a:pPr eaLnBrk="1" hangingPunct="1"/>
            <a:r>
              <a:rPr lang="en-US" altLang="en-US" sz="1800"/>
              <a:t> </a:t>
            </a:r>
          </a:p>
          <a:p>
            <a:pPr eaLnBrk="1" hangingPunct="1"/>
            <a:r>
              <a:rPr lang="en-US" altLang="en-US" sz="1800"/>
              <a:t>Conservation and recovery of the species is dependent in part on development of additional habitat to allow for </a:t>
            </a:r>
            <a:r>
              <a:rPr lang="en-US" altLang="en-US" sz="1800" u="sng"/>
              <a:t>population growth and recovery</a:t>
            </a:r>
            <a:r>
              <a:rPr lang="en-US" altLang="en-US" sz="1800"/>
              <a:t>. Therefore, </a:t>
            </a:r>
            <a:r>
              <a:rPr lang="en-US" altLang="en-US" sz="1800" u="sng"/>
              <a:t>portions of the habitat mosaic in some subunits designated as critical habitat</a:t>
            </a:r>
            <a:r>
              <a:rPr lang="en-US" altLang="en-US" sz="1800"/>
              <a:t> within the geographical area occupied by the species at the time of listing </a:t>
            </a:r>
            <a:r>
              <a:rPr lang="en-US" altLang="en-US" sz="1800" u="sng"/>
              <a:t>consist of younger or partially harvested forest</a:t>
            </a:r>
            <a:r>
              <a:rPr lang="en-US" altLang="en-US" sz="1800"/>
              <a:t>. These are </a:t>
            </a:r>
            <a:r>
              <a:rPr lang="en-US" altLang="en-US" sz="1800" u="sng"/>
              <a:t>essential</a:t>
            </a:r>
            <a:r>
              <a:rPr lang="en-US" altLang="en-US" sz="1800"/>
              <a:t> for the conservation of the species </a:t>
            </a:r>
            <a:r>
              <a:rPr lang="en-US" altLang="en-US" sz="1800" u="sng"/>
              <a:t>because they are capable of developing the PCEs</a:t>
            </a:r>
            <a:r>
              <a:rPr lang="en-US" altLang="en-US" sz="1800"/>
              <a:t> that support nesting, roosting, or foraging by northern spotted owls that will be necessary for population growth. (p. 71917)</a:t>
            </a:r>
          </a:p>
        </p:txBody>
      </p:sp>
      <p:sp>
        <p:nvSpPr>
          <p:cNvPr id="33794" name="Slide Number Placeholder 1">
            <a:extLst>
              <a:ext uri="{FF2B5EF4-FFF2-40B4-BE49-F238E27FC236}">
                <a16:creationId xmlns:a16="http://schemas.microsoft.com/office/drawing/2014/main" id="{3BD99915-36B6-DA38-804B-FF795AB6651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A2A30D14-F7EB-435B-8BCA-7B698CBB5C2B}" type="slidenum">
              <a:rPr lang="en-US" altLang="en-US" sz="1200">
                <a:solidFill>
                  <a:srgbClr val="FFFFFF"/>
                </a:solidFill>
              </a:rPr>
              <a:pPr eaLnBrk="1" hangingPunct="1"/>
              <a:t>8</a:t>
            </a:fld>
            <a:endParaRPr lang="en-US" altLang="en-US" sz="12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1F9C62D8-5A23-EA02-9C6C-A829A01D10D5}"/>
              </a:ext>
            </a:extLst>
          </p:cNvPr>
          <p:cNvSpPr>
            <a:spLocks noChangeArrowheads="1"/>
          </p:cNvSpPr>
          <p:nvPr/>
        </p:nvSpPr>
        <p:spPr bwMode="auto">
          <a:xfrm>
            <a:off x="914400" y="990600"/>
            <a:ext cx="457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u="sng"/>
              <a:t>Consultation Effects Determinations</a:t>
            </a:r>
            <a:endParaRPr lang="en-US" altLang="en-US" sz="1800"/>
          </a:p>
          <a:p>
            <a:pPr eaLnBrk="1" hangingPunct="1"/>
            <a:r>
              <a:rPr lang="en-US" altLang="en-US" sz="1800"/>
              <a:t>We encourage the level one consultation teams to tailor this scale of the effects determination to the localized biology of the life-history needs of the northern spotted owl (such as the stand scale, a 500-ac (200-ha) circle, or other appropriate, localized scale). </a:t>
            </a:r>
          </a:p>
          <a:p>
            <a:pPr eaLnBrk="1" hangingPunct="1"/>
            <a:r>
              <a:rPr lang="en-US" altLang="en-US" sz="1800"/>
              <a:t>(p. 71939)</a:t>
            </a:r>
          </a:p>
        </p:txBody>
      </p:sp>
      <p:sp>
        <p:nvSpPr>
          <p:cNvPr id="34818" name="Rectangle 1">
            <a:extLst>
              <a:ext uri="{FF2B5EF4-FFF2-40B4-BE49-F238E27FC236}">
                <a16:creationId xmlns:a16="http://schemas.microsoft.com/office/drawing/2014/main" id="{5DE75D71-4C47-5FC8-0CF8-BCF5119A04B3}"/>
              </a:ext>
            </a:extLst>
          </p:cNvPr>
          <p:cNvSpPr>
            <a:spLocks noChangeArrowheads="1"/>
          </p:cNvSpPr>
          <p:nvPr/>
        </p:nvSpPr>
        <p:spPr bwMode="auto">
          <a:xfrm>
            <a:off x="990600" y="3657600"/>
            <a:ext cx="2362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a:p>
            <a:pPr eaLnBrk="1" hangingPunct="1"/>
            <a:r>
              <a:rPr lang="en-US" altLang="en-US" sz="1800"/>
              <a:t>Effects analyses should consider the spatial and temporal implications of projects.</a:t>
            </a:r>
          </a:p>
        </p:txBody>
      </p:sp>
      <p:pic>
        <p:nvPicPr>
          <p:cNvPr id="22532" name="Picture 6">
            <a:extLst>
              <a:ext uri="{FF2B5EF4-FFF2-40B4-BE49-F238E27FC236}">
                <a16:creationId xmlns:a16="http://schemas.microsoft.com/office/drawing/2014/main" id="{C396C063-D4D9-CA40-001E-D1B55615C5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819400"/>
            <a:ext cx="6121400" cy="4565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4820" name="Slide Number Placeholder 1">
            <a:extLst>
              <a:ext uri="{FF2B5EF4-FFF2-40B4-BE49-F238E27FC236}">
                <a16:creationId xmlns:a16="http://schemas.microsoft.com/office/drawing/2014/main" id="{1B33959E-A76A-9AA7-7042-0CA46EB49AD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9E7F42BB-DE04-4EEB-B2A9-8C7A14609ABB}" type="slidenum">
              <a:rPr lang="en-US" altLang="en-US" sz="1200">
                <a:solidFill>
                  <a:srgbClr val="FFFFFF"/>
                </a:solidFill>
              </a:rPr>
              <a:pPr eaLnBrk="1" hangingPunct="1"/>
              <a:t>9</a:t>
            </a:fld>
            <a:endParaRPr lang="en-US" altLang="en-US" sz="1200">
              <a:solidFill>
                <a:srgbClr val="FFFFFF"/>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1312</Words>
  <Application>Microsoft Office PowerPoint</Application>
  <PresentationFormat>On-screen Show (4:3)</PresentationFormat>
  <Paragraphs>121</Paragraphs>
  <Slides>20</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Calibri</vt:lpstr>
      <vt:lpstr>MS PGothic</vt:lpstr>
      <vt:lpstr>Arial</vt:lpstr>
      <vt:lpstr>Garamond</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Integration with the NWFP </vt:lpstr>
      <vt:lpstr>PowerPoint Presentation</vt:lpstr>
      <vt:lpstr>PowerPoint Presentation</vt:lpstr>
      <vt:lpstr>PowerPoint Presentation</vt:lpstr>
      <vt:lpstr>PowerPoint Presentation</vt:lpstr>
      <vt:lpstr>PowerPoint Presentation</vt:lpstr>
    </vt:vector>
  </TitlesOfParts>
  <Company>USFWS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Brendan White</dc:creator>
  <cp:lastModifiedBy>Lum-Naihe, Christof Jurh duk - FS, AZ</cp:lastModifiedBy>
  <cp:revision>22</cp:revision>
  <dcterms:created xsi:type="dcterms:W3CDTF">2014-05-01T20:10:15Z</dcterms:created>
  <dcterms:modified xsi:type="dcterms:W3CDTF">2025-08-04T17:10:26Z</dcterms:modified>
</cp:coreProperties>
</file>