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80" r:id="rId3"/>
    <p:sldId id="272" r:id="rId4"/>
    <p:sldId id="259" r:id="rId5"/>
    <p:sldId id="260" r:id="rId6"/>
    <p:sldId id="273" r:id="rId7"/>
    <p:sldId id="268" r:id="rId8"/>
    <p:sldId id="269" r:id="rId9"/>
    <p:sldId id="277" r:id="rId10"/>
    <p:sldId id="270" r:id="rId11"/>
    <p:sldId id="279" r:id="rId12"/>
    <p:sldId id="278" r:id="rId13"/>
    <p:sldId id="261" r:id="rId14"/>
    <p:sldId id="262" r:id="rId15"/>
    <p:sldId id="263" r:id="rId16"/>
    <p:sldId id="264" r:id="rId17"/>
    <p:sldId id="265" r:id="rId18"/>
    <p:sldId id="266" r:id="rId19"/>
    <p:sldId id="267" r:id="rId20"/>
    <p:sldId id="276" r:id="rId21"/>
    <p:sldId id="274" r:id="rId22"/>
    <p:sldId id="275" r:id="rId23"/>
    <p:sldId id="281" r:id="rId24"/>
    <p:sldId id="282"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59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3E323A-6399-B24B-7FA6-BB65029D15E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9AA155FA-D783-7871-B34E-D8B0A52A446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D13FF2C-6114-44A9-8CE6-BAC297398BE2}" type="datetimeFigureOut">
              <a:rPr lang="en-US" altLang="en-US"/>
              <a:pPr/>
              <a:t>8/4/2025</a:t>
            </a:fld>
            <a:endParaRPr lang="en-US" altLang="en-US"/>
          </a:p>
        </p:txBody>
      </p:sp>
      <p:sp>
        <p:nvSpPr>
          <p:cNvPr id="4" name="Slide Image Placeholder 3">
            <a:extLst>
              <a:ext uri="{FF2B5EF4-FFF2-40B4-BE49-F238E27FC236}">
                <a16:creationId xmlns:a16="http://schemas.microsoft.com/office/drawing/2014/main" id="{2F5A4E2B-F5C8-9DC1-7D0E-15A394C41C2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B8546FB-E1B8-3C13-F2D3-5BFAE577F9B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C31CB25-332C-A742-68D8-DCA38B372A7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3FC2ACD8-AB34-DB0A-274B-020C253E875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5306427-2F03-4C08-B3D1-DAEF518AE57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19E08BB3-01DD-8C44-030E-19E3764283C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B35BFE81-FF81-1E7C-B5AC-69B05C79DF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2000"/>
              <a:t>Key points here is that of the Umpqua’s Matrix, 65% is CHU, and when IRA’s and Riparian Reserves are added that that, 73% is in a semi protected land use allocation. While 60% of the Umpqua is CHU, with wilderness 68% is in a protected land use designation. Also of note here is that the Umpqua contains two different critical habitat units, the Western Cascades and the Klamath East which have different special management considerations</a:t>
            </a:r>
          </a:p>
        </p:txBody>
      </p:sp>
      <p:sp>
        <p:nvSpPr>
          <p:cNvPr id="27651" name="Slide Number Placeholder 3">
            <a:extLst>
              <a:ext uri="{FF2B5EF4-FFF2-40B4-BE49-F238E27FC236}">
                <a16:creationId xmlns:a16="http://schemas.microsoft.com/office/drawing/2014/main" id="{937DD17D-AB1E-7A11-D57B-E894F0D2C5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B1816A2-C163-4ED9-AFB0-AC8B7CCACFBB}" type="slidenum">
              <a:rPr lang="en-US" altLang="en-US"/>
              <a:pPr/>
              <a:t>3</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F0B0BC2F-0E4A-7AFA-E10C-EEB8207E5AC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0657B7CE-EC33-28F1-9AC9-25E1D5D6C1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6867" name="Slide Number Placeholder 3">
            <a:extLst>
              <a:ext uri="{FF2B5EF4-FFF2-40B4-BE49-F238E27FC236}">
                <a16:creationId xmlns:a16="http://schemas.microsoft.com/office/drawing/2014/main" id="{F9742107-4B49-99C5-ADC9-EDBEFD46FE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B863C4E-68FF-4813-B23A-B00055D54C9C}" type="slidenum">
              <a:rPr lang="en-US" altLang="en-US"/>
              <a:pPr/>
              <a:t>24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18D3ACCB-6082-4436-D7F2-B3BC9AF8A74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E95C1A8B-2E77-55EC-E1B2-4DB0398769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8675" name="Slide Number Placeholder 3">
            <a:extLst>
              <a:ext uri="{FF2B5EF4-FFF2-40B4-BE49-F238E27FC236}">
                <a16:creationId xmlns:a16="http://schemas.microsoft.com/office/drawing/2014/main" id="{F2571457-A33F-ACA8-77C2-65F341C022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60AC5C0-47C3-4384-A0F3-F17DB476703D}" type="slidenum">
              <a:rPr lang="en-US" altLang="en-US"/>
              <a:pPr/>
              <a:t>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DA48B830-C90A-6DD5-9E4F-5B36CAB777D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A9D30A57-F40C-B238-29FD-4302E8617B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9699" name="Slide Number Placeholder 3">
            <a:extLst>
              <a:ext uri="{FF2B5EF4-FFF2-40B4-BE49-F238E27FC236}">
                <a16:creationId xmlns:a16="http://schemas.microsoft.com/office/drawing/2014/main" id="{541E0439-89F7-1557-7CB6-B64E735053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EA3D5EA-34F7-4DA7-900C-C7C5EBD0FD4E}" type="slidenum">
              <a:rPr lang="en-US" altLang="en-US"/>
              <a:pPr/>
              <a:t>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4A55B073-1F72-D0C1-7837-31A0506C03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DDAF0A66-9F4E-5E56-2B69-1354A9EE34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0723" name="Slide Number Placeholder 3">
            <a:extLst>
              <a:ext uri="{FF2B5EF4-FFF2-40B4-BE49-F238E27FC236}">
                <a16:creationId xmlns:a16="http://schemas.microsoft.com/office/drawing/2014/main" id="{72377D3F-33EB-8C32-84C8-FE462F8505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A085D40-954A-4784-A1FE-6592D42E8BED}" type="slidenum">
              <a:rPr lang="en-US" altLang="en-US"/>
              <a:pPr/>
              <a:t>12</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F584A9FB-4D6E-792B-6401-4EF6F26B607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D1B0EA60-DAF9-C308-A59C-7E7E75B20D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1747" name="Slide Number Placeholder 3">
            <a:extLst>
              <a:ext uri="{FF2B5EF4-FFF2-40B4-BE49-F238E27FC236}">
                <a16:creationId xmlns:a16="http://schemas.microsoft.com/office/drawing/2014/main" id="{7B592EA5-35D9-4F9F-7002-624009083E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E2D18C6-925A-4B83-934D-C2AF6C9EF745}" type="slidenum">
              <a:rPr lang="en-US" altLang="en-US"/>
              <a:pPr/>
              <a:t>18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BB4744FA-F01D-4E4C-7971-14A9B197578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F159825D-F4A6-0D12-6316-5AFF0987CE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2771" name="Slide Number Placeholder 3">
            <a:extLst>
              <a:ext uri="{FF2B5EF4-FFF2-40B4-BE49-F238E27FC236}">
                <a16:creationId xmlns:a16="http://schemas.microsoft.com/office/drawing/2014/main" id="{1CCDDA4E-F05F-509F-AF5A-446343DFEF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4434031-9CBC-4354-B3D3-F35EAE96AE40}" type="slidenum">
              <a:rPr lang="en-US" altLang="en-US"/>
              <a:pPr/>
              <a:t>19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2CB26CAE-2A0E-454F-24FE-D8FC3585179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FB4513C1-5480-B44B-233E-8E02F3C6F3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3795" name="Slide Number Placeholder 3">
            <a:extLst>
              <a:ext uri="{FF2B5EF4-FFF2-40B4-BE49-F238E27FC236}">
                <a16:creationId xmlns:a16="http://schemas.microsoft.com/office/drawing/2014/main" id="{19AEC04A-CC5E-9D5C-7403-4C223AA11E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C5DA573-351D-4BF7-A1F0-89C076E4AE08}" type="slidenum">
              <a:rPr lang="en-US" altLang="en-US"/>
              <a:pPr/>
              <a:t>20</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0B9A80E9-0B9F-A83D-3DCE-5868C906708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D2BCC556-6232-B5BB-3E84-2B906D47B3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4819" name="Slide Number Placeholder 3">
            <a:extLst>
              <a:ext uri="{FF2B5EF4-FFF2-40B4-BE49-F238E27FC236}">
                <a16:creationId xmlns:a16="http://schemas.microsoft.com/office/drawing/2014/main" id="{E907AB46-1B5B-8AD1-8B47-EB939B0CC4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19A572E-44B9-4F5A-8553-6F9D04E6854A}" type="slidenum">
              <a:rPr lang="en-US" altLang="en-US"/>
              <a:pPr/>
              <a:t>21</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845BA68F-A07B-0198-C54F-2D1E1A791F1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5DE88643-DEB6-A9D3-900E-F446826C35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5843" name="Slide Number Placeholder 3">
            <a:extLst>
              <a:ext uri="{FF2B5EF4-FFF2-40B4-BE49-F238E27FC236}">
                <a16:creationId xmlns:a16="http://schemas.microsoft.com/office/drawing/2014/main" id="{7B531B47-BF02-CDD1-F6C5-3B2939FF8E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2707B27-4845-4C27-83CB-36C8AE6891E2}" type="slidenum">
              <a:rPr lang="en-US" altLang="en-US"/>
              <a:pPr/>
              <a:t>22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E2917C5-5A0E-6D69-855E-0206C7BD96E6}"/>
              </a:ext>
            </a:extLst>
          </p:cNvPr>
          <p:cNvSpPr>
            <a:spLocks noGrp="1"/>
          </p:cNvSpPr>
          <p:nvPr>
            <p:ph type="dt" sz="half" idx="10"/>
          </p:nvPr>
        </p:nvSpPr>
        <p:spPr/>
        <p:txBody>
          <a:bodyPr/>
          <a:lstStyle>
            <a:lvl1pPr>
              <a:defRPr/>
            </a:lvl1pPr>
          </a:lstStyle>
          <a:p>
            <a:fld id="{1F94F4AB-43F5-4CE0-AA03-B0F19BB05425}"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762C31A1-B0AF-95A3-BAC4-2D189C1AB8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0EEF29-0FB9-00B7-F75F-475FA376405C}"/>
              </a:ext>
            </a:extLst>
          </p:cNvPr>
          <p:cNvSpPr>
            <a:spLocks noGrp="1"/>
          </p:cNvSpPr>
          <p:nvPr>
            <p:ph type="sldNum" sz="quarter" idx="12"/>
          </p:nvPr>
        </p:nvSpPr>
        <p:spPr/>
        <p:txBody>
          <a:bodyPr/>
          <a:lstStyle>
            <a:lvl1pPr>
              <a:defRPr/>
            </a:lvl1pPr>
          </a:lstStyle>
          <a:p>
            <a:fld id="{EE889BB1-7EE9-4D9B-BA83-BB6CD1776954}" type="slidenum">
              <a:rPr lang="en-US" altLang="en-US"/>
              <a:pPr/>
              <a:t>‹#›</a:t>
            </a:fld>
            <a:endParaRPr lang="en-US" altLang="en-US"/>
          </a:p>
        </p:txBody>
      </p:sp>
    </p:spTree>
    <p:extLst>
      <p:ext uri="{BB962C8B-B14F-4D97-AF65-F5344CB8AC3E}">
        <p14:creationId xmlns:p14="http://schemas.microsoft.com/office/powerpoint/2010/main" val="228785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CF040-EA97-C608-C63C-AEAFC72A7E1C}"/>
              </a:ext>
            </a:extLst>
          </p:cNvPr>
          <p:cNvSpPr>
            <a:spLocks noGrp="1"/>
          </p:cNvSpPr>
          <p:nvPr>
            <p:ph type="dt" sz="half" idx="10"/>
          </p:nvPr>
        </p:nvSpPr>
        <p:spPr/>
        <p:txBody>
          <a:bodyPr/>
          <a:lstStyle>
            <a:lvl1pPr>
              <a:defRPr/>
            </a:lvl1pPr>
          </a:lstStyle>
          <a:p>
            <a:fld id="{3247113C-A881-4D0E-AE9B-87D80DA00D68}"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D49A861F-56A9-2B41-C52D-6D2D447DD2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DA9154-CF7F-4A0A-2992-7DAFC2CCF00A}"/>
              </a:ext>
            </a:extLst>
          </p:cNvPr>
          <p:cNvSpPr>
            <a:spLocks noGrp="1"/>
          </p:cNvSpPr>
          <p:nvPr>
            <p:ph type="sldNum" sz="quarter" idx="12"/>
          </p:nvPr>
        </p:nvSpPr>
        <p:spPr/>
        <p:txBody>
          <a:bodyPr/>
          <a:lstStyle>
            <a:lvl1pPr>
              <a:defRPr/>
            </a:lvl1pPr>
          </a:lstStyle>
          <a:p>
            <a:fld id="{926E7590-40A9-462A-B413-85235D935030}" type="slidenum">
              <a:rPr lang="en-US" altLang="en-US"/>
              <a:pPr/>
              <a:t>‹#›</a:t>
            </a:fld>
            <a:endParaRPr lang="en-US" altLang="en-US"/>
          </a:p>
        </p:txBody>
      </p:sp>
    </p:spTree>
    <p:extLst>
      <p:ext uri="{BB962C8B-B14F-4D97-AF65-F5344CB8AC3E}">
        <p14:creationId xmlns:p14="http://schemas.microsoft.com/office/powerpoint/2010/main" val="3021651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C85DF-7531-60C3-DC38-BCA5F09F868F}"/>
              </a:ext>
            </a:extLst>
          </p:cNvPr>
          <p:cNvSpPr>
            <a:spLocks noGrp="1"/>
          </p:cNvSpPr>
          <p:nvPr>
            <p:ph type="dt" sz="half" idx="10"/>
          </p:nvPr>
        </p:nvSpPr>
        <p:spPr/>
        <p:txBody>
          <a:bodyPr/>
          <a:lstStyle>
            <a:lvl1pPr>
              <a:defRPr/>
            </a:lvl1pPr>
          </a:lstStyle>
          <a:p>
            <a:fld id="{99F2D9E5-A894-46B3-9EA2-E19452506498}"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3592EB5F-3183-2D8E-7D30-4C5DB23AB8C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F13DF54-5A68-FDCF-03CE-3D080A719D24}"/>
              </a:ext>
            </a:extLst>
          </p:cNvPr>
          <p:cNvSpPr>
            <a:spLocks noGrp="1"/>
          </p:cNvSpPr>
          <p:nvPr>
            <p:ph type="sldNum" sz="quarter" idx="12"/>
          </p:nvPr>
        </p:nvSpPr>
        <p:spPr/>
        <p:txBody>
          <a:bodyPr/>
          <a:lstStyle>
            <a:lvl1pPr>
              <a:defRPr/>
            </a:lvl1pPr>
          </a:lstStyle>
          <a:p>
            <a:fld id="{07E92FC4-27A6-450E-BD57-6791DC16A879}" type="slidenum">
              <a:rPr lang="en-US" altLang="en-US"/>
              <a:pPr/>
              <a:t>‹#›</a:t>
            </a:fld>
            <a:endParaRPr lang="en-US" altLang="en-US"/>
          </a:p>
        </p:txBody>
      </p:sp>
    </p:spTree>
    <p:extLst>
      <p:ext uri="{BB962C8B-B14F-4D97-AF65-F5344CB8AC3E}">
        <p14:creationId xmlns:p14="http://schemas.microsoft.com/office/powerpoint/2010/main" val="2516790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681CBA-2599-EE82-E9D0-48F7EF22D7EE}"/>
              </a:ext>
            </a:extLst>
          </p:cNvPr>
          <p:cNvSpPr>
            <a:spLocks noGrp="1"/>
          </p:cNvSpPr>
          <p:nvPr>
            <p:ph type="dt" sz="half" idx="10"/>
          </p:nvPr>
        </p:nvSpPr>
        <p:spPr/>
        <p:txBody>
          <a:bodyPr/>
          <a:lstStyle>
            <a:lvl1pPr>
              <a:defRPr/>
            </a:lvl1pPr>
          </a:lstStyle>
          <a:p>
            <a:fld id="{6C0577F8-A788-47C0-9D64-F3938CEA6599}"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DCC99C73-D851-3CCC-41E3-CAB037A732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E85724F-1B30-3C15-BF7C-3D4F35CD501D}"/>
              </a:ext>
            </a:extLst>
          </p:cNvPr>
          <p:cNvSpPr>
            <a:spLocks noGrp="1"/>
          </p:cNvSpPr>
          <p:nvPr>
            <p:ph type="sldNum" sz="quarter" idx="12"/>
          </p:nvPr>
        </p:nvSpPr>
        <p:spPr/>
        <p:txBody>
          <a:bodyPr/>
          <a:lstStyle>
            <a:lvl1pPr>
              <a:defRPr/>
            </a:lvl1pPr>
          </a:lstStyle>
          <a:p>
            <a:fld id="{6CC8FA27-C9BA-440C-9AEE-D5D40B2804D3}" type="slidenum">
              <a:rPr lang="en-US" altLang="en-US"/>
              <a:pPr/>
              <a:t>‹#›</a:t>
            </a:fld>
            <a:endParaRPr lang="en-US" altLang="en-US"/>
          </a:p>
        </p:txBody>
      </p:sp>
    </p:spTree>
    <p:extLst>
      <p:ext uri="{BB962C8B-B14F-4D97-AF65-F5344CB8AC3E}">
        <p14:creationId xmlns:p14="http://schemas.microsoft.com/office/powerpoint/2010/main" val="3734242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FA1651-37CA-AD57-D353-FEF45482AE3F}"/>
              </a:ext>
            </a:extLst>
          </p:cNvPr>
          <p:cNvSpPr>
            <a:spLocks noGrp="1"/>
          </p:cNvSpPr>
          <p:nvPr>
            <p:ph type="dt" sz="half" idx="10"/>
          </p:nvPr>
        </p:nvSpPr>
        <p:spPr/>
        <p:txBody>
          <a:bodyPr/>
          <a:lstStyle>
            <a:lvl1pPr>
              <a:defRPr/>
            </a:lvl1pPr>
          </a:lstStyle>
          <a:p>
            <a:fld id="{9DE3F962-B79E-4483-8D73-E56CEF757005}"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10FEF5CE-E88D-6A37-008D-8C19A11D01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BE511C1-91AA-DBEF-B95B-E132F6683D29}"/>
              </a:ext>
            </a:extLst>
          </p:cNvPr>
          <p:cNvSpPr>
            <a:spLocks noGrp="1"/>
          </p:cNvSpPr>
          <p:nvPr>
            <p:ph type="sldNum" sz="quarter" idx="12"/>
          </p:nvPr>
        </p:nvSpPr>
        <p:spPr/>
        <p:txBody>
          <a:bodyPr/>
          <a:lstStyle>
            <a:lvl1pPr>
              <a:defRPr/>
            </a:lvl1pPr>
          </a:lstStyle>
          <a:p>
            <a:fld id="{53DC2E96-5B11-4A21-AD35-6AB2DFED2420}" type="slidenum">
              <a:rPr lang="en-US" altLang="en-US"/>
              <a:pPr/>
              <a:t>‹#›</a:t>
            </a:fld>
            <a:endParaRPr lang="en-US" altLang="en-US"/>
          </a:p>
        </p:txBody>
      </p:sp>
    </p:spTree>
    <p:extLst>
      <p:ext uri="{BB962C8B-B14F-4D97-AF65-F5344CB8AC3E}">
        <p14:creationId xmlns:p14="http://schemas.microsoft.com/office/powerpoint/2010/main" val="3502062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CD230BC-3E76-3E23-86EF-5976A719E74B}"/>
              </a:ext>
            </a:extLst>
          </p:cNvPr>
          <p:cNvSpPr>
            <a:spLocks noGrp="1"/>
          </p:cNvSpPr>
          <p:nvPr>
            <p:ph type="dt" sz="half" idx="10"/>
          </p:nvPr>
        </p:nvSpPr>
        <p:spPr/>
        <p:txBody>
          <a:bodyPr/>
          <a:lstStyle>
            <a:lvl1pPr>
              <a:defRPr/>
            </a:lvl1pPr>
          </a:lstStyle>
          <a:p>
            <a:fld id="{81EF1FC5-4751-4E4A-8175-61A8148AF91C}"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29F59FEA-C99E-DC99-7D46-CB5B6D6AF30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0615790-77B5-6448-4067-6D0700F4949C}"/>
              </a:ext>
            </a:extLst>
          </p:cNvPr>
          <p:cNvSpPr>
            <a:spLocks noGrp="1"/>
          </p:cNvSpPr>
          <p:nvPr>
            <p:ph type="sldNum" sz="quarter" idx="12"/>
          </p:nvPr>
        </p:nvSpPr>
        <p:spPr/>
        <p:txBody>
          <a:bodyPr/>
          <a:lstStyle>
            <a:lvl1pPr>
              <a:defRPr/>
            </a:lvl1pPr>
          </a:lstStyle>
          <a:p>
            <a:fld id="{F7BF2CA4-73D3-47E4-96E1-C44B286356B5}" type="slidenum">
              <a:rPr lang="en-US" altLang="en-US"/>
              <a:pPr/>
              <a:t>‹#›</a:t>
            </a:fld>
            <a:endParaRPr lang="en-US" altLang="en-US"/>
          </a:p>
        </p:txBody>
      </p:sp>
    </p:spTree>
    <p:extLst>
      <p:ext uri="{BB962C8B-B14F-4D97-AF65-F5344CB8AC3E}">
        <p14:creationId xmlns:p14="http://schemas.microsoft.com/office/powerpoint/2010/main" val="1809678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9E0EF01-9B36-CF5E-176E-C03D8E92C4E0}"/>
              </a:ext>
            </a:extLst>
          </p:cNvPr>
          <p:cNvSpPr>
            <a:spLocks noGrp="1"/>
          </p:cNvSpPr>
          <p:nvPr>
            <p:ph type="dt" sz="half" idx="10"/>
          </p:nvPr>
        </p:nvSpPr>
        <p:spPr/>
        <p:txBody>
          <a:bodyPr/>
          <a:lstStyle>
            <a:lvl1pPr>
              <a:defRPr/>
            </a:lvl1pPr>
          </a:lstStyle>
          <a:p>
            <a:fld id="{DE6F5466-82F9-4A9B-A812-05A3C6F9077B}" type="datetimeFigureOut">
              <a:rPr lang="en-US" altLang="en-US"/>
              <a:pPr/>
              <a:t>8/4/2025</a:t>
            </a:fld>
            <a:endParaRPr lang="en-US" altLang="en-US"/>
          </a:p>
        </p:txBody>
      </p:sp>
      <p:sp>
        <p:nvSpPr>
          <p:cNvPr id="8" name="Footer Placeholder 4">
            <a:extLst>
              <a:ext uri="{FF2B5EF4-FFF2-40B4-BE49-F238E27FC236}">
                <a16:creationId xmlns:a16="http://schemas.microsoft.com/office/drawing/2014/main" id="{E15B9689-6FBC-4EF4-80FB-830B100797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230A6E-94ED-8C6A-FD60-540BF0F0AEDD}"/>
              </a:ext>
            </a:extLst>
          </p:cNvPr>
          <p:cNvSpPr>
            <a:spLocks noGrp="1"/>
          </p:cNvSpPr>
          <p:nvPr>
            <p:ph type="sldNum" sz="quarter" idx="12"/>
          </p:nvPr>
        </p:nvSpPr>
        <p:spPr/>
        <p:txBody>
          <a:bodyPr/>
          <a:lstStyle>
            <a:lvl1pPr>
              <a:defRPr/>
            </a:lvl1pPr>
          </a:lstStyle>
          <a:p>
            <a:fld id="{29C21709-3E7D-4F96-B3D1-D131BD8826A3}" type="slidenum">
              <a:rPr lang="en-US" altLang="en-US"/>
              <a:pPr/>
              <a:t>‹#›</a:t>
            </a:fld>
            <a:endParaRPr lang="en-US" altLang="en-US"/>
          </a:p>
        </p:txBody>
      </p:sp>
    </p:spTree>
    <p:extLst>
      <p:ext uri="{BB962C8B-B14F-4D97-AF65-F5344CB8AC3E}">
        <p14:creationId xmlns:p14="http://schemas.microsoft.com/office/powerpoint/2010/main" val="2299663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EAC5AA7-D599-9D21-F740-91B19D1AA6D7}"/>
              </a:ext>
            </a:extLst>
          </p:cNvPr>
          <p:cNvSpPr>
            <a:spLocks noGrp="1"/>
          </p:cNvSpPr>
          <p:nvPr>
            <p:ph type="dt" sz="half" idx="10"/>
          </p:nvPr>
        </p:nvSpPr>
        <p:spPr/>
        <p:txBody>
          <a:bodyPr/>
          <a:lstStyle>
            <a:lvl1pPr>
              <a:defRPr/>
            </a:lvl1pPr>
          </a:lstStyle>
          <a:p>
            <a:fld id="{E29562DB-87C8-4250-9D70-2CFA150F1A87}"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B0F58529-6168-9703-C0FC-53F3C091E30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AFB6BDB-CB54-5965-455D-FD21660AC0FD}"/>
              </a:ext>
            </a:extLst>
          </p:cNvPr>
          <p:cNvSpPr>
            <a:spLocks noGrp="1"/>
          </p:cNvSpPr>
          <p:nvPr>
            <p:ph type="sldNum" sz="quarter" idx="12"/>
          </p:nvPr>
        </p:nvSpPr>
        <p:spPr/>
        <p:txBody>
          <a:bodyPr/>
          <a:lstStyle>
            <a:lvl1pPr>
              <a:defRPr/>
            </a:lvl1pPr>
          </a:lstStyle>
          <a:p>
            <a:fld id="{3C6FCBF5-325C-448C-96A5-3F0EC11F2942}" type="slidenum">
              <a:rPr lang="en-US" altLang="en-US"/>
              <a:pPr/>
              <a:t>‹#›</a:t>
            </a:fld>
            <a:endParaRPr lang="en-US" altLang="en-US"/>
          </a:p>
        </p:txBody>
      </p:sp>
    </p:spTree>
    <p:extLst>
      <p:ext uri="{BB962C8B-B14F-4D97-AF65-F5344CB8AC3E}">
        <p14:creationId xmlns:p14="http://schemas.microsoft.com/office/powerpoint/2010/main" val="4195611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0F42E10-90E3-F8A5-AEB1-993932B7C56D}"/>
              </a:ext>
            </a:extLst>
          </p:cNvPr>
          <p:cNvSpPr>
            <a:spLocks noGrp="1"/>
          </p:cNvSpPr>
          <p:nvPr>
            <p:ph type="dt" sz="half" idx="10"/>
          </p:nvPr>
        </p:nvSpPr>
        <p:spPr/>
        <p:txBody>
          <a:bodyPr/>
          <a:lstStyle>
            <a:lvl1pPr>
              <a:defRPr/>
            </a:lvl1pPr>
          </a:lstStyle>
          <a:p>
            <a:fld id="{E5E11803-2DEB-4D9F-BE44-63A5C9C21D9F}" type="datetimeFigureOut">
              <a:rPr lang="en-US" altLang="en-US"/>
              <a:pPr/>
              <a:t>8/4/2025</a:t>
            </a:fld>
            <a:endParaRPr lang="en-US" altLang="en-US"/>
          </a:p>
        </p:txBody>
      </p:sp>
      <p:sp>
        <p:nvSpPr>
          <p:cNvPr id="3" name="Footer Placeholder 4">
            <a:extLst>
              <a:ext uri="{FF2B5EF4-FFF2-40B4-BE49-F238E27FC236}">
                <a16:creationId xmlns:a16="http://schemas.microsoft.com/office/drawing/2014/main" id="{CC853E41-BB9E-4DAC-0E44-0996A2BE4FF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F068F47-E31B-BD8A-ED28-7980923DDE33}"/>
              </a:ext>
            </a:extLst>
          </p:cNvPr>
          <p:cNvSpPr>
            <a:spLocks noGrp="1"/>
          </p:cNvSpPr>
          <p:nvPr>
            <p:ph type="sldNum" sz="quarter" idx="12"/>
          </p:nvPr>
        </p:nvSpPr>
        <p:spPr/>
        <p:txBody>
          <a:bodyPr/>
          <a:lstStyle>
            <a:lvl1pPr>
              <a:defRPr/>
            </a:lvl1pPr>
          </a:lstStyle>
          <a:p>
            <a:fld id="{8C499E44-8CFC-40CE-896E-8FDD5CF11FC4}" type="slidenum">
              <a:rPr lang="en-US" altLang="en-US"/>
              <a:pPr/>
              <a:t>‹#›</a:t>
            </a:fld>
            <a:endParaRPr lang="en-US" altLang="en-US"/>
          </a:p>
        </p:txBody>
      </p:sp>
    </p:spTree>
    <p:extLst>
      <p:ext uri="{BB962C8B-B14F-4D97-AF65-F5344CB8AC3E}">
        <p14:creationId xmlns:p14="http://schemas.microsoft.com/office/powerpoint/2010/main" val="4108343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12E0D44-C32E-56F1-079C-FB71C5D89908}"/>
              </a:ext>
            </a:extLst>
          </p:cNvPr>
          <p:cNvSpPr>
            <a:spLocks noGrp="1"/>
          </p:cNvSpPr>
          <p:nvPr>
            <p:ph type="dt" sz="half" idx="10"/>
          </p:nvPr>
        </p:nvSpPr>
        <p:spPr/>
        <p:txBody>
          <a:bodyPr/>
          <a:lstStyle>
            <a:lvl1pPr>
              <a:defRPr/>
            </a:lvl1pPr>
          </a:lstStyle>
          <a:p>
            <a:fld id="{86F32964-AF19-4A7E-BD8A-FCE0B9F5BABB}"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07B815F2-03FA-CE0C-B7DE-F42A0E6117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973214-B5A5-8CDE-6355-FF0991665536}"/>
              </a:ext>
            </a:extLst>
          </p:cNvPr>
          <p:cNvSpPr>
            <a:spLocks noGrp="1"/>
          </p:cNvSpPr>
          <p:nvPr>
            <p:ph type="sldNum" sz="quarter" idx="12"/>
          </p:nvPr>
        </p:nvSpPr>
        <p:spPr/>
        <p:txBody>
          <a:bodyPr/>
          <a:lstStyle>
            <a:lvl1pPr>
              <a:defRPr/>
            </a:lvl1pPr>
          </a:lstStyle>
          <a:p>
            <a:fld id="{F332954B-ACA2-493A-A256-4B0935EAFF51}" type="slidenum">
              <a:rPr lang="en-US" altLang="en-US"/>
              <a:pPr/>
              <a:t>‹#›</a:t>
            </a:fld>
            <a:endParaRPr lang="en-US" altLang="en-US"/>
          </a:p>
        </p:txBody>
      </p:sp>
    </p:spTree>
    <p:extLst>
      <p:ext uri="{BB962C8B-B14F-4D97-AF65-F5344CB8AC3E}">
        <p14:creationId xmlns:p14="http://schemas.microsoft.com/office/powerpoint/2010/main" val="3200164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55E4240-C612-B15C-470E-039A11DAFD0F}"/>
              </a:ext>
            </a:extLst>
          </p:cNvPr>
          <p:cNvSpPr>
            <a:spLocks noGrp="1"/>
          </p:cNvSpPr>
          <p:nvPr>
            <p:ph type="dt" sz="half" idx="10"/>
          </p:nvPr>
        </p:nvSpPr>
        <p:spPr/>
        <p:txBody>
          <a:bodyPr/>
          <a:lstStyle>
            <a:lvl1pPr>
              <a:defRPr/>
            </a:lvl1pPr>
          </a:lstStyle>
          <a:p>
            <a:fld id="{2502E308-F778-4FD2-A58D-8DC765079128}"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578F21C8-F9D6-645F-ED81-3018E2D4AD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1E35CF-22B3-A65A-A8B7-265C810062C1}"/>
              </a:ext>
            </a:extLst>
          </p:cNvPr>
          <p:cNvSpPr>
            <a:spLocks noGrp="1"/>
          </p:cNvSpPr>
          <p:nvPr>
            <p:ph type="sldNum" sz="quarter" idx="12"/>
          </p:nvPr>
        </p:nvSpPr>
        <p:spPr/>
        <p:txBody>
          <a:bodyPr/>
          <a:lstStyle>
            <a:lvl1pPr>
              <a:defRPr/>
            </a:lvl1pPr>
          </a:lstStyle>
          <a:p>
            <a:fld id="{12891E2B-CB38-45C5-91BF-4BEB381B0A8E}" type="slidenum">
              <a:rPr lang="en-US" altLang="en-US"/>
              <a:pPr/>
              <a:t>‹#›</a:t>
            </a:fld>
            <a:endParaRPr lang="en-US" altLang="en-US"/>
          </a:p>
        </p:txBody>
      </p:sp>
    </p:spTree>
    <p:extLst>
      <p:ext uri="{BB962C8B-B14F-4D97-AF65-F5344CB8AC3E}">
        <p14:creationId xmlns:p14="http://schemas.microsoft.com/office/powerpoint/2010/main" val="4077238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0FEF16A-A7C9-4E15-7B93-E82A5B3FCDE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50B109E-3A4B-548F-36C2-E32AB28AF88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EAD685C-5C73-3129-211C-F2AB9CFDE37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14701968-34D1-48E7-B7E6-2A078D91BFE1}"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DBAD7258-D81A-D136-F891-E9DF2F85AA5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AE9FFA77-9717-4D12-E96D-8CCFAE20CD4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5CD4E76-83D4-42E4-B8D4-9BFF483B008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EECA0-4077-4873-EC45-27E0AD30EC01}"/>
              </a:ext>
            </a:extLst>
          </p:cNvPr>
          <p:cNvSpPr>
            <a:spLocks noGrp="1"/>
          </p:cNvSpPr>
          <p:nvPr>
            <p:ph type="ctrTitle"/>
          </p:nvPr>
        </p:nvSpPr>
        <p:spPr>
          <a:xfrm>
            <a:off x="685800" y="762000"/>
            <a:ext cx="7772400" cy="1470025"/>
          </a:xfrm>
        </p:spPr>
        <p:txBody>
          <a:bodyPr>
            <a:normAutofit/>
          </a:bodyPr>
          <a:lstStyle/>
          <a:p>
            <a:r>
              <a:rPr lang="en-US" altLang="en-US" sz="4000" b="1"/>
              <a:t>The Umpqua National Forest’s Process For Planning Landscape Scale Projects in Critical Habitat</a:t>
            </a:r>
          </a:p>
        </p:txBody>
      </p:sp>
      <p:sp>
        <p:nvSpPr>
          <p:cNvPr id="3" name="Subtitle 2">
            <a:extLst>
              <a:ext uri="{FF2B5EF4-FFF2-40B4-BE49-F238E27FC236}">
                <a16:creationId xmlns:a16="http://schemas.microsoft.com/office/drawing/2014/main" id="{464F2D69-5D32-7D79-F860-6ECEAF470C6C}"/>
              </a:ext>
            </a:extLst>
          </p:cNvPr>
          <p:cNvSpPr>
            <a:spLocks noGrp="1"/>
          </p:cNvSpPr>
          <p:nvPr>
            <p:ph type="subTitle" idx="1"/>
          </p:nvPr>
        </p:nvSpPr>
        <p:spPr>
          <a:xfrm>
            <a:off x="457200" y="4800600"/>
            <a:ext cx="8229600" cy="1752600"/>
          </a:xfrm>
        </p:spPr>
        <p:txBody>
          <a:bodyPr rtlCol="0">
            <a:normAutofit fontScale="92500" lnSpcReduction="20000"/>
          </a:bodyPr>
          <a:lstStyle/>
          <a:p>
            <a:pPr fontAlgn="auto">
              <a:spcAft>
                <a:spcPts val="0"/>
              </a:spcAft>
              <a:defRPr/>
            </a:pPr>
            <a:endParaRPr lang="en-US" dirty="0">
              <a:ea typeface="+mn-ea"/>
            </a:endParaRPr>
          </a:p>
          <a:p>
            <a:pPr fontAlgn="auto">
              <a:spcAft>
                <a:spcPts val="0"/>
              </a:spcAft>
              <a:defRPr/>
            </a:pPr>
            <a:r>
              <a:rPr lang="en-US" sz="4000" dirty="0">
                <a:solidFill>
                  <a:schemeClr val="bg1"/>
                </a:solidFill>
                <a:ea typeface="+mn-ea"/>
              </a:rPr>
              <a:t>Josh Chapman</a:t>
            </a:r>
            <a:endParaRPr lang="en-US" baseline="30000" dirty="0">
              <a:solidFill>
                <a:schemeClr val="bg1"/>
              </a:solidFill>
              <a:ea typeface="+mn-ea"/>
            </a:endParaRPr>
          </a:p>
          <a:p>
            <a:pPr fontAlgn="auto">
              <a:spcAft>
                <a:spcPts val="0"/>
              </a:spcAft>
              <a:defRPr/>
            </a:pPr>
            <a:endParaRPr lang="en-US" baseline="30000" dirty="0">
              <a:solidFill>
                <a:schemeClr val="bg1"/>
              </a:solidFill>
              <a:ea typeface="+mn-ea"/>
            </a:endParaRPr>
          </a:p>
          <a:p>
            <a:pPr fontAlgn="auto">
              <a:spcAft>
                <a:spcPts val="0"/>
              </a:spcAft>
              <a:defRPr/>
            </a:pPr>
            <a:r>
              <a:rPr lang="en-US" sz="2000" baseline="30000" dirty="0">
                <a:solidFill>
                  <a:schemeClr val="bg1"/>
                </a:solidFill>
                <a:ea typeface="+mn-ea"/>
              </a:rPr>
              <a:t>1 </a:t>
            </a:r>
            <a:r>
              <a:rPr lang="en-US" sz="2000" dirty="0">
                <a:solidFill>
                  <a:schemeClr val="bg1"/>
                </a:solidFill>
                <a:ea typeface="+mn-ea"/>
              </a:rPr>
              <a:t>Forest Biologist Umpqua NF</a:t>
            </a:r>
          </a:p>
          <a:p>
            <a:pPr fontAlgn="auto">
              <a:spcAft>
                <a:spcPts val="0"/>
              </a:spcAft>
              <a:defRPr/>
            </a:pPr>
            <a:endParaRPr lang="en-US" sz="2000" baseline="30000" dirty="0">
              <a:solidFill>
                <a:schemeClr val="bg1"/>
              </a:solidFill>
              <a:ea typeface="+mn-ea"/>
            </a:endParaRPr>
          </a:p>
          <a:p>
            <a:pPr fontAlgn="auto">
              <a:spcAft>
                <a:spcPts val="0"/>
              </a:spcAft>
              <a:defRPr/>
            </a:pPr>
            <a:endParaRPr lang="en-US" dirty="0">
              <a:solidFill>
                <a:schemeClr val="bg1"/>
              </a:solidFill>
              <a:ea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F312CBEE-646F-059A-B8C6-A8DE1BC2E601}"/>
              </a:ext>
            </a:extLst>
          </p:cNvPr>
          <p:cNvSpPr>
            <a:spLocks noGrp="1"/>
          </p:cNvSpPr>
          <p:nvPr>
            <p:ph type="title"/>
          </p:nvPr>
        </p:nvSpPr>
        <p:spPr/>
        <p:txBody>
          <a:bodyPr/>
          <a:lstStyle/>
          <a:p>
            <a:r>
              <a:rPr lang="en-US" altLang="en-US" b="1"/>
              <a:t>Klamath East Subunit 1</a:t>
            </a:r>
          </a:p>
        </p:txBody>
      </p:sp>
      <p:sp>
        <p:nvSpPr>
          <p:cNvPr id="3" name="Content Placeholder 2">
            <a:extLst>
              <a:ext uri="{FF2B5EF4-FFF2-40B4-BE49-F238E27FC236}">
                <a16:creationId xmlns:a16="http://schemas.microsoft.com/office/drawing/2014/main" id="{7D54530B-5201-C905-A784-765599B4A433}"/>
              </a:ext>
            </a:extLst>
          </p:cNvPr>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r>
              <a:rPr lang="en-US" b="1" i="1" dirty="0">
                <a:ea typeface="+mn-ea"/>
              </a:rPr>
              <a:t>Special management considerations: </a:t>
            </a:r>
          </a:p>
          <a:p>
            <a:pPr marL="0" indent="0" fontAlgn="auto">
              <a:spcAft>
                <a:spcPts val="0"/>
              </a:spcAft>
              <a:buFont typeface="Arial" panose="020B0604020202020204" pitchFamily="34" charset="0"/>
              <a:buNone/>
              <a:defRPr/>
            </a:pPr>
            <a:endParaRPr lang="en-US" sz="1800" b="1" i="1" dirty="0">
              <a:ea typeface="+mn-ea"/>
            </a:endParaRPr>
          </a:p>
          <a:p>
            <a:pPr marL="457200" lvl="1" indent="0" fontAlgn="auto">
              <a:spcAft>
                <a:spcPts val="0"/>
              </a:spcAft>
              <a:buFont typeface="Arial" panose="020B0604020202020204" pitchFamily="34" charset="0"/>
              <a:buNone/>
              <a:defRPr/>
            </a:pPr>
            <a:r>
              <a:rPr lang="en-US" sz="2000" dirty="0">
                <a:ea typeface="+mn-ea"/>
              </a:rPr>
              <a:t>Combines the moist forest recommendations of the West Cascades Units and dry forest recommendations of the East Cascades. </a:t>
            </a:r>
          </a:p>
          <a:p>
            <a:pPr marL="457200" lvl="1" indent="0" fontAlgn="auto">
              <a:spcAft>
                <a:spcPts val="0"/>
              </a:spcAft>
              <a:buFont typeface="Arial" panose="020B0604020202020204" pitchFamily="34" charset="0"/>
              <a:buNone/>
              <a:defRPr/>
            </a:pPr>
            <a:endParaRPr lang="en-US" sz="2000" dirty="0">
              <a:ea typeface="+mn-ea"/>
            </a:endParaRPr>
          </a:p>
          <a:p>
            <a:pPr marL="457200" lvl="1" indent="-457200" fontAlgn="auto">
              <a:spcAft>
                <a:spcPts val="0"/>
              </a:spcAft>
              <a:buFont typeface="Arial" panose="020B0604020202020204" pitchFamily="34" charset="0"/>
              <a:buNone/>
              <a:defRPr/>
            </a:pPr>
            <a:r>
              <a:rPr lang="en-US" b="1" i="1" dirty="0">
                <a:ea typeface="+mn-ea"/>
              </a:rPr>
              <a:t>Dry Forest Recommendations include: </a:t>
            </a:r>
          </a:p>
          <a:p>
            <a:pPr marL="457200" lvl="1" indent="-457200" fontAlgn="auto">
              <a:spcAft>
                <a:spcPts val="0"/>
              </a:spcAft>
              <a:buFont typeface="Arial" panose="020B0604020202020204" pitchFamily="34" charset="0"/>
              <a:buNone/>
              <a:defRPr/>
            </a:pPr>
            <a:endParaRPr lang="en-US" b="1" i="1" dirty="0">
              <a:ea typeface="+mn-ea"/>
            </a:endParaRPr>
          </a:p>
          <a:p>
            <a:pPr marL="457200" lvl="1" indent="0" fontAlgn="auto">
              <a:spcBef>
                <a:spcPts val="0"/>
              </a:spcBef>
              <a:spcAft>
                <a:spcPts val="0"/>
              </a:spcAft>
              <a:buFont typeface="Arial" panose="020B0604020202020204" pitchFamily="34" charset="0"/>
              <a:buNone/>
              <a:defRPr/>
            </a:pPr>
            <a:r>
              <a:rPr lang="en-US" sz="2000" dirty="0">
                <a:ea typeface="+mn-ea"/>
              </a:rPr>
              <a:t>Vegetation and fuels management in dry and mixed-dry forests may be appropriate both within and outside designated critical habitat where the</a:t>
            </a:r>
          </a:p>
          <a:p>
            <a:pPr marL="457200" lvl="1" indent="0" fontAlgn="auto">
              <a:spcBef>
                <a:spcPts val="0"/>
              </a:spcBef>
              <a:spcAft>
                <a:spcPts val="0"/>
              </a:spcAft>
              <a:buFont typeface="Arial" panose="020B0604020202020204" pitchFamily="34" charset="0"/>
              <a:buNone/>
              <a:defRPr/>
            </a:pPr>
            <a:r>
              <a:rPr lang="en-US" sz="2000" dirty="0">
                <a:ea typeface="+mn-ea"/>
              </a:rPr>
              <a:t>goal of such treatment is to conserve natural ecological processes or restore them (including fire) where they have been modified or suppressed.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BFD11-04E1-129B-0CA6-77828D705C94}"/>
              </a:ext>
            </a:extLst>
          </p:cNvPr>
          <p:cNvSpPr>
            <a:spLocks noGrp="1"/>
          </p:cNvSpPr>
          <p:nvPr>
            <p:ph type="title"/>
          </p:nvPr>
        </p:nvSpPr>
        <p:spPr>
          <a:xfrm>
            <a:off x="457200" y="457200"/>
            <a:ext cx="8229600" cy="1143000"/>
          </a:xfrm>
        </p:spPr>
        <p:txBody>
          <a:bodyPr>
            <a:normAutofit/>
          </a:bodyPr>
          <a:lstStyle/>
          <a:p>
            <a:r>
              <a:rPr lang="en-US" altLang="en-US" sz="4000" b="1">
                <a:effectLst>
                  <a:outerShdw blurRad="38100" dist="38100" dir="2700000" algn="tl">
                    <a:srgbClr val="FFFFFF"/>
                  </a:outerShdw>
                </a:effectLst>
              </a:rPr>
              <a:t>Approach for Integrating Ecological Restoration and NSOs</a:t>
            </a:r>
          </a:p>
        </p:txBody>
      </p:sp>
      <p:sp>
        <p:nvSpPr>
          <p:cNvPr id="3075" name="Content Placeholder 2">
            <a:extLst>
              <a:ext uri="{FF2B5EF4-FFF2-40B4-BE49-F238E27FC236}">
                <a16:creationId xmlns:a16="http://schemas.microsoft.com/office/drawing/2014/main" id="{77735FC5-90A2-032F-945E-078B3F22DE86}"/>
              </a:ext>
            </a:extLst>
          </p:cNvPr>
          <p:cNvSpPr>
            <a:spLocks noGrp="1"/>
          </p:cNvSpPr>
          <p:nvPr>
            <p:ph idx="1"/>
          </p:nvPr>
        </p:nvSpPr>
        <p:spPr>
          <a:xfrm>
            <a:off x="457200" y="1905000"/>
            <a:ext cx="8229600" cy="4648200"/>
          </a:xfrm>
        </p:spPr>
        <p:txBody>
          <a:bodyPr>
            <a:normAutofit/>
          </a:bodyPr>
          <a:lstStyle/>
          <a:p>
            <a:r>
              <a:rPr lang="en-US" altLang="en-US"/>
              <a:t>Explicit consideration of scale is essential for successful integration of NSO into forest restoration  planning </a:t>
            </a:r>
            <a:r>
              <a:rPr lang="en-US" altLang="en-US" i="1">
                <a:effectLst>
                  <a:outerShdw blurRad="38100" dist="38100" dir="2700000" algn="tl">
                    <a:srgbClr val="FFFFFF"/>
                  </a:outerShdw>
                </a:effectLst>
              </a:rPr>
              <a:t>(=strategic)</a:t>
            </a:r>
          </a:p>
          <a:p>
            <a:r>
              <a:rPr lang="en-US" altLang="en-US"/>
              <a:t>Need to know landscape–level context before stand–level Rx </a:t>
            </a:r>
            <a:r>
              <a:rPr lang="en-US" altLang="en-US" sz="2800" i="1">
                <a:effectLst>
                  <a:outerShdw blurRad="38100" dist="38100" dir="2700000" algn="tl">
                    <a:srgbClr val="FFFFFF"/>
                  </a:outerShdw>
                </a:effectLst>
              </a:rPr>
              <a:t>(=top-down approach)</a:t>
            </a:r>
          </a:p>
          <a:p>
            <a:r>
              <a:rPr lang="en-US" altLang="en-US"/>
              <a:t>Recognize and foster or mimic the role of fire in creating habitat mosaics as well as maintaining within-stand elements     </a:t>
            </a:r>
            <a:r>
              <a:rPr lang="en-US" altLang="en-US" sz="2800" i="1">
                <a:effectLst>
                  <a:outerShdw blurRad="38100" dist="38100" dir="2700000" algn="tl">
                    <a:srgbClr val="FFFFFF"/>
                  </a:outerShdw>
                </a:effectLst>
              </a:rPr>
              <a:t>(=bottom-up approach; Stand-level)</a:t>
            </a:r>
          </a:p>
          <a:p>
            <a:endParaRPr lang="en-US" altLang="en-US" b="1"/>
          </a:p>
          <a:p>
            <a:endParaRPr lang="en-US" altLang="en-US" b="1"/>
          </a:p>
          <a:p>
            <a:endParaRPr lang="en-US" altLang="en-US"/>
          </a:p>
          <a:p>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C741C-68A5-8373-280A-19E708867733}"/>
              </a:ext>
            </a:extLst>
          </p:cNvPr>
          <p:cNvSpPr>
            <a:spLocks noGrp="1"/>
          </p:cNvSpPr>
          <p:nvPr>
            <p:ph type="title"/>
          </p:nvPr>
        </p:nvSpPr>
        <p:spPr>
          <a:xfrm>
            <a:off x="457200" y="0"/>
            <a:ext cx="8229600" cy="1143000"/>
          </a:xfrm>
        </p:spPr>
        <p:txBody>
          <a:bodyPr>
            <a:normAutofit/>
          </a:bodyPr>
          <a:lstStyle/>
          <a:p>
            <a:r>
              <a:rPr lang="en-US" altLang="en-US" b="1">
                <a:effectLst>
                  <a:outerShdw blurRad="38100" dist="38100" dir="2700000" algn="tl">
                    <a:srgbClr val="FFFFFF"/>
                  </a:outerShdw>
                </a:effectLst>
              </a:rPr>
              <a:t>“Explicit consideration of scale”</a:t>
            </a:r>
          </a:p>
        </p:txBody>
      </p:sp>
      <p:graphicFrame>
        <p:nvGraphicFramePr>
          <p:cNvPr id="3" name="Table 2">
            <a:extLst>
              <a:ext uri="{FF2B5EF4-FFF2-40B4-BE49-F238E27FC236}">
                <a16:creationId xmlns:a16="http://schemas.microsoft.com/office/drawing/2014/main" id="{2C8FF02B-011B-5CC0-1A02-BA97DC64EB09}"/>
              </a:ext>
            </a:extLst>
          </p:cNvPr>
          <p:cNvGraphicFramePr>
            <a:graphicFrameLocks noGrp="1"/>
          </p:cNvGraphicFramePr>
          <p:nvPr/>
        </p:nvGraphicFramePr>
        <p:xfrm>
          <a:off x="533400" y="990600"/>
          <a:ext cx="8229600" cy="5499100"/>
        </p:xfrm>
        <a:graphic>
          <a:graphicData uri="http://schemas.openxmlformats.org/drawingml/2006/table">
            <a:tbl>
              <a:tblPr/>
              <a:tblGrid>
                <a:gridCol w="1752600">
                  <a:extLst>
                    <a:ext uri="{9D8B030D-6E8A-4147-A177-3AD203B41FA5}">
                      <a16:colId xmlns:a16="http://schemas.microsoft.com/office/drawing/2014/main" val="2122816580"/>
                    </a:ext>
                  </a:extLst>
                </a:gridCol>
                <a:gridCol w="3657600">
                  <a:extLst>
                    <a:ext uri="{9D8B030D-6E8A-4147-A177-3AD203B41FA5}">
                      <a16:colId xmlns:a16="http://schemas.microsoft.com/office/drawing/2014/main" val="1880385610"/>
                    </a:ext>
                  </a:extLst>
                </a:gridCol>
                <a:gridCol w="2819400">
                  <a:extLst>
                    <a:ext uri="{9D8B030D-6E8A-4147-A177-3AD203B41FA5}">
                      <a16:colId xmlns:a16="http://schemas.microsoft.com/office/drawing/2014/main" val="1487626580"/>
                    </a:ext>
                  </a:extLst>
                </a:gridCol>
              </a:tblGrid>
              <a:tr h="92710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a:ln>
                            <a:noFill/>
                          </a:ln>
                          <a:solidFill>
                            <a:schemeClr val="tx1"/>
                          </a:solidFill>
                          <a:effectLst>
                            <a:outerShdw blurRad="38100" dist="38100" dir="2700000" algn="tl">
                              <a:srgbClr val="FFFFFF"/>
                            </a:outerShdw>
                          </a:effectLst>
                          <a:latin typeface="Calibri" panose="020F0502020204030204" pitchFamily="34" charset="0"/>
                          <a:ea typeface="MS PGothic" panose="020B0600070205080204" pitchFamily="34" charset="-128"/>
                        </a:rPr>
                        <a:t>Scale</a:t>
                      </a: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a:ln>
                            <a:noFill/>
                          </a:ln>
                          <a:solidFill>
                            <a:schemeClr val="tx1"/>
                          </a:solidFill>
                          <a:effectLst>
                            <a:outerShdw blurRad="38100" dist="38100" dir="2700000" algn="tl">
                              <a:srgbClr val="FFFFFF"/>
                            </a:outerShdw>
                          </a:effectLst>
                          <a:latin typeface="Calibri" panose="020F0502020204030204" pitchFamily="34" charset="0"/>
                          <a:ea typeface="MS PGothic" panose="020B0600070205080204" pitchFamily="34" charset="-128"/>
                        </a:rPr>
                        <a:t>Spotted Owl</a:t>
                      </a: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a:ln>
                            <a:noFill/>
                          </a:ln>
                          <a:solidFill>
                            <a:schemeClr val="tx1"/>
                          </a:solidFill>
                          <a:effectLst>
                            <a:outerShdw blurRad="38100" dist="38100" dir="2700000" algn="tl">
                              <a:srgbClr val="FFFFFF"/>
                            </a:outerShdw>
                          </a:effectLst>
                          <a:latin typeface="Calibri" panose="020F0502020204030204" pitchFamily="34" charset="0"/>
                          <a:ea typeface="MS PGothic" panose="020B0600070205080204" pitchFamily="34" charset="-128"/>
                        </a:rPr>
                        <a:t>Planning</a:t>
                      </a: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extLst>
                  <a:ext uri="{0D108BD9-81ED-4DB2-BD59-A6C34878D82A}">
                    <a16:rowId xmlns:a16="http://schemas.microsoft.com/office/drawing/2014/main" val="703544030"/>
                  </a:ext>
                </a:extLst>
              </a:tr>
              <a:tr h="100647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Regional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(CH Unit)</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Forest community </a:t>
                      </a:r>
                      <a:r>
                        <a:rPr kumimoji="0" lang="en-US" altLang="en-US" sz="2000" b="1" i="0" u="none" strike="noStrike" cap="none" normalizeH="0" baseline="0">
                          <a:ln>
                            <a:noFill/>
                          </a:ln>
                          <a:solidFill>
                            <a:srgbClr val="333300"/>
                          </a:solidFill>
                          <a:effectLst/>
                          <a:latin typeface="Calibri" panose="020F0502020204030204" pitchFamily="34" charset="0"/>
                          <a:ea typeface="MS PGothic" panose="020B0600070205080204" pitchFamily="34" charset="-128"/>
                        </a:rPr>
                        <a:t>(Dry to Moist)</a:t>
                      </a:r>
                      <a:endParaRPr kumimoji="0" lang="en-US" altLang="en-U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Disturbance regimes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Spotted Owl population ecology</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Forest restoration and management approach</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extLst>
                  <a:ext uri="{0D108BD9-81ED-4DB2-BD59-A6C34878D82A}">
                    <a16:rowId xmlns:a16="http://schemas.microsoft.com/office/drawing/2014/main" val="2871979054"/>
                  </a:ext>
                </a:extLst>
              </a:tr>
              <a:tr h="1554163">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Landscapes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(CH Subunit - Watersheds)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Abundance, Quality, Distribution of habitat and relative risk level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Abundance, density, distribution of spotted owl territories</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Project objectives and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prioritization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“why here, why now?”</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extLst>
                  <a:ext uri="{0D108BD9-81ED-4DB2-BD59-A6C34878D82A}">
                    <a16:rowId xmlns:a16="http://schemas.microsoft.com/office/drawing/2014/main" val="1084119839"/>
                  </a:ext>
                </a:extLst>
              </a:tr>
              <a:tr h="100647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Home Ranges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Habitat quality and owl fitness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Distribution of owl use, based on topography, forest structure</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Amount and spatial pattern of forest habitats (stands)</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289647268"/>
                  </a:ext>
                </a:extLst>
              </a:tr>
              <a:tr h="100647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Stand</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Resource availability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Within-stand resources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Prey, nest sites, cover </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Stand-level prescriptions</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56579299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3B59-AC7A-EA5F-1389-264E841716A3}"/>
              </a:ext>
            </a:extLst>
          </p:cNvPr>
          <p:cNvSpPr>
            <a:spLocks noGrp="1"/>
          </p:cNvSpPr>
          <p:nvPr>
            <p:ph type="title"/>
          </p:nvPr>
        </p:nvSpPr>
        <p:spPr>
          <a:xfrm>
            <a:off x="5181600" y="304800"/>
            <a:ext cx="3810000" cy="5486400"/>
          </a:xfrm>
        </p:spPr>
        <p:txBody>
          <a:bodyPr>
            <a:normAutofit/>
          </a:bodyPr>
          <a:lstStyle/>
          <a:p>
            <a:r>
              <a:rPr lang="en-US" altLang="en-US" sz="2400" b="1"/>
              <a:t>Large Fire Suitability Model (Davis 2011)</a:t>
            </a:r>
            <a:br>
              <a:rPr lang="en-US" altLang="en-US" sz="2400" b="1"/>
            </a:br>
            <a:br>
              <a:rPr lang="en-US" altLang="en-US" sz="1600"/>
            </a:br>
            <a:r>
              <a:rPr lang="en-US" altLang="en-US" sz="1800" i="1"/>
              <a:t>Model Variables Included</a:t>
            </a:r>
            <a:r>
              <a:rPr lang="en-US" altLang="en-US" sz="1800"/>
              <a:t>:</a:t>
            </a:r>
            <a:br>
              <a:rPr lang="en-US" altLang="en-US" sz="1800"/>
            </a:br>
            <a:r>
              <a:rPr lang="en-US" altLang="en-US" sz="1800" b="1" i="1"/>
              <a:t>August Max Temperature</a:t>
            </a:r>
            <a:br>
              <a:rPr lang="en-US" altLang="en-US" sz="1800" b="1" i="1"/>
            </a:br>
            <a:r>
              <a:rPr lang="en-US" altLang="en-US" sz="1800" b="1" i="1"/>
              <a:t>Slope</a:t>
            </a:r>
            <a:br>
              <a:rPr lang="en-US" altLang="en-US" sz="1800" b="1" i="1"/>
            </a:br>
            <a:r>
              <a:rPr lang="en-US" altLang="en-US" sz="1800" b="1" i="1"/>
              <a:t>Lightning Ignitions</a:t>
            </a:r>
            <a:br>
              <a:rPr lang="en-US" altLang="en-US" sz="1800" b="1" i="1"/>
            </a:br>
            <a:r>
              <a:rPr lang="en-US" altLang="en-US" sz="1800" b="1" i="1"/>
              <a:t>Distance to road</a:t>
            </a:r>
            <a:r>
              <a:rPr lang="en-US" altLang="en-US" sz="1800"/>
              <a:t>*</a:t>
            </a:r>
            <a:br>
              <a:rPr lang="en-US" altLang="en-US" sz="1800"/>
            </a:br>
            <a:r>
              <a:rPr lang="en-US" altLang="en-US" sz="1800"/>
              <a:t>Elevation</a:t>
            </a:r>
            <a:br>
              <a:rPr lang="en-US" altLang="en-US" sz="1800"/>
            </a:br>
            <a:r>
              <a:rPr lang="en-US" altLang="en-US" sz="1800"/>
              <a:t>Summer Precipitation</a:t>
            </a:r>
            <a:br>
              <a:rPr lang="en-US" altLang="en-US" sz="1800"/>
            </a:br>
            <a:r>
              <a:rPr lang="en-US" altLang="en-US" sz="1800"/>
              <a:t>Solar Radiation</a:t>
            </a:r>
            <a:br>
              <a:rPr lang="en-US" altLang="en-US" sz="1800"/>
            </a:br>
            <a:br>
              <a:rPr lang="en-US" altLang="en-US" sz="1600"/>
            </a:br>
            <a:r>
              <a:rPr lang="en-US" altLang="en-US" sz="1600"/>
              <a:t>*Use in conjunction with roads layers</a:t>
            </a:r>
            <a:br>
              <a:rPr lang="en-US" altLang="en-US" sz="1600"/>
            </a:br>
            <a:br>
              <a:rPr lang="en-US" altLang="en-US" sz="1600"/>
            </a:br>
            <a:r>
              <a:rPr lang="en-US" altLang="en-US" sz="1600"/>
              <a:t>Trained by historic wildfire data 1970-2002, </a:t>
            </a:r>
            <a:br>
              <a:rPr lang="en-US" altLang="en-US" sz="1600"/>
            </a:br>
            <a:br>
              <a:rPr lang="en-US" altLang="en-US" sz="1600"/>
            </a:br>
            <a:r>
              <a:rPr lang="en-US" altLang="en-US" sz="1800"/>
              <a:t>Useful at the 5</a:t>
            </a:r>
            <a:r>
              <a:rPr lang="en-US" altLang="en-US" sz="1800" baseline="30000"/>
              <a:t>th</a:t>
            </a:r>
            <a:r>
              <a:rPr lang="en-US" altLang="en-US" sz="1800"/>
              <a:t> field watershed scale (or larger, approximately 20 square miles)</a:t>
            </a:r>
          </a:p>
        </p:txBody>
      </p:sp>
      <p:pic>
        <p:nvPicPr>
          <p:cNvPr id="14338" name="Content Placeholder 3">
            <a:extLst>
              <a:ext uri="{FF2B5EF4-FFF2-40B4-BE49-F238E27FC236}">
                <a16:creationId xmlns:a16="http://schemas.microsoft.com/office/drawing/2014/main" id="{25B7A4AC-8FAB-9FE6-ADDF-0B8903A6C9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189" t="2095" r="2432" b="2309"/>
          <a:stretch>
            <a:fillRect/>
          </a:stretch>
        </p:blipFill>
        <p:spPr>
          <a:xfrm>
            <a:off x="0" y="0"/>
            <a:ext cx="5232400" cy="6858000"/>
          </a:xfrm>
        </p:spPr>
      </p:pic>
      <p:pic>
        <p:nvPicPr>
          <p:cNvPr id="14339" name="Picture 2">
            <a:extLst>
              <a:ext uri="{FF2B5EF4-FFF2-40B4-BE49-F238E27FC236}">
                <a16:creationId xmlns:a16="http://schemas.microsoft.com/office/drawing/2014/main" id="{A1F67B50-ABA7-4EF9-3435-2275BF461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663" y="4821238"/>
            <a:ext cx="1989137"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02150D2B-10E5-8711-892F-D52737DBAB20}"/>
              </a:ext>
            </a:extLst>
          </p:cNvPr>
          <p:cNvSpPr>
            <a:spLocks noGrp="1"/>
          </p:cNvSpPr>
          <p:nvPr>
            <p:ph type="title"/>
          </p:nvPr>
        </p:nvSpPr>
        <p:spPr>
          <a:xfrm>
            <a:off x="5181600" y="304800"/>
            <a:ext cx="3810000" cy="6172200"/>
          </a:xfrm>
        </p:spPr>
        <p:txBody>
          <a:bodyPr/>
          <a:lstStyle/>
          <a:p>
            <a:r>
              <a:rPr lang="en-US" altLang="en-US" sz="2400" b="1"/>
              <a:t>Nesting, Roosting and Dispersal Habitat Model (Davis et al. 2011)</a:t>
            </a:r>
            <a:br>
              <a:rPr lang="en-US" altLang="en-US" sz="2400" b="1"/>
            </a:br>
            <a:br>
              <a:rPr lang="en-US" altLang="en-US" sz="2400" b="1"/>
            </a:br>
            <a:r>
              <a:rPr lang="en-US" altLang="en-US" sz="1800" i="1"/>
              <a:t>Model Variables Included</a:t>
            </a:r>
            <a:r>
              <a:rPr lang="en-US" altLang="en-US" sz="1800"/>
              <a:t>:</a:t>
            </a:r>
            <a:br>
              <a:rPr lang="en-US" altLang="en-US" sz="1800"/>
            </a:br>
            <a:r>
              <a:rPr lang="en-US" altLang="en-US" sz="1800" b="1"/>
              <a:t>Conifer Cover</a:t>
            </a:r>
            <a:br>
              <a:rPr lang="en-US" altLang="en-US" sz="1800" b="1"/>
            </a:br>
            <a:r>
              <a:rPr lang="en-US" altLang="en-US" sz="1800" b="1"/>
              <a:t>Large conifer density</a:t>
            </a:r>
            <a:br>
              <a:rPr lang="en-US" altLang="en-US" sz="1800" b="1"/>
            </a:br>
            <a:r>
              <a:rPr lang="en-US" altLang="en-US" sz="1800" b="1"/>
              <a:t>Diameter diversity index</a:t>
            </a:r>
            <a:br>
              <a:rPr lang="en-US" altLang="en-US" sz="1800"/>
            </a:br>
            <a:r>
              <a:rPr lang="en-US" altLang="en-US" sz="1800" b="1"/>
              <a:t>Stand age</a:t>
            </a:r>
            <a:br>
              <a:rPr lang="en-US" altLang="en-US" sz="1800" b="1"/>
            </a:br>
            <a:r>
              <a:rPr lang="en-US" altLang="en-US" sz="1800"/>
              <a:t>Mean conifer d.b.h.</a:t>
            </a:r>
            <a:br>
              <a:rPr lang="en-US" altLang="en-US" sz="1800"/>
            </a:br>
            <a:r>
              <a:rPr lang="en-US" altLang="en-US" sz="1800"/>
              <a:t>Stand height</a:t>
            </a:r>
            <a:br>
              <a:rPr lang="en-US" altLang="en-US" sz="1800"/>
            </a:br>
            <a:r>
              <a:rPr lang="en-US" altLang="en-US" sz="1800"/>
              <a:t>5 forest species composition variables</a:t>
            </a:r>
            <a:br>
              <a:rPr lang="en-US" altLang="en-US" sz="2400" b="1"/>
            </a:br>
            <a:br>
              <a:rPr lang="en-US" altLang="en-US" sz="2400" b="1"/>
            </a:br>
            <a:r>
              <a:rPr lang="en-US" altLang="en-US" sz="2000"/>
              <a:t>This model is not smoothed, but still should be used at 6</a:t>
            </a:r>
            <a:r>
              <a:rPr lang="en-US" altLang="en-US" sz="2000" baseline="30000"/>
              <a:t>th</a:t>
            </a:r>
            <a:r>
              <a:rPr lang="en-US" altLang="en-US" sz="2000"/>
              <a:t> to 5</a:t>
            </a:r>
            <a:r>
              <a:rPr lang="en-US" altLang="en-US" sz="2000" baseline="30000"/>
              <a:t>th</a:t>
            </a:r>
            <a:r>
              <a:rPr lang="en-US" altLang="en-US" sz="2000"/>
              <a:t> field watershed scale due to coarseness of environmental variables.</a:t>
            </a:r>
          </a:p>
        </p:txBody>
      </p:sp>
      <p:pic>
        <p:nvPicPr>
          <p:cNvPr id="15362" name="Content Placeholder 4">
            <a:extLst>
              <a:ext uri="{FF2B5EF4-FFF2-40B4-BE49-F238E27FC236}">
                <a16:creationId xmlns:a16="http://schemas.microsoft.com/office/drawing/2014/main" id="{F87AB3E9-0D22-1E38-443A-41F6FDA527C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811" t="1848" r="1852" b="2063"/>
          <a:stretch>
            <a:fillRect/>
          </a:stretch>
        </p:blipFill>
        <p:spPr>
          <a:xfrm>
            <a:off x="0" y="0"/>
            <a:ext cx="5257800" cy="6858000"/>
          </a:xfrm>
        </p:spPr>
      </p:pic>
      <p:pic>
        <p:nvPicPr>
          <p:cNvPr id="15363" name="Picture 3">
            <a:extLst>
              <a:ext uri="{FF2B5EF4-FFF2-40B4-BE49-F238E27FC236}">
                <a16:creationId xmlns:a16="http://schemas.microsoft.com/office/drawing/2014/main" id="{9846CB9E-A0F2-F290-5C02-DD98F08D6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7" t="6514"/>
          <a:stretch>
            <a:fillRect/>
          </a:stretch>
        </p:blipFill>
        <p:spPr bwMode="auto">
          <a:xfrm>
            <a:off x="2949575" y="5334000"/>
            <a:ext cx="2551113" cy="153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FD49-8BAC-730C-EFB4-492800FBFE1A}"/>
              </a:ext>
            </a:extLst>
          </p:cNvPr>
          <p:cNvSpPr>
            <a:spLocks noGrp="1"/>
          </p:cNvSpPr>
          <p:nvPr>
            <p:ph type="title"/>
          </p:nvPr>
        </p:nvSpPr>
        <p:spPr>
          <a:xfrm>
            <a:off x="5181600" y="304800"/>
            <a:ext cx="3810000" cy="4983163"/>
          </a:xfrm>
        </p:spPr>
        <p:txBody>
          <a:bodyPr>
            <a:normAutofit/>
          </a:bodyPr>
          <a:lstStyle/>
          <a:p>
            <a:r>
              <a:rPr lang="en-US" altLang="en-US" sz="2200" b="1"/>
              <a:t>USFWS Relative Habitat Suitability Model</a:t>
            </a:r>
            <a:br>
              <a:rPr lang="en-US" altLang="en-US" sz="2200" b="1"/>
            </a:br>
            <a:br>
              <a:rPr lang="en-US" altLang="en-US" sz="2200" b="1"/>
            </a:br>
            <a:r>
              <a:rPr lang="en-US" altLang="en-US" sz="1600" b="1" i="1"/>
              <a:t>Model Variables Included</a:t>
            </a:r>
            <a:r>
              <a:rPr lang="en-US" altLang="en-US" sz="1600"/>
              <a:t>:</a:t>
            </a:r>
            <a:br>
              <a:rPr lang="en-US" altLang="en-US" sz="1600"/>
            </a:br>
            <a:r>
              <a:rPr lang="en-US" altLang="en-US" sz="1600"/>
              <a:t>Habitat Structure Variables</a:t>
            </a:r>
            <a:br>
              <a:rPr lang="en-US" altLang="en-US" sz="1600"/>
            </a:br>
            <a:r>
              <a:rPr lang="en-US" altLang="en-US" sz="1600"/>
              <a:t>Habitat pattern at Core and Edge of Nesting/Roosting habitat</a:t>
            </a:r>
            <a:br>
              <a:rPr lang="en-US" altLang="en-US" sz="1600"/>
            </a:br>
            <a:r>
              <a:rPr lang="en-US" altLang="en-US" sz="1600"/>
              <a:t>Species Composition Variables</a:t>
            </a:r>
            <a:br>
              <a:rPr lang="en-US" altLang="en-US" sz="1600"/>
            </a:br>
            <a:r>
              <a:rPr lang="en-US" altLang="en-US" sz="1600"/>
              <a:t>Topographic Position (Slope, Curvature, Insolation)</a:t>
            </a:r>
            <a:br>
              <a:rPr lang="en-US" altLang="en-US" sz="1600"/>
            </a:br>
            <a:r>
              <a:rPr lang="en-US" altLang="en-US" sz="1600"/>
              <a:t>Climate/Elevation</a:t>
            </a:r>
            <a:br>
              <a:rPr lang="en-US" altLang="en-US" sz="1600"/>
            </a:br>
            <a:br>
              <a:rPr lang="en-US" altLang="en-US" sz="1600"/>
            </a:br>
            <a:r>
              <a:rPr lang="en-US" altLang="en-US" sz="1600"/>
              <a:t>Model was smoothed at 200 ha scale to simulate habitat at the core use area scale.</a:t>
            </a:r>
            <a:br>
              <a:rPr lang="en-US" altLang="en-US" sz="1600"/>
            </a:br>
            <a:br>
              <a:rPr lang="en-US" altLang="en-US" sz="1600"/>
            </a:br>
            <a:br>
              <a:rPr lang="en-US" altLang="en-US" sz="1600" b="1"/>
            </a:br>
            <a:br>
              <a:rPr lang="en-US" altLang="en-US" sz="4000"/>
            </a:br>
            <a:endParaRPr lang="en-US" altLang="en-US" sz="4000"/>
          </a:p>
        </p:txBody>
      </p:sp>
      <p:pic>
        <p:nvPicPr>
          <p:cNvPr id="16386" name="Content Placeholder 3">
            <a:extLst>
              <a:ext uri="{FF2B5EF4-FFF2-40B4-BE49-F238E27FC236}">
                <a16:creationId xmlns:a16="http://schemas.microsoft.com/office/drawing/2014/main" id="{7DE0B29F-1281-E865-88BD-3356D334917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827" t="1743" r="2467" b="2396"/>
          <a:stretch>
            <a:fillRect/>
          </a:stretch>
        </p:blipFill>
        <p:spPr>
          <a:xfrm>
            <a:off x="0" y="0"/>
            <a:ext cx="5233988" cy="6856413"/>
          </a:xfrm>
        </p:spPr>
      </p:pic>
      <p:pic>
        <p:nvPicPr>
          <p:cNvPr id="16387" name="Picture 2">
            <a:extLst>
              <a:ext uri="{FF2B5EF4-FFF2-40B4-BE49-F238E27FC236}">
                <a16:creationId xmlns:a16="http://schemas.microsoft.com/office/drawing/2014/main" id="{F04AE654-4BEC-E3AF-9EB2-F823A2EB5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772025"/>
            <a:ext cx="1744663"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E1C8E-FFDD-6C86-57BD-897953DE7D39}"/>
              </a:ext>
            </a:extLst>
          </p:cNvPr>
          <p:cNvSpPr>
            <a:spLocks noGrp="1"/>
          </p:cNvSpPr>
          <p:nvPr>
            <p:ph type="title"/>
          </p:nvPr>
        </p:nvSpPr>
        <p:spPr>
          <a:xfrm>
            <a:off x="5181600" y="304800"/>
            <a:ext cx="3810000" cy="4983163"/>
          </a:xfrm>
        </p:spPr>
        <p:txBody>
          <a:bodyPr>
            <a:normAutofit/>
          </a:bodyPr>
          <a:lstStyle/>
          <a:p>
            <a:r>
              <a:rPr lang="en-US" altLang="en-US" sz="4000"/>
              <a:t>Umpqua National Forest Regeneration Harvest History 1913-2002</a:t>
            </a:r>
            <a:br>
              <a:rPr lang="en-US" altLang="en-US" sz="4000"/>
            </a:br>
            <a:br>
              <a:rPr lang="en-US" altLang="en-US" sz="4000"/>
            </a:br>
            <a:r>
              <a:rPr lang="en-US" altLang="en-US" sz="2800" b="1"/>
              <a:t>Stand Level Data</a:t>
            </a:r>
            <a:br>
              <a:rPr lang="en-US" altLang="en-US" sz="4000"/>
            </a:br>
            <a:endParaRPr lang="en-US" altLang="en-US" sz="4000"/>
          </a:p>
        </p:txBody>
      </p:sp>
      <p:pic>
        <p:nvPicPr>
          <p:cNvPr id="17410" name="Content Placeholder 4">
            <a:extLst>
              <a:ext uri="{FF2B5EF4-FFF2-40B4-BE49-F238E27FC236}">
                <a16:creationId xmlns:a16="http://schemas.microsoft.com/office/drawing/2014/main" id="{2151FEF7-C8C7-699D-6BAB-7AA9B6B988A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191" t="2586" r="1793" b="3294"/>
          <a:stretch>
            <a:fillRect/>
          </a:stretch>
        </p:blipFill>
        <p:spPr>
          <a:xfrm>
            <a:off x="0" y="-9525"/>
            <a:ext cx="5349875" cy="6858000"/>
          </a:xfrm>
        </p:spPr>
      </p:pic>
      <p:pic>
        <p:nvPicPr>
          <p:cNvPr id="17411" name="Picture 2">
            <a:extLst>
              <a:ext uri="{FF2B5EF4-FFF2-40B4-BE49-F238E27FC236}">
                <a16:creationId xmlns:a16="http://schemas.microsoft.com/office/drawing/2014/main" id="{0ED2B7E7-638E-38F1-245F-DF7182F73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5334000"/>
            <a:ext cx="25177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2ED9-D798-BC5F-7602-EA2AD06E69E2}"/>
              </a:ext>
            </a:extLst>
          </p:cNvPr>
          <p:cNvSpPr>
            <a:spLocks noGrp="1"/>
          </p:cNvSpPr>
          <p:nvPr>
            <p:ph type="title"/>
          </p:nvPr>
        </p:nvSpPr>
        <p:spPr>
          <a:xfrm>
            <a:off x="5257800" y="304800"/>
            <a:ext cx="3810000" cy="4983163"/>
          </a:xfrm>
        </p:spPr>
        <p:txBody>
          <a:bodyPr rtlCol="0">
            <a:normAutofit fontScale="90000"/>
          </a:bodyPr>
          <a:lstStyle/>
          <a:p>
            <a:pPr fontAlgn="auto">
              <a:spcAft>
                <a:spcPts val="0"/>
              </a:spcAft>
              <a:defRPr/>
            </a:pPr>
            <a:r>
              <a:rPr lang="en-US" dirty="0">
                <a:ea typeface="+mj-ea"/>
              </a:rPr>
              <a:t>Map of Historic Fires from 1914 and 1930-1936</a:t>
            </a:r>
            <a:br>
              <a:rPr lang="en-US" dirty="0">
                <a:ea typeface="+mj-ea"/>
              </a:rPr>
            </a:br>
            <a:br>
              <a:rPr lang="en-US" dirty="0">
                <a:ea typeface="+mj-ea"/>
              </a:rPr>
            </a:br>
            <a:r>
              <a:rPr lang="en-US" sz="2200" dirty="0">
                <a:ea typeface="+mj-ea"/>
              </a:rPr>
              <a:t>This pattern of stand replacement fire can serve to inform early </a:t>
            </a:r>
            <a:r>
              <a:rPr lang="en-US" sz="2200" dirty="0" err="1">
                <a:ea typeface="+mj-ea"/>
              </a:rPr>
              <a:t>seral</a:t>
            </a:r>
            <a:r>
              <a:rPr lang="en-US" sz="2200" dirty="0">
                <a:ea typeface="+mj-ea"/>
              </a:rPr>
              <a:t> habitat creation patch size and also identify areas of single cohort stand development that could benefit from </a:t>
            </a:r>
            <a:r>
              <a:rPr lang="en-US" sz="2200" dirty="0" err="1">
                <a:ea typeface="+mj-ea"/>
              </a:rPr>
              <a:t>silvicultural</a:t>
            </a:r>
            <a:r>
              <a:rPr lang="en-US" sz="2200" dirty="0">
                <a:ea typeface="+mj-ea"/>
              </a:rPr>
              <a:t> </a:t>
            </a:r>
            <a:r>
              <a:rPr lang="en-US" sz="2200" dirty="0" err="1">
                <a:ea typeface="+mj-ea"/>
              </a:rPr>
              <a:t>treament</a:t>
            </a:r>
            <a:br>
              <a:rPr lang="en-US" sz="2200" dirty="0">
                <a:ea typeface="+mj-ea"/>
              </a:rPr>
            </a:br>
            <a:br>
              <a:rPr lang="en-US" sz="2200" dirty="0">
                <a:ea typeface="+mj-ea"/>
              </a:rPr>
            </a:br>
            <a:endParaRPr lang="en-US" sz="2200" dirty="0">
              <a:ea typeface="+mj-ea"/>
            </a:endParaRPr>
          </a:p>
        </p:txBody>
      </p:sp>
      <p:pic>
        <p:nvPicPr>
          <p:cNvPr id="18434" name="Content Placeholder 8">
            <a:extLst>
              <a:ext uri="{FF2B5EF4-FFF2-40B4-BE49-F238E27FC236}">
                <a16:creationId xmlns:a16="http://schemas.microsoft.com/office/drawing/2014/main" id="{AAD36F62-FD22-B6C6-60A7-A6988EACE57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149" t="1643" r="1411" b="1974"/>
          <a:stretch>
            <a:fillRect/>
          </a:stretch>
        </p:blipFill>
        <p:spPr>
          <a:xfrm>
            <a:off x="0" y="-6350"/>
            <a:ext cx="5246688" cy="6858000"/>
          </a:xfrm>
        </p:spPr>
      </p:pic>
      <p:pic>
        <p:nvPicPr>
          <p:cNvPr id="18435" name="Picture 4">
            <a:extLst>
              <a:ext uri="{FF2B5EF4-FFF2-40B4-BE49-F238E27FC236}">
                <a16:creationId xmlns:a16="http://schemas.microsoft.com/office/drawing/2014/main" id="{B5EAACC1-366F-4D16-CB7E-076DC1648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5362575"/>
            <a:ext cx="3341688" cy="150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A2943187-ECC7-0FC4-52B2-02B8961C5F9F}"/>
              </a:ext>
            </a:extLst>
          </p:cNvPr>
          <p:cNvSpPr>
            <a:spLocks noGrp="1"/>
          </p:cNvSpPr>
          <p:nvPr>
            <p:ph type="title"/>
          </p:nvPr>
        </p:nvSpPr>
        <p:spPr>
          <a:xfrm>
            <a:off x="5181600" y="304800"/>
            <a:ext cx="3962400" cy="4983163"/>
          </a:xfrm>
        </p:spPr>
        <p:txBody>
          <a:bodyPr/>
          <a:lstStyle/>
          <a:p>
            <a:r>
              <a:rPr lang="en-US" altLang="en-US"/>
              <a:t>Fire History 1914-2014</a:t>
            </a:r>
            <a:br>
              <a:rPr lang="en-US" altLang="en-US"/>
            </a:br>
            <a:br>
              <a:rPr lang="en-US" altLang="en-US"/>
            </a:br>
            <a:r>
              <a:rPr lang="en-US" altLang="en-US" sz="2000"/>
              <a:t>Average  size 1914:  2,405 acres</a:t>
            </a:r>
            <a:br>
              <a:rPr lang="en-US" altLang="en-US" sz="2000"/>
            </a:br>
            <a:r>
              <a:rPr lang="en-US" altLang="en-US" sz="2000"/>
              <a:t>Average size 1970-2014: 3,950 acres</a:t>
            </a:r>
            <a:br>
              <a:rPr lang="en-US" altLang="en-US" sz="2000"/>
            </a:br>
            <a:br>
              <a:rPr lang="en-US" altLang="en-US" sz="2000"/>
            </a:br>
            <a:br>
              <a:rPr lang="en-US" altLang="en-US" sz="2000"/>
            </a:br>
            <a:endParaRPr lang="en-US" altLang="en-US" sz="2000"/>
          </a:p>
        </p:txBody>
      </p:sp>
      <p:pic>
        <p:nvPicPr>
          <p:cNvPr id="19458" name="Content Placeholder 3">
            <a:extLst>
              <a:ext uri="{FF2B5EF4-FFF2-40B4-BE49-F238E27FC236}">
                <a16:creationId xmlns:a16="http://schemas.microsoft.com/office/drawing/2014/main" id="{F1BACB1C-0465-D510-6E1C-3AD5E3ECD05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959" t="1617" r="2039" b="2170"/>
          <a:stretch>
            <a:fillRect/>
          </a:stretch>
        </p:blipFill>
        <p:spPr>
          <a:xfrm>
            <a:off x="-7938" y="0"/>
            <a:ext cx="5233988" cy="6858000"/>
          </a:xfrm>
        </p:spPr>
      </p:pic>
      <p:pic>
        <p:nvPicPr>
          <p:cNvPr id="19459" name="Picture 2">
            <a:extLst>
              <a:ext uri="{FF2B5EF4-FFF2-40B4-BE49-F238E27FC236}">
                <a16:creationId xmlns:a16="http://schemas.microsoft.com/office/drawing/2014/main" id="{BBF465C5-EBBC-3C2A-0676-FE8E1AF25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2600" y="5181600"/>
            <a:ext cx="314801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BB05A-9F56-A42C-67AC-425D851F2308}"/>
              </a:ext>
            </a:extLst>
          </p:cNvPr>
          <p:cNvSpPr>
            <a:spLocks noGrp="1"/>
          </p:cNvSpPr>
          <p:nvPr>
            <p:ph type="title"/>
          </p:nvPr>
        </p:nvSpPr>
        <p:spPr>
          <a:xfrm>
            <a:off x="5181600" y="304800"/>
            <a:ext cx="3810000" cy="6248400"/>
          </a:xfrm>
        </p:spPr>
        <p:txBody>
          <a:bodyPr>
            <a:normAutofit/>
          </a:bodyPr>
          <a:lstStyle/>
          <a:p>
            <a:r>
              <a:rPr lang="en-US" altLang="en-US" sz="4000"/>
              <a:t>“Topography as a template for diversity”</a:t>
            </a:r>
            <a:r>
              <a:rPr lang="en-US" altLang="ja-JP" sz="4000" baseline="30000"/>
              <a:t>1</a:t>
            </a:r>
            <a:br>
              <a:rPr lang="en-US" altLang="ja-JP" sz="4000"/>
            </a:br>
            <a:br>
              <a:rPr lang="en-US" altLang="ja-JP" sz="4000"/>
            </a:br>
            <a:r>
              <a:rPr lang="en-US" altLang="ja-JP" sz="2000"/>
              <a:t>South aspects and steep slopes are areas where fires historically have burned more severely and more frequently, and therefore are areas on the landscape less suitable for long term NSO habitat and more suitable for higher intensity silviculture and fuels reduction treatments</a:t>
            </a:r>
            <a:br>
              <a:rPr lang="en-US" altLang="ja-JP" sz="2000"/>
            </a:br>
            <a:br>
              <a:rPr lang="en-US" altLang="ja-JP" sz="2000"/>
            </a:br>
            <a:br>
              <a:rPr lang="en-US" altLang="ja-JP" sz="2000"/>
            </a:br>
            <a:r>
              <a:rPr lang="en-US" altLang="ja-JP" sz="2000" b="1" i="1"/>
              <a:t>1. Stolen from a Tom Spies talk on moist conifer restoration</a:t>
            </a:r>
            <a:endParaRPr lang="en-US" altLang="en-US" sz="2000" b="1" i="1"/>
          </a:p>
        </p:txBody>
      </p:sp>
      <p:pic>
        <p:nvPicPr>
          <p:cNvPr id="20482" name="Content Placeholder 3">
            <a:extLst>
              <a:ext uri="{FF2B5EF4-FFF2-40B4-BE49-F238E27FC236}">
                <a16:creationId xmlns:a16="http://schemas.microsoft.com/office/drawing/2014/main" id="{AF7A3F51-05FB-7C4C-10EE-76BC74C036B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734" t="1517" r="2383" b="1920"/>
          <a:stretch>
            <a:fillRect/>
          </a:stretch>
        </p:blipFill>
        <p:spPr>
          <a:xfrm>
            <a:off x="9525" y="0"/>
            <a:ext cx="5207000" cy="6858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a:extLst>
              <a:ext uri="{FF2B5EF4-FFF2-40B4-BE49-F238E27FC236}">
                <a16:creationId xmlns:a16="http://schemas.microsoft.com/office/drawing/2014/main" id="{7A8208E5-7613-B24F-C42F-2D477792E2F1}"/>
              </a:ext>
            </a:extLst>
          </p:cNvPr>
          <p:cNvSpPr>
            <a:spLocks noGrp="1"/>
          </p:cNvSpPr>
          <p:nvPr>
            <p:ph type="title"/>
          </p:nvPr>
        </p:nvSpPr>
        <p:spPr/>
        <p:txBody>
          <a:bodyPr/>
          <a:lstStyle/>
          <a:p>
            <a:r>
              <a:rPr lang="en-US" altLang="en-US" b="1"/>
              <a:t>Objectives</a:t>
            </a:r>
          </a:p>
        </p:txBody>
      </p:sp>
      <p:sp>
        <p:nvSpPr>
          <p:cNvPr id="3" name="Content Placeholder 2">
            <a:extLst>
              <a:ext uri="{FF2B5EF4-FFF2-40B4-BE49-F238E27FC236}">
                <a16:creationId xmlns:a16="http://schemas.microsoft.com/office/drawing/2014/main" id="{5AF36727-D3C5-5756-EE68-09C43A082C58}"/>
              </a:ext>
            </a:extLst>
          </p:cNvPr>
          <p:cNvSpPr>
            <a:spLocks noGrp="1"/>
          </p:cNvSpPr>
          <p:nvPr>
            <p:ph idx="1"/>
          </p:nvPr>
        </p:nvSpPr>
        <p:spPr/>
        <p:txBody>
          <a:bodyPr rtlCol="0">
            <a:normAutofit/>
          </a:bodyPr>
          <a:lstStyle/>
          <a:p>
            <a:pPr fontAlgn="auto">
              <a:spcAft>
                <a:spcPts val="0"/>
              </a:spcAft>
              <a:defRPr/>
            </a:pPr>
            <a:r>
              <a:rPr lang="en-US" dirty="0">
                <a:ea typeface="+mn-ea"/>
              </a:rPr>
              <a:t>Describe the location of the Umpqua and the Critical Habitat Units it contains</a:t>
            </a:r>
          </a:p>
          <a:p>
            <a:pPr fontAlgn="auto">
              <a:spcAft>
                <a:spcPts val="0"/>
              </a:spcAft>
              <a:defRPr/>
            </a:pPr>
            <a:r>
              <a:rPr lang="en-US" dirty="0">
                <a:ea typeface="+mn-ea"/>
              </a:rPr>
              <a:t>Discuss differing special management considerations for each Critical Habitat unit on the Forest</a:t>
            </a:r>
          </a:p>
          <a:p>
            <a:pPr fontAlgn="auto">
              <a:spcAft>
                <a:spcPts val="0"/>
              </a:spcAft>
              <a:defRPr/>
            </a:pPr>
            <a:r>
              <a:rPr lang="en-US" dirty="0">
                <a:ea typeface="+mn-ea"/>
              </a:rPr>
              <a:t>Discuss biotic and abiotic variables that the Umpqua is using to develop projects in critical habitat </a:t>
            </a:r>
          </a:p>
          <a:p>
            <a:pPr marL="0" indent="0" fontAlgn="auto">
              <a:spcAft>
                <a:spcPts val="0"/>
              </a:spcAft>
              <a:buFont typeface="Arial" panose="020B0604020202020204" pitchFamily="34" charset="0"/>
              <a:buNone/>
              <a:defRPr/>
            </a:pPr>
            <a:endParaRPr lang="en-US" dirty="0">
              <a:ea typeface="+mn-ea"/>
            </a:endParaRPr>
          </a:p>
          <a:p>
            <a:pPr fontAlgn="auto">
              <a:spcAft>
                <a:spcPts val="0"/>
              </a:spcAft>
              <a:defRPr/>
            </a:pPr>
            <a:endParaRPr lang="en-US" dirty="0">
              <a:ea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6394D-4D03-713E-DA46-D8564449917A}"/>
              </a:ext>
            </a:extLst>
          </p:cNvPr>
          <p:cNvSpPr>
            <a:spLocks noGrp="1"/>
          </p:cNvSpPr>
          <p:nvPr>
            <p:ph type="title"/>
          </p:nvPr>
        </p:nvSpPr>
        <p:spPr>
          <a:xfrm>
            <a:off x="5181600" y="304800"/>
            <a:ext cx="3810000" cy="6248400"/>
          </a:xfrm>
        </p:spPr>
        <p:txBody>
          <a:bodyPr>
            <a:normAutofit/>
          </a:bodyPr>
          <a:lstStyle/>
          <a:p>
            <a:r>
              <a:rPr lang="en-US" altLang="en-US" sz="4000"/>
              <a:t>“Topography as a template for diversity”</a:t>
            </a:r>
            <a:r>
              <a:rPr lang="en-US" altLang="ja-JP" sz="4000" baseline="30000"/>
              <a:t>1</a:t>
            </a:r>
            <a:br>
              <a:rPr lang="en-US" altLang="ja-JP" sz="4000"/>
            </a:br>
            <a:br>
              <a:rPr lang="en-US" altLang="ja-JP" sz="4000"/>
            </a:br>
            <a:r>
              <a:rPr lang="en-US" altLang="ja-JP" sz="2000"/>
              <a:t>North aspects and gentler slopes are areas less likely to burn at moderate to higher severities and are therefore places to consider treating younger stands to accelerate the development of late successional habitat characteristics. Existing habitat should be maintained as these are more likely to be retained in the face of future disturbances.</a:t>
            </a:r>
            <a:br>
              <a:rPr lang="en-US" altLang="ja-JP" sz="2000"/>
            </a:br>
            <a:br>
              <a:rPr lang="en-US" altLang="ja-JP" sz="2000"/>
            </a:br>
            <a:r>
              <a:rPr lang="en-US" altLang="ja-JP" sz="2000" b="1" i="1"/>
              <a:t>1. Stolen from a Tom Spies talk on moist conifer restoration</a:t>
            </a:r>
            <a:endParaRPr lang="en-US" altLang="en-US" sz="2000" b="1" i="1"/>
          </a:p>
        </p:txBody>
      </p:sp>
      <p:pic>
        <p:nvPicPr>
          <p:cNvPr id="21506" name="Content Placeholder 3">
            <a:extLst>
              <a:ext uri="{FF2B5EF4-FFF2-40B4-BE49-F238E27FC236}">
                <a16:creationId xmlns:a16="http://schemas.microsoft.com/office/drawing/2014/main" id="{6BA7E348-CFBF-8986-D95E-1CB07E61574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734" t="1517" r="2383" b="1920"/>
          <a:stretch>
            <a:fillRect/>
          </a:stretch>
        </p:blipFill>
        <p:spPr>
          <a:xfrm>
            <a:off x="9525" y="0"/>
            <a:ext cx="5207000" cy="6858000"/>
          </a:xfrm>
        </p:spPr>
      </p:pic>
      <p:pic>
        <p:nvPicPr>
          <p:cNvPr id="21507" name="Picture 2">
            <a:extLst>
              <a:ext uri="{FF2B5EF4-FFF2-40B4-BE49-F238E27FC236}">
                <a16:creationId xmlns:a16="http://schemas.microsoft.com/office/drawing/2014/main" id="{6FF8B30E-8396-EFC5-F421-9769FCBF4F24}"/>
              </a:ext>
            </a:extLst>
          </p:cNvPr>
          <p:cNvPicPr>
            <a:picLocks noChangeAspect="1"/>
          </p:cNvPicPr>
          <p:nvPr/>
        </p:nvPicPr>
        <p:blipFill>
          <a:blip r:embed="rId4">
            <a:extLst>
              <a:ext uri="{28A0092B-C50C-407E-A947-70E740481C1C}">
                <a14:useLocalDpi xmlns:a14="http://schemas.microsoft.com/office/drawing/2010/main" val="0"/>
              </a:ext>
            </a:extLst>
          </a:blip>
          <a:srcRect l="2905" t="1726" r="2701" b="2118"/>
          <a:stretch>
            <a:fillRect/>
          </a:stretch>
        </p:blipFill>
        <p:spPr bwMode="auto">
          <a:xfrm>
            <a:off x="3175" y="0"/>
            <a:ext cx="5202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2">
            <a:extLst>
              <a:ext uri="{FF2B5EF4-FFF2-40B4-BE49-F238E27FC236}">
                <a16:creationId xmlns:a16="http://schemas.microsoft.com/office/drawing/2014/main" id="{C807CE51-4F9C-BD9F-23CC-39016EEA68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3938" y="5791200"/>
            <a:ext cx="2946400" cy="97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AACEF6C1-BAC3-8C70-8F4D-EAFD62E02B3F}"/>
              </a:ext>
            </a:extLst>
          </p:cNvPr>
          <p:cNvSpPr>
            <a:spLocks noGrp="1"/>
          </p:cNvSpPr>
          <p:nvPr>
            <p:ph type="title"/>
          </p:nvPr>
        </p:nvSpPr>
        <p:spPr>
          <a:xfrm>
            <a:off x="5181600" y="304800"/>
            <a:ext cx="3810000" cy="6248400"/>
          </a:xfrm>
        </p:spPr>
        <p:txBody>
          <a:bodyPr/>
          <a:lstStyle/>
          <a:p>
            <a:r>
              <a:rPr lang="en-US" altLang="en-US"/>
              <a:t>Ponderosa Pine Distribution</a:t>
            </a:r>
            <a:br>
              <a:rPr lang="en-US" altLang="en-US"/>
            </a:br>
            <a:br>
              <a:rPr lang="en-US" altLang="en-US"/>
            </a:br>
            <a:r>
              <a:rPr lang="en-US" altLang="en-US" sz="2200"/>
              <a:t>Ponderosa pine on the Umpqua present opportunities for restoration as many areas they are being encroached upon by other conifers where fire has been excluded. They are also evidence of more frequent fire return interval.</a:t>
            </a:r>
            <a:br>
              <a:rPr lang="en-US" altLang="en-US" sz="2200"/>
            </a:br>
            <a:br>
              <a:rPr lang="en-US" altLang="en-US"/>
            </a:br>
            <a:endParaRPr lang="en-US" altLang="en-US" sz="2200" b="1" i="1"/>
          </a:p>
        </p:txBody>
      </p:sp>
      <p:pic>
        <p:nvPicPr>
          <p:cNvPr id="22530" name="Content Placeholder 3">
            <a:extLst>
              <a:ext uri="{FF2B5EF4-FFF2-40B4-BE49-F238E27FC236}">
                <a16:creationId xmlns:a16="http://schemas.microsoft.com/office/drawing/2014/main" id="{543A2B64-70BD-C435-F54A-CEBAF4096BD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734" t="1517" r="2383" b="1920"/>
          <a:stretch>
            <a:fillRect/>
          </a:stretch>
        </p:blipFill>
        <p:spPr>
          <a:xfrm>
            <a:off x="9525" y="0"/>
            <a:ext cx="5207000" cy="6858000"/>
          </a:xfrm>
        </p:spPr>
      </p:pic>
      <p:pic>
        <p:nvPicPr>
          <p:cNvPr id="22531" name="Picture 2">
            <a:extLst>
              <a:ext uri="{FF2B5EF4-FFF2-40B4-BE49-F238E27FC236}">
                <a16:creationId xmlns:a16="http://schemas.microsoft.com/office/drawing/2014/main" id="{7452A300-245F-18D1-6338-5C983E38B263}"/>
              </a:ext>
            </a:extLst>
          </p:cNvPr>
          <p:cNvPicPr>
            <a:picLocks noChangeAspect="1"/>
          </p:cNvPicPr>
          <p:nvPr/>
        </p:nvPicPr>
        <p:blipFill>
          <a:blip r:embed="rId4">
            <a:extLst>
              <a:ext uri="{28A0092B-C50C-407E-A947-70E740481C1C}">
                <a14:useLocalDpi xmlns:a14="http://schemas.microsoft.com/office/drawing/2010/main" val="0"/>
              </a:ext>
            </a:extLst>
          </a:blip>
          <a:srcRect l="2811" t="1413" r="1895" b="2223"/>
          <a:stretch>
            <a:fillRect/>
          </a:stretch>
        </p:blipFill>
        <p:spPr bwMode="auto">
          <a:xfrm>
            <a:off x="14288" y="9525"/>
            <a:ext cx="5243512"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a:extLst>
              <a:ext uri="{FF2B5EF4-FFF2-40B4-BE49-F238E27FC236}">
                <a16:creationId xmlns:a16="http://schemas.microsoft.com/office/drawing/2014/main" id="{2A651D40-FFFE-EBBA-34EF-3949F6EBF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953000"/>
            <a:ext cx="22320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CCD03-48D7-1092-B3C0-F7A5DC40ADB3}"/>
              </a:ext>
            </a:extLst>
          </p:cNvPr>
          <p:cNvSpPr>
            <a:spLocks noGrp="1"/>
          </p:cNvSpPr>
          <p:nvPr>
            <p:ph type="title"/>
          </p:nvPr>
        </p:nvSpPr>
        <p:spPr>
          <a:xfrm>
            <a:off x="5181600" y="304800"/>
            <a:ext cx="3810000" cy="6248400"/>
          </a:xfrm>
        </p:spPr>
        <p:txBody>
          <a:bodyPr>
            <a:normAutofit/>
          </a:bodyPr>
          <a:lstStyle/>
          <a:p>
            <a:r>
              <a:rPr lang="en-US" altLang="en-US" sz="4000"/>
              <a:t>Oregon White Oak Distribution</a:t>
            </a:r>
            <a:br>
              <a:rPr lang="en-US" altLang="en-US" sz="4000"/>
            </a:br>
            <a:br>
              <a:rPr lang="en-US" altLang="en-US" sz="4000"/>
            </a:br>
            <a:r>
              <a:rPr lang="en-US" altLang="en-US" sz="1800"/>
              <a:t>A more rare species on the Umpqua which in many areas are being encroached upon by conifers due to fire exclusion. Reducing competition and maintaining this species on the landscape does not provide NRF habitat, but they are an important piece of habitat diversity and represent a great opportunities for restoration objectives consistent with the critical habitat rule.</a:t>
            </a:r>
            <a:br>
              <a:rPr lang="en-US" altLang="en-US" sz="4000"/>
            </a:br>
            <a:br>
              <a:rPr lang="en-US" altLang="en-US" sz="4000"/>
            </a:br>
            <a:br>
              <a:rPr lang="en-US" altLang="en-US" sz="4000"/>
            </a:br>
            <a:endParaRPr lang="en-US" altLang="en-US" sz="2000" b="1" i="1"/>
          </a:p>
        </p:txBody>
      </p:sp>
      <p:pic>
        <p:nvPicPr>
          <p:cNvPr id="23554" name="Content Placeholder 3">
            <a:extLst>
              <a:ext uri="{FF2B5EF4-FFF2-40B4-BE49-F238E27FC236}">
                <a16:creationId xmlns:a16="http://schemas.microsoft.com/office/drawing/2014/main" id="{9B130D38-7423-A666-268B-CF21749419B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734" t="1517" r="2383" b="1920"/>
          <a:stretch>
            <a:fillRect/>
          </a:stretch>
        </p:blipFill>
        <p:spPr>
          <a:xfrm>
            <a:off x="9525" y="0"/>
            <a:ext cx="5207000" cy="6858000"/>
          </a:xfrm>
        </p:spPr>
      </p:pic>
      <p:pic>
        <p:nvPicPr>
          <p:cNvPr id="23555" name="Picture 2">
            <a:extLst>
              <a:ext uri="{FF2B5EF4-FFF2-40B4-BE49-F238E27FC236}">
                <a16:creationId xmlns:a16="http://schemas.microsoft.com/office/drawing/2014/main" id="{D2117B11-57F1-ECDC-4707-93E3F8DF9058}"/>
              </a:ext>
            </a:extLst>
          </p:cNvPr>
          <p:cNvPicPr>
            <a:picLocks noChangeAspect="1"/>
          </p:cNvPicPr>
          <p:nvPr/>
        </p:nvPicPr>
        <p:blipFill>
          <a:blip r:embed="rId4">
            <a:extLst>
              <a:ext uri="{28A0092B-C50C-407E-A947-70E740481C1C}">
                <a14:useLocalDpi xmlns:a14="http://schemas.microsoft.com/office/drawing/2010/main" val="0"/>
              </a:ext>
            </a:extLst>
          </a:blip>
          <a:srcRect l="2811" t="1413" r="1895" b="2223"/>
          <a:stretch>
            <a:fillRect/>
          </a:stretch>
        </p:blipFill>
        <p:spPr bwMode="auto">
          <a:xfrm>
            <a:off x="14288" y="9525"/>
            <a:ext cx="5243512"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a:extLst>
              <a:ext uri="{FF2B5EF4-FFF2-40B4-BE49-F238E27FC236}">
                <a16:creationId xmlns:a16="http://schemas.microsoft.com/office/drawing/2014/main" id="{31CADEC6-A30D-B765-2673-547189216928}"/>
              </a:ext>
            </a:extLst>
          </p:cNvPr>
          <p:cNvPicPr>
            <a:picLocks noChangeAspect="1"/>
          </p:cNvPicPr>
          <p:nvPr/>
        </p:nvPicPr>
        <p:blipFill>
          <a:blip r:embed="rId5">
            <a:extLst>
              <a:ext uri="{28A0092B-C50C-407E-A947-70E740481C1C}">
                <a14:useLocalDpi xmlns:a14="http://schemas.microsoft.com/office/drawing/2010/main" val="0"/>
              </a:ext>
            </a:extLst>
          </a:blip>
          <a:srcRect l="2353" t="1363" r="2353" b="2121"/>
          <a:stretch>
            <a:fillRect/>
          </a:stretch>
        </p:blipFill>
        <p:spPr bwMode="auto">
          <a:xfrm>
            <a:off x="14288" y="-15875"/>
            <a:ext cx="5243512"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a:extLst>
              <a:ext uri="{FF2B5EF4-FFF2-40B4-BE49-F238E27FC236}">
                <a16:creationId xmlns:a16="http://schemas.microsoft.com/office/drawing/2014/main" id="{2740D2C6-0EEA-06FD-DA79-D77257C698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4825" y="5105400"/>
            <a:ext cx="2212975" cy="166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B84F7C38-D188-67D1-FF93-8CC91CC5B5BF}"/>
              </a:ext>
            </a:extLst>
          </p:cNvPr>
          <p:cNvSpPr>
            <a:spLocks noGrp="1"/>
          </p:cNvSpPr>
          <p:nvPr>
            <p:ph type="title"/>
          </p:nvPr>
        </p:nvSpPr>
        <p:spPr/>
        <p:txBody>
          <a:bodyPr/>
          <a:lstStyle/>
          <a:p>
            <a:r>
              <a:rPr lang="en-US" altLang="en-US"/>
              <a:t>Some Take Home’s</a:t>
            </a:r>
          </a:p>
        </p:txBody>
      </p:sp>
      <p:sp>
        <p:nvSpPr>
          <p:cNvPr id="3" name="Content Placeholder 2">
            <a:extLst>
              <a:ext uri="{FF2B5EF4-FFF2-40B4-BE49-F238E27FC236}">
                <a16:creationId xmlns:a16="http://schemas.microsoft.com/office/drawing/2014/main" id="{1E101F83-7937-1290-15D8-D4393B1C659F}"/>
              </a:ext>
            </a:extLst>
          </p:cNvPr>
          <p:cNvSpPr>
            <a:spLocks noGrp="1"/>
          </p:cNvSpPr>
          <p:nvPr>
            <p:ph idx="1"/>
          </p:nvPr>
        </p:nvSpPr>
        <p:spPr/>
        <p:txBody>
          <a:bodyPr rtlCol="0">
            <a:normAutofit fontScale="85000" lnSpcReduction="10000"/>
          </a:bodyPr>
          <a:lstStyle/>
          <a:p>
            <a:pPr fontAlgn="auto">
              <a:spcAft>
                <a:spcPts val="0"/>
              </a:spcAft>
              <a:defRPr/>
            </a:pPr>
            <a:r>
              <a:rPr lang="en-US" dirty="0">
                <a:ea typeface="+mn-ea"/>
              </a:rPr>
              <a:t>We are still working this out as a Forest, trying to balance between restoration objectives described earlier and providing forest products to the communities</a:t>
            </a:r>
          </a:p>
          <a:p>
            <a:pPr fontAlgn="auto">
              <a:spcAft>
                <a:spcPts val="0"/>
              </a:spcAft>
              <a:defRPr/>
            </a:pPr>
            <a:r>
              <a:rPr lang="en-US" dirty="0">
                <a:ea typeface="+mn-ea"/>
              </a:rPr>
              <a:t>We are trying to work from large to small, identifying restoration opportunities at a landscape scale, then work down to the specific unit locations</a:t>
            </a:r>
          </a:p>
          <a:p>
            <a:pPr fontAlgn="auto">
              <a:spcAft>
                <a:spcPts val="0"/>
              </a:spcAft>
              <a:defRPr/>
            </a:pPr>
            <a:r>
              <a:rPr lang="en-US" dirty="0">
                <a:ea typeface="+mn-ea"/>
              </a:rPr>
              <a:t>Level one team flexibility in interpreting the special management considerations is key to managing for critical habitat objectives in a transition forest like the Umpqua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CEAC0-8D6A-7B40-01D3-DFE953C83474}"/>
              </a:ext>
            </a:extLst>
          </p:cNvPr>
          <p:cNvSpPr>
            <a:spLocks noGrp="1"/>
          </p:cNvSpPr>
          <p:nvPr>
            <p:ph type="title"/>
          </p:nvPr>
        </p:nvSpPr>
        <p:spPr>
          <a:xfrm>
            <a:off x="457200" y="2895600"/>
            <a:ext cx="8229600" cy="1143000"/>
          </a:xfrm>
        </p:spPr>
        <p:txBody>
          <a:bodyPr rtlCol="0">
            <a:normAutofit/>
          </a:bodyPr>
          <a:lstStyle/>
          <a:p>
            <a:pPr fontAlgn="auto">
              <a:spcAft>
                <a:spcPts val="0"/>
              </a:spcAft>
              <a:defRPr/>
            </a:pPr>
            <a:r>
              <a:rPr lang="en-US" sz="6000" b="1" dirty="0">
                <a:solidFill>
                  <a:schemeClr val="bg1"/>
                </a:solidFill>
                <a:latin typeface="+mn-lt"/>
                <a:ea typeface="+mj-ea"/>
              </a:rPr>
              <a:t>Questions/Comments?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CE04BB0D-EE7E-A957-D8F1-E1504218BD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6650" y="1290638"/>
            <a:ext cx="4197350" cy="543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3">
            <a:extLst>
              <a:ext uri="{FF2B5EF4-FFF2-40B4-BE49-F238E27FC236}">
                <a16:creationId xmlns:a16="http://schemas.microsoft.com/office/drawing/2014/main" id="{EB7144D4-C285-5419-1EFE-43BEFB909C49}"/>
              </a:ext>
            </a:extLst>
          </p:cNvPr>
          <p:cNvPicPr>
            <a:picLocks noChangeAspect="1"/>
          </p:cNvPicPr>
          <p:nvPr/>
        </p:nvPicPr>
        <p:blipFill>
          <a:blip r:embed="rId4">
            <a:extLst>
              <a:ext uri="{28A0092B-C50C-407E-A947-70E740481C1C}">
                <a14:useLocalDpi xmlns:a14="http://schemas.microsoft.com/office/drawing/2010/main" val="0"/>
              </a:ext>
            </a:extLst>
          </a:blip>
          <a:srcRect l="25716" t="3809" r="28841" b="2618"/>
          <a:stretch>
            <a:fillRect/>
          </a:stretch>
        </p:blipFill>
        <p:spPr bwMode="auto">
          <a:xfrm>
            <a:off x="228600" y="1216025"/>
            <a:ext cx="3429000" cy="545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2689F656-E83B-E55C-DFB0-981264D13DD3}"/>
              </a:ext>
            </a:extLst>
          </p:cNvPr>
          <p:cNvSpPr>
            <a:spLocks noGrp="1"/>
          </p:cNvSpPr>
          <p:nvPr>
            <p:ph type="title"/>
          </p:nvPr>
        </p:nvSpPr>
        <p:spPr>
          <a:xfrm>
            <a:off x="295275" y="0"/>
            <a:ext cx="8229600" cy="1143000"/>
          </a:xfrm>
        </p:spPr>
        <p:txBody>
          <a:bodyPr rtlCol="0">
            <a:normAutofit fontScale="90000"/>
          </a:bodyPr>
          <a:lstStyle/>
          <a:p>
            <a:pPr fontAlgn="auto">
              <a:spcAft>
                <a:spcPts val="0"/>
              </a:spcAft>
              <a:defRPr/>
            </a:pPr>
            <a:r>
              <a:rPr lang="en-US" b="1" dirty="0">
                <a:ea typeface="+mj-ea"/>
              </a:rPr>
              <a:t>Critical Habitat in Oregon and on the Umpqua National Forest</a:t>
            </a:r>
          </a:p>
        </p:txBody>
      </p:sp>
      <p:sp>
        <p:nvSpPr>
          <p:cNvPr id="4100" name="TextBox 4">
            <a:extLst>
              <a:ext uri="{FF2B5EF4-FFF2-40B4-BE49-F238E27FC236}">
                <a16:creationId xmlns:a16="http://schemas.microsoft.com/office/drawing/2014/main" id="{18F0C425-E506-B70F-74F9-9DB62F49835E}"/>
              </a:ext>
            </a:extLst>
          </p:cNvPr>
          <p:cNvSpPr txBox="1">
            <a:spLocks noChangeArrowheads="1"/>
          </p:cNvSpPr>
          <p:nvPr/>
        </p:nvSpPr>
        <p:spPr bwMode="auto">
          <a:xfrm>
            <a:off x="3276600" y="4535488"/>
            <a:ext cx="1905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Umpqua National Forest</a:t>
            </a:r>
          </a:p>
        </p:txBody>
      </p:sp>
      <p:sp>
        <p:nvSpPr>
          <p:cNvPr id="7" name="Left Arrow 6">
            <a:extLst>
              <a:ext uri="{FF2B5EF4-FFF2-40B4-BE49-F238E27FC236}">
                <a16:creationId xmlns:a16="http://schemas.microsoft.com/office/drawing/2014/main" id="{34C7C8B9-F006-68EB-6EAE-7C186D23952E}"/>
              </a:ext>
            </a:extLst>
          </p:cNvPr>
          <p:cNvSpPr/>
          <p:nvPr/>
        </p:nvSpPr>
        <p:spPr>
          <a:xfrm>
            <a:off x="2984500" y="5048250"/>
            <a:ext cx="887413" cy="133350"/>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02" name="TextBox 9">
            <a:extLst>
              <a:ext uri="{FF2B5EF4-FFF2-40B4-BE49-F238E27FC236}">
                <a16:creationId xmlns:a16="http://schemas.microsoft.com/office/drawing/2014/main" id="{5CCFA9E7-986D-6E6E-ADA5-2E7312B1E2AD}"/>
              </a:ext>
            </a:extLst>
          </p:cNvPr>
          <p:cNvSpPr txBox="1">
            <a:spLocks noChangeArrowheads="1"/>
          </p:cNvSpPr>
          <p:nvPr/>
        </p:nvSpPr>
        <p:spPr bwMode="auto">
          <a:xfrm>
            <a:off x="4984750" y="2133600"/>
            <a:ext cx="1550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400"/>
              <a:t>Western Cascades </a:t>
            </a:r>
          </a:p>
          <a:p>
            <a:pPr algn="ctr"/>
            <a:r>
              <a:rPr lang="en-US" altLang="en-US" sz="1400"/>
              <a:t>Subunit 5</a:t>
            </a:r>
          </a:p>
        </p:txBody>
      </p:sp>
      <p:sp>
        <p:nvSpPr>
          <p:cNvPr id="4103" name="TextBox 10">
            <a:extLst>
              <a:ext uri="{FF2B5EF4-FFF2-40B4-BE49-F238E27FC236}">
                <a16:creationId xmlns:a16="http://schemas.microsoft.com/office/drawing/2014/main" id="{974E3878-4D8E-FAA5-2B38-0A52CA604EC5}"/>
              </a:ext>
            </a:extLst>
          </p:cNvPr>
          <p:cNvSpPr txBox="1">
            <a:spLocks noChangeArrowheads="1"/>
          </p:cNvSpPr>
          <p:nvPr/>
        </p:nvSpPr>
        <p:spPr bwMode="auto">
          <a:xfrm>
            <a:off x="6705600" y="5715000"/>
            <a:ext cx="1130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400"/>
              <a:t>Klamath East</a:t>
            </a:r>
          </a:p>
          <a:p>
            <a:pPr algn="ctr"/>
            <a:r>
              <a:rPr lang="en-US" altLang="en-US" sz="1400"/>
              <a:t>Subunit 1</a:t>
            </a:r>
          </a:p>
        </p:txBody>
      </p:sp>
      <p:pic>
        <p:nvPicPr>
          <p:cNvPr id="4104" name="Picture 4">
            <a:extLst>
              <a:ext uri="{FF2B5EF4-FFF2-40B4-BE49-F238E27FC236}">
                <a16:creationId xmlns:a16="http://schemas.microsoft.com/office/drawing/2014/main" id="{26918F27-50BC-84E1-08F7-8FFBDF38C0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591050" y="5048250"/>
            <a:ext cx="914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7C37-7445-8153-93ED-0171EFE78EC8}"/>
              </a:ext>
            </a:extLst>
          </p:cNvPr>
          <p:cNvSpPr>
            <a:spLocks noGrp="1"/>
          </p:cNvSpPr>
          <p:nvPr>
            <p:ph type="title"/>
          </p:nvPr>
        </p:nvSpPr>
        <p:spPr>
          <a:xfrm>
            <a:off x="5181600" y="152400"/>
            <a:ext cx="3886200" cy="2468563"/>
          </a:xfrm>
        </p:spPr>
        <p:txBody>
          <a:bodyPr rtlCol="0">
            <a:normAutofit fontScale="90000"/>
          </a:bodyPr>
          <a:lstStyle/>
          <a:p>
            <a:pPr fontAlgn="auto">
              <a:spcAft>
                <a:spcPts val="0"/>
              </a:spcAft>
              <a:defRPr/>
            </a:pPr>
            <a:r>
              <a:rPr lang="en-US" b="1" dirty="0">
                <a:ea typeface="+mj-ea"/>
              </a:rPr>
              <a:t>Critical Habitat Overlaid on NWFP Land Use Allocation</a:t>
            </a:r>
          </a:p>
        </p:txBody>
      </p:sp>
      <p:pic>
        <p:nvPicPr>
          <p:cNvPr id="5122" name="Content Placeholder 9">
            <a:extLst>
              <a:ext uri="{FF2B5EF4-FFF2-40B4-BE49-F238E27FC236}">
                <a16:creationId xmlns:a16="http://schemas.microsoft.com/office/drawing/2014/main" id="{1B3C2494-766C-9392-BE43-1C52A8E50CF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431" t="1790" r="3171" b="1659"/>
          <a:stretch>
            <a:fillRect/>
          </a:stretch>
        </p:blipFill>
        <p:spPr>
          <a:xfrm>
            <a:off x="-363538" y="-381000"/>
            <a:ext cx="5524501" cy="7312025"/>
          </a:xfrm>
        </p:spPr>
      </p:pic>
      <p:graphicFrame>
        <p:nvGraphicFramePr>
          <p:cNvPr id="6" name="Table 5">
            <a:extLst>
              <a:ext uri="{FF2B5EF4-FFF2-40B4-BE49-F238E27FC236}">
                <a16:creationId xmlns:a16="http://schemas.microsoft.com/office/drawing/2014/main" id="{70F03538-8050-EF48-8B7D-057B4C8B0309}"/>
              </a:ext>
            </a:extLst>
          </p:cNvPr>
          <p:cNvGraphicFramePr>
            <a:graphicFrameLocks noGrp="1"/>
          </p:cNvGraphicFramePr>
          <p:nvPr/>
        </p:nvGraphicFramePr>
        <p:xfrm>
          <a:off x="5181600" y="2667000"/>
          <a:ext cx="3810000" cy="3619500"/>
        </p:xfrm>
        <a:graphic>
          <a:graphicData uri="http://schemas.openxmlformats.org/drawingml/2006/table">
            <a:tbl>
              <a:tblPr/>
              <a:tblGrid>
                <a:gridCol w="1622778">
                  <a:extLst>
                    <a:ext uri="{9D8B030D-6E8A-4147-A177-3AD203B41FA5}">
                      <a16:colId xmlns:a16="http://schemas.microsoft.com/office/drawing/2014/main" val="20000"/>
                    </a:ext>
                  </a:extLst>
                </a:gridCol>
                <a:gridCol w="705556">
                  <a:extLst>
                    <a:ext uri="{9D8B030D-6E8A-4147-A177-3AD203B41FA5}">
                      <a16:colId xmlns:a16="http://schemas.microsoft.com/office/drawing/2014/main" val="20001"/>
                    </a:ext>
                  </a:extLst>
                </a:gridCol>
                <a:gridCol w="776111">
                  <a:extLst>
                    <a:ext uri="{9D8B030D-6E8A-4147-A177-3AD203B41FA5}">
                      <a16:colId xmlns:a16="http://schemas.microsoft.com/office/drawing/2014/main" val="20002"/>
                    </a:ext>
                  </a:extLst>
                </a:gridCol>
                <a:gridCol w="705556">
                  <a:extLst>
                    <a:ext uri="{9D8B030D-6E8A-4147-A177-3AD203B41FA5}">
                      <a16:colId xmlns:a16="http://schemas.microsoft.com/office/drawing/2014/main" val="20003"/>
                    </a:ext>
                  </a:extLst>
                </a:gridCol>
              </a:tblGrid>
              <a:tr h="609601">
                <a:tc>
                  <a:txBody>
                    <a:bodyPr/>
                    <a:lstStyle/>
                    <a:p>
                      <a:pPr algn="ctr" fontAlgn="ctr"/>
                      <a:r>
                        <a:rPr lang="en-US" sz="1400" b="1" i="0" u="none" strike="noStrike" dirty="0">
                          <a:solidFill>
                            <a:srgbClr val="000000"/>
                          </a:solidFill>
                          <a:effectLst/>
                          <a:latin typeface="Calibri"/>
                        </a:rPr>
                        <a:t>Northwest Forest Plan Land Use Allocation</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Calibri"/>
                        </a:rPr>
                        <a:t>Acres of Critical Habitat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Calibri"/>
                        </a:rPr>
                        <a:t>% of Total Land Use Allocation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Calibri"/>
                        </a:rPr>
                        <a:t>Total Umpqua NF Acres</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200416">
                <a:tc>
                  <a:txBody>
                    <a:bodyPr/>
                    <a:lstStyle/>
                    <a:p>
                      <a:pPr algn="l" fontAlgn="b"/>
                      <a:r>
                        <a:rPr lang="en-US" sz="1600" b="0" i="0" u="none" strike="noStrike" dirty="0">
                          <a:solidFill>
                            <a:srgbClr val="000000"/>
                          </a:solidFill>
                          <a:effectLst/>
                          <a:latin typeface="Calibri"/>
                        </a:rPr>
                        <a:t> Adaptive Management Area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       30,615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       60,852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0416">
                <a:tc>
                  <a:txBody>
                    <a:bodyPr/>
                    <a:lstStyle/>
                    <a:p>
                      <a:pPr algn="l" fontAlgn="b"/>
                      <a:r>
                        <a:rPr lang="en-US" sz="1600" b="0" i="0" u="none" strike="noStrike" dirty="0">
                          <a:solidFill>
                            <a:srgbClr val="000000"/>
                          </a:solidFill>
                          <a:effectLst/>
                          <a:latin typeface="Calibri"/>
                        </a:rPr>
                        <a:t> Administratively Withdrawn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       14,455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       66,350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0416">
                <a:tc>
                  <a:txBody>
                    <a:bodyPr/>
                    <a:lstStyle/>
                    <a:p>
                      <a:pPr algn="l" fontAlgn="b"/>
                      <a:r>
                        <a:rPr lang="en-US" sz="1600" b="0" i="0" u="none" strike="noStrike" dirty="0">
                          <a:solidFill>
                            <a:srgbClr val="000000"/>
                          </a:solidFill>
                          <a:effectLst/>
                          <a:latin typeface="Calibri"/>
                        </a:rPr>
                        <a:t> Congressionally Reserved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       71,819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0416">
                <a:tc>
                  <a:txBody>
                    <a:bodyPr/>
                    <a:lstStyle/>
                    <a:p>
                      <a:pPr algn="l" fontAlgn="b"/>
                      <a:r>
                        <a:rPr lang="en-US" sz="1600" b="0" i="0" u="none" strike="noStrike" dirty="0">
                          <a:solidFill>
                            <a:srgbClr val="000000"/>
                          </a:solidFill>
                          <a:effectLst/>
                          <a:latin typeface="Calibri"/>
                        </a:rPr>
                        <a:t> Matrix</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a:rPr>
                        <a:t>    268,233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65%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    411,983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8767">
                <a:tc>
                  <a:txBody>
                    <a:bodyPr/>
                    <a:lstStyle/>
                    <a:p>
                      <a:pPr algn="l" fontAlgn="b"/>
                      <a:r>
                        <a:rPr lang="en-US" sz="1600" b="0" i="0" u="none" strike="noStrike" dirty="0">
                          <a:solidFill>
                            <a:srgbClr val="000000"/>
                          </a:solidFill>
                          <a:effectLst/>
                          <a:latin typeface="Calibri"/>
                        </a:rPr>
                        <a:t> Late Successional Reserves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a:rPr>
                        <a:t>    282,993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75%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    375,157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8767">
                <a:tc>
                  <a:txBody>
                    <a:bodyPr/>
                    <a:lstStyle/>
                    <a:p>
                      <a:pPr algn="l" fontAlgn="b"/>
                      <a:r>
                        <a:rPr lang="en-US" sz="1600" b="1" i="0" u="none" strike="noStrike" dirty="0">
                          <a:solidFill>
                            <a:srgbClr val="000000"/>
                          </a:solidFill>
                          <a:effectLst/>
                          <a:latin typeface="Calibri"/>
                        </a:rPr>
                        <a:t> Totals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a:rPr>
                        <a:t>    596,296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a:rPr>
                        <a:t>60%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a:rPr>
                        <a:t>    986,160 </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116AF-0F24-FA7D-B7AF-76A065CD472C}"/>
              </a:ext>
            </a:extLst>
          </p:cNvPr>
          <p:cNvSpPr>
            <a:spLocks noGrp="1"/>
          </p:cNvSpPr>
          <p:nvPr>
            <p:ph type="title"/>
          </p:nvPr>
        </p:nvSpPr>
        <p:spPr>
          <a:xfrm>
            <a:off x="5181600" y="304800"/>
            <a:ext cx="3810000" cy="4983163"/>
          </a:xfrm>
        </p:spPr>
        <p:txBody>
          <a:bodyPr rtlCol="0">
            <a:normAutofit fontScale="90000"/>
          </a:bodyPr>
          <a:lstStyle/>
          <a:p>
            <a:pPr fontAlgn="auto">
              <a:spcAft>
                <a:spcPts val="0"/>
              </a:spcAft>
              <a:defRPr/>
            </a:pPr>
            <a:r>
              <a:rPr lang="en-US" b="1" dirty="0">
                <a:ea typeface="+mj-ea"/>
              </a:rPr>
              <a:t>Critical Habitat Sub Units on the Umpqua</a:t>
            </a:r>
            <a:br>
              <a:rPr lang="en-US" b="1" dirty="0">
                <a:ea typeface="+mj-ea"/>
              </a:rPr>
            </a:br>
            <a:br>
              <a:rPr lang="en-US" b="1" dirty="0">
                <a:ea typeface="+mj-ea"/>
              </a:rPr>
            </a:br>
            <a:r>
              <a:rPr lang="en-US" b="1" dirty="0">
                <a:ea typeface="+mj-ea"/>
              </a:rPr>
              <a:t>Western Cascades South and Klamath East</a:t>
            </a:r>
          </a:p>
        </p:txBody>
      </p:sp>
      <p:pic>
        <p:nvPicPr>
          <p:cNvPr id="6146" name="Content Placeholder 5">
            <a:extLst>
              <a:ext uri="{FF2B5EF4-FFF2-40B4-BE49-F238E27FC236}">
                <a16:creationId xmlns:a16="http://schemas.microsoft.com/office/drawing/2014/main" id="{16B54767-2A35-A3E0-65E6-4451925DE88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362" t="2036" r="2518" b="2785"/>
          <a:stretch>
            <a:fillRect/>
          </a:stretch>
        </p:blipFill>
        <p:spPr>
          <a:xfrm>
            <a:off x="0" y="0"/>
            <a:ext cx="5240338" cy="68580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a:extLst>
              <a:ext uri="{FF2B5EF4-FFF2-40B4-BE49-F238E27FC236}">
                <a16:creationId xmlns:a16="http://schemas.microsoft.com/office/drawing/2014/main" id="{7BC4AD91-2DCE-B3A8-2486-0210E4FAF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311275"/>
            <a:ext cx="3130550" cy="365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D7508AC6-7F10-C240-7EA5-49D944218FBD}"/>
              </a:ext>
            </a:extLst>
          </p:cNvPr>
          <p:cNvSpPr>
            <a:spLocks noGrp="1"/>
          </p:cNvSpPr>
          <p:nvPr>
            <p:ph type="title"/>
          </p:nvPr>
        </p:nvSpPr>
        <p:spPr>
          <a:xfrm>
            <a:off x="457200" y="457200"/>
            <a:ext cx="8229600" cy="1143000"/>
          </a:xfrm>
        </p:spPr>
        <p:txBody>
          <a:bodyPr>
            <a:normAutofit/>
          </a:bodyPr>
          <a:lstStyle/>
          <a:p>
            <a:r>
              <a:rPr lang="en-US" altLang="en-US" sz="4000" b="1"/>
              <a:t>Critical Habitat Objectives</a:t>
            </a:r>
            <a:br>
              <a:rPr lang="en-US" altLang="en-US" sz="4000" b="1"/>
            </a:br>
            <a:r>
              <a:rPr lang="en-US" altLang="en-US" sz="3200" b="1"/>
              <a:t>Western Cascades South Subunit 5</a:t>
            </a:r>
            <a:br>
              <a:rPr lang="en-US" altLang="en-US" sz="4000" b="1"/>
            </a:br>
            <a:endParaRPr lang="en-US" altLang="en-US" sz="4000" b="1"/>
          </a:p>
        </p:txBody>
      </p:sp>
      <p:sp>
        <p:nvSpPr>
          <p:cNvPr id="4" name="Content Placeholder 3">
            <a:extLst>
              <a:ext uri="{FF2B5EF4-FFF2-40B4-BE49-F238E27FC236}">
                <a16:creationId xmlns:a16="http://schemas.microsoft.com/office/drawing/2014/main" id="{534D1BB8-E6FD-7A59-60E2-B92450C814A9}"/>
              </a:ext>
            </a:extLst>
          </p:cNvPr>
          <p:cNvSpPr>
            <a:spLocks noGrp="1"/>
          </p:cNvSpPr>
          <p:nvPr>
            <p:ph sz="half" idx="2"/>
          </p:nvPr>
        </p:nvSpPr>
        <p:spPr>
          <a:xfrm>
            <a:off x="990600" y="1676400"/>
            <a:ext cx="6781800" cy="4525963"/>
          </a:xfrm>
        </p:spPr>
        <p:txBody>
          <a:bodyPr rtlCol="0">
            <a:normAutofit/>
          </a:bodyPr>
          <a:lstStyle/>
          <a:p>
            <a:pPr marL="0" indent="0" fontAlgn="auto">
              <a:spcAft>
                <a:spcPts val="0"/>
              </a:spcAft>
              <a:buFont typeface="Arial" panose="020B0604020202020204" pitchFamily="34" charset="0"/>
              <a:buNone/>
              <a:defRPr/>
            </a:pPr>
            <a:r>
              <a:rPr lang="en-US" dirty="0">
                <a:ea typeface="+mn-ea"/>
              </a:rPr>
              <a:t>Threats: </a:t>
            </a:r>
          </a:p>
          <a:p>
            <a:pPr fontAlgn="auto">
              <a:spcAft>
                <a:spcPts val="0"/>
              </a:spcAft>
              <a:defRPr/>
            </a:pPr>
            <a:r>
              <a:rPr lang="en-US" dirty="0">
                <a:ea typeface="+mn-ea"/>
              </a:rPr>
              <a:t>Current &amp; Past Timber Harvest</a:t>
            </a:r>
          </a:p>
          <a:p>
            <a:pPr fontAlgn="auto">
              <a:spcAft>
                <a:spcPts val="0"/>
              </a:spcAft>
              <a:defRPr/>
            </a:pPr>
            <a:r>
              <a:rPr lang="en-US" dirty="0">
                <a:ea typeface="+mn-ea"/>
              </a:rPr>
              <a:t>Barred Owls</a:t>
            </a:r>
          </a:p>
          <a:p>
            <a:pPr marL="0" indent="0" fontAlgn="auto">
              <a:spcAft>
                <a:spcPts val="0"/>
              </a:spcAft>
              <a:buFont typeface="Arial" panose="020B0604020202020204" pitchFamily="34" charset="0"/>
              <a:buNone/>
              <a:defRPr/>
            </a:pPr>
            <a:endParaRPr lang="en-US" dirty="0">
              <a:ea typeface="+mn-ea"/>
            </a:endParaRPr>
          </a:p>
          <a:p>
            <a:pPr marL="0" indent="0" fontAlgn="auto">
              <a:spcAft>
                <a:spcPts val="0"/>
              </a:spcAft>
              <a:buFont typeface="Arial" panose="020B0604020202020204" pitchFamily="34" charset="0"/>
              <a:buNone/>
              <a:defRPr/>
            </a:pPr>
            <a:endParaRPr lang="en-US" dirty="0">
              <a:ea typeface="+mn-ea"/>
            </a:endParaRPr>
          </a:p>
          <a:p>
            <a:pPr marL="0" indent="0" fontAlgn="auto">
              <a:spcAft>
                <a:spcPts val="0"/>
              </a:spcAft>
              <a:buFont typeface="Arial" panose="020B0604020202020204" pitchFamily="34" charset="0"/>
              <a:buNone/>
              <a:defRPr/>
            </a:pPr>
            <a:r>
              <a:rPr lang="en-US" dirty="0">
                <a:ea typeface="+mn-ea"/>
              </a:rPr>
              <a:t>Purpose of Subunit:</a:t>
            </a:r>
          </a:p>
          <a:p>
            <a:pPr fontAlgn="auto">
              <a:spcAft>
                <a:spcPts val="0"/>
              </a:spcAft>
              <a:defRPr/>
            </a:pPr>
            <a:r>
              <a:rPr lang="en-US" dirty="0">
                <a:ea typeface="+mn-ea"/>
              </a:rPr>
              <a:t>Demographic Support</a:t>
            </a:r>
          </a:p>
          <a:p>
            <a:pPr fontAlgn="auto">
              <a:spcAft>
                <a:spcPts val="0"/>
              </a:spcAft>
              <a:defRPr/>
            </a:pPr>
            <a:r>
              <a:rPr lang="en-US" dirty="0">
                <a:ea typeface="+mn-ea"/>
              </a:rPr>
              <a:t>East/West and North/South Connectivity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61CD-66B0-17B0-3626-B9FD82E22E3F}"/>
              </a:ext>
            </a:extLst>
          </p:cNvPr>
          <p:cNvSpPr>
            <a:spLocks noGrp="1"/>
          </p:cNvSpPr>
          <p:nvPr>
            <p:ph type="title"/>
          </p:nvPr>
        </p:nvSpPr>
        <p:spPr/>
        <p:txBody>
          <a:bodyPr rtlCol="0">
            <a:normAutofit fontScale="90000"/>
          </a:bodyPr>
          <a:lstStyle/>
          <a:p>
            <a:pPr fontAlgn="auto">
              <a:spcAft>
                <a:spcPts val="0"/>
              </a:spcAft>
              <a:defRPr/>
            </a:pPr>
            <a:r>
              <a:rPr lang="en-US" b="1" dirty="0">
                <a:ea typeface="+mj-ea"/>
              </a:rPr>
              <a:t>Western Cascades South </a:t>
            </a:r>
            <a:br>
              <a:rPr lang="en-US" b="1" dirty="0">
                <a:ea typeface="+mj-ea"/>
              </a:rPr>
            </a:br>
            <a:r>
              <a:rPr lang="en-US" b="1" dirty="0">
                <a:ea typeface="+mj-ea"/>
              </a:rPr>
              <a:t>Subunit 5</a:t>
            </a:r>
          </a:p>
        </p:txBody>
      </p:sp>
      <p:sp>
        <p:nvSpPr>
          <p:cNvPr id="3" name="Content Placeholder 2">
            <a:extLst>
              <a:ext uri="{FF2B5EF4-FFF2-40B4-BE49-F238E27FC236}">
                <a16:creationId xmlns:a16="http://schemas.microsoft.com/office/drawing/2014/main" id="{AFE999DA-EE4F-0B82-D35E-8F2188B41286}"/>
              </a:ext>
            </a:extLst>
          </p:cNvPr>
          <p:cNvSpPr>
            <a:spLocks noGrp="1"/>
          </p:cNvSpPr>
          <p:nvPr>
            <p:ph idx="1"/>
          </p:nvPr>
        </p:nvSpPr>
        <p:spPr/>
        <p:txBody>
          <a:bodyPr>
            <a:normAutofit/>
          </a:bodyPr>
          <a:lstStyle/>
          <a:p>
            <a:pPr marL="0" indent="0">
              <a:buFont typeface="Arial" panose="020B0604020202020204" pitchFamily="34" charset="0"/>
              <a:buNone/>
            </a:pPr>
            <a:r>
              <a:rPr lang="en-US" altLang="en-US" b="1" i="1"/>
              <a:t>Special management considerations: </a:t>
            </a:r>
          </a:p>
          <a:p>
            <a:pPr marL="0" indent="0">
              <a:buFont typeface="Arial" panose="020B0604020202020204" pitchFamily="34" charset="0"/>
              <a:buNone/>
            </a:pPr>
            <a:endParaRPr lang="en-US" altLang="en-US" sz="1800" b="1" i="1"/>
          </a:p>
          <a:p>
            <a:pPr marL="914400" lvl="1" indent="-457200">
              <a:buFont typeface="Arial" panose="020B0604020202020204" pitchFamily="34" charset="0"/>
              <a:buAutoNum type="arabicPeriod"/>
            </a:pPr>
            <a:r>
              <a:rPr lang="en-US" altLang="en-US" sz="2000"/>
              <a:t>Conserve older stands that contain the conditions to support  northern spotted owl occupancy or high-value northern spotted owl habitat as described in Recovery Actions 10 and 32.</a:t>
            </a:r>
          </a:p>
          <a:p>
            <a:pPr marL="914400" lvl="1" indent="-457200">
              <a:buFont typeface="Arial" panose="020B0604020202020204" pitchFamily="34" charset="0"/>
              <a:buNone/>
            </a:pPr>
            <a:endParaRPr lang="en-US" altLang="en-US" sz="2000"/>
          </a:p>
          <a:p>
            <a:pPr marL="914400" lvl="1" indent="-457200">
              <a:buFont typeface="Arial" panose="020B0604020202020204" pitchFamily="34" charset="0"/>
              <a:buNone/>
            </a:pPr>
            <a:r>
              <a:rPr lang="en-US" altLang="en-US" sz="2000"/>
              <a:t>2.    Management emphasis needs to be placed on meeting northern 	spotted owl recovery goals and long-term ecosystem restoration and 	conservation. When there is a conflict between these goals, actions 	that would disturb or remove the essential physical or biological 	features of northern spotted owl critical habitat need to be 	minimized and reconciled with long-term ecosystem restoration 	goals.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10CF3-C878-D887-A56F-A025DB2D773C}"/>
              </a:ext>
            </a:extLst>
          </p:cNvPr>
          <p:cNvSpPr>
            <a:spLocks noGrp="1"/>
          </p:cNvSpPr>
          <p:nvPr>
            <p:ph type="title"/>
          </p:nvPr>
        </p:nvSpPr>
        <p:spPr/>
        <p:txBody>
          <a:bodyPr rtlCol="0">
            <a:normAutofit fontScale="90000"/>
          </a:bodyPr>
          <a:lstStyle/>
          <a:p>
            <a:pPr fontAlgn="auto">
              <a:spcAft>
                <a:spcPts val="0"/>
              </a:spcAft>
              <a:defRPr/>
            </a:pPr>
            <a:r>
              <a:rPr lang="en-US" b="1" dirty="0">
                <a:ea typeface="+mj-ea"/>
              </a:rPr>
              <a:t>Western Cascades South </a:t>
            </a:r>
            <a:br>
              <a:rPr lang="en-US" b="1" dirty="0">
                <a:ea typeface="+mj-ea"/>
              </a:rPr>
            </a:br>
            <a:r>
              <a:rPr lang="en-US" b="1" dirty="0">
                <a:ea typeface="+mj-ea"/>
              </a:rPr>
              <a:t>Subunit 5</a:t>
            </a:r>
          </a:p>
        </p:txBody>
      </p:sp>
      <p:sp>
        <p:nvSpPr>
          <p:cNvPr id="9218" name="Content Placeholder 2">
            <a:extLst>
              <a:ext uri="{FF2B5EF4-FFF2-40B4-BE49-F238E27FC236}">
                <a16:creationId xmlns:a16="http://schemas.microsoft.com/office/drawing/2014/main" id="{EC20ABFA-0EAE-296A-E9DF-F9486DD801F6}"/>
              </a:ext>
            </a:extLst>
          </p:cNvPr>
          <p:cNvSpPr>
            <a:spLocks noGrp="1"/>
          </p:cNvSpPr>
          <p:nvPr>
            <p:ph idx="1"/>
          </p:nvPr>
        </p:nvSpPr>
        <p:spPr/>
        <p:txBody>
          <a:bodyPr/>
          <a:lstStyle/>
          <a:p>
            <a:pPr marL="0" indent="0">
              <a:buFont typeface="Arial" panose="020B0604020202020204" pitchFamily="34" charset="0"/>
              <a:buNone/>
            </a:pPr>
            <a:r>
              <a:rPr lang="en-US" altLang="en-US" b="1" i="1"/>
              <a:t>Special management considerations: </a:t>
            </a:r>
          </a:p>
          <a:p>
            <a:pPr marL="0" indent="0">
              <a:buFont typeface="Arial" panose="020B0604020202020204" pitchFamily="34" charset="0"/>
              <a:buNone/>
            </a:pPr>
            <a:endParaRPr lang="en-US" altLang="en-US" sz="1800" b="1" i="1"/>
          </a:p>
          <a:p>
            <a:pPr marL="457200" lvl="1" indent="0">
              <a:spcBef>
                <a:spcPct val="0"/>
              </a:spcBef>
              <a:buFont typeface="Arial" panose="020B0604020202020204" pitchFamily="34" charset="0"/>
              <a:buNone/>
            </a:pPr>
            <a:r>
              <a:rPr lang="en-US" altLang="en-US" sz="2000"/>
              <a:t>3. 	Continue to manage for large, continuous blocks of late-successional</a:t>
            </a:r>
          </a:p>
          <a:p>
            <a:pPr marL="457200" lvl="1" indent="0">
              <a:spcBef>
                <a:spcPct val="0"/>
              </a:spcBef>
              <a:buFont typeface="Arial" panose="020B0604020202020204" pitchFamily="34" charset="0"/>
              <a:buNone/>
            </a:pPr>
            <a:r>
              <a:rPr lang="en-US" altLang="en-US" sz="2000"/>
              <a:t>	Forest.</a:t>
            </a:r>
          </a:p>
          <a:p>
            <a:pPr marL="457200" lvl="1" indent="0">
              <a:buFont typeface="Arial" panose="020B0604020202020204" pitchFamily="34" charset="0"/>
              <a:buNone/>
            </a:pPr>
            <a:endParaRPr lang="en-US" altLang="en-US" sz="2000"/>
          </a:p>
          <a:p>
            <a:pPr marL="457200" lvl="1" indent="0">
              <a:spcBef>
                <a:spcPct val="0"/>
              </a:spcBef>
              <a:buFont typeface="Arial" panose="020B0604020202020204" pitchFamily="34" charset="0"/>
              <a:buNone/>
            </a:pPr>
            <a:r>
              <a:rPr lang="en-US" altLang="en-US" sz="2000"/>
              <a:t>4. 	In areas that are not currently late seral forest or high-value habitat 	and where more traditional forest management might be conducted 	(e.g.matrix), these activities should consider applying ecological 	forestry prescriptions.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a:extLst>
              <a:ext uri="{FF2B5EF4-FFF2-40B4-BE49-F238E27FC236}">
                <a16:creationId xmlns:a16="http://schemas.microsoft.com/office/drawing/2014/main" id="{D675AFD0-1C24-C946-9AE5-4F22181EB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311275"/>
            <a:ext cx="3130550" cy="365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F9725FAE-E5CA-BD0E-3803-F1CB921C8E1D}"/>
              </a:ext>
            </a:extLst>
          </p:cNvPr>
          <p:cNvSpPr>
            <a:spLocks noGrp="1"/>
          </p:cNvSpPr>
          <p:nvPr>
            <p:ph type="title"/>
          </p:nvPr>
        </p:nvSpPr>
        <p:spPr>
          <a:xfrm>
            <a:off x="457200" y="457200"/>
            <a:ext cx="8229600" cy="1143000"/>
          </a:xfrm>
        </p:spPr>
        <p:txBody>
          <a:bodyPr>
            <a:normAutofit/>
          </a:bodyPr>
          <a:lstStyle/>
          <a:p>
            <a:r>
              <a:rPr lang="en-US" altLang="en-US" sz="4000" b="1"/>
              <a:t>Critical Habitat Objectives</a:t>
            </a:r>
            <a:br>
              <a:rPr lang="en-US" altLang="en-US" sz="4000" b="1"/>
            </a:br>
            <a:r>
              <a:rPr lang="en-US" altLang="en-US" sz="3200" b="1"/>
              <a:t>Klamath East Subunit 1</a:t>
            </a:r>
            <a:br>
              <a:rPr lang="en-US" altLang="en-US" sz="4000"/>
            </a:br>
            <a:endParaRPr lang="en-US" altLang="en-US" sz="4000"/>
          </a:p>
        </p:txBody>
      </p:sp>
      <p:sp>
        <p:nvSpPr>
          <p:cNvPr id="4" name="Content Placeholder 3">
            <a:extLst>
              <a:ext uri="{FF2B5EF4-FFF2-40B4-BE49-F238E27FC236}">
                <a16:creationId xmlns:a16="http://schemas.microsoft.com/office/drawing/2014/main" id="{FE9A72D4-672E-7397-E9D9-8908677B180C}"/>
              </a:ext>
            </a:extLst>
          </p:cNvPr>
          <p:cNvSpPr>
            <a:spLocks noGrp="1"/>
          </p:cNvSpPr>
          <p:nvPr>
            <p:ph sz="half" idx="2"/>
          </p:nvPr>
        </p:nvSpPr>
        <p:spPr>
          <a:xfrm>
            <a:off x="990600" y="1676400"/>
            <a:ext cx="6781800" cy="4525963"/>
          </a:xfrm>
        </p:spPr>
        <p:txBody>
          <a:bodyPr rtlCol="0">
            <a:normAutofit/>
          </a:bodyPr>
          <a:lstStyle/>
          <a:p>
            <a:pPr marL="0" indent="0" fontAlgn="auto">
              <a:spcAft>
                <a:spcPts val="0"/>
              </a:spcAft>
              <a:buFont typeface="Arial" panose="020B0604020202020204" pitchFamily="34" charset="0"/>
              <a:buNone/>
              <a:defRPr/>
            </a:pPr>
            <a:r>
              <a:rPr lang="en-US" dirty="0">
                <a:ea typeface="+mn-ea"/>
              </a:rPr>
              <a:t>Threats: </a:t>
            </a:r>
          </a:p>
          <a:p>
            <a:pPr fontAlgn="auto">
              <a:spcAft>
                <a:spcPts val="0"/>
              </a:spcAft>
              <a:defRPr/>
            </a:pPr>
            <a:r>
              <a:rPr lang="en-US" dirty="0">
                <a:ea typeface="+mn-ea"/>
              </a:rPr>
              <a:t>Current &amp; Past Timber Harvest</a:t>
            </a:r>
          </a:p>
          <a:p>
            <a:pPr fontAlgn="auto">
              <a:spcAft>
                <a:spcPts val="0"/>
              </a:spcAft>
              <a:defRPr/>
            </a:pPr>
            <a:r>
              <a:rPr lang="en-US" dirty="0">
                <a:ea typeface="+mn-ea"/>
              </a:rPr>
              <a:t>Loss of habitat from wildfire</a:t>
            </a:r>
          </a:p>
          <a:p>
            <a:pPr fontAlgn="auto">
              <a:spcAft>
                <a:spcPts val="0"/>
              </a:spcAft>
              <a:defRPr/>
            </a:pPr>
            <a:r>
              <a:rPr lang="en-US" dirty="0">
                <a:ea typeface="+mn-ea"/>
              </a:rPr>
              <a:t>Barred Owls</a:t>
            </a:r>
          </a:p>
          <a:p>
            <a:pPr marL="0" indent="0" fontAlgn="auto">
              <a:spcAft>
                <a:spcPts val="0"/>
              </a:spcAft>
              <a:buFont typeface="Arial" panose="020B0604020202020204" pitchFamily="34" charset="0"/>
              <a:buNone/>
              <a:defRPr/>
            </a:pPr>
            <a:endParaRPr lang="en-US" dirty="0">
              <a:ea typeface="+mn-ea"/>
            </a:endParaRPr>
          </a:p>
          <a:p>
            <a:pPr marL="0" indent="0" fontAlgn="auto">
              <a:spcAft>
                <a:spcPts val="0"/>
              </a:spcAft>
              <a:buFont typeface="Arial" panose="020B0604020202020204" pitchFamily="34" charset="0"/>
              <a:buNone/>
              <a:defRPr/>
            </a:pPr>
            <a:r>
              <a:rPr lang="en-US" dirty="0">
                <a:ea typeface="+mn-ea"/>
              </a:rPr>
              <a:t>Purpose of Subunit:</a:t>
            </a:r>
          </a:p>
          <a:p>
            <a:pPr fontAlgn="auto">
              <a:spcAft>
                <a:spcPts val="0"/>
              </a:spcAft>
              <a:defRPr/>
            </a:pPr>
            <a:r>
              <a:rPr lang="en-US" dirty="0">
                <a:ea typeface="+mn-ea"/>
              </a:rPr>
              <a:t>Demographic Support</a:t>
            </a:r>
          </a:p>
          <a:p>
            <a:pPr fontAlgn="auto">
              <a:spcAft>
                <a:spcPts val="0"/>
              </a:spcAft>
              <a:defRPr/>
            </a:pPr>
            <a:r>
              <a:rPr lang="en-US" dirty="0">
                <a:ea typeface="+mn-ea"/>
              </a:rPr>
              <a:t>East/West and North/South Connectivity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2629</TotalTime>
  <Words>1419</Words>
  <Application>Microsoft Office PowerPoint</Application>
  <PresentationFormat>On-screen Show (4:3)</PresentationFormat>
  <Paragraphs>148</Paragraphs>
  <Slides>24</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Calibri</vt:lpstr>
      <vt:lpstr>MS PGothic</vt:lpstr>
      <vt:lpstr>Arial</vt:lpstr>
      <vt:lpstr>Office Theme</vt:lpstr>
      <vt:lpstr>The Umpqua National Forest’s Process For Planning Landscape Scale Projects in Critical Habitat</vt:lpstr>
      <vt:lpstr>Objectives</vt:lpstr>
      <vt:lpstr>Critical Habitat in Oregon and on the Umpqua National Forest</vt:lpstr>
      <vt:lpstr>Critical Habitat Overlaid on NWFP Land Use Allocation</vt:lpstr>
      <vt:lpstr>Critical Habitat Sub Units on the Umpqua  Western Cascades South and Klamath East</vt:lpstr>
      <vt:lpstr>Critical Habitat Objectives Western Cascades South Subunit 5 </vt:lpstr>
      <vt:lpstr>Western Cascades South  Subunit 5</vt:lpstr>
      <vt:lpstr>Western Cascades South  Subunit 5</vt:lpstr>
      <vt:lpstr>Critical Habitat Objectives Klamath East Subunit 1 </vt:lpstr>
      <vt:lpstr>Klamath East Subunit 1</vt:lpstr>
      <vt:lpstr>Approach for Integrating Ecological Restoration and NSOs</vt:lpstr>
      <vt:lpstr>“Explicit consideration of scale”</vt:lpstr>
      <vt:lpstr>Large Fire Suitability Model (Davis 2011)  Model Variables Included: August Max Temperature Slope Lightning Ignitions Distance to road* Elevation Summer Precipitation Solar Radiation  *Use in conjunction with roads layers  Trained by historic wildfire data 1970-2002,   Useful at the 5th field watershed scale (or larger, approximately 20 square miles)</vt:lpstr>
      <vt:lpstr>Nesting, Roosting and Dispersal Habitat Model (Davis et al. 2011)  Model Variables Included: Conifer Cover Large conifer density Diameter diversity index Stand age Mean conifer d.b.h. Stand height 5 forest species composition variables  This model is not smoothed, but still should be used at 6th to 5th field watershed scale due to coarseness of environmental variables.</vt:lpstr>
      <vt:lpstr>USFWS Relative Habitat Suitability Model  Model Variables Included: Habitat Structure Variables Habitat pattern at Core and Edge of Nesting/Roosting habitat Species Composition Variables Topographic Position (Slope, Curvature, Insolation) Climate/Elevation  Model was smoothed at 200 ha scale to simulate habitat at the core use area scale.    </vt:lpstr>
      <vt:lpstr>Umpqua National Forest Regeneration Harvest History 1913-2002  Stand Level Data </vt:lpstr>
      <vt:lpstr>Map of Historic Fires from 1914 and 1930-1936  This pattern of stand replacement fire can serve to inform early seral habitat creation patch size and also identify areas of single cohort stand development that could benefit from silvicultural treament  </vt:lpstr>
      <vt:lpstr>Fire History 1914-2014  Average  size 1914:  2,405 acres Average size 1970-2014: 3,950 acres   </vt:lpstr>
      <vt:lpstr>“Topography as a template for diversity”1  South aspects and steep slopes are areas where fires historically have burned more severely and more frequently, and therefore are areas on the landscape less suitable for long term NSO habitat and more suitable for higher intensity silviculture and fuels reduction treatments   1. Stolen from a Tom Spies talk on moist conifer restoration</vt:lpstr>
      <vt:lpstr>“Topography as a template for diversity”1  North aspects and gentler slopes are areas less likely to burn at moderate to higher severities and are therefore places to consider treating younger stands to accelerate the development of late successional habitat characteristics. Existing habitat should be maintained as these are more likely to be retained in the face of future disturbances.  1. Stolen from a Tom Spies talk on moist conifer restoration</vt:lpstr>
      <vt:lpstr>Ponderosa Pine Distribution  Ponderosa pine on the Umpqua present opportunities for restoration as many areas they are being encroached upon by other conifers where fire has been excluded. They are also evidence of more frequent fire return interval.  </vt:lpstr>
      <vt:lpstr>Oregon White Oak Distribution  A more rare species on the Umpqua which in many areas are being encroached upon by conifers due to fire exclusion. Reducing competition and maintaining this species on the landscape does not provide NRF habitat, but they are an important piece of habitat diversity and represent a great opportunities for restoration objectives consistent with the critical habitat rule.   </vt:lpstr>
      <vt:lpstr>Some Take Home’s</vt:lpstr>
      <vt:lpstr>Questions/Comments?</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for Managing Critical Habitat on the Umpqua National Forest</dc:title>
  <dc:creator>USDA Forest Service</dc:creator>
  <cp:lastModifiedBy>Lum-Naihe, Christof Jurh duk - FS, AZ</cp:lastModifiedBy>
  <cp:revision>65</cp:revision>
  <dcterms:created xsi:type="dcterms:W3CDTF">2014-03-10T21:56:50Z</dcterms:created>
  <dcterms:modified xsi:type="dcterms:W3CDTF">2025-08-04T17:10:34Z</dcterms:modified>
</cp:coreProperties>
</file>