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2" r:id="rId3"/>
  </p:sldMasterIdLst>
  <p:notesMasterIdLst>
    <p:notesMasterId r:id="rId43"/>
  </p:notesMasterIdLst>
  <p:handoutMasterIdLst>
    <p:handoutMasterId r:id="rId44"/>
  </p:handoutMasterIdLst>
  <p:sldIdLst>
    <p:sldId id="256" r:id="rId4"/>
    <p:sldId id="257" r:id="rId5"/>
    <p:sldId id="259" r:id="rId6"/>
    <p:sldId id="267" r:id="rId7"/>
    <p:sldId id="276" r:id="rId8"/>
    <p:sldId id="275" r:id="rId9"/>
    <p:sldId id="265" r:id="rId10"/>
    <p:sldId id="260" r:id="rId11"/>
    <p:sldId id="270" r:id="rId12"/>
    <p:sldId id="274" r:id="rId13"/>
    <p:sldId id="272" r:id="rId14"/>
    <p:sldId id="271" r:id="rId15"/>
    <p:sldId id="269" r:id="rId16"/>
    <p:sldId id="273" r:id="rId17"/>
    <p:sldId id="262" r:id="rId18"/>
    <p:sldId id="307" r:id="rId19"/>
    <p:sldId id="277" r:id="rId20"/>
    <p:sldId id="278" r:id="rId21"/>
    <p:sldId id="279" r:id="rId22"/>
    <p:sldId id="280" r:id="rId23"/>
    <p:sldId id="281" r:id="rId24"/>
    <p:sldId id="282" r:id="rId25"/>
    <p:sldId id="283" r:id="rId26"/>
    <p:sldId id="284" r:id="rId27"/>
    <p:sldId id="316" r:id="rId28"/>
    <p:sldId id="306" r:id="rId29"/>
    <p:sldId id="318" r:id="rId30"/>
    <p:sldId id="319" r:id="rId31"/>
    <p:sldId id="320" r:id="rId32"/>
    <p:sldId id="321" r:id="rId33"/>
    <p:sldId id="285" r:id="rId34"/>
    <p:sldId id="323" r:id="rId35"/>
    <p:sldId id="324" r:id="rId36"/>
    <p:sldId id="325" r:id="rId37"/>
    <p:sldId id="326" r:id="rId38"/>
    <p:sldId id="327" r:id="rId39"/>
    <p:sldId id="328" r:id="rId40"/>
    <p:sldId id="329" r:id="rId41"/>
    <p:sldId id="330" r:id="rId4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9D66"/>
    <a:srgbClr val="B0B290"/>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590" y="78"/>
      </p:cViewPr>
      <p:guideLst>
        <p:guide orient="horz" pos="2160"/>
        <p:guide pos="2880"/>
      </p:guideLst>
    </p:cSldViewPr>
  </p:slideViewPr>
  <p:outlineViewPr>
    <p:cViewPr>
      <p:scale>
        <a:sx n="33" d="100"/>
        <a:sy n="33" d="100"/>
      </p:scale>
      <p:origin x="0" y="1526"/>
    </p:cViewPr>
  </p:outlineViewPr>
  <p:notesTextViewPr>
    <p:cViewPr>
      <p:scale>
        <a:sx n="1" d="1"/>
        <a:sy n="1" d="1"/>
      </p:scale>
      <p:origin x="0" y="0"/>
    </p:cViewPr>
  </p:notesTextViewPr>
  <p:sorterViewPr>
    <p:cViewPr>
      <p:scale>
        <a:sx n="100" d="100"/>
        <a:sy n="100" d="100"/>
      </p:scale>
      <p:origin x="0" y="31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05984-B507-DBC1-3186-8459D76D6796}"/>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E1742E21-BF30-D390-4573-BB01FA456899}"/>
              </a:ext>
            </a:extLst>
          </p:cNvPr>
          <p:cNvSpPr>
            <a:spLocks noGrp="1"/>
          </p:cNvSpPr>
          <p:nvPr>
            <p:ph type="dt" sz="quarter"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AABB1CF-3E4C-4AA5-80AB-0B2686031982}" type="datetimeFigureOut">
              <a:rPr lang="en-US" altLang="en-US"/>
              <a:pPr/>
              <a:t>8/4/2025</a:t>
            </a:fld>
            <a:endParaRPr lang="en-US" altLang="en-US"/>
          </a:p>
        </p:txBody>
      </p:sp>
      <p:sp>
        <p:nvSpPr>
          <p:cNvPr id="4" name="Footer Placeholder 3">
            <a:extLst>
              <a:ext uri="{FF2B5EF4-FFF2-40B4-BE49-F238E27FC236}">
                <a16:creationId xmlns:a16="http://schemas.microsoft.com/office/drawing/2014/main" id="{39BE0DED-8787-8634-C3BC-72CCDBD377CD}"/>
              </a:ext>
            </a:extLst>
          </p:cNvPr>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a:extLst>
              <a:ext uri="{FF2B5EF4-FFF2-40B4-BE49-F238E27FC236}">
                <a16:creationId xmlns:a16="http://schemas.microsoft.com/office/drawing/2014/main" id="{CC0C7662-D818-B54A-D673-EB2A290041B4}"/>
              </a:ext>
            </a:extLst>
          </p:cNvPr>
          <p:cNvSpPr>
            <a:spLocks noGrp="1"/>
          </p:cNvSpPr>
          <p:nvPr>
            <p:ph type="sldNum" sz="quarter" idx="3"/>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D1AF411-A802-4E91-B382-EFDDD427214F}"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F97925-76B8-555D-D846-28BD1BAC8493}"/>
              </a:ext>
            </a:extLst>
          </p:cNvPr>
          <p:cNvSpPr>
            <a:spLocks noGrp="1"/>
          </p:cNvSpPr>
          <p:nvPr>
            <p:ph type="hdr" sz="quarter"/>
          </p:nvPr>
        </p:nvSpPr>
        <p:spPr>
          <a:xfrm>
            <a:off x="0" y="0"/>
            <a:ext cx="3038475" cy="46513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B8D026CD-9435-AD08-AA53-DED7BAFD7BA2}"/>
              </a:ext>
            </a:extLst>
          </p:cNvPr>
          <p:cNvSpPr>
            <a:spLocks noGrp="1"/>
          </p:cNvSpPr>
          <p:nvPr>
            <p:ph type="dt" idx="1"/>
          </p:nvPr>
        </p:nvSpPr>
        <p:spPr>
          <a:xfrm>
            <a:off x="3970338" y="0"/>
            <a:ext cx="3038475" cy="46513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2F5A015-AFA2-4BFA-A528-3000B5B1A819}" type="datetimeFigureOut">
              <a:rPr lang="en-US" altLang="en-US"/>
              <a:pPr/>
              <a:t>8/4/2025</a:t>
            </a:fld>
            <a:endParaRPr lang="en-US" altLang="en-US"/>
          </a:p>
        </p:txBody>
      </p:sp>
      <p:sp>
        <p:nvSpPr>
          <p:cNvPr id="4" name="Slide Image Placeholder 3">
            <a:extLst>
              <a:ext uri="{FF2B5EF4-FFF2-40B4-BE49-F238E27FC236}">
                <a16:creationId xmlns:a16="http://schemas.microsoft.com/office/drawing/2014/main" id="{B622CE18-0B44-02C1-569C-EC379400FDAF}"/>
              </a:ext>
            </a:extLst>
          </p:cNvPr>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85D9BB7-3D64-90B9-39A5-BEA1DF47B925}"/>
              </a:ext>
            </a:extLst>
          </p:cNvPr>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CA8B0C-6D5F-8C40-2657-5D6F3EC4FC38}"/>
              </a:ext>
            </a:extLst>
          </p:cNvPr>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4B0F42FE-E417-F5CB-7CD4-3A5CC19E58CE}"/>
              </a:ext>
            </a:extLst>
          </p:cNvPr>
          <p:cNvSpPr>
            <a:spLocks noGrp="1"/>
          </p:cNvSpPr>
          <p:nvPr>
            <p:ph type="sldNum" sz="quarter" idx="5"/>
          </p:nvPr>
        </p:nvSpPr>
        <p:spPr>
          <a:xfrm>
            <a:off x="3970338" y="8829675"/>
            <a:ext cx="3038475" cy="46513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30F06ACC-812A-4C71-B0BC-FA1E7AC32B5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fontAlgn="base">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fontAlgn="base">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fontAlgn="base">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fontAlgn="base">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625E42E5-977C-B5F6-1EDF-2B3C3EE6B7B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FC941F05-ADB8-4E4C-545F-4A229AD496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03" name="Slide Number Placeholder 3">
            <a:extLst>
              <a:ext uri="{FF2B5EF4-FFF2-40B4-BE49-F238E27FC236}">
                <a16:creationId xmlns:a16="http://schemas.microsoft.com/office/drawing/2014/main" id="{A144792E-B445-61E9-D9EA-4A2A9E68B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163FB28-133E-429D-9950-46E6356413B6}" type="slidenum">
              <a:rPr lang="en-US" altLang="en-US"/>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0B7750CB-D978-9F0A-1E30-6DDC9F20C320}"/>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Notes Placeholder 2">
            <a:extLst>
              <a:ext uri="{FF2B5EF4-FFF2-40B4-BE49-F238E27FC236}">
                <a16:creationId xmlns:a16="http://schemas.microsoft.com/office/drawing/2014/main" id="{F8EA98B4-2A2E-9D21-2D9A-A0D4816860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0419" name="Slide Number Placeholder 3">
            <a:extLst>
              <a:ext uri="{FF2B5EF4-FFF2-40B4-BE49-F238E27FC236}">
                <a16:creationId xmlns:a16="http://schemas.microsoft.com/office/drawing/2014/main" id="{E646BC02-5C61-6FA1-CA4B-8B48D28A86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DBB690E-218C-4E34-A66D-C3B120EBE611}" type="slidenum">
              <a:rPr lang="en-US" altLang="en-US"/>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5FE7BC30-6701-DFE8-9BF6-9F926B70662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2" name="Notes Placeholder 2">
            <a:extLst>
              <a:ext uri="{FF2B5EF4-FFF2-40B4-BE49-F238E27FC236}">
                <a16:creationId xmlns:a16="http://schemas.microsoft.com/office/drawing/2014/main" id="{5390F8CE-5EB1-F442-B919-6A8840C97C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Considered design of the project.  </a:t>
            </a:r>
            <a:r>
              <a:rPr lang="en-US" altLang="en-US"/>
              <a:t>Mt A…consultaion described the range of available habitats within units – smaller patches of habitat w/in tx units.</a:t>
            </a:r>
          </a:p>
        </p:txBody>
      </p:sp>
      <p:sp>
        <p:nvSpPr>
          <p:cNvPr id="61443" name="Slide Number Placeholder 3">
            <a:extLst>
              <a:ext uri="{FF2B5EF4-FFF2-40B4-BE49-F238E27FC236}">
                <a16:creationId xmlns:a16="http://schemas.microsoft.com/office/drawing/2014/main" id="{6467E183-C27A-679F-AAAB-9474C30C9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86AA637-740D-4D82-A2D6-5541D693B507}" type="slidenum">
              <a:rPr lang="en-US" altLang="en-US"/>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0A14076A-12B9-846F-1C6F-822777112CD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3E6F70ED-2F74-833C-41EC-8509B80C62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2467" name="Slide Number Placeholder 3">
            <a:extLst>
              <a:ext uri="{FF2B5EF4-FFF2-40B4-BE49-F238E27FC236}">
                <a16:creationId xmlns:a16="http://schemas.microsoft.com/office/drawing/2014/main" id="{F48F156D-7557-6FE4-D0DE-F0DC5C7766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D29AC8D-8FCC-4BAA-AF10-D1277059AB9E}" type="slidenum">
              <a:rPr lang="en-US" altLang="en-US"/>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601FBCFF-BF00-F617-CB2C-66FAA2BE282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FEE7F67E-1FC1-6A3C-1B5A-AFE51E415BE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Implementation review – validate assumptions</a:t>
            </a:r>
          </a:p>
        </p:txBody>
      </p:sp>
      <p:sp>
        <p:nvSpPr>
          <p:cNvPr id="63491" name="Slide Number Placeholder 3">
            <a:extLst>
              <a:ext uri="{FF2B5EF4-FFF2-40B4-BE49-F238E27FC236}">
                <a16:creationId xmlns:a16="http://schemas.microsoft.com/office/drawing/2014/main" id="{70A07BD0-0230-E628-33FD-752F25F1D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B78EBD0-CA83-4780-857B-9CBEAE75657D}" type="slidenum">
              <a:rPr lang="en-US" altLang="en-US"/>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7E783676-0CF7-EE6E-1A84-3073A73AB01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58DBE3F9-4E8C-CCAC-11FF-5546E2DA82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4515" name="Slide Number Placeholder 3">
            <a:extLst>
              <a:ext uri="{FF2B5EF4-FFF2-40B4-BE49-F238E27FC236}">
                <a16:creationId xmlns:a16="http://schemas.microsoft.com/office/drawing/2014/main" id="{DBF1C697-D0AE-246A-8063-68C84F976F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51F43AC-1A2B-469D-BA85-9FAB132BF124}" type="slidenum">
              <a:rPr lang="en-US" altLang="en-US"/>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0AD01E19-FF18-612B-F97A-6E3F2BC18BE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35570C9A-636F-8CE2-CC77-CCD2D1D30E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65539" name="Slide Number Placeholder 3">
            <a:extLst>
              <a:ext uri="{FF2B5EF4-FFF2-40B4-BE49-F238E27FC236}">
                <a16:creationId xmlns:a16="http://schemas.microsoft.com/office/drawing/2014/main" id="{37631EDB-0567-6243-E6B3-E8720DBECD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F7BF7AD-4FA0-495A-9076-90F2FF8B6B86}" type="slidenum">
              <a:rPr lang="en-US" altLang="en-US"/>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F882D1B8-D307-E105-F41B-237D56278BD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Notes Placeholder 2">
            <a:extLst>
              <a:ext uri="{FF2B5EF4-FFF2-40B4-BE49-F238E27FC236}">
                <a16:creationId xmlns:a16="http://schemas.microsoft.com/office/drawing/2014/main" id="{2CB51030-2D4B-2F84-116D-23AA598655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&amp; FWS: Project Summary of treatment development and streamlined consultation with the FWS Level 1 team. Focus on critical habitat objectives vs. the entire project area.</a:t>
            </a:r>
          </a:p>
        </p:txBody>
      </p:sp>
      <p:sp>
        <p:nvSpPr>
          <p:cNvPr id="66563" name="Slide Number Placeholder 3">
            <a:extLst>
              <a:ext uri="{FF2B5EF4-FFF2-40B4-BE49-F238E27FC236}">
                <a16:creationId xmlns:a16="http://schemas.microsoft.com/office/drawing/2014/main" id="{ECE161F8-07B8-B363-B78A-7CB4C1529A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E8F345C-95D8-4DCB-9302-41507DD67110}" type="slidenum">
              <a:rPr lang="en-US" altLang="en-US"/>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7744DBBF-1EB4-18B3-8DC6-02B51EAA547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C1B54FED-70BB-6D4B-CC8C-A725A2A283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From CH Rule: ECS unit: Topography is gentler and less dissected than the glaciated northern section of the eastern Cascades. A large expanse of recent </a:t>
            </a:r>
            <a:r>
              <a:rPr lang="fr-FR" altLang="en-US"/>
              <a:t>volcanic soils (pumice region) (Franklin </a:t>
            </a:r>
            <a:r>
              <a:rPr lang="en-US" altLang="en-US"/>
              <a:t>and Dyrness 1988, pp. 25–26), large areas of lodgepole pine, and increasing presence of red fir (</a:t>
            </a:r>
            <a:r>
              <a:rPr lang="en-US" altLang="en-US" i="1"/>
              <a:t>Abies magnifica</a:t>
            </a:r>
            <a:r>
              <a:rPr lang="en-US" altLang="en-US"/>
              <a:t>) and white fir (and decreasing grand fir) along a south-trending gradient further supported separation of this region from the northern portion of the eastern Cascades. This region is characterized by a continental climate (cold, snowy winters and dry summers) and a high frequency/ low-mixed severity fire regime. Ponderosa pine is a dominant forest type at mid-to-lower elevations, with a narrow band of Douglas-fir and white fir at middle elevations providing the majority of northern spotted owl habitat. Dwarf mistletoe provides an important component of nesting habitat, enabling northern spotted owls to nest within stands of relatively younger, smaller trees.</a:t>
            </a:r>
          </a:p>
          <a:p>
            <a:pPr>
              <a:spcBef>
                <a:spcPct val="0"/>
              </a:spcBef>
            </a:pPr>
            <a:r>
              <a:rPr lang="en-US" altLang="en-US"/>
              <a:t>ECS3 subunit: The function of this subunit is to provide demographic support in this area of sparsely distributed high-quality habitat and Federal land, and to provide for population connectivity between subunits to the north and south.</a:t>
            </a:r>
          </a:p>
        </p:txBody>
      </p:sp>
      <p:sp>
        <p:nvSpPr>
          <p:cNvPr id="67587" name="Slide Number Placeholder 3">
            <a:extLst>
              <a:ext uri="{FF2B5EF4-FFF2-40B4-BE49-F238E27FC236}">
                <a16:creationId xmlns:a16="http://schemas.microsoft.com/office/drawing/2014/main" id="{F2A518AE-7A13-4A47-F7AC-D34242DF5C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E88010B2-3A48-4C40-A7A8-6835D542EDB5}" type="slidenum">
              <a:rPr lang="en-US" altLang="en-US"/>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C3F8A60D-4EA9-AF03-0695-EC16583E1DA9}"/>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A7468071-86D5-C305-D01A-329BBF7333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habitat conditions, drier, pine influence</a:t>
            </a:r>
          </a:p>
        </p:txBody>
      </p:sp>
      <p:sp>
        <p:nvSpPr>
          <p:cNvPr id="68611" name="Slide Number Placeholder 3">
            <a:extLst>
              <a:ext uri="{FF2B5EF4-FFF2-40B4-BE49-F238E27FC236}">
                <a16:creationId xmlns:a16="http://schemas.microsoft.com/office/drawing/2014/main" id="{FB8E7E02-8F3F-8D6C-9BB9-AE3F853FC9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5690CFA-AB54-4AB0-A664-759131168D17}" type="slidenum">
              <a:rPr lang="en-US" altLang="en-US"/>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93507340-F181-1753-0EF4-0817E742C09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23FEB3F2-073A-B4E6-C435-31327DA686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Zoomed in on Elk project area. Critical habitat is in northwest portion. Private lands to north and west.</a:t>
            </a:r>
          </a:p>
        </p:txBody>
      </p:sp>
      <p:sp>
        <p:nvSpPr>
          <p:cNvPr id="69635" name="Slide Number Placeholder 3">
            <a:extLst>
              <a:ext uri="{FF2B5EF4-FFF2-40B4-BE49-F238E27FC236}">
                <a16:creationId xmlns:a16="http://schemas.microsoft.com/office/drawing/2014/main" id="{86554519-2688-278E-4B30-E2559D6DFD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FC2C6C4-3368-4FDA-9DE0-2EC974E1547C}" type="slidenum">
              <a:rPr lang="en-US" altLang="en-US"/>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95CF89D0-1438-36B5-6947-0B4AE6AA4AA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ADC57412-358B-1036-C3CC-EE3BF4BECC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Questions pertaining to fine details may need to be directed to Dan </a:t>
            </a:r>
          </a:p>
        </p:txBody>
      </p:sp>
      <p:sp>
        <p:nvSpPr>
          <p:cNvPr id="52227" name="Slide Number Placeholder 3">
            <a:extLst>
              <a:ext uri="{FF2B5EF4-FFF2-40B4-BE49-F238E27FC236}">
                <a16:creationId xmlns:a16="http://schemas.microsoft.com/office/drawing/2014/main" id="{ACDCFDD1-4BDA-98F5-405D-0E69034AC8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1695B56-6B23-4B97-AB4D-70DE5A293575}" type="slidenum">
              <a:rPr lang="en-US" altLang="en-US"/>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31A0534-E430-9214-A0EA-BFC59542B6E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a:extLst>
              <a:ext uri="{FF2B5EF4-FFF2-40B4-BE49-F238E27FC236}">
                <a16:creationId xmlns:a16="http://schemas.microsoft.com/office/drawing/2014/main" id="{EE4EE8FE-A95C-A8BB-063B-D07094E591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a:t>
            </a:r>
          </a:p>
        </p:txBody>
      </p:sp>
      <p:sp>
        <p:nvSpPr>
          <p:cNvPr id="70659" name="Slide Number Placeholder 3">
            <a:extLst>
              <a:ext uri="{FF2B5EF4-FFF2-40B4-BE49-F238E27FC236}">
                <a16:creationId xmlns:a16="http://schemas.microsoft.com/office/drawing/2014/main" id="{0F156F3C-92F9-E21A-01CC-0838B56B96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3F6D12B-BD93-44C4-9D18-B4CB51D2706B}" type="slidenum">
              <a:rPr lang="en-US" altLang="en-US"/>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6208836F-D0F2-CC74-2E39-CCA986F3C57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70248C37-CBE6-E7D4-F120-0557DF8AF3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a:t>
            </a:r>
          </a:p>
          <a:p>
            <a:pPr>
              <a:spcBef>
                <a:spcPct val="0"/>
              </a:spcBef>
            </a:pPr>
            <a:endParaRPr lang="en-US" altLang="en-US"/>
          </a:p>
        </p:txBody>
      </p:sp>
      <p:sp>
        <p:nvSpPr>
          <p:cNvPr id="71683" name="Slide Number Placeholder 3">
            <a:extLst>
              <a:ext uri="{FF2B5EF4-FFF2-40B4-BE49-F238E27FC236}">
                <a16:creationId xmlns:a16="http://schemas.microsoft.com/office/drawing/2014/main" id="{D0E25D41-8C7C-C3F3-645F-5436E3CE01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4B9962C3-3EBD-4C2E-B6F9-06BE2B664898}" type="slidenum">
              <a:rPr lang="en-US" altLang="en-US"/>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F226F637-045C-135B-6C48-5D5DDBE5718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Notes Placeholder 2">
            <a:extLst>
              <a:ext uri="{FF2B5EF4-FFF2-40B4-BE49-F238E27FC236}">
                <a16:creationId xmlns:a16="http://schemas.microsoft.com/office/drawing/2014/main" id="{2A3157C0-EFA8-F568-9EF4-871F393ADC9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a:t>
            </a:r>
          </a:p>
          <a:p>
            <a:pPr>
              <a:spcBef>
                <a:spcPct val="0"/>
              </a:spcBef>
            </a:pPr>
            <a:endParaRPr lang="en-US" altLang="en-US"/>
          </a:p>
        </p:txBody>
      </p:sp>
      <p:sp>
        <p:nvSpPr>
          <p:cNvPr id="72707" name="Slide Number Placeholder 3">
            <a:extLst>
              <a:ext uri="{FF2B5EF4-FFF2-40B4-BE49-F238E27FC236}">
                <a16:creationId xmlns:a16="http://schemas.microsoft.com/office/drawing/2014/main" id="{2D34FCAE-2FE5-61F5-C090-3625C232B1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E67C72E-1EB6-4480-9C61-B2FA269E6B5E}" type="slidenum">
              <a:rPr lang="en-US" altLang="en-US"/>
              <a:pPr/>
              <a:t>22</a:t>
            </a:fld>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1F765116-6F91-8B03-46BF-D3D62D732B8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A17BEEB7-D6CD-9705-71AB-50B2A9C85C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a:t>
            </a:r>
          </a:p>
          <a:p>
            <a:pPr>
              <a:spcBef>
                <a:spcPct val="0"/>
              </a:spcBef>
            </a:pPr>
            <a:endParaRPr lang="en-US" altLang="en-US"/>
          </a:p>
        </p:txBody>
      </p:sp>
      <p:sp>
        <p:nvSpPr>
          <p:cNvPr id="73731" name="Slide Number Placeholder 3">
            <a:extLst>
              <a:ext uri="{FF2B5EF4-FFF2-40B4-BE49-F238E27FC236}">
                <a16:creationId xmlns:a16="http://schemas.microsoft.com/office/drawing/2014/main" id="{D3243860-727D-A1C1-4274-2C0AB3445A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A30D7EE1-0F2D-41E9-854B-68AE2820657E}" type="slidenum">
              <a:rPr lang="en-US" altLang="en-US"/>
              <a:pPr/>
              <a:t>23</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63B8EF3E-00B5-FE76-9BD8-B3A770C9B38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Notes Placeholder 2">
            <a:extLst>
              <a:ext uri="{FF2B5EF4-FFF2-40B4-BE49-F238E27FC236}">
                <a16:creationId xmlns:a16="http://schemas.microsoft.com/office/drawing/2014/main" id="{4E7C1D67-F3A6-6987-43F1-7445EAAA19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a:t>
            </a:r>
          </a:p>
          <a:p>
            <a:pPr>
              <a:spcBef>
                <a:spcPct val="0"/>
              </a:spcBef>
            </a:pPr>
            <a:endParaRPr lang="en-US" altLang="en-US"/>
          </a:p>
        </p:txBody>
      </p:sp>
      <p:sp>
        <p:nvSpPr>
          <p:cNvPr id="74755" name="Slide Number Placeholder 3">
            <a:extLst>
              <a:ext uri="{FF2B5EF4-FFF2-40B4-BE49-F238E27FC236}">
                <a16:creationId xmlns:a16="http://schemas.microsoft.com/office/drawing/2014/main" id="{45355480-DDFE-826D-037D-EE08E39FBC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BEDCEFF-58A8-4A2A-B245-CA0DCDAA5946}" type="slidenum">
              <a:rPr lang="en-US" altLang="en-US"/>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84D19516-2972-E496-75A1-3CDE057D2276}"/>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2BAA47CB-F6B5-45B0-7804-EDDEEA4A5F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3,420-acre project area surrounded by private to north and west; 25% in critical habitat; one historic NSO AC with no current use/low risk (last nesting in 1992); Treating to meet long term ECS-3 objectives for connectivity and demographic support/recolonization.</a:t>
            </a:r>
          </a:p>
        </p:txBody>
      </p:sp>
      <p:sp>
        <p:nvSpPr>
          <p:cNvPr id="75779" name="Slide Number Placeholder 3">
            <a:extLst>
              <a:ext uri="{FF2B5EF4-FFF2-40B4-BE49-F238E27FC236}">
                <a16:creationId xmlns:a16="http://schemas.microsoft.com/office/drawing/2014/main" id="{2CEAFF76-BFFF-27B1-69BF-CBA9DA1E1E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D34A567-C077-4CD1-938E-2925B5CA8C25}" type="slidenum">
              <a:rPr lang="en-US" altLang="en-US"/>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8D95DDAB-EE34-7F18-392F-CEA62E5BC3B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2" name="Notes Placeholder 2">
            <a:extLst>
              <a:ext uri="{FF2B5EF4-FFF2-40B4-BE49-F238E27FC236}">
                <a16:creationId xmlns:a16="http://schemas.microsoft.com/office/drawing/2014/main" id="{599B3E17-97CC-44BC-65ED-3BEF06467F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High stocking and disease; 10 to 200 tons per acre fuel loading; 97</a:t>
            </a:r>
            <a:r>
              <a:rPr lang="en-US" altLang="en-US" baseline="30000"/>
              <a:t>th</a:t>
            </a:r>
            <a:r>
              <a:rPr lang="en-US" altLang="en-US"/>
              <a:t> percentile fire models under no action show 40% mortality in natural stands; quality habitat for dispersing young/recolonization; low risk currently due to no use of AC;</a:t>
            </a:r>
          </a:p>
          <a:p>
            <a:pPr>
              <a:spcBef>
                <a:spcPct val="0"/>
              </a:spcBef>
            </a:pPr>
            <a:endParaRPr lang="en-US" altLang="en-US"/>
          </a:p>
        </p:txBody>
      </p:sp>
      <p:sp>
        <p:nvSpPr>
          <p:cNvPr id="76803" name="Slide Number Placeholder 3">
            <a:extLst>
              <a:ext uri="{FF2B5EF4-FFF2-40B4-BE49-F238E27FC236}">
                <a16:creationId xmlns:a16="http://schemas.microsoft.com/office/drawing/2014/main" id="{7B2A6B75-0BB5-929A-483E-452546625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73E9E05-F10A-4F66-81A8-FEA8D53BF3C4}" type="slidenum">
              <a:rPr lang="en-US" altLang="en-US">
                <a:solidFill>
                  <a:srgbClr val="000000"/>
                </a:solidFill>
              </a:rPr>
              <a:pPr/>
              <a:t>26</a:t>
            </a:fld>
            <a:endParaRPr lang="en-US" altLang="en-US">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6FBC63FF-962F-509C-E8CD-2C93FC71AB2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30D76932-6EB8-D00F-D63C-05D538FD87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describe main objectives of project in LSR/Critical Habitat. Others include Riparian Reserve enhancement consistent with ACS Objectives and meadow enhancement in Elk Flat. Other LS species taken into consideration (northern goshawk, Pacific fisher, American marten)</a:t>
            </a:r>
          </a:p>
        </p:txBody>
      </p:sp>
      <p:sp>
        <p:nvSpPr>
          <p:cNvPr id="77827" name="Slide Number Placeholder 3">
            <a:extLst>
              <a:ext uri="{FF2B5EF4-FFF2-40B4-BE49-F238E27FC236}">
                <a16:creationId xmlns:a16="http://schemas.microsoft.com/office/drawing/2014/main" id="{A3FCB6E6-B140-2F0A-A55F-224B1B7866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6BE253C-5A3F-4ADE-BDF9-191A7BCE64C8}" type="slidenum">
              <a:rPr lang="en-US" altLang="en-US"/>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16090DA1-71AB-CBB7-5B4B-CB659C20909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79D1EB33-A35B-021D-7DE8-A1DB6066DB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Prioritization of treatment areas project wide and in Critical Habitat. </a:t>
            </a:r>
          </a:p>
        </p:txBody>
      </p:sp>
      <p:sp>
        <p:nvSpPr>
          <p:cNvPr id="78851" name="Slide Number Placeholder 3">
            <a:extLst>
              <a:ext uri="{FF2B5EF4-FFF2-40B4-BE49-F238E27FC236}">
                <a16:creationId xmlns:a16="http://schemas.microsoft.com/office/drawing/2014/main" id="{09C0C8A2-9E87-ACD4-A1F0-0DBB3AA0B0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13C6E08-2543-4C43-902D-641378616462}" type="slidenum">
              <a:rPr lang="en-US" altLang="en-US"/>
              <a:pPr/>
              <a:t>28</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258C9B64-9557-B478-7C92-613E562FF7A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3832E405-7BD3-C414-8243-E8DDC36DA4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Describe development of stand-specific treatments dependent on position, composition, quality….biologist worked with fuels and silviculturist to modify depending on conditions (no “one size fits all” prescriptions used in critical habitat units/core)</a:t>
            </a:r>
          </a:p>
        </p:txBody>
      </p:sp>
      <p:sp>
        <p:nvSpPr>
          <p:cNvPr id="79875" name="Slide Number Placeholder 3">
            <a:extLst>
              <a:ext uri="{FF2B5EF4-FFF2-40B4-BE49-F238E27FC236}">
                <a16:creationId xmlns:a16="http://schemas.microsoft.com/office/drawing/2014/main" id="{936F0669-F9A1-3903-72D0-F8DD578F40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5245000B-3FCC-4B6A-8D88-466A0D056804}" type="slidenum">
              <a:rPr lang="en-US" altLang="en-US"/>
              <a:pPr/>
              <a:t>29</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3D9AC57E-6DBD-81B9-9AE9-5B10299C197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6E498215-DA0D-5454-D068-6AA6C4106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Context of time and general indication of how long projects take to plan and implement </a:t>
            </a:r>
            <a:r>
              <a:rPr lang="en-US" altLang="en-US" b="1"/>
              <a:t>– </a:t>
            </a:r>
            <a:r>
              <a:rPr lang="en-US" altLang="en-US" b="1">
                <a:solidFill>
                  <a:srgbClr val="FF0000"/>
                </a:solidFill>
              </a:rPr>
              <a:t>FWS involvement – all reinitiated.</a:t>
            </a:r>
          </a:p>
          <a:p>
            <a:pPr>
              <a:spcBef>
                <a:spcPct val="0"/>
              </a:spcBef>
            </a:pPr>
            <a:r>
              <a:rPr lang="en-US" altLang="en-US" b="1">
                <a:solidFill>
                  <a:srgbClr val="FF0000"/>
                </a:solidFill>
              </a:rPr>
              <a:t> </a:t>
            </a:r>
          </a:p>
        </p:txBody>
      </p:sp>
      <p:sp>
        <p:nvSpPr>
          <p:cNvPr id="53251" name="Slide Number Placeholder 3">
            <a:extLst>
              <a:ext uri="{FF2B5EF4-FFF2-40B4-BE49-F238E27FC236}">
                <a16:creationId xmlns:a16="http://schemas.microsoft.com/office/drawing/2014/main" id="{2AF0D138-23F4-DD25-77C4-AE68DE0E13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9EB2590-1B17-444E-B50D-D01CF6752B65}" type="slidenum">
              <a:rPr lang="en-US" altLang="en-US"/>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5FA3171C-6687-C6EB-6733-FFA2E195049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7368F4E2-D8F1-FCF2-4D31-F02FE86CEC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Additional measures developed by biologist and IDT; discussed with FWS to modify as needed (mostly underburning objectives). PDFs meet RA32 and CH Rule.</a:t>
            </a:r>
          </a:p>
        </p:txBody>
      </p:sp>
      <p:sp>
        <p:nvSpPr>
          <p:cNvPr id="80899" name="Slide Number Placeholder 3">
            <a:extLst>
              <a:ext uri="{FF2B5EF4-FFF2-40B4-BE49-F238E27FC236}">
                <a16:creationId xmlns:a16="http://schemas.microsoft.com/office/drawing/2014/main" id="{14E27B0C-EDB6-1F0F-8624-0AC664D24B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9EC8BE47-F55E-476D-A73A-282173A57143}" type="slidenum">
              <a:rPr lang="en-US" altLang="en-US"/>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E11CB85E-EEC7-F249-FBC2-1D5513DBF37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4ABCEC61-CE0E-E661-FEEF-04FCA0A9F4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Timeline of consultation – project development started with TEAMS and another FWS office in 2009; transition to SMMU in fall 2011; field work in 2012; Draft PIF in 12-12 with Finalized PIF in March 2013; Scoping in February 2013; At Draft BA stage currently in Aril 2014. </a:t>
            </a:r>
          </a:p>
        </p:txBody>
      </p:sp>
      <p:sp>
        <p:nvSpPr>
          <p:cNvPr id="81923" name="Slide Number Placeholder 3">
            <a:extLst>
              <a:ext uri="{FF2B5EF4-FFF2-40B4-BE49-F238E27FC236}">
                <a16:creationId xmlns:a16="http://schemas.microsoft.com/office/drawing/2014/main" id="{170298E3-681A-4FCF-1650-99C873315C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F9B871C4-6726-497B-878C-0C70EA1775EA}" type="slidenum">
              <a:rPr lang="en-US" altLang="en-US"/>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9A479A00-CD2D-D5B7-CB75-199BC33B7537}"/>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6" name="Notes Placeholder 2">
            <a:extLst>
              <a:ext uri="{FF2B5EF4-FFF2-40B4-BE49-F238E27FC236}">
                <a16:creationId xmlns:a16="http://schemas.microsoft.com/office/drawing/2014/main" id="{3D022C99-DC3A-F06B-5A91-7039A80574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Summary of science used from the NSO Recovery Plan; dry forest restoration objectives; ecological forestry; return of natural fire regime. Project is planned Stewardship and will have a commercial component/timber receipts used to meet the primary purpose of risk reduction in the LSR, habitat restoration in RRs &amp; Elk Flat meadow and LS habitat enhancement; some stewardship elements of small diameter thinning, road decommissioning. </a:t>
            </a:r>
          </a:p>
        </p:txBody>
      </p:sp>
      <p:sp>
        <p:nvSpPr>
          <p:cNvPr id="82947" name="Slide Number Placeholder 3">
            <a:extLst>
              <a:ext uri="{FF2B5EF4-FFF2-40B4-BE49-F238E27FC236}">
                <a16:creationId xmlns:a16="http://schemas.microsoft.com/office/drawing/2014/main" id="{F8F6B88A-D945-4ECA-F50E-4AF6CEFE39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0D9BE21-36E2-4854-96BF-5D6B6AD2B6F4}" type="slidenum">
              <a:rPr lang="en-US" altLang="en-US"/>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6413FD78-812A-09A9-B8E0-E8052E13BC0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09E6EB67-A8DD-E0D6-E817-D64181C630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Summarize additional information on using the best available science when working on litigation challenges.</a:t>
            </a:r>
          </a:p>
        </p:txBody>
      </p:sp>
      <p:sp>
        <p:nvSpPr>
          <p:cNvPr id="83971" name="Slide Number Placeholder 3">
            <a:extLst>
              <a:ext uri="{FF2B5EF4-FFF2-40B4-BE49-F238E27FC236}">
                <a16:creationId xmlns:a16="http://schemas.microsoft.com/office/drawing/2014/main" id="{31AAFB13-A728-4190-D701-1CC11030CC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8A37CB42-A7EC-4F2C-AA5F-9A9E2B064317}" type="slidenum">
              <a:rPr lang="en-US" altLang="en-US"/>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DED60B40-EDD5-67D5-AC29-2954F57B8DAD}"/>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E569F5AA-3D29-CC62-3184-F1CE0DFF98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Speak to team integration, changing prescriptions and integration of ecological forestry techniques; very speficif treatmtments – will be working with he marking crew to assure we are meeting objectives</a:t>
            </a:r>
          </a:p>
        </p:txBody>
      </p:sp>
      <p:sp>
        <p:nvSpPr>
          <p:cNvPr id="84995" name="Slide Number Placeholder 3">
            <a:extLst>
              <a:ext uri="{FF2B5EF4-FFF2-40B4-BE49-F238E27FC236}">
                <a16:creationId xmlns:a16="http://schemas.microsoft.com/office/drawing/2014/main" id="{6F900C88-D159-C27E-2D1D-193BEE7555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3311EE8-67EF-4CAB-9C5D-1BF09969EC2A}" type="slidenum">
              <a:rPr lang="en-US" altLang="en-US">
                <a:solidFill>
                  <a:srgbClr val="000000"/>
                </a:solidFill>
              </a:rPr>
              <a:pPr/>
              <a:t>34</a:t>
            </a:fld>
            <a:endParaRPr lang="en-US" alt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E516485D-C931-A02B-9412-340F49B78FDE}"/>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1E71D544-0B58-05B4-A942-8D8B32F6BD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several successes to date during the planning phase; use of adaptive management to verify meeting objectives and adjusting if not.</a:t>
            </a:r>
          </a:p>
        </p:txBody>
      </p:sp>
      <p:sp>
        <p:nvSpPr>
          <p:cNvPr id="86019" name="Slide Number Placeholder 3">
            <a:extLst>
              <a:ext uri="{FF2B5EF4-FFF2-40B4-BE49-F238E27FC236}">
                <a16:creationId xmlns:a16="http://schemas.microsoft.com/office/drawing/2014/main" id="{2C05BBB8-DC48-5DA5-6036-2107586007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CCA6F17-48F9-4EAB-AA73-741DB91E70EE}" type="slidenum">
              <a:rPr lang="en-US" altLang="en-US"/>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4B9153FC-CF2B-4FC0-41A0-B8D01A3D10C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2" name="Notes Placeholder 2">
            <a:extLst>
              <a:ext uri="{FF2B5EF4-FFF2-40B4-BE49-F238E27FC236}">
                <a16:creationId xmlns:a16="http://schemas.microsoft.com/office/drawing/2014/main" id="{50361EAD-2FF5-28B6-27BF-0397C98FCC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Summary of issues from Scoping.</a:t>
            </a:r>
          </a:p>
        </p:txBody>
      </p:sp>
      <p:sp>
        <p:nvSpPr>
          <p:cNvPr id="87043" name="Slide Number Placeholder 3">
            <a:extLst>
              <a:ext uri="{FF2B5EF4-FFF2-40B4-BE49-F238E27FC236}">
                <a16:creationId xmlns:a16="http://schemas.microsoft.com/office/drawing/2014/main" id="{C8E1DF62-7F8E-CBC9-E102-933B45C147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B5E4B38E-8A9F-46FF-BBAF-53AD44866D60}" type="slidenum">
              <a:rPr lang="en-US" altLang="en-US"/>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BA2BA361-6A5B-87C6-76C5-EF495901972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438A084F-ED93-F35F-1103-DDA3762B73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Describe expected effects to Critical Habitat – short term adverse and rationale.</a:t>
            </a:r>
          </a:p>
        </p:txBody>
      </p:sp>
      <p:sp>
        <p:nvSpPr>
          <p:cNvPr id="88067" name="Slide Number Placeholder 3">
            <a:extLst>
              <a:ext uri="{FF2B5EF4-FFF2-40B4-BE49-F238E27FC236}">
                <a16:creationId xmlns:a16="http://schemas.microsoft.com/office/drawing/2014/main" id="{FDD57285-11F7-EBD9-FB66-61A48EC2E3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085D555-EAE0-4A54-9B56-1EDF4555669E}" type="slidenum">
              <a:rPr lang="en-US" altLang="en-US"/>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a:extLst>
              <a:ext uri="{FF2B5EF4-FFF2-40B4-BE49-F238E27FC236}">
                <a16:creationId xmlns:a16="http://schemas.microsoft.com/office/drawing/2014/main" id="{2E4D2AE2-E4C0-56C3-31FA-F5BBDEBE0A9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0" name="Notes Placeholder 2">
            <a:extLst>
              <a:ext uri="{FF2B5EF4-FFF2-40B4-BE49-F238E27FC236}">
                <a16:creationId xmlns:a16="http://schemas.microsoft.com/office/drawing/2014/main" id="{77987216-5783-4AC5-2EC7-70CBF5CA45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FWS: Describe expected effects to Critical Habitat – long term benefit – tie back to ECS-3 CH subunit objectives.</a:t>
            </a:r>
          </a:p>
        </p:txBody>
      </p:sp>
      <p:sp>
        <p:nvSpPr>
          <p:cNvPr id="89091" name="Slide Number Placeholder 3">
            <a:extLst>
              <a:ext uri="{FF2B5EF4-FFF2-40B4-BE49-F238E27FC236}">
                <a16:creationId xmlns:a16="http://schemas.microsoft.com/office/drawing/2014/main" id="{8B23CD40-28A7-97B3-46A9-F1681608B4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BEABCAC-45BD-46F4-8DE6-74365DCD2975}" type="slidenum">
              <a:rPr lang="en-US" altLang="en-US"/>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C4C3DA1D-60AE-E38A-1FAF-E3F21E77BEE8}"/>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4" name="Notes Placeholder 2">
            <a:extLst>
              <a:ext uri="{FF2B5EF4-FFF2-40B4-BE49-F238E27FC236}">
                <a16:creationId xmlns:a16="http://schemas.microsoft.com/office/drawing/2014/main" id="{6A271489-2078-7A3B-ACDD-29F90D3498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USFS: Line Officer support through whole process from fall 2011 forward; core team working together in the field.</a:t>
            </a:r>
          </a:p>
        </p:txBody>
      </p:sp>
      <p:sp>
        <p:nvSpPr>
          <p:cNvPr id="90115" name="Slide Number Placeholder 3">
            <a:extLst>
              <a:ext uri="{FF2B5EF4-FFF2-40B4-BE49-F238E27FC236}">
                <a16:creationId xmlns:a16="http://schemas.microsoft.com/office/drawing/2014/main" id="{D29DE6D0-2B8C-FB6C-2176-176E96F80C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367E3673-5780-4AC5-A274-D3CAB5CBCF5F}" type="slidenum">
              <a:rPr lang="en-US" altLang="en-US">
                <a:solidFill>
                  <a:srgbClr val="000000"/>
                </a:solidFill>
              </a:rPr>
              <a:pPr/>
              <a:t>39</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EDDCFB7C-4A1F-5D28-7EF2-DA0B40EFAD4F}"/>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Notes Placeholder 2">
            <a:extLst>
              <a:ext uri="{FF2B5EF4-FFF2-40B4-BE49-F238E27FC236}">
                <a16:creationId xmlns:a16="http://schemas.microsoft.com/office/drawing/2014/main" id="{E715AC30-4E4C-AB0D-AB62-593C92E9AC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Interior Klamath Province.  Recognized as area threatened by HS fire.</a:t>
            </a:r>
          </a:p>
        </p:txBody>
      </p:sp>
      <p:sp>
        <p:nvSpPr>
          <p:cNvPr id="54275" name="Slide Number Placeholder 3">
            <a:extLst>
              <a:ext uri="{FF2B5EF4-FFF2-40B4-BE49-F238E27FC236}">
                <a16:creationId xmlns:a16="http://schemas.microsoft.com/office/drawing/2014/main" id="{F85AAEB7-586B-3C8C-224E-49D8F32D1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3D1F61-09F4-489B-A7A3-6A2189049603}" type="slidenum">
              <a:rPr lang="en-US" altLang="en-US"/>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5F323545-9128-BC2C-FAAE-4CED409B09F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8" name="Notes Placeholder 2">
            <a:extLst>
              <a:ext uri="{FF2B5EF4-FFF2-40B4-BE49-F238E27FC236}">
                <a16:creationId xmlns:a16="http://schemas.microsoft.com/office/drawing/2014/main" id="{B3A43E79-77FE-B7D8-EA37-5741C04B8A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Right on the OR/CA border-Mixed conifer with little hardwood component</a:t>
            </a:r>
          </a:p>
        </p:txBody>
      </p:sp>
      <p:sp>
        <p:nvSpPr>
          <p:cNvPr id="55299" name="Slide Number Placeholder 3">
            <a:extLst>
              <a:ext uri="{FF2B5EF4-FFF2-40B4-BE49-F238E27FC236}">
                <a16:creationId xmlns:a16="http://schemas.microsoft.com/office/drawing/2014/main" id="{449F5558-139E-4C87-F480-4E9079AF8B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601E99C-A889-4EA9-9711-B4775AC3517C}" type="slidenum">
              <a:rPr lang="en-US" altLang="en-US"/>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64B2AE96-0CAA-91A3-3D72-5D1D9D4A34A4}"/>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B452437E-E1FE-1BD7-5DA8-0340E3AF04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Biologist and silv. developed section by section objectives for tx</a:t>
            </a:r>
          </a:p>
        </p:txBody>
      </p:sp>
      <p:sp>
        <p:nvSpPr>
          <p:cNvPr id="56323" name="Slide Number Placeholder 3">
            <a:extLst>
              <a:ext uri="{FF2B5EF4-FFF2-40B4-BE49-F238E27FC236}">
                <a16:creationId xmlns:a16="http://schemas.microsoft.com/office/drawing/2014/main" id="{4BA64D90-50D6-2950-2CE0-73DFE9ED6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1450EC3-8BB8-4824-9FAC-5893DC42252D}" type="slidenum">
              <a:rPr lang="en-US" altLang="en-US"/>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82F65752-FD22-EB2C-BD12-25BFC3362661}"/>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7EF34FE0-E181-0E2F-F38B-20053A963F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Heavy hardwood component</a:t>
            </a:r>
          </a:p>
        </p:txBody>
      </p:sp>
      <p:sp>
        <p:nvSpPr>
          <p:cNvPr id="57347" name="Slide Number Placeholder 3">
            <a:extLst>
              <a:ext uri="{FF2B5EF4-FFF2-40B4-BE49-F238E27FC236}">
                <a16:creationId xmlns:a16="http://schemas.microsoft.com/office/drawing/2014/main" id="{33F9FEFF-F127-4578-B86A-7F26872E61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C285B050-A567-4FBA-9D97-21C206570557}" type="slidenum">
              <a:rPr lang="en-US" altLang="en-US"/>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6067325A-446D-31F1-E031-600BAC3071EB}"/>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9C981AD9-6C1F-5D4A-0BD0-F43F9AF55A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Driven by LSR assessments – multi-fauceted</a:t>
            </a:r>
          </a:p>
        </p:txBody>
      </p:sp>
      <p:sp>
        <p:nvSpPr>
          <p:cNvPr id="58371" name="Slide Number Placeholder 3">
            <a:extLst>
              <a:ext uri="{FF2B5EF4-FFF2-40B4-BE49-F238E27FC236}">
                <a16:creationId xmlns:a16="http://schemas.microsoft.com/office/drawing/2014/main" id="{2C241F7B-4354-1B02-69AE-E5959B6816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D59301E-EDC6-4FDB-9DBF-789FC5D60EAA}" type="slidenum">
              <a:rPr lang="en-US" altLang="en-US"/>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372591E9-610E-B412-309A-6B2F990387A2}"/>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0CE4364F-9263-E5BF-ED31-1AAEDBD77E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LSRA</a:t>
            </a:r>
          </a:p>
        </p:txBody>
      </p:sp>
      <p:sp>
        <p:nvSpPr>
          <p:cNvPr id="59395" name="Slide Number Placeholder 3">
            <a:extLst>
              <a:ext uri="{FF2B5EF4-FFF2-40B4-BE49-F238E27FC236}">
                <a16:creationId xmlns:a16="http://schemas.microsoft.com/office/drawing/2014/main" id="{019B5992-AE75-F594-1F99-1F834AD07E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78D0EA82-7517-42CA-86AD-A011CC8ED06D}" type="slidenum">
              <a:rPr lang="en-US" altLang="en-US"/>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59B17AB1-0109-D3D7-5DC6-B9C2BFE73D0F}"/>
              </a:ext>
            </a:extLst>
          </p:cNvPr>
          <p:cNvSpPr>
            <a:spLocks noGrp="1"/>
          </p:cNvSpPr>
          <p:nvPr>
            <p:ph type="dt" sz="half" idx="10"/>
          </p:nvPr>
        </p:nvSpPr>
        <p:spPr/>
        <p:txBody>
          <a:bodyPr/>
          <a:lstStyle>
            <a:lvl1pPr>
              <a:defRPr/>
            </a:lvl1pPr>
          </a:lstStyle>
          <a:p>
            <a:fld id="{8821B9EC-6883-4781-A64C-F1351C4BFEC2}"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FD19200-205E-D0B4-FA1D-556644833FB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FB6377-8CDE-2110-2AAA-5541E39341A6}"/>
              </a:ext>
            </a:extLst>
          </p:cNvPr>
          <p:cNvSpPr>
            <a:spLocks noGrp="1"/>
          </p:cNvSpPr>
          <p:nvPr>
            <p:ph type="sldNum" sz="quarter" idx="12"/>
          </p:nvPr>
        </p:nvSpPr>
        <p:spPr/>
        <p:txBody>
          <a:bodyPr/>
          <a:lstStyle>
            <a:lvl1pPr>
              <a:defRPr/>
            </a:lvl1pPr>
          </a:lstStyle>
          <a:p>
            <a:fld id="{4609B6A8-4962-4BB4-A653-7FBB6A038E70}" type="slidenum">
              <a:rPr lang="en-US" altLang="en-US"/>
              <a:pPr/>
              <a:t>‹#›</a:t>
            </a:fld>
            <a:endParaRPr lang="en-US" altLang="en-US"/>
          </a:p>
        </p:txBody>
      </p:sp>
    </p:spTree>
    <p:extLst>
      <p:ext uri="{BB962C8B-B14F-4D97-AF65-F5344CB8AC3E}">
        <p14:creationId xmlns:p14="http://schemas.microsoft.com/office/powerpoint/2010/main" val="186588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B2FAD9-33E5-6E97-EC47-7BD3FEF8F96E}"/>
              </a:ext>
            </a:extLst>
          </p:cNvPr>
          <p:cNvSpPr>
            <a:spLocks noGrp="1"/>
          </p:cNvSpPr>
          <p:nvPr>
            <p:ph type="dt" sz="half" idx="10"/>
          </p:nvPr>
        </p:nvSpPr>
        <p:spPr/>
        <p:txBody>
          <a:bodyPr/>
          <a:lstStyle>
            <a:lvl1pPr>
              <a:defRPr/>
            </a:lvl1pPr>
          </a:lstStyle>
          <a:p>
            <a:fld id="{AB4ACE7B-3B36-4728-882B-F0405D80B945}"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AB91EE2-B19E-56B9-381A-F23F10968D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0F6BC9-0A61-349B-A206-91FC2A3706B2}"/>
              </a:ext>
            </a:extLst>
          </p:cNvPr>
          <p:cNvSpPr>
            <a:spLocks noGrp="1"/>
          </p:cNvSpPr>
          <p:nvPr>
            <p:ph type="sldNum" sz="quarter" idx="12"/>
          </p:nvPr>
        </p:nvSpPr>
        <p:spPr/>
        <p:txBody>
          <a:bodyPr/>
          <a:lstStyle>
            <a:lvl1pPr>
              <a:defRPr/>
            </a:lvl1pPr>
          </a:lstStyle>
          <a:p>
            <a:fld id="{99B80037-AA2C-4564-8D18-43B7A361AC42}" type="slidenum">
              <a:rPr lang="en-US" altLang="en-US"/>
              <a:pPr/>
              <a:t>‹#›</a:t>
            </a:fld>
            <a:endParaRPr lang="en-US" altLang="en-US"/>
          </a:p>
        </p:txBody>
      </p:sp>
    </p:spTree>
    <p:extLst>
      <p:ext uri="{BB962C8B-B14F-4D97-AF65-F5344CB8AC3E}">
        <p14:creationId xmlns:p14="http://schemas.microsoft.com/office/powerpoint/2010/main" val="2305736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AD61A-3690-D4A6-1279-6F4FC8235511}"/>
              </a:ext>
            </a:extLst>
          </p:cNvPr>
          <p:cNvSpPr>
            <a:spLocks noGrp="1"/>
          </p:cNvSpPr>
          <p:nvPr>
            <p:ph type="dt" sz="half" idx="10"/>
          </p:nvPr>
        </p:nvSpPr>
        <p:spPr/>
        <p:txBody>
          <a:bodyPr/>
          <a:lstStyle>
            <a:lvl1pPr>
              <a:defRPr/>
            </a:lvl1pPr>
          </a:lstStyle>
          <a:p>
            <a:fld id="{4E6D34AF-840E-4E73-9947-9D1A54357E04}"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A1378C2-FD7C-64EF-B349-FAA76B95A0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EA74D0-029D-0478-64DF-7A0AA1239C40}"/>
              </a:ext>
            </a:extLst>
          </p:cNvPr>
          <p:cNvSpPr>
            <a:spLocks noGrp="1"/>
          </p:cNvSpPr>
          <p:nvPr>
            <p:ph type="sldNum" sz="quarter" idx="12"/>
          </p:nvPr>
        </p:nvSpPr>
        <p:spPr/>
        <p:txBody>
          <a:bodyPr/>
          <a:lstStyle>
            <a:lvl1pPr>
              <a:defRPr/>
            </a:lvl1pPr>
          </a:lstStyle>
          <a:p>
            <a:fld id="{EBD5D077-1219-451F-8713-5091E76DDDA3}" type="slidenum">
              <a:rPr lang="en-US" altLang="en-US"/>
              <a:pPr/>
              <a:t>‹#›</a:t>
            </a:fld>
            <a:endParaRPr lang="en-US" altLang="en-US"/>
          </a:p>
        </p:txBody>
      </p:sp>
    </p:spTree>
    <p:extLst>
      <p:ext uri="{BB962C8B-B14F-4D97-AF65-F5344CB8AC3E}">
        <p14:creationId xmlns:p14="http://schemas.microsoft.com/office/powerpoint/2010/main" val="2857660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751F6B4-D612-4240-F872-A4B3A476F06C}"/>
              </a:ext>
            </a:extLst>
          </p:cNvPr>
          <p:cNvSpPr>
            <a:spLocks noGrp="1"/>
          </p:cNvSpPr>
          <p:nvPr>
            <p:ph type="dt" sz="half" idx="10"/>
          </p:nvPr>
        </p:nvSpPr>
        <p:spPr/>
        <p:txBody>
          <a:bodyPr/>
          <a:lstStyle>
            <a:lvl1pPr>
              <a:defRPr/>
            </a:lvl1pPr>
          </a:lstStyle>
          <a:p>
            <a:fld id="{3BF59338-DB16-44C5-BCA1-700E0A3DA5C6}"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6864EED-3751-F18F-0CBF-28C9C2D859C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862F1A-4541-645D-2F26-BD23ECC01EEC}"/>
              </a:ext>
            </a:extLst>
          </p:cNvPr>
          <p:cNvSpPr>
            <a:spLocks noGrp="1"/>
          </p:cNvSpPr>
          <p:nvPr>
            <p:ph type="sldNum" sz="quarter" idx="12"/>
          </p:nvPr>
        </p:nvSpPr>
        <p:spPr/>
        <p:txBody>
          <a:bodyPr/>
          <a:lstStyle>
            <a:lvl1pPr>
              <a:defRPr/>
            </a:lvl1pPr>
          </a:lstStyle>
          <a:p>
            <a:fld id="{56D09C80-B54F-493E-8E13-D966C4E0A23D}" type="slidenum">
              <a:rPr lang="en-US" altLang="en-US"/>
              <a:pPr/>
              <a:t>‹#›</a:t>
            </a:fld>
            <a:endParaRPr lang="en-US" altLang="en-US"/>
          </a:p>
        </p:txBody>
      </p:sp>
    </p:spTree>
    <p:extLst>
      <p:ext uri="{BB962C8B-B14F-4D97-AF65-F5344CB8AC3E}">
        <p14:creationId xmlns:p14="http://schemas.microsoft.com/office/powerpoint/2010/main" val="2288977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8C9790-464A-FA45-5122-060D38167B30}"/>
              </a:ext>
            </a:extLst>
          </p:cNvPr>
          <p:cNvSpPr>
            <a:spLocks noGrp="1"/>
          </p:cNvSpPr>
          <p:nvPr>
            <p:ph type="dt" sz="half" idx="10"/>
          </p:nvPr>
        </p:nvSpPr>
        <p:spPr/>
        <p:txBody>
          <a:bodyPr/>
          <a:lstStyle>
            <a:lvl1pPr>
              <a:defRPr/>
            </a:lvl1pPr>
          </a:lstStyle>
          <a:p>
            <a:fld id="{D9220729-BAA7-4756-9F4D-E255667ED091}"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08C5CB7B-6537-99FC-AC10-A19CCFE9D72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2BA82A9-580B-A618-0E0A-CE15F3144E2F}"/>
              </a:ext>
            </a:extLst>
          </p:cNvPr>
          <p:cNvSpPr>
            <a:spLocks noGrp="1"/>
          </p:cNvSpPr>
          <p:nvPr>
            <p:ph type="sldNum" sz="quarter" idx="12"/>
          </p:nvPr>
        </p:nvSpPr>
        <p:spPr/>
        <p:txBody>
          <a:bodyPr/>
          <a:lstStyle>
            <a:lvl1pPr>
              <a:defRPr/>
            </a:lvl1pPr>
          </a:lstStyle>
          <a:p>
            <a:fld id="{68B6C284-CFD4-49EC-8C36-D6B8E050CFED}" type="slidenum">
              <a:rPr lang="en-US" altLang="en-US"/>
              <a:pPr/>
              <a:t>‹#›</a:t>
            </a:fld>
            <a:endParaRPr lang="en-US" altLang="en-US"/>
          </a:p>
        </p:txBody>
      </p:sp>
    </p:spTree>
    <p:extLst>
      <p:ext uri="{BB962C8B-B14F-4D97-AF65-F5344CB8AC3E}">
        <p14:creationId xmlns:p14="http://schemas.microsoft.com/office/powerpoint/2010/main" val="3474791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8AA27-152F-91BE-9299-F08C97F6E829}"/>
              </a:ext>
            </a:extLst>
          </p:cNvPr>
          <p:cNvSpPr>
            <a:spLocks noGrp="1"/>
          </p:cNvSpPr>
          <p:nvPr>
            <p:ph type="dt" sz="half" idx="10"/>
          </p:nvPr>
        </p:nvSpPr>
        <p:spPr/>
        <p:txBody>
          <a:bodyPr/>
          <a:lstStyle>
            <a:lvl1pPr>
              <a:defRPr/>
            </a:lvl1pPr>
          </a:lstStyle>
          <a:p>
            <a:fld id="{1EF98F5F-33B6-405F-AC85-A76091D8848C}"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392CF10D-F4F3-E126-EBAB-DBB83092734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D06BA4-9CDF-2F9F-9D07-09A6C8135F14}"/>
              </a:ext>
            </a:extLst>
          </p:cNvPr>
          <p:cNvSpPr>
            <a:spLocks noGrp="1"/>
          </p:cNvSpPr>
          <p:nvPr>
            <p:ph type="sldNum" sz="quarter" idx="12"/>
          </p:nvPr>
        </p:nvSpPr>
        <p:spPr/>
        <p:txBody>
          <a:bodyPr/>
          <a:lstStyle>
            <a:lvl1pPr>
              <a:defRPr/>
            </a:lvl1pPr>
          </a:lstStyle>
          <a:p>
            <a:fld id="{59C68197-90C1-4D61-A5D1-1C14A53D54D3}" type="slidenum">
              <a:rPr lang="en-US" altLang="en-US"/>
              <a:pPr/>
              <a:t>‹#›</a:t>
            </a:fld>
            <a:endParaRPr lang="en-US" altLang="en-US"/>
          </a:p>
        </p:txBody>
      </p:sp>
    </p:spTree>
    <p:extLst>
      <p:ext uri="{BB962C8B-B14F-4D97-AF65-F5344CB8AC3E}">
        <p14:creationId xmlns:p14="http://schemas.microsoft.com/office/powerpoint/2010/main" val="1841541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E049BD3-EC8E-C1E5-A0BA-8D5A2BCE433B}"/>
              </a:ext>
            </a:extLst>
          </p:cNvPr>
          <p:cNvSpPr>
            <a:spLocks noGrp="1"/>
          </p:cNvSpPr>
          <p:nvPr>
            <p:ph type="dt" sz="half" idx="10"/>
          </p:nvPr>
        </p:nvSpPr>
        <p:spPr/>
        <p:txBody>
          <a:bodyPr/>
          <a:lstStyle>
            <a:lvl1pPr>
              <a:defRPr/>
            </a:lvl1pPr>
          </a:lstStyle>
          <a:p>
            <a:fld id="{F7185F11-7B36-48AF-94A0-CD445EA9723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641E3D41-7435-6628-C4F5-07CF6151840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A5FB4A2-9656-FC29-3BC9-FDCDBD2C2DA7}"/>
              </a:ext>
            </a:extLst>
          </p:cNvPr>
          <p:cNvSpPr>
            <a:spLocks noGrp="1"/>
          </p:cNvSpPr>
          <p:nvPr>
            <p:ph type="sldNum" sz="quarter" idx="12"/>
          </p:nvPr>
        </p:nvSpPr>
        <p:spPr/>
        <p:txBody>
          <a:bodyPr/>
          <a:lstStyle>
            <a:lvl1pPr>
              <a:defRPr/>
            </a:lvl1pPr>
          </a:lstStyle>
          <a:p>
            <a:fld id="{A5813CDB-977C-4CFC-AB9D-9D11E7B98D2C}" type="slidenum">
              <a:rPr lang="en-US" altLang="en-US"/>
              <a:pPr/>
              <a:t>‹#›</a:t>
            </a:fld>
            <a:endParaRPr lang="en-US" altLang="en-US"/>
          </a:p>
        </p:txBody>
      </p:sp>
    </p:spTree>
    <p:extLst>
      <p:ext uri="{BB962C8B-B14F-4D97-AF65-F5344CB8AC3E}">
        <p14:creationId xmlns:p14="http://schemas.microsoft.com/office/powerpoint/2010/main" val="12422342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096B344-711D-1B8E-D8D3-2E2FE879B253}"/>
              </a:ext>
            </a:extLst>
          </p:cNvPr>
          <p:cNvSpPr>
            <a:spLocks noGrp="1"/>
          </p:cNvSpPr>
          <p:nvPr>
            <p:ph type="dt" sz="half" idx="10"/>
          </p:nvPr>
        </p:nvSpPr>
        <p:spPr/>
        <p:txBody>
          <a:bodyPr/>
          <a:lstStyle>
            <a:lvl1pPr>
              <a:defRPr/>
            </a:lvl1pPr>
          </a:lstStyle>
          <a:p>
            <a:fld id="{2CF770F2-C8E7-4F6E-9790-B9724202F5C3}"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CEBFBF42-DEEB-47A0-5112-54B5FB41261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9A1801F-8A5F-5FF1-9E24-55BE4A15C6ED}"/>
              </a:ext>
            </a:extLst>
          </p:cNvPr>
          <p:cNvSpPr>
            <a:spLocks noGrp="1"/>
          </p:cNvSpPr>
          <p:nvPr>
            <p:ph type="sldNum" sz="quarter" idx="12"/>
          </p:nvPr>
        </p:nvSpPr>
        <p:spPr/>
        <p:txBody>
          <a:bodyPr/>
          <a:lstStyle>
            <a:lvl1pPr>
              <a:defRPr/>
            </a:lvl1pPr>
          </a:lstStyle>
          <a:p>
            <a:fld id="{1ACDB5C8-9DB7-4DF2-B6E6-4534AFD74278}" type="slidenum">
              <a:rPr lang="en-US" altLang="en-US"/>
              <a:pPr/>
              <a:t>‹#›</a:t>
            </a:fld>
            <a:endParaRPr lang="en-US" altLang="en-US"/>
          </a:p>
        </p:txBody>
      </p:sp>
    </p:spTree>
    <p:extLst>
      <p:ext uri="{BB962C8B-B14F-4D97-AF65-F5344CB8AC3E}">
        <p14:creationId xmlns:p14="http://schemas.microsoft.com/office/powerpoint/2010/main" val="3740100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77B42D2-A102-7CA5-4465-B8BD1F0C6D94}"/>
              </a:ext>
            </a:extLst>
          </p:cNvPr>
          <p:cNvSpPr>
            <a:spLocks noGrp="1"/>
          </p:cNvSpPr>
          <p:nvPr>
            <p:ph type="dt" sz="half" idx="10"/>
          </p:nvPr>
        </p:nvSpPr>
        <p:spPr/>
        <p:txBody>
          <a:bodyPr/>
          <a:lstStyle>
            <a:lvl1pPr>
              <a:defRPr/>
            </a:lvl1pPr>
          </a:lstStyle>
          <a:p>
            <a:fld id="{DE89C4E4-80E8-4FB8-8DB5-A711E81F69AA}"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A11E9AC5-065D-B933-6BC5-02D4C1AB958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4C015D0-E48F-D799-DF4E-7A95AF80C406}"/>
              </a:ext>
            </a:extLst>
          </p:cNvPr>
          <p:cNvSpPr>
            <a:spLocks noGrp="1"/>
          </p:cNvSpPr>
          <p:nvPr>
            <p:ph type="sldNum" sz="quarter" idx="12"/>
          </p:nvPr>
        </p:nvSpPr>
        <p:spPr/>
        <p:txBody>
          <a:bodyPr/>
          <a:lstStyle>
            <a:lvl1pPr>
              <a:defRPr/>
            </a:lvl1pPr>
          </a:lstStyle>
          <a:p>
            <a:fld id="{2AB674D5-60C5-497D-AC31-F7DDB48053CE}" type="slidenum">
              <a:rPr lang="en-US" altLang="en-US"/>
              <a:pPr/>
              <a:t>‹#›</a:t>
            </a:fld>
            <a:endParaRPr lang="en-US" altLang="en-US"/>
          </a:p>
        </p:txBody>
      </p:sp>
    </p:spTree>
    <p:extLst>
      <p:ext uri="{BB962C8B-B14F-4D97-AF65-F5344CB8AC3E}">
        <p14:creationId xmlns:p14="http://schemas.microsoft.com/office/powerpoint/2010/main" val="13089520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68C8CA2-ABEC-C6FA-A182-6863AF5E1843}"/>
              </a:ext>
            </a:extLst>
          </p:cNvPr>
          <p:cNvSpPr>
            <a:spLocks noGrp="1"/>
          </p:cNvSpPr>
          <p:nvPr>
            <p:ph type="dt" sz="half" idx="10"/>
          </p:nvPr>
        </p:nvSpPr>
        <p:spPr/>
        <p:txBody>
          <a:bodyPr/>
          <a:lstStyle>
            <a:lvl1pPr>
              <a:defRPr/>
            </a:lvl1pPr>
          </a:lstStyle>
          <a:p>
            <a:fld id="{2917A86F-A049-4BD7-9907-CDE4F42E6EB5}"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063DCF59-B568-C4F9-ADCA-B7BB66B675C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790F5F5-72FB-EEFC-55B1-F9EF5B68DC97}"/>
              </a:ext>
            </a:extLst>
          </p:cNvPr>
          <p:cNvSpPr>
            <a:spLocks noGrp="1"/>
          </p:cNvSpPr>
          <p:nvPr>
            <p:ph type="sldNum" sz="quarter" idx="12"/>
          </p:nvPr>
        </p:nvSpPr>
        <p:spPr/>
        <p:txBody>
          <a:bodyPr/>
          <a:lstStyle>
            <a:lvl1pPr>
              <a:defRPr/>
            </a:lvl1pPr>
          </a:lstStyle>
          <a:p>
            <a:fld id="{CAD46B74-E28D-4869-833A-DBE6883E1DE0}" type="slidenum">
              <a:rPr lang="en-US" altLang="en-US"/>
              <a:pPr/>
              <a:t>‹#›</a:t>
            </a:fld>
            <a:endParaRPr lang="en-US" altLang="en-US"/>
          </a:p>
        </p:txBody>
      </p:sp>
    </p:spTree>
    <p:extLst>
      <p:ext uri="{BB962C8B-B14F-4D97-AF65-F5344CB8AC3E}">
        <p14:creationId xmlns:p14="http://schemas.microsoft.com/office/powerpoint/2010/main" val="487911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83FC638-0D81-B5CC-99E6-87DC983864DB}"/>
              </a:ext>
            </a:extLst>
          </p:cNvPr>
          <p:cNvSpPr>
            <a:spLocks noGrp="1"/>
          </p:cNvSpPr>
          <p:nvPr>
            <p:ph type="dt" sz="half" idx="10"/>
          </p:nvPr>
        </p:nvSpPr>
        <p:spPr/>
        <p:txBody>
          <a:bodyPr/>
          <a:lstStyle>
            <a:lvl1pPr>
              <a:defRPr/>
            </a:lvl1pPr>
          </a:lstStyle>
          <a:p>
            <a:fld id="{E415F07C-022C-4251-B3B2-9092B74861EA}"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8F374B7B-C70C-73A0-15BB-EC0E16C0F00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EC0026-6F7A-5407-7E19-25B2D7E04EEE}"/>
              </a:ext>
            </a:extLst>
          </p:cNvPr>
          <p:cNvSpPr>
            <a:spLocks noGrp="1"/>
          </p:cNvSpPr>
          <p:nvPr>
            <p:ph type="sldNum" sz="quarter" idx="12"/>
          </p:nvPr>
        </p:nvSpPr>
        <p:spPr/>
        <p:txBody>
          <a:bodyPr/>
          <a:lstStyle>
            <a:lvl1pPr>
              <a:defRPr/>
            </a:lvl1pPr>
          </a:lstStyle>
          <a:p>
            <a:fld id="{6DCDD235-0AC1-4D48-A479-66D1F986637F}" type="slidenum">
              <a:rPr lang="en-US" altLang="en-US"/>
              <a:pPr/>
              <a:t>‹#›</a:t>
            </a:fld>
            <a:endParaRPr lang="en-US" altLang="en-US"/>
          </a:p>
        </p:txBody>
      </p:sp>
    </p:spTree>
    <p:extLst>
      <p:ext uri="{BB962C8B-B14F-4D97-AF65-F5344CB8AC3E}">
        <p14:creationId xmlns:p14="http://schemas.microsoft.com/office/powerpoint/2010/main" val="1856987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E8E40-7B90-FC12-CF80-C168DA08FEC8}"/>
              </a:ext>
            </a:extLst>
          </p:cNvPr>
          <p:cNvSpPr>
            <a:spLocks noGrp="1"/>
          </p:cNvSpPr>
          <p:nvPr>
            <p:ph type="dt" sz="half" idx="10"/>
          </p:nvPr>
        </p:nvSpPr>
        <p:spPr/>
        <p:txBody>
          <a:bodyPr/>
          <a:lstStyle>
            <a:lvl1pPr>
              <a:defRPr/>
            </a:lvl1pPr>
          </a:lstStyle>
          <a:p>
            <a:fld id="{56E80453-AD16-4FEB-B491-BD24F54B89BD}"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EA5EAA38-D40E-CC0E-906D-C1431D1FECF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38EE9D-7CAE-E8BB-D50D-559F3E76BE3D}"/>
              </a:ext>
            </a:extLst>
          </p:cNvPr>
          <p:cNvSpPr>
            <a:spLocks noGrp="1"/>
          </p:cNvSpPr>
          <p:nvPr>
            <p:ph type="sldNum" sz="quarter" idx="12"/>
          </p:nvPr>
        </p:nvSpPr>
        <p:spPr/>
        <p:txBody>
          <a:bodyPr/>
          <a:lstStyle>
            <a:lvl1pPr>
              <a:defRPr/>
            </a:lvl1pPr>
          </a:lstStyle>
          <a:p>
            <a:fld id="{D3C6D54D-6545-443E-8FAF-E73AA22374D3}" type="slidenum">
              <a:rPr lang="en-US" altLang="en-US"/>
              <a:pPr/>
              <a:t>‹#›</a:t>
            </a:fld>
            <a:endParaRPr lang="en-US" altLang="en-US"/>
          </a:p>
        </p:txBody>
      </p:sp>
    </p:spTree>
    <p:extLst>
      <p:ext uri="{BB962C8B-B14F-4D97-AF65-F5344CB8AC3E}">
        <p14:creationId xmlns:p14="http://schemas.microsoft.com/office/powerpoint/2010/main" val="5569470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15ACE40-6832-CDC0-544D-DF7F44C8D5B4}"/>
              </a:ext>
            </a:extLst>
          </p:cNvPr>
          <p:cNvSpPr>
            <a:spLocks noGrp="1"/>
          </p:cNvSpPr>
          <p:nvPr>
            <p:ph type="dt" sz="half" idx="10"/>
          </p:nvPr>
        </p:nvSpPr>
        <p:spPr/>
        <p:txBody>
          <a:bodyPr/>
          <a:lstStyle>
            <a:lvl1pPr>
              <a:defRPr/>
            </a:lvl1pPr>
          </a:lstStyle>
          <a:p>
            <a:fld id="{B7D9AD06-9FED-4473-B5F9-B1912FAACEC7}"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9D363CF7-23F9-3553-787A-49A71B8E70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4EE97D-9A89-6B9A-CE8F-DA0D7310EFF6}"/>
              </a:ext>
            </a:extLst>
          </p:cNvPr>
          <p:cNvSpPr>
            <a:spLocks noGrp="1"/>
          </p:cNvSpPr>
          <p:nvPr>
            <p:ph type="sldNum" sz="quarter" idx="12"/>
          </p:nvPr>
        </p:nvSpPr>
        <p:spPr/>
        <p:txBody>
          <a:bodyPr/>
          <a:lstStyle>
            <a:lvl1pPr>
              <a:defRPr/>
            </a:lvl1pPr>
          </a:lstStyle>
          <a:p>
            <a:fld id="{5C2D5D28-5C42-4FD3-9762-27A7AA3AF8CC}" type="slidenum">
              <a:rPr lang="en-US" altLang="en-US"/>
              <a:pPr/>
              <a:t>‹#›</a:t>
            </a:fld>
            <a:endParaRPr lang="en-US" altLang="en-US"/>
          </a:p>
        </p:txBody>
      </p:sp>
    </p:spTree>
    <p:extLst>
      <p:ext uri="{BB962C8B-B14F-4D97-AF65-F5344CB8AC3E}">
        <p14:creationId xmlns:p14="http://schemas.microsoft.com/office/powerpoint/2010/main" val="2634044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67ACE-9C90-2300-D64F-E29F6B1B3186}"/>
              </a:ext>
            </a:extLst>
          </p:cNvPr>
          <p:cNvSpPr>
            <a:spLocks noGrp="1"/>
          </p:cNvSpPr>
          <p:nvPr>
            <p:ph type="dt" sz="half" idx="10"/>
          </p:nvPr>
        </p:nvSpPr>
        <p:spPr/>
        <p:txBody>
          <a:bodyPr/>
          <a:lstStyle>
            <a:lvl1pPr>
              <a:defRPr/>
            </a:lvl1pPr>
          </a:lstStyle>
          <a:p>
            <a:fld id="{4D087BB3-6909-49DD-B439-BB5834F257A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39108AA-1069-B833-096A-9A4BC974CB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492988-FEE7-DD66-D0EC-800AF9D26837}"/>
              </a:ext>
            </a:extLst>
          </p:cNvPr>
          <p:cNvSpPr>
            <a:spLocks noGrp="1"/>
          </p:cNvSpPr>
          <p:nvPr>
            <p:ph type="sldNum" sz="quarter" idx="12"/>
          </p:nvPr>
        </p:nvSpPr>
        <p:spPr/>
        <p:txBody>
          <a:bodyPr/>
          <a:lstStyle>
            <a:lvl1pPr>
              <a:defRPr/>
            </a:lvl1pPr>
          </a:lstStyle>
          <a:p>
            <a:fld id="{881C3CA4-8F80-414B-9601-D2C5F7B65976}" type="slidenum">
              <a:rPr lang="en-US" altLang="en-US"/>
              <a:pPr/>
              <a:t>‹#›</a:t>
            </a:fld>
            <a:endParaRPr lang="en-US" altLang="en-US"/>
          </a:p>
        </p:txBody>
      </p:sp>
    </p:spTree>
    <p:extLst>
      <p:ext uri="{BB962C8B-B14F-4D97-AF65-F5344CB8AC3E}">
        <p14:creationId xmlns:p14="http://schemas.microsoft.com/office/powerpoint/2010/main" val="856608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95221D-5969-54E3-1BD6-12B3E04C3D24}"/>
              </a:ext>
            </a:extLst>
          </p:cNvPr>
          <p:cNvSpPr>
            <a:spLocks noGrp="1"/>
          </p:cNvSpPr>
          <p:nvPr>
            <p:ph type="dt" sz="half" idx="10"/>
          </p:nvPr>
        </p:nvSpPr>
        <p:spPr/>
        <p:txBody>
          <a:bodyPr/>
          <a:lstStyle>
            <a:lvl1pPr>
              <a:defRPr/>
            </a:lvl1pPr>
          </a:lstStyle>
          <a:p>
            <a:fld id="{2283AA3D-CEF7-4D94-8587-A1228A482CC2}"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82B63C18-92B5-2BF1-D28A-C9DA7A9F3DC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53C3B1C-7D82-6487-841D-109C1B63416F}"/>
              </a:ext>
            </a:extLst>
          </p:cNvPr>
          <p:cNvSpPr>
            <a:spLocks noGrp="1"/>
          </p:cNvSpPr>
          <p:nvPr>
            <p:ph type="sldNum" sz="quarter" idx="12"/>
          </p:nvPr>
        </p:nvSpPr>
        <p:spPr/>
        <p:txBody>
          <a:bodyPr/>
          <a:lstStyle>
            <a:lvl1pPr>
              <a:defRPr/>
            </a:lvl1pPr>
          </a:lstStyle>
          <a:p>
            <a:fld id="{35CC904E-07E4-4876-B8BA-DD90B51370F4}" type="slidenum">
              <a:rPr lang="en-US" altLang="en-US"/>
              <a:pPr/>
              <a:t>‹#›</a:t>
            </a:fld>
            <a:endParaRPr lang="en-US" altLang="en-US"/>
          </a:p>
        </p:txBody>
      </p:sp>
    </p:spTree>
    <p:extLst>
      <p:ext uri="{BB962C8B-B14F-4D97-AF65-F5344CB8AC3E}">
        <p14:creationId xmlns:p14="http://schemas.microsoft.com/office/powerpoint/2010/main" val="1039209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F4BDC7-7B6F-8F95-6F52-1CF6524B1FF0}"/>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5" name="Rounded Rectangle 11">
            <a:extLst>
              <a:ext uri="{FF2B5EF4-FFF2-40B4-BE49-F238E27FC236}">
                <a16:creationId xmlns:a16="http://schemas.microsoft.com/office/drawing/2014/main" id="{5904D225-B218-385B-DECD-BF4410FAAAD1}"/>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a:extLst>
              <a:ext uri="{FF2B5EF4-FFF2-40B4-BE49-F238E27FC236}">
                <a16:creationId xmlns:a16="http://schemas.microsoft.com/office/drawing/2014/main" id="{E6225449-D259-48AE-DE0D-C2DB96E32033}"/>
              </a:ext>
            </a:extLst>
          </p:cNvPr>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a:extLst>
              <a:ext uri="{FF2B5EF4-FFF2-40B4-BE49-F238E27FC236}">
                <a16:creationId xmlns:a16="http://schemas.microsoft.com/office/drawing/2014/main" id="{0C1A58B1-75F5-EB7D-7690-BAC6617D1605}"/>
              </a:ext>
            </a:extLst>
          </p:cNvPr>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a:extLst>
              <a:ext uri="{FF2B5EF4-FFF2-40B4-BE49-F238E27FC236}">
                <a16:creationId xmlns:a16="http://schemas.microsoft.com/office/drawing/2014/main" id="{449AF743-4A40-2848-7ECE-702821FE26EF}"/>
              </a:ext>
            </a:extLst>
          </p:cNvPr>
          <p:cNvSpPr/>
          <p:nvPr/>
        </p:nvSpPr>
        <p:spPr>
          <a:xfrm>
            <a:off x="7712075" y="3136900"/>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a:extLst>
              <a:ext uri="{FF2B5EF4-FFF2-40B4-BE49-F238E27FC236}">
                <a16:creationId xmlns:a16="http://schemas.microsoft.com/office/drawing/2014/main" id="{6E5C37DE-2E02-3ADA-3F5A-3E02DC689A6D}"/>
              </a:ext>
            </a:extLst>
          </p:cNvPr>
          <p:cNvSpPr/>
          <p:nvPr/>
        </p:nvSpPr>
        <p:spPr>
          <a:xfrm>
            <a:off x="446088" y="3055938"/>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1A712289-B4EA-1E74-0E8C-239BBC55E88F}"/>
              </a:ext>
            </a:extLst>
          </p:cNvPr>
          <p:cNvSpPr/>
          <p:nvPr/>
        </p:nvSpPr>
        <p:spPr>
          <a:xfrm>
            <a:off x="541338" y="4559300"/>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1" name="Rectangle 10">
            <a:extLst>
              <a:ext uri="{FF2B5EF4-FFF2-40B4-BE49-F238E27FC236}">
                <a16:creationId xmlns:a16="http://schemas.microsoft.com/office/drawing/2014/main" id="{78A97DC6-428B-BFC3-9E78-16286E5F45B2}"/>
              </a:ext>
            </a:extLst>
          </p:cNvPr>
          <p:cNvSpPr/>
          <p:nvPr/>
        </p:nvSpPr>
        <p:spPr>
          <a:xfrm>
            <a:off x="539750"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a:t>Click to edit Master title style</a:t>
            </a:r>
            <a:endParaRPr lang="en-US" dirty="0"/>
          </a:p>
        </p:txBody>
      </p:sp>
      <p:sp>
        <p:nvSpPr>
          <p:cNvPr id="12" name="Date Placeholder 3">
            <a:extLst>
              <a:ext uri="{FF2B5EF4-FFF2-40B4-BE49-F238E27FC236}">
                <a16:creationId xmlns:a16="http://schemas.microsoft.com/office/drawing/2014/main" id="{138DFEB5-186D-26D7-729C-8FB45850D1F8}"/>
              </a:ext>
            </a:extLst>
          </p:cNvPr>
          <p:cNvSpPr>
            <a:spLocks noGrp="1"/>
          </p:cNvSpPr>
          <p:nvPr>
            <p:ph type="dt" sz="half" idx="10"/>
          </p:nvPr>
        </p:nvSpPr>
        <p:spPr/>
        <p:txBody>
          <a:bodyPr/>
          <a:lstStyle>
            <a:lvl1pPr>
              <a:defRPr/>
            </a:lvl1pPr>
          </a:lstStyle>
          <a:p>
            <a:fld id="{8BA73C25-A8F9-4DC4-83A5-A8C7FDF5004A}" type="datetimeFigureOut">
              <a:rPr lang="en-US" altLang="en-US"/>
              <a:pPr/>
              <a:t>8/4/2025</a:t>
            </a:fld>
            <a:endParaRPr lang="en-US" altLang="en-US"/>
          </a:p>
        </p:txBody>
      </p:sp>
      <p:sp>
        <p:nvSpPr>
          <p:cNvPr id="13" name="Footer Placeholder 4">
            <a:extLst>
              <a:ext uri="{FF2B5EF4-FFF2-40B4-BE49-F238E27FC236}">
                <a16:creationId xmlns:a16="http://schemas.microsoft.com/office/drawing/2014/main" id="{D8100E68-0883-1A18-2F91-7D27AE7B900D}"/>
              </a:ext>
            </a:extLst>
          </p:cNvPr>
          <p:cNvSpPr>
            <a:spLocks noGrp="1"/>
          </p:cNvSpPr>
          <p:nvPr>
            <p:ph type="ftr" sz="quarter" idx="11"/>
          </p:nvPr>
        </p:nvSpPr>
        <p:spPr/>
        <p:txBody>
          <a:bodyPr/>
          <a:lstStyle>
            <a:lvl1pPr>
              <a:defRPr/>
            </a:lvl1pPr>
          </a:lstStyle>
          <a:p>
            <a:pPr>
              <a:defRPr/>
            </a:pPr>
            <a:endParaRPr lang="en-US"/>
          </a:p>
        </p:txBody>
      </p:sp>
      <p:sp>
        <p:nvSpPr>
          <p:cNvPr id="14" name="Slide Number Placeholder 5">
            <a:extLst>
              <a:ext uri="{FF2B5EF4-FFF2-40B4-BE49-F238E27FC236}">
                <a16:creationId xmlns:a16="http://schemas.microsoft.com/office/drawing/2014/main" id="{4B0F9C86-537D-DE1C-7694-E96D498953C3}"/>
              </a:ext>
            </a:extLst>
          </p:cNvPr>
          <p:cNvSpPr>
            <a:spLocks noGrp="1"/>
          </p:cNvSpPr>
          <p:nvPr>
            <p:ph type="sldNum" sz="quarter" idx="12"/>
          </p:nvPr>
        </p:nvSpPr>
        <p:spPr>
          <a:xfrm>
            <a:off x="7786688" y="4625975"/>
            <a:ext cx="762000" cy="457200"/>
          </a:xfrm>
        </p:spPr>
        <p:txBody>
          <a:bodyPr/>
          <a:lstStyle>
            <a:lvl1pPr algn="ctr">
              <a:defRPr sz="2800">
                <a:solidFill>
                  <a:srgbClr val="58563A"/>
                </a:solidFill>
              </a:defRPr>
            </a:lvl1pPr>
          </a:lstStyle>
          <a:p>
            <a:fld id="{6A0BBE26-9F45-4897-A901-28E3429968E3}" type="slidenum">
              <a:rPr lang="en-US" altLang="en-US"/>
              <a:pPr/>
              <a:t>‹#›</a:t>
            </a:fld>
            <a:endParaRPr lang="en-US" altLang="en-US"/>
          </a:p>
        </p:txBody>
      </p:sp>
    </p:spTree>
    <p:extLst>
      <p:ext uri="{BB962C8B-B14F-4D97-AF65-F5344CB8AC3E}">
        <p14:creationId xmlns:p14="http://schemas.microsoft.com/office/powerpoint/2010/main" val="291648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40644F-2C42-2B9D-2111-AFFB2116D313}"/>
              </a:ext>
            </a:extLst>
          </p:cNvPr>
          <p:cNvSpPr>
            <a:spLocks noGrp="1"/>
          </p:cNvSpPr>
          <p:nvPr>
            <p:ph type="dt" sz="half" idx="10"/>
          </p:nvPr>
        </p:nvSpPr>
        <p:spPr/>
        <p:txBody>
          <a:bodyPr/>
          <a:lstStyle>
            <a:lvl1pPr>
              <a:defRPr/>
            </a:lvl1pPr>
          </a:lstStyle>
          <a:p>
            <a:fld id="{F89D52E5-E4C0-4357-AE1A-BC59CD76E7D4}"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78562DE-3C68-0E1C-3836-2B84AE28C09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7C07F2C-14B7-5CFD-2C1B-D17B8308E4DA}"/>
              </a:ext>
            </a:extLst>
          </p:cNvPr>
          <p:cNvSpPr>
            <a:spLocks noGrp="1"/>
          </p:cNvSpPr>
          <p:nvPr>
            <p:ph type="sldNum" sz="quarter" idx="12"/>
          </p:nvPr>
        </p:nvSpPr>
        <p:spPr/>
        <p:txBody>
          <a:bodyPr/>
          <a:lstStyle>
            <a:lvl1pPr>
              <a:defRPr/>
            </a:lvl1pPr>
          </a:lstStyle>
          <a:p>
            <a:fld id="{A08043A0-A5CA-45F0-916F-76FC59D4D05D}" type="slidenum">
              <a:rPr lang="en-US" altLang="en-US"/>
              <a:pPr/>
              <a:t>‹#›</a:t>
            </a:fld>
            <a:endParaRPr lang="en-US" altLang="en-US"/>
          </a:p>
        </p:txBody>
      </p:sp>
    </p:spTree>
    <p:extLst>
      <p:ext uri="{BB962C8B-B14F-4D97-AF65-F5344CB8AC3E}">
        <p14:creationId xmlns:p14="http://schemas.microsoft.com/office/powerpoint/2010/main" val="33758022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1667AC-8970-D5C3-39D6-E547717EF0CE}"/>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5" name="Rounded Rectangle 11">
            <a:extLst>
              <a:ext uri="{FF2B5EF4-FFF2-40B4-BE49-F238E27FC236}">
                <a16:creationId xmlns:a16="http://schemas.microsoft.com/office/drawing/2014/main" id="{B10223BE-AC1A-9060-8DFF-983B0B138556}"/>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5">
            <a:extLst>
              <a:ext uri="{FF2B5EF4-FFF2-40B4-BE49-F238E27FC236}">
                <a16:creationId xmlns:a16="http://schemas.microsoft.com/office/drawing/2014/main" id="{EBC6F4C5-5FA4-FB2E-779D-A7962D190976}"/>
              </a:ext>
            </a:extLst>
          </p:cNvPr>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a:extLst>
              <a:ext uri="{FF2B5EF4-FFF2-40B4-BE49-F238E27FC236}">
                <a16:creationId xmlns:a16="http://schemas.microsoft.com/office/drawing/2014/main" id="{D84184F0-E049-C8CB-4E6C-7C189FA799C4}"/>
              </a:ext>
            </a:extLst>
          </p:cNvPr>
          <p:cNvSpPr/>
          <p:nvPr/>
        </p:nvSpPr>
        <p:spPr>
          <a:xfrm>
            <a:off x="568325" y="3048000"/>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a:extLst>
              <a:ext uri="{FF2B5EF4-FFF2-40B4-BE49-F238E27FC236}">
                <a16:creationId xmlns:a16="http://schemas.microsoft.com/office/drawing/2014/main" id="{E013A182-BD47-2A44-D8C6-59DA7BC9777C}"/>
              </a:ext>
            </a:extLst>
          </p:cNvPr>
          <p:cNvSpPr/>
          <p:nvPr/>
        </p:nvSpPr>
        <p:spPr>
          <a:xfrm>
            <a:off x="676275" y="4541838"/>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a:extLst>
              <a:ext uri="{FF2B5EF4-FFF2-40B4-BE49-F238E27FC236}">
                <a16:creationId xmlns:a16="http://schemas.microsoft.com/office/drawing/2014/main" id="{E90569CE-CEEB-74AB-B9F5-F320A582B2FD}"/>
              </a:ext>
            </a:extLst>
          </p:cNvPr>
          <p:cNvSpPr/>
          <p:nvPr/>
        </p:nvSpPr>
        <p:spPr>
          <a:xfrm>
            <a:off x="676275"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6ADED85A-02F9-95D2-45B0-CBCBD000B34B}"/>
              </a:ext>
            </a:extLst>
          </p:cNvPr>
          <p:cNvSpPr>
            <a:spLocks noGrp="1"/>
          </p:cNvSpPr>
          <p:nvPr>
            <p:ph type="dt" sz="half" idx="10"/>
          </p:nvPr>
        </p:nvSpPr>
        <p:spPr/>
        <p:txBody>
          <a:bodyPr/>
          <a:lstStyle>
            <a:lvl1pPr>
              <a:defRPr/>
            </a:lvl1pPr>
          </a:lstStyle>
          <a:p>
            <a:fld id="{58A6EF29-D742-40C2-9C73-CD0EE61A67F5}" type="datetimeFigureOut">
              <a:rPr lang="en-US" altLang="en-US"/>
              <a:pPr/>
              <a:t>8/4/2025</a:t>
            </a:fld>
            <a:endParaRPr lang="en-US" altLang="en-US"/>
          </a:p>
        </p:txBody>
      </p:sp>
      <p:sp>
        <p:nvSpPr>
          <p:cNvPr id="11" name="Footer Placeholder 4">
            <a:extLst>
              <a:ext uri="{FF2B5EF4-FFF2-40B4-BE49-F238E27FC236}">
                <a16:creationId xmlns:a16="http://schemas.microsoft.com/office/drawing/2014/main" id="{DC70BD79-83CF-05F1-66EC-170494A8D3F9}"/>
              </a:ext>
            </a:extLst>
          </p:cNvPr>
          <p:cNvSpPr>
            <a:spLocks noGrp="1"/>
          </p:cNvSpPr>
          <p:nvPr>
            <p:ph type="ftr" sz="quarter" idx="11"/>
          </p:nvPr>
        </p:nvSpPr>
        <p:spPr/>
        <p:txBody>
          <a:bodyPr/>
          <a:lstStyle>
            <a:lvl1pPr>
              <a:defRPr/>
            </a:lvl1pPr>
          </a:lstStyle>
          <a:p>
            <a:pPr>
              <a:defRPr/>
            </a:pPr>
            <a:endParaRPr lang="en-US"/>
          </a:p>
        </p:txBody>
      </p:sp>
      <p:sp>
        <p:nvSpPr>
          <p:cNvPr id="12" name="Slide Number Placeholder 5">
            <a:extLst>
              <a:ext uri="{FF2B5EF4-FFF2-40B4-BE49-F238E27FC236}">
                <a16:creationId xmlns:a16="http://schemas.microsoft.com/office/drawing/2014/main" id="{883EBE2B-4362-2EAD-5573-C011A4D2BBC8}"/>
              </a:ext>
            </a:extLst>
          </p:cNvPr>
          <p:cNvSpPr>
            <a:spLocks noGrp="1"/>
          </p:cNvSpPr>
          <p:nvPr>
            <p:ph type="sldNum" sz="quarter" idx="12"/>
          </p:nvPr>
        </p:nvSpPr>
        <p:spPr/>
        <p:txBody>
          <a:bodyPr/>
          <a:lstStyle>
            <a:lvl1pPr>
              <a:defRPr/>
            </a:lvl1pPr>
          </a:lstStyle>
          <a:p>
            <a:fld id="{AAE48F4D-2F5E-40C0-9FF8-15EAEC43232A}" type="slidenum">
              <a:rPr lang="en-US" altLang="en-US"/>
              <a:pPr/>
              <a:t>‹#›</a:t>
            </a:fld>
            <a:endParaRPr lang="en-US" altLang="en-US"/>
          </a:p>
        </p:txBody>
      </p:sp>
    </p:spTree>
    <p:extLst>
      <p:ext uri="{BB962C8B-B14F-4D97-AF65-F5344CB8AC3E}">
        <p14:creationId xmlns:p14="http://schemas.microsoft.com/office/powerpoint/2010/main" val="171855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a:t>Click to edit Master title style</a:t>
            </a:r>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3E2AB03-69E8-E802-4F3E-474B1BCBA195}"/>
              </a:ext>
            </a:extLst>
          </p:cNvPr>
          <p:cNvSpPr>
            <a:spLocks noGrp="1"/>
          </p:cNvSpPr>
          <p:nvPr>
            <p:ph type="dt" sz="half" idx="10"/>
          </p:nvPr>
        </p:nvSpPr>
        <p:spPr/>
        <p:txBody>
          <a:bodyPr/>
          <a:lstStyle>
            <a:lvl1pPr>
              <a:defRPr/>
            </a:lvl1pPr>
          </a:lstStyle>
          <a:p>
            <a:fld id="{E3447371-D617-47C8-9E59-0BF56AD3A080}"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D48EC74A-3145-8F42-5F47-206388150D8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51369AE-9581-0881-E24B-E6C82047F001}"/>
              </a:ext>
            </a:extLst>
          </p:cNvPr>
          <p:cNvSpPr>
            <a:spLocks noGrp="1"/>
          </p:cNvSpPr>
          <p:nvPr>
            <p:ph type="sldNum" sz="quarter" idx="12"/>
          </p:nvPr>
        </p:nvSpPr>
        <p:spPr/>
        <p:txBody>
          <a:bodyPr/>
          <a:lstStyle>
            <a:lvl1pPr>
              <a:defRPr/>
            </a:lvl1pPr>
          </a:lstStyle>
          <a:p>
            <a:fld id="{C0015170-9AB7-4561-8075-A30B8414337E}" type="slidenum">
              <a:rPr lang="en-US" altLang="en-US"/>
              <a:pPr/>
              <a:t>‹#›</a:t>
            </a:fld>
            <a:endParaRPr lang="en-US" altLang="en-US"/>
          </a:p>
        </p:txBody>
      </p:sp>
    </p:spTree>
    <p:extLst>
      <p:ext uri="{BB962C8B-B14F-4D97-AF65-F5344CB8AC3E}">
        <p14:creationId xmlns:p14="http://schemas.microsoft.com/office/powerpoint/2010/main" val="501912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B3F21D91-E887-8A22-7C53-35F18D971959}"/>
              </a:ext>
            </a:extLst>
          </p:cNvPr>
          <p:cNvSpPr>
            <a:spLocks noGrp="1"/>
          </p:cNvSpPr>
          <p:nvPr>
            <p:ph type="dt" sz="half" idx="10"/>
          </p:nvPr>
        </p:nvSpPr>
        <p:spPr/>
        <p:txBody>
          <a:bodyPr/>
          <a:lstStyle>
            <a:lvl1pPr>
              <a:defRPr/>
            </a:lvl1pPr>
          </a:lstStyle>
          <a:p>
            <a:fld id="{A6A1D305-AD78-40B1-994E-FD43BDDDED88}"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4EF699B4-1799-030C-6BA6-3A0688CF27F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98B5E7C-F287-CCF2-AD76-864DA09AA405}"/>
              </a:ext>
            </a:extLst>
          </p:cNvPr>
          <p:cNvSpPr>
            <a:spLocks noGrp="1"/>
          </p:cNvSpPr>
          <p:nvPr>
            <p:ph type="sldNum" sz="quarter" idx="12"/>
          </p:nvPr>
        </p:nvSpPr>
        <p:spPr/>
        <p:txBody>
          <a:bodyPr/>
          <a:lstStyle>
            <a:lvl1pPr>
              <a:defRPr/>
            </a:lvl1pPr>
          </a:lstStyle>
          <a:p>
            <a:fld id="{7A54C73A-E15A-42A0-AA2C-8261FA59F161}" type="slidenum">
              <a:rPr lang="en-US" altLang="en-US"/>
              <a:pPr/>
              <a:t>‹#›</a:t>
            </a:fld>
            <a:endParaRPr lang="en-US" altLang="en-US"/>
          </a:p>
        </p:txBody>
      </p:sp>
    </p:spTree>
    <p:extLst>
      <p:ext uri="{BB962C8B-B14F-4D97-AF65-F5344CB8AC3E}">
        <p14:creationId xmlns:p14="http://schemas.microsoft.com/office/powerpoint/2010/main" val="3877508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7F0702-864C-4565-DCEB-F499AA0AF031}"/>
              </a:ext>
            </a:extLst>
          </p:cNvPr>
          <p:cNvSpPr>
            <a:spLocks noGrp="1"/>
          </p:cNvSpPr>
          <p:nvPr>
            <p:ph type="dt" sz="half" idx="10"/>
          </p:nvPr>
        </p:nvSpPr>
        <p:spPr/>
        <p:txBody>
          <a:bodyPr/>
          <a:lstStyle>
            <a:lvl1pPr>
              <a:defRPr/>
            </a:lvl1pPr>
          </a:lstStyle>
          <a:p>
            <a:fld id="{071AAA0D-5565-46A7-B922-BF83C6E66836}"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D4F0B0E8-6F85-1DBD-DF74-F1777FE2539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84E9CC3-1E84-B903-9EE1-EA19ECA25DD0}"/>
              </a:ext>
            </a:extLst>
          </p:cNvPr>
          <p:cNvSpPr>
            <a:spLocks noGrp="1"/>
          </p:cNvSpPr>
          <p:nvPr>
            <p:ph type="sldNum" sz="quarter" idx="12"/>
          </p:nvPr>
        </p:nvSpPr>
        <p:spPr/>
        <p:txBody>
          <a:bodyPr/>
          <a:lstStyle>
            <a:lvl1pPr>
              <a:defRPr/>
            </a:lvl1pPr>
          </a:lstStyle>
          <a:p>
            <a:fld id="{F0F8357B-86E2-4DD1-A1DF-132224E11486}" type="slidenum">
              <a:rPr lang="en-US" altLang="en-US"/>
              <a:pPr/>
              <a:t>‹#›</a:t>
            </a:fld>
            <a:endParaRPr lang="en-US" altLang="en-US"/>
          </a:p>
        </p:txBody>
      </p:sp>
    </p:spTree>
    <p:extLst>
      <p:ext uri="{BB962C8B-B14F-4D97-AF65-F5344CB8AC3E}">
        <p14:creationId xmlns:p14="http://schemas.microsoft.com/office/powerpoint/2010/main" val="40300784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10D682-E312-96FA-880A-4C794EAAEF18}"/>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3" name="Rounded Rectangle 11">
            <a:extLst>
              <a:ext uri="{FF2B5EF4-FFF2-40B4-BE49-F238E27FC236}">
                <a16:creationId xmlns:a16="http://schemas.microsoft.com/office/drawing/2014/main" id="{649BA5E0-72AA-4B50-9FE5-FD52AA8D6617}"/>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4" name="Date Placeholder 1">
            <a:extLst>
              <a:ext uri="{FF2B5EF4-FFF2-40B4-BE49-F238E27FC236}">
                <a16:creationId xmlns:a16="http://schemas.microsoft.com/office/drawing/2014/main" id="{72B7ADBC-F5F4-8C5E-7CB9-8EC6B1C6DE3F}"/>
              </a:ext>
            </a:extLst>
          </p:cNvPr>
          <p:cNvSpPr>
            <a:spLocks noGrp="1"/>
          </p:cNvSpPr>
          <p:nvPr>
            <p:ph type="dt" sz="half" idx="10"/>
          </p:nvPr>
        </p:nvSpPr>
        <p:spPr/>
        <p:txBody>
          <a:bodyPr/>
          <a:lstStyle>
            <a:lvl1pPr>
              <a:defRPr/>
            </a:lvl1pPr>
          </a:lstStyle>
          <a:p>
            <a:fld id="{2D1E67E3-2023-4C00-A25D-A980E56162D4}" type="datetimeFigureOut">
              <a:rPr lang="en-US" altLang="en-US"/>
              <a:pPr/>
              <a:t>8/4/2025</a:t>
            </a:fld>
            <a:endParaRPr lang="en-US" altLang="en-US"/>
          </a:p>
        </p:txBody>
      </p:sp>
      <p:sp>
        <p:nvSpPr>
          <p:cNvPr id="5" name="Footer Placeholder 2">
            <a:extLst>
              <a:ext uri="{FF2B5EF4-FFF2-40B4-BE49-F238E27FC236}">
                <a16:creationId xmlns:a16="http://schemas.microsoft.com/office/drawing/2014/main" id="{5A24C322-A93B-6BC1-C2E1-E8C93A61E3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3">
            <a:extLst>
              <a:ext uri="{FF2B5EF4-FFF2-40B4-BE49-F238E27FC236}">
                <a16:creationId xmlns:a16="http://schemas.microsoft.com/office/drawing/2014/main" id="{6887CC8F-36E6-3F3C-B3DD-1375D3B9AC71}"/>
              </a:ext>
            </a:extLst>
          </p:cNvPr>
          <p:cNvSpPr>
            <a:spLocks noGrp="1"/>
          </p:cNvSpPr>
          <p:nvPr>
            <p:ph type="sldNum" sz="quarter" idx="12"/>
          </p:nvPr>
        </p:nvSpPr>
        <p:spPr/>
        <p:txBody>
          <a:bodyPr/>
          <a:lstStyle>
            <a:lvl1pPr>
              <a:defRPr/>
            </a:lvl1pPr>
          </a:lstStyle>
          <a:p>
            <a:fld id="{B420B5D2-413E-4A20-B7F4-656C76AA46A1}" type="slidenum">
              <a:rPr lang="en-US" altLang="en-US"/>
              <a:pPr/>
              <a:t>‹#›</a:t>
            </a:fld>
            <a:endParaRPr lang="en-US" altLang="en-US"/>
          </a:p>
        </p:txBody>
      </p:sp>
    </p:spTree>
    <p:extLst>
      <p:ext uri="{BB962C8B-B14F-4D97-AF65-F5344CB8AC3E}">
        <p14:creationId xmlns:p14="http://schemas.microsoft.com/office/powerpoint/2010/main" val="1294537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4055D3-CADB-4800-C0EF-FD728CEDD27F}"/>
              </a:ext>
            </a:extLst>
          </p:cNvPr>
          <p:cNvSpPr>
            <a:spLocks noGrp="1"/>
          </p:cNvSpPr>
          <p:nvPr>
            <p:ph type="dt" sz="half" idx="10"/>
          </p:nvPr>
        </p:nvSpPr>
        <p:spPr/>
        <p:txBody>
          <a:bodyPr/>
          <a:lstStyle>
            <a:lvl1pPr>
              <a:defRPr/>
            </a:lvl1pPr>
          </a:lstStyle>
          <a:p>
            <a:fld id="{896A7518-2644-4C6B-B239-EBCCEBF07FD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5DBD4E5-F35A-6D68-FA80-57FADE84D7D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482D60-1B7C-070E-95CA-96F626353F8E}"/>
              </a:ext>
            </a:extLst>
          </p:cNvPr>
          <p:cNvSpPr>
            <a:spLocks noGrp="1"/>
          </p:cNvSpPr>
          <p:nvPr>
            <p:ph type="sldNum" sz="quarter" idx="12"/>
          </p:nvPr>
        </p:nvSpPr>
        <p:spPr/>
        <p:txBody>
          <a:bodyPr/>
          <a:lstStyle>
            <a:lvl1pPr>
              <a:defRPr/>
            </a:lvl1pPr>
          </a:lstStyle>
          <a:p>
            <a:fld id="{C2BB85C0-405B-4149-8037-9D5C7EF5BBD5}" type="slidenum">
              <a:rPr lang="en-US" altLang="en-US"/>
              <a:pPr/>
              <a:t>‹#›</a:t>
            </a:fld>
            <a:endParaRPr lang="en-US" altLang="en-US"/>
          </a:p>
        </p:txBody>
      </p:sp>
    </p:spTree>
    <p:extLst>
      <p:ext uri="{BB962C8B-B14F-4D97-AF65-F5344CB8AC3E}">
        <p14:creationId xmlns:p14="http://schemas.microsoft.com/office/powerpoint/2010/main" val="2791540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06BA264-C877-37A0-FEAF-6F13B726A608}"/>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6" name="Rounded Rectangle 11">
            <a:extLst>
              <a:ext uri="{FF2B5EF4-FFF2-40B4-BE49-F238E27FC236}">
                <a16:creationId xmlns:a16="http://schemas.microsoft.com/office/drawing/2014/main" id="{1A19EAA3-17A4-8153-7181-DCB48F48740A}"/>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a:extLst>
              <a:ext uri="{FF2B5EF4-FFF2-40B4-BE49-F238E27FC236}">
                <a16:creationId xmlns:a16="http://schemas.microsoft.com/office/drawing/2014/main" id="{E59440E5-C60C-188A-E31E-842E4E6D4058}"/>
              </a:ext>
            </a:extLst>
          </p:cNvPr>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a:extLst>
              <a:ext uri="{FF2B5EF4-FFF2-40B4-BE49-F238E27FC236}">
                <a16:creationId xmlns:a16="http://schemas.microsoft.com/office/drawing/2014/main" id="{C40585BC-EB86-127A-B8BD-2B7A4ACC63E5}"/>
              </a:ext>
            </a:extLst>
          </p:cNvPr>
          <p:cNvSpPr/>
          <p:nvPr/>
        </p:nvSpPr>
        <p:spPr>
          <a:xfrm>
            <a:off x="676275" y="1643063"/>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769000" y="1734312"/>
            <a:ext cx="2298634" cy="1191620"/>
          </a:xfrm>
        </p:spPr>
        <p:txBody>
          <a:bodyPr anchor="b"/>
          <a:lstStyle>
            <a:lvl1pPr algn="l">
              <a:defRPr sz="2000" b="0">
                <a:solidFill>
                  <a:schemeClr val="accent1">
                    <a:lumMod val="75000"/>
                  </a:schemeClr>
                </a:solidFill>
              </a:defRPr>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14527E54-EFD8-D3CF-2A17-A37D2E9AE6E6}"/>
              </a:ext>
            </a:extLst>
          </p:cNvPr>
          <p:cNvSpPr>
            <a:spLocks noGrp="1"/>
          </p:cNvSpPr>
          <p:nvPr>
            <p:ph type="dt" sz="half" idx="10"/>
          </p:nvPr>
        </p:nvSpPr>
        <p:spPr/>
        <p:txBody>
          <a:bodyPr/>
          <a:lstStyle>
            <a:lvl1pPr>
              <a:defRPr/>
            </a:lvl1pPr>
          </a:lstStyle>
          <a:p>
            <a:fld id="{02D32859-CD15-4F0D-9CF6-A5F8B8E094E1}" type="datetimeFigureOut">
              <a:rPr lang="en-US" altLang="en-US"/>
              <a:pPr/>
              <a:t>8/4/2025</a:t>
            </a:fld>
            <a:endParaRPr lang="en-US" altLang="en-US"/>
          </a:p>
        </p:txBody>
      </p:sp>
      <p:sp>
        <p:nvSpPr>
          <p:cNvPr id="10" name="Footer Placeholder 5">
            <a:extLst>
              <a:ext uri="{FF2B5EF4-FFF2-40B4-BE49-F238E27FC236}">
                <a16:creationId xmlns:a16="http://schemas.microsoft.com/office/drawing/2014/main" id="{351708D5-0221-2A33-1B66-5112D0F26C4F}"/>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BCCEB1CC-43C2-41FA-5113-2E549494280A}"/>
              </a:ext>
            </a:extLst>
          </p:cNvPr>
          <p:cNvSpPr>
            <a:spLocks noGrp="1"/>
          </p:cNvSpPr>
          <p:nvPr>
            <p:ph type="sldNum" sz="quarter" idx="12"/>
          </p:nvPr>
        </p:nvSpPr>
        <p:spPr/>
        <p:txBody>
          <a:bodyPr/>
          <a:lstStyle>
            <a:lvl1pPr>
              <a:defRPr/>
            </a:lvl1pPr>
          </a:lstStyle>
          <a:p>
            <a:fld id="{78472927-4E18-41AA-AE4F-71303CF5F8D4}" type="slidenum">
              <a:rPr lang="en-US" altLang="en-US"/>
              <a:pPr/>
              <a:t>‹#›</a:t>
            </a:fld>
            <a:endParaRPr lang="en-US" altLang="en-US"/>
          </a:p>
        </p:txBody>
      </p:sp>
    </p:spTree>
    <p:extLst>
      <p:ext uri="{BB962C8B-B14F-4D97-AF65-F5344CB8AC3E}">
        <p14:creationId xmlns:p14="http://schemas.microsoft.com/office/powerpoint/2010/main" val="3502379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E523E63-46D2-9BC1-03F4-1E2778A681DD}"/>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6" name="Rounded Rectangle 11">
            <a:extLst>
              <a:ext uri="{FF2B5EF4-FFF2-40B4-BE49-F238E27FC236}">
                <a16:creationId xmlns:a16="http://schemas.microsoft.com/office/drawing/2014/main" id="{E6DE57E0-C72A-1FA6-6799-B5EAF1E12CAE}"/>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7" name="Rectangle 6">
            <a:extLst>
              <a:ext uri="{FF2B5EF4-FFF2-40B4-BE49-F238E27FC236}">
                <a16:creationId xmlns:a16="http://schemas.microsoft.com/office/drawing/2014/main" id="{15F444B7-A2C8-3400-062B-89C7BE771823}"/>
              </a:ext>
            </a:extLst>
          </p:cNvPr>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a:extLst>
              <a:ext uri="{FF2B5EF4-FFF2-40B4-BE49-F238E27FC236}">
                <a16:creationId xmlns:a16="http://schemas.microsoft.com/office/drawing/2014/main" id="{22BE358D-6725-1155-DD46-4FF4CB355ED5}"/>
              </a:ext>
            </a:extLst>
          </p:cNvPr>
          <p:cNvSpPr/>
          <p:nvPr/>
        </p:nvSpPr>
        <p:spPr>
          <a:xfrm>
            <a:off x="762000" y="5029200"/>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9" name="Rectangle 8">
            <a:extLst>
              <a:ext uri="{FF2B5EF4-FFF2-40B4-BE49-F238E27FC236}">
                <a16:creationId xmlns:a16="http://schemas.microsoft.com/office/drawing/2014/main" id="{753C2658-854E-B73A-AD21-EF6F3307D92F}"/>
              </a:ext>
            </a:extLst>
          </p:cNvPr>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98A0D751-006F-BFCA-A2F4-A52D39B8E231}"/>
              </a:ext>
            </a:extLst>
          </p:cNvPr>
          <p:cNvSpPr/>
          <p:nvPr/>
        </p:nvSpPr>
        <p:spPr>
          <a:xfrm>
            <a:off x="604838"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14400" y="5105400"/>
            <a:ext cx="7328514" cy="523043"/>
          </a:xfrm>
        </p:spPr>
        <p:txBody>
          <a:bodyPr anchorCtr="0"/>
          <a:lstStyle>
            <a:lvl1pPr algn="ctr">
              <a:defRPr sz="2000" b="0">
                <a:solidFill>
                  <a:schemeClr val="accent1">
                    <a:lumMod val="75000"/>
                  </a:schemeClr>
                </a:solidFill>
              </a:defRPr>
            </a:lvl1pPr>
          </a:lstStyle>
          <a:p>
            <a:r>
              <a:rPr lang="en-US"/>
              <a:t>Click to edit Master title style</a:t>
            </a:r>
            <a:endParaRPr lang="en-US" dirty="0"/>
          </a:p>
        </p:txBody>
      </p:sp>
      <p:sp>
        <p:nvSpPr>
          <p:cNvPr id="11" name="Date Placeholder 4">
            <a:extLst>
              <a:ext uri="{FF2B5EF4-FFF2-40B4-BE49-F238E27FC236}">
                <a16:creationId xmlns:a16="http://schemas.microsoft.com/office/drawing/2014/main" id="{09633B71-4976-D54B-19BE-51B73EF9B990}"/>
              </a:ext>
            </a:extLst>
          </p:cNvPr>
          <p:cNvSpPr>
            <a:spLocks noGrp="1"/>
          </p:cNvSpPr>
          <p:nvPr>
            <p:ph type="dt" sz="half" idx="10"/>
          </p:nvPr>
        </p:nvSpPr>
        <p:spPr/>
        <p:txBody>
          <a:bodyPr/>
          <a:lstStyle>
            <a:lvl1pPr>
              <a:defRPr/>
            </a:lvl1pPr>
          </a:lstStyle>
          <a:p>
            <a:fld id="{C25B3633-5A2B-4213-9B20-229BC4B61839}" type="datetimeFigureOut">
              <a:rPr lang="en-US" altLang="en-US"/>
              <a:pPr/>
              <a:t>8/4/2025</a:t>
            </a:fld>
            <a:endParaRPr lang="en-US" altLang="en-US"/>
          </a:p>
        </p:txBody>
      </p:sp>
      <p:sp>
        <p:nvSpPr>
          <p:cNvPr id="12" name="Slide Number Placeholder 6">
            <a:extLst>
              <a:ext uri="{FF2B5EF4-FFF2-40B4-BE49-F238E27FC236}">
                <a16:creationId xmlns:a16="http://schemas.microsoft.com/office/drawing/2014/main" id="{064663A8-638C-DD24-8474-41DFA5FC0B3F}"/>
              </a:ext>
            </a:extLst>
          </p:cNvPr>
          <p:cNvSpPr>
            <a:spLocks noGrp="1"/>
          </p:cNvSpPr>
          <p:nvPr>
            <p:ph type="sldNum" sz="quarter" idx="11"/>
          </p:nvPr>
        </p:nvSpPr>
        <p:spPr/>
        <p:txBody>
          <a:bodyPr/>
          <a:lstStyle>
            <a:lvl1pPr>
              <a:defRPr/>
            </a:lvl1pPr>
          </a:lstStyle>
          <a:p>
            <a:fld id="{61A9F436-9D61-4257-9E39-A14189E471F5}" type="slidenum">
              <a:rPr lang="en-US" altLang="en-US"/>
              <a:pPr/>
              <a:t>‹#›</a:t>
            </a:fld>
            <a:endParaRPr lang="en-US" altLang="en-US"/>
          </a:p>
        </p:txBody>
      </p:sp>
      <p:sp>
        <p:nvSpPr>
          <p:cNvPr id="13" name="Footer Placeholder 5">
            <a:extLst>
              <a:ext uri="{FF2B5EF4-FFF2-40B4-BE49-F238E27FC236}">
                <a16:creationId xmlns:a16="http://schemas.microsoft.com/office/drawing/2014/main" id="{34F30C73-83E8-0449-044F-46E23BED671E}"/>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188329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E585A-6091-C8FA-2918-84DF83F709D4}"/>
              </a:ext>
            </a:extLst>
          </p:cNvPr>
          <p:cNvSpPr>
            <a:spLocks noGrp="1"/>
          </p:cNvSpPr>
          <p:nvPr>
            <p:ph type="dt" sz="half" idx="10"/>
          </p:nvPr>
        </p:nvSpPr>
        <p:spPr/>
        <p:txBody>
          <a:bodyPr/>
          <a:lstStyle>
            <a:lvl1pPr>
              <a:defRPr/>
            </a:lvl1pPr>
          </a:lstStyle>
          <a:p>
            <a:fld id="{CA23B4A6-1819-4FC9-8F29-74E3EEBAB772}"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DCD982DC-AC70-760F-E834-8233BF1214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9782F62-C795-AE33-5884-0F9F83F5BF83}"/>
              </a:ext>
            </a:extLst>
          </p:cNvPr>
          <p:cNvSpPr>
            <a:spLocks noGrp="1"/>
          </p:cNvSpPr>
          <p:nvPr>
            <p:ph type="sldNum" sz="quarter" idx="12"/>
          </p:nvPr>
        </p:nvSpPr>
        <p:spPr/>
        <p:txBody>
          <a:bodyPr/>
          <a:lstStyle>
            <a:lvl1pPr>
              <a:defRPr/>
            </a:lvl1pPr>
          </a:lstStyle>
          <a:p>
            <a:fld id="{6DAAEE5C-6B52-46D2-8165-9E081A0ACF24}" type="slidenum">
              <a:rPr lang="en-US" altLang="en-US"/>
              <a:pPr/>
              <a:t>‹#›</a:t>
            </a:fld>
            <a:endParaRPr lang="en-US" altLang="en-US"/>
          </a:p>
        </p:txBody>
      </p:sp>
    </p:spTree>
    <p:extLst>
      <p:ext uri="{BB962C8B-B14F-4D97-AF65-F5344CB8AC3E}">
        <p14:creationId xmlns:p14="http://schemas.microsoft.com/office/powerpoint/2010/main" val="40934518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83C47F-3DA8-5CF5-1562-155F23BF5D24}"/>
              </a:ext>
            </a:extLst>
          </p:cNvPr>
          <p:cNvSpPr/>
          <p:nvPr/>
        </p:nvSpPr>
        <p:spPr>
          <a:xfrm>
            <a:off x="6861175"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4">
            <a:extLst>
              <a:ext uri="{FF2B5EF4-FFF2-40B4-BE49-F238E27FC236}">
                <a16:creationId xmlns:a16="http://schemas.microsoft.com/office/drawing/2014/main" id="{803561A0-456C-EB9A-5465-EA6C00BC221C}"/>
              </a:ext>
            </a:extLst>
          </p:cNvPr>
          <p:cNvSpPr/>
          <p:nvPr/>
        </p:nvSpPr>
        <p:spPr>
          <a:xfrm>
            <a:off x="6954838" y="350838"/>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Vertical Title 1"/>
          <p:cNvSpPr>
            <a:spLocks noGrp="1"/>
          </p:cNvSpPr>
          <p:nvPr>
            <p:ph type="title" orient="vert"/>
          </p:nvPr>
        </p:nvSpPr>
        <p:spPr>
          <a:xfrm>
            <a:off x="7048577" y="395427"/>
            <a:ext cx="1485531" cy="578898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A445AD66-55B2-2060-D05D-0AF8848B0758}"/>
              </a:ext>
            </a:extLst>
          </p:cNvPr>
          <p:cNvSpPr>
            <a:spLocks noGrp="1"/>
          </p:cNvSpPr>
          <p:nvPr>
            <p:ph type="dt" sz="half" idx="10"/>
          </p:nvPr>
        </p:nvSpPr>
        <p:spPr/>
        <p:txBody>
          <a:bodyPr/>
          <a:lstStyle>
            <a:lvl1pPr>
              <a:defRPr/>
            </a:lvl1pPr>
          </a:lstStyle>
          <a:p>
            <a:fld id="{C746C04A-5D75-4409-B0EB-9029017DFB12}" type="datetimeFigureOut">
              <a:rPr lang="en-US" altLang="en-US"/>
              <a:pPr/>
              <a:t>8/4/2025</a:t>
            </a:fld>
            <a:endParaRPr lang="en-US" altLang="en-US"/>
          </a:p>
        </p:txBody>
      </p:sp>
      <p:sp>
        <p:nvSpPr>
          <p:cNvPr id="7" name="Footer Placeholder 4">
            <a:extLst>
              <a:ext uri="{FF2B5EF4-FFF2-40B4-BE49-F238E27FC236}">
                <a16:creationId xmlns:a16="http://schemas.microsoft.com/office/drawing/2014/main" id="{C3E6C206-DC81-5471-6A05-7212E76B494C}"/>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682FB073-9ABE-77E6-C835-021A1ED1C376}"/>
              </a:ext>
            </a:extLst>
          </p:cNvPr>
          <p:cNvSpPr>
            <a:spLocks noGrp="1"/>
          </p:cNvSpPr>
          <p:nvPr>
            <p:ph type="sldNum" sz="quarter" idx="12"/>
          </p:nvPr>
        </p:nvSpPr>
        <p:spPr/>
        <p:txBody>
          <a:bodyPr/>
          <a:lstStyle>
            <a:lvl1pPr>
              <a:defRPr/>
            </a:lvl1pPr>
          </a:lstStyle>
          <a:p>
            <a:fld id="{C01E4520-0893-4ADF-88B2-9A66FF892002}" type="slidenum">
              <a:rPr lang="en-US" altLang="en-US"/>
              <a:pPr/>
              <a:t>‹#›</a:t>
            </a:fld>
            <a:endParaRPr lang="en-US" altLang="en-US"/>
          </a:p>
        </p:txBody>
      </p:sp>
    </p:spTree>
    <p:extLst>
      <p:ext uri="{BB962C8B-B14F-4D97-AF65-F5344CB8AC3E}">
        <p14:creationId xmlns:p14="http://schemas.microsoft.com/office/powerpoint/2010/main" val="916450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15D993-2C8C-2780-D7F3-6BC53076BBEC}"/>
              </a:ext>
            </a:extLst>
          </p:cNvPr>
          <p:cNvSpPr>
            <a:spLocks noGrp="1"/>
          </p:cNvSpPr>
          <p:nvPr>
            <p:ph type="dt" sz="half" idx="10"/>
          </p:nvPr>
        </p:nvSpPr>
        <p:spPr/>
        <p:txBody>
          <a:bodyPr/>
          <a:lstStyle>
            <a:lvl1pPr>
              <a:defRPr/>
            </a:lvl1pPr>
          </a:lstStyle>
          <a:p>
            <a:fld id="{A016B5B5-A859-42F9-9933-B9C16134DF5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CA186A8D-C6D8-1F9D-ACA4-1303999F0F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37823CA-2878-AA03-919A-2923EB34C43E}"/>
              </a:ext>
            </a:extLst>
          </p:cNvPr>
          <p:cNvSpPr>
            <a:spLocks noGrp="1"/>
          </p:cNvSpPr>
          <p:nvPr>
            <p:ph type="sldNum" sz="quarter" idx="12"/>
          </p:nvPr>
        </p:nvSpPr>
        <p:spPr/>
        <p:txBody>
          <a:bodyPr/>
          <a:lstStyle>
            <a:lvl1pPr>
              <a:defRPr/>
            </a:lvl1pPr>
          </a:lstStyle>
          <a:p>
            <a:fld id="{DBA0F892-37DB-449D-A296-435586B32FB3}" type="slidenum">
              <a:rPr lang="en-US" altLang="en-US"/>
              <a:pPr/>
              <a:t>‹#›</a:t>
            </a:fld>
            <a:endParaRPr lang="en-US" altLang="en-US"/>
          </a:p>
        </p:txBody>
      </p:sp>
    </p:spTree>
    <p:extLst>
      <p:ext uri="{BB962C8B-B14F-4D97-AF65-F5344CB8AC3E}">
        <p14:creationId xmlns:p14="http://schemas.microsoft.com/office/powerpoint/2010/main" val="113543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80E29A80-4748-3A32-79E1-AAF5D019DD8A}"/>
              </a:ext>
            </a:extLst>
          </p:cNvPr>
          <p:cNvSpPr>
            <a:spLocks noGrp="1"/>
          </p:cNvSpPr>
          <p:nvPr>
            <p:ph type="dt" sz="half" idx="10"/>
          </p:nvPr>
        </p:nvSpPr>
        <p:spPr/>
        <p:txBody>
          <a:bodyPr/>
          <a:lstStyle>
            <a:lvl1pPr>
              <a:defRPr/>
            </a:lvl1pPr>
          </a:lstStyle>
          <a:p>
            <a:fld id="{5374A15D-A9E6-4673-A377-D9F2F3817B4E}" type="datetimeFigureOut">
              <a:rPr lang="en-US" altLang="en-US"/>
              <a:pPr/>
              <a:t>8/4/2025</a:t>
            </a:fld>
            <a:endParaRPr lang="en-US" altLang="en-US"/>
          </a:p>
        </p:txBody>
      </p:sp>
      <p:sp>
        <p:nvSpPr>
          <p:cNvPr id="8" name="Footer Placeholder 4">
            <a:extLst>
              <a:ext uri="{FF2B5EF4-FFF2-40B4-BE49-F238E27FC236}">
                <a16:creationId xmlns:a16="http://schemas.microsoft.com/office/drawing/2014/main" id="{C30A582A-A8BD-BA0C-D8ED-A658D129EA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B891B2D-7D08-325A-08B2-36406CA81591}"/>
              </a:ext>
            </a:extLst>
          </p:cNvPr>
          <p:cNvSpPr>
            <a:spLocks noGrp="1"/>
          </p:cNvSpPr>
          <p:nvPr>
            <p:ph type="sldNum" sz="quarter" idx="12"/>
          </p:nvPr>
        </p:nvSpPr>
        <p:spPr/>
        <p:txBody>
          <a:bodyPr/>
          <a:lstStyle>
            <a:lvl1pPr>
              <a:defRPr/>
            </a:lvl1pPr>
          </a:lstStyle>
          <a:p>
            <a:fld id="{A388323B-A3F6-4EAA-B91B-C43C6F9956DC}" type="slidenum">
              <a:rPr lang="en-US" altLang="en-US"/>
              <a:pPr/>
              <a:t>‹#›</a:t>
            </a:fld>
            <a:endParaRPr lang="en-US" altLang="en-US"/>
          </a:p>
        </p:txBody>
      </p:sp>
    </p:spTree>
    <p:extLst>
      <p:ext uri="{BB962C8B-B14F-4D97-AF65-F5344CB8AC3E}">
        <p14:creationId xmlns:p14="http://schemas.microsoft.com/office/powerpoint/2010/main" val="214126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7BC4BA4-7CDB-DB86-A4BC-A4B177F1F499}"/>
              </a:ext>
            </a:extLst>
          </p:cNvPr>
          <p:cNvSpPr>
            <a:spLocks noGrp="1"/>
          </p:cNvSpPr>
          <p:nvPr>
            <p:ph type="dt" sz="half" idx="10"/>
          </p:nvPr>
        </p:nvSpPr>
        <p:spPr/>
        <p:txBody>
          <a:bodyPr/>
          <a:lstStyle>
            <a:lvl1pPr>
              <a:defRPr/>
            </a:lvl1pPr>
          </a:lstStyle>
          <a:p>
            <a:fld id="{9AA35D7C-4705-49BA-9BED-26F1CC1C6042}" type="datetimeFigureOut">
              <a:rPr lang="en-US" altLang="en-US"/>
              <a:pPr/>
              <a:t>8/4/2025</a:t>
            </a:fld>
            <a:endParaRPr lang="en-US" altLang="en-US"/>
          </a:p>
        </p:txBody>
      </p:sp>
      <p:sp>
        <p:nvSpPr>
          <p:cNvPr id="4" name="Footer Placeholder 4">
            <a:extLst>
              <a:ext uri="{FF2B5EF4-FFF2-40B4-BE49-F238E27FC236}">
                <a16:creationId xmlns:a16="http://schemas.microsoft.com/office/drawing/2014/main" id="{75C614CE-65F0-278E-01AC-62C8731384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29F2908-E247-D590-7282-3FDA968E242A}"/>
              </a:ext>
            </a:extLst>
          </p:cNvPr>
          <p:cNvSpPr>
            <a:spLocks noGrp="1"/>
          </p:cNvSpPr>
          <p:nvPr>
            <p:ph type="sldNum" sz="quarter" idx="12"/>
          </p:nvPr>
        </p:nvSpPr>
        <p:spPr/>
        <p:txBody>
          <a:bodyPr/>
          <a:lstStyle>
            <a:lvl1pPr>
              <a:defRPr/>
            </a:lvl1pPr>
          </a:lstStyle>
          <a:p>
            <a:fld id="{FEC3098E-8EA7-442E-8733-B80C75490F3F}" type="slidenum">
              <a:rPr lang="en-US" altLang="en-US"/>
              <a:pPr/>
              <a:t>‹#›</a:t>
            </a:fld>
            <a:endParaRPr lang="en-US" altLang="en-US"/>
          </a:p>
        </p:txBody>
      </p:sp>
    </p:spTree>
    <p:extLst>
      <p:ext uri="{BB962C8B-B14F-4D97-AF65-F5344CB8AC3E}">
        <p14:creationId xmlns:p14="http://schemas.microsoft.com/office/powerpoint/2010/main" val="268537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6E8CA5A-D763-E42D-23F2-6C20E5C00019}"/>
              </a:ext>
            </a:extLst>
          </p:cNvPr>
          <p:cNvSpPr>
            <a:spLocks noGrp="1"/>
          </p:cNvSpPr>
          <p:nvPr>
            <p:ph type="dt" sz="half" idx="10"/>
          </p:nvPr>
        </p:nvSpPr>
        <p:spPr/>
        <p:txBody>
          <a:bodyPr/>
          <a:lstStyle>
            <a:lvl1pPr>
              <a:defRPr/>
            </a:lvl1pPr>
          </a:lstStyle>
          <a:p>
            <a:fld id="{868B6537-E240-4C47-8333-CDC025F69A2C}" type="datetimeFigureOut">
              <a:rPr lang="en-US" altLang="en-US"/>
              <a:pPr/>
              <a:t>8/4/2025</a:t>
            </a:fld>
            <a:endParaRPr lang="en-US" altLang="en-US"/>
          </a:p>
        </p:txBody>
      </p:sp>
      <p:sp>
        <p:nvSpPr>
          <p:cNvPr id="3" name="Footer Placeholder 4">
            <a:extLst>
              <a:ext uri="{FF2B5EF4-FFF2-40B4-BE49-F238E27FC236}">
                <a16:creationId xmlns:a16="http://schemas.microsoft.com/office/drawing/2014/main" id="{26295EB4-6C5F-6B68-2650-E28C895DAA6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651DA02B-1D27-A12A-73FB-BCD4C41085D3}"/>
              </a:ext>
            </a:extLst>
          </p:cNvPr>
          <p:cNvSpPr>
            <a:spLocks noGrp="1"/>
          </p:cNvSpPr>
          <p:nvPr>
            <p:ph type="sldNum" sz="quarter" idx="12"/>
          </p:nvPr>
        </p:nvSpPr>
        <p:spPr/>
        <p:txBody>
          <a:bodyPr/>
          <a:lstStyle>
            <a:lvl1pPr>
              <a:defRPr/>
            </a:lvl1pPr>
          </a:lstStyle>
          <a:p>
            <a:fld id="{D5545956-04D0-4DCA-85FE-32F20A6DCE8C}" type="slidenum">
              <a:rPr lang="en-US" altLang="en-US"/>
              <a:pPr/>
              <a:t>‹#›</a:t>
            </a:fld>
            <a:endParaRPr lang="en-US" altLang="en-US"/>
          </a:p>
        </p:txBody>
      </p:sp>
    </p:spTree>
    <p:extLst>
      <p:ext uri="{BB962C8B-B14F-4D97-AF65-F5344CB8AC3E}">
        <p14:creationId xmlns:p14="http://schemas.microsoft.com/office/powerpoint/2010/main" val="400448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4C857E3-3F63-73F8-B8E1-36D06215D82C}"/>
              </a:ext>
            </a:extLst>
          </p:cNvPr>
          <p:cNvSpPr>
            <a:spLocks noGrp="1"/>
          </p:cNvSpPr>
          <p:nvPr>
            <p:ph type="dt" sz="half" idx="10"/>
          </p:nvPr>
        </p:nvSpPr>
        <p:spPr/>
        <p:txBody>
          <a:bodyPr/>
          <a:lstStyle>
            <a:lvl1pPr>
              <a:defRPr/>
            </a:lvl1pPr>
          </a:lstStyle>
          <a:p>
            <a:fld id="{319EE257-0644-48F1-AC3E-748EC9D5771E}"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33AFBCA1-BD1B-A1C6-206D-6AD785D119A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E7A700B-27A6-2472-7DAA-848D967B6E5B}"/>
              </a:ext>
            </a:extLst>
          </p:cNvPr>
          <p:cNvSpPr>
            <a:spLocks noGrp="1"/>
          </p:cNvSpPr>
          <p:nvPr>
            <p:ph type="sldNum" sz="quarter" idx="12"/>
          </p:nvPr>
        </p:nvSpPr>
        <p:spPr/>
        <p:txBody>
          <a:bodyPr/>
          <a:lstStyle>
            <a:lvl1pPr>
              <a:defRPr/>
            </a:lvl1pPr>
          </a:lstStyle>
          <a:p>
            <a:fld id="{57765933-6F66-4AA0-824A-06AAEC5C094A}" type="slidenum">
              <a:rPr lang="en-US" altLang="en-US"/>
              <a:pPr/>
              <a:t>‹#›</a:t>
            </a:fld>
            <a:endParaRPr lang="en-US" altLang="en-US"/>
          </a:p>
        </p:txBody>
      </p:sp>
    </p:spTree>
    <p:extLst>
      <p:ext uri="{BB962C8B-B14F-4D97-AF65-F5344CB8AC3E}">
        <p14:creationId xmlns:p14="http://schemas.microsoft.com/office/powerpoint/2010/main" val="4269376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9CB590C-4448-4FD7-9F5B-1D0EA2C4E535}"/>
              </a:ext>
            </a:extLst>
          </p:cNvPr>
          <p:cNvSpPr>
            <a:spLocks noGrp="1"/>
          </p:cNvSpPr>
          <p:nvPr>
            <p:ph type="dt" sz="half" idx="10"/>
          </p:nvPr>
        </p:nvSpPr>
        <p:spPr/>
        <p:txBody>
          <a:bodyPr/>
          <a:lstStyle>
            <a:lvl1pPr>
              <a:defRPr/>
            </a:lvl1pPr>
          </a:lstStyle>
          <a:p>
            <a:fld id="{92E0B7D5-5FF4-45B8-8E61-596422BC21D1}" type="datetimeFigureOut">
              <a:rPr lang="en-US" altLang="en-US"/>
              <a:pPr/>
              <a:t>8/4/2025</a:t>
            </a:fld>
            <a:endParaRPr lang="en-US" altLang="en-US"/>
          </a:p>
        </p:txBody>
      </p:sp>
      <p:sp>
        <p:nvSpPr>
          <p:cNvPr id="6" name="Footer Placeholder 4">
            <a:extLst>
              <a:ext uri="{FF2B5EF4-FFF2-40B4-BE49-F238E27FC236}">
                <a16:creationId xmlns:a16="http://schemas.microsoft.com/office/drawing/2014/main" id="{BFA41807-5936-0342-FB71-AF08CC20F1D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3BC6BA9-A4BC-E02D-0197-B68F471CD80D}"/>
              </a:ext>
            </a:extLst>
          </p:cNvPr>
          <p:cNvSpPr>
            <a:spLocks noGrp="1"/>
          </p:cNvSpPr>
          <p:nvPr>
            <p:ph type="sldNum" sz="quarter" idx="12"/>
          </p:nvPr>
        </p:nvSpPr>
        <p:spPr/>
        <p:txBody>
          <a:bodyPr/>
          <a:lstStyle>
            <a:lvl1pPr>
              <a:defRPr/>
            </a:lvl1pPr>
          </a:lstStyle>
          <a:p>
            <a:fld id="{4EF258C0-A9E2-4EC0-873E-DF0902E4CAE4}" type="slidenum">
              <a:rPr lang="en-US" altLang="en-US"/>
              <a:pPr/>
              <a:t>‹#›</a:t>
            </a:fld>
            <a:endParaRPr lang="en-US" altLang="en-US"/>
          </a:p>
        </p:txBody>
      </p:sp>
    </p:spTree>
    <p:extLst>
      <p:ext uri="{BB962C8B-B14F-4D97-AF65-F5344CB8AC3E}">
        <p14:creationId xmlns:p14="http://schemas.microsoft.com/office/powerpoint/2010/main" val="83574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B4EA6B-AFDB-1917-58BE-4D21F40BF4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C03719B-4F94-81A5-7B98-4C03067D6EC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D72643-195F-9EBA-1724-8AD00B99827E}"/>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D39240EF-6514-4061-A219-ACFDF381EEDE}"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AF4EFE0B-1768-CEA9-CD71-8AFA3394E36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7DB0F29-47CD-BC62-2F6F-0B9F1D0FB6D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52216870-A29D-429A-BD9A-121FC2F144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3D69B"/>
            </a:gs>
            <a:gs pos="17999">
              <a:srgbClr val="FCD5B5"/>
            </a:gs>
            <a:gs pos="36000">
              <a:srgbClr val="FAC77D"/>
            </a:gs>
            <a:gs pos="61000">
              <a:srgbClr val="FBA97D"/>
            </a:gs>
            <a:gs pos="82001">
              <a:srgbClr val="FBD49C"/>
            </a:gs>
            <a:gs pos="100000">
              <a:srgbClr val="FEE7F2"/>
            </a:gs>
          </a:gsLst>
          <a:lin ang="5400000" scaled="1"/>
        </a:gra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D7E54337-1AA3-A9C3-A43B-49BB972721C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2CBEEF78-F9F7-4178-F308-2A008C42BAE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588B499-F9E5-FD2C-8A47-2714EA6BA53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2BE7A878-D30C-4535-A365-97504906D078}"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75627EAC-A0D0-07C9-C7C9-C7C89F49068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EAFB7F0-2BE7-29D4-1448-FA251666E38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072427AC-BC82-44A0-825E-261276876DC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988477-6ADC-67C8-00A6-9FD299641AA1}"/>
              </a:ext>
            </a:extLst>
          </p:cNvPr>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useBgFill="1">
        <p:nvSpPr>
          <p:cNvPr id="7" name="Rounded Rectangle 6">
            <a:extLst>
              <a:ext uri="{FF2B5EF4-FFF2-40B4-BE49-F238E27FC236}">
                <a16:creationId xmlns:a16="http://schemas.microsoft.com/office/drawing/2014/main" id="{1545D694-C6A2-0F6F-35E9-EF8A873500F3}"/>
              </a:ext>
            </a:extLst>
          </p:cNvPr>
          <p:cNvSpPr/>
          <p:nvPr/>
        </p:nvSpPr>
        <p:spPr>
          <a:xfrm>
            <a:off x="92075" y="101600"/>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076" name="Text Placeholder 2">
            <a:extLst>
              <a:ext uri="{FF2B5EF4-FFF2-40B4-BE49-F238E27FC236}">
                <a16:creationId xmlns:a16="http://schemas.microsoft.com/office/drawing/2014/main" id="{C2176CE5-B935-37D7-CCAC-EA740DB1D754}"/>
              </a:ext>
            </a:extLst>
          </p:cNvPr>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8247408-7298-20A9-88A4-E0C565E882E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675E47"/>
                </a:solidFill>
                <a:latin typeface="Century Gothic" panose="020B0502020202020204" pitchFamily="34" charset="0"/>
              </a:defRPr>
            </a:lvl1pPr>
          </a:lstStyle>
          <a:p>
            <a:fld id="{EDDF9CD3-004B-4928-BE0B-E8E16151889F}" type="datetimeFigureOut">
              <a:rPr lang="en-US" altLang="en-US"/>
              <a:pPr/>
              <a:t>8/4/2025</a:t>
            </a:fld>
            <a:endParaRPr lang="en-US" altLang="en-US"/>
          </a:p>
        </p:txBody>
      </p:sp>
      <p:sp>
        <p:nvSpPr>
          <p:cNvPr id="5" name="Footer Placeholder 4">
            <a:extLst>
              <a:ext uri="{FF2B5EF4-FFF2-40B4-BE49-F238E27FC236}">
                <a16:creationId xmlns:a16="http://schemas.microsoft.com/office/drawing/2014/main" id="{11EEE321-0783-3BA2-0B04-E3BCF875C108}"/>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675E47"/>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E781134-B952-760E-DF6F-8643B091ACA8}"/>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675E47"/>
                </a:solidFill>
                <a:latin typeface="Century Gothic" panose="020B0502020202020204" pitchFamily="34" charset="0"/>
              </a:defRPr>
            </a:lvl1pPr>
          </a:lstStyle>
          <a:p>
            <a:fld id="{5C1F7921-2058-4F72-A09D-ED3546FB7FA3}" type="slidenum">
              <a:rPr lang="en-US" altLang="en-US"/>
              <a:pPr/>
              <a:t>‹#›</a:t>
            </a:fld>
            <a:endParaRPr lang="en-US" altLang="en-US"/>
          </a:p>
        </p:txBody>
      </p:sp>
      <p:sp>
        <p:nvSpPr>
          <p:cNvPr id="9" name="Rectangle 8">
            <a:extLst>
              <a:ext uri="{FF2B5EF4-FFF2-40B4-BE49-F238E27FC236}">
                <a16:creationId xmlns:a16="http://schemas.microsoft.com/office/drawing/2014/main" id="{5C15E360-4E0F-379D-E477-5383D9F47206}"/>
              </a:ext>
            </a:extLst>
          </p:cNvPr>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10" name="Rectangle 9">
            <a:extLst>
              <a:ext uri="{FF2B5EF4-FFF2-40B4-BE49-F238E27FC236}">
                <a16:creationId xmlns:a16="http://schemas.microsoft.com/office/drawing/2014/main" id="{D9433148-6AE4-8348-4790-D9AE489B5A93}"/>
              </a:ext>
            </a:extLst>
          </p:cNvPr>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Placeholder 1">
            <a:extLst>
              <a:ext uri="{FF2B5EF4-FFF2-40B4-BE49-F238E27FC236}">
                <a16:creationId xmlns:a16="http://schemas.microsoft.com/office/drawing/2014/main" id="{059FC153-543E-6C37-85D0-E0AFAF14E4F4}"/>
              </a:ext>
            </a:extLst>
          </p:cNvPr>
          <p:cNvSpPr>
            <a:spLocks noGrp="1"/>
          </p:cNvSpPr>
          <p:nvPr>
            <p:ph type="title"/>
          </p:nvPr>
        </p:nvSpPr>
        <p:spPr>
          <a:xfrm>
            <a:off x="425450" y="407988"/>
            <a:ext cx="8261350" cy="1039812"/>
          </a:xfrm>
          <a:prstGeom prst="rect">
            <a:avLst/>
          </a:prstGeom>
        </p:spPr>
        <p:txBody>
          <a:bodyPr vert="horz" lIns="91440" tIns="45720" rIns="91440" bIns="45720" rtlCol="0" anchor="ctr">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777" r:id="rId1"/>
    <p:sldLayoutId id="2147483772" r:id="rId2"/>
    <p:sldLayoutId id="2147483778" r:id="rId3"/>
    <p:sldLayoutId id="2147483773" r:id="rId4"/>
    <p:sldLayoutId id="2147483774" r:id="rId5"/>
    <p:sldLayoutId id="2147483775" r:id="rId6"/>
    <p:sldLayoutId id="2147483779" r:id="rId7"/>
    <p:sldLayoutId id="2147483780" r:id="rId8"/>
    <p:sldLayoutId id="2147483781" r:id="rId9"/>
    <p:sldLayoutId id="2147483776" r:id="rId10"/>
    <p:sldLayoutId id="2147483782" r:id="rId11"/>
  </p:sldLayoutIdLst>
  <p:txStyles>
    <p:titleStyle>
      <a:lvl1pPr algn="ctr" rtl="0" fontAlgn="base">
        <a:spcBef>
          <a:spcPct val="0"/>
        </a:spcBef>
        <a:spcAft>
          <a:spcPct val="0"/>
        </a:spcAft>
        <a:defRPr sz="3500" kern="1200" cap="all">
          <a:solidFill>
            <a:srgbClr val="858157"/>
          </a:solidFill>
          <a:latin typeface="+mj-lt"/>
          <a:ea typeface="MS PGothic" panose="020B0600070205080204" pitchFamily="34" charset="-128"/>
          <a:cs typeface="+mj-cs"/>
        </a:defRPr>
      </a:lvl1pPr>
      <a:lvl2pPr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2pPr>
      <a:lvl3pPr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3pPr>
      <a:lvl4pPr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4pPr>
      <a:lvl5pPr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5pPr>
      <a:lvl6pPr marL="457200"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6pPr>
      <a:lvl7pPr marL="914400"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7pPr>
      <a:lvl8pPr marL="1371600"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8pPr>
      <a:lvl9pPr marL="1828800" algn="ctr" rtl="0" fontAlgn="base">
        <a:spcBef>
          <a:spcPct val="0"/>
        </a:spcBef>
        <a:spcAft>
          <a:spcPct val="0"/>
        </a:spcAft>
        <a:defRPr sz="3500">
          <a:solidFill>
            <a:srgbClr val="858157"/>
          </a:solidFill>
          <a:latin typeface="Book Antiqua" panose="02040602050305030304" pitchFamily="18" charset="0"/>
          <a:ea typeface="MS PGothic" panose="020B0600070205080204" pitchFamily="34" charset="-128"/>
        </a:defRPr>
      </a:lvl9pPr>
    </p:titleStyle>
    <p:bodyStyle>
      <a:lvl1pPr marL="342900" indent="-228600" algn="l" rtl="0" fontAlgn="base">
        <a:spcBef>
          <a:spcPct val="20000"/>
        </a:spcBef>
        <a:spcAft>
          <a:spcPct val="0"/>
        </a:spcAft>
        <a:buClr>
          <a:schemeClr val="accent1"/>
        </a:buClr>
        <a:buFont typeface="Arial" panose="020B0604020202020204" pitchFamily="34" charset="0"/>
        <a:buChar char="•"/>
        <a:defRPr sz="2400" kern="1200">
          <a:solidFill>
            <a:schemeClr val="tx2"/>
          </a:solidFill>
          <a:latin typeface="+mn-lt"/>
          <a:ea typeface="MS PGothic" panose="020B0600070205080204" pitchFamily="34" charset="-128"/>
          <a:cs typeface="+mn-cs"/>
        </a:defRPr>
      </a:lvl1pPr>
      <a:lvl2pPr marL="639763" indent="-228600" algn="l" rtl="0" fontAlgn="base">
        <a:spcBef>
          <a:spcPct val="20000"/>
        </a:spcBef>
        <a:spcAft>
          <a:spcPct val="0"/>
        </a:spcAft>
        <a:buClr>
          <a:schemeClr val="accent2"/>
        </a:buClr>
        <a:buFont typeface="Arial" panose="020B0604020202020204" pitchFamily="34" charset="0"/>
        <a:buChar char="•"/>
        <a:defRPr sz="2000" kern="1200">
          <a:solidFill>
            <a:schemeClr val="tx2"/>
          </a:solidFill>
          <a:latin typeface="+mn-lt"/>
          <a:ea typeface="MS PGothic" panose="020B0600070205080204" pitchFamily="34" charset="-128"/>
          <a:cs typeface="+mn-cs"/>
        </a:defRPr>
      </a:lvl2pPr>
      <a:lvl3pPr marL="914400" indent="-228600" algn="l" rtl="0" fontAlgn="base">
        <a:spcBef>
          <a:spcPct val="20000"/>
        </a:spcBef>
        <a:spcAft>
          <a:spcPct val="0"/>
        </a:spcAft>
        <a:buClr>
          <a:srgbClr val="D2CB6C"/>
        </a:buClr>
        <a:buFont typeface="Arial" panose="020B0604020202020204" pitchFamily="34" charset="0"/>
        <a:buChar char="•"/>
        <a:defRPr kern="1200">
          <a:solidFill>
            <a:schemeClr val="tx2"/>
          </a:solidFill>
          <a:latin typeface="+mn-lt"/>
          <a:ea typeface="MS PGothic" panose="020B0600070205080204" pitchFamily="34" charset="-128"/>
          <a:cs typeface="+mn-cs"/>
        </a:defRPr>
      </a:lvl3pPr>
      <a:lvl4pPr marL="1279525" indent="-228600" algn="l" rtl="0" fontAlgn="base">
        <a:spcBef>
          <a:spcPct val="20000"/>
        </a:spcBef>
        <a:spcAft>
          <a:spcPct val="0"/>
        </a:spcAft>
        <a:buClr>
          <a:srgbClr val="95A39D"/>
        </a:buClr>
        <a:buFont typeface="Arial" panose="020B0604020202020204" pitchFamily="34" charset="0"/>
        <a:buChar char="•"/>
        <a:defRPr sz="1600" kern="1200">
          <a:solidFill>
            <a:schemeClr val="tx2"/>
          </a:solidFill>
          <a:latin typeface="+mn-lt"/>
          <a:ea typeface="MS PGothic" panose="020B0600070205080204" pitchFamily="34" charset="-128"/>
          <a:cs typeface="+mn-cs"/>
        </a:defRPr>
      </a:lvl4pPr>
      <a:lvl5pPr marL="1554163" indent="-228600" algn="l" rtl="0" fontAlgn="base">
        <a:spcBef>
          <a:spcPct val="20000"/>
        </a:spcBef>
        <a:spcAft>
          <a:spcPct val="0"/>
        </a:spcAft>
        <a:buClr>
          <a:srgbClr val="C89F5D"/>
        </a:buClr>
        <a:buFont typeface="Arial" panose="020B0604020202020204" pitchFamily="34" charset="0"/>
        <a:buChar char="•"/>
        <a:defRPr sz="1600" kern="1200">
          <a:solidFill>
            <a:schemeClr val="tx2"/>
          </a:solidFill>
          <a:latin typeface="+mn-lt"/>
          <a:ea typeface="MS PGothic" panose="020B0600070205080204" pitchFamily="34" charset="-128"/>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6.emf"/></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43BE9DB1-DAE3-C9F4-1478-952408DD1D28}"/>
              </a:ext>
            </a:extLst>
          </p:cNvPr>
          <p:cNvSpPr>
            <a:spLocks noGrp="1"/>
          </p:cNvSpPr>
          <p:nvPr>
            <p:ph type="ctrTitle"/>
          </p:nvPr>
        </p:nvSpPr>
        <p:spPr/>
        <p:txBody>
          <a:bodyPr/>
          <a:lstStyle/>
          <a:p>
            <a:r>
              <a:rPr lang="en-US" altLang="en-US"/>
              <a:t>Managing in </a:t>
            </a:r>
            <a:br>
              <a:rPr lang="en-US" altLang="en-US"/>
            </a:br>
            <a:r>
              <a:rPr lang="en-US" altLang="en-US"/>
              <a:t>Critical Habitat</a:t>
            </a:r>
          </a:p>
        </p:txBody>
      </p:sp>
      <p:sp>
        <p:nvSpPr>
          <p:cNvPr id="3" name="Subtitle 2">
            <a:extLst>
              <a:ext uri="{FF2B5EF4-FFF2-40B4-BE49-F238E27FC236}">
                <a16:creationId xmlns:a16="http://schemas.microsoft.com/office/drawing/2014/main" id="{C45CA234-FCC8-FFC4-4648-C17990EF5289}"/>
              </a:ext>
            </a:extLst>
          </p:cNvPr>
          <p:cNvSpPr>
            <a:spLocks noGrp="1"/>
          </p:cNvSpPr>
          <p:nvPr>
            <p:ph type="subTitle" idx="1"/>
          </p:nvPr>
        </p:nvSpPr>
        <p:spPr/>
        <p:txBody>
          <a:bodyPr rtlCol="0">
            <a:normAutofit/>
          </a:bodyPr>
          <a:lstStyle/>
          <a:p>
            <a:pPr fontAlgn="auto">
              <a:spcAft>
                <a:spcPts val="0"/>
              </a:spcAft>
              <a:defRPr/>
            </a:pPr>
            <a:r>
              <a:rPr lang="en-US" dirty="0">
                <a:ea typeface="+mn-ea"/>
              </a:rPr>
              <a:t>A California Perspective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99B3784-B37D-7969-6757-A9845FDF8B58}"/>
              </a:ext>
            </a:extLst>
          </p:cNvPr>
          <p:cNvSpPr>
            <a:spLocks noGrp="1"/>
          </p:cNvSpPr>
          <p:nvPr>
            <p:ph type="title"/>
          </p:nvPr>
        </p:nvSpPr>
        <p:spPr/>
        <p:txBody>
          <a:bodyPr/>
          <a:lstStyle/>
          <a:p>
            <a:r>
              <a:rPr lang="en-US" altLang="en-US" sz="4000"/>
              <a:t>Effects to CH </a:t>
            </a:r>
            <a:br>
              <a:rPr lang="en-US" altLang="en-US" sz="4000">
                <a:solidFill>
                  <a:srgbClr val="FF0000"/>
                </a:solidFill>
              </a:rPr>
            </a:br>
            <a:r>
              <a:rPr lang="en-US" altLang="en-US" sz="2700">
                <a:solidFill>
                  <a:srgbClr val="FF0000"/>
                </a:solidFill>
                <a:latin typeface="Century Gothic" panose="020B0502020202020204" pitchFamily="34" charset="0"/>
              </a:rPr>
              <a:t>(2012 Reinitiation)</a:t>
            </a:r>
            <a:endParaRPr lang="en-US" altLang="en-US" sz="2700"/>
          </a:p>
        </p:txBody>
      </p:sp>
      <p:graphicFrame>
        <p:nvGraphicFramePr>
          <p:cNvPr id="4" name="Content Placeholder 3">
            <a:extLst>
              <a:ext uri="{FF2B5EF4-FFF2-40B4-BE49-F238E27FC236}">
                <a16:creationId xmlns:a16="http://schemas.microsoft.com/office/drawing/2014/main" id="{BA4AAB4E-D631-9990-CE66-F18F4D478822}"/>
              </a:ext>
            </a:extLst>
          </p:cNvPr>
          <p:cNvGraphicFramePr>
            <a:graphicFrameLocks noGrp="1"/>
          </p:cNvGraphicFramePr>
          <p:nvPr>
            <p:ph idx="1"/>
          </p:nvPr>
        </p:nvGraphicFramePr>
        <p:xfrm>
          <a:off x="533400" y="1752600"/>
          <a:ext cx="7848600" cy="5021263"/>
        </p:xfrm>
        <a:graphic>
          <a:graphicData uri="http://schemas.openxmlformats.org/drawingml/2006/table">
            <a:tbl>
              <a:tblPr/>
              <a:tblGrid>
                <a:gridCol w="1962150">
                  <a:extLst>
                    <a:ext uri="{9D8B030D-6E8A-4147-A177-3AD203B41FA5}">
                      <a16:colId xmlns:a16="http://schemas.microsoft.com/office/drawing/2014/main" val="215356292"/>
                    </a:ext>
                  </a:extLst>
                </a:gridCol>
                <a:gridCol w="1962150">
                  <a:extLst>
                    <a:ext uri="{9D8B030D-6E8A-4147-A177-3AD203B41FA5}">
                      <a16:colId xmlns:a16="http://schemas.microsoft.com/office/drawing/2014/main" val="2785797086"/>
                    </a:ext>
                  </a:extLst>
                </a:gridCol>
                <a:gridCol w="1962150">
                  <a:extLst>
                    <a:ext uri="{9D8B030D-6E8A-4147-A177-3AD203B41FA5}">
                      <a16:colId xmlns:a16="http://schemas.microsoft.com/office/drawing/2014/main" val="2623355537"/>
                    </a:ext>
                  </a:extLst>
                </a:gridCol>
                <a:gridCol w="1962150">
                  <a:extLst>
                    <a:ext uri="{9D8B030D-6E8A-4147-A177-3AD203B41FA5}">
                      <a16:colId xmlns:a16="http://schemas.microsoft.com/office/drawing/2014/main" val="3841531265"/>
                    </a:ext>
                  </a:extLst>
                </a:gridCol>
              </a:tblGrid>
              <a:tr h="6858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Project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PCE 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PCE 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Calibri" panose="020F0502020204030204" pitchFamily="34" charset="0"/>
                          <a:ea typeface="MS PGothic" panose="020B0600070205080204" pitchFamily="34" charset="-128"/>
                        </a:rPr>
                        <a:t>PCE 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4106958319"/>
                  </a:ext>
                </a:extLst>
              </a:tr>
              <a:tr h="11620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Mt Ashland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22 (in 17 units)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403 (in 93 units)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1,695 (in 138 units)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2092294508"/>
                  </a:ext>
                </a:extLst>
              </a:tr>
              <a:tr h="11620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Singleton </a:t>
                      </a: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11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  +166 ac Rx Fire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359 </a:t>
                      </a:r>
                      <a:r>
                        <a:rPr kumimoji="0" lang="en-US" altLang="en-US" sz="14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r>
                        <a:rPr kumimoji="0" lang="en-US" altLang="en-US" sz="16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min 50% CC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150 min sq ft BA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chemeClr val="tx1"/>
                          </a:solidFill>
                          <a:effectLst/>
                          <a:latin typeface="Calibri" panose="020F0502020204030204" pitchFamily="34" charset="0"/>
                          <a:ea typeface="MS PGothic" panose="020B0600070205080204" pitchFamily="34" charset="-128"/>
                        </a:rPr>
                        <a:t>+</a:t>
                      </a:r>
                      <a:r>
                        <a:rPr kumimoji="0" lang="en-US" altLang="en-US" sz="16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340 Rx Fire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135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5E7"/>
                    </a:solidFill>
                  </a:tcPr>
                </a:tc>
                <a:extLst>
                  <a:ext uri="{0D108BD9-81ED-4DB2-BD59-A6C34878D82A}">
                    <a16:rowId xmlns:a16="http://schemas.microsoft.com/office/drawing/2014/main" val="1809881738"/>
                  </a:ext>
                </a:extLst>
              </a:tr>
              <a:tr h="116205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Johnny O’Neil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74 </a:t>
                      </a: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r>
                        <a:rPr kumimoji="0" lang="en-US" altLang="en-US" sz="14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(40 ac NCT in NR)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min 60% CC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min 210 sq ft BA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r>
                        <a:rPr kumimoji="0" lang="en-US" altLang="en-US" sz="16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2000 ac Rx Fire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739</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40-60% CC</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min 120-180 sq ft BA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1800 ac Rx fire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Calibri" panose="020F0502020204030204" pitchFamily="34" charset="0"/>
                          <a:ea typeface="MS PGothic" panose="020B0600070205080204" pitchFamily="34" charset="-128"/>
                        </a:rPr>
                        <a:t> </a:t>
                      </a:r>
                      <a:endParaRPr kumimoji="0" lang="en-US" altLang="en-US" sz="1600" b="0" i="0" u="none" strike="noStrike" cap="none" normalizeH="0" baseline="0">
                        <a:ln>
                          <a:noFill/>
                        </a:ln>
                        <a:solidFill>
                          <a:srgbClr val="FF0000"/>
                        </a:solidFill>
                        <a:effectLst/>
                        <a:latin typeface="Calibri" panose="020F0502020204030204" pitchFamily="34" charset="0"/>
                        <a:ea typeface="MS PGothic" panose="020B0600070205080204" pitchFamily="34"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FF0000"/>
                          </a:solidFill>
                          <a:effectLst/>
                          <a:latin typeface="Calibri" panose="020F0502020204030204" pitchFamily="34" charset="0"/>
                          <a:ea typeface="MS PGothic" panose="020B0600070205080204" pitchFamily="34" charset="-128"/>
                        </a:rPr>
                        <a:t>51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CEACB"/>
                    </a:solidFill>
                  </a:tcPr>
                </a:tc>
                <a:extLst>
                  <a:ext uri="{0D108BD9-81ED-4DB2-BD59-A6C34878D82A}">
                    <a16:rowId xmlns:a16="http://schemas.microsoft.com/office/drawing/2014/main" val="692659986"/>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BC2AB345-3AF3-2860-27AF-09C4CE4A3D0E}"/>
              </a:ext>
            </a:extLst>
          </p:cNvPr>
          <p:cNvSpPr>
            <a:spLocks noGrp="1"/>
          </p:cNvSpPr>
          <p:nvPr>
            <p:ph type="title"/>
          </p:nvPr>
        </p:nvSpPr>
        <p:spPr/>
        <p:txBody>
          <a:bodyPr/>
          <a:lstStyle/>
          <a:p>
            <a:r>
              <a:rPr lang="en-US" altLang="en-US" b="1"/>
              <a:t>Tx and Effects to CH</a:t>
            </a:r>
          </a:p>
        </p:txBody>
      </p:sp>
      <p:sp>
        <p:nvSpPr>
          <p:cNvPr id="3" name="Content Placeholder 2">
            <a:extLst>
              <a:ext uri="{FF2B5EF4-FFF2-40B4-BE49-F238E27FC236}">
                <a16:creationId xmlns:a16="http://schemas.microsoft.com/office/drawing/2014/main" id="{9B28DEF5-CE3E-216F-13ED-A3F102ED48E7}"/>
              </a:ext>
            </a:extLst>
          </p:cNvPr>
          <p:cNvSpPr>
            <a:spLocks noGrp="1"/>
          </p:cNvSpPr>
          <p:nvPr>
            <p:ph idx="1"/>
          </p:nvPr>
        </p:nvSpPr>
        <p:spPr/>
        <p:txBody>
          <a:bodyPr>
            <a:normAutofit/>
          </a:bodyPr>
          <a:lstStyle/>
          <a:p>
            <a:pPr>
              <a:lnSpc>
                <a:spcPct val="90000"/>
              </a:lnSpc>
            </a:pPr>
            <a:r>
              <a:rPr lang="en-US" altLang="en-US"/>
              <a:t>Incorporation of historic stand conditions – within and between stand variability</a:t>
            </a:r>
          </a:p>
          <a:p>
            <a:pPr>
              <a:lnSpc>
                <a:spcPct val="90000"/>
              </a:lnSpc>
            </a:pPr>
            <a:r>
              <a:rPr lang="en-US" altLang="en-US"/>
              <a:t>Reduced densities of shade tolerant species</a:t>
            </a:r>
          </a:p>
          <a:p>
            <a:pPr>
              <a:lnSpc>
                <a:spcPct val="90000"/>
              </a:lnSpc>
            </a:pPr>
            <a:r>
              <a:rPr lang="en-US" altLang="en-US"/>
              <a:t>Considered more open stand conditions on upper slope (ridges) and south facing slopes</a:t>
            </a:r>
          </a:p>
          <a:p>
            <a:pPr>
              <a:lnSpc>
                <a:spcPct val="90000"/>
              </a:lnSpc>
            </a:pPr>
            <a:r>
              <a:rPr lang="en-US" altLang="en-US"/>
              <a:t>Denser canopy cover and higher basal area in lower slopes and north facing slopes </a:t>
            </a:r>
          </a:p>
          <a:p>
            <a:pPr>
              <a:lnSpc>
                <a:spcPct val="90000"/>
              </a:lnSpc>
            </a:pPr>
            <a:r>
              <a:rPr lang="en-US" altLang="en-US"/>
              <a:t>Effects to CH evaluated degree of change to habitat function as pertained to life history.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3606FFC6-5BFB-09A8-16F5-F00463FC9733}"/>
              </a:ext>
            </a:extLst>
          </p:cNvPr>
          <p:cNvSpPr>
            <a:spLocks noGrp="1"/>
          </p:cNvSpPr>
          <p:nvPr>
            <p:ph type="title"/>
          </p:nvPr>
        </p:nvSpPr>
        <p:spPr/>
        <p:txBody>
          <a:bodyPr/>
          <a:lstStyle/>
          <a:p>
            <a:r>
              <a:rPr lang="en-US" altLang="en-US" b="1"/>
              <a:t>Planning Challenges</a:t>
            </a:r>
          </a:p>
        </p:txBody>
      </p:sp>
      <p:sp>
        <p:nvSpPr>
          <p:cNvPr id="3" name="Content Placeholder 2">
            <a:extLst>
              <a:ext uri="{FF2B5EF4-FFF2-40B4-BE49-F238E27FC236}">
                <a16:creationId xmlns:a16="http://schemas.microsoft.com/office/drawing/2014/main" id="{22E6A3B6-A7C9-6354-6CE9-F4F15AD1F3EC}"/>
              </a:ext>
            </a:extLst>
          </p:cNvPr>
          <p:cNvSpPr>
            <a:spLocks noGrp="1"/>
          </p:cNvSpPr>
          <p:nvPr>
            <p:ph idx="1"/>
          </p:nvPr>
        </p:nvSpPr>
        <p:spPr/>
        <p:txBody>
          <a:bodyPr>
            <a:normAutofit/>
          </a:bodyPr>
          <a:lstStyle/>
          <a:p>
            <a:pPr>
              <a:lnSpc>
                <a:spcPct val="80000"/>
              </a:lnSpc>
            </a:pPr>
            <a:r>
              <a:rPr lang="en-US" altLang="en-US" sz="3000"/>
              <a:t>Checkerboard ownerships </a:t>
            </a:r>
          </a:p>
          <a:p>
            <a:pPr lvl="1">
              <a:lnSpc>
                <a:spcPct val="80000"/>
              </a:lnSpc>
            </a:pPr>
            <a:r>
              <a:rPr lang="en-US" altLang="en-US" sz="2600"/>
              <a:t>High road densities</a:t>
            </a:r>
          </a:p>
          <a:p>
            <a:pPr lvl="1">
              <a:lnSpc>
                <a:spcPct val="80000"/>
              </a:lnSpc>
            </a:pPr>
            <a:r>
              <a:rPr lang="en-US" altLang="en-US" sz="2600"/>
              <a:t>Watershed concerns-sediment </a:t>
            </a:r>
          </a:p>
          <a:p>
            <a:pPr>
              <a:lnSpc>
                <a:spcPct val="80000"/>
              </a:lnSpc>
            </a:pPr>
            <a:r>
              <a:rPr lang="en-US" altLang="en-US" sz="3000"/>
              <a:t>Ground based logging/ RR tx</a:t>
            </a:r>
          </a:p>
          <a:p>
            <a:pPr>
              <a:lnSpc>
                <a:spcPct val="80000"/>
              </a:lnSpc>
            </a:pPr>
            <a:r>
              <a:rPr lang="en-US" altLang="en-US" sz="3000"/>
              <a:t>Temp roads</a:t>
            </a:r>
          </a:p>
          <a:p>
            <a:pPr>
              <a:lnSpc>
                <a:spcPct val="80000"/>
              </a:lnSpc>
            </a:pPr>
            <a:r>
              <a:rPr lang="en-US" altLang="en-US" sz="3000"/>
              <a:t>High level of within and between stand variability=stand specific Rx’s</a:t>
            </a:r>
          </a:p>
          <a:p>
            <a:pPr>
              <a:lnSpc>
                <a:spcPct val="80000"/>
              </a:lnSpc>
            </a:pPr>
            <a:r>
              <a:rPr lang="en-US" altLang="en-US" sz="3000"/>
              <a:t>Balancing objectives with feasibility  </a:t>
            </a:r>
          </a:p>
          <a:p>
            <a:pPr>
              <a:lnSpc>
                <a:spcPct val="80000"/>
              </a:lnSpc>
            </a:pPr>
            <a:r>
              <a:rPr lang="en-US" altLang="en-US" sz="3000"/>
              <a:t>Silviculturist and Fuels planner were TEAMS resources (JO)</a:t>
            </a:r>
          </a:p>
          <a:p>
            <a:pPr>
              <a:lnSpc>
                <a:spcPct val="80000"/>
              </a:lnSpc>
            </a:pPr>
            <a:endParaRPr lang="en-US" altLang="en-US" sz="3000"/>
          </a:p>
          <a:p>
            <a:pPr>
              <a:lnSpc>
                <a:spcPct val="80000"/>
              </a:lnSpc>
            </a:pPr>
            <a:endParaRPr lang="en-US" altLang="en-US" sz="3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6">
            <a:extLst>
              <a:ext uri="{FF2B5EF4-FFF2-40B4-BE49-F238E27FC236}">
                <a16:creationId xmlns:a16="http://schemas.microsoft.com/office/drawing/2014/main" id="{8F36CF64-E5D3-5BFA-450A-A35FE37BDBD0}"/>
              </a:ext>
            </a:extLst>
          </p:cNvPr>
          <p:cNvSpPr>
            <a:spLocks noGrp="1"/>
          </p:cNvSpPr>
          <p:nvPr>
            <p:ph type="title"/>
          </p:nvPr>
        </p:nvSpPr>
        <p:spPr/>
        <p:txBody>
          <a:bodyPr/>
          <a:lstStyle/>
          <a:p>
            <a:r>
              <a:rPr lang="en-US" altLang="en-US" b="1"/>
              <a:t>Implementation Challenges</a:t>
            </a:r>
          </a:p>
        </p:txBody>
      </p:sp>
      <p:sp>
        <p:nvSpPr>
          <p:cNvPr id="8" name="Content Placeholder 7">
            <a:extLst>
              <a:ext uri="{FF2B5EF4-FFF2-40B4-BE49-F238E27FC236}">
                <a16:creationId xmlns:a16="http://schemas.microsoft.com/office/drawing/2014/main" id="{FDBF468A-8D09-764A-C557-D86666732E0E}"/>
              </a:ext>
            </a:extLst>
          </p:cNvPr>
          <p:cNvSpPr>
            <a:spLocks noGrp="1"/>
          </p:cNvSpPr>
          <p:nvPr>
            <p:ph idx="1"/>
          </p:nvPr>
        </p:nvSpPr>
        <p:spPr>
          <a:xfrm>
            <a:off x="457200" y="1752600"/>
            <a:ext cx="8229600" cy="4724400"/>
          </a:xfrm>
        </p:spPr>
        <p:txBody>
          <a:bodyPr>
            <a:normAutofit/>
          </a:bodyPr>
          <a:lstStyle/>
          <a:p>
            <a:pPr>
              <a:lnSpc>
                <a:spcPct val="90000"/>
              </a:lnSpc>
              <a:buClr>
                <a:srgbClr val="A9A57C"/>
              </a:buClr>
            </a:pPr>
            <a:r>
              <a:rPr lang="en-US" altLang="en-US" sz="3000"/>
              <a:t>Contract marking crew can be problematic. Can minimize issues by:</a:t>
            </a:r>
          </a:p>
          <a:p>
            <a:pPr lvl="1">
              <a:lnSpc>
                <a:spcPct val="90000"/>
              </a:lnSpc>
              <a:buClr>
                <a:srgbClr val="9CBEBD"/>
              </a:buClr>
            </a:pPr>
            <a:r>
              <a:rPr lang="en-US" altLang="en-US" sz="2200"/>
              <a:t>Work with marking crew at beginning of /throughout project   </a:t>
            </a:r>
          </a:p>
          <a:p>
            <a:pPr lvl="1">
              <a:lnSpc>
                <a:spcPct val="90000"/>
              </a:lnSpc>
              <a:buClr>
                <a:srgbClr val="9CBEBD"/>
              </a:buClr>
            </a:pPr>
            <a:r>
              <a:rPr lang="en-US" altLang="en-US" sz="2200"/>
              <a:t>ID/discuss hab components to focus on.  </a:t>
            </a:r>
          </a:p>
          <a:p>
            <a:pPr>
              <a:lnSpc>
                <a:spcPct val="90000"/>
              </a:lnSpc>
              <a:buClr>
                <a:srgbClr val="A9A57C"/>
              </a:buClr>
            </a:pPr>
            <a:r>
              <a:rPr lang="en-US" altLang="en-US" sz="3000"/>
              <a:t>Intended variability of NC component at first not met because of spacing </a:t>
            </a:r>
          </a:p>
          <a:p>
            <a:pPr>
              <a:lnSpc>
                <a:spcPct val="90000"/>
              </a:lnSpc>
              <a:buClr>
                <a:srgbClr val="A9A57C"/>
              </a:buClr>
            </a:pPr>
            <a:r>
              <a:rPr lang="en-US" altLang="en-US" sz="3000"/>
              <a:t>Stewardship – learning process for Forest</a:t>
            </a:r>
          </a:p>
          <a:p>
            <a:pPr>
              <a:lnSpc>
                <a:spcPct val="90000"/>
              </a:lnSpc>
              <a:buClr>
                <a:srgbClr val="A9A57C"/>
              </a:buClr>
            </a:pPr>
            <a:r>
              <a:rPr lang="en-US" altLang="en-US" sz="3000"/>
              <a:t>Distance to mill - $$</a:t>
            </a:r>
          </a:p>
          <a:p>
            <a:pPr>
              <a:lnSpc>
                <a:spcPct val="90000"/>
              </a:lnSpc>
              <a:buClr>
                <a:srgbClr val="A9A57C"/>
              </a:buClr>
            </a:pPr>
            <a:r>
              <a:rPr lang="en-US" altLang="en-US" sz="3000"/>
              <a:t>Terrain – limited for chip trucks</a:t>
            </a:r>
          </a:p>
          <a:p>
            <a:pPr>
              <a:lnSpc>
                <a:spcPct val="90000"/>
              </a:lnSpc>
              <a:buClr>
                <a:srgbClr val="A9A57C"/>
              </a:buClr>
            </a:pPr>
            <a:r>
              <a:rPr lang="en-US" altLang="en-US" sz="3000"/>
              <a:t>Rx fire – qualified staffing/Rx limitations</a:t>
            </a:r>
          </a:p>
          <a:p>
            <a:pPr>
              <a:lnSpc>
                <a:spcPct val="90000"/>
              </a:lnSpc>
            </a:pPr>
            <a:endParaRPr lang="en-US" altLang="en-US" sz="30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C83FB3D-1D57-1230-185B-C53D2B20157E}"/>
              </a:ext>
            </a:extLst>
          </p:cNvPr>
          <p:cNvSpPr>
            <a:spLocks noGrp="1"/>
          </p:cNvSpPr>
          <p:nvPr>
            <p:ph type="title"/>
          </p:nvPr>
        </p:nvSpPr>
        <p:spPr/>
        <p:txBody>
          <a:bodyPr/>
          <a:lstStyle/>
          <a:p>
            <a:r>
              <a:rPr lang="en-US" altLang="en-US" b="1"/>
              <a:t>Successes!</a:t>
            </a:r>
          </a:p>
        </p:txBody>
      </p:sp>
      <p:sp>
        <p:nvSpPr>
          <p:cNvPr id="23554" name="Content Placeholder 2">
            <a:extLst>
              <a:ext uri="{FF2B5EF4-FFF2-40B4-BE49-F238E27FC236}">
                <a16:creationId xmlns:a16="http://schemas.microsoft.com/office/drawing/2014/main" id="{0DCC5A2F-2B8F-86F5-41FE-0409235F85C5}"/>
              </a:ext>
            </a:extLst>
          </p:cNvPr>
          <p:cNvSpPr>
            <a:spLocks noGrp="1"/>
          </p:cNvSpPr>
          <p:nvPr>
            <p:ph idx="1"/>
          </p:nvPr>
        </p:nvSpPr>
        <p:spPr/>
        <p:txBody>
          <a:bodyPr/>
          <a:lstStyle/>
          <a:p>
            <a:r>
              <a:rPr lang="en-US" altLang="en-US" sz="2800"/>
              <a:t>No litigation</a:t>
            </a:r>
          </a:p>
          <a:p>
            <a:r>
              <a:rPr lang="en-US" altLang="en-US" sz="2800"/>
              <a:t>Areas are being treated – big step forward</a:t>
            </a:r>
          </a:p>
          <a:p>
            <a:r>
              <a:rPr lang="en-US" altLang="en-US" sz="2800"/>
              <a:t>We are learning a lot (FWS and FS)</a:t>
            </a:r>
          </a:p>
          <a:p>
            <a:pPr lvl="1"/>
            <a:r>
              <a:rPr lang="en-US" altLang="en-US"/>
              <a:t> use of science</a:t>
            </a:r>
          </a:p>
          <a:p>
            <a:pPr lvl="1"/>
            <a:r>
              <a:rPr lang="en-US" altLang="en-US"/>
              <a:t> implementation</a:t>
            </a:r>
          </a:p>
          <a:p>
            <a:r>
              <a:rPr lang="en-US" altLang="en-US" sz="2800"/>
              <a:t>Positive working relationships</a:t>
            </a:r>
          </a:p>
          <a:p>
            <a:r>
              <a:rPr lang="en-US" altLang="en-US" sz="2800"/>
              <a:t>Shared interest in evaluating implementation and validation of our assumptions</a:t>
            </a:r>
          </a:p>
          <a:p>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924BBECB-2760-8C2A-A170-8E7D89CF7A7F}"/>
              </a:ext>
            </a:extLst>
          </p:cNvPr>
          <p:cNvSpPr>
            <a:spLocks noGrp="1"/>
          </p:cNvSpPr>
          <p:nvPr>
            <p:ph type="title"/>
          </p:nvPr>
        </p:nvSpPr>
        <p:spPr/>
        <p:txBody>
          <a:bodyPr/>
          <a:lstStyle/>
          <a:p>
            <a:r>
              <a:rPr lang="en-US" altLang="en-US"/>
              <a:t>Managing in Critical Habitat - CA</a:t>
            </a:r>
          </a:p>
        </p:txBody>
      </p:sp>
      <p:sp>
        <p:nvSpPr>
          <p:cNvPr id="24578" name="Content Placeholder 2">
            <a:extLst>
              <a:ext uri="{FF2B5EF4-FFF2-40B4-BE49-F238E27FC236}">
                <a16:creationId xmlns:a16="http://schemas.microsoft.com/office/drawing/2014/main" id="{D69130BC-0254-5C46-F348-3C9F5ECA7C79}"/>
              </a:ext>
            </a:extLst>
          </p:cNvPr>
          <p:cNvSpPr>
            <a:spLocks noGrp="1"/>
          </p:cNvSpPr>
          <p:nvPr>
            <p:ph idx="1"/>
          </p:nvPr>
        </p:nvSpPr>
        <p:spPr/>
        <p:txBody>
          <a:bodyPr/>
          <a:lstStyle/>
          <a:p>
            <a:r>
              <a:rPr lang="en-US" altLang="en-US"/>
              <a:t>Thanks to:</a:t>
            </a:r>
          </a:p>
          <a:p>
            <a:pPr lvl="1"/>
            <a:r>
              <a:rPr lang="en-US" altLang="en-US"/>
              <a:t>Dan Blessing (Resource Staff Officer KNF)</a:t>
            </a:r>
          </a:p>
          <a:p>
            <a:pPr lvl="1"/>
            <a:r>
              <a:rPr lang="en-US" altLang="en-US"/>
              <a:t>Sam Cuenca / Chad Bell – bios KNF</a:t>
            </a:r>
          </a:p>
          <a:p>
            <a:pPr lvl="1"/>
            <a:r>
              <a:rPr lang="en-US" altLang="en-US"/>
              <a:t>David Johnson (YFWO)</a:t>
            </a:r>
          </a:p>
          <a:p>
            <a:pPr lvl="1"/>
            <a:endParaRPr lang="en-US" altLang="en-US"/>
          </a:p>
          <a:p>
            <a:pPr lvl="1"/>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2B860-F870-35F2-D152-914D6CEEF65E}"/>
              </a:ext>
            </a:extLst>
          </p:cNvPr>
          <p:cNvSpPr>
            <a:spLocks noGrp="1"/>
          </p:cNvSpPr>
          <p:nvPr>
            <p:ph type="title"/>
          </p:nvPr>
        </p:nvSpPr>
        <p:spPr/>
        <p:txBody>
          <a:bodyPr>
            <a:normAutofit fontScale="90000"/>
          </a:bodyPr>
          <a:lstStyle/>
          <a:p>
            <a:pPr fontAlgn="auto">
              <a:spcAft>
                <a:spcPts val="0"/>
              </a:spcAft>
              <a:defRPr/>
            </a:pPr>
            <a:r>
              <a:rPr lang="en-US" dirty="0">
                <a:solidFill>
                  <a:schemeClr val="tx1"/>
                </a:solidFill>
                <a:ea typeface="+mj-ea"/>
              </a:rPr>
              <a:t>Elk Late-Successional Reserve Enhancement Project </a:t>
            </a:r>
            <a:endParaRPr lang="en-US" dirty="0">
              <a:solidFill>
                <a:schemeClr val="tx1"/>
              </a:solidFill>
              <a:latin typeface="Calibri headings"/>
              <a:ea typeface="+mj-ea"/>
            </a:endParaRPr>
          </a:p>
        </p:txBody>
      </p:sp>
      <p:pic>
        <p:nvPicPr>
          <p:cNvPr id="25602" name="Picture 4">
            <a:extLst>
              <a:ext uri="{FF2B5EF4-FFF2-40B4-BE49-F238E27FC236}">
                <a16:creationId xmlns:a16="http://schemas.microsoft.com/office/drawing/2014/main" id="{2041ECED-8BAC-B9EB-7AEE-3E85924AB3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3048000" cy="406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5">
            <a:extLst>
              <a:ext uri="{FF2B5EF4-FFF2-40B4-BE49-F238E27FC236}">
                <a16:creationId xmlns:a16="http://schemas.microsoft.com/office/drawing/2014/main" id="{E34DBC76-8244-857D-3C54-38655EF6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00"/>
            <a:ext cx="3048000" cy="406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6">
            <a:extLst>
              <a:ext uri="{FF2B5EF4-FFF2-40B4-BE49-F238E27FC236}">
                <a16:creationId xmlns:a16="http://schemas.microsoft.com/office/drawing/2014/main" id="{6F373ABB-4A15-A624-048A-F1B950D0B4D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2303463"/>
            <a:ext cx="226695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7">
            <a:extLst>
              <a:ext uri="{FF2B5EF4-FFF2-40B4-BE49-F238E27FC236}">
                <a16:creationId xmlns:a16="http://schemas.microsoft.com/office/drawing/2014/main" id="{8A641DD5-5C79-FB9C-54DB-A37D4C81959B}"/>
              </a:ext>
            </a:extLst>
          </p:cNvPr>
          <p:cNvSpPr>
            <a:spLocks noChangeArrowheads="1"/>
          </p:cNvSpPr>
          <p:nvPr/>
        </p:nvSpPr>
        <p:spPr bwMode="auto">
          <a:xfrm>
            <a:off x="2303463" y="6096000"/>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a:latin typeface="Century Gothic" panose="020B0502020202020204" pitchFamily="34" charset="0"/>
              </a:rPr>
              <a:t>Shasta-McCloud Management Unit </a:t>
            </a:r>
          </a:p>
          <a:p>
            <a:pPr algn="ctr"/>
            <a:r>
              <a:rPr lang="en-US" altLang="en-US">
                <a:latin typeface="Century Gothic" panose="020B0502020202020204" pitchFamily="34" charset="0"/>
              </a:rPr>
              <a:t>Shasta-Trinity National Forest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26626" name="Title 3">
            <a:extLst>
              <a:ext uri="{FF2B5EF4-FFF2-40B4-BE49-F238E27FC236}">
                <a16:creationId xmlns:a16="http://schemas.microsoft.com/office/drawing/2014/main" id="{FC55E38A-A2F5-4719-0202-84CBBCB1C2DE}"/>
              </a:ext>
            </a:extLst>
          </p:cNvPr>
          <p:cNvSpPr>
            <a:spLocks noGrp="1"/>
          </p:cNvSpPr>
          <p:nvPr>
            <p:ph type="title"/>
          </p:nvPr>
        </p:nvSpPr>
        <p:spPr>
          <a:xfrm>
            <a:off x="0" y="228600"/>
            <a:ext cx="3962400" cy="749300"/>
          </a:xfrm>
        </p:spPr>
        <p:txBody>
          <a:bodyPr/>
          <a:lstStyle/>
          <a:p>
            <a:r>
              <a:rPr lang="en-US" altLang="en-US"/>
              <a:t>East Cascades South Critical Habitat Unit – ECS-3</a:t>
            </a:r>
          </a:p>
        </p:txBody>
      </p:sp>
      <p:pic>
        <p:nvPicPr>
          <p:cNvPr id="26627" name="Content Placeholder 6">
            <a:extLst>
              <a:ext uri="{FF2B5EF4-FFF2-40B4-BE49-F238E27FC236}">
                <a16:creationId xmlns:a16="http://schemas.microsoft.com/office/drawing/2014/main" id="{AFA198D4-FC24-1C16-4990-E7BEBD2B4F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038600" y="304800"/>
            <a:ext cx="4710113" cy="6096000"/>
          </a:xfrm>
        </p:spPr>
      </p:pic>
      <p:sp>
        <p:nvSpPr>
          <p:cNvPr id="6" name="Text Placeholder 5">
            <a:extLst>
              <a:ext uri="{FF2B5EF4-FFF2-40B4-BE49-F238E27FC236}">
                <a16:creationId xmlns:a16="http://schemas.microsoft.com/office/drawing/2014/main" id="{C0035926-28AD-B132-1938-E3EA6115AC5F}"/>
              </a:ext>
            </a:extLst>
          </p:cNvPr>
          <p:cNvSpPr>
            <a:spLocks noGrp="1"/>
          </p:cNvSpPr>
          <p:nvPr>
            <p:ph type="body" sz="half" idx="2"/>
          </p:nvPr>
        </p:nvSpPr>
        <p:spPr>
          <a:xfrm>
            <a:off x="152400" y="990600"/>
            <a:ext cx="3810000" cy="5715000"/>
          </a:xfrm>
        </p:spPr>
        <p:txBody>
          <a:bodyPr rtlCol="0">
            <a:normAutofit lnSpcReduction="10000"/>
          </a:bodyPr>
          <a:lstStyle/>
          <a:p>
            <a:pPr marL="285750" indent="-285750" fontAlgn="auto">
              <a:spcAft>
                <a:spcPts val="0"/>
              </a:spcAft>
              <a:buFont typeface="Arial" panose="020B0604020202020204" pitchFamily="34" charset="0"/>
              <a:buChar char="•"/>
              <a:defRPr/>
            </a:pPr>
            <a:r>
              <a:rPr lang="en-US" sz="1600" b="1" dirty="0">
                <a:ea typeface="+mn-ea"/>
              </a:rPr>
              <a:t>Flatter than other parts of range</a:t>
            </a:r>
          </a:p>
          <a:p>
            <a:pPr marL="742950" lvl="1" indent="-285750" fontAlgn="auto">
              <a:spcAft>
                <a:spcPts val="0"/>
              </a:spcAft>
              <a:buFont typeface="Arial" panose="020B0604020202020204" pitchFamily="34" charset="0"/>
              <a:buChar char="•"/>
              <a:defRPr/>
            </a:pPr>
            <a:r>
              <a:rPr lang="en-US" sz="1600" b="1" dirty="0">
                <a:ea typeface="+mn-ea"/>
              </a:rPr>
              <a:t>Railroad logged in the past</a:t>
            </a:r>
          </a:p>
          <a:p>
            <a:pPr marL="742950" lvl="1" indent="-285750" fontAlgn="auto">
              <a:spcAft>
                <a:spcPts val="0"/>
              </a:spcAft>
              <a:buFont typeface="Arial" panose="020B0604020202020204" pitchFamily="34" charset="0"/>
              <a:buChar char="•"/>
              <a:defRPr/>
            </a:pPr>
            <a:r>
              <a:rPr lang="en-US" sz="1600" b="1" dirty="0">
                <a:ea typeface="+mn-ea"/>
              </a:rPr>
              <a:t>Fire suppression is effective</a:t>
            </a:r>
          </a:p>
          <a:p>
            <a:pPr marL="285750" indent="-285750" fontAlgn="auto">
              <a:spcAft>
                <a:spcPts val="0"/>
              </a:spcAft>
              <a:buFont typeface="Arial" panose="020B0604020202020204" pitchFamily="34" charset="0"/>
              <a:buChar char="•"/>
              <a:defRPr/>
            </a:pPr>
            <a:r>
              <a:rPr lang="en-US" sz="1600" b="1" dirty="0">
                <a:ea typeface="+mn-ea"/>
              </a:rPr>
              <a:t>Dry climate</a:t>
            </a:r>
          </a:p>
          <a:p>
            <a:pPr marL="742950" lvl="1" indent="-285750" fontAlgn="auto">
              <a:spcAft>
                <a:spcPts val="0"/>
              </a:spcAft>
              <a:buFont typeface="Arial" panose="020B0604020202020204" pitchFamily="34" charset="0"/>
              <a:buChar char="•"/>
              <a:defRPr/>
            </a:pPr>
            <a:r>
              <a:rPr lang="en-US" sz="1600" b="1" dirty="0">
                <a:ea typeface="+mn-ea"/>
              </a:rPr>
              <a:t>Low/mixed severity frequent fire regime before the advent of fire suppression</a:t>
            </a:r>
          </a:p>
          <a:p>
            <a:pPr marL="285750" indent="-285750" fontAlgn="auto">
              <a:spcAft>
                <a:spcPts val="0"/>
              </a:spcAft>
              <a:buFont typeface="Arial" panose="020B0604020202020204" pitchFamily="34" charset="0"/>
              <a:buChar char="•"/>
              <a:defRPr/>
            </a:pPr>
            <a:r>
              <a:rPr lang="en-US" sz="1600" dirty="0">
                <a:ea typeface="+mn-ea"/>
              </a:rPr>
              <a:t>Pine is more dominant</a:t>
            </a:r>
          </a:p>
          <a:p>
            <a:pPr marL="742950" lvl="1" indent="-285750" fontAlgn="auto">
              <a:spcAft>
                <a:spcPts val="0"/>
              </a:spcAft>
              <a:buFont typeface="Arial" panose="020B0604020202020204" pitchFamily="34" charset="0"/>
              <a:buChar char="•"/>
              <a:defRPr/>
            </a:pPr>
            <a:r>
              <a:rPr lang="en-US" sz="1600" dirty="0">
                <a:ea typeface="+mn-ea"/>
              </a:rPr>
              <a:t>Pure ponderosa pine stands, or pine with small diameter white fir understory, do not make NSO habitat</a:t>
            </a:r>
          </a:p>
          <a:p>
            <a:pPr marL="742950" lvl="1" indent="-285750" fontAlgn="auto">
              <a:spcAft>
                <a:spcPts val="0"/>
              </a:spcAft>
              <a:buFont typeface="Arial" panose="020B0604020202020204" pitchFamily="34" charset="0"/>
              <a:buChar char="•"/>
              <a:defRPr/>
            </a:pPr>
            <a:r>
              <a:rPr lang="en-US" sz="1600" dirty="0">
                <a:ea typeface="+mn-ea"/>
              </a:rPr>
              <a:t>Good NSO habitat is associated with small increases in elevation, mixed-conifer stands</a:t>
            </a:r>
          </a:p>
          <a:p>
            <a:pPr marL="742950" lvl="1" indent="-285750" fontAlgn="auto">
              <a:spcAft>
                <a:spcPts val="0"/>
              </a:spcAft>
              <a:buFont typeface="Arial" panose="020B0604020202020204" pitchFamily="34" charset="0"/>
              <a:buChar char="•"/>
              <a:defRPr/>
            </a:pPr>
            <a:r>
              <a:rPr lang="en-US" sz="1600" dirty="0">
                <a:ea typeface="+mn-ea"/>
              </a:rPr>
              <a:t>Species composition altered due to fire suppression and past railroad logging</a:t>
            </a:r>
          </a:p>
          <a:p>
            <a:pPr marL="1200150" lvl="2" indent="-285750" fontAlgn="auto">
              <a:spcAft>
                <a:spcPts val="0"/>
              </a:spcAft>
              <a:buFont typeface="Arial" panose="020B0604020202020204" pitchFamily="34" charset="0"/>
              <a:buChar char="•"/>
              <a:defRPr/>
            </a:pPr>
            <a:r>
              <a:rPr lang="en-US" sz="1600" dirty="0">
                <a:ea typeface="+mn-ea"/>
              </a:rPr>
              <a:t>increased white fir</a:t>
            </a:r>
          </a:p>
          <a:p>
            <a:pPr marL="1200150" lvl="2" indent="-285750" fontAlgn="auto">
              <a:spcAft>
                <a:spcPts val="0"/>
              </a:spcAft>
              <a:buFont typeface="Arial" panose="020B0604020202020204" pitchFamily="34" charset="0"/>
              <a:buChar char="•"/>
              <a:defRPr/>
            </a:pPr>
            <a:r>
              <a:rPr lang="en-US" sz="1600" dirty="0">
                <a:ea typeface="+mn-ea"/>
              </a:rPr>
              <a:t>decreased Douglas fir, sugar pine, ponderosa pine, oak</a:t>
            </a:r>
          </a:p>
          <a:p>
            <a:pPr marL="285750" indent="-285750" fontAlgn="auto">
              <a:spcAft>
                <a:spcPts val="0"/>
              </a:spcAft>
              <a:buFont typeface="Arial" panose="020B0604020202020204" pitchFamily="34" charset="0"/>
              <a:buChar char="•"/>
              <a:defRPr/>
            </a:pPr>
            <a:r>
              <a:rPr lang="en-US" sz="1600" dirty="0">
                <a:ea typeface="+mn-ea"/>
              </a:rPr>
              <a:t>Sparsely-distributed habitat and federal land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27650" name="Title 3">
            <a:extLst>
              <a:ext uri="{FF2B5EF4-FFF2-40B4-BE49-F238E27FC236}">
                <a16:creationId xmlns:a16="http://schemas.microsoft.com/office/drawing/2014/main" id="{42840961-7BF4-D765-7ED7-6C7547F03B61}"/>
              </a:ext>
            </a:extLst>
          </p:cNvPr>
          <p:cNvSpPr>
            <a:spLocks noGrp="1"/>
          </p:cNvSpPr>
          <p:nvPr>
            <p:ph type="title"/>
          </p:nvPr>
        </p:nvSpPr>
        <p:spPr>
          <a:xfrm>
            <a:off x="-36513" y="238125"/>
            <a:ext cx="4019551" cy="749300"/>
          </a:xfrm>
        </p:spPr>
        <p:txBody>
          <a:bodyPr/>
          <a:lstStyle/>
          <a:p>
            <a:r>
              <a:rPr lang="en-US" altLang="en-US"/>
              <a:t>East Cascades South Critical Habitat Unit – ECS-3</a:t>
            </a:r>
          </a:p>
        </p:txBody>
      </p:sp>
      <p:pic>
        <p:nvPicPr>
          <p:cNvPr id="27651" name="Content Placeholder 6">
            <a:extLst>
              <a:ext uri="{FF2B5EF4-FFF2-40B4-BE49-F238E27FC236}">
                <a16:creationId xmlns:a16="http://schemas.microsoft.com/office/drawing/2014/main" id="{206B1E3A-C1D6-A94F-5191-E06B53F38FD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868738" y="273050"/>
            <a:ext cx="4524375" cy="5853113"/>
          </a:xfrm>
        </p:spPr>
      </p:pic>
      <p:pic>
        <p:nvPicPr>
          <p:cNvPr id="27652" name="Picture 2">
            <a:extLst>
              <a:ext uri="{FF2B5EF4-FFF2-40B4-BE49-F238E27FC236}">
                <a16:creationId xmlns:a16="http://schemas.microsoft.com/office/drawing/2014/main" id="{735AB1DD-FAE5-F457-0E54-06A43F3DA6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1788" y="990600"/>
            <a:ext cx="2309812" cy="177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3C435A36-3B94-A71C-BD5B-82640259F4DE}"/>
              </a:ext>
            </a:extLst>
          </p:cNvPr>
          <p:cNvSpPr/>
          <p:nvPr/>
        </p:nvSpPr>
        <p:spPr>
          <a:xfrm>
            <a:off x="5562600" y="4572000"/>
            <a:ext cx="2286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a:extLst>
              <a:ext uri="{FF2B5EF4-FFF2-40B4-BE49-F238E27FC236}">
                <a16:creationId xmlns:a16="http://schemas.microsoft.com/office/drawing/2014/main" id="{25331F52-23EE-C8BB-D0DC-5DB8F1EF4768}"/>
              </a:ext>
            </a:extLst>
          </p:cNvPr>
          <p:cNvCxnSpPr/>
          <p:nvPr/>
        </p:nvCxnSpPr>
        <p:spPr>
          <a:xfrm flipV="1">
            <a:off x="5562600" y="2768600"/>
            <a:ext cx="1119188" cy="1803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1BB8E66-1F81-E838-012B-A542939DA5F4}"/>
              </a:ext>
            </a:extLst>
          </p:cNvPr>
          <p:cNvCxnSpPr/>
          <p:nvPr/>
        </p:nvCxnSpPr>
        <p:spPr>
          <a:xfrm flipV="1">
            <a:off x="5821363" y="2762250"/>
            <a:ext cx="3167062" cy="18097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6910CFAA-4E74-9E42-532E-C6BA71E57DCC}"/>
              </a:ext>
            </a:extLst>
          </p:cNvPr>
          <p:cNvSpPr txBox="1">
            <a:spLocks/>
          </p:cNvSpPr>
          <p:nvPr/>
        </p:nvSpPr>
        <p:spPr>
          <a:xfrm>
            <a:off x="79375" y="987425"/>
            <a:ext cx="3810000" cy="5715000"/>
          </a:xfrm>
          <a:prstGeom prst="rect">
            <a:avLst/>
          </a:prstGeom>
        </p:spPr>
        <p:txBody>
          <a:bodyPr>
            <a:normAutofit lnSpcReduction="10000"/>
          </a:bodyPr>
          <a:lstStyle>
            <a:lvl1pPr marL="0" indent="0" algn="l" defTabSz="914400" rtl="0" eaLnBrk="1" latinLnBrk="0" hangingPunct="1">
              <a:spcBef>
                <a:spcPct val="20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900" kern="1200">
                <a:solidFill>
                  <a:schemeClr val="tx1"/>
                </a:solidFill>
                <a:latin typeface="+mn-lt"/>
                <a:ea typeface="+mn-ea"/>
                <a:cs typeface="+mn-cs"/>
              </a:defRPr>
            </a:lvl9pPr>
          </a:lstStyle>
          <a:p>
            <a:pPr marL="285750" indent="-285750" fontAlgn="auto">
              <a:spcAft>
                <a:spcPts val="0"/>
              </a:spcAft>
              <a:buFont typeface="Arial" panose="020B0604020202020204" pitchFamily="34" charset="0"/>
              <a:buChar char="•"/>
              <a:defRPr/>
            </a:pPr>
            <a:r>
              <a:rPr lang="en-US" sz="1600" dirty="0"/>
              <a:t>Flatter than other parts of range</a:t>
            </a:r>
          </a:p>
          <a:p>
            <a:pPr marL="742950" lvl="1" indent="-285750" fontAlgn="auto">
              <a:spcAft>
                <a:spcPts val="0"/>
              </a:spcAft>
              <a:buFont typeface="Arial" panose="020B0604020202020204" pitchFamily="34" charset="0"/>
              <a:buChar char="•"/>
              <a:defRPr/>
            </a:pPr>
            <a:r>
              <a:rPr lang="en-US" sz="1600" dirty="0"/>
              <a:t>Railroad logged in the past</a:t>
            </a:r>
          </a:p>
          <a:p>
            <a:pPr marL="742950" lvl="1" indent="-285750" fontAlgn="auto">
              <a:spcAft>
                <a:spcPts val="0"/>
              </a:spcAft>
              <a:buFont typeface="Arial" panose="020B0604020202020204" pitchFamily="34" charset="0"/>
              <a:buChar char="•"/>
              <a:defRPr/>
            </a:pPr>
            <a:r>
              <a:rPr lang="en-US" sz="1600" dirty="0"/>
              <a:t>Fire suppression is effective</a:t>
            </a:r>
          </a:p>
          <a:p>
            <a:pPr marL="285750" indent="-285750" fontAlgn="auto">
              <a:spcAft>
                <a:spcPts val="0"/>
              </a:spcAft>
              <a:buFont typeface="Arial" panose="020B0604020202020204" pitchFamily="34" charset="0"/>
              <a:buChar char="•"/>
              <a:defRPr/>
            </a:pPr>
            <a:r>
              <a:rPr lang="en-US" sz="1600" dirty="0"/>
              <a:t>Dry climate</a:t>
            </a:r>
          </a:p>
          <a:p>
            <a:pPr marL="742950" lvl="1" indent="-285750" fontAlgn="auto">
              <a:spcAft>
                <a:spcPts val="0"/>
              </a:spcAft>
              <a:buFont typeface="Arial" panose="020B0604020202020204" pitchFamily="34" charset="0"/>
              <a:buChar char="•"/>
              <a:defRPr/>
            </a:pPr>
            <a:r>
              <a:rPr lang="en-US" sz="1600" dirty="0"/>
              <a:t>Low/mixed severity frequent fire regime before the advent of fire suppression</a:t>
            </a:r>
          </a:p>
          <a:p>
            <a:pPr marL="285750" indent="-285750" fontAlgn="auto">
              <a:spcAft>
                <a:spcPts val="0"/>
              </a:spcAft>
              <a:buFont typeface="Arial" panose="020B0604020202020204" pitchFamily="34" charset="0"/>
              <a:buChar char="•"/>
              <a:defRPr/>
            </a:pPr>
            <a:r>
              <a:rPr lang="en-US" sz="1600" b="1" dirty="0"/>
              <a:t>Pine is more dominant</a:t>
            </a:r>
          </a:p>
          <a:p>
            <a:pPr marL="742950" lvl="1" indent="-285750" fontAlgn="auto">
              <a:spcAft>
                <a:spcPts val="0"/>
              </a:spcAft>
              <a:buFont typeface="Arial" panose="020B0604020202020204" pitchFamily="34" charset="0"/>
              <a:buChar char="•"/>
              <a:defRPr/>
            </a:pPr>
            <a:r>
              <a:rPr lang="en-US" sz="1600" b="1" dirty="0"/>
              <a:t>Pure ponderosa pine stands, or pine with small diameter white fir understory, do not make NSO habitat</a:t>
            </a:r>
          </a:p>
          <a:p>
            <a:pPr marL="742950" lvl="1" indent="-285750" fontAlgn="auto">
              <a:spcAft>
                <a:spcPts val="0"/>
              </a:spcAft>
              <a:buFont typeface="Arial" panose="020B0604020202020204" pitchFamily="34" charset="0"/>
              <a:buChar char="•"/>
              <a:defRPr/>
            </a:pPr>
            <a:r>
              <a:rPr lang="en-US" sz="1600" b="1" dirty="0"/>
              <a:t>Good NSO habitat is associated with small increases in elevation, mixed-conifer stands</a:t>
            </a:r>
          </a:p>
          <a:p>
            <a:pPr marL="742950" lvl="1" indent="-285750" fontAlgn="auto">
              <a:spcAft>
                <a:spcPts val="0"/>
              </a:spcAft>
              <a:buFont typeface="Arial" panose="020B0604020202020204" pitchFamily="34" charset="0"/>
              <a:buChar char="•"/>
              <a:defRPr/>
            </a:pPr>
            <a:r>
              <a:rPr lang="en-US" sz="1600" b="1" dirty="0"/>
              <a:t>Species composition altered due to fire suppression and past railroad logging</a:t>
            </a:r>
          </a:p>
          <a:p>
            <a:pPr marL="1200150" lvl="2" indent="-285750" fontAlgn="auto">
              <a:spcAft>
                <a:spcPts val="0"/>
              </a:spcAft>
              <a:buFont typeface="Arial" panose="020B0604020202020204" pitchFamily="34" charset="0"/>
              <a:buChar char="•"/>
              <a:defRPr/>
            </a:pPr>
            <a:r>
              <a:rPr lang="en-US" sz="1600" b="1" dirty="0"/>
              <a:t>increased white fir</a:t>
            </a:r>
          </a:p>
          <a:p>
            <a:pPr marL="1200150" lvl="2" indent="-285750" fontAlgn="auto">
              <a:spcAft>
                <a:spcPts val="0"/>
              </a:spcAft>
              <a:buFont typeface="Arial" panose="020B0604020202020204" pitchFamily="34" charset="0"/>
              <a:buChar char="•"/>
              <a:defRPr/>
            </a:pPr>
            <a:r>
              <a:rPr lang="en-US" sz="1600" b="1" dirty="0"/>
              <a:t>decreased Douglas fir, sugar pine, ponderosa pine, oak</a:t>
            </a:r>
          </a:p>
          <a:p>
            <a:pPr marL="285750" indent="-285750" fontAlgn="auto">
              <a:spcAft>
                <a:spcPts val="0"/>
              </a:spcAft>
              <a:buFont typeface="Arial" panose="020B0604020202020204" pitchFamily="34" charset="0"/>
              <a:buChar char="•"/>
              <a:defRPr/>
            </a:pPr>
            <a:r>
              <a:rPr lang="en-US" sz="1600" dirty="0"/>
              <a:t>Sparsely-distributed habitat and federal land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28674" name="Title 3">
            <a:extLst>
              <a:ext uri="{FF2B5EF4-FFF2-40B4-BE49-F238E27FC236}">
                <a16:creationId xmlns:a16="http://schemas.microsoft.com/office/drawing/2014/main" id="{317872A1-6084-68AC-E7EB-5E524F5874AA}"/>
              </a:ext>
            </a:extLst>
          </p:cNvPr>
          <p:cNvSpPr>
            <a:spLocks noGrp="1"/>
          </p:cNvSpPr>
          <p:nvPr>
            <p:ph type="title"/>
          </p:nvPr>
        </p:nvSpPr>
        <p:spPr>
          <a:xfrm>
            <a:off x="0" y="228600"/>
            <a:ext cx="3962400" cy="749300"/>
          </a:xfrm>
        </p:spPr>
        <p:txBody>
          <a:bodyPr/>
          <a:lstStyle/>
          <a:p>
            <a:r>
              <a:rPr lang="en-US" altLang="en-US"/>
              <a:t>East Cascades South Critical Habitat Unit – ECS-3</a:t>
            </a:r>
          </a:p>
        </p:txBody>
      </p:sp>
      <p:sp>
        <p:nvSpPr>
          <p:cNvPr id="28675" name="Text Placeholder 5">
            <a:extLst>
              <a:ext uri="{FF2B5EF4-FFF2-40B4-BE49-F238E27FC236}">
                <a16:creationId xmlns:a16="http://schemas.microsoft.com/office/drawing/2014/main" id="{63046196-133D-9A79-23C1-48EC15B04C9E}"/>
              </a:ext>
            </a:extLst>
          </p:cNvPr>
          <p:cNvSpPr>
            <a:spLocks noGrp="1"/>
          </p:cNvSpPr>
          <p:nvPr>
            <p:ph type="body" sz="half" idx="2"/>
          </p:nvPr>
        </p:nvSpPr>
        <p:spPr>
          <a:xfrm>
            <a:off x="152400" y="914400"/>
            <a:ext cx="3262313" cy="5791200"/>
          </a:xfrm>
        </p:spPr>
        <p:txBody>
          <a:bodyPr/>
          <a:lstStyle/>
          <a:p>
            <a:pPr marL="285750" indent="-285750">
              <a:buFont typeface="Arial" panose="020B0604020202020204" pitchFamily="34" charset="0"/>
              <a:buChar char="•"/>
            </a:pPr>
            <a:r>
              <a:rPr lang="en-US" altLang="en-US"/>
              <a:t>Flatter than other parts of range</a:t>
            </a:r>
          </a:p>
          <a:p>
            <a:pPr marL="742950" lvl="1" indent="-285750">
              <a:buFont typeface="Arial" panose="020B0604020202020204" pitchFamily="34" charset="0"/>
              <a:buChar char="•"/>
            </a:pPr>
            <a:r>
              <a:rPr lang="en-US" altLang="en-US" sz="1400"/>
              <a:t>Railroad logged in the past</a:t>
            </a:r>
          </a:p>
          <a:p>
            <a:pPr marL="742950" lvl="1" indent="-285750">
              <a:buFont typeface="Arial" panose="020B0604020202020204" pitchFamily="34" charset="0"/>
              <a:buChar char="•"/>
            </a:pPr>
            <a:r>
              <a:rPr lang="en-US" altLang="en-US" sz="1400"/>
              <a:t>Fire suppression is effective</a:t>
            </a:r>
          </a:p>
          <a:p>
            <a:pPr marL="285750" indent="-285750">
              <a:buFont typeface="Arial" panose="020B0604020202020204" pitchFamily="34" charset="0"/>
              <a:buChar char="•"/>
            </a:pPr>
            <a:r>
              <a:rPr lang="en-US" altLang="en-US"/>
              <a:t>Dry climate</a:t>
            </a:r>
          </a:p>
          <a:p>
            <a:pPr marL="742950" lvl="1" indent="-285750">
              <a:buFont typeface="Arial" panose="020B0604020202020204" pitchFamily="34" charset="0"/>
              <a:buChar char="•"/>
            </a:pPr>
            <a:r>
              <a:rPr lang="en-US" altLang="en-US" sz="1400"/>
              <a:t>Low/mixed severity frequent fire regime before the advent of fire suppression</a:t>
            </a:r>
          </a:p>
          <a:p>
            <a:pPr marL="285750" indent="-285750">
              <a:buFont typeface="Arial" panose="020B0604020202020204" pitchFamily="34" charset="0"/>
              <a:buChar char="•"/>
            </a:pPr>
            <a:r>
              <a:rPr lang="en-US" altLang="en-US"/>
              <a:t>Pine is more dominant</a:t>
            </a:r>
          </a:p>
          <a:p>
            <a:pPr marL="742950" lvl="1" indent="-285750">
              <a:buFont typeface="Arial" panose="020B0604020202020204" pitchFamily="34" charset="0"/>
              <a:buChar char="•"/>
            </a:pPr>
            <a:r>
              <a:rPr lang="en-US" altLang="en-US" sz="1400"/>
              <a:t>Pure ponderosa pine stands, or pine with small diameter white fir understory, do not make NSO habitat</a:t>
            </a:r>
          </a:p>
          <a:p>
            <a:pPr marL="742950" lvl="1" indent="-285750">
              <a:buFont typeface="Arial" panose="020B0604020202020204" pitchFamily="34" charset="0"/>
              <a:buChar char="•"/>
            </a:pPr>
            <a:r>
              <a:rPr lang="en-US" altLang="en-US" sz="1400"/>
              <a:t>Good NSO habitat is associated with small increases in elevation, mixed-conifer stands</a:t>
            </a:r>
          </a:p>
          <a:p>
            <a:pPr marL="742950" lvl="1" indent="-285750">
              <a:buFont typeface="Arial" panose="020B0604020202020204" pitchFamily="34" charset="0"/>
              <a:buChar char="•"/>
            </a:pPr>
            <a:r>
              <a:rPr lang="en-US" altLang="en-US" sz="1400"/>
              <a:t>Species composition altered due to fire suppression and past railroad logging</a:t>
            </a:r>
          </a:p>
          <a:p>
            <a:pPr marL="1200150" lvl="2" indent="-285750">
              <a:buFont typeface="Arial" panose="020B0604020202020204" pitchFamily="34" charset="0"/>
              <a:buChar char="•"/>
            </a:pPr>
            <a:r>
              <a:rPr lang="en-US" altLang="en-US" sz="1400"/>
              <a:t>increased white fir</a:t>
            </a:r>
          </a:p>
          <a:p>
            <a:pPr marL="1200150" lvl="2" indent="-285750">
              <a:buFont typeface="Arial" panose="020B0604020202020204" pitchFamily="34" charset="0"/>
              <a:buChar char="•"/>
            </a:pPr>
            <a:r>
              <a:rPr lang="en-US" altLang="en-US" sz="1400"/>
              <a:t>decreased Douglas fir, sugar pine, ponderosa pine, oak</a:t>
            </a:r>
          </a:p>
          <a:p>
            <a:pPr marL="285750" indent="-285750">
              <a:buFont typeface="Arial" panose="020B0604020202020204" pitchFamily="34" charset="0"/>
              <a:buChar char="•"/>
            </a:pPr>
            <a:r>
              <a:rPr lang="en-US" altLang="en-US" b="1"/>
              <a:t>Sparsely-distributed habitat and federal land</a:t>
            </a:r>
          </a:p>
        </p:txBody>
      </p:sp>
      <p:pic>
        <p:nvPicPr>
          <p:cNvPr id="28676" name="Picture 2">
            <a:extLst>
              <a:ext uri="{FF2B5EF4-FFF2-40B4-BE49-F238E27FC236}">
                <a16:creationId xmlns:a16="http://schemas.microsoft.com/office/drawing/2014/main" id="{83DB1810-CA73-207C-4535-6337B4622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4713" y="1219200"/>
            <a:ext cx="5638800" cy="434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3086-2B7A-D928-9CD0-D2330D3A3D2F}"/>
              </a:ext>
            </a:extLst>
          </p:cNvPr>
          <p:cNvSpPr>
            <a:spLocks noGrp="1"/>
          </p:cNvSpPr>
          <p:nvPr>
            <p:ph type="title"/>
          </p:nvPr>
        </p:nvSpPr>
        <p:spPr/>
        <p:txBody>
          <a:bodyPr>
            <a:normAutofit/>
          </a:bodyPr>
          <a:lstStyle/>
          <a:p>
            <a:r>
              <a:rPr lang="en-US" altLang="en-US" sz="4000" b="1"/>
              <a:t>Critical Habitat Projects </a:t>
            </a:r>
            <a:br>
              <a:rPr lang="en-US" altLang="en-US" sz="4000"/>
            </a:br>
            <a:r>
              <a:rPr lang="en-US" altLang="en-US" sz="3200"/>
              <a:t>– A California Perspective</a:t>
            </a:r>
          </a:p>
        </p:txBody>
      </p:sp>
      <p:sp>
        <p:nvSpPr>
          <p:cNvPr id="3" name="Content Placeholder 2">
            <a:extLst>
              <a:ext uri="{FF2B5EF4-FFF2-40B4-BE49-F238E27FC236}">
                <a16:creationId xmlns:a16="http://schemas.microsoft.com/office/drawing/2014/main" id="{69D853EF-27B3-1978-F8F6-9CCD0E40BB59}"/>
              </a:ext>
            </a:extLst>
          </p:cNvPr>
          <p:cNvSpPr>
            <a:spLocks noGrp="1"/>
          </p:cNvSpPr>
          <p:nvPr>
            <p:ph idx="1"/>
          </p:nvPr>
        </p:nvSpPr>
        <p:spPr/>
        <p:txBody>
          <a:bodyPr>
            <a:normAutofit/>
          </a:bodyPr>
          <a:lstStyle/>
          <a:p>
            <a:pPr>
              <a:lnSpc>
                <a:spcPct val="90000"/>
              </a:lnSpc>
            </a:pPr>
            <a:r>
              <a:rPr lang="en-US" altLang="en-US" sz="3000"/>
              <a:t>Summarize three past (KNF) and one current CH / LSR projects </a:t>
            </a:r>
            <a:r>
              <a:rPr lang="en-US" altLang="en-US" sz="1900" i="1"/>
              <a:t>(C.Jordan / K.Fitzgerald – Elk Project - STNF)</a:t>
            </a:r>
          </a:p>
          <a:p>
            <a:pPr>
              <a:lnSpc>
                <a:spcPct val="90000"/>
              </a:lnSpc>
            </a:pPr>
            <a:r>
              <a:rPr lang="en-US" altLang="en-US" sz="3000"/>
              <a:t>Ecological conditions </a:t>
            </a:r>
          </a:p>
          <a:p>
            <a:pPr>
              <a:lnSpc>
                <a:spcPct val="90000"/>
              </a:lnSpc>
            </a:pPr>
            <a:r>
              <a:rPr lang="en-US" altLang="en-US" sz="3000"/>
              <a:t>Projects’ objectives (Purpose and Need)</a:t>
            </a:r>
          </a:p>
          <a:p>
            <a:pPr>
              <a:lnSpc>
                <a:spcPct val="90000"/>
              </a:lnSpc>
            </a:pPr>
            <a:r>
              <a:rPr lang="en-US" altLang="en-US" sz="3000"/>
              <a:t>Treatments / Applicable Science</a:t>
            </a:r>
          </a:p>
          <a:p>
            <a:pPr>
              <a:lnSpc>
                <a:spcPct val="90000"/>
              </a:lnSpc>
            </a:pPr>
            <a:r>
              <a:rPr lang="en-US" altLang="en-US" sz="3000"/>
              <a:t>Effects to CH</a:t>
            </a:r>
          </a:p>
          <a:p>
            <a:pPr>
              <a:lnSpc>
                <a:spcPct val="90000"/>
              </a:lnSpc>
            </a:pPr>
            <a:r>
              <a:rPr lang="en-US" altLang="en-US" sz="3000"/>
              <a:t>Level of FWS involvement</a:t>
            </a:r>
          </a:p>
          <a:p>
            <a:pPr>
              <a:lnSpc>
                <a:spcPct val="90000"/>
              </a:lnSpc>
            </a:pPr>
            <a:r>
              <a:rPr lang="en-US" altLang="en-US" sz="3000"/>
              <a:t>Planning / Implementation Challenges </a:t>
            </a:r>
          </a:p>
          <a:p>
            <a:pPr>
              <a:lnSpc>
                <a:spcPct val="90000"/>
              </a:lnSpc>
            </a:pPr>
            <a:r>
              <a:rPr lang="en-US" altLang="en-US" sz="3000"/>
              <a:t>Successes</a:t>
            </a:r>
          </a:p>
          <a:p>
            <a:pPr>
              <a:lnSpc>
                <a:spcPct val="90000"/>
              </a:lnSpc>
              <a:buFont typeface="Arial" panose="020B0604020202020204" pitchFamily="34" charset="0"/>
              <a:buNone/>
            </a:pPr>
            <a:endParaRPr lang="en-US" altLang="en-US" sz="3000"/>
          </a:p>
          <a:p>
            <a:pPr>
              <a:lnSpc>
                <a:spcPct val="90000"/>
              </a:lnSpc>
              <a:buFont typeface="Arial" panose="020B0604020202020204" pitchFamily="34" charset="0"/>
              <a:buNone/>
            </a:pPr>
            <a:endParaRPr lang="en-US" altLang="en-US" sz="3000"/>
          </a:p>
          <a:p>
            <a:pPr>
              <a:lnSpc>
                <a:spcPct val="90000"/>
              </a:lnSpc>
            </a:pPr>
            <a:endParaRPr lang="en-US" altLang="en-US" sz="300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29698" name="Title 3">
            <a:extLst>
              <a:ext uri="{FF2B5EF4-FFF2-40B4-BE49-F238E27FC236}">
                <a16:creationId xmlns:a16="http://schemas.microsoft.com/office/drawing/2014/main" id="{D579C625-AEB6-2BE3-E33F-BBC2C70B2E7C}"/>
              </a:ext>
            </a:extLst>
          </p:cNvPr>
          <p:cNvSpPr>
            <a:spLocks noGrp="1"/>
          </p:cNvSpPr>
          <p:nvPr>
            <p:ph type="title"/>
          </p:nvPr>
        </p:nvSpPr>
        <p:spPr>
          <a:xfrm>
            <a:off x="0" y="152400"/>
            <a:ext cx="3429000" cy="749300"/>
          </a:xfrm>
        </p:spPr>
        <p:txBody>
          <a:bodyPr/>
          <a:lstStyle/>
          <a:p>
            <a:r>
              <a:rPr lang="en-US" altLang="en-US"/>
              <a:t>Elk Late-Successional Reserve Enhancement Project Area</a:t>
            </a:r>
          </a:p>
        </p:txBody>
      </p:sp>
      <p:sp>
        <p:nvSpPr>
          <p:cNvPr id="29699" name="Text Placeholder 5">
            <a:extLst>
              <a:ext uri="{FF2B5EF4-FFF2-40B4-BE49-F238E27FC236}">
                <a16:creationId xmlns:a16="http://schemas.microsoft.com/office/drawing/2014/main" id="{A62DA682-F2D2-5C51-F4F7-4B43A2F94F05}"/>
              </a:ext>
            </a:extLst>
          </p:cNvPr>
          <p:cNvSpPr>
            <a:spLocks noGrp="1"/>
          </p:cNvSpPr>
          <p:nvPr>
            <p:ph type="body" sz="half" idx="2"/>
          </p:nvPr>
        </p:nvSpPr>
        <p:spPr>
          <a:xfrm>
            <a:off x="115888" y="762000"/>
            <a:ext cx="3313112" cy="5638800"/>
          </a:xfrm>
        </p:spPr>
        <p:txBody>
          <a:bodyPr/>
          <a:lstStyle/>
          <a:p>
            <a:pPr marL="285750" indent="-285750">
              <a:buFont typeface="Arial" panose="020B0604020202020204" pitchFamily="34" charset="0"/>
              <a:buChar char="•"/>
            </a:pPr>
            <a:endParaRPr lang="en-US" altLang="en-US" sz="1800" b="1"/>
          </a:p>
          <a:p>
            <a:pPr marL="285750" indent="-285750">
              <a:buFont typeface="Arial" panose="020B0604020202020204" pitchFamily="34" charset="0"/>
              <a:buChar char="•"/>
            </a:pPr>
            <a:r>
              <a:rPr lang="en-US" altLang="en-US" sz="2000" b="1"/>
              <a:t>Representative of conditions described for ECS CH subunit</a:t>
            </a:r>
          </a:p>
          <a:p>
            <a:pPr marL="285750" indent="-285750">
              <a:buFont typeface="Arial" panose="020B0604020202020204" pitchFamily="34" charset="0"/>
              <a:buChar char="•"/>
            </a:pPr>
            <a:r>
              <a:rPr lang="en-US" altLang="en-US" sz="2000"/>
              <a:t>Homogeneous, crowded plantations</a:t>
            </a:r>
          </a:p>
          <a:p>
            <a:pPr marL="285750" indent="-285750">
              <a:buFont typeface="Arial" panose="020B0604020202020204" pitchFamily="34" charset="0"/>
              <a:buChar char="•"/>
            </a:pPr>
            <a:r>
              <a:rPr lang="en-US" altLang="en-US" sz="2000"/>
              <a:t>Some good owl habitat</a:t>
            </a:r>
          </a:p>
          <a:p>
            <a:pPr marL="285750" indent="-285750">
              <a:buFont typeface="Arial" panose="020B0604020202020204" pitchFamily="34" charset="0"/>
              <a:buChar char="•"/>
            </a:pPr>
            <a:r>
              <a:rPr lang="en-US" altLang="en-US" sz="2000"/>
              <a:t>Huge old growth trees &gt;80” dbh</a:t>
            </a:r>
          </a:p>
          <a:p>
            <a:pPr marL="285750" indent="-285750">
              <a:buFont typeface="Arial" panose="020B0604020202020204" pitchFamily="34" charset="0"/>
              <a:buChar char="•"/>
            </a:pPr>
            <a:r>
              <a:rPr lang="en-US" altLang="en-US" sz="2000"/>
              <a:t>Large mature trees &gt;30” dbh</a:t>
            </a:r>
          </a:p>
          <a:p>
            <a:pPr marL="285750" indent="-285750">
              <a:buFont typeface="Arial" panose="020B0604020202020204" pitchFamily="34" charset="0"/>
              <a:buChar char="•"/>
            </a:pPr>
            <a:r>
              <a:rPr lang="en-US" altLang="en-US" sz="2000"/>
              <a:t>Overstocking </a:t>
            </a:r>
            <a:r>
              <a:rPr lang="en-US" altLang="en-US" sz="2000">
                <a:sym typeface="Wingdings" panose="05000000000000000000" pitchFamily="2" charset="2"/>
              </a:rPr>
              <a:t> disease</a:t>
            </a:r>
            <a:endParaRPr lang="en-US" altLang="en-US" sz="2000"/>
          </a:p>
          <a:p>
            <a:pPr marL="742950" lvl="1" indent="-285750">
              <a:buFont typeface="Arial" panose="020B0604020202020204" pitchFamily="34" charset="0"/>
              <a:buChar char="•"/>
            </a:pPr>
            <a:r>
              <a:rPr lang="en-US" altLang="en-US" sz="2000"/>
              <a:t>Annosus in white fir</a:t>
            </a:r>
          </a:p>
          <a:p>
            <a:pPr marL="742950" lvl="1" indent="-285750">
              <a:buFont typeface="Arial" panose="020B0604020202020204" pitchFamily="34" charset="0"/>
              <a:buChar char="•"/>
            </a:pPr>
            <a:r>
              <a:rPr lang="en-US" altLang="en-US" sz="2000"/>
              <a:t>Black stain in pine</a:t>
            </a:r>
          </a:p>
          <a:p>
            <a:pPr marL="742950" lvl="1" indent="-285750">
              <a:buFont typeface="Arial" panose="020B0604020202020204" pitchFamily="34" charset="0"/>
              <a:buChar char="•"/>
            </a:pPr>
            <a:r>
              <a:rPr lang="en-US" altLang="en-US" sz="2000"/>
              <a:t>Western pine beetle</a:t>
            </a:r>
          </a:p>
          <a:p>
            <a:pPr marL="285750" indent="-285750">
              <a:buFont typeface="Arial" panose="020B0604020202020204" pitchFamily="34" charset="0"/>
              <a:buChar char="•"/>
            </a:pPr>
            <a:r>
              <a:rPr lang="en-US" altLang="en-US" sz="2000"/>
              <a:t>Growing mortality patches</a:t>
            </a:r>
          </a:p>
        </p:txBody>
      </p:sp>
      <p:pic>
        <p:nvPicPr>
          <p:cNvPr id="29700" name="Picture 2">
            <a:extLst>
              <a:ext uri="{FF2B5EF4-FFF2-40B4-BE49-F238E27FC236}">
                <a16:creationId xmlns:a16="http://schemas.microsoft.com/office/drawing/2014/main" id="{120ECA7B-1792-09FA-11E4-395E3783E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219200"/>
            <a:ext cx="5535613" cy="41529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30722" name="Text Placeholder 5">
            <a:extLst>
              <a:ext uri="{FF2B5EF4-FFF2-40B4-BE49-F238E27FC236}">
                <a16:creationId xmlns:a16="http://schemas.microsoft.com/office/drawing/2014/main" id="{72AB8D61-9E71-300E-1288-6DEBCCC99C03}"/>
              </a:ext>
            </a:extLst>
          </p:cNvPr>
          <p:cNvSpPr>
            <a:spLocks noGrp="1"/>
          </p:cNvSpPr>
          <p:nvPr>
            <p:ph type="body" sz="half" idx="2"/>
          </p:nvPr>
        </p:nvSpPr>
        <p:spPr>
          <a:xfrm>
            <a:off x="152400" y="1143000"/>
            <a:ext cx="3733800" cy="5430838"/>
          </a:xfrm>
        </p:spPr>
        <p:txBody>
          <a:bodyPr/>
          <a:lstStyle/>
          <a:p>
            <a:pPr marL="285750" indent="-285750">
              <a:buFont typeface="Arial" panose="020B0604020202020204" pitchFamily="34" charset="0"/>
              <a:buChar char="•"/>
            </a:pPr>
            <a:r>
              <a:rPr lang="en-US" altLang="en-US" sz="2000"/>
              <a:t>Representative of conditions described for ECS CH unit</a:t>
            </a:r>
          </a:p>
          <a:p>
            <a:pPr marL="285750" indent="-285750">
              <a:buFont typeface="Arial" panose="020B0604020202020204" pitchFamily="34" charset="0"/>
              <a:buChar char="•"/>
            </a:pPr>
            <a:r>
              <a:rPr lang="en-US" altLang="en-US" sz="2000" b="1"/>
              <a:t>Includes homogeneous, over-crowded pine plantations</a:t>
            </a:r>
          </a:p>
          <a:p>
            <a:pPr marL="285750" indent="-285750">
              <a:buFont typeface="Arial" panose="020B0604020202020204" pitchFamily="34" charset="0"/>
              <a:buChar char="•"/>
            </a:pPr>
            <a:r>
              <a:rPr lang="en-US" altLang="en-US" sz="2000"/>
              <a:t>Some good owl habitat</a:t>
            </a:r>
          </a:p>
          <a:p>
            <a:pPr marL="285750" indent="-285750">
              <a:buFont typeface="Arial" panose="020B0604020202020204" pitchFamily="34" charset="0"/>
              <a:buChar char="•"/>
            </a:pPr>
            <a:r>
              <a:rPr lang="en-US" altLang="en-US" sz="2000"/>
              <a:t>Huge old growth trees &gt;80” dbh</a:t>
            </a:r>
          </a:p>
          <a:p>
            <a:pPr marL="285750" indent="-285750">
              <a:buFont typeface="Arial" panose="020B0604020202020204" pitchFamily="34" charset="0"/>
              <a:buChar char="•"/>
            </a:pPr>
            <a:r>
              <a:rPr lang="en-US" altLang="en-US" sz="2000"/>
              <a:t>Large mature trees &gt;30” dbh</a:t>
            </a:r>
          </a:p>
          <a:p>
            <a:pPr marL="285750" indent="-285750">
              <a:buFont typeface="Arial" panose="020B0604020202020204" pitchFamily="34" charset="0"/>
              <a:buChar char="•"/>
            </a:pPr>
            <a:r>
              <a:rPr lang="en-US" altLang="en-US" sz="2000"/>
              <a:t>Overstocking </a:t>
            </a:r>
            <a:r>
              <a:rPr lang="en-US" altLang="en-US" sz="2000">
                <a:sym typeface="Wingdings" panose="05000000000000000000" pitchFamily="2" charset="2"/>
              </a:rPr>
              <a:t> disease</a:t>
            </a:r>
            <a:endParaRPr lang="en-US" altLang="en-US" sz="2000"/>
          </a:p>
          <a:p>
            <a:pPr marL="742950" lvl="1" indent="-285750">
              <a:buFont typeface="Arial" panose="020B0604020202020204" pitchFamily="34" charset="0"/>
              <a:buChar char="•"/>
            </a:pPr>
            <a:r>
              <a:rPr lang="en-US" altLang="en-US" sz="2000"/>
              <a:t>Annosus in white fir</a:t>
            </a:r>
          </a:p>
          <a:p>
            <a:pPr marL="742950" lvl="1" indent="-285750">
              <a:buFont typeface="Arial" panose="020B0604020202020204" pitchFamily="34" charset="0"/>
              <a:buChar char="•"/>
            </a:pPr>
            <a:r>
              <a:rPr lang="en-US" altLang="en-US" sz="2000"/>
              <a:t>Black stain in pine</a:t>
            </a:r>
          </a:p>
          <a:p>
            <a:pPr marL="742950" lvl="1" indent="-285750">
              <a:buFont typeface="Arial" panose="020B0604020202020204" pitchFamily="34" charset="0"/>
              <a:buChar char="•"/>
            </a:pPr>
            <a:r>
              <a:rPr lang="en-US" altLang="en-US" sz="2000"/>
              <a:t>Western pine beetle</a:t>
            </a:r>
          </a:p>
          <a:p>
            <a:pPr marL="285750" indent="-285750">
              <a:buFont typeface="Arial" panose="020B0604020202020204" pitchFamily="34" charset="0"/>
              <a:buChar char="•"/>
            </a:pPr>
            <a:r>
              <a:rPr lang="en-US" altLang="en-US" sz="2000"/>
              <a:t>Growing mortality patches</a:t>
            </a:r>
          </a:p>
        </p:txBody>
      </p:sp>
      <p:pic>
        <p:nvPicPr>
          <p:cNvPr id="30723" name="Picture 3">
            <a:extLst>
              <a:ext uri="{FF2B5EF4-FFF2-40B4-BE49-F238E27FC236}">
                <a16:creationId xmlns:a16="http://schemas.microsoft.com/office/drawing/2014/main" id="{A46945FC-79C0-E95A-2A91-8E61F14B6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77825"/>
            <a:ext cx="4551363" cy="603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4" name="Title 3">
            <a:extLst>
              <a:ext uri="{FF2B5EF4-FFF2-40B4-BE49-F238E27FC236}">
                <a16:creationId xmlns:a16="http://schemas.microsoft.com/office/drawing/2014/main" id="{CB1880A6-DA27-6C3B-5C82-824C17430DCE}"/>
              </a:ext>
            </a:extLst>
          </p:cNvPr>
          <p:cNvSpPr txBox="1">
            <a:spLocks/>
          </p:cNvSpPr>
          <p:nvPr/>
        </p:nvSpPr>
        <p:spPr bwMode="auto">
          <a:xfrm>
            <a:off x="228600" y="228600"/>
            <a:ext cx="3733800"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2000" b="1"/>
              <a:t>Elk Late-Successional Reserve Enhancement Project Area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31746" name="Title 3">
            <a:extLst>
              <a:ext uri="{FF2B5EF4-FFF2-40B4-BE49-F238E27FC236}">
                <a16:creationId xmlns:a16="http://schemas.microsoft.com/office/drawing/2014/main" id="{3CC8CE7E-5863-0CAA-1383-B6F8A6C5B8F1}"/>
              </a:ext>
            </a:extLst>
          </p:cNvPr>
          <p:cNvSpPr>
            <a:spLocks noGrp="1"/>
          </p:cNvSpPr>
          <p:nvPr>
            <p:ph type="title"/>
          </p:nvPr>
        </p:nvSpPr>
        <p:spPr>
          <a:xfrm>
            <a:off x="152400" y="0"/>
            <a:ext cx="3581400" cy="1282700"/>
          </a:xfrm>
        </p:spPr>
        <p:txBody>
          <a:bodyPr anchor="ctr"/>
          <a:lstStyle/>
          <a:p>
            <a:r>
              <a:rPr lang="en-US" altLang="en-US"/>
              <a:t>Elk Late-Successional Reserve Enhancement Project Area</a:t>
            </a:r>
          </a:p>
        </p:txBody>
      </p:sp>
      <p:sp>
        <p:nvSpPr>
          <p:cNvPr id="31747" name="Text Placeholder 5">
            <a:extLst>
              <a:ext uri="{FF2B5EF4-FFF2-40B4-BE49-F238E27FC236}">
                <a16:creationId xmlns:a16="http://schemas.microsoft.com/office/drawing/2014/main" id="{6CB881A6-C3CC-5A71-497E-534B483EF28E}"/>
              </a:ext>
            </a:extLst>
          </p:cNvPr>
          <p:cNvSpPr>
            <a:spLocks noGrp="1"/>
          </p:cNvSpPr>
          <p:nvPr>
            <p:ph type="body" sz="half" idx="2"/>
          </p:nvPr>
        </p:nvSpPr>
        <p:spPr>
          <a:xfrm>
            <a:off x="228600" y="1143000"/>
            <a:ext cx="3657600" cy="5562600"/>
          </a:xfrm>
        </p:spPr>
        <p:txBody>
          <a:bodyPr/>
          <a:lstStyle/>
          <a:p>
            <a:pPr marL="285750" indent="-285750">
              <a:buFont typeface="Arial" panose="020B0604020202020204" pitchFamily="34" charset="0"/>
              <a:buChar char="•"/>
            </a:pPr>
            <a:r>
              <a:rPr lang="en-US" altLang="en-US" sz="2000"/>
              <a:t>Representative of conditions described for ECS CH unit</a:t>
            </a:r>
          </a:p>
          <a:p>
            <a:pPr marL="285750" indent="-285750">
              <a:buFont typeface="Arial" panose="020B0604020202020204" pitchFamily="34" charset="0"/>
              <a:buChar char="•"/>
            </a:pPr>
            <a:r>
              <a:rPr lang="en-US" altLang="en-US" sz="2000"/>
              <a:t>Homogeneous, overcrowded pine plantations</a:t>
            </a:r>
          </a:p>
          <a:p>
            <a:pPr marL="285750" indent="-285750">
              <a:buFont typeface="Arial" panose="020B0604020202020204" pitchFamily="34" charset="0"/>
              <a:buChar char="•"/>
            </a:pPr>
            <a:r>
              <a:rPr lang="en-US" altLang="en-US" sz="2000" b="1"/>
              <a:t>Natural stands include some mixed conifer stands that appear to be good NSO habitat</a:t>
            </a:r>
          </a:p>
          <a:p>
            <a:pPr marL="285750" indent="-285750">
              <a:buFont typeface="Arial" panose="020B0604020202020204" pitchFamily="34" charset="0"/>
              <a:buChar char="•"/>
            </a:pPr>
            <a:r>
              <a:rPr lang="en-US" altLang="en-US" sz="2000"/>
              <a:t>Huge old growth trees &gt;80” dbh</a:t>
            </a:r>
          </a:p>
          <a:p>
            <a:pPr marL="285750" indent="-285750">
              <a:buFont typeface="Arial" panose="020B0604020202020204" pitchFamily="34" charset="0"/>
              <a:buChar char="•"/>
            </a:pPr>
            <a:r>
              <a:rPr lang="en-US" altLang="en-US" sz="2000"/>
              <a:t>Large mature trees &gt;30” dbh</a:t>
            </a:r>
          </a:p>
          <a:p>
            <a:pPr marL="285750" indent="-285750">
              <a:buFont typeface="Arial" panose="020B0604020202020204" pitchFamily="34" charset="0"/>
              <a:buChar char="•"/>
            </a:pPr>
            <a:r>
              <a:rPr lang="en-US" altLang="en-US" sz="2000"/>
              <a:t>Overstocking </a:t>
            </a:r>
            <a:r>
              <a:rPr lang="en-US" altLang="en-US" sz="2000">
                <a:sym typeface="Wingdings" panose="05000000000000000000" pitchFamily="2" charset="2"/>
              </a:rPr>
              <a:t> disease</a:t>
            </a:r>
            <a:endParaRPr lang="en-US" altLang="en-US" sz="2000"/>
          </a:p>
          <a:p>
            <a:pPr marL="742950" lvl="1" indent="-285750">
              <a:buFont typeface="Arial" panose="020B0604020202020204" pitchFamily="34" charset="0"/>
              <a:buChar char="•"/>
            </a:pPr>
            <a:r>
              <a:rPr lang="en-US" altLang="en-US" sz="2000"/>
              <a:t>Annosus in white fir</a:t>
            </a:r>
          </a:p>
          <a:p>
            <a:pPr marL="742950" lvl="1" indent="-285750">
              <a:buFont typeface="Arial" panose="020B0604020202020204" pitchFamily="34" charset="0"/>
              <a:buChar char="•"/>
            </a:pPr>
            <a:r>
              <a:rPr lang="en-US" altLang="en-US" sz="2000"/>
              <a:t>Black stain in pine</a:t>
            </a:r>
          </a:p>
          <a:p>
            <a:pPr marL="742950" lvl="1" indent="-285750">
              <a:buFont typeface="Arial" panose="020B0604020202020204" pitchFamily="34" charset="0"/>
              <a:buChar char="•"/>
            </a:pPr>
            <a:r>
              <a:rPr lang="en-US" altLang="en-US" sz="2000"/>
              <a:t>Western pine beetle</a:t>
            </a:r>
          </a:p>
          <a:p>
            <a:pPr marL="285750" indent="-285750">
              <a:buFont typeface="Arial" panose="020B0604020202020204" pitchFamily="34" charset="0"/>
              <a:buChar char="•"/>
            </a:pPr>
            <a:r>
              <a:rPr lang="en-US" altLang="en-US" sz="2000"/>
              <a:t>Growing mortality patches</a:t>
            </a:r>
          </a:p>
        </p:txBody>
      </p:sp>
      <p:pic>
        <p:nvPicPr>
          <p:cNvPr id="31748" name="Picture 1">
            <a:extLst>
              <a:ext uri="{FF2B5EF4-FFF2-40B4-BE49-F238E27FC236}">
                <a16:creationId xmlns:a16="http://schemas.microsoft.com/office/drawing/2014/main" id="{051E74B6-5A00-6DCD-F322-CA2E60A551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84175"/>
            <a:ext cx="4665663"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32770" name="Title 3">
            <a:extLst>
              <a:ext uri="{FF2B5EF4-FFF2-40B4-BE49-F238E27FC236}">
                <a16:creationId xmlns:a16="http://schemas.microsoft.com/office/drawing/2014/main" id="{868017CA-0BB8-DD30-640E-5F584BEEC608}"/>
              </a:ext>
            </a:extLst>
          </p:cNvPr>
          <p:cNvSpPr>
            <a:spLocks noGrp="1"/>
          </p:cNvSpPr>
          <p:nvPr>
            <p:ph type="title"/>
          </p:nvPr>
        </p:nvSpPr>
        <p:spPr>
          <a:xfrm>
            <a:off x="304800" y="95250"/>
            <a:ext cx="3505200" cy="1162050"/>
          </a:xfrm>
        </p:spPr>
        <p:txBody>
          <a:bodyPr anchor="ctr"/>
          <a:lstStyle/>
          <a:p>
            <a:r>
              <a:rPr lang="en-US" altLang="en-US"/>
              <a:t>Elk Late-Successional Reserve Enhancement Project Area</a:t>
            </a:r>
          </a:p>
        </p:txBody>
      </p:sp>
      <p:sp>
        <p:nvSpPr>
          <p:cNvPr id="6" name="Text Placeholder 5">
            <a:extLst>
              <a:ext uri="{FF2B5EF4-FFF2-40B4-BE49-F238E27FC236}">
                <a16:creationId xmlns:a16="http://schemas.microsoft.com/office/drawing/2014/main" id="{8DDD7DC1-1E14-DE3B-03F2-90EFEE1B43D8}"/>
              </a:ext>
            </a:extLst>
          </p:cNvPr>
          <p:cNvSpPr>
            <a:spLocks noGrp="1"/>
          </p:cNvSpPr>
          <p:nvPr>
            <p:ph type="body" sz="half" idx="2"/>
          </p:nvPr>
        </p:nvSpPr>
        <p:spPr>
          <a:xfrm>
            <a:off x="304800" y="1219200"/>
            <a:ext cx="3962400" cy="5181600"/>
          </a:xfrm>
        </p:spPr>
        <p:txBody>
          <a:bodyPr>
            <a:noAutofit/>
          </a:bodyPr>
          <a:lstStyle/>
          <a:p>
            <a:pPr marL="285750" indent="-285750">
              <a:buFont typeface="Arial" panose="020B0604020202020204" pitchFamily="34" charset="0"/>
              <a:buChar char="•"/>
            </a:pPr>
            <a:r>
              <a:rPr lang="en-US" altLang="en-US" sz="2000"/>
              <a:t>Representative of conditions described for ECS CH unit</a:t>
            </a:r>
          </a:p>
          <a:p>
            <a:pPr marL="285750" indent="-285750">
              <a:buFont typeface="Arial" panose="020B0604020202020204" pitchFamily="34" charset="0"/>
              <a:buChar char="•"/>
            </a:pPr>
            <a:r>
              <a:rPr lang="en-US" altLang="en-US" sz="2000"/>
              <a:t>Homogeneous, crowded plantations</a:t>
            </a:r>
          </a:p>
          <a:p>
            <a:pPr marL="285750" indent="-285750">
              <a:buFont typeface="Arial" panose="020B0604020202020204" pitchFamily="34" charset="0"/>
              <a:buChar char="•"/>
            </a:pPr>
            <a:r>
              <a:rPr lang="en-US" altLang="en-US" sz="2000"/>
              <a:t>Some good owl habitat</a:t>
            </a:r>
          </a:p>
          <a:p>
            <a:pPr marL="285750" indent="-285750">
              <a:buFont typeface="Arial" panose="020B0604020202020204" pitchFamily="34" charset="0"/>
              <a:buChar char="•"/>
            </a:pPr>
            <a:r>
              <a:rPr lang="en-US" altLang="en-US" sz="2000" b="1"/>
              <a:t>Huge old growth trees &gt;80” dbh</a:t>
            </a:r>
          </a:p>
          <a:p>
            <a:pPr marL="285750" indent="-285750">
              <a:buFont typeface="Arial" panose="020B0604020202020204" pitchFamily="34" charset="0"/>
              <a:buChar char="•"/>
            </a:pPr>
            <a:r>
              <a:rPr lang="en-US" altLang="en-US" sz="2000"/>
              <a:t>Large mature trees &gt;30” dbh</a:t>
            </a:r>
          </a:p>
          <a:p>
            <a:pPr marL="285750" indent="-285750"/>
            <a:r>
              <a:rPr lang="en-US" altLang="en-US" sz="2000"/>
              <a:t>       (not old growth;                                   	good site conditions)</a:t>
            </a:r>
          </a:p>
          <a:p>
            <a:pPr marL="285750" indent="-285750">
              <a:buFont typeface="Arial" panose="020B0604020202020204" pitchFamily="34" charset="0"/>
              <a:buChar char="•"/>
            </a:pPr>
            <a:r>
              <a:rPr lang="en-US" altLang="en-US" sz="2000"/>
              <a:t>Overstocking </a:t>
            </a:r>
            <a:r>
              <a:rPr lang="en-US" altLang="en-US" sz="2000">
                <a:sym typeface="Wingdings" panose="05000000000000000000" pitchFamily="2" charset="2"/>
              </a:rPr>
              <a:t> disease</a:t>
            </a:r>
            <a:endParaRPr lang="en-US" altLang="en-US" sz="2000"/>
          </a:p>
          <a:p>
            <a:pPr marL="742950" lvl="1" indent="-285750">
              <a:buFont typeface="Arial" panose="020B0604020202020204" pitchFamily="34" charset="0"/>
              <a:buChar char="•"/>
            </a:pPr>
            <a:r>
              <a:rPr lang="en-US" altLang="en-US" sz="2000"/>
              <a:t>Annosus in white fir</a:t>
            </a:r>
          </a:p>
          <a:p>
            <a:pPr marL="742950" lvl="1" indent="-285750">
              <a:buFont typeface="Arial" panose="020B0604020202020204" pitchFamily="34" charset="0"/>
              <a:buChar char="•"/>
            </a:pPr>
            <a:r>
              <a:rPr lang="en-US" altLang="en-US" sz="2000"/>
              <a:t>Black stain in pine</a:t>
            </a:r>
          </a:p>
          <a:p>
            <a:pPr marL="742950" lvl="1" indent="-285750">
              <a:buFont typeface="Arial" panose="020B0604020202020204" pitchFamily="34" charset="0"/>
              <a:buChar char="•"/>
            </a:pPr>
            <a:r>
              <a:rPr lang="en-US" altLang="en-US" sz="2000"/>
              <a:t>Western pine beetle</a:t>
            </a:r>
          </a:p>
          <a:p>
            <a:pPr marL="285750" indent="-285750">
              <a:buFont typeface="Arial" panose="020B0604020202020204" pitchFamily="34" charset="0"/>
              <a:buChar char="•"/>
            </a:pPr>
            <a:r>
              <a:rPr lang="en-US" altLang="en-US" sz="2000"/>
              <a:t>Growing mortality patches</a:t>
            </a:r>
          </a:p>
        </p:txBody>
      </p:sp>
      <p:pic>
        <p:nvPicPr>
          <p:cNvPr id="32772" name="Picture 1">
            <a:extLst>
              <a:ext uri="{FF2B5EF4-FFF2-40B4-BE49-F238E27FC236}">
                <a16:creationId xmlns:a16="http://schemas.microsoft.com/office/drawing/2014/main" id="{085AA829-61D5-856D-F8E0-184ECB86B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86200"/>
            <a:ext cx="37719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2">
            <a:extLst>
              <a:ext uri="{FF2B5EF4-FFF2-40B4-BE49-F238E27FC236}">
                <a16:creationId xmlns:a16="http://schemas.microsoft.com/office/drawing/2014/main" id="{DEAAD782-B70D-F7AF-A379-4149DDC629C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97488" y="95250"/>
            <a:ext cx="2728912"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33794" name="Title 3">
            <a:extLst>
              <a:ext uri="{FF2B5EF4-FFF2-40B4-BE49-F238E27FC236}">
                <a16:creationId xmlns:a16="http://schemas.microsoft.com/office/drawing/2014/main" id="{4A2A08FB-ABA8-5601-B686-EF1A812711FD}"/>
              </a:ext>
            </a:extLst>
          </p:cNvPr>
          <p:cNvSpPr>
            <a:spLocks noGrp="1"/>
          </p:cNvSpPr>
          <p:nvPr>
            <p:ph type="title"/>
          </p:nvPr>
        </p:nvSpPr>
        <p:spPr>
          <a:xfrm>
            <a:off x="228600" y="152400"/>
            <a:ext cx="3581400" cy="1162050"/>
          </a:xfrm>
        </p:spPr>
        <p:txBody>
          <a:bodyPr anchor="ctr"/>
          <a:lstStyle/>
          <a:p>
            <a:r>
              <a:rPr lang="en-US" altLang="en-US"/>
              <a:t>Elk Late-Successional Reserve Enhancement Project Area</a:t>
            </a:r>
          </a:p>
        </p:txBody>
      </p:sp>
      <p:sp>
        <p:nvSpPr>
          <p:cNvPr id="33795" name="Text Placeholder 5">
            <a:extLst>
              <a:ext uri="{FF2B5EF4-FFF2-40B4-BE49-F238E27FC236}">
                <a16:creationId xmlns:a16="http://schemas.microsoft.com/office/drawing/2014/main" id="{C2E2FFD7-403A-754B-D92A-22DE47E6BBB0}"/>
              </a:ext>
            </a:extLst>
          </p:cNvPr>
          <p:cNvSpPr>
            <a:spLocks noGrp="1"/>
          </p:cNvSpPr>
          <p:nvPr>
            <p:ph type="body" sz="half" idx="2"/>
          </p:nvPr>
        </p:nvSpPr>
        <p:spPr>
          <a:xfrm>
            <a:off x="228600" y="1295400"/>
            <a:ext cx="3810000" cy="5111750"/>
          </a:xfrm>
        </p:spPr>
        <p:txBody>
          <a:bodyPr/>
          <a:lstStyle/>
          <a:p>
            <a:pPr marL="285750" indent="-285750">
              <a:buFont typeface="Arial" panose="020B0604020202020204" pitchFamily="34" charset="0"/>
              <a:buChar char="•"/>
            </a:pPr>
            <a:r>
              <a:rPr lang="en-US" altLang="en-US" sz="2000"/>
              <a:t>Representative of conditions described for ECS CH unit</a:t>
            </a:r>
          </a:p>
          <a:p>
            <a:pPr marL="285750" indent="-285750">
              <a:buFont typeface="Arial" panose="020B0604020202020204" pitchFamily="34" charset="0"/>
              <a:buChar char="•"/>
            </a:pPr>
            <a:r>
              <a:rPr lang="en-US" altLang="en-US" sz="2000"/>
              <a:t>Homogeneous, crowded plantations</a:t>
            </a:r>
          </a:p>
          <a:p>
            <a:pPr marL="285750" indent="-285750">
              <a:buFont typeface="Arial" panose="020B0604020202020204" pitchFamily="34" charset="0"/>
              <a:buChar char="•"/>
            </a:pPr>
            <a:r>
              <a:rPr lang="en-US" altLang="en-US" sz="2000"/>
              <a:t>Some good owl habitat</a:t>
            </a:r>
          </a:p>
          <a:p>
            <a:pPr marL="285750" indent="-285750">
              <a:buFont typeface="Arial" panose="020B0604020202020204" pitchFamily="34" charset="0"/>
              <a:buChar char="•"/>
            </a:pPr>
            <a:r>
              <a:rPr lang="en-US" altLang="en-US" sz="2000"/>
              <a:t>Huge old growth trees &gt;80” dbh</a:t>
            </a:r>
          </a:p>
          <a:p>
            <a:pPr marL="285750" indent="-285750">
              <a:buFont typeface="Arial" panose="020B0604020202020204" pitchFamily="34" charset="0"/>
              <a:buChar char="•"/>
            </a:pPr>
            <a:r>
              <a:rPr lang="en-US" altLang="en-US" sz="2000"/>
              <a:t>Large mature trees &gt;30” dbh</a:t>
            </a:r>
          </a:p>
          <a:p>
            <a:pPr marL="285750" indent="-285750">
              <a:buFont typeface="Arial" panose="020B0604020202020204" pitchFamily="34" charset="0"/>
              <a:buChar char="•"/>
            </a:pPr>
            <a:r>
              <a:rPr lang="en-US" altLang="en-US" sz="2000" b="1"/>
              <a:t>Overstocking </a:t>
            </a:r>
            <a:r>
              <a:rPr lang="en-US" altLang="en-US" sz="2000" b="1">
                <a:sym typeface="Wingdings" panose="05000000000000000000" pitchFamily="2" charset="2"/>
              </a:rPr>
              <a:t> disease</a:t>
            </a:r>
            <a:endParaRPr lang="en-US" altLang="en-US" sz="2000" b="1"/>
          </a:p>
          <a:p>
            <a:pPr marL="742950" lvl="1" indent="-285750">
              <a:buFont typeface="Arial" panose="020B0604020202020204" pitchFamily="34" charset="0"/>
              <a:buChar char="•"/>
            </a:pPr>
            <a:r>
              <a:rPr lang="en-US" altLang="en-US" sz="2000" b="1"/>
              <a:t>Annosus in white fir</a:t>
            </a:r>
          </a:p>
          <a:p>
            <a:pPr marL="742950" lvl="1" indent="-285750">
              <a:buFont typeface="Arial" panose="020B0604020202020204" pitchFamily="34" charset="0"/>
              <a:buChar char="•"/>
            </a:pPr>
            <a:r>
              <a:rPr lang="en-US" altLang="en-US" sz="2000" b="1"/>
              <a:t>Black stain in pine</a:t>
            </a:r>
          </a:p>
          <a:p>
            <a:pPr marL="742950" lvl="1" indent="-285750">
              <a:buFont typeface="Arial" panose="020B0604020202020204" pitchFamily="34" charset="0"/>
              <a:buChar char="•"/>
            </a:pPr>
            <a:r>
              <a:rPr lang="en-US" altLang="en-US" sz="2000" b="1"/>
              <a:t>Western pine beetle</a:t>
            </a:r>
          </a:p>
          <a:p>
            <a:pPr marL="285750" indent="-285750">
              <a:buFont typeface="Arial" panose="020B0604020202020204" pitchFamily="34" charset="0"/>
              <a:buChar char="•"/>
            </a:pPr>
            <a:r>
              <a:rPr lang="en-US" altLang="en-US" sz="2000" b="1"/>
              <a:t>Growing mortality patches</a:t>
            </a:r>
          </a:p>
        </p:txBody>
      </p:sp>
      <p:pic>
        <p:nvPicPr>
          <p:cNvPr id="33796" name="Picture 2">
            <a:extLst>
              <a:ext uri="{FF2B5EF4-FFF2-40B4-BE49-F238E27FC236}">
                <a16:creationId xmlns:a16="http://schemas.microsoft.com/office/drawing/2014/main" id="{59A6F485-57EA-A7F8-B07D-86B52A7FF3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21150" y="393700"/>
            <a:ext cx="4511675"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21375-326C-0D80-19C0-F0432BF4A5C7}"/>
              </a:ext>
            </a:extLst>
          </p:cNvPr>
          <p:cNvSpPr>
            <a:spLocks noGrp="1"/>
          </p:cNvSpPr>
          <p:nvPr>
            <p:ph type="title"/>
          </p:nvPr>
        </p:nvSpPr>
        <p:spPr/>
        <p:txBody>
          <a:bodyPr/>
          <a:lstStyle/>
          <a:p>
            <a:pPr fontAlgn="auto">
              <a:spcAft>
                <a:spcPts val="0"/>
              </a:spcAft>
              <a:defRPr/>
            </a:pPr>
            <a:r>
              <a:rPr lang="en-US" dirty="0">
                <a:solidFill>
                  <a:schemeClr val="tx1"/>
                </a:solidFill>
                <a:ea typeface="+mj-ea"/>
              </a:rPr>
              <a:t>Purpose and need</a:t>
            </a:r>
          </a:p>
        </p:txBody>
      </p:sp>
      <p:sp>
        <p:nvSpPr>
          <p:cNvPr id="34818" name="Content Placeholder 2">
            <a:extLst>
              <a:ext uri="{FF2B5EF4-FFF2-40B4-BE49-F238E27FC236}">
                <a16:creationId xmlns:a16="http://schemas.microsoft.com/office/drawing/2014/main" id="{7223ADD3-435A-4E21-32B3-E80FCE61909A}"/>
              </a:ext>
            </a:extLst>
          </p:cNvPr>
          <p:cNvSpPr>
            <a:spLocks noGrp="1"/>
          </p:cNvSpPr>
          <p:nvPr>
            <p:ph idx="1"/>
          </p:nvPr>
        </p:nvSpPr>
        <p:spPr>
          <a:xfrm>
            <a:off x="228600" y="1828800"/>
            <a:ext cx="8686800" cy="4724400"/>
          </a:xfrm>
        </p:spPr>
        <p:txBody>
          <a:bodyPr/>
          <a:lstStyle/>
          <a:p>
            <a:pPr marL="0" indent="0" algn="ctr">
              <a:lnSpc>
                <a:spcPct val="115000"/>
              </a:lnSpc>
              <a:spcBef>
                <a:spcPct val="0"/>
              </a:spcBef>
              <a:spcAft>
                <a:spcPts val="1000"/>
              </a:spcAft>
              <a:buFont typeface="Arial" panose="020B0604020202020204" pitchFamily="34" charset="0"/>
              <a:buNone/>
            </a:pPr>
            <a:r>
              <a:rPr lang="en-US" altLang="en-US" sz="4400">
                <a:solidFill>
                  <a:schemeClr val="tx1"/>
                </a:solidFill>
              </a:rPr>
              <a:t>Reduce current and future risk of large-scale disturbance events within early, mid and late-successional habitat in the Elk Flat LSR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pic>
        <p:nvPicPr>
          <p:cNvPr id="35842" name="Picture 13" descr="Elk_LSR_Oct2011 U164_6.jpg">
            <a:extLst>
              <a:ext uri="{FF2B5EF4-FFF2-40B4-BE49-F238E27FC236}">
                <a16:creationId xmlns:a16="http://schemas.microsoft.com/office/drawing/2014/main" id="{A699E6AA-31E4-B5FC-C282-027E034F08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01963"/>
            <a:ext cx="2786063" cy="3714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3" name="Content Placeholder 2">
            <a:extLst>
              <a:ext uri="{FF2B5EF4-FFF2-40B4-BE49-F238E27FC236}">
                <a16:creationId xmlns:a16="http://schemas.microsoft.com/office/drawing/2014/main" id="{2F30D041-C798-E13A-CEE9-23809EADDCD0}"/>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24400" y="762000"/>
            <a:ext cx="4229100" cy="5638800"/>
          </a:xfrm>
          <a:ln>
            <a:solidFill>
              <a:schemeClr val="tx1"/>
            </a:solidFill>
            <a:miter lim="800000"/>
            <a:headEnd/>
            <a:tailEnd/>
          </a:ln>
        </p:spPr>
      </p:pic>
      <p:pic>
        <p:nvPicPr>
          <p:cNvPr id="35844" name="Picture 3">
            <a:extLst>
              <a:ext uri="{FF2B5EF4-FFF2-40B4-BE49-F238E27FC236}">
                <a16:creationId xmlns:a16="http://schemas.microsoft.com/office/drawing/2014/main" id="{F46CF024-803E-DDBA-C24A-75C5AE9116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3350"/>
            <a:ext cx="3581400" cy="2686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1207-D006-D8FE-35E6-CAF5AC583334}"/>
              </a:ext>
            </a:extLst>
          </p:cNvPr>
          <p:cNvSpPr>
            <a:spLocks noGrp="1"/>
          </p:cNvSpPr>
          <p:nvPr>
            <p:ph type="title"/>
          </p:nvPr>
        </p:nvSpPr>
        <p:spPr/>
        <p:txBody>
          <a:bodyPr/>
          <a:lstStyle/>
          <a:p>
            <a:pPr fontAlgn="auto">
              <a:spcAft>
                <a:spcPts val="0"/>
              </a:spcAft>
              <a:defRPr/>
            </a:pPr>
            <a:r>
              <a:rPr lang="en-US" dirty="0">
                <a:solidFill>
                  <a:schemeClr val="tx1"/>
                </a:solidFill>
                <a:ea typeface="+mj-ea"/>
              </a:rPr>
              <a:t>Key Objectives</a:t>
            </a:r>
          </a:p>
        </p:txBody>
      </p:sp>
      <p:sp>
        <p:nvSpPr>
          <p:cNvPr id="36866" name="Content Placeholder 2">
            <a:extLst>
              <a:ext uri="{FF2B5EF4-FFF2-40B4-BE49-F238E27FC236}">
                <a16:creationId xmlns:a16="http://schemas.microsoft.com/office/drawing/2014/main" id="{3B1E4018-920E-613C-8B36-B6B27A2CD995}"/>
              </a:ext>
            </a:extLst>
          </p:cNvPr>
          <p:cNvSpPr>
            <a:spLocks noGrp="1"/>
          </p:cNvSpPr>
          <p:nvPr>
            <p:ph idx="1"/>
          </p:nvPr>
        </p:nvSpPr>
        <p:spPr>
          <a:xfrm>
            <a:off x="228600" y="1752600"/>
            <a:ext cx="8686800" cy="4953000"/>
          </a:xfrm>
        </p:spPr>
        <p:txBody>
          <a:bodyPr/>
          <a:lstStyle/>
          <a:p>
            <a:r>
              <a:rPr lang="en-US" altLang="en-US"/>
              <a:t>Reduce risk of late-successional habitat loss to stand density, drought, disease, insect and fire-related mortality &amp; return natural low intensity fire interval</a:t>
            </a:r>
          </a:p>
          <a:p>
            <a:r>
              <a:rPr lang="en-US" altLang="en-US">
                <a:solidFill>
                  <a:schemeClr val="tx1"/>
                </a:solidFill>
              </a:rPr>
              <a:t>Maintain, protect, enhance vegetation conditions and elements that provide suitable habitat for late-successional dependent species, and open stands for late-successional ponderosa pine</a:t>
            </a:r>
          </a:p>
          <a:p>
            <a:r>
              <a:rPr lang="en-US" altLang="en-US"/>
              <a:t>Reduce root disease spread</a:t>
            </a:r>
          </a:p>
          <a:p>
            <a:r>
              <a:rPr lang="en-US" altLang="en-US">
                <a:solidFill>
                  <a:schemeClr val="tx1"/>
                </a:solidFill>
              </a:rPr>
              <a:t>NSO Recovery Plan Consistency</a:t>
            </a:r>
          </a:p>
          <a:p>
            <a:r>
              <a:rPr lang="en-US" altLang="en-US"/>
              <a:t>Reduce potential for extreme fire behavior on adjacent private lands and in Wildland Urban Interface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BC70A-C6A9-6943-14BD-7BC7DBF7C4DA}"/>
              </a:ext>
            </a:extLst>
          </p:cNvPr>
          <p:cNvSpPr>
            <a:spLocks noGrp="1"/>
          </p:cNvSpPr>
          <p:nvPr>
            <p:ph type="title"/>
          </p:nvPr>
        </p:nvSpPr>
        <p:spPr>
          <a:xfrm>
            <a:off x="228600" y="228600"/>
            <a:ext cx="8610600" cy="1371600"/>
          </a:xfrm>
        </p:spPr>
        <p:txBody>
          <a:bodyPr/>
          <a:lstStyle/>
          <a:p>
            <a:pPr fontAlgn="auto">
              <a:spcAft>
                <a:spcPts val="0"/>
              </a:spcAft>
              <a:defRPr/>
            </a:pPr>
            <a:r>
              <a:rPr lang="en-US" dirty="0">
                <a:solidFill>
                  <a:schemeClr val="tx1"/>
                </a:solidFill>
                <a:ea typeface="+mj-ea"/>
              </a:rPr>
              <a:t>Prioritization In Nso Habitat and critical habitat</a:t>
            </a:r>
          </a:p>
        </p:txBody>
      </p:sp>
      <p:sp>
        <p:nvSpPr>
          <p:cNvPr id="37890" name="Content Placeholder 2">
            <a:extLst>
              <a:ext uri="{FF2B5EF4-FFF2-40B4-BE49-F238E27FC236}">
                <a16:creationId xmlns:a16="http://schemas.microsoft.com/office/drawing/2014/main" id="{C28B5BDB-E04A-B33A-3F5E-8CA54E73BC5E}"/>
              </a:ext>
            </a:extLst>
          </p:cNvPr>
          <p:cNvSpPr>
            <a:spLocks noGrp="1"/>
          </p:cNvSpPr>
          <p:nvPr>
            <p:ph idx="1"/>
          </p:nvPr>
        </p:nvSpPr>
        <p:spPr>
          <a:xfrm>
            <a:off x="228600" y="1752600"/>
            <a:ext cx="8743950" cy="4953000"/>
          </a:xfrm>
        </p:spPr>
        <p:txBody>
          <a:bodyPr/>
          <a:lstStyle/>
          <a:p>
            <a:pPr marL="114300" indent="0">
              <a:buFont typeface="Arial" panose="020B0604020202020204" pitchFamily="34" charset="0"/>
              <a:buNone/>
            </a:pPr>
            <a:r>
              <a:rPr lang="en-US" altLang="en-US"/>
              <a:t>		    Excluded high quality habitat (PCE2/PCE3)</a:t>
            </a:r>
          </a:p>
          <a:p>
            <a:pPr marL="114300" indent="0">
              <a:buFont typeface="Arial" panose="020B0604020202020204" pitchFamily="34" charset="0"/>
              <a:buNone/>
            </a:pPr>
            <a:r>
              <a:rPr lang="en-US" altLang="en-US"/>
              <a:t>		    from mechanical thinning</a:t>
            </a:r>
          </a:p>
          <a:p>
            <a:pPr marL="114300" indent="0">
              <a:buFont typeface="Arial" panose="020B0604020202020204" pitchFamily="34" charset="0"/>
              <a:buNone/>
            </a:pPr>
            <a:endParaRPr lang="en-US" altLang="en-US"/>
          </a:p>
          <a:p>
            <a:pPr marL="114300" indent="0">
              <a:buFont typeface="Arial" panose="020B0604020202020204" pitchFamily="34" charset="0"/>
              <a:buNone/>
            </a:pPr>
            <a:endParaRPr lang="en-US" altLang="en-US"/>
          </a:p>
          <a:p>
            <a:pPr marL="114300" indent="0">
              <a:buFont typeface="Arial" panose="020B0604020202020204" pitchFamily="34" charset="0"/>
              <a:buNone/>
            </a:pPr>
            <a:endParaRPr lang="en-US" altLang="en-US"/>
          </a:p>
          <a:p>
            <a:pPr marL="114300" indent="0">
              <a:buFont typeface="Arial" panose="020B0604020202020204" pitchFamily="34" charset="0"/>
              <a:buNone/>
            </a:pPr>
            <a:r>
              <a:rPr lang="en-US" altLang="en-US"/>
              <a:t>Prioritized natural stands with low to</a:t>
            </a:r>
          </a:p>
          <a:p>
            <a:pPr marL="114300" indent="0">
              <a:buFont typeface="Arial" panose="020B0604020202020204" pitchFamily="34" charset="0"/>
              <a:buNone/>
            </a:pPr>
            <a:r>
              <a:rPr lang="en-US" altLang="en-US"/>
              <a:t>moderate quality foraging habitat</a:t>
            </a:r>
          </a:p>
          <a:p>
            <a:pPr marL="114300" indent="0">
              <a:buFont typeface="Arial" panose="020B0604020202020204" pitchFamily="34" charset="0"/>
              <a:buNone/>
            </a:pPr>
            <a:r>
              <a:rPr lang="en-US" altLang="en-US"/>
              <a:t>(PCE3) and lower quality habitat</a:t>
            </a:r>
          </a:p>
          <a:p>
            <a:pPr marL="114300" indent="0">
              <a:buFont typeface="Arial" panose="020B0604020202020204" pitchFamily="34" charset="0"/>
              <a:buNone/>
            </a:pPr>
            <a:r>
              <a:rPr lang="en-US" altLang="en-US"/>
              <a:t>(PCE4/capable) in plantations to</a:t>
            </a:r>
          </a:p>
          <a:p>
            <a:pPr marL="114300" indent="0">
              <a:buFont typeface="Arial" panose="020B0604020202020204" pitchFamily="34" charset="0"/>
              <a:buNone/>
            </a:pPr>
            <a:r>
              <a:rPr lang="en-US" altLang="en-US"/>
              <a:t>improve habitat function and </a:t>
            </a:r>
          </a:p>
          <a:p>
            <a:pPr marL="114300" indent="0">
              <a:buFont typeface="Arial" panose="020B0604020202020204" pitchFamily="34" charset="0"/>
              <a:buNone/>
            </a:pPr>
            <a:r>
              <a:rPr lang="en-US" altLang="en-US"/>
              <a:t>facilitate development</a:t>
            </a:r>
          </a:p>
        </p:txBody>
      </p:sp>
      <p:pic>
        <p:nvPicPr>
          <p:cNvPr id="37891" name="Picture 3">
            <a:extLst>
              <a:ext uri="{FF2B5EF4-FFF2-40B4-BE49-F238E27FC236}">
                <a16:creationId xmlns:a16="http://schemas.microsoft.com/office/drawing/2014/main" id="{AB286F47-C5CD-4244-0A26-51E16E0500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93863"/>
            <a:ext cx="1633538"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a:extLst>
              <a:ext uri="{FF2B5EF4-FFF2-40B4-BE49-F238E27FC236}">
                <a16:creationId xmlns:a16="http://schemas.microsoft.com/office/drawing/2014/main" id="{E6F35CD2-724C-47AE-0C2E-B6D3872FCC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692400"/>
            <a:ext cx="29527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92BB-7E40-50D2-74D2-29A62502BEB0}"/>
              </a:ext>
            </a:extLst>
          </p:cNvPr>
          <p:cNvSpPr>
            <a:spLocks noGrp="1"/>
          </p:cNvSpPr>
          <p:nvPr>
            <p:ph type="title"/>
          </p:nvPr>
        </p:nvSpPr>
        <p:spPr>
          <a:xfrm>
            <a:off x="228600" y="457200"/>
            <a:ext cx="8610600" cy="1497013"/>
          </a:xfrm>
        </p:spPr>
        <p:txBody>
          <a:bodyPr>
            <a:normAutofit fontScale="90000"/>
          </a:bodyPr>
          <a:lstStyle/>
          <a:p>
            <a:pPr fontAlgn="auto">
              <a:spcAft>
                <a:spcPts val="0"/>
              </a:spcAft>
              <a:defRPr/>
            </a:pPr>
            <a:r>
              <a:rPr lang="en-US" dirty="0">
                <a:solidFill>
                  <a:schemeClr val="tx1"/>
                </a:solidFill>
                <a:ea typeface="+mj-ea"/>
              </a:rPr>
              <a:t>Strategic treatments within NSO core, home range and Critical Habitat</a:t>
            </a:r>
            <a:br>
              <a:rPr lang="en-US" dirty="0">
                <a:solidFill>
                  <a:schemeClr val="tx1"/>
                </a:solidFill>
                <a:ea typeface="+mj-ea"/>
              </a:rPr>
            </a:br>
            <a:endParaRPr lang="en-US" dirty="0">
              <a:solidFill>
                <a:schemeClr val="tx1"/>
              </a:solidFill>
              <a:ea typeface="+mj-ea"/>
            </a:endParaRPr>
          </a:p>
        </p:txBody>
      </p:sp>
      <p:sp>
        <p:nvSpPr>
          <p:cNvPr id="3" name="Content Placeholder 2">
            <a:extLst>
              <a:ext uri="{FF2B5EF4-FFF2-40B4-BE49-F238E27FC236}">
                <a16:creationId xmlns:a16="http://schemas.microsoft.com/office/drawing/2014/main" id="{D917110C-D1F7-8C69-0F42-E160D6303D4D}"/>
              </a:ext>
            </a:extLst>
          </p:cNvPr>
          <p:cNvSpPr>
            <a:spLocks noGrp="1"/>
          </p:cNvSpPr>
          <p:nvPr>
            <p:ph idx="1"/>
          </p:nvPr>
        </p:nvSpPr>
        <p:spPr>
          <a:xfrm>
            <a:off x="228600" y="1752600"/>
            <a:ext cx="8686800" cy="5029200"/>
          </a:xfrm>
        </p:spPr>
        <p:txBody>
          <a:bodyPr>
            <a:normAutofit/>
          </a:bodyPr>
          <a:lstStyle/>
          <a:p>
            <a:pPr marL="114300" indent="0">
              <a:buFont typeface="Arial" panose="020B0604020202020204" pitchFamily="34" charset="0"/>
              <a:buNone/>
            </a:pPr>
            <a:r>
              <a:rPr lang="en-US" altLang="en-US" sz="2200"/>
              <a:t>High quality habitat to be underburned only (PCE2/PCE3)</a:t>
            </a:r>
          </a:p>
          <a:p>
            <a:pPr lvl="1"/>
            <a:r>
              <a:rPr lang="en-US" altLang="en-US" sz="1900"/>
              <a:t>Limits of acceptable mortality / cool season burns</a:t>
            </a:r>
          </a:p>
          <a:p>
            <a:pPr marL="114300" indent="0">
              <a:buFont typeface="Arial" panose="020B0604020202020204" pitchFamily="34" charset="0"/>
              <a:buNone/>
            </a:pPr>
            <a:endParaRPr lang="en-US" altLang="en-US" sz="2200"/>
          </a:p>
          <a:p>
            <a:pPr marL="114300" indent="0">
              <a:buFont typeface="Arial" panose="020B0604020202020204" pitchFamily="34" charset="0"/>
              <a:buNone/>
            </a:pPr>
            <a:r>
              <a:rPr lang="en-US" altLang="en-US" sz="2200"/>
              <a:t>Facilitate individual tree growth, health and resilience in pine and mixed-conifer areas of PCE3/PCE4 with: </a:t>
            </a:r>
          </a:p>
          <a:p>
            <a:pPr lvl="1"/>
            <a:r>
              <a:rPr lang="en-US" altLang="en-US" sz="1900"/>
              <a:t>Variable density thinning treatments (125-200 sqft basal area)</a:t>
            </a:r>
          </a:p>
          <a:p>
            <a:pPr lvl="1"/>
            <a:r>
              <a:rPr lang="en-US" altLang="en-US" sz="1900"/>
              <a:t>Radial thinning of legacy pine</a:t>
            </a:r>
          </a:p>
          <a:p>
            <a:pPr lvl="1"/>
            <a:r>
              <a:rPr lang="en-US" altLang="en-US" sz="1900"/>
              <a:t>Group selection in 40 to 50-year old pine plantations and replanting Douglas fir, sugar pine, incense cedar</a:t>
            </a:r>
          </a:p>
          <a:p>
            <a:pPr lvl="1">
              <a:buFont typeface="Arial" panose="020B0604020202020204" pitchFamily="34" charset="0"/>
              <a:buNone/>
            </a:pPr>
            <a:endParaRPr lang="en-US" altLang="en-US" sz="1900"/>
          </a:p>
          <a:p>
            <a:pPr marL="114300" indent="0">
              <a:buFont typeface="Arial" panose="020B0604020202020204" pitchFamily="34" charset="0"/>
              <a:buNone/>
            </a:pPr>
            <a:r>
              <a:rPr lang="en-US" altLang="en-US" sz="2200"/>
              <a:t>Increase hardwood diversity with oak and aspen release:</a:t>
            </a:r>
          </a:p>
          <a:p>
            <a:pPr lvl="1"/>
            <a:r>
              <a:rPr lang="en-US" altLang="en-US" sz="1900"/>
              <a:t>Removing conifers within 30 feet of dripline to south aspects</a:t>
            </a:r>
          </a:p>
          <a:p>
            <a:pPr lvl="1"/>
            <a:r>
              <a:rPr lang="en-US" altLang="en-US" sz="1900"/>
              <a:t>Maintaining Douglas fir, sugar pine &amp; incense cedar &gt; 24”dbh</a:t>
            </a:r>
          </a:p>
          <a:p>
            <a:pPr lvl="1"/>
            <a:endParaRPr lang="en-US" altLang="en-US" sz="1900"/>
          </a:p>
          <a:p>
            <a:pPr lvl="1"/>
            <a:endParaRPr lang="en-US" altLang="en-US" sz="1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2525D8C2-F16F-820E-C73F-30002725D76E}"/>
              </a:ext>
            </a:extLst>
          </p:cNvPr>
          <p:cNvSpPr>
            <a:spLocks noGrp="1"/>
          </p:cNvSpPr>
          <p:nvPr>
            <p:ph type="title" idx="4294967295"/>
          </p:nvPr>
        </p:nvSpPr>
        <p:spPr>
          <a:xfrm>
            <a:off x="0" y="274638"/>
            <a:ext cx="8229600" cy="1143000"/>
          </a:xfrm>
        </p:spPr>
        <p:txBody>
          <a:bodyPr/>
          <a:lstStyle/>
          <a:p>
            <a:r>
              <a:rPr lang="en-US" altLang="en-US"/>
              <a:t> </a:t>
            </a:r>
          </a:p>
        </p:txBody>
      </p:sp>
      <p:sp>
        <p:nvSpPr>
          <p:cNvPr id="3" name="Content Placeholder 2">
            <a:extLst>
              <a:ext uri="{FF2B5EF4-FFF2-40B4-BE49-F238E27FC236}">
                <a16:creationId xmlns:a16="http://schemas.microsoft.com/office/drawing/2014/main" id="{6C81B157-B9B2-FC07-EBBB-D1616DCBD4AE}"/>
              </a:ext>
            </a:extLst>
          </p:cNvPr>
          <p:cNvSpPr>
            <a:spLocks noGrp="1"/>
          </p:cNvSpPr>
          <p:nvPr>
            <p:ph idx="4294967295"/>
          </p:nvPr>
        </p:nvSpPr>
        <p:spPr>
          <a:xfrm>
            <a:off x="0" y="1600200"/>
            <a:ext cx="8229600" cy="4525963"/>
          </a:xfrm>
        </p:spPr>
        <p:txBody>
          <a:bodyPr rtlCol="0">
            <a:normAutofit/>
          </a:bodyPr>
          <a:lstStyle/>
          <a:p>
            <a:pPr marL="0" indent="0" fontAlgn="auto">
              <a:spcAft>
                <a:spcPts val="0"/>
              </a:spcAft>
              <a:buFont typeface="Arial" panose="020B0604020202020204" pitchFamily="34" charset="0"/>
              <a:buNone/>
              <a:defRPr/>
            </a:pPr>
            <a:r>
              <a:rPr lang="en-US" dirty="0">
                <a:ea typeface="+mn-ea"/>
              </a:rPr>
              <a:t> </a:t>
            </a:r>
          </a:p>
          <a:p>
            <a:pPr fontAlgn="auto">
              <a:spcAft>
                <a:spcPts val="0"/>
              </a:spcAft>
              <a:defRPr/>
            </a:pPr>
            <a:endParaRPr lang="en-US" dirty="0">
              <a:ea typeface="+mn-ea"/>
            </a:endParaRPr>
          </a:p>
          <a:p>
            <a:pPr fontAlgn="auto">
              <a:spcAft>
                <a:spcPts val="0"/>
              </a:spcAft>
              <a:defRPr/>
            </a:pPr>
            <a:endParaRPr lang="en-US" dirty="0">
              <a:ea typeface="+mn-ea"/>
            </a:endParaRPr>
          </a:p>
        </p:txBody>
      </p:sp>
      <p:graphicFrame>
        <p:nvGraphicFramePr>
          <p:cNvPr id="4" name="Table 3">
            <a:extLst>
              <a:ext uri="{FF2B5EF4-FFF2-40B4-BE49-F238E27FC236}">
                <a16:creationId xmlns:a16="http://schemas.microsoft.com/office/drawing/2014/main" id="{092C2814-EB74-4A91-6812-ED00910555E3}"/>
              </a:ext>
            </a:extLst>
          </p:cNvPr>
          <p:cNvGraphicFramePr>
            <a:graphicFrameLocks noGrp="1"/>
          </p:cNvGraphicFramePr>
          <p:nvPr/>
        </p:nvGraphicFramePr>
        <p:xfrm>
          <a:off x="381000" y="914400"/>
          <a:ext cx="8305800" cy="5106988"/>
        </p:xfrm>
        <a:graphic>
          <a:graphicData uri="http://schemas.openxmlformats.org/drawingml/2006/table">
            <a:tbl>
              <a:tblPr/>
              <a:tblGrid>
                <a:gridCol w="914400">
                  <a:extLst>
                    <a:ext uri="{9D8B030D-6E8A-4147-A177-3AD203B41FA5}">
                      <a16:colId xmlns:a16="http://schemas.microsoft.com/office/drawing/2014/main" val="472920504"/>
                    </a:ext>
                  </a:extLst>
                </a:gridCol>
                <a:gridCol w="2132013">
                  <a:extLst>
                    <a:ext uri="{9D8B030D-6E8A-4147-A177-3AD203B41FA5}">
                      <a16:colId xmlns:a16="http://schemas.microsoft.com/office/drawing/2014/main" val="2681784734"/>
                    </a:ext>
                  </a:extLst>
                </a:gridCol>
                <a:gridCol w="2357437">
                  <a:extLst>
                    <a:ext uri="{9D8B030D-6E8A-4147-A177-3AD203B41FA5}">
                      <a16:colId xmlns:a16="http://schemas.microsoft.com/office/drawing/2014/main" val="518417087"/>
                    </a:ext>
                  </a:extLst>
                </a:gridCol>
                <a:gridCol w="2901950">
                  <a:extLst>
                    <a:ext uri="{9D8B030D-6E8A-4147-A177-3AD203B41FA5}">
                      <a16:colId xmlns:a16="http://schemas.microsoft.com/office/drawing/2014/main" val="253700638"/>
                    </a:ext>
                  </a:extLst>
                </a:gridCol>
              </a:tblGrid>
              <a:tr h="4318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rPr>
                        <a:t>Project</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txBody>
                  <a:tcPr marL="53906" marR="539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18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rPr>
                        <a:t>Mt. Ashland</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endParaRPr>
                    </a:p>
                  </a:txBody>
                  <a:tcPr marL="53906" marR="539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18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rPr>
                        <a:t>Singleton  </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endParaRPr>
                    </a:p>
                  </a:txBody>
                  <a:tcPr marL="53906" marR="539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1800" b="1"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rPr>
                        <a:t>Johnny O’Neil  </a:t>
                      </a:r>
                      <a:endParaRPr kumimoji="0" lang="en-US" altLang="en-US" sz="1800" b="0" i="0" u="none" strike="noStrike" cap="none" normalizeH="0" baseline="0">
                        <a:ln>
                          <a:noFill/>
                        </a:ln>
                        <a:solidFill>
                          <a:schemeClr val="tx1"/>
                        </a:solidFill>
                        <a:effectLst>
                          <a:outerShdw blurRad="38100" dist="38100" dir="2700000" algn="tl">
                            <a:srgbClr val="C0C0C0"/>
                          </a:outerShdw>
                        </a:effectLst>
                        <a:latin typeface="Calibri" panose="020F0502020204030204" pitchFamily="34" charset="0"/>
                        <a:ea typeface="Calibri" panose="020F0502020204030204" pitchFamily="34" charset="0"/>
                      </a:endParaRPr>
                    </a:p>
                  </a:txBody>
                  <a:tcPr marL="53906" marR="53906"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01183945"/>
                  </a:ext>
                </a:extLst>
              </a:tr>
              <a:tr h="4140200">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15000"/>
                        </a:lnSpc>
                        <a:spcBef>
                          <a:spcPct val="0"/>
                        </a:spcBef>
                        <a:spcAft>
                          <a:spcPts val="1000"/>
                        </a:spcAft>
                        <a:buClrTx/>
                        <a:buSzTx/>
                        <a:buFontTx/>
                        <a:buNone/>
                        <a:tabLst/>
                      </a:pPr>
                      <a:r>
                        <a:rPr kumimoji="0" lang="en-US" altLang="en-US" sz="1800" b="1" i="0" u="none" strike="noStrike" cap="none" normalizeH="0" baseline="0">
                          <a:ln>
                            <a:noFill/>
                          </a:ln>
                          <a:solidFill>
                            <a:schemeClr val="tx1"/>
                          </a:solidFill>
                          <a:effectLst/>
                          <a:latin typeface="Calibri" panose="020F0502020204030204" pitchFamily="34" charset="0"/>
                          <a:ea typeface="Calibri" panose="020F0502020204030204" pitchFamily="34" charset="0"/>
                        </a:rPr>
                        <a:t>Era</a:t>
                      </a:r>
                      <a:endParaRPr kumimoji="0" lang="en-US" altLang="en-US" sz="18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txBody>
                  <a:tcPr marL="53906" marR="539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2006; 2008 ROD</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1992 CH  </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LOC 10/2007</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Project Partially Implemented</a:t>
                      </a: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  </a:t>
                      </a:r>
                    </a:p>
                  </a:txBody>
                  <a:tcPr marL="53906" marR="539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2010; 2013 ROD </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rgbClr val="FF0000"/>
                          </a:solidFill>
                          <a:effectLst/>
                          <a:latin typeface="Calibri" panose="020F0502020204030204" pitchFamily="34" charset="0"/>
                          <a:ea typeface="Calibri" panose="020F0502020204030204" pitchFamily="34" charset="0"/>
                        </a:rPr>
                        <a:t>2008 CH / 2012 Proposed CH</a:t>
                      </a: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LOC 5/2012 </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Plantations thinned 2013</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txBody>
                  <a:tcPr marL="53906" marR="539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2008; ROD 2012  </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rgbClr val="FF0000"/>
                          </a:solidFill>
                          <a:effectLst/>
                          <a:latin typeface="Calibri" panose="020F0502020204030204" pitchFamily="34" charset="0"/>
                          <a:ea typeface="Calibri" panose="020F0502020204030204" pitchFamily="34" charset="0"/>
                        </a:rPr>
                        <a:t>2008 CH /2012 Proposed CH</a:t>
                      </a: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LOC 6/2012</a:t>
                      </a:r>
                    </a:p>
                    <a:p>
                      <a:pPr marL="0" marR="0" lvl="0" indent="0" algn="l" defTabSz="914400" rtl="0" eaLnBrk="1" fontAlgn="base" latinLnBrk="0" hangingPunct="1">
                        <a:lnSpc>
                          <a:spcPct val="115000"/>
                        </a:lnSpc>
                        <a:spcBef>
                          <a:spcPct val="0"/>
                        </a:spcBef>
                        <a:spcAft>
                          <a:spcPts val="1000"/>
                        </a:spcAft>
                        <a:buClrTx/>
                        <a:buSzTx/>
                        <a:buFontTx/>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15000"/>
                        </a:lnSpc>
                        <a:spcBef>
                          <a:spcPct val="0"/>
                        </a:spcBef>
                        <a:spcAft>
                          <a:spcPts val="1000"/>
                        </a:spcAft>
                        <a:buClrTx/>
                        <a:buSzTx/>
                        <a:buFontTx/>
                        <a:buNone/>
                        <a:tabLst/>
                      </a:pPr>
                      <a:r>
                        <a:rPr kumimoji="0" lang="en-US" altLang="en-US" sz="2400" b="0" i="0" u="none" strike="noStrike" cap="none" normalizeH="0" baseline="0">
                          <a:ln>
                            <a:noFill/>
                          </a:ln>
                          <a:solidFill>
                            <a:schemeClr val="tx1"/>
                          </a:solidFill>
                          <a:effectLst/>
                          <a:latin typeface="Calibri" panose="020F0502020204030204" pitchFamily="34" charset="0"/>
                          <a:ea typeface="Calibri" panose="020F0502020204030204" pitchFamily="34" charset="0"/>
                        </a:rPr>
                        <a:t>Currently being marked</a:t>
                      </a:r>
                    </a:p>
                  </a:txBody>
                  <a:tcPr marL="53906" marR="5390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44229225"/>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53E20-1AB3-1A59-7093-97CF8ACF78AE}"/>
              </a:ext>
            </a:extLst>
          </p:cNvPr>
          <p:cNvSpPr>
            <a:spLocks noGrp="1"/>
          </p:cNvSpPr>
          <p:nvPr>
            <p:ph type="title"/>
          </p:nvPr>
        </p:nvSpPr>
        <p:spPr>
          <a:xfrm>
            <a:off x="228600" y="407988"/>
            <a:ext cx="8686800" cy="1039812"/>
          </a:xfrm>
        </p:spPr>
        <p:txBody>
          <a:bodyPr>
            <a:normAutofit fontScale="90000"/>
          </a:bodyPr>
          <a:lstStyle/>
          <a:p>
            <a:pPr fontAlgn="auto">
              <a:spcAft>
                <a:spcPts val="0"/>
              </a:spcAft>
              <a:defRPr/>
            </a:pPr>
            <a:r>
              <a:rPr lang="en-US" dirty="0">
                <a:solidFill>
                  <a:schemeClr val="tx1"/>
                </a:solidFill>
                <a:ea typeface="+mj-ea"/>
              </a:rPr>
              <a:t>Additional Project Design Features</a:t>
            </a:r>
          </a:p>
        </p:txBody>
      </p:sp>
      <p:sp>
        <p:nvSpPr>
          <p:cNvPr id="3" name="Content Placeholder 2">
            <a:extLst>
              <a:ext uri="{FF2B5EF4-FFF2-40B4-BE49-F238E27FC236}">
                <a16:creationId xmlns:a16="http://schemas.microsoft.com/office/drawing/2014/main" id="{AAD6162B-DA50-A5B9-39B5-8354E472D3DC}"/>
              </a:ext>
            </a:extLst>
          </p:cNvPr>
          <p:cNvSpPr>
            <a:spLocks noGrp="1"/>
          </p:cNvSpPr>
          <p:nvPr>
            <p:ph idx="1"/>
          </p:nvPr>
        </p:nvSpPr>
        <p:spPr>
          <a:xfrm>
            <a:off x="228600" y="1752600"/>
            <a:ext cx="8686800" cy="5029200"/>
          </a:xfrm>
        </p:spPr>
        <p:txBody>
          <a:bodyPr rtlCol="0">
            <a:normAutofit fontScale="92500" lnSpcReduction="10000"/>
          </a:bodyPr>
          <a:lstStyle/>
          <a:p>
            <a:pPr fontAlgn="auto">
              <a:spcAft>
                <a:spcPts val="0"/>
              </a:spcAft>
              <a:defRPr/>
            </a:pPr>
            <a:r>
              <a:rPr lang="en-US" dirty="0">
                <a:ea typeface="+mn-ea"/>
              </a:rPr>
              <a:t>Retain all predominant trees</a:t>
            </a:r>
          </a:p>
          <a:p>
            <a:pPr fontAlgn="auto">
              <a:spcBef>
                <a:spcPts val="1200"/>
              </a:spcBef>
              <a:spcAft>
                <a:spcPts val="0"/>
              </a:spcAft>
              <a:defRPr/>
            </a:pPr>
            <a:r>
              <a:rPr lang="en-US" dirty="0">
                <a:ea typeface="+mn-ea"/>
              </a:rPr>
              <a:t>Retain Douglas fir, sugar pine, cedar, white fir in tightly spaced groups of 3 to 6 trees/snags with decadent branching, cavities, defect, and/or broken tops and understory trees for thermal cover</a:t>
            </a:r>
          </a:p>
          <a:p>
            <a:pPr marL="640080" lvl="1" fontAlgn="auto">
              <a:spcAft>
                <a:spcPts val="0"/>
              </a:spcAft>
              <a:defRPr/>
            </a:pPr>
            <a:r>
              <a:rPr lang="en-US" dirty="0">
                <a:ea typeface="+mn-ea"/>
              </a:rPr>
              <a:t>Rate of 4 to 6 small clumps per acre &amp; 3 larger clumps per acre</a:t>
            </a:r>
          </a:p>
          <a:p>
            <a:pPr fontAlgn="auto">
              <a:spcBef>
                <a:spcPts val="1200"/>
              </a:spcBef>
              <a:spcAft>
                <a:spcPts val="0"/>
              </a:spcAft>
              <a:defRPr/>
            </a:pPr>
            <a:r>
              <a:rPr lang="en-US" dirty="0">
                <a:ea typeface="+mn-ea"/>
              </a:rPr>
              <a:t>Retain 10 to15 percent of thinning units in an unthinned condition with no direct ignition when underburning</a:t>
            </a:r>
          </a:p>
          <a:p>
            <a:pPr marL="640080" lvl="1" fontAlgn="auto">
              <a:spcAft>
                <a:spcPts val="0"/>
              </a:spcAft>
              <a:defRPr/>
            </a:pPr>
            <a:r>
              <a:rPr lang="en-US" dirty="0">
                <a:ea typeface="+mn-ea"/>
              </a:rPr>
              <a:t>Large trees, snags, small trees, coarse wood</a:t>
            </a:r>
          </a:p>
          <a:p>
            <a:pPr fontAlgn="auto">
              <a:spcBef>
                <a:spcPts val="1200"/>
              </a:spcBef>
              <a:spcAft>
                <a:spcPts val="0"/>
              </a:spcAft>
              <a:defRPr/>
            </a:pPr>
            <a:r>
              <a:rPr lang="en-US" dirty="0">
                <a:ea typeface="+mn-ea"/>
              </a:rPr>
              <a:t>Retain Douglas fir, sugar pine and incense cedar snags &gt;20 inches diameter</a:t>
            </a:r>
          </a:p>
          <a:p>
            <a:pPr fontAlgn="auto">
              <a:spcBef>
                <a:spcPts val="1200"/>
              </a:spcBef>
              <a:spcAft>
                <a:spcPts val="0"/>
              </a:spcAft>
              <a:defRPr/>
            </a:pPr>
            <a:r>
              <a:rPr lang="en-US" dirty="0">
                <a:ea typeface="+mn-ea"/>
              </a:rPr>
              <a:t>Modified species preferences in Critical Habitat vs. rest of project area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A69D66">
            <a:alpha val="74117"/>
          </a:srgbClr>
        </a:solid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DAEBA78D-3658-9132-2CB8-276D445710CF}"/>
              </a:ext>
            </a:extLst>
          </p:cNvPr>
          <p:cNvSpPr>
            <a:spLocks noGrp="1"/>
          </p:cNvSpPr>
          <p:nvPr>
            <p:ph type="title"/>
          </p:nvPr>
        </p:nvSpPr>
        <p:spPr/>
        <p:txBody>
          <a:bodyPr/>
          <a:lstStyle/>
          <a:p>
            <a:r>
              <a:rPr lang="en-US" altLang="en-US"/>
              <a:t>Streamlined consultation</a:t>
            </a:r>
          </a:p>
        </p:txBody>
      </p:sp>
      <p:graphicFrame>
        <p:nvGraphicFramePr>
          <p:cNvPr id="40963" name="Content Placeholder 4">
            <a:extLst>
              <a:ext uri="{FF2B5EF4-FFF2-40B4-BE49-F238E27FC236}">
                <a16:creationId xmlns:a16="http://schemas.microsoft.com/office/drawing/2014/main" id="{505A8149-7DCC-C3CC-A831-6AFB648050D5}"/>
              </a:ext>
            </a:extLst>
          </p:cNvPr>
          <p:cNvGraphicFramePr>
            <a:graphicFrameLocks noGrp="1"/>
          </p:cNvGraphicFramePr>
          <p:nvPr>
            <p:ph idx="1"/>
          </p:nvPr>
        </p:nvGraphicFramePr>
        <p:xfrm>
          <a:off x="254000" y="3073400"/>
          <a:ext cx="8407400" cy="3302000"/>
        </p:xfrm>
        <a:graphic>
          <a:graphicData uri="http://schemas.openxmlformats.org/presentationml/2006/ole">
            <mc:AlternateContent xmlns:mc="http://schemas.openxmlformats.org/markup-compatibility/2006">
              <mc:Choice xmlns:v="urn:schemas-microsoft-com:vml" Requires="v">
                <p:oleObj r:id="rId3" imgW="8405689" imgH="3303759" progId="Excel.Chart.8">
                  <p:embed/>
                </p:oleObj>
              </mc:Choice>
              <mc:Fallback>
                <p:oleObj r:id="rId3" imgW="8405689" imgH="3303759" progId="Excel.Chart.8">
                  <p:embed/>
                  <p:pic>
                    <p:nvPicPr>
                      <p:cNvPr id="0" name="Content Placeholder 4"/>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3073400"/>
                        <a:ext cx="8407400"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4" name="TextBox 5">
            <a:extLst>
              <a:ext uri="{FF2B5EF4-FFF2-40B4-BE49-F238E27FC236}">
                <a16:creationId xmlns:a16="http://schemas.microsoft.com/office/drawing/2014/main" id="{7A1AA3B3-ACA2-33C7-E97C-B4335C41EF90}"/>
              </a:ext>
            </a:extLst>
          </p:cNvPr>
          <p:cNvSpPr txBox="1">
            <a:spLocks noChangeArrowheads="1"/>
          </p:cNvSpPr>
          <p:nvPr/>
        </p:nvSpPr>
        <p:spPr bwMode="auto">
          <a:xfrm>
            <a:off x="77788" y="2127250"/>
            <a:ext cx="2130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Introduction to the project</a:t>
            </a:r>
          </a:p>
          <a:p>
            <a:r>
              <a:rPr lang="en-US" altLang="en-US" sz="1400"/>
              <a:t>(Level 1, field visit)</a:t>
            </a:r>
          </a:p>
        </p:txBody>
      </p:sp>
      <p:sp>
        <p:nvSpPr>
          <p:cNvPr id="40965" name="TextBox 6">
            <a:extLst>
              <a:ext uri="{FF2B5EF4-FFF2-40B4-BE49-F238E27FC236}">
                <a16:creationId xmlns:a16="http://schemas.microsoft.com/office/drawing/2014/main" id="{11648EE9-B1C0-D8EB-FB51-969C90AECB57}"/>
              </a:ext>
            </a:extLst>
          </p:cNvPr>
          <p:cNvSpPr txBox="1">
            <a:spLocks noChangeArrowheads="1"/>
          </p:cNvSpPr>
          <p:nvPr/>
        </p:nvSpPr>
        <p:spPr bwMode="auto">
          <a:xfrm>
            <a:off x="928688" y="3465513"/>
            <a:ext cx="13414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Survey strategy</a:t>
            </a:r>
          </a:p>
          <a:p>
            <a:r>
              <a:rPr lang="en-US" altLang="en-US" sz="1400"/>
              <a:t>discussion at L1</a:t>
            </a:r>
          </a:p>
        </p:txBody>
      </p:sp>
      <p:sp>
        <p:nvSpPr>
          <p:cNvPr id="40966" name="TextBox 7">
            <a:extLst>
              <a:ext uri="{FF2B5EF4-FFF2-40B4-BE49-F238E27FC236}">
                <a16:creationId xmlns:a16="http://schemas.microsoft.com/office/drawing/2014/main" id="{E6F7C493-BF59-FADA-FC3B-22EBD6D5A3E0}"/>
              </a:ext>
            </a:extLst>
          </p:cNvPr>
          <p:cNvSpPr txBox="1">
            <a:spLocks noChangeArrowheads="1"/>
          </p:cNvSpPr>
          <p:nvPr/>
        </p:nvSpPr>
        <p:spPr bwMode="auto">
          <a:xfrm>
            <a:off x="2041525" y="1566863"/>
            <a:ext cx="2233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Identified information gaps</a:t>
            </a:r>
          </a:p>
          <a:p>
            <a:r>
              <a:rPr lang="en-US" altLang="en-US" sz="1400"/>
              <a:t>and other NSO issues </a:t>
            </a:r>
          </a:p>
        </p:txBody>
      </p:sp>
      <p:sp>
        <p:nvSpPr>
          <p:cNvPr id="40967" name="TextBox 10">
            <a:extLst>
              <a:ext uri="{FF2B5EF4-FFF2-40B4-BE49-F238E27FC236}">
                <a16:creationId xmlns:a16="http://schemas.microsoft.com/office/drawing/2014/main" id="{81FF0EAF-080F-05A1-40CB-CBE9944218A6}"/>
              </a:ext>
            </a:extLst>
          </p:cNvPr>
          <p:cNvSpPr txBox="1">
            <a:spLocks noChangeArrowheads="1"/>
          </p:cNvSpPr>
          <p:nvPr/>
        </p:nvSpPr>
        <p:spPr bwMode="auto">
          <a:xfrm>
            <a:off x="3621088" y="3787775"/>
            <a:ext cx="1936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Focus on habitat typing,</a:t>
            </a:r>
          </a:p>
          <a:p>
            <a:r>
              <a:rPr lang="en-US" altLang="en-US" sz="1400"/>
              <a:t>Recovery actions</a:t>
            </a:r>
          </a:p>
        </p:txBody>
      </p:sp>
      <p:sp>
        <p:nvSpPr>
          <p:cNvPr id="40968" name="TextBox 8">
            <a:extLst>
              <a:ext uri="{FF2B5EF4-FFF2-40B4-BE49-F238E27FC236}">
                <a16:creationId xmlns:a16="http://schemas.microsoft.com/office/drawing/2014/main" id="{54A43DF1-54D5-C1A8-FC81-EDCF3365E940}"/>
              </a:ext>
            </a:extLst>
          </p:cNvPr>
          <p:cNvSpPr txBox="1">
            <a:spLocks noChangeArrowheads="1"/>
          </p:cNvSpPr>
          <p:nvPr/>
        </p:nvSpPr>
        <p:spPr bwMode="auto">
          <a:xfrm>
            <a:off x="2514600" y="2233613"/>
            <a:ext cx="23923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IDT meeting: overlap between</a:t>
            </a:r>
          </a:p>
          <a:p>
            <a:r>
              <a:rPr lang="en-US" altLang="en-US" sz="1400"/>
              <a:t>NSO &amp; hydrology issues</a:t>
            </a:r>
          </a:p>
        </p:txBody>
      </p:sp>
      <p:sp>
        <p:nvSpPr>
          <p:cNvPr id="40969" name="TextBox 9">
            <a:extLst>
              <a:ext uri="{FF2B5EF4-FFF2-40B4-BE49-F238E27FC236}">
                <a16:creationId xmlns:a16="http://schemas.microsoft.com/office/drawing/2014/main" id="{3F481FC2-6528-8C62-97AF-E195AFFE0825}"/>
              </a:ext>
            </a:extLst>
          </p:cNvPr>
          <p:cNvSpPr txBox="1">
            <a:spLocks noChangeArrowheads="1"/>
          </p:cNvSpPr>
          <p:nvPr/>
        </p:nvSpPr>
        <p:spPr bwMode="auto">
          <a:xfrm>
            <a:off x="2795588" y="3035300"/>
            <a:ext cx="1209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Stewardship </a:t>
            </a:r>
          </a:p>
          <a:p>
            <a:r>
              <a:rPr lang="en-US" altLang="en-US" sz="1400"/>
              <a:t>collaboration </a:t>
            </a:r>
          </a:p>
          <a:p>
            <a:r>
              <a:rPr lang="en-US" altLang="en-US" sz="1400"/>
              <a:t>meeting</a:t>
            </a:r>
          </a:p>
        </p:txBody>
      </p:sp>
      <p:sp>
        <p:nvSpPr>
          <p:cNvPr id="40970" name="TextBox 11">
            <a:extLst>
              <a:ext uri="{FF2B5EF4-FFF2-40B4-BE49-F238E27FC236}">
                <a16:creationId xmlns:a16="http://schemas.microsoft.com/office/drawing/2014/main" id="{CCAD693C-3696-83B6-8568-1663CE0E458E}"/>
              </a:ext>
            </a:extLst>
          </p:cNvPr>
          <p:cNvSpPr txBox="1">
            <a:spLocks noChangeArrowheads="1"/>
          </p:cNvSpPr>
          <p:nvPr/>
        </p:nvSpPr>
        <p:spPr bwMode="auto">
          <a:xfrm>
            <a:off x="4176713" y="3054350"/>
            <a:ext cx="22796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Updated Project Information</a:t>
            </a:r>
          </a:p>
          <a:p>
            <a:r>
              <a:rPr lang="en-US" altLang="en-US" sz="1400"/>
              <a:t>Form presented at L1</a:t>
            </a:r>
          </a:p>
        </p:txBody>
      </p:sp>
      <p:sp>
        <p:nvSpPr>
          <p:cNvPr id="40971" name="TextBox 12">
            <a:extLst>
              <a:ext uri="{FF2B5EF4-FFF2-40B4-BE49-F238E27FC236}">
                <a16:creationId xmlns:a16="http://schemas.microsoft.com/office/drawing/2014/main" id="{FB29BD2F-C24A-761C-749D-5201671E4CF0}"/>
              </a:ext>
            </a:extLst>
          </p:cNvPr>
          <p:cNvSpPr txBox="1">
            <a:spLocks noChangeArrowheads="1"/>
          </p:cNvSpPr>
          <p:nvPr/>
        </p:nvSpPr>
        <p:spPr bwMode="auto">
          <a:xfrm>
            <a:off x="4999038" y="2244725"/>
            <a:ext cx="16732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Public meeting with </a:t>
            </a:r>
          </a:p>
          <a:p>
            <a:r>
              <a:rPr lang="en-US" altLang="en-US" sz="1400"/>
              <a:t>FWS participation</a:t>
            </a:r>
          </a:p>
        </p:txBody>
      </p:sp>
      <p:sp>
        <p:nvSpPr>
          <p:cNvPr id="40972" name="TextBox 13">
            <a:extLst>
              <a:ext uri="{FF2B5EF4-FFF2-40B4-BE49-F238E27FC236}">
                <a16:creationId xmlns:a16="http://schemas.microsoft.com/office/drawing/2014/main" id="{004B4456-AB63-B098-4B3D-299FD05AC73A}"/>
              </a:ext>
            </a:extLst>
          </p:cNvPr>
          <p:cNvSpPr txBox="1">
            <a:spLocks noChangeArrowheads="1"/>
          </p:cNvSpPr>
          <p:nvPr/>
        </p:nvSpPr>
        <p:spPr bwMode="auto">
          <a:xfrm>
            <a:off x="6672263" y="1982788"/>
            <a:ext cx="1866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Focus on underburn Rx</a:t>
            </a:r>
          </a:p>
          <a:p>
            <a:r>
              <a:rPr lang="en-US" altLang="en-US" sz="1400"/>
              <a:t>in high quality habitat</a:t>
            </a:r>
          </a:p>
        </p:txBody>
      </p:sp>
      <p:sp>
        <p:nvSpPr>
          <p:cNvPr id="40973" name="TextBox 14">
            <a:extLst>
              <a:ext uri="{FF2B5EF4-FFF2-40B4-BE49-F238E27FC236}">
                <a16:creationId xmlns:a16="http://schemas.microsoft.com/office/drawing/2014/main" id="{CECA81A8-97E6-BB58-CE35-D2331579897A}"/>
              </a:ext>
            </a:extLst>
          </p:cNvPr>
          <p:cNvSpPr txBox="1">
            <a:spLocks noChangeArrowheads="1"/>
          </p:cNvSpPr>
          <p:nvPr/>
        </p:nvSpPr>
        <p:spPr bwMode="auto">
          <a:xfrm>
            <a:off x="6981825" y="3419475"/>
            <a:ext cx="12477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n-US" altLang="en-US" sz="1400"/>
              <a:t>Check-in on </a:t>
            </a:r>
          </a:p>
          <a:p>
            <a:r>
              <a:rPr lang="en-US" altLang="en-US" sz="1400"/>
              <a:t>Recovery Plan </a:t>
            </a:r>
          </a:p>
          <a:p>
            <a:r>
              <a:rPr lang="en-US" altLang="en-US" sz="1400"/>
              <a:t>consistency</a:t>
            </a:r>
          </a:p>
        </p:txBody>
      </p:sp>
      <p:cxnSp>
        <p:nvCxnSpPr>
          <p:cNvPr id="30" name="Elbow Connector 29">
            <a:extLst>
              <a:ext uri="{FF2B5EF4-FFF2-40B4-BE49-F238E27FC236}">
                <a16:creationId xmlns:a16="http://schemas.microsoft.com/office/drawing/2014/main" id="{EDB1BD31-6B14-E0CE-CF46-E867BB02A468}"/>
              </a:ext>
            </a:extLst>
          </p:cNvPr>
          <p:cNvCxnSpPr/>
          <p:nvPr/>
        </p:nvCxnSpPr>
        <p:spPr>
          <a:xfrm rot="16200000" flipH="1">
            <a:off x="116681" y="3164682"/>
            <a:ext cx="2052637" cy="1219200"/>
          </a:xfrm>
          <a:prstGeom prst="bentConnector3">
            <a:avLst>
              <a:gd name="adj1" fmla="val 7583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F1B20FBF-5BAF-7C5A-6B10-ACC01B2C3668}"/>
              </a:ext>
            </a:extLst>
          </p:cNvPr>
          <p:cNvCxnSpPr/>
          <p:nvPr/>
        </p:nvCxnSpPr>
        <p:spPr>
          <a:xfrm rot="16200000" flipH="1">
            <a:off x="1613694" y="4280694"/>
            <a:ext cx="811212" cy="2286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a:extLst>
              <a:ext uri="{FF2B5EF4-FFF2-40B4-BE49-F238E27FC236}">
                <a16:creationId xmlns:a16="http://schemas.microsoft.com/office/drawing/2014/main" id="{B1CD87BE-F7C7-7408-7A08-96BEB4EF78E6}"/>
              </a:ext>
            </a:extLst>
          </p:cNvPr>
          <p:cNvCxnSpPr/>
          <p:nvPr/>
        </p:nvCxnSpPr>
        <p:spPr>
          <a:xfrm rot="16200000" flipH="1">
            <a:off x="1410494" y="3010694"/>
            <a:ext cx="2649537" cy="930275"/>
          </a:xfrm>
          <a:prstGeom prst="bentConnector3">
            <a:avLst>
              <a:gd name="adj1" fmla="val 91768"/>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Elbow Connector 40">
            <a:extLst>
              <a:ext uri="{FF2B5EF4-FFF2-40B4-BE49-F238E27FC236}">
                <a16:creationId xmlns:a16="http://schemas.microsoft.com/office/drawing/2014/main" id="{F0FFAFE1-58A0-B0FE-0538-ACA39B7BC76F}"/>
              </a:ext>
            </a:extLst>
          </p:cNvPr>
          <p:cNvCxnSpPr/>
          <p:nvPr/>
        </p:nvCxnSpPr>
        <p:spPr>
          <a:xfrm rot="16200000" flipH="1">
            <a:off x="2024062" y="3400426"/>
            <a:ext cx="1971675" cy="685800"/>
          </a:xfrm>
          <a:prstGeom prst="bentConnector3">
            <a:avLst>
              <a:gd name="adj1" fmla="val 8247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Elbow Connector 45">
            <a:extLst>
              <a:ext uri="{FF2B5EF4-FFF2-40B4-BE49-F238E27FC236}">
                <a16:creationId xmlns:a16="http://schemas.microsoft.com/office/drawing/2014/main" id="{DCF9F930-1672-B0CF-F081-28EAAD50016A}"/>
              </a:ext>
            </a:extLst>
          </p:cNvPr>
          <p:cNvCxnSpPr/>
          <p:nvPr/>
        </p:nvCxnSpPr>
        <p:spPr>
          <a:xfrm rot="16200000" flipH="1">
            <a:off x="2856706" y="4087019"/>
            <a:ext cx="1030288" cy="3429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8" name="Elbow Connector 47">
            <a:extLst>
              <a:ext uri="{FF2B5EF4-FFF2-40B4-BE49-F238E27FC236}">
                <a16:creationId xmlns:a16="http://schemas.microsoft.com/office/drawing/2014/main" id="{761F787F-8654-F20D-B048-F54ACD5647FE}"/>
              </a:ext>
            </a:extLst>
          </p:cNvPr>
          <p:cNvCxnSpPr/>
          <p:nvPr/>
        </p:nvCxnSpPr>
        <p:spPr>
          <a:xfrm rot="16200000" flipH="1">
            <a:off x="3489905" y="4239461"/>
            <a:ext cx="1031250" cy="342901"/>
          </a:xfrm>
          <a:prstGeom prst="bentConnector3">
            <a:avLst>
              <a:gd name="adj1" fmla="val 50000"/>
            </a:avLst>
          </a:prstGeom>
          <a:ln>
            <a:tailEnd type="arrow"/>
          </a:ln>
          <a:scene3d>
            <a:camera prst="orthographicFront">
              <a:rot lat="0" lon="540000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693AAF46-7FC5-C891-C71C-A4805DB12C32}"/>
              </a:ext>
            </a:extLst>
          </p:cNvPr>
          <p:cNvCxnSpPr/>
          <p:nvPr/>
        </p:nvCxnSpPr>
        <p:spPr>
          <a:xfrm rot="5400000" flipH="1" flipV="1">
            <a:off x="3892255" y="4423725"/>
            <a:ext cx="523220" cy="382929"/>
          </a:xfrm>
          <a:prstGeom prst="bentConnector3">
            <a:avLst/>
          </a:prstGeom>
          <a:ln>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95AE3C64-33A4-1AE3-75A9-F7423A3ED457}"/>
              </a:ext>
            </a:extLst>
          </p:cNvPr>
          <p:cNvCxnSpPr/>
          <p:nvPr/>
        </p:nvCxnSpPr>
        <p:spPr>
          <a:xfrm rot="5400000" flipH="1" flipV="1">
            <a:off x="4850735" y="4010603"/>
            <a:ext cx="1197062" cy="382932"/>
          </a:xfrm>
          <a:prstGeom prst="bentConnector3">
            <a:avLst/>
          </a:prstGeom>
          <a:ln>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58" name="Elbow Connector 57">
            <a:extLst>
              <a:ext uri="{FF2B5EF4-FFF2-40B4-BE49-F238E27FC236}">
                <a16:creationId xmlns:a16="http://schemas.microsoft.com/office/drawing/2014/main" id="{41F9CF38-75D6-6E74-EB87-1009866FE526}"/>
              </a:ext>
            </a:extLst>
          </p:cNvPr>
          <p:cNvCxnSpPr/>
          <p:nvPr/>
        </p:nvCxnSpPr>
        <p:spPr>
          <a:xfrm rot="5400000" flipH="1" flipV="1">
            <a:off x="4880000" y="3236268"/>
            <a:ext cx="2052933" cy="914401"/>
          </a:xfrm>
          <a:prstGeom prst="bentConnector3">
            <a:avLst>
              <a:gd name="adj1" fmla="val 84483"/>
            </a:avLst>
          </a:prstGeom>
          <a:ln>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0281324A-6AF4-8255-E6C3-1A028B40B661}"/>
              </a:ext>
            </a:extLst>
          </p:cNvPr>
          <p:cNvCxnSpPr/>
          <p:nvPr/>
        </p:nvCxnSpPr>
        <p:spPr>
          <a:xfrm rot="5400000" flipH="1" flipV="1">
            <a:off x="7019488" y="3514290"/>
            <a:ext cx="2304958" cy="267669"/>
          </a:xfrm>
          <a:prstGeom prst="bentConnector3">
            <a:avLst>
              <a:gd name="adj1" fmla="val 79357"/>
            </a:avLst>
          </a:prstGeom>
          <a:ln>
            <a:tailEnd type="arrow"/>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8" name="Elbow Connector 67">
            <a:extLst>
              <a:ext uri="{FF2B5EF4-FFF2-40B4-BE49-F238E27FC236}">
                <a16:creationId xmlns:a16="http://schemas.microsoft.com/office/drawing/2014/main" id="{69F7BEF9-4CAC-3618-3200-D1317ECCBCCD}"/>
              </a:ext>
            </a:extLst>
          </p:cNvPr>
          <p:cNvCxnSpPr/>
          <p:nvPr/>
        </p:nvCxnSpPr>
        <p:spPr>
          <a:xfrm rot="16200000" flipH="1">
            <a:off x="5826918" y="3459957"/>
            <a:ext cx="2214563" cy="304800"/>
          </a:xfrm>
          <a:prstGeom prst="bentConnector3">
            <a:avLst>
              <a:gd name="adj1" fmla="val 7932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a:extLst>
              <a:ext uri="{FF2B5EF4-FFF2-40B4-BE49-F238E27FC236}">
                <a16:creationId xmlns:a16="http://schemas.microsoft.com/office/drawing/2014/main" id="{3D25B2E2-DFE0-4E68-8664-EDBA5EAB9012}"/>
              </a:ext>
            </a:extLst>
          </p:cNvPr>
          <p:cNvCxnSpPr/>
          <p:nvPr/>
        </p:nvCxnSpPr>
        <p:spPr>
          <a:xfrm rot="16200000" flipH="1">
            <a:off x="7277894" y="4194969"/>
            <a:ext cx="608012" cy="53340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09F34-4A06-53D0-4D5E-569A9AFD6932}"/>
              </a:ext>
            </a:extLst>
          </p:cNvPr>
          <p:cNvSpPr>
            <a:spLocks noGrp="1"/>
          </p:cNvSpPr>
          <p:nvPr>
            <p:ph type="title"/>
          </p:nvPr>
        </p:nvSpPr>
        <p:spPr/>
        <p:txBody>
          <a:bodyPr/>
          <a:lstStyle/>
          <a:p>
            <a:pPr fontAlgn="auto">
              <a:spcAft>
                <a:spcPts val="0"/>
              </a:spcAft>
              <a:defRPr/>
            </a:pPr>
            <a:r>
              <a:rPr lang="en-US" dirty="0">
                <a:solidFill>
                  <a:schemeClr val="tx1"/>
                </a:solidFill>
                <a:ea typeface="+mj-ea"/>
              </a:rPr>
              <a:t>Science used</a:t>
            </a:r>
          </a:p>
        </p:txBody>
      </p:sp>
      <p:pic>
        <p:nvPicPr>
          <p:cNvPr id="41986" name="Picture 2">
            <a:extLst>
              <a:ext uri="{FF2B5EF4-FFF2-40B4-BE49-F238E27FC236}">
                <a16:creationId xmlns:a16="http://schemas.microsoft.com/office/drawing/2014/main" id="{F0A6184E-3418-0C08-B513-6B0004FB43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676400"/>
            <a:ext cx="8577263" cy="3352800"/>
          </a:xfrm>
        </p:spPr>
      </p:pic>
      <p:sp>
        <p:nvSpPr>
          <p:cNvPr id="41987" name="Rectangle 5">
            <a:extLst>
              <a:ext uri="{FF2B5EF4-FFF2-40B4-BE49-F238E27FC236}">
                <a16:creationId xmlns:a16="http://schemas.microsoft.com/office/drawing/2014/main" id="{04B94CCF-0069-3D97-4C3C-6B1FF187D9D0}"/>
              </a:ext>
            </a:extLst>
          </p:cNvPr>
          <p:cNvSpPr>
            <a:spLocks noChangeArrowheads="1"/>
          </p:cNvSpPr>
          <p:nvPr/>
        </p:nvSpPr>
        <p:spPr bwMode="auto">
          <a:xfrm>
            <a:off x="228600" y="5076825"/>
            <a:ext cx="85344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2200" u="sng">
                <a:solidFill>
                  <a:srgbClr val="2F2B20"/>
                </a:solidFill>
                <a:latin typeface="Century Gothic" panose="020B0502020202020204" pitchFamily="34" charset="0"/>
              </a:rPr>
              <a:t>Increasing Resilience in Dry Forests</a:t>
            </a:r>
          </a:p>
          <a:p>
            <a:pPr algn="ctr"/>
            <a:r>
              <a:rPr lang="en-US" altLang="en-US" sz="2200">
                <a:solidFill>
                  <a:srgbClr val="2F2B20"/>
                </a:solidFill>
                <a:latin typeface="Century Gothic" panose="020B0502020202020204" pitchFamily="34" charset="0"/>
              </a:rPr>
              <a:t>Maintaining large trees, creating gaps in homogenous stands, radial thinning large pine component, influencing fire behavior, returning fire to historic low-intensity intervals </a:t>
            </a:r>
          </a:p>
          <a:p>
            <a:pPr algn="ctr"/>
            <a:r>
              <a:rPr lang="en-US" altLang="en-US" sz="1900" i="1">
                <a:solidFill>
                  <a:srgbClr val="2F2B20"/>
                </a:solidFill>
                <a:latin typeface="Century Gothic" panose="020B0502020202020204" pitchFamily="34" charset="0"/>
              </a:rPr>
              <a:t>GTR 220 / Franklin &amp; Others 2007/ Agee and Skinner 2005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9463-8FE4-F3D1-B043-6EC46995B850}"/>
              </a:ext>
            </a:extLst>
          </p:cNvPr>
          <p:cNvSpPr>
            <a:spLocks noGrp="1"/>
          </p:cNvSpPr>
          <p:nvPr>
            <p:ph type="title"/>
          </p:nvPr>
        </p:nvSpPr>
        <p:spPr>
          <a:xfrm>
            <a:off x="768350" y="1733550"/>
            <a:ext cx="2298700" cy="1192213"/>
          </a:xfrm>
        </p:spPr>
        <p:txBody>
          <a:bodyPr/>
          <a:lstStyle/>
          <a:p>
            <a:pPr fontAlgn="auto">
              <a:spcAft>
                <a:spcPts val="0"/>
              </a:spcAft>
              <a:defRPr/>
            </a:pPr>
            <a:endParaRPr lang="en-US">
              <a:ea typeface="+mj-ea"/>
            </a:endParaRPr>
          </a:p>
        </p:txBody>
      </p:sp>
      <p:sp>
        <p:nvSpPr>
          <p:cNvPr id="43010" name="Content Placeholder 4">
            <a:extLst>
              <a:ext uri="{FF2B5EF4-FFF2-40B4-BE49-F238E27FC236}">
                <a16:creationId xmlns:a16="http://schemas.microsoft.com/office/drawing/2014/main" id="{525779E8-646B-2A73-CF79-7B69450113F1}"/>
              </a:ext>
            </a:extLst>
          </p:cNvPr>
          <p:cNvSpPr>
            <a:spLocks noGrp="1"/>
          </p:cNvSpPr>
          <p:nvPr>
            <p:ph idx="1"/>
          </p:nvPr>
        </p:nvSpPr>
        <p:spPr>
          <a:xfrm>
            <a:off x="3886200" y="685800"/>
            <a:ext cx="4572000" cy="5257800"/>
          </a:xfrm>
        </p:spPr>
        <p:txBody>
          <a:bodyPr/>
          <a:lstStyle/>
          <a:p>
            <a:endParaRPr lang="en-US" altLang="en-US"/>
          </a:p>
        </p:txBody>
      </p:sp>
      <p:sp>
        <p:nvSpPr>
          <p:cNvPr id="4" name="Text Placeholder 3">
            <a:extLst>
              <a:ext uri="{FF2B5EF4-FFF2-40B4-BE49-F238E27FC236}">
                <a16:creationId xmlns:a16="http://schemas.microsoft.com/office/drawing/2014/main" id="{46268CA2-DD5D-1A9E-F12E-015592D4DFD3}"/>
              </a:ext>
            </a:extLst>
          </p:cNvPr>
          <p:cNvSpPr>
            <a:spLocks noGrp="1"/>
          </p:cNvSpPr>
          <p:nvPr>
            <p:ph type="body" sz="half" idx="2"/>
          </p:nvPr>
        </p:nvSpPr>
        <p:spPr>
          <a:xfrm>
            <a:off x="768350" y="2971800"/>
            <a:ext cx="2298700" cy="1752600"/>
          </a:xfrm>
        </p:spPr>
        <p:txBody>
          <a:bodyPr rtlCol="0">
            <a:normAutofit/>
          </a:bodyPr>
          <a:lstStyle/>
          <a:p>
            <a:pPr fontAlgn="auto">
              <a:spcAft>
                <a:spcPts val="0"/>
              </a:spcAft>
              <a:defRPr/>
            </a:pPr>
            <a:endParaRPr lang="en-US">
              <a:ea typeface="+mn-ea"/>
            </a:endParaRPr>
          </a:p>
        </p:txBody>
      </p:sp>
      <p:pic>
        <p:nvPicPr>
          <p:cNvPr id="43012" name="Picture 3">
            <a:extLst>
              <a:ext uri="{FF2B5EF4-FFF2-40B4-BE49-F238E27FC236}">
                <a16:creationId xmlns:a16="http://schemas.microsoft.com/office/drawing/2014/main" id="{CEA3AB56-A84D-E342-FC15-2B4F7AD22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D011-C2E4-788E-4E4B-25E090510449}"/>
              </a:ext>
            </a:extLst>
          </p:cNvPr>
          <p:cNvSpPr>
            <a:spLocks noGrp="1"/>
          </p:cNvSpPr>
          <p:nvPr>
            <p:ph type="title"/>
          </p:nvPr>
        </p:nvSpPr>
        <p:spPr/>
        <p:txBody>
          <a:bodyPr/>
          <a:lstStyle/>
          <a:p>
            <a:pPr fontAlgn="auto">
              <a:spcAft>
                <a:spcPts val="0"/>
              </a:spcAft>
              <a:defRPr/>
            </a:pPr>
            <a:r>
              <a:rPr lang="en-US" dirty="0">
                <a:solidFill>
                  <a:schemeClr val="tx1"/>
                </a:solidFill>
                <a:ea typeface="+mj-ea"/>
              </a:rPr>
              <a:t>Planning challenges</a:t>
            </a:r>
          </a:p>
        </p:txBody>
      </p:sp>
      <p:sp>
        <p:nvSpPr>
          <p:cNvPr id="3" name="Content Placeholder 2">
            <a:extLst>
              <a:ext uri="{FF2B5EF4-FFF2-40B4-BE49-F238E27FC236}">
                <a16:creationId xmlns:a16="http://schemas.microsoft.com/office/drawing/2014/main" id="{E6444507-BCC9-E9B0-EDC4-66E340A0677D}"/>
              </a:ext>
            </a:extLst>
          </p:cNvPr>
          <p:cNvSpPr>
            <a:spLocks noGrp="1"/>
          </p:cNvSpPr>
          <p:nvPr>
            <p:ph idx="1"/>
          </p:nvPr>
        </p:nvSpPr>
        <p:spPr>
          <a:xfrm>
            <a:off x="228600" y="1371600"/>
            <a:ext cx="8686800" cy="5334000"/>
          </a:xfrm>
        </p:spPr>
        <p:txBody>
          <a:bodyPr>
            <a:normAutofit/>
          </a:bodyPr>
          <a:lstStyle/>
          <a:p>
            <a:pPr marL="114300" indent="0">
              <a:lnSpc>
                <a:spcPct val="90000"/>
              </a:lnSpc>
              <a:buFont typeface="Arial" panose="020B0604020202020204" pitchFamily="34" charset="0"/>
              <a:buNone/>
            </a:pPr>
            <a:endParaRPr lang="en-US" altLang="en-US"/>
          </a:p>
          <a:p>
            <a:pPr marL="114300" indent="0">
              <a:lnSpc>
                <a:spcPct val="90000"/>
              </a:lnSpc>
            </a:pPr>
            <a:r>
              <a:rPr lang="en-US" altLang="en-US" sz="2200"/>
              <a:t>Working with Team members to vary thinning treatments and modify fuels treatments to achieve long-term objectives – </a:t>
            </a:r>
            <a:r>
              <a:rPr lang="en-US" altLang="en-US" sz="2200" i="1"/>
              <a:t>major shift in treatment design from the norm</a:t>
            </a:r>
          </a:p>
          <a:p>
            <a:pPr marL="114300" indent="0">
              <a:lnSpc>
                <a:spcPct val="90000"/>
              </a:lnSpc>
            </a:pPr>
            <a:r>
              <a:rPr lang="en-US" altLang="en-US" sz="2200"/>
              <a:t>Addressing ladder fuel misconceptions – </a:t>
            </a:r>
            <a:r>
              <a:rPr lang="en-US" altLang="en-US" sz="2200" i="1"/>
              <a:t>site specific</a:t>
            </a:r>
          </a:p>
          <a:p>
            <a:pPr marL="114300" indent="0">
              <a:lnSpc>
                <a:spcPct val="90000"/>
              </a:lnSpc>
            </a:pPr>
            <a:endParaRPr lang="en-US" altLang="en-US" sz="2200"/>
          </a:p>
          <a:p>
            <a:pPr marL="114300" indent="0">
              <a:lnSpc>
                <a:spcPct val="90000"/>
              </a:lnSpc>
            </a:pPr>
            <a:r>
              <a:rPr lang="en-US" altLang="en-US" sz="2200"/>
              <a:t>High levels of within and between stand variation = very stand specific prescriptions</a:t>
            </a:r>
          </a:p>
          <a:p>
            <a:pPr marL="114300" indent="0">
              <a:lnSpc>
                <a:spcPct val="90000"/>
              </a:lnSpc>
            </a:pPr>
            <a:endParaRPr lang="en-US" altLang="en-US" sz="2200"/>
          </a:p>
          <a:p>
            <a:pPr marL="114300" indent="0">
              <a:lnSpc>
                <a:spcPct val="90000"/>
              </a:lnSpc>
            </a:pPr>
            <a:r>
              <a:rPr lang="en-US" altLang="en-US" sz="2200"/>
              <a:t>Balancing numerous objectives with the feasibility of treatment implementation</a:t>
            </a:r>
          </a:p>
          <a:p>
            <a:pPr lvl="1">
              <a:lnSpc>
                <a:spcPct val="90000"/>
              </a:lnSpc>
            </a:pPr>
            <a:r>
              <a:rPr lang="en-US" altLang="en-US" sz="2200"/>
              <a:t>Very specific marking guides</a:t>
            </a:r>
          </a:p>
          <a:p>
            <a:pPr lvl="1">
              <a:lnSpc>
                <a:spcPct val="90000"/>
              </a:lnSpc>
            </a:pPr>
            <a:r>
              <a:rPr lang="en-US" altLang="en-US" sz="2200"/>
              <a:t>Varying scales of habitat retention (1/10 to ¼ to 10 to 100+ acres)</a:t>
            </a:r>
            <a:endParaRPr lang="en-US" altLang="en-US"/>
          </a:p>
          <a:p>
            <a:pPr marL="114300" indent="0">
              <a:lnSpc>
                <a:spcPct val="90000"/>
              </a:lnSpc>
            </a:pPr>
            <a:endParaRPr lang="en-US" alt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A55D-D216-3F1C-BC12-229D36507472}"/>
              </a:ext>
            </a:extLst>
          </p:cNvPr>
          <p:cNvSpPr>
            <a:spLocks noGrp="1"/>
          </p:cNvSpPr>
          <p:nvPr>
            <p:ph type="title"/>
          </p:nvPr>
        </p:nvSpPr>
        <p:spPr/>
        <p:txBody>
          <a:bodyPr/>
          <a:lstStyle/>
          <a:p>
            <a:pPr fontAlgn="auto">
              <a:spcAft>
                <a:spcPts val="0"/>
              </a:spcAft>
              <a:defRPr/>
            </a:pPr>
            <a:r>
              <a:rPr lang="en-US" dirty="0">
                <a:solidFill>
                  <a:schemeClr val="tx1"/>
                </a:solidFill>
                <a:ea typeface="+mj-ea"/>
              </a:rPr>
              <a:t>Planning Successes</a:t>
            </a:r>
          </a:p>
        </p:txBody>
      </p:sp>
      <p:sp>
        <p:nvSpPr>
          <p:cNvPr id="3" name="Content Placeholder 2">
            <a:extLst>
              <a:ext uri="{FF2B5EF4-FFF2-40B4-BE49-F238E27FC236}">
                <a16:creationId xmlns:a16="http://schemas.microsoft.com/office/drawing/2014/main" id="{FDB825ED-3515-EAD2-3802-3F179749B007}"/>
              </a:ext>
            </a:extLst>
          </p:cNvPr>
          <p:cNvSpPr>
            <a:spLocks noGrp="1"/>
          </p:cNvSpPr>
          <p:nvPr>
            <p:ph idx="1"/>
          </p:nvPr>
        </p:nvSpPr>
        <p:spPr>
          <a:xfrm>
            <a:off x="152400" y="1676400"/>
            <a:ext cx="8763000" cy="4876800"/>
          </a:xfrm>
        </p:spPr>
        <p:txBody>
          <a:bodyPr>
            <a:normAutofit/>
          </a:bodyPr>
          <a:lstStyle/>
          <a:p>
            <a:pPr>
              <a:lnSpc>
                <a:spcPct val="80000"/>
              </a:lnSpc>
            </a:pPr>
            <a:endParaRPr lang="en-US" altLang="en-US" sz="1500"/>
          </a:p>
          <a:p>
            <a:pPr>
              <a:lnSpc>
                <a:spcPct val="80000"/>
              </a:lnSpc>
            </a:pPr>
            <a:r>
              <a:rPr lang="en-US" altLang="en-US" sz="2200"/>
              <a:t>Integration of Recovery Plan from the Start – </a:t>
            </a:r>
            <a:r>
              <a:rPr lang="en-US" altLang="en-US" sz="2200" i="1"/>
              <a:t>Everyone on the IDT is on the same page at the Draft analysis stage</a:t>
            </a:r>
          </a:p>
          <a:p>
            <a:pPr>
              <a:lnSpc>
                <a:spcPct val="80000"/>
              </a:lnSpc>
            </a:pPr>
            <a:endParaRPr lang="en-US" altLang="en-US" sz="2200"/>
          </a:p>
          <a:p>
            <a:pPr>
              <a:lnSpc>
                <a:spcPct val="80000"/>
              </a:lnSpc>
            </a:pPr>
            <a:r>
              <a:rPr lang="en-US" altLang="en-US" sz="2200"/>
              <a:t>Integration of FWS at the IDT Level – </a:t>
            </a:r>
            <a:r>
              <a:rPr lang="en-US" altLang="en-US" sz="2200" i="1"/>
              <a:t>Working on the ground with the silviculturist, fuels specialist</a:t>
            </a:r>
          </a:p>
          <a:p>
            <a:pPr marL="411163" lvl="1" indent="0">
              <a:lnSpc>
                <a:spcPct val="80000"/>
              </a:lnSpc>
              <a:buFont typeface="Arial" panose="020B0604020202020204" pitchFamily="34" charset="0"/>
              <a:buNone/>
            </a:pPr>
            <a:endParaRPr lang="en-US" altLang="en-US" sz="2200"/>
          </a:p>
          <a:p>
            <a:pPr>
              <a:lnSpc>
                <a:spcPct val="80000"/>
              </a:lnSpc>
            </a:pPr>
            <a:r>
              <a:rPr lang="en-US" altLang="en-US" sz="2200"/>
              <a:t>Frequent, Effective Communication – </a:t>
            </a:r>
            <a:r>
              <a:rPr lang="en-US" altLang="en-US" sz="2200" i="1"/>
              <a:t>Are you sure we are consistent by burning this stand?</a:t>
            </a:r>
            <a:r>
              <a:rPr lang="en-US" altLang="en-US" sz="2200"/>
              <a:t>?</a:t>
            </a:r>
          </a:p>
          <a:p>
            <a:pPr>
              <a:lnSpc>
                <a:spcPct val="80000"/>
              </a:lnSpc>
            </a:pPr>
            <a:endParaRPr lang="en-US" altLang="en-US" sz="2200"/>
          </a:p>
          <a:p>
            <a:pPr>
              <a:lnSpc>
                <a:spcPct val="80000"/>
              </a:lnSpc>
            </a:pPr>
            <a:r>
              <a:rPr lang="en-US" altLang="en-US" sz="2200"/>
              <a:t>Balancing a Landscape Approach Considering Private Lands, LSR, Critical Habitat</a:t>
            </a:r>
          </a:p>
          <a:p>
            <a:pPr>
              <a:lnSpc>
                <a:spcPct val="80000"/>
              </a:lnSpc>
              <a:buFont typeface="Arial" panose="020B0604020202020204" pitchFamily="34" charset="0"/>
              <a:buNone/>
            </a:pPr>
            <a:endParaRPr lang="en-US" altLang="en-US" sz="2200"/>
          </a:p>
          <a:p>
            <a:pPr>
              <a:lnSpc>
                <a:spcPct val="80000"/>
              </a:lnSpc>
            </a:pPr>
            <a:r>
              <a:rPr lang="en-US" altLang="en-US" sz="2200"/>
              <a:t>Monitoring Results of Recent Projects to Modify Treatments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1AE11-F52E-26DC-9A99-C72C70FA5E6B}"/>
              </a:ext>
            </a:extLst>
          </p:cNvPr>
          <p:cNvSpPr>
            <a:spLocks noGrp="1"/>
          </p:cNvSpPr>
          <p:nvPr>
            <p:ph type="title"/>
          </p:nvPr>
        </p:nvSpPr>
        <p:spPr/>
        <p:txBody>
          <a:bodyPr>
            <a:normAutofit fontScale="90000"/>
          </a:bodyPr>
          <a:lstStyle/>
          <a:p>
            <a:pPr fontAlgn="auto">
              <a:spcAft>
                <a:spcPts val="0"/>
              </a:spcAft>
              <a:defRPr/>
            </a:pPr>
            <a:r>
              <a:rPr lang="en-US" dirty="0">
                <a:solidFill>
                  <a:schemeClr val="tx1"/>
                </a:solidFill>
                <a:ea typeface="+mj-ea"/>
              </a:rPr>
              <a:t>Some Public concerns / addressing issues</a:t>
            </a:r>
          </a:p>
        </p:txBody>
      </p:sp>
      <p:sp>
        <p:nvSpPr>
          <p:cNvPr id="3" name="Content Placeholder 2">
            <a:extLst>
              <a:ext uri="{FF2B5EF4-FFF2-40B4-BE49-F238E27FC236}">
                <a16:creationId xmlns:a16="http://schemas.microsoft.com/office/drawing/2014/main" id="{A0F3038F-A2C2-BC93-DCF8-FB755BCAA8BD}"/>
              </a:ext>
            </a:extLst>
          </p:cNvPr>
          <p:cNvSpPr>
            <a:spLocks noGrp="1"/>
          </p:cNvSpPr>
          <p:nvPr>
            <p:ph idx="1"/>
          </p:nvPr>
        </p:nvSpPr>
        <p:spPr>
          <a:xfrm>
            <a:off x="381000" y="1676400"/>
            <a:ext cx="8534400" cy="5029200"/>
          </a:xfrm>
        </p:spPr>
        <p:txBody>
          <a:bodyPr>
            <a:normAutofit/>
          </a:bodyPr>
          <a:lstStyle/>
          <a:p>
            <a:pPr marL="114300" indent="0">
              <a:buFont typeface="Arial" panose="020B0604020202020204" pitchFamily="34" charset="0"/>
              <a:buNone/>
            </a:pPr>
            <a:r>
              <a:rPr lang="en-US" altLang="en-US"/>
              <a:t>Currently between Scoping and Draft BA/EIS:</a:t>
            </a:r>
          </a:p>
          <a:p>
            <a:pPr marL="114300" indent="0"/>
            <a:r>
              <a:rPr lang="en-US" altLang="en-US"/>
              <a:t>NSO habitat destruction &amp; violation of the ESA</a:t>
            </a:r>
          </a:p>
          <a:p>
            <a:pPr marL="114300" indent="0"/>
            <a:r>
              <a:rPr lang="en-US" altLang="en-US"/>
              <a:t>NSO use of burned stands (</a:t>
            </a:r>
            <a:r>
              <a:rPr lang="en-US" altLang="en-US" i="1"/>
              <a:t>no action</a:t>
            </a:r>
            <a:r>
              <a:rPr lang="en-US" altLang="en-US"/>
              <a:t>)</a:t>
            </a:r>
          </a:p>
          <a:p>
            <a:pPr marL="114300" indent="0"/>
            <a:r>
              <a:rPr lang="en-US" altLang="en-US"/>
              <a:t>Logging large and/or old growth trees</a:t>
            </a:r>
          </a:p>
          <a:p>
            <a:pPr marL="114300" indent="0"/>
            <a:r>
              <a:rPr lang="en-US" altLang="en-US"/>
              <a:t>Snag retention and early seral habitat</a:t>
            </a:r>
          </a:p>
          <a:p>
            <a:pPr marL="114300" indent="0">
              <a:buFont typeface="Arial" panose="020B0604020202020204" pitchFamily="34" charset="0"/>
              <a:buNone/>
            </a:pPr>
            <a:endParaRPr lang="en-US" altLang="en-US"/>
          </a:p>
          <a:p>
            <a:pPr marL="114300" indent="0">
              <a:buFont typeface="Arial" panose="020B0604020202020204" pitchFamily="34" charset="0"/>
              <a:buNone/>
            </a:pPr>
            <a:r>
              <a:rPr lang="en-US" altLang="en-US" i="1"/>
              <a:t>Alternatives of no treatment of natural stands in Critical Habitat and consideration of a 20” DBH limit</a:t>
            </a:r>
          </a:p>
          <a:p>
            <a:pPr marL="114300" indent="0"/>
            <a:endParaRPr lang="en-US" altLang="en-US" i="1"/>
          </a:p>
          <a:p>
            <a:pPr marL="114300" indent="0">
              <a:buFont typeface="Arial" panose="020B0604020202020204" pitchFamily="34" charset="0"/>
              <a:buNone/>
            </a:pPr>
            <a:r>
              <a:rPr lang="en-US" altLang="en-US" i="1"/>
              <a:t>Very site-specific project design features, treatments and use of Best Available Science</a:t>
            </a:r>
            <a:endParaRPr lang="en-US" altLang="en-US"/>
          </a:p>
          <a:p>
            <a:pPr marL="114300" indent="0"/>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86BD-3F4B-339A-8B4E-7AA070D4B362}"/>
              </a:ext>
            </a:extLst>
          </p:cNvPr>
          <p:cNvSpPr>
            <a:spLocks noGrp="1"/>
          </p:cNvSpPr>
          <p:nvPr>
            <p:ph type="title"/>
          </p:nvPr>
        </p:nvSpPr>
        <p:spPr>
          <a:xfrm>
            <a:off x="228600" y="304800"/>
            <a:ext cx="8610600" cy="1497013"/>
          </a:xfrm>
        </p:spPr>
        <p:txBody>
          <a:bodyPr/>
          <a:lstStyle/>
          <a:p>
            <a:pPr fontAlgn="auto">
              <a:spcAft>
                <a:spcPts val="0"/>
              </a:spcAft>
              <a:defRPr/>
            </a:pPr>
            <a:r>
              <a:rPr lang="en-US" dirty="0">
                <a:solidFill>
                  <a:schemeClr val="tx1"/>
                </a:solidFill>
                <a:ea typeface="+mj-ea"/>
              </a:rPr>
              <a:t>Effects to Critical habitat</a:t>
            </a:r>
          </a:p>
        </p:txBody>
      </p:sp>
      <p:sp>
        <p:nvSpPr>
          <p:cNvPr id="47106" name="Content Placeholder 2">
            <a:extLst>
              <a:ext uri="{FF2B5EF4-FFF2-40B4-BE49-F238E27FC236}">
                <a16:creationId xmlns:a16="http://schemas.microsoft.com/office/drawing/2014/main" id="{46697A61-2DE4-9033-B55A-523259F16595}"/>
              </a:ext>
            </a:extLst>
          </p:cNvPr>
          <p:cNvSpPr>
            <a:spLocks noGrp="1"/>
          </p:cNvSpPr>
          <p:nvPr>
            <p:ph idx="1"/>
          </p:nvPr>
        </p:nvSpPr>
        <p:spPr>
          <a:xfrm>
            <a:off x="228600" y="1752600"/>
            <a:ext cx="8686800" cy="4953000"/>
          </a:xfrm>
        </p:spPr>
        <p:txBody>
          <a:bodyPr/>
          <a:lstStyle/>
          <a:p>
            <a:pPr marL="114300" indent="0">
              <a:buFont typeface="Arial" panose="020B0604020202020204" pitchFamily="34" charset="0"/>
              <a:buNone/>
            </a:pPr>
            <a:r>
              <a:rPr lang="en-US" altLang="en-US"/>
              <a:t>Treatments Will Retain Components of PCE2, PCE3 and PCE4 in the short term and over the long term for NSOs, prey, cover, and thermal refugia: </a:t>
            </a:r>
          </a:p>
          <a:p>
            <a:pPr lvl="1"/>
            <a:r>
              <a:rPr lang="en-US" altLang="en-US"/>
              <a:t>Large old trees</a:t>
            </a:r>
          </a:p>
          <a:p>
            <a:pPr lvl="1"/>
            <a:r>
              <a:rPr lang="en-US" altLang="en-US"/>
              <a:t>Snags and down logs</a:t>
            </a:r>
          </a:p>
          <a:p>
            <a:pPr lvl="1"/>
            <a:r>
              <a:rPr lang="en-US" altLang="en-US"/>
              <a:t>Canopy cover</a:t>
            </a:r>
          </a:p>
          <a:p>
            <a:pPr lvl="1"/>
            <a:r>
              <a:rPr lang="en-US" altLang="en-US"/>
              <a:t>Vertical/horizontal structure in unthinned and treatment areas</a:t>
            </a:r>
          </a:p>
          <a:p>
            <a:pPr lvl="1"/>
            <a:endParaRPr lang="en-US" altLang="en-US"/>
          </a:p>
          <a:p>
            <a:pPr marL="114300" indent="0">
              <a:buFont typeface="Arial" panose="020B0604020202020204" pitchFamily="34" charset="0"/>
              <a:buNone/>
            </a:pPr>
            <a:r>
              <a:rPr lang="en-US" altLang="en-US" b="1"/>
              <a:t>Short Term Adverse Effects: </a:t>
            </a:r>
          </a:p>
          <a:p>
            <a:pPr lvl="1"/>
            <a:r>
              <a:rPr lang="en-US" altLang="en-US"/>
              <a:t>Continuous treatments across the landscape / in Critical Habitat</a:t>
            </a:r>
          </a:p>
          <a:p>
            <a:pPr lvl="1"/>
            <a:r>
              <a:rPr lang="en-US" altLang="en-US"/>
              <a:t>While retaining habitat function, compounding treatments and impacts to foraging habitat and prey</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4C7C9-7A6A-3EB1-BA54-CF52F7F73AAD}"/>
              </a:ext>
            </a:extLst>
          </p:cNvPr>
          <p:cNvSpPr>
            <a:spLocks noGrp="1"/>
          </p:cNvSpPr>
          <p:nvPr>
            <p:ph type="title"/>
          </p:nvPr>
        </p:nvSpPr>
        <p:spPr>
          <a:xfrm>
            <a:off x="304800" y="407988"/>
            <a:ext cx="8534400" cy="1039812"/>
          </a:xfrm>
        </p:spPr>
        <p:txBody>
          <a:bodyPr/>
          <a:lstStyle/>
          <a:p>
            <a:pPr fontAlgn="auto">
              <a:spcAft>
                <a:spcPts val="0"/>
              </a:spcAft>
              <a:defRPr/>
            </a:pPr>
            <a:r>
              <a:rPr lang="en-US" dirty="0">
                <a:solidFill>
                  <a:schemeClr val="tx1"/>
                </a:solidFill>
                <a:ea typeface="+mj-ea"/>
              </a:rPr>
              <a:t>Effects to Critical habitat</a:t>
            </a:r>
          </a:p>
        </p:txBody>
      </p:sp>
      <p:sp>
        <p:nvSpPr>
          <p:cNvPr id="3" name="Content Placeholder 2">
            <a:extLst>
              <a:ext uri="{FF2B5EF4-FFF2-40B4-BE49-F238E27FC236}">
                <a16:creationId xmlns:a16="http://schemas.microsoft.com/office/drawing/2014/main" id="{5E5C6246-341C-22D9-C4B7-21C62427E288}"/>
              </a:ext>
            </a:extLst>
          </p:cNvPr>
          <p:cNvSpPr>
            <a:spLocks noGrp="1"/>
          </p:cNvSpPr>
          <p:nvPr>
            <p:ph idx="1"/>
          </p:nvPr>
        </p:nvSpPr>
        <p:spPr>
          <a:xfrm>
            <a:off x="76200" y="1676400"/>
            <a:ext cx="8991600" cy="5029200"/>
          </a:xfrm>
        </p:spPr>
        <p:txBody>
          <a:bodyPr rtlCol="0">
            <a:normAutofit lnSpcReduction="10000"/>
          </a:bodyPr>
          <a:lstStyle/>
          <a:p>
            <a:pPr marL="114300" indent="0" fontAlgn="auto">
              <a:spcAft>
                <a:spcPts val="0"/>
              </a:spcAft>
              <a:buFont typeface="Arial" panose="020B0604020202020204" pitchFamily="34" charset="0"/>
              <a:buNone/>
              <a:defRPr/>
            </a:pPr>
            <a:r>
              <a:rPr lang="en-US" sz="2600" b="1" dirty="0">
                <a:ea typeface="+mn-ea"/>
              </a:rPr>
              <a:t>Long Term Benefits to PCEs: </a:t>
            </a:r>
          </a:p>
          <a:p>
            <a:pPr fontAlgn="auto">
              <a:spcAft>
                <a:spcPts val="0"/>
              </a:spcAft>
              <a:defRPr/>
            </a:pPr>
            <a:r>
              <a:rPr lang="en-US" dirty="0">
                <a:ea typeface="+mn-ea"/>
              </a:rPr>
              <a:t>More resilient trees and stands over the long term</a:t>
            </a:r>
          </a:p>
          <a:p>
            <a:pPr fontAlgn="auto">
              <a:spcAft>
                <a:spcPts val="0"/>
              </a:spcAft>
              <a:defRPr/>
            </a:pPr>
            <a:r>
              <a:rPr lang="en-US" dirty="0">
                <a:ea typeface="+mn-ea"/>
              </a:rPr>
              <a:t>Larger snags and down logs over the long term</a:t>
            </a:r>
          </a:p>
          <a:p>
            <a:pPr fontAlgn="auto">
              <a:spcAft>
                <a:spcPts val="0"/>
              </a:spcAft>
              <a:defRPr/>
            </a:pPr>
            <a:r>
              <a:rPr lang="en-US" dirty="0">
                <a:ea typeface="+mn-ea"/>
              </a:rPr>
              <a:t>Increased conifer and hardwood species diversity for NSO</a:t>
            </a:r>
          </a:p>
          <a:p>
            <a:pPr fontAlgn="auto">
              <a:spcAft>
                <a:spcPts val="0"/>
              </a:spcAft>
              <a:defRPr/>
            </a:pPr>
            <a:r>
              <a:rPr lang="en-US" dirty="0">
                <a:ea typeface="+mn-ea"/>
              </a:rPr>
              <a:t>Increased vertical and horizontal structure</a:t>
            </a:r>
          </a:p>
          <a:p>
            <a:pPr marL="114300" indent="0" fontAlgn="auto">
              <a:spcAft>
                <a:spcPts val="0"/>
              </a:spcAft>
              <a:buFont typeface="Arial" panose="020B0604020202020204" pitchFamily="34" charset="0"/>
              <a:buNone/>
              <a:defRPr/>
            </a:pPr>
            <a:endParaRPr lang="en-US" dirty="0">
              <a:ea typeface="+mn-ea"/>
            </a:endParaRPr>
          </a:p>
          <a:p>
            <a:pPr fontAlgn="auto">
              <a:spcAft>
                <a:spcPts val="0"/>
              </a:spcAft>
              <a:defRPr/>
            </a:pPr>
            <a:r>
              <a:rPr lang="en-US" dirty="0">
                <a:ea typeface="+mn-ea"/>
              </a:rPr>
              <a:t>Promotion of stand heterogeneity at sustainable levels over a longer period of time</a:t>
            </a:r>
          </a:p>
          <a:p>
            <a:pPr fontAlgn="auto">
              <a:spcAft>
                <a:spcPts val="0"/>
              </a:spcAft>
              <a:defRPr/>
            </a:pPr>
            <a:r>
              <a:rPr lang="en-US" dirty="0">
                <a:ea typeface="+mn-ea"/>
              </a:rPr>
              <a:t>Conditions that allow for a frequent, low intensity fire return interval</a:t>
            </a:r>
          </a:p>
          <a:p>
            <a:pPr fontAlgn="auto">
              <a:spcAft>
                <a:spcPts val="0"/>
              </a:spcAft>
              <a:defRPr/>
            </a:pPr>
            <a:r>
              <a:rPr lang="en-US" i="1" dirty="0">
                <a:ea typeface="+mn-ea"/>
              </a:rPr>
              <a:t>Increased habitat suitability and availability over the long term to provide connectivity and demographic support</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5">
            <a:extLst>
              <a:ext uri="{FF2B5EF4-FFF2-40B4-BE49-F238E27FC236}">
                <a16:creationId xmlns:a16="http://schemas.microsoft.com/office/drawing/2014/main" id="{3CDF7B60-E2B7-3B6E-3D9A-3463266A93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
            <a:ext cx="5029200" cy="652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0AC3400-4FFE-B65C-D6E4-3C90066E23BF}"/>
              </a:ext>
            </a:extLst>
          </p:cNvPr>
          <p:cNvSpPr/>
          <p:nvPr/>
        </p:nvSpPr>
        <p:spPr>
          <a:xfrm>
            <a:off x="5410200" y="2986088"/>
            <a:ext cx="3581400" cy="3632200"/>
          </a:xfrm>
          <a:prstGeom prst="rect">
            <a:avLst/>
          </a:prstGeom>
        </p:spPr>
        <p:txBody>
          <a:bodyPr>
            <a:spAutoFit/>
          </a:bodyPr>
          <a:lstStyle/>
          <a:p>
            <a:pPr fontAlgn="auto">
              <a:spcBef>
                <a:spcPts val="0"/>
              </a:spcBef>
              <a:spcAft>
                <a:spcPts val="0"/>
              </a:spcAft>
              <a:defRPr/>
            </a:pPr>
            <a:r>
              <a:rPr lang="en-US" u="sng" dirty="0">
                <a:latin typeface="Book Antiqua" panose="02040602050305030304" pitchFamily="18" charset="0"/>
                <a:ea typeface="+mn-ea"/>
              </a:rPr>
              <a:t>Thanks To</a:t>
            </a:r>
            <a:r>
              <a:rPr lang="en-US" dirty="0">
                <a:latin typeface="Book Antiqua" panose="02040602050305030304" pitchFamily="18" charset="0"/>
                <a:ea typeface="+mn-ea"/>
              </a:rPr>
              <a:t>:</a:t>
            </a:r>
          </a:p>
          <a:p>
            <a:pPr marL="285750" indent="-285750" fontAlgn="auto">
              <a:spcBef>
                <a:spcPts val="1200"/>
              </a:spcBef>
              <a:spcAft>
                <a:spcPts val="0"/>
              </a:spcAft>
              <a:buFont typeface="Arial" panose="020B0604020202020204" pitchFamily="34" charset="0"/>
              <a:buChar char="•"/>
              <a:defRPr/>
            </a:pPr>
            <a:r>
              <a:rPr lang="en-US" dirty="0">
                <a:latin typeface="Century Gothic" panose="020B0502020202020204" pitchFamily="34" charset="0"/>
                <a:ea typeface="+mn-ea"/>
              </a:rPr>
              <a:t>Lauren Payne and</a:t>
            </a:r>
          </a:p>
          <a:p>
            <a:pPr fontAlgn="auto">
              <a:spcBef>
                <a:spcPts val="0"/>
              </a:spcBef>
              <a:spcAft>
                <a:spcPts val="0"/>
              </a:spcAft>
              <a:defRPr/>
            </a:pPr>
            <a:r>
              <a:rPr lang="en-US" dirty="0">
                <a:latin typeface="Century Gothic" panose="020B0502020202020204" pitchFamily="34" charset="0"/>
                <a:ea typeface="+mn-ea"/>
              </a:rPr>
              <a:t>    Craig Sewell (</a:t>
            </a:r>
            <a:r>
              <a:rPr lang="en-US" dirty="0" err="1">
                <a:latin typeface="Century Gothic" panose="020B0502020202020204" pitchFamily="34" charset="0"/>
                <a:ea typeface="+mn-ea"/>
              </a:rPr>
              <a:t>silviculturists</a:t>
            </a:r>
            <a:r>
              <a:rPr lang="en-US" dirty="0">
                <a:latin typeface="Century Gothic" panose="020B0502020202020204" pitchFamily="34" charset="0"/>
                <a:ea typeface="+mn-ea"/>
              </a:rPr>
              <a:t>)</a:t>
            </a:r>
          </a:p>
          <a:p>
            <a:pPr marL="285750" indent="-285750" fontAlgn="auto">
              <a:spcBef>
                <a:spcPts val="1200"/>
              </a:spcBef>
              <a:spcAft>
                <a:spcPts val="0"/>
              </a:spcAft>
              <a:buFont typeface="Arial" panose="020B0604020202020204" pitchFamily="34" charset="0"/>
              <a:buChar char="•"/>
              <a:defRPr/>
            </a:pPr>
            <a:r>
              <a:rPr lang="en-US" dirty="0">
                <a:latin typeface="Century Gothic" panose="020B0502020202020204" pitchFamily="34" charset="0"/>
                <a:ea typeface="+mn-ea"/>
              </a:rPr>
              <a:t>Steve Clark and Heather McRae (fuels specialists)</a:t>
            </a:r>
          </a:p>
          <a:p>
            <a:pPr marL="285750" indent="-285750" fontAlgn="auto">
              <a:spcBef>
                <a:spcPts val="1200"/>
              </a:spcBef>
              <a:spcAft>
                <a:spcPts val="0"/>
              </a:spcAft>
              <a:buFont typeface="Arial" panose="020B0604020202020204" pitchFamily="34" charset="0"/>
              <a:buChar char="•"/>
              <a:defRPr/>
            </a:pPr>
            <a:r>
              <a:rPr lang="en-US" dirty="0">
                <a:latin typeface="Century Gothic" panose="020B0502020202020204" pitchFamily="34" charset="0"/>
                <a:ea typeface="+mn-ea"/>
              </a:rPr>
              <a:t>Carolyn </a:t>
            </a:r>
            <a:r>
              <a:rPr lang="en-US" dirty="0" err="1">
                <a:latin typeface="Century Gothic" panose="020B0502020202020204" pitchFamily="34" charset="0"/>
                <a:ea typeface="+mn-ea"/>
              </a:rPr>
              <a:t>Napper</a:t>
            </a:r>
            <a:endParaRPr lang="en-US" dirty="0">
              <a:latin typeface="Century Gothic" panose="020B0502020202020204" pitchFamily="34" charset="0"/>
              <a:ea typeface="+mn-ea"/>
            </a:endParaRPr>
          </a:p>
          <a:p>
            <a:pPr fontAlgn="auto">
              <a:spcBef>
                <a:spcPts val="0"/>
              </a:spcBef>
              <a:spcAft>
                <a:spcPts val="0"/>
              </a:spcAft>
              <a:defRPr/>
            </a:pPr>
            <a:r>
              <a:rPr lang="en-US" dirty="0">
                <a:latin typeface="Century Gothic" panose="020B0502020202020204" pitchFamily="34" charset="0"/>
                <a:ea typeface="+mn-ea"/>
              </a:rPr>
              <a:t>    (SMMU District Ranger)</a:t>
            </a:r>
          </a:p>
          <a:p>
            <a:pPr marL="285750" indent="-285750" fontAlgn="auto">
              <a:spcBef>
                <a:spcPts val="1200"/>
              </a:spcBef>
              <a:spcAft>
                <a:spcPts val="0"/>
              </a:spcAft>
              <a:buFont typeface="Arial" panose="020B0604020202020204" pitchFamily="34" charset="0"/>
              <a:buChar char="•"/>
              <a:defRPr/>
            </a:pPr>
            <a:r>
              <a:rPr lang="en-US" dirty="0">
                <a:latin typeface="Century Gothic" panose="020B0502020202020204" pitchFamily="34" charset="0"/>
                <a:ea typeface="+mn-ea"/>
              </a:rPr>
              <a:t>Yreka FWS Office Biologists</a:t>
            </a:r>
          </a:p>
          <a:p>
            <a:pPr marL="742950" lvl="1" indent="-285750" fontAlgn="auto">
              <a:spcBef>
                <a:spcPts val="600"/>
              </a:spcBef>
              <a:spcAft>
                <a:spcPts val="0"/>
              </a:spcAft>
              <a:buFont typeface="Arial" panose="020B0604020202020204" pitchFamily="34" charset="0"/>
              <a:buChar char="•"/>
              <a:defRPr/>
            </a:pPr>
            <a:r>
              <a:rPr lang="en-US" dirty="0">
                <a:latin typeface="Century Gothic" panose="020B0502020202020204" pitchFamily="34" charset="0"/>
                <a:ea typeface="+mn-ea"/>
              </a:rPr>
              <a:t>Katherine Fitzgerald</a:t>
            </a:r>
          </a:p>
          <a:p>
            <a:pPr marL="742950" lvl="1" indent="-285750" fontAlgn="auto">
              <a:spcBef>
                <a:spcPts val="600"/>
              </a:spcBef>
              <a:spcAft>
                <a:spcPts val="0"/>
              </a:spcAft>
              <a:buFont typeface="Arial" panose="020B0604020202020204" pitchFamily="34" charset="0"/>
              <a:buChar char="•"/>
              <a:defRPr/>
            </a:pPr>
            <a:r>
              <a:rPr lang="en-US" dirty="0">
                <a:latin typeface="Century Gothic" panose="020B0502020202020204" pitchFamily="34" charset="0"/>
                <a:ea typeface="+mn-ea"/>
              </a:rPr>
              <a:t>Dave </a:t>
            </a:r>
            <a:r>
              <a:rPr lang="en-US" dirty="0" err="1">
                <a:latin typeface="Century Gothic" panose="020B0502020202020204" pitchFamily="34" charset="0"/>
                <a:ea typeface="+mn-ea"/>
              </a:rPr>
              <a:t>Topolewski</a:t>
            </a:r>
            <a:endParaRPr lang="en-US" dirty="0">
              <a:latin typeface="Century Gothic" panose="020B0502020202020204" pitchFamily="34" charset="0"/>
              <a:ea typeface="+mn-ea"/>
            </a:endParaRPr>
          </a:p>
        </p:txBody>
      </p:sp>
      <p:sp>
        <p:nvSpPr>
          <p:cNvPr id="49155" name="TextBox 1">
            <a:extLst>
              <a:ext uri="{FF2B5EF4-FFF2-40B4-BE49-F238E27FC236}">
                <a16:creationId xmlns:a16="http://schemas.microsoft.com/office/drawing/2014/main" id="{8920AFE9-C85B-F7C7-539C-881A1E0A779A}"/>
              </a:ext>
            </a:extLst>
          </p:cNvPr>
          <p:cNvSpPr txBox="1">
            <a:spLocks noChangeArrowheads="1"/>
          </p:cNvSpPr>
          <p:nvPr/>
        </p:nvSpPr>
        <p:spPr bwMode="auto">
          <a:xfrm>
            <a:off x="5638800" y="381000"/>
            <a:ext cx="3060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600">
                <a:latin typeface="Book Antiqua" panose="02040602050305030304" pitchFamily="18" charset="0"/>
              </a:rPr>
              <a:t>QUESTIONS?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6">
            <a:extLst>
              <a:ext uri="{FF2B5EF4-FFF2-40B4-BE49-F238E27FC236}">
                <a16:creationId xmlns:a16="http://schemas.microsoft.com/office/drawing/2014/main" id="{7A906084-D638-0BE2-E6E1-FF77138C6900}"/>
              </a:ext>
            </a:extLst>
          </p:cNvPr>
          <p:cNvSpPr>
            <a:spLocks noGrp="1"/>
          </p:cNvSpPr>
          <p:nvPr>
            <p:ph type="title"/>
          </p:nvPr>
        </p:nvSpPr>
        <p:spPr/>
        <p:txBody>
          <a:bodyPr/>
          <a:lstStyle/>
          <a:p>
            <a:r>
              <a:rPr lang="en-US" altLang="en-US"/>
              <a:t>Ecological condition</a:t>
            </a:r>
          </a:p>
        </p:txBody>
      </p:sp>
      <p:pic>
        <p:nvPicPr>
          <p:cNvPr id="13314" name="Picture 7">
            <a:extLst>
              <a:ext uri="{FF2B5EF4-FFF2-40B4-BE49-F238E27FC236}">
                <a16:creationId xmlns:a16="http://schemas.microsoft.com/office/drawing/2014/main" id="{1B7188E1-32E5-CA48-F61B-6E87F0CFFC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1628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9">
            <a:extLst>
              <a:ext uri="{FF2B5EF4-FFF2-40B4-BE49-F238E27FC236}">
                <a16:creationId xmlns:a16="http://schemas.microsoft.com/office/drawing/2014/main" id="{15FA5112-5FB4-D096-0529-4FA1FC199176}"/>
              </a:ext>
            </a:extLst>
          </p:cNvPr>
          <p:cNvSpPr>
            <a:spLocks noChangeArrowheads="1"/>
          </p:cNvSpPr>
          <p:nvPr/>
        </p:nvSpPr>
        <p:spPr bwMode="auto">
          <a:xfrm>
            <a:off x="2057400" y="2828925"/>
            <a:ext cx="48006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3200" b="1">
                <a:solidFill>
                  <a:srgbClr val="FF0000"/>
                </a:solidFill>
              </a:rPr>
              <a:t>All project areas share similar departures from natural fire return intervals – few fires of consequence in last 100 years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3">
            <a:extLst>
              <a:ext uri="{FF2B5EF4-FFF2-40B4-BE49-F238E27FC236}">
                <a16:creationId xmlns:a16="http://schemas.microsoft.com/office/drawing/2014/main" id="{04ECBC8F-31CF-06C7-0612-7D0EA95A823A}"/>
              </a:ext>
            </a:extLst>
          </p:cNvPr>
          <p:cNvSpPr>
            <a:spLocks noGrp="1"/>
          </p:cNvSpPr>
          <p:nvPr>
            <p:ph type="title"/>
          </p:nvPr>
        </p:nvSpPr>
        <p:spPr>
          <a:xfrm>
            <a:off x="1447800" y="4572000"/>
            <a:ext cx="3300413" cy="1463675"/>
          </a:xfrm>
        </p:spPr>
        <p:txBody>
          <a:bodyPr/>
          <a:lstStyle/>
          <a:p>
            <a:r>
              <a:rPr lang="en-US" altLang="en-US" sz="4000"/>
              <a:t>Mt. Ashland</a:t>
            </a:r>
          </a:p>
        </p:txBody>
      </p:sp>
      <p:pic>
        <p:nvPicPr>
          <p:cNvPr id="14338" name="Picture Placeholder 5">
            <a:extLst>
              <a:ext uri="{FF2B5EF4-FFF2-40B4-BE49-F238E27FC236}">
                <a16:creationId xmlns:a16="http://schemas.microsoft.com/office/drawing/2014/main" id="{194A5D3C-AB00-BF10-1897-1D8113025CB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a:fillRect/>
          </a:stretch>
        </p:blipFill>
        <p:spPr>
          <a:xfrm>
            <a:off x="381000" y="304800"/>
            <a:ext cx="3652838" cy="2740025"/>
          </a:xfrm>
        </p:spPr>
      </p:pic>
      <p:sp>
        <p:nvSpPr>
          <p:cNvPr id="14339" name="Text Placeholder 2">
            <a:extLst>
              <a:ext uri="{FF2B5EF4-FFF2-40B4-BE49-F238E27FC236}">
                <a16:creationId xmlns:a16="http://schemas.microsoft.com/office/drawing/2014/main" id="{849B9753-428C-6427-FD46-3082A2D1988B}"/>
              </a:ext>
            </a:extLst>
          </p:cNvPr>
          <p:cNvSpPr>
            <a:spLocks noGrp="1"/>
          </p:cNvSpPr>
          <p:nvPr>
            <p:ph type="body" sz="half" idx="2"/>
          </p:nvPr>
        </p:nvSpPr>
        <p:spPr>
          <a:xfrm>
            <a:off x="6172200" y="457200"/>
            <a:ext cx="2133600" cy="3810000"/>
          </a:xfrm>
        </p:spPr>
        <p:txBody>
          <a:bodyPr/>
          <a:lstStyle/>
          <a:p>
            <a:r>
              <a:rPr lang="en-US" altLang="en-US" sz="2400" b="1"/>
              <a:t>Current habitat influenced by </a:t>
            </a:r>
          </a:p>
          <a:p>
            <a:r>
              <a:rPr lang="en-US" altLang="en-US" sz="2400"/>
              <a:t>-Railroad logging</a:t>
            </a:r>
          </a:p>
          <a:p>
            <a:r>
              <a:rPr lang="en-US" altLang="en-US" sz="2400"/>
              <a:t>-Fire suppression,      </a:t>
            </a:r>
          </a:p>
          <a:p>
            <a:r>
              <a:rPr lang="en-US" altLang="en-US" sz="2400"/>
              <a:t>-Checkerboard ownership.  </a:t>
            </a:r>
          </a:p>
          <a:p>
            <a:r>
              <a:rPr lang="en-US" altLang="en-US" sz="2400"/>
              <a:t>-Overall low structural diversity</a:t>
            </a:r>
          </a:p>
          <a:p>
            <a:r>
              <a:rPr lang="en-US" altLang="en-US" sz="2400"/>
              <a:t>-Dense homogenous 2</a:t>
            </a:r>
            <a:r>
              <a:rPr lang="en-US" altLang="en-US" sz="2400" baseline="30000"/>
              <a:t>nd</a:t>
            </a:r>
            <a:r>
              <a:rPr lang="en-US" altLang="en-US" sz="2400"/>
              <a:t> growth,</a:t>
            </a:r>
          </a:p>
          <a:p>
            <a:r>
              <a:rPr lang="en-US" altLang="en-US" sz="2400"/>
              <a:t>-Deficit in LS habitats</a:t>
            </a:r>
          </a:p>
        </p:txBody>
      </p:sp>
      <p:pic>
        <p:nvPicPr>
          <p:cNvPr id="14340" name="Picture 6">
            <a:extLst>
              <a:ext uri="{FF2B5EF4-FFF2-40B4-BE49-F238E27FC236}">
                <a16:creationId xmlns:a16="http://schemas.microsoft.com/office/drawing/2014/main" id="{5D295F28-8E38-CE61-1A05-B4D00054A0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2341563"/>
            <a:ext cx="3714750"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F8FFFE-4396-C60D-9631-B4360CA4ED0B}"/>
              </a:ext>
            </a:extLst>
          </p:cNvPr>
          <p:cNvSpPr>
            <a:spLocks noGrp="1"/>
          </p:cNvSpPr>
          <p:nvPr>
            <p:ph type="title"/>
          </p:nvPr>
        </p:nvSpPr>
        <p:spPr>
          <a:xfrm>
            <a:off x="304800" y="4191000"/>
            <a:ext cx="5486400" cy="566738"/>
          </a:xfrm>
        </p:spPr>
        <p:txBody>
          <a:bodyPr rtlCol="0">
            <a:normAutofit fontScale="90000"/>
          </a:bodyPr>
          <a:lstStyle/>
          <a:p>
            <a:pPr fontAlgn="auto">
              <a:spcAft>
                <a:spcPts val="0"/>
              </a:spcAft>
              <a:defRPr/>
            </a:pPr>
            <a:r>
              <a:rPr lang="en-US" sz="2800" dirty="0">
                <a:ea typeface="+mj-ea"/>
              </a:rPr>
              <a:t>              </a:t>
            </a:r>
            <a:r>
              <a:rPr lang="en-US" sz="4000" dirty="0">
                <a:ea typeface="+mj-ea"/>
              </a:rPr>
              <a:t>Singleton</a:t>
            </a:r>
          </a:p>
        </p:txBody>
      </p:sp>
      <p:pic>
        <p:nvPicPr>
          <p:cNvPr id="15362" name="Picture Placeholder 13">
            <a:extLst>
              <a:ext uri="{FF2B5EF4-FFF2-40B4-BE49-F238E27FC236}">
                <a16:creationId xmlns:a16="http://schemas.microsoft.com/office/drawing/2014/main" id="{D487B1A2-FE03-37D9-7DB7-E77B2AF9D997}"/>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12849" b="12849"/>
          <a:stretch>
            <a:fillRect/>
          </a:stretch>
        </p:blipFill>
        <p:spPr>
          <a:xfrm>
            <a:off x="138113" y="620713"/>
            <a:ext cx="5584825" cy="3113087"/>
          </a:xfrm>
        </p:spPr>
      </p:pic>
      <p:sp>
        <p:nvSpPr>
          <p:cNvPr id="15363" name="Text Placeholder 2">
            <a:extLst>
              <a:ext uri="{FF2B5EF4-FFF2-40B4-BE49-F238E27FC236}">
                <a16:creationId xmlns:a16="http://schemas.microsoft.com/office/drawing/2014/main" id="{5F0357C7-4F3E-62AE-8D19-37A25250621F}"/>
              </a:ext>
            </a:extLst>
          </p:cNvPr>
          <p:cNvSpPr>
            <a:spLocks noGrp="1"/>
          </p:cNvSpPr>
          <p:nvPr>
            <p:ph type="body" sz="half" idx="2"/>
          </p:nvPr>
        </p:nvSpPr>
        <p:spPr>
          <a:xfrm>
            <a:off x="609600" y="4876800"/>
            <a:ext cx="8077200" cy="1676400"/>
          </a:xfrm>
        </p:spPr>
        <p:txBody>
          <a:bodyPr/>
          <a:lstStyle/>
          <a:p>
            <a:r>
              <a:rPr lang="en-US" altLang="en-US" sz="2800"/>
              <a:t>Highly diverse veg influenced by soil types, fire frequency, and past mgmt.  Over all low availability of LS habitats and limited connectivity, high surrounding fuels.</a:t>
            </a:r>
          </a:p>
        </p:txBody>
      </p:sp>
      <p:pic>
        <p:nvPicPr>
          <p:cNvPr id="15364" name="Picture 5">
            <a:extLst>
              <a:ext uri="{FF2B5EF4-FFF2-40B4-BE49-F238E27FC236}">
                <a16:creationId xmlns:a16="http://schemas.microsoft.com/office/drawing/2014/main" id="{6751B71F-10EE-6228-C990-6138199E27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38200"/>
            <a:ext cx="3105150"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8">
            <a:extLst>
              <a:ext uri="{FF2B5EF4-FFF2-40B4-BE49-F238E27FC236}">
                <a16:creationId xmlns:a16="http://schemas.microsoft.com/office/drawing/2014/main" id="{764612D3-7A56-F168-1325-47F3F0B9F427}"/>
              </a:ext>
            </a:extLst>
          </p:cNvPr>
          <p:cNvSpPr>
            <a:spLocks noGrp="1"/>
          </p:cNvSpPr>
          <p:nvPr>
            <p:ph type="title"/>
          </p:nvPr>
        </p:nvSpPr>
        <p:spPr>
          <a:xfrm>
            <a:off x="2743200" y="5181600"/>
            <a:ext cx="5486400" cy="566738"/>
          </a:xfrm>
        </p:spPr>
        <p:txBody>
          <a:bodyPr/>
          <a:lstStyle/>
          <a:p>
            <a:r>
              <a:rPr lang="en-US" altLang="en-US" sz="3600"/>
              <a:t>Johnny O’Neil</a:t>
            </a:r>
          </a:p>
        </p:txBody>
      </p:sp>
      <p:pic>
        <p:nvPicPr>
          <p:cNvPr id="16386" name="Content Placeholder 3">
            <a:extLst>
              <a:ext uri="{FF2B5EF4-FFF2-40B4-BE49-F238E27FC236}">
                <a16:creationId xmlns:a16="http://schemas.microsoft.com/office/drawing/2014/main" id="{F6E73A5B-8CBC-4775-8566-8402F26F1779}"/>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032" b="8032"/>
          <a:stretch>
            <a:fillRect/>
          </a:stretch>
        </p:blipFill>
        <p:spPr>
          <a:xfrm>
            <a:off x="304800" y="304800"/>
            <a:ext cx="4102100" cy="2286000"/>
          </a:xfrm>
        </p:spPr>
      </p:pic>
      <p:sp>
        <p:nvSpPr>
          <p:cNvPr id="12" name="Text Placeholder 11">
            <a:extLst>
              <a:ext uri="{FF2B5EF4-FFF2-40B4-BE49-F238E27FC236}">
                <a16:creationId xmlns:a16="http://schemas.microsoft.com/office/drawing/2014/main" id="{87639845-6C1D-979C-C48C-C95A8F174CE7}"/>
              </a:ext>
            </a:extLst>
          </p:cNvPr>
          <p:cNvSpPr>
            <a:spLocks noGrp="1"/>
          </p:cNvSpPr>
          <p:nvPr>
            <p:ph type="body" sz="half" idx="2"/>
          </p:nvPr>
        </p:nvSpPr>
        <p:spPr>
          <a:xfrm>
            <a:off x="228600" y="5715000"/>
            <a:ext cx="8534400" cy="1143000"/>
          </a:xfrm>
        </p:spPr>
        <p:txBody>
          <a:bodyPr rtlCol="0">
            <a:normAutofit lnSpcReduction="10000"/>
          </a:bodyPr>
          <a:lstStyle/>
          <a:p>
            <a:pPr fontAlgn="auto">
              <a:spcAft>
                <a:spcPts val="0"/>
              </a:spcAft>
              <a:defRPr/>
            </a:pPr>
            <a:r>
              <a:rPr lang="en-US" sz="2400" dirty="0">
                <a:solidFill>
                  <a:schemeClr val="dk1"/>
                </a:solidFill>
                <a:ea typeface="+mn-ea"/>
              </a:rPr>
              <a:t>Much higher component of LS habitats; large individual hardwoods and LS trees surrounded / overtopped vulnerable to fire, dense sterile stands </a:t>
            </a:r>
            <a:endParaRPr lang="en-US" sz="2400" dirty="0">
              <a:ea typeface="+mn-ea"/>
            </a:endParaRPr>
          </a:p>
          <a:p>
            <a:pPr fontAlgn="auto">
              <a:spcAft>
                <a:spcPts val="0"/>
              </a:spcAft>
              <a:defRPr/>
            </a:pPr>
            <a:endParaRPr lang="en-US" dirty="0">
              <a:ea typeface="+mn-ea"/>
            </a:endParaRPr>
          </a:p>
        </p:txBody>
      </p:sp>
      <p:pic>
        <p:nvPicPr>
          <p:cNvPr id="16388" name="Content Placeholder 10">
            <a:extLst>
              <a:ext uri="{FF2B5EF4-FFF2-40B4-BE49-F238E27FC236}">
                <a16:creationId xmlns:a16="http://schemas.microsoft.com/office/drawing/2014/main" id="{3934CBEF-3569-9E51-AC73-90CA8F7F5281}"/>
              </a:ext>
            </a:extLst>
          </p:cNvPr>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5610225" y="228600"/>
            <a:ext cx="3533775" cy="4711700"/>
          </a:xfrm>
        </p:spPr>
      </p:pic>
      <p:pic>
        <p:nvPicPr>
          <p:cNvPr id="16389" name="Picture 13">
            <a:extLst>
              <a:ext uri="{FF2B5EF4-FFF2-40B4-BE49-F238E27FC236}">
                <a16:creationId xmlns:a16="http://schemas.microsoft.com/office/drawing/2014/main" id="{51ED533E-B999-D4F0-E8DC-B25450C974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667000"/>
            <a:ext cx="31242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E04BF59A-A518-77A7-DDB8-B8A14669540D}"/>
              </a:ext>
            </a:extLst>
          </p:cNvPr>
          <p:cNvSpPr>
            <a:spLocks noGrp="1"/>
          </p:cNvSpPr>
          <p:nvPr>
            <p:ph type="title"/>
          </p:nvPr>
        </p:nvSpPr>
        <p:spPr/>
        <p:txBody>
          <a:bodyPr/>
          <a:lstStyle/>
          <a:p>
            <a:r>
              <a:rPr lang="en-US" altLang="en-US"/>
              <a:t>Purpose and Need</a:t>
            </a:r>
          </a:p>
        </p:txBody>
      </p:sp>
      <p:sp>
        <p:nvSpPr>
          <p:cNvPr id="3" name="Content Placeholder 2">
            <a:extLst>
              <a:ext uri="{FF2B5EF4-FFF2-40B4-BE49-F238E27FC236}">
                <a16:creationId xmlns:a16="http://schemas.microsoft.com/office/drawing/2014/main" id="{B1D9F8E2-3139-DE96-40AB-D2630556DA9B}"/>
              </a:ext>
            </a:extLst>
          </p:cNvPr>
          <p:cNvSpPr>
            <a:spLocks noGrp="1"/>
          </p:cNvSpPr>
          <p:nvPr>
            <p:ph idx="1"/>
          </p:nvPr>
        </p:nvSpPr>
        <p:spPr>
          <a:xfrm>
            <a:off x="457200" y="1447800"/>
            <a:ext cx="8229600" cy="4953000"/>
          </a:xfrm>
        </p:spPr>
        <p:txBody>
          <a:bodyPr rtlCol="0">
            <a:normAutofit fontScale="47500" lnSpcReduction="20000"/>
          </a:bodyPr>
          <a:lstStyle/>
          <a:p>
            <a:pPr marL="114300" indent="0" fontAlgn="auto">
              <a:spcAft>
                <a:spcPts val="0"/>
              </a:spcAft>
              <a:buFont typeface="Arial" panose="020B0604020202020204" pitchFamily="34" charset="0"/>
              <a:buNone/>
              <a:defRPr/>
            </a:pPr>
            <a:endParaRPr lang="en-US" dirty="0">
              <a:ea typeface="+mn-ea"/>
            </a:endParaRPr>
          </a:p>
          <a:p>
            <a:pPr marL="0" fontAlgn="auto">
              <a:lnSpc>
                <a:spcPct val="115000"/>
              </a:lnSpc>
              <a:spcBef>
                <a:spcPts val="0"/>
              </a:spcBef>
              <a:spcAft>
                <a:spcPts val="1000"/>
              </a:spcAft>
              <a:defRPr/>
            </a:pPr>
            <a:r>
              <a:rPr lang="en-US" sz="4400" dirty="0">
                <a:ea typeface="Calibri"/>
                <a:cs typeface="Times New Roman"/>
              </a:rPr>
              <a:t>Promote the </a:t>
            </a:r>
            <a:r>
              <a:rPr lang="en-US" sz="4400" b="1" dirty="0">
                <a:ea typeface="Calibri"/>
                <a:cs typeface="Times New Roman"/>
              </a:rPr>
              <a:t>development</a:t>
            </a:r>
            <a:r>
              <a:rPr lang="en-US" sz="4400" dirty="0">
                <a:ea typeface="Calibri"/>
                <a:cs typeface="Times New Roman"/>
              </a:rPr>
              <a:t> and</a:t>
            </a:r>
            <a:r>
              <a:rPr lang="en-US" sz="4400" b="1" dirty="0">
                <a:ea typeface="Calibri"/>
                <a:cs typeface="Times New Roman"/>
              </a:rPr>
              <a:t> connectivity</a:t>
            </a:r>
            <a:r>
              <a:rPr lang="en-US" sz="4400" dirty="0">
                <a:ea typeface="Calibri"/>
                <a:cs typeface="Times New Roman"/>
              </a:rPr>
              <a:t> of late-successional forest habitat and reduce the threat of high severity fire (Singleton/MT A)</a:t>
            </a:r>
          </a:p>
          <a:p>
            <a:pPr marL="0" fontAlgn="auto">
              <a:lnSpc>
                <a:spcPct val="115000"/>
              </a:lnSpc>
              <a:spcBef>
                <a:spcPts val="0"/>
              </a:spcBef>
              <a:spcAft>
                <a:spcPts val="1000"/>
              </a:spcAft>
              <a:defRPr/>
            </a:pPr>
            <a:r>
              <a:rPr lang="en-US" sz="4400" b="1" dirty="0">
                <a:ea typeface="Calibri"/>
                <a:cs typeface="Times New Roman"/>
              </a:rPr>
              <a:t>Protect mid and early </a:t>
            </a:r>
            <a:r>
              <a:rPr lang="en-US" sz="4400" dirty="0">
                <a:ea typeface="Calibri"/>
                <a:cs typeface="Times New Roman"/>
              </a:rPr>
              <a:t>seral vegetation from loss to large-scale disturbance events such as wildfire or insects and disease (all)</a:t>
            </a:r>
          </a:p>
          <a:p>
            <a:pPr marL="0" fontAlgn="auto">
              <a:lnSpc>
                <a:spcPct val="115000"/>
              </a:lnSpc>
              <a:spcBef>
                <a:spcPts val="0"/>
              </a:spcBef>
              <a:spcAft>
                <a:spcPts val="1000"/>
              </a:spcAft>
              <a:defRPr/>
            </a:pPr>
            <a:r>
              <a:rPr lang="en-US" sz="4400" dirty="0">
                <a:ea typeface="Calibri"/>
                <a:cs typeface="Times New Roman"/>
              </a:rPr>
              <a:t>Accelerate development of late-seral characteristics  </a:t>
            </a:r>
          </a:p>
          <a:p>
            <a:pPr marL="0" fontAlgn="auto">
              <a:lnSpc>
                <a:spcPct val="115000"/>
              </a:lnSpc>
              <a:spcBef>
                <a:spcPts val="0"/>
              </a:spcBef>
              <a:spcAft>
                <a:spcPts val="1000"/>
              </a:spcAft>
              <a:defRPr/>
            </a:pPr>
            <a:r>
              <a:rPr lang="en-US" sz="4400" dirty="0">
                <a:ea typeface="Calibri"/>
                <a:cs typeface="Times New Roman"/>
              </a:rPr>
              <a:t>Reduce fuels in strategic areas on the landscape / Reduce fuel continuity and increase the structural heterogeneity across the landscape  (all)</a:t>
            </a:r>
          </a:p>
          <a:p>
            <a:pPr fontAlgn="auto">
              <a:spcAft>
                <a:spcPts val="0"/>
              </a:spcAft>
              <a:defRPr/>
            </a:pPr>
            <a:r>
              <a:rPr lang="en-US" sz="4400" dirty="0">
                <a:ea typeface="Calibri"/>
                <a:cs typeface="Times New Roman"/>
              </a:rPr>
              <a:t>Increase within stand resistance to effects of HS fire</a:t>
            </a:r>
          </a:p>
          <a:p>
            <a:pPr fontAlgn="auto">
              <a:spcAft>
                <a:spcPts val="0"/>
              </a:spcAft>
              <a:defRPr/>
            </a:pPr>
            <a:r>
              <a:rPr lang="en-US" sz="4400" dirty="0">
                <a:ea typeface="Calibri"/>
                <a:cs typeface="Times New Roman"/>
              </a:rPr>
              <a:t>Retain LS features (JO)</a:t>
            </a:r>
            <a:endParaRPr lang="en-US" sz="4400" dirty="0">
              <a:ea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997EADAB-C17E-AA7E-68EE-96E56B52FCE2}"/>
              </a:ext>
            </a:extLst>
          </p:cNvPr>
          <p:cNvSpPr>
            <a:spLocks noGrp="1"/>
          </p:cNvSpPr>
          <p:nvPr>
            <p:ph type="title"/>
          </p:nvPr>
        </p:nvSpPr>
        <p:spPr/>
        <p:txBody>
          <a:bodyPr/>
          <a:lstStyle/>
          <a:p>
            <a:r>
              <a:rPr lang="en-US" altLang="en-US"/>
              <a:t>TX in Critical Habitat</a:t>
            </a:r>
          </a:p>
        </p:txBody>
      </p:sp>
      <p:sp>
        <p:nvSpPr>
          <p:cNvPr id="18434" name="Content Placeholder 2">
            <a:extLst>
              <a:ext uri="{FF2B5EF4-FFF2-40B4-BE49-F238E27FC236}">
                <a16:creationId xmlns:a16="http://schemas.microsoft.com/office/drawing/2014/main" id="{1090060B-0523-8F8A-09FB-724CA374D54E}"/>
              </a:ext>
            </a:extLst>
          </p:cNvPr>
          <p:cNvSpPr>
            <a:spLocks noGrp="1"/>
          </p:cNvSpPr>
          <p:nvPr>
            <p:ph idx="1"/>
          </p:nvPr>
        </p:nvSpPr>
        <p:spPr>
          <a:xfrm>
            <a:off x="457200" y="1752600"/>
            <a:ext cx="8229600" cy="4800600"/>
          </a:xfrm>
        </p:spPr>
        <p:txBody>
          <a:bodyPr/>
          <a:lstStyle/>
          <a:p>
            <a:r>
              <a:rPr lang="en-US" altLang="en-US" sz="2000"/>
              <a:t>TX = mix of CT/NCT, NCT only, Roadside Fuel reduction up to 200’ (Singleton) or DFPZ (upper slopes/ridges) and RX fire.</a:t>
            </a:r>
          </a:p>
          <a:p>
            <a:r>
              <a:rPr lang="en-US" altLang="en-US" sz="2000"/>
              <a:t>Projects focused on treatments in mid-early seral stands - </a:t>
            </a:r>
            <a:r>
              <a:rPr lang="en-US" altLang="en-US" sz="2000" b="1"/>
              <a:t>lower quality habitats  </a:t>
            </a:r>
            <a:endParaRPr lang="en-US" altLang="en-US" sz="2000"/>
          </a:p>
          <a:p>
            <a:r>
              <a:rPr lang="en-US" altLang="en-US" sz="2000" b="1"/>
              <a:t>Variable Density Thinning</a:t>
            </a:r>
            <a:r>
              <a:rPr lang="en-US" altLang="en-US" sz="2000"/>
              <a:t> – Increase heterogeneity/reduced fuel continuity, decrease competition, increase growth/vigor, increase hwd BA.</a:t>
            </a:r>
          </a:p>
          <a:p>
            <a:r>
              <a:rPr lang="en-US" altLang="en-US" sz="2000">
                <a:solidFill>
                  <a:srgbClr val="000000"/>
                </a:solidFill>
              </a:rPr>
              <a:t>RXs focused on reducing fuel continuity around individual LS features (JO) </a:t>
            </a:r>
            <a:endParaRPr lang="en-US" altLang="en-US" sz="2000"/>
          </a:p>
          <a:p>
            <a:r>
              <a:rPr lang="en-US" altLang="en-US" sz="2000"/>
              <a:t>Retained all large trees (all had 20” dbh limit)</a:t>
            </a:r>
          </a:p>
          <a:p>
            <a:r>
              <a:rPr lang="en-US" altLang="en-US" sz="2000"/>
              <a:t>All proposed re-introduction of low severity fire </a:t>
            </a:r>
          </a:p>
          <a:p>
            <a:r>
              <a:rPr lang="en-US" altLang="en-US" sz="2000"/>
              <a:t>All treatments were designed to retain function (except landings and very small amount of strategic fuel defense zones (Mt.A) </a:t>
            </a:r>
          </a:p>
          <a:p>
            <a:r>
              <a:rPr lang="en-US" altLang="en-US" sz="2000"/>
              <a:t>Variability within and between units avoided large continuous treatments –MANLAA</a:t>
            </a:r>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pothecar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3048</TotalTime>
  <Words>3302</Words>
  <Application>Microsoft Office PowerPoint</Application>
  <PresentationFormat>On-screen Show (4:3)</PresentationFormat>
  <Paragraphs>438</Paragraphs>
  <Slides>39</Slides>
  <Notes>39</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50" baseType="lpstr">
      <vt:lpstr>Calibri</vt:lpstr>
      <vt:lpstr>MS PGothic</vt:lpstr>
      <vt:lpstr>Arial</vt:lpstr>
      <vt:lpstr>Book Antiqua</vt:lpstr>
      <vt:lpstr>Century Gothic</vt:lpstr>
      <vt:lpstr>Calibri headings</vt:lpstr>
      <vt:lpstr>Wingdings</vt:lpstr>
      <vt:lpstr>Office Theme</vt:lpstr>
      <vt:lpstr>1_Office Theme</vt:lpstr>
      <vt:lpstr>Apothecary</vt:lpstr>
      <vt:lpstr>Excel.Chart.8</vt:lpstr>
      <vt:lpstr>Managing in  Critical Habitat</vt:lpstr>
      <vt:lpstr>Critical Habitat Projects  – A California Perspective</vt:lpstr>
      <vt:lpstr> </vt:lpstr>
      <vt:lpstr>Ecological condition</vt:lpstr>
      <vt:lpstr>Mt. Ashland</vt:lpstr>
      <vt:lpstr>              Singleton</vt:lpstr>
      <vt:lpstr>Johnny O’Neil</vt:lpstr>
      <vt:lpstr>Purpose and Need</vt:lpstr>
      <vt:lpstr>TX in Critical Habitat</vt:lpstr>
      <vt:lpstr>Effects to CH  (2012 Reinitiation)</vt:lpstr>
      <vt:lpstr>Tx and Effects to CH</vt:lpstr>
      <vt:lpstr>Planning Challenges</vt:lpstr>
      <vt:lpstr>Implementation Challenges</vt:lpstr>
      <vt:lpstr>Successes!</vt:lpstr>
      <vt:lpstr>Managing in Critical Habitat - CA</vt:lpstr>
      <vt:lpstr>Elk Late-Successional Reserve Enhancement Project </vt:lpstr>
      <vt:lpstr>East Cascades South Critical Habitat Unit – ECS-3</vt:lpstr>
      <vt:lpstr>East Cascades South Critical Habitat Unit – ECS-3</vt:lpstr>
      <vt:lpstr>East Cascades South Critical Habitat Unit – ECS-3</vt:lpstr>
      <vt:lpstr>Elk Late-Successional Reserve Enhancement Project Area</vt:lpstr>
      <vt:lpstr>PowerPoint Presentation</vt:lpstr>
      <vt:lpstr>Elk Late-Successional Reserve Enhancement Project Area</vt:lpstr>
      <vt:lpstr>Elk Late-Successional Reserve Enhancement Project Area</vt:lpstr>
      <vt:lpstr>Elk Late-Successional Reserve Enhancement Project Area</vt:lpstr>
      <vt:lpstr>Purpose and need</vt:lpstr>
      <vt:lpstr>PowerPoint Presentation</vt:lpstr>
      <vt:lpstr>Key Objectives</vt:lpstr>
      <vt:lpstr>Prioritization In Nso Habitat and critical habitat</vt:lpstr>
      <vt:lpstr>Strategic treatments within NSO core, home range and Critical Habitat </vt:lpstr>
      <vt:lpstr>Additional Project Design Features</vt:lpstr>
      <vt:lpstr>Streamlined consultation</vt:lpstr>
      <vt:lpstr>Science used</vt:lpstr>
      <vt:lpstr>PowerPoint Presentation</vt:lpstr>
      <vt:lpstr>Planning challenges</vt:lpstr>
      <vt:lpstr>Planning Successes</vt:lpstr>
      <vt:lpstr>Some Public concerns / addressing issues</vt:lpstr>
      <vt:lpstr>Effects to Critical habitat</vt:lpstr>
      <vt:lpstr>Effects to Critical habitat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in Critical Habitat</dc:title>
  <dc:creator>Johnson, J.;Fitzgerald, K.;Jordan, C.</dc:creator>
  <cp:lastModifiedBy>Lum-Naihe, Christof Jurh duk - FS, AZ</cp:lastModifiedBy>
  <cp:revision>76</cp:revision>
  <cp:lastPrinted>2014-05-07T20:50:30Z</cp:lastPrinted>
  <dcterms:created xsi:type="dcterms:W3CDTF">2014-04-15T18:50:15Z</dcterms:created>
  <dcterms:modified xsi:type="dcterms:W3CDTF">2025-08-04T17:10:45Z</dcterms:modified>
</cp:coreProperties>
</file>