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82" r:id="rId3"/>
    <p:sldId id="356" r:id="rId4"/>
    <p:sldId id="327" r:id="rId5"/>
    <p:sldId id="328" r:id="rId6"/>
    <p:sldId id="355" r:id="rId7"/>
    <p:sldId id="380" r:id="rId8"/>
    <p:sldId id="377" r:id="rId9"/>
    <p:sldId id="370" r:id="rId10"/>
    <p:sldId id="385" r:id="rId11"/>
    <p:sldId id="384" r:id="rId12"/>
    <p:sldId id="383" r:id="rId13"/>
    <p:sldId id="378" r:id="rId14"/>
    <p:sldId id="386" r:id="rId15"/>
    <p:sldId id="387" r:id="rId16"/>
    <p:sldId id="388" r:id="rId17"/>
    <p:sldId id="389" r:id="rId18"/>
    <p:sldId id="390" r:id="rId19"/>
    <p:sldId id="391" r:id="rId20"/>
    <p:sldId id="401" r:id="rId21"/>
    <p:sldId id="393" r:id="rId22"/>
    <p:sldId id="400" r:id="rId23"/>
    <p:sldId id="395" r:id="rId24"/>
    <p:sldId id="396" r:id="rId25"/>
    <p:sldId id="397" r:id="rId26"/>
    <p:sldId id="398" r:id="rId27"/>
    <p:sldId id="399" r:id="rId28"/>
    <p:sldId id="286" r:id="rId29"/>
  </p:sldIdLst>
  <p:sldSz cx="9144000" cy="6858000" type="screen4x3"/>
  <p:notesSz cx="6946900" cy="9283700"/>
  <p:defaultTextStyle>
    <a:defPPr>
      <a:defRPr lang="en-US"/>
    </a:defPPr>
    <a:lvl1pPr algn="l" rtl="0" fontAlgn="base">
      <a:spcBef>
        <a:spcPct val="0"/>
      </a:spcBef>
      <a:spcAft>
        <a:spcPct val="0"/>
      </a:spcAft>
      <a:defRPr sz="2400" b="1"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b="1"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b="1"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b="1"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57BD3-A0D4-8593-45AD-02A4CC8DAED0}"/>
              </a:ext>
            </a:extLst>
          </p:cNvPr>
          <p:cNvSpPr>
            <a:spLocks noGrp="1"/>
          </p:cNvSpPr>
          <p:nvPr>
            <p:ph type="hdr" sz="quarter"/>
          </p:nvPr>
        </p:nvSpPr>
        <p:spPr>
          <a:xfrm>
            <a:off x="0" y="0"/>
            <a:ext cx="3009900" cy="465138"/>
          </a:xfrm>
          <a:prstGeom prst="rect">
            <a:avLst/>
          </a:prstGeom>
        </p:spPr>
        <p:txBody>
          <a:bodyPr vert="horz" lIns="91797" tIns="45898" rIns="91797" bIns="45898" rtlCol="0"/>
          <a:lstStyle>
            <a:lvl1pPr algn="l">
              <a:defRPr sz="1200">
                <a:latin typeface="Times New Roman" pitchFamily="18" charset="0"/>
                <a:ea typeface="ＭＳ Ｐゴシック" charset="-128"/>
                <a:cs typeface="+mn-cs"/>
              </a:defRPr>
            </a:lvl1pPr>
          </a:lstStyle>
          <a:p>
            <a:pPr>
              <a:defRPr/>
            </a:pPr>
            <a:endParaRPr lang="en-US"/>
          </a:p>
        </p:txBody>
      </p:sp>
      <p:sp>
        <p:nvSpPr>
          <p:cNvPr id="3" name="Date Placeholder 2">
            <a:extLst>
              <a:ext uri="{FF2B5EF4-FFF2-40B4-BE49-F238E27FC236}">
                <a16:creationId xmlns:a16="http://schemas.microsoft.com/office/drawing/2014/main" id="{B7CD237A-1E67-21BC-4E5D-04C7A3FFB212}"/>
              </a:ext>
            </a:extLst>
          </p:cNvPr>
          <p:cNvSpPr>
            <a:spLocks noGrp="1"/>
          </p:cNvSpPr>
          <p:nvPr>
            <p:ph type="dt" sz="quarter" idx="1"/>
          </p:nvPr>
        </p:nvSpPr>
        <p:spPr>
          <a:xfrm>
            <a:off x="3935413" y="0"/>
            <a:ext cx="3009900" cy="465138"/>
          </a:xfrm>
          <a:prstGeom prst="rect">
            <a:avLst/>
          </a:prstGeom>
        </p:spPr>
        <p:txBody>
          <a:bodyPr vert="horz" wrap="square" lIns="91797" tIns="45898" rIns="91797" bIns="45898" numCol="1" anchor="t" anchorCtr="0" compatLnSpc="1">
            <a:prstTxWarp prst="textNoShape">
              <a:avLst/>
            </a:prstTxWarp>
          </a:bodyPr>
          <a:lstStyle>
            <a:lvl1pPr algn="r">
              <a:defRPr sz="1200"/>
            </a:lvl1pPr>
          </a:lstStyle>
          <a:p>
            <a:fld id="{C1B589AB-2D76-4BA8-9CCB-4A63EE470919}"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BEFA224B-038C-5A48-32FA-734980E5C78D}"/>
              </a:ext>
            </a:extLst>
          </p:cNvPr>
          <p:cNvSpPr>
            <a:spLocks noGrp="1"/>
          </p:cNvSpPr>
          <p:nvPr>
            <p:ph type="ftr" sz="quarter" idx="2"/>
          </p:nvPr>
        </p:nvSpPr>
        <p:spPr>
          <a:xfrm>
            <a:off x="0" y="8816975"/>
            <a:ext cx="3009900" cy="465138"/>
          </a:xfrm>
          <a:prstGeom prst="rect">
            <a:avLst/>
          </a:prstGeom>
        </p:spPr>
        <p:txBody>
          <a:bodyPr vert="horz" lIns="91797" tIns="45898" rIns="91797" bIns="45898" rtlCol="0" anchor="b"/>
          <a:lstStyle>
            <a:lvl1pPr algn="l">
              <a:defRPr sz="1200">
                <a:latin typeface="Times New Roman" pitchFamily="18" charset="0"/>
                <a:ea typeface="ＭＳ Ｐゴシック"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042B1DDE-A2B1-98B0-8968-D18BE95CF512}"/>
              </a:ext>
            </a:extLst>
          </p:cNvPr>
          <p:cNvSpPr>
            <a:spLocks noGrp="1"/>
          </p:cNvSpPr>
          <p:nvPr>
            <p:ph type="sldNum" sz="quarter" idx="3"/>
          </p:nvPr>
        </p:nvSpPr>
        <p:spPr>
          <a:xfrm>
            <a:off x="3935413" y="8816975"/>
            <a:ext cx="3009900" cy="465138"/>
          </a:xfrm>
          <a:prstGeom prst="rect">
            <a:avLst/>
          </a:prstGeom>
        </p:spPr>
        <p:txBody>
          <a:bodyPr vert="horz" wrap="square" lIns="91797" tIns="45898" rIns="91797" bIns="45898" numCol="1" anchor="b" anchorCtr="0" compatLnSpc="1">
            <a:prstTxWarp prst="textNoShape">
              <a:avLst/>
            </a:prstTxWarp>
          </a:bodyPr>
          <a:lstStyle>
            <a:lvl1pPr algn="r">
              <a:defRPr sz="1200"/>
            </a:lvl1pPr>
          </a:lstStyle>
          <a:p>
            <a:fld id="{E156219C-9EB4-44B0-B8C2-959BA37ED09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E0A49D-12C6-E245-82CA-6D498CE4D7C5}"/>
              </a:ext>
            </a:extLst>
          </p:cNvPr>
          <p:cNvSpPr>
            <a:spLocks noGrp="1"/>
          </p:cNvSpPr>
          <p:nvPr>
            <p:ph type="hdr" sz="quarter"/>
          </p:nvPr>
        </p:nvSpPr>
        <p:spPr>
          <a:xfrm>
            <a:off x="0" y="0"/>
            <a:ext cx="3009900" cy="465138"/>
          </a:xfrm>
          <a:prstGeom prst="rect">
            <a:avLst/>
          </a:prstGeom>
        </p:spPr>
        <p:txBody>
          <a:bodyPr vert="horz" lIns="91797" tIns="45898" rIns="91797" bIns="45898" rtlCol="0"/>
          <a:lstStyle>
            <a:lvl1pPr algn="l">
              <a:defRPr sz="1200">
                <a:latin typeface="Times New Roman" pitchFamily="18" charset="0"/>
                <a:ea typeface="ＭＳ Ｐゴシック" charset="-128"/>
                <a:cs typeface="+mn-cs"/>
              </a:defRPr>
            </a:lvl1pPr>
          </a:lstStyle>
          <a:p>
            <a:pPr>
              <a:defRPr/>
            </a:pPr>
            <a:endParaRPr lang="en-US"/>
          </a:p>
        </p:txBody>
      </p:sp>
      <p:sp>
        <p:nvSpPr>
          <p:cNvPr id="3" name="Date Placeholder 2">
            <a:extLst>
              <a:ext uri="{FF2B5EF4-FFF2-40B4-BE49-F238E27FC236}">
                <a16:creationId xmlns:a16="http://schemas.microsoft.com/office/drawing/2014/main" id="{267D4705-5A5E-052D-3285-E9F3C256563E}"/>
              </a:ext>
            </a:extLst>
          </p:cNvPr>
          <p:cNvSpPr>
            <a:spLocks noGrp="1"/>
          </p:cNvSpPr>
          <p:nvPr>
            <p:ph type="dt" idx="1"/>
          </p:nvPr>
        </p:nvSpPr>
        <p:spPr>
          <a:xfrm>
            <a:off x="3935413" y="0"/>
            <a:ext cx="3009900" cy="465138"/>
          </a:xfrm>
          <a:prstGeom prst="rect">
            <a:avLst/>
          </a:prstGeom>
        </p:spPr>
        <p:txBody>
          <a:bodyPr vert="horz" wrap="square" lIns="91797" tIns="45898" rIns="91797" bIns="45898" numCol="1" anchor="t" anchorCtr="0" compatLnSpc="1">
            <a:prstTxWarp prst="textNoShape">
              <a:avLst/>
            </a:prstTxWarp>
          </a:bodyPr>
          <a:lstStyle>
            <a:lvl1pPr algn="r">
              <a:defRPr sz="1200"/>
            </a:lvl1pPr>
          </a:lstStyle>
          <a:p>
            <a:fld id="{5949CA32-DD0E-43E0-8A35-BDD374ED748B}"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380ABCCA-0DD2-A543-C404-0B54781982D4}"/>
              </a:ext>
            </a:extLst>
          </p:cNvPr>
          <p:cNvSpPr>
            <a:spLocks noGrp="1" noRot="1" noChangeAspect="1"/>
          </p:cNvSpPr>
          <p:nvPr>
            <p:ph type="sldImg" idx="2"/>
          </p:nvPr>
        </p:nvSpPr>
        <p:spPr>
          <a:xfrm>
            <a:off x="1152525" y="695325"/>
            <a:ext cx="4641850" cy="3481388"/>
          </a:xfrm>
          <a:prstGeom prst="rect">
            <a:avLst/>
          </a:prstGeom>
          <a:noFill/>
          <a:ln w="12700">
            <a:solidFill>
              <a:prstClr val="black"/>
            </a:solidFill>
          </a:ln>
        </p:spPr>
        <p:txBody>
          <a:bodyPr vert="horz" lIns="91797" tIns="45898" rIns="91797" bIns="45898" rtlCol="0" anchor="ctr"/>
          <a:lstStyle/>
          <a:p>
            <a:pPr lvl="0"/>
            <a:endParaRPr lang="en-US" noProof="0"/>
          </a:p>
        </p:txBody>
      </p:sp>
      <p:sp>
        <p:nvSpPr>
          <p:cNvPr id="5" name="Notes Placeholder 4">
            <a:extLst>
              <a:ext uri="{FF2B5EF4-FFF2-40B4-BE49-F238E27FC236}">
                <a16:creationId xmlns:a16="http://schemas.microsoft.com/office/drawing/2014/main" id="{E5208C49-0786-012E-110E-3F37F4983668}"/>
              </a:ext>
            </a:extLst>
          </p:cNvPr>
          <p:cNvSpPr>
            <a:spLocks noGrp="1"/>
          </p:cNvSpPr>
          <p:nvPr>
            <p:ph type="body" sz="quarter" idx="3"/>
          </p:nvPr>
        </p:nvSpPr>
        <p:spPr>
          <a:xfrm>
            <a:off x="695325" y="4410075"/>
            <a:ext cx="5556250" cy="4178300"/>
          </a:xfrm>
          <a:prstGeom prst="rect">
            <a:avLst/>
          </a:prstGeom>
        </p:spPr>
        <p:txBody>
          <a:bodyPr vert="horz" lIns="91797" tIns="45898" rIns="91797" bIns="4589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8C63EC-09A4-BE88-6792-E6A763FAF1B3}"/>
              </a:ext>
            </a:extLst>
          </p:cNvPr>
          <p:cNvSpPr>
            <a:spLocks noGrp="1"/>
          </p:cNvSpPr>
          <p:nvPr>
            <p:ph type="ftr" sz="quarter" idx="4"/>
          </p:nvPr>
        </p:nvSpPr>
        <p:spPr>
          <a:xfrm>
            <a:off x="0" y="8816975"/>
            <a:ext cx="3009900" cy="465138"/>
          </a:xfrm>
          <a:prstGeom prst="rect">
            <a:avLst/>
          </a:prstGeom>
        </p:spPr>
        <p:txBody>
          <a:bodyPr vert="horz" lIns="91797" tIns="45898" rIns="91797" bIns="45898" rtlCol="0" anchor="b"/>
          <a:lstStyle>
            <a:lvl1pPr algn="l">
              <a:defRPr sz="1200">
                <a:latin typeface="Times New Roman" pitchFamily="18" charset="0"/>
                <a:ea typeface="ＭＳ Ｐゴシック"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613D4B60-E62E-6DDA-ECA1-BE5DF508FDF8}"/>
              </a:ext>
            </a:extLst>
          </p:cNvPr>
          <p:cNvSpPr>
            <a:spLocks noGrp="1"/>
          </p:cNvSpPr>
          <p:nvPr>
            <p:ph type="sldNum" sz="quarter" idx="5"/>
          </p:nvPr>
        </p:nvSpPr>
        <p:spPr>
          <a:xfrm>
            <a:off x="3935413" y="8816975"/>
            <a:ext cx="3009900" cy="465138"/>
          </a:xfrm>
          <a:prstGeom prst="rect">
            <a:avLst/>
          </a:prstGeom>
        </p:spPr>
        <p:txBody>
          <a:bodyPr vert="horz" wrap="square" lIns="91797" tIns="45898" rIns="91797" bIns="45898" numCol="1" anchor="b" anchorCtr="0" compatLnSpc="1">
            <a:prstTxWarp prst="textNoShape">
              <a:avLst/>
            </a:prstTxWarp>
          </a:bodyPr>
          <a:lstStyle>
            <a:lvl1pPr algn="r">
              <a:defRPr sz="1200"/>
            </a:lvl1pPr>
          </a:lstStyle>
          <a:p>
            <a:fld id="{909D8EB8-3C6C-45B2-AE5F-1E6C87E1C1B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07FA3AD-2DF5-57E1-BE56-298EC0E2F2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CECEF896-A4A9-718B-8F52-CC428FF0DF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Good afternoon.  Thank you for the opportunity to share some ideas into which we’ve invested a great deal of ourselves as we aspire to restore our landscapes.  </a:t>
            </a:r>
          </a:p>
        </p:txBody>
      </p:sp>
      <p:sp>
        <p:nvSpPr>
          <p:cNvPr id="18435" name="Slide Number Placeholder 3">
            <a:extLst>
              <a:ext uri="{FF2B5EF4-FFF2-40B4-BE49-F238E27FC236}">
                <a16:creationId xmlns:a16="http://schemas.microsoft.com/office/drawing/2014/main" id="{BD70A658-7568-B228-2433-6DBA5776E9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27E5C69A-1C2D-4C69-84D5-76B65EBBCB03}" type="slidenum">
              <a:rPr lang="en-US" altLang="en-US" sz="1200"/>
              <a:pP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2248B4B0-75CF-4B10-9120-DDA2AEF560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DAD7097F-5DDB-A41A-C265-99ABEE4D7C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7" name="Slide Number Placeholder 3">
            <a:extLst>
              <a:ext uri="{FF2B5EF4-FFF2-40B4-BE49-F238E27FC236}">
                <a16:creationId xmlns:a16="http://schemas.microsoft.com/office/drawing/2014/main" id="{979E5208-08EB-4C39-6E5E-B8A3F3708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E8724240-DE16-4159-921A-7325347AA437}" type="slidenum">
              <a:rPr lang="en-US" altLang="en-US" sz="1200"/>
              <a:pPr eaLnBrk="1" hangingPunct="1"/>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4F371CC5-DC07-D29C-3519-0B7D85FC3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B8D0ADE8-1281-5505-890F-F3E9BB44E9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we can strategically place treatments across the landscape that treat 20-30% then we can change landscape fire behavior and optimize habitat (based on work by Mark Finney and John Lehmkuhl).  This illustrates that we have opportunities to treat over 50% of the landscape and in the process protect the high quality NSO habitat by treating around it.  This is one of the reasons for the landscape fire analysis in the Restoration Strategy.   </a:t>
            </a:r>
          </a:p>
          <a:p>
            <a:endParaRPr lang="en-US" altLang="en-US"/>
          </a:p>
        </p:txBody>
      </p:sp>
      <p:sp>
        <p:nvSpPr>
          <p:cNvPr id="38915" name="Slide Number Placeholder 3">
            <a:extLst>
              <a:ext uri="{FF2B5EF4-FFF2-40B4-BE49-F238E27FC236}">
                <a16:creationId xmlns:a16="http://schemas.microsoft.com/office/drawing/2014/main" id="{21F6929E-AEF1-F6BD-B65E-0B6AED5D5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CABD99A9-484C-4E06-82D9-86E2FEFD4F83}" type="slidenum">
              <a:rPr lang="en-US" altLang="en-US" sz="1200"/>
              <a:pPr eaLnBrk="1" hangingPunct="1"/>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41EB7492-6B05-9469-0982-5ABE01D659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4EB97664-8E82-157F-8700-97859B67E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3" name="Slide Number Placeholder 3">
            <a:extLst>
              <a:ext uri="{FF2B5EF4-FFF2-40B4-BE49-F238E27FC236}">
                <a16:creationId xmlns:a16="http://schemas.microsoft.com/office/drawing/2014/main" id="{3CBCD115-9428-904B-ECF8-85D4F30E88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F964A841-0946-4E75-8039-2F04E73A5E1E}" type="slidenum">
              <a:rPr lang="en-US" altLang="en-US" sz="1200"/>
              <a:pPr eaLnBrk="1" hangingPunct="1"/>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8AA4B628-645C-815F-38CE-0C3903D3A9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3B21EEB-7871-B465-FEAA-6C1F4D5037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a:t>There are some challenges with implementing restoration in CH, but Challenges present opportunities to do things differently.</a:t>
            </a:r>
          </a:p>
          <a:p>
            <a:pPr marL="0" lvl="1" eaLnBrk="1" hangingPunct="1">
              <a:spcBef>
                <a:spcPct val="0"/>
              </a:spcBef>
            </a:pPr>
            <a:endParaRPr lang="en-US" altLang="en-US"/>
          </a:p>
          <a:p>
            <a:pPr marL="0" lvl="1" eaLnBrk="1" hangingPunct="1">
              <a:spcBef>
                <a:spcPct val="0"/>
              </a:spcBef>
            </a:pPr>
            <a:r>
              <a:rPr lang="en-US" altLang="en-US"/>
              <a:t>We consider the Restoration Strategy a living document.  We plan to revise it annually but there are still a couple of critical pieces that are incomplete.  We are working on this…</a:t>
            </a:r>
          </a:p>
          <a:p>
            <a:pPr marL="0" lvl="1" eaLnBrk="1" hangingPunct="1">
              <a:spcBef>
                <a:spcPct val="0"/>
              </a:spcBef>
            </a:pPr>
            <a:endParaRPr lang="en-US" altLang="en-US"/>
          </a:p>
          <a:p>
            <a:pPr eaLnBrk="1" hangingPunct="1"/>
            <a:r>
              <a:rPr lang="en-US" altLang="en-US"/>
              <a:t>2</a:t>
            </a:r>
            <a:r>
              <a:rPr lang="en-US" altLang="en-US" baseline="30000"/>
              <a:t>nd</a:t>
            </a:r>
            <a:r>
              <a:rPr lang="en-US" altLang="en-US"/>
              <a:t> challenge is in our efficiency in completing environmental compliance.  One of the reasons for the development of the RS was to increase our efficiency.  To do so we need to increase our efficiency before we can hit the ground.  As described before the Strategy has that potential but the forest seems to be operating at maximum capacity with discussion of workforce planning and budget reductions in the background. As we go along we don’t foresee problems with consultation.  The CH rule may increase workload but agencies are working together to streamline.  Very good relationship between FS and FWS on OW and we both want to make this easier.  </a:t>
            </a:r>
          </a:p>
          <a:p>
            <a:pPr eaLnBrk="1" hangingPunct="1"/>
            <a:r>
              <a:rPr lang="en-US" altLang="en-US"/>
              <a:t>Because the districts are at such different stages in implementation of the RS we have yet to work through the process in revised critical habitat.  We’re planning to test a method developed by Josh Chapman on the Umpqua.</a:t>
            </a:r>
          </a:p>
          <a:p>
            <a:pPr marL="0" lvl="1" eaLnBrk="1" hangingPunct="1">
              <a:spcBef>
                <a:spcPct val="0"/>
              </a:spcBef>
            </a:pPr>
            <a:endParaRPr lang="en-US" altLang="en-US"/>
          </a:p>
          <a:p>
            <a:pPr marL="0" lvl="1" eaLnBrk="1" hangingPunct="1">
              <a:spcBef>
                <a:spcPct val="0"/>
              </a:spcBef>
            </a:pPr>
            <a:r>
              <a:rPr lang="en-US" altLang="en-US"/>
              <a:t>3</a:t>
            </a:r>
            <a:r>
              <a:rPr lang="en-US" altLang="en-US" baseline="30000"/>
              <a:t>rd</a:t>
            </a:r>
            <a:r>
              <a:rPr lang="en-US" altLang="en-US"/>
              <a:t> challenge is very much an opportunity to test our hypotheses by collaborating with </a:t>
            </a:r>
            <a:r>
              <a:rPr lang="en-US" altLang="en-US" i="1"/>
              <a:t>scientists.</a:t>
            </a:r>
            <a:r>
              <a:rPr lang="en-US" altLang="en-US"/>
              <a:t> We believe in our strategy and the rigorous science that supports it but to improve and truly test the effects to owls we are working with John Lehmkuhl, Peter Singleton and other scientists from the PNW to examine treatment effects on spotted owl prey.  There is tremendous opportunity to learn from our actions and that support to PNW is crucial.  </a:t>
            </a:r>
          </a:p>
          <a:p>
            <a:pPr marL="0" lvl="1" eaLnBrk="1" hangingPunct="1">
              <a:spcBef>
                <a:spcPct val="0"/>
              </a:spcBef>
            </a:pPr>
            <a:endParaRPr lang="en-US" altLang="en-US"/>
          </a:p>
          <a:p>
            <a:pPr marL="0" lvl="1" eaLnBrk="1" hangingPunct="1">
              <a:spcBef>
                <a:spcPct val="0"/>
              </a:spcBef>
            </a:pPr>
            <a:r>
              <a:rPr lang="en-US" altLang="en-US"/>
              <a:t>Final challenge presents itself in how we measure accomplishments. Traditional measure of accomplishments does not focus on </a:t>
            </a:r>
            <a:r>
              <a:rPr lang="en-US" altLang="en-US" u="sng"/>
              <a:t>outcomes but rather outputs.  However, m</a:t>
            </a:r>
            <a:r>
              <a:rPr lang="en-US" altLang="en-US"/>
              <a:t>easuring volume does not give an indication of resilience.  It can also distract from restoration goals and put a strain on interagency relationships.   We’d like to suggest a transition to Restoration-related accomplishments such as “acres restored” to help get all resources on the same path.</a:t>
            </a:r>
          </a:p>
          <a:p>
            <a:pPr marL="0" lvl="1" eaLnBrk="1" hangingPunct="1">
              <a:spcBef>
                <a:spcPct val="0"/>
              </a:spcBef>
            </a:pPr>
            <a:endParaRPr lang="en-US" altLang="en-US"/>
          </a:p>
          <a:p>
            <a:pPr eaLnBrk="1" hangingPunct="1">
              <a:spcBef>
                <a:spcPct val="0"/>
              </a:spcBef>
            </a:pPr>
            <a:endParaRPr lang="en-US" altLang="en-US"/>
          </a:p>
        </p:txBody>
      </p:sp>
      <p:sp>
        <p:nvSpPr>
          <p:cNvPr id="43011" name="Slide Number Placeholder 3">
            <a:extLst>
              <a:ext uri="{FF2B5EF4-FFF2-40B4-BE49-F238E27FC236}">
                <a16:creationId xmlns:a16="http://schemas.microsoft.com/office/drawing/2014/main" id="{7635B3F3-BA2B-F945-8ED3-BA1D994AC4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1DE35D07-C6B5-4A33-B6C1-A95D719349B5}" type="slidenum">
              <a:rPr lang="en-US" altLang="en-US" sz="1200"/>
              <a:pPr eaLnBrk="1" hangingPunct="1"/>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08D91E0C-0A2F-B50C-5666-E561619EBD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C676A827-C485-A74A-42AD-84FAC66430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Cle  Elum Ranger District is Kittitas County, Washington.  The district straddles interstate 90, between Seattle and Ellensburg.   About 90% of the district outside of wilderness is managed as LSR</a:t>
            </a:r>
          </a:p>
        </p:txBody>
      </p:sp>
      <p:sp>
        <p:nvSpPr>
          <p:cNvPr id="45059" name="Slide Number Placeholder 3">
            <a:extLst>
              <a:ext uri="{FF2B5EF4-FFF2-40B4-BE49-F238E27FC236}">
                <a16:creationId xmlns:a16="http://schemas.microsoft.com/office/drawing/2014/main" id="{33C5FFEA-1861-08EC-662B-9DB01F5C1F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2C2B6BC4-4ED8-48A8-85B3-C44192AE3D55}" type="slidenum">
              <a:rPr lang="en-US" altLang="en-US" sz="1200"/>
              <a:pPr eaLnBrk="1" hangingPunct="1"/>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E16C8C42-7183-5BE1-2363-A21F3D9480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A5AEB150-AE62-9B34-7633-9EC3AA395C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high percentage of the district was designated critical habitat for spotted owls in 1992, and 2012.</a:t>
            </a:r>
          </a:p>
        </p:txBody>
      </p:sp>
      <p:sp>
        <p:nvSpPr>
          <p:cNvPr id="47107" name="Slide Number Placeholder 3">
            <a:extLst>
              <a:ext uri="{FF2B5EF4-FFF2-40B4-BE49-F238E27FC236}">
                <a16:creationId xmlns:a16="http://schemas.microsoft.com/office/drawing/2014/main" id="{77210349-B92A-61A9-9742-B9C01E3D4A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E521503A-FC6C-4F9C-843D-684089634E1F}" type="slidenum">
              <a:rPr lang="en-US" altLang="en-US" sz="1200"/>
              <a:pPr eaLnBrk="1" hangingPunct="1"/>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302B75C4-CC87-9F62-442D-F7E26AE6F9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4C9BC237-BD1B-9290-BBF5-58DF1AB8DC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Just an example.  We also looked fire flow paths, running crown fire potential from FLAMMAP.  </a:t>
            </a:r>
          </a:p>
        </p:txBody>
      </p:sp>
      <p:sp>
        <p:nvSpPr>
          <p:cNvPr id="52227" name="Slide Number Placeholder 3">
            <a:extLst>
              <a:ext uri="{FF2B5EF4-FFF2-40B4-BE49-F238E27FC236}">
                <a16:creationId xmlns:a16="http://schemas.microsoft.com/office/drawing/2014/main" id="{A43B5531-14A7-0B59-B52F-0388D74C05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8771F717-EAA9-4091-8981-93C3C7CEB951}" type="slidenum">
              <a:rPr lang="en-US" altLang="en-US" sz="1200"/>
              <a:pPr eaLnBrk="1" hangingPunct="1"/>
              <a:t>19</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CDB2E16E-8B72-0B53-5A56-B10267AB0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F522B81D-F56F-AEB6-2090-F11887663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EMDS software analyzes departures from historic conditions, for both stand and landscape level metrics.  </a:t>
            </a:r>
          </a:p>
        </p:txBody>
      </p:sp>
      <p:sp>
        <p:nvSpPr>
          <p:cNvPr id="55299" name="Slide Number Placeholder 3">
            <a:extLst>
              <a:ext uri="{FF2B5EF4-FFF2-40B4-BE49-F238E27FC236}">
                <a16:creationId xmlns:a16="http://schemas.microsoft.com/office/drawing/2014/main" id="{D73AA919-7AC5-D800-52A2-E3C271F71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7DDECBB5-5B74-4A2F-BD06-97186A0DCBB4}" type="slidenum">
              <a:rPr lang="en-US" altLang="en-US" sz="1200"/>
              <a:pPr eaLnBrk="1" hangingPunct="1"/>
              <a:t>21</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55A0615-E5D5-26EC-5D06-2D634E141B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3A5737BD-3C7A-9BA6-F273-CCF827C19C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1" name="Slide Number Placeholder 3">
            <a:extLst>
              <a:ext uri="{FF2B5EF4-FFF2-40B4-BE49-F238E27FC236}">
                <a16:creationId xmlns:a16="http://schemas.microsoft.com/office/drawing/2014/main" id="{D4EAA12C-B9F0-2126-EB2F-F909914BC2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517B35CA-A47A-42C8-AD5A-E90F51D74E64}" type="slidenum">
              <a:rPr lang="en-US" altLang="en-US" sz="1200"/>
              <a:pPr eaLnBrk="1" hangingPunct="1"/>
              <a:t>23</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37C4B6A3-8896-F0D3-1622-4B2BB8BF5C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5526C5E7-F4FD-EF68-67BF-323C6D9CFA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19" name="Slide Number Placeholder 3">
            <a:extLst>
              <a:ext uri="{FF2B5EF4-FFF2-40B4-BE49-F238E27FC236}">
                <a16:creationId xmlns:a16="http://schemas.microsoft.com/office/drawing/2014/main" id="{2AF0CD66-2B63-A540-BDFC-6F2CFED152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67CB6659-CDA0-43A2-8F46-A620E447CED7}" type="slidenum">
              <a:rPr lang="en-US" altLang="en-US" sz="1200"/>
              <a:pPr eaLnBrk="1" hangingPunct="1"/>
              <a:t>24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E2AC52F4-AC96-83D7-08CC-42AB73699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D2599249-D51D-BF88-7194-4BAA75251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Based on our National and Regional direction, and the Best Available Science, we developed a Vision for the Restoration Strategy designed to restore forest patterns, processes, and functions to increase resilience to climate change and disturbances, such as wildfire and flooding. The OWF has written and peer-reviewed a Restoration Strategy (show document) that looks at complete landscapes – assessing the condition of the current landscape relative to reference conditions. There are many things in this document that are aimed at holistic restoration, including growing and protecting old trees with character, and hydrologic, aquatic, and roads issues.   This strategy was developed with extensive involvement from the PNW Lab and review and input from FWS and other agencies and groups.  </a:t>
            </a:r>
          </a:p>
          <a:p>
            <a:pPr eaLnBrk="1" hangingPunct="1">
              <a:spcBef>
                <a:spcPct val="0"/>
              </a:spcBef>
            </a:pPr>
            <a:endParaRPr lang="en-US" altLang="en-US"/>
          </a:p>
          <a:p>
            <a:pPr eaLnBrk="1" hangingPunct="1">
              <a:spcBef>
                <a:spcPct val="0"/>
              </a:spcBef>
            </a:pPr>
            <a:r>
              <a:rPr lang="en-US" altLang="en-US"/>
              <a:t>We plan to work closely with our partners, to focus on outcomes, like sustainable wildlife habitats, and not just outputs, like analyses produced. We will adapt our management actions and Strategy as needed and incorporate lessons learned.</a:t>
            </a:r>
          </a:p>
        </p:txBody>
      </p:sp>
      <p:sp>
        <p:nvSpPr>
          <p:cNvPr id="20483" name="Slide Number Placeholder 3">
            <a:extLst>
              <a:ext uri="{FF2B5EF4-FFF2-40B4-BE49-F238E27FC236}">
                <a16:creationId xmlns:a16="http://schemas.microsoft.com/office/drawing/2014/main" id="{73B5BB56-3A08-3D3B-43F6-805DA94261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8379450B-9C8A-4761-92E9-C2CB8921208D}" type="slidenum">
              <a:rPr lang="en-US" altLang="en-US" sz="1200"/>
              <a:pP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9B5DC0C9-9CD1-E2DB-3124-BC10BB1EF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D7B88304-1A98-B391-2A61-868F3A3F35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39" name="Slide Number Placeholder 3">
            <a:extLst>
              <a:ext uri="{FF2B5EF4-FFF2-40B4-BE49-F238E27FC236}">
                <a16:creationId xmlns:a16="http://schemas.microsoft.com/office/drawing/2014/main" id="{EF567A19-D15C-22B2-A6B8-AD587F3C89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DB0DB13A-B468-4BA8-933F-02242F660592}" type="slidenum">
              <a:rPr lang="en-US" altLang="en-US" sz="1200"/>
              <a:pPr eaLnBrk="1" hangingPunct="1"/>
              <a:t>28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F2A8834-D269-ED5E-50EF-3DC2830ED0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6DC3B579-BD6B-F4D0-AF30-18F019DD31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The Okanogan-Wenatchee comprises 4 million acres along the East side of the Cascade Mountains in Washington State. The forest stretches from the Canadian border to Mt Rainier. Elevations range from 800 to 9500 feet. We get a range of annual snow and rain amounts from 10” in the far Eastern edges of the forest to 140” at the crest of the Cascade mountains. This wide variety of conditions create an incredible diversity of ecosystems, which support nearly 400 species of fish and wildlife, including a number of threatened and endangered species like Northern Spotted Owls and Steelhead Trout. Much of the forest was historically dry, and mostly covered with widely spaced ponderosa pine and Douglas fir trees. Fires in this area were historically frequent, but rarely very large or hot.</a:t>
            </a:r>
            <a:endParaRPr lang="en-US" altLang="en-US"/>
          </a:p>
        </p:txBody>
      </p:sp>
      <p:sp>
        <p:nvSpPr>
          <p:cNvPr id="22531" name="Slide Number Placeholder 3">
            <a:extLst>
              <a:ext uri="{FF2B5EF4-FFF2-40B4-BE49-F238E27FC236}">
                <a16:creationId xmlns:a16="http://schemas.microsoft.com/office/drawing/2014/main" id="{A4CD5135-3B93-5960-AA2B-B753AD081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DA805AED-B2FF-44F0-A610-B4B3538855C8}" type="slidenum">
              <a:rPr lang="en-US" altLang="en-US" sz="1200"/>
              <a:pPr eaLnBrk="1" hangingPunct="1"/>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BED6CC31-2260-F56F-D085-F0232A399F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24398F81-7746-2B6A-387F-21CC45F328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how did we get to this RS?  In 1994 we had a severe fire season resulting in over x acres burned.  We started thinking about mgmt differently and needed a plan to address the changes in the context of large scale disturbance.  The RS began a a “Dry Forest Strategy” back in 1998.  Some of the considerations included: altered fire regimes, insects and disease outbreaks, habitat sustainability, and communities at risk.  About this time we were also starting to see a shift in emphasis on restoration and resiliency.  We were also learning much more about potential impacts of climate change that could result in shifts in spp distribution and loss of habitat connectivity.  Increases in disturbance may also increase with predictions of 2-3X more area burned in the next 30 years.  We may also see changes in hydrologic regimes resulting in increased flooding and road damage or road networks that prevent watersheds from functioning “</a:t>
            </a:r>
            <a:r>
              <a:rPr lang="en-US" altLang="ja-JP">
                <a:solidFill>
                  <a:srgbClr val="FF0000"/>
                </a:solidFill>
              </a:rPr>
              <a:t>appropriately</a:t>
            </a:r>
            <a:r>
              <a:rPr lang="en-US" altLang="en-US"/>
              <a:t>”</a:t>
            </a:r>
            <a:r>
              <a:rPr lang="en-US" altLang="ja-JP"/>
              <a:t>.  </a:t>
            </a:r>
            <a:endParaRPr lang="en-US" altLang="en-US"/>
          </a:p>
        </p:txBody>
      </p:sp>
      <p:sp>
        <p:nvSpPr>
          <p:cNvPr id="24579" name="Slide Number Placeholder 3">
            <a:extLst>
              <a:ext uri="{FF2B5EF4-FFF2-40B4-BE49-F238E27FC236}">
                <a16:creationId xmlns:a16="http://schemas.microsoft.com/office/drawing/2014/main" id="{784F471E-75DF-E916-6B25-33460C44B1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56309590-8B39-4B90-8639-ABFB479047D1}" type="slidenum">
              <a:rPr lang="en-US" altLang="en-US" sz="1200"/>
              <a:pPr eaLnBrk="1" hangingPunct="1"/>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E4B4612-51B3-364C-E1CE-8E81C7E16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BB125B38-DC78-6986-036B-697CD5B663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All of this information morphed into the RS (show doc).  Where we are moving away from looking at stands only and instead start by looking at the landscape and how we can make improvements at that larger scale. </a:t>
            </a:r>
          </a:p>
          <a:p>
            <a:pPr eaLnBrk="1" hangingPunct="1">
              <a:spcBef>
                <a:spcPct val="0"/>
              </a:spcBef>
            </a:pPr>
            <a:endParaRPr lang="en-US" altLang="en-US"/>
          </a:p>
          <a:p>
            <a:pPr eaLnBrk="1" hangingPunct="1">
              <a:spcBef>
                <a:spcPct val="0"/>
              </a:spcBef>
            </a:pPr>
            <a:r>
              <a:rPr lang="en-US" altLang="en-US"/>
              <a:t>We begin with a landscape evaluation (of usually 2 subwatersheds that covers about 50k acres) and we integrate the process across resources.  So you have veg, fire, wildlife all at the table looking at the current amount and arrangement of habitats compared to reference conditions.  </a:t>
            </a:r>
          </a:p>
          <a:p>
            <a:pPr eaLnBrk="1" hangingPunct="1">
              <a:spcBef>
                <a:spcPct val="0"/>
              </a:spcBef>
            </a:pPr>
            <a:endParaRPr lang="en-US" altLang="en-US"/>
          </a:p>
          <a:p>
            <a:pPr eaLnBrk="1" hangingPunct="1">
              <a:spcBef>
                <a:spcPct val="0"/>
              </a:spcBef>
            </a:pPr>
            <a:r>
              <a:rPr lang="en-US" altLang="en-US"/>
              <a:t>The four major components are vegetation patterns (Cover-type, Potential Vegetation, Structural Classes, insect and disease risk, including key ecological features such as </a:t>
            </a:r>
            <a:r>
              <a:rPr lang="en-US" altLang="ja-JP"/>
              <a:t>Large and Old Trees with Spatial Variability</a:t>
            </a:r>
            <a:r>
              <a:rPr lang="en-US" altLang="en-US"/>
              <a:t>), fire movement, insects and disease and wildlife.  </a:t>
            </a:r>
          </a:p>
          <a:p>
            <a:pPr eaLnBrk="1" hangingPunct="1">
              <a:spcBef>
                <a:spcPct val="0"/>
              </a:spcBef>
            </a:pPr>
            <a:r>
              <a:rPr lang="en-US" altLang="en-US"/>
              <a:t>We use an Ecosystem Management Decision Support Framework (EMDS) to model our Departure from Reference Conditions, which is based on the Natural Range of Variability and Future Range of Variability (helps get at climate change) and then we key into the stands to determine where we can make the right changes (such as addressing Large and old trees or clumps and gaps). </a:t>
            </a:r>
          </a:p>
          <a:p>
            <a:pPr eaLnBrk="1" hangingPunct="1">
              <a:spcBef>
                <a:spcPct val="0"/>
              </a:spcBef>
            </a:pPr>
            <a:endParaRPr lang="en-US" altLang="en-US"/>
          </a:p>
          <a:p>
            <a:pPr eaLnBrk="1" hangingPunct="1">
              <a:spcBef>
                <a:spcPct val="0"/>
              </a:spcBef>
            </a:pPr>
            <a:r>
              <a:rPr lang="en-US" altLang="en-US"/>
              <a:t>You’ll notice I didn’t include aquatics in that description because that is one of the elements we are still struggling to finalize.  At present aquatics runs in parallel.  </a:t>
            </a:r>
          </a:p>
          <a:p>
            <a:pPr eaLnBrk="1" hangingPunct="1">
              <a:spcBef>
                <a:spcPct val="0"/>
              </a:spcBef>
            </a:pPr>
            <a:endParaRPr lang="en-US" altLang="en-US"/>
          </a:p>
          <a:p>
            <a:pPr eaLnBrk="1" hangingPunct="1">
              <a:spcBef>
                <a:spcPct val="0"/>
              </a:spcBef>
            </a:pPr>
            <a:r>
              <a:rPr lang="en-US" altLang="en-US"/>
              <a:t>Within the landscape evaluation the districts will then focus in on 5-10k acre treatment areas.  The evaluation provides opportunities for multiple projects.  This should increase our planning efficiencies and our goal is to double our restoration footprint over the next 10 years.  </a:t>
            </a:r>
          </a:p>
          <a:p>
            <a:pPr eaLnBrk="1" hangingPunct="1">
              <a:spcBef>
                <a:spcPct val="0"/>
              </a:spcBef>
            </a:pPr>
            <a:endParaRPr lang="en-US" altLang="en-US"/>
          </a:p>
          <a:p>
            <a:pPr eaLnBrk="1" hangingPunct="1">
              <a:spcBef>
                <a:spcPct val="0"/>
              </a:spcBef>
            </a:pPr>
            <a:endParaRPr lang="en-US" altLang="en-US"/>
          </a:p>
        </p:txBody>
      </p:sp>
      <p:sp>
        <p:nvSpPr>
          <p:cNvPr id="26627" name="Slide Number Placeholder 3">
            <a:extLst>
              <a:ext uri="{FF2B5EF4-FFF2-40B4-BE49-F238E27FC236}">
                <a16:creationId xmlns:a16="http://schemas.microsoft.com/office/drawing/2014/main" id="{5183380D-38E2-4E5E-1323-DA8BFD7C82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FED1F4B2-6E5C-4109-8E9B-0EA0C93C66B9}" type="slidenum">
              <a:rPr lang="en-US" altLang="en-US" sz="1200"/>
              <a:pPr eaLnBrk="1" hangingPunct="1"/>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CD59168-189B-52B5-F769-CDE21FBE75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FB3B3E9D-2F1C-1902-9D2A-E85FB556F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are the benefits of a strategy like this?</a:t>
            </a:r>
          </a:p>
          <a:p>
            <a:pPr>
              <a:buFontTx/>
              <a:buChar char="•"/>
            </a:pPr>
            <a:r>
              <a:rPr lang="en-US" altLang="en-US"/>
              <a:t>As I described before, it is a Landscape-scale analysis for multiple resources that even goes across ownership boundaries, providing tremendous partnership and collaborative opportunities.  It does so in a transparent fashion so folks can see why we made the choices we did.  </a:t>
            </a:r>
          </a:p>
          <a:p>
            <a:pPr>
              <a:buFontTx/>
              <a:buChar char="•"/>
            </a:pPr>
            <a:r>
              <a:rPr lang="en-US" altLang="en-US"/>
              <a:t>Compares current landscapes with a range of historical conditions based on rigorous science</a:t>
            </a:r>
          </a:p>
          <a:p>
            <a:pPr>
              <a:buFontTx/>
              <a:buChar char="•"/>
            </a:pPr>
            <a:r>
              <a:rPr lang="en-US" altLang="en-US"/>
              <a:t>Enables climate change adaptation actions by comparing current landscapes with warmer/drier and warmer/wetter adjacent landscapes </a:t>
            </a:r>
          </a:p>
          <a:p>
            <a:pPr eaLnBrk="1" hangingPunct="1">
              <a:buFontTx/>
              <a:buChar char="•"/>
            </a:pPr>
            <a:r>
              <a:rPr lang="en-US" altLang="en-US"/>
              <a:t>Helps to manage for wildlife habitat in a dynamic, future-oriented fashion instead of as a mitigation.  We can plan for the outcome we</a:t>
            </a:r>
            <a:r>
              <a:rPr lang="ja-JP" altLang="en-US"/>
              <a:t>’</a:t>
            </a:r>
            <a:r>
              <a:rPr lang="en-US" altLang="ja-JP"/>
              <a:t>d like to see.</a:t>
            </a:r>
          </a:p>
          <a:p>
            <a:pPr eaLnBrk="1" hangingPunct="1">
              <a:buFontTx/>
              <a:buChar char="•"/>
            </a:pPr>
            <a:r>
              <a:rPr lang="en-US" altLang="en-US"/>
              <a:t>The process allows us to game different scenarios across the landscape and see different outcomes.</a:t>
            </a:r>
          </a:p>
        </p:txBody>
      </p:sp>
      <p:sp>
        <p:nvSpPr>
          <p:cNvPr id="28675" name="Slide Number Placeholder 3">
            <a:extLst>
              <a:ext uri="{FF2B5EF4-FFF2-40B4-BE49-F238E27FC236}">
                <a16:creationId xmlns:a16="http://schemas.microsoft.com/office/drawing/2014/main" id="{3E6000E2-310C-AE7A-1E5E-FCFE52B0DD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8097E5CD-4D42-4F54-A59F-59A177063843}" type="slidenum">
              <a:rPr lang="en-US" altLang="en-US" sz="1200"/>
              <a:pPr eaLnBrk="1" hangingPunct="1"/>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D0F5E15-88C1-9ED4-E2A5-9A3C10AA3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6131856B-8E05-B483-6663-50F70479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just covered 118 pages of information in 5 minutes so I like this graphic as it helps to reiterate the concepts. </a:t>
            </a:r>
          </a:p>
          <a:p>
            <a:pPr eaLnBrk="1" hangingPunct="1">
              <a:spcBef>
                <a:spcPct val="0"/>
              </a:spcBef>
            </a:pPr>
            <a:endParaRPr lang="en-US" altLang="en-US"/>
          </a:p>
          <a:p>
            <a:pPr eaLnBrk="1" hangingPunct="1">
              <a:spcBef>
                <a:spcPct val="0"/>
              </a:spcBef>
            </a:pPr>
            <a:r>
              <a:rPr lang="en-US" altLang="en-US"/>
              <a:t>We begin with our base data that feeds into EMDS to give us infomration on the departure of these resources.  Wildlife, fire, vegetation, Insect and disease, parallel aquatics.  From that landscape we then chose our PLTA.  We then game different scenarios (creation and protection of owl habitat, development of WHWO habitat)  </a:t>
            </a:r>
          </a:p>
          <a:p>
            <a:pPr eaLnBrk="1" hangingPunct="1">
              <a:spcBef>
                <a:spcPct val="0"/>
              </a:spcBef>
            </a:pPr>
            <a:endParaRPr lang="en-US" altLang="en-US"/>
          </a:p>
          <a:p>
            <a:pPr eaLnBrk="1" hangingPunct="1">
              <a:spcBef>
                <a:spcPct val="0"/>
              </a:spcBef>
            </a:pPr>
            <a:r>
              <a:rPr lang="en-US" altLang="en-US"/>
              <a:t>My bias, what’s really cool is it gives the wildlife bio a seat where they can actually drive the bus and fuels and veg are fine with that…</a:t>
            </a:r>
          </a:p>
          <a:p>
            <a:pPr eaLnBrk="1" hangingPunct="1">
              <a:spcBef>
                <a:spcPct val="0"/>
              </a:spcBef>
            </a:pPr>
            <a:endParaRPr lang="en-US" altLang="en-US"/>
          </a:p>
          <a:p>
            <a:pPr eaLnBrk="1" hangingPunct="1">
              <a:spcBef>
                <a:spcPct val="0"/>
              </a:spcBef>
            </a:pPr>
            <a:r>
              <a:rPr lang="en-US" altLang="en-US"/>
              <a:t>So the team develops landscape Rx and a Purpose and need which feeds into the projects level NEPA and stand level Rx that incorporate other issues such as large and old tree guidelines.  And then they can go back into the existing landscape evaluation, make the changes that resulted from implementing their project and see where they should go next.  Here’s where the efficiencies come into play.  </a:t>
            </a:r>
          </a:p>
          <a:p>
            <a:pPr eaLnBrk="1" hangingPunct="1">
              <a:spcBef>
                <a:spcPct val="0"/>
              </a:spcBef>
            </a:pPr>
            <a:endParaRPr lang="en-US" altLang="en-US"/>
          </a:p>
          <a:p>
            <a:pPr eaLnBrk="1" hangingPunct="1">
              <a:spcBef>
                <a:spcPct val="0"/>
              </a:spcBef>
            </a:pPr>
            <a:r>
              <a:rPr lang="en-US" altLang="en-US"/>
              <a:t>Our Forest Supervisor, Becki Heath, has made implementation of the Restoration Strategy a forest priority.  As such all 7 districts are at a different place in the process.  </a:t>
            </a:r>
          </a:p>
          <a:p>
            <a:pPr eaLnBrk="1" hangingPunct="1">
              <a:spcBef>
                <a:spcPct val="0"/>
              </a:spcBef>
            </a:pPr>
            <a:endParaRPr lang="en-US" altLang="en-US"/>
          </a:p>
          <a:p>
            <a:pPr eaLnBrk="1" hangingPunct="1">
              <a:spcBef>
                <a:spcPct val="0"/>
              </a:spcBef>
            </a:pPr>
            <a:r>
              <a:rPr lang="en-US" altLang="en-US"/>
              <a:t>The first complete project to come out of our new Restoration Strategy was called Glass Angel. This project is on the Naches Ranger District, which is just East of Mount Rainier. They signed their EA in April 2011.  The first one took some time because they were the guinea pigs for the RS, but the 2</a:t>
            </a:r>
            <a:r>
              <a:rPr lang="en-US" altLang="en-US" baseline="30000"/>
              <a:t>nd</a:t>
            </a:r>
            <a:r>
              <a:rPr lang="en-US" altLang="en-US"/>
              <a:t> EA to come out of this analysis was completed in &lt;18 mths.</a:t>
            </a:r>
          </a:p>
          <a:p>
            <a:pPr eaLnBrk="1" hangingPunct="1">
              <a:spcBef>
                <a:spcPct val="0"/>
              </a:spcBef>
            </a:pPr>
            <a:endParaRPr lang="en-US" altLang="en-US"/>
          </a:p>
          <a:p>
            <a:pPr eaLnBrk="1" hangingPunct="1">
              <a:spcBef>
                <a:spcPct val="0"/>
              </a:spcBef>
            </a:pPr>
            <a:r>
              <a:rPr lang="en-US" altLang="en-US"/>
              <a:t>How did the consultation process go? Jeff Krupka will provide a highlight reel…</a:t>
            </a:r>
            <a:endParaRPr lang="en-US" altLang="en-US">
              <a:latin typeface="Arial" panose="020B0604020202020204" pitchFamily="34" charset="0"/>
              <a:cs typeface="Arial" panose="020B0604020202020204" pitchFamily="34" charset="0"/>
            </a:endParaRPr>
          </a:p>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31D71F88-4D92-89C2-D981-DB2D75E6A3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215DC40B-FD0C-4C46-8CF9-1E2C3D88493F}" type="slidenum">
              <a:rPr lang="en-US" altLang="en-US" sz="1200"/>
              <a:pPr eaLnBrk="1" hangingPunct="1"/>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50CBAE7C-93E1-6C29-624B-C0378B222B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4D4A953C-673E-A41A-8CF9-78FEEFBDE4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Recent data:  </a:t>
            </a:r>
          </a:p>
          <a:p>
            <a:pPr eaLnBrk="1" hangingPunct="1">
              <a:spcBef>
                <a:spcPct val="0"/>
              </a:spcBef>
            </a:pPr>
            <a:r>
              <a:rPr lang="en-US" altLang="en-US"/>
              <a:t>Table 1. illustrates the decline in spotted owl habitat within the 2 eastside (of the range) fire-prone provinces over a 10 year period.  </a:t>
            </a:r>
          </a:p>
          <a:p>
            <a:pPr eaLnBrk="1" hangingPunct="1">
              <a:spcBef>
                <a:spcPct val="0"/>
              </a:spcBef>
            </a:pPr>
            <a:r>
              <a:rPr lang="en-US" altLang="en-US"/>
              <a:t>Note- NWFP expected a 5% decline with half attributed to timber and half to fire.  The majority was due to fire.  And exceeded assumptions of NWFP in more contiguous (core) habitat (at almost 7%).</a:t>
            </a:r>
          </a:p>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71D2DAFC-2825-9E32-FA89-747E10DC6D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9B0D22EC-92FB-4663-9981-18EF278FBA19}" type="slidenum">
              <a:rPr lang="en-US" altLang="en-US" sz="1200"/>
              <a:pPr eaLnBrk="1" hangingPunct="1"/>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7D08397A-C063-7908-89A3-A899E0F6D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B4BACB24-90C5-5F90-7CD7-7D4859811C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Habitat issues are further exacerbated by Barred Owl Spotted Owl interactions.</a:t>
            </a:r>
          </a:p>
          <a:p>
            <a:pPr eaLnBrk="1" hangingPunct="1">
              <a:spcBef>
                <a:spcPct val="0"/>
              </a:spcBef>
            </a:pPr>
            <a:endParaRPr lang="en-US" altLang="en-US"/>
          </a:p>
          <a:p>
            <a:pPr eaLnBrk="1" hangingPunct="1">
              <a:spcBef>
                <a:spcPct val="0"/>
              </a:spcBef>
            </a:pPr>
            <a:r>
              <a:rPr lang="en-US" altLang="en-US"/>
              <a:t>Peter Singleton recently finished his research and through that we better understand that barred owls are displacing spotted owls into more dry/mesic habitats - which means the dry/mesic types are becoming more important to and are seeing greater emphasis for restoration with respect to NSO recovery.</a:t>
            </a:r>
          </a:p>
          <a:p>
            <a:pPr eaLnBrk="1" hangingPunct="1">
              <a:spcBef>
                <a:spcPct val="0"/>
              </a:spcBef>
            </a:pPr>
            <a:endParaRPr lang="en-US" altLang="en-US"/>
          </a:p>
          <a:p>
            <a:pPr eaLnBrk="1" hangingPunct="1">
              <a:spcBef>
                <a:spcPct val="0"/>
              </a:spcBef>
            </a:pPr>
            <a:r>
              <a:rPr lang="en-US" altLang="en-US"/>
              <a:t>The NSO cannot persist if we lose moist forest to Barred Owl and mesic/dry forests to natural disturbance.</a:t>
            </a:r>
          </a:p>
        </p:txBody>
      </p:sp>
      <p:sp>
        <p:nvSpPr>
          <p:cNvPr id="34819" name="Slide Number Placeholder 3">
            <a:extLst>
              <a:ext uri="{FF2B5EF4-FFF2-40B4-BE49-F238E27FC236}">
                <a16:creationId xmlns:a16="http://schemas.microsoft.com/office/drawing/2014/main" id="{7C6B7BCD-8972-57DC-52EB-B36524BA6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fld id="{67D426F0-FA07-4D13-9984-8E1D1F1A527A}" type="slidenum">
              <a:rPr lang="en-US" altLang="en-US" sz="1200"/>
              <a:pPr eaLnBrk="1" hangingPunct="1"/>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440B0F-337B-F007-FAE6-C7CF0A18F0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E430FA-64D1-7588-2677-490726CBC0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74BC6C-6AC3-F465-118E-219EA5BDD2AF}"/>
              </a:ext>
            </a:extLst>
          </p:cNvPr>
          <p:cNvSpPr>
            <a:spLocks noGrp="1" noChangeArrowheads="1"/>
          </p:cNvSpPr>
          <p:nvPr>
            <p:ph type="sldNum" sz="quarter" idx="12"/>
          </p:nvPr>
        </p:nvSpPr>
        <p:spPr>
          <a:ln/>
        </p:spPr>
        <p:txBody>
          <a:bodyPr/>
          <a:lstStyle>
            <a:lvl1pPr>
              <a:defRPr/>
            </a:lvl1pPr>
          </a:lstStyle>
          <a:p>
            <a:fld id="{6514F908-99BC-4063-8A88-C9A838E66267}" type="slidenum">
              <a:rPr lang="en-US" altLang="en-US"/>
              <a:pPr/>
              <a:t>‹#›</a:t>
            </a:fld>
            <a:endParaRPr lang="en-US" altLang="en-US"/>
          </a:p>
        </p:txBody>
      </p:sp>
    </p:spTree>
    <p:extLst>
      <p:ext uri="{BB962C8B-B14F-4D97-AF65-F5344CB8AC3E}">
        <p14:creationId xmlns:p14="http://schemas.microsoft.com/office/powerpoint/2010/main" val="115426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1738E4-98F3-7A53-1ED3-32C819BAE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589CEB-2CFC-C6C8-FE05-2D51D480D1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882946-8DDF-2806-CA4D-ABA894BD83E8}"/>
              </a:ext>
            </a:extLst>
          </p:cNvPr>
          <p:cNvSpPr>
            <a:spLocks noGrp="1" noChangeArrowheads="1"/>
          </p:cNvSpPr>
          <p:nvPr>
            <p:ph type="sldNum" sz="quarter" idx="12"/>
          </p:nvPr>
        </p:nvSpPr>
        <p:spPr>
          <a:ln/>
        </p:spPr>
        <p:txBody>
          <a:bodyPr/>
          <a:lstStyle>
            <a:lvl1pPr>
              <a:defRPr/>
            </a:lvl1pPr>
          </a:lstStyle>
          <a:p>
            <a:fld id="{4D5D4186-39C1-471F-8D02-2ED5263F36D6}" type="slidenum">
              <a:rPr lang="en-US" altLang="en-US"/>
              <a:pPr/>
              <a:t>‹#›</a:t>
            </a:fld>
            <a:endParaRPr lang="en-US" altLang="en-US"/>
          </a:p>
        </p:txBody>
      </p:sp>
    </p:spTree>
    <p:extLst>
      <p:ext uri="{BB962C8B-B14F-4D97-AF65-F5344CB8AC3E}">
        <p14:creationId xmlns:p14="http://schemas.microsoft.com/office/powerpoint/2010/main" val="385356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FC9B71-06F8-2A71-591E-35911BBFB8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6C25BB-C3E0-26D1-054D-9FD646D9C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0D68F-EB09-8189-D469-ADCB2D96630B}"/>
              </a:ext>
            </a:extLst>
          </p:cNvPr>
          <p:cNvSpPr>
            <a:spLocks noGrp="1" noChangeArrowheads="1"/>
          </p:cNvSpPr>
          <p:nvPr>
            <p:ph type="sldNum" sz="quarter" idx="12"/>
          </p:nvPr>
        </p:nvSpPr>
        <p:spPr>
          <a:ln/>
        </p:spPr>
        <p:txBody>
          <a:bodyPr/>
          <a:lstStyle>
            <a:lvl1pPr>
              <a:defRPr/>
            </a:lvl1pPr>
          </a:lstStyle>
          <a:p>
            <a:fld id="{BDAF4342-B120-41F3-A0BD-7D65DC167C16}" type="slidenum">
              <a:rPr lang="en-US" altLang="en-US"/>
              <a:pPr/>
              <a:t>‹#›</a:t>
            </a:fld>
            <a:endParaRPr lang="en-US" altLang="en-US"/>
          </a:p>
        </p:txBody>
      </p:sp>
    </p:spTree>
    <p:extLst>
      <p:ext uri="{BB962C8B-B14F-4D97-AF65-F5344CB8AC3E}">
        <p14:creationId xmlns:p14="http://schemas.microsoft.com/office/powerpoint/2010/main" val="48469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10978D-1D7F-9391-364F-252A65AC01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B70741-E8A4-FF19-82A6-DC53544858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7B51EC-DCA8-65D5-1444-3A6DBCFC7A7F}"/>
              </a:ext>
            </a:extLst>
          </p:cNvPr>
          <p:cNvSpPr>
            <a:spLocks noGrp="1" noChangeArrowheads="1"/>
          </p:cNvSpPr>
          <p:nvPr>
            <p:ph type="sldNum" sz="quarter" idx="12"/>
          </p:nvPr>
        </p:nvSpPr>
        <p:spPr>
          <a:ln/>
        </p:spPr>
        <p:txBody>
          <a:bodyPr/>
          <a:lstStyle>
            <a:lvl1pPr>
              <a:defRPr/>
            </a:lvl1pPr>
          </a:lstStyle>
          <a:p>
            <a:fld id="{8409EFE8-4E1B-4A3F-88A8-FE598ACA0A65}" type="slidenum">
              <a:rPr lang="en-US" altLang="en-US"/>
              <a:pPr/>
              <a:t>‹#›</a:t>
            </a:fld>
            <a:endParaRPr lang="en-US" altLang="en-US"/>
          </a:p>
        </p:txBody>
      </p:sp>
    </p:spTree>
    <p:extLst>
      <p:ext uri="{BB962C8B-B14F-4D97-AF65-F5344CB8AC3E}">
        <p14:creationId xmlns:p14="http://schemas.microsoft.com/office/powerpoint/2010/main" val="60999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86BC86-54DA-FA04-329C-FC129DD5AA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A092E4-196B-61C6-BCEF-81A3389C1C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9B453F-F4EC-C0B9-CF99-0200049207C8}"/>
              </a:ext>
            </a:extLst>
          </p:cNvPr>
          <p:cNvSpPr>
            <a:spLocks noGrp="1" noChangeArrowheads="1"/>
          </p:cNvSpPr>
          <p:nvPr>
            <p:ph type="sldNum" sz="quarter" idx="12"/>
          </p:nvPr>
        </p:nvSpPr>
        <p:spPr>
          <a:ln/>
        </p:spPr>
        <p:txBody>
          <a:bodyPr/>
          <a:lstStyle>
            <a:lvl1pPr>
              <a:defRPr/>
            </a:lvl1pPr>
          </a:lstStyle>
          <a:p>
            <a:fld id="{E29F19AA-637D-49F4-ACC4-D426A8137176}" type="slidenum">
              <a:rPr lang="en-US" altLang="en-US"/>
              <a:pPr/>
              <a:t>‹#›</a:t>
            </a:fld>
            <a:endParaRPr lang="en-US" altLang="en-US"/>
          </a:p>
        </p:txBody>
      </p:sp>
    </p:spTree>
    <p:extLst>
      <p:ext uri="{BB962C8B-B14F-4D97-AF65-F5344CB8AC3E}">
        <p14:creationId xmlns:p14="http://schemas.microsoft.com/office/powerpoint/2010/main" val="208051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D6BAB9-23B5-4AD0-F285-2CA6F79556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AC8D18-D57F-6222-6997-9C99030229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353A7B-D9B9-9C97-8895-CA05F5082CAE}"/>
              </a:ext>
            </a:extLst>
          </p:cNvPr>
          <p:cNvSpPr>
            <a:spLocks noGrp="1" noChangeArrowheads="1"/>
          </p:cNvSpPr>
          <p:nvPr>
            <p:ph type="sldNum" sz="quarter" idx="12"/>
          </p:nvPr>
        </p:nvSpPr>
        <p:spPr>
          <a:ln/>
        </p:spPr>
        <p:txBody>
          <a:bodyPr/>
          <a:lstStyle>
            <a:lvl1pPr>
              <a:defRPr/>
            </a:lvl1pPr>
          </a:lstStyle>
          <a:p>
            <a:fld id="{3DD2EA53-2782-4D43-8FFF-C3A41EFFAF1A}" type="slidenum">
              <a:rPr lang="en-US" altLang="en-US"/>
              <a:pPr/>
              <a:t>‹#›</a:t>
            </a:fld>
            <a:endParaRPr lang="en-US" altLang="en-US"/>
          </a:p>
        </p:txBody>
      </p:sp>
    </p:spTree>
    <p:extLst>
      <p:ext uri="{BB962C8B-B14F-4D97-AF65-F5344CB8AC3E}">
        <p14:creationId xmlns:p14="http://schemas.microsoft.com/office/powerpoint/2010/main" val="390582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63D4ED-4803-E572-53D8-6B2B4F361D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438FBD-09F2-B35E-F282-0E5E57B5E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F5B5A2-46CB-185F-993D-797AB5B1AEB1}"/>
              </a:ext>
            </a:extLst>
          </p:cNvPr>
          <p:cNvSpPr>
            <a:spLocks noGrp="1" noChangeArrowheads="1"/>
          </p:cNvSpPr>
          <p:nvPr>
            <p:ph type="sldNum" sz="quarter" idx="12"/>
          </p:nvPr>
        </p:nvSpPr>
        <p:spPr>
          <a:ln/>
        </p:spPr>
        <p:txBody>
          <a:bodyPr/>
          <a:lstStyle>
            <a:lvl1pPr>
              <a:defRPr/>
            </a:lvl1pPr>
          </a:lstStyle>
          <a:p>
            <a:fld id="{4B378168-A1C0-4204-B295-94782ECD6B53}" type="slidenum">
              <a:rPr lang="en-US" altLang="en-US"/>
              <a:pPr/>
              <a:t>‹#›</a:t>
            </a:fld>
            <a:endParaRPr lang="en-US" altLang="en-US"/>
          </a:p>
        </p:txBody>
      </p:sp>
    </p:spTree>
    <p:extLst>
      <p:ext uri="{BB962C8B-B14F-4D97-AF65-F5344CB8AC3E}">
        <p14:creationId xmlns:p14="http://schemas.microsoft.com/office/powerpoint/2010/main" val="65942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90A5A7-DA93-50E8-F504-F907986596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849132-82B7-A214-D791-A6BB35BA2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06C94B-AC0E-3A36-9AED-1AA611288967}"/>
              </a:ext>
            </a:extLst>
          </p:cNvPr>
          <p:cNvSpPr>
            <a:spLocks noGrp="1" noChangeArrowheads="1"/>
          </p:cNvSpPr>
          <p:nvPr>
            <p:ph type="sldNum" sz="quarter" idx="12"/>
          </p:nvPr>
        </p:nvSpPr>
        <p:spPr>
          <a:ln/>
        </p:spPr>
        <p:txBody>
          <a:bodyPr/>
          <a:lstStyle>
            <a:lvl1pPr>
              <a:defRPr/>
            </a:lvl1pPr>
          </a:lstStyle>
          <a:p>
            <a:fld id="{B98AAAA4-22C7-4D76-9085-953D254D1FAC}" type="slidenum">
              <a:rPr lang="en-US" altLang="en-US"/>
              <a:pPr/>
              <a:t>‹#›</a:t>
            </a:fld>
            <a:endParaRPr lang="en-US" altLang="en-US"/>
          </a:p>
        </p:txBody>
      </p:sp>
    </p:spTree>
    <p:extLst>
      <p:ext uri="{BB962C8B-B14F-4D97-AF65-F5344CB8AC3E}">
        <p14:creationId xmlns:p14="http://schemas.microsoft.com/office/powerpoint/2010/main" val="157665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83A06D-C578-09E4-AF93-181C768E0A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8821AC-E70E-94B4-FF18-5661E4E92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C800FC9-2219-5D31-021C-50F806EE310B}"/>
              </a:ext>
            </a:extLst>
          </p:cNvPr>
          <p:cNvSpPr>
            <a:spLocks noGrp="1" noChangeArrowheads="1"/>
          </p:cNvSpPr>
          <p:nvPr>
            <p:ph type="sldNum" sz="quarter" idx="12"/>
          </p:nvPr>
        </p:nvSpPr>
        <p:spPr>
          <a:ln/>
        </p:spPr>
        <p:txBody>
          <a:bodyPr/>
          <a:lstStyle>
            <a:lvl1pPr>
              <a:defRPr/>
            </a:lvl1pPr>
          </a:lstStyle>
          <a:p>
            <a:fld id="{4DE1CD68-D67E-4376-A42B-7827B2108ABD}" type="slidenum">
              <a:rPr lang="en-US" altLang="en-US"/>
              <a:pPr/>
              <a:t>‹#›</a:t>
            </a:fld>
            <a:endParaRPr lang="en-US" altLang="en-US"/>
          </a:p>
        </p:txBody>
      </p:sp>
    </p:spTree>
    <p:extLst>
      <p:ext uri="{BB962C8B-B14F-4D97-AF65-F5344CB8AC3E}">
        <p14:creationId xmlns:p14="http://schemas.microsoft.com/office/powerpoint/2010/main" val="293003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7BC751-4E5E-01C4-F1E9-50E8DD1830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91D7FA-011C-7981-880E-04C7F89C3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E73A7B-13DD-642D-8904-49FA3A0EF8C1}"/>
              </a:ext>
            </a:extLst>
          </p:cNvPr>
          <p:cNvSpPr>
            <a:spLocks noGrp="1" noChangeArrowheads="1"/>
          </p:cNvSpPr>
          <p:nvPr>
            <p:ph type="sldNum" sz="quarter" idx="12"/>
          </p:nvPr>
        </p:nvSpPr>
        <p:spPr>
          <a:ln/>
        </p:spPr>
        <p:txBody>
          <a:bodyPr/>
          <a:lstStyle>
            <a:lvl1pPr>
              <a:defRPr/>
            </a:lvl1pPr>
          </a:lstStyle>
          <a:p>
            <a:fld id="{6A4052FC-F49A-4D35-B17B-7E722C28ACE0}" type="slidenum">
              <a:rPr lang="en-US" altLang="en-US"/>
              <a:pPr/>
              <a:t>‹#›</a:t>
            </a:fld>
            <a:endParaRPr lang="en-US" altLang="en-US"/>
          </a:p>
        </p:txBody>
      </p:sp>
    </p:spTree>
    <p:extLst>
      <p:ext uri="{BB962C8B-B14F-4D97-AF65-F5344CB8AC3E}">
        <p14:creationId xmlns:p14="http://schemas.microsoft.com/office/powerpoint/2010/main" val="72167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B16921-1DD9-9640-1D69-BA0D8F0802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EC9EE3-8926-99F0-4FCE-D1BC3F8F6F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AABA05D-C02E-8E3E-FF59-E3195F2DA8E6}"/>
              </a:ext>
            </a:extLst>
          </p:cNvPr>
          <p:cNvSpPr>
            <a:spLocks noGrp="1" noChangeArrowheads="1"/>
          </p:cNvSpPr>
          <p:nvPr>
            <p:ph type="sldNum" sz="quarter" idx="12"/>
          </p:nvPr>
        </p:nvSpPr>
        <p:spPr>
          <a:ln/>
        </p:spPr>
        <p:txBody>
          <a:bodyPr/>
          <a:lstStyle>
            <a:lvl1pPr>
              <a:defRPr/>
            </a:lvl1pPr>
          </a:lstStyle>
          <a:p>
            <a:fld id="{73EEFA34-903B-40AB-9F91-1348B7502312}" type="slidenum">
              <a:rPr lang="en-US" altLang="en-US"/>
              <a:pPr/>
              <a:t>‹#›</a:t>
            </a:fld>
            <a:endParaRPr lang="en-US" altLang="en-US"/>
          </a:p>
        </p:txBody>
      </p:sp>
    </p:spTree>
    <p:extLst>
      <p:ext uri="{BB962C8B-B14F-4D97-AF65-F5344CB8AC3E}">
        <p14:creationId xmlns:p14="http://schemas.microsoft.com/office/powerpoint/2010/main" val="3301984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18DD34-F6A5-9ACB-213A-25698493C5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7B3121-7323-6F2E-4B52-E801F4D4FA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12A27F-3C3D-B6FF-F376-0B0970AAE183}"/>
              </a:ext>
            </a:extLst>
          </p:cNvPr>
          <p:cNvSpPr>
            <a:spLocks noGrp="1" noChangeArrowheads="1"/>
          </p:cNvSpPr>
          <p:nvPr>
            <p:ph type="sldNum" sz="quarter" idx="12"/>
          </p:nvPr>
        </p:nvSpPr>
        <p:spPr>
          <a:ln/>
        </p:spPr>
        <p:txBody>
          <a:bodyPr/>
          <a:lstStyle>
            <a:lvl1pPr>
              <a:defRPr/>
            </a:lvl1pPr>
          </a:lstStyle>
          <a:p>
            <a:fld id="{140B0D97-37DD-4678-8464-5B170779624C}" type="slidenum">
              <a:rPr lang="en-US" altLang="en-US"/>
              <a:pPr/>
              <a:t>‹#›</a:t>
            </a:fld>
            <a:endParaRPr lang="en-US" altLang="en-US"/>
          </a:p>
        </p:txBody>
      </p:sp>
    </p:spTree>
    <p:extLst>
      <p:ext uri="{BB962C8B-B14F-4D97-AF65-F5344CB8AC3E}">
        <p14:creationId xmlns:p14="http://schemas.microsoft.com/office/powerpoint/2010/main" val="465337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8788C5-6E1C-A387-0262-3FDD067706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949756-229B-DABF-EB0A-FF45F2555D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128A38-7F5C-4375-210C-A167E1A6AFC0}"/>
              </a:ext>
            </a:extLst>
          </p:cNvPr>
          <p:cNvSpPr>
            <a:spLocks noGrp="1" noChangeArrowheads="1"/>
          </p:cNvSpPr>
          <p:nvPr>
            <p:ph type="sldNum" sz="quarter" idx="12"/>
          </p:nvPr>
        </p:nvSpPr>
        <p:spPr>
          <a:ln/>
        </p:spPr>
        <p:txBody>
          <a:bodyPr/>
          <a:lstStyle>
            <a:lvl1pPr>
              <a:defRPr/>
            </a:lvl1pPr>
          </a:lstStyle>
          <a:p>
            <a:fld id="{E2CDC290-C22D-4B80-B360-D378E9DD2D5E}" type="slidenum">
              <a:rPr lang="en-US" altLang="en-US"/>
              <a:pPr/>
              <a:t>‹#›</a:t>
            </a:fld>
            <a:endParaRPr lang="en-US" altLang="en-US"/>
          </a:p>
        </p:txBody>
      </p:sp>
    </p:spTree>
    <p:extLst>
      <p:ext uri="{BB962C8B-B14F-4D97-AF65-F5344CB8AC3E}">
        <p14:creationId xmlns:p14="http://schemas.microsoft.com/office/powerpoint/2010/main" val="275578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517A65D-03D2-E402-B8F1-459CFC05DCD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70D92A-7579-F864-FBF3-DA1D24C7273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570852-2544-6817-64CD-69C5824CF5E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FF564521-C85A-C4C6-3E4D-ED26DC48581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3236F0F-BD04-CE74-A518-3112865DDA3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AD528D6-3BCD-40FA-AB10-6A1009322F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C:\Documents%20and%20Settings\ckyhl\Desktop\StarWarsLogging_VideoClip.mpeg"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C39AF44-06FB-18B7-7ACF-4189DFCE7CF3}"/>
              </a:ext>
            </a:extLst>
          </p:cNvPr>
          <p:cNvSpPr>
            <a:spLocks noGrp="1"/>
          </p:cNvSpPr>
          <p:nvPr>
            <p:ph type="ctrTitle"/>
          </p:nvPr>
        </p:nvSpPr>
        <p:spPr>
          <a:xfrm>
            <a:off x="685800" y="533400"/>
            <a:ext cx="7772400" cy="3067050"/>
          </a:xfrm>
        </p:spPr>
        <p:txBody>
          <a:bodyPr/>
          <a:lstStyle/>
          <a:p>
            <a:br>
              <a:rPr lang="en-US" altLang="en-US" sz="5400"/>
            </a:br>
            <a:r>
              <a:rPr lang="en-US" altLang="en-US" sz="5400"/>
              <a:t>Restoration on the Okanogan Wenatchee National Forest</a:t>
            </a:r>
            <a:br>
              <a:rPr lang="en-US" altLang="en-US" sz="5400"/>
            </a:br>
            <a:endParaRPr lang="en-US" altLang="en-US" sz="5400"/>
          </a:p>
        </p:txBody>
      </p:sp>
      <p:sp>
        <p:nvSpPr>
          <p:cNvPr id="17410" name="Subtitle 1">
            <a:extLst>
              <a:ext uri="{FF2B5EF4-FFF2-40B4-BE49-F238E27FC236}">
                <a16:creationId xmlns:a16="http://schemas.microsoft.com/office/drawing/2014/main" id="{3FD6D6EE-7EE5-705A-25C8-0773FDCB1CC7}"/>
              </a:ext>
            </a:extLst>
          </p:cNvPr>
          <p:cNvSpPr>
            <a:spLocks noGrp="1"/>
          </p:cNvSpPr>
          <p:nvPr>
            <p:ph type="subTitle" idx="1"/>
          </p:nvPr>
        </p:nvSpPr>
        <p:spPr>
          <a:xfrm>
            <a:off x="838200" y="4419600"/>
            <a:ext cx="7239000" cy="1600200"/>
          </a:xfrm>
        </p:spPr>
        <p:txBody>
          <a:bodyPr/>
          <a:lstStyle/>
          <a:p>
            <a:r>
              <a:rPr lang="en-US" altLang="en-US"/>
              <a:t>Presented to USFS, USFWS and BLM National Leadership</a:t>
            </a:r>
          </a:p>
          <a:p>
            <a:r>
              <a:rPr lang="en-US" altLang="en-US"/>
              <a:t>22 April 2013</a:t>
            </a:r>
          </a:p>
          <a:p>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527C6CE-6A4B-6CCC-5EA9-86C49C51EB66}"/>
              </a:ext>
            </a:extLst>
          </p:cNvPr>
          <p:cNvSpPr txBox="1">
            <a:spLocks/>
          </p:cNvSpPr>
          <p:nvPr/>
        </p:nvSpPr>
        <p:spPr>
          <a:xfrm>
            <a:off x="0" y="15240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4000" kern="0" dirty="0">
                <a:ea typeface="ＭＳ Ｐゴシック" pitchFamily="34" charset="-128"/>
              </a:rPr>
              <a:t>Why is this a good idea for spotted owls?</a:t>
            </a:r>
          </a:p>
        </p:txBody>
      </p:sp>
      <p:sp>
        <p:nvSpPr>
          <p:cNvPr id="3" name="Content Placeholder 2">
            <a:extLst>
              <a:ext uri="{FF2B5EF4-FFF2-40B4-BE49-F238E27FC236}">
                <a16:creationId xmlns:a16="http://schemas.microsoft.com/office/drawing/2014/main" id="{4332C43C-DBA2-E16A-6480-F593162FA7ED}"/>
              </a:ext>
            </a:extLst>
          </p:cNvPr>
          <p:cNvSpPr txBox="1">
            <a:spLocks/>
          </p:cNvSpPr>
          <p:nvPr/>
        </p:nvSpPr>
        <p:spPr>
          <a:xfrm>
            <a:off x="457200" y="990600"/>
            <a:ext cx="8229600" cy="53340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4000" b="0" kern="0" dirty="0"/>
              <a:t>Consistent with Recovery Plan and Critical Habitat Rule</a:t>
            </a:r>
          </a:p>
          <a:p>
            <a:pPr lvl="1">
              <a:defRPr/>
            </a:pPr>
            <a:r>
              <a:rPr lang="en-US" sz="3600" b="0" dirty="0">
                <a:ea typeface="ＭＳ Ｐゴシック" pitchFamily="34" charset="-128"/>
              </a:rPr>
              <a:t>Emphasizes ecosystem restoration and resilience</a:t>
            </a:r>
          </a:p>
          <a:p>
            <a:pPr lvl="1">
              <a:defRPr/>
            </a:pPr>
            <a:endParaRPr lang="en-US" sz="3600" b="0" dirty="0">
              <a:ea typeface="ＭＳ Ｐゴシック" pitchFamily="34" charset="-128"/>
            </a:endParaRPr>
          </a:p>
          <a:p>
            <a:pPr>
              <a:defRPr/>
            </a:pPr>
            <a:r>
              <a:rPr lang="en-US" sz="4000" b="0" dirty="0">
                <a:ea typeface="ＭＳ Ｐゴシック" pitchFamily="34" charset="-128"/>
              </a:rPr>
              <a:t>Forest restoration at the landscape scale</a:t>
            </a:r>
          </a:p>
          <a:p>
            <a:pPr lvl="1">
              <a:defRPr/>
            </a:pPr>
            <a:endParaRPr lang="en-US" sz="3600" b="0" kern="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45">
            <a:extLst>
              <a:ext uri="{FF2B5EF4-FFF2-40B4-BE49-F238E27FC236}">
                <a16:creationId xmlns:a16="http://schemas.microsoft.com/office/drawing/2014/main" id="{FDE63965-C987-85FA-3995-007C8819B0EB}"/>
              </a:ext>
            </a:extLst>
          </p:cNvPr>
          <p:cNvGrpSpPr>
            <a:grpSpLocks/>
          </p:cNvGrpSpPr>
          <p:nvPr/>
        </p:nvGrpSpPr>
        <p:grpSpPr bwMode="auto">
          <a:xfrm>
            <a:off x="811213" y="914400"/>
            <a:ext cx="7951787" cy="5797550"/>
            <a:chOff x="167653" y="380999"/>
            <a:chExt cx="8425711" cy="6180254"/>
          </a:xfrm>
        </p:grpSpPr>
        <p:grpSp>
          <p:nvGrpSpPr>
            <p:cNvPr id="37891" name="Group 24">
              <a:extLst>
                <a:ext uri="{FF2B5EF4-FFF2-40B4-BE49-F238E27FC236}">
                  <a16:creationId xmlns:a16="http://schemas.microsoft.com/office/drawing/2014/main" id="{9AD2E824-EA51-8FEC-960E-CB3C77B9D00D}"/>
                </a:ext>
              </a:extLst>
            </p:cNvPr>
            <p:cNvGrpSpPr>
              <a:grpSpLocks/>
            </p:cNvGrpSpPr>
            <p:nvPr/>
          </p:nvGrpSpPr>
          <p:grpSpPr bwMode="auto">
            <a:xfrm>
              <a:off x="1879002" y="612463"/>
              <a:ext cx="5505226" cy="5092186"/>
              <a:chOff x="1828800" y="685800"/>
              <a:chExt cx="5486400" cy="5486400"/>
            </a:xfrm>
          </p:grpSpPr>
          <p:cxnSp>
            <p:nvCxnSpPr>
              <p:cNvPr id="6" name="Straight Connector 5">
                <a:extLst>
                  <a:ext uri="{FF2B5EF4-FFF2-40B4-BE49-F238E27FC236}">
                    <a16:creationId xmlns:a16="http://schemas.microsoft.com/office/drawing/2014/main" id="{C0AB0EF1-ED10-E65B-717B-015B0B7E1D4B}"/>
                  </a:ext>
                </a:extLst>
              </p:cNvPr>
              <p:cNvCxnSpPr/>
              <p:nvPr/>
            </p:nvCxnSpPr>
            <p:spPr>
              <a:xfrm>
                <a:off x="1828163" y="686210"/>
                <a:ext cx="0" cy="54863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7BC695-4095-DEE7-745C-DDEB6C6CE0EB}"/>
                  </a:ext>
                </a:extLst>
              </p:cNvPr>
              <p:cNvCxnSpPr/>
              <p:nvPr/>
            </p:nvCxnSpPr>
            <p:spPr>
              <a:xfrm flipH="1">
                <a:off x="1828163" y="6172527"/>
                <a:ext cx="548673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9A61A55-E21A-35F9-E77D-37891C225922}"/>
                  </a:ext>
                </a:extLst>
              </p:cNvPr>
              <p:cNvSpPr/>
              <p:nvPr/>
            </p:nvSpPr>
            <p:spPr>
              <a:xfrm>
                <a:off x="1828163" y="686210"/>
                <a:ext cx="2744205" cy="27440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7E0DCC22-6267-8897-91E1-DBCB06118303}"/>
                  </a:ext>
                </a:extLst>
              </p:cNvPr>
              <p:cNvSpPr/>
              <p:nvPr/>
            </p:nvSpPr>
            <p:spPr>
              <a:xfrm>
                <a:off x="1828163" y="3430280"/>
                <a:ext cx="2744205" cy="2742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96D0D268-9954-ACCD-828A-9B519B4B57C0}"/>
                  </a:ext>
                </a:extLst>
              </p:cNvPr>
              <p:cNvSpPr/>
              <p:nvPr/>
            </p:nvSpPr>
            <p:spPr>
              <a:xfrm>
                <a:off x="4572369" y="686210"/>
                <a:ext cx="2742528" cy="27440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BFB87926-1B1F-CEE8-5B85-20D1E53DC21D}"/>
                  </a:ext>
                </a:extLst>
              </p:cNvPr>
              <p:cNvSpPr/>
              <p:nvPr/>
            </p:nvSpPr>
            <p:spPr>
              <a:xfrm>
                <a:off x="4572369" y="3430280"/>
                <a:ext cx="2742528" cy="2742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892" name="TextBox 25">
              <a:extLst>
                <a:ext uri="{FF2B5EF4-FFF2-40B4-BE49-F238E27FC236}">
                  <a16:creationId xmlns:a16="http://schemas.microsoft.com/office/drawing/2014/main" id="{92C70BAA-E9E5-97E8-FAD8-B117FFF69CA3}"/>
                </a:ext>
              </a:extLst>
            </p:cNvPr>
            <p:cNvSpPr txBox="1">
              <a:spLocks noChangeArrowheads="1"/>
            </p:cNvSpPr>
            <p:nvPr/>
          </p:nvSpPr>
          <p:spPr bwMode="auto">
            <a:xfrm>
              <a:off x="1958789" y="6167574"/>
              <a:ext cx="5505226" cy="39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t>Spotted Owl Habitat Value</a:t>
              </a:r>
            </a:p>
          </p:txBody>
        </p:sp>
        <p:grpSp>
          <p:nvGrpSpPr>
            <p:cNvPr id="37893" name="Group 29">
              <a:extLst>
                <a:ext uri="{FF2B5EF4-FFF2-40B4-BE49-F238E27FC236}">
                  <a16:creationId xmlns:a16="http://schemas.microsoft.com/office/drawing/2014/main" id="{3C7B4FCB-A5E6-19D0-532C-9F01E79EA68C}"/>
                </a:ext>
              </a:extLst>
            </p:cNvPr>
            <p:cNvGrpSpPr>
              <a:grpSpLocks/>
            </p:cNvGrpSpPr>
            <p:nvPr/>
          </p:nvGrpSpPr>
          <p:grpSpPr bwMode="auto">
            <a:xfrm>
              <a:off x="1650093" y="5936106"/>
              <a:ext cx="6943271" cy="492099"/>
              <a:chOff x="1610179" y="5943600"/>
              <a:chExt cx="6631213" cy="486012"/>
            </a:xfrm>
          </p:grpSpPr>
          <p:sp>
            <p:nvSpPr>
              <p:cNvPr id="37903" name="TextBox 26">
                <a:extLst>
                  <a:ext uri="{FF2B5EF4-FFF2-40B4-BE49-F238E27FC236}">
                    <a16:creationId xmlns:a16="http://schemas.microsoft.com/office/drawing/2014/main" id="{6F58A320-F11A-9752-6811-6C17342E74D9}"/>
                  </a:ext>
                </a:extLst>
              </p:cNvPr>
              <p:cNvSpPr txBox="1">
                <a:spLocks noChangeArrowheads="1"/>
              </p:cNvSpPr>
              <p:nvPr/>
            </p:nvSpPr>
            <p:spPr bwMode="auto">
              <a:xfrm>
                <a:off x="1610179" y="5943600"/>
                <a:ext cx="6631213" cy="4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LOW				               HIGH</a:t>
                </a:r>
              </a:p>
            </p:txBody>
          </p:sp>
          <p:cxnSp>
            <p:nvCxnSpPr>
              <p:cNvPr id="29" name="Straight Arrow Connector 28">
                <a:extLst>
                  <a:ext uri="{FF2B5EF4-FFF2-40B4-BE49-F238E27FC236}">
                    <a16:creationId xmlns:a16="http://schemas.microsoft.com/office/drawing/2014/main" id="{42A1E112-FBAA-10C3-67C6-6054433758EF}"/>
                  </a:ext>
                </a:extLst>
              </p:cNvPr>
              <p:cNvCxnSpPr>
                <a:cxnSpLocks noChangeShapeType="1"/>
              </p:cNvCxnSpPr>
              <p:nvPr/>
            </p:nvCxnSpPr>
            <p:spPr bwMode="auto">
              <a:xfrm>
                <a:off x="2798524" y="6176602"/>
                <a:ext cx="3339943" cy="5015"/>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grpSp>
        <p:grpSp>
          <p:nvGrpSpPr>
            <p:cNvPr id="37894" name="Group 30">
              <a:extLst>
                <a:ext uri="{FF2B5EF4-FFF2-40B4-BE49-F238E27FC236}">
                  <a16:creationId xmlns:a16="http://schemas.microsoft.com/office/drawing/2014/main" id="{B75D5C36-B254-3FFD-A236-1117901ED42B}"/>
                </a:ext>
              </a:extLst>
            </p:cNvPr>
            <p:cNvGrpSpPr>
              <a:grpSpLocks/>
            </p:cNvGrpSpPr>
            <p:nvPr/>
          </p:nvGrpSpPr>
          <p:grpSpPr bwMode="auto">
            <a:xfrm rot="-5400000">
              <a:off x="-1425902" y="2888045"/>
              <a:ext cx="5400803" cy="386712"/>
              <a:chOff x="1905000" y="5943600"/>
              <a:chExt cx="5334000" cy="369332"/>
            </a:xfrm>
          </p:grpSpPr>
          <p:sp>
            <p:nvSpPr>
              <p:cNvPr id="37901" name="TextBox 31">
                <a:extLst>
                  <a:ext uri="{FF2B5EF4-FFF2-40B4-BE49-F238E27FC236}">
                    <a16:creationId xmlns:a16="http://schemas.microsoft.com/office/drawing/2014/main" id="{D2172BCB-02D5-6CD3-9E8C-58A4FF110F1E}"/>
                  </a:ext>
                </a:extLst>
              </p:cNvPr>
              <p:cNvSpPr txBox="1">
                <a:spLocks noChangeArrowheads="1"/>
              </p:cNvSpPr>
              <p:nvPr/>
            </p:nvSpPr>
            <p:spPr bwMode="auto">
              <a:xfrm>
                <a:off x="1905000" y="59436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					</a:t>
                </a:r>
              </a:p>
            </p:txBody>
          </p:sp>
          <p:cxnSp>
            <p:nvCxnSpPr>
              <p:cNvPr id="33" name="Straight Arrow Connector 32">
                <a:extLst>
                  <a:ext uri="{FF2B5EF4-FFF2-40B4-BE49-F238E27FC236}">
                    <a16:creationId xmlns:a16="http://schemas.microsoft.com/office/drawing/2014/main" id="{B740FF22-186A-A9E0-F126-31CDED6D8E70}"/>
                  </a:ext>
                </a:extLst>
              </p:cNvPr>
              <p:cNvCxnSpPr>
                <a:cxnSpLocks noChangeShapeType="1"/>
              </p:cNvCxnSpPr>
              <p:nvPr/>
            </p:nvCxnSpPr>
            <p:spPr bwMode="auto">
              <a:xfrm>
                <a:off x="2577574" y="6171626"/>
                <a:ext cx="3733821" cy="0"/>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grpSp>
        <p:sp>
          <p:nvSpPr>
            <p:cNvPr id="37895" name="TextBox 33">
              <a:extLst>
                <a:ext uri="{FF2B5EF4-FFF2-40B4-BE49-F238E27FC236}">
                  <a16:creationId xmlns:a16="http://schemas.microsoft.com/office/drawing/2014/main" id="{5ACB75E5-2B7F-64C6-0A8D-AF0F2044A51A}"/>
                </a:ext>
              </a:extLst>
            </p:cNvPr>
            <p:cNvSpPr txBox="1">
              <a:spLocks noChangeArrowheads="1"/>
            </p:cNvSpPr>
            <p:nvPr/>
          </p:nvSpPr>
          <p:spPr bwMode="auto">
            <a:xfrm>
              <a:off x="483807" y="551055"/>
              <a:ext cx="1279423" cy="4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t>HIGH</a:t>
              </a:r>
            </a:p>
          </p:txBody>
        </p:sp>
        <p:sp>
          <p:nvSpPr>
            <p:cNvPr id="37896" name="TextBox 34">
              <a:extLst>
                <a:ext uri="{FF2B5EF4-FFF2-40B4-BE49-F238E27FC236}">
                  <a16:creationId xmlns:a16="http://schemas.microsoft.com/office/drawing/2014/main" id="{F5D2C486-1C96-CF83-8AB7-EB175F1F84A8}"/>
                </a:ext>
              </a:extLst>
            </p:cNvPr>
            <p:cNvSpPr txBox="1">
              <a:spLocks noChangeArrowheads="1"/>
            </p:cNvSpPr>
            <p:nvPr/>
          </p:nvSpPr>
          <p:spPr bwMode="auto">
            <a:xfrm>
              <a:off x="616699" y="5246559"/>
              <a:ext cx="1191821" cy="4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t>LOW</a:t>
              </a:r>
            </a:p>
          </p:txBody>
        </p:sp>
        <p:sp>
          <p:nvSpPr>
            <p:cNvPr id="37897" name="TextBox 35">
              <a:extLst>
                <a:ext uri="{FF2B5EF4-FFF2-40B4-BE49-F238E27FC236}">
                  <a16:creationId xmlns:a16="http://schemas.microsoft.com/office/drawing/2014/main" id="{95B2659E-FBAC-5056-069D-0F4276D93E1C}"/>
                </a:ext>
              </a:extLst>
            </p:cNvPr>
            <p:cNvSpPr txBox="1">
              <a:spLocks noChangeArrowheads="1"/>
            </p:cNvSpPr>
            <p:nvPr/>
          </p:nvSpPr>
          <p:spPr bwMode="auto">
            <a:xfrm rot="-5400000">
              <a:off x="-1747073" y="2678000"/>
              <a:ext cx="4709913" cy="8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t> Restoration of Ecosystem Processes Value</a:t>
              </a:r>
            </a:p>
          </p:txBody>
        </p:sp>
        <p:sp>
          <p:nvSpPr>
            <p:cNvPr id="37898" name="TextBox 36">
              <a:extLst>
                <a:ext uri="{FF2B5EF4-FFF2-40B4-BE49-F238E27FC236}">
                  <a16:creationId xmlns:a16="http://schemas.microsoft.com/office/drawing/2014/main" id="{B6CE1904-B81A-482B-B471-0FD0ABB64BF4}"/>
                </a:ext>
              </a:extLst>
            </p:cNvPr>
            <p:cNvSpPr txBox="1">
              <a:spLocks noChangeArrowheads="1"/>
            </p:cNvSpPr>
            <p:nvPr/>
          </p:nvSpPr>
          <p:spPr bwMode="auto">
            <a:xfrm>
              <a:off x="4986832" y="3606797"/>
              <a:ext cx="2074433" cy="18043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000"/>
                <a:t>Emphasize spotted owl habitat </a:t>
              </a:r>
            </a:p>
            <a:p>
              <a:pPr algn="ctr" eaLnBrk="1" hangingPunct="1"/>
              <a:r>
                <a:rPr lang="en-US" altLang="en-US" sz="2000"/>
                <a:t>(retention and development</a:t>
              </a:r>
              <a:r>
                <a:rPr lang="en-US" altLang="en-US"/>
                <a:t>)</a:t>
              </a:r>
            </a:p>
          </p:txBody>
        </p:sp>
        <p:sp>
          <p:nvSpPr>
            <p:cNvPr id="37899" name="TextBox 37">
              <a:extLst>
                <a:ext uri="{FF2B5EF4-FFF2-40B4-BE49-F238E27FC236}">
                  <a16:creationId xmlns:a16="http://schemas.microsoft.com/office/drawing/2014/main" id="{6BE01322-3EB0-9A81-FB12-0ED5087235CB}"/>
                </a:ext>
              </a:extLst>
            </p:cNvPr>
            <p:cNvSpPr txBox="1">
              <a:spLocks noChangeArrowheads="1"/>
            </p:cNvSpPr>
            <p:nvPr/>
          </p:nvSpPr>
          <p:spPr bwMode="auto">
            <a:xfrm>
              <a:off x="2257985" y="1093609"/>
              <a:ext cx="1994647" cy="141068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000"/>
                <a:t>Emphasize forest  ecosystem restoration</a:t>
              </a:r>
            </a:p>
          </p:txBody>
        </p:sp>
        <p:sp>
          <p:nvSpPr>
            <p:cNvPr id="37900" name="TextBox 41">
              <a:extLst>
                <a:ext uri="{FF2B5EF4-FFF2-40B4-BE49-F238E27FC236}">
                  <a16:creationId xmlns:a16="http://schemas.microsoft.com/office/drawing/2014/main" id="{CD5CF31D-ED38-2D73-FA83-3EF194EBF12B}"/>
                </a:ext>
              </a:extLst>
            </p:cNvPr>
            <p:cNvSpPr txBox="1">
              <a:spLocks noChangeArrowheads="1"/>
            </p:cNvSpPr>
            <p:nvPr/>
          </p:nvSpPr>
          <p:spPr bwMode="auto">
            <a:xfrm>
              <a:off x="4994171" y="1093609"/>
              <a:ext cx="2105776" cy="1410683"/>
            </a:xfrm>
            <a:prstGeom prst="rect">
              <a:avLst/>
            </a:prstGeom>
            <a:solidFill>
              <a:srgbClr val="FFCC00"/>
            </a:solidFill>
            <a:ln>
              <a:noFill/>
            </a:ln>
            <a:extLst>
              <a:ext uri="{91240B29-F687-4F45-9708-019B960494DF}">
                <a14:hiddenLine xmlns:a14="http://schemas.microsoft.com/office/drawing/2010/main" w="508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000"/>
                <a:t>Potential for conflict among objectives at site scale  </a:t>
              </a:r>
            </a:p>
          </p:txBody>
        </p:sp>
      </p:grpSp>
      <p:sp>
        <p:nvSpPr>
          <p:cNvPr id="24" name="Title 1">
            <a:extLst>
              <a:ext uri="{FF2B5EF4-FFF2-40B4-BE49-F238E27FC236}">
                <a16:creationId xmlns:a16="http://schemas.microsoft.com/office/drawing/2014/main" id="{20353E11-92A8-FA63-B473-EBA215E14070}"/>
              </a:ext>
            </a:extLst>
          </p:cNvPr>
          <p:cNvSpPr txBox="1">
            <a:spLocks/>
          </p:cNvSpPr>
          <p:nvPr/>
        </p:nvSpPr>
        <p:spPr>
          <a:xfrm>
            <a:off x="0" y="0"/>
            <a:ext cx="9164638" cy="9969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sz="4000" kern="0" dirty="0">
                <a:ea typeface="ＭＳ Ｐゴシック" pitchFamily="34" charset="-128"/>
              </a:rPr>
              <a:t> Why is this a good idea for spotted owls?</a:t>
            </a:r>
          </a:p>
          <a:p>
            <a:pPr>
              <a:defRPr/>
            </a:pPr>
            <a:r>
              <a:rPr lang="en-US" sz="2400" kern="0" dirty="0">
                <a:ea typeface="ＭＳ Ｐゴシック" pitchFamily="34" charset="-128"/>
              </a:rPr>
              <a:t>Parsing the Landscape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81426B5-5C34-9391-3EA1-26782B89AD15}"/>
              </a:ext>
            </a:extLst>
          </p:cNvPr>
          <p:cNvSpPr txBox="1">
            <a:spLocks/>
          </p:cNvSpPr>
          <p:nvPr/>
        </p:nvSpPr>
        <p:spPr>
          <a:xfrm>
            <a:off x="0" y="15240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4000" kern="0" dirty="0">
                <a:ea typeface="ＭＳ Ｐゴシック" pitchFamily="34" charset="-128"/>
              </a:rPr>
              <a:t>Is this a good idea for spotted owls?</a:t>
            </a:r>
          </a:p>
          <a:p>
            <a:pPr>
              <a:defRPr/>
            </a:pPr>
            <a:r>
              <a:rPr lang="en-US" sz="2800" kern="0" dirty="0">
                <a:ea typeface="ＭＳ Ｐゴシック" pitchFamily="34" charset="-128"/>
              </a:rPr>
              <a:t>Managing Uncertainty</a:t>
            </a:r>
          </a:p>
        </p:txBody>
      </p:sp>
      <p:sp>
        <p:nvSpPr>
          <p:cNvPr id="3" name="Content Placeholder 2">
            <a:extLst>
              <a:ext uri="{FF2B5EF4-FFF2-40B4-BE49-F238E27FC236}">
                <a16:creationId xmlns:a16="http://schemas.microsoft.com/office/drawing/2014/main" id="{D04E9988-DFC7-6B05-B695-164DCB2EB8DC}"/>
              </a:ext>
            </a:extLst>
          </p:cNvPr>
          <p:cNvSpPr txBox="1">
            <a:spLocks/>
          </p:cNvSpPr>
          <p:nvPr/>
        </p:nvSpPr>
        <p:spPr>
          <a:xfrm>
            <a:off x="457200" y="1570038"/>
            <a:ext cx="8229600" cy="4525962"/>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4000" b="0" kern="0" dirty="0"/>
              <a:t>Addresses 2 out of 3 key questions:</a:t>
            </a:r>
          </a:p>
          <a:p>
            <a:pPr lvl="1">
              <a:defRPr/>
            </a:pPr>
            <a:r>
              <a:rPr lang="en-US" sz="3600" b="0" kern="0" dirty="0"/>
              <a:t>Where to treat?</a:t>
            </a:r>
          </a:p>
          <a:p>
            <a:pPr lvl="1">
              <a:defRPr/>
            </a:pPr>
            <a:r>
              <a:rPr lang="en-US" sz="3600" b="0" kern="0" dirty="0"/>
              <a:t>How much to treat?</a:t>
            </a:r>
          </a:p>
          <a:p>
            <a:pPr marL="457200" lvl="1" indent="0">
              <a:buFontTx/>
              <a:buNone/>
              <a:defRPr/>
            </a:pPr>
            <a:endParaRPr lang="en-US" sz="3600" b="0" kern="0" dirty="0"/>
          </a:p>
          <a:p>
            <a:pPr lvl="1">
              <a:defRPr/>
            </a:pPr>
            <a:r>
              <a:rPr lang="en-US" sz="3600" b="0" kern="0" dirty="0"/>
              <a:t>How to treat?</a:t>
            </a:r>
          </a:p>
          <a:p>
            <a:pPr lvl="2">
              <a:defRPr/>
            </a:pPr>
            <a:r>
              <a:rPr lang="en-US" sz="3200" b="0" kern="0" dirty="0"/>
              <a:t>Collaborative adaptive management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8777A8E-F2EE-F1CB-7557-3D01513A2D9D}"/>
              </a:ext>
            </a:extLst>
          </p:cNvPr>
          <p:cNvSpPr>
            <a:spLocks noGrp="1"/>
          </p:cNvSpPr>
          <p:nvPr>
            <p:ph type="title"/>
          </p:nvPr>
        </p:nvSpPr>
        <p:spPr>
          <a:xfrm>
            <a:off x="685800" y="0"/>
            <a:ext cx="7772400" cy="838200"/>
          </a:xfrm>
        </p:spPr>
        <p:txBody>
          <a:bodyPr/>
          <a:lstStyle/>
          <a:p>
            <a:r>
              <a:rPr lang="en-US" altLang="en-US"/>
              <a:t>Challenges and Opportunities</a:t>
            </a:r>
          </a:p>
        </p:txBody>
      </p:sp>
      <p:sp>
        <p:nvSpPr>
          <p:cNvPr id="41986" name="Text Placeholder 2">
            <a:extLst>
              <a:ext uri="{FF2B5EF4-FFF2-40B4-BE49-F238E27FC236}">
                <a16:creationId xmlns:a16="http://schemas.microsoft.com/office/drawing/2014/main" id="{86F0322B-A56B-CC62-623D-86CA3A9DA97F}"/>
              </a:ext>
            </a:extLst>
          </p:cNvPr>
          <p:cNvSpPr>
            <a:spLocks noGrp="1"/>
          </p:cNvSpPr>
          <p:nvPr>
            <p:ph type="body" sz="half" idx="1"/>
          </p:nvPr>
        </p:nvSpPr>
        <p:spPr>
          <a:xfrm>
            <a:off x="457200" y="762000"/>
            <a:ext cx="8686800" cy="5638800"/>
          </a:xfrm>
        </p:spPr>
        <p:txBody>
          <a:bodyPr/>
          <a:lstStyle/>
          <a:p>
            <a:r>
              <a:rPr lang="en-US" altLang="en-US" sz="2500"/>
              <a:t>Completion of Restoration Strategy</a:t>
            </a:r>
          </a:p>
          <a:p>
            <a:pPr lvl="1"/>
            <a:r>
              <a:rPr lang="en-US" altLang="en-US" sz="2500"/>
              <a:t>Full aquatics/roads module</a:t>
            </a:r>
          </a:p>
          <a:p>
            <a:pPr lvl="1"/>
            <a:r>
              <a:rPr lang="en-US" altLang="en-US" sz="2500"/>
              <a:t>Prioritization at sub-basin scale to determine where to initiate landscape analysis</a:t>
            </a:r>
          </a:p>
          <a:p>
            <a:r>
              <a:rPr lang="en-US" altLang="en-US" sz="2500"/>
              <a:t>Efficiency in completing environmental compliance</a:t>
            </a:r>
          </a:p>
          <a:p>
            <a:pPr lvl="1"/>
            <a:r>
              <a:rPr lang="en-US" altLang="en-US" sz="2500"/>
              <a:t>Districts and teams are at </a:t>
            </a:r>
            <a:r>
              <a:rPr lang="en-US" altLang="en-US" sz="2500" i="1"/>
              <a:t>maximum capacity</a:t>
            </a:r>
          </a:p>
          <a:p>
            <a:pPr lvl="1"/>
            <a:r>
              <a:rPr lang="en-US" altLang="en-US" sz="2500"/>
              <a:t>CH rule may increase workload - streamline</a:t>
            </a:r>
          </a:p>
          <a:p>
            <a:pPr lvl="1"/>
            <a:r>
              <a:rPr lang="en-US" altLang="en-US" sz="2500"/>
              <a:t>Complete process in revised critical habitat is unknown</a:t>
            </a:r>
          </a:p>
          <a:p>
            <a:r>
              <a:rPr lang="en-US" altLang="en-US" sz="2500"/>
              <a:t>Collaboration with </a:t>
            </a:r>
            <a:r>
              <a:rPr lang="en-US" altLang="en-US" sz="2500" i="1"/>
              <a:t>science</a:t>
            </a:r>
            <a:endParaRPr lang="en-US" altLang="en-US" sz="2500"/>
          </a:p>
          <a:p>
            <a:r>
              <a:rPr lang="en-US" altLang="en-US" sz="2500"/>
              <a:t>Traditional measure of accomplishments does not focus on </a:t>
            </a:r>
            <a:r>
              <a:rPr lang="en-US" altLang="en-US" sz="2500" u="sng"/>
              <a:t>outcomes</a:t>
            </a:r>
          </a:p>
          <a:p>
            <a:pPr lvl="1"/>
            <a:r>
              <a:rPr lang="en-US" altLang="en-US" sz="2500"/>
              <a:t>Measuring volume does not give an indication of resilience</a:t>
            </a:r>
          </a:p>
          <a:p>
            <a:pPr lvl="1"/>
            <a:r>
              <a:rPr lang="en-US" altLang="en-US" sz="2500"/>
              <a:t>Restoration-related accomplishments (acres restored)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aphicFrame>
        <p:nvGraphicFramePr>
          <p:cNvPr id="44034" name="Object 1">
            <a:extLst>
              <a:ext uri="{FF2B5EF4-FFF2-40B4-BE49-F238E27FC236}">
                <a16:creationId xmlns:a16="http://schemas.microsoft.com/office/drawing/2014/main" id="{B6878304-5CF8-E304-92DA-C85A0DA78E77}"/>
              </a:ext>
            </a:extLst>
          </p:cNvPr>
          <p:cNvGraphicFramePr>
            <a:graphicFrameLocks noChangeAspect="1"/>
          </p:cNvGraphicFramePr>
          <p:nvPr/>
        </p:nvGraphicFramePr>
        <p:xfrm>
          <a:off x="725488" y="871538"/>
          <a:ext cx="7778750" cy="5035550"/>
        </p:xfrm>
        <a:graphic>
          <a:graphicData uri="http://schemas.openxmlformats.org/presentationml/2006/ole">
            <mc:AlternateContent xmlns:mc="http://schemas.openxmlformats.org/markup-compatibility/2006">
              <mc:Choice xmlns:v="urn:schemas-microsoft-com:vml" Requires="v">
                <p:oleObj name="Acrobat Document" r:id="rId3" imgW="15570200" imgH="10058400" progId="AcroExch.Document.11">
                  <p:embed/>
                </p:oleObj>
              </mc:Choice>
              <mc:Fallback>
                <p:oleObj name="Acrobat Document" r:id="rId3" imgW="15570200" imgH="1005840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71538"/>
                        <a:ext cx="77787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5" name="TextBox 2">
            <a:extLst>
              <a:ext uri="{FF2B5EF4-FFF2-40B4-BE49-F238E27FC236}">
                <a16:creationId xmlns:a16="http://schemas.microsoft.com/office/drawing/2014/main" id="{BFBD99FF-BEE0-F3FB-A1A6-463D4201CFE5}"/>
              </a:ext>
            </a:extLst>
          </p:cNvPr>
          <p:cNvSpPr txBox="1">
            <a:spLocks noChangeArrowheads="1"/>
          </p:cNvSpPr>
          <p:nvPr/>
        </p:nvSpPr>
        <p:spPr bwMode="auto">
          <a:xfrm>
            <a:off x="5008563" y="1066800"/>
            <a:ext cx="33734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buFontTx/>
              <a:buChar char="•"/>
            </a:pPr>
            <a:r>
              <a:rPr lang="en-US" altLang="en-US" sz="2000"/>
              <a:t>Three large LSRs</a:t>
            </a:r>
          </a:p>
          <a:p>
            <a:pPr eaLnBrk="1" hangingPunct="1">
              <a:buFontTx/>
              <a:buChar char="•"/>
            </a:pPr>
            <a:r>
              <a:rPr lang="en-US" altLang="en-US" sz="2000"/>
              <a:t>Snoqualmie Pass AMA (managed as LSR)</a:t>
            </a:r>
          </a:p>
          <a:p>
            <a:pPr eaLnBrk="1" hangingPunct="1">
              <a:buFontTx/>
              <a:buChar char="•"/>
            </a:pPr>
            <a:r>
              <a:rPr lang="en-US" altLang="en-US" sz="2000"/>
              <a:t>104 known owl locations</a:t>
            </a:r>
          </a:p>
        </p:txBody>
      </p:sp>
      <p:sp>
        <p:nvSpPr>
          <p:cNvPr id="44036" name="TextBox 1">
            <a:extLst>
              <a:ext uri="{FF2B5EF4-FFF2-40B4-BE49-F238E27FC236}">
                <a16:creationId xmlns:a16="http://schemas.microsoft.com/office/drawing/2014/main" id="{1CD92A1A-CAF4-2890-CF86-E87B99A80CFC}"/>
              </a:ext>
            </a:extLst>
          </p:cNvPr>
          <p:cNvSpPr txBox="1">
            <a:spLocks noChangeArrowheads="1"/>
          </p:cNvSpPr>
          <p:nvPr/>
        </p:nvSpPr>
        <p:spPr bwMode="auto">
          <a:xfrm>
            <a:off x="762000" y="404813"/>
            <a:ext cx="7239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Restoration Test Drive:  Cle Elum Ranger District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6082" name="TextBox 2">
            <a:extLst>
              <a:ext uri="{FF2B5EF4-FFF2-40B4-BE49-F238E27FC236}">
                <a16:creationId xmlns:a16="http://schemas.microsoft.com/office/drawing/2014/main" id="{C1C91608-E202-5858-75B0-9220FB166CDB}"/>
              </a:ext>
            </a:extLst>
          </p:cNvPr>
          <p:cNvSpPr txBox="1">
            <a:spLocks noChangeArrowheads="1"/>
          </p:cNvSpPr>
          <p:nvPr/>
        </p:nvSpPr>
        <p:spPr bwMode="auto">
          <a:xfrm>
            <a:off x="6324600" y="13716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pic>
        <p:nvPicPr>
          <p:cNvPr id="46083" name="Picture 2">
            <a:extLst>
              <a:ext uri="{FF2B5EF4-FFF2-40B4-BE49-F238E27FC236}">
                <a16:creationId xmlns:a16="http://schemas.microsoft.com/office/drawing/2014/main" id="{09A19B2A-B787-1930-B074-784949E91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677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4" name="TextBox 3">
            <a:extLst>
              <a:ext uri="{FF2B5EF4-FFF2-40B4-BE49-F238E27FC236}">
                <a16:creationId xmlns:a16="http://schemas.microsoft.com/office/drawing/2014/main" id="{943D17EC-3321-C8FD-52A2-11F2271EC8EA}"/>
              </a:ext>
            </a:extLst>
          </p:cNvPr>
          <p:cNvSpPr txBox="1">
            <a:spLocks noChangeArrowheads="1"/>
          </p:cNvSpPr>
          <p:nvPr/>
        </p:nvSpPr>
        <p:spPr bwMode="auto">
          <a:xfrm>
            <a:off x="5334000" y="838200"/>
            <a:ext cx="32766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buFontTx/>
              <a:buChar char="•"/>
            </a:pPr>
            <a:r>
              <a:rPr lang="en-US" altLang="en-US"/>
              <a:t>NSO Critical Habitat comprises most of the district.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7E94860-0CC3-AF53-772A-453B40FEC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762000"/>
            <a:ext cx="8688387"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9CBE918-713F-1172-DCCC-C7C19A01B90F}"/>
              </a:ext>
            </a:extLst>
          </p:cNvPr>
          <p:cNvSpPr txBox="1"/>
          <p:nvPr/>
        </p:nvSpPr>
        <p:spPr>
          <a:xfrm>
            <a:off x="5649913" y="533400"/>
            <a:ext cx="3124200" cy="4462463"/>
          </a:xfrm>
          <a:prstGeom prst="rect">
            <a:avLst/>
          </a:prstGeom>
          <a:solidFill>
            <a:schemeClr val="bg1"/>
          </a:solidFill>
        </p:spPr>
        <p:txBody>
          <a:bodyPr>
            <a:spAutoFit/>
          </a:bodyPr>
          <a:lstStyle/>
          <a:p>
            <a:pPr>
              <a:spcAft>
                <a:spcPts val="1200"/>
              </a:spcAft>
              <a:defRPr/>
            </a:pPr>
            <a:r>
              <a:rPr lang="en-US" sz="1800" dirty="0">
                <a:ea typeface="ＭＳ Ｐゴシック" pitchFamily="34" charset="-128"/>
              </a:rPr>
              <a:t>Biggest Restoration Challenge:   Swauk Creek </a:t>
            </a:r>
          </a:p>
          <a:p>
            <a:pPr marL="342900" indent="-342900">
              <a:buFont typeface="Arial" panose="020B0604020202020204" pitchFamily="34" charset="0"/>
              <a:buChar char="•"/>
              <a:defRPr/>
            </a:pPr>
            <a:r>
              <a:rPr lang="en-US" sz="1400" dirty="0">
                <a:ea typeface="ＭＳ Ｐゴシック" pitchFamily="34" charset="-128"/>
              </a:rPr>
              <a:t>Source LSR</a:t>
            </a:r>
          </a:p>
          <a:p>
            <a:pPr marL="342900" indent="-342900">
              <a:buFont typeface="Arial" panose="020B0604020202020204" pitchFamily="34" charset="0"/>
              <a:buChar char="•"/>
              <a:defRPr/>
            </a:pPr>
            <a:r>
              <a:rPr lang="en-US" sz="1400" dirty="0">
                <a:ea typeface="ＭＳ Ｐゴシック" pitchFamily="34" charset="-128"/>
              </a:rPr>
              <a:t>NSO Critical Habitat</a:t>
            </a:r>
          </a:p>
          <a:p>
            <a:pPr marL="342900" indent="-342900">
              <a:buFont typeface="Arial" panose="020B0604020202020204" pitchFamily="34" charset="0"/>
              <a:buChar char="•"/>
              <a:defRPr/>
            </a:pPr>
            <a:r>
              <a:rPr lang="en-US" sz="1400" dirty="0">
                <a:ea typeface="ＭＳ Ｐゴシック" pitchFamily="34" charset="-128"/>
              </a:rPr>
              <a:t>Occupied NSO Habitat</a:t>
            </a:r>
          </a:p>
          <a:p>
            <a:pPr marL="342900" indent="-342900">
              <a:buFont typeface="Arial" panose="020B0604020202020204" pitchFamily="34" charset="0"/>
              <a:buChar char="•"/>
              <a:defRPr/>
            </a:pPr>
            <a:r>
              <a:rPr lang="en-US" sz="1400" dirty="0">
                <a:ea typeface="ＭＳ Ｐゴシック" pitchFamily="34" charset="-128"/>
              </a:rPr>
              <a:t>Long-term NSO Demography Study</a:t>
            </a:r>
          </a:p>
          <a:p>
            <a:pPr marL="342900" indent="-342900">
              <a:buFont typeface="Arial" panose="020B0604020202020204" pitchFamily="34" charset="0"/>
              <a:buChar char="•"/>
              <a:defRPr/>
            </a:pPr>
            <a:r>
              <a:rPr lang="en-US" sz="1400" dirty="0" err="1">
                <a:ea typeface="ＭＳ Ｐゴシック" pitchFamily="34" charset="-128"/>
              </a:rPr>
              <a:t>Wildland</a:t>
            </a:r>
            <a:r>
              <a:rPr lang="en-US" sz="1400" dirty="0">
                <a:ea typeface="ＭＳ Ｐゴシック" pitchFamily="34" charset="-128"/>
              </a:rPr>
              <a:t> Urban Interface</a:t>
            </a:r>
          </a:p>
          <a:p>
            <a:pPr marL="342900" indent="-342900">
              <a:buFont typeface="Arial" panose="020B0604020202020204" pitchFamily="34" charset="0"/>
              <a:buChar char="•"/>
              <a:defRPr/>
            </a:pPr>
            <a:r>
              <a:rPr lang="en-US" sz="1400" dirty="0">
                <a:ea typeface="ＭＳ Ｐゴシック" pitchFamily="34" charset="-128"/>
              </a:rPr>
              <a:t>Large-scale and prolonged spruce budworm defoliation</a:t>
            </a:r>
          </a:p>
          <a:p>
            <a:pPr marL="342900" indent="-342900">
              <a:buFont typeface="Arial" panose="020B0604020202020204" pitchFamily="34" charset="0"/>
              <a:buChar char="•"/>
              <a:defRPr/>
            </a:pPr>
            <a:r>
              <a:rPr lang="en-US" sz="1400" dirty="0">
                <a:ea typeface="ＭＳ Ｐゴシック" pitchFamily="34" charset="-128"/>
              </a:rPr>
              <a:t>Adjacent to recent large fire (Table Mountain 2012)</a:t>
            </a:r>
          </a:p>
          <a:p>
            <a:pPr marL="342900" indent="-342900">
              <a:buFont typeface="Arial" panose="020B0604020202020204" pitchFamily="34" charset="0"/>
              <a:buChar char="•"/>
              <a:defRPr/>
            </a:pPr>
            <a:r>
              <a:rPr lang="en-US" sz="1400" dirty="0">
                <a:ea typeface="ＭＳ Ｐゴシック" pitchFamily="34" charset="-128"/>
              </a:rPr>
              <a:t>Long history of timber harvest, grazing, gold mining, fire suppression;</a:t>
            </a:r>
          </a:p>
          <a:p>
            <a:pPr marL="342900" indent="-342900">
              <a:buFont typeface="Arial" panose="020B0604020202020204" pitchFamily="34" charset="0"/>
              <a:buChar char="•"/>
              <a:defRPr/>
            </a:pPr>
            <a:r>
              <a:rPr lang="en-US" sz="1400" dirty="0">
                <a:ea typeface="ＭＳ Ｐゴシック" pitchFamily="34" charset="-128"/>
              </a:rPr>
              <a:t>Diverse landscape (dry, mesic, and mixed forest types)</a:t>
            </a:r>
          </a:p>
          <a:p>
            <a:pPr marL="342900" indent="-342900">
              <a:buFont typeface="Arial" panose="020B0604020202020204" pitchFamily="34" charset="0"/>
              <a:buChar char="•"/>
              <a:defRPr/>
            </a:pPr>
            <a:r>
              <a:rPr lang="en-US" sz="1400" dirty="0">
                <a:ea typeface="ＭＳ Ｐゴシック" pitchFamily="34" charset="-128"/>
              </a:rPr>
              <a:t>Highway 97, and high densities of Forest roads and trails.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DFB5142D-1AA9-51F2-E859-F091A27DC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609600"/>
            <a:ext cx="8585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TextBox 2">
            <a:extLst>
              <a:ext uri="{FF2B5EF4-FFF2-40B4-BE49-F238E27FC236}">
                <a16:creationId xmlns:a16="http://schemas.microsoft.com/office/drawing/2014/main" id="{ADB81314-302E-9F5B-EF91-F6C3EB3EF8B3}"/>
              </a:ext>
            </a:extLst>
          </p:cNvPr>
          <p:cNvSpPr txBox="1">
            <a:spLocks noChangeArrowheads="1"/>
          </p:cNvSpPr>
          <p:nvPr/>
        </p:nvSpPr>
        <p:spPr bwMode="auto">
          <a:xfrm>
            <a:off x="5486400" y="685800"/>
            <a:ext cx="33194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spcAft>
                <a:spcPts val="1200"/>
              </a:spcAft>
            </a:pPr>
            <a:r>
              <a:rPr lang="en-US" altLang="en-US"/>
              <a:t>Swauk Pine EMDS</a:t>
            </a:r>
          </a:p>
          <a:p>
            <a:pPr algn="ctr" eaLnBrk="1" hangingPunct="1"/>
            <a:r>
              <a:rPr lang="en-US" altLang="en-US" sz="1800"/>
              <a:t>It all starts with </a:t>
            </a:r>
            <a:r>
              <a:rPr lang="ja-JP" altLang="en-US" sz="1800"/>
              <a:t>“</a:t>
            </a:r>
            <a:r>
              <a:rPr lang="en-US" altLang="ja-JP" sz="1800"/>
              <a:t>PI</a:t>
            </a:r>
            <a:r>
              <a:rPr lang="ja-JP" altLang="en-US" sz="1800"/>
              <a:t>”</a:t>
            </a:r>
            <a:endParaRPr lang="en-US" altLang="ja-JP" sz="1800"/>
          </a:p>
          <a:p>
            <a:pPr algn="ctr" eaLnBrk="1" hangingPunct="1">
              <a:spcAft>
                <a:spcPts val="1200"/>
              </a:spcAft>
            </a:pPr>
            <a:r>
              <a:rPr lang="en-US" altLang="en-US" sz="1800"/>
              <a:t>(photo interp)</a:t>
            </a:r>
          </a:p>
          <a:p>
            <a:pPr eaLnBrk="1" hangingPunct="1">
              <a:buFont typeface="Arial" panose="020B0604020202020204" pitchFamily="34" charset="0"/>
              <a:buChar char="•"/>
            </a:pPr>
            <a:r>
              <a:rPr lang="en-US" altLang="en-US" sz="1800"/>
              <a:t>Describe stand structure, cover,  and vege over a large landscape;</a:t>
            </a:r>
          </a:p>
          <a:p>
            <a:pPr eaLnBrk="1" hangingPunct="1">
              <a:buFont typeface="Arial" panose="020B0604020202020204" pitchFamily="34" charset="0"/>
              <a:buChar char="•"/>
            </a:pPr>
            <a:r>
              <a:rPr lang="en-US" altLang="en-US" sz="1800"/>
              <a:t>Describe attributes derived from vegetation (habitats, I&amp;D risk, fire risks;</a:t>
            </a:r>
          </a:p>
          <a:p>
            <a:pPr eaLnBrk="1" hangingPunct="1">
              <a:buFont typeface="Arial" panose="020B0604020202020204" pitchFamily="34" charset="0"/>
              <a:buChar char="•"/>
            </a:pPr>
            <a:r>
              <a:rPr lang="en-US" altLang="en-US" sz="1800"/>
              <a:t>Compare to historic conditions (</a:t>
            </a:r>
            <a:r>
              <a:rPr lang="en-US" altLang="en-US" sz="1800" i="1"/>
              <a:t>two</a:t>
            </a:r>
            <a:r>
              <a:rPr lang="en-US" altLang="en-US" sz="1800"/>
              <a:t> ecological reference conditions here).</a:t>
            </a:r>
            <a:endParaRPr lang="en-US" altLang="en-US"/>
          </a:p>
        </p:txBody>
      </p:sp>
      <p:sp>
        <p:nvSpPr>
          <p:cNvPr id="49156" name="TextBox 3">
            <a:extLst>
              <a:ext uri="{FF2B5EF4-FFF2-40B4-BE49-F238E27FC236}">
                <a16:creationId xmlns:a16="http://schemas.microsoft.com/office/drawing/2014/main" id="{A0C63FA8-1B65-9F40-C6AA-C6A2A43AFCB5}"/>
              </a:ext>
            </a:extLst>
          </p:cNvPr>
          <p:cNvSpPr txBox="1">
            <a:spLocks noChangeArrowheads="1"/>
          </p:cNvSpPr>
          <p:nvPr/>
        </p:nvSpPr>
        <p:spPr bwMode="auto">
          <a:xfrm>
            <a:off x="381000" y="223838"/>
            <a:ext cx="32004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i="1"/>
              <a:t>Applying the Strategy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5B8B26BF-7E44-70EA-083B-A589E12D3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762000"/>
            <a:ext cx="836453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9" name="TextBox 1">
            <a:extLst>
              <a:ext uri="{FF2B5EF4-FFF2-40B4-BE49-F238E27FC236}">
                <a16:creationId xmlns:a16="http://schemas.microsoft.com/office/drawing/2014/main" id="{46BA4378-BA28-2434-DB0E-FBDB3D933709}"/>
              </a:ext>
            </a:extLst>
          </p:cNvPr>
          <p:cNvSpPr txBox="1">
            <a:spLocks noChangeArrowheads="1"/>
          </p:cNvSpPr>
          <p:nvPr/>
        </p:nvSpPr>
        <p:spPr bwMode="auto">
          <a:xfrm>
            <a:off x="5562600" y="990600"/>
            <a:ext cx="3132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Example:  Structural condition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CA472FA9-DD44-7762-0D79-44AB1FDE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8709025" cy="563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TextBox 1">
            <a:extLst>
              <a:ext uri="{FF2B5EF4-FFF2-40B4-BE49-F238E27FC236}">
                <a16:creationId xmlns:a16="http://schemas.microsoft.com/office/drawing/2014/main" id="{349EFC28-A978-FAD5-0D7D-04EBAB8AD33D}"/>
              </a:ext>
            </a:extLst>
          </p:cNvPr>
          <p:cNvSpPr txBox="1">
            <a:spLocks noChangeArrowheads="1"/>
          </p:cNvSpPr>
          <p:nvPr/>
        </p:nvSpPr>
        <p:spPr bwMode="auto">
          <a:xfrm>
            <a:off x="5410200" y="4572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Example:  </a:t>
            </a:r>
          </a:p>
          <a:p>
            <a:pPr eaLnBrk="1" hangingPunct="1"/>
            <a:r>
              <a:rPr lang="en-US" altLang="en-US"/>
              <a:t>Existing condition for flame length (a derived attribute).</a:t>
            </a:r>
          </a:p>
          <a:p>
            <a:pPr eaLnBrk="1" hangingPunct="1"/>
            <a:r>
              <a:rPr lang="en-US" altLang="en-US" i="1"/>
              <a:t>(implications for fire suppression).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179211A-FC1E-DFA4-AAF1-A5635D4074D3}"/>
              </a:ext>
            </a:extLst>
          </p:cNvPr>
          <p:cNvSpPr>
            <a:spLocks noChangeArrowheads="1"/>
          </p:cNvSpPr>
          <p:nvPr/>
        </p:nvSpPr>
        <p:spPr bwMode="auto">
          <a:xfrm>
            <a:off x="304800" y="1562100"/>
            <a:ext cx="7772400" cy="4533900"/>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107763" dir="13500000" algn="ctr" rotWithShape="0">
              <a:srgbClr val="243F60">
                <a:alpha val="50000"/>
              </a:srgbClr>
            </a:outerShdw>
          </a:effectLst>
        </p:spPr>
        <p:txBody>
          <a:bodyPr/>
          <a:lstStyle>
            <a:lvl1pPr marL="288925" indent="-288925" eaLnBrk="0" hangingPunct="0">
              <a:defRPr sz="2400" b="1">
                <a:solidFill>
                  <a:schemeClr val="tx1"/>
                </a:solidFill>
                <a:latin typeface="Times New Roman" panose="02020603050405020304" pitchFamily="18" charset="0"/>
                <a:ea typeface="MS PGothic" panose="020B0600070205080204" pitchFamily="34" charset="-128"/>
              </a:defRPr>
            </a:lvl1pPr>
            <a:lvl2pPr marL="288925" indent="-288925"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lvl="1" eaLnBrk="1" hangingPunct="1">
              <a:spcAft>
                <a:spcPts val="600"/>
              </a:spcAft>
              <a:buFont typeface="Symbol" panose="05050102010706020507" pitchFamily="18" charset="2"/>
              <a:buChar char="·"/>
            </a:pPr>
            <a:r>
              <a:rPr lang="en-US" altLang="en-US" b="0"/>
              <a:t>… </a:t>
            </a:r>
            <a:r>
              <a:rPr lang="en-US" altLang="en-US" sz="2600" b="0"/>
              <a:t>landscapes will become </a:t>
            </a:r>
            <a:r>
              <a:rPr lang="en-US" altLang="en-US" sz="2600" b="0" u="sng"/>
              <a:t>more resilient</a:t>
            </a:r>
            <a:r>
              <a:rPr lang="en-US" altLang="en-US" sz="2600" b="0"/>
              <a:t> to </a:t>
            </a:r>
            <a:r>
              <a:rPr lang="en-US" altLang="en-US" sz="2600" b="0" u="sng"/>
              <a:t>changing climates</a:t>
            </a:r>
            <a:r>
              <a:rPr lang="en-US" altLang="en-US" sz="2600" b="0"/>
              <a:t> and disturbances …</a:t>
            </a:r>
          </a:p>
          <a:p>
            <a:pPr eaLnBrk="1" hangingPunct="1">
              <a:spcAft>
                <a:spcPts val="600"/>
              </a:spcAft>
              <a:buFont typeface="Symbol" panose="05050102010706020507" pitchFamily="18" charset="2"/>
              <a:buChar char="·"/>
            </a:pPr>
            <a:r>
              <a:rPr lang="en-US" altLang="en-US" sz="2600" b="0"/>
              <a:t>… work collaboratively and strategically </a:t>
            </a:r>
            <a:r>
              <a:rPr lang="en-US" altLang="en-US" sz="2600" b="0" u="sng"/>
              <a:t>across landscapes</a:t>
            </a:r>
            <a:r>
              <a:rPr lang="en-US" altLang="en-US" sz="2600" b="0"/>
              <a:t>…</a:t>
            </a:r>
          </a:p>
          <a:p>
            <a:pPr eaLnBrk="1" hangingPunct="1">
              <a:spcAft>
                <a:spcPts val="600"/>
              </a:spcAft>
              <a:buFont typeface="Symbol" panose="05050102010706020507" pitchFamily="18" charset="2"/>
              <a:buChar char="·"/>
            </a:pPr>
            <a:r>
              <a:rPr lang="en-US" altLang="en-US" sz="2600" b="0"/>
              <a:t>… focus on desired restoration outcomes </a:t>
            </a:r>
          </a:p>
          <a:p>
            <a:pPr eaLnBrk="1" hangingPunct="1">
              <a:spcAft>
                <a:spcPts val="600"/>
              </a:spcAft>
            </a:pPr>
            <a:r>
              <a:rPr lang="en-US" altLang="en-US" sz="2600" b="0"/>
              <a:t>    and measure our success … </a:t>
            </a:r>
          </a:p>
          <a:p>
            <a:pPr eaLnBrk="1" hangingPunct="1">
              <a:spcAft>
                <a:spcPts val="600"/>
              </a:spcAft>
              <a:buFont typeface="Symbol" panose="05050102010706020507" pitchFamily="18" charset="2"/>
              <a:buChar char="·"/>
            </a:pPr>
            <a:r>
              <a:rPr lang="en-US" altLang="en-US" sz="2600" b="0"/>
              <a:t>… continue to </a:t>
            </a:r>
            <a:r>
              <a:rPr lang="en-US" altLang="en-US" sz="2600" b="0" u="sng"/>
              <a:t>adapt strategies</a:t>
            </a:r>
            <a:r>
              <a:rPr lang="en-US" altLang="en-US" sz="2600" b="0"/>
              <a:t> based on </a:t>
            </a:r>
          </a:p>
          <a:p>
            <a:pPr eaLnBrk="1" hangingPunct="1">
              <a:spcAft>
                <a:spcPts val="600"/>
              </a:spcAft>
            </a:pPr>
            <a:r>
              <a:rPr lang="en-US" altLang="en-US" sz="2600" b="0"/>
              <a:t>    new science, changed conditions, and </a:t>
            </a:r>
          </a:p>
          <a:p>
            <a:pPr eaLnBrk="1" hangingPunct="1">
              <a:spcAft>
                <a:spcPts val="600"/>
              </a:spcAft>
            </a:pPr>
            <a:r>
              <a:rPr lang="en-US" altLang="en-US" sz="2600" b="0"/>
              <a:t>    monitoring</a:t>
            </a:r>
          </a:p>
          <a:p>
            <a:pPr eaLnBrk="1" hangingPunct="1"/>
            <a:endParaRPr lang="en-US" altLang="en-US" b="0"/>
          </a:p>
        </p:txBody>
      </p:sp>
      <p:sp>
        <p:nvSpPr>
          <p:cNvPr id="19458" name="Title 1">
            <a:extLst>
              <a:ext uri="{FF2B5EF4-FFF2-40B4-BE49-F238E27FC236}">
                <a16:creationId xmlns:a16="http://schemas.microsoft.com/office/drawing/2014/main" id="{6A704AB9-7B59-78B8-B063-0B3E0B09883E}"/>
              </a:ext>
            </a:extLst>
          </p:cNvPr>
          <p:cNvSpPr>
            <a:spLocks noGrp="1"/>
          </p:cNvSpPr>
          <p:nvPr>
            <p:ph type="title"/>
          </p:nvPr>
        </p:nvSpPr>
        <p:spPr>
          <a:xfrm>
            <a:off x="0" y="152400"/>
            <a:ext cx="9144000" cy="1143000"/>
          </a:xfrm>
        </p:spPr>
        <p:txBody>
          <a:bodyPr/>
          <a:lstStyle/>
          <a:p>
            <a:r>
              <a:rPr lang="en-US" altLang="en-US" sz="4100">
                <a:cs typeface="Arial" panose="020B0604020202020204" pitchFamily="34" charset="0"/>
              </a:rPr>
              <a:t>The Forest Restoration Strategy</a:t>
            </a:r>
            <a:br>
              <a:rPr lang="en-US" altLang="en-US" sz="4100">
                <a:cs typeface="Arial" panose="020B0604020202020204" pitchFamily="34" charset="0"/>
              </a:rPr>
            </a:br>
            <a:r>
              <a:rPr lang="en-US" altLang="en-US" sz="4100">
                <a:cs typeface="Arial" panose="020B0604020202020204" pitchFamily="34" charset="0"/>
              </a:rPr>
              <a:t>Vision</a:t>
            </a:r>
          </a:p>
        </p:txBody>
      </p:sp>
      <p:pic>
        <p:nvPicPr>
          <p:cNvPr id="4" name="Picture 3">
            <a:extLst>
              <a:ext uri="{FF2B5EF4-FFF2-40B4-BE49-F238E27FC236}">
                <a16:creationId xmlns:a16="http://schemas.microsoft.com/office/drawing/2014/main" id="{22110162-18D9-0C00-726F-96C1657C9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05200"/>
            <a:ext cx="259715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407C717E-ECF6-E5B5-1AEB-B7BC74A3550F}"/>
              </a:ext>
            </a:extLst>
          </p:cNvPr>
          <p:cNvSpPr txBox="1">
            <a:spLocks noChangeArrowheads="1"/>
          </p:cNvSpPr>
          <p:nvPr/>
        </p:nvSpPr>
        <p:spPr bwMode="auto">
          <a:xfrm>
            <a:off x="3581400" y="2667000"/>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Revision Pending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id="{6876919E-E9A1-3919-7560-6745D4BF9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685800"/>
            <a:ext cx="4267200" cy="551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5" name="TextBox 1">
            <a:extLst>
              <a:ext uri="{FF2B5EF4-FFF2-40B4-BE49-F238E27FC236}">
                <a16:creationId xmlns:a16="http://schemas.microsoft.com/office/drawing/2014/main" id="{07C78785-132C-5B48-5DCE-BF37CB8CC36A}"/>
              </a:ext>
            </a:extLst>
          </p:cNvPr>
          <p:cNvSpPr txBox="1">
            <a:spLocks noChangeArrowheads="1"/>
          </p:cNvSpPr>
          <p:nvPr/>
        </p:nvSpPr>
        <p:spPr bwMode="auto">
          <a:xfrm>
            <a:off x="5638800" y="914400"/>
            <a:ext cx="2971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“UBER Map” </a:t>
            </a:r>
          </a:p>
          <a:p>
            <a:pPr eaLnBrk="1" hangingPunct="1"/>
            <a:r>
              <a:rPr lang="en-US" altLang="en-US"/>
              <a:t>Displays where we have departed stands.   </a:t>
            </a:r>
          </a:p>
          <a:p>
            <a:pPr eaLnBrk="1" hangingPunct="1"/>
            <a:endParaRPr lang="en-US" altLang="en-US"/>
          </a:p>
          <a:p>
            <a:pPr eaLnBrk="1" hangingPunct="1"/>
            <a:r>
              <a:rPr lang="en-US" altLang="en-US"/>
              <a:t>A tool for the Line Officer to decide where to focus restoration efforts.   </a:t>
            </a:r>
          </a:p>
          <a:p>
            <a:pPr eaLnBrk="1" hangingPunct="1"/>
            <a:endParaRPr lang="en-US" altLang="en-US"/>
          </a:p>
          <a:p>
            <a:pPr eaLnBrk="1" hangingPunct="1"/>
            <a:r>
              <a:rPr lang="en-US" altLang="en-US"/>
              <a:t>She chose “SE”.   Next step:  refine the PLTA.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1">
            <a:extLst>
              <a:ext uri="{FF2B5EF4-FFF2-40B4-BE49-F238E27FC236}">
                <a16:creationId xmlns:a16="http://schemas.microsoft.com/office/drawing/2014/main" id="{9A22872E-4AA8-80FA-4334-54AC7E214082}"/>
              </a:ext>
            </a:extLst>
          </p:cNvPr>
          <p:cNvGraphicFramePr>
            <a:graphicFrameLocks noChangeAspect="1"/>
          </p:cNvGraphicFramePr>
          <p:nvPr/>
        </p:nvGraphicFramePr>
        <p:xfrm>
          <a:off x="682625" y="911225"/>
          <a:ext cx="7778750" cy="5035550"/>
        </p:xfrm>
        <a:graphic>
          <a:graphicData uri="http://schemas.openxmlformats.org/presentationml/2006/ole">
            <mc:AlternateContent xmlns:mc="http://schemas.openxmlformats.org/markup-compatibility/2006">
              <mc:Choice xmlns:v="urn:schemas-microsoft-com:vml" Requires="v">
                <p:oleObj name="Acrobat Document" r:id="rId2" imgW="9326818" imgH="6034916" progId="AcroExch.Document.11">
                  <p:embed/>
                </p:oleObj>
              </mc:Choice>
              <mc:Fallback>
                <p:oleObj name="Acrobat Document" r:id="rId2" imgW="9326818" imgH="6034916" progId="AcroExch.Document.11">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911225"/>
                        <a:ext cx="77787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897856A1-4F1D-A255-527A-576F842B8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838"/>
            <a:ext cx="8388350" cy="648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A92269F2-DF47-7E91-AAE0-88A4FD6BB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3" t="3526" r="1627" b="42464"/>
          <a:stretch>
            <a:fillRect/>
          </a:stretch>
        </p:blipFill>
        <p:spPr bwMode="auto">
          <a:xfrm>
            <a:off x="0" y="1246188"/>
            <a:ext cx="9144000" cy="391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3EACB760-1AB5-BD97-FD33-56006705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58" t="4379" r="4971" b="4269"/>
          <a:stretch>
            <a:fillRect/>
          </a:stretch>
        </p:blipFill>
        <p:spPr bwMode="auto">
          <a:xfrm>
            <a:off x="457200" y="990600"/>
            <a:ext cx="3040063"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3" name="Picture 5">
            <a:extLst>
              <a:ext uri="{FF2B5EF4-FFF2-40B4-BE49-F238E27FC236}">
                <a16:creationId xmlns:a16="http://schemas.microsoft.com/office/drawing/2014/main" id="{C61AC7C4-9439-0E1C-D633-BE959D34A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39" t="11819" r="8203" b="31235"/>
          <a:stretch>
            <a:fillRect/>
          </a:stretch>
        </p:blipFill>
        <p:spPr bwMode="auto">
          <a:xfrm>
            <a:off x="3497263" y="3505200"/>
            <a:ext cx="5646737" cy="298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4" name="Picture 8">
            <a:extLst>
              <a:ext uri="{FF2B5EF4-FFF2-40B4-BE49-F238E27FC236}">
                <a16:creationId xmlns:a16="http://schemas.microsoft.com/office/drawing/2014/main" id="{51201DC8-063F-318C-4F08-8D43CAA9E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64" t="9053" r="12317" b="37297"/>
          <a:stretch>
            <a:fillRect/>
          </a:stretch>
        </p:blipFill>
        <p:spPr bwMode="auto">
          <a:xfrm>
            <a:off x="3497263" y="228600"/>
            <a:ext cx="5646737"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8708BDA1-68A8-1B13-4633-2AF14FB56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57200"/>
            <a:ext cx="91725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TextBox 1">
            <a:extLst>
              <a:ext uri="{FF2B5EF4-FFF2-40B4-BE49-F238E27FC236}">
                <a16:creationId xmlns:a16="http://schemas.microsoft.com/office/drawing/2014/main" id="{724F3C93-225A-F732-C000-B767EC832E49}"/>
              </a:ext>
            </a:extLst>
          </p:cNvPr>
          <p:cNvSpPr txBox="1">
            <a:spLocks noChangeArrowheads="1"/>
          </p:cNvSpPr>
          <p:nvPr/>
        </p:nvSpPr>
        <p:spPr bwMode="auto">
          <a:xfrm>
            <a:off x="381000" y="457200"/>
            <a:ext cx="2514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hangingPunct="1">
              <a:spcAft>
                <a:spcPts val="600"/>
              </a:spcAft>
            </a:pPr>
            <a:r>
              <a:rPr lang="en-US" altLang="en-US"/>
              <a:t>Landscape DFC!!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84799D19-5D73-89A4-DE22-FD30C5614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1" t="3220" r="11839" b="8733"/>
          <a:stretch>
            <a:fillRect/>
          </a:stretch>
        </p:blipFill>
        <p:spPr bwMode="auto">
          <a:xfrm>
            <a:off x="525463" y="258763"/>
            <a:ext cx="7772400" cy="610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F53E9B38-6F97-005E-0EC5-75500A6B6222}"/>
              </a:ext>
            </a:extLst>
          </p:cNvPr>
          <p:cNvSpPr>
            <a:spLocks noGrp="1" noChangeArrowheads="1"/>
          </p:cNvSpPr>
          <p:nvPr>
            <p:ph type="title"/>
          </p:nvPr>
        </p:nvSpPr>
        <p:spPr>
          <a:xfrm>
            <a:off x="685800" y="381000"/>
            <a:ext cx="7772400" cy="1066800"/>
          </a:xfrm>
        </p:spPr>
        <p:txBody>
          <a:bodyPr/>
          <a:lstStyle/>
          <a:p>
            <a:pPr eaLnBrk="1" hangingPunct="1"/>
            <a:r>
              <a:rPr lang="en-US" altLang="en-US"/>
              <a:t>Questions/Comments</a:t>
            </a:r>
          </a:p>
        </p:txBody>
      </p:sp>
      <p:pic>
        <p:nvPicPr>
          <p:cNvPr id="64514" name="Picture 5" descr="Scan54">
            <a:extLst>
              <a:ext uri="{FF2B5EF4-FFF2-40B4-BE49-F238E27FC236}">
                <a16:creationId xmlns:a16="http://schemas.microsoft.com/office/drawing/2014/main" id="{4A5D5514-192E-153B-D53F-7855E43C4D8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159000"/>
            <a:ext cx="4724400" cy="3149600"/>
          </a:xfrm>
          <a:noFill/>
        </p:spPr>
      </p:pic>
      <p:pic>
        <p:nvPicPr>
          <p:cNvPr id="64515" name="Picture 6" descr="OLDPPINE">
            <a:extLst>
              <a:ext uri="{FF2B5EF4-FFF2-40B4-BE49-F238E27FC236}">
                <a16:creationId xmlns:a16="http://schemas.microsoft.com/office/drawing/2014/main" id="{6C53C919-EC56-F351-00CB-285A294B636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1684338"/>
            <a:ext cx="4419600" cy="3814762"/>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193E-242A-AB7F-020F-0102CE1996F5}"/>
              </a:ext>
            </a:extLst>
          </p:cNvPr>
          <p:cNvSpPr txBox="1">
            <a:spLocks/>
          </p:cNvSpPr>
          <p:nvPr/>
        </p:nvSpPr>
        <p:spPr>
          <a:xfrm>
            <a:off x="381000" y="152400"/>
            <a:ext cx="8305800" cy="1447800"/>
          </a:xfrm>
          <a:prstGeom prst="rect">
            <a:avLst/>
          </a:prstGeom>
        </p:spPr>
        <p:txBody>
          <a:bodyPr/>
          <a:lstStyle/>
          <a:p>
            <a:pPr algn="ctr" fontAlgn="auto">
              <a:spcAft>
                <a:spcPts val="0"/>
              </a:spcAft>
              <a:defRPr/>
            </a:pPr>
            <a:r>
              <a:rPr lang="en-US" sz="4200" b="0" dirty="0">
                <a:latin typeface="+mj-lt"/>
                <a:ea typeface="+mj-ea"/>
                <a:cs typeface="Arial" pitchFamily="34" charset="0"/>
              </a:rPr>
              <a:t>Context: The Okanogan Wenatchee National Forest</a:t>
            </a:r>
          </a:p>
        </p:txBody>
      </p:sp>
      <p:sp>
        <p:nvSpPr>
          <p:cNvPr id="4" name="Content Placeholder 3">
            <a:extLst>
              <a:ext uri="{FF2B5EF4-FFF2-40B4-BE49-F238E27FC236}">
                <a16:creationId xmlns:a16="http://schemas.microsoft.com/office/drawing/2014/main" id="{156527A6-CF43-62C4-F6C8-CC68EADBD73A}"/>
              </a:ext>
            </a:extLst>
          </p:cNvPr>
          <p:cNvSpPr txBox="1">
            <a:spLocks/>
          </p:cNvSpPr>
          <p:nvPr/>
        </p:nvSpPr>
        <p:spPr>
          <a:xfrm>
            <a:off x="304800" y="5029200"/>
            <a:ext cx="8686800" cy="1676400"/>
          </a:xfrm>
          <a:prstGeom prst="rect">
            <a:avLst/>
          </a:prstGeom>
        </p:spPr>
        <p:txBody>
          <a:bodyPr/>
          <a:lstStyle/>
          <a:p>
            <a:pPr marL="342900" indent="-342900" fontAlgn="auto">
              <a:spcBef>
                <a:spcPct val="20000"/>
              </a:spcBef>
              <a:spcAft>
                <a:spcPts val="0"/>
              </a:spcAft>
              <a:buFont typeface="Arial" pitchFamily="34" charset="0"/>
              <a:buChar char="•"/>
              <a:defRPr/>
            </a:pPr>
            <a:r>
              <a:rPr lang="en-US" sz="3000" b="0" dirty="0">
                <a:latin typeface="+mj-lt"/>
                <a:ea typeface="+mn-ea"/>
                <a:cs typeface="Arial" pitchFamily="34" charset="0"/>
              </a:rPr>
              <a:t>4 million acres</a:t>
            </a:r>
          </a:p>
          <a:p>
            <a:pPr marL="342900" indent="-342900" fontAlgn="auto">
              <a:spcBef>
                <a:spcPct val="20000"/>
              </a:spcBef>
              <a:spcAft>
                <a:spcPts val="0"/>
              </a:spcAft>
              <a:buFont typeface="Arial" pitchFamily="34" charset="0"/>
              <a:buChar char="•"/>
              <a:defRPr/>
            </a:pPr>
            <a:r>
              <a:rPr lang="en-US" sz="3000" b="0" dirty="0">
                <a:latin typeface="+mj-lt"/>
                <a:ea typeface="+mn-ea"/>
                <a:cs typeface="Arial" pitchFamily="34" charset="0"/>
              </a:rPr>
              <a:t>East Cascades</a:t>
            </a:r>
            <a:r>
              <a:rPr lang="en-US" sz="3000" dirty="0">
                <a:latin typeface="+mj-lt"/>
                <a:ea typeface="ＭＳ Ｐゴシック" charset="-128"/>
                <a:cs typeface="Arial" pitchFamily="34" charset="0"/>
              </a:rPr>
              <a:t>, </a:t>
            </a:r>
            <a:r>
              <a:rPr lang="en-US" sz="3000" b="0" dirty="0">
                <a:latin typeface="+mj-lt"/>
                <a:ea typeface="ＭＳ Ｐゴシック" charset="-128"/>
                <a:cs typeface="Arial" pitchFamily="34" charset="0"/>
              </a:rPr>
              <a:t>WA state</a:t>
            </a:r>
            <a:endParaRPr lang="en-US" sz="3000" b="0" dirty="0">
              <a:latin typeface="+mj-lt"/>
              <a:ea typeface="+mn-ea"/>
              <a:cs typeface="Arial" pitchFamily="34" charset="0"/>
            </a:endParaRPr>
          </a:p>
          <a:p>
            <a:pPr marL="342900" indent="-342900" fontAlgn="auto">
              <a:spcBef>
                <a:spcPct val="20000"/>
              </a:spcBef>
              <a:spcAft>
                <a:spcPts val="0"/>
              </a:spcAft>
              <a:buFont typeface="Arial" pitchFamily="34" charset="0"/>
              <a:buChar char="•"/>
              <a:defRPr/>
            </a:pPr>
            <a:r>
              <a:rPr lang="en-US" sz="3000" b="0" dirty="0">
                <a:latin typeface="+mj-lt"/>
                <a:ea typeface="+mn-ea"/>
                <a:cs typeface="Arial" pitchFamily="34" charset="0"/>
              </a:rPr>
              <a:t>Varied ecosystems</a:t>
            </a:r>
          </a:p>
        </p:txBody>
      </p:sp>
      <p:pic>
        <p:nvPicPr>
          <p:cNvPr id="21507" name="Picture 1">
            <a:extLst>
              <a:ext uri="{FF2B5EF4-FFF2-40B4-BE49-F238E27FC236}">
                <a16:creationId xmlns:a16="http://schemas.microsoft.com/office/drawing/2014/main" id="{FD219D3A-095A-B7AF-F1BC-509E0FE11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68438"/>
            <a:ext cx="381000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IMG_1167.jpg">
            <a:extLst>
              <a:ext uri="{FF2B5EF4-FFF2-40B4-BE49-F238E27FC236}">
                <a16:creationId xmlns:a16="http://schemas.microsoft.com/office/drawing/2014/main" id="{656BC66A-01C2-1E97-AF8B-D407141B9E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700DC7F8-50CD-9E1C-D592-32A05A57A523}"/>
              </a:ext>
            </a:extLst>
          </p:cNvPr>
          <p:cNvSpPr>
            <a:spLocks noGrp="1"/>
          </p:cNvSpPr>
          <p:nvPr>
            <p:ph type="title"/>
          </p:nvPr>
        </p:nvSpPr>
        <p:spPr>
          <a:xfrm>
            <a:off x="0" y="0"/>
            <a:ext cx="5562600" cy="762000"/>
          </a:xfrm>
        </p:spPr>
        <p:txBody>
          <a:bodyPr/>
          <a:lstStyle/>
          <a:p>
            <a:r>
              <a:rPr lang="en-US" altLang="en-US" sz="2800"/>
              <a:t>Restoration Strategy Development</a:t>
            </a:r>
          </a:p>
        </p:txBody>
      </p:sp>
      <p:sp>
        <p:nvSpPr>
          <p:cNvPr id="23554" name="Content Placeholder 2">
            <a:extLst>
              <a:ext uri="{FF2B5EF4-FFF2-40B4-BE49-F238E27FC236}">
                <a16:creationId xmlns:a16="http://schemas.microsoft.com/office/drawing/2014/main" id="{28363DF6-A36B-685F-D77C-44FB491BC042}"/>
              </a:ext>
            </a:extLst>
          </p:cNvPr>
          <p:cNvSpPr>
            <a:spLocks noGrp="1"/>
          </p:cNvSpPr>
          <p:nvPr>
            <p:ph idx="1"/>
          </p:nvPr>
        </p:nvSpPr>
        <p:spPr>
          <a:xfrm>
            <a:off x="0" y="685800"/>
            <a:ext cx="5540375" cy="5638800"/>
          </a:xfrm>
        </p:spPr>
        <p:txBody>
          <a:bodyPr/>
          <a:lstStyle/>
          <a:p>
            <a:r>
              <a:rPr lang="en-US" altLang="en-US" sz="2000"/>
              <a:t>1998 Dry Forest Strategy</a:t>
            </a:r>
          </a:p>
          <a:p>
            <a:pPr lvl="1"/>
            <a:r>
              <a:rPr lang="en-US" altLang="en-US" sz="2000"/>
              <a:t>1994 Fires</a:t>
            </a:r>
          </a:p>
          <a:p>
            <a:pPr lvl="1"/>
            <a:r>
              <a:rPr lang="en-US" altLang="en-US" sz="2000"/>
              <a:t>Risk of uncharacteristically severe wildfires</a:t>
            </a:r>
          </a:p>
          <a:p>
            <a:pPr eaLnBrk="1" hangingPunct="1"/>
            <a:r>
              <a:rPr lang="en-US" altLang="en-US" sz="2000"/>
              <a:t>Large –Scale Disturbances</a:t>
            </a:r>
          </a:p>
          <a:p>
            <a:pPr lvl="1" eaLnBrk="1" hangingPunct="1"/>
            <a:r>
              <a:rPr lang="en-US" altLang="en-US" sz="2000"/>
              <a:t>Altered fire regimes</a:t>
            </a:r>
          </a:p>
          <a:p>
            <a:pPr lvl="1" eaLnBrk="1" hangingPunct="1"/>
            <a:r>
              <a:rPr lang="en-US" altLang="en-US" sz="2000"/>
              <a:t>Insects and disease</a:t>
            </a:r>
          </a:p>
          <a:p>
            <a:pPr lvl="1" eaLnBrk="1" hangingPunct="1"/>
            <a:r>
              <a:rPr lang="en-US" altLang="en-US" sz="2000"/>
              <a:t>Habitat sustainability</a:t>
            </a:r>
          </a:p>
          <a:p>
            <a:pPr lvl="1" eaLnBrk="1" hangingPunct="1"/>
            <a:r>
              <a:rPr lang="en-US" altLang="en-US" sz="2000"/>
              <a:t>Communities at risk</a:t>
            </a:r>
          </a:p>
          <a:p>
            <a:pPr eaLnBrk="1" hangingPunct="1"/>
            <a:r>
              <a:rPr lang="en-US" altLang="en-US" sz="2000"/>
              <a:t>National-Regional-Forest emphasis on restoration and resiliency</a:t>
            </a:r>
          </a:p>
          <a:p>
            <a:pPr eaLnBrk="1" hangingPunct="1"/>
            <a:r>
              <a:rPr lang="en-US" altLang="en-US" sz="2000"/>
              <a:t>Climate Change</a:t>
            </a:r>
          </a:p>
          <a:p>
            <a:pPr lvl="1" eaLnBrk="1" hangingPunct="1"/>
            <a:r>
              <a:rPr lang="en-US" altLang="en-US" sz="2000"/>
              <a:t>Shifts in species distribution – connectivity</a:t>
            </a:r>
          </a:p>
          <a:p>
            <a:pPr lvl="1" eaLnBrk="1" hangingPunct="1"/>
            <a:r>
              <a:rPr lang="en-US" altLang="en-US" sz="2000"/>
              <a:t>Interactions with disturbances</a:t>
            </a:r>
          </a:p>
          <a:p>
            <a:pPr lvl="2" eaLnBrk="1" hangingPunct="1"/>
            <a:r>
              <a:rPr lang="en-US" altLang="en-US" sz="2000"/>
              <a:t>2-3 X area burned by 2040s</a:t>
            </a:r>
          </a:p>
          <a:p>
            <a:pPr lvl="1" eaLnBrk="1" hangingPunct="1"/>
            <a:r>
              <a:rPr lang="en-US" altLang="en-US" sz="2000"/>
              <a:t>Changes in Hydrologic Regimes</a:t>
            </a:r>
          </a:p>
          <a:p>
            <a:pPr lvl="2" eaLnBrk="1" hangingPunct="1"/>
            <a:r>
              <a:rPr lang="en-US" altLang="en-US" sz="2000"/>
              <a:t>Interactions with infrastructure</a:t>
            </a:r>
          </a:p>
        </p:txBody>
      </p:sp>
      <p:pic>
        <p:nvPicPr>
          <p:cNvPr id="23555" name="Picture 5" descr="Scan54">
            <a:extLst>
              <a:ext uri="{FF2B5EF4-FFF2-40B4-BE49-F238E27FC236}">
                <a16:creationId xmlns:a16="http://schemas.microsoft.com/office/drawing/2014/main" id="{A43B292D-5CFC-513E-A23D-104A4545F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33375"/>
            <a:ext cx="3810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OLDPPINE">
            <a:extLst>
              <a:ext uri="{FF2B5EF4-FFF2-40B4-BE49-F238E27FC236}">
                <a16:creationId xmlns:a16="http://schemas.microsoft.com/office/drawing/2014/main" id="{6BE44B92-99F3-6DAA-AC82-8A8CFA3FB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2971800"/>
            <a:ext cx="3868737"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70EC3BE-E6DD-DBB9-B278-35EC47BA1D6A}"/>
              </a:ext>
            </a:extLst>
          </p:cNvPr>
          <p:cNvSpPr>
            <a:spLocks noGrp="1" noChangeArrowheads="1"/>
          </p:cNvSpPr>
          <p:nvPr>
            <p:ph type="title"/>
          </p:nvPr>
        </p:nvSpPr>
        <p:spPr>
          <a:xfrm>
            <a:off x="685800" y="0"/>
            <a:ext cx="7772400" cy="914400"/>
          </a:xfrm>
        </p:spPr>
        <p:txBody>
          <a:bodyPr/>
          <a:lstStyle/>
          <a:p>
            <a:pPr eaLnBrk="1" hangingPunct="1"/>
            <a:r>
              <a:rPr lang="en-US" altLang="en-US"/>
              <a:t>Key Restoration Issues</a:t>
            </a:r>
          </a:p>
        </p:txBody>
      </p:sp>
      <p:sp>
        <p:nvSpPr>
          <p:cNvPr id="25602" name="Rectangle 3">
            <a:extLst>
              <a:ext uri="{FF2B5EF4-FFF2-40B4-BE49-F238E27FC236}">
                <a16:creationId xmlns:a16="http://schemas.microsoft.com/office/drawing/2014/main" id="{AAD08491-26EA-CE2F-012B-F6D423621731}"/>
              </a:ext>
            </a:extLst>
          </p:cNvPr>
          <p:cNvSpPr>
            <a:spLocks noGrp="1" noChangeArrowheads="1"/>
          </p:cNvSpPr>
          <p:nvPr>
            <p:ph type="body" sz="half" idx="1"/>
          </p:nvPr>
        </p:nvSpPr>
        <p:spPr>
          <a:xfrm>
            <a:off x="0" y="1066800"/>
            <a:ext cx="5562600" cy="5181600"/>
          </a:xfrm>
        </p:spPr>
        <p:txBody>
          <a:bodyPr/>
          <a:lstStyle/>
          <a:p>
            <a:pPr eaLnBrk="1" hangingPunct="1"/>
            <a:r>
              <a:rPr lang="en-US" altLang="en-US" sz="2400"/>
              <a:t>Landscape Evaluation</a:t>
            </a:r>
          </a:p>
          <a:p>
            <a:pPr lvl="1" eaLnBrk="1" hangingPunct="1"/>
            <a:r>
              <a:rPr lang="en-US" altLang="en-US" sz="2400"/>
              <a:t>Integration across resources</a:t>
            </a:r>
          </a:p>
          <a:p>
            <a:pPr lvl="2" eaLnBrk="1" hangingPunct="1"/>
            <a:r>
              <a:rPr lang="en-US" altLang="en-US" sz="2000"/>
              <a:t>Current amount and arrangement of habitats compared to Reference Conditions</a:t>
            </a:r>
          </a:p>
          <a:p>
            <a:pPr lvl="2" eaLnBrk="1" hangingPunct="1"/>
            <a:r>
              <a:rPr lang="en-US" altLang="en-US" sz="2000"/>
              <a:t>Aquatic restoration priorities</a:t>
            </a:r>
          </a:p>
          <a:p>
            <a:pPr lvl="3" eaLnBrk="1" hangingPunct="1"/>
            <a:r>
              <a:rPr lang="en-US" altLang="en-US"/>
              <a:t>Road/Aquatic Interactions</a:t>
            </a:r>
            <a:endParaRPr lang="en-US" altLang="en-US" sz="2400"/>
          </a:p>
          <a:p>
            <a:pPr eaLnBrk="1" hangingPunct="1"/>
            <a:r>
              <a:rPr lang="en-US" altLang="en-US" sz="2400"/>
              <a:t>Key Ecological Features</a:t>
            </a:r>
          </a:p>
          <a:p>
            <a:pPr lvl="1" eaLnBrk="1" hangingPunct="1"/>
            <a:r>
              <a:rPr lang="en-US" altLang="en-US" sz="2400"/>
              <a:t>Stand Level Considerations</a:t>
            </a:r>
          </a:p>
          <a:p>
            <a:pPr eaLnBrk="1" hangingPunct="1"/>
            <a:r>
              <a:rPr lang="en-US" altLang="en-US" sz="2400"/>
              <a:t>Efficient Planning</a:t>
            </a:r>
          </a:p>
          <a:p>
            <a:pPr lvl="1" eaLnBrk="1" hangingPunct="1"/>
            <a:r>
              <a:rPr lang="en-US" altLang="en-US" sz="2400"/>
              <a:t>Double restoration footprint over the next 10 years.</a:t>
            </a:r>
          </a:p>
          <a:p>
            <a:pPr eaLnBrk="1" hangingPunct="1">
              <a:buFontTx/>
              <a:buNone/>
            </a:pPr>
            <a:endParaRPr lang="en-US" altLang="en-US" sz="2400"/>
          </a:p>
        </p:txBody>
      </p:sp>
      <p:pic>
        <p:nvPicPr>
          <p:cNvPr id="25603" name="Picture 2" descr="Scan92">
            <a:extLst>
              <a:ext uri="{FF2B5EF4-FFF2-40B4-BE49-F238E27FC236}">
                <a16:creationId xmlns:a16="http://schemas.microsoft.com/office/drawing/2014/main" id="{731D8FEB-E3DD-83EA-0DFC-401473B88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28" r="-6828"/>
          <a:stretch>
            <a:fillRect/>
          </a:stretch>
        </p:blipFill>
        <p:spPr bwMode="auto">
          <a:xfrm>
            <a:off x="5181600" y="1600200"/>
            <a:ext cx="3738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046DBB-15E3-0B88-1176-6989A988BB1E}"/>
              </a:ext>
            </a:extLst>
          </p:cNvPr>
          <p:cNvSpPr/>
          <p:nvPr/>
        </p:nvSpPr>
        <p:spPr>
          <a:xfrm>
            <a:off x="304800" y="152400"/>
            <a:ext cx="8229600" cy="2678113"/>
          </a:xfrm>
          <a:prstGeom prst="rect">
            <a:avLst/>
          </a:prstGeom>
        </p:spPr>
        <p:txBody>
          <a:bodyPr>
            <a:spAutoFit/>
          </a:bodyPr>
          <a:lstStyle/>
          <a:p>
            <a:pPr algn="ctr">
              <a:defRPr/>
            </a:pPr>
            <a:r>
              <a:rPr lang="en-US" sz="4400" b="0" dirty="0">
                <a:ea typeface="ＭＳ Ｐゴシック" charset="-128"/>
              </a:rPr>
              <a:t>Benefits of the Strategy</a:t>
            </a:r>
          </a:p>
          <a:p>
            <a:pPr>
              <a:defRPr/>
            </a:pPr>
            <a:endParaRPr lang="en-US" sz="1400" b="0" u="sng" dirty="0">
              <a:ea typeface="ＭＳ Ｐゴシック" charset="-128"/>
            </a:endParaRPr>
          </a:p>
          <a:p>
            <a:pPr marL="285750" indent="-285750">
              <a:buFont typeface="Arial" pitchFamily="34" charset="0"/>
              <a:buChar char="•"/>
              <a:defRPr/>
            </a:pPr>
            <a:r>
              <a:rPr lang="en-US" sz="2200" b="0" dirty="0">
                <a:ea typeface="ＭＳ Ｐゴシック" charset="-128"/>
              </a:rPr>
              <a:t>Landscape-scale analysis for multiple resources, across ownership boundaries </a:t>
            </a:r>
          </a:p>
          <a:p>
            <a:pPr marL="285750" indent="-285750">
              <a:buFont typeface="Arial" pitchFamily="34" charset="0"/>
              <a:buChar char="•"/>
              <a:defRPr/>
            </a:pPr>
            <a:r>
              <a:rPr lang="en-US" sz="2200" b="0" dirty="0">
                <a:ea typeface="ＭＳ Ｐゴシック" charset="-128"/>
              </a:rPr>
              <a:t>Compares current landscapes with a range of historical conditions </a:t>
            </a:r>
          </a:p>
          <a:p>
            <a:pPr marL="285750" indent="-285750">
              <a:buFont typeface="Arial" pitchFamily="34" charset="0"/>
              <a:buChar char="•"/>
              <a:defRPr/>
            </a:pPr>
            <a:r>
              <a:rPr lang="en-US" sz="2200" b="0" dirty="0">
                <a:ea typeface="ＭＳ Ｐゴシック" charset="-128"/>
              </a:rPr>
              <a:t>Enables climate change adaptation actions by comparing current landscapes with warmer/drier and warmer/wetter adjacent landscapes </a:t>
            </a:r>
          </a:p>
        </p:txBody>
      </p:sp>
      <p:sp>
        <p:nvSpPr>
          <p:cNvPr id="27650" name="TextBox 3">
            <a:extLst>
              <a:ext uri="{FF2B5EF4-FFF2-40B4-BE49-F238E27FC236}">
                <a16:creationId xmlns:a16="http://schemas.microsoft.com/office/drawing/2014/main" id="{EC8060DC-4CC8-7F86-644B-EB50ADEF7CBB}"/>
              </a:ext>
            </a:extLst>
          </p:cNvPr>
          <p:cNvSpPr txBox="1">
            <a:spLocks noChangeArrowheads="1"/>
          </p:cNvSpPr>
          <p:nvPr/>
        </p:nvSpPr>
        <p:spPr bwMode="auto">
          <a:xfrm>
            <a:off x="304800" y="2805113"/>
            <a:ext cx="5181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buFontTx/>
              <a:buChar char="•"/>
            </a:pPr>
            <a:r>
              <a:rPr lang="en-US" altLang="en-US" sz="2200" b="0"/>
              <a:t>Helps to manage for wildlife habitat in </a:t>
            </a:r>
          </a:p>
          <a:p>
            <a:pPr eaLnBrk="1" hangingPunct="1"/>
            <a:r>
              <a:rPr lang="en-US" altLang="en-US" sz="2200" b="0"/>
              <a:t>     a dynamic, future-oriented fashion </a:t>
            </a:r>
          </a:p>
          <a:p>
            <a:pPr eaLnBrk="1" hangingPunct="1">
              <a:buFontTx/>
              <a:buChar char="•"/>
            </a:pPr>
            <a:r>
              <a:rPr lang="en-US" altLang="en-US" sz="2200" b="0"/>
              <a:t>Allows pre-evaluation of a variety of treatment scenarios and potential outcomes </a:t>
            </a:r>
          </a:p>
          <a:p>
            <a:pPr eaLnBrk="1" hangingPunct="1">
              <a:buFontTx/>
              <a:buChar char="•"/>
            </a:pPr>
            <a:r>
              <a:rPr lang="en-US" altLang="en-US" sz="2200" b="0"/>
              <a:t>Transparent analysis and decision-</a:t>
            </a:r>
          </a:p>
          <a:p>
            <a:pPr eaLnBrk="1" hangingPunct="1"/>
            <a:r>
              <a:rPr lang="en-US" altLang="en-US" sz="2200" b="0"/>
              <a:t>     making promote effective </a:t>
            </a:r>
          </a:p>
          <a:p>
            <a:pPr eaLnBrk="1" hangingPunct="1"/>
            <a:r>
              <a:rPr lang="en-US" altLang="en-US" sz="2200" b="0"/>
              <a:t>     collaboration and public involvement </a:t>
            </a:r>
          </a:p>
        </p:txBody>
      </p:sp>
      <p:pic>
        <p:nvPicPr>
          <p:cNvPr id="5" name="Picture 5" descr="underburn">
            <a:extLst>
              <a:ext uri="{FF2B5EF4-FFF2-40B4-BE49-F238E27FC236}">
                <a16:creationId xmlns:a16="http://schemas.microsoft.com/office/drawing/2014/main" id="{0D02B397-9A6C-9F17-DF01-16D630FBA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3276600"/>
            <a:ext cx="40211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6">
            <a:extLst>
              <a:ext uri="{FF2B5EF4-FFF2-40B4-BE49-F238E27FC236}">
                <a16:creationId xmlns:a16="http://schemas.microsoft.com/office/drawing/2014/main" id="{82C635F2-16BA-F07A-F9F6-A4C734FDB238}"/>
              </a:ext>
            </a:extLst>
          </p:cNvPr>
          <p:cNvSpPr>
            <a:spLocks noChangeArrowheads="1"/>
          </p:cNvSpPr>
          <p:nvPr/>
        </p:nvSpPr>
        <p:spPr bwMode="auto">
          <a:xfrm>
            <a:off x="2514600" y="1676400"/>
            <a:ext cx="4495800" cy="1447800"/>
          </a:xfrm>
          <a:prstGeom prst="ellipse">
            <a:avLst/>
          </a:prstGeom>
          <a:solidFill>
            <a:schemeClr val="accent1"/>
          </a:solidFill>
          <a:ln w="9525">
            <a:solidFill>
              <a:schemeClr val="tx1"/>
            </a:solidFill>
            <a:round/>
            <a:headEnd/>
            <a:tailEnd/>
          </a:ln>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Landscape Evaluation</a:t>
            </a:r>
          </a:p>
        </p:txBody>
      </p:sp>
      <p:sp>
        <p:nvSpPr>
          <p:cNvPr id="29698" name="Oval 7">
            <a:extLst>
              <a:ext uri="{FF2B5EF4-FFF2-40B4-BE49-F238E27FC236}">
                <a16:creationId xmlns:a16="http://schemas.microsoft.com/office/drawing/2014/main" id="{AB8F8728-D617-F35B-4B51-82DFF90AC342}"/>
              </a:ext>
            </a:extLst>
          </p:cNvPr>
          <p:cNvSpPr>
            <a:spLocks noChangeArrowheads="1"/>
          </p:cNvSpPr>
          <p:nvPr/>
        </p:nvSpPr>
        <p:spPr bwMode="auto">
          <a:xfrm>
            <a:off x="5105400" y="4191000"/>
            <a:ext cx="3657600" cy="1066800"/>
          </a:xfrm>
          <a:prstGeom prst="ellipse">
            <a:avLst/>
          </a:prstGeom>
          <a:solidFill>
            <a:schemeClr val="accent1"/>
          </a:solidFill>
          <a:ln w="9525">
            <a:solidFill>
              <a:schemeClr val="tx1"/>
            </a:solidFill>
            <a:round/>
            <a:headEnd/>
            <a:tailEnd/>
          </a:ln>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a:t>Potential Landscape </a:t>
            </a:r>
            <a:br>
              <a:rPr lang="en-US" altLang="en-US" sz="2000"/>
            </a:br>
            <a:r>
              <a:rPr lang="en-US" altLang="en-US" sz="2000"/>
              <a:t>Treatment Area</a:t>
            </a:r>
          </a:p>
        </p:txBody>
      </p:sp>
      <p:sp>
        <p:nvSpPr>
          <p:cNvPr id="29699" name="Oval 8">
            <a:extLst>
              <a:ext uri="{FF2B5EF4-FFF2-40B4-BE49-F238E27FC236}">
                <a16:creationId xmlns:a16="http://schemas.microsoft.com/office/drawing/2014/main" id="{339A1A4B-C992-C808-C0FB-F55B86274F89}"/>
              </a:ext>
            </a:extLst>
          </p:cNvPr>
          <p:cNvSpPr>
            <a:spLocks noChangeArrowheads="1"/>
          </p:cNvSpPr>
          <p:nvPr/>
        </p:nvSpPr>
        <p:spPr bwMode="auto">
          <a:xfrm>
            <a:off x="457200" y="4114800"/>
            <a:ext cx="3505200" cy="1143000"/>
          </a:xfrm>
          <a:prstGeom prst="ellipse">
            <a:avLst/>
          </a:prstGeom>
          <a:solidFill>
            <a:schemeClr val="accent1"/>
          </a:solidFill>
          <a:ln w="9525">
            <a:solidFill>
              <a:schemeClr val="tx1"/>
            </a:solidFill>
            <a:round/>
            <a:headEnd/>
            <a:tailEnd/>
          </a:ln>
        </p:spPr>
        <p:txBody>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a:t>Project Level NEPA</a:t>
            </a:r>
          </a:p>
        </p:txBody>
      </p:sp>
      <p:sp>
        <p:nvSpPr>
          <p:cNvPr id="29700" name="TextBox 9">
            <a:extLst>
              <a:ext uri="{FF2B5EF4-FFF2-40B4-BE49-F238E27FC236}">
                <a16:creationId xmlns:a16="http://schemas.microsoft.com/office/drawing/2014/main" id="{4BFB9ADE-101E-0A97-EF17-AA51158B57A5}"/>
              </a:ext>
            </a:extLst>
          </p:cNvPr>
          <p:cNvSpPr txBox="1">
            <a:spLocks noChangeArrowheads="1"/>
          </p:cNvSpPr>
          <p:nvPr/>
        </p:nvSpPr>
        <p:spPr bwMode="auto">
          <a:xfrm>
            <a:off x="5410200" y="228600"/>
            <a:ext cx="250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Fire Movement</a:t>
            </a:r>
          </a:p>
        </p:txBody>
      </p:sp>
      <p:sp>
        <p:nvSpPr>
          <p:cNvPr id="29701" name="TextBox 10">
            <a:extLst>
              <a:ext uri="{FF2B5EF4-FFF2-40B4-BE49-F238E27FC236}">
                <a16:creationId xmlns:a16="http://schemas.microsoft.com/office/drawing/2014/main" id="{86CD2F67-C5F7-02D1-F335-4F7DC973AE61}"/>
              </a:ext>
            </a:extLst>
          </p:cNvPr>
          <p:cNvSpPr txBox="1">
            <a:spLocks noChangeArrowheads="1"/>
          </p:cNvSpPr>
          <p:nvPr/>
        </p:nvSpPr>
        <p:spPr bwMode="auto">
          <a:xfrm>
            <a:off x="1143000" y="228600"/>
            <a:ext cx="264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Vegetation Pattern</a:t>
            </a:r>
          </a:p>
        </p:txBody>
      </p:sp>
      <p:sp>
        <p:nvSpPr>
          <p:cNvPr id="29702" name="TextBox 11">
            <a:extLst>
              <a:ext uri="{FF2B5EF4-FFF2-40B4-BE49-F238E27FC236}">
                <a16:creationId xmlns:a16="http://schemas.microsoft.com/office/drawing/2014/main" id="{50975210-20DC-20DB-73CC-1C0A6A17E3A7}"/>
              </a:ext>
            </a:extLst>
          </p:cNvPr>
          <p:cNvSpPr txBox="1">
            <a:spLocks noChangeArrowheads="1"/>
          </p:cNvSpPr>
          <p:nvPr/>
        </p:nvSpPr>
        <p:spPr bwMode="auto">
          <a:xfrm>
            <a:off x="0" y="914400"/>
            <a:ext cx="362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Road Network Evaluation</a:t>
            </a:r>
          </a:p>
        </p:txBody>
      </p:sp>
      <p:sp>
        <p:nvSpPr>
          <p:cNvPr id="29703" name="TextBox 12">
            <a:extLst>
              <a:ext uri="{FF2B5EF4-FFF2-40B4-BE49-F238E27FC236}">
                <a16:creationId xmlns:a16="http://schemas.microsoft.com/office/drawing/2014/main" id="{CCB08F94-7C8B-D2E6-46CA-359833EFDC76}"/>
              </a:ext>
            </a:extLst>
          </p:cNvPr>
          <p:cNvSpPr txBox="1">
            <a:spLocks noChangeArrowheads="1"/>
          </p:cNvSpPr>
          <p:nvPr/>
        </p:nvSpPr>
        <p:spPr bwMode="auto">
          <a:xfrm>
            <a:off x="6553200" y="990600"/>
            <a:ext cx="2322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Wildlife Habitat</a:t>
            </a:r>
          </a:p>
        </p:txBody>
      </p:sp>
      <p:sp>
        <p:nvSpPr>
          <p:cNvPr id="14" name="Down Arrow 13">
            <a:extLst>
              <a:ext uri="{FF2B5EF4-FFF2-40B4-BE49-F238E27FC236}">
                <a16:creationId xmlns:a16="http://schemas.microsoft.com/office/drawing/2014/main" id="{8EE0C1F5-AD01-D5B8-A350-CEA7E2937E04}"/>
              </a:ext>
            </a:extLst>
          </p:cNvPr>
          <p:cNvSpPr/>
          <p:nvPr/>
        </p:nvSpPr>
        <p:spPr bwMode="auto">
          <a:xfrm rot="19800438">
            <a:off x="6329363" y="2784475"/>
            <a:ext cx="485775" cy="1539875"/>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endParaRPr>
          </a:p>
        </p:txBody>
      </p:sp>
      <p:sp>
        <p:nvSpPr>
          <p:cNvPr id="15" name="Right Arrow 14">
            <a:extLst>
              <a:ext uri="{FF2B5EF4-FFF2-40B4-BE49-F238E27FC236}">
                <a16:creationId xmlns:a16="http://schemas.microsoft.com/office/drawing/2014/main" id="{B6BB4B1B-D186-6ABB-2910-D85527863414}"/>
              </a:ext>
            </a:extLst>
          </p:cNvPr>
          <p:cNvSpPr/>
          <p:nvPr/>
        </p:nvSpPr>
        <p:spPr bwMode="auto">
          <a:xfrm rot="10800000">
            <a:off x="3733800" y="4495800"/>
            <a:ext cx="1600200" cy="484188"/>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endParaRPr>
          </a:p>
        </p:txBody>
      </p:sp>
      <p:sp>
        <p:nvSpPr>
          <p:cNvPr id="16" name="Down Arrow 15">
            <a:extLst>
              <a:ext uri="{FF2B5EF4-FFF2-40B4-BE49-F238E27FC236}">
                <a16:creationId xmlns:a16="http://schemas.microsoft.com/office/drawing/2014/main" id="{74DDB29D-7440-932E-2245-B317A1E0432C}"/>
              </a:ext>
            </a:extLst>
          </p:cNvPr>
          <p:cNvSpPr/>
          <p:nvPr/>
        </p:nvSpPr>
        <p:spPr bwMode="auto">
          <a:xfrm rot="12022461">
            <a:off x="2636838" y="2676525"/>
            <a:ext cx="484187" cy="1597025"/>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endParaRPr>
          </a:p>
        </p:txBody>
      </p:sp>
      <p:cxnSp>
        <p:nvCxnSpPr>
          <p:cNvPr id="18" name="Straight Arrow Connector 17">
            <a:extLst>
              <a:ext uri="{FF2B5EF4-FFF2-40B4-BE49-F238E27FC236}">
                <a16:creationId xmlns:a16="http://schemas.microsoft.com/office/drawing/2014/main" id="{190CA59F-90DC-8359-ECA2-AAEE3A17C6B3}"/>
              </a:ext>
            </a:extLst>
          </p:cNvPr>
          <p:cNvCxnSpPr>
            <a:cxnSpLocks noChangeShapeType="1"/>
            <a:endCxn id="29697" idx="7"/>
          </p:cNvCxnSpPr>
          <p:nvPr/>
        </p:nvCxnSpPr>
        <p:spPr bwMode="auto">
          <a:xfrm rot="5400000">
            <a:off x="6193631" y="1453357"/>
            <a:ext cx="593725" cy="277812"/>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B898DEB2-FE1D-4B28-9F15-D1193D3BA3AA}"/>
              </a:ext>
            </a:extLst>
          </p:cNvPr>
          <p:cNvCxnSpPr>
            <a:cxnSpLocks noChangeShapeType="1"/>
          </p:cNvCxnSpPr>
          <p:nvPr/>
        </p:nvCxnSpPr>
        <p:spPr bwMode="auto">
          <a:xfrm rot="5400000">
            <a:off x="4914900" y="1028700"/>
            <a:ext cx="1066800" cy="228600"/>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AF1AFD32-5459-BF96-A506-577B52D32FC4}"/>
              </a:ext>
            </a:extLst>
          </p:cNvPr>
          <p:cNvCxnSpPr>
            <a:cxnSpLocks noChangeShapeType="1"/>
          </p:cNvCxnSpPr>
          <p:nvPr/>
        </p:nvCxnSpPr>
        <p:spPr bwMode="auto">
          <a:xfrm rot="16200000" flipH="1">
            <a:off x="3543300" y="723900"/>
            <a:ext cx="1143000" cy="762000"/>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541C7EA0-0DCA-A501-2932-C8F8BB15D881}"/>
              </a:ext>
            </a:extLst>
          </p:cNvPr>
          <p:cNvCxnSpPr>
            <a:cxnSpLocks noChangeShapeType="1"/>
          </p:cNvCxnSpPr>
          <p:nvPr/>
        </p:nvCxnSpPr>
        <p:spPr bwMode="auto">
          <a:xfrm rot="16200000" flipH="1">
            <a:off x="3467100" y="1333500"/>
            <a:ext cx="457200" cy="381000"/>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9711" name="TextBox 31">
            <a:extLst>
              <a:ext uri="{FF2B5EF4-FFF2-40B4-BE49-F238E27FC236}">
                <a16:creationId xmlns:a16="http://schemas.microsoft.com/office/drawing/2014/main" id="{1E3052D3-8E1D-EABF-6E1F-9F67A29961BC}"/>
              </a:ext>
            </a:extLst>
          </p:cNvPr>
          <p:cNvSpPr txBox="1">
            <a:spLocks noChangeArrowheads="1"/>
          </p:cNvSpPr>
          <p:nvPr/>
        </p:nvSpPr>
        <p:spPr bwMode="auto">
          <a:xfrm>
            <a:off x="1676400" y="6334125"/>
            <a:ext cx="674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800"/>
              <a:t>Multiple Projects/Landscape Evaluation</a:t>
            </a:r>
          </a:p>
        </p:txBody>
      </p:sp>
      <p:sp>
        <p:nvSpPr>
          <p:cNvPr id="29712" name="TextBox 16">
            <a:extLst>
              <a:ext uri="{FF2B5EF4-FFF2-40B4-BE49-F238E27FC236}">
                <a16:creationId xmlns:a16="http://schemas.microsoft.com/office/drawing/2014/main" id="{470A5AAE-1CEE-3F43-29AE-5BB3F7B3BF3A}"/>
              </a:ext>
            </a:extLst>
          </p:cNvPr>
          <p:cNvSpPr txBox="1">
            <a:spLocks noChangeArrowheads="1"/>
          </p:cNvSpPr>
          <p:nvPr/>
        </p:nvSpPr>
        <p:spPr bwMode="auto">
          <a:xfrm>
            <a:off x="6781800" y="54102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t>-P&amp;N</a:t>
            </a:r>
          </a:p>
          <a:p>
            <a:pPr eaLnBrk="1" hangingPunct="1"/>
            <a:r>
              <a:rPr lang="en-US" altLang="en-US" sz="1600"/>
              <a:t>-Landscape Prescription</a:t>
            </a:r>
          </a:p>
        </p:txBody>
      </p:sp>
      <p:cxnSp>
        <p:nvCxnSpPr>
          <p:cNvPr id="29713" name="Straight Arrow Connector 19">
            <a:extLst>
              <a:ext uri="{FF2B5EF4-FFF2-40B4-BE49-F238E27FC236}">
                <a16:creationId xmlns:a16="http://schemas.microsoft.com/office/drawing/2014/main" id="{C76C19DB-3D44-7B49-1965-99DB1D13B41B}"/>
              </a:ext>
            </a:extLst>
          </p:cNvPr>
          <p:cNvCxnSpPr>
            <a:cxnSpLocks noChangeShapeType="1"/>
          </p:cNvCxnSpPr>
          <p:nvPr/>
        </p:nvCxnSpPr>
        <p:spPr bwMode="auto">
          <a:xfrm rot="16200000" flipH="1">
            <a:off x="7200900" y="5067300"/>
            <a:ext cx="4572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714" name="TextBox 24">
            <a:extLst>
              <a:ext uri="{FF2B5EF4-FFF2-40B4-BE49-F238E27FC236}">
                <a16:creationId xmlns:a16="http://schemas.microsoft.com/office/drawing/2014/main" id="{05E80F46-A795-3AAC-8291-75CDB817F84E}"/>
              </a:ext>
            </a:extLst>
          </p:cNvPr>
          <p:cNvSpPr txBox="1">
            <a:spLocks noChangeArrowheads="1"/>
          </p:cNvSpPr>
          <p:nvPr/>
        </p:nvSpPr>
        <p:spPr bwMode="auto">
          <a:xfrm>
            <a:off x="685800" y="5638800"/>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t>-Stand Level Prescriptions</a:t>
            </a:r>
          </a:p>
        </p:txBody>
      </p:sp>
      <p:cxnSp>
        <p:nvCxnSpPr>
          <p:cNvPr id="29715" name="Straight Arrow Connector 27">
            <a:extLst>
              <a:ext uri="{FF2B5EF4-FFF2-40B4-BE49-F238E27FC236}">
                <a16:creationId xmlns:a16="http://schemas.microsoft.com/office/drawing/2014/main" id="{3070599D-24C3-9F6B-78E7-6A1B53999BBE}"/>
              </a:ext>
            </a:extLst>
          </p:cNvPr>
          <p:cNvCxnSpPr>
            <a:cxnSpLocks noChangeShapeType="1"/>
          </p:cNvCxnSpPr>
          <p:nvPr/>
        </p:nvCxnSpPr>
        <p:spPr bwMode="auto">
          <a:xfrm rot="5400000">
            <a:off x="1104900" y="4914900"/>
            <a:ext cx="8382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716" name="TextBox 10">
            <a:extLst>
              <a:ext uri="{FF2B5EF4-FFF2-40B4-BE49-F238E27FC236}">
                <a16:creationId xmlns:a16="http://schemas.microsoft.com/office/drawing/2014/main" id="{A6679E3F-7900-72F7-DBDB-105D683DDD05}"/>
              </a:ext>
            </a:extLst>
          </p:cNvPr>
          <p:cNvSpPr txBox="1">
            <a:spLocks noChangeArrowheads="1"/>
          </p:cNvSpPr>
          <p:nvPr/>
        </p:nvSpPr>
        <p:spPr bwMode="auto">
          <a:xfrm>
            <a:off x="76200" y="2217738"/>
            <a:ext cx="23891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Large and old tree guidelines</a:t>
            </a:r>
          </a:p>
        </p:txBody>
      </p:sp>
      <p:cxnSp>
        <p:nvCxnSpPr>
          <p:cNvPr id="22" name="Straight Arrow Connector 21">
            <a:extLst>
              <a:ext uri="{FF2B5EF4-FFF2-40B4-BE49-F238E27FC236}">
                <a16:creationId xmlns:a16="http://schemas.microsoft.com/office/drawing/2014/main" id="{A46E2BD6-17C6-B5D5-7EE5-4A1213BCB872}"/>
              </a:ext>
            </a:extLst>
          </p:cNvPr>
          <p:cNvCxnSpPr>
            <a:cxnSpLocks noChangeShapeType="1"/>
            <a:stCxn id="29716" idx="2"/>
            <a:endCxn id="29699" idx="0"/>
          </p:cNvCxnSpPr>
          <p:nvPr/>
        </p:nvCxnSpPr>
        <p:spPr bwMode="auto">
          <a:xfrm>
            <a:off x="1270000" y="3065463"/>
            <a:ext cx="939800" cy="1049337"/>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9718" name="TextBox 12">
            <a:extLst>
              <a:ext uri="{FF2B5EF4-FFF2-40B4-BE49-F238E27FC236}">
                <a16:creationId xmlns:a16="http://schemas.microsoft.com/office/drawing/2014/main" id="{362CE0E6-9397-D2CC-AADB-A378057370D7}"/>
              </a:ext>
            </a:extLst>
          </p:cNvPr>
          <p:cNvSpPr txBox="1">
            <a:spLocks noChangeArrowheads="1"/>
          </p:cNvSpPr>
          <p:nvPr/>
        </p:nvSpPr>
        <p:spPr bwMode="auto">
          <a:xfrm>
            <a:off x="7696200" y="1684338"/>
            <a:ext cx="1219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t>Climate Change</a:t>
            </a:r>
          </a:p>
        </p:txBody>
      </p:sp>
      <p:cxnSp>
        <p:nvCxnSpPr>
          <p:cNvPr id="27" name="Straight Arrow Connector 26">
            <a:extLst>
              <a:ext uri="{FF2B5EF4-FFF2-40B4-BE49-F238E27FC236}">
                <a16:creationId xmlns:a16="http://schemas.microsoft.com/office/drawing/2014/main" id="{D1FC6182-5A21-154E-F6CF-3FF0C3C7CF71}"/>
              </a:ext>
            </a:extLst>
          </p:cNvPr>
          <p:cNvCxnSpPr>
            <a:cxnSpLocks noChangeShapeType="1"/>
            <a:stCxn id="29718" idx="1"/>
            <a:endCxn id="29697" idx="6"/>
          </p:cNvCxnSpPr>
          <p:nvPr/>
        </p:nvCxnSpPr>
        <p:spPr bwMode="auto">
          <a:xfrm flipH="1">
            <a:off x="7010400" y="2098675"/>
            <a:ext cx="685800" cy="301625"/>
          </a:xfrm>
          <a:prstGeom prst="straightConnector1">
            <a:avLst/>
          </a:prstGeom>
          <a:noFill/>
          <a:ln w="38100">
            <a:solidFill>
              <a:srgbClr val="00000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Scan97">
            <a:extLst>
              <a:ext uri="{FF2B5EF4-FFF2-40B4-BE49-F238E27FC236}">
                <a16:creationId xmlns:a16="http://schemas.microsoft.com/office/drawing/2014/main" id="{AC6079E0-BDE0-8F46-4AD7-9064F59437B0}"/>
              </a:ext>
            </a:extLst>
          </p:cNvPr>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788150" y="554038"/>
            <a:ext cx="2185988" cy="3408362"/>
          </a:xfrm>
          <a:noFill/>
        </p:spPr>
      </p:pic>
      <p:sp>
        <p:nvSpPr>
          <p:cNvPr id="31746" name="Title 1">
            <a:extLst>
              <a:ext uri="{FF2B5EF4-FFF2-40B4-BE49-F238E27FC236}">
                <a16:creationId xmlns:a16="http://schemas.microsoft.com/office/drawing/2014/main" id="{CAE0C3B7-4533-876B-6A82-874594FDACA1}"/>
              </a:ext>
            </a:extLst>
          </p:cNvPr>
          <p:cNvSpPr>
            <a:spLocks noGrp="1"/>
          </p:cNvSpPr>
          <p:nvPr>
            <p:ph type="title"/>
          </p:nvPr>
        </p:nvSpPr>
        <p:spPr>
          <a:xfrm>
            <a:off x="0" y="7938"/>
            <a:ext cx="9144000" cy="533400"/>
          </a:xfrm>
        </p:spPr>
        <p:txBody>
          <a:bodyPr/>
          <a:lstStyle/>
          <a:p>
            <a:pPr algn="l"/>
            <a:r>
              <a:rPr lang="en-US" altLang="en-US" sz="4000" b="1"/>
              <a:t>Why is this a good idea for spotted owls?</a:t>
            </a:r>
          </a:p>
        </p:txBody>
      </p:sp>
      <p:graphicFrame>
        <p:nvGraphicFramePr>
          <p:cNvPr id="4" name="Table 3">
            <a:extLst>
              <a:ext uri="{FF2B5EF4-FFF2-40B4-BE49-F238E27FC236}">
                <a16:creationId xmlns:a16="http://schemas.microsoft.com/office/drawing/2014/main" id="{1458E7BD-6AC4-78C7-E683-57F4E2D9A618}"/>
              </a:ext>
            </a:extLst>
          </p:cNvPr>
          <p:cNvGraphicFramePr>
            <a:graphicFrameLocks noGrp="1"/>
          </p:cNvGraphicFramePr>
          <p:nvPr/>
        </p:nvGraphicFramePr>
        <p:xfrm>
          <a:off x="193675" y="1004888"/>
          <a:ext cx="6200775" cy="1890712"/>
        </p:xfrm>
        <a:graphic>
          <a:graphicData uri="http://schemas.openxmlformats.org/drawingml/2006/table">
            <a:tbl>
              <a:tblPr firstRow="1" bandRow="1">
                <a:tableStyleId>{5C22544A-7EE6-4342-B048-85BDC9FD1C3A}</a:tableStyleId>
              </a:tblPr>
              <a:tblGrid>
                <a:gridCol w="2848370">
                  <a:extLst>
                    <a:ext uri="{9D8B030D-6E8A-4147-A177-3AD203B41FA5}">
                      <a16:colId xmlns:a16="http://schemas.microsoft.com/office/drawing/2014/main" val="20000"/>
                    </a:ext>
                  </a:extLst>
                </a:gridCol>
                <a:gridCol w="1676202">
                  <a:extLst>
                    <a:ext uri="{9D8B030D-6E8A-4147-A177-3AD203B41FA5}">
                      <a16:colId xmlns:a16="http://schemas.microsoft.com/office/drawing/2014/main" val="20001"/>
                    </a:ext>
                  </a:extLst>
                </a:gridCol>
                <a:gridCol w="1676204">
                  <a:extLst>
                    <a:ext uri="{9D8B030D-6E8A-4147-A177-3AD203B41FA5}">
                      <a16:colId xmlns:a16="http://schemas.microsoft.com/office/drawing/2014/main" val="20002"/>
                    </a:ext>
                  </a:extLst>
                </a:gridCol>
              </a:tblGrid>
              <a:tr h="384750">
                <a:tc>
                  <a:txBody>
                    <a:bodyPr/>
                    <a:lstStyle/>
                    <a:p>
                      <a:r>
                        <a:rPr lang="en-US" sz="1800" dirty="0"/>
                        <a:t>Area</a:t>
                      </a:r>
                    </a:p>
                  </a:txBody>
                  <a:tcPr marL="91429" marR="91429" marT="45712" marB="45712"/>
                </a:tc>
                <a:tc gridSpan="2">
                  <a:txBody>
                    <a:bodyPr/>
                    <a:lstStyle/>
                    <a:p>
                      <a:r>
                        <a:rPr lang="en-US" sz="1800" dirty="0"/>
                        <a:t>Northern Spotted Owl Habitat </a:t>
                      </a:r>
                      <a:r>
                        <a:rPr lang="en-US" sz="1800" baseline="30000" dirty="0"/>
                        <a:t>a</a:t>
                      </a:r>
                    </a:p>
                  </a:txBody>
                  <a:tcPr marL="91429" marR="91429" marT="45712" marB="45712"/>
                </a:tc>
                <a:tc hMerge="1">
                  <a:txBody>
                    <a:bodyPr/>
                    <a:lstStyle/>
                    <a:p>
                      <a:endParaRPr lang="en-US" dirty="0"/>
                    </a:p>
                  </a:txBody>
                  <a:tcPr/>
                </a:tc>
                <a:extLst>
                  <a:ext uri="{0D108BD9-81ED-4DB2-BD59-A6C34878D82A}">
                    <a16:rowId xmlns:a16="http://schemas.microsoft.com/office/drawing/2014/main" val="10000"/>
                  </a:ext>
                </a:extLst>
              </a:tr>
              <a:tr h="384750">
                <a:tc>
                  <a:txBody>
                    <a:bodyPr/>
                    <a:lstStyle/>
                    <a:p>
                      <a:endParaRPr lang="en-US" sz="1800"/>
                    </a:p>
                  </a:txBody>
                  <a:tcPr marL="91429" marR="91429" marT="45712" marB="45712"/>
                </a:tc>
                <a:tc>
                  <a:txBody>
                    <a:bodyPr/>
                    <a:lstStyle/>
                    <a:p>
                      <a:pPr algn="ctr"/>
                      <a:r>
                        <a:rPr lang="en-US" sz="1800" dirty="0"/>
                        <a:t>NRF</a:t>
                      </a:r>
                    </a:p>
                  </a:txBody>
                  <a:tcPr marL="91429" marR="91429" marT="45712" marB="45712"/>
                </a:tc>
                <a:tc>
                  <a:txBody>
                    <a:bodyPr/>
                    <a:lstStyle/>
                    <a:p>
                      <a:pPr algn="ctr"/>
                      <a:r>
                        <a:rPr lang="en-US" sz="1800" dirty="0"/>
                        <a:t>Core</a:t>
                      </a:r>
                    </a:p>
                  </a:txBody>
                  <a:tcPr marL="91429" marR="91429" marT="45712" marB="45712"/>
                </a:tc>
                <a:extLst>
                  <a:ext uri="{0D108BD9-81ED-4DB2-BD59-A6C34878D82A}">
                    <a16:rowId xmlns:a16="http://schemas.microsoft.com/office/drawing/2014/main" val="10001"/>
                  </a:ext>
                </a:extLst>
              </a:tr>
              <a:tr h="664089">
                <a:tc>
                  <a:txBody>
                    <a:bodyPr/>
                    <a:lstStyle/>
                    <a:p>
                      <a:r>
                        <a:rPr lang="en-US" sz="1800" dirty="0"/>
                        <a:t>Washington East Cascades</a:t>
                      </a:r>
                    </a:p>
                  </a:txBody>
                  <a:tcPr marL="91429" marR="91429" marT="45712" marB="45712"/>
                </a:tc>
                <a:tc>
                  <a:txBody>
                    <a:bodyPr/>
                    <a:lstStyle/>
                    <a:p>
                      <a:pPr algn="ctr"/>
                      <a:r>
                        <a:rPr lang="en-US" sz="1800" dirty="0"/>
                        <a:t>- 4.5%</a:t>
                      </a:r>
                    </a:p>
                  </a:txBody>
                  <a:tcPr marL="91429" marR="91429" marT="45713" marB="45713"/>
                </a:tc>
                <a:tc>
                  <a:txBody>
                    <a:bodyPr/>
                    <a:lstStyle/>
                    <a:p>
                      <a:pPr algn="ctr"/>
                      <a:r>
                        <a:rPr lang="en-US" sz="1800" dirty="0"/>
                        <a:t>- 6.9%</a:t>
                      </a:r>
                    </a:p>
                  </a:txBody>
                  <a:tcPr marL="91429" marR="91429" marT="45713" marB="45713"/>
                </a:tc>
                <a:extLst>
                  <a:ext uri="{0D108BD9-81ED-4DB2-BD59-A6C34878D82A}">
                    <a16:rowId xmlns:a16="http://schemas.microsoft.com/office/drawing/2014/main" val="10002"/>
                  </a:ext>
                </a:extLst>
              </a:tr>
              <a:tr h="457124">
                <a:tc>
                  <a:txBody>
                    <a:bodyPr/>
                    <a:lstStyle/>
                    <a:p>
                      <a:r>
                        <a:rPr lang="en-US" sz="1800" dirty="0"/>
                        <a:t>Oregon East Cascades</a:t>
                      </a:r>
                    </a:p>
                  </a:txBody>
                  <a:tcPr marL="91429" marR="91429" marT="45712" marB="45712"/>
                </a:tc>
                <a:tc>
                  <a:txBody>
                    <a:bodyPr/>
                    <a:lstStyle/>
                    <a:p>
                      <a:pPr algn="ctr"/>
                      <a:r>
                        <a:rPr lang="en-US" sz="1800" dirty="0"/>
                        <a:t>- 6.5%</a:t>
                      </a:r>
                    </a:p>
                  </a:txBody>
                  <a:tcPr marL="91429" marR="91429" marT="45713" marB="45713"/>
                </a:tc>
                <a:tc>
                  <a:txBody>
                    <a:bodyPr/>
                    <a:lstStyle/>
                    <a:p>
                      <a:pPr algn="ctr"/>
                      <a:r>
                        <a:rPr lang="en-US" sz="1800" dirty="0"/>
                        <a:t>- 6.8%</a:t>
                      </a:r>
                    </a:p>
                  </a:txBody>
                  <a:tcPr marL="91429" marR="91429" marT="45713" marB="45713"/>
                </a:tc>
                <a:extLst>
                  <a:ext uri="{0D108BD9-81ED-4DB2-BD59-A6C34878D82A}">
                    <a16:rowId xmlns:a16="http://schemas.microsoft.com/office/drawing/2014/main" val="10003"/>
                  </a:ext>
                </a:extLst>
              </a:tr>
            </a:tbl>
          </a:graphicData>
        </a:graphic>
      </p:graphicFrame>
      <p:sp>
        <p:nvSpPr>
          <p:cNvPr id="31768" name="TextBox 4">
            <a:extLst>
              <a:ext uri="{FF2B5EF4-FFF2-40B4-BE49-F238E27FC236}">
                <a16:creationId xmlns:a16="http://schemas.microsoft.com/office/drawing/2014/main" id="{451168E4-57B1-0E19-E515-A3F28E256137}"/>
              </a:ext>
            </a:extLst>
          </p:cNvPr>
          <p:cNvSpPr txBox="1">
            <a:spLocks noChangeArrowheads="1"/>
          </p:cNvSpPr>
          <p:nvPr/>
        </p:nvSpPr>
        <p:spPr bwMode="auto">
          <a:xfrm>
            <a:off x="228600" y="2871788"/>
            <a:ext cx="6467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baseline="30000"/>
              <a:t>a</a:t>
            </a:r>
            <a:r>
              <a:rPr lang="en-US" altLang="en-US" sz="1600"/>
              <a:t> – based on 15 year NWFP Monitoring report (Davis and Dugger 2011)</a:t>
            </a:r>
          </a:p>
        </p:txBody>
      </p:sp>
      <p:sp>
        <p:nvSpPr>
          <p:cNvPr id="31769" name="Title 4">
            <a:extLst>
              <a:ext uri="{FF2B5EF4-FFF2-40B4-BE49-F238E27FC236}">
                <a16:creationId xmlns:a16="http://schemas.microsoft.com/office/drawing/2014/main" id="{F29004C1-4B05-07D1-47E6-AF6861B7BB1F}"/>
              </a:ext>
            </a:extLst>
          </p:cNvPr>
          <p:cNvSpPr txBox="1">
            <a:spLocks/>
          </p:cNvSpPr>
          <p:nvPr/>
        </p:nvSpPr>
        <p:spPr bwMode="auto">
          <a:xfrm>
            <a:off x="644525" y="32845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r>
              <a:rPr lang="en-US" altLang="en-US">
                <a:solidFill>
                  <a:schemeClr val="tx2"/>
                </a:solidFill>
              </a:rPr>
              <a:t>Causes of habitat removal</a:t>
            </a:r>
          </a:p>
        </p:txBody>
      </p:sp>
      <p:sp>
        <p:nvSpPr>
          <p:cNvPr id="31770" name="TextBox 1">
            <a:extLst>
              <a:ext uri="{FF2B5EF4-FFF2-40B4-BE49-F238E27FC236}">
                <a16:creationId xmlns:a16="http://schemas.microsoft.com/office/drawing/2014/main" id="{89EDF8A7-D3F7-AE1B-2933-D09F5B58E8EB}"/>
              </a:ext>
            </a:extLst>
          </p:cNvPr>
          <p:cNvSpPr txBox="1">
            <a:spLocks noChangeArrowheads="1"/>
          </p:cNvSpPr>
          <p:nvPr/>
        </p:nvSpPr>
        <p:spPr bwMode="auto">
          <a:xfrm>
            <a:off x="20638" y="696913"/>
            <a:ext cx="644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t>  Spotted owl habitat decline in fire prone provinces.   </a:t>
            </a:r>
          </a:p>
        </p:txBody>
      </p:sp>
      <p:pic>
        <p:nvPicPr>
          <p:cNvPr id="10" name="StarWarsLogging_VideoClip.mpeg">
            <a:hlinkClick r:id="" action="ppaction://media"/>
            <a:extLst>
              <a:ext uri="{FF2B5EF4-FFF2-40B4-BE49-F238E27FC236}">
                <a16:creationId xmlns:a16="http://schemas.microsoft.com/office/drawing/2014/main" id="{A2C1559E-C33B-60FE-C608-B0CC099655EB}"/>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986213" y="417195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5" descr="potpeak-sisi138-900x1200">
            <a:extLst>
              <a:ext uri="{FF2B5EF4-FFF2-40B4-BE49-F238E27FC236}">
                <a16:creationId xmlns:a16="http://schemas.microsoft.com/office/drawing/2014/main" id="{7059C831-313A-CDA7-45AC-5EABE65862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773488"/>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B9BF8D8-B777-D537-4F7F-0BB2CBEC3566}"/>
              </a:ext>
            </a:extLst>
          </p:cNvPr>
          <p:cNvSpPr txBox="1"/>
          <p:nvPr/>
        </p:nvSpPr>
        <p:spPr>
          <a:xfrm>
            <a:off x="1481138" y="4478338"/>
            <a:ext cx="1033462" cy="1570037"/>
          </a:xfrm>
          <a:prstGeom prst="rect">
            <a:avLst/>
          </a:prstGeom>
          <a:noFill/>
        </p:spPr>
        <p:txBody>
          <a:bodyPr>
            <a:spAutoFit/>
          </a:bodyPr>
          <a:lstStyle/>
          <a:p>
            <a:pPr>
              <a:defRPr/>
            </a:pPr>
            <a:r>
              <a:rPr lang="en-US" sz="9600" dirty="0">
                <a:latin typeface="+mj-lt"/>
                <a:ea typeface="ＭＳ Ｐゴシック" pitchFamily="34" charset="-128"/>
                <a:cs typeface="Arial" pitchFamily="34" charset="0"/>
              </a:rPr>
              <a:t>4</a:t>
            </a:r>
          </a:p>
        </p:txBody>
      </p:sp>
      <p:sp>
        <p:nvSpPr>
          <p:cNvPr id="31774" name="TextBox 2">
            <a:extLst>
              <a:ext uri="{FF2B5EF4-FFF2-40B4-BE49-F238E27FC236}">
                <a16:creationId xmlns:a16="http://schemas.microsoft.com/office/drawing/2014/main" id="{58ED04AB-998F-5C14-271E-7B57AC11D520}"/>
              </a:ext>
            </a:extLst>
          </p:cNvPr>
          <p:cNvSpPr txBox="1">
            <a:spLocks noChangeArrowheads="1"/>
          </p:cNvSpPr>
          <p:nvPr/>
        </p:nvSpPr>
        <p:spPr bwMode="auto">
          <a:xfrm>
            <a:off x="3124200" y="4511675"/>
            <a:ext cx="53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960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986F061-EC26-D44D-643D-5D0B383C1433}"/>
              </a:ext>
            </a:extLst>
          </p:cNvPr>
          <p:cNvSpPr txBox="1"/>
          <p:nvPr/>
        </p:nvSpPr>
        <p:spPr>
          <a:xfrm>
            <a:off x="5216525" y="4540250"/>
            <a:ext cx="381000" cy="1568450"/>
          </a:xfrm>
          <a:prstGeom prst="rect">
            <a:avLst/>
          </a:prstGeom>
          <a:noFill/>
        </p:spPr>
        <p:txBody>
          <a:bodyPr>
            <a:spAutoFit/>
          </a:bodyPr>
          <a:lstStyle/>
          <a:p>
            <a:pPr>
              <a:defRPr/>
            </a:pPr>
            <a:r>
              <a:rPr lang="en-US" sz="9600" dirty="0">
                <a:solidFill>
                  <a:schemeClr val="bg1"/>
                </a:solidFill>
                <a:latin typeface="+mj-lt"/>
                <a:ea typeface="ＭＳ Ｐゴシック" pitchFamily="34" charset="-128"/>
                <a:cs typeface="Arial" pitchFamily="34" charset="0"/>
              </a:rPr>
              <a:t>1</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3">
            <a:extLst>
              <a:ext uri="{FF2B5EF4-FFF2-40B4-BE49-F238E27FC236}">
                <a16:creationId xmlns:a16="http://schemas.microsoft.com/office/drawing/2014/main" id="{2CB5EEEE-418A-DA00-2506-0230A3055333}"/>
              </a:ext>
            </a:extLst>
          </p:cNvPr>
          <p:cNvSpPr>
            <a:spLocks noGrp="1"/>
          </p:cNvSpPr>
          <p:nvPr>
            <p:ph type="title"/>
          </p:nvPr>
        </p:nvSpPr>
        <p:spPr>
          <a:xfrm>
            <a:off x="0" y="152400"/>
            <a:ext cx="9144000" cy="1143000"/>
          </a:xfrm>
        </p:spPr>
        <p:txBody>
          <a:bodyPr/>
          <a:lstStyle/>
          <a:p>
            <a:r>
              <a:rPr lang="en-US" altLang="en-US" sz="4000" b="1"/>
              <a:t>Why is this a good idea for spotted owls?</a:t>
            </a:r>
          </a:p>
        </p:txBody>
      </p:sp>
      <p:pic>
        <p:nvPicPr>
          <p:cNvPr id="7" name="Picture 7" descr="GooseCamp0089b">
            <a:extLst>
              <a:ext uri="{FF2B5EF4-FFF2-40B4-BE49-F238E27FC236}">
                <a16:creationId xmlns:a16="http://schemas.microsoft.com/office/drawing/2014/main" id="{9FE78DD7-A961-A71C-E9C8-9310A5615F2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9232" r="19232"/>
          <a:stretch>
            <a:fillRect/>
          </a:stretch>
        </p:blipFill>
        <p:spPr>
          <a:xfrm>
            <a:off x="4443413" y="1606550"/>
            <a:ext cx="4606925" cy="4975225"/>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3795" name="Picture 8" descr="photo-spotted-owl">
            <a:extLst>
              <a:ext uri="{FF2B5EF4-FFF2-40B4-BE49-F238E27FC236}">
                <a16:creationId xmlns:a16="http://schemas.microsoft.com/office/drawing/2014/main" id="{99C30354-3392-6C1E-BE7E-624E91F33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6550"/>
            <a:ext cx="3352800" cy="4975225"/>
          </a:xfrm>
          <a:prstGeom prst="rect">
            <a:avLst/>
          </a:prstGeom>
          <a:noFill/>
          <a:ln w="9525">
            <a:solidFill>
              <a:srgbClr val="339966"/>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Box 2">
            <a:extLst>
              <a:ext uri="{FF2B5EF4-FFF2-40B4-BE49-F238E27FC236}">
                <a16:creationId xmlns:a16="http://schemas.microsoft.com/office/drawing/2014/main" id="{AC486D5F-3EA6-99B8-2273-E3369958DDDA}"/>
              </a:ext>
            </a:extLst>
          </p:cNvPr>
          <p:cNvSpPr txBox="1">
            <a:spLocks noChangeArrowheads="1"/>
          </p:cNvSpPr>
          <p:nvPr/>
        </p:nvSpPr>
        <p:spPr bwMode="auto">
          <a:xfrm>
            <a:off x="3581400" y="3617913"/>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5400"/>
              <a:t>vs</a:t>
            </a:r>
          </a:p>
        </p:txBody>
      </p:sp>
    </p:spTree>
  </p:cSld>
  <p:clrMapOvr>
    <a:masterClrMapping/>
  </p:clrMapOvr>
</p:sld>
</file>

<file path=ppt/theme/theme1.xml><?xml version="1.0" encoding="utf-8"?>
<a:theme xmlns:a="http://schemas.openxmlformats.org/drawingml/2006/main" name="FUNDAMENTALS OF FIRE ECOLOGY">
  <a:themeElements>
    <a:clrScheme name="FUNDAMENTALS OF FIRE ECOLOG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UNDAMENTALS OF FIRE ECOLOG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UNDAMENTALS OF FIRE ECOLOG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UNDAMENTALS OF FIRE ECOLOG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UNDAMENTALS OF FIRE ECOLO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UNDAMENTALS OF FIRE ECOLOG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UNDAMENTALS OF FIRE ECOLOG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UNDAMENTALS OF FIRE ECOLOG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UNDAMENTALS OF FIRE ECOLOG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FUNDAMENTALS OF FIRE ECOLOGY</Template>
  <TotalTime>8212</TotalTime>
  <Words>2771</Words>
  <Application>Microsoft Office PowerPoint</Application>
  <PresentationFormat>On-screen Show (4:3)</PresentationFormat>
  <Paragraphs>235</Paragraphs>
  <Slides>28</Slides>
  <Notes>20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Times New Roman</vt:lpstr>
      <vt:lpstr>MS PGothic</vt:lpstr>
      <vt:lpstr>Arial</vt:lpstr>
      <vt:lpstr>Calibri</vt:lpstr>
      <vt:lpstr>Symbol</vt:lpstr>
      <vt:lpstr>FUNDAMENTALS OF FIRE ECOLOGY</vt:lpstr>
      <vt:lpstr>Adobe Acrobat Document</vt:lpstr>
      <vt:lpstr> Restoration on the Okanogan Wenatchee National Forest </vt:lpstr>
      <vt:lpstr>The Forest Restoration Strategy Vision</vt:lpstr>
      <vt:lpstr>PowerPoint Presentation</vt:lpstr>
      <vt:lpstr>Restoration Strategy Development</vt:lpstr>
      <vt:lpstr>Key Restoration Issues</vt:lpstr>
      <vt:lpstr>PowerPoint Presentation</vt:lpstr>
      <vt:lpstr>PowerPoint Presentation</vt:lpstr>
      <vt:lpstr>Why is this a good idea for spotted owls?</vt:lpstr>
      <vt:lpstr>Why is this a good idea for spotted owls?</vt:lpstr>
      <vt:lpstr>PowerPoint Presentation</vt:lpstr>
      <vt:lpstr>PowerPoint Presentation</vt:lpstr>
      <vt:lpstr>PowerPoint Presentation</vt:lpstr>
      <vt:lpstr>Challenges and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Questions/Comments</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Gaines</dc:creator>
  <cp:lastModifiedBy>Lum-Naihe, Christof Jurh duk - FS, AZ</cp:lastModifiedBy>
  <cp:revision>301</cp:revision>
  <cp:lastPrinted>2013-04-17T17:29:29Z</cp:lastPrinted>
  <dcterms:created xsi:type="dcterms:W3CDTF">2005-11-29T22:30:21Z</dcterms:created>
  <dcterms:modified xsi:type="dcterms:W3CDTF">2025-08-04T17:10:57Z</dcterms:modified>
</cp:coreProperties>
</file>