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0" r:id="rId2"/>
    <p:sldId id="321" r:id="rId3"/>
    <p:sldId id="329" r:id="rId4"/>
    <p:sldId id="330" r:id="rId5"/>
    <p:sldId id="334" r:id="rId6"/>
    <p:sldId id="335" r:id="rId7"/>
    <p:sldId id="331" r:id="rId8"/>
    <p:sldId id="333" r:id="rId9"/>
    <p:sldId id="327" r:id="rId10"/>
    <p:sldId id="328" r:id="rId11"/>
    <p:sldId id="288" r:id="rId12"/>
    <p:sldId id="325" r:id="rId13"/>
    <p:sldId id="322" r:id="rId14"/>
    <p:sldId id="302" r:id="rId15"/>
    <p:sldId id="303" r:id="rId16"/>
    <p:sldId id="326" r:id="rId17"/>
    <p:sldId id="304" r:id="rId18"/>
    <p:sldId id="305" r:id="rId19"/>
    <p:sldId id="261" r:id="rId20"/>
    <p:sldId id="262" r:id="rId21"/>
    <p:sldId id="263" r:id="rId22"/>
    <p:sldId id="264" r:id="rId23"/>
    <p:sldId id="265" r:id="rId24"/>
    <p:sldId id="323" r:id="rId25"/>
  </p:sldIdLst>
  <p:sldSz cx="9144000" cy="6858000" type="screen4x3"/>
  <p:notesSz cx="68580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636314-009C-AE1D-5501-DE9093D60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57DBB-C4EA-E11A-BE04-A2BF21AAD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382CD1-24CD-4819-AD24-72B6A39E534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CBAA-12AE-DF43-C274-034991DAA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4C4CB-C898-55C0-B35C-66107E0B72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ACA3F7-9B50-4648-91BA-0EE785825D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7AB764-C8F2-0E72-CD74-ECD7AE1D37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69C57-8477-7827-475F-DE305FFDFA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1518F-3E38-49E7-8ED0-92AFA36C1FD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5B90EA-4B06-30FC-B749-B255F0B774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B32286-7F27-749B-4BDB-6D9E328C4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C3BA-A150-7E9E-C560-2A62C79400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AD935-93C5-C8A0-F763-E57959B66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4DFAC0-EF97-495D-99AD-19390E4510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D4D9CEC-130B-801B-8E76-C6127F0C3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478F69-A623-4D37-9E90-074F57BFB88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2EE374-4C45-2A1D-AF7E-F012D851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3788" y="685800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E4DC7A-1659-CE14-9DC6-1D1306DCF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418013"/>
            <a:ext cx="5070475" cy="4192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FCFB-5727-F69F-9F89-E7FEE7E0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F038C-35ED-42FB-9B8E-8A93B35FD25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01C2F-F528-836D-A9EF-4683A485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2E9D-8A50-7BCE-42BE-3494EE28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AC38-0031-40E5-ADEF-5B816222C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B62A1-44FF-7389-36C1-3080A1CD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C84CC-F579-437F-A244-9209EE337E6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EB48-6509-A1E4-B81D-58867903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26079-3818-8889-AD5B-9E72B833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51BFD-616E-4F78-9779-43F346390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4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F272-A45A-451A-02EE-21722F51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4106A-3C92-4807-962D-C09E95409AD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4DB7-7DE7-E2CB-84C2-D4FCDBA0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522A-B6C5-F397-FCCE-111C6BE9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864B-02E1-4DC3-9016-AFE9C63B0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45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500" y="722313"/>
            <a:ext cx="8637588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D4945-0BAD-295B-4A85-7C278B6C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06826-8AFD-CEFC-BCC2-C8F34F71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67AE6-A64D-84EB-1763-F8781068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B087EC-F069-4451-AFEC-C340E9886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4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6E11-E60A-CB30-D5DC-9BA073D4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E2813-BDED-4417-8E4C-EEA2CB2CEBE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6CA7D-A987-4B65-7560-492CD243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05E4-E829-BFF9-E22C-912C9DA4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3E0A-F826-49AC-80A4-FE5AE1AEF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D53C-7475-94EA-4CE3-7CAC615C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2739E-3E3E-4C9F-8FC3-28490481295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AF9F-3F48-8549-2CEF-1E9127D5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AC18-EB3E-CD19-C020-B55B6796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1769-C7CA-432B-8A1A-436900D34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5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0831DD-69E2-2CAE-90EB-7627AC2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07748-1B57-4BF5-9E64-1CAFF1A3427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966C22-3B1C-B032-C357-E08AAC10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4E6C3B-9092-D7F0-FBC9-9102AD4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AA7C-71C3-4B1C-995F-FE886166F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D6D0C7-F8E3-9F93-BA2F-C59A6D31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AC932-8179-4B13-A65A-43F15F5E42A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03A6E6-A277-E4EE-BDAA-EB9C36A9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E24AE2-4399-98CC-385C-9171DBD7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25B8B-D2E2-42E2-AC32-7763A5A0E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97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8E523D-A79D-2F59-6A0B-90069B5C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C3F00-A6FD-4D16-8CB9-9CE86F3B5F0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8D46C0-D893-5204-4B88-0AE85A1A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A97DB9-5E66-C7FA-9CFE-3B654FC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FAC14-DADD-4B21-BCA4-02FC776A6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2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E7A1BA-A74E-6CAA-8803-0C280055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F89BC-E8B6-453B-AC33-8940EF981FA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0B1AE6-319B-C666-196F-CB03A7D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4ACFF-8DBA-FC8F-BDFA-51C05656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335AB-1590-4BDC-B8A1-98A297280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4ACA7E-455A-98ED-7071-4399AFBF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5C9E6-47F1-450C-BB78-2ACD1669A49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FB741A-E44E-3071-0057-1DB8CFD3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3A1F62-08F4-DA25-615C-58A979C8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5B5E-8064-44B3-B206-E8210084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6CCEA1-5F3B-8EC0-7D47-9DBD024A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FAC88-989B-48F0-ADFD-E8EE76D72B2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D5B71C-BB31-4179-6442-706E2ACD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37B8EC-249C-E6AF-1AE6-E40D1FD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DED15-D42F-4A42-A14C-6B06B2C4C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39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8079B1-074B-E349-DD40-32902B6510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7DFC905-3934-427B-5EB5-9AD07B190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42B7-1F3A-0CE4-3EE9-6C21E168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A984864-FACA-450D-8F5E-B7C1826809C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3E0FC-861B-D178-6888-00D573372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10BCC-86A3-66CF-76C4-5ACD33F4C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A397935-36AE-4C88-BAFD-CCCD866FFD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7E277BD-1E47-A421-D1BB-F3005DF3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9067800" cy="16764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 Shindler, Emeritus Professor</a:t>
            </a:r>
            <a:b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Dept. of Forest Ecosystems &amp; Society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AC46C0-A190-7562-BB95-BA89713AFC95}"/>
              </a:ext>
            </a:extLst>
          </p:cNvPr>
          <p:cNvSpPr txBox="1">
            <a:spLocks/>
          </p:cNvSpPr>
          <p:nvPr/>
        </p:nvSpPr>
        <p:spPr>
          <a:xfrm>
            <a:off x="381000" y="2667000"/>
            <a:ext cx="8763000" cy="3276600"/>
          </a:xfrm>
          <a:prstGeom prst="rect">
            <a:avLst/>
          </a:prstGeom>
        </p:spPr>
        <p:txBody>
          <a:bodyPr tIns="0" rIns="4572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3200" i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does the public think about the Forest Service?</a:t>
            </a:r>
            <a:endParaRPr lang="en-US" altLang="en-US" sz="320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en-US" sz="320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3200" i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can understanding public attitudes help us with our communication and in building trust?</a:t>
            </a:r>
            <a:r>
              <a:rPr lang="en-US" alt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2000"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>
                <a:effectLst>
                  <a:outerShdw blurRad="38100" dist="38100" dir="2700000" algn="tl">
                    <a:srgbClr val="1F497D"/>
                  </a:outerShdw>
                </a:effectLst>
              </a:rPr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43E9E7-684C-11A0-FB86-769AAFF594BD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2362200"/>
          </a:xfrm>
          <a:prstGeom prst="rect">
            <a:avLst/>
          </a:prstGeom>
        </p:spPr>
        <p:txBody>
          <a:bodyPr tIns="0" rIns="4572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9A898E5-B751-3180-D308-86B324CA2F4B}"/>
              </a:ext>
            </a:extLst>
          </p:cNvPr>
          <p:cNvSpPr txBox="1">
            <a:spLocks/>
          </p:cNvSpPr>
          <p:nvPr/>
        </p:nvSpPr>
        <p:spPr>
          <a:xfrm>
            <a:off x="9296400" y="2057400"/>
            <a:ext cx="2514600" cy="3810000"/>
          </a:xfrm>
          <a:prstGeom prst="rect">
            <a:avLst/>
          </a:prstGeom>
        </p:spPr>
        <p:txBody>
          <a:bodyPr tIns="0" rIns="45720" b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6389" name="Picture 16" descr="OSU_Logo.jpg">
            <a:extLst>
              <a:ext uri="{FF2B5EF4-FFF2-40B4-BE49-F238E27FC236}">
                <a16:creationId xmlns:a16="http://schemas.microsoft.com/office/drawing/2014/main" id="{C0B44362-1367-70F6-D2F3-9DDF5607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DEB2D0CB-8521-100D-B077-A0F4B919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2CA3FC88-7CDB-EECB-C35D-36B41DE0E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05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Also by:</a:t>
            </a:r>
          </a:p>
          <a:p>
            <a:pPr eaLnBrk="1" hangingPunct="1"/>
            <a:endParaRPr lang="en-US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rgbClr val="FFC000"/>
                </a:solidFill>
              </a:rPr>
              <a:t> </a:t>
            </a:r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values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Managers are perceived to have the same concerns and  priorities as the community… the he/she will pay attention to local places important to stakeholders.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what you say you will do… building up credibility  over time through promise-keeping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4" descr="OSU_Logo.jpg">
            <a:extLst>
              <a:ext uri="{FF2B5EF4-FFF2-40B4-BE49-F238E27FC236}">
                <a16:creationId xmlns:a16="http://schemas.microsoft.com/office/drawing/2014/main" id="{D9E63ADB-9F26-0277-74F6-C39D859D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989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72789185-BCE6-84B2-7145-94BD3338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 i="1">
                <a:solidFill>
                  <a:srgbClr val="FFC000"/>
                </a:solidFill>
              </a:rPr>
              <a:t>Citizen –agency Interactions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C000"/>
                </a:solidFill>
              </a:rPr>
              <a:t>	Lack of trust… or skepticism… is usually the starting point.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7650" name="Picture 5" descr="OSU_Logo.jpg">
            <a:extLst>
              <a:ext uri="{FF2B5EF4-FFF2-40B4-BE49-F238E27FC236}">
                <a16:creationId xmlns:a16="http://schemas.microsoft.com/office/drawing/2014/main" id="{9F139AE6-A297-470F-D549-9DA1226F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143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34AD7C3-C889-A906-9AE0-B807D0B5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br>
              <a:rPr lang="en-US" altLang="en-US" sz="3600" i="1"/>
            </a:br>
            <a:r>
              <a:rPr lang="en-US" altLang="en-US" sz="3600" i="1">
                <a:solidFill>
                  <a:srgbClr val="FFC000"/>
                </a:solidFill>
              </a:rPr>
              <a:t>Citizen –agency Interactions</a:t>
            </a:r>
            <a:br>
              <a:rPr lang="en-US" altLang="en-US" sz="3600" i="1"/>
            </a:br>
            <a:endParaRPr lang="en-US" altLang="en-US" sz="3600" b="1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C44F44A-C683-9044-6CAE-4051B80F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Parties need to be able to trust each </a:t>
            </a:r>
            <a:r>
              <a:rPr lang="en-US" altLang="en-US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allow them to begin work together.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8675" name="Picture 5" descr="OSU_Logo.jpg">
            <a:extLst>
              <a:ext uri="{FF2B5EF4-FFF2-40B4-BE49-F238E27FC236}">
                <a16:creationId xmlns:a16="http://schemas.microsoft.com/office/drawing/2014/main" id="{53BDA80E-1BB6-6C96-B1C4-7C5656AA5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143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0A8A-D097-80E1-B8E1-84257093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ea typeface="+mj-ea"/>
                <a:cs typeface="+mj-cs"/>
              </a:rPr>
            </a:br>
            <a:r>
              <a:rPr lang="en-US" sz="3600" dirty="0">
                <a:solidFill>
                  <a:srgbClr val="FFC000"/>
                </a:solidFill>
                <a:ea typeface="+mj-ea"/>
                <a:cs typeface="+mj-cs"/>
              </a:rPr>
              <a:t>Trust Building Loop</a:t>
            </a:r>
            <a:br>
              <a:rPr lang="en-US" dirty="0">
                <a:ea typeface="+mj-ea"/>
                <a:cs typeface="+mj-cs"/>
              </a:rPr>
            </a:br>
            <a:br>
              <a:rPr lang="en-US" sz="2800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D9E7F0-A203-D190-9B43-4782834EDB8A}"/>
              </a:ext>
            </a:extLst>
          </p:cNvPr>
          <p:cNvSpPr/>
          <p:nvPr/>
        </p:nvSpPr>
        <p:spPr>
          <a:xfrm>
            <a:off x="1828800" y="2373313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445F8D-5B5B-B8C0-F06F-77CCC5DF606B}"/>
              </a:ext>
            </a:extLst>
          </p:cNvPr>
          <p:cNvSpPr/>
          <p:nvPr/>
        </p:nvSpPr>
        <p:spPr>
          <a:xfrm>
            <a:off x="3352800" y="4198938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E55408-ABF3-0EA2-4C93-26802E0BE2E2}"/>
              </a:ext>
            </a:extLst>
          </p:cNvPr>
          <p:cNvSpPr/>
          <p:nvPr/>
        </p:nvSpPr>
        <p:spPr>
          <a:xfrm>
            <a:off x="5486400" y="2365375"/>
            <a:ext cx="251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C25F8-6B52-5CB1-AFCF-0EC86DC66698}"/>
              </a:ext>
            </a:extLst>
          </p:cNvPr>
          <p:cNvSpPr/>
          <p:nvPr/>
        </p:nvSpPr>
        <p:spPr>
          <a:xfrm>
            <a:off x="228600" y="5410200"/>
            <a:ext cx="3200400" cy="1295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B635B5-BFBC-A5FC-EA22-208F29B38DDF}"/>
              </a:ext>
            </a:extLst>
          </p:cNvPr>
          <p:cNvSpPr/>
          <p:nvPr/>
        </p:nvSpPr>
        <p:spPr>
          <a:xfrm>
            <a:off x="6118225" y="5334000"/>
            <a:ext cx="2362200" cy="1371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4C304EC2-69DF-764C-E823-966A1235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51088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Reinforce trusting attitudes</a:t>
            </a: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570DE1FD-37A2-338B-E3D6-9F4638525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70513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Have enough trust, be willing to take a risk, and initiate a cooperative effort</a:t>
            </a: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CF875248-50C5-7F2A-71DC-0BA4703E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2362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Build foundation for more ambitious plans and projects</a:t>
            </a: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D18A4159-4069-5E98-3F6C-CB3F0B4E9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4191000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Aim for realistic (initially modest) but successful outcomes</a:t>
            </a:r>
          </a:p>
        </p:txBody>
      </p:sp>
      <p:sp>
        <p:nvSpPr>
          <p:cNvPr id="29707" name="TextBox 12">
            <a:extLst>
              <a:ext uri="{FF2B5EF4-FFF2-40B4-BE49-F238E27FC236}">
                <a16:creationId xmlns:a16="http://schemas.microsoft.com/office/drawing/2014/main" id="{D6239F9C-D948-9AD1-3E19-54C02821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5410200"/>
            <a:ext cx="327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Form expectations about the future of the relationship based on reputation or past behaviors</a:t>
            </a: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069C9C8B-AB7C-563C-5737-2E3D27C31333}"/>
              </a:ext>
            </a:extLst>
          </p:cNvPr>
          <p:cNvSpPr/>
          <p:nvPr/>
        </p:nvSpPr>
        <p:spPr>
          <a:xfrm>
            <a:off x="3505200" y="1828800"/>
            <a:ext cx="2351088" cy="457200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E11F3DC5-E410-E1B6-6274-979737D59165}"/>
              </a:ext>
            </a:extLst>
          </p:cNvPr>
          <p:cNvSpPr/>
          <p:nvPr/>
        </p:nvSpPr>
        <p:spPr>
          <a:xfrm rot="14382872">
            <a:off x="1879601" y="3890962"/>
            <a:ext cx="1574800" cy="492125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42133FD1-B11C-BE85-CBBA-081F2C108F52}"/>
              </a:ext>
            </a:extLst>
          </p:cNvPr>
          <p:cNvSpPr/>
          <p:nvPr/>
        </p:nvSpPr>
        <p:spPr>
          <a:xfrm rot="7814294">
            <a:off x="5885656" y="3952082"/>
            <a:ext cx="1582737" cy="381000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636EBC95-F97E-E34F-7F03-F44D6E181195}"/>
              </a:ext>
            </a:extLst>
          </p:cNvPr>
          <p:cNvSpPr/>
          <p:nvPr/>
        </p:nvSpPr>
        <p:spPr>
          <a:xfrm rot="2122011">
            <a:off x="5913438" y="5057775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DC4A3A76-E9A4-85E2-A85B-824496215735}"/>
              </a:ext>
            </a:extLst>
          </p:cNvPr>
          <p:cNvSpPr/>
          <p:nvPr/>
        </p:nvSpPr>
        <p:spPr>
          <a:xfrm rot="8790850">
            <a:off x="2925763" y="5057775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13" name="TextBox 6">
            <a:extLst>
              <a:ext uri="{FF2B5EF4-FFF2-40B4-BE49-F238E27FC236}">
                <a16:creationId xmlns:a16="http://schemas.microsoft.com/office/drawing/2014/main" id="{BB8B061B-74BA-C231-992A-FBC4DB044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525"/>
            <a:ext cx="872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/>
          </a:p>
          <a:p>
            <a:pPr algn="ctr" eaLnBrk="1" hangingPunct="1"/>
            <a:endParaRPr lang="en-US" altLang="en-US" sz="1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9D383330-1665-CC92-FDFB-2AE3FE31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BCB3A4A5-C489-66DF-0853-D5D913C1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Recognize the context of the issue</a:t>
            </a:r>
          </a:p>
        </p:txBody>
      </p:sp>
      <p:sp>
        <p:nvSpPr>
          <p:cNvPr id="30723" name="TextBox 5">
            <a:extLst>
              <a:ext uri="{FF2B5EF4-FFF2-40B4-BE49-F238E27FC236}">
                <a16:creationId xmlns:a16="http://schemas.microsoft.com/office/drawing/2014/main" id="{804BC3BD-6DFC-347A-5816-D651609D0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7391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 and managers regularly encounter a range of conditions, projects, and interested stakeholders. </a:t>
            </a:r>
          </a:p>
          <a:p>
            <a:pPr eaLnBrk="1" hangingPunct="1"/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scale management activities</a:t>
            </a:r>
          </a:p>
          <a:p>
            <a:pPr eaLnBrk="1" hangingPunct="1"/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informal interactions where trust is 	built through mutual experience and 	successful implementation of low-risk 	activities.</a:t>
            </a:r>
            <a:endParaRPr lang="en-US" alt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6" descr="OSU_Logo.jpg">
            <a:extLst>
              <a:ext uri="{FF2B5EF4-FFF2-40B4-BE49-F238E27FC236}">
                <a16:creationId xmlns:a16="http://schemas.microsoft.com/office/drawing/2014/main" id="{3072F33D-E73C-CCBD-7111-272C8607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143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>
            <a:extLst>
              <a:ext uri="{FF2B5EF4-FFF2-40B4-BE49-F238E27FC236}">
                <a16:creationId xmlns:a16="http://schemas.microsoft.com/office/drawing/2014/main" id="{8DB7935D-D86B-ABFA-4A72-E092E3F9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3434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3">
            <a:extLst>
              <a:ext uri="{FF2B5EF4-FFF2-40B4-BE49-F238E27FC236}">
                <a16:creationId xmlns:a16="http://schemas.microsoft.com/office/drawing/2014/main" id="{E95BC35F-D5FF-4713-F373-29ADC40E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320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Small Scale Activities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Trust evolves over time as participants interact and move gradually toward modest local projects.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1EF5F418-0F52-FFAA-2E34-B7E2644A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88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C000"/>
                </a:solidFill>
              </a:rPr>
              <a:t>Small Wins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2158869B-8569-0BF0-0BAF-A84883CE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32770" name="TextBox 4">
            <a:extLst>
              <a:ext uri="{FF2B5EF4-FFF2-40B4-BE49-F238E27FC236}">
                <a16:creationId xmlns:a16="http://schemas.microsoft.com/office/drawing/2014/main" id="{B2D1B329-720C-06D1-CA0A-2FE3099D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C000"/>
                </a:solidFill>
              </a:rPr>
              <a:t>… </a:t>
            </a:r>
            <a:r>
              <a:rPr lang="en-US" altLang="en-US" sz="3200" b="1">
                <a:solidFill>
                  <a:srgbClr val="FFC000"/>
                </a:solidFill>
              </a:rPr>
              <a:t>the context of the  issue</a:t>
            </a:r>
          </a:p>
        </p:txBody>
      </p:sp>
      <p:sp>
        <p:nvSpPr>
          <p:cNvPr id="32771" name="TextBox 5">
            <a:extLst>
              <a:ext uri="{FF2B5EF4-FFF2-40B4-BE49-F238E27FC236}">
                <a16:creationId xmlns:a16="http://schemas.microsoft.com/office/drawing/2014/main" id="{84ABEA3B-F974-D3FC-BE45-240F66A4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391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Large-scale activities or landscape level projects</a:t>
            </a:r>
          </a:p>
          <a:p>
            <a:pPr eaLnBrk="1" hangingPunct="1"/>
            <a:endParaRPr lang="en-US" alt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Involve multiple agencies, organizations, 	and stakeholders—often to meet the 	requirements of a government initiative.</a:t>
            </a:r>
          </a:p>
        </p:txBody>
      </p:sp>
      <p:pic>
        <p:nvPicPr>
          <p:cNvPr id="32772" name="Picture 6" descr="OSU_Logo.jpg">
            <a:extLst>
              <a:ext uri="{FF2B5EF4-FFF2-40B4-BE49-F238E27FC236}">
                <a16:creationId xmlns:a16="http://schemas.microsoft.com/office/drawing/2014/main" id="{ED678889-3D77-9F53-6C92-0B5415FB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143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6594B0CF-42A9-77FF-B093-2F912CAA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3">
            <a:extLst>
              <a:ext uri="{FF2B5EF4-FFF2-40B4-BE49-F238E27FC236}">
                <a16:creationId xmlns:a16="http://schemas.microsoft.com/office/drawing/2014/main" id="{43FDDB13-FDD9-4A8B-A745-3C3C19DB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4114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Large scale projects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Often involve the formation of a “collaborative” or “partnership.”  These are complex projects that require coordination and deliberate action to maintain a balance of trust. </a:t>
            </a:r>
          </a:p>
          <a:p>
            <a:pPr eaLnBrk="1" hangingPunct="1"/>
            <a:endParaRPr lang="en-US" altLang="en-US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D4A766AD-8F20-9751-6463-38777B5B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10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C000"/>
                </a:solidFill>
              </a:rPr>
              <a:t>High stakes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A17D9AF-54BA-8BF5-9EFF-D83C6F44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34818" name="TextBox 3">
            <a:extLst>
              <a:ext uri="{FF2B5EF4-FFF2-40B4-BE49-F238E27FC236}">
                <a16:creationId xmlns:a16="http://schemas.microsoft.com/office/drawing/2014/main" id="{B537A509-3B24-E049-392B-ED072E78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772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Actions for achieving </a:t>
            </a:r>
          </a:p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outcomes that foster trust</a:t>
            </a:r>
          </a:p>
          <a:p>
            <a:pPr eaLnBrk="1" hangingPunct="1"/>
            <a:endParaRPr lang="en-US" altLang="en-US" sz="3200" b="1"/>
          </a:p>
          <a:p>
            <a:pPr eaLnBrk="1" hangingPunct="1"/>
            <a:endParaRPr lang="en-US" altLang="en-US" sz="32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responsibility and interaction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agencies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managers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Stakeholders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4819" name="Picture 4" descr="OSU_Logo.jpg">
            <a:extLst>
              <a:ext uri="{FF2B5EF4-FFF2-40B4-BE49-F238E27FC236}">
                <a16:creationId xmlns:a16="http://schemas.microsoft.com/office/drawing/2014/main" id="{D18093AC-5B05-FC75-571F-C63442D5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6" descr="Trust planning guide 9-2-12.docx - Microsoft Word">
            <a:extLst>
              <a:ext uri="{FF2B5EF4-FFF2-40B4-BE49-F238E27FC236}">
                <a16:creationId xmlns:a16="http://schemas.microsoft.com/office/drawing/2014/main" id="{BEE12357-D5EF-6EB3-B9F6-F330C52EA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21468" r="13786" b="11198"/>
          <a:stretch>
            <a:fillRect/>
          </a:stretch>
        </p:blipFill>
        <p:spPr>
          <a:xfrm>
            <a:off x="-762000" y="0"/>
            <a:ext cx="1044416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F159139-1828-A5FE-7F6C-AD40498B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9067800" cy="16764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67FB75-0091-E5AC-49AD-D631EB2C4B86}"/>
              </a:ext>
            </a:extLst>
          </p:cNvPr>
          <p:cNvSpPr txBox="1">
            <a:spLocks/>
          </p:cNvSpPr>
          <p:nvPr/>
        </p:nvSpPr>
        <p:spPr>
          <a:xfrm>
            <a:off x="381000" y="2438400"/>
            <a:ext cx="8763000" cy="2971800"/>
          </a:xfrm>
          <a:prstGeom prst="rect">
            <a:avLst/>
          </a:prstGeom>
        </p:spPr>
        <p:txBody>
          <a:bodyPr tIns="0" rIns="4572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3600" i="1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4000" i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depends.</a:t>
            </a:r>
            <a:r>
              <a:rPr lang="en-US" alt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2000"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>
                <a:effectLst>
                  <a:outerShdw blurRad="38100" dist="38100" dir="2700000" algn="tl">
                    <a:srgbClr val="1F497D"/>
                  </a:outerShdw>
                </a:effectLst>
              </a:rPr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E21BFB-A1C9-8D95-E012-D0217AE1FD30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2362200"/>
          </a:xfrm>
          <a:prstGeom prst="rect">
            <a:avLst/>
          </a:prstGeom>
        </p:spPr>
        <p:txBody>
          <a:bodyPr tIns="0" rIns="4572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686095-C08D-C033-6293-4C0B873DE5AB}"/>
              </a:ext>
            </a:extLst>
          </p:cNvPr>
          <p:cNvSpPr txBox="1">
            <a:spLocks/>
          </p:cNvSpPr>
          <p:nvPr/>
        </p:nvSpPr>
        <p:spPr>
          <a:xfrm>
            <a:off x="9296400" y="2057400"/>
            <a:ext cx="2514600" cy="3810000"/>
          </a:xfrm>
          <a:prstGeom prst="rect">
            <a:avLst/>
          </a:prstGeom>
        </p:spPr>
        <p:txBody>
          <a:bodyPr tIns="0" rIns="45720" b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5" descr="Trust planning guide 9-2-12.docx - Microsoft Word">
            <a:extLst>
              <a:ext uri="{FF2B5EF4-FFF2-40B4-BE49-F238E27FC236}">
                <a16:creationId xmlns:a16="http://schemas.microsoft.com/office/drawing/2014/main" id="{1157BF5E-AEF2-DC4A-AE8F-D95FB12B8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484" r="13477" b="8182"/>
          <a:stretch>
            <a:fillRect/>
          </a:stretch>
        </p:blipFill>
        <p:spPr>
          <a:xfrm>
            <a:off x="-790575" y="304800"/>
            <a:ext cx="10544175" cy="6553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Trust planning guide 9-2-12.docx - Microsoft Word">
            <a:extLst>
              <a:ext uri="{FF2B5EF4-FFF2-40B4-BE49-F238E27FC236}">
                <a16:creationId xmlns:a16="http://schemas.microsoft.com/office/drawing/2014/main" id="{41431433-979B-DF55-0676-638D5F2E1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15994" r="11832" b="25911"/>
          <a:stretch>
            <a:fillRect/>
          </a:stretch>
        </p:blipFill>
        <p:spPr>
          <a:xfrm>
            <a:off x="-76200" y="457200"/>
            <a:ext cx="92964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4" descr="Trust planning guide 9-2-12.docx - Microsoft Word">
            <a:extLst>
              <a:ext uri="{FF2B5EF4-FFF2-40B4-BE49-F238E27FC236}">
                <a16:creationId xmlns:a16="http://schemas.microsoft.com/office/drawing/2014/main" id="{FE090E00-F632-CD90-3F1E-9DABB5C17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7690" r="13683" b="4974"/>
          <a:stretch>
            <a:fillRect/>
          </a:stretch>
        </p:blipFill>
        <p:spPr>
          <a:xfrm>
            <a:off x="-838200" y="304800"/>
            <a:ext cx="10515600" cy="6553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E3A677E-C813-3D79-9CD7-0F84175A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9938" name="Content Placeholder 3" descr="Trust planning guide 9-2-12.docx - Microsoft Word">
            <a:extLst>
              <a:ext uri="{FF2B5EF4-FFF2-40B4-BE49-F238E27FC236}">
                <a16:creationId xmlns:a16="http://schemas.microsoft.com/office/drawing/2014/main" id="{E5A373DC-D5DF-AE1C-AFFD-0A7D40DD6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16939" r="17284" b="3465"/>
          <a:stretch>
            <a:fillRect/>
          </a:stretch>
        </p:blipFill>
        <p:spPr>
          <a:xfrm>
            <a:off x="-685800" y="-127000"/>
            <a:ext cx="10363200" cy="6908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F204199E-BB10-7C59-1350-ADAD6E7F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40962" name="TextBox 3">
            <a:extLst>
              <a:ext uri="{FF2B5EF4-FFF2-40B4-BE49-F238E27FC236}">
                <a16:creationId xmlns:a16="http://schemas.microsoft.com/office/drawing/2014/main" id="{53EC3F62-6836-09D1-10FC-6D7C45F31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05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Management implications</a:t>
            </a:r>
          </a:p>
          <a:p>
            <a:pPr eaLnBrk="1" hangingPunct="1"/>
            <a:endParaRPr lang="en-US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personnel must have broad agency support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Agency capacity to commit to more collaborative 	approaches will be an issue in some places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Staff turnover is a problem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Shifting populations (urban to rural) makes trust-	building more challenging</a:t>
            </a:r>
          </a:p>
          <a:p>
            <a:pPr lvl="1" eaLnBrk="1" hangingPunct="1"/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Building and maintaining trust carries through all 	phases of forest management</a:t>
            </a:r>
            <a:endParaRPr lang="en-US" altLang="en-US" sz="3200" b="1"/>
          </a:p>
          <a:p>
            <a:pPr eaLnBrk="1" hangingPunct="1"/>
            <a:endParaRPr lang="en-US" altLang="en-US" sz="3200" b="1"/>
          </a:p>
        </p:txBody>
      </p:sp>
      <p:pic>
        <p:nvPicPr>
          <p:cNvPr id="40963" name="Picture 4" descr="OSU_Logo.jpg">
            <a:extLst>
              <a:ext uri="{FF2B5EF4-FFF2-40B4-BE49-F238E27FC236}">
                <a16:creationId xmlns:a16="http://schemas.microsoft.com/office/drawing/2014/main" id="{967F098A-DE21-BE1A-ACF6-C91E6A5B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91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4855DE1-967E-E6C0-74B3-369E1BD5B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9067800" cy="16764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EF5B70-A413-42D6-AFEE-562F4EE59092}"/>
              </a:ext>
            </a:extLst>
          </p:cNvPr>
          <p:cNvSpPr txBox="1">
            <a:spLocks/>
          </p:cNvSpPr>
          <p:nvPr/>
        </p:nvSpPr>
        <p:spPr>
          <a:xfrm>
            <a:off x="381000" y="2438400"/>
            <a:ext cx="8763000" cy="2971800"/>
          </a:xfrm>
          <a:prstGeom prst="rect">
            <a:avLst/>
          </a:prstGeom>
        </p:spPr>
        <p:txBody>
          <a:bodyPr tIns="0" rIns="4572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3600" i="1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 </a:t>
            </a:r>
            <a:r>
              <a:rPr lang="en-US" altLang="en-US" sz="4000" i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public...</a:t>
            </a:r>
            <a:r>
              <a:rPr lang="en-US" alt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there are	many publics.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2000"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>
                <a:effectLst>
                  <a:outerShdw blurRad="38100" dist="38100" dir="2700000" algn="tl">
                    <a:srgbClr val="1F497D"/>
                  </a:outerShdw>
                </a:effectLst>
              </a:rPr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C33EC6-A4D5-5A9C-5F60-C6A0A0066019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2362200"/>
          </a:xfrm>
          <a:prstGeom prst="rect">
            <a:avLst/>
          </a:prstGeom>
        </p:spPr>
        <p:txBody>
          <a:bodyPr tIns="0" rIns="4572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183465-6270-6D7C-6063-38E7F724C1C9}"/>
              </a:ext>
            </a:extLst>
          </p:cNvPr>
          <p:cNvSpPr txBox="1">
            <a:spLocks/>
          </p:cNvSpPr>
          <p:nvPr/>
        </p:nvSpPr>
        <p:spPr>
          <a:xfrm>
            <a:off x="9296400" y="2057400"/>
            <a:ext cx="2514600" cy="3810000"/>
          </a:xfrm>
          <a:prstGeom prst="rect">
            <a:avLst/>
          </a:prstGeom>
        </p:spPr>
        <p:txBody>
          <a:bodyPr tIns="0" rIns="45720" b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3AB7E77-53D2-F580-EA33-E7661F3E2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9067800" cy="16764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702B96-A358-A838-5388-4301B13611BF}"/>
              </a:ext>
            </a:extLst>
          </p:cNvPr>
          <p:cNvSpPr txBox="1">
            <a:spLocks/>
          </p:cNvSpPr>
          <p:nvPr/>
        </p:nvSpPr>
        <p:spPr>
          <a:xfrm>
            <a:off x="381000" y="2438400"/>
            <a:ext cx="8763000" cy="2971800"/>
          </a:xfrm>
          <a:prstGeom prst="rect">
            <a:avLst/>
          </a:prstGeom>
        </p:spPr>
        <p:txBody>
          <a:bodyPr tIns="0" rIns="4572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3600" i="1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Little trust in big government, big 	business, bureaucracies.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2000"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>
                <a:effectLst>
                  <a:outerShdw blurRad="38100" dist="38100" dir="2700000" algn="tl">
                    <a:srgbClr val="1F497D"/>
                  </a:outerShdw>
                </a:effectLst>
              </a:rPr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632727-24EE-6D14-C839-25816C19BF51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2362200"/>
          </a:xfrm>
          <a:prstGeom prst="rect">
            <a:avLst/>
          </a:prstGeom>
        </p:spPr>
        <p:txBody>
          <a:bodyPr tIns="0" rIns="4572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43BB95-2622-B1BE-AD1C-E18E797109B8}"/>
              </a:ext>
            </a:extLst>
          </p:cNvPr>
          <p:cNvSpPr txBox="1">
            <a:spLocks/>
          </p:cNvSpPr>
          <p:nvPr/>
        </p:nvSpPr>
        <p:spPr>
          <a:xfrm>
            <a:off x="9296400" y="2057400"/>
            <a:ext cx="2514600" cy="3810000"/>
          </a:xfrm>
          <a:prstGeom prst="rect">
            <a:avLst/>
          </a:prstGeom>
        </p:spPr>
        <p:txBody>
          <a:bodyPr tIns="0" rIns="45720" b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refightersign">
            <a:extLst>
              <a:ext uri="{FF2B5EF4-FFF2-40B4-BE49-F238E27FC236}">
                <a16:creationId xmlns:a16="http://schemas.microsoft.com/office/drawing/2014/main" id="{BD2E3FAA-F491-64D3-CCC0-2F7CA590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001" r="2913" b="2531"/>
          <a:stretch>
            <a:fillRect/>
          </a:stretch>
        </p:blipFill>
        <p:spPr bwMode="auto">
          <a:xfrm>
            <a:off x="-1009650" y="0"/>
            <a:ext cx="1015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2C1F67D-A939-7419-D52D-D1492953C6F6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0" name="Picture 3" descr="BLM sucks">
            <a:extLst>
              <a:ext uri="{FF2B5EF4-FFF2-40B4-BE49-F238E27FC236}">
                <a16:creationId xmlns:a16="http://schemas.microsoft.com/office/drawing/2014/main" id="{D423E5CE-3E4D-BF58-190F-CAC9570C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000"/>
            <a:ext cx="83312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FB09915-8251-2CA8-1CA9-D4DE26C2E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CBF36117-D9BE-2F54-1B91-1DA49BCA3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5" name="Picture 4" descr="Bill Group 3">
            <a:extLst>
              <a:ext uri="{FF2B5EF4-FFF2-40B4-BE49-F238E27FC236}">
                <a16:creationId xmlns:a16="http://schemas.microsoft.com/office/drawing/2014/main" id="{1FAEA11D-38EB-C710-10F3-740975A8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63513"/>
            <a:ext cx="8534400" cy="70215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5F9BE310-4ABB-2979-B7C8-A5F2BB48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4578" name="Picture 6" descr="US Map.psd">
            <a:extLst>
              <a:ext uri="{FF2B5EF4-FFF2-40B4-BE49-F238E27FC236}">
                <a16:creationId xmlns:a16="http://schemas.microsoft.com/office/drawing/2014/main" id="{32CE68E8-BB9A-0F3A-0296-DD483DE0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2952C63F-B29D-D5C9-8A83-3D60A0DA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42C90EA1-BB5F-0547-2A52-A9155A129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8486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Trustworthy qualities are often</a:t>
            </a:r>
          </a:p>
          <a:p>
            <a:pPr eaLnBrk="1" hangingPunct="1"/>
            <a:r>
              <a:rPr lang="en-US" altLang="en-US" sz="3200" b="1">
                <a:solidFill>
                  <a:srgbClr val="FFC000"/>
                </a:solidFill>
              </a:rPr>
              <a:t>measured by:</a:t>
            </a:r>
          </a:p>
          <a:p>
            <a:pPr eaLnBrk="1" hangingPunct="1"/>
            <a:endParaRPr lang="en-US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rgbClr val="FFC000"/>
                </a:solidFill>
              </a:rPr>
              <a:t> </a:t>
            </a:r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Belief in managers’ ability to make good decisions and effectively implement practices.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Fairness and equity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Belief that managers are sincere and genuinely    engage citizens about plans/decisions.  That the individual will act in the best interest of the community.</a:t>
            </a:r>
            <a:endParaRPr lang="en-US" altLang="en-US" sz="32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4" descr="OSU_Logo.jpg">
            <a:extLst>
              <a:ext uri="{FF2B5EF4-FFF2-40B4-BE49-F238E27FC236}">
                <a16:creationId xmlns:a16="http://schemas.microsoft.com/office/drawing/2014/main" id="{CD3B33B6-6C22-A8DC-6700-94EF87D3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82&quot;&gt;&lt;property id=&quot;20148&quot; value=&quot;5&quot;/&gt;&lt;property id=&quot;20300&quot; value=&quot;Slide 1&quot;/&gt;&lt;property id=&quot;20307&quot; value=&quot;261&quot;/&gt;&lt;/object&gt;&lt;object type=&quot;3&quot; unique_id=&quot;10083&quot;&gt;&lt;property id=&quot;20148&quot; value=&quot;5&quot;/&gt;&lt;property id=&quot;20300&quot; value=&quot;Slide 2&quot;/&gt;&lt;property id=&quot;20307&quot; value=&quot;262&quot;/&gt;&lt;/object&gt;&lt;object type=&quot;3&quot; unique_id=&quot;10138&quot;&gt;&lt;property id=&quot;20148&quot; value=&quot;5&quot;/&gt;&lt;property id=&quot;20300&quot; value=&quot;Slide 3&quot;/&gt;&lt;property id=&quot;20307&quot; value=&quot;263&quot;/&gt;&lt;/object&gt;&lt;object type=&quot;3&quot; unique_id=&quot;10139&quot;&gt;&lt;property id=&quot;20148&quot; value=&quot;5&quot;/&gt;&lt;property id=&quot;20300&quot; value=&quot;Slide 4&quot;/&gt;&lt;property id=&quot;20307&quot; value=&quot;264&quot;/&gt;&lt;/object&gt;&lt;object type=&quot;3&quot; unique_id=&quot;10140&quot;&gt;&lt;property id=&quot;20148&quot; value=&quot;5&quot;/&gt;&lt;property id=&quot;20300&quot; value=&quot;Slide 5&quot;/&gt;&lt;property id=&quot;20307&quot; value=&quot;265&quot;/&gt;&lt;/object&gt;&lt;object type=&quot;3&quot; unique_id=&quot;10212&quot;&gt;&lt;property id=&quot;20148&quot; value=&quot;5&quot;/&gt;&lt;property id=&quot;20300&quot; value=&quot;Slide 6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518</Words>
  <Application>Microsoft Office PowerPoint</Application>
  <PresentationFormat>On-screen Show (4:3)</PresentationFormat>
  <Paragraphs>147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MS PGothic</vt:lpstr>
      <vt:lpstr>Arial</vt:lpstr>
      <vt:lpstr>Times New Roman</vt:lpstr>
      <vt:lpstr>Wingdings 2</vt:lpstr>
      <vt:lpstr>Office Theme</vt:lpstr>
      <vt:lpstr>  Bruce Shindler, Emeritus Professor   Dept. of Forest Ecosystems &amp; Society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Citizen –agency Interactions </vt:lpstr>
      <vt:lpstr> Trust Building Loop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Olsen, Christine</dc:creator>
  <cp:lastModifiedBy>Lum-Naihe, Christof Jurh duk - FS, AZ</cp:lastModifiedBy>
  <cp:revision>105</cp:revision>
  <cp:lastPrinted>2012-09-13T21:28:22Z</cp:lastPrinted>
  <dcterms:created xsi:type="dcterms:W3CDTF">2012-09-11T21:07:52Z</dcterms:created>
  <dcterms:modified xsi:type="dcterms:W3CDTF">2025-08-04T17:21:48Z</dcterms:modified>
</cp:coreProperties>
</file>