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9" r:id="rId3"/>
    <p:sldId id="258" r:id="rId4"/>
    <p:sldId id="275" r:id="rId5"/>
    <p:sldId id="276" r:id="rId6"/>
    <p:sldId id="278" r:id="rId7"/>
    <p:sldId id="279" r:id="rId8"/>
    <p:sldId id="292" r:id="rId9"/>
    <p:sldId id="293" r:id="rId10"/>
    <p:sldId id="283" r:id="rId11"/>
    <p:sldId id="305" r:id="rId12"/>
    <p:sldId id="294" r:id="rId13"/>
    <p:sldId id="295" r:id="rId14"/>
    <p:sldId id="296" r:id="rId15"/>
    <p:sldId id="297" r:id="rId16"/>
    <p:sldId id="298" r:id="rId17"/>
    <p:sldId id="300" r:id="rId18"/>
    <p:sldId id="301" r:id="rId19"/>
    <p:sldId id="310" r:id="rId20"/>
    <p:sldId id="312" r:id="rId21"/>
    <p:sldId id="313" r:id="rId22"/>
    <p:sldId id="311" r:id="rId23"/>
    <p:sldId id="314" r:id="rId24"/>
    <p:sldId id="290" r:id="rId25"/>
    <p:sldId id="272" r:id="rId26"/>
    <p:sldId id="285" r:id="rId27"/>
    <p:sldId id="274" r:id="rId28"/>
    <p:sldId id="267" r:id="rId29"/>
    <p:sldId id="286" r:id="rId30"/>
  </p:sldIdLst>
  <p:sldSz cx="9144000" cy="6858000" type="screen4x3"/>
  <p:notesSz cx="9271000" cy="69469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6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EE6C0-A214-4854-8403-CEDD68642FE5}" type="doc">
      <dgm:prSet loTypeId="urn:microsoft.com/office/officeart/2005/8/layout/venn1" loCatId="relationship" qsTypeId="urn:microsoft.com/office/officeart/2005/8/quickstyle/simple1" qsCatId="simple" csTypeId="urn:microsoft.com/office/officeart/2005/8/colors/accent1_2" csCatId="accent1"/>
      <dgm:spPr/>
    </dgm:pt>
    <dgm:pt modelId="{77204287-F3E2-47E5-9A86-903191685E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Ecologically sustainable</a:t>
          </a:r>
        </a:p>
      </dgm:t>
    </dgm:pt>
    <dgm:pt modelId="{C5BE2138-4AB4-46E7-AAC8-85A3F0592140}" type="parTrans" cxnId="{75919406-A7C9-4144-864C-786BFA676E6D}">
      <dgm:prSet/>
      <dgm:spPr/>
      <dgm:t>
        <a:bodyPr/>
        <a:lstStyle/>
        <a:p>
          <a:endParaRPr lang="en-US"/>
        </a:p>
      </dgm:t>
    </dgm:pt>
    <dgm:pt modelId="{59DC0BC7-E57C-4CA0-A24C-0DE02CF98F00}" type="sibTrans" cxnId="{75919406-A7C9-4144-864C-786BFA676E6D}">
      <dgm:prSet/>
      <dgm:spPr/>
      <dgm:t>
        <a:bodyPr/>
        <a:lstStyle/>
        <a:p>
          <a:endParaRPr lang="en-US"/>
        </a:p>
      </dgm:t>
    </dgm:pt>
    <dgm:pt modelId="{1149858B-8EAC-4D93-A662-51CD211BEB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feasible</a:t>
          </a:r>
        </a:p>
      </dgm:t>
    </dgm:pt>
    <dgm:pt modelId="{7DDC4A3C-0869-42BF-9312-88AEACBF639C}" type="parTrans" cxnId="{4C35D1C3-B6F4-4D18-8342-F46A53873264}">
      <dgm:prSet/>
      <dgm:spPr/>
      <dgm:t>
        <a:bodyPr/>
        <a:lstStyle/>
        <a:p>
          <a:endParaRPr lang="en-US"/>
        </a:p>
      </dgm:t>
    </dgm:pt>
    <dgm:pt modelId="{431BA9C1-CE9B-4B71-8B80-DF9307EB6F0B}" type="sibTrans" cxnId="{4C35D1C3-B6F4-4D18-8342-F46A53873264}">
      <dgm:prSet/>
      <dgm:spPr/>
      <dgm:t>
        <a:bodyPr/>
        <a:lstStyle/>
        <a:p>
          <a:endParaRPr lang="en-US"/>
        </a:p>
      </dgm:t>
    </dgm:pt>
    <dgm:pt modelId="{201806C8-356E-4FC3-8A78-62E80FA8E6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Socially acceptable</a:t>
          </a:r>
        </a:p>
      </dgm:t>
    </dgm:pt>
    <dgm:pt modelId="{5579A419-5CEB-4F52-BDFA-E96F194379A0}" type="parTrans" cxnId="{9B11B046-D9EB-4371-B6AE-C2E2E67633FB}">
      <dgm:prSet/>
      <dgm:spPr/>
      <dgm:t>
        <a:bodyPr/>
        <a:lstStyle/>
        <a:p>
          <a:endParaRPr lang="en-US"/>
        </a:p>
      </dgm:t>
    </dgm:pt>
    <dgm:pt modelId="{18931E61-9000-45FB-90EE-FDDCEB7BEF0F}" type="sibTrans" cxnId="{9B11B046-D9EB-4371-B6AE-C2E2E67633FB}">
      <dgm:prSet/>
      <dgm:spPr/>
      <dgm:t>
        <a:bodyPr/>
        <a:lstStyle/>
        <a:p>
          <a:endParaRPr lang="en-US"/>
        </a:p>
      </dgm:t>
    </dgm:pt>
    <dgm:pt modelId="{59F0FBA5-6726-4711-B8A8-2B856079B38A}" type="pres">
      <dgm:prSet presAssocID="{5C1EE6C0-A214-4854-8403-CEDD68642FE5}" presName="compositeShape" presStyleCnt="0">
        <dgm:presLayoutVars>
          <dgm:chMax val="7"/>
          <dgm:dir/>
          <dgm:resizeHandles val="exact"/>
        </dgm:presLayoutVars>
      </dgm:prSet>
      <dgm:spPr/>
    </dgm:pt>
    <dgm:pt modelId="{B72C943E-6C84-4241-AEEF-F2362DE2E2BC}" type="pres">
      <dgm:prSet presAssocID="{77204287-F3E2-47E5-9A86-903191685E36}" presName="circ1" presStyleLbl="vennNode1" presStyleIdx="0" presStyleCnt="3"/>
      <dgm:spPr/>
    </dgm:pt>
    <dgm:pt modelId="{ECF3E247-F7B3-4090-9E99-41A24799A17A}" type="pres">
      <dgm:prSet presAssocID="{77204287-F3E2-47E5-9A86-903191685E36}" presName="circ1Tx" presStyleLbl="revTx" presStyleIdx="0" presStyleCnt="0">
        <dgm:presLayoutVars>
          <dgm:chMax val="0"/>
          <dgm:chPref val="0"/>
          <dgm:bulletEnabled val="1"/>
        </dgm:presLayoutVars>
      </dgm:prSet>
      <dgm:spPr/>
    </dgm:pt>
    <dgm:pt modelId="{ED8D9B5A-F577-408B-A4AA-2E706899A9CB}" type="pres">
      <dgm:prSet presAssocID="{1149858B-8EAC-4D93-A662-51CD211BEB26}" presName="circ2" presStyleLbl="vennNode1" presStyleIdx="1" presStyleCnt="3"/>
      <dgm:spPr/>
    </dgm:pt>
    <dgm:pt modelId="{D911921B-D168-4A83-8F4C-FEDCBDEE7ED8}" type="pres">
      <dgm:prSet presAssocID="{1149858B-8EAC-4D93-A662-51CD211BEB26}" presName="circ2Tx" presStyleLbl="revTx" presStyleIdx="0" presStyleCnt="0">
        <dgm:presLayoutVars>
          <dgm:chMax val="0"/>
          <dgm:chPref val="0"/>
          <dgm:bulletEnabled val="1"/>
        </dgm:presLayoutVars>
      </dgm:prSet>
      <dgm:spPr/>
    </dgm:pt>
    <dgm:pt modelId="{5F446D94-DDD3-4C83-935F-05564EFFD0DD}" type="pres">
      <dgm:prSet presAssocID="{201806C8-356E-4FC3-8A78-62E80FA8E622}" presName="circ3" presStyleLbl="vennNode1" presStyleIdx="2" presStyleCnt="3"/>
      <dgm:spPr/>
    </dgm:pt>
    <dgm:pt modelId="{2CA533F6-B62D-4337-97D9-2CBBFD295912}" type="pres">
      <dgm:prSet presAssocID="{201806C8-356E-4FC3-8A78-62E80FA8E622}" presName="circ3Tx" presStyleLbl="revTx" presStyleIdx="0" presStyleCnt="0">
        <dgm:presLayoutVars>
          <dgm:chMax val="0"/>
          <dgm:chPref val="0"/>
          <dgm:bulletEnabled val="1"/>
        </dgm:presLayoutVars>
      </dgm:prSet>
      <dgm:spPr/>
    </dgm:pt>
  </dgm:ptLst>
  <dgm:cxnLst>
    <dgm:cxn modelId="{9583B802-43F1-0142-BE67-9AF5766D36BE}" type="presOf" srcId="{201806C8-356E-4FC3-8A78-62E80FA8E622}" destId="{5F446D94-DDD3-4C83-935F-05564EFFD0DD}" srcOrd="0" destOrd="0" presId="urn:microsoft.com/office/officeart/2005/8/layout/venn1"/>
    <dgm:cxn modelId="{75919406-A7C9-4144-864C-786BFA676E6D}" srcId="{5C1EE6C0-A214-4854-8403-CEDD68642FE5}" destId="{77204287-F3E2-47E5-9A86-903191685E36}" srcOrd="0" destOrd="0" parTransId="{C5BE2138-4AB4-46E7-AAC8-85A3F0592140}" sibTransId="{59DC0BC7-E57C-4CA0-A24C-0DE02CF98F00}"/>
    <dgm:cxn modelId="{90DA1211-D478-EF4F-A9E2-5749022CB446}" type="presOf" srcId="{1149858B-8EAC-4D93-A662-51CD211BEB26}" destId="{ED8D9B5A-F577-408B-A4AA-2E706899A9CB}" srcOrd="0" destOrd="0" presId="urn:microsoft.com/office/officeart/2005/8/layout/venn1"/>
    <dgm:cxn modelId="{D1A2CC16-B004-4649-BA7E-679230EE36CF}" type="presOf" srcId="{1149858B-8EAC-4D93-A662-51CD211BEB26}" destId="{D911921B-D168-4A83-8F4C-FEDCBDEE7ED8}" srcOrd="1" destOrd="0" presId="urn:microsoft.com/office/officeart/2005/8/layout/venn1"/>
    <dgm:cxn modelId="{C3BD0926-3630-434D-A603-41589F0D765A}" type="presOf" srcId="{201806C8-356E-4FC3-8A78-62E80FA8E622}" destId="{2CA533F6-B62D-4337-97D9-2CBBFD295912}" srcOrd="1" destOrd="0" presId="urn:microsoft.com/office/officeart/2005/8/layout/venn1"/>
    <dgm:cxn modelId="{029DC627-9E2A-8D48-B172-58EC1A1EA4DF}" type="presOf" srcId="{77204287-F3E2-47E5-9A86-903191685E36}" destId="{B72C943E-6C84-4241-AEEF-F2362DE2E2BC}" srcOrd="0" destOrd="0" presId="urn:microsoft.com/office/officeart/2005/8/layout/venn1"/>
    <dgm:cxn modelId="{9B11B046-D9EB-4371-B6AE-C2E2E67633FB}" srcId="{5C1EE6C0-A214-4854-8403-CEDD68642FE5}" destId="{201806C8-356E-4FC3-8A78-62E80FA8E622}" srcOrd="2" destOrd="0" parTransId="{5579A419-5CEB-4F52-BDFA-E96F194379A0}" sibTransId="{18931E61-9000-45FB-90EE-FDDCEB7BEF0F}"/>
    <dgm:cxn modelId="{EDBE8455-085E-5D4C-95DD-9EDFE13405F8}" type="presOf" srcId="{5C1EE6C0-A214-4854-8403-CEDD68642FE5}" destId="{59F0FBA5-6726-4711-B8A8-2B856079B38A}" srcOrd="0" destOrd="0" presId="urn:microsoft.com/office/officeart/2005/8/layout/venn1"/>
    <dgm:cxn modelId="{4C35D1C3-B6F4-4D18-8342-F46A53873264}" srcId="{5C1EE6C0-A214-4854-8403-CEDD68642FE5}" destId="{1149858B-8EAC-4D93-A662-51CD211BEB26}" srcOrd="1" destOrd="0" parTransId="{7DDC4A3C-0869-42BF-9312-88AEACBF639C}" sibTransId="{431BA9C1-CE9B-4B71-8B80-DF9307EB6F0B}"/>
    <dgm:cxn modelId="{F62C87F9-19B0-BC4B-8809-D2A96C1508F6}" type="presOf" srcId="{77204287-F3E2-47E5-9A86-903191685E36}" destId="{ECF3E247-F7B3-4090-9E99-41A24799A17A}" srcOrd="1" destOrd="0" presId="urn:microsoft.com/office/officeart/2005/8/layout/venn1"/>
    <dgm:cxn modelId="{9653D9EB-215F-E640-9546-5EEAF7CCD53D}" type="presParOf" srcId="{59F0FBA5-6726-4711-B8A8-2B856079B38A}" destId="{B72C943E-6C84-4241-AEEF-F2362DE2E2BC}" srcOrd="0" destOrd="0" presId="urn:microsoft.com/office/officeart/2005/8/layout/venn1"/>
    <dgm:cxn modelId="{6CC17F06-0F94-3946-8C55-415D920A8208}" type="presParOf" srcId="{59F0FBA5-6726-4711-B8A8-2B856079B38A}" destId="{ECF3E247-F7B3-4090-9E99-41A24799A17A}" srcOrd="1" destOrd="0" presId="urn:microsoft.com/office/officeart/2005/8/layout/venn1"/>
    <dgm:cxn modelId="{8A36628C-5B3E-6C41-9374-274070D6395A}" type="presParOf" srcId="{59F0FBA5-6726-4711-B8A8-2B856079B38A}" destId="{ED8D9B5A-F577-408B-A4AA-2E706899A9CB}" srcOrd="2" destOrd="0" presId="urn:microsoft.com/office/officeart/2005/8/layout/venn1"/>
    <dgm:cxn modelId="{99C3BD72-B0DD-FE49-81A7-8535E0D558B8}" type="presParOf" srcId="{59F0FBA5-6726-4711-B8A8-2B856079B38A}" destId="{D911921B-D168-4A83-8F4C-FEDCBDEE7ED8}" srcOrd="3" destOrd="0" presId="urn:microsoft.com/office/officeart/2005/8/layout/venn1"/>
    <dgm:cxn modelId="{761A3E3D-DD3D-054A-BB83-36CDD05A076A}" type="presParOf" srcId="{59F0FBA5-6726-4711-B8A8-2B856079B38A}" destId="{5F446D94-DDD3-4C83-935F-05564EFFD0DD}" srcOrd="4" destOrd="0" presId="urn:microsoft.com/office/officeart/2005/8/layout/venn1"/>
    <dgm:cxn modelId="{2E82C122-5504-F340-BC0A-A0164FB50270}" type="presParOf" srcId="{59F0FBA5-6726-4711-B8A8-2B856079B38A}" destId="{2CA533F6-B62D-4337-97D9-2CBBFD2959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EE6C0-A214-4854-8403-CEDD68642FE5}" type="doc">
      <dgm:prSet loTypeId="urn:microsoft.com/office/officeart/2005/8/layout/venn1" loCatId="relationship" qsTypeId="urn:microsoft.com/office/officeart/2005/8/quickstyle/simple1" qsCatId="simple" csTypeId="urn:microsoft.com/office/officeart/2005/8/colors/accent1_2" csCatId="accent1"/>
      <dgm:spPr/>
    </dgm:pt>
    <dgm:pt modelId="{77204287-F3E2-47E5-9A86-903191685E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Ecologically sustainable</a:t>
          </a:r>
        </a:p>
      </dgm:t>
    </dgm:pt>
    <dgm:pt modelId="{C5BE2138-4AB4-46E7-AAC8-85A3F0592140}" type="parTrans" cxnId="{75919406-A7C9-4144-864C-786BFA676E6D}">
      <dgm:prSet/>
      <dgm:spPr/>
      <dgm:t>
        <a:bodyPr/>
        <a:lstStyle/>
        <a:p>
          <a:endParaRPr lang="en-US"/>
        </a:p>
      </dgm:t>
    </dgm:pt>
    <dgm:pt modelId="{59DC0BC7-E57C-4CA0-A24C-0DE02CF98F00}" type="sibTrans" cxnId="{75919406-A7C9-4144-864C-786BFA676E6D}">
      <dgm:prSet/>
      <dgm:spPr/>
      <dgm:t>
        <a:bodyPr/>
        <a:lstStyle/>
        <a:p>
          <a:endParaRPr lang="en-US"/>
        </a:p>
      </dgm:t>
    </dgm:pt>
    <dgm:pt modelId="{1149858B-8EAC-4D93-A662-51CD211BEB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feasible</a:t>
          </a:r>
        </a:p>
      </dgm:t>
    </dgm:pt>
    <dgm:pt modelId="{7DDC4A3C-0869-42BF-9312-88AEACBF639C}" type="parTrans" cxnId="{4C35D1C3-B6F4-4D18-8342-F46A53873264}">
      <dgm:prSet/>
      <dgm:spPr/>
      <dgm:t>
        <a:bodyPr/>
        <a:lstStyle/>
        <a:p>
          <a:endParaRPr lang="en-US"/>
        </a:p>
      </dgm:t>
    </dgm:pt>
    <dgm:pt modelId="{431BA9C1-CE9B-4B71-8B80-DF9307EB6F0B}" type="sibTrans" cxnId="{4C35D1C3-B6F4-4D18-8342-F46A53873264}">
      <dgm:prSet/>
      <dgm:spPr/>
      <dgm:t>
        <a:bodyPr/>
        <a:lstStyle/>
        <a:p>
          <a:endParaRPr lang="en-US"/>
        </a:p>
      </dgm:t>
    </dgm:pt>
    <dgm:pt modelId="{201806C8-356E-4FC3-8A78-62E80FA8E6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Socially acceptable</a:t>
          </a:r>
        </a:p>
      </dgm:t>
    </dgm:pt>
    <dgm:pt modelId="{5579A419-5CEB-4F52-BDFA-E96F194379A0}" type="parTrans" cxnId="{9B11B046-D9EB-4371-B6AE-C2E2E67633FB}">
      <dgm:prSet/>
      <dgm:spPr/>
      <dgm:t>
        <a:bodyPr/>
        <a:lstStyle/>
        <a:p>
          <a:endParaRPr lang="en-US"/>
        </a:p>
      </dgm:t>
    </dgm:pt>
    <dgm:pt modelId="{18931E61-9000-45FB-90EE-FDDCEB7BEF0F}" type="sibTrans" cxnId="{9B11B046-D9EB-4371-B6AE-C2E2E67633FB}">
      <dgm:prSet/>
      <dgm:spPr/>
      <dgm:t>
        <a:bodyPr/>
        <a:lstStyle/>
        <a:p>
          <a:endParaRPr lang="en-US"/>
        </a:p>
      </dgm:t>
    </dgm:pt>
    <dgm:pt modelId="{59F0FBA5-6726-4711-B8A8-2B856079B38A}" type="pres">
      <dgm:prSet presAssocID="{5C1EE6C0-A214-4854-8403-CEDD68642FE5}" presName="compositeShape" presStyleCnt="0">
        <dgm:presLayoutVars>
          <dgm:chMax val="7"/>
          <dgm:dir/>
          <dgm:resizeHandles val="exact"/>
        </dgm:presLayoutVars>
      </dgm:prSet>
      <dgm:spPr/>
    </dgm:pt>
    <dgm:pt modelId="{B72C943E-6C84-4241-AEEF-F2362DE2E2BC}" type="pres">
      <dgm:prSet presAssocID="{77204287-F3E2-47E5-9A86-903191685E36}" presName="circ1" presStyleLbl="vennNode1" presStyleIdx="0" presStyleCnt="3"/>
      <dgm:spPr/>
    </dgm:pt>
    <dgm:pt modelId="{ECF3E247-F7B3-4090-9E99-41A24799A17A}" type="pres">
      <dgm:prSet presAssocID="{77204287-F3E2-47E5-9A86-903191685E36}" presName="circ1Tx" presStyleLbl="revTx" presStyleIdx="0" presStyleCnt="0">
        <dgm:presLayoutVars>
          <dgm:chMax val="0"/>
          <dgm:chPref val="0"/>
          <dgm:bulletEnabled val="1"/>
        </dgm:presLayoutVars>
      </dgm:prSet>
      <dgm:spPr/>
    </dgm:pt>
    <dgm:pt modelId="{ED8D9B5A-F577-408B-A4AA-2E706899A9CB}" type="pres">
      <dgm:prSet presAssocID="{1149858B-8EAC-4D93-A662-51CD211BEB26}" presName="circ2" presStyleLbl="vennNode1" presStyleIdx="1" presStyleCnt="3"/>
      <dgm:spPr/>
    </dgm:pt>
    <dgm:pt modelId="{D911921B-D168-4A83-8F4C-FEDCBDEE7ED8}" type="pres">
      <dgm:prSet presAssocID="{1149858B-8EAC-4D93-A662-51CD211BEB26}" presName="circ2Tx" presStyleLbl="revTx" presStyleIdx="0" presStyleCnt="0">
        <dgm:presLayoutVars>
          <dgm:chMax val="0"/>
          <dgm:chPref val="0"/>
          <dgm:bulletEnabled val="1"/>
        </dgm:presLayoutVars>
      </dgm:prSet>
      <dgm:spPr/>
    </dgm:pt>
    <dgm:pt modelId="{5F446D94-DDD3-4C83-935F-05564EFFD0DD}" type="pres">
      <dgm:prSet presAssocID="{201806C8-356E-4FC3-8A78-62E80FA8E622}" presName="circ3" presStyleLbl="vennNode1" presStyleIdx="2" presStyleCnt="3"/>
      <dgm:spPr/>
    </dgm:pt>
    <dgm:pt modelId="{2CA533F6-B62D-4337-97D9-2CBBFD295912}" type="pres">
      <dgm:prSet presAssocID="{201806C8-356E-4FC3-8A78-62E80FA8E622}" presName="circ3Tx" presStyleLbl="revTx" presStyleIdx="0" presStyleCnt="0">
        <dgm:presLayoutVars>
          <dgm:chMax val="0"/>
          <dgm:chPref val="0"/>
          <dgm:bulletEnabled val="1"/>
        </dgm:presLayoutVars>
      </dgm:prSet>
      <dgm:spPr/>
    </dgm:pt>
  </dgm:ptLst>
  <dgm:cxnLst>
    <dgm:cxn modelId="{75919406-A7C9-4144-864C-786BFA676E6D}" srcId="{5C1EE6C0-A214-4854-8403-CEDD68642FE5}" destId="{77204287-F3E2-47E5-9A86-903191685E36}" srcOrd="0" destOrd="0" parTransId="{C5BE2138-4AB4-46E7-AAC8-85A3F0592140}" sibTransId="{59DC0BC7-E57C-4CA0-A24C-0DE02CF98F00}"/>
    <dgm:cxn modelId="{D6745426-1FBC-4F4F-BD76-8384007ECEF4}" type="presOf" srcId="{201806C8-356E-4FC3-8A78-62E80FA8E622}" destId="{2CA533F6-B62D-4337-97D9-2CBBFD295912}" srcOrd="1" destOrd="0" presId="urn:microsoft.com/office/officeart/2005/8/layout/venn1"/>
    <dgm:cxn modelId="{39904F3E-C458-CF42-848F-031F08EF68BA}" type="presOf" srcId="{1149858B-8EAC-4D93-A662-51CD211BEB26}" destId="{D911921B-D168-4A83-8F4C-FEDCBDEE7ED8}" srcOrd="1" destOrd="0" presId="urn:microsoft.com/office/officeart/2005/8/layout/venn1"/>
    <dgm:cxn modelId="{E4F19C5D-57A1-554E-ADFC-F20B43D650D1}" type="presOf" srcId="{1149858B-8EAC-4D93-A662-51CD211BEB26}" destId="{ED8D9B5A-F577-408B-A4AA-2E706899A9CB}" srcOrd="0" destOrd="0" presId="urn:microsoft.com/office/officeart/2005/8/layout/venn1"/>
    <dgm:cxn modelId="{9B11B046-D9EB-4371-B6AE-C2E2E67633FB}" srcId="{5C1EE6C0-A214-4854-8403-CEDD68642FE5}" destId="{201806C8-356E-4FC3-8A78-62E80FA8E622}" srcOrd="2" destOrd="0" parTransId="{5579A419-5CEB-4F52-BDFA-E96F194379A0}" sibTransId="{18931E61-9000-45FB-90EE-FDDCEB7BEF0F}"/>
    <dgm:cxn modelId="{AC13F74F-907F-D940-8ED1-B9D991D64AD3}" type="presOf" srcId="{5C1EE6C0-A214-4854-8403-CEDD68642FE5}" destId="{59F0FBA5-6726-4711-B8A8-2B856079B38A}" srcOrd="0" destOrd="0" presId="urn:microsoft.com/office/officeart/2005/8/layout/venn1"/>
    <dgm:cxn modelId="{4630B57D-DE7A-8648-A5EE-F2B00CC92CCE}" type="presOf" srcId="{201806C8-356E-4FC3-8A78-62E80FA8E622}" destId="{5F446D94-DDD3-4C83-935F-05564EFFD0DD}" srcOrd="0" destOrd="0" presId="urn:microsoft.com/office/officeart/2005/8/layout/venn1"/>
    <dgm:cxn modelId="{18F5A2B1-294F-164F-B28A-F8C7C777678F}" type="presOf" srcId="{77204287-F3E2-47E5-9A86-903191685E36}" destId="{B72C943E-6C84-4241-AEEF-F2362DE2E2BC}" srcOrd="0" destOrd="0" presId="urn:microsoft.com/office/officeart/2005/8/layout/venn1"/>
    <dgm:cxn modelId="{DB747FC0-81E3-5E48-94F3-6FD5B687C1E7}" type="presOf" srcId="{77204287-F3E2-47E5-9A86-903191685E36}" destId="{ECF3E247-F7B3-4090-9E99-41A24799A17A}" srcOrd="1" destOrd="0" presId="urn:microsoft.com/office/officeart/2005/8/layout/venn1"/>
    <dgm:cxn modelId="{4C35D1C3-B6F4-4D18-8342-F46A53873264}" srcId="{5C1EE6C0-A214-4854-8403-CEDD68642FE5}" destId="{1149858B-8EAC-4D93-A662-51CD211BEB26}" srcOrd="1" destOrd="0" parTransId="{7DDC4A3C-0869-42BF-9312-88AEACBF639C}" sibTransId="{431BA9C1-CE9B-4B71-8B80-DF9307EB6F0B}"/>
    <dgm:cxn modelId="{7B113B10-ADED-2B46-9043-82C3EFF70CB6}" type="presParOf" srcId="{59F0FBA5-6726-4711-B8A8-2B856079B38A}" destId="{B72C943E-6C84-4241-AEEF-F2362DE2E2BC}" srcOrd="0" destOrd="0" presId="urn:microsoft.com/office/officeart/2005/8/layout/venn1"/>
    <dgm:cxn modelId="{C2ADA719-811B-4C4F-8BE6-C6196916F3BF}" type="presParOf" srcId="{59F0FBA5-6726-4711-B8A8-2B856079B38A}" destId="{ECF3E247-F7B3-4090-9E99-41A24799A17A}" srcOrd="1" destOrd="0" presId="urn:microsoft.com/office/officeart/2005/8/layout/venn1"/>
    <dgm:cxn modelId="{950FBD0F-3325-A448-A1F3-F6F64EFC320E}" type="presParOf" srcId="{59F0FBA5-6726-4711-B8A8-2B856079B38A}" destId="{ED8D9B5A-F577-408B-A4AA-2E706899A9CB}" srcOrd="2" destOrd="0" presId="urn:microsoft.com/office/officeart/2005/8/layout/venn1"/>
    <dgm:cxn modelId="{9296A4F2-4374-C34F-B2CC-A59C0B0E928D}" type="presParOf" srcId="{59F0FBA5-6726-4711-B8A8-2B856079B38A}" destId="{D911921B-D168-4A83-8F4C-FEDCBDEE7ED8}" srcOrd="3" destOrd="0" presId="urn:microsoft.com/office/officeart/2005/8/layout/venn1"/>
    <dgm:cxn modelId="{6FDEF464-48DE-4A48-8295-5F5B77D08F70}" type="presParOf" srcId="{59F0FBA5-6726-4711-B8A8-2B856079B38A}" destId="{5F446D94-DDD3-4C83-935F-05564EFFD0DD}" srcOrd="4" destOrd="0" presId="urn:microsoft.com/office/officeart/2005/8/layout/venn1"/>
    <dgm:cxn modelId="{6FCB7B30-D2C2-BD49-9624-358AC581E9A0}" type="presParOf" srcId="{59F0FBA5-6726-4711-B8A8-2B856079B38A}" destId="{2CA533F6-B62D-4337-97D9-2CBBFD2959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6FABF-F3BE-4104-94BB-25669E390365}" type="doc">
      <dgm:prSet loTypeId="urn:microsoft.com/office/officeart/2005/8/layout/venn1" loCatId="relationship" qsTypeId="urn:microsoft.com/office/officeart/2005/8/quickstyle/simple1" qsCatId="simple" csTypeId="urn:microsoft.com/office/officeart/2005/8/colors/accent1_2" csCatId="accent1" phldr="1"/>
      <dgm:spPr/>
    </dgm:pt>
    <dgm:pt modelId="{74927707-B634-46C8-A9FE-B78B2DEA1A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Environment</a:t>
          </a:r>
        </a:p>
      </dgm:t>
    </dgm:pt>
    <dgm:pt modelId="{8C0D4E52-F8D7-439C-8C1A-BEB71CFD0B78}" type="parTrans" cxnId="{D35025C5-388C-4E20-929E-C056ADBD53BE}">
      <dgm:prSet/>
      <dgm:spPr/>
      <dgm:t>
        <a:bodyPr/>
        <a:lstStyle/>
        <a:p>
          <a:endParaRPr lang="en-US"/>
        </a:p>
      </dgm:t>
    </dgm:pt>
    <dgm:pt modelId="{DD2DD258-52D2-43F8-9608-6C1F58361FFA}" type="sibTrans" cxnId="{D35025C5-388C-4E20-929E-C056ADBD53BE}">
      <dgm:prSet/>
      <dgm:spPr/>
      <dgm:t>
        <a:bodyPr/>
        <a:lstStyle/>
        <a:p>
          <a:endParaRPr lang="en-US"/>
        </a:p>
      </dgm:t>
    </dgm:pt>
    <dgm:pt modelId="{DA28EE5C-8961-4290-B70C-4BF6AC8B75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Economy</a:t>
          </a:r>
        </a:p>
      </dgm:t>
    </dgm:pt>
    <dgm:pt modelId="{FC100163-3A4B-45C8-BF66-C591EE659FCF}" type="parTrans" cxnId="{E7FFAAC9-8837-4799-879F-C04FE2579257}">
      <dgm:prSet/>
      <dgm:spPr/>
      <dgm:t>
        <a:bodyPr/>
        <a:lstStyle/>
        <a:p>
          <a:endParaRPr lang="en-US"/>
        </a:p>
      </dgm:t>
    </dgm:pt>
    <dgm:pt modelId="{E8849F9A-6997-4801-9B44-A48C3AFAD573}" type="sibTrans" cxnId="{E7FFAAC9-8837-4799-879F-C04FE2579257}">
      <dgm:prSet/>
      <dgm:spPr/>
      <dgm:t>
        <a:bodyPr/>
        <a:lstStyle/>
        <a:p>
          <a:endParaRPr lang="en-US"/>
        </a:p>
      </dgm:t>
    </dgm:pt>
    <dgm:pt modelId="{6518AF4A-E6CE-4471-B6C4-8099D9AD31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Society</a:t>
          </a:r>
        </a:p>
      </dgm:t>
    </dgm:pt>
    <dgm:pt modelId="{C1754502-37F2-429D-BED9-A256EE5F2689}" type="parTrans" cxnId="{5016A421-B94B-4F38-9A8D-3D1FDD8E5194}">
      <dgm:prSet/>
      <dgm:spPr/>
      <dgm:t>
        <a:bodyPr/>
        <a:lstStyle/>
        <a:p>
          <a:endParaRPr lang="en-US"/>
        </a:p>
      </dgm:t>
    </dgm:pt>
    <dgm:pt modelId="{6A4D8709-2812-48FF-B8EE-139970FC31C8}" type="sibTrans" cxnId="{5016A421-B94B-4F38-9A8D-3D1FDD8E5194}">
      <dgm:prSet/>
      <dgm:spPr/>
      <dgm:t>
        <a:bodyPr/>
        <a:lstStyle/>
        <a:p>
          <a:endParaRPr lang="en-US"/>
        </a:p>
      </dgm:t>
    </dgm:pt>
    <dgm:pt modelId="{B62B7084-1240-493A-BF10-08AF0F1BD878}" type="pres">
      <dgm:prSet presAssocID="{92F6FABF-F3BE-4104-94BB-25669E390365}" presName="compositeShape" presStyleCnt="0">
        <dgm:presLayoutVars>
          <dgm:chMax val="7"/>
          <dgm:dir/>
          <dgm:resizeHandles val="exact"/>
        </dgm:presLayoutVars>
      </dgm:prSet>
      <dgm:spPr/>
    </dgm:pt>
    <dgm:pt modelId="{66BAC1DA-409F-4231-B70E-06E8C9DB6056}" type="pres">
      <dgm:prSet presAssocID="{74927707-B634-46C8-A9FE-B78B2DEA1A73}" presName="circ1" presStyleLbl="vennNode1" presStyleIdx="0" presStyleCnt="3" custLinFactNeighborX="617" custLinFactNeighborY="7176"/>
      <dgm:spPr/>
    </dgm:pt>
    <dgm:pt modelId="{B817CDAC-76BC-429A-8EF4-DEFC6A33DD06}" type="pres">
      <dgm:prSet presAssocID="{74927707-B634-46C8-A9FE-B78B2DEA1A73}" presName="circ1Tx" presStyleLbl="revTx" presStyleIdx="0" presStyleCnt="0">
        <dgm:presLayoutVars>
          <dgm:chMax val="0"/>
          <dgm:chPref val="0"/>
          <dgm:bulletEnabled val="1"/>
        </dgm:presLayoutVars>
      </dgm:prSet>
      <dgm:spPr/>
    </dgm:pt>
    <dgm:pt modelId="{FE392368-6F7D-4BCA-A188-676FE32F68CE}" type="pres">
      <dgm:prSet presAssocID="{DA28EE5C-8961-4290-B70C-4BF6AC8B7533}" presName="circ2" presStyleLbl="vennNode1" presStyleIdx="1" presStyleCnt="3"/>
      <dgm:spPr/>
    </dgm:pt>
    <dgm:pt modelId="{8B71CD0A-6797-4FB5-8ECC-A7716CEA16EC}" type="pres">
      <dgm:prSet presAssocID="{DA28EE5C-8961-4290-B70C-4BF6AC8B7533}" presName="circ2Tx" presStyleLbl="revTx" presStyleIdx="0" presStyleCnt="0">
        <dgm:presLayoutVars>
          <dgm:chMax val="0"/>
          <dgm:chPref val="0"/>
          <dgm:bulletEnabled val="1"/>
        </dgm:presLayoutVars>
      </dgm:prSet>
      <dgm:spPr/>
    </dgm:pt>
    <dgm:pt modelId="{C34BB86F-5EA1-4CF8-B6FE-94EC16056813}" type="pres">
      <dgm:prSet presAssocID="{6518AF4A-E6CE-4471-B6C4-8099D9AD3160}" presName="circ3" presStyleLbl="vennNode1" presStyleIdx="2" presStyleCnt="3"/>
      <dgm:spPr/>
    </dgm:pt>
    <dgm:pt modelId="{C8872C11-D5E6-4679-A458-EB9D2F85A1F0}" type="pres">
      <dgm:prSet presAssocID="{6518AF4A-E6CE-4471-B6C4-8099D9AD3160}" presName="circ3Tx" presStyleLbl="revTx" presStyleIdx="0" presStyleCnt="0">
        <dgm:presLayoutVars>
          <dgm:chMax val="0"/>
          <dgm:chPref val="0"/>
          <dgm:bulletEnabled val="1"/>
        </dgm:presLayoutVars>
      </dgm:prSet>
      <dgm:spPr/>
    </dgm:pt>
  </dgm:ptLst>
  <dgm:cxnLst>
    <dgm:cxn modelId="{898E7F15-3B2E-AB44-8098-BA47D100050D}" type="presOf" srcId="{DA28EE5C-8961-4290-B70C-4BF6AC8B7533}" destId="{FE392368-6F7D-4BCA-A188-676FE32F68CE}" srcOrd="0" destOrd="0" presId="urn:microsoft.com/office/officeart/2005/8/layout/venn1"/>
    <dgm:cxn modelId="{5016A421-B94B-4F38-9A8D-3D1FDD8E5194}" srcId="{92F6FABF-F3BE-4104-94BB-25669E390365}" destId="{6518AF4A-E6CE-4471-B6C4-8099D9AD3160}" srcOrd="2" destOrd="0" parTransId="{C1754502-37F2-429D-BED9-A256EE5F2689}" sibTransId="{6A4D8709-2812-48FF-B8EE-139970FC31C8}"/>
    <dgm:cxn modelId="{3C69FD64-C1A2-134D-801B-E84FA44B42C3}" type="presOf" srcId="{DA28EE5C-8961-4290-B70C-4BF6AC8B7533}" destId="{8B71CD0A-6797-4FB5-8ECC-A7716CEA16EC}" srcOrd="1" destOrd="0" presId="urn:microsoft.com/office/officeart/2005/8/layout/venn1"/>
    <dgm:cxn modelId="{D75FA34C-5B5F-3842-8FE3-DA9CC3B5BA5B}" type="presOf" srcId="{74927707-B634-46C8-A9FE-B78B2DEA1A73}" destId="{66BAC1DA-409F-4231-B70E-06E8C9DB6056}" srcOrd="0" destOrd="0" presId="urn:microsoft.com/office/officeart/2005/8/layout/venn1"/>
    <dgm:cxn modelId="{DD663074-E47F-4A44-A08A-E395BB0DEFF7}" type="presOf" srcId="{6518AF4A-E6CE-4471-B6C4-8099D9AD3160}" destId="{C8872C11-D5E6-4679-A458-EB9D2F85A1F0}" srcOrd="1" destOrd="0" presId="urn:microsoft.com/office/officeart/2005/8/layout/venn1"/>
    <dgm:cxn modelId="{43C34775-91D3-F54F-BDE1-B4D3A900FDAB}" type="presOf" srcId="{6518AF4A-E6CE-4471-B6C4-8099D9AD3160}" destId="{C34BB86F-5EA1-4CF8-B6FE-94EC16056813}" srcOrd="0" destOrd="0" presId="urn:microsoft.com/office/officeart/2005/8/layout/venn1"/>
    <dgm:cxn modelId="{E4D225AB-ACDE-0542-A45E-A548E6633ECC}" type="presOf" srcId="{74927707-B634-46C8-A9FE-B78B2DEA1A73}" destId="{B817CDAC-76BC-429A-8EF4-DEFC6A33DD06}" srcOrd="1" destOrd="0" presId="urn:microsoft.com/office/officeart/2005/8/layout/venn1"/>
    <dgm:cxn modelId="{D35025C5-388C-4E20-929E-C056ADBD53BE}" srcId="{92F6FABF-F3BE-4104-94BB-25669E390365}" destId="{74927707-B634-46C8-A9FE-B78B2DEA1A73}" srcOrd="0" destOrd="0" parTransId="{8C0D4E52-F8D7-439C-8C1A-BEB71CFD0B78}" sibTransId="{DD2DD258-52D2-43F8-9608-6C1F58361FFA}"/>
    <dgm:cxn modelId="{E7FFAAC9-8837-4799-879F-C04FE2579257}" srcId="{92F6FABF-F3BE-4104-94BB-25669E390365}" destId="{DA28EE5C-8961-4290-B70C-4BF6AC8B7533}" srcOrd="1" destOrd="0" parTransId="{FC100163-3A4B-45C8-BF66-C591EE659FCF}" sibTransId="{E8849F9A-6997-4801-9B44-A48C3AFAD573}"/>
    <dgm:cxn modelId="{861C3FF8-7315-4B48-80F0-EDA5D7F7CC97}" type="presOf" srcId="{92F6FABF-F3BE-4104-94BB-25669E390365}" destId="{B62B7084-1240-493A-BF10-08AF0F1BD878}" srcOrd="0" destOrd="0" presId="urn:microsoft.com/office/officeart/2005/8/layout/venn1"/>
    <dgm:cxn modelId="{4A329BD9-6208-804B-9A32-B61EBD8B6DC0}" type="presParOf" srcId="{B62B7084-1240-493A-BF10-08AF0F1BD878}" destId="{66BAC1DA-409F-4231-B70E-06E8C9DB6056}" srcOrd="0" destOrd="0" presId="urn:microsoft.com/office/officeart/2005/8/layout/venn1"/>
    <dgm:cxn modelId="{CAD403DA-6D31-E34F-87A6-F36EC4A67224}" type="presParOf" srcId="{B62B7084-1240-493A-BF10-08AF0F1BD878}" destId="{B817CDAC-76BC-429A-8EF4-DEFC6A33DD06}" srcOrd="1" destOrd="0" presId="urn:microsoft.com/office/officeart/2005/8/layout/venn1"/>
    <dgm:cxn modelId="{C97F47AA-2083-E54A-A6F7-939F7BC95FDB}" type="presParOf" srcId="{B62B7084-1240-493A-BF10-08AF0F1BD878}" destId="{FE392368-6F7D-4BCA-A188-676FE32F68CE}" srcOrd="2" destOrd="0" presId="urn:microsoft.com/office/officeart/2005/8/layout/venn1"/>
    <dgm:cxn modelId="{D6B95728-2E23-AA44-A974-15155F9EFC09}" type="presParOf" srcId="{B62B7084-1240-493A-BF10-08AF0F1BD878}" destId="{8B71CD0A-6797-4FB5-8ECC-A7716CEA16EC}" srcOrd="3" destOrd="0" presId="urn:microsoft.com/office/officeart/2005/8/layout/venn1"/>
    <dgm:cxn modelId="{14E99598-C66F-F042-AF86-CBFBB71419F9}" type="presParOf" srcId="{B62B7084-1240-493A-BF10-08AF0F1BD878}" destId="{C34BB86F-5EA1-4CF8-B6FE-94EC16056813}" srcOrd="4" destOrd="0" presId="urn:microsoft.com/office/officeart/2005/8/layout/venn1"/>
    <dgm:cxn modelId="{DE8A017E-0B32-8B42-8F45-087DA7038015}" type="presParOf" srcId="{B62B7084-1240-493A-BF10-08AF0F1BD878}" destId="{C8872C11-D5E6-4679-A458-EB9D2F85A1F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6FABF-F3BE-4104-94BB-25669E390365}" type="doc">
      <dgm:prSet loTypeId="urn:microsoft.com/office/officeart/2005/8/layout/venn1" loCatId="relationship" qsTypeId="urn:microsoft.com/office/officeart/2005/8/quickstyle/simple1" qsCatId="simple" csTypeId="urn:microsoft.com/office/officeart/2005/8/colors/accent1_2" csCatId="accent1" phldr="1"/>
      <dgm:spPr/>
    </dgm:pt>
    <dgm:pt modelId="{74927707-B634-46C8-A9FE-B78B2DEA1A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Environment</a:t>
          </a:r>
        </a:p>
      </dgm:t>
    </dgm:pt>
    <dgm:pt modelId="{8C0D4E52-F8D7-439C-8C1A-BEB71CFD0B78}" type="parTrans" cxnId="{D35025C5-388C-4E20-929E-C056ADBD53BE}">
      <dgm:prSet/>
      <dgm:spPr/>
      <dgm:t>
        <a:bodyPr/>
        <a:lstStyle/>
        <a:p>
          <a:endParaRPr lang="en-US"/>
        </a:p>
      </dgm:t>
    </dgm:pt>
    <dgm:pt modelId="{DD2DD258-52D2-43F8-9608-6C1F58361FFA}" type="sibTrans" cxnId="{D35025C5-388C-4E20-929E-C056ADBD53BE}">
      <dgm:prSet/>
      <dgm:spPr/>
      <dgm:t>
        <a:bodyPr/>
        <a:lstStyle/>
        <a:p>
          <a:endParaRPr lang="en-US"/>
        </a:p>
      </dgm:t>
    </dgm:pt>
    <dgm:pt modelId="{DA28EE5C-8961-4290-B70C-4BF6AC8B75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Economy</a:t>
          </a:r>
        </a:p>
      </dgm:t>
    </dgm:pt>
    <dgm:pt modelId="{FC100163-3A4B-45C8-BF66-C591EE659FCF}" type="parTrans" cxnId="{E7FFAAC9-8837-4799-879F-C04FE2579257}">
      <dgm:prSet/>
      <dgm:spPr/>
      <dgm:t>
        <a:bodyPr/>
        <a:lstStyle/>
        <a:p>
          <a:endParaRPr lang="en-US"/>
        </a:p>
      </dgm:t>
    </dgm:pt>
    <dgm:pt modelId="{E8849F9A-6997-4801-9B44-A48C3AFAD573}" type="sibTrans" cxnId="{E7FFAAC9-8837-4799-879F-C04FE2579257}">
      <dgm:prSet/>
      <dgm:spPr/>
      <dgm:t>
        <a:bodyPr/>
        <a:lstStyle/>
        <a:p>
          <a:endParaRPr lang="en-US"/>
        </a:p>
      </dgm:t>
    </dgm:pt>
    <dgm:pt modelId="{6518AF4A-E6CE-4471-B6C4-8099D9AD31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Society</a:t>
          </a:r>
        </a:p>
      </dgm:t>
    </dgm:pt>
    <dgm:pt modelId="{C1754502-37F2-429D-BED9-A256EE5F2689}" type="parTrans" cxnId="{5016A421-B94B-4F38-9A8D-3D1FDD8E5194}">
      <dgm:prSet/>
      <dgm:spPr/>
      <dgm:t>
        <a:bodyPr/>
        <a:lstStyle/>
        <a:p>
          <a:endParaRPr lang="en-US"/>
        </a:p>
      </dgm:t>
    </dgm:pt>
    <dgm:pt modelId="{6A4D8709-2812-48FF-B8EE-139970FC31C8}" type="sibTrans" cxnId="{5016A421-B94B-4F38-9A8D-3D1FDD8E5194}">
      <dgm:prSet/>
      <dgm:spPr/>
      <dgm:t>
        <a:bodyPr/>
        <a:lstStyle/>
        <a:p>
          <a:endParaRPr lang="en-US"/>
        </a:p>
      </dgm:t>
    </dgm:pt>
    <dgm:pt modelId="{B62B7084-1240-493A-BF10-08AF0F1BD878}" type="pres">
      <dgm:prSet presAssocID="{92F6FABF-F3BE-4104-94BB-25669E390365}" presName="compositeShape" presStyleCnt="0">
        <dgm:presLayoutVars>
          <dgm:chMax val="7"/>
          <dgm:dir/>
          <dgm:resizeHandles val="exact"/>
        </dgm:presLayoutVars>
      </dgm:prSet>
      <dgm:spPr/>
    </dgm:pt>
    <dgm:pt modelId="{66BAC1DA-409F-4231-B70E-06E8C9DB6056}" type="pres">
      <dgm:prSet presAssocID="{74927707-B634-46C8-A9FE-B78B2DEA1A73}" presName="circ1" presStyleLbl="vennNode1" presStyleIdx="0" presStyleCnt="3"/>
      <dgm:spPr/>
    </dgm:pt>
    <dgm:pt modelId="{B817CDAC-76BC-429A-8EF4-DEFC6A33DD06}" type="pres">
      <dgm:prSet presAssocID="{74927707-B634-46C8-A9FE-B78B2DEA1A73}" presName="circ1Tx" presStyleLbl="revTx" presStyleIdx="0" presStyleCnt="0">
        <dgm:presLayoutVars>
          <dgm:chMax val="0"/>
          <dgm:chPref val="0"/>
          <dgm:bulletEnabled val="1"/>
        </dgm:presLayoutVars>
      </dgm:prSet>
      <dgm:spPr/>
    </dgm:pt>
    <dgm:pt modelId="{FE392368-6F7D-4BCA-A188-676FE32F68CE}" type="pres">
      <dgm:prSet presAssocID="{DA28EE5C-8961-4290-B70C-4BF6AC8B7533}" presName="circ2" presStyleLbl="vennNode1" presStyleIdx="1" presStyleCnt="3"/>
      <dgm:spPr/>
    </dgm:pt>
    <dgm:pt modelId="{8B71CD0A-6797-4FB5-8ECC-A7716CEA16EC}" type="pres">
      <dgm:prSet presAssocID="{DA28EE5C-8961-4290-B70C-4BF6AC8B7533}" presName="circ2Tx" presStyleLbl="revTx" presStyleIdx="0" presStyleCnt="0">
        <dgm:presLayoutVars>
          <dgm:chMax val="0"/>
          <dgm:chPref val="0"/>
          <dgm:bulletEnabled val="1"/>
        </dgm:presLayoutVars>
      </dgm:prSet>
      <dgm:spPr/>
    </dgm:pt>
    <dgm:pt modelId="{C34BB86F-5EA1-4CF8-B6FE-94EC16056813}" type="pres">
      <dgm:prSet presAssocID="{6518AF4A-E6CE-4471-B6C4-8099D9AD3160}" presName="circ3" presStyleLbl="vennNode1" presStyleIdx="2" presStyleCnt="3"/>
      <dgm:spPr/>
    </dgm:pt>
    <dgm:pt modelId="{C8872C11-D5E6-4679-A458-EB9D2F85A1F0}" type="pres">
      <dgm:prSet presAssocID="{6518AF4A-E6CE-4471-B6C4-8099D9AD3160}" presName="circ3Tx" presStyleLbl="revTx" presStyleIdx="0" presStyleCnt="0">
        <dgm:presLayoutVars>
          <dgm:chMax val="0"/>
          <dgm:chPref val="0"/>
          <dgm:bulletEnabled val="1"/>
        </dgm:presLayoutVars>
      </dgm:prSet>
      <dgm:spPr/>
    </dgm:pt>
  </dgm:ptLst>
  <dgm:cxnLst>
    <dgm:cxn modelId="{5016A421-B94B-4F38-9A8D-3D1FDD8E5194}" srcId="{92F6FABF-F3BE-4104-94BB-25669E390365}" destId="{6518AF4A-E6CE-4471-B6C4-8099D9AD3160}" srcOrd="2" destOrd="0" parTransId="{C1754502-37F2-429D-BED9-A256EE5F2689}" sibTransId="{6A4D8709-2812-48FF-B8EE-139970FC31C8}"/>
    <dgm:cxn modelId="{98FB7429-0F32-C344-B827-5E927896E378}" type="presOf" srcId="{74927707-B634-46C8-A9FE-B78B2DEA1A73}" destId="{66BAC1DA-409F-4231-B70E-06E8C9DB6056}" srcOrd="0" destOrd="0" presId="urn:microsoft.com/office/officeart/2005/8/layout/venn1"/>
    <dgm:cxn modelId="{811CDA4B-7580-8649-93C3-1B2744F58589}" type="presOf" srcId="{6518AF4A-E6CE-4471-B6C4-8099D9AD3160}" destId="{C34BB86F-5EA1-4CF8-B6FE-94EC16056813}" srcOrd="0" destOrd="0" presId="urn:microsoft.com/office/officeart/2005/8/layout/venn1"/>
    <dgm:cxn modelId="{4E75C391-287D-2E48-AC0E-D01AAA1AEB33}" type="presOf" srcId="{DA28EE5C-8961-4290-B70C-4BF6AC8B7533}" destId="{FE392368-6F7D-4BCA-A188-676FE32F68CE}" srcOrd="0" destOrd="0" presId="urn:microsoft.com/office/officeart/2005/8/layout/venn1"/>
    <dgm:cxn modelId="{7204F19E-656D-634A-90E6-F06910B17B6A}" type="presOf" srcId="{92F6FABF-F3BE-4104-94BB-25669E390365}" destId="{B62B7084-1240-493A-BF10-08AF0F1BD878}" srcOrd="0" destOrd="0" presId="urn:microsoft.com/office/officeart/2005/8/layout/venn1"/>
    <dgm:cxn modelId="{18D7F5BA-AC4F-E148-B487-540AE5964CF4}" type="presOf" srcId="{DA28EE5C-8961-4290-B70C-4BF6AC8B7533}" destId="{8B71CD0A-6797-4FB5-8ECC-A7716CEA16EC}" srcOrd="1" destOrd="0" presId="urn:microsoft.com/office/officeart/2005/8/layout/venn1"/>
    <dgm:cxn modelId="{F92AEBBC-8A9E-1F48-BB09-EF19EF03005F}" type="presOf" srcId="{6518AF4A-E6CE-4471-B6C4-8099D9AD3160}" destId="{C8872C11-D5E6-4679-A458-EB9D2F85A1F0}" srcOrd="1" destOrd="0" presId="urn:microsoft.com/office/officeart/2005/8/layout/venn1"/>
    <dgm:cxn modelId="{D35025C5-388C-4E20-929E-C056ADBD53BE}" srcId="{92F6FABF-F3BE-4104-94BB-25669E390365}" destId="{74927707-B634-46C8-A9FE-B78B2DEA1A73}" srcOrd="0" destOrd="0" parTransId="{8C0D4E52-F8D7-439C-8C1A-BEB71CFD0B78}" sibTransId="{DD2DD258-52D2-43F8-9608-6C1F58361FFA}"/>
    <dgm:cxn modelId="{E7FFAAC9-8837-4799-879F-C04FE2579257}" srcId="{92F6FABF-F3BE-4104-94BB-25669E390365}" destId="{DA28EE5C-8961-4290-B70C-4BF6AC8B7533}" srcOrd="1" destOrd="0" parTransId="{FC100163-3A4B-45C8-BF66-C591EE659FCF}" sibTransId="{E8849F9A-6997-4801-9B44-A48C3AFAD573}"/>
    <dgm:cxn modelId="{B781D1EA-5C8C-6B4C-A821-7A2360FEA088}" type="presOf" srcId="{74927707-B634-46C8-A9FE-B78B2DEA1A73}" destId="{B817CDAC-76BC-429A-8EF4-DEFC6A33DD06}" srcOrd="1" destOrd="0" presId="urn:microsoft.com/office/officeart/2005/8/layout/venn1"/>
    <dgm:cxn modelId="{80D0AEE1-CA8D-284D-BADC-7EB5C51D1F81}" type="presParOf" srcId="{B62B7084-1240-493A-BF10-08AF0F1BD878}" destId="{66BAC1DA-409F-4231-B70E-06E8C9DB6056}" srcOrd="0" destOrd="0" presId="urn:microsoft.com/office/officeart/2005/8/layout/venn1"/>
    <dgm:cxn modelId="{8A050D94-A70D-4E4F-8E1F-4B06CD404991}" type="presParOf" srcId="{B62B7084-1240-493A-BF10-08AF0F1BD878}" destId="{B817CDAC-76BC-429A-8EF4-DEFC6A33DD06}" srcOrd="1" destOrd="0" presId="urn:microsoft.com/office/officeart/2005/8/layout/venn1"/>
    <dgm:cxn modelId="{BEA355EA-0955-EE48-A050-43F3C6F56812}" type="presParOf" srcId="{B62B7084-1240-493A-BF10-08AF0F1BD878}" destId="{FE392368-6F7D-4BCA-A188-676FE32F68CE}" srcOrd="2" destOrd="0" presId="urn:microsoft.com/office/officeart/2005/8/layout/venn1"/>
    <dgm:cxn modelId="{78B3AE74-8A1F-D943-A9F0-399651E1FEF3}" type="presParOf" srcId="{B62B7084-1240-493A-BF10-08AF0F1BD878}" destId="{8B71CD0A-6797-4FB5-8ECC-A7716CEA16EC}" srcOrd="3" destOrd="0" presId="urn:microsoft.com/office/officeart/2005/8/layout/venn1"/>
    <dgm:cxn modelId="{AC95346E-9D64-2744-B4E5-25168B52F52E}" type="presParOf" srcId="{B62B7084-1240-493A-BF10-08AF0F1BD878}" destId="{C34BB86F-5EA1-4CF8-B6FE-94EC16056813}" srcOrd="4" destOrd="0" presId="urn:microsoft.com/office/officeart/2005/8/layout/venn1"/>
    <dgm:cxn modelId="{068A56AB-3839-1C4D-AA6C-7F9E3FF397C4}" type="presParOf" srcId="{B62B7084-1240-493A-BF10-08AF0F1BD878}" destId="{C8872C11-D5E6-4679-A458-EB9D2F85A1F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C943E-6C84-4241-AEEF-F2362DE2E2BC}">
      <dsp:nvSpPr>
        <dsp:cNvPr id="0" name=""/>
        <dsp:cNvSpPr/>
      </dsp:nvSpPr>
      <dsp:spPr>
        <a:xfrm>
          <a:off x="990917" y="54292"/>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Ecologically sustainable</a:t>
          </a:r>
        </a:p>
      </dsp:txBody>
      <dsp:txXfrm>
        <a:off x="1338389" y="510349"/>
        <a:ext cx="1911096" cy="1172718"/>
      </dsp:txXfrm>
    </dsp:sp>
    <dsp:sp modelId="{ED8D9B5A-F577-408B-A4AA-2E706899A9CB}">
      <dsp:nvSpPr>
        <dsp:cNvPr id="0" name=""/>
        <dsp:cNvSpPr/>
      </dsp:nvSpPr>
      <dsp:spPr>
        <a:xfrm>
          <a:off x="1931263" y="1683067"/>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feasible</a:t>
          </a:r>
        </a:p>
      </dsp:txBody>
      <dsp:txXfrm>
        <a:off x="2728277" y="2356294"/>
        <a:ext cx="1563624" cy="1433322"/>
      </dsp:txXfrm>
    </dsp:sp>
    <dsp:sp modelId="{5F446D94-DDD3-4C83-935F-05564EFFD0DD}">
      <dsp:nvSpPr>
        <dsp:cNvPr id="0" name=""/>
        <dsp:cNvSpPr/>
      </dsp:nvSpPr>
      <dsp:spPr>
        <a:xfrm>
          <a:off x="50571" y="1683067"/>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Socially acceptable</a:t>
          </a:r>
        </a:p>
      </dsp:txBody>
      <dsp:txXfrm>
        <a:off x="295973" y="2356294"/>
        <a:ext cx="1563624" cy="1433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C943E-6C84-4241-AEEF-F2362DE2E2BC}">
      <dsp:nvSpPr>
        <dsp:cNvPr id="0" name=""/>
        <dsp:cNvSpPr/>
      </dsp:nvSpPr>
      <dsp:spPr>
        <a:xfrm>
          <a:off x="638811" y="237967"/>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Ecologically sustainable</a:t>
          </a:r>
        </a:p>
      </dsp:txBody>
      <dsp:txXfrm>
        <a:off x="874861" y="547783"/>
        <a:ext cx="1298277" cy="796670"/>
      </dsp:txXfrm>
    </dsp:sp>
    <dsp:sp modelId="{ED8D9B5A-F577-408B-A4AA-2E706899A9CB}">
      <dsp:nvSpPr>
        <dsp:cNvPr id="0" name=""/>
        <dsp:cNvSpPr/>
      </dsp:nvSpPr>
      <dsp:spPr>
        <a:xfrm>
          <a:off x="1277622" y="1344454"/>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Arial" charset="0"/>
            </a:rPr>
            <a:t>feasible</a:t>
          </a:r>
        </a:p>
      </dsp:txBody>
      <dsp:txXfrm>
        <a:off x="1819063" y="1801801"/>
        <a:ext cx="1062226" cy="973707"/>
      </dsp:txXfrm>
    </dsp:sp>
    <dsp:sp modelId="{5F446D94-DDD3-4C83-935F-05564EFFD0DD}">
      <dsp:nvSpPr>
        <dsp:cNvPr id="0" name=""/>
        <dsp:cNvSpPr/>
      </dsp:nvSpPr>
      <dsp:spPr>
        <a:xfrm>
          <a:off x="0" y="1344454"/>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Socially acceptable</a:t>
          </a:r>
        </a:p>
      </dsp:txBody>
      <dsp:txXfrm>
        <a:off x="166710" y="1801801"/>
        <a:ext cx="1062226" cy="973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C1DA-409F-4231-B70E-06E8C9DB6056}">
      <dsp:nvSpPr>
        <dsp:cNvPr id="0" name=""/>
        <dsp:cNvSpPr/>
      </dsp:nvSpPr>
      <dsp:spPr>
        <a:xfrm>
          <a:off x="804327" y="177801"/>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Environment</a:t>
          </a:r>
        </a:p>
      </dsp:txBody>
      <dsp:txXfrm>
        <a:off x="1060359" y="513843"/>
        <a:ext cx="1408176" cy="864108"/>
      </dsp:txXfrm>
    </dsp:sp>
    <dsp:sp modelId="{FE392368-6F7D-4BCA-A188-676FE32F68CE}">
      <dsp:nvSpPr>
        <dsp:cNvPr id="0" name=""/>
        <dsp:cNvSpPr/>
      </dsp:nvSpPr>
      <dsp:spPr>
        <a:xfrm>
          <a:off x="1485366" y="1240155"/>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Economy</a:t>
          </a:r>
        </a:p>
      </dsp:txBody>
      <dsp:txXfrm>
        <a:off x="2072640" y="1736217"/>
        <a:ext cx="1152144" cy="1056132"/>
      </dsp:txXfrm>
    </dsp:sp>
    <dsp:sp modelId="{C34BB86F-5EA1-4CF8-B6FE-94EC16056813}">
      <dsp:nvSpPr>
        <dsp:cNvPr id="0" name=""/>
        <dsp:cNvSpPr/>
      </dsp:nvSpPr>
      <dsp:spPr>
        <a:xfrm>
          <a:off x="99593" y="1240155"/>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Society</a:t>
          </a:r>
        </a:p>
      </dsp:txBody>
      <dsp:txXfrm>
        <a:off x="280415" y="1736217"/>
        <a:ext cx="1152144" cy="105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C1DA-409F-4231-B70E-06E8C9DB6056}">
      <dsp:nvSpPr>
        <dsp:cNvPr id="0" name=""/>
        <dsp:cNvSpPr/>
      </dsp:nvSpPr>
      <dsp:spPr>
        <a:xfrm>
          <a:off x="718662" y="362964"/>
          <a:ext cx="1991674" cy="1991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Arial" charset="0"/>
            </a:rPr>
            <a:t>Environment</a:t>
          </a:r>
        </a:p>
      </dsp:txBody>
      <dsp:txXfrm>
        <a:off x="984219" y="711507"/>
        <a:ext cx="1460561" cy="896253"/>
      </dsp:txXfrm>
    </dsp:sp>
    <dsp:sp modelId="{FE392368-6F7D-4BCA-A188-676FE32F68CE}">
      <dsp:nvSpPr>
        <dsp:cNvPr id="0" name=""/>
        <dsp:cNvSpPr/>
      </dsp:nvSpPr>
      <dsp:spPr>
        <a:xfrm>
          <a:off x="1437325" y="1607760"/>
          <a:ext cx="1991674" cy="1991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Arial" charset="0"/>
            </a:rPr>
            <a:t>Economy</a:t>
          </a:r>
        </a:p>
      </dsp:txBody>
      <dsp:txXfrm>
        <a:off x="2046445" y="2122276"/>
        <a:ext cx="1195004" cy="1095421"/>
      </dsp:txXfrm>
    </dsp:sp>
    <dsp:sp modelId="{C34BB86F-5EA1-4CF8-B6FE-94EC16056813}">
      <dsp:nvSpPr>
        <dsp:cNvPr id="0" name=""/>
        <dsp:cNvSpPr/>
      </dsp:nvSpPr>
      <dsp:spPr>
        <a:xfrm>
          <a:off x="0" y="1607760"/>
          <a:ext cx="1991674" cy="1991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Arial" charset="0"/>
            </a:rPr>
            <a:t>Society</a:t>
          </a:r>
        </a:p>
      </dsp:txBody>
      <dsp:txXfrm>
        <a:off x="187549" y="2122276"/>
        <a:ext cx="1195004" cy="10954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A10EFE-4494-09CD-BFB9-D99C76B00404}"/>
              </a:ext>
            </a:extLst>
          </p:cNvPr>
          <p:cNvSpPr>
            <a:spLocks noGrp="1"/>
          </p:cNvSpPr>
          <p:nvPr>
            <p:ph type="hdr" sz="quarter"/>
          </p:nvPr>
        </p:nvSpPr>
        <p:spPr>
          <a:xfrm>
            <a:off x="0" y="0"/>
            <a:ext cx="4017963" cy="347663"/>
          </a:xfrm>
          <a:prstGeom prst="rect">
            <a:avLst/>
          </a:prstGeom>
        </p:spPr>
        <p:txBody>
          <a:bodyPr vert="horz" lIns="91723" tIns="45862" rIns="91723" bIns="45862"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8E9C0A19-4847-0E03-5A6B-93B436069C39}"/>
              </a:ext>
            </a:extLst>
          </p:cNvPr>
          <p:cNvSpPr>
            <a:spLocks noGrp="1"/>
          </p:cNvSpPr>
          <p:nvPr>
            <p:ph type="dt" sz="quarter" idx="1"/>
          </p:nvPr>
        </p:nvSpPr>
        <p:spPr>
          <a:xfrm>
            <a:off x="5251450" y="0"/>
            <a:ext cx="4017963" cy="347663"/>
          </a:xfrm>
          <a:prstGeom prst="rect">
            <a:avLst/>
          </a:prstGeom>
        </p:spPr>
        <p:txBody>
          <a:bodyPr vert="horz" wrap="square" lIns="91723" tIns="45862" rIns="91723" bIns="45862" numCol="1" anchor="t" anchorCtr="0" compatLnSpc="1">
            <a:prstTxWarp prst="textNoShape">
              <a:avLst/>
            </a:prstTxWarp>
          </a:bodyPr>
          <a:lstStyle>
            <a:lvl1pPr algn="r">
              <a:defRPr sz="1200"/>
            </a:lvl1pPr>
          </a:lstStyle>
          <a:p>
            <a:fld id="{AFEE4FB5-E382-4A8E-A6A6-ABBD28B659D1}"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7477418C-6EB7-5B08-4A55-4F6A68F5DD33}"/>
              </a:ext>
            </a:extLst>
          </p:cNvPr>
          <p:cNvSpPr>
            <a:spLocks noGrp="1"/>
          </p:cNvSpPr>
          <p:nvPr>
            <p:ph type="ftr" sz="quarter" idx="2"/>
          </p:nvPr>
        </p:nvSpPr>
        <p:spPr>
          <a:xfrm>
            <a:off x="0" y="6597650"/>
            <a:ext cx="4017963" cy="347663"/>
          </a:xfrm>
          <a:prstGeom prst="rect">
            <a:avLst/>
          </a:prstGeom>
        </p:spPr>
        <p:txBody>
          <a:bodyPr vert="horz" lIns="91723" tIns="45862" rIns="91723" bIns="45862"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DAB7E57-698C-DEB5-0872-915D1D936D79}"/>
              </a:ext>
            </a:extLst>
          </p:cNvPr>
          <p:cNvSpPr>
            <a:spLocks noGrp="1"/>
          </p:cNvSpPr>
          <p:nvPr>
            <p:ph type="sldNum" sz="quarter" idx="3"/>
          </p:nvPr>
        </p:nvSpPr>
        <p:spPr>
          <a:xfrm>
            <a:off x="5251450" y="6597650"/>
            <a:ext cx="4017963" cy="347663"/>
          </a:xfrm>
          <a:prstGeom prst="rect">
            <a:avLst/>
          </a:prstGeom>
        </p:spPr>
        <p:txBody>
          <a:bodyPr vert="horz" wrap="square" lIns="91723" tIns="45862" rIns="91723" bIns="45862" numCol="1" anchor="b" anchorCtr="0" compatLnSpc="1">
            <a:prstTxWarp prst="textNoShape">
              <a:avLst/>
            </a:prstTxWarp>
          </a:bodyPr>
          <a:lstStyle>
            <a:lvl1pPr algn="r">
              <a:defRPr sz="1200"/>
            </a:lvl1pPr>
          </a:lstStyle>
          <a:p>
            <a:fld id="{B98BAEB5-0BE7-48A7-AF0F-936594781DE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2A7AE-E5F3-BF4B-3309-E3B0814E6D95}"/>
              </a:ext>
            </a:extLst>
          </p:cNvPr>
          <p:cNvSpPr>
            <a:spLocks noGrp="1"/>
          </p:cNvSpPr>
          <p:nvPr>
            <p:ph type="hdr" sz="quarter"/>
          </p:nvPr>
        </p:nvSpPr>
        <p:spPr>
          <a:xfrm>
            <a:off x="0" y="0"/>
            <a:ext cx="4017963" cy="347663"/>
          </a:xfrm>
          <a:prstGeom prst="rect">
            <a:avLst/>
          </a:prstGeom>
        </p:spPr>
        <p:txBody>
          <a:bodyPr vert="horz" lIns="92668" tIns="46334" rIns="92668" bIns="46334"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4AD9FB22-2631-57A0-4EC2-0DEBB42D5E6E}"/>
              </a:ext>
            </a:extLst>
          </p:cNvPr>
          <p:cNvSpPr>
            <a:spLocks noGrp="1"/>
          </p:cNvSpPr>
          <p:nvPr>
            <p:ph type="dt" idx="1"/>
          </p:nvPr>
        </p:nvSpPr>
        <p:spPr>
          <a:xfrm>
            <a:off x="5251450" y="0"/>
            <a:ext cx="4017963" cy="347663"/>
          </a:xfrm>
          <a:prstGeom prst="rect">
            <a:avLst/>
          </a:prstGeom>
        </p:spPr>
        <p:txBody>
          <a:bodyPr vert="horz" wrap="square" lIns="92668" tIns="46334" rIns="92668" bIns="46334" numCol="1" anchor="t" anchorCtr="0" compatLnSpc="1">
            <a:prstTxWarp prst="textNoShape">
              <a:avLst/>
            </a:prstTxWarp>
          </a:bodyPr>
          <a:lstStyle>
            <a:lvl1pPr algn="r">
              <a:defRPr sz="1200"/>
            </a:lvl1pPr>
          </a:lstStyle>
          <a:p>
            <a:fld id="{E7BFA049-6381-421E-9EB7-F6644183E04B}"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74B46D13-839C-A904-B3A3-9112B8F22991}"/>
              </a:ext>
            </a:extLst>
          </p:cNvPr>
          <p:cNvSpPr>
            <a:spLocks noGrp="1" noRot="1" noChangeAspect="1"/>
          </p:cNvSpPr>
          <p:nvPr>
            <p:ph type="sldImg" idx="2"/>
          </p:nvPr>
        </p:nvSpPr>
        <p:spPr>
          <a:xfrm>
            <a:off x="2898775" y="520700"/>
            <a:ext cx="3473450" cy="2605088"/>
          </a:xfrm>
          <a:prstGeom prst="rect">
            <a:avLst/>
          </a:prstGeom>
          <a:noFill/>
          <a:ln w="12700">
            <a:solidFill>
              <a:prstClr val="black"/>
            </a:solidFill>
          </a:ln>
        </p:spPr>
        <p:txBody>
          <a:bodyPr vert="horz" lIns="92668" tIns="46334" rIns="92668" bIns="46334" rtlCol="0" anchor="ctr"/>
          <a:lstStyle/>
          <a:p>
            <a:pPr lvl="0"/>
            <a:endParaRPr lang="en-US" noProof="0"/>
          </a:p>
        </p:txBody>
      </p:sp>
      <p:sp>
        <p:nvSpPr>
          <p:cNvPr id="5" name="Notes Placeholder 4">
            <a:extLst>
              <a:ext uri="{FF2B5EF4-FFF2-40B4-BE49-F238E27FC236}">
                <a16:creationId xmlns:a16="http://schemas.microsoft.com/office/drawing/2014/main" id="{46714984-0F96-DA81-3CA7-A46A2A910213}"/>
              </a:ext>
            </a:extLst>
          </p:cNvPr>
          <p:cNvSpPr>
            <a:spLocks noGrp="1"/>
          </p:cNvSpPr>
          <p:nvPr>
            <p:ph type="body" sz="quarter" idx="3"/>
          </p:nvPr>
        </p:nvSpPr>
        <p:spPr>
          <a:xfrm>
            <a:off x="927100" y="3300413"/>
            <a:ext cx="7416800" cy="3125787"/>
          </a:xfrm>
          <a:prstGeom prst="rect">
            <a:avLst/>
          </a:prstGeom>
        </p:spPr>
        <p:txBody>
          <a:bodyPr vert="horz" lIns="92668" tIns="46334" rIns="92668" bIns="4633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E0774BC-C41D-B461-196E-1F5EDD6542E4}"/>
              </a:ext>
            </a:extLst>
          </p:cNvPr>
          <p:cNvSpPr>
            <a:spLocks noGrp="1"/>
          </p:cNvSpPr>
          <p:nvPr>
            <p:ph type="ftr" sz="quarter" idx="4"/>
          </p:nvPr>
        </p:nvSpPr>
        <p:spPr>
          <a:xfrm>
            <a:off x="0" y="6597650"/>
            <a:ext cx="4017963" cy="347663"/>
          </a:xfrm>
          <a:prstGeom prst="rect">
            <a:avLst/>
          </a:prstGeom>
        </p:spPr>
        <p:txBody>
          <a:bodyPr vert="horz" lIns="92668" tIns="46334" rIns="92668" bIns="46334"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AA77C6AE-7388-BF6C-1F48-8570BB6FB37B}"/>
              </a:ext>
            </a:extLst>
          </p:cNvPr>
          <p:cNvSpPr>
            <a:spLocks noGrp="1"/>
          </p:cNvSpPr>
          <p:nvPr>
            <p:ph type="sldNum" sz="quarter" idx="5"/>
          </p:nvPr>
        </p:nvSpPr>
        <p:spPr>
          <a:xfrm>
            <a:off x="5251450" y="6597650"/>
            <a:ext cx="4017963" cy="347663"/>
          </a:xfrm>
          <a:prstGeom prst="rect">
            <a:avLst/>
          </a:prstGeom>
        </p:spPr>
        <p:txBody>
          <a:bodyPr vert="horz" wrap="square" lIns="92668" tIns="46334" rIns="92668" bIns="46334" numCol="1" anchor="b" anchorCtr="0" compatLnSpc="1">
            <a:prstTxWarp prst="textNoShape">
              <a:avLst/>
            </a:prstTxWarp>
          </a:bodyPr>
          <a:lstStyle>
            <a:lvl1pPr algn="r">
              <a:defRPr sz="1200"/>
            </a:lvl1pPr>
          </a:lstStyle>
          <a:p>
            <a:fld id="{A376ADBA-DACC-47A9-9EB3-B8BFF33856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B4BC6FD4-49F5-30E2-100C-183672017FC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ACC43938-7842-D66D-9DCD-42A20A0C6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I’d like to Thank the Grad Students for inviting me.</a:t>
            </a:r>
          </a:p>
          <a:p>
            <a:pPr>
              <a:spcBef>
                <a:spcPct val="0"/>
              </a:spcBef>
            </a:pPr>
            <a:endParaRPr lang="en-US" altLang="en-US"/>
          </a:p>
          <a:p>
            <a:pPr>
              <a:spcBef>
                <a:spcPct val="0"/>
              </a:spcBef>
            </a:pPr>
            <a:r>
              <a:rPr lang="en-US" altLang="en-US"/>
              <a:t>As I understand it, my task is to address my vision of the Future of Forestry. </a:t>
            </a:r>
          </a:p>
          <a:p>
            <a:pPr>
              <a:spcBef>
                <a:spcPct val="0"/>
              </a:spcBef>
            </a:pPr>
            <a:r>
              <a:rPr lang="en-US" altLang="en-US"/>
              <a:t>Later revised to include Future of Natural Resource Management and Future of Environmental Science!</a:t>
            </a:r>
          </a:p>
          <a:p>
            <a:pPr>
              <a:spcBef>
                <a:spcPct val="0"/>
              </a:spcBef>
            </a:pPr>
            <a:r>
              <a:rPr lang="en-US" altLang="en-US"/>
              <a:t>IN 15 MINUTES!!  </a:t>
            </a:r>
          </a:p>
          <a:p>
            <a:pPr>
              <a:spcBef>
                <a:spcPct val="0"/>
              </a:spcBef>
            </a:pPr>
            <a:r>
              <a:rPr lang="en-US" altLang="en-US"/>
              <a:t>Interesting assignment.</a:t>
            </a:r>
          </a:p>
          <a:p>
            <a:pPr>
              <a:spcBef>
                <a:spcPct val="0"/>
              </a:spcBef>
            </a:pPr>
            <a:r>
              <a:rPr lang="en-US" altLang="en-US"/>
              <a:t>I Can’t help but think this the graduate students trying to get back at us for YEARS of perceived impossible assignments!</a:t>
            </a:r>
          </a:p>
        </p:txBody>
      </p:sp>
      <p:sp>
        <p:nvSpPr>
          <p:cNvPr id="34819" name="Slide Number Placeholder 3">
            <a:extLst>
              <a:ext uri="{FF2B5EF4-FFF2-40B4-BE49-F238E27FC236}">
                <a16:creationId xmlns:a16="http://schemas.microsoft.com/office/drawing/2014/main" id="{17788997-FD0A-BE78-8BD5-49C844AC4C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ECBD30F-1772-49E0-978B-3887B20C7845}"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56E2250-B1BC-DB5D-F7C9-985F816F9BE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27C6CC9B-8ADC-4936-45D8-04678DE67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Like to start with a video of a watershed restoration project that I got in my inbox last week.</a:t>
            </a:r>
          </a:p>
          <a:p>
            <a:pPr>
              <a:spcBef>
                <a:spcPct val="0"/>
              </a:spcBef>
            </a:pPr>
            <a:endParaRPr lang="en-US" altLang="en-US"/>
          </a:p>
          <a:p>
            <a:pPr>
              <a:spcBef>
                <a:spcPct val="0"/>
              </a:spcBef>
            </a:pPr>
            <a:endParaRPr lang="en-US" altLang="en-US"/>
          </a:p>
        </p:txBody>
      </p:sp>
      <p:sp>
        <p:nvSpPr>
          <p:cNvPr id="35843" name="Slide Number Placeholder 3">
            <a:extLst>
              <a:ext uri="{FF2B5EF4-FFF2-40B4-BE49-F238E27FC236}">
                <a16:creationId xmlns:a16="http://schemas.microsoft.com/office/drawing/2014/main" id="{659A13CB-3CC4-B352-444D-9A9101447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CCB1BF-0348-4C35-B057-C5D5E232BEF7}"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F17D2B4-4550-DC47-1F12-89859248BA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015D1DEC-27C0-9971-C609-BB5C819204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I’ll give it a whirl.</a:t>
            </a:r>
          </a:p>
          <a:p>
            <a:pPr>
              <a:spcBef>
                <a:spcPct val="0"/>
              </a:spcBef>
            </a:pPr>
            <a:endParaRPr lang="en-US" altLang="en-US"/>
          </a:p>
          <a:p>
            <a:pPr>
              <a:spcBef>
                <a:spcPct val="0"/>
              </a:spcBef>
            </a:pPr>
            <a:r>
              <a:rPr lang="en-US" altLang="en-US"/>
              <a:t>First I’d like to provide 3 examples of innovative forestry, natural resource, environmental management</a:t>
            </a:r>
          </a:p>
          <a:p>
            <a:pPr>
              <a:spcBef>
                <a:spcPct val="0"/>
              </a:spcBef>
            </a:pPr>
            <a:r>
              <a:rPr lang="en-US" altLang="en-US"/>
              <a:t>Then focus on what I think the future</a:t>
            </a:r>
          </a:p>
          <a:p>
            <a:pPr>
              <a:spcBef>
                <a:spcPct val="0"/>
              </a:spcBef>
            </a:pPr>
            <a:r>
              <a:rPr lang="en-US" altLang="en-US"/>
              <a:t>Which is ways of understanding how to make scientific innovative applications the norm, rather than accidential occurances. </a:t>
            </a:r>
          </a:p>
        </p:txBody>
      </p:sp>
      <p:sp>
        <p:nvSpPr>
          <p:cNvPr id="36867" name="Slide Number Placeholder 3">
            <a:extLst>
              <a:ext uri="{FF2B5EF4-FFF2-40B4-BE49-F238E27FC236}">
                <a16:creationId xmlns:a16="http://schemas.microsoft.com/office/drawing/2014/main" id="{44176E8B-2E19-E78C-2B78-5B9FD35DD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F126FB1-4E53-4C74-9E9D-760D2ABE38A7}"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7D6CEB6-6663-F5A4-DF88-EB7AFA932D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3B7A8B37-7931-F131-EF69-885225258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1" name="Slide Number Placeholder 3">
            <a:extLst>
              <a:ext uri="{FF2B5EF4-FFF2-40B4-BE49-F238E27FC236}">
                <a16:creationId xmlns:a16="http://schemas.microsoft.com/office/drawing/2014/main" id="{EDE1AC9F-2EE8-D5E9-73E0-D7E3CF012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4D02548-7FE5-49CD-B411-3070E9CED0CA}"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905AEEAE-9E0D-1C64-D514-149C389A9B4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F1B34E74-1495-E65F-37F9-80776494A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I’ll give it a whirl.</a:t>
            </a:r>
          </a:p>
          <a:p>
            <a:pPr>
              <a:spcBef>
                <a:spcPct val="0"/>
              </a:spcBef>
            </a:pPr>
            <a:endParaRPr lang="en-US" altLang="en-US"/>
          </a:p>
          <a:p>
            <a:pPr>
              <a:spcBef>
                <a:spcPct val="0"/>
              </a:spcBef>
            </a:pPr>
            <a:r>
              <a:rPr lang="en-US" altLang="en-US"/>
              <a:t>First I’d like to provide 3 examples of innovative forestry, natural resource, environmental management</a:t>
            </a:r>
          </a:p>
          <a:p>
            <a:pPr>
              <a:spcBef>
                <a:spcPct val="0"/>
              </a:spcBef>
            </a:pPr>
            <a:r>
              <a:rPr lang="en-US" altLang="en-US"/>
              <a:t>Then focus on what I think the future</a:t>
            </a:r>
          </a:p>
          <a:p>
            <a:pPr>
              <a:spcBef>
                <a:spcPct val="0"/>
              </a:spcBef>
            </a:pPr>
            <a:r>
              <a:rPr lang="en-US" altLang="en-US"/>
              <a:t>Which is ways of understanding how to make scientific innovative applications the norm, rather than accidential occurances. </a:t>
            </a:r>
          </a:p>
        </p:txBody>
      </p:sp>
      <p:sp>
        <p:nvSpPr>
          <p:cNvPr id="38915" name="Slide Number Placeholder 3">
            <a:extLst>
              <a:ext uri="{FF2B5EF4-FFF2-40B4-BE49-F238E27FC236}">
                <a16:creationId xmlns:a16="http://schemas.microsoft.com/office/drawing/2014/main" id="{BC27CB6F-DC38-75D2-7559-D06347F009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BA4C32F-B4CC-49B0-934B-AF365D64A59B}" type="slidenum">
              <a:rPr lang="en-US" altLang="en-US"/>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F439D8-C70A-C544-2CE1-DAB99275478F}"/>
              </a:ext>
            </a:extLst>
          </p:cNvPr>
          <p:cNvSpPr>
            <a:spLocks noGrp="1"/>
          </p:cNvSpPr>
          <p:nvPr>
            <p:ph type="dt" sz="half" idx="10"/>
          </p:nvPr>
        </p:nvSpPr>
        <p:spPr/>
        <p:txBody>
          <a:bodyPr/>
          <a:lstStyle>
            <a:lvl1pPr>
              <a:defRPr/>
            </a:lvl1pPr>
          </a:lstStyle>
          <a:p>
            <a:fld id="{06412AD0-19CF-4F9D-B0BD-20DC6CD504A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07EA369-8DED-4A38-B4D5-866F6C6DB7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57BC6E-BAAE-5587-F0DA-79E1745A43CC}"/>
              </a:ext>
            </a:extLst>
          </p:cNvPr>
          <p:cNvSpPr>
            <a:spLocks noGrp="1"/>
          </p:cNvSpPr>
          <p:nvPr>
            <p:ph type="sldNum" sz="quarter" idx="12"/>
          </p:nvPr>
        </p:nvSpPr>
        <p:spPr/>
        <p:txBody>
          <a:bodyPr/>
          <a:lstStyle>
            <a:lvl1pPr>
              <a:defRPr/>
            </a:lvl1pPr>
          </a:lstStyle>
          <a:p>
            <a:fld id="{15A87C75-18BF-44BB-BE9C-BD849AD2F0C3}" type="slidenum">
              <a:rPr lang="en-US" altLang="en-US"/>
              <a:pPr/>
              <a:t>‹#›</a:t>
            </a:fld>
            <a:endParaRPr lang="en-US" altLang="en-US"/>
          </a:p>
        </p:txBody>
      </p:sp>
    </p:spTree>
    <p:extLst>
      <p:ext uri="{BB962C8B-B14F-4D97-AF65-F5344CB8AC3E}">
        <p14:creationId xmlns:p14="http://schemas.microsoft.com/office/powerpoint/2010/main" val="376757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4785B-4097-150F-6B38-EF69713F0728}"/>
              </a:ext>
            </a:extLst>
          </p:cNvPr>
          <p:cNvSpPr>
            <a:spLocks noGrp="1"/>
          </p:cNvSpPr>
          <p:nvPr>
            <p:ph type="dt" sz="half" idx="10"/>
          </p:nvPr>
        </p:nvSpPr>
        <p:spPr/>
        <p:txBody>
          <a:bodyPr/>
          <a:lstStyle>
            <a:lvl1pPr>
              <a:defRPr/>
            </a:lvl1pPr>
          </a:lstStyle>
          <a:p>
            <a:fld id="{2164A795-3A4C-4D3F-8FEC-ABA5D30BDD63}"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A13EBF3-74E7-0B42-1FA4-905F024B23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3D306D-A22E-B19C-4D85-993BE66FB662}"/>
              </a:ext>
            </a:extLst>
          </p:cNvPr>
          <p:cNvSpPr>
            <a:spLocks noGrp="1"/>
          </p:cNvSpPr>
          <p:nvPr>
            <p:ph type="sldNum" sz="quarter" idx="12"/>
          </p:nvPr>
        </p:nvSpPr>
        <p:spPr/>
        <p:txBody>
          <a:bodyPr/>
          <a:lstStyle>
            <a:lvl1pPr>
              <a:defRPr/>
            </a:lvl1pPr>
          </a:lstStyle>
          <a:p>
            <a:fld id="{CC4BF5BE-A41C-47AA-9CFB-B7103955D2F3}" type="slidenum">
              <a:rPr lang="en-US" altLang="en-US"/>
              <a:pPr/>
              <a:t>‹#›</a:t>
            </a:fld>
            <a:endParaRPr lang="en-US" altLang="en-US"/>
          </a:p>
        </p:txBody>
      </p:sp>
    </p:spTree>
    <p:extLst>
      <p:ext uri="{BB962C8B-B14F-4D97-AF65-F5344CB8AC3E}">
        <p14:creationId xmlns:p14="http://schemas.microsoft.com/office/powerpoint/2010/main" val="132609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65B89-592B-8BA3-F3B0-E005903160B9}"/>
              </a:ext>
            </a:extLst>
          </p:cNvPr>
          <p:cNvSpPr>
            <a:spLocks noGrp="1"/>
          </p:cNvSpPr>
          <p:nvPr>
            <p:ph type="dt" sz="half" idx="10"/>
          </p:nvPr>
        </p:nvSpPr>
        <p:spPr/>
        <p:txBody>
          <a:bodyPr/>
          <a:lstStyle>
            <a:lvl1pPr>
              <a:defRPr/>
            </a:lvl1pPr>
          </a:lstStyle>
          <a:p>
            <a:fld id="{C93972FF-2555-4DF3-8EB5-92380FE0A27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A58A88C-5990-A3F1-1C7B-5D80B7D432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3B72A8-98AD-C79D-0FCB-F4F135852C2D}"/>
              </a:ext>
            </a:extLst>
          </p:cNvPr>
          <p:cNvSpPr>
            <a:spLocks noGrp="1"/>
          </p:cNvSpPr>
          <p:nvPr>
            <p:ph type="sldNum" sz="quarter" idx="12"/>
          </p:nvPr>
        </p:nvSpPr>
        <p:spPr/>
        <p:txBody>
          <a:bodyPr/>
          <a:lstStyle>
            <a:lvl1pPr>
              <a:defRPr/>
            </a:lvl1pPr>
          </a:lstStyle>
          <a:p>
            <a:fld id="{BB5BCFFC-EBE4-4DEE-ABEA-B395D6FCD0D3}" type="slidenum">
              <a:rPr lang="en-US" altLang="en-US"/>
              <a:pPr/>
              <a:t>‹#›</a:t>
            </a:fld>
            <a:endParaRPr lang="en-US" altLang="en-US"/>
          </a:p>
        </p:txBody>
      </p:sp>
    </p:spTree>
    <p:extLst>
      <p:ext uri="{BB962C8B-B14F-4D97-AF65-F5344CB8AC3E}">
        <p14:creationId xmlns:p14="http://schemas.microsoft.com/office/powerpoint/2010/main" val="13513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C8528-8A81-EAC5-B2D5-B2C8699A38F6}"/>
              </a:ext>
            </a:extLst>
          </p:cNvPr>
          <p:cNvSpPr>
            <a:spLocks noGrp="1"/>
          </p:cNvSpPr>
          <p:nvPr>
            <p:ph type="dt" sz="half" idx="10"/>
          </p:nvPr>
        </p:nvSpPr>
        <p:spPr>
          <a:xfrm>
            <a:off x="685800" y="6324600"/>
            <a:ext cx="19050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Footer Placeholder 5">
            <a:extLst>
              <a:ext uri="{FF2B5EF4-FFF2-40B4-BE49-F238E27FC236}">
                <a16:creationId xmlns:a16="http://schemas.microsoft.com/office/drawing/2014/main" id="{0C53B907-6C07-383A-BE3B-A2AEBFCAD6AE}"/>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3A48BE7-62C6-B5DE-C41A-9B134AE39610}"/>
              </a:ext>
            </a:extLst>
          </p:cNvPr>
          <p:cNvSpPr>
            <a:spLocks noGrp="1"/>
          </p:cNvSpPr>
          <p:nvPr>
            <p:ph type="sldNum" sz="quarter" idx="12"/>
          </p:nvPr>
        </p:nvSpPr>
        <p:spPr>
          <a:xfrm>
            <a:off x="6553200" y="6324600"/>
            <a:ext cx="1905000" cy="457200"/>
          </a:xfrm>
        </p:spPr>
        <p:txBody>
          <a:bodyPr/>
          <a:lstStyle>
            <a:lvl1pPr>
              <a:defRPr/>
            </a:lvl1pPr>
          </a:lstStyle>
          <a:p>
            <a:fld id="{C9FC851C-0FBE-4382-8DE6-2437BE3A79E6}" type="slidenum">
              <a:rPr lang="en-US" altLang="en-US"/>
              <a:pPr/>
              <a:t>‹#›</a:t>
            </a:fld>
            <a:endParaRPr lang="en-US" altLang="en-US"/>
          </a:p>
        </p:txBody>
      </p:sp>
    </p:spTree>
    <p:extLst>
      <p:ext uri="{BB962C8B-B14F-4D97-AF65-F5344CB8AC3E}">
        <p14:creationId xmlns:p14="http://schemas.microsoft.com/office/powerpoint/2010/main" val="86727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72E5818-0745-E2DE-1CE4-B01713ECA51E}"/>
              </a:ext>
            </a:extLst>
          </p:cNvPr>
          <p:cNvSpPr>
            <a:spLocks noGrp="1"/>
          </p:cNvSpPr>
          <p:nvPr>
            <p:ph type="dt" sz="half" idx="10"/>
          </p:nvPr>
        </p:nvSpPr>
        <p:spPr>
          <a:xfrm>
            <a:off x="685800" y="6324600"/>
            <a:ext cx="1905000" cy="45720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4" name="Footer Placeholder 3">
            <a:extLst>
              <a:ext uri="{FF2B5EF4-FFF2-40B4-BE49-F238E27FC236}">
                <a16:creationId xmlns:a16="http://schemas.microsoft.com/office/drawing/2014/main" id="{AD07F940-2757-0536-C316-FFF41FA1A972}"/>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1D83C6E-CAE5-A73C-D4D2-A60311D51F4E}"/>
              </a:ext>
            </a:extLst>
          </p:cNvPr>
          <p:cNvSpPr>
            <a:spLocks noGrp="1"/>
          </p:cNvSpPr>
          <p:nvPr>
            <p:ph type="sldNum" sz="quarter" idx="12"/>
          </p:nvPr>
        </p:nvSpPr>
        <p:spPr>
          <a:xfrm>
            <a:off x="6553200" y="6324600"/>
            <a:ext cx="1905000" cy="457200"/>
          </a:xfrm>
        </p:spPr>
        <p:txBody>
          <a:bodyPr/>
          <a:lstStyle>
            <a:lvl1pPr>
              <a:defRPr/>
            </a:lvl1pPr>
          </a:lstStyle>
          <a:p>
            <a:fld id="{2343C80D-F1BA-4528-A35C-A5AE2F3CA8E3}" type="slidenum">
              <a:rPr lang="en-US" altLang="en-US"/>
              <a:pPr/>
              <a:t>‹#›</a:t>
            </a:fld>
            <a:endParaRPr lang="en-US" altLang="en-US"/>
          </a:p>
        </p:txBody>
      </p:sp>
    </p:spTree>
    <p:extLst>
      <p:ext uri="{BB962C8B-B14F-4D97-AF65-F5344CB8AC3E}">
        <p14:creationId xmlns:p14="http://schemas.microsoft.com/office/powerpoint/2010/main" val="176945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D1704-809B-8346-CD4A-43E9642F4D35}"/>
              </a:ext>
            </a:extLst>
          </p:cNvPr>
          <p:cNvSpPr>
            <a:spLocks noGrp="1"/>
          </p:cNvSpPr>
          <p:nvPr>
            <p:ph type="dt" sz="half" idx="10"/>
          </p:nvPr>
        </p:nvSpPr>
        <p:spPr/>
        <p:txBody>
          <a:bodyPr/>
          <a:lstStyle>
            <a:lvl1pPr>
              <a:defRPr/>
            </a:lvl1pPr>
          </a:lstStyle>
          <a:p>
            <a:fld id="{DB164C4D-816D-468C-B91E-DB1B3A4806E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105ABAD-46D7-106B-D031-FD6D57029D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E8E800-40FD-F7CD-A49C-22A551694A2B}"/>
              </a:ext>
            </a:extLst>
          </p:cNvPr>
          <p:cNvSpPr>
            <a:spLocks noGrp="1"/>
          </p:cNvSpPr>
          <p:nvPr>
            <p:ph type="sldNum" sz="quarter" idx="12"/>
          </p:nvPr>
        </p:nvSpPr>
        <p:spPr/>
        <p:txBody>
          <a:bodyPr/>
          <a:lstStyle>
            <a:lvl1pPr>
              <a:defRPr/>
            </a:lvl1pPr>
          </a:lstStyle>
          <a:p>
            <a:fld id="{107695B8-8BA9-4ED5-9C50-7872C1D3AF24}" type="slidenum">
              <a:rPr lang="en-US" altLang="en-US"/>
              <a:pPr/>
              <a:t>‹#›</a:t>
            </a:fld>
            <a:endParaRPr lang="en-US" altLang="en-US"/>
          </a:p>
        </p:txBody>
      </p:sp>
    </p:spTree>
    <p:extLst>
      <p:ext uri="{BB962C8B-B14F-4D97-AF65-F5344CB8AC3E}">
        <p14:creationId xmlns:p14="http://schemas.microsoft.com/office/powerpoint/2010/main" val="57553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8968A-D94B-1291-53CD-0AA99F161B63}"/>
              </a:ext>
            </a:extLst>
          </p:cNvPr>
          <p:cNvSpPr>
            <a:spLocks noGrp="1"/>
          </p:cNvSpPr>
          <p:nvPr>
            <p:ph type="dt" sz="half" idx="10"/>
          </p:nvPr>
        </p:nvSpPr>
        <p:spPr/>
        <p:txBody>
          <a:bodyPr/>
          <a:lstStyle>
            <a:lvl1pPr>
              <a:defRPr/>
            </a:lvl1pPr>
          </a:lstStyle>
          <a:p>
            <a:fld id="{6DDBFB36-842C-4A4F-AD84-5EA27B0120B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ABB6075-2417-4CC9-CB74-9522AFDC25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96BDF6-143A-2C73-72EE-4B414637AD67}"/>
              </a:ext>
            </a:extLst>
          </p:cNvPr>
          <p:cNvSpPr>
            <a:spLocks noGrp="1"/>
          </p:cNvSpPr>
          <p:nvPr>
            <p:ph type="sldNum" sz="quarter" idx="12"/>
          </p:nvPr>
        </p:nvSpPr>
        <p:spPr/>
        <p:txBody>
          <a:bodyPr/>
          <a:lstStyle>
            <a:lvl1pPr>
              <a:defRPr/>
            </a:lvl1pPr>
          </a:lstStyle>
          <a:p>
            <a:fld id="{970283F9-D2EF-45EA-890C-A8780F9A6DE5}" type="slidenum">
              <a:rPr lang="en-US" altLang="en-US"/>
              <a:pPr/>
              <a:t>‹#›</a:t>
            </a:fld>
            <a:endParaRPr lang="en-US" altLang="en-US"/>
          </a:p>
        </p:txBody>
      </p:sp>
    </p:spTree>
    <p:extLst>
      <p:ext uri="{BB962C8B-B14F-4D97-AF65-F5344CB8AC3E}">
        <p14:creationId xmlns:p14="http://schemas.microsoft.com/office/powerpoint/2010/main" val="222989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E67CCEC-1FA0-DF16-68C3-CC951FAEB657}"/>
              </a:ext>
            </a:extLst>
          </p:cNvPr>
          <p:cNvSpPr>
            <a:spLocks noGrp="1"/>
          </p:cNvSpPr>
          <p:nvPr>
            <p:ph type="dt" sz="half" idx="10"/>
          </p:nvPr>
        </p:nvSpPr>
        <p:spPr/>
        <p:txBody>
          <a:bodyPr/>
          <a:lstStyle>
            <a:lvl1pPr>
              <a:defRPr/>
            </a:lvl1pPr>
          </a:lstStyle>
          <a:p>
            <a:fld id="{52A48175-A259-4FD5-B118-9FFED658D6BC}"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90D1BA8-34A6-9452-3ED0-DC2426327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EB6865-1358-1D2D-BF1A-D5947D47D09A}"/>
              </a:ext>
            </a:extLst>
          </p:cNvPr>
          <p:cNvSpPr>
            <a:spLocks noGrp="1"/>
          </p:cNvSpPr>
          <p:nvPr>
            <p:ph type="sldNum" sz="quarter" idx="12"/>
          </p:nvPr>
        </p:nvSpPr>
        <p:spPr/>
        <p:txBody>
          <a:bodyPr/>
          <a:lstStyle>
            <a:lvl1pPr>
              <a:defRPr/>
            </a:lvl1pPr>
          </a:lstStyle>
          <a:p>
            <a:fld id="{594606EC-CB92-486F-AC5E-F07DDA2825EF}" type="slidenum">
              <a:rPr lang="en-US" altLang="en-US"/>
              <a:pPr/>
              <a:t>‹#›</a:t>
            </a:fld>
            <a:endParaRPr lang="en-US" altLang="en-US"/>
          </a:p>
        </p:txBody>
      </p:sp>
    </p:spTree>
    <p:extLst>
      <p:ext uri="{BB962C8B-B14F-4D97-AF65-F5344CB8AC3E}">
        <p14:creationId xmlns:p14="http://schemas.microsoft.com/office/powerpoint/2010/main" val="322552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79B5F4-E3C7-9E1E-FE76-798ADA6B6EA6}"/>
              </a:ext>
            </a:extLst>
          </p:cNvPr>
          <p:cNvSpPr>
            <a:spLocks noGrp="1"/>
          </p:cNvSpPr>
          <p:nvPr>
            <p:ph type="dt" sz="half" idx="10"/>
          </p:nvPr>
        </p:nvSpPr>
        <p:spPr/>
        <p:txBody>
          <a:bodyPr/>
          <a:lstStyle>
            <a:lvl1pPr>
              <a:defRPr/>
            </a:lvl1pPr>
          </a:lstStyle>
          <a:p>
            <a:fld id="{04B80D91-5AD8-4646-9151-20E33130429A}"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E83C218F-8072-CA55-A023-82D8A0A19C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4F9B2C-AD0C-2D3D-ADFB-9FE7DECD8230}"/>
              </a:ext>
            </a:extLst>
          </p:cNvPr>
          <p:cNvSpPr>
            <a:spLocks noGrp="1"/>
          </p:cNvSpPr>
          <p:nvPr>
            <p:ph type="sldNum" sz="quarter" idx="12"/>
          </p:nvPr>
        </p:nvSpPr>
        <p:spPr/>
        <p:txBody>
          <a:bodyPr/>
          <a:lstStyle>
            <a:lvl1pPr>
              <a:defRPr/>
            </a:lvl1pPr>
          </a:lstStyle>
          <a:p>
            <a:fld id="{66986548-EC41-4A50-853E-F1EF6BA32A48}" type="slidenum">
              <a:rPr lang="en-US" altLang="en-US"/>
              <a:pPr/>
              <a:t>‹#›</a:t>
            </a:fld>
            <a:endParaRPr lang="en-US" altLang="en-US"/>
          </a:p>
        </p:txBody>
      </p:sp>
    </p:spTree>
    <p:extLst>
      <p:ext uri="{BB962C8B-B14F-4D97-AF65-F5344CB8AC3E}">
        <p14:creationId xmlns:p14="http://schemas.microsoft.com/office/powerpoint/2010/main" val="152040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7F57B7-569A-3204-3B0B-0B827819BBEE}"/>
              </a:ext>
            </a:extLst>
          </p:cNvPr>
          <p:cNvSpPr>
            <a:spLocks noGrp="1"/>
          </p:cNvSpPr>
          <p:nvPr>
            <p:ph type="dt" sz="half" idx="10"/>
          </p:nvPr>
        </p:nvSpPr>
        <p:spPr/>
        <p:txBody>
          <a:bodyPr/>
          <a:lstStyle>
            <a:lvl1pPr>
              <a:defRPr/>
            </a:lvl1pPr>
          </a:lstStyle>
          <a:p>
            <a:fld id="{3059F188-188F-4C5D-A718-53CBF5D37F9E}"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7774F3B4-63FB-1A7F-0FDD-F8906E9AFFE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65FE3AF-9372-31EF-D99F-34D843B990DC}"/>
              </a:ext>
            </a:extLst>
          </p:cNvPr>
          <p:cNvSpPr>
            <a:spLocks noGrp="1"/>
          </p:cNvSpPr>
          <p:nvPr>
            <p:ph type="sldNum" sz="quarter" idx="12"/>
          </p:nvPr>
        </p:nvSpPr>
        <p:spPr/>
        <p:txBody>
          <a:bodyPr/>
          <a:lstStyle>
            <a:lvl1pPr>
              <a:defRPr/>
            </a:lvl1pPr>
          </a:lstStyle>
          <a:p>
            <a:fld id="{D9FB8EA9-2DA2-4E9A-A2E7-7B9943D26349}" type="slidenum">
              <a:rPr lang="en-US" altLang="en-US"/>
              <a:pPr/>
              <a:t>‹#›</a:t>
            </a:fld>
            <a:endParaRPr lang="en-US" altLang="en-US"/>
          </a:p>
        </p:txBody>
      </p:sp>
    </p:spTree>
    <p:extLst>
      <p:ext uri="{BB962C8B-B14F-4D97-AF65-F5344CB8AC3E}">
        <p14:creationId xmlns:p14="http://schemas.microsoft.com/office/powerpoint/2010/main" val="122082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BC0A30-4CDF-9E10-4519-C59136D6E5FA}"/>
              </a:ext>
            </a:extLst>
          </p:cNvPr>
          <p:cNvSpPr>
            <a:spLocks noGrp="1"/>
          </p:cNvSpPr>
          <p:nvPr>
            <p:ph type="dt" sz="half" idx="10"/>
          </p:nvPr>
        </p:nvSpPr>
        <p:spPr/>
        <p:txBody>
          <a:bodyPr/>
          <a:lstStyle>
            <a:lvl1pPr>
              <a:defRPr/>
            </a:lvl1pPr>
          </a:lstStyle>
          <a:p>
            <a:fld id="{E95A6C4F-8223-4CE7-A475-1FC7CA2E2F9A}"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AC7961D6-1A04-E6E7-BF2C-EA3319D0D9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B9DE4B3-5DA3-A708-A839-763218D9A18D}"/>
              </a:ext>
            </a:extLst>
          </p:cNvPr>
          <p:cNvSpPr>
            <a:spLocks noGrp="1"/>
          </p:cNvSpPr>
          <p:nvPr>
            <p:ph type="sldNum" sz="quarter" idx="12"/>
          </p:nvPr>
        </p:nvSpPr>
        <p:spPr/>
        <p:txBody>
          <a:bodyPr/>
          <a:lstStyle>
            <a:lvl1pPr>
              <a:defRPr/>
            </a:lvl1pPr>
          </a:lstStyle>
          <a:p>
            <a:fld id="{AFC4F731-1B49-40BB-8133-B71ADC079136}" type="slidenum">
              <a:rPr lang="en-US" altLang="en-US"/>
              <a:pPr/>
              <a:t>‹#›</a:t>
            </a:fld>
            <a:endParaRPr lang="en-US" altLang="en-US"/>
          </a:p>
        </p:txBody>
      </p:sp>
    </p:spTree>
    <p:extLst>
      <p:ext uri="{BB962C8B-B14F-4D97-AF65-F5344CB8AC3E}">
        <p14:creationId xmlns:p14="http://schemas.microsoft.com/office/powerpoint/2010/main" val="5120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884670-4F30-75B6-9EA5-B9AB4D70EFEB}"/>
              </a:ext>
            </a:extLst>
          </p:cNvPr>
          <p:cNvSpPr>
            <a:spLocks noGrp="1"/>
          </p:cNvSpPr>
          <p:nvPr>
            <p:ph type="dt" sz="half" idx="10"/>
          </p:nvPr>
        </p:nvSpPr>
        <p:spPr/>
        <p:txBody>
          <a:bodyPr/>
          <a:lstStyle>
            <a:lvl1pPr>
              <a:defRPr/>
            </a:lvl1pPr>
          </a:lstStyle>
          <a:p>
            <a:fld id="{5B84B2EC-9351-44EB-B743-769469693BC8}"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8092C369-E7BC-A839-7804-BD30B8F371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F01254-7B99-16BD-CA11-837E4C7DF41D}"/>
              </a:ext>
            </a:extLst>
          </p:cNvPr>
          <p:cNvSpPr>
            <a:spLocks noGrp="1"/>
          </p:cNvSpPr>
          <p:nvPr>
            <p:ph type="sldNum" sz="quarter" idx="12"/>
          </p:nvPr>
        </p:nvSpPr>
        <p:spPr/>
        <p:txBody>
          <a:bodyPr/>
          <a:lstStyle>
            <a:lvl1pPr>
              <a:defRPr/>
            </a:lvl1pPr>
          </a:lstStyle>
          <a:p>
            <a:fld id="{3A0320D8-A8B2-4E34-9CF3-79000E7EBA58}" type="slidenum">
              <a:rPr lang="en-US" altLang="en-US"/>
              <a:pPr/>
              <a:t>‹#›</a:t>
            </a:fld>
            <a:endParaRPr lang="en-US" altLang="en-US"/>
          </a:p>
        </p:txBody>
      </p:sp>
    </p:spTree>
    <p:extLst>
      <p:ext uri="{BB962C8B-B14F-4D97-AF65-F5344CB8AC3E}">
        <p14:creationId xmlns:p14="http://schemas.microsoft.com/office/powerpoint/2010/main" val="18292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36668F-34A0-B6FA-22B3-0A174BEF386B}"/>
              </a:ext>
            </a:extLst>
          </p:cNvPr>
          <p:cNvSpPr>
            <a:spLocks noGrp="1"/>
          </p:cNvSpPr>
          <p:nvPr>
            <p:ph type="dt" sz="half" idx="10"/>
          </p:nvPr>
        </p:nvSpPr>
        <p:spPr/>
        <p:txBody>
          <a:bodyPr/>
          <a:lstStyle>
            <a:lvl1pPr>
              <a:defRPr/>
            </a:lvl1pPr>
          </a:lstStyle>
          <a:p>
            <a:fld id="{308F07BB-01CE-4A80-8119-FE40C1765F71}"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77466AD0-7F53-C339-8037-A3A2DEF859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9A7318-8F3B-FAEF-861D-DC0BE7025F31}"/>
              </a:ext>
            </a:extLst>
          </p:cNvPr>
          <p:cNvSpPr>
            <a:spLocks noGrp="1"/>
          </p:cNvSpPr>
          <p:nvPr>
            <p:ph type="sldNum" sz="quarter" idx="12"/>
          </p:nvPr>
        </p:nvSpPr>
        <p:spPr/>
        <p:txBody>
          <a:bodyPr/>
          <a:lstStyle>
            <a:lvl1pPr>
              <a:defRPr/>
            </a:lvl1pPr>
          </a:lstStyle>
          <a:p>
            <a:fld id="{A9C66C74-9CAB-4389-B374-631D3DA7E756}" type="slidenum">
              <a:rPr lang="en-US" altLang="en-US"/>
              <a:pPr/>
              <a:t>‹#›</a:t>
            </a:fld>
            <a:endParaRPr lang="en-US" altLang="en-US"/>
          </a:p>
        </p:txBody>
      </p:sp>
    </p:spTree>
    <p:extLst>
      <p:ext uri="{BB962C8B-B14F-4D97-AF65-F5344CB8AC3E}">
        <p14:creationId xmlns:p14="http://schemas.microsoft.com/office/powerpoint/2010/main" val="43578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726B93B-2AB5-B06D-6E42-D457C8A66B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1BE14D8-5E1B-1346-F6DF-CD159747BE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43E1EE-52A1-5367-2CB1-42221C5A07E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FFFB197-59BF-497A-8649-9A4F4110474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C8D9D05-9FB1-3481-A032-D12686DD6F9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CE94055E-2378-27C2-DFF1-265A9D8F9A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5961755-4E3B-4F9D-AC40-F281DC9A2E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84E9CBE9-B555-90B3-8363-554F2D75EA2D}"/>
              </a:ext>
            </a:extLst>
          </p:cNvPr>
          <p:cNvSpPr>
            <a:spLocks noGrp="1"/>
          </p:cNvSpPr>
          <p:nvPr>
            <p:ph type="ctrTitle"/>
          </p:nvPr>
        </p:nvSpPr>
        <p:spPr>
          <a:xfrm>
            <a:off x="685800" y="1600200"/>
            <a:ext cx="7772400" cy="1828800"/>
          </a:xfrm>
        </p:spPr>
        <p:txBody>
          <a:bodyPr/>
          <a:lstStyle/>
          <a:p>
            <a:r>
              <a:rPr lang="en-US" altLang="en-US"/>
              <a:t>Collaboration &amp; Power Sharing</a:t>
            </a:r>
            <a:br>
              <a:rPr lang="en-US" altLang="en-US"/>
            </a:br>
            <a:r>
              <a:rPr lang="en-US" altLang="en-US" sz="2400">
                <a:solidFill>
                  <a:srgbClr val="FF0000"/>
                </a:solidFill>
              </a:rPr>
              <a:t>What does that mean? Why is it important?</a:t>
            </a:r>
          </a:p>
        </p:txBody>
      </p:sp>
      <p:sp>
        <p:nvSpPr>
          <p:cNvPr id="5122" name="Subtitle 2">
            <a:extLst>
              <a:ext uri="{FF2B5EF4-FFF2-40B4-BE49-F238E27FC236}">
                <a16:creationId xmlns:a16="http://schemas.microsoft.com/office/drawing/2014/main" id="{3E8302F0-275A-CB4D-C134-170525EA534A}"/>
              </a:ext>
            </a:extLst>
          </p:cNvPr>
          <p:cNvSpPr>
            <a:spLocks noGrp="1"/>
          </p:cNvSpPr>
          <p:nvPr>
            <p:ph type="subTitle" idx="1"/>
          </p:nvPr>
        </p:nvSpPr>
        <p:spPr>
          <a:xfrm>
            <a:off x="1752600" y="3962400"/>
            <a:ext cx="5791200" cy="1981200"/>
          </a:xfrm>
        </p:spPr>
        <p:txBody>
          <a:bodyPr/>
          <a:lstStyle/>
          <a:p>
            <a:r>
              <a:rPr lang="en-US" altLang="en-US" sz="2000">
                <a:solidFill>
                  <a:schemeClr val="tx1"/>
                </a:solidFill>
              </a:rPr>
              <a:t>Dale J. Blahna</a:t>
            </a:r>
          </a:p>
          <a:p>
            <a:pPr>
              <a:spcBef>
                <a:spcPct val="0"/>
              </a:spcBef>
            </a:pPr>
            <a:r>
              <a:rPr lang="en-US" altLang="en-US" sz="1600">
                <a:solidFill>
                  <a:schemeClr val="tx1"/>
                </a:solidFill>
              </a:rPr>
              <a:t>Research Social Scientist</a:t>
            </a:r>
          </a:p>
          <a:p>
            <a:pPr>
              <a:spcBef>
                <a:spcPct val="0"/>
              </a:spcBef>
            </a:pPr>
            <a:r>
              <a:rPr lang="en-US" altLang="en-US" sz="1600">
                <a:solidFill>
                  <a:schemeClr val="tx1"/>
                </a:solidFill>
              </a:rPr>
              <a:t>USFS Pacific Northwest Research Station</a:t>
            </a:r>
          </a:p>
          <a:p>
            <a:pPr>
              <a:spcBef>
                <a:spcPct val="0"/>
              </a:spcBef>
            </a:pPr>
            <a:r>
              <a:rPr lang="en-US" altLang="en-US" sz="1600">
                <a:solidFill>
                  <a:schemeClr val="tx1"/>
                </a:solidFill>
              </a:rPr>
              <a:t>May 7, 2013</a:t>
            </a:r>
          </a:p>
          <a:p>
            <a:pPr>
              <a:spcBef>
                <a:spcPct val="0"/>
              </a:spcBef>
            </a:pPr>
            <a:r>
              <a:rPr lang="en-US" altLang="en-US" sz="1600">
                <a:solidFill>
                  <a:schemeClr val="tx1"/>
                </a:solidFill>
              </a:rPr>
              <a:t>Willamette National Forest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619FD4C-7256-ED7A-3E9D-EDB86E8A00D1}"/>
              </a:ext>
            </a:extLst>
          </p:cNvPr>
          <p:cNvSpPr>
            <a:spLocks noGrp="1" noChangeArrowheads="1"/>
          </p:cNvSpPr>
          <p:nvPr>
            <p:ph type="title"/>
          </p:nvPr>
        </p:nvSpPr>
        <p:spPr>
          <a:xfrm>
            <a:off x="685800" y="381000"/>
            <a:ext cx="7772400" cy="914400"/>
          </a:xfrm>
        </p:spPr>
        <p:txBody>
          <a:bodyPr/>
          <a:lstStyle/>
          <a:p>
            <a:r>
              <a:rPr lang="en-US" altLang="en-US" sz="3600"/>
              <a:t>Ecosystem Management Criteria</a:t>
            </a:r>
          </a:p>
        </p:txBody>
      </p:sp>
      <p:sp>
        <p:nvSpPr>
          <p:cNvPr id="26627" name="Rectangle 3">
            <a:extLst>
              <a:ext uri="{FF2B5EF4-FFF2-40B4-BE49-F238E27FC236}">
                <a16:creationId xmlns:a16="http://schemas.microsoft.com/office/drawing/2014/main" id="{5C912B31-C1D0-1FF2-BD3D-E82593899E1E}"/>
              </a:ext>
            </a:extLst>
          </p:cNvPr>
          <p:cNvSpPr>
            <a:spLocks noGrp="1" noChangeArrowheads="1"/>
          </p:cNvSpPr>
          <p:nvPr>
            <p:ph sz="half" idx="1"/>
          </p:nvPr>
        </p:nvSpPr>
        <p:spPr>
          <a:xfrm>
            <a:off x="152400" y="1600200"/>
            <a:ext cx="4419600" cy="4038600"/>
          </a:xfrm>
        </p:spPr>
        <p:txBody>
          <a:bodyPr rtlCol="0">
            <a:normAutofit fontScale="92500" lnSpcReduction="20000"/>
          </a:bodyPr>
          <a:lstStyle/>
          <a:p>
            <a:pPr fontAlgn="auto">
              <a:spcAft>
                <a:spcPts val="0"/>
              </a:spcAft>
              <a:defRPr/>
            </a:pPr>
            <a:r>
              <a:rPr lang="en-US" dirty="0">
                <a:solidFill>
                  <a:srgbClr val="C00000"/>
                </a:solidFill>
                <a:ea typeface="+mn-ea"/>
              </a:rPr>
              <a:t>Decisions </a:t>
            </a:r>
            <a:r>
              <a:rPr lang="en-US" i="1" dirty="0">
                <a:solidFill>
                  <a:srgbClr val="C00000"/>
                </a:solidFill>
                <a:ea typeface="+mn-ea"/>
              </a:rPr>
              <a:t>can </a:t>
            </a:r>
            <a:r>
              <a:rPr lang="en-US" dirty="0">
                <a:solidFill>
                  <a:srgbClr val="C00000"/>
                </a:solidFill>
                <a:ea typeface="+mn-ea"/>
              </a:rPr>
              <a:t>integrate</a:t>
            </a:r>
          </a:p>
          <a:p>
            <a:pPr fontAlgn="auto">
              <a:spcAft>
                <a:spcPts val="0"/>
              </a:spcAft>
              <a:defRPr/>
            </a:pPr>
            <a:endParaRPr lang="en-US" dirty="0">
              <a:ea typeface="+mn-ea"/>
            </a:endParaRPr>
          </a:p>
          <a:p>
            <a:pPr fontAlgn="auto">
              <a:spcAft>
                <a:spcPts val="0"/>
              </a:spcAft>
              <a:defRPr/>
            </a:pPr>
            <a:r>
              <a:rPr lang="en-US" dirty="0">
                <a:solidFill>
                  <a:srgbClr val="C00000"/>
                </a:solidFill>
                <a:ea typeface="+mn-ea"/>
              </a:rPr>
              <a:t>Collaboration was key</a:t>
            </a:r>
          </a:p>
          <a:p>
            <a:pPr lvl="2" fontAlgn="auto">
              <a:spcAft>
                <a:spcPts val="0"/>
              </a:spcAft>
              <a:defRPr/>
            </a:pPr>
            <a:r>
              <a:rPr lang="en-US" dirty="0">
                <a:ea typeface="+mn-ea"/>
              </a:rPr>
              <a:t>Plan development</a:t>
            </a:r>
          </a:p>
          <a:p>
            <a:pPr lvl="2" fontAlgn="auto">
              <a:spcAft>
                <a:spcPts val="0"/>
              </a:spcAft>
              <a:defRPr/>
            </a:pPr>
            <a:r>
              <a:rPr lang="en-US" dirty="0">
                <a:ea typeface="+mn-ea"/>
              </a:rPr>
              <a:t>Restoration</a:t>
            </a:r>
          </a:p>
          <a:p>
            <a:pPr lvl="2" fontAlgn="auto">
              <a:spcAft>
                <a:spcPts val="0"/>
              </a:spcAft>
              <a:defRPr/>
            </a:pPr>
            <a:r>
              <a:rPr lang="en-US" dirty="0">
                <a:ea typeface="+mn-ea"/>
              </a:rPr>
              <a:t>Implementation</a:t>
            </a:r>
          </a:p>
          <a:p>
            <a:pPr fontAlgn="auto">
              <a:spcAft>
                <a:spcPts val="0"/>
              </a:spcAft>
              <a:defRPr/>
            </a:pPr>
            <a:endParaRPr lang="en-US" dirty="0">
              <a:ea typeface="+mn-ea"/>
            </a:endParaRPr>
          </a:p>
          <a:p>
            <a:pPr fontAlgn="auto">
              <a:spcAft>
                <a:spcPts val="0"/>
              </a:spcAft>
              <a:defRPr/>
            </a:pPr>
            <a:r>
              <a:rPr lang="en-US" dirty="0">
                <a:solidFill>
                  <a:srgbClr val="C00000"/>
                </a:solidFill>
                <a:ea typeface="+mn-ea"/>
              </a:rPr>
              <a:t>Little research</a:t>
            </a:r>
            <a:r>
              <a:rPr lang="en-US" dirty="0">
                <a:ea typeface="+mn-ea"/>
              </a:rPr>
              <a:t>   </a:t>
            </a:r>
          </a:p>
          <a:p>
            <a:pPr lvl="2" fontAlgn="auto">
              <a:spcAft>
                <a:spcPts val="0"/>
              </a:spcAft>
              <a:defRPr/>
            </a:pPr>
            <a:r>
              <a:rPr lang="en-US" dirty="0">
                <a:ea typeface="+mn-ea"/>
              </a:rPr>
              <a:t>How meet criteria</a:t>
            </a:r>
          </a:p>
          <a:p>
            <a:pPr lvl="2" fontAlgn="auto">
              <a:spcAft>
                <a:spcPts val="0"/>
              </a:spcAft>
              <a:defRPr/>
            </a:pPr>
            <a:r>
              <a:rPr lang="en-US" dirty="0">
                <a:ea typeface="+mn-ea"/>
              </a:rPr>
              <a:t>WHY Successes?</a:t>
            </a:r>
          </a:p>
          <a:p>
            <a:pPr lvl="2" fontAlgn="auto">
              <a:spcAft>
                <a:spcPts val="0"/>
              </a:spcAft>
              <a:defRPr/>
            </a:pPr>
            <a:r>
              <a:rPr lang="en-US" dirty="0">
                <a:ea typeface="+mn-ea"/>
              </a:rPr>
              <a:t>Social and political</a:t>
            </a:r>
          </a:p>
          <a:p>
            <a:pPr marL="0" indent="0" fontAlgn="auto">
              <a:spcAft>
                <a:spcPts val="0"/>
              </a:spcAft>
              <a:buFont typeface="Arial" panose="020B0604020202020204" pitchFamily="34" charset="0"/>
              <a:buNone/>
              <a:defRPr/>
            </a:pPr>
            <a:endParaRPr lang="en-US" dirty="0">
              <a:ea typeface="+mn-ea"/>
            </a:endParaRPr>
          </a:p>
        </p:txBody>
      </p:sp>
      <p:graphicFrame>
        <p:nvGraphicFramePr>
          <p:cNvPr id="5" name="Diagram 4">
            <a:extLst>
              <a:ext uri="{FF2B5EF4-FFF2-40B4-BE49-F238E27FC236}">
                <a16:creationId xmlns:a16="http://schemas.microsoft.com/office/drawing/2014/main" id="{D40E3E35-29D7-206C-C4A6-F06C5A1B6BF2}"/>
              </a:ext>
            </a:extLst>
          </p:cNvPr>
          <p:cNvGraphicFramePr/>
          <p:nvPr/>
        </p:nvGraphicFramePr>
        <p:xfrm>
          <a:off x="3581400" y="1828800"/>
          <a:ext cx="45878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a:extLst>
              <a:ext uri="{FF2B5EF4-FFF2-40B4-BE49-F238E27FC236}">
                <a16:creationId xmlns:a16="http://schemas.microsoft.com/office/drawing/2014/main" id="{B5707770-7E41-7389-B38C-F50A25053935}"/>
              </a:ext>
            </a:extLst>
          </p:cNvPr>
          <p:cNvSpPr/>
          <p:nvPr/>
        </p:nvSpPr>
        <p:spPr>
          <a:xfrm>
            <a:off x="2743200" y="3810000"/>
            <a:ext cx="1219200" cy="2428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87A6B-7603-EF2B-427A-640E01D0E34A}"/>
              </a:ext>
            </a:extLst>
          </p:cNvPr>
          <p:cNvSpPr>
            <a:spLocks noGrp="1"/>
          </p:cNvSpPr>
          <p:nvPr>
            <p:ph type="title"/>
          </p:nvPr>
        </p:nvSpPr>
        <p:spPr>
          <a:xfrm>
            <a:off x="457200" y="152400"/>
            <a:ext cx="3008313" cy="381000"/>
          </a:xfrm>
        </p:spPr>
        <p:txBody>
          <a:bodyPr rtlCol="0">
            <a:normAutofit fontScale="90000"/>
          </a:bodyPr>
          <a:lstStyle/>
          <a:p>
            <a:pPr fontAlgn="auto">
              <a:spcAft>
                <a:spcPts val="0"/>
              </a:spcAft>
              <a:defRPr/>
            </a:pPr>
            <a:r>
              <a:rPr lang="en-US" dirty="0">
                <a:solidFill>
                  <a:srgbClr val="C00000"/>
                </a:solidFill>
                <a:ea typeface="+mj-ea"/>
              </a:rPr>
              <a:t>GSENM outcome</a:t>
            </a:r>
          </a:p>
        </p:txBody>
      </p:sp>
      <p:pic>
        <p:nvPicPr>
          <p:cNvPr id="15362" name="Picture 3" descr="GSENM roads controversy2">
            <a:extLst>
              <a:ext uri="{FF2B5EF4-FFF2-40B4-BE49-F238E27FC236}">
                <a16:creationId xmlns:a16="http://schemas.microsoft.com/office/drawing/2014/main" id="{398D37AC-319C-B5EA-7BE7-E43FE3E7E5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0"/>
            <a:ext cx="5313363" cy="3725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Placeholder 5">
            <a:extLst>
              <a:ext uri="{FF2B5EF4-FFF2-40B4-BE49-F238E27FC236}">
                <a16:creationId xmlns:a16="http://schemas.microsoft.com/office/drawing/2014/main" id="{4AADB2C7-85F1-EC3D-EB68-459FC02F88B1}"/>
              </a:ext>
            </a:extLst>
          </p:cNvPr>
          <p:cNvSpPr>
            <a:spLocks noGrp="1"/>
          </p:cNvSpPr>
          <p:nvPr>
            <p:ph type="body" sz="half" idx="2"/>
          </p:nvPr>
        </p:nvSpPr>
        <p:spPr>
          <a:xfrm>
            <a:off x="152400" y="609600"/>
            <a:ext cx="2895600" cy="3733800"/>
          </a:xfrm>
        </p:spPr>
        <p:txBody>
          <a:bodyPr rtlCol="0">
            <a:normAutofit/>
          </a:bodyPr>
          <a:lstStyle/>
          <a:p>
            <a:pPr marL="285750" indent="-285750" fontAlgn="auto">
              <a:spcBef>
                <a:spcPts val="136"/>
              </a:spcBef>
              <a:spcAft>
                <a:spcPts val="0"/>
              </a:spcAft>
              <a:buFont typeface="Arial" panose="020B0604020202020204" pitchFamily="34" charset="0"/>
              <a:buChar char="•"/>
              <a:defRPr/>
            </a:pPr>
            <a:r>
              <a:rPr lang="en-US" dirty="0">
                <a:ea typeface="+mn-ea"/>
              </a:rPr>
              <a:t>1998-2004 plan: close 1,200 miles of routes (~50%)</a:t>
            </a:r>
          </a:p>
          <a:p>
            <a:pPr marL="285750" indent="-285750" fontAlgn="auto">
              <a:spcBef>
                <a:spcPts val="136"/>
              </a:spcBef>
              <a:spcAft>
                <a:spcPts val="0"/>
              </a:spcAft>
              <a:buFont typeface="Arial" panose="020B0604020202020204" pitchFamily="34" charset="0"/>
              <a:buChar char="•"/>
              <a:defRPr/>
            </a:pPr>
            <a:r>
              <a:rPr lang="en-US" dirty="0">
                <a:ea typeface="+mn-ea"/>
              </a:rPr>
              <a:t>Analysis based on 1998 LMP</a:t>
            </a:r>
          </a:p>
          <a:p>
            <a:pPr marL="285750" indent="-285750" fontAlgn="auto">
              <a:lnSpc>
                <a:spcPct val="150000"/>
              </a:lnSpc>
              <a:spcBef>
                <a:spcPts val="136"/>
              </a:spcBef>
              <a:spcAft>
                <a:spcPts val="0"/>
              </a:spcAft>
              <a:buFont typeface="Arial" panose="020B0604020202020204" pitchFamily="34" charset="0"/>
              <a:buChar char="•"/>
              <a:defRPr/>
            </a:pPr>
            <a:r>
              <a:rPr lang="en-US" dirty="0">
                <a:ea typeface="+mn-ea"/>
              </a:rPr>
              <a:t>2004 State/county sued BLM</a:t>
            </a:r>
          </a:p>
          <a:p>
            <a:pPr marL="285750" indent="-285750" fontAlgn="auto">
              <a:spcBef>
                <a:spcPts val="136"/>
              </a:spcBef>
              <a:spcAft>
                <a:spcPts val="0"/>
              </a:spcAft>
              <a:buFont typeface="Arial" panose="020B0604020202020204" pitchFamily="34" charset="0"/>
              <a:buChar char="•"/>
              <a:defRPr/>
            </a:pPr>
            <a:r>
              <a:rPr lang="en-US" dirty="0">
                <a:ea typeface="+mn-ea"/>
              </a:rPr>
              <a:t>2005 County commissioner, Sheriff, others pulled up 40 signs</a:t>
            </a:r>
          </a:p>
          <a:p>
            <a:pPr marL="285750" indent="-285750" fontAlgn="auto">
              <a:lnSpc>
                <a:spcPct val="150000"/>
              </a:lnSpc>
              <a:spcBef>
                <a:spcPts val="136"/>
              </a:spcBef>
              <a:spcAft>
                <a:spcPts val="0"/>
              </a:spcAft>
              <a:buFont typeface="Arial" panose="020B0604020202020204" pitchFamily="34" charset="0"/>
              <a:buChar char="•"/>
              <a:defRPr/>
            </a:pPr>
            <a:r>
              <a:rPr lang="en-US" dirty="0">
                <a:ea typeface="+mn-ea"/>
              </a:rPr>
              <a:t>2007 County designated routes</a:t>
            </a:r>
          </a:p>
          <a:p>
            <a:pPr marL="285750" indent="-285750" fontAlgn="auto">
              <a:lnSpc>
                <a:spcPct val="150000"/>
              </a:lnSpc>
              <a:spcBef>
                <a:spcPts val="136"/>
              </a:spcBef>
              <a:spcAft>
                <a:spcPts val="0"/>
              </a:spcAft>
              <a:buFont typeface="Arial" panose="020B0604020202020204" pitchFamily="34" charset="0"/>
              <a:buChar char="•"/>
              <a:defRPr/>
            </a:pPr>
            <a:r>
              <a:rPr lang="en-US" dirty="0">
                <a:ea typeface="+mn-ea"/>
              </a:rPr>
              <a:t>2009 last lawsuits settled</a:t>
            </a:r>
          </a:p>
          <a:p>
            <a:pPr marL="285750" indent="-285750" fontAlgn="auto">
              <a:spcBef>
                <a:spcPts val="136"/>
              </a:spcBef>
              <a:spcAft>
                <a:spcPts val="0"/>
              </a:spcAft>
              <a:buFont typeface="Arial" panose="020B0604020202020204" pitchFamily="34" charset="0"/>
              <a:buChar char="•"/>
              <a:defRPr/>
            </a:pPr>
            <a:r>
              <a:rPr lang="en-US" dirty="0">
                <a:ea typeface="+mn-ea"/>
              </a:rPr>
              <a:t>2013 still controversial, implementation</a:t>
            </a:r>
          </a:p>
          <a:p>
            <a:pPr marL="285750" indent="-285750" fontAlgn="auto">
              <a:lnSpc>
                <a:spcPct val="150000"/>
              </a:lnSpc>
              <a:spcBef>
                <a:spcPts val="136"/>
              </a:spcBef>
              <a:spcAft>
                <a:spcPts val="0"/>
              </a:spcAft>
              <a:buFont typeface="Arial" panose="020B0604020202020204" pitchFamily="34" charset="0"/>
              <a:buChar char="•"/>
              <a:defRPr/>
            </a:pPr>
            <a:r>
              <a:rPr lang="en-US" dirty="0">
                <a:ea typeface="+mn-ea"/>
              </a:rPr>
              <a:t>NM issues very contentious</a:t>
            </a:r>
          </a:p>
          <a:p>
            <a:pPr fontAlgn="auto">
              <a:spcAft>
                <a:spcPts val="0"/>
              </a:spcAft>
              <a:defRPr/>
            </a:pPr>
            <a:endParaRPr lang="en-US" dirty="0">
              <a:ea typeface="+mn-ea"/>
            </a:endParaRPr>
          </a:p>
        </p:txBody>
      </p:sp>
      <p:pic>
        <p:nvPicPr>
          <p:cNvPr id="15364" name="Picture 5" descr="GSENM roads controversy">
            <a:extLst>
              <a:ext uri="{FF2B5EF4-FFF2-40B4-BE49-F238E27FC236}">
                <a16:creationId xmlns:a16="http://schemas.microsoft.com/office/drawing/2014/main" id="{28DED4C7-86CC-E680-BAC7-1C322FA4B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1438"/>
            <a:ext cx="3638550" cy="282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descr="KaneCty_BLM_article-1">
            <a:extLst>
              <a:ext uri="{FF2B5EF4-FFF2-40B4-BE49-F238E27FC236}">
                <a16:creationId xmlns:a16="http://schemas.microsoft.com/office/drawing/2014/main" id="{218B7F85-34EC-8450-B39E-CEC4E4866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3738563"/>
            <a:ext cx="4549775"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49F3997-1558-244F-D189-250B7503787F}"/>
              </a:ext>
            </a:extLst>
          </p:cNvPr>
          <p:cNvSpPr>
            <a:spLocks noGrp="1" noChangeArrowheads="1"/>
          </p:cNvSpPr>
          <p:nvPr>
            <p:ph type="title"/>
          </p:nvPr>
        </p:nvSpPr>
        <p:spPr>
          <a:xfrm>
            <a:off x="685800" y="533400"/>
            <a:ext cx="7772400" cy="838200"/>
          </a:xfrm>
        </p:spPr>
        <p:txBody>
          <a:bodyPr/>
          <a:lstStyle/>
          <a:p>
            <a:r>
              <a:rPr lang="en-US" altLang="en-US"/>
              <a:t>Social Acceptability</a:t>
            </a:r>
          </a:p>
        </p:txBody>
      </p:sp>
      <p:sp>
        <p:nvSpPr>
          <p:cNvPr id="16386" name="Rectangle 3">
            <a:extLst>
              <a:ext uri="{FF2B5EF4-FFF2-40B4-BE49-F238E27FC236}">
                <a16:creationId xmlns:a16="http://schemas.microsoft.com/office/drawing/2014/main" id="{3E6EB104-7974-15FE-72B8-7FB405280704}"/>
              </a:ext>
            </a:extLst>
          </p:cNvPr>
          <p:cNvSpPr>
            <a:spLocks noGrp="1" noChangeArrowheads="1"/>
          </p:cNvSpPr>
          <p:nvPr>
            <p:ph type="body" idx="1"/>
          </p:nvPr>
        </p:nvSpPr>
        <p:spPr>
          <a:xfrm>
            <a:off x="228600" y="1600200"/>
            <a:ext cx="8915400" cy="4800600"/>
          </a:xfrm>
        </p:spPr>
        <p:txBody>
          <a:bodyPr/>
          <a:lstStyle/>
          <a:p>
            <a:pPr>
              <a:lnSpc>
                <a:spcPct val="90000"/>
              </a:lnSpc>
            </a:pPr>
            <a:r>
              <a:rPr lang="en-US" altLang="en-US"/>
              <a:t>Anne Thomas (2006)</a:t>
            </a:r>
          </a:p>
          <a:p>
            <a:pPr>
              <a:lnSpc>
                <a:spcPct val="90000"/>
              </a:lnSpc>
            </a:pPr>
            <a:r>
              <a:rPr lang="en-US" altLang="en-US"/>
              <a:t>Compared participant perceptions of Dixie and GSENM road plan processes</a:t>
            </a:r>
            <a:endParaRPr lang="en-US" altLang="en-US" sz="2800">
              <a:solidFill>
                <a:schemeClr val="accent1"/>
              </a:solidFill>
            </a:endParaRPr>
          </a:p>
          <a:p>
            <a:pPr>
              <a:lnSpc>
                <a:spcPct val="90000"/>
              </a:lnSpc>
            </a:pPr>
            <a:r>
              <a:rPr lang="en-US" altLang="en-US"/>
              <a:t>27 participants: </a:t>
            </a:r>
          </a:p>
          <a:p>
            <a:pPr lvl="2">
              <a:lnSpc>
                <a:spcPct val="90000"/>
              </a:lnSpc>
            </a:pPr>
            <a:r>
              <a:rPr lang="en-US" altLang="en-US" sz="2000">
                <a:solidFill>
                  <a:srgbClr val="C00000"/>
                </a:solidFill>
              </a:rPr>
              <a:t>Dixie only (n=9)</a:t>
            </a:r>
          </a:p>
          <a:p>
            <a:pPr lvl="2">
              <a:lnSpc>
                <a:spcPct val="90000"/>
              </a:lnSpc>
            </a:pPr>
            <a:r>
              <a:rPr lang="en-US" altLang="en-US" sz="2000">
                <a:solidFill>
                  <a:srgbClr val="C00000"/>
                </a:solidFill>
              </a:rPr>
              <a:t>GSENM only (n=8)</a:t>
            </a:r>
          </a:p>
          <a:p>
            <a:pPr lvl="2">
              <a:lnSpc>
                <a:spcPct val="90000"/>
              </a:lnSpc>
            </a:pPr>
            <a:r>
              <a:rPr lang="en-US" altLang="en-US" sz="2000">
                <a:solidFill>
                  <a:srgbClr val="C00000"/>
                </a:solidFill>
              </a:rPr>
              <a:t>Both processes (n=10)</a:t>
            </a:r>
          </a:p>
          <a:p>
            <a:pPr>
              <a:lnSpc>
                <a:spcPct val="90000"/>
              </a:lnSpc>
            </a:pPr>
            <a:r>
              <a:rPr lang="en-US" altLang="en-US"/>
              <a:t>Measured 6 dimensions:</a:t>
            </a:r>
          </a:p>
          <a:p>
            <a:pPr lvl="2">
              <a:lnSpc>
                <a:spcPct val="90000"/>
              </a:lnSpc>
            </a:pPr>
            <a:r>
              <a:rPr lang="en-US" altLang="en-US" sz="2000">
                <a:solidFill>
                  <a:srgbClr val="C00000"/>
                </a:solidFill>
              </a:rPr>
              <a:t>Involvement, motivation, knowledge</a:t>
            </a:r>
          </a:p>
          <a:p>
            <a:pPr lvl="2">
              <a:lnSpc>
                <a:spcPct val="90000"/>
              </a:lnSpc>
            </a:pPr>
            <a:r>
              <a:rPr lang="en-US" altLang="en-US" sz="2000">
                <a:solidFill>
                  <a:srgbClr val="C00000"/>
                </a:solidFill>
              </a:rPr>
              <a:t>Satisfaction with process, outcome, implementation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 name="Object 2">
            <a:extLst>
              <a:ext uri="{FF2B5EF4-FFF2-40B4-BE49-F238E27FC236}">
                <a16:creationId xmlns:a16="http://schemas.microsoft.com/office/drawing/2014/main" id="{1C9B6DD8-9BDF-878F-F4AD-CCFC70F45229}"/>
              </a:ext>
            </a:extLst>
          </p:cNvPr>
          <p:cNvGraphicFramePr>
            <a:graphicFrameLocks noGrp="1" noChangeAspect="1"/>
          </p:cNvGraphicFramePr>
          <p:nvPr>
            <p:ph/>
          </p:nvPr>
        </p:nvGraphicFramePr>
        <p:xfrm>
          <a:off x="0" y="449263"/>
          <a:ext cx="9144000" cy="5683250"/>
        </p:xfrm>
        <a:graphic>
          <a:graphicData uri="http://schemas.openxmlformats.org/presentationml/2006/ole">
            <mc:AlternateContent xmlns:mc="http://schemas.openxmlformats.org/markup-compatibility/2006">
              <mc:Choice xmlns:v="urn:schemas-microsoft-com:vml" Requires="v">
                <p:oleObj name="Chart" r:id="rId2" imgW="4051300" imgH="2197100" progId="MSGraph.Chart.8">
                  <p:embed followColorScheme="full"/>
                </p:oleObj>
              </mc:Choice>
              <mc:Fallback>
                <p:oleObj name="Chart" r:id="rId2" imgW="4051300" imgH="2197100" progId="MSGraph.Chart.8">
                  <p:embed followColorScheme="full"/>
                  <p:pic>
                    <p:nvPicPr>
                      <p:cNvPr id="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263"/>
                        <a:ext cx="91440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80986233-B1CE-5C85-3798-B4303B23553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180975"/>
            <a:ext cx="8458200" cy="63230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38E67C2F-28E0-BC4E-E023-8CCAD9D6A56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63500"/>
            <a:ext cx="8763000" cy="65595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3884B923-CFB5-DE24-4966-36E350DC01C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63500"/>
            <a:ext cx="8763000" cy="65595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72CF2CE2-97EA-0B0B-33F8-FDDBA1969F3C}"/>
              </a:ext>
            </a:extLst>
          </p:cNvPr>
          <p:cNvSpPr>
            <a:spLocks noGrp="1"/>
          </p:cNvSpPr>
          <p:nvPr>
            <p:ph type="title"/>
          </p:nvPr>
        </p:nvSpPr>
        <p:spPr/>
        <p:txBody>
          <a:bodyPr/>
          <a:lstStyle/>
          <a:p>
            <a:r>
              <a:rPr lang="en-US" altLang="en-US"/>
              <a:t>Hypothetical Conflict Curves</a:t>
            </a:r>
          </a:p>
        </p:txBody>
      </p:sp>
      <p:sp>
        <p:nvSpPr>
          <p:cNvPr id="4" name="Content Placeholder 3">
            <a:extLst>
              <a:ext uri="{FF2B5EF4-FFF2-40B4-BE49-F238E27FC236}">
                <a16:creationId xmlns:a16="http://schemas.microsoft.com/office/drawing/2014/main" id="{B9D08BD4-C0EF-D951-8B75-F9CC0DFB68FD}"/>
              </a:ext>
            </a:extLst>
          </p:cNvPr>
          <p:cNvSpPr>
            <a:spLocks noGrp="1"/>
          </p:cNvSpPr>
          <p:nvPr>
            <p:ph sz="half" idx="2"/>
          </p:nvPr>
        </p:nvSpPr>
        <p:spPr>
          <a:xfrm>
            <a:off x="4419600" y="1600200"/>
            <a:ext cx="4572000" cy="4525963"/>
          </a:xfrm>
        </p:spPr>
        <p:txBody>
          <a:bodyPr rtlCol="0">
            <a:normAutofit fontScale="85000" lnSpcReduction="10000"/>
          </a:bodyPr>
          <a:lstStyle/>
          <a:p>
            <a:pPr fontAlgn="auto">
              <a:spcAft>
                <a:spcPts val="0"/>
              </a:spcAft>
              <a:defRPr/>
            </a:pPr>
            <a:r>
              <a:rPr lang="en-US" dirty="0">
                <a:ea typeface="+mn-ea"/>
              </a:rPr>
              <a:t>Review of 6 NFs during 1</a:t>
            </a:r>
            <a:r>
              <a:rPr lang="en-US" baseline="30000" dirty="0">
                <a:ea typeface="+mn-ea"/>
              </a:rPr>
              <a:t>st</a:t>
            </a:r>
            <a:r>
              <a:rPr lang="en-US" dirty="0">
                <a:ea typeface="+mn-ea"/>
              </a:rPr>
              <a:t> round of forest planning</a:t>
            </a:r>
          </a:p>
          <a:p>
            <a:pPr lvl="2" fontAlgn="auto">
              <a:spcAft>
                <a:spcPts val="0"/>
              </a:spcAft>
              <a:defRPr/>
            </a:pPr>
            <a:r>
              <a:rPr lang="en-US" dirty="0">
                <a:ea typeface="+mn-ea"/>
              </a:rPr>
              <a:t>3 high conflict/not expected</a:t>
            </a:r>
          </a:p>
          <a:p>
            <a:pPr lvl="2" fontAlgn="auto">
              <a:spcAft>
                <a:spcPts val="0"/>
              </a:spcAft>
              <a:defRPr/>
            </a:pPr>
            <a:r>
              <a:rPr lang="en-US" dirty="0">
                <a:ea typeface="+mn-ea"/>
              </a:rPr>
              <a:t>3 low conflict/expected</a:t>
            </a:r>
          </a:p>
          <a:p>
            <a:pPr fontAlgn="auto">
              <a:spcAft>
                <a:spcPts val="0"/>
              </a:spcAft>
              <a:defRPr/>
            </a:pPr>
            <a:r>
              <a:rPr lang="en-US" dirty="0">
                <a:solidFill>
                  <a:srgbClr val="C00000"/>
                </a:solidFill>
                <a:ea typeface="+mn-ea"/>
              </a:rPr>
              <a:t>GSENM</a:t>
            </a:r>
          </a:p>
          <a:p>
            <a:pPr lvl="2" fontAlgn="auto">
              <a:spcAft>
                <a:spcPts val="0"/>
              </a:spcAft>
              <a:defRPr/>
            </a:pPr>
            <a:r>
              <a:rPr lang="en-US" dirty="0">
                <a:ea typeface="+mn-ea"/>
              </a:rPr>
              <a:t>Courts ruled on final appeal 2009</a:t>
            </a:r>
          </a:p>
          <a:p>
            <a:pPr lvl="2" fontAlgn="auto">
              <a:spcAft>
                <a:spcPts val="0"/>
              </a:spcAft>
              <a:defRPr/>
            </a:pPr>
            <a:r>
              <a:rPr lang="en-US" dirty="0">
                <a:ea typeface="+mn-ea"/>
              </a:rPr>
              <a:t>Roads still very controversial</a:t>
            </a:r>
          </a:p>
          <a:p>
            <a:pPr lvl="2" fontAlgn="auto">
              <a:spcAft>
                <a:spcPts val="0"/>
              </a:spcAft>
              <a:defRPr/>
            </a:pPr>
            <a:r>
              <a:rPr lang="en-US" dirty="0">
                <a:ea typeface="+mn-ea"/>
              </a:rPr>
              <a:t>Spillover to other controversies?</a:t>
            </a:r>
          </a:p>
          <a:p>
            <a:pPr fontAlgn="auto">
              <a:spcAft>
                <a:spcPts val="0"/>
              </a:spcAft>
              <a:defRPr/>
            </a:pPr>
            <a:r>
              <a:rPr lang="en-US" dirty="0">
                <a:solidFill>
                  <a:srgbClr val="C00000"/>
                </a:solidFill>
                <a:ea typeface="+mn-ea"/>
              </a:rPr>
              <a:t>Dixie NF</a:t>
            </a:r>
          </a:p>
          <a:p>
            <a:pPr lvl="2" fontAlgn="auto">
              <a:spcAft>
                <a:spcPts val="0"/>
              </a:spcAft>
              <a:defRPr/>
            </a:pPr>
            <a:r>
              <a:rPr lang="en-US" dirty="0">
                <a:ea typeface="+mn-ea"/>
              </a:rPr>
              <a:t>Ducks-Swains: no appeals</a:t>
            </a:r>
          </a:p>
          <a:p>
            <a:pPr lvl="2" fontAlgn="auto">
              <a:spcAft>
                <a:spcPts val="0"/>
              </a:spcAft>
              <a:defRPr/>
            </a:pPr>
            <a:r>
              <a:rPr lang="en-US" dirty="0">
                <a:ea typeface="+mn-ea"/>
              </a:rPr>
              <a:t>Travel Management Plan 2007 </a:t>
            </a:r>
          </a:p>
          <a:p>
            <a:pPr lvl="3" fontAlgn="auto">
              <a:spcAft>
                <a:spcPts val="0"/>
              </a:spcAft>
              <a:defRPr/>
            </a:pPr>
            <a:r>
              <a:rPr lang="en-US" dirty="0">
                <a:ea typeface="+mn-ea"/>
              </a:rPr>
              <a:t>6 appeals-5 collaborated</a:t>
            </a:r>
          </a:p>
          <a:p>
            <a:pPr lvl="3" fontAlgn="auto">
              <a:spcAft>
                <a:spcPts val="0"/>
              </a:spcAft>
              <a:defRPr/>
            </a:pPr>
            <a:r>
              <a:rPr lang="en-US" dirty="0">
                <a:ea typeface="+mn-ea"/>
              </a:rPr>
              <a:t>0 lawsuits</a:t>
            </a:r>
          </a:p>
          <a:p>
            <a:pPr lvl="2" fontAlgn="auto">
              <a:spcAft>
                <a:spcPts val="0"/>
              </a:spcAft>
              <a:defRPr/>
            </a:pPr>
            <a:r>
              <a:rPr lang="en-US" dirty="0">
                <a:ea typeface="+mn-ea"/>
              </a:rPr>
              <a:t>Stakeholder collaboration continues</a:t>
            </a:r>
          </a:p>
          <a:p>
            <a:pPr lvl="2" fontAlgn="auto">
              <a:spcAft>
                <a:spcPts val="0"/>
              </a:spcAft>
              <a:defRPr/>
            </a:pPr>
            <a:endParaRPr lang="en-US" dirty="0">
              <a:ea typeface="+mn-ea"/>
            </a:endParaRPr>
          </a:p>
          <a:p>
            <a:pPr lvl="2" fontAlgn="auto">
              <a:spcAft>
                <a:spcPts val="0"/>
              </a:spcAft>
              <a:defRPr/>
            </a:pPr>
            <a:endParaRPr lang="en-US" dirty="0">
              <a:ea typeface="+mn-ea"/>
            </a:endParaRPr>
          </a:p>
          <a:p>
            <a:pPr marL="914400" lvl="2" indent="0" fontAlgn="auto">
              <a:spcAft>
                <a:spcPts val="0"/>
              </a:spcAft>
              <a:buFont typeface="Arial" panose="020B0604020202020204" pitchFamily="34" charset="0"/>
              <a:buNone/>
              <a:defRPr/>
            </a:pPr>
            <a:endParaRPr lang="en-US" dirty="0">
              <a:ea typeface="+mn-ea"/>
            </a:endParaRPr>
          </a:p>
        </p:txBody>
      </p:sp>
      <p:pic>
        <p:nvPicPr>
          <p:cNvPr id="20483" name="Picture 2">
            <a:extLst>
              <a:ext uri="{FF2B5EF4-FFF2-40B4-BE49-F238E27FC236}">
                <a16:creationId xmlns:a16="http://schemas.microsoft.com/office/drawing/2014/main" id="{5FA7165F-772D-D28C-F035-183916590CC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8475" y="1600200"/>
            <a:ext cx="39560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86360B2-9884-879A-4558-36D14042C1EF}"/>
              </a:ext>
            </a:extLst>
          </p:cNvPr>
          <p:cNvSpPr>
            <a:spLocks noGrp="1"/>
          </p:cNvSpPr>
          <p:nvPr>
            <p:ph type="title"/>
          </p:nvPr>
        </p:nvSpPr>
        <p:spPr/>
        <p:txBody>
          <a:bodyPr/>
          <a:lstStyle/>
          <a:p>
            <a:r>
              <a:rPr lang="en-US" altLang="en-US"/>
              <a:t>Collaboration &amp; the Power Paradox</a:t>
            </a:r>
          </a:p>
        </p:txBody>
      </p:sp>
      <p:sp>
        <p:nvSpPr>
          <p:cNvPr id="4" name="Content Placeholder 3">
            <a:extLst>
              <a:ext uri="{FF2B5EF4-FFF2-40B4-BE49-F238E27FC236}">
                <a16:creationId xmlns:a16="http://schemas.microsoft.com/office/drawing/2014/main" id="{1575CB20-87B0-5D92-2617-7E7405431088}"/>
              </a:ext>
            </a:extLst>
          </p:cNvPr>
          <p:cNvSpPr>
            <a:spLocks noGrp="1"/>
          </p:cNvSpPr>
          <p:nvPr>
            <p:ph sz="half" idx="2"/>
          </p:nvPr>
        </p:nvSpPr>
        <p:spPr>
          <a:xfrm>
            <a:off x="4572000" y="1828800"/>
            <a:ext cx="4495800" cy="4297363"/>
          </a:xfrm>
        </p:spPr>
        <p:txBody>
          <a:bodyPr>
            <a:normAutofit/>
          </a:bodyPr>
          <a:lstStyle/>
          <a:p>
            <a:pPr>
              <a:lnSpc>
                <a:spcPct val="90000"/>
              </a:lnSpc>
            </a:pPr>
            <a:r>
              <a:rPr lang="en-US" altLang="en-US" sz="2400"/>
              <a:t>Issues early, throughout</a:t>
            </a:r>
          </a:p>
          <a:p>
            <a:pPr>
              <a:lnSpc>
                <a:spcPct val="90000"/>
              </a:lnSpc>
            </a:pPr>
            <a:r>
              <a:rPr lang="en-US" altLang="en-US" sz="2400"/>
              <a:t>Avoidance exacerbates conflict</a:t>
            </a:r>
          </a:p>
          <a:p>
            <a:pPr>
              <a:lnSpc>
                <a:spcPct val="90000"/>
              </a:lnSpc>
            </a:pPr>
            <a:r>
              <a:rPr lang="en-US" altLang="en-US" sz="2400"/>
              <a:t>Manage, not ‘resolve’ conflict</a:t>
            </a:r>
          </a:p>
          <a:p>
            <a:pPr lvl="2">
              <a:lnSpc>
                <a:spcPct val="90000"/>
              </a:lnSpc>
            </a:pPr>
            <a:r>
              <a:rPr lang="en-US" altLang="en-US" sz="1700"/>
              <a:t>Issues ongoing</a:t>
            </a:r>
          </a:p>
          <a:p>
            <a:pPr lvl="2">
              <a:lnSpc>
                <a:spcPct val="90000"/>
              </a:lnSpc>
            </a:pPr>
            <a:r>
              <a:rPr lang="en-US" altLang="en-US" sz="1700"/>
              <a:t>Implementation and next set of issues</a:t>
            </a:r>
          </a:p>
          <a:p>
            <a:pPr>
              <a:lnSpc>
                <a:spcPct val="90000"/>
              </a:lnSpc>
            </a:pPr>
            <a:r>
              <a:rPr lang="en-US" altLang="en-US" sz="2400"/>
              <a:t>Key is sharing ‘power’</a:t>
            </a:r>
          </a:p>
          <a:p>
            <a:pPr lvl="2">
              <a:lnSpc>
                <a:spcPct val="90000"/>
              </a:lnSpc>
            </a:pPr>
            <a:r>
              <a:rPr lang="en-US" altLang="en-US" sz="1700"/>
              <a:t>Joint problem solving</a:t>
            </a:r>
          </a:p>
          <a:p>
            <a:pPr lvl="2">
              <a:lnSpc>
                <a:spcPct val="90000"/>
              </a:lnSpc>
            </a:pPr>
            <a:r>
              <a:rPr lang="en-US" altLang="en-US" sz="1700"/>
              <a:t>Listen, use, </a:t>
            </a:r>
            <a:r>
              <a:rPr lang="en-US" altLang="en-US" sz="1700" i="1"/>
              <a:t>and</a:t>
            </a:r>
            <a:r>
              <a:rPr lang="en-US" altLang="en-US" sz="1700"/>
              <a:t> respond</a:t>
            </a:r>
          </a:p>
          <a:p>
            <a:pPr lvl="2">
              <a:lnSpc>
                <a:spcPct val="90000"/>
              </a:lnSpc>
            </a:pPr>
            <a:r>
              <a:rPr lang="en-US" altLang="en-US" sz="1700"/>
              <a:t>Iterative: revise, respond, revise . . . </a:t>
            </a:r>
          </a:p>
          <a:p>
            <a:pPr>
              <a:lnSpc>
                <a:spcPct val="90000"/>
              </a:lnSpc>
            </a:pPr>
            <a:r>
              <a:rPr lang="en-US" altLang="en-US" sz="2400"/>
              <a:t>Share power to increase trust AND discretion in long run</a:t>
            </a:r>
          </a:p>
          <a:p>
            <a:pPr>
              <a:lnSpc>
                <a:spcPct val="90000"/>
              </a:lnSpc>
              <a:buFont typeface="Arial" panose="020B0604020202020204" pitchFamily="34" charset="0"/>
              <a:buNone/>
            </a:pPr>
            <a:r>
              <a:rPr lang="en-US" altLang="en-US" sz="1600">
                <a:solidFill>
                  <a:srgbClr val="C00000"/>
                </a:solidFill>
              </a:rPr>
              <a:t>Share power </a:t>
            </a:r>
            <a:r>
              <a:rPr lang="en-US" altLang="en-US" sz="1600">
                <a:solidFill>
                  <a:srgbClr val="C00000"/>
                </a:solidFill>
                <a:sym typeface="Wingdings" panose="05000000000000000000" pitchFamily="2" charset="2"/>
              </a:rPr>
              <a:t> Trust  Retain decision discretion</a:t>
            </a:r>
            <a:endParaRPr lang="en-US" altLang="en-US" sz="1600">
              <a:solidFill>
                <a:srgbClr val="C00000"/>
              </a:solidFill>
            </a:endParaRPr>
          </a:p>
          <a:p>
            <a:pPr>
              <a:lnSpc>
                <a:spcPct val="90000"/>
              </a:lnSpc>
            </a:pPr>
            <a:endParaRPr lang="en-US" altLang="en-US" sz="2400"/>
          </a:p>
          <a:p>
            <a:pPr lvl="2">
              <a:lnSpc>
                <a:spcPct val="90000"/>
              </a:lnSpc>
            </a:pPr>
            <a:endParaRPr lang="en-US" altLang="en-US" sz="1700"/>
          </a:p>
          <a:p>
            <a:pPr lvl="2">
              <a:lnSpc>
                <a:spcPct val="90000"/>
              </a:lnSpc>
              <a:buFont typeface="Arial" panose="020B0604020202020204" pitchFamily="34" charset="0"/>
              <a:buNone/>
            </a:pPr>
            <a:endParaRPr lang="en-US" altLang="en-US" sz="1700"/>
          </a:p>
        </p:txBody>
      </p:sp>
      <p:pic>
        <p:nvPicPr>
          <p:cNvPr id="21507" name="Picture 2">
            <a:extLst>
              <a:ext uri="{FF2B5EF4-FFF2-40B4-BE49-F238E27FC236}">
                <a16:creationId xmlns:a16="http://schemas.microsoft.com/office/drawing/2014/main" id="{08267886-AA0B-86B8-00B1-57576809D1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8475" y="1600200"/>
            <a:ext cx="39560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1491793-216B-3331-F6B3-6EF46F05BC26}"/>
              </a:ext>
            </a:extLst>
          </p:cNvPr>
          <p:cNvSpPr>
            <a:spLocks noGrp="1"/>
          </p:cNvSpPr>
          <p:nvPr>
            <p:ph type="title"/>
          </p:nvPr>
        </p:nvSpPr>
        <p:spPr/>
        <p:txBody>
          <a:bodyPr/>
          <a:lstStyle/>
          <a:p>
            <a:r>
              <a:rPr lang="en-US" altLang="en-US"/>
              <a:t>Lessons: Issue Framing </a:t>
            </a:r>
          </a:p>
        </p:txBody>
      </p:sp>
      <p:sp>
        <p:nvSpPr>
          <p:cNvPr id="3" name="Content Placeholder 2">
            <a:extLst>
              <a:ext uri="{FF2B5EF4-FFF2-40B4-BE49-F238E27FC236}">
                <a16:creationId xmlns:a16="http://schemas.microsoft.com/office/drawing/2014/main" id="{BCBBC3F1-2597-9B87-9419-E02ADE9F9130}"/>
              </a:ext>
            </a:extLst>
          </p:cNvPr>
          <p:cNvSpPr>
            <a:spLocks noGrp="1"/>
          </p:cNvSpPr>
          <p:nvPr>
            <p:ph idx="1"/>
          </p:nvPr>
        </p:nvSpPr>
        <p:spPr/>
        <p:txBody>
          <a:bodyPr>
            <a:normAutofit/>
          </a:bodyPr>
          <a:lstStyle/>
          <a:p>
            <a:pPr>
              <a:lnSpc>
                <a:spcPct val="90000"/>
              </a:lnSpc>
            </a:pPr>
            <a:r>
              <a:rPr lang="en-US" altLang="en-US" sz="3000">
                <a:solidFill>
                  <a:srgbClr val="C00000"/>
                </a:solidFill>
              </a:rPr>
              <a:t>‘</a:t>
            </a:r>
            <a:r>
              <a:rPr lang="en-US" altLang="ja-JP" sz="3000">
                <a:solidFill>
                  <a:srgbClr val="C00000"/>
                </a:solidFill>
              </a:rPr>
              <a:t>Issues</a:t>
            </a:r>
            <a:r>
              <a:rPr lang="en-US" altLang="en-US" sz="3000">
                <a:solidFill>
                  <a:srgbClr val="C00000"/>
                </a:solidFill>
              </a:rPr>
              <a:t>’</a:t>
            </a:r>
            <a:r>
              <a:rPr lang="en-US" altLang="ja-JP" sz="3000">
                <a:solidFill>
                  <a:srgbClr val="C00000"/>
                </a:solidFill>
              </a:rPr>
              <a:t> address conflicts</a:t>
            </a:r>
          </a:p>
          <a:p>
            <a:pPr lvl="2">
              <a:lnSpc>
                <a:spcPct val="90000"/>
              </a:lnSpc>
            </a:pPr>
            <a:r>
              <a:rPr lang="en-US" altLang="en-US" sz="2200"/>
              <a:t>Avoiding conflicts exacerbates them</a:t>
            </a:r>
          </a:p>
          <a:p>
            <a:pPr>
              <a:lnSpc>
                <a:spcPct val="90000"/>
              </a:lnSpc>
            </a:pPr>
            <a:r>
              <a:rPr lang="en-US" altLang="en-US" sz="3000">
                <a:solidFill>
                  <a:srgbClr val="C00000"/>
                </a:solidFill>
              </a:rPr>
              <a:t>Frame issues for shared goals</a:t>
            </a:r>
          </a:p>
          <a:p>
            <a:pPr lvl="2">
              <a:lnSpc>
                <a:spcPct val="90000"/>
              </a:lnSpc>
            </a:pPr>
            <a:r>
              <a:rPr lang="en-US" altLang="en-US" sz="2200"/>
              <a:t>Social &amp; environmental goals simultaneously</a:t>
            </a:r>
          </a:p>
          <a:p>
            <a:pPr lvl="2">
              <a:lnSpc>
                <a:spcPct val="90000"/>
              </a:lnSpc>
            </a:pPr>
            <a:r>
              <a:rPr lang="en-US" altLang="en-US" sz="2200"/>
              <a:t>Road ‘designation’ not ‘closure’</a:t>
            </a:r>
          </a:p>
          <a:p>
            <a:pPr lvl="2">
              <a:lnSpc>
                <a:spcPct val="90000"/>
              </a:lnSpc>
            </a:pPr>
            <a:r>
              <a:rPr lang="en-US" altLang="en-US" sz="2200"/>
              <a:t>Sustainable roads, not ‘minimum roads’</a:t>
            </a:r>
          </a:p>
          <a:p>
            <a:pPr lvl="2">
              <a:lnSpc>
                <a:spcPct val="90000"/>
              </a:lnSpc>
            </a:pPr>
            <a:r>
              <a:rPr lang="en-US" altLang="en-US" sz="2200"/>
              <a:t>Accelerated restoration about forest health and jobs</a:t>
            </a:r>
          </a:p>
          <a:p>
            <a:pPr>
              <a:lnSpc>
                <a:spcPct val="90000"/>
              </a:lnSpc>
            </a:pPr>
            <a:r>
              <a:rPr lang="en-US" altLang="en-US" sz="3000">
                <a:solidFill>
                  <a:srgbClr val="C00000"/>
                </a:solidFill>
              </a:rPr>
              <a:t>Difficult often counter-intuitive</a:t>
            </a:r>
          </a:p>
          <a:p>
            <a:pPr>
              <a:lnSpc>
                <a:spcPct val="90000"/>
              </a:lnSpc>
            </a:pPr>
            <a:r>
              <a:rPr lang="en-US" altLang="en-US" sz="3000">
                <a:solidFill>
                  <a:srgbClr val="C00000"/>
                </a:solidFill>
              </a:rPr>
              <a:t>Focus on few specific issues &amp; use them to . . .</a:t>
            </a:r>
            <a:r>
              <a:rPr lang="en-US" altLang="en-US" sz="3000"/>
              <a:t> </a:t>
            </a:r>
          </a:p>
          <a:p>
            <a:pPr lvl="2">
              <a:lnSpc>
                <a:spcPct val="90000"/>
              </a:lnSpc>
            </a:pPr>
            <a:r>
              <a:rPr lang="en-US" altLang="en-US" sz="2200"/>
              <a:t>ID data, stakeholders, partners, monitoring</a:t>
            </a:r>
          </a:p>
          <a:p>
            <a:pPr lvl="2">
              <a:lnSpc>
                <a:spcPct val="90000"/>
              </a:lnSpc>
              <a:spcBef>
                <a:spcPct val="0"/>
              </a:spcBef>
            </a:pPr>
            <a:endParaRPr lang="en-US" altLang="en-US" sz="2200"/>
          </a:p>
          <a:p>
            <a:pPr lvl="1">
              <a:lnSpc>
                <a:spcPct val="90000"/>
              </a:lnSpc>
            </a:pPr>
            <a:endParaRPr lang="en-US" altLang="en-US" sz="2600"/>
          </a:p>
          <a:p>
            <a:pPr>
              <a:lnSpc>
                <a:spcPct val="90000"/>
              </a:lnSpc>
            </a:pPr>
            <a:endParaRPr lang="en-US" altLang="en-US"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8DEE244E-7CF3-3A88-7D25-80AB3E4C1743}"/>
              </a:ext>
            </a:extLst>
          </p:cNvPr>
          <p:cNvSpPr>
            <a:spLocks noGrp="1"/>
          </p:cNvSpPr>
          <p:nvPr>
            <p:ph type="title"/>
          </p:nvPr>
        </p:nvSpPr>
        <p:spPr/>
        <p:txBody>
          <a:bodyPr/>
          <a:lstStyle/>
          <a:p>
            <a:r>
              <a:rPr lang="en-US" altLang="en-US"/>
              <a:t>Era of Collaboration</a:t>
            </a:r>
          </a:p>
        </p:txBody>
      </p:sp>
      <p:sp>
        <p:nvSpPr>
          <p:cNvPr id="3" name="Content Placeholder 2">
            <a:extLst>
              <a:ext uri="{FF2B5EF4-FFF2-40B4-BE49-F238E27FC236}">
                <a16:creationId xmlns:a16="http://schemas.microsoft.com/office/drawing/2014/main" id="{28F568D5-777D-D9BB-DBD2-8D1DF36927AB}"/>
              </a:ext>
            </a:extLst>
          </p:cNvPr>
          <p:cNvSpPr>
            <a:spLocks noGrp="1"/>
          </p:cNvSpPr>
          <p:nvPr>
            <p:ph idx="1"/>
          </p:nvPr>
        </p:nvSpPr>
        <p:spPr>
          <a:xfrm>
            <a:off x="457200" y="1219200"/>
            <a:ext cx="8382000" cy="5181600"/>
          </a:xfrm>
        </p:spPr>
        <p:txBody>
          <a:bodyPr>
            <a:normAutofit/>
          </a:bodyPr>
          <a:lstStyle/>
          <a:p>
            <a:pPr>
              <a:lnSpc>
                <a:spcPct val="80000"/>
              </a:lnSpc>
            </a:pPr>
            <a:r>
              <a:rPr lang="en-US" altLang="en-US" sz="2500">
                <a:solidFill>
                  <a:srgbClr val="C00000"/>
                </a:solidFill>
              </a:rPr>
              <a:t>Shift from participation to collaboration &amp; partnerships</a:t>
            </a:r>
          </a:p>
          <a:p>
            <a:pPr lvl="2">
              <a:lnSpc>
                <a:spcPct val="80000"/>
              </a:lnSpc>
            </a:pPr>
            <a:r>
              <a:rPr lang="en-US" altLang="en-US" sz="1900"/>
              <a:t>“Push from RO” (Friesen 2013)</a:t>
            </a:r>
          </a:p>
          <a:p>
            <a:pPr lvl="2">
              <a:lnSpc>
                <a:spcPct val="80000"/>
              </a:lnSpc>
            </a:pPr>
            <a:r>
              <a:rPr lang="en-US" altLang="en-US" sz="1900"/>
              <a:t>USFS Strategic plan</a:t>
            </a:r>
          </a:p>
          <a:p>
            <a:pPr lvl="2">
              <a:lnSpc>
                <a:spcPct val="80000"/>
              </a:lnSpc>
            </a:pPr>
            <a:r>
              <a:rPr lang="en-US" altLang="en-US" sz="1900"/>
              <a:t>Planning rule</a:t>
            </a:r>
          </a:p>
          <a:p>
            <a:pPr lvl="2">
              <a:lnSpc>
                <a:spcPct val="80000"/>
              </a:lnSpc>
            </a:pPr>
            <a:r>
              <a:rPr lang="en-US" altLang="en-US" sz="1900"/>
              <a:t>Road rule/sustainable roads initiative</a:t>
            </a:r>
          </a:p>
          <a:p>
            <a:pPr lvl="2">
              <a:lnSpc>
                <a:spcPct val="80000"/>
              </a:lnSpc>
            </a:pPr>
            <a:r>
              <a:rPr lang="en-US" altLang="en-US" sz="1900"/>
              <a:t>Collaborative restoration projects</a:t>
            </a:r>
          </a:p>
          <a:p>
            <a:pPr lvl="2">
              <a:lnSpc>
                <a:spcPct val="80000"/>
              </a:lnSpc>
            </a:pPr>
            <a:r>
              <a:rPr lang="en-US" altLang="en-US" sz="1900"/>
              <a:t>Recreation sustainability framework</a:t>
            </a:r>
          </a:p>
          <a:p>
            <a:pPr>
              <a:lnSpc>
                <a:spcPct val="80000"/>
              </a:lnSpc>
            </a:pPr>
            <a:endParaRPr lang="en-US" altLang="en-US" sz="2500"/>
          </a:p>
          <a:p>
            <a:pPr>
              <a:lnSpc>
                <a:spcPct val="80000"/>
              </a:lnSpc>
            </a:pPr>
            <a:r>
              <a:rPr lang="en-US" altLang="en-US" sz="2500">
                <a:solidFill>
                  <a:srgbClr val="C00000"/>
                </a:solidFill>
              </a:rPr>
              <a:t>Key elements</a:t>
            </a:r>
          </a:p>
          <a:p>
            <a:pPr lvl="2">
              <a:lnSpc>
                <a:spcPct val="80000"/>
              </a:lnSpc>
            </a:pPr>
            <a:r>
              <a:rPr lang="en-US" altLang="en-US" sz="1900"/>
              <a:t>Iterative, ongoing process</a:t>
            </a:r>
          </a:p>
          <a:p>
            <a:pPr lvl="2">
              <a:lnSpc>
                <a:spcPct val="80000"/>
              </a:lnSpc>
            </a:pPr>
            <a:r>
              <a:rPr lang="en-US" altLang="en-US" sz="1900"/>
              <a:t>Two or more people or organizations</a:t>
            </a:r>
          </a:p>
          <a:p>
            <a:pPr lvl="2">
              <a:lnSpc>
                <a:spcPct val="80000"/>
              </a:lnSpc>
            </a:pPr>
            <a:r>
              <a:rPr lang="en-US" altLang="en-US" sz="1900"/>
              <a:t>Work together to realize shared goals</a:t>
            </a:r>
          </a:p>
          <a:p>
            <a:pPr lvl="2">
              <a:lnSpc>
                <a:spcPct val="80000"/>
              </a:lnSpc>
            </a:pPr>
            <a:r>
              <a:rPr lang="en-US" altLang="en-US" sz="1900"/>
              <a:t>Joint problem-solving</a:t>
            </a:r>
          </a:p>
          <a:p>
            <a:pPr>
              <a:lnSpc>
                <a:spcPct val="80000"/>
              </a:lnSpc>
            </a:pPr>
            <a:endParaRPr lang="en-US" altLang="en-US" sz="2500"/>
          </a:p>
          <a:p>
            <a:pPr>
              <a:lnSpc>
                <a:spcPct val="80000"/>
              </a:lnSpc>
            </a:pPr>
            <a:r>
              <a:rPr lang="en-US" altLang="en-US" sz="2500">
                <a:solidFill>
                  <a:srgbClr val="C00000"/>
                </a:solidFill>
              </a:rPr>
              <a:t>Significant (paradigm) change in federal land management agency roles</a:t>
            </a:r>
          </a:p>
          <a:p>
            <a:pPr>
              <a:lnSpc>
                <a:spcPct val="80000"/>
              </a:lnSpc>
            </a:pPr>
            <a:endParaRPr lang="en-US" altLang="en-US"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29EC-9BBB-2AB5-CAC9-1255B331631C}"/>
              </a:ext>
            </a:extLst>
          </p:cNvPr>
          <p:cNvSpPr>
            <a:spLocks noGrp="1"/>
          </p:cNvSpPr>
          <p:nvPr>
            <p:ph type="title"/>
          </p:nvPr>
        </p:nvSpPr>
        <p:spPr/>
        <p:txBody>
          <a:bodyPr rtlCol="0">
            <a:normAutofit fontScale="90000"/>
          </a:bodyPr>
          <a:lstStyle/>
          <a:p>
            <a:pPr fontAlgn="auto">
              <a:spcAft>
                <a:spcPts val="0"/>
              </a:spcAft>
              <a:defRPr/>
            </a:pPr>
            <a:r>
              <a:rPr lang="en-US" dirty="0">
                <a:ea typeface="+mj-ea"/>
              </a:rPr>
              <a:t>Lessons: Power Sharing</a:t>
            </a:r>
            <a:br>
              <a:rPr lang="en-US" dirty="0">
                <a:ea typeface="+mj-ea"/>
              </a:rPr>
            </a:br>
            <a:endParaRPr lang="en-US" dirty="0">
              <a:ea typeface="+mj-ea"/>
            </a:endParaRPr>
          </a:p>
        </p:txBody>
      </p:sp>
      <p:sp>
        <p:nvSpPr>
          <p:cNvPr id="3" name="Content Placeholder 2">
            <a:extLst>
              <a:ext uri="{FF2B5EF4-FFF2-40B4-BE49-F238E27FC236}">
                <a16:creationId xmlns:a16="http://schemas.microsoft.com/office/drawing/2014/main" id="{11C2E942-6C5C-7C29-D6B3-8FEAF423DB0A}"/>
              </a:ext>
            </a:extLst>
          </p:cNvPr>
          <p:cNvSpPr>
            <a:spLocks noGrp="1"/>
          </p:cNvSpPr>
          <p:nvPr>
            <p:ph idx="1"/>
          </p:nvPr>
        </p:nvSpPr>
        <p:spPr>
          <a:xfrm>
            <a:off x="457200" y="1600200"/>
            <a:ext cx="8382000" cy="4525963"/>
          </a:xfrm>
        </p:spPr>
        <p:txBody>
          <a:bodyPr rtlCol="0">
            <a:normAutofit fontScale="92500" lnSpcReduction="10000"/>
          </a:bodyPr>
          <a:lstStyle/>
          <a:p>
            <a:pPr fontAlgn="auto">
              <a:spcAft>
                <a:spcPts val="0"/>
              </a:spcAft>
              <a:defRPr/>
            </a:pPr>
            <a:r>
              <a:rPr lang="en-US" dirty="0">
                <a:solidFill>
                  <a:srgbClr val="C00000"/>
                </a:solidFill>
                <a:ea typeface="+mn-ea"/>
              </a:rPr>
              <a:t>General forms of public involvement</a:t>
            </a:r>
          </a:p>
          <a:p>
            <a:pPr lvl="2" fontAlgn="auto">
              <a:spcAft>
                <a:spcPts val="0"/>
              </a:spcAft>
              <a:defRPr/>
            </a:pPr>
            <a:r>
              <a:rPr lang="en-US" b="1" dirty="0">
                <a:ea typeface="+mn-ea"/>
              </a:rPr>
              <a:t>Informing</a:t>
            </a:r>
          </a:p>
          <a:p>
            <a:pPr lvl="2" fontAlgn="auto">
              <a:spcAft>
                <a:spcPts val="0"/>
              </a:spcAft>
              <a:defRPr/>
            </a:pPr>
            <a:r>
              <a:rPr lang="en-US" b="1" dirty="0">
                <a:ea typeface="+mn-ea"/>
              </a:rPr>
              <a:t>Consultation</a:t>
            </a:r>
            <a:r>
              <a:rPr lang="en-US" dirty="0">
                <a:ea typeface="+mn-ea"/>
              </a:rPr>
              <a:t> (public feedback for analysis, alternatives, decisions)</a:t>
            </a:r>
          </a:p>
          <a:p>
            <a:pPr lvl="2" fontAlgn="auto">
              <a:spcAft>
                <a:spcPts val="0"/>
              </a:spcAft>
              <a:defRPr/>
            </a:pPr>
            <a:r>
              <a:rPr lang="en-US" b="1" dirty="0">
                <a:ea typeface="+mn-ea"/>
              </a:rPr>
              <a:t>Collaboration</a:t>
            </a:r>
            <a:r>
              <a:rPr lang="en-US" dirty="0">
                <a:ea typeface="+mn-ea"/>
              </a:rPr>
              <a:t> (partner to develop alternatives, make decisions)</a:t>
            </a:r>
          </a:p>
          <a:p>
            <a:pPr lvl="2" fontAlgn="auto">
              <a:spcAft>
                <a:spcPts val="0"/>
              </a:spcAft>
              <a:defRPr/>
            </a:pPr>
            <a:r>
              <a:rPr lang="en-US" b="1" dirty="0">
                <a:ea typeface="+mn-ea"/>
              </a:rPr>
              <a:t>Empowerment</a:t>
            </a:r>
            <a:r>
              <a:rPr lang="en-US" dirty="0">
                <a:ea typeface="+mn-ea"/>
              </a:rPr>
              <a:t> (public makes final decision)</a:t>
            </a:r>
          </a:p>
          <a:p>
            <a:pPr fontAlgn="auto">
              <a:spcAft>
                <a:spcPts val="0"/>
              </a:spcAft>
              <a:defRPr/>
            </a:pPr>
            <a:r>
              <a:rPr lang="en-US" dirty="0">
                <a:solidFill>
                  <a:srgbClr val="C00000"/>
                </a:solidFill>
                <a:ea typeface="+mn-ea"/>
              </a:rPr>
              <a:t>Extent of collaboration</a:t>
            </a:r>
          </a:p>
          <a:p>
            <a:pPr lvl="2" fontAlgn="auto">
              <a:spcAft>
                <a:spcPts val="0"/>
              </a:spcAft>
              <a:defRPr/>
            </a:pPr>
            <a:r>
              <a:rPr lang="en-US" dirty="0">
                <a:ea typeface="+mn-ea"/>
              </a:rPr>
              <a:t>Planning/decision-making (finite end point)</a:t>
            </a:r>
          </a:p>
          <a:p>
            <a:pPr lvl="2" fontAlgn="auto">
              <a:spcAft>
                <a:spcPts val="0"/>
              </a:spcAft>
              <a:defRPr/>
            </a:pPr>
            <a:r>
              <a:rPr lang="en-US" dirty="0">
                <a:ea typeface="+mn-ea"/>
              </a:rPr>
              <a:t>Stewardship/Implementation (ongoing)</a:t>
            </a:r>
          </a:p>
          <a:p>
            <a:pPr lvl="2" fontAlgn="auto">
              <a:spcAft>
                <a:spcPts val="0"/>
              </a:spcAft>
              <a:defRPr/>
            </a:pPr>
            <a:r>
              <a:rPr lang="en-US" dirty="0">
                <a:ea typeface="+mn-ea"/>
              </a:rPr>
              <a:t>Co-management (legal partners)</a:t>
            </a:r>
          </a:p>
          <a:p>
            <a:pPr fontAlgn="auto">
              <a:spcAft>
                <a:spcPts val="0"/>
              </a:spcAft>
              <a:defRPr/>
            </a:pPr>
            <a:endParaRPr lang="en-US" dirty="0">
              <a:ea typeface="+mn-ea"/>
            </a:endParaRPr>
          </a:p>
          <a:p>
            <a:pPr lvl="2" fontAlgn="auto">
              <a:spcAft>
                <a:spcPts val="0"/>
              </a:spcAft>
              <a:defRPr/>
            </a:pPr>
            <a:endParaRPr lang="en-US" dirty="0">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AC36EE-4666-49CC-FE26-92210B205409}"/>
              </a:ext>
            </a:extLst>
          </p:cNvPr>
          <p:cNvSpPr>
            <a:spLocks noGrp="1"/>
          </p:cNvSpPr>
          <p:nvPr>
            <p:ph type="title"/>
          </p:nvPr>
        </p:nvSpPr>
        <p:spPr>
          <a:xfrm>
            <a:off x="457200" y="152400"/>
            <a:ext cx="8229600" cy="838200"/>
          </a:xfrm>
        </p:spPr>
        <p:txBody>
          <a:bodyPr/>
          <a:lstStyle/>
          <a:p>
            <a:r>
              <a:rPr lang="en-US" altLang="en-US"/>
              <a:t>What Needs to be Shared?</a:t>
            </a:r>
          </a:p>
        </p:txBody>
      </p:sp>
      <p:sp>
        <p:nvSpPr>
          <p:cNvPr id="3" name="Content Placeholder 2">
            <a:extLst>
              <a:ext uri="{FF2B5EF4-FFF2-40B4-BE49-F238E27FC236}">
                <a16:creationId xmlns:a16="http://schemas.microsoft.com/office/drawing/2014/main" id="{1DF57888-7055-32C5-6627-F5A9FBD213FA}"/>
              </a:ext>
            </a:extLst>
          </p:cNvPr>
          <p:cNvSpPr>
            <a:spLocks noGrp="1"/>
          </p:cNvSpPr>
          <p:nvPr>
            <p:ph idx="1"/>
          </p:nvPr>
        </p:nvSpPr>
        <p:spPr>
          <a:xfrm>
            <a:off x="228600" y="1143000"/>
            <a:ext cx="8686800" cy="5029200"/>
          </a:xfrm>
        </p:spPr>
        <p:txBody>
          <a:bodyPr>
            <a:normAutofit/>
          </a:bodyPr>
          <a:lstStyle/>
          <a:p>
            <a:pPr>
              <a:lnSpc>
                <a:spcPct val="80000"/>
              </a:lnSpc>
            </a:pPr>
            <a:r>
              <a:rPr lang="en-US" altLang="en-US" sz="3000">
                <a:solidFill>
                  <a:srgbClr val="C00000"/>
                </a:solidFill>
              </a:rPr>
              <a:t>Rarely formal decision authority (upper case ‘P’)</a:t>
            </a:r>
          </a:p>
          <a:p>
            <a:pPr lvl="3">
              <a:lnSpc>
                <a:spcPct val="80000"/>
              </a:lnSpc>
            </a:pPr>
            <a:r>
              <a:rPr lang="en-US" altLang="en-US" sz="1900"/>
              <a:t>Co-management is rare</a:t>
            </a:r>
          </a:p>
          <a:p>
            <a:pPr lvl="3">
              <a:lnSpc>
                <a:spcPct val="80000"/>
              </a:lnSpc>
            </a:pPr>
            <a:r>
              <a:rPr lang="en-US" altLang="en-US" sz="1900"/>
              <a:t>Increasing with ‘all lands’, accelerated restoration, tribal rights, NGO partners</a:t>
            </a:r>
          </a:p>
          <a:p>
            <a:pPr>
              <a:lnSpc>
                <a:spcPct val="80000"/>
              </a:lnSpc>
            </a:pPr>
            <a:r>
              <a:rPr lang="en-US" altLang="en-US" sz="3000">
                <a:solidFill>
                  <a:srgbClr val="C00000"/>
                </a:solidFill>
              </a:rPr>
              <a:t>Informal power (lower case ‘p’ power)</a:t>
            </a:r>
          </a:p>
          <a:p>
            <a:pPr lvl="3">
              <a:lnSpc>
                <a:spcPct val="80000"/>
              </a:lnSpc>
            </a:pPr>
            <a:r>
              <a:rPr lang="en-US" altLang="en-US" sz="1900"/>
              <a:t>Active listening</a:t>
            </a:r>
          </a:p>
          <a:p>
            <a:pPr lvl="3">
              <a:lnSpc>
                <a:spcPct val="80000"/>
              </a:lnSpc>
            </a:pPr>
            <a:r>
              <a:rPr lang="en-US" altLang="en-US" sz="1900"/>
              <a:t>Decision makers attend meetings</a:t>
            </a:r>
          </a:p>
          <a:p>
            <a:pPr lvl="3">
              <a:lnSpc>
                <a:spcPct val="80000"/>
              </a:lnSpc>
            </a:pPr>
            <a:r>
              <a:rPr lang="en-US" altLang="en-US" sz="1900"/>
              <a:t>Using input to generate alternatives</a:t>
            </a:r>
          </a:p>
          <a:p>
            <a:pPr lvl="3">
              <a:lnSpc>
                <a:spcPct val="80000"/>
              </a:lnSpc>
            </a:pPr>
            <a:r>
              <a:rPr lang="en-US" altLang="en-US" sz="1900"/>
              <a:t>Share decision space, flexible</a:t>
            </a:r>
          </a:p>
          <a:p>
            <a:pPr lvl="3">
              <a:lnSpc>
                <a:spcPct val="80000"/>
              </a:lnSpc>
            </a:pPr>
            <a:r>
              <a:rPr lang="en-US" altLang="en-US" sz="1900"/>
              <a:t>joint problem-solving, iterative . . .</a:t>
            </a:r>
          </a:p>
          <a:p>
            <a:pPr lvl="3">
              <a:lnSpc>
                <a:spcPct val="80000"/>
              </a:lnSpc>
            </a:pPr>
            <a:r>
              <a:rPr lang="en-US" altLang="en-US" sz="1900"/>
              <a:t>Government as leader/encourager/follower (Koontz et al. 2004)</a:t>
            </a:r>
          </a:p>
          <a:p>
            <a:pPr lvl="3">
              <a:lnSpc>
                <a:spcPct val="80000"/>
              </a:lnSpc>
            </a:pPr>
            <a:r>
              <a:rPr lang="en-US" altLang="en-US" sz="1900"/>
              <a:t>Staff and budget support</a:t>
            </a:r>
          </a:p>
          <a:p>
            <a:pPr>
              <a:lnSpc>
                <a:spcPct val="80000"/>
              </a:lnSpc>
            </a:pPr>
            <a:r>
              <a:rPr lang="en-US" altLang="en-US" sz="3000">
                <a:solidFill>
                  <a:srgbClr val="C00000"/>
                </a:solidFill>
              </a:rPr>
              <a:t>Influence of Expertise</a:t>
            </a:r>
            <a:r>
              <a:rPr lang="en-US" altLang="en-US" sz="3000"/>
              <a:t> </a:t>
            </a:r>
            <a:r>
              <a:rPr lang="en-US" altLang="en-US" sz="2000"/>
              <a:t>(Fischer 2000)</a:t>
            </a:r>
          </a:p>
          <a:p>
            <a:pPr lvl="3">
              <a:lnSpc>
                <a:spcPct val="80000"/>
              </a:lnSpc>
            </a:pPr>
            <a:r>
              <a:rPr lang="en-US" altLang="en-US" sz="1900"/>
              <a:t>Expertise in service of political decisions</a:t>
            </a:r>
          </a:p>
          <a:p>
            <a:pPr lvl="3">
              <a:lnSpc>
                <a:spcPct val="80000"/>
              </a:lnSpc>
            </a:pPr>
            <a:r>
              <a:rPr lang="en-US" altLang="en-US" sz="1900"/>
              <a:t>Expert as facilitator</a:t>
            </a:r>
          </a:p>
          <a:p>
            <a:pPr lvl="4">
              <a:lnSpc>
                <a:spcPct val="80000"/>
              </a:lnSpc>
            </a:pPr>
            <a:endParaRPr lang="en-US" altLang="en-US"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36B0-8B29-80C1-BD05-43261022BE7E}"/>
              </a:ext>
            </a:extLst>
          </p:cNvPr>
          <p:cNvSpPr>
            <a:spLocks noGrp="1"/>
          </p:cNvSpPr>
          <p:nvPr>
            <p:ph type="title"/>
          </p:nvPr>
        </p:nvSpPr>
        <p:spPr>
          <a:xfrm>
            <a:off x="457200" y="533400"/>
            <a:ext cx="8229600" cy="914400"/>
          </a:xfrm>
        </p:spPr>
        <p:txBody>
          <a:bodyPr rtlCol="0">
            <a:normAutofit fontScale="90000"/>
          </a:bodyPr>
          <a:lstStyle/>
          <a:p>
            <a:pPr fontAlgn="auto">
              <a:spcAft>
                <a:spcPts val="0"/>
              </a:spcAft>
              <a:defRPr/>
            </a:pPr>
            <a:r>
              <a:rPr lang="en-US" dirty="0">
                <a:ea typeface="+mj-ea"/>
              </a:rPr>
              <a:t>Lessons: Different Form of Leadership</a:t>
            </a:r>
            <a:br>
              <a:rPr lang="en-US" dirty="0">
                <a:ea typeface="+mj-ea"/>
              </a:rPr>
            </a:br>
            <a:endParaRPr lang="en-US" dirty="0">
              <a:ea typeface="+mj-ea"/>
            </a:endParaRPr>
          </a:p>
        </p:txBody>
      </p:sp>
      <p:sp>
        <p:nvSpPr>
          <p:cNvPr id="3" name="Content Placeholder 2">
            <a:extLst>
              <a:ext uri="{FF2B5EF4-FFF2-40B4-BE49-F238E27FC236}">
                <a16:creationId xmlns:a16="http://schemas.microsoft.com/office/drawing/2014/main" id="{ECBB1D47-E010-82FA-6498-D6E91955558E}"/>
              </a:ext>
            </a:extLst>
          </p:cNvPr>
          <p:cNvSpPr>
            <a:spLocks noGrp="1"/>
          </p:cNvSpPr>
          <p:nvPr>
            <p:ph idx="1"/>
          </p:nvPr>
        </p:nvSpPr>
        <p:spPr/>
        <p:txBody>
          <a:bodyPr>
            <a:normAutofit/>
          </a:bodyPr>
          <a:lstStyle/>
          <a:p>
            <a:pPr>
              <a:lnSpc>
                <a:spcPct val="90000"/>
              </a:lnSpc>
            </a:pPr>
            <a:r>
              <a:rPr lang="en-US" altLang="en-US" sz="3000">
                <a:solidFill>
                  <a:srgbClr val="C00000"/>
                </a:solidFill>
              </a:rPr>
              <a:t>Collaborative leaders are . . .</a:t>
            </a:r>
          </a:p>
          <a:p>
            <a:pPr marL="1371600" lvl="2" indent="-457200">
              <a:lnSpc>
                <a:spcPct val="90000"/>
              </a:lnSpc>
              <a:buFont typeface="Calibri" panose="020F0502020204030204" pitchFamily="34" charset="0"/>
              <a:buAutoNum type="arabicPeriod"/>
            </a:pPr>
            <a:r>
              <a:rPr lang="en-US" altLang="en-US" sz="2200"/>
              <a:t>Risk takers </a:t>
            </a:r>
          </a:p>
          <a:p>
            <a:pPr marL="1371600" lvl="2" indent="-457200">
              <a:lnSpc>
                <a:spcPct val="90000"/>
              </a:lnSpc>
              <a:buFont typeface="Calibri" panose="020F0502020204030204" pitchFamily="34" charset="0"/>
              <a:buAutoNum type="arabicPeriod"/>
            </a:pPr>
            <a:r>
              <a:rPr lang="en-US" altLang="en-US" sz="2200"/>
              <a:t>Active listeners</a:t>
            </a:r>
          </a:p>
          <a:p>
            <a:pPr marL="1371600" lvl="2" indent="-457200">
              <a:lnSpc>
                <a:spcPct val="90000"/>
              </a:lnSpc>
              <a:buFont typeface="Calibri" panose="020F0502020204030204" pitchFamily="34" charset="0"/>
              <a:buAutoNum type="arabicPeriod"/>
            </a:pPr>
            <a:r>
              <a:rPr lang="en-US" altLang="en-US" sz="2200"/>
              <a:t>Passionate about resources and people (triple bottom line)</a:t>
            </a:r>
          </a:p>
          <a:p>
            <a:pPr marL="1371600" lvl="2" indent="-457200">
              <a:lnSpc>
                <a:spcPct val="90000"/>
              </a:lnSpc>
              <a:buFont typeface="Calibri" panose="020F0502020204030204" pitchFamily="34" charset="0"/>
              <a:buAutoNum type="arabicPeriod"/>
            </a:pPr>
            <a:r>
              <a:rPr lang="en-US" altLang="en-US" sz="2200"/>
              <a:t>Able to share knowledge, power, and credit</a:t>
            </a:r>
          </a:p>
          <a:p>
            <a:pPr>
              <a:lnSpc>
                <a:spcPct val="90000"/>
              </a:lnSpc>
            </a:pPr>
            <a:r>
              <a:rPr lang="en-US" altLang="en-US" sz="3000">
                <a:solidFill>
                  <a:srgbClr val="C00000"/>
                </a:solidFill>
              </a:rPr>
              <a:t>Control</a:t>
            </a:r>
          </a:p>
          <a:p>
            <a:pPr marL="1371600" lvl="2" indent="-457200">
              <a:lnSpc>
                <a:spcPct val="90000"/>
              </a:lnSpc>
              <a:buFont typeface="Arial" panose="020B0604020202020204" pitchFamily="34" charset="0"/>
              <a:buNone/>
            </a:pPr>
            <a:r>
              <a:rPr lang="en-US" altLang="en-US" sz="2200" i="1"/>
              <a:t>Traditional management development is based on giving potential managers a team of people and a set of resources to control, and success is rewarded with more resources to control. . .  Collaboration requires managers to achieve success through people and resources outside their control and for this they have no preparation</a:t>
            </a:r>
            <a:r>
              <a:rPr lang="en-US" altLang="en-US" sz="2200"/>
              <a:t> (Rod Newing, </a:t>
            </a:r>
            <a:r>
              <a:rPr lang="en-US" altLang="en-US" sz="2200" i="1"/>
              <a:t>Financial Times</a:t>
            </a:r>
            <a:r>
              <a:rPr lang="en-US" altLang="en-US" sz="2200"/>
              <a:t>).</a:t>
            </a:r>
          </a:p>
          <a:p>
            <a:pPr marL="1371600" lvl="2" indent="-457200">
              <a:lnSpc>
                <a:spcPct val="90000"/>
              </a:lnSpc>
            </a:pPr>
            <a:endParaRPr lang="en-US" altLang="en-US"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3354444-7E81-9618-0C32-D1BAEBD1877C}"/>
              </a:ext>
            </a:extLst>
          </p:cNvPr>
          <p:cNvSpPr>
            <a:spLocks noGrp="1"/>
          </p:cNvSpPr>
          <p:nvPr>
            <p:ph type="title"/>
          </p:nvPr>
        </p:nvSpPr>
        <p:spPr/>
        <p:txBody>
          <a:bodyPr/>
          <a:lstStyle/>
          <a:p>
            <a:r>
              <a:rPr lang="en-US" altLang="en-US"/>
              <a:t>Technical Experts as Facilitator</a:t>
            </a:r>
          </a:p>
        </p:txBody>
      </p:sp>
      <p:sp>
        <p:nvSpPr>
          <p:cNvPr id="26626" name="Content Placeholder 2">
            <a:extLst>
              <a:ext uri="{FF2B5EF4-FFF2-40B4-BE49-F238E27FC236}">
                <a16:creationId xmlns:a16="http://schemas.microsoft.com/office/drawing/2014/main" id="{4EAC5221-BC84-3B93-7049-A815AC29DBA9}"/>
              </a:ext>
            </a:extLst>
          </p:cNvPr>
          <p:cNvSpPr>
            <a:spLocks noGrp="1"/>
          </p:cNvSpPr>
          <p:nvPr>
            <p:ph idx="1"/>
          </p:nvPr>
        </p:nvSpPr>
        <p:spPr>
          <a:xfrm>
            <a:off x="152400" y="1600200"/>
            <a:ext cx="8763000" cy="4525963"/>
          </a:xfrm>
        </p:spPr>
        <p:txBody>
          <a:bodyPr/>
          <a:lstStyle/>
          <a:p>
            <a:pPr marL="342900" lvl="1" indent="-342900">
              <a:buFont typeface="Arial" panose="020B0604020202020204" pitchFamily="34" charset="0"/>
              <a:buChar char="•"/>
            </a:pPr>
            <a:r>
              <a:rPr lang="en-US" altLang="en-US" sz="3000" i="1">
                <a:solidFill>
                  <a:srgbClr val="C00000"/>
                </a:solidFill>
              </a:rPr>
              <a:t>Rather than providing technical answers designed to bring political discussions to an end, the task is to assist citizens in the efforts to examine their  own interests and to make their own decisions . . .  Beyond merely providing analytic research and empirical data, the expert acts as a “facilitator” of public learning and empowerment</a:t>
            </a:r>
            <a:r>
              <a:rPr lang="en-US" altLang="en-US" sz="3000">
                <a:solidFill>
                  <a:srgbClr val="C00000"/>
                </a:solidFill>
              </a:rPr>
              <a:t>. </a:t>
            </a:r>
            <a:r>
              <a:rPr lang="en-US" altLang="en-US" sz="2400"/>
              <a:t>(Fischer 2000: 40)</a:t>
            </a:r>
            <a:endParaRPr lang="en-US" altLang="en-US" sz="2400">
              <a:solidFill>
                <a:srgbClr val="C00000"/>
              </a:solidFill>
            </a:endParaRP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6F1584A-8FC0-DDF0-0975-81CD5BD9E2BB}"/>
              </a:ext>
            </a:extLst>
          </p:cNvPr>
          <p:cNvSpPr>
            <a:spLocks noGrp="1"/>
          </p:cNvSpPr>
          <p:nvPr>
            <p:ph type="title"/>
          </p:nvPr>
        </p:nvSpPr>
        <p:spPr>
          <a:xfrm>
            <a:off x="457200" y="274638"/>
            <a:ext cx="8229600" cy="868362"/>
          </a:xfrm>
        </p:spPr>
        <p:txBody>
          <a:bodyPr/>
          <a:lstStyle/>
          <a:p>
            <a:r>
              <a:rPr lang="en-US" altLang="en-US"/>
              <a:t>Revisit: ‘Triple Bottom Line’</a:t>
            </a:r>
          </a:p>
        </p:txBody>
      </p:sp>
      <p:sp>
        <p:nvSpPr>
          <p:cNvPr id="27650" name="Content Placeholder 2">
            <a:extLst>
              <a:ext uri="{FF2B5EF4-FFF2-40B4-BE49-F238E27FC236}">
                <a16:creationId xmlns:a16="http://schemas.microsoft.com/office/drawing/2014/main" id="{CB4E1419-DE7A-E51A-DBF4-E6EE65835BC7}"/>
              </a:ext>
            </a:extLst>
          </p:cNvPr>
          <p:cNvSpPr>
            <a:spLocks noGrp="1"/>
          </p:cNvSpPr>
          <p:nvPr>
            <p:ph idx="1"/>
          </p:nvPr>
        </p:nvSpPr>
        <p:spPr>
          <a:xfrm>
            <a:off x="457200" y="1371600"/>
            <a:ext cx="7848600" cy="1600200"/>
          </a:xfrm>
        </p:spPr>
        <p:txBody>
          <a:bodyPr/>
          <a:lstStyle/>
          <a:p>
            <a:pPr marL="0" indent="0">
              <a:buFont typeface="Arial" panose="020B0604020202020204" pitchFamily="34" charset="0"/>
              <a:buNone/>
            </a:pPr>
            <a:r>
              <a:rPr lang="en-US" altLang="en-US">
                <a:solidFill>
                  <a:srgbClr val="C00000"/>
                </a:solidFill>
              </a:rPr>
              <a:t>Changing ‘model’ of ecosystem management decision criteria?</a:t>
            </a:r>
          </a:p>
          <a:p>
            <a:pPr marL="0" indent="0">
              <a:buFont typeface="Arial" panose="020B0604020202020204" pitchFamily="34" charset="0"/>
              <a:buNone/>
            </a:pPr>
            <a:endParaRPr lang="en-US" altLang="en-US" sz="2400"/>
          </a:p>
          <a:p>
            <a:pPr marL="0" indent="0">
              <a:buFont typeface="Arial" panose="020B0604020202020204" pitchFamily="34" charset="0"/>
              <a:buNone/>
            </a:pPr>
            <a:endParaRPr lang="en-US" altLang="en-US"/>
          </a:p>
        </p:txBody>
      </p:sp>
      <p:graphicFrame>
        <p:nvGraphicFramePr>
          <p:cNvPr id="4" name="Diagram 3">
            <a:extLst>
              <a:ext uri="{FF2B5EF4-FFF2-40B4-BE49-F238E27FC236}">
                <a16:creationId xmlns:a16="http://schemas.microsoft.com/office/drawing/2014/main" id="{74DD70AB-E6FF-5017-7AF6-760245B24196}"/>
              </a:ext>
            </a:extLst>
          </p:cNvPr>
          <p:cNvGraphicFramePr/>
          <p:nvPr/>
        </p:nvGraphicFramePr>
        <p:xfrm>
          <a:off x="914400" y="2971800"/>
          <a:ext cx="3048001"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C2603B5-FE32-A492-7D1F-185E67C34D78}"/>
              </a:ext>
            </a:extLst>
          </p:cNvPr>
          <p:cNvGraphicFramePr/>
          <p:nvPr/>
        </p:nvGraphicFramePr>
        <p:xfrm>
          <a:off x="4876800" y="2895600"/>
          <a:ext cx="3505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extLst>
              <a:ext uri="{FF2B5EF4-FFF2-40B4-BE49-F238E27FC236}">
                <a16:creationId xmlns:a16="http://schemas.microsoft.com/office/drawing/2014/main" id="{24C0D9B5-161F-EF05-EBE3-EC81360439F9}"/>
              </a:ext>
            </a:extLst>
          </p:cNvPr>
          <p:cNvSpPr/>
          <p:nvPr/>
        </p:nvSpPr>
        <p:spPr>
          <a:xfrm>
            <a:off x="3821113" y="4240213"/>
            <a:ext cx="12192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CA08B6A9-A29D-E593-D23E-27D3EB02AB5A}"/>
              </a:ext>
            </a:extLst>
          </p:cNvPr>
          <p:cNvSpPr>
            <a:spLocks noGrp="1" noChangeArrowheads="1"/>
          </p:cNvSpPr>
          <p:nvPr>
            <p:ph type="title"/>
          </p:nvPr>
        </p:nvSpPr>
        <p:spPr>
          <a:xfrm>
            <a:off x="685800" y="381000"/>
            <a:ext cx="8001000" cy="1066800"/>
          </a:xfrm>
        </p:spPr>
        <p:txBody>
          <a:bodyPr/>
          <a:lstStyle/>
          <a:p>
            <a:r>
              <a:rPr lang="en-US" altLang="en-US" sz="3600"/>
              <a:t>New Ecosystem Management “Model”?</a:t>
            </a:r>
            <a:br>
              <a:rPr lang="en-US" altLang="en-US" sz="3600"/>
            </a:br>
            <a:r>
              <a:rPr lang="en-US" altLang="en-US" sz="1600" u="sng"/>
              <a:t>Source</a:t>
            </a:r>
            <a:r>
              <a:rPr lang="en-US" altLang="en-US" sz="1600"/>
              <a:t>: 2010 RPA Assessment (USFS 2012) </a:t>
            </a:r>
          </a:p>
        </p:txBody>
      </p:sp>
      <p:sp>
        <p:nvSpPr>
          <p:cNvPr id="3" name="Right Arrow 2">
            <a:extLst>
              <a:ext uri="{FF2B5EF4-FFF2-40B4-BE49-F238E27FC236}">
                <a16:creationId xmlns:a16="http://schemas.microsoft.com/office/drawing/2014/main" id="{5DBC9D8F-CC5D-2391-1E8B-0298CA31495B}"/>
              </a:ext>
            </a:extLst>
          </p:cNvPr>
          <p:cNvSpPr/>
          <p:nvPr/>
        </p:nvSpPr>
        <p:spPr>
          <a:xfrm>
            <a:off x="3810000" y="3276600"/>
            <a:ext cx="914400" cy="41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a:extLst>
              <a:ext uri="{FF2B5EF4-FFF2-40B4-BE49-F238E27FC236}">
                <a16:creationId xmlns:a16="http://schemas.microsoft.com/office/drawing/2014/main" id="{439A8A6D-4134-EBD6-10B7-72C004DDB2C4}"/>
              </a:ext>
            </a:extLst>
          </p:cNvPr>
          <p:cNvSpPr/>
          <p:nvPr/>
        </p:nvSpPr>
        <p:spPr>
          <a:xfrm>
            <a:off x="4876800" y="2286000"/>
            <a:ext cx="4191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tx1"/>
                </a:solidFill>
              </a:rPr>
              <a:t>Environment</a:t>
            </a:r>
          </a:p>
        </p:txBody>
      </p:sp>
      <p:sp>
        <p:nvSpPr>
          <p:cNvPr id="5" name="Oval 4">
            <a:extLst>
              <a:ext uri="{FF2B5EF4-FFF2-40B4-BE49-F238E27FC236}">
                <a16:creationId xmlns:a16="http://schemas.microsoft.com/office/drawing/2014/main" id="{669E3427-1F69-9B91-85F9-2BA1434943F9}"/>
              </a:ext>
            </a:extLst>
          </p:cNvPr>
          <p:cNvSpPr/>
          <p:nvPr/>
        </p:nvSpPr>
        <p:spPr>
          <a:xfrm>
            <a:off x="5562600" y="2743200"/>
            <a:ext cx="3124200" cy="1676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tx1"/>
                </a:solidFill>
              </a:rPr>
              <a:t>Society</a:t>
            </a:r>
          </a:p>
        </p:txBody>
      </p:sp>
      <p:sp>
        <p:nvSpPr>
          <p:cNvPr id="6" name="Oval 5">
            <a:extLst>
              <a:ext uri="{FF2B5EF4-FFF2-40B4-BE49-F238E27FC236}">
                <a16:creationId xmlns:a16="http://schemas.microsoft.com/office/drawing/2014/main" id="{A4CC623D-1746-70D2-978D-A9C222EC5DB8}"/>
              </a:ext>
            </a:extLst>
          </p:cNvPr>
          <p:cNvSpPr/>
          <p:nvPr/>
        </p:nvSpPr>
        <p:spPr>
          <a:xfrm>
            <a:off x="6477000" y="3082925"/>
            <a:ext cx="1981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Economy</a:t>
            </a:r>
          </a:p>
        </p:txBody>
      </p:sp>
      <p:graphicFrame>
        <p:nvGraphicFramePr>
          <p:cNvPr id="10" name="Diagram 9">
            <a:extLst>
              <a:ext uri="{FF2B5EF4-FFF2-40B4-BE49-F238E27FC236}">
                <a16:creationId xmlns:a16="http://schemas.microsoft.com/office/drawing/2014/main" id="{E7F3285E-BB91-919A-9F26-4BDDAD691334}"/>
              </a:ext>
            </a:extLst>
          </p:cNvPr>
          <p:cNvGraphicFramePr/>
          <p:nvPr/>
        </p:nvGraphicFramePr>
        <p:xfrm>
          <a:off x="381000" y="1752600"/>
          <a:ext cx="3429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391C041D-C34C-5B1A-B717-F004C982F17D}"/>
              </a:ext>
            </a:extLst>
          </p:cNvPr>
          <p:cNvSpPr>
            <a:spLocks noGrp="1"/>
          </p:cNvSpPr>
          <p:nvPr>
            <p:ph type="title"/>
          </p:nvPr>
        </p:nvSpPr>
        <p:spPr/>
        <p:txBody>
          <a:bodyPr/>
          <a:lstStyle/>
          <a:p>
            <a:r>
              <a:rPr lang="en-US" altLang="en-US"/>
              <a:t>Problems with new EM ‘model’?</a:t>
            </a:r>
          </a:p>
        </p:txBody>
      </p:sp>
      <p:sp>
        <p:nvSpPr>
          <p:cNvPr id="3" name="Content Placeholder 2">
            <a:extLst>
              <a:ext uri="{FF2B5EF4-FFF2-40B4-BE49-F238E27FC236}">
                <a16:creationId xmlns:a16="http://schemas.microsoft.com/office/drawing/2014/main" id="{F4198EAC-ED45-C6F8-3797-DF7501AA0B20}"/>
              </a:ext>
            </a:extLst>
          </p:cNvPr>
          <p:cNvSpPr>
            <a:spLocks noGrp="1"/>
          </p:cNvSpPr>
          <p:nvPr>
            <p:ph idx="1"/>
          </p:nvPr>
        </p:nvSpPr>
        <p:spPr>
          <a:xfrm>
            <a:off x="457200" y="1600200"/>
            <a:ext cx="8534400" cy="4525963"/>
          </a:xfrm>
        </p:spPr>
        <p:txBody>
          <a:bodyPr>
            <a:normAutofit/>
          </a:bodyPr>
          <a:lstStyle/>
          <a:p>
            <a:r>
              <a:rPr lang="en-US" altLang="en-US"/>
              <a:t>Environment focus</a:t>
            </a:r>
          </a:p>
          <a:p>
            <a:r>
              <a:rPr lang="en-US" altLang="en-US">
                <a:solidFill>
                  <a:srgbClr val="C00000"/>
                </a:solidFill>
              </a:rPr>
              <a:t>Describes reality, but implies description</a:t>
            </a:r>
          </a:p>
          <a:p>
            <a:pPr lvl="2"/>
            <a:r>
              <a:rPr lang="en-US" altLang="en-US"/>
              <a:t>Inventory limitless–‘analysis paralysis’ (no ‘stopping rule’)</a:t>
            </a:r>
          </a:p>
          <a:p>
            <a:pPr lvl="2"/>
            <a:r>
              <a:rPr lang="en-US" altLang="en-US"/>
              <a:t>Provides analyst no guidance</a:t>
            </a:r>
          </a:p>
          <a:p>
            <a:r>
              <a:rPr lang="en-US" altLang="en-US">
                <a:solidFill>
                  <a:srgbClr val="C00000"/>
                </a:solidFill>
              </a:rPr>
              <a:t>Deemphasizes goals, </a:t>
            </a:r>
            <a:r>
              <a:rPr lang="en-US" altLang="en-US" i="1">
                <a:solidFill>
                  <a:srgbClr val="C00000"/>
                </a:solidFill>
              </a:rPr>
              <a:t>purpose</a:t>
            </a:r>
            <a:r>
              <a:rPr lang="en-US" altLang="en-US">
                <a:solidFill>
                  <a:srgbClr val="C00000"/>
                </a:solidFill>
              </a:rPr>
              <a:t> of management?</a:t>
            </a:r>
          </a:p>
          <a:p>
            <a:pPr lvl="2"/>
            <a:r>
              <a:rPr lang="en-US" altLang="en-US"/>
              <a:t>Criteria for success or failure?</a:t>
            </a:r>
          </a:p>
          <a:p>
            <a:endParaRPr lang="en-US" altLang="en-US"/>
          </a:p>
          <a:p>
            <a:pPr>
              <a:buFont typeface="Arial" panose="020B0604020202020204" pitchFamily="34" charset="0"/>
              <a:buNone/>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FE503409-CBD1-3C45-6704-8C1024DE382E}"/>
              </a:ext>
            </a:extLst>
          </p:cNvPr>
          <p:cNvSpPr>
            <a:spLocks noGrp="1" noChangeArrowheads="1"/>
          </p:cNvSpPr>
          <p:nvPr>
            <p:ph type="title"/>
          </p:nvPr>
        </p:nvSpPr>
        <p:spPr/>
        <p:txBody>
          <a:bodyPr/>
          <a:lstStyle/>
          <a:p>
            <a:r>
              <a:rPr lang="en-US" altLang="en-US" sz="3600"/>
              <a:t>Drivers and ‘fixes’ are human</a:t>
            </a:r>
            <a:endParaRPr lang="en-US" altLang="en-US" sz="4000"/>
          </a:p>
        </p:txBody>
      </p:sp>
      <p:sp>
        <p:nvSpPr>
          <p:cNvPr id="18" name="Content Placeholder 17">
            <a:extLst>
              <a:ext uri="{FF2B5EF4-FFF2-40B4-BE49-F238E27FC236}">
                <a16:creationId xmlns:a16="http://schemas.microsoft.com/office/drawing/2014/main" id="{2B18ACC3-A397-CD88-B3A2-0B1670F9E9F8}"/>
              </a:ext>
            </a:extLst>
          </p:cNvPr>
          <p:cNvSpPr>
            <a:spLocks noGrp="1"/>
          </p:cNvSpPr>
          <p:nvPr>
            <p:ph idx="1"/>
          </p:nvPr>
        </p:nvSpPr>
        <p:spPr>
          <a:xfrm>
            <a:off x="533400" y="1371600"/>
            <a:ext cx="4648200" cy="4754563"/>
          </a:xfrm>
        </p:spPr>
        <p:txBody>
          <a:bodyPr>
            <a:normAutofit/>
          </a:bodyPr>
          <a:lstStyle/>
          <a:p>
            <a:pPr>
              <a:lnSpc>
                <a:spcPct val="80000"/>
              </a:lnSpc>
            </a:pPr>
            <a:r>
              <a:rPr lang="en-US" altLang="en-US" sz="2200">
                <a:solidFill>
                  <a:srgbClr val="C00000"/>
                </a:solidFill>
              </a:rPr>
              <a:t>Ecosystem degradation ‘footprint’ </a:t>
            </a:r>
            <a:r>
              <a:rPr lang="en-US" altLang="en-US" sz="1300"/>
              <a:t>(Source: 2010 RPA (USFS 2010)</a:t>
            </a:r>
          </a:p>
          <a:p>
            <a:pPr lvl="2">
              <a:lnSpc>
                <a:spcPct val="80000"/>
              </a:lnSpc>
            </a:pPr>
            <a:r>
              <a:rPr lang="en-US" altLang="en-US" sz="1700"/>
              <a:t>Population</a:t>
            </a:r>
          </a:p>
          <a:p>
            <a:pPr lvl="2">
              <a:lnSpc>
                <a:spcPct val="80000"/>
              </a:lnSpc>
            </a:pPr>
            <a:r>
              <a:rPr lang="en-US" altLang="en-US" sz="1700"/>
              <a:t>Urbanization</a:t>
            </a:r>
          </a:p>
          <a:p>
            <a:pPr lvl="2">
              <a:lnSpc>
                <a:spcPct val="80000"/>
              </a:lnSpc>
            </a:pPr>
            <a:r>
              <a:rPr lang="en-US" altLang="en-US" sz="1700"/>
              <a:t>Land use change</a:t>
            </a:r>
          </a:p>
          <a:p>
            <a:pPr lvl="2">
              <a:lnSpc>
                <a:spcPct val="80000"/>
              </a:lnSpc>
            </a:pPr>
            <a:r>
              <a:rPr lang="en-US" altLang="en-US" sz="1700"/>
              <a:t>Climate change</a:t>
            </a:r>
          </a:p>
          <a:p>
            <a:pPr lvl="2">
              <a:lnSpc>
                <a:spcPct val="80000"/>
              </a:lnSpc>
            </a:pPr>
            <a:endParaRPr lang="en-US" altLang="en-US" sz="1700"/>
          </a:p>
          <a:p>
            <a:pPr lvl="2">
              <a:lnSpc>
                <a:spcPct val="80000"/>
              </a:lnSpc>
            </a:pPr>
            <a:endParaRPr lang="en-US" altLang="en-US" sz="1700"/>
          </a:p>
          <a:p>
            <a:pPr>
              <a:lnSpc>
                <a:spcPct val="80000"/>
              </a:lnSpc>
            </a:pPr>
            <a:r>
              <a:rPr lang="en-US" altLang="en-US" sz="2200">
                <a:solidFill>
                  <a:srgbClr val="C00000"/>
                </a:solidFill>
              </a:rPr>
              <a:t>Stewardship collaboration ‘footprint’</a:t>
            </a:r>
          </a:p>
          <a:p>
            <a:pPr lvl="2">
              <a:lnSpc>
                <a:spcPct val="80000"/>
              </a:lnSpc>
            </a:pPr>
            <a:r>
              <a:rPr lang="en-US" altLang="en-US" sz="1700"/>
              <a:t>Agencies</a:t>
            </a:r>
          </a:p>
          <a:p>
            <a:pPr lvl="2">
              <a:lnSpc>
                <a:spcPct val="80000"/>
              </a:lnSpc>
            </a:pPr>
            <a:r>
              <a:rPr lang="en-US" altLang="en-US" sz="1700"/>
              <a:t>Environmental groups</a:t>
            </a:r>
          </a:p>
          <a:p>
            <a:pPr lvl="2">
              <a:lnSpc>
                <a:spcPct val="80000"/>
              </a:lnSpc>
            </a:pPr>
            <a:r>
              <a:rPr lang="en-US" altLang="en-US" sz="1700"/>
              <a:t>NGOs</a:t>
            </a:r>
          </a:p>
          <a:p>
            <a:pPr lvl="2">
              <a:lnSpc>
                <a:spcPct val="80000"/>
              </a:lnSpc>
            </a:pPr>
            <a:r>
              <a:rPr lang="en-US" altLang="en-US" sz="1700"/>
              <a:t>Ecosystem Services</a:t>
            </a:r>
          </a:p>
          <a:p>
            <a:pPr lvl="2">
              <a:lnSpc>
                <a:spcPct val="80000"/>
              </a:lnSpc>
            </a:pPr>
            <a:r>
              <a:rPr lang="en-US" altLang="en-US" sz="1700"/>
              <a:t>Natural resource management</a:t>
            </a:r>
          </a:p>
          <a:p>
            <a:pPr lvl="2">
              <a:lnSpc>
                <a:spcPct val="80000"/>
              </a:lnSpc>
            </a:pPr>
            <a:r>
              <a:rPr lang="en-US" altLang="en-US" sz="1700"/>
              <a:t>Environmental science</a:t>
            </a:r>
          </a:p>
          <a:p>
            <a:pPr>
              <a:lnSpc>
                <a:spcPct val="80000"/>
              </a:lnSpc>
            </a:pPr>
            <a:endParaRPr lang="en-US" altLang="en-US" sz="2200"/>
          </a:p>
        </p:txBody>
      </p:sp>
      <p:sp>
        <p:nvSpPr>
          <p:cNvPr id="4" name="Oval 3">
            <a:extLst>
              <a:ext uri="{FF2B5EF4-FFF2-40B4-BE49-F238E27FC236}">
                <a16:creationId xmlns:a16="http://schemas.microsoft.com/office/drawing/2014/main" id="{7D914A57-392B-3D51-2AED-1467BEC475F8}"/>
              </a:ext>
            </a:extLst>
          </p:cNvPr>
          <p:cNvSpPr/>
          <p:nvPr/>
        </p:nvSpPr>
        <p:spPr>
          <a:xfrm>
            <a:off x="4876800" y="2286000"/>
            <a:ext cx="4191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tx1"/>
                </a:solidFill>
              </a:rPr>
              <a:t>Environment</a:t>
            </a:r>
          </a:p>
        </p:txBody>
      </p:sp>
      <p:sp>
        <p:nvSpPr>
          <p:cNvPr id="5" name="Oval 4">
            <a:extLst>
              <a:ext uri="{FF2B5EF4-FFF2-40B4-BE49-F238E27FC236}">
                <a16:creationId xmlns:a16="http://schemas.microsoft.com/office/drawing/2014/main" id="{75AC9116-2ABF-657F-4B69-C6DEDF7D94EF}"/>
              </a:ext>
            </a:extLst>
          </p:cNvPr>
          <p:cNvSpPr/>
          <p:nvPr/>
        </p:nvSpPr>
        <p:spPr>
          <a:xfrm>
            <a:off x="5562600" y="2743200"/>
            <a:ext cx="3124200" cy="1676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tx1"/>
                </a:solidFill>
              </a:rPr>
              <a:t>Society</a:t>
            </a:r>
          </a:p>
        </p:txBody>
      </p:sp>
      <p:sp>
        <p:nvSpPr>
          <p:cNvPr id="6" name="Oval 5">
            <a:extLst>
              <a:ext uri="{FF2B5EF4-FFF2-40B4-BE49-F238E27FC236}">
                <a16:creationId xmlns:a16="http://schemas.microsoft.com/office/drawing/2014/main" id="{6F2BEE31-E6DF-3A79-B962-7A78DD6013F9}"/>
              </a:ext>
            </a:extLst>
          </p:cNvPr>
          <p:cNvSpPr/>
          <p:nvPr/>
        </p:nvSpPr>
        <p:spPr>
          <a:xfrm>
            <a:off x="6477000" y="3082925"/>
            <a:ext cx="1981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Economy</a:t>
            </a:r>
          </a:p>
        </p:txBody>
      </p:sp>
      <p:sp>
        <p:nvSpPr>
          <p:cNvPr id="16" name="Left Arrow 15">
            <a:extLst>
              <a:ext uri="{FF2B5EF4-FFF2-40B4-BE49-F238E27FC236}">
                <a16:creationId xmlns:a16="http://schemas.microsoft.com/office/drawing/2014/main" id="{F54FEC6B-CCE3-1BDC-04FE-F81BB3292288}"/>
              </a:ext>
            </a:extLst>
          </p:cNvPr>
          <p:cNvSpPr/>
          <p:nvPr/>
        </p:nvSpPr>
        <p:spPr>
          <a:xfrm>
            <a:off x="5994400" y="3581400"/>
            <a:ext cx="977900" cy="2428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Left Arrow 16">
            <a:extLst>
              <a:ext uri="{FF2B5EF4-FFF2-40B4-BE49-F238E27FC236}">
                <a16:creationId xmlns:a16="http://schemas.microsoft.com/office/drawing/2014/main" id="{31E5775E-841E-9FFE-DC2C-429199372A6F}"/>
              </a:ext>
            </a:extLst>
          </p:cNvPr>
          <p:cNvSpPr/>
          <p:nvPr/>
        </p:nvSpPr>
        <p:spPr>
          <a:xfrm>
            <a:off x="5257800" y="3997325"/>
            <a:ext cx="1066800" cy="2286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49202E45-21EE-616C-7CC5-9020DF874108}"/>
              </a:ext>
            </a:extLst>
          </p:cNvPr>
          <p:cNvSpPr>
            <a:spLocks noGrp="1"/>
          </p:cNvSpPr>
          <p:nvPr>
            <p:ph type="title"/>
          </p:nvPr>
        </p:nvSpPr>
        <p:spPr>
          <a:xfrm>
            <a:off x="457200" y="304800"/>
            <a:ext cx="8229600" cy="914400"/>
          </a:xfrm>
        </p:spPr>
        <p:txBody>
          <a:bodyPr/>
          <a:lstStyle/>
          <a:p>
            <a:r>
              <a:rPr lang="en-US" altLang="en-US" sz="4000"/>
              <a:t>Many Collaboration Questions Remain</a:t>
            </a:r>
          </a:p>
        </p:txBody>
      </p:sp>
      <p:sp>
        <p:nvSpPr>
          <p:cNvPr id="3" name="Content Placeholder 2">
            <a:extLst>
              <a:ext uri="{FF2B5EF4-FFF2-40B4-BE49-F238E27FC236}">
                <a16:creationId xmlns:a16="http://schemas.microsoft.com/office/drawing/2014/main" id="{086DB01B-6135-C2A5-32D1-2A4EE200EBE0}"/>
              </a:ext>
            </a:extLst>
          </p:cNvPr>
          <p:cNvSpPr>
            <a:spLocks noGrp="1"/>
          </p:cNvSpPr>
          <p:nvPr>
            <p:ph idx="1"/>
          </p:nvPr>
        </p:nvSpPr>
        <p:spPr>
          <a:xfrm>
            <a:off x="457200" y="1600200"/>
            <a:ext cx="8458200" cy="4800600"/>
          </a:xfrm>
        </p:spPr>
        <p:txBody>
          <a:bodyPr>
            <a:normAutofit/>
          </a:bodyPr>
          <a:lstStyle/>
          <a:p>
            <a:pPr>
              <a:lnSpc>
                <a:spcPct val="80000"/>
              </a:lnSpc>
            </a:pPr>
            <a:r>
              <a:rPr lang="en-US" altLang="en-US" sz="3000">
                <a:solidFill>
                  <a:srgbClr val="C00000"/>
                </a:solidFill>
              </a:rPr>
              <a:t>Framing issues as shared goals</a:t>
            </a:r>
          </a:p>
          <a:p>
            <a:pPr lvl="2">
              <a:lnSpc>
                <a:spcPct val="80000"/>
              </a:lnSpc>
            </a:pPr>
            <a:r>
              <a:rPr lang="en-US" altLang="en-US" sz="2200"/>
              <a:t>Link social and environmental goals</a:t>
            </a:r>
          </a:p>
          <a:p>
            <a:pPr lvl="2">
              <a:lnSpc>
                <a:spcPct val="80000"/>
              </a:lnSpc>
            </a:pPr>
            <a:r>
              <a:rPr lang="en-US" altLang="en-US" sz="2200"/>
              <a:t>Address, managing conflicts &amp; traditional adversaries</a:t>
            </a:r>
          </a:p>
          <a:p>
            <a:pPr>
              <a:lnSpc>
                <a:spcPct val="80000"/>
              </a:lnSpc>
            </a:pPr>
            <a:r>
              <a:rPr lang="en-US" altLang="en-US" sz="3000">
                <a:solidFill>
                  <a:srgbClr val="C00000"/>
                </a:solidFill>
              </a:rPr>
              <a:t>Culture of power-sharing?</a:t>
            </a:r>
          </a:p>
          <a:p>
            <a:pPr lvl="2">
              <a:lnSpc>
                <a:spcPct val="80000"/>
              </a:lnSpc>
            </a:pPr>
            <a:r>
              <a:rPr lang="en-US" altLang="en-US" sz="2200"/>
              <a:t>Link methods to collaboration forms and extent</a:t>
            </a:r>
          </a:p>
          <a:p>
            <a:pPr lvl="2">
              <a:lnSpc>
                <a:spcPct val="80000"/>
              </a:lnSpc>
            </a:pPr>
            <a:r>
              <a:rPr lang="en-US" altLang="en-US" sz="2200"/>
              <a:t>Legal? Agency culture? Power-sharing paradox?</a:t>
            </a:r>
          </a:p>
          <a:p>
            <a:pPr>
              <a:lnSpc>
                <a:spcPct val="80000"/>
              </a:lnSpc>
            </a:pPr>
            <a:r>
              <a:rPr lang="en-US" altLang="en-US" sz="3000">
                <a:solidFill>
                  <a:srgbClr val="C00000"/>
                </a:solidFill>
              </a:rPr>
              <a:t>Evaluating collaboration leadership</a:t>
            </a:r>
          </a:p>
          <a:p>
            <a:pPr lvl="2">
              <a:lnSpc>
                <a:spcPct val="80000"/>
              </a:lnSpc>
            </a:pPr>
            <a:r>
              <a:rPr lang="en-US" altLang="en-US" sz="2200"/>
              <a:t>Targets? More complexity!</a:t>
            </a:r>
          </a:p>
          <a:p>
            <a:pPr lvl="2">
              <a:lnSpc>
                <a:spcPct val="80000"/>
              </a:lnSpc>
            </a:pPr>
            <a:r>
              <a:rPr lang="en-US" altLang="en-US" sz="2200"/>
              <a:t>Funding, staffing, training?</a:t>
            </a:r>
          </a:p>
          <a:p>
            <a:pPr>
              <a:lnSpc>
                <a:spcPct val="80000"/>
              </a:lnSpc>
            </a:pPr>
            <a:r>
              <a:rPr lang="en-US" altLang="en-US" sz="3000">
                <a:solidFill>
                  <a:srgbClr val="C00000"/>
                </a:solidFill>
              </a:rPr>
              <a:t>Ecosystem management still the goal</a:t>
            </a:r>
            <a:r>
              <a:rPr lang="en-US" altLang="en-US" sz="3000"/>
              <a:t> </a:t>
            </a:r>
          </a:p>
          <a:p>
            <a:pPr lvl="2">
              <a:lnSpc>
                <a:spcPct val="80000"/>
              </a:lnSpc>
            </a:pPr>
            <a:r>
              <a:rPr lang="en-US" altLang="en-US" sz="2200"/>
              <a:t>Do not dilute ‘triple bottom line’</a:t>
            </a:r>
          </a:p>
          <a:p>
            <a:pPr lvl="2">
              <a:lnSpc>
                <a:spcPct val="80000"/>
              </a:lnSpc>
            </a:pPr>
            <a:r>
              <a:rPr lang="en-US" altLang="en-US" sz="2200"/>
              <a:t>Evaluate the role of expertise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2428F032-9774-D1F3-5E7A-CA0BF881759A}"/>
              </a:ext>
            </a:extLst>
          </p:cNvPr>
          <p:cNvSpPr>
            <a:spLocks noGrp="1"/>
          </p:cNvSpPr>
          <p:nvPr>
            <p:ph type="title"/>
          </p:nvPr>
        </p:nvSpPr>
        <p:spPr>
          <a:xfrm>
            <a:off x="457200" y="274638"/>
            <a:ext cx="7924800" cy="792162"/>
          </a:xfrm>
        </p:spPr>
        <p:txBody>
          <a:bodyPr/>
          <a:lstStyle/>
          <a:p>
            <a:r>
              <a:rPr lang="en-US" altLang="en-US" sz="3600"/>
              <a:t>Collaboration &amp; Stewardship Footprint</a:t>
            </a:r>
          </a:p>
        </p:txBody>
      </p:sp>
      <p:sp>
        <p:nvSpPr>
          <p:cNvPr id="3" name="Content Placeholder 2">
            <a:extLst>
              <a:ext uri="{FF2B5EF4-FFF2-40B4-BE49-F238E27FC236}">
                <a16:creationId xmlns:a16="http://schemas.microsoft.com/office/drawing/2014/main" id="{9D220601-E556-4083-46B6-083791DF2B8F}"/>
              </a:ext>
            </a:extLst>
          </p:cNvPr>
          <p:cNvSpPr>
            <a:spLocks noGrp="1"/>
          </p:cNvSpPr>
          <p:nvPr>
            <p:ph sz="half" idx="1"/>
          </p:nvPr>
        </p:nvSpPr>
        <p:spPr>
          <a:xfrm>
            <a:off x="1371600" y="4648200"/>
            <a:ext cx="7086600" cy="2133600"/>
          </a:xfrm>
        </p:spPr>
        <p:txBody>
          <a:bodyPr rtlCol="0">
            <a:normAutofit fontScale="92500" lnSpcReduction="20000"/>
          </a:bodyPr>
          <a:lstStyle/>
          <a:p>
            <a:pPr fontAlgn="auto">
              <a:lnSpc>
                <a:spcPct val="110000"/>
              </a:lnSpc>
              <a:spcAft>
                <a:spcPts val="0"/>
              </a:spcAft>
              <a:defRPr/>
            </a:pPr>
            <a:r>
              <a:rPr lang="en-US" sz="2000" dirty="0">
                <a:ea typeface="+mn-ea"/>
              </a:rPr>
              <a:t>Green Cities Research Alliance</a:t>
            </a:r>
          </a:p>
          <a:p>
            <a:pPr fontAlgn="auto">
              <a:lnSpc>
                <a:spcPct val="110000"/>
              </a:lnSpc>
              <a:spcAft>
                <a:spcPts val="0"/>
              </a:spcAft>
              <a:defRPr/>
            </a:pPr>
            <a:r>
              <a:rPr lang="en-US" sz="2000" dirty="0">
                <a:ea typeface="+mn-ea"/>
              </a:rPr>
              <a:t>Over 600 groups active in Seattle/Tacoma</a:t>
            </a:r>
            <a:r>
              <a:rPr lang="en-US" dirty="0">
                <a:ea typeface="+mn-ea"/>
              </a:rPr>
              <a:t> </a:t>
            </a:r>
            <a:r>
              <a:rPr lang="en-US" sz="1400" dirty="0">
                <a:ea typeface="+mn-ea"/>
              </a:rPr>
              <a:t>(Wolf, Brinkley,  et al.)</a:t>
            </a:r>
          </a:p>
          <a:p>
            <a:pPr fontAlgn="auto">
              <a:lnSpc>
                <a:spcPct val="110000"/>
              </a:lnSpc>
              <a:spcAft>
                <a:spcPts val="0"/>
              </a:spcAft>
              <a:defRPr/>
            </a:pPr>
            <a:r>
              <a:rPr lang="en-US" sz="2000" u="sng" dirty="0">
                <a:ea typeface="+mn-ea"/>
              </a:rPr>
              <a:t>Citizen groups</a:t>
            </a:r>
            <a:r>
              <a:rPr lang="en-US" sz="2000" dirty="0">
                <a:ea typeface="+mn-ea"/>
              </a:rPr>
              <a:t>: Environment a secondary motivator</a:t>
            </a:r>
            <a:r>
              <a:rPr lang="en-US" dirty="0">
                <a:ea typeface="+mn-ea"/>
              </a:rPr>
              <a:t> </a:t>
            </a:r>
            <a:r>
              <a:rPr lang="en-US" sz="1400" dirty="0">
                <a:ea typeface="+mn-ea"/>
              </a:rPr>
              <a:t>(</a:t>
            </a:r>
            <a:r>
              <a:rPr lang="en-US" sz="1400" dirty="0" err="1">
                <a:ea typeface="+mn-ea"/>
              </a:rPr>
              <a:t>Asah</a:t>
            </a:r>
            <a:r>
              <a:rPr lang="en-US" sz="1400" dirty="0">
                <a:ea typeface="+mn-ea"/>
              </a:rPr>
              <a:t> et al.)</a:t>
            </a:r>
          </a:p>
          <a:p>
            <a:pPr fontAlgn="auto">
              <a:lnSpc>
                <a:spcPct val="110000"/>
              </a:lnSpc>
              <a:spcAft>
                <a:spcPts val="0"/>
              </a:spcAft>
              <a:defRPr/>
            </a:pPr>
            <a:r>
              <a:rPr lang="en-US" sz="2000" u="sng" dirty="0">
                <a:ea typeface="+mn-ea"/>
              </a:rPr>
              <a:t>Agency partnerships</a:t>
            </a:r>
            <a:r>
              <a:rPr lang="en-US" sz="2000" dirty="0">
                <a:ea typeface="+mn-ea"/>
              </a:rPr>
              <a:t>: 13 different motivations</a:t>
            </a:r>
            <a:r>
              <a:rPr lang="en-US" dirty="0">
                <a:ea typeface="+mn-ea"/>
              </a:rPr>
              <a:t> </a:t>
            </a:r>
            <a:r>
              <a:rPr lang="en-US" sz="1300" dirty="0">
                <a:solidFill>
                  <a:prstClr val="black"/>
                </a:solidFill>
                <a:ea typeface="+mn-ea"/>
              </a:rPr>
              <a:t>(Cerveny et al.)</a:t>
            </a:r>
          </a:p>
          <a:p>
            <a:pPr fontAlgn="auto">
              <a:lnSpc>
                <a:spcPct val="110000"/>
              </a:lnSpc>
              <a:spcAft>
                <a:spcPts val="0"/>
              </a:spcAft>
              <a:defRPr/>
            </a:pPr>
            <a:r>
              <a:rPr lang="en-US" sz="2100" dirty="0">
                <a:ea typeface="+mn-ea"/>
              </a:rPr>
              <a:t>Urban Waters Federal Partnership</a:t>
            </a:r>
          </a:p>
        </p:txBody>
      </p:sp>
      <p:pic>
        <p:nvPicPr>
          <p:cNvPr id="32771" name="Content Placeholder 8">
            <a:extLst>
              <a:ext uri="{FF2B5EF4-FFF2-40B4-BE49-F238E27FC236}">
                <a16:creationId xmlns:a16="http://schemas.microsoft.com/office/drawing/2014/main" id="{5FFADAF8-9903-01D8-FC98-80595C42B6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965200"/>
            <a:ext cx="2590800" cy="3454400"/>
          </a:xfrm>
        </p:spPr>
      </p:pic>
      <p:pic>
        <p:nvPicPr>
          <p:cNvPr id="32772" name="Content Placeholder 3" descr="MissionWordle">
            <a:extLst>
              <a:ext uri="{FF2B5EF4-FFF2-40B4-BE49-F238E27FC236}">
                <a16:creationId xmlns:a16="http://schemas.microsoft.com/office/drawing/2014/main" id="{1D82DA43-CC33-97A3-8D1B-2096CE89427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757613" y="990600"/>
            <a:ext cx="4921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DB81866B-9377-2A53-3A9F-C4E96F66E780}"/>
              </a:ext>
            </a:extLst>
          </p:cNvPr>
          <p:cNvSpPr>
            <a:spLocks noGrp="1"/>
          </p:cNvSpPr>
          <p:nvPr>
            <p:ph type="title"/>
          </p:nvPr>
        </p:nvSpPr>
        <p:spPr/>
        <p:txBody>
          <a:bodyPr/>
          <a:lstStyle/>
          <a:p>
            <a:r>
              <a:rPr lang="en-US" altLang="en-US"/>
              <a:t>Overview</a:t>
            </a:r>
          </a:p>
        </p:txBody>
      </p:sp>
      <p:sp>
        <p:nvSpPr>
          <p:cNvPr id="3" name="Content Placeholder 2">
            <a:extLst>
              <a:ext uri="{FF2B5EF4-FFF2-40B4-BE49-F238E27FC236}">
                <a16:creationId xmlns:a16="http://schemas.microsoft.com/office/drawing/2014/main" id="{52A7B6B8-55A5-7F14-8A03-9A059947662F}"/>
              </a:ext>
            </a:extLst>
          </p:cNvPr>
          <p:cNvSpPr>
            <a:spLocks noGrp="1"/>
          </p:cNvSpPr>
          <p:nvPr>
            <p:ph idx="1"/>
          </p:nvPr>
        </p:nvSpPr>
        <p:spPr/>
        <p:txBody>
          <a:bodyPr>
            <a:normAutofit/>
          </a:bodyPr>
          <a:lstStyle/>
          <a:p>
            <a:pPr marL="0" indent="0">
              <a:lnSpc>
                <a:spcPct val="90000"/>
              </a:lnSpc>
              <a:buFont typeface="Arial" panose="020B0604020202020204" pitchFamily="34" charset="0"/>
              <a:buNone/>
            </a:pPr>
            <a:r>
              <a:rPr lang="en-US" altLang="en-US">
                <a:solidFill>
                  <a:srgbClr val="C00000"/>
                </a:solidFill>
              </a:rPr>
              <a:t>Tale of two road plans</a:t>
            </a:r>
          </a:p>
          <a:p>
            <a:pPr lvl="2">
              <a:lnSpc>
                <a:spcPct val="90000"/>
              </a:lnSpc>
            </a:pPr>
            <a:r>
              <a:rPr lang="en-US" altLang="en-US"/>
              <a:t>Ducks-Swains access management, Dixie NF</a:t>
            </a:r>
          </a:p>
          <a:p>
            <a:pPr lvl="2">
              <a:lnSpc>
                <a:spcPct val="90000"/>
              </a:lnSpc>
            </a:pPr>
            <a:r>
              <a:rPr lang="en-US" altLang="en-US"/>
              <a:t>Grand Staircase-Escalante NM road plan</a:t>
            </a:r>
          </a:p>
          <a:p>
            <a:pPr lvl="2">
              <a:lnSpc>
                <a:spcPct val="90000"/>
              </a:lnSpc>
            </a:pPr>
            <a:endParaRPr lang="en-US" altLang="en-US"/>
          </a:p>
          <a:p>
            <a:pPr marL="0" indent="0">
              <a:lnSpc>
                <a:spcPct val="90000"/>
              </a:lnSpc>
              <a:buFont typeface="Arial" panose="020B0604020202020204" pitchFamily="34" charset="0"/>
              <a:buNone/>
            </a:pPr>
            <a:r>
              <a:rPr lang="en-US" altLang="en-US">
                <a:solidFill>
                  <a:srgbClr val="C00000"/>
                </a:solidFill>
              </a:rPr>
              <a:t>Lessons learned</a:t>
            </a:r>
          </a:p>
          <a:p>
            <a:pPr lvl="2">
              <a:lnSpc>
                <a:spcPct val="90000"/>
              </a:lnSpc>
            </a:pPr>
            <a:r>
              <a:rPr lang="en-US" altLang="en-US"/>
              <a:t>Issue framing for ‘shared goals’</a:t>
            </a:r>
          </a:p>
          <a:p>
            <a:pPr lvl="3">
              <a:lnSpc>
                <a:spcPct val="90000"/>
              </a:lnSpc>
            </a:pPr>
            <a:r>
              <a:rPr lang="en-US" altLang="en-US"/>
              <a:t>‘Issues’ are conflicts, and avoiding conflicts exacerbates them</a:t>
            </a:r>
          </a:p>
          <a:p>
            <a:pPr lvl="2">
              <a:lnSpc>
                <a:spcPct val="90000"/>
              </a:lnSpc>
            </a:pPr>
            <a:r>
              <a:rPr lang="en-US" altLang="en-US"/>
              <a:t>‘Joint problem-solving ‘ requires power-sharing</a:t>
            </a:r>
          </a:p>
          <a:p>
            <a:pPr lvl="2">
              <a:lnSpc>
                <a:spcPct val="90000"/>
              </a:lnSpc>
            </a:pPr>
            <a:r>
              <a:rPr lang="en-US" altLang="en-US"/>
              <a:t>Different form of leadership</a:t>
            </a:r>
          </a:p>
          <a:p>
            <a:pPr lvl="2">
              <a:lnSpc>
                <a:spcPct val="90000"/>
              </a:lnSpc>
            </a:pPr>
            <a:r>
              <a:rPr lang="en-US" altLang="en-US"/>
              <a:t>Revisiting ecosystem management ‘triple bottom line’</a:t>
            </a:r>
          </a:p>
          <a:p>
            <a:pPr lvl="2">
              <a:lnSpc>
                <a:spcPct val="90000"/>
              </a:lnSpc>
              <a:spcBef>
                <a:spcPct val="0"/>
              </a:spcBef>
            </a:pPr>
            <a:endParaRPr lang="en-US" altLang="en-US"/>
          </a:p>
          <a:p>
            <a:pPr lvl="1">
              <a:lnSpc>
                <a:spcPct val="90000"/>
              </a:lnSpc>
            </a:pPr>
            <a:endParaRPr lang="en-US" altLang="en-US"/>
          </a:p>
          <a:p>
            <a:pPr marL="0" indent="0">
              <a:lnSpc>
                <a:spcPct val="90000"/>
              </a:lnSpc>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36AB2A8-6E95-7D55-5DAE-858F69F7C97E}"/>
              </a:ext>
            </a:extLst>
          </p:cNvPr>
          <p:cNvSpPr>
            <a:spLocks noGrp="1" noChangeArrowheads="1"/>
          </p:cNvSpPr>
          <p:nvPr>
            <p:ph type="title"/>
          </p:nvPr>
        </p:nvSpPr>
        <p:spPr>
          <a:xfrm>
            <a:off x="76200" y="304800"/>
            <a:ext cx="8610600" cy="1143000"/>
          </a:xfrm>
        </p:spPr>
        <p:txBody>
          <a:bodyPr>
            <a:normAutofit/>
          </a:bodyPr>
          <a:lstStyle/>
          <a:p>
            <a:r>
              <a:rPr lang="en-US" altLang="en-US" sz="4000"/>
              <a:t>Duck Creek/Swain’s Access Management</a:t>
            </a:r>
          </a:p>
        </p:txBody>
      </p:sp>
      <p:sp>
        <p:nvSpPr>
          <p:cNvPr id="8194" name="Rectangle 3">
            <a:extLst>
              <a:ext uri="{FF2B5EF4-FFF2-40B4-BE49-F238E27FC236}">
                <a16:creationId xmlns:a16="http://schemas.microsoft.com/office/drawing/2014/main" id="{997E170A-27CF-68E2-B8C6-8A518A7BCA74}"/>
              </a:ext>
            </a:extLst>
          </p:cNvPr>
          <p:cNvSpPr>
            <a:spLocks noGrp="1" noChangeArrowheads="1"/>
          </p:cNvSpPr>
          <p:nvPr>
            <p:ph type="body" sz="half" idx="1"/>
          </p:nvPr>
        </p:nvSpPr>
        <p:spPr>
          <a:xfrm>
            <a:off x="228600" y="2362200"/>
            <a:ext cx="4764088" cy="3770313"/>
          </a:xfrm>
        </p:spPr>
        <p:txBody>
          <a:bodyPr/>
          <a:lstStyle/>
          <a:p>
            <a:pPr>
              <a:lnSpc>
                <a:spcPct val="90000"/>
              </a:lnSpc>
              <a:buFont typeface="Wingdings" panose="05000000000000000000" pitchFamily="2" charset="2"/>
              <a:buNone/>
            </a:pPr>
            <a:r>
              <a:rPr lang="en-US" altLang="en-US" sz="2400">
                <a:solidFill>
                  <a:srgbClr val="C00000"/>
                </a:solidFill>
              </a:rPr>
              <a:t>Dixie NF, Cedar City RD</a:t>
            </a:r>
          </a:p>
          <a:p>
            <a:pPr>
              <a:lnSpc>
                <a:spcPct val="90000"/>
              </a:lnSpc>
              <a:buFont typeface="Wingdings" panose="05000000000000000000" pitchFamily="2" charset="2"/>
              <a:buNone/>
            </a:pPr>
            <a:r>
              <a:rPr lang="en-US" altLang="en-US" sz="2400">
                <a:solidFill>
                  <a:srgbClr val="C00000"/>
                </a:solidFill>
              </a:rPr>
              <a:t>Travel Management Rule prototype</a:t>
            </a:r>
          </a:p>
          <a:p>
            <a:pPr>
              <a:lnSpc>
                <a:spcPct val="90000"/>
              </a:lnSpc>
            </a:pPr>
            <a:endParaRPr lang="en-US" altLang="en-US" sz="2400"/>
          </a:p>
          <a:p>
            <a:pPr>
              <a:lnSpc>
                <a:spcPct val="90000"/>
              </a:lnSpc>
            </a:pPr>
            <a:r>
              <a:rPr lang="en-US" altLang="en-US" sz="2000"/>
              <a:t>Destination OHV trails</a:t>
            </a:r>
          </a:p>
          <a:p>
            <a:pPr>
              <a:lnSpc>
                <a:spcPct val="90000"/>
              </a:lnSpc>
            </a:pPr>
            <a:r>
              <a:rPr lang="en-US" altLang="en-US" sz="2000"/>
              <a:t>Access to Las Vegas and SLC, UT</a:t>
            </a:r>
          </a:p>
          <a:p>
            <a:pPr>
              <a:lnSpc>
                <a:spcPct val="90000"/>
              </a:lnSpc>
            </a:pPr>
            <a:r>
              <a:rPr lang="en-US" altLang="en-US" sz="2000"/>
              <a:t>Inholdings, subdivisions</a:t>
            </a:r>
          </a:p>
          <a:p>
            <a:pPr>
              <a:lnSpc>
                <a:spcPct val="90000"/>
              </a:lnSpc>
            </a:pPr>
            <a:r>
              <a:rPr lang="en-US" altLang="en-US" sz="2000"/>
              <a:t>RS 2477 issues</a:t>
            </a:r>
          </a:p>
          <a:p>
            <a:pPr>
              <a:lnSpc>
                <a:spcPct val="90000"/>
              </a:lnSpc>
            </a:pPr>
            <a:r>
              <a:rPr lang="en-US" altLang="en-US" sz="2000"/>
              <a:t>Same region as Grand Staircase-Escalante NM</a:t>
            </a:r>
          </a:p>
          <a:p>
            <a:pPr>
              <a:lnSpc>
                <a:spcPct val="90000"/>
              </a:lnSpc>
            </a:pPr>
            <a:endParaRPr lang="en-US" altLang="en-US" sz="2000"/>
          </a:p>
        </p:txBody>
      </p:sp>
      <p:pic>
        <p:nvPicPr>
          <p:cNvPr id="8195" name="Picture 4">
            <a:extLst>
              <a:ext uri="{FF2B5EF4-FFF2-40B4-BE49-F238E27FC236}">
                <a16:creationId xmlns:a16="http://schemas.microsoft.com/office/drawing/2014/main" id="{E6ED37B8-4D0A-FEA7-7271-C8E78593BD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343025"/>
            <a:ext cx="4243388" cy="5422900"/>
          </a:xfrm>
          <a:noFill/>
          <a:ln w="28575">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D58ED08-E5F0-349C-AD1D-1271BEFCB9D3}"/>
              </a:ext>
            </a:extLst>
          </p:cNvPr>
          <p:cNvSpPr>
            <a:spLocks noGrp="1" noChangeArrowheads="1"/>
          </p:cNvSpPr>
          <p:nvPr>
            <p:ph type="title"/>
          </p:nvPr>
        </p:nvSpPr>
        <p:spPr>
          <a:xfrm>
            <a:off x="685800" y="152400"/>
            <a:ext cx="7772400" cy="990600"/>
          </a:xfrm>
        </p:spPr>
        <p:txBody>
          <a:bodyPr/>
          <a:lstStyle/>
          <a:p>
            <a:r>
              <a:rPr lang="en-US" altLang="en-US" sz="4000"/>
              <a:t>“Proliferation of Unplanned Routes”</a:t>
            </a:r>
          </a:p>
        </p:txBody>
      </p:sp>
      <p:sp>
        <p:nvSpPr>
          <p:cNvPr id="18435" name="Rectangle 3">
            <a:extLst>
              <a:ext uri="{FF2B5EF4-FFF2-40B4-BE49-F238E27FC236}">
                <a16:creationId xmlns:a16="http://schemas.microsoft.com/office/drawing/2014/main" id="{7BD260CB-79B1-C1CA-E447-880EF52514A9}"/>
              </a:ext>
            </a:extLst>
          </p:cNvPr>
          <p:cNvSpPr>
            <a:spLocks noGrp="1" noChangeArrowheads="1"/>
          </p:cNvSpPr>
          <p:nvPr>
            <p:ph type="body" sz="half" idx="1"/>
          </p:nvPr>
        </p:nvSpPr>
        <p:spPr>
          <a:xfrm>
            <a:off x="152400" y="1143000"/>
            <a:ext cx="5638800" cy="3200400"/>
          </a:xfrm>
        </p:spPr>
        <p:txBody>
          <a:bodyPr rtlCol="0">
            <a:normAutofit fontScale="70000" lnSpcReduction="20000"/>
          </a:bodyPr>
          <a:lstStyle/>
          <a:p>
            <a:pPr marL="0" indent="0" fontAlgn="auto">
              <a:spcAft>
                <a:spcPts val="0"/>
              </a:spcAft>
              <a:buFont typeface="Arial" panose="020B0604020202020204" pitchFamily="34" charset="0"/>
              <a:buNone/>
              <a:defRPr/>
            </a:pPr>
            <a:r>
              <a:rPr lang="en-US" sz="2800" dirty="0">
                <a:ea typeface="+mn-ea"/>
              </a:rPr>
              <a:t>Very high road density</a:t>
            </a:r>
          </a:p>
          <a:p>
            <a:pPr lvl="1" fontAlgn="auto">
              <a:spcAft>
                <a:spcPts val="0"/>
              </a:spcAft>
              <a:buFont typeface="Arial" panose="020B0604020202020204" pitchFamily="34" charset="0"/>
              <a:buChar char="•"/>
              <a:defRPr/>
            </a:pPr>
            <a:r>
              <a:rPr lang="en-US" sz="2400" dirty="0">
                <a:ea typeface="+mn-ea"/>
              </a:rPr>
              <a:t>Old logging roads</a:t>
            </a:r>
          </a:p>
          <a:p>
            <a:pPr lvl="1" fontAlgn="auto">
              <a:spcAft>
                <a:spcPts val="0"/>
              </a:spcAft>
              <a:buFont typeface="Arial" panose="020B0604020202020204" pitchFamily="34" charset="0"/>
              <a:buChar char="•"/>
              <a:defRPr/>
            </a:pPr>
            <a:r>
              <a:rPr lang="en-US" sz="2400" dirty="0">
                <a:ea typeface="+mn-ea"/>
              </a:rPr>
              <a:t>User created routes</a:t>
            </a:r>
          </a:p>
          <a:p>
            <a:pPr lvl="1" fontAlgn="auto">
              <a:spcAft>
                <a:spcPts val="0"/>
              </a:spcAft>
              <a:buFont typeface="Arial" panose="020B0604020202020204" pitchFamily="34" charset="0"/>
              <a:buChar char="•"/>
              <a:defRPr/>
            </a:pPr>
            <a:r>
              <a:rPr lang="en-US" sz="2400" dirty="0">
                <a:ea typeface="+mn-ea"/>
              </a:rPr>
              <a:t>~6 miles/sq. mil.</a:t>
            </a:r>
          </a:p>
          <a:p>
            <a:pPr marL="914400" lvl="2" indent="0" fontAlgn="auto">
              <a:spcAft>
                <a:spcPts val="0"/>
              </a:spcAft>
              <a:buFont typeface="Arial" panose="020B0604020202020204" pitchFamily="34" charset="0"/>
              <a:buNone/>
              <a:defRPr/>
            </a:pPr>
            <a:endParaRPr lang="en-US" sz="2000" dirty="0">
              <a:ea typeface="+mn-ea"/>
            </a:endParaRPr>
          </a:p>
          <a:p>
            <a:pPr marL="0" indent="0" fontAlgn="auto">
              <a:spcAft>
                <a:spcPts val="0"/>
              </a:spcAft>
              <a:buFont typeface="Arial" panose="020B0604020202020204" pitchFamily="34" charset="0"/>
              <a:buNone/>
              <a:defRPr/>
            </a:pPr>
            <a:r>
              <a:rPr lang="en-US" sz="2800" dirty="0">
                <a:ea typeface="+mn-ea"/>
              </a:rPr>
              <a:t>Resource impacts</a:t>
            </a:r>
          </a:p>
          <a:p>
            <a:pPr marL="0" indent="0" fontAlgn="auto">
              <a:spcAft>
                <a:spcPts val="0"/>
              </a:spcAft>
              <a:buFont typeface="Arial" panose="020B0604020202020204" pitchFamily="34" charset="0"/>
              <a:buNone/>
              <a:defRPr/>
            </a:pPr>
            <a:r>
              <a:rPr lang="en-US" sz="2800" dirty="0">
                <a:ea typeface="+mn-ea"/>
              </a:rPr>
              <a:t>Conflict and confusion</a:t>
            </a:r>
          </a:p>
          <a:p>
            <a:pPr marL="0" indent="0" fontAlgn="auto">
              <a:spcAft>
                <a:spcPts val="0"/>
              </a:spcAft>
              <a:buFont typeface="Arial" panose="020B0604020202020204" pitchFamily="34" charset="0"/>
              <a:buNone/>
              <a:defRPr/>
            </a:pPr>
            <a:endParaRPr lang="en-US" sz="2800" dirty="0">
              <a:ea typeface="+mn-ea"/>
            </a:endParaRPr>
          </a:p>
          <a:p>
            <a:pPr marL="0" indent="0" fontAlgn="auto">
              <a:spcAft>
                <a:spcPts val="0"/>
              </a:spcAft>
              <a:buFont typeface="Arial" panose="020B0604020202020204" pitchFamily="34" charset="0"/>
              <a:buNone/>
              <a:defRPr/>
            </a:pPr>
            <a:r>
              <a:rPr lang="en-US" sz="3400" dirty="0">
                <a:solidFill>
                  <a:srgbClr val="C00000"/>
                </a:solidFill>
                <a:ea typeface="+mn-ea"/>
              </a:rPr>
              <a:t>Near Grand Staircase </a:t>
            </a:r>
          </a:p>
          <a:p>
            <a:pPr marL="0" indent="0" fontAlgn="auto">
              <a:spcAft>
                <a:spcPts val="0"/>
              </a:spcAft>
              <a:buFont typeface="Arial" panose="020B0604020202020204" pitchFamily="34" charset="0"/>
              <a:buNone/>
              <a:defRPr/>
            </a:pPr>
            <a:r>
              <a:rPr lang="en-US" sz="3400" dirty="0">
                <a:solidFill>
                  <a:srgbClr val="C00000"/>
                </a:solidFill>
                <a:ea typeface="+mn-ea"/>
              </a:rPr>
              <a:t>Escalante NM</a:t>
            </a:r>
          </a:p>
        </p:txBody>
      </p:sp>
      <p:pic>
        <p:nvPicPr>
          <p:cNvPr id="9219" name="Content Placeholder 4" descr="Site #4 ATV Damage mammoth">
            <a:extLst>
              <a:ext uri="{FF2B5EF4-FFF2-40B4-BE49-F238E27FC236}">
                <a16:creationId xmlns:a16="http://schemas.microsoft.com/office/drawing/2014/main" id="{88411BDD-4EAE-5464-FFBC-C74048E50E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198563"/>
            <a:ext cx="4192588" cy="3144837"/>
          </a:xfrm>
          <a:no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YankeeJungleGym">
            <a:extLst>
              <a:ext uri="{FF2B5EF4-FFF2-40B4-BE49-F238E27FC236}">
                <a16:creationId xmlns:a16="http://schemas.microsoft.com/office/drawing/2014/main" id="{43C18AAF-00AD-3156-4A60-C83D61FB6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97300"/>
            <a:ext cx="4038600" cy="302895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1B475BFB-A30F-86CE-61A4-41FCCFF92AB1}"/>
              </a:ext>
            </a:extLst>
          </p:cNvPr>
          <p:cNvSpPr>
            <a:spLocks noGrp="1" noChangeArrowheads="1"/>
          </p:cNvSpPr>
          <p:nvPr>
            <p:ph type="title"/>
          </p:nvPr>
        </p:nvSpPr>
        <p:spPr/>
        <p:txBody>
          <a:bodyPr/>
          <a:lstStyle/>
          <a:p>
            <a:r>
              <a:rPr lang="en-US" altLang="en-US"/>
              <a:t>Dixie Process</a:t>
            </a:r>
          </a:p>
        </p:txBody>
      </p:sp>
      <p:sp>
        <p:nvSpPr>
          <p:cNvPr id="10242" name="Rectangle 3">
            <a:extLst>
              <a:ext uri="{FF2B5EF4-FFF2-40B4-BE49-F238E27FC236}">
                <a16:creationId xmlns:a16="http://schemas.microsoft.com/office/drawing/2014/main" id="{E909DCF0-6180-19BC-186C-70E1B5662CE7}"/>
              </a:ext>
            </a:extLst>
          </p:cNvPr>
          <p:cNvSpPr>
            <a:spLocks noGrp="1" noChangeArrowheads="1"/>
          </p:cNvSpPr>
          <p:nvPr>
            <p:ph type="body" sz="half" idx="1"/>
          </p:nvPr>
        </p:nvSpPr>
        <p:spPr>
          <a:xfrm>
            <a:off x="304800" y="1676400"/>
            <a:ext cx="4800600" cy="4876800"/>
          </a:xfrm>
        </p:spPr>
        <p:txBody>
          <a:bodyPr/>
          <a:lstStyle/>
          <a:p>
            <a:pPr>
              <a:lnSpc>
                <a:spcPct val="90000"/>
              </a:lnSpc>
              <a:spcAft>
                <a:spcPts val="600"/>
              </a:spcAft>
            </a:pPr>
            <a:r>
              <a:rPr lang="en-US" altLang="en-US" sz="2400">
                <a:solidFill>
                  <a:schemeClr val="tx2"/>
                </a:solidFill>
              </a:rPr>
              <a:t>Completed route GPS/GIS</a:t>
            </a:r>
          </a:p>
          <a:p>
            <a:pPr>
              <a:lnSpc>
                <a:spcPct val="90000"/>
              </a:lnSpc>
              <a:spcAft>
                <a:spcPts val="600"/>
              </a:spcAft>
            </a:pPr>
            <a:r>
              <a:rPr lang="en-US" altLang="en-US" sz="2400">
                <a:solidFill>
                  <a:schemeClr val="tx2"/>
                </a:solidFill>
              </a:rPr>
              <a:t>Better route map</a:t>
            </a:r>
          </a:p>
          <a:p>
            <a:pPr>
              <a:lnSpc>
                <a:spcPct val="90000"/>
              </a:lnSpc>
              <a:spcAft>
                <a:spcPts val="600"/>
              </a:spcAft>
            </a:pPr>
            <a:r>
              <a:rPr lang="en-US" altLang="en-US" sz="2400">
                <a:solidFill>
                  <a:schemeClr val="tx2"/>
                </a:solidFill>
              </a:rPr>
              <a:t>Erosion and runoff data</a:t>
            </a:r>
          </a:p>
          <a:p>
            <a:pPr>
              <a:lnSpc>
                <a:spcPct val="90000"/>
              </a:lnSpc>
              <a:spcAft>
                <a:spcPts val="600"/>
              </a:spcAft>
            </a:pPr>
            <a:r>
              <a:rPr lang="en-US" altLang="en-US" sz="2400">
                <a:solidFill>
                  <a:schemeClr val="tx2"/>
                </a:solidFill>
              </a:rPr>
              <a:t>Extensive public engagement &amp; iterative mapping</a:t>
            </a:r>
          </a:p>
          <a:p>
            <a:pPr>
              <a:lnSpc>
                <a:spcPct val="90000"/>
              </a:lnSpc>
              <a:spcAft>
                <a:spcPts val="600"/>
              </a:spcAft>
            </a:pPr>
            <a:r>
              <a:rPr lang="en-US" altLang="en-US" sz="2400">
                <a:solidFill>
                  <a:schemeClr val="tx2"/>
                </a:solidFill>
              </a:rPr>
              <a:t>Targeted groups protesting GSENM road ‘closures’</a:t>
            </a:r>
            <a:endParaRPr lang="en-US" altLang="ja-JP" sz="2400">
              <a:solidFill>
                <a:schemeClr val="tx2"/>
              </a:solidFill>
            </a:endParaRPr>
          </a:p>
          <a:p>
            <a:pPr>
              <a:lnSpc>
                <a:spcPct val="90000"/>
              </a:lnSpc>
              <a:spcAft>
                <a:spcPts val="600"/>
              </a:spcAft>
            </a:pPr>
            <a:r>
              <a:rPr lang="en-US" altLang="en-US" sz="2400">
                <a:solidFill>
                  <a:schemeClr val="tx2"/>
                </a:solidFill>
              </a:rPr>
              <a:t>Alternative met access, recreation, resource protection needs</a:t>
            </a:r>
          </a:p>
          <a:p>
            <a:pPr>
              <a:lnSpc>
                <a:spcPct val="90000"/>
              </a:lnSpc>
            </a:pPr>
            <a:endParaRPr lang="en-US" altLang="en-US" sz="2800"/>
          </a:p>
          <a:p>
            <a:pPr>
              <a:lnSpc>
                <a:spcPct val="90000"/>
              </a:lnSpc>
            </a:pPr>
            <a:endParaRPr lang="en-US" altLang="en-US" sz="2800"/>
          </a:p>
        </p:txBody>
      </p:sp>
      <p:pic>
        <p:nvPicPr>
          <p:cNvPr id="10243" name="Picture 4" descr="SwainsStreamCrossing">
            <a:extLst>
              <a:ext uri="{FF2B5EF4-FFF2-40B4-BE49-F238E27FC236}">
                <a16:creationId xmlns:a16="http://schemas.microsoft.com/office/drawing/2014/main" id="{56BE1E7C-C1B2-3BD6-74D1-587BABADED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2362200"/>
            <a:ext cx="4144962" cy="3454400"/>
          </a:xfrm>
          <a:no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CD918D59-46B4-634E-D0C0-A1DFAC6310D7}"/>
              </a:ext>
            </a:extLst>
          </p:cNvPr>
          <p:cNvSpPr>
            <a:spLocks noGrp="1" noChangeArrowheads="1"/>
          </p:cNvSpPr>
          <p:nvPr>
            <p:ph type="title"/>
          </p:nvPr>
        </p:nvSpPr>
        <p:spPr>
          <a:xfrm>
            <a:off x="457200" y="152400"/>
            <a:ext cx="4267200" cy="762000"/>
          </a:xfrm>
        </p:spPr>
        <p:txBody>
          <a:bodyPr/>
          <a:lstStyle/>
          <a:p>
            <a:r>
              <a:rPr lang="en-US" altLang="en-US" sz="4000"/>
              <a:t>Outcome</a:t>
            </a:r>
          </a:p>
        </p:txBody>
      </p:sp>
      <p:sp>
        <p:nvSpPr>
          <p:cNvPr id="21507" name="Rectangle 3">
            <a:extLst>
              <a:ext uri="{FF2B5EF4-FFF2-40B4-BE49-F238E27FC236}">
                <a16:creationId xmlns:a16="http://schemas.microsoft.com/office/drawing/2014/main" id="{5D8ACCCA-93F7-52C6-D091-CC980019D3AB}"/>
              </a:ext>
            </a:extLst>
          </p:cNvPr>
          <p:cNvSpPr>
            <a:spLocks noGrp="1" noChangeArrowheads="1"/>
          </p:cNvSpPr>
          <p:nvPr>
            <p:ph sz="half" idx="1"/>
          </p:nvPr>
        </p:nvSpPr>
        <p:spPr>
          <a:xfrm>
            <a:off x="76200" y="1066800"/>
            <a:ext cx="4419600" cy="5334000"/>
          </a:xfrm>
        </p:spPr>
        <p:txBody>
          <a:bodyPr rtlCol="0">
            <a:normAutofit fontScale="85000" lnSpcReduction="20000"/>
          </a:bodyPr>
          <a:lstStyle/>
          <a:p>
            <a:pPr marL="0" indent="0" fontAlgn="auto">
              <a:lnSpc>
                <a:spcPct val="90000"/>
              </a:lnSpc>
              <a:spcAft>
                <a:spcPts val="0"/>
              </a:spcAft>
              <a:buFont typeface="Arial" panose="020B0604020202020204" pitchFamily="34" charset="0"/>
              <a:buNone/>
              <a:defRPr/>
            </a:pPr>
            <a:r>
              <a:rPr lang="en-US" b="1" dirty="0">
                <a:solidFill>
                  <a:schemeClr val="tx2"/>
                </a:solidFill>
                <a:ea typeface="+mn-ea"/>
              </a:rPr>
              <a:t> </a:t>
            </a:r>
          </a:p>
          <a:p>
            <a:pPr fontAlgn="auto">
              <a:lnSpc>
                <a:spcPct val="90000"/>
              </a:lnSpc>
              <a:spcAft>
                <a:spcPts val="0"/>
              </a:spcAft>
              <a:defRPr/>
            </a:pPr>
            <a:r>
              <a:rPr lang="en-US" sz="2400" dirty="0">
                <a:solidFill>
                  <a:srgbClr val="C00000"/>
                </a:solidFill>
                <a:ea typeface="+mn-ea"/>
              </a:rPr>
              <a:t>Year 1: Designated the system</a:t>
            </a:r>
          </a:p>
          <a:p>
            <a:pPr lvl="2" fontAlgn="auto">
              <a:lnSpc>
                <a:spcPct val="90000"/>
              </a:lnSpc>
              <a:spcAft>
                <a:spcPts val="0"/>
              </a:spcAft>
              <a:defRPr/>
            </a:pPr>
            <a:r>
              <a:rPr lang="en-US" sz="1800" dirty="0">
                <a:ea typeface="+mn-ea"/>
              </a:rPr>
              <a:t>Added, rehabbed segments,</a:t>
            </a:r>
          </a:p>
          <a:p>
            <a:pPr lvl="2" fontAlgn="auto">
              <a:lnSpc>
                <a:spcPct val="90000"/>
              </a:lnSpc>
              <a:spcAft>
                <a:spcPts val="0"/>
              </a:spcAft>
              <a:defRPr/>
            </a:pPr>
            <a:r>
              <a:rPr lang="en-US" sz="1800" dirty="0">
                <a:ea typeface="+mn-ea"/>
              </a:rPr>
              <a:t>Color-coded map</a:t>
            </a:r>
          </a:p>
          <a:p>
            <a:pPr lvl="2" fontAlgn="auto">
              <a:lnSpc>
                <a:spcPct val="90000"/>
              </a:lnSpc>
              <a:spcAft>
                <a:spcPts val="0"/>
              </a:spcAft>
              <a:defRPr/>
            </a:pPr>
            <a:r>
              <a:rPr lang="en-US" sz="1800" dirty="0">
                <a:ea typeface="+mn-ea"/>
              </a:rPr>
              <a:t>500 signs</a:t>
            </a:r>
          </a:p>
          <a:p>
            <a:pPr fontAlgn="auto">
              <a:lnSpc>
                <a:spcPct val="90000"/>
              </a:lnSpc>
              <a:spcAft>
                <a:spcPts val="0"/>
              </a:spcAft>
              <a:defRPr/>
            </a:pPr>
            <a:endParaRPr lang="en-US" sz="2400" dirty="0">
              <a:ea typeface="+mn-ea"/>
            </a:endParaRPr>
          </a:p>
          <a:p>
            <a:pPr fontAlgn="auto">
              <a:lnSpc>
                <a:spcPct val="90000"/>
              </a:lnSpc>
              <a:spcAft>
                <a:spcPts val="0"/>
              </a:spcAft>
              <a:defRPr/>
            </a:pPr>
            <a:r>
              <a:rPr lang="en-US" sz="2400" dirty="0">
                <a:solidFill>
                  <a:srgbClr val="C00000"/>
                </a:solidFill>
                <a:ea typeface="+mn-ea"/>
              </a:rPr>
              <a:t>Year 2: Closed routes not on system</a:t>
            </a:r>
          </a:p>
          <a:p>
            <a:pPr lvl="2" fontAlgn="auto">
              <a:lnSpc>
                <a:spcPct val="90000"/>
              </a:lnSpc>
              <a:spcAft>
                <a:spcPts val="0"/>
              </a:spcAft>
              <a:defRPr/>
            </a:pPr>
            <a:r>
              <a:rPr lang="en-US" sz="1800" dirty="0">
                <a:ea typeface="+mn-ea"/>
              </a:rPr>
              <a:t>60% of routes</a:t>
            </a:r>
          </a:p>
          <a:p>
            <a:pPr lvl="2" fontAlgn="auto">
              <a:lnSpc>
                <a:spcPct val="90000"/>
              </a:lnSpc>
              <a:spcAft>
                <a:spcPts val="0"/>
              </a:spcAft>
              <a:defRPr/>
            </a:pPr>
            <a:r>
              <a:rPr lang="en-US" sz="1800" dirty="0">
                <a:ea typeface="+mn-ea"/>
              </a:rPr>
              <a:t>Density reduced to 2.4 mi./sq. mi.</a:t>
            </a:r>
          </a:p>
          <a:p>
            <a:pPr lvl="2" fontAlgn="auto">
              <a:lnSpc>
                <a:spcPct val="90000"/>
              </a:lnSpc>
              <a:spcAft>
                <a:spcPts val="0"/>
              </a:spcAft>
              <a:defRPr/>
            </a:pPr>
            <a:endParaRPr lang="en-US" sz="1600" dirty="0">
              <a:ea typeface="+mn-ea"/>
            </a:endParaRPr>
          </a:p>
          <a:p>
            <a:pPr fontAlgn="auto">
              <a:lnSpc>
                <a:spcPct val="90000"/>
              </a:lnSpc>
              <a:spcAft>
                <a:spcPts val="0"/>
              </a:spcAft>
              <a:defRPr/>
            </a:pPr>
            <a:r>
              <a:rPr lang="en-US" sz="2400" dirty="0">
                <a:ea typeface="+mn-ea"/>
              </a:rPr>
              <a:t>No appeals, litigation</a:t>
            </a:r>
          </a:p>
          <a:p>
            <a:pPr fontAlgn="auto">
              <a:lnSpc>
                <a:spcPct val="90000"/>
              </a:lnSpc>
              <a:spcAft>
                <a:spcPts val="0"/>
              </a:spcAft>
              <a:defRPr/>
            </a:pPr>
            <a:endParaRPr lang="en-US" sz="2400" dirty="0">
              <a:ea typeface="+mn-ea"/>
            </a:endParaRPr>
          </a:p>
          <a:p>
            <a:pPr fontAlgn="auto">
              <a:lnSpc>
                <a:spcPct val="90000"/>
              </a:lnSpc>
              <a:spcAft>
                <a:spcPts val="0"/>
              </a:spcAft>
              <a:defRPr/>
            </a:pPr>
            <a:r>
              <a:rPr lang="en-US" sz="2400" dirty="0" err="1">
                <a:ea typeface="+mn-ea"/>
              </a:rPr>
              <a:t>GSENM</a:t>
            </a:r>
            <a:r>
              <a:rPr lang="en-US" sz="2400" dirty="0">
                <a:ea typeface="+mn-ea"/>
              </a:rPr>
              <a:t> opponents supported plan</a:t>
            </a:r>
          </a:p>
          <a:p>
            <a:pPr fontAlgn="auto">
              <a:lnSpc>
                <a:spcPct val="90000"/>
              </a:lnSpc>
              <a:spcAft>
                <a:spcPts val="0"/>
              </a:spcAft>
              <a:defRPr/>
            </a:pPr>
            <a:endParaRPr lang="en-US" sz="2400" dirty="0">
              <a:ea typeface="+mn-ea"/>
            </a:endParaRPr>
          </a:p>
          <a:p>
            <a:pPr fontAlgn="auto">
              <a:lnSpc>
                <a:spcPct val="90000"/>
              </a:lnSpc>
              <a:spcAft>
                <a:spcPts val="0"/>
              </a:spcAft>
              <a:defRPr/>
            </a:pPr>
            <a:r>
              <a:rPr lang="en-US" sz="2400" dirty="0">
                <a:ea typeface="+mn-ea"/>
              </a:rPr>
              <a:t>Partnerships &amp; grants to implement</a:t>
            </a:r>
          </a:p>
          <a:p>
            <a:pPr fontAlgn="auto">
              <a:lnSpc>
                <a:spcPct val="90000"/>
              </a:lnSpc>
              <a:spcAft>
                <a:spcPts val="0"/>
              </a:spcAft>
              <a:defRPr/>
            </a:pPr>
            <a:endParaRPr lang="en-US" sz="2400" dirty="0">
              <a:ea typeface="+mn-ea"/>
            </a:endParaRPr>
          </a:p>
          <a:p>
            <a:pPr fontAlgn="auto">
              <a:lnSpc>
                <a:spcPct val="90000"/>
              </a:lnSpc>
              <a:spcAft>
                <a:spcPts val="0"/>
              </a:spcAft>
              <a:defRPr/>
            </a:pPr>
            <a:r>
              <a:rPr lang="en-US" sz="2400" dirty="0">
                <a:ea typeface="+mn-ea"/>
              </a:rPr>
              <a:t>Expanded to District &amp; whole Forest</a:t>
            </a:r>
          </a:p>
          <a:p>
            <a:pPr fontAlgn="auto">
              <a:lnSpc>
                <a:spcPct val="90000"/>
              </a:lnSpc>
              <a:spcAft>
                <a:spcPts val="0"/>
              </a:spcAft>
              <a:defRPr/>
            </a:pPr>
            <a:endParaRPr lang="en-US" sz="2400" dirty="0">
              <a:ea typeface="+mn-ea"/>
            </a:endParaRPr>
          </a:p>
          <a:p>
            <a:pPr fontAlgn="auto">
              <a:lnSpc>
                <a:spcPct val="90000"/>
              </a:lnSpc>
              <a:spcAft>
                <a:spcPts val="0"/>
              </a:spcAft>
              <a:defRPr/>
            </a:pPr>
            <a:r>
              <a:rPr lang="en-US" sz="2400" dirty="0">
                <a:ea typeface="+mn-ea"/>
              </a:rPr>
              <a:t>Links to State </a:t>
            </a:r>
            <a:r>
              <a:rPr lang="en-US" sz="2400" dirty="0" err="1">
                <a:ea typeface="+mn-ea"/>
              </a:rPr>
              <a:t>ATVe</a:t>
            </a:r>
            <a:r>
              <a:rPr lang="en-US" sz="2400" dirty="0">
                <a:ea typeface="+mn-ea"/>
              </a:rPr>
              <a:t> system</a:t>
            </a:r>
            <a:endParaRPr lang="en-US" dirty="0">
              <a:ea typeface="+mn-ea"/>
            </a:endParaRPr>
          </a:p>
          <a:p>
            <a:pPr fontAlgn="auto">
              <a:lnSpc>
                <a:spcPct val="90000"/>
              </a:lnSpc>
              <a:spcAft>
                <a:spcPts val="0"/>
              </a:spcAft>
              <a:defRPr/>
            </a:pPr>
            <a:endParaRPr lang="en-US" dirty="0">
              <a:ea typeface="+mn-ea"/>
            </a:endParaRPr>
          </a:p>
        </p:txBody>
      </p:sp>
      <p:pic>
        <p:nvPicPr>
          <p:cNvPr id="11267" name="Picture 3">
            <a:extLst>
              <a:ext uri="{FF2B5EF4-FFF2-40B4-BE49-F238E27FC236}">
                <a16:creationId xmlns:a16="http://schemas.microsoft.com/office/drawing/2014/main" id="{1670A41D-96C8-2FC5-FA5B-53F141E108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02138" y="0"/>
            <a:ext cx="4741862" cy="6765925"/>
          </a:xfrm>
          <a:noFill/>
        </p:spPr>
      </p:pic>
      <p:sp>
        <p:nvSpPr>
          <p:cNvPr id="2" name="Right Arrow 1">
            <a:extLst>
              <a:ext uri="{FF2B5EF4-FFF2-40B4-BE49-F238E27FC236}">
                <a16:creationId xmlns:a16="http://schemas.microsoft.com/office/drawing/2014/main" id="{25D4FDC0-F7EA-EF1C-21C6-CF7448F467F3}"/>
              </a:ext>
            </a:extLst>
          </p:cNvPr>
          <p:cNvSpPr/>
          <p:nvPr/>
        </p:nvSpPr>
        <p:spPr>
          <a:xfrm>
            <a:off x="2286000" y="5867400"/>
            <a:ext cx="2044700"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657A973E-B4D2-56A8-2F8B-AB3F841648C6}"/>
              </a:ext>
            </a:extLst>
          </p:cNvPr>
          <p:cNvSpPr>
            <a:spLocks noGrp="1" noChangeArrowheads="1"/>
          </p:cNvSpPr>
          <p:nvPr>
            <p:ph type="title"/>
          </p:nvPr>
        </p:nvSpPr>
        <p:spPr/>
        <p:txBody>
          <a:bodyPr/>
          <a:lstStyle/>
          <a:p>
            <a:r>
              <a:rPr lang="en-US" altLang="en-US"/>
              <a:t>Cooperation Led to Funding</a:t>
            </a:r>
          </a:p>
        </p:txBody>
      </p:sp>
      <p:sp>
        <p:nvSpPr>
          <p:cNvPr id="12290" name="Rectangle 3">
            <a:extLst>
              <a:ext uri="{FF2B5EF4-FFF2-40B4-BE49-F238E27FC236}">
                <a16:creationId xmlns:a16="http://schemas.microsoft.com/office/drawing/2014/main" id="{04D26B4F-3F31-44FE-4906-58292E621305}"/>
              </a:ext>
            </a:extLst>
          </p:cNvPr>
          <p:cNvSpPr>
            <a:spLocks noGrp="1" noChangeArrowheads="1"/>
          </p:cNvSpPr>
          <p:nvPr>
            <p:ph type="body" idx="1"/>
          </p:nvPr>
        </p:nvSpPr>
        <p:spPr>
          <a:xfrm>
            <a:off x="830263" y="1981200"/>
            <a:ext cx="7627937" cy="4114800"/>
          </a:xfrm>
        </p:spPr>
        <p:txBody>
          <a:bodyPr/>
          <a:lstStyle/>
          <a:p>
            <a:pPr>
              <a:lnSpc>
                <a:spcPct val="90000"/>
              </a:lnSpc>
              <a:buFont typeface="Wingdings" panose="05000000000000000000" pitchFamily="2" charset="2"/>
              <a:buNone/>
            </a:pPr>
            <a:r>
              <a:rPr lang="en-US" altLang="en-US" sz="2800">
                <a:solidFill>
                  <a:schemeClr val="tx2"/>
                </a:solidFill>
              </a:rPr>
              <a:t>District obtained &gt; $200,000 in grants from State and counties to:</a:t>
            </a:r>
            <a:r>
              <a:rPr lang="en-US" altLang="en-US">
                <a:solidFill>
                  <a:schemeClr val="hlink"/>
                </a:solidFill>
              </a:rPr>
              <a:t> </a:t>
            </a:r>
          </a:p>
          <a:p>
            <a:pPr lvl="1">
              <a:lnSpc>
                <a:spcPct val="80000"/>
              </a:lnSpc>
              <a:spcAft>
                <a:spcPts val="600"/>
              </a:spcAft>
              <a:buFont typeface="Wingdings" panose="05000000000000000000" pitchFamily="2" charset="2"/>
              <a:buChar char="§"/>
            </a:pPr>
            <a:r>
              <a:rPr lang="en-US" altLang="en-US" sz="2000">
                <a:solidFill>
                  <a:srgbClr val="C00000"/>
                </a:solidFill>
              </a:rPr>
              <a:t>improve OHV opportunities with well-designed trail system appropriate settings and expectations</a:t>
            </a:r>
          </a:p>
          <a:p>
            <a:pPr lvl="1">
              <a:lnSpc>
                <a:spcPct val="80000"/>
              </a:lnSpc>
              <a:spcAft>
                <a:spcPts val="600"/>
              </a:spcAft>
              <a:buFont typeface="Wingdings" panose="05000000000000000000" pitchFamily="2" charset="2"/>
              <a:buChar char="§"/>
            </a:pPr>
            <a:r>
              <a:rPr lang="en-US" altLang="en-US" sz="2000">
                <a:solidFill>
                  <a:srgbClr val="C00000"/>
                </a:solidFill>
              </a:rPr>
              <a:t>mitigate resource impacts </a:t>
            </a:r>
          </a:p>
          <a:p>
            <a:pPr lvl="1">
              <a:lnSpc>
                <a:spcPct val="80000"/>
              </a:lnSpc>
              <a:spcAft>
                <a:spcPts val="600"/>
              </a:spcAft>
              <a:buFont typeface="Wingdings" panose="05000000000000000000" pitchFamily="2" charset="2"/>
              <a:buChar char="§"/>
            </a:pPr>
            <a:r>
              <a:rPr lang="en-US" altLang="en-US" sz="2000">
                <a:solidFill>
                  <a:srgbClr val="C00000"/>
                </a:solidFill>
              </a:rPr>
              <a:t>do high-quality mapping and signing  </a:t>
            </a:r>
          </a:p>
          <a:p>
            <a:pPr lvl="1">
              <a:lnSpc>
                <a:spcPct val="80000"/>
              </a:lnSpc>
              <a:spcAft>
                <a:spcPts val="600"/>
              </a:spcAft>
              <a:buFont typeface="Wingdings" panose="05000000000000000000" pitchFamily="2" charset="2"/>
              <a:buChar char="§"/>
            </a:pPr>
            <a:r>
              <a:rPr lang="en-US" altLang="en-US" sz="2000">
                <a:solidFill>
                  <a:srgbClr val="C00000"/>
                </a:solidFill>
              </a:rPr>
              <a:t>increase law enforcement </a:t>
            </a:r>
          </a:p>
          <a:p>
            <a:pPr>
              <a:lnSpc>
                <a:spcPct val="90000"/>
              </a:lnSpc>
              <a:buFont typeface="Wingdings" panose="05000000000000000000" pitchFamily="2" charset="2"/>
              <a:buNone/>
            </a:pPr>
            <a:r>
              <a:rPr lang="en-US" altLang="en-US" sz="2800" u="sng">
                <a:solidFill>
                  <a:schemeClr val="tx2"/>
                </a:solidFill>
              </a:rPr>
              <a:t>Result</a:t>
            </a:r>
            <a:r>
              <a:rPr lang="en-US" altLang="en-US" sz="2800">
                <a:solidFill>
                  <a:schemeClr val="tx2"/>
                </a:solidFill>
              </a:rPr>
              <a:t>: Resource protection, visitors pleased and better served, economically feasible.  </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1450F26D-A3F9-EBA8-13EA-EDC8877176E9}"/>
              </a:ext>
            </a:extLst>
          </p:cNvPr>
          <p:cNvSpPr>
            <a:spLocks noGrp="1" noChangeArrowheads="1"/>
          </p:cNvSpPr>
          <p:nvPr>
            <p:ph type="title"/>
          </p:nvPr>
        </p:nvSpPr>
        <p:spPr>
          <a:xfrm>
            <a:off x="762000" y="228600"/>
            <a:ext cx="7772400" cy="641350"/>
          </a:xfrm>
        </p:spPr>
        <p:txBody>
          <a:bodyPr/>
          <a:lstStyle/>
          <a:p>
            <a:r>
              <a:rPr lang="en-US" altLang="en-US" sz="3200" b="1" i="1">
                <a:cs typeface="Times New Roman" panose="02020603050405020304" pitchFamily="18" charset="0"/>
              </a:rPr>
              <a:t>Recreation Improvements on the Dixie</a:t>
            </a:r>
          </a:p>
        </p:txBody>
      </p:sp>
      <p:pic>
        <p:nvPicPr>
          <p:cNvPr id="13314" name="Picture 3" descr="Aspen Mirror stop">
            <a:extLst>
              <a:ext uri="{FF2B5EF4-FFF2-40B4-BE49-F238E27FC236}">
                <a16:creationId xmlns:a16="http://schemas.microsoft.com/office/drawing/2014/main" id="{67A141F5-DB01-E4ED-9BAA-2B43571E2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2209800"/>
            <a:ext cx="3117850" cy="23383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4" descr="carsonite marker">
            <a:extLst>
              <a:ext uri="{FF2B5EF4-FFF2-40B4-BE49-F238E27FC236}">
                <a16:creationId xmlns:a16="http://schemas.microsoft.com/office/drawing/2014/main" id="{CECDAA8D-A43E-9A87-72F3-70942AD74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76800"/>
            <a:ext cx="2355850" cy="1766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5" descr="Road Barricade">
            <a:extLst>
              <a:ext uri="{FF2B5EF4-FFF2-40B4-BE49-F238E27FC236}">
                <a16:creationId xmlns:a16="http://schemas.microsoft.com/office/drawing/2014/main" id="{25CA6399-955A-CE37-7CDC-1771C1B93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24013"/>
            <a:ext cx="3352800" cy="2514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6" descr="kiosk">
            <a:extLst>
              <a:ext uri="{FF2B5EF4-FFF2-40B4-BE49-F238E27FC236}">
                <a16:creationId xmlns:a16="http://schemas.microsoft.com/office/drawing/2014/main" id="{161CCD5D-8F9F-D3D4-8390-38F805D61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495800"/>
            <a:ext cx="2895600" cy="2166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 Box 7">
            <a:extLst>
              <a:ext uri="{FF2B5EF4-FFF2-40B4-BE49-F238E27FC236}">
                <a16:creationId xmlns:a16="http://schemas.microsoft.com/office/drawing/2014/main" id="{24B795B5-BB7B-13B2-5194-834F13641C5D}"/>
              </a:ext>
            </a:extLst>
          </p:cNvPr>
          <p:cNvSpPr txBox="1">
            <a:spLocks noChangeArrowheads="1"/>
          </p:cNvSpPr>
          <p:nvPr/>
        </p:nvSpPr>
        <p:spPr bwMode="auto">
          <a:xfrm>
            <a:off x="3454400" y="4876800"/>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r>
              <a:rPr lang="en-US" altLang="en-US" b="1">
                <a:effectLst>
                  <a:outerShdw blurRad="38100" dist="38100" dir="2700000" algn="tl">
                    <a:srgbClr val="C0C0C0"/>
                  </a:outerShdw>
                </a:effectLst>
                <a:latin typeface="Times New Roman" panose="02020603050405020304" pitchFamily="18" charset="0"/>
              </a:rPr>
              <a:t>Route </a:t>
            </a:r>
            <a:br>
              <a:rPr lang="en-US" altLang="en-US" b="1">
                <a:effectLst>
                  <a:outerShdw blurRad="38100" dist="38100" dir="2700000" algn="tl">
                    <a:srgbClr val="C0C0C0"/>
                  </a:outerShdw>
                </a:effectLst>
                <a:latin typeface="Times New Roman" panose="02020603050405020304" pitchFamily="18" charset="0"/>
              </a:rPr>
            </a:br>
            <a:r>
              <a:rPr lang="en-US" altLang="en-US" b="1">
                <a:effectLst>
                  <a:outerShdw blurRad="38100" dist="38100" dir="2700000" algn="tl">
                    <a:srgbClr val="C0C0C0"/>
                  </a:outerShdw>
                </a:effectLst>
                <a:latin typeface="Times New Roman" panose="02020603050405020304" pitchFamily="18" charset="0"/>
              </a:rPr>
              <a:t>Markers</a:t>
            </a:r>
          </a:p>
        </p:txBody>
      </p:sp>
      <p:sp>
        <p:nvSpPr>
          <p:cNvPr id="24584" name="Text Box 8">
            <a:extLst>
              <a:ext uri="{FF2B5EF4-FFF2-40B4-BE49-F238E27FC236}">
                <a16:creationId xmlns:a16="http://schemas.microsoft.com/office/drawing/2014/main" id="{2ED057F9-BEF4-3992-AE36-2511185CA487}"/>
              </a:ext>
            </a:extLst>
          </p:cNvPr>
          <p:cNvSpPr txBox="1">
            <a:spLocks noChangeArrowheads="1"/>
          </p:cNvSpPr>
          <p:nvPr/>
        </p:nvSpPr>
        <p:spPr bwMode="auto">
          <a:xfrm>
            <a:off x="1606550" y="4214813"/>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r>
              <a:rPr lang="en-US" altLang="en-US" b="1">
                <a:effectLst>
                  <a:outerShdw blurRad="38100" dist="38100" dir="2700000" algn="tl">
                    <a:srgbClr val="C0C0C0"/>
                  </a:outerShdw>
                </a:effectLst>
                <a:latin typeface="Times New Roman" panose="02020603050405020304" pitchFamily="18" charset="0"/>
              </a:rPr>
              <a:t>Trail Gates</a:t>
            </a:r>
          </a:p>
        </p:txBody>
      </p:sp>
      <p:sp>
        <p:nvSpPr>
          <p:cNvPr id="24585" name="Text Box 9">
            <a:extLst>
              <a:ext uri="{FF2B5EF4-FFF2-40B4-BE49-F238E27FC236}">
                <a16:creationId xmlns:a16="http://schemas.microsoft.com/office/drawing/2014/main" id="{B9F8DE11-2CAC-8814-9574-FAD1F0E73D82}"/>
              </a:ext>
            </a:extLst>
          </p:cNvPr>
          <p:cNvSpPr txBox="1">
            <a:spLocks noChangeArrowheads="1"/>
          </p:cNvSpPr>
          <p:nvPr/>
        </p:nvSpPr>
        <p:spPr bwMode="auto">
          <a:xfrm>
            <a:off x="5105400" y="3452813"/>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b="1">
                <a:effectLst>
                  <a:outerShdw blurRad="38100" dist="38100" dir="2700000" algn="tl">
                    <a:srgbClr val="000000"/>
                  </a:outerShdw>
                </a:effectLst>
                <a:latin typeface="Times New Roman" pitchFamily="18" charset="0"/>
                <a:ea typeface="+mn-ea"/>
              </a:rPr>
              <a:t>Structures to Protect Rehabilitation</a:t>
            </a:r>
            <a:endParaRPr lang="en-US" b="1">
              <a:solidFill>
                <a:srgbClr val="FF3300"/>
              </a:solidFill>
              <a:effectLst>
                <a:outerShdw blurRad="38100" dist="38100" dir="2700000" algn="tl">
                  <a:srgbClr val="000000"/>
                </a:outerShdw>
              </a:effectLst>
              <a:latin typeface="Times New Roman" pitchFamily="18" charset="0"/>
              <a:ea typeface="+mn-ea"/>
            </a:endParaRPr>
          </a:p>
        </p:txBody>
      </p:sp>
      <p:sp>
        <p:nvSpPr>
          <p:cNvPr id="24586" name="Text Box 10">
            <a:extLst>
              <a:ext uri="{FF2B5EF4-FFF2-40B4-BE49-F238E27FC236}">
                <a16:creationId xmlns:a16="http://schemas.microsoft.com/office/drawing/2014/main" id="{CDE0197F-878C-CC24-051A-5C86624F9AC4}"/>
              </a:ext>
            </a:extLst>
          </p:cNvPr>
          <p:cNvSpPr txBox="1">
            <a:spLocks noChangeArrowheads="1"/>
          </p:cNvSpPr>
          <p:nvPr/>
        </p:nvSpPr>
        <p:spPr bwMode="auto">
          <a:xfrm>
            <a:off x="4338638" y="5840413"/>
            <a:ext cx="1508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r>
              <a:rPr lang="en-US" altLang="en-US" b="1">
                <a:effectLst>
                  <a:outerShdw blurRad="38100" dist="38100" dir="2700000" algn="tl">
                    <a:srgbClr val="C0C0C0"/>
                  </a:outerShdw>
                </a:effectLst>
                <a:latin typeface="Times New Roman" panose="02020603050405020304" pitchFamily="18" charset="0"/>
              </a:rPr>
              <a:t>Information</a:t>
            </a:r>
          </a:p>
          <a:p>
            <a:pPr algn="r"/>
            <a:r>
              <a:rPr lang="en-US" altLang="en-US" b="1">
                <a:effectLst>
                  <a:outerShdw blurRad="38100" dist="38100" dir="2700000" algn="tl">
                    <a:srgbClr val="C0C0C0"/>
                  </a:outerShdw>
                </a:effectLst>
                <a:latin typeface="Times New Roman" panose="02020603050405020304" pitchFamily="18" charset="0"/>
              </a:rPr>
              <a:t>Kiosks</a:t>
            </a:r>
          </a:p>
        </p:txBody>
      </p:sp>
      <p:sp>
        <p:nvSpPr>
          <p:cNvPr id="13322" name="Text Box 11">
            <a:extLst>
              <a:ext uri="{FF2B5EF4-FFF2-40B4-BE49-F238E27FC236}">
                <a16:creationId xmlns:a16="http://schemas.microsoft.com/office/drawing/2014/main" id="{92D0DFD6-3E6C-C215-3BB9-FA43351BBE17}"/>
              </a:ext>
            </a:extLst>
          </p:cNvPr>
          <p:cNvSpPr txBox="1">
            <a:spLocks noChangeArrowheads="1"/>
          </p:cNvSpPr>
          <p:nvPr/>
        </p:nvSpPr>
        <p:spPr bwMode="auto">
          <a:xfrm>
            <a:off x="2133600" y="12954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2400">
              <a:latin typeface="Times New Roman" panose="02020603050405020304" pitchFamily="18" charset="0"/>
            </a:endParaRPr>
          </a:p>
        </p:txBody>
      </p:sp>
      <p:sp>
        <p:nvSpPr>
          <p:cNvPr id="13323" name="Text Box 12">
            <a:extLst>
              <a:ext uri="{FF2B5EF4-FFF2-40B4-BE49-F238E27FC236}">
                <a16:creationId xmlns:a16="http://schemas.microsoft.com/office/drawing/2014/main" id="{0BF5BCE8-ED10-948D-4F68-B0B869ECBFE0}"/>
              </a:ext>
            </a:extLst>
          </p:cNvPr>
          <p:cNvSpPr txBox="1">
            <a:spLocks noChangeArrowheads="1"/>
          </p:cNvSpPr>
          <p:nvPr/>
        </p:nvSpPr>
        <p:spPr bwMode="auto">
          <a:xfrm>
            <a:off x="533400" y="914400"/>
            <a:ext cx="4419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Bef>
                <a:spcPct val="50000"/>
              </a:spcBef>
            </a:pPr>
            <a:r>
              <a:rPr lang="en-US" altLang="en-US" b="1">
                <a:solidFill>
                  <a:schemeClr val="tx2"/>
                </a:solidFill>
                <a:cs typeface="Times New Roman" panose="02020603050405020304" pitchFamily="18" charset="0"/>
              </a:rPr>
              <a:t>Duck-Swains Access</a:t>
            </a:r>
            <a:br>
              <a:rPr lang="en-US" altLang="en-US" b="1">
                <a:solidFill>
                  <a:schemeClr val="tx2"/>
                </a:solidFill>
                <a:cs typeface="Times New Roman" panose="02020603050405020304" pitchFamily="18" charset="0"/>
              </a:rPr>
            </a:br>
            <a:r>
              <a:rPr lang="en-US" altLang="en-US" b="1">
                <a:solidFill>
                  <a:schemeClr val="tx2"/>
                </a:solidFill>
                <a:cs typeface="Times New Roman" panose="02020603050405020304" pitchFamily="18" charset="0"/>
              </a:rPr>
              <a:t>Management Project</a:t>
            </a:r>
          </a:p>
          <a:p>
            <a:pPr algn="ctr">
              <a:spcBef>
                <a:spcPct val="50000"/>
              </a:spcBef>
            </a:pPr>
            <a:r>
              <a:rPr lang="en-US" altLang="en-US" b="1">
                <a:solidFill>
                  <a:schemeClr val="tx2"/>
                </a:solidFill>
                <a:cs typeface="Times New Roman" panose="02020603050405020304" pitchFamily="18" charset="0"/>
              </a:rPr>
              <a:t>(State and County grant contributions)</a:t>
            </a:r>
          </a:p>
          <a:p>
            <a:pPr algn="ctr">
              <a:spcBef>
                <a:spcPct val="50000"/>
              </a:spcBef>
            </a:pPr>
            <a:endParaRPr lang="en-US" altLang="en-US" b="1">
              <a:solidFill>
                <a:schemeClr val="tx2"/>
              </a:solidFill>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19768</TotalTime>
  <Words>1532</Words>
  <Application>Microsoft Office PowerPoint</Application>
  <PresentationFormat>On-screen Show (4:3)</PresentationFormat>
  <Paragraphs>311</Paragraphs>
  <Slides>29</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Calibri</vt:lpstr>
      <vt:lpstr>MS PGothic</vt:lpstr>
      <vt:lpstr>Arial</vt:lpstr>
      <vt:lpstr>Wingdings</vt:lpstr>
      <vt:lpstr>Times New Roman</vt:lpstr>
      <vt:lpstr>Office Theme</vt:lpstr>
      <vt:lpstr>Chart</vt:lpstr>
      <vt:lpstr>Collaboration &amp; Power Sharing What does that mean? Why is it important?</vt:lpstr>
      <vt:lpstr>Era of Collaboration</vt:lpstr>
      <vt:lpstr>Overview</vt:lpstr>
      <vt:lpstr>Duck Creek/Swain’s Access Management</vt:lpstr>
      <vt:lpstr>“Proliferation of Unplanned Routes”</vt:lpstr>
      <vt:lpstr>Dixie Process</vt:lpstr>
      <vt:lpstr>Outcome</vt:lpstr>
      <vt:lpstr>Cooperation Led to Funding</vt:lpstr>
      <vt:lpstr>Recreation Improvements on the Dixie</vt:lpstr>
      <vt:lpstr>Ecosystem Management Criteria</vt:lpstr>
      <vt:lpstr>GSENM outcome</vt:lpstr>
      <vt:lpstr>Social Acceptability</vt:lpstr>
      <vt:lpstr>PowerPoint Presentation</vt:lpstr>
      <vt:lpstr>PowerPoint Presentation</vt:lpstr>
      <vt:lpstr>PowerPoint Presentation</vt:lpstr>
      <vt:lpstr>PowerPoint Presentation</vt:lpstr>
      <vt:lpstr>Hypothetical Conflict Curves</vt:lpstr>
      <vt:lpstr>Collaboration &amp; the Power Paradox</vt:lpstr>
      <vt:lpstr>Lessons: Issue Framing </vt:lpstr>
      <vt:lpstr>Lessons: Power Sharing </vt:lpstr>
      <vt:lpstr>What Needs to be Shared?</vt:lpstr>
      <vt:lpstr>Lessons: Different Form of Leadership </vt:lpstr>
      <vt:lpstr>Technical Experts as Facilitator</vt:lpstr>
      <vt:lpstr>Revisit: ‘Triple Bottom Line’</vt:lpstr>
      <vt:lpstr>New Ecosystem Management “Model”? Source: 2010 RPA Assessment (USFS 2012) </vt:lpstr>
      <vt:lpstr>Problems with new EM ‘model’?</vt:lpstr>
      <vt:lpstr>Drivers and ‘fixes’ are human</vt:lpstr>
      <vt:lpstr>Many Collaboration Questions Remain</vt:lpstr>
      <vt:lpstr>Collaboration &amp; Stewardship Footprint</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Blahna, Dale</dc:creator>
  <cp:lastModifiedBy>Lum-Naihe, Christof Jurh duk - FS, AZ</cp:lastModifiedBy>
  <cp:revision>126</cp:revision>
  <cp:lastPrinted>2013-05-06T21:34:31Z</cp:lastPrinted>
  <dcterms:created xsi:type="dcterms:W3CDTF">2013-02-14T02:12:00Z</dcterms:created>
  <dcterms:modified xsi:type="dcterms:W3CDTF">2025-08-04T17:22:11Z</dcterms:modified>
</cp:coreProperties>
</file>