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8" r:id="rId2"/>
    <p:sldId id="290" r:id="rId3"/>
    <p:sldId id="269" r:id="rId4"/>
    <p:sldId id="288" r:id="rId5"/>
    <p:sldId id="293" r:id="rId6"/>
    <p:sldId id="289" r:id="rId7"/>
    <p:sldId id="292" r:id="rId8"/>
    <p:sldId id="294" r:id="rId9"/>
    <p:sldId id="266" r:id="rId10"/>
    <p:sldId id="267" r:id="rId11"/>
    <p:sldId id="291" r:id="rId12"/>
    <p:sldId id="268" r:id="rId13"/>
    <p:sldId id="295" r:id="rId14"/>
    <p:sldId id="261" r:id="rId15"/>
    <p:sldId id="278" r:id="rId16"/>
    <p:sldId id="279" r:id="rId17"/>
    <p:sldId id="272" r:id="rId18"/>
    <p:sldId id="273" r:id="rId19"/>
    <p:sldId id="274" r:id="rId20"/>
    <p:sldId id="280" r:id="rId21"/>
    <p:sldId id="262" r:id="rId22"/>
    <p:sldId id="281" r:id="rId23"/>
    <p:sldId id="263" r:id="rId24"/>
    <p:sldId id="264" r:id="rId25"/>
    <p:sldId id="282" r:id="rId26"/>
    <p:sldId id="276" r:id="rId27"/>
    <p:sldId id="283" r:id="rId28"/>
    <p:sldId id="284" r:id="rId29"/>
    <p:sldId id="286" r:id="rId30"/>
    <p:sldId id="275" r:id="rId31"/>
  </p:sldIdLst>
  <p:sldSz cx="9144000" cy="6858000" type="screen4x3"/>
  <p:notesSz cx="6946900" cy="9271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78"/>
      </p:cViewPr>
      <p:guideLst>
        <p:guide orient="horz" pos="2160"/>
        <p:guide pos="2880"/>
      </p:guideLst>
    </p:cSldViewPr>
  </p:slideViewPr>
  <p:notesTextViewPr>
    <p:cViewPr>
      <p:scale>
        <a:sx n="1" d="1"/>
        <a:sy n="1" d="1"/>
      </p:scale>
      <p:origin x="0" y="0"/>
    </p:cViewPr>
  </p:notesTextViewPr>
  <p:sorterViewPr>
    <p:cViewPr>
      <p:scale>
        <a:sx n="100" d="100"/>
        <a:sy n="100" d="100"/>
      </p:scale>
      <p:origin x="0" y="1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148D16-826E-49FC-A0A1-25C94FFC2E4B}" type="doc">
      <dgm:prSet loTypeId="urn:diagrams.loki3.com/TabbedArc+Icon" loCatId="officeonline" qsTypeId="urn:microsoft.com/office/officeart/2005/8/quickstyle/simple1" qsCatId="simple" csTypeId="urn:microsoft.com/office/officeart/2005/8/colors/accent1_2" csCatId="accent1" phldr="1"/>
      <dgm:spPr/>
    </dgm:pt>
    <dgm:pt modelId="{6F167DAD-8690-4857-B7E6-2936F757EB2E}">
      <dgm:prSet phldrT="[Text]" custT="1"/>
      <dgm:spPr/>
      <dgm:t>
        <a:bodyPr/>
        <a:lstStyle/>
        <a:p>
          <a:r>
            <a:rPr lang="en-US" sz="2600" dirty="0"/>
            <a:t>Extreme Opponents</a:t>
          </a:r>
        </a:p>
      </dgm:t>
    </dgm:pt>
    <dgm:pt modelId="{19005831-2D10-440E-BAC1-944D63C3DA0A}" type="parTrans" cxnId="{B154E3FB-3125-4938-9CBE-12A3C0968B2C}">
      <dgm:prSet/>
      <dgm:spPr/>
      <dgm:t>
        <a:bodyPr/>
        <a:lstStyle/>
        <a:p>
          <a:endParaRPr lang="en-US"/>
        </a:p>
      </dgm:t>
    </dgm:pt>
    <dgm:pt modelId="{C0B534CA-17EA-4A5D-924A-D7DA7C0A2CFA}" type="sibTrans" cxnId="{B154E3FB-3125-4938-9CBE-12A3C0968B2C}">
      <dgm:prSet/>
      <dgm:spPr/>
      <dgm:t>
        <a:bodyPr/>
        <a:lstStyle/>
        <a:p>
          <a:endParaRPr lang="en-US"/>
        </a:p>
      </dgm:t>
    </dgm:pt>
    <dgm:pt modelId="{865325B5-794D-4012-8BEA-D7A2DAA4DB8D}">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4400" dirty="0"/>
            <a:t>Invisible Middle</a:t>
          </a:r>
        </a:p>
      </dgm:t>
    </dgm:pt>
    <dgm:pt modelId="{8EC3148B-1EE9-4E9F-A715-A9AD38B9BA50}" type="parTrans" cxnId="{E3E52009-47B5-4B1C-96B9-DCBE7F1E0A17}">
      <dgm:prSet/>
      <dgm:spPr/>
      <dgm:t>
        <a:bodyPr/>
        <a:lstStyle/>
        <a:p>
          <a:endParaRPr lang="en-US"/>
        </a:p>
      </dgm:t>
    </dgm:pt>
    <dgm:pt modelId="{1BC3C543-1E2B-4FE9-868E-6B1E88EB5D83}" type="sibTrans" cxnId="{E3E52009-47B5-4B1C-96B9-DCBE7F1E0A17}">
      <dgm:prSet/>
      <dgm:spPr/>
      <dgm:t>
        <a:bodyPr/>
        <a:lstStyle/>
        <a:p>
          <a:endParaRPr lang="en-US"/>
        </a:p>
      </dgm:t>
    </dgm:pt>
    <dgm:pt modelId="{D4424CBA-1F60-4BC4-8156-83D0A6A8B1F5}">
      <dgm:prSet phldrT="[Text]"/>
      <dgm:spPr/>
      <dgm:t>
        <a:bodyPr/>
        <a:lstStyle/>
        <a:p>
          <a:r>
            <a:rPr lang="en-US" dirty="0"/>
            <a:t>Extreme Proponents</a:t>
          </a:r>
        </a:p>
      </dgm:t>
    </dgm:pt>
    <dgm:pt modelId="{A58BA893-8A1B-414B-BE87-7BE7E86DD2C5}" type="parTrans" cxnId="{01318B75-018B-4E55-8259-EE228BCDF9BC}">
      <dgm:prSet/>
      <dgm:spPr/>
      <dgm:t>
        <a:bodyPr/>
        <a:lstStyle/>
        <a:p>
          <a:endParaRPr lang="en-US"/>
        </a:p>
      </dgm:t>
    </dgm:pt>
    <dgm:pt modelId="{346B0310-42D4-4CB9-9ADD-D9B3D74D995E}" type="sibTrans" cxnId="{01318B75-018B-4E55-8259-EE228BCDF9BC}">
      <dgm:prSet/>
      <dgm:spPr/>
      <dgm:t>
        <a:bodyPr/>
        <a:lstStyle/>
        <a:p>
          <a:endParaRPr lang="en-US"/>
        </a:p>
      </dgm:t>
    </dgm:pt>
    <dgm:pt modelId="{0E8AE976-69A0-4400-9BD6-04137B2B8ECE}" type="pres">
      <dgm:prSet presAssocID="{3A148D16-826E-49FC-A0A1-25C94FFC2E4B}" presName="Name0" presStyleCnt="0">
        <dgm:presLayoutVars>
          <dgm:dir/>
          <dgm:resizeHandles val="exact"/>
        </dgm:presLayoutVars>
      </dgm:prSet>
      <dgm:spPr/>
    </dgm:pt>
    <dgm:pt modelId="{EC751DC8-D531-4E33-BB6A-AA88CB9193A1}" type="pres">
      <dgm:prSet presAssocID="{6F167DAD-8690-4857-B7E6-2936F757EB2E}" presName="twoplus" presStyleLbl="node1" presStyleIdx="0" presStyleCnt="3" custScaleX="74083" custScaleY="100715">
        <dgm:presLayoutVars>
          <dgm:bulletEnabled val="1"/>
        </dgm:presLayoutVars>
      </dgm:prSet>
      <dgm:spPr/>
    </dgm:pt>
    <dgm:pt modelId="{9BB15688-3ED4-4DF6-8D60-C2815FF4857B}" type="pres">
      <dgm:prSet presAssocID="{865325B5-794D-4012-8BEA-D7A2DAA4DB8D}" presName="twoplus" presStyleLbl="node1" presStyleIdx="1" presStyleCnt="3" custScaleX="126236" custScaleY="119466">
        <dgm:presLayoutVars>
          <dgm:bulletEnabled val="1"/>
        </dgm:presLayoutVars>
      </dgm:prSet>
      <dgm:spPr/>
    </dgm:pt>
    <dgm:pt modelId="{37029F6F-E6A8-487A-8403-3C8D1DB14761}" type="pres">
      <dgm:prSet presAssocID="{D4424CBA-1F60-4BC4-8156-83D0A6A8B1F5}" presName="twoplus" presStyleLbl="node1" presStyleIdx="2" presStyleCnt="3" custScaleX="79099" custScaleY="86326" custRadScaleRad="98356" custRadScaleInc="1600">
        <dgm:presLayoutVars>
          <dgm:bulletEnabled val="1"/>
        </dgm:presLayoutVars>
      </dgm:prSet>
      <dgm:spPr/>
    </dgm:pt>
  </dgm:ptLst>
  <dgm:cxnLst>
    <dgm:cxn modelId="{E3E52009-47B5-4B1C-96B9-DCBE7F1E0A17}" srcId="{3A148D16-826E-49FC-A0A1-25C94FFC2E4B}" destId="{865325B5-794D-4012-8BEA-D7A2DAA4DB8D}" srcOrd="1" destOrd="0" parTransId="{8EC3148B-1EE9-4E9F-A715-A9AD38B9BA50}" sibTransId="{1BC3C543-1E2B-4FE9-868E-6B1E88EB5D83}"/>
    <dgm:cxn modelId="{CE8C1213-82A4-1649-BD6C-1D76963709C9}" type="presOf" srcId="{865325B5-794D-4012-8BEA-D7A2DAA4DB8D}" destId="{9BB15688-3ED4-4DF6-8D60-C2815FF4857B}" srcOrd="0" destOrd="0" presId="urn:diagrams.loki3.com/TabbedArc+Icon"/>
    <dgm:cxn modelId="{52466F49-85A9-2C4A-85F8-F43753B47240}" type="presOf" srcId="{6F167DAD-8690-4857-B7E6-2936F757EB2E}" destId="{EC751DC8-D531-4E33-BB6A-AA88CB9193A1}" srcOrd="0" destOrd="0" presId="urn:diagrams.loki3.com/TabbedArc+Icon"/>
    <dgm:cxn modelId="{01318B75-018B-4E55-8259-EE228BCDF9BC}" srcId="{3A148D16-826E-49FC-A0A1-25C94FFC2E4B}" destId="{D4424CBA-1F60-4BC4-8156-83D0A6A8B1F5}" srcOrd="2" destOrd="0" parTransId="{A58BA893-8A1B-414B-BE87-7BE7E86DD2C5}" sibTransId="{346B0310-42D4-4CB9-9ADD-D9B3D74D995E}"/>
    <dgm:cxn modelId="{8325658A-F626-DF46-A9CF-F59A0C74231A}" type="presOf" srcId="{3A148D16-826E-49FC-A0A1-25C94FFC2E4B}" destId="{0E8AE976-69A0-4400-9BD6-04137B2B8ECE}" srcOrd="0" destOrd="0" presId="urn:diagrams.loki3.com/TabbedArc+Icon"/>
    <dgm:cxn modelId="{8C99B0E0-2458-6440-BEC4-8ADAA8A10C72}" type="presOf" srcId="{D4424CBA-1F60-4BC4-8156-83D0A6A8B1F5}" destId="{37029F6F-E6A8-487A-8403-3C8D1DB14761}" srcOrd="0" destOrd="0" presId="urn:diagrams.loki3.com/TabbedArc+Icon"/>
    <dgm:cxn modelId="{B154E3FB-3125-4938-9CBE-12A3C0968B2C}" srcId="{3A148D16-826E-49FC-A0A1-25C94FFC2E4B}" destId="{6F167DAD-8690-4857-B7E6-2936F757EB2E}" srcOrd="0" destOrd="0" parTransId="{19005831-2D10-440E-BAC1-944D63C3DA0A}" sibTransId="{C0B534CA-17EA-4A5D-924A-D7DA7C0A2CFA}"/>
    <dgm:cxn modelId="{C5178B10-96B2-3A44-B411-BE3C77097D01}" type="presParOf" srcId="{0E8AE976-69A0-4400-9BD6-04137B2B8ECE}" destId="{EC751DC8-D531-4E33-BB6A-AA88CB9193A1}" srcOrd="0" destOrd="0" presId="urn:diagrams.loki3.com/TabbedArc+Icon"/>
    <dgm:cxn modelId="{F44F42E9-F269-5B44-8996-12E63EB076B4}" type="presParOf" srcId="{0E8AE976-69A0-4400-9BD6-04137B2B8ECE}" destId="{9BB15688-3ED4-4DF6-8D60-C2815FF4857B}" srcOrd="1" destOrd="0" presId="urn:diagrams.loki3.com/TabbedArc+Icon"/>
    <dgm:cxn modelId="{F21C2FD7-742B-8F45-955B-5FB58688BD14}" type="presParOf" srcId="{0E8AE976-69A0-4400-9BD6-04137B2B8ECE}" destId="{37029F6F-E6A8-487A-8403-3C8D1DB14761}" srcOrd="2" destOrd="0" presId="urn:diagrams.loki3.com/TabbedArc+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51DC8-D531-4E33-BB6A-AA88CB9193A1}">
      <dsp:nvSpPr>
        <dsp:cNvPr id="0" name=""/>
        <dsp:cNvSpPr/>
      </dsp:nvSpPr>
      <dsp:spPr>
        <a:xfrm rot="19200000">
          <a:off x="296695" y="2034304"/>
          <a:ext cx="1866529" cy="1649391"/>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33020" rIns="9906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Extreme Opponents</a:t>
          </a:r>
        </a:p>
      </dsp:txBody>
      <dsp:txXfrm>
        <a:off x="403090" y="2105402"/>
        <a:ext cx="1705495" cy="1568874"/>
      </dsp:txXfrm>
    </dsp:sp>
    <dsp:sp modelId="{9BB15688-3ED4-4DF6-8D60-C2815FF4857B}">
      <dsp:nvSpPr>
        <dsp:cNvPr id="0" name=""/>
        <dsp:cNvSpPr/>
      </dsp:nvSpPr>
      <dsp:spPr>
        <a:xfrm>
          <a:off x="2492940" y="842266"/>
          <a:ext cx="3180530" cy="1956473"/>
        </a:xfrm>
        <a:prstGeom prst="round2Same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7640" tIns="55880" rIns="167640" bIns="55880" numCol="1" spcCol="1270" anchor="ctr" anchorCtr="0">
          <a:noAutofit/>
        </a:bodyPr>
        <a:lstStyle/>
        <a:p>
          <a:pPr marL="0" lvl="0" indent="0" algn="ctr" defTabSz="1955800">
            <a:lnSpc>
              <a:spcPct val="90000"/>
            </a:lnSpc>
            <a:spcBef>
              <a:spcPct val="0"/>
            </a:spcBef>
            <a:spcAft>
              <a:spcPct val="35000"/>
            </a:spcAft>
            <a:buNone/>
          </a:pPr>
          <a:r>
            <a:rPr lang="en-US" sz="4400" kern="1200" dirty="0"/>
            <a:t>Invisible Middle</a:t>
          </a:r>
        </a:p>
      </dsp:txBody>
      <dsp:txXfrm>
        <a:off x="2588447" y="937773"/>
        <a:ext cx="2989516" cy="1860966"/>
      </dsp:txXfrm>
    </dsp:sp>
    <dsp:sp modelId="{37029F6F-E6A8-487A-8403-3C8D1DB14761}">
      <dsp:nvSpPr>
        <dsp:cNvPr id="0" name=""/>
        <dsp:cNvSpPr/>
      </dsp:nvSpPr>
      <dsp:spPr>
        <a:xfrm rot="2400000">
          <a:off x="6003566" y="2303930"/>
          <a:ext cx="1992908" cy="1413745"/>
        </a:xfrm>
        <a:prstGeom prst="round2Same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34290" rIns="10287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Extreme Proponents</a:t>
          </a:r>
        </a:p>
      </dsp:txBody>
      <dsp:txXfrm>
        <a:off x="6050399" y="2364870"/>
        <a:ext cx="1854882" cy="1344732"/>
      </dsp:txXfrm>
    </dsp:sp>
  </dsp:spTree>
</dsp:drawing>
</file>

<file path=ppt/diagrams/layout1.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411750-2E20-874F-91C3-FCFC3380B3E8}"/>
              </a:ext>
            </a:extLst>
          </p:cNvPr>
          <p:cNvSpPr>
            <a:spLocks noGrp="1"/>
          </p:cNvSpPr>
          <p:nvPr>
            <p:ph type="hdr" sz="quarter"/>
          </p:nvPr>
        </p:nvSpPr>
        <p:spPr>
          <a:xfrm>
            <a:off x="0" y="0"/>
            <a:ext cx="3009900" cy="463550"/>
          </a:xfrm>
          <a:prstGeom prst="rect">
            <a:avLst/>
          </a:prstGeom>
        </p:spPr>
        <p:txBody>
          <a:bodyPr vert="horz" lIns="91723" tIns="45862" rIns="91723" bIns="45862"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87943193-AEA6-1E29-7457-50210CC12B54}"/>
              </a:ext>
            </a:extLst>
          </p:cNvPr>
          <p:cNvSpPr>
            <a:spLocks noGrp="1"/>
          </p:cNvSpPr>
          <p:nvPr>
            <p:ph type="dt" sz="quarter" idx="1"/>
          </p:nvPr>
        </p:nvSpPr>
        <p:spPr>
          <a:xfrm>
            <a:off x="3935413" y="0"/>
            <a:ext cx="3009900" cy="463550"/>
          </a:xfrm>
          <a:prstGeom prst="rect">
            <a:avLst/>
          </a:prstGeom>
        </p:spPr>
        <p:txBody>
          <a:bodyPr vert="horz" wrap="square" lIns="91723" tIns="45862" rIns="91723" bIns="45862" numCol="1" anchor="t" anchorCtr="0" compatLnSpc="1">
            <a:prstTxWarp prst="textNoShape">
              <a:avLst/>
            </a:prstTxWarp>
          </a:bodyPr>
          <a:lstStyle>
            <a:lvl1pPr algn="r">
              <a:defRPr sz="1200"/>
            </a:lvl1pPr>
          </a:lstStyle>
          <a:p>
            <a:fld id="{C1D6DF66-00CB-412D-9F54-E40B82FC2C83}" type="datetimeFigureOut">
              <a:rPr lang="en-US" altLang="en-US"/>
              <a:pPr/>
              <a:t>8/4/2025</a:t>
            </a:fld>
            <a:endParaRPr lang="en-US" altLang="en-US"/>
          </a:p>
        </p:txBody>
      </p:sp>
      <p:sp>
        <p:nvSpPr>
          <p:cNvPr id="4" name="Footer Placeholder 3">
            <a:extLst>
              <a:ext uri="{FF2B5EF4-FFF2-40B4-BE49-F238E27FC236}">
                <a16:creationId xmlns:a16="http://schemas.microsoft.com/office/drawing/2014/main" id="{D8EFAAF5-4565-5C60-C48E-C43FC07C0B83}"/>
              </a:ext>
            </a:extLst>
          </p:cNvPr>
          <p:cNvSpPr>
            <a:spLocks noGrp="1"/>
          </p:cNvSpPr>
          <p:nvPr>
            <p:ph type="ftr" sz="quarter" idx="2"/>
          </p:nvPr>
        </p:nvSpPr>
        <p:spPr>
          <a:xfrm>
            <a:off x="0" y="8805863"/>
            <a:ext cx="3009900" cy="463550"/>
          </a:xfrm>
          <a:prstGeom prst="rect">
            <a:avLst/>
          </a:prstGeom>
        </p:spPr>
        <p:txBody>
          <a:bodyPr vert="horz" lIns="91723" tIns="45862" rIns="91723" bIns="45862"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171D702D-E6BA-341C-B08C-B34105264958}"/>
              </a:ext>
            </a:extLst>
          </p:cNvPr>
          <p:cNvSpPr>
            <a:spLocks noGrp="1"/>
          </p:cNvSpPr>
          <p:nvPr>
            <p:ph type="sldNum" sz="quarter" idx="3"/>
          </p:nvPr>
        </p:nvSpPr>
        <p:spPr>
          <a:xfrm>
            <a:off x="3935413" y="8805863"/>
            <a:ext cx="3009900" cy="463550"/>
          </a:xfrm>
          <a:prstGeom prst="rect">
            <a:avLst/>
          </a:prstGeom>
        </p:spPr>
        <p:txBody>
          <a:bodyPr vert="horz" wrap="square" lIns="91723" tIns="45862" rIns="91723" bIns="45862" numCol="1" anchor="b" anchorCtr="0" compatLnSpc="1">
            <a:prstTxWarp prst="textNoShape">
              <a:avLst/>
            </a:prstTxWarp>
          </a:bodyPr>
          <a:lstStyle>
            <a:lvl1pPr algn="r">
              <a:defRPr sz="1200"/>
            </a:lvl1pPr>
          </a:lstStyle>
          <a:p>
            <a:fld id="{22F63A6C-74A1-4A20-BA63-E6365805CE13}"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47BB75-7A8B-C464-4E1F-41EE731D84E8}"/>
              </a:ext>
            </a:extLst>
          </p:cNvPr>
          <p:cNvSpPr>
            <a:spLocks noGrp="1"/>
          </p:cNvSpPr>
          <p:nvPr>
            <p:ph type="hdr" sz="quarter"/>
          </p:nvPr>
        </p:nvSpPr>
        <p:spPr>
          <a:xfrm>
            <a:off x="0" y="0"/>
            <a:ext cx="3009900" cy="463550"/>
          </a:xfrm>
          <a:prstGeom prst="rect">
            <a:avLst/>
          </a:prstGeom>
        </p:spPr>
        <p:txBody>
          <a:bodyPr vert="horz" lIns="91723" tIns="45862" rIns="91723" bIns="45862"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CFB43669-24B7-7B67-FAAE-514A9A4ED210}"/>
              </a:ext>
            </a:extLst>
          </p:cNvPr>
          <p:cNvSpPr>
            <a:spLocks noGrp="1"/>
          </p:cNvSpPr>
          <p:nvPr>
            <p:ph type="dt" idx="1"/>
          </p:nvPr>
        </p:nvSpPr>
        <p:spPr>
          <a:xfrm>
            <a:off x="3935413" y="0"/>
            <a:ext cx="3009900" cy="463550"/>
          </a:xfrm>
          <a:prstGeom prst="rect">
            <a:avLst/>
          </a:prstGeom>
        </p:spPr>
        <p:txBody>
          <a:bodyPr vert="horz" wrap="square" lIns="91723" tIns="45862" rIns="91723" bIns="45862" numCol="1" anchor="t" anchorCtr="0" compatLnSpc="1">
            <a:prstTxWarp prst="textNoShape">
              <a:avLst/>
            </a:prstTxWarp>
          </a:bodyPr>
          <a:lstStyle>
            <a:lvl1pPr algn="r">
              <a:defRPr sz="1200"/>
            </a:lvl1pPr>
          </a:lstStyle>
          <a:p>
            <a:fld id="{6D88B347-482E-4C18-A4E7-47DB74744EE2}"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14ABF67E-1F0C-74A8-B929-0F38CBB4254C}"/>
              </a:ext>
            </a:extLst>
          </p:cNvPr>
          <p:cNvSpPr>
            <a:spLocks noGrp="1" noRot="1" noChangeAspect="1"/>
          </p:cNvSpPr>
          <p:nvPr>
            <p:ph type="sldImg" idx="2"/>
          </p:nvPr>
        </p:nvSpPr>
        <p:spPr>
          <a:xfrm>
            <a:off x="1155700" y="695325"/>
            <a:ext cx="4635500" cy="3476625"/>
          </a:xfrm>
          <a:prstGeom prst="rect">
            <a:avLst/>
          </a:prstGeom>
          <a:noFill/>
          <a:ln w="12700">
            <a:solidFill>
              <a:prstClr val="black"/>
            </a:solidFill>
          </a:ln>
        </p:spPr>
        <p:txBody>
          <a:bodyPr vert="horz" lIns="91723" tIns="45862" rIns="91723" bIns="45862" rtlCol="0" anchor="ctr"/>
          <a:lstStyle/>
          <a:p>
            <a:pPr lvl="0"/>
            <a:endParaRPr lang="en-US" noProof="0"/>
          </a:p>
        </p:txBody>
      </p:sp>
      <p:sp>
        <p:nvSpPr>
          <p:cNvPr id="5" name="Notes Placeholder 4">
            <a:extLst>
              <a:ext uri="{FF2B5EF4-FFF2-40B4-BE49-F238E27FC236}">
                <a16:creationId xmlns:a16="http://schemas.microsoft.com/office/drawing/2014/main" id="{25644AA3-4482-5DDA-7B30-604836923C39}"/>
              </a:ext>
            </a:extLst>
          </p:cNvPr>
          <p:cNvSpPr>
            <a:spLocks noGrp="1"/>
          </p:cNvSpPr>
          <p:nvPr>
            <p:ph type="body" sz="quarter" idx="3"/>
          </p:nvPr>
        </p:nvSpPr>
        <p:spPr>
          <a:xfrm>
            <a:off x="695325" y="4403725"/>
            <a:ext cx="5556250" cy="4171950"/>
          </a:xfrm>
          <a:prstGeom prst="rect">
            <a:avLst/>
          </a:prstGeom>
        </p:spPr>
        <p:txBody>
          <a:bodyPr vert="horz" lIns="91723" tIns="45862" rIns="91723" bIns="458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BC44DEE-ACD6-C163-D8DA-731E01C3A4FD}"/>
              </a:ext>
            </a:extLst>
          </p:cNvPr>
          <p:cNvSpPr>
            <a:spLocks noGrp="1"/>
          </p:cNvSpPr>
          <p:nvPr>
            <p:ph type="ftr" sz="quarter" idx="4"/>
          </p:nvPr>
        </p:nvSpPr>
        <p:spPr>
          <a:xfrm>
            <a:off x="0" y="8805863"/>
            <a:ext cx="3009900" cy="463550"/>
          </a:xfrm>
          <a:prstGeom prst="rect">
            <a:avLst/>
          </a:prstGeom>
        </p:spPr>
        <p:txBody>
          <a:bodyPr vert="horz" lIns="91723" tIns="45862" rIns="91723" bIns="45862"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6F0D5ED4-1E0C-B7F9-B8C8-8D2CF831BE9D}"/>
              </a:ext>
            </a:extLst>
          </p:cNvPr>
          <p:cNvSpPr>
            <a:spLocks noGrp="1"/>
          </p:cNvSpPr>
          <p:nvPr>
            <p:ph type="sldNum" sz="quarter" idx="5"/>
          </p:nvPr>
        </p:nvSpPr>
        <p:spPr>
          <a:xfrm>
            <a:off x="3935413" y="8805863"/>
            <a:ext cx="3009900" cy="463550"/>
          </a:xfrm>
          <a:prstGeom prst="rect">
            <a:avLst/>
          </a:prstGeom>
        </p:spPr>
        <p:txBody>
          <a:bodyPr vert="horz" wrap="square" lIns="91723" tIns="45862" rIns="91723" bIns="45862" numCol="1" anchor="b" anchorCtr="0" compatLnSpc="1">
            <a:prstTxWarp prst="textNoShape">
              <a:avLst/>
            </a:prstTxWarp>
          </a:bodyPr>
          <a:lstStyle>
            <a:lvl1pPr algn="r">
              <a:defRPr sz="1200"/>
            </a:lvl1pPr>
          </a:lstStyle>
          <a:p>
            <a:fld id="{AC9B1310-7204-47D5-9C8A-D980044C273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A5279C10-2823-3808-EE03-C694062B4BB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0990781-6EE5-44E1-1447-93DDAE22C2DC}"/>
              </a:ext>
            </a:extLst>
          </p:cNvPr>
          <p:cNvSpPr>
            <a:spLocks noGrp="1"/>
          </p:cNvSpPr>
          <p:nvPr>
            <p:ph type="body" idx="1"/>
          </p:nvPr>
        </p:nvSpPr>
        <p:spPr/>
        <p:txBody>
          <a:bodyPr/>
          <a:lstStyle/>
          <a:p>
            <a:pPr marL="515944" indent="-515944" fontAlgn="auto">
              <a:spcBef>
                <a:spcPts val="0"/>
              </a:spcBef>
              <a:spcAft>
                <a:spcPts val="0"/>
              </a:spcAft>
              <a:buFont typeface="+mj-lt"/>
              <a:buAutoNum type="alphaUcPeriod"/>
              <a:defRPr/>
            </a:pPr>
            <a:r>
              <a:rPr lang="en-US" sz="1600" dirty="0">
                <a:solidFill>
                  <a:schemeClr val="accent2">
                    <a:lumMod val="40000"/>
                    <a:lumOff val="60000"/>
                  </a:schemeClr>
                </a:solidFill>
                <a:ea typeface="+mn-ea"/>
              </a:rPr>
              <a:t>Involves participants in </a:t>
            </a:r>
            <a:r>
              <a:rPr lang="en-US" sz="1600" i="1" dirty="0">
                <a:solidFill>
                  <a:schemeClr val="accent2">
                    <a:lumMod val="40000"/>
                    <a:lumOff val="60000"/>
                  </a:schemeClr>
                </a:solidFill>
                <a:ea typeface="+mn-ea"/>
              </a:rPr>
              <a:t>all </a:t>
            </a:r>
            <a:r>
              <a:rPr lang="en-US" sz="1600" dirty="0">
                <a:solidFill>
                  <a:schemeClr val="accent2">
                    <a:lumMod val="40000"/>
                    <a:lumOff val="60000"/>
                  </a:schemeClr>
                </a:solidFill>
                <a:ea typeface="+mn-ea"/>
              </a:rPr>
              <a:t>project phases</a:t>
            </a:r>
          </a:p>
          <a:p>
            <a:pPr lvl="1" fontAlgn="auto">
              <a:spcBef>
                <a:spcPts val="0"/>
              </a:spcBef>
              <a:spcAft>
                <a:spcPts val="0"/>
              </a:spcAft>
              <a:buFont typeface="Arial" pitchFamily="34" charset="0"/>
              <a:buChar char="•"/>
              <a:defRPr/>
            </a:pPr>
            <a:r>
              <a:rPr lang="en-US" sz="1600" dirty="0">
                <a:ea typeface="+mn-ea"/>
              </a:rPr>
              <a:t>Project design &amp; planning</a:t>
            </a:r>
          </a:p>
          <a:p>
            <a:pPr lvl="1" fontAlgn="auto">
              <a:spcBef>
                <a:spcPts val="0"/>
              </a:spcBef>
              <a:spcAft>
                <a:spcPts val="0"/>
              </a:spcAft>
              <a:buFont typeface="Arial" pitchFamily="34" charset="0"/>
              <a:buChar char="•"/>
              <a:defRPr/>
            </a:pPr>
            <a:r>
              <a:rPr lang="en-US" sz="1600" dirty="0">
                <a:ea typeface="+mn-ea"/>
              </a:rPr>
              <a:t>Implementation &amp; active management</a:t>
            </a:r>
          </a:p>
          <a:p>
            <a:pPr lvl="1" fontAlgn="auto">
              <a:spcBef>
                <a:spcPts val="0"/>
              </a:spcBef>
              <a:spcAft>
                <a:spcPts val="0"/>
              </a:spcAft>
              <a:buFont typeface="Arial" pitchFamily="34" charset="0"/>
              <a:buChar char="•"/>
              <a:defRPr/>
            </a:pPr>
            <a:r>
              <a:rPr lang="en-US" sz="1600" dirty="0">
                <a:ea typeface="+mn-ea"/>
              </a:rPr>
              <a:t>Monitoring &amp; learning (citizen science)</a:t>
            </a:r>
          </a:p>
          <a:p>
            <a:pPr marL="515944" indent="-515944" fontAlgn="auto">
              <a:spcBef>
                <a:spcPts val="0"/>
              </a:spcBef>
              <a:spcAft>
                <a:spcPts val="0"/>
              </a:spcAft>
              <a:buFont typeface="+mj-lt"/>
              <a:buAutoNum type="alphaUcPeriod"/>
              <a:defRPr/>
            </a:pPr>
            <a:r>
              <a:rPr lang="en-US" sz="1600" dirty="0">
                <a:solidFill>
                  <a:schemeClr val="accent2">
                    <a:lumMod val="40000"/>
                    <a:lumOff val="60000"/>
                  </a:schemeClr>
                </a:solidFill>
                <a:ea typeface="+mn-ea"/>
              </a:rPr>
              <a:t>Includes </a:t>
            </a:r>
            <a:r>
              <a:rPr lang="en-US" sz="1600" i="1" dirty="0">
                <a:solidFill>
                  <a:schemeClr val="accent2">
                    <a:lumMod val="40000"/>
                    <a:lumOff val="60000"/>
                  </a:schemeClr>
                </a:solidFill>
                <a:ea typeface="+mn-ea"/>
              </a:rPr>
              <a:t>all </a:t>
            </a:r>
            <a:r>
              <a:rPr lang="en-US" sz="1600" dirty="0">
                <a:solidFill>
                  <a:schemeClr val="accent2">
                    <a:lumMod val="40000"/>
                    <a:lumOff val="60000"/>
                  </a:schemeClr>
                </a:solidFill>
                <a:ea typeface="+mn-ea"/>
              </a:rPr>
              <a:t>communities in the landscape </a:t>
            </a:r>
          </a:p>
          <a:p>
            <a:pPr lvl="1" fontAlgn="auto">
              <a:spcBef>
                <a:spcPts val="0"/>
              </a:spcBef>
              <a:spcAft>
                <a:spcPts val="0"/>
              </a:spcAft>
              <a:buFont typeface="Arial" pitchFamily="34" charset="0"/>
              <a:buChar char="•"/>
              <a:defRPr/>
            </a:pPr>
            <a:r>
              <a:rPr lang="en-US" sz="1600" dirty="0">
                <a:ea typeface="+mn-ea"/>
              </a:rPr>
              <a:t>Direct beneficiaries (jobs &amp; income)</a:t>
            </a:r>
          </a:p>
          <a:p>
            <a:pPr lvl="1" fontAlgn="auto">
              <a:spcBef>
                <a:spcPts val="0"/>
              </a:spcBef>
              <a:spcAft>
                <a:spcPts val="0"/>
              </a:spcAft>
              <a:buFont typeface="Arial" pitchFamily="34" charset="0"/>
              <a:buChar char="•"/>
              <a:defRPr/>
            </a:pPr>
            <a:r>
              <a:rPr lang="en-US" sz="1600" dirty="0">
                <a:ea typeface="+mn-ea"/>
              </a:rPr>
              <a:t>Indirect beneficiaries (secondary spending, transport)</a:t>
            </a:r>
          </a:p>
          <a:p>
            <a:pPr lvl="1" fontAlgn="auto">
              <a:spcBef>
                <a:spcPts val="0"/>
              </a:spcBef>
              <a:spcAft>
                <a:spcPts val="0"/>
              </a:spcAft>
              <a:buFont typeface="Arial" pitchFamily="34" charset="0"/>
              <a:buChar char="•"/>
              <a:defRPr/>
            </a:pPr>
            <a:r>
              <a:rPr lang="en-US" sz="1600" dirty="0">
                <a:ea typeface="+mn-ea"/>
              </a:rPr>
              <a:t>Communities not aligned with restoration goals (amenity destinations, retirement)</a:t>
            </a:r>
          </a:p>
          <a:p>
            <a:pPr lvl="1" fontAlgn="auto">
              <a:spcBef>
                <a:spcPts val="0"/>
              </a:spcBef>
              <a:spcAft>
                <a:spcPts val="0"/>
              </a:spcAft>
              <a:buFont typeface="Arial" pitchFamily="34" charset="0"/>
              <a:buChar char="•"/>
              <a:defRPr/>
            </a:pPr>
            <a:r>
              <a:rPr lang="en-US" sz="1600" dirty="0">
                <a:ea typeface="+mn-ea"/>
              </a:rPr>
              <a:t>Urban centers (concentrated demand)</a:t>
            </a:r>
          </a:p>
          <a:p>
            <a:pPr marL="515944" indent="-515944" fontAlgn="auto">
              <a:spcBef>
                <a:spcPts val="0"/>
              </a:spcBef>
              <a:spcAft>
                <a:spcPts val="0"/>
              </a:spcAft>
              <a:buFont typeface="+mj-lt"/>
              <a:buAutoNum type="alphaUcPeriod"/>
              <a:defRPr/>
            </a:pPr>
            <a:r>
              <a:rPr lang="en-US" sz="1600" dirty="0">
                <a:solidFill>
                  <a:schemeClr val="accent2">
                    <a:lumMod val="40000"/>
                    <a:lumOff val="60000"/>
                  </a:schemeClr>
                </a:solidFill>
                <a:ea typeface="+mn-ea"/>
              </a:rPr>
              <a:t>Invites multiple publics [FACA]</a:t>
            </a:r>
          </a:p>
          <a:p>
            <a:pPr lvl="1" fontAlgn="auto">
              <a:spcBef>
                <a:spcPts val="0"/>
              </a:spcBef>
              <a:spcAft>
                <a:spcPts val="0"/>
              </a:spcAft>
              <a:buFont typeface="Arial" pitchFamily="34" charset="0"/>
              <a:buChar char="•"/>
              <a:defRPr/>
            </a:pPr>
            <a:r>
              <a:rPr lang="en-US" sz="1600" dirty="0">
                <a:ea typeface="+mn-ea"/>
              </a:rPr>
              <a:t>Formal stakeholders (corporations, NGOs)</a:t>
            </a:r>
          </a:p>
          <a:p>
            <a:pPr lvl="1" fontAlgn="auto">
              <a:spcBef>
                <a:spcPts val="0"/>
              </a:spcBef>
              <a:spcAft>
                <a:spcPts val="0"/>
              </a:spcAft>
              <a:buFont typeface="Arial" pitchFamily="34" charset="0"/>
              <a:buChar char="•"/>
              <a:defRPr/>
            </a:pPr>
            <a:r>
              <a:rPr lang="en-US" sz="1600" dirty="0">
                <a:ea typeface="+mn-ea"/>
              </a:rPr>
              <a:t>Less structured groups (enthusiasts, stewards)</a:t>
            </a:r>
          </a:p>
          <a:p>
            <a:pPr lvl="1" fontAlgn="auto">
              <a:spcBef>
                <a:spcPts val="0"/>
              </a:spcBef>
              <a:spcAft>
                <a:spcPts val="0"/>
              </a:spcAft>
              <a:buFont typeface="Arial" pitchFamily="34" charset="0"/>
              <a:buChar char="•"/>
              <a:defRPr/>
            </a:pPr>
            <a:r>
              <a:rPr lang="en-US" sz="1600" dirty="0">
                <a:ea typeface="+mn-ea"/>
              </a:rPr>
              <a:t>Environmental justice (EJ) groups</a:t>
            </a:r>
          </a:p>
          <a:p>
            <a:pPr lvl="1" fontAlgn="auto">
              <a:spcBef>
                <a:spcPts val="0"/>
              </a:spcBef>
              <a:spcAft>
                <a:spcPts val="0"/>
              </a:spcAft>
              <a:buFont typeface="Arial" pitchFamily="34" charset="0"/>
              <a:buChar char="•"/>
              <a:defRPr/>
            </a:pPr>
            <a:r>
              <a:rPr lang="en-US" sz="1600" dirty="0">
                <a:ea typeface="+mn-ea"/>
              </a:rPr>
              <a:t>Private landowners </a:t>
            </a:r>
          </a:p>
          <a:p>
            <a:pPr marL="515944" indent="-515944" fontAlgn="auto">
              <a:spcBef>
                <a:spcPts val="0"/>
              </a:spcBef>
              <a:spcAft>
                <a:spcPts val="0"/>
              </a:spcAft>
              <a:buFont typeface="+mj-lt"/>
              <a:buAutoNum type="alphaUcPeriod"/>
              <a:defRPr/>
            </a:pPr>
            <a:r>
              <a:rPr lang="en-US" sz="1600" dirty="0">
                <a:solidFill>
                  <a:schemeClr val="accent2">
                    <a:lumMod val="40000"/>
                    <a:lumOff val="60000"/>
                  </a:schemeClr>
                </a:solidFill>
                <a:ea typeface="+mn-ea"/>
              </a:rPr>
              <a:t>Is monitored using objective standards</a:t>
            </a:r>
          </a:p>
          <a:p>
            <a:pPr lvl="1" fontAlgn="auto">
              <a:spcBef>
                <a:spcPts val="0"/>
              </a:spcBef>
              <a:spcAft>
                <a:spcPts val="0"/>
              </a:spcAft>
              <a:buFont typeface="Arial" pitchFamily="34" charset="0"/>
              <a:buChar char="•"/>
              <a:defRPr/>
            </a:pPr>
            <a:r>
              <a:rPr lang="en-US" sz="1600" dirty="0">
                <a:ea typeface="+mn-ea"/>
              </a:rPr>
              <a:t>Quantity/diversity of outreach efforts</a:t>
            </a:r>
          </a:p>
          <a:p>
            <a:pPr fontAlgn="auto">
              <a:spcBef>
                <a:spcPts val="0"/>
              </a:spcBef>
              <a:spcAft>
                <a:spcPts val="0"/>
              </a:spcAft>
              <a:defRPr/>
            </a:pPr>
            <a:endParaRPr lang="en-US" sz="1600" dirty="0">
              <a:ea typeface="+mn-ea"/>
            </a:endParaRPr>
          </a:p>
        </p:txBody>
      </p:sp>
      <p:sp>
        <p:nvSpPr>
          <p:cNvPr id="33795" name="Slide Number Placeholder 3">
            <a:extLst>
              <a:ext uri="{FF2B5EF4-FFF2-40B4-BE49-F238E27FC236}">
                <a16:creationId xmlns:a16="http://schemas.microsoft.com/office/drawing/2014/main" id="{FB253192-38AE-921A-8A4C-D7C7FA5C40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FBBE6F9-2442-48D4-89B9-04087E8F430B}"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7207877F-AECC-94BA-881C-FCCCAAB7C4D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2E17B76B-413B-8D46-F1BD-F35E18878D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3011" name="Slide Number Placeholder 3">
            <a:extLst>
              <a:ext uri="{FF2B5EF4-FFF2-40B4-BE49-F238E27FC236}">
                <a16:creationId xmlns:a16="http://schemas.microsoft.com/office/drawing/2014/main" id="{619CF62A-1477-EC54-EFB6-AAF12E3F5D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13EFE2-B2ED-4623-A41A-5D9CE132D7F2}" type="slidenum">
              <a:rPr lang="en-US" altLang="en-US"/>
              <a:pPr/>
              <a:t>24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9320131E-E259-2A76-6779-737EFAC08A3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DBAF1082-1C83-C520-D226-CDB5960A97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Finally, I wanted to show you how we can potentially integrate our mapping data with other layers.  Here we drew from a map with recreation sites and overlayed that with our recreation activities map to see if there is a connection between existing recreation infrastructure and recreation activity.  </a:t>
            </a:r>
          </a:p>
        </p:txBody>
      </p:sp>
      <p:sp>
        <p:nvSpPr>
          <p:cNvPr id="44035" name="Slide Number Placeholder 3">
            <a:extLst>
              <a:ext uri="{FF2B5EF4-FFF2-40B4-BE49-F238E27FC236}">
                <a16:creationId xmlns:a16="http://schemas.microsoft.com/office/drawing/2014/main" id="{B40A7078-9FAA-79C9-1716-13FEFA04F9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4438316-DEAF-4081-A983-6E9F18ABE294}" type="slidenum">
              <a:rPr lang="en-US" altLang="en-US"/>
              <a:pPr/>
              <a:t>26</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8499A881-DAED-4961-A59F-CB647657171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1993CC5E-1EB7-9245-5854-15EEE3C77E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But, our project has generated some momentum within the USFS and other federal agencies and we are beginning to explore other applications and adaptations to suit particular planning needs.  Specifically, we are being asked to inform a roads planning process on a national forest in Oregon.  We are being asked to do mapping at different scales or places with distinct geophysical properties, such as a watershed, marsh, or grove.  We are exploring ways to make HEM mapping a standard part of national forest planning.  And, there are potential applications for management of particular program areas such as recreation or special forest products.  </a:t>
            </a:r>
          </a:p>
          <a:p>
            <a:pPr>
              <a:spcBef>
                <a:spcPct val="0"/>
              </a:spcBef>
            </a:pPr>
            <a:endParaRPr lang="en-US" altLang="en-US"/>
          </a:p>
        </p:txBody>
      </p:sp>
      <p:sp>
        <p:nvSpPr>
          <p:cNvPr id="45059" name="Slide Number Placeholder 3">
            <a:extLst>
              <a:ext uri="{FF2B5EF4-FFF2-40B4-BE49-F238E27FC236}">
                <a16:creationId xmlns:a16="http://schemas.microsoft.com/office/drawing/2014/main" id="{4ECFCF6F-602C-38AB-4A64-08ADBB2287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AF84BA2-C9E8-464B-AFF2-08AFAA69949B}" type="slidenum">
              <a:rPr lang="en-US" altLang="en-US"/>
              <a:pPr/>
              <a:t>30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3F844035-0036-FA9A-1713-3B26BF81C16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3BB7D305-3948-06EA-278E-F5285AE9CB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4819" name="Slide Number Placeholder 3">
            <a:extLst>
              <a:ext uri="{FF2B5EF4-FFF2-40B4-BE49-F238E27FC236}">
                <a16:creationId xmlns:a16="http://schemas.microsoft.com/office/drawing/2014/main" id="{7A8C70FB-1E82-A031-2063-0A123204D6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04BA543-DCF4-493D-8E66-6CF67560EE36}" type="slidenum">
              <a:rPr lang="en-US" altLang="en-US"/>
              <a:pPr/>
              <a:t>13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606E3BC-748C-0D87-B91E-0AD555EAE08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09CD7146-A7AA-B805-DB49-F32755D7C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5988">
              <a:spcBef>
                <a:spcPct val="0"/>
              </a:spcBef>
            </a:pPr>
            <a:r>
              <a:rPr lang="en-US" altLang="en-US"/>
              <a:t>HEM is a tool developed by social scientists and GIS specialists  that can be adapted for use in landscape-scale restoration.  HEM can be used to gather information from communities, stakeholders, landowners, public agencies, and special populations.  </a:t>
            </a:r>
          </a:p>
          <a:p>
            <a:pPr defTabSz="915988">
              <a:spcBef>
                <a:spcPct val="0"/>
              </a:spcBef>
            </a:pPr>
            <a:endParaRPr lang="en-US" altLang="en-US"/>
          </a:p>
        </p:txBody>
      </p:sp>
      <p:sp>
        <p:nvSpPr>
          <p:cNvPr id="35843" name="Slide Number Placeholder 3">
            <a:extLst>
              <a:ext uri="{FF2B5EF4-FFF2-40B4-BE49-F238E27FC236}">
                <a16:creationId xmlns:a16="http://schemas.microsoft.com/office/drawing/2014/main" id="{D0C77174-6CBB-5A26-DB62-82C1E163AC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098A79E-6B93-4917-A01A-0686ACEAE211}" type="slidenum">
              <a:rPr lang="en-US" altLang="en-US"/>
              <a:pPr/>
              <a:t>14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153BD180-869E-2368-EB9D-098B1647C50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1D9B8E7B-A25B-95A9-2BA4-268AA8DBDC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For each workshop, we organized 4 to 6 people around tables with a 36 by 36” map in the middle.  Maps were covered with mylar. Maps displayed general topographical features and landmarks, such as major roads, towns, and rivers, but we wanted to avoid lots of labels, such as names of campgrounds, which might bias what people choose to map.  </a:t>
            </a:r>
          </a:p>
          <a:p>
            <a:pPr>
              <a:spcBef>
                <a:spcPct val="0"/>
              </a:spcBef>
            </a:pPr>
            <a:endParaRPr lang="en-US" altLang="en-US"/>
          </a:p>
          <a:p>
            <a:pPr>
              <a:spcBef>
                <a:spcPct val="0"/>
              </a:spcBef>
            </a:pPr>
            <a:r>
              <a:rPr lang="en-US" altLang="en-US"/>
              <a:t>Each participant had a workshop packet with prompts helping them along.  We gave participants separate colors for marking their packets and their maps.  We had reference materials available to help people find their places.  </a:t>
            </a:r>
          </a:p>
          <a:p>
            <a:pPr>
              <a:spcBef>
                <a:spcPct val="0"/>
              </a:spcBef>
            </a:pPr>
            <a:br>
              <a:rPr lang="en-US" altLang="en-US"/>
            </a:br>
            <a:r>
              <a:rPr lang="en-US" altLang="en-US"/>
              <a:t>Workshops were 90 minutes and we had two major mapping exercises, which took 25 minutes each.</a:t>
            </a:r>
          </a:p>
        </p:txBody>
      </p:sp>
      <p:sp>
        <p:nvSpPr>
          <p:cNvPr id="36867" name="Slide Number Placeholder 3">
            <a:extLst>
              <a:ext uri="{FF2B5EF4-FFF2-40B4-BE49-F238E27FC236}">
                <a16:creationId xmlns:a16="http://schemas.microsoft.com/office/drawing/2014/main" id="{036BF461-3754-963E-D4DA-B92632ACC5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5ED25F2-8EE5-4F66-8944-C4E77161471B}" type="slidenum">
              <a:rPr lang="en-US" altLang="en-US"/>
              <a:pPr/>
              <a:t>16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74131D74-60A6-A8CD-6C67-FC414956BED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88C75D81-44A9-58CB-EFBE-D4D58EC507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first activity involved mapping special places and identifying core values associated with those places.  We handed out a list of 14 landscape values and read through these.  We asked people to identify five places on the Olympic Peninsula that were meaningful or special.  Tell us where the places are located, the values (primary and secondary) they assign to this place, and what they do there.  After writing about this on their worksheet, they grabbed their assigned pen and circled places, drew dots, or lines and labeled them. </a:t>
            </a:r>
          </a:p>
        </p:txBody>
      </p:sp>
      <p:sp>
        <p:nvSpPr>
          <p:cNvPr id="37891" name="Slide Number Placeholder 3">
            <a:extLst>
              <a:ext uri="{FF2B5EF4-FFF2-40B4-BE49-F238E27FC236}">
                <a16:creationId xmlns:a16="http://schemas.microsoft.com/office/drawing/2014/main" id="{9A10D82C-EAF2-BA85-8146-DA521C63CC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B35E60D-052A-44AF-A761-693FBF7E0C1A}" type="slidenum">
              <a:rPr lang="en-US" altLang="en-US"/>
              <a:pPr/>
              <a:t>17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C0A66A8B-1ED9-22C3-D2D2-EB898CBCD75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E094C965-520C-6952-A0FF-A158C098D8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8915" name="Slide Number Placeholder 3">
            <a:extLst>
              <a:ext uri="{FF2B5EF4-FFF2-40B4-BE49-F238E27FC236}">
                <a16:creationId xmlns:a16="http://schemas.microsoft.com/office/drawing/2014/main" id="{C77B859C-248A-2643-C86A-AEBDA78C6A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17D781-D804-4CE5-972B-8BC11EA362BE}" type="slidenum">
              <a:rPr lang="en-US" altLang="en-US"/>
              <a:pPr/>
              <a:t>18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19CCA30A-7D8A-2C54-F4B8-42766BDF1BB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802AD555-0757-7968-A24D-014D85BF05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second activity involved asking people what outdoor activities are most important to them.  They were told to pick 3 activities that were important. For each activity, we wanted to know 3 to 5 outdoor places they go to do this.  </a:t>
            </a:r>
          </a:p>
          <a:p>
            <a:pPr>
              <a:spcBef>
                <a:spcPct val="0"/>
              </a:spcBef>
            </a:pPr>
            <a:endParaRPr lang="en-US" altLang="en-US"/>
          </a:p>
          <a:p>
            <a:pPr>
              <a:spcBef>
                <a:spcPct val="0"/>
              </a:spcBef>
            </a:pPr>
            <a:r>
              <a:rPr lang="en-US" altLang="en-US"/>
              <a:t>We asked them to tell us about this place in words (on their worksheets) and asking them how often they go to each place and what they do while they are there.  </a:t>
            </a:r>
          </a:p>
          <a:p>
            <a:pPr>
              <a:spcBef>
                <a:spcPct val="0"/>
              </a:spcBef>
            </a:pPr>
            <a:endParaRPr lang="en-US" altLang="en-US"/>
          </a:p>
          <a:p>
            <a:pPr>
              <a:spcBef>
                <a:spcPct val="0"/>
              </a:spcBef>
            </a:pPr>
            <a:r>
              <a:rPr lang="en-US" altLang="en-US"/>
              <a:t>Then, they identified these places on the map.  Again, they drew on the maps with markers – each table sharing one map.  </a:t>
            </a:r>
          </a:p>
        </p:txBody>
      </p:sp>
      <p:sp>
        <p:nvSpPr>
          <p:cNvPr id="39939" name="Slide Number Placeholder 3">
            <a:extLst>
              <a:ext uri="{FF2B5EF4-FFF2-40B4-BE49-F238E27FC236}">
                <a16:creationId xmlns:a16="http://schemas.microsoft.com/office/drawing/2014/main" id="{B6CCD3E4-B46E-C5DE-8CA6-7058BD1C0D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D6EB234-1CC3-4AA4-9CAE-47CF0D2A0336}" type="slidenum">
              <a:rPr lang="en-US" altLang="en-US"/>
              <a:pPr/>
              <a:t>19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6EF773DC-76F0-EA7A-C5AE-DF843AFA453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05B5560B-CFFE-BCC3-BB7C-90CA43E0C3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0963" name="Slide Number Placeholder 3">
            <a:extLst>
              <a:ext uri="{FF2B5EF4-FFF2-40B4-BE49-F238E27FC236}">
                <a16:creationId xmlns:a16="http://schemas.microsoft.com/office/drawing/2014/main" id="{7521992D-29B7-CC1E-C34E-AD82AA3B55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3E00C21-E8B4-4659-BAFE-7ACEE28DFC2F}" type="slidenum">
              <a:rPr lang="en-US" altLang="en-US"/>
              <a:pPr/>
              <a:t>21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75E6670B-9550-1215-66A3-1967DA24C05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12065A7E-85FB-9A3A-2741-83D202A29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1987" name="Slide Number Placeholder 3">
            <a:extLst>
              <a:ext uri="{FF2B5EF4-FFF2-40B4-BE49-F238E27FC236}">
                <a16:creationId xmlns:a16="http://schemas.microsoft.com/office/drawing/2014/main" id="{E1B564A3-1448-4F24-F669-7B9DE76FA4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B08D0C5-4A4C-469A-81AF-E023FCE1EE98}" type="slidenum">
              <a:rPr lang="en-US" altLang="en-US"/>
              <a:pPr/>
              <a:t>23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7D0DA7-9252-684A-EA46-5DF6A49A7788}"/>
              </a:ext>
            </a:extLst>
          </p:cNvPr>
          <p:cNvSpPr>
            <a:spLocks noGrp="1"/>
          </p:cNvSpPr>
          <p:nvPr>
            <p:ph type="dt" sz="half" idx="10"/>
          </p:nvPr>
        </p:nvSpPr>
        <p:spPr/>
        <p:txBody>
          <a:bodyPr/>
          <a:lstStyle>
            <a:lvl1pPr>
              <a:defRPr/>
            </a:lvl1pPr>
          </a:lstStyle>
          <a:p>
            <a:fld id="{7FAC39BB-7BF6-48AA-9C56-2706B98F83B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48FAAB11-B864-EF42-45D4-B57B5BD74C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907085-EFA4-49E5-1A75-374486B3B493}"/>
              </a:ext>
            </a:extLst>
          </p:cNvPr>
          <p:cNvSpPr>
            <a:spLocks noGrp="1"/>
          </p:cNvSpPr>
          <p:nvPr>
            <p:ph type="sldNum" sz="quarter" idx="12"/>
          </p:nvPr>
        </p:nvSpPr>
        <p:spPr/>
        <p:txBody>
          <a:bodyPr/>
          <a:lstStyle>
            <a:lvl1pPr>
              <a:defRPr/>
            </a:lvl1pPr>
          </a:lstStyle>
          <a:p>
            <a:fld id="{B0C0C282-40F9-4D09-9881-837FC84CF3C9}" type="slidenum">
              <a:rPr lang="en-US" altLang="en-US"/>
              <a:pPr/>
              <a:t>‹#›</a:t>
            </a:fld>
            <a:endParaRPr lang="en-US" altLang="en-US"/>
          </a:p>
        </p:txBody>
      </p:sp>
    </p:spTree>
    <p:extLst>
      <p:ext uri="{BB962C8B-B14F-4D97-AF65-F5344CB8AC3E}">
        <p14:creationId xmlns:p14="http://schemas.microsoft.com/office/powerpoint/2010/main" val="1302750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8375E-E414-802D-387F-8E73408DF92A}"/>
              </a:ext>
            </a:extLst>
          </p:cNvPr>
          <p:cNvSpPr>
            <a:spLocks noGrp="1"/>
          </p:cNvSpPr>
          <p:nvPr>
            <p:ph type="dt" sz="half" idx="10"/>
          </p:nvPr>
        </p:nvSpPr>
        <p:spPr/>
        <p:txBody>
          <a:bodyPr/>
          <a:lstStyle>
            <a:lvl1pPr>
              <a:defRPr/>
            </a:lvl1pPr>
          </a:lstStyle>
          <a:p>
            <a:fld id="{CFBB783D-F6F3-4B82-87E1-794A9B89669A}"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E29C18A8-8D70-701E-4959-8578ED8129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CEB60D-C154-8772-312C-C71660E4D174}"/>
              </a:ext>
            </a:extLst>
          </p:cNvPr>
          <p:cNvSpPr>
            <a:spLocks noGrp="1"/>
          </p:cNvSpPr>
          <p:nvPr>
            <p:ph type="sldNum" sz="quarter" idx="12"/>
          </p:nvPr>
        </p:nvSpPr>
        <p:spPr/>
        <p:txBody>
          <a:bodyPr/>
          <a:lstStyle>
            <a:lvl1pPr>
              <a:defRPr/>
            </a:lvl1pPr>
          </a:lstStyle>
          <a:p>
            <a:fld id="{7A51D0BD-D796-4A3B-B4B5-123346D2E906}" type="slidenum">
              <a:rPr lang="en-US" altLang="en-US"/>
              <a:pPr/>
              <a:t>‹#›</a:t>
            </a:fld>
            <a:endParaRPr lang="en-US" altLang="en-US"/>
          </a:p>
        </p:txBody>
      </p:sp>
    </p:spTree>
    <p:extLst>
      <p:ext uri="{BB962C8B-B14F-4D97-AF65-F5344CB8AC3E}">
        <p14:creationId xmlns:p14="http://schemas.microsoft.com/office/powerpoint/2010/main" val="1443939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A874B-6157-AA8A-CF53-2D53C25FAB89}"/>
              </a:ext>
            </a:extLst>
          </p:cNvPr>
          <p:cNvSpPr>
            <a:spLocks noGrp="1"/>
          </p:cNvSpPr>
          <p:nvPr>
            <p:ph type="dt" sz="half" idx="10"/>
          </p:nvPr>
        </p:nvSpPr>
        <p:spPr/>
        <p:txBody>
          <a:bodyPr/>
          <a:lstStyle>
            <a:lvl1pPr>
              <a:defRPr/>
            </a:lvl1pPr>
          </a:lstStyle>
          <a:p>
            <a:fld id="{F9990766-5F7A-40B2-8010-BE950CC73784}"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FCD4C1C0-3F51-06FE-9AE0-94002926A9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7E3F04-B57D-3DAF-4C2E-CEC1BB95FAEB}"/>
              </a:ext>
            </a:extLst>
          </p:cNvPr>
          <p:cNvSpPr>
            <a:spLocks noGrp="1"/>
          </p:cNvSpPr>
          <p:nvPr>
            <p:ph type="sldNum" sz="quarter" idx="12"/>
          </p:nvPr>
        </p:nvSpPr>
        <p:spPr/>
        <p:txBody>
          <a:bodyPr/>
          <a:lstStyle>
            <a:lvl1pPr>
              <a:defRPr/>
            </a:lvl1pPr>
          </a:lstStyle>
          <a:p>
            <a:fld id="{CBBAADE3-AF1C-4585-A4FA-561EE878785A}" type="slidenum">
              <a:rPr lang="en-US" altLang="en-US"/>
              <a:pPr/>
              <a:t>‹#›</a:t>
            </a:fld>
            <a:endParaRPr lang="en-US" altLang="en-US"/>
          </a:p>
        </p:txBody>
      </p:sp>
    </p:spTree>
    <p:extLst>
      <p:ext uri="{BB962C8B-B14F-4D97-AF65-F5344CB8AC3E}">
        <p14:creationId xmlns:p14="http://schemas.microsoft.com/office/powerpoint/2010/main" val="2433326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BDD5-9935-A227-337D-6905875FB706}"/>
              </a:ext>
            </a:extLst>
          </p:cNvPr>
          <p:cNvSpPr>
            <a:spLocks noGrp="1"/>
          </p:cNvSpPr>
          <p:nvPr>
            <p:ph type="dt" sz="half" idx="10"/>
          </p:nvPr>
        </p:nvSpPr>
        <p:spPr/>
        <p:txBody>
          <a:bodyPr/>
          <a:lstStyle>
            <a:lvl1pPr>
              <a:defRPr/>
            </a:lvl1pPr>
          </a:lstStyle>
          <a:p>
            <a:fld id="{BEF14AB5-FB6F-47F5-9590-6DE06DC7552A}"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41983E7C-AFE6-1F15-50A6-E593CE3115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AEA50F-86CE-9DB5-FB28-F6D8110D5AF5}"/>
              </a:ext>
            </a:extLst>
          </p:cNvPr>
          <p:cNvSpPr>
            <a:spLocks noGrp="1"/>
          </p:cNvSpPr>
          <p:nvPr>
            <p:ph type="sldNum" sz="quarter" idx="12"/>
          </p:nvPr>
        </p:nvSpPr>
        <p:spPr/>
        <p:txBody>
          <a:bodyPr/>
          <a:lstStyle>
            <a:lvl1pPr>
              <a:defRPr/>
            </a:lvl1pPr>
          </a:lstStyle>
          <a:p>
            <a:fld id="{02FB59CA-DA9B-42B0-81A2-FC025A62548A}" type="slidenum">
              <a:rPr lang="en-US" altLang="en-US"/>
              <a:pPr/>
              <a:t>‹#›</a:t>
            </a:fld>
            <a:endParaRPr lang="en-US" altLang="en-US"/>
          </a:p>
        </p:txBody>
      </p:sp>
    </p:spTree>
    <p:extLst>
      <p:ext uri="{BB962C8B-B14F-4D97-AF65-F5344CB8AC3E}">
        <p14:creationId xmlns:p14="http://schemas.microsoft.com/office/powerpoint/2010/main" val="2388499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529036-9CF1-8236-29AE-5CEFF371C94C}"/>
              </a:ext>
            </a:extLst>
          </p:cNvPr>
          <p:cNvSpPr>
            <a:spLocks noGrp="1"/>
          </p:cNvSpPr>
          <p:nvPr>
            <p:ph type="dt" sz="half" idx="10"/>
          </p:nvPr>
        </p:nvSpPr>
        <p:spPr/>
        <p:txBody>
          <a:bodyPr/>
          <a:lstStyle>
            <a:lvl1pPr>
              <a:defRPr/>
            </a:lvl1pPr>
          </a:lstStyle>
          <a:p>
            <a:fld id="{41FC5DD2-8F24-4DD3-9E2A-F2B38DE51AA0}"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5C2AE7CB-0633-E712-B545-0868B1E1FB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6AAEE0-55FE-FFB1-76B8-3CE04300C2A2}"/>
              </a:ext>
            </a:extLst>
          </p:cNvPr>
          <p:cNvSpPr>
            <a:spLocks noGrp="1"/>
          </p:cNvSpPr>
          <p:nvPr>
            <p:ph type="sldNum" sz="quarter" idx="12"/>
          </p:nvPr>
        </p:nvSpPr>
        <p:spPr/>
        <p:txBody>
          <a:bodyPr/>
          <a:lstStyle>
            <a:lvl1pPr>
              <a:defRPr/>
            </a:lvl1pPr>
          </a:lstStyle>
          <a:p>
            <a:fld id="{30E6585B-5374-4F92-BB02-B352C70A7300}" type="slidenum">
              <a:rPr lang="en-US" altLang="en-US"/>
              <a:pPr/>
              <a:t>‹#›</a:t>
            </a:fld>
            <a:endParaRPr lang="en-US" altLang="en-US"/>
          </a:p>
        </p:txBody>
      </p:sp>
    </p:spTree>
    <p:extLst>
      <p:ext uri="{BB962C8B-B14F-4D97-AF65-F5344CB8AC3E}">
        <p14:creationId xmlns:p14="http://schemas.microsoft.com/office/powerpoint/2010/main" val="402393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F6A1B1B-944C-516D-B802-270095E4D036}"/>
              </a:ext>
            </a:extLst>
          </p:cNvPr>
          <p:cNvSpPr>
            <a:spLocks noGrp="1"/>
          </p:cNvSpPr>
          <p:nvPr>
            <p:ph type="dt" sz="half" idx="10"/>
          </p:nvPr>
        </p:nvSpPr>
        <p:spPr/>
        <p:txBody>
          <a:bodyPr/>
          <a:lstStyle>
            <a:lvl1pPr>
              <a:defRPr/>
            </a:lvl1pPr>
          </a:lstStyle>
          <a:p>
            <a:fld id="{D6B5669F-B0C7-4B76-AA98-85A0B7265BD1}"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9BC2F67F-3FF9-9457-7059-D4A64E0FB9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A63410A-50D2-253C-BB62-74BA5936557F}"/>
              </a:ext>
            </a:extLst>
          </p:cNvPr>
          <p:cNvSpPr>
            <a:spLocks noGrp="1"/>
          </p:cNvSpPr>
          <p:nvPr>
            <p:ph type="sldNum" sz="quarter" idx="12"/>
          </p:nvPr>
        </p:nvSpPr>
        <p:spPr/>
        <p:txBody>
          <a:bodyPr/>
          <a:lstStyle>
            <a:lvl1pPr>
              <a:defRPr/>
            </a:lvl1pPr>
          </a:lstStyle>
          <a:p>
            <a:fld id="{77CDB96E-7159-4FE8-BA9F-CA7C1A6F5CC8}" type="slidenum">
              <a:rPr lang="en-US" altLang="en-US"/>
              <a:pPr/>
              <a:t>‹#›</a:t>
            </a:fld>
            <a:endParaRPr lang="en-US" altLang="en-US"/>
          </a:p>
        </p:txBody>
      </p:sp>
    </p:spTree>
    <p:extLst>
      <p:ext uri="{BB962C8B-B14F-4D97-AF65-F5344CB8AC3E}">
        <p14:creationId xmlns:p14="http://schemas.microsoft.com/office/powerpoint/2010/main" val="310454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59F408D-F2CD-9BA3-5033-F424D5E31BA9}"/>
              </a:ext>
            </a:extLst>
          </p:cNvPr>
          <p:cNvSpPr>
            <a:spLocks noGrp="1"/>
          </p:cNvSpPr>
          <p:nvPr>
            <p:ph type="dt" sz="half" idx="10"/>
          </p:nvPr>
        </p:nvSpPr>
        <p:spPr/>
        <p:txBody>
          <a:bodyPr/>
          <a:lstStyle>
            <a:lvl1pPr>
              <a:defRPr/>
            </a:lvl1pPr>
          </a:lstStyle>
          <a:p>
            <a:fld id="{9912C348-C123-408A-A7FC-E10525FAB938}"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C5198F16-2022-8600-E47A-D56B35AE43D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E185A08-C84D-1FA7-CD60-936AEC255AA4}"/>
              </a:ext>
            </a:extLst>
          </p:cNvPr>
          <p:cNvSpPr>
            <a:spLocks noGrp="1"/>
          </p:cNvSpPr>
          <p:nvPr>
            <p:ph type="sldNum" sz="quarter" idx="12"/>
          </p:nvPr>
        </p:nvSpPr>
        <p:spPr/>
        <p:txBody>
          <a:bodyPr/>
          <a:lstStyle>
            <a:lvl1pPr>
              <a:defRPr/>
            </a:lvl1pPr>
          </a:lstStyle>
          <a:p>
            <a:fld id="{E6C98A7C-B516-4196-A852-89C57BE8F158}" type="slidenum">
              <a:rPr lang="en-US" altLang="en-US"/>
              <a:pPr/>
              <a:t>‹#›</a:t>
            </a:fld>
            <a:endParaRPr lang="en-US" altLang="en-US"/>
          </a:p>
        </p:txBody>
      </p:sp>
    </p:spTree>
    <p:extLst>
      <p:ext uri="{BB962C8B-B14F-4D97-AF65-F5344CB8AC3E}">
        <p14:creationId xmlns:p14="http://schemas.microsoft.com/office/powerpoint/2010/main" val="2593680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8D4E853-AF08-F0B9-10EF-E1D888863A20}"/>
              </a:ext>
            </a:extLst>
          </p:cNvPr>
          <p:cNvSpPr>
            <a:spLocks noGrp="1"/>
          </p:cNvSpPr>
          <p:nvPr>
            <p:ph type="dt" sz="half" idx="10"/>
          </p:nvPr>
        </p:nvSpPr>
        <p:spPr/>
        <p:txBody>
          <a:bodyPr/>
          <a:lstStyle>
            <a:lvl1pPr>
              <a:defRPr/>
            </a:lvl1pPr>
          </a:lstStyle>
          <a:p>
            <a:fld id="{238BE3AA-B8DA-48D2-94B8-6374D60C6665}"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14A4DA32-247C-7810-2838-7532CA01522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4DBB21B-93BA-F3CF-565D-E2BD04887269}"/>
              </a:ext>
            </a:extLst>
          </p:cNvPr>
          <p:cNvSpPr>
            <a:spLocks noGrp="1"/>
          </p:cNvSpPr>
          <p:nvPr>
            <p:ph type="sldNum" sz="quarter" idx="12"/>
          </p:nvPr>
        </p:nvSpPr>
        <p:spPr/>
        <p:txBody>
          <a:bodyPr/>
          <a:lstStyle>
            <a:lvl1pPr>
              <a:defRPr/>
            </a:lvl1pPr>
          </a:lstStyle>
          <a:p>
            <a:fld id="{0F53CA98-57AB-4E43-9037-074EDBE56FF1}" type="slidenum">
              <a:rPr lang="en-US" altLang="en-US"/>
              <a:pPr/>
              <a:t>‹#›</a:t>
            </a:fld>
            <a:endParaRPr lang="en-US" altLang="en-US"/>
          </a:p>
        </p:txBody>
      </p:sp>
    </p:spTree>
    <p:extLst>
      <p:ext uri="{BB962C8B-B14F-4D97-AF65-F5344CB8AC3E}">
        <p14:creationId xmlns:p14="http://schemas.microsoft.com/office/powerpoint/2010/main" val="4223509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7A93922-D559-4D76-4B90-FB05DD0E5F90}"/>
              </a:ext>
            </a:extLst>
          </p:cNvPr>
          <p:cNvSpPr>
            <a:spLocks noGrp="1"/>
          </p:cNvSpPr>
          <p:nvPr>
            <p:ph type="dt" sz="half" idx="10"/>
          </p:nvPr>
        </p:nvSpPr>
        <p:spPr/>
        <p:txBody>
          <a:bodyPr/>
          <a:lstStyle>
            <a:lvl1pPr>
              <a:defRPr/>
            </a:lvl1pPr>
          </a:lstStyle>
          <a:p>
            <a:fld id="{E4CDF1FA-2A65-46BE-BC4E-2E3CDFD6FF46}"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B2F9E5CF-7540-32EF-4197-75353A5DE46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BF7972C-9221-2FA6-4CE8-A45311398F79}"/>
              </a:ext>
            </a:extLst>
          </p:cNvPr>
          <p:cNvSpPr>
            <a:spLocks noGrp="1"/>
          </p:cNvSpPr>
          <p:nvPr>
            <p:ph type="sldNum" sz="quarter" idx="12"/>
          </p:nvPr>
        </p:nvSpPr>
        <p:spPr/>
        <p:txBody>
          <a:bodyPr/>
          <a:lstStyle>
            <a:lvl1pPr>
              <a:defRPr/>
            </a:lvl1pPr>
          </a:lstStyle>
          <a:p>
            <a:fld id="{6F7D8EEC-2890-4A56-BFDF-418FEAD90B9C}" type="slidenum">
              <a:rPr lang="en-US" altLang="en-US"/>
              <a:pPr/>
              <a:t>‹#›</a:t>
            </a:fld>
            <a:endParaRPr lang="en-US" altLang="en-US"/>
          </a:p>
        </p:txBody>
      </p:sp>
    </p:spTree>
    <p:extLst>
      <p:ext uri="{BB962C8B-B14F-4D97-AF65-F5344CB8AC3E}">
        <p14:creationId xmlns:p14="http://schemas.microsoft.com/office/powerpoint/2010/main" val="2571309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D7A2AC-65F9-6E26-4E8D-427AFE9ACEF0}"/>
              </a:ext>
            </a:extLst>
          </p:cNvPr>
          <p:cNvSpPr>
            <a:spLocks noGrp="1"/>
          </p:cNvSpPr>
          <p:nvPr>
            <p:ph type="dt" sz="half" idx="10"/>
          </p:nvPr>
        </p:nvSpPr>
        <p:spPr/>
        <p:txBody>
          <a:bodyPr/>
          <a:lstStyle>
            <a:lvl1pPr>
              <a:defRPr/>
            </a:lvl1pPr>
          </a:lstStyle>
          <a:p>
            <a:fld id="{30D0C028-2361-4DBC-8566-C4F22CE1C7DA}"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227088EE-753E-AD96-0025-1CB208F966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B708C-A135-421B-0523-194784E1D0EF}"/>
              </a:ext>
            </a:extLst>
          </p:cNvPr>
          <p:cNvSpPr>
            <a:spLocks noGrp="1"/>
          </p:cNvSpPr>
          <p:nvPr>
            <p:ph type="sldNum" sz="quarter" idx="12"/>
          </p:nvPr>
        </p:nvSpPr>
        <p:spPr/>
        <p:txBody>
          <a:bodyPr/>
          <a:lstStyle>
            <a:lvl1pPr>
              <a:defRPr/>
            </a:lvl1pPr>
          </a:lstStyle>
          <a:p>
            <a:fld id="{425BEE01-5D6F-4219-90ED-152669F410CC}" type="slidenum">
              <a:rPr lang="en-US" altLang="en-US"/>
              <a:pPr/>
              <a:t>‹#›</a:t>
            </a:fld>
            <a:endParaRPr lang="en-US" altLang="en-US"/>
          </a:p>
        </p:txBody>
      </p:sp>
    </p:spTree>
    <p:extLst>
      <p:ext uri="{BB962C8B-B14F-4D97-AF65-F5344CB8AC3E}">
        <p14:creationId xmlns:p14="http://schemas.microsoft.com/office/powerpoint/2010/main" val="3864905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F08F515-7A01-15D4-8165-10BC25139D4F}"/>
              </a:ext>
            </a:extLst>
          </p:cNvPr>
          <p:cNvSpPr>
            <a:spLocks noGrp="1"/>
          </p:cNvSpPr>
          <p:nvPr>
            <p:ph type="dt" sz="half" idx="10"/>
          </p:nvPr>
        </p:nvSpPr>
        <p:spPr/>
        <p:txBody>
          <a:bodyPr/>
          <a:lstStyle>
            <a:lvl1pPr>
              <a:defRPr/>
            </a:lvl1pPr>
          </a:lstStyle>
          <a:p>
            <a:fld id="{C232CB81-EFBF-4C54-A44A-17B08852DC7D}"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6834D812-A418-A4BF-90BF-84CF2EC9B5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AEFCD1-8D4F-EB68-25D0-943E37E45B56}"/>
              </a:ext>
            </a:extLst>
          </p:cNvPr>
          <p:cNvSpPr>
            <a:spLocks noGrp="1"/>
          </p:cNvSpPr>
          <p:nvPr>
            <p:ph type="sldNum" sz="quarter" idx="12"/>
          </p:nvPr>
        </p:nvSpPr>
        <p:spPr/>
        <p:txBody>
          <a:bodyPr/>
          <a:lstStyle>
            <a:lvl1pPr>
              <a:defRPr/>
            </a:lvl1pPr>
          </a:lstStyle>
          <a:p>
            <a:fld id="{7F5C7815-52A4-4B59-AF19-2140221B14E7}" type="slidenum">
              <a:rPr lang="en-US" altLang="en-US"/>
              <a:pPr/>
              <a:t>‹#›</a:t>
            </a:fld>
            <a:endParaRPr lang="en-US" altLang="en-US"/>
          </a:p>
        </p:txBody>
      </p:sp>
    </p:spTree>
    <p:extLst>
      <p:ext uri="{BB962C8B-B14F-4D97-AF65-F5344CB8AC3E}">
        <p14:creationId xmlns:p14="http://schemas.microsoft.com/office/powerpoint/2010/main" val="188398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1F981DF-86C1-850D-11C5-FE8EA8AA9A4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1FC69DD-60D6-960D-4FB1-232C7E8865E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D8C621-3244-E345-1A5D-3238BDC8A88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139C854-BF54-4969-A728-C9CB19478980}"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195D9E8C-4C47-DE9F-B142-346D24E20BA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E80BE06F-32D0-3102-9E8F-A5194929DBA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6ED2DF0-BF3B-4984-A899-E1ABFE7D33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A73C96-D450-24D7-AA8E-434F5DC750D3}"/>
              </a:ext>
            </a:extLst>
          </p:cNvPr>
          <p:cNvSpPr>
            <a:spLocks noChangeArrowheads="1"/>
          </p:cNvSpPr>
          <p:nvPr/>
        </p:nvSpPr>
        <p:spPr bwMode="auto">
          <a:xfrm>
            <a:off x="914400" y="762000"/>
            <a:ext cx="7467600" cy="1970088"/>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4000" dirty="0">
                <a:solidFill>
                  <a:schemeClr val="bg1"/>
                </a:solidFill>
                <a:latin typeface="+mn-lt"/>
                <a:ea typeface="+mn-ea"/>
              </a:rPr>
              <a:t>WHO IS THE INVISIBLE MIDDLE?</a:t>
            </a:r>
          </a:p>
          <a:p>
            <a:pPr algn="ctr" fontAlgn="auto">
              <a:spcBef>
                <a:spcPts val="0"/>
              </a:spcBef>
              <a:spcAft>
                <a:spcPts val="0"/>
              </a:spcAft>
              <a:defRPr/>
            </a:pPr>
            <a:r>
              <a:rPr lang="en-US" sz="3200" dirty="0">
                <a:solidFill>
                  <a:schemeClr val="bg1"/>
                </a:solidFill>
                <a:latin typeface="+mn-lt"/>
                <a:ea typeface="+mn-ea"/>
              </a:rPr>
              <a:t>Understanding our Publics and New Tools for Public Engagement</a:t>
            </a:r>
          </a:p>
          <a:p>
            <a:pPr algn="ctr" fontAlgn="auto">
              <a:spcBef>
                <a:spcPts val="0"/>
              </a:spcBef>
              <a:spcAft>
                <a:spcPts val="0"/>
              </a:spcAft>
              <a:defRPr/>
            </a:pPr>
            <a:endParaRPr lang="en-US" dirty="0">
              <a:solidFill>
                <a:schemeClr val="bg1"/>
              </a:solidFill>
              <a:latin typeface="+mn-lt"/>
              <a:ea typeface="+mn-ea"/>
            </a:endParaRPr>
          </a:p>
        </p:txBody>
      </p:sp>
      <p:pic>
        <p:nvPicPr>
          <p:cNvPr id="2050" name="Picture 2">
            <a:extLst>
              <a:ext uri="{FF2B5EF4-FFF2-40B4-BE49-F238E27FC236}">
                <a16:creationId xmlns:a16="http://schemas.microsoft.com/office/drawing/2014/main" id="{5FAB6CB9-0C21-27DD-4B73-B410EB666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622800"/>
            <a:ext cx="12398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a:extLst>
              <a:ext uri="{FF2B5EF4-FFF2-40B4-BE49-F238E27FC236}">
                <a16:creationId xmlns:a16="http://schemas.microsoft.com/office/drawing/2014/main" id="{8233BCEB-4153-1D0A-ED7A-A4760C52A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665663"/>
            <a:ext cx="10668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4">
            <a:extLst>
              <a:ext uri="{FF2B5EF4-FFF2-40B4-BE49-F238E27FC236}">
                <a16:creationId xmlns:a16="http://schemas.microsoft.com/office/drawing/2014/main" id="{70E0D4B6-FEDD-B061-09F3-378CBAB625F1}"/>
              </a:ext>
            </a:extLst>
          </p:cNvPr>
          <p:cNvSpPr txBox="1">
            <a:spLocks noChangeArrowheads="1"/>
          </p:cNvSpPr>
          <p:nvPr/>
        </p:nvSpPr>
        <p:spPr bwMode="auto">
          <a:xfrm>
            <a:off x="2182813" y="3886200"/>
            <a:ext cx="456088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a:t>Lee Cerveny, Ph.D.</a:t>
            </a:r>
          </a:p>
          <a:p>
            <a:r>
              <a:rPr lang="en-US" altLang="en-US" sz="2400"/>
              <a:t>Research Social Scientist</a:t>
            </a:r>
          </a:p>
          <a:p>
            <a:r>
              <a:rPr lang="en-US" altLang="en-US" sz="2400"/>
              <a:t>Pacific Northwest Research Station</a:t>
            </a:r>
          </a:p>
          <a:p>
            <a:r>
              <a:rPr lang="en-US" altLang="en-US" sz="2400"/>
              <a:t>Seattle, WA</a:t>
            </a:r>
          </a:p>
          <a:p>
            <a:endParaRPr lang="en-US" altLang="en-US" sz="2400"/>
          </a:p>
          <a:p>
            <a:endParaRPr lang="en-US" altLang="en-US"/>
          </a:p>
        </p:txBody>
      </p:sp>
      <p:sp>
        <p:nvSpPr>
          <p:cNvPr id="2053" name="TextBox 5">
            <a:extLst>
              <a:ext uri="{FF2B5EF4-FFF2-40B4-BE49-F238E27FC236}">
                <a16:creationId xmlns:a16="http://schemas.microsoft.com/office/drawing/2014/main" id="{6055F275-21F4-D087-2C6E-DD495294CAD5}"/>
              </a:ext>
            </a:extLst>
          </p:cNvPr>
          <p:cNvSpPr txBox="1">
            <a:spLocks noChangeArrowheads="1"/>
          </p:cNvSpPr>
          <p:nvPr/>
        </p:nvSpPr>
        <p:spPr bwMode="auto">
          <a:xfrm>
            <a:off x="3048000" y="5791200"/>
            <a:ext cx="2703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Willamette National Forest</a:t>
            </a:r>
          </a:p>
          <a:p>
            <a:pPr algn="ctr"/>
            <a:r>
              <a:rPr lang="en-US" altLang="en-US"/>
              <a:t>May 7, 2013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282D7-8026-997C-9268-C88E258CCA27}"/>
              </a:ext>
            </a:extLst>
          </p:cNvPr>
          <p:cNvSpPr>
            <a:spLocks noGrp="1"/>
          </p:cNvSpPr>
          <p:nvPr>
            <p:ph type="title"/>
          </p:nvPr>
        </p:nvSpPr>
        <p:spPr>
          <a:xfrm>
            <a:off x="457200" y="381000"/>
            <a:ext cx="8229600" cy="796925"/>
          </a:xfrm>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dirty="0">
                <a:solidFill>
                  <a:schemeClr val="lt1"/>
                </a:solidFill>
                <a:latin typeface="+mn-lt"/>
                <a:ea typeface="+mn-ea"/>
                <a:cs typeface="+mn-cs"/>
              </a:rPr>
              <a:t>Who are the actors in the process?  </a:t>
            </a:r>
          </a:p>
        </p:txBody>
      </p:sp>
      <p:sp>
        <p:nvSpPr>
          <p:cNvPr id="3" name="Content Placeholder 2">
            <a:extLst>
              <a:ext uri="{FF2B5EF4-FFF2-40B4-BE49-F238E27FC236}">
                <a16:creationId xmlns:a16="http://schemas.microsoft.com/office/drawing/2014/main" id="{3113A01E-A469-A32D-D11B-50440377E360}"/>
              </a:ext>
            </a:extLst>
          </p:cNvPr>
          <p:cNvSpPr>
            <a:spLocks noGrp="1"/>
          </p:cNvSpPr>
          <p:nvPr>
            <p:ph idx="1"/>
          </p:nvPr>
        </p:nvSpPr>
        <p:spPr>
          <a:xfrm>
            <a:off x="457200" y="1447800"/>
            <a:ext cx="8229600" cy="4525963"/>
          </a:xfrm>
        </p:spPr>
        <p:txBody>
          <a:bodyPr>
            <a:normAutofit/>
          </a:bodyPr>
          <a:lstStyle/>
          <a:p>
            <a:pPr>
              <a:lnSpc>
                <a:spcPct val="90000"/>
              </a:lnSpc>
            </a:pPr>
            <a:r>
              <a:rPr lang="en-US" altLang="en-US" sz="2700" b="1"/>
              <a:t>Activist </a:t>
            </a:r>
            <a:r>
              <a:rPr lang="en-US" altLang="en-US" sz="2700"/>
              <a:t>– strong voice, organizational skills, knowledge; high interest in issue </a:t>
            </a:r>
          </a:p>
          <a:p>
            <a:pPr>
              <a:lnSpc>
                <a:spcPct val="90000"/>
              </a:lnSpc>
            </a:pPr>
            <a:r>
              <a:rPr lang="en-US" altLang="en-US" sz="2700" b="1"/>
              <a:t>Situational Activist </a:t>
            </a:r>
            <a:r>
              <a:rPr lang="en-US" altLang="en-US" sz="2700"/>
              <a:t>– moderate voice, organizational skills, and high knowledge; becomes interested or engaged when mobilized by others or when issue impacts them directly.  Could be single-issue focused.  May rely heavily on public lands.  </a:t>
            </a:r>
          </a:p>
          <a:p>
            <a:pPr>
              <a:lnSpc>
                <a:spcPct val="90000"/>
              </a:lnSpc>
            </a:pPr>
            <a:r>
              <a:rPr lang="en-US" altLang="en-US" sz="2700" b="1"/>
              <a:t>Latent Engaged </a:t>
            </a:r>
            <a:r>
              <a:rPr lang="en-US" altLang="en-US" sz="2700"/>
              <a:t>- moderate voice and potential capacity or ability; barriers to accessing public engagement process (lack of transportation, time, funds, technology); possible desire to engage.</a:t>
            </a:r>
          </a:p>
          <a:p>
            <a:pPr>
              <a:lnSpc>
                <a:spcPct val="90000"/>
              </a:lnSpc>
            </a:pPr>
            <a:endParaRPr lang="en-US" altLang="en-US" sz="2700"/>
          </a:p>
          <a:p>
            <a:pPr>
              <a:lnSpc>
                <a:spcPct val="90000"/>
              </a:lnSpc>
            </a:pPr>
            <a:endParaRPr lang="en-US" altLang="en-US" sz="2700"/>
          </a:p>
          <a:p>
            <a:pPr>
              <a:lnSpc>
                <a:spcPct val="90000"/>
              </a:lnSpc>
            </a:pPr>
            <a:endParaRPr lang="en-US" altLang="en-US" sz="2700"/>
          </a:p>
          <a:p>
            <a:pPr>
              <a:lnSpc>
                <a:spcPct val="90000"/>
              </a:lnSpc>
            </a:pPr>
            <a:endParaRPr lang="en-US" altLang="en-US" sz="2700"/>
          </a:p>
          <a:p>
            <a:pPr>
              <a:lnSpc>
                <a:spcPct val="90000"/>
              </a:lnSpc>
            </a:pPr>
            <a:endParaRPr lang="en-US" altLang="en-US" sz="27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668700-6EDA-F136-6B17-BBDBA641EF9B}"/>
              </a:ext>
            </a:extLst>
          </p:cNvPr>
          <p:cNvSpPr>
            <a:spLocks noGrp="1"/>
          </p:cNvSpPr>
          <p:nvPr>
            <p:ph idx="1"/>
          </p:nvPr>
        </p:nvSpPr>
        <p:spPr/>
        <p:txBody>
          <a:bodyPr>
            <a:normAutofit/>
          </a:bodyPr>
          <a:lstStyle/>
          <a:p>
            <a:pPr>
              <a:lnSpc>
                <a:spcPct val="90000"/>
              </a:lnSpc>
            </a:pPr>
            <a:r>
              <a:rPr lang="en-US" altLang="en-US" sz="3000" b="1"/>
              <a:t>Disengaged </a:t>
            </a:r>
            <a:r>
              <a:rPr lang="en-US" altLang="en-US" sz="3000"/>
              <a:t>– strong voice, organizational skills, low knowledge; low or no interest in resource management or no perceived stake in the issue</a:t>
            </a:r>
          </a:p>
          <a:p>
            <a:pPr>
              <a:lnSpc>
                <a:spcPct val="90000"/>
              </a:lnSpc>
            </a:pPr>
            <a:r>
              <a:rPr lang="en-US" altLang="en-US" sz="3000" b="1"/>
              <a:t>Disenfranchised</a:t>
            </a:r>
            <a:r>
              <a:rPr lang="en-US" altLang="en-US" sz="3000"/>
              <a:t> – no voice, organizational skills, but high knowledge;  high interest or a strong stake in the issue (may rely on public lands); may include environmental justice groups</a:t>
            </a:r>
          </a:p>
          <a:p>
            <a:pPr>
              <a:lnSpc>
                <a:spcPct val="90000"/>
              </a:lnSpc>
            </a:pPr>
            <a:r>
              <a:rPr lang="en-US" altLang="en-US" sz="3000" b="1"/>
              <a:t>Disinterested</a:t>
            </a:r>
            <a:r>
              <a:rPr lang="en-US" altLang="en-US" sz="3000"/>
              <a:t> – no voice, organizational skills, low knowledge; no interest in resource management, no perceived stake in the issue</a:t>
            </a:r>
          </a:p>
          <a:p>
            <a:pPr>
              <a:lnSpc>
                <a:spcPct val="90000"/>
              </a:lnSpc>
            </a:pPr>
            <a:endParaRPr lang="en-US" altLang="en-US" sz="3000"/>
          </a:p>
        </p:txBody>
      </p:sp>
      <p:sp>
        <p:nvSpPr>
          <p:cNvPr id="4" name="Title 1">
            <a:extLst>
              <a:ext uri="{FF2B5EF4-FFF2-40B4-BE49-F238E27FC236}">
                <a16:creationId xmlns:a16="http://schemas.microsoft.com/office/drawing/2014/main" id="{1188E0A1-67D4-1208-704A-DC6F19BA7A1B}"/>
              </a:ext>
            </a:extLst>
          </p:cNvPr>
          <p:cNvSpPr>
            <a:spLocks noGrp="1"/>
          </p:cNvSpPr>
          <p:nvPr>
            <p:ph type="title"/>
          </p:nvPr>
        </p:nvSpPr>
        <p:spPr>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dirty="0">
                <a:solidFill>
                  <a:schemeClr val="lt1"/>
                </a:solidFill>
                <a:latin typeface="+mn-lt"/>
                <a:ea typeface="+mn-ea"/>
                <a:cs typeface="+mn-cs"/>
              </a:rPr>
              <a:t>Who are the actors in the process?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EA72-59B1-AC36-ACB8-E13AACB4BD0B}"/>
              </a:ext>
            </a:extLst>
          </p:cNvPr>
          <p:cNvSpPr>
            <a:spLocks noGrp="1"/>
          </p:cNvSpPr>
          <p:nvPr>
            <p:ph type="title"/>
          </p:nvPr>
        </p:nvSpPr>
        <p:spPr>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dirty="0">
                <a:solidFill>
                  <a:schemeClr val="lt1"/>
                </a:solidFill>
                <a:latin typeface="+mn-lt"/>
                <a:ea typeface="+mn-ea"/>
                <a:cs typeface="+mn-cs"/>
              </a:rPr>
              <a:t>Engaging Actors in </a:t>
            </a:r>
            <a:br>
              <a:rPr lang="en-US" dirty="0">
                <a:solidFill>
                  <a:schemeClr val="lt1"/>
                </a:solidFill>
                <a:latin typeface="+mn-lt"/>
                <a:ea typeface="+mn-ea"/>
                <a:cs typeface="+mn-cs"/>
              </a:rPr>
            </a:br>
            <a:r>
              <a:rPr lang="en-US" dirty="0">
                <a:solidFill>
                  <a:schemeClr val="lt1"/>
                </a:solidFill>
                <a:latin typeface="+mn-lt"/>
                <a:ea typeface="+mn-ea"/>
                <a:cs typeface="+mn-cs"/>
              </a:rPr>
              <a:t>Natural Resource Management</a:t>
            </a:r>
          </a:p>
        </p:txBody>
      </p:sp>
      <p:graphicFrame>
        <p:nvGraphicFramePr>
          <p:cNvPr id="5" name="Content Placeholder 4">
            <a:extLst>
              <a:ext uri="{FF2B5EF4-FFF2-40B4-BE49-F238E27FC236}">
                <a16:creationId xmlns:a16="http://schemas.microsoft.com/office/drawing/2014/main" id="{204C4257-3216-CF0C-09F6-3D9C4EECFEFE}"/>
              </a:ext>
            </a:extLst>
          </p:cNvPr>
          <p:cNvGraphicFramePr>
            <a:graphicFrameLocks noGrp="1"/>
          </p:cNvGraphicFramePr>
          <p:nvPr>
            <p:ph idx="1"/>
          </p:nvPr>
        </p:nvGraphicFramePr>
        <p:xfrm>
          <a:off x="457200" y="1600200"/>
          <a:ext cx="8229600" cy="4765675"/>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tblGrid>
              <a:tr h="914522">
                <a:tc>
                  <a:txBody>
                    <a:bodyPr/>
                    <a:lstStyle/>
                    <a:p>
                      <a:r>
                        <a:rPr lang="en-US" sz="1800" dirty="0"/>
                        <a:t>Actors</a:t>
                      </a:r>
                    </a:p>
                  </a:txBody>
                  <a:tcPr marT="45726" marB="45726"/>
                </a:tc>
                <a:tc>
                  <a:txBody>
                    <a:bodyPr/>
                    <a:lstStyle/>
                    <a:p>
                      <a:r>
                        <a:rPr lang="en-US" sz="1800" dirty="0"/>
                        <a:t>Voice</a:t>
                      </a:r>
                      <a:r>
                        <a:rPr lang="en-US" sz="1800" baseline="0" dirty="0"/>
                        <a:t> </a:t>
                      </a:r>
                    </a:p>
                    <a:p>
                      <a:r>
                        <a:rPr lang="en-US" sz="1800" i="1" baseline="0" dirty="0">
                          <a:solidFill>
                            <a:schemeClr val="tx2">
                              <a:lumMod val="75000"/>
                            </a:schemeClr>
                          </a:solidFill>
                        </a:rPr>
                        <a:t>Capacity to Engage</a:t>
                      </a:r>
                      <a:endParaRPr lang="en-US" sz="1800" i="1" dirty="0">
                        <a:solidFill>
                          <a:schemeClr val="tx2">
                            <a:lumMod val="75000"/>
                          </a:schemeClr>
                        </a:solidFill>
                      </a:endParaRPr>
                    </a:p>
                  </a:txBody>
                  <a:tcPr marT="45726" marB="45726"/>
                </a:tc>
                <a:tc>
                  <a:txBody>
                    <a:bodyPr/>
                    <a:lstStyle/>
                    <a:p>
                      <a:r>
                        <a:rPr lang="en-US" sz="1800" dirty="0"/>
                        <a:t>Stake</a:t>
                      </a:r>
                    </a:p>
                    <a:p>
                      <a:r>
                        <a:rPr lang="en-US" sz="1800" i="1" dirty="0">
                          <a:solidFill>
                            <a:schemeClr val="tx2">
                              <a:lumMod val="75000"/>
                            </a:schemeClr>
                          </a:solidFill>
                        </a:rPr>
                        <a:t>Interest in issue</a:t>
                      </a:r>
                    </a:p>
                  </a:txBody>
                  <a:tcPr marT="45726" marB="45726"/>
                </a:tc>
                <a:tc>
                  <a:txBody>
                    <a:bodyPr/>
                    <a:lstStyle/>
                    <a:p>
                      <a:r>
                        <a:rPr lang="en-US" sz="1800" dirty="0"/>
                        <a:t>Public Engagement Strategy</a:t>
                      </a:r>
                    </a:p>
                  </a:txBody>
                  <a:tcPr marT="45726" marB="45726"/>
                </a:tc>
                <a:extLst>
                  <a:ext uri="{0D108BD9-81ED-4DB2-BD59-A6C34878D82A}">
                    <a16:rowId xmlns:a16="http://schemas.microsoft.com/office/drawing/2014/main" val="10000"/>
                  </a:ext>
                </a:extLst>
              </a:tr>
              <a:tr h="370889">
                <a:tc>
                  <a:txBody>
                    <a:bodyPr/>
                    <a:lstStyle/>
                    <a:p>
                      <a:r>
                        <a:rPr lang="en-US" sz="1800" dirty="0"/>
                        <a:t>Activist</a:t>
                      </a:r>
                    </a:p>
                  </a:txBody>
                  <a:tcPr marT="45726" marB="45726"/>
                </a:tc>
                <a:tc>
                  <a:txBody>
                    <a:bodyPr/>
                    <a:lstStyle/>
                    <a:p>
                      <a:r>
                        <a:rPr lang="en-US" sz="1800" dirty="0"/>
                        <a:t>HIGH</a:t>
                      </a:r>
                    </a:p>
                  </a:txBody>
                  <a:tcPr marT="45726" marB="45726"/>
                </a:tc>
                <a:tc>
                  <a:txBody>
                    <a:bodyPr/>
                    <a:lstStyle/>
                    <a:p>
                      <a:r>
                        <a:rPr lang="en-US" sz="1800" dirty="0"/>
                        <a:t>HIGH</a:t>
                      </a:r>
                    </a:p>
                  </a:txBody>
                  <a:tcPr marT="45726" marB="45726"/>
                </a:tc>
                <a:tc>
                  <a:txBody>
                    <a:bodyPr/>
                    <a:lstStyle/>
                    <a:p>
                      <a:r>
                        <a:rPr lang="en-US" sz="1800" dirty="0"/>
                        <a:t>Continue to listen</a:t>
                      </a:r>
                    </a:p>
                  </a:txBody>
                  <a:tcPr marT="45726" marB="45726"/>
                </a:tc>
                <a:extLst>
                  <a:ext uri="{0D108BD9-81ED-4DB2-BD59-A6C34878D82A}">
                    <a16:rowId xmlns:a16="http://schemas.microsoft.com/office/drawing/2014/main" val="10001"/>
                  </a:ext>
                </a:extLst>
              </a:tr>
              <a:tr h="914522">
                <a:tc>
                  <a:txBody>
                    <a:bodyPr/>
                    <a:lstStyle/>
                    <a:p>
                      <a:r>
                        <a:rPr lang="en-US" sz="1800" dirty="0"/>
                        <a:t>Situational</a:t>
                      </a:r>
                      <a:r>
                        <a:rPr lang="en-US" sz="1800" baseline="0" dirty="0"/>
                        <a:t> Activist</a:t>
                      </a:r>
                      <a:endParaRPr lang="en-US" sz="1800" dirty="0"/>
                    </a:p>
                  </a:txBody>
                  <a:tcPr marT="45726" marB="45726">
                    <a:solidFill>
                      <a:schemeClr val="accent3">
                        <a:lumMod val="20000"/>
                        <a:lumOff val="80000"/>
                      </a:schemeClr>
                    </a:solidFill>
                  </a:tcPr>
                </a:tc>
                <a:tc>
                  <a:txBody>
                    <a:bodyPr/>
                    <a:lstStyle/>
                    <a:p>
                      <a:r>
                        <a:rPr lang="en-US" sz="1800" dirty="0"/>
                        <a:t>MODERATE</a:t>
                      </a:r>
                    </a:p>
                  </a:txBody>
                  <a:tcPr marT="45726" marB="45726">
                    <a:solidFill>
                      <a:schemeClr val="accent3">
                        <a:lumMod val="20000"/>
                        <a:lumOff val="80000"/>
                      </a:schemeClr>
                    </a:solidFill>
                  </a:tcPr>
                </a:tc>
                <a:tc>
                  <a:txBody>
                    <a:bodyPr/>
                    <a:lstStyle/>
                    <a:p>
                      <a:r>
                        <a:rPr lang="en-US" sz="1800" dirty="0"/>
                        <a:t>EPISODIC</a:t>
                      </a:r>
                    </a:p>
                  </a:txBody>
                  <a:tcPr marT="45726" marB="45726">
                    <a:solidFill>
                      <a:schemeClr val="accent3">
                        <a:lumMod val="20000"/>
                        <a:lumOff val="80000"/>
                      </a:schemeClr>
                    </a:solidFill>
                  </a:tcPr>
                </a:tc>
                <a:tc>
                  <a:txBody>
                    <a:bodyPr/>
                    <a:lstStyle/>
                    <a:p>
                      <a:r>
                        <a:rPr lang="en-US" sz="1800" dirty="0"/>
                        <a:t>Find ways to expand engagement beyond single issue</a:t>
                      </a:r>
                    </a:p>
                  </a:txBody>
                  <a:tcPr marT="45726" marB="45726">
                    <a:solidFill>
                      <a:schemeClr val="accent3">
                        <a:lumMod val="20000"/>
                        <a:lumOff val="80000"/>
                      </a:schemeClr>
                    </a:solidFill>
                  </a:tcPr>
                </a:tc>
                <a:extLst>
                  <a:ext uri="{0D108BD9-81ED-4DB2-BD59-A6C34878D82A}">
                    <a16:rowId xmlns:a16="http://schemas.microsoft.com/office/drawing/2014/main" val="10002"/>
                  </a:ext>
                </a:extLst>
              </a:tr>
              <a:tr h="640165">
                <a:tc>
                  <a:txBody>
                    <a:bodyPr/>
                    <a:lstStyle/>
                    <a:p>
                      <a:r>
                        <a:rPr lang="en-US" sz="1800" dirty="0"/>
                        <a:t>Latent Engaged</a:t>
                      </a:r>
                    </a:p>
                  </a:txBody>
                  <a:tcPr marT="45726" marB="45726">
                    <a:solidFill>
                      <a:schemeClr val="accent3">
                        <a:lumMod val="60000"/>
                        <a:lumOff val="40000"/>
                      </a:schemeClr>
                    </a:solidFill>
                  </a:tcPr>
                </a:tc>
                <a:tc>
                  <a:txBody>
                    <a:bodyPr/>
                    <a:lstStyle/>
                    <a:p>
                      <a:r>
                        <a:rPr lang="en-US" sz="1800" dirty="0"/>
                        <a:t>MODERATE</a:t>
                      </a:r>
                      <a:r>
                        <a:rPr lang="en-US" sz="1800" baseline="0" dirty="0"/>
                        <a:t> </a:t>
                      </a:r>
                      <a:r>
                        <a:rPr lang="en-US" sz="1800" dirty="0"/>
                        <a:t> </a:t>
                      </a:r>
                    </a:p>
                    <a:p>
                      <a:r>
                        <a:rPr lang="en-US" sz="1800" dirty="0"/>
                        <a:t>(due</a:t>
                      </a:r>
                      <a:r>
                        <a:rPr lang="en-US" sz="1800" baseline="0" dirty="0"/>
                        <a:t> to barriers)</a:t>
                      </a:r>
                      <a:endParaRPr lang="en-US" sz="1800" dirty="0"/>
                    </a:p>
                  </a:txBody>
                  <a:tcPr marT="45726" marB="45726">
                    <a:solidFill>
                      <a:schemeClr val="accent3">
                        <a:lumMod val="60000"/>
                        <a:lumOff val="40000"/>
                      </a:schemeClr>
                    </a:solidFill>
                  </a:tcPr>
                </a:tc>
                <a:tc>
                  <a:txBody>
                    <a:bodyPr/>
                    <a:lstStyle/>
                    <a:p>
                      <a:r>
                        <a:rPr lang="en-US" sz="1800" dirty="0"/>
                        <a:t>MODERATE</a:t>
                      </a:r>
                    </a:p>
                  </a:txBody>
                  <a:tcPr marT="45726" marB="45726">
                    <a:solidFill>
                      <a:schemeClr val="accent3">
                        <a:lumMod val="60000"/>
                        <a:lumOff val="40000"/>
                      </a:schemeClr>
                    </a:solidFill>
                  </a:tcPr>
                </a:tc>
                <a:tc>
                  <a:txBody>
                    <a:bodyPr/>
                    <a:lstStyle/>
                    <a:p>
                      <a:r>
                        <a:rPr lang="en-US" sz="1800" dirty="0"/>
                        <a:t>Remove</a:t>
                      </a:r>
                      <a:r>
                        <a:rPr lang="en-US" sz="1800" baseline="0" dirty="0"/>
                        <a:t> barriers to engagement</a:t>
                      </a:r>
                      <a:endParaRPr lang="en-US" sz="1800" dirty="0"/>
                    </a:p>
                  </a:txBody>
                  <a:tcPr marT="45726" marB="45726">
                    <a:solidFill>
                      <a:schemeClr val="accent3">
                        <a:lumMod val="60000"/>
                        <a:lumOff val="40000"/>
                      </a:schemeClr>
                    </a:solidFill>
                  </a:tcPr>
                </a:tc>
                <a:extLst>
                  <a:ext uri="{0D108BD9-81ED-4DB2-BD59-A6C34878D82A}">
                    <a16:rowId xmlns:a16="http://schemas.microsoft.com/office/drawing/2014/main" val="10003"/>
                  </a:ext>
                </a:extLst>
              </a:tr>
              <a:tr h="640165">
                <a:tc>
                  <a:txBody>
                    <a:bodyPr/>
                    <a:lstStyle/>
                    <a:p>
                      <a:r>
                        <a:rPr lang="en-US" sz="1800" dirty="0"/>
                        <a:t>Disengaged</a:t>
                      </a:r>
                    </a:p>
                  </a:txBody>
                  <a:tcPr marT="45726" marB="45726">
                    <a:solidFill>
                      <a:schemeClr val="accent3">
                        <a:lumMod val="20000"/>
                        <a:lumOff val="80000"/>
                      </a:schemeClr>
                    </a:solidFill>
                  </a:tcPr>
                </a:tc>
                <a:tc>
                  <a:txBody>
                    <a:bodyPr/>
                    <a:lstStyle/>
                    <a:p>
                      <a:r>
                        <a:rPr lang="en-US" sz="1800" dirty="0"/>
                        <a:t>MODERATE</a:t>
                      </a:r>
                    </a:p>
                  </a:txBody>
                  <a:tcPr marT="45726" marB="45726">
                    <a:solidFill>
                      <a:schemeClr val="accent3">
                        <a:lumMod val="20000"/>
                        <a:lumOff val="80000"/>
                      </a:schemeClr>
                    </a:solidFill>
                  </a:tcPr>
                </a:tc>
                <a:tc>
                  <a:txBody>
                    <a:bodyPr/>
                    <a:lstStyle/>
                    <a:p>
                      <a:r>
                        <a:rPr lang="en-US" sz="1800" dirty="0"/>
                        <a:t>LOW</a:t>
                      </a:r>
                    </a:p>
                  </a:txBody>
                  <a:tcPr marT="45726" marB="45726">
                    <a:solidFill>
                      <a:schemeClr val="accent3">
                        <a:lumMod val="20000"/>
                        <a:lumOff val="80000"/>
                      </a:schemeClr>
                    </a:solidFill>
                  </a:tcPr>
                </a:tc>
                <a:tc>
                  <a:txBody>
                    <a:bodyPr/>
                    <a:lstStyle/>
                    <a:p>
                      <a:r>
                        <a:rPr lang="en-US" sz="1800" dirty="0"/>
                        <a:t>Engage using</a:t>
                      </a:r>
                      <a:r>
                        <a:rPr lang="en-US" sz="1800" baseline="0" dirty="0"/>
                        <a:t> </a:t>
                      </a:r>
                      <a:r>
                        <a:rPr lang="en-US" sz="1800" dirty="0"/>
                        <a:t>passive</a:t>
                      </a:r>
                      <a:r>
                        <a:rPr lang="en-US" sz="1800" baseline="0" dirty="0"/>
                        <a:t> approaches (education)</a:t>
                      </a:r>
                      <a:endParaRPr lang="en-US" sz="1800" dirty="0"/>
                    </a:p>
                  </a:txBody>
                  <a:tcPr marT="45726" marB="45726">
                    <a:solidFill>
                      <a:schemeClr val="accent3">
                        <a:lumMod val="20000"/>
                        <a:lumOff val="80000"/>
                      </a:schemeClr>
                    </a:solidFill>
                  </a:tcPr>
                </a:tc>
                <a:extLst>
                  <a:ext uri="{0D108BD9-81ED-4DB2-BD59-A6C34878D82A}">
                    <a16:rowId xmlns:a16="http://schemas.microsoft.com/office/drawing/2014/main" val="10004"/>
                  </a:ext>
                </a:extLst>
              </a:tr>
              <a:tr h="914522">
                <a:tc>
                  <a:txBody>
                    <a:bodyPr/>
                    <a:lstStyle/>
                    <a:p>
                      <a:r>
                        <a:rPr lang="en-US" sz="1800" dirty="0"/>
                        <a:t>Disenfranchised</a:t>
                      </a:r>
                      <a:r>
                        <a:rPr lang="en-US" sz="1800" baseline="0" dirty="0"/>
                        <a:t> </a:t>
                      </a:r>
                      <a:endParaRPr lang="en-US" sz="1800" dirty="0"/>
                    </a:p>
                  </a:txBody>
                  <a:tcPr marT="45726" marB="45726">
                    <a:solidFill>
                      <a:schemeClr val="accent3">
                        <a:lumMod val="60000"/>
                        <a:lumOff val="40000"/>
                      </a:schemeClr>
                    </a:solidFill>
                  </a:tcPr>
                </a:tc>
                <a:tc>
                  <a:txBody>
                    <a:bodyPr/>
                    <a:lstStyle/>
                    <a:p>
                      <a:r>
                        <a:rPr lang="en-US" sz="1800" dirty="0"/>
                        <a:t>LOW</a:t>
                      </a:r>
                    </a:p>
                  </a:txBody>
                  <a:tcPr marT="45726" marB="45726">
                    <a:solidFill>
                      <a:schemeClr val="accent3">
                        <a:lumMod val="60000"/>
                        <a:lumOff val="40000"/>
                      </a:schemeClr>
                    </a:solidFill>
                  </a:tcPr>
                </a:tc>
                <a:tc>
                  <a:txBody>
                    <a:bodyPr/>
                    <a:lstStyle/>
                    <a:p>
                      <a:r>
                        <a:rPr lang="en-US" sz="1800" dirty="0"/>
                        <a:t>HIGH</a:t>
                      </a:r>
                    </a:p>
                  </a:txBody>
                  <a:tcPr marT="45726" marB="45726">
                    <a:solidFill>
                      <a:schemeClr val="accent3">
                        <a:lumMod val="60000"/>
                        <a:lumOff val="40000"/>
                      </a:schemeClr>
                    </a:solidFill>
                  </a:tcPr>
                </a:tc>
                <a:tc>
                  <a:txBody>
                    <a:bodyPr/>
                    <a:lstStyle/>
                    <a:p>
                      <a:r>
                        <a:rPr lang="en-US" sz="1800" dirty="0"/>
                        <a:t>Build new capacity</a:t>
                      </a:r>
                      <a:r>
                        <a:rPr lang="en-US" sz="1800" baseline="0" dirty="0"/>
                        <a:t> to engage (institution-building; training)</a:t>
                      </a:r>
                      <a:endParaRPr lang="en-US" sz="1800" dirty="0"/>
                    </a:p>
                  </a:txBody>
                  <a:tcPr marT="45726" marB="45726">
                    <a:solidFill>
                      <a:schemeClr val="accent3">
                        <a:lumMod val="60000"/>
                        <a:lumOff val="40000"/>
                      </a:schemeClr>
                    </a:solidFill>
                  </a:tcPr>
                </a:tc>
                <a:extLst>
                  <a:ext uri="{0D108BD9-81ED-4DB2-BD59-A6C34878D82A}">
                    <a16:rowId xmlns:a16="http://schemas.microsoft.com/office/drawing/2014/main" val="10005"/>
                  </a:ext>
                </a:extLst>
              </a:tr>
              <a:tr h="370889">
                <a:tc>
                  <a:txBody>
                    <a:bodyPr/>
                    <a:lstStyle/>
                    <a:p>
                      <a:r>
                        <a:rPr lang="en-US" sz="1800" dirty="0"/>
                        <a:t>Disinterested</a:t>
                      </a:r>
                    </a:p>
                  </a:txBody>
                  <a:tcPr marT="45726" marB="45726">
                    <a:solidFill>
                      <a:schemeClr val="accent3">
                        <a:lumMod val="20000"/>
                        <a:lumOff val="80000"/>
                      </a:schemeClr>
                    </a:solidFill>
                  </a:tcPr>
                </a:tc>
                <a:tc>
                  <a:txBody>
                    <a:bodyPr/>
                    <a:lstStyle/>
                    <a:p>
                      <a:r>
                        <a:rPr lang="en-US" sz="1800" dirty="0"/>
                        <a:t>LOW</a:t>
                      </a:r>
                    </a:p>
                  </a:txBody>
                  <a:tcPr marT="45726" marB="45726">
                    <a:solidFill>
                      <a:schemeClr val="accent3">
                        <a:lumMod val="20000"/>
                        <a:lumOff val="80000"/>
                      </a:schemeClr>
                    </a:solidFill>
                  </a:tcPr>
                </a:tc>
                <a:tc>
                  <a:txBody>
                    <a:bodyPr/>
                    <a:lstStyle/>
                    <a:p>
                      <a:r>
                        <a:rPr lang="en-US" sz="1800" dirty="0"/>
                        <a:t>LOW</a:t>
                      </a:r>
                    </a:p>
                  </a:txBody>
                  <a:tcPr marT="45726" marB="45726">
                    <a:solidFill>
                      <a:schemeClr val="accent3">
                        <a:lumMod val="20000"/>
                        <a:lumOff val="80000"/>
                      </a:schemeClr>
                    </a:solidFill>
                  </a:tcPr>
                </a:tc>
                <a:tc>
                  <a:txBody>
                    <a:bodyPr/>
                    <a:lstStyle/>
                    <a:p>
                      <a:r>
                        <a:rPr lang="en-US" sz="1800" dirty="0"/>
                        <a:t>Ignore</a:t>
                      </a:r>
                    </a:p>
                  </a:txBody>
                  <a:tcPr marT="45726" marB="45726">
                    <a:solidFill>
                      <a:schemeClr val="accent3">
                        <a:lumMod val="20000"/>
                        <a:lumOff val="80000"/>
                      </a:schemeClr>
                    </a:solidFill>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C453FB4D-6F18-F363-8671-A2B3B34D1FC0}"/>
              </a:ext>
            </a:extLst>
          </p:cNvPr>
          <p:cNvSpPr txBox="1">
            <a:spLocks noChangeArrowheads="1"/>
          </p:cNvSpPr>
          <p:nvPr/>
        </p:nvSpPr>
        <p:spPr bwMode="auto">
          <a:xfrm rot="-5400000">
            <a:off x="-1439862" y="4495800"/>
            <a:ext cx="3417888" cy="369887"/>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dirty="0">
                <a:solidFill>
                  <a:schemeClr val="lt1"/>
                </a:solidFill>
                <a:latin typeface="+mn-lt"/>
                <a:ea typeface="+mn-ea"/>
              </a:rPr>
              <a:t>The Invisible Middle</a:t>
            </a:r>
          </a:p>
        </p:txBody>
      </p:sp>
      <p:sp>
        <p:nvSpPr>
          <p:cNvPr id="7" name="Half Frame 6">
            <a:extLst>
              <a:ext uri="{FF2B5EF4-FFF2-40B4-BE49-F238E27FC236}">
                <a16:creationId xmlns:a16="http://schemas.microsoft.com/office/drawing/2014/main" id="{102766E9-BBD2-CB95-1DE6-32626FF66158}"/>
              </a:ext>
            </a:extLst>
          </p:cNvPr>
          <p:cNvSpPr>
            <a:spLocks/>
          </p:cNvSpPr>
          <p:nvPr/>
        </p:nvSpPr>
        <p:spPr bwMode="auto">
          <a:xfrm>
            <a:off x="84138" y="2895600"/>
            <a:ext cx="369887" cy="457200"/>
          </a:xfrm>
          <a:custGeom>
            <a:avLst/>
            <a:gdLst>
              <a:gd name="T0" fmla="*/ 0 w 369332"/>
              <a:gd name="T1" fmla="*/ 0 h 457200"/>
              <a:gd name="T2" fmla="*/ 369332 w 369332"/>
              <a:gd name="T3" fmla="*/ 0 h 457200"/>
              <a:gd name="T4" fmla="*/ 269883 w 369332"/>
              <a:gd name="T5" fmla="*/ 123109 h 457200"/>
              <a:gd name="T6" fmla="*/ 123109 w 369332"/>
              <a:gd name="T7" fmla="*/ 123109 h 457200"/>
              <a:gd name="T8" fmla="*/ 123109 w 369332"/>
              <a:gd name="T9" fmla="*/ 304802 h 457200"/>
              <a:gd name="T10" fmla="*/ 0 w 369332"/>
              <a:gd name="T11" fmla="*/ 457200 h 457200"/>
              <a:gd name="T12" fmla="*/ 0 w 369332"/>
              <a:gd name="T13" fmla="*/ 0 h 457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332" h="457200">
                <a:moveTo>
                  <a:pt x="0" y="0"/>
                </a:moveTo>
                <a:lnTo>
                  <a:pt x="369332" y="0"/>
                </a:lnTo>
                <a:lnTo>
                  <a:pt x="269883" y="123109"/>
                </a:lnTo>
                <a:lnTo>
                  <a:pt x="123109" y="123109"/>
                </a:lnTo>
                <a:lnTo>
                  <a:pt x="123109" y="304802"/>
                </a:lnTo>
                <a:lnTo>
                  <a:pt x="0" y="457200"/>
                </a:lnTo>
                <a:lnTo>
                  <a:pt x="0" y="0"/>
                </a:lnTo>
                <a:close/>
              </a:path>
            </a:pathLst>
          </a:custGeom>
          <a:solidFill>
            <a:srgbClr val="95B3D7"/>
          </a:solidFill>
          <a:ln w="9525" cap="flat" cmpd="sng">
            <a:solidFill>
              <a:srgbClr val="BE4B48"/>
            </a:solidFill>
            <a:prstDash val="solid"/>
            <a:round/>
            <a:headEnd/>
            <a:tailEnd/>
          </a:ln>
          <a:effectLst>
            <a:outerShdw blurRad="40000" dist="20000" dir="5400000" rotWithShape="0">
              <a:srgbClr val="000000">
                <a:alpha val="37999"/>
              </a:srgbClr>
            </a:outerShdw>
          </a:effectLst>
        </p:spPr>
        <p:txBody>
          <a:bodyPr anchor="ctr"/>
          <a:lstStyle/>
          <a:p>
            <a:endParaRPr lang="en-US"/>
          </a:p>
        </p:txBody>
      </p:sp>
      <p:sp>
        <p:nvSpPr>
          <p:cNvPr id="11" name="Half Frame 10">
            <a:extLst>
              <a:ext uri="{FF2B5EF4-FFF2-40B4-BE49-F238E27FC236}">
                <a16:creationId xmlns:a16="http://schemas.microsoft.com/office/drawing/2014/main" id="{884E4AD5-12C9-6BF1-510D-FB2991FF65DD}"/>
              </a:ext>
            </a:extLst>
          </p:cNvPr>
          <p:cNvSpPr>
            <a:spLocks/>
          </p:cNvSpPr>
          <p:nvPr/>
        </p:nvSpPr>
        <p:spPr bwMode="auto">
          <a:xfrm rot="-5400000">
            <a:off x="127794" y="5976144"/>
            <a:ext cx="369888" cy="457200"/>
          </a:xfrm>
          <a:custGeom>
            <a:avLst/>
            <a:gdLst>
              <a:gd name="T0" fmla="*/ 0 w 369332"/>
              <a:gd name="T1" fmla="*/ 0 h 457200"/>
              <a:gd name="T2" fmla="*/ 369332 w 369332"/>
              <a:gd name="T3" fmla="*/ 0 h 457200"/>
              <a:gd name="T4" fmla="*/ 269883 w 369332"/>
              <a:gd name="T5" fmla="*/ 123109 h 457200"/>
              <a:gd name="T6" fmla="*/ 123109 w 369332"/>
              <a:gd name="T7" fmla="*/ 123109 h 457200"/>
              <a:gd name="T8" fmla="*/ 123109 w 369332"/>
              <a:gd name="T9" fmla="*/ 304802 h 457200"/>
              <a:gd name="T10" fmla="*/ 0 w 369332"/>
              <a:gd name="T11" fmla="*/ 457200 h 457200"/>
              <a:gd name="T12" fmla="*/ 0 w 369332"/>
              <a:gd name="T13" fmla="*/ 0 h 457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9332" h="457200">
                <a:moveTo>
                  <a:pt x="0" y="0"/>
                </a:moveTo>
                <a:lnTo>
                  <a:pt x="369332" y="0"/>
                </a:lnTo>
                <a:lnTo>
                  <a:pt x="269883" y="123109"/>
                </a:lnTo>
                <a:lnTo>
                  <a:pt x="123109" y="123109"/>
                </a:lnTo>
                <a:lnTo>
                  <a:pt x="123109" y="304802"/>
                </a:lnTo>
                <a:lnTo>
                  <a:pt x="0" y="457200"/>
                </a:lnTo>
                <a:lnTo>
                  <a:pt x="0" y="0"/>
                </a:lnTo>
                <a:close/>
              </a:path>
            </a:pathLst>
          </a:custGeom>
          <a:solidFill>
            <a:srgbClr val="8EB4E3"/>
          </a:solidFill>
          <a:ln w="9525" cap="flat" cmpd="sng">
            <a:solidFill>
              <a:srgbClr val="BE4B48"/>
            </a:solidFill>
            <a:prstDash val="solid"/>
            <a:round/>
            <a:headEnd/>
            <a:tailEnd/>
          </a:ln>
          <a:effectLst>
            <a:outerShdw blurRad="40000" dist="20000" dir="5400000" rotWithShape="0">
              <a:srgbClr val="000000">
                <a:alpha val="37999"/>
              </a:srgbClr>
            </a:outerShdw>
          </a:effectLst>
        </p:spPr>
        <p:txBody>
          <a:bodyPr anchor="ct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2">
            <a:extLst>
              <a:ext uri="{FF2B5EF4-FFF2-40B4-BE49-F238E27FC236}">
                <a16:creationId xmlns:a16="http://schemas.microsoft.com/office/drawing/2014/main" id="{64859A7E-4EF4-F99C-ED16-5A2A6621E8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7BF026B-C6CE-1CAB-EE64-532B3397C917}"/>
              </a:ext>
            </a:extLst>
          </p:cNvPr>
          <p:cNvSpPr>
            <a:spLocks noGrp="1"/>
          </p:cNvSpPr>
          <p:nvPr>
            <p:ph type="ctrTitle"/>
          </p:nvPr>
        </p:nvSpPr>
        <p:spPr>
          <a:xfrm>
            <a:off x="641350" y="304800"/>
            <a:ext cx="7772400" cy="990600"/>
          </a:xfrm>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sz="4000" dirty="0">
                <a:solidFill>
                  <a:schemeClr val="lt1"/>
                </a:solidFill>
                <a:latin typeface="+mn-lt"/>
                <a:ea typeface="+mn-ea"/>
                <a:cs typeface="+mn-cs"/>
              </a:rPr>
              <a:t>Human Ecology Mapping Project</a:t>
            </a:r>
          </a:p>
        </p:txBody>
      </p:sp>
      <p:sp>
        <p:nvSpPr>
          <p:cNvPr id="14339" name="Subtitle 2">
            <a:extLst>
              <a:ext uri="{FF2B5EF4-FFF2-40B4-BE49-F238E27FC236}">
                <a16:creationId xmlns:a16="http://schemas.microsoft.com/office/drawing/2014/main" id="{A08684BB-6738-8E59-D940-C1B9B9A83B2C}"/>
              </a:ext>
            </a:extLst>
          </p:cNvPr>
          <p:cNvSpPr>
            <a:spLocks noGrp="1"/>
          </p:cNvSpPr>
          <p:nvPr>
            <p:ph type="subTitle" idx="1"/>
          </p:nvPr>
        </p:nvSpPr>
        <p:spPr>
          <a:xfrm>
            <a:off x="52388" y="4232275"/>
            <a:ext cx="8710612" cy="2406650"/>
          </a:xfrm>
        </p:spPr>
        <p:txBody>
          <a:bodyPr/>
          <a:lstStyle/>
          <a:p>
            <a:pPr algn="l"/>
            <a:r>
              <a:rPr lang="en-US" altLang="en-US" sz="2000">
                <a:solidFill>
                  <a:schemeClr val="bg1"/>
                </a:solidFill>
              </a:rPr>
              <a:t>Rebecca McLain, Institute for Culture and Ecology </a:t>
            </a:r>
          </a:p>
          <a:p>
            <a:pPr algn="l"/>
            <a:r>
              <a:rPr lang="en-US" altLang="en-US" sz="2000">
                <a:solidFill>
                  <a:schemeClr val="bg1"/>
                </a:solidFill>
              </a:rPr>
              <a:t>Kelly Biedenweg, Stanford University</a:t>
            </a:r>
          </a:p>
          <a:p>
            <a:pPr algn="l"/>
            <a:r>
              <a:rPr lang="en-US" altLang="en-US" sz="2000">
                <a:solidFill>
                  <a:schemeClr val="bg1"/>
                </a:solidFill>
              </a:rPr>
              <a:t>Diane Besser &amp; David Banis, Portland State University</a:t>
            </a:r>
          </a:p>
          <a:p>
            <a:pPr algn="l"/>
            <a:r>
              <a:rPr lang="en-US" altLang="en-US" sz="2000">
                <a:solidFill>
                  <a:schemeClr val="bg1"/>
                </a:solidFill>
              </a:rPr>
              <a:t>Dale Hom,  Olympic National Forest</a:t>
            </a:r>
          </a:p>
          <a:p>
            <a:endParaRPr lang="en-US" altLang="en-US" sz="2800">
              <a:solidFill>
                <a:schemeClr val="tx1"/>
              </a:solidFill>
              <a:latin typeface="Arial" panose="020B0604020202020204" pitchFamily="34" charset="0"/>
              <a:cs typeface="Arial" panose="020B0604020202020204" pitchFamily="34" charset="0"/>
            </a:endParaRPr>
          </a:p>
        </p:txBody>
      </p:sp>
      <p:pic>
        <p:nvPicPr>
          <p:cNvPr id="14340" name="Picture 3">
            <a:extLst>
              <a:ext uri="{FF2B5EF4-FFF2-40B4-BE49-F238E27FC236}">
                <a16:creationId xmlns:a16="http://schemas.microsoft.com/office/drawing/2014/main" id="{3724578C-9BA1-8AA2-6544-C506E47D5E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2313" y="5970588"/>
            <a:ext cx="566737"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a:extLst>
              <a:ext uri="{FF2B5EF4-FFF2-40B4-BE49-F238E27FC236}">
                <a16:creationId xmlns:a16="http://schemas.microsoft.com/office/drawing/2014/main" id="{827E1EC6-2849-B180-B357-F21626C50B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88" y="5970588"/>
            <a:ext cx="6238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74E738E-8BC0-E5B4-9608-6D2ACD47C6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0488" y="6011863"/>
            <a:ext cx="696912" cy="350837"/>
          </a:xfrm>
          <a:prstGeom prst="rect">
            <a:avLst/>
          </a:prstGeom>
          <a:ln w="3175">
            <a:solidFill>
              <a:schemeClr val="bg1">
                <a:lumMod val="75000"/>
              </a:schemeClr>
            </a:solidFill>
          </a:ln>
        </p:spPr>
      </p:pic>
      <p:sp>
        <p:nvSpPr>
          <p:cNvPr id="14343" name="TextBox 11">
            <a:extLst>
              <a:ext uri="{FF2B5EF4-FFF2-40B4-BE49-F238E27FC236}">
                <a16:creationId xmlns:a16="http://schemas.microsoft.com/office/drawing/2014/main" id="{18EF131D-184C-8105-C6DD-D07005540343}"/>
              </a:ext>
            </a:extLst>
          </p:cNvPr>
          <p:cNvSpPr txBox="1">
            <a:spLocks noChangeArrowheads="1"/>
          </p:cNvSpPr>
          <p:nvPr/>
        </p:nvSpPr>
        <p:spPr bwMode="auto">
          <a:xfrm>
            <a:off x="2381250" y="6037263"/>
            <a:ext cx="5314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solidFill>
                  <a:schemeClr val="bg1"/>
                </a:solidFill>
              </a:rPr>
              <a:t>Project funded through USDA Forest Service Research, Pacific Northwest Research Station </a:t>
            </a:r>
          </a:p>
        </p:txBody>
      </p:sp>
      <p:pic>
        <p:nvPicPr>
          <p:cNvPr id="14344" name="Picture 6">
            <a:extLst>
              <a:ext uri="{FF2B5EF4-FFF2-40B4-BE49-F238E27FC236}">
                <a16:creationId xmlns:a16="http://schemas.microsoft.com/office/drawing/2014/main" id="{8EC5051F-0348-B3C2-4D3A-895476FCD70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60488" y="6438900"/>
            <a:ext cx="8921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46459-97A0-4E32-4E5D-6A261D6E913F}"/>
              </a:ext>
            </a:extLst>
          </p:cNvPr>
          <p:cNvSpPr>
            <a:spLocks noGrp="1"/>
          </p:cNvSpPr>
          <p:nvPr>
            <p:ph type="title"/>
          </p:nvPr>
        </p:nvSpPr>
        <p:spPr>
          <a:xfrm>
            <a:off x="352425" y="76200"/>
            <a:ext cx="8534400" cy="1143000"/>
          </a:xfrm>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tabLst>
                <a:tab pos="519113" algn="l"/>
              </a:tabLst>
              <a:defRPr/>
            </a:pPr>
            <a:r>
              <a:rPr lang="en-US" sz="4000" b="1" dirty="0">
                <a:solidFill>
                  <a:schemeClr val="lt1"/>
                </a:solidFill>
                <a:latin typeface="+mn-lt"/>
                <a:ea typeface="+mn-ea"/>
                <a:cs typeface="+mn-cs"/>
              </a:rPr>
              <a:t>Human Ecology Mapping (HEM): </a:t>
            </a:r>
            <a:br>
              <a:rPr lang="en-US" b="1" dirty="0">
                <a:solidFill>
                  <a:schemeClr val="lt1"/>
                </a:solidFill>
                <a:latin typeface="+mn-lt"/>
                <a:ea typeface="+mn-ea"/>
                <a:cs typeface="+mn-cs"/>
              </a:rPr>
            </a:br>
            <a:r>
              <a:rPr lang="en-US" sz="3600" b="1" dirty="0">
                <a:solidFill>
                  <a:schemeClr val="lt1"/>
                </a:solidFill>
                <a:latin typeface="+mn-lt"/>
                <a:ea typeface="+mn-ea"/>
                <a:cs typeface="+mn-cs"/>
              </a:rPr>
              <a:t>A Strategy for Public Engagement</a:t>
            </a:r>
          </a:p>
        </p:txBody>
      </p:sp>
      <p:sp>
        <p:nvSpPr>
          <p:cNvPr id="5" name="Slide Number Placeholder 4">
            <a:extLst>
              <a:ext uri="{FF2B5EF4-FFF2-40B4-BE49-F238E27FC236}">
                <a16:creationId xmlns:a16="http://schemas.microsoft.com/office/drawing/2014/main" id="{D172A824-499C-DDFF-4420-D5E3F7CDDC06}"/>
              </a:ext>
            </a:extLst>
          </p:cNvPr>
          <p:cNvSpPr>
            <a:spLocks noGrp="1"/>
          </p:cNvSpPr>
          <p:nvPr>
            <p:ph type="sldNum" sz="quarter" idx="12"/>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44BBE49-5963-4CA1-800D-63C5B3C50699}" type="slidenum">
              <a:rPr lang="en-US" altLang="en-US">
                <a:solidFill>
                  <a:srgbClr val="898989"/>
                </a:solidFill>
              </a:rPr>
              <a:pPr/>
              <a:t>14</a:t>
            </a:fld>
            <a:endParaRPr lang="en-US" altLang="en-US">
              <a:solidFill>
                <a:srgbClr val="898989"/>
              </a:solidFill>
            </a:endParaRPr>
          </a:p>
        </p:txBody>
      </p:sp>
      <p:pic>
        <p:nvPicPr>
          <p:cNvPr id="15363" name="Content Placeholder 5" descr="Quinault2.jpg">
            <a:extLst>
              <a:ext uri="{FF2B5EF4-FFF2-40B4-BE49-F238E27FC236}">
                <a16:creationId xmlns:a16="http://schemas.microsoft.com/office/drawing/2014/main" id="{05F98AD6-881C-80EE-AD2C-41A4AE3EEBB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23850" y="1295400"/>
            <a:ext cx="3862388" cy="2336800"/>
          </a:xfrm>
          <a:ln w="28575">
            <a:solidFill>
              <a:schemeClr val="bg2"/>
            </a:solidFill>
            <a:miter lim="800000"/>
            <a:headEnd/>
            <a:tailEnd/>
          </a:ln>
        </p:spPr>
      </p:pic>
      <p:sp>
        <p:nvSpPr>
          <p:cNvPr id="9" name="Content Placeholder 8">
            <a:extLst>
              <a:ext uri="{FF2B5EF4-FFF2-40B4-BE49-F238E27FC236}">
                <a16:creationId xmlns:a16="http://schemas.microsoft.com/office/drawing/2014/main" id="{4D745E3D-FB68-3C06-4B60-990BA7E01DCF}"/>
              </a:ext>
            </a:extLst>
          </p:cNvPr>
          <p:cNvSpPr>
            <a:spLocks noGrp="1"/>
          </p:cNvSpPr>
          <p:nvPr>
            <p:ph sz="half" idx="2"/>
          </p:nvPr>
        </p:nvSpPr>
        <p:spPr>
          <a:xfrm>
            <a:off x="187325" y="4076700"/>
            <a:ext cx="4384675" cy="2552700"/>
          </a:xfrm>
          <a:solidFill>
            <a:schemeClr val="bg1"/>
          </a:solidFill>
          <a:effectLst>
            <a:outerShdw blurRad="40000" dist="20000" dir="5400000" rotWithShape="0">
              <a:srgbClr val="000000">
                <a:alpha val="37999"/>
              </a:srgbClr>
            </a:outerShdw>
          </a:effectLst>
          <a:extLst>
            <a:ext uri="{91240B29-F687-4F45-9708-019B960494DF}">
              <a14:hiddenLine xmlns:a14="http://schemas.microsoft.com/office/drawing/2010/main" w="9525" cap="flat" cmpd="sng">
                <a:solidFill>
                  <a:srgbClr val="000000"/>
                </a:solidFill>
                <a:prstDash val="solid"/>
                <a:miter lim="800000"/>
                <a:headEnd/>
                <a:tailEnd/>
              </a14:hiddenLine>
            </a:ext>
          </a:extLst>
        </p:spPr>
        <p:txBody>
          <a:bodyPr/>
          <a:lstStyle/>
          <a:p>
            <a:pPr marL="0" indent="0">
              <a:buFont typeface="Arial" panose="020B0604020202020204" pitchFamily="34" charset="0"/>
              <a:buNone/>
            </a:pPr>
            <a:r>
              <a:rPr lang="en-US" altLang="en-US" sz="2200">
                <a:solidFill>
                  <a:srgbClr val="77933C"/>
                </a:solidFill>
              </a:rPr>
              <a:t>What can be mapped?</a:t>
            </a:r>
          </a:p>
          <a:p>
            <a:pPr marL="457200" lvl="1" indent="-228600">
              <a:buFont typeface="Arial" panose="020B0604020202020204" pitchFamily="34" charset="0"/>
              <a:buChar char="•"/>
            </a:pPr>
            <a:r>
              <a:rPr lang="en-US" altLang="en-US" sz="1900">
                <a:solidFill>
                  <a:srgbClr val="000000"/>
                </a:solidFill>
              </a:rPr>
              <a:t>Places of social or biological value</a:t>
            </a:r>
          </a:p>
          <a:p>
            <a:pPr marL="457200" lvl="1" indent="-228600">
              <a:buFont typeface="Arial" panose="020B0604020202020204" pitchFamily="34" charset="0"/>
              <a:buChar char="•"/>
            </a:pPr>
            <a:r>
              <a:rPr lang="en-US" altLang="en-US" sz="1900">
                <a:solidFill>
                  <a:srgbClr val="000000"/>
                </a:solidFill>
              </a:rPr>
              <a:t>“Hotspots” of intensive resource use</a:t>
            </a:r>
          </a:p>
          <a:p>
            <a:pPr marL="457200" lvl="1" indent="-228600">
              <a:buFont typeface="Arial" panose="020B0604020202020204" pitchFamily="34" charset="0"/>
              <a:buChar char="•"/>
            </a:pPr>
            <a:r>
              <a:rPr lang="en-US" altLang="en-US" sz="1900">
                <a:solidFill>
                  <a:srgbClr val="000000"/>
                </a:solidFill>
              </a:rPr>
              <a:t>Special places </a:t>
            </a:r>
          </a:p>
          <a:p>
            <a:pPr marL="457200" lvl="1" indent="-228600">
              <a:buFont typeface="Arial" panose="020B0604020202020204" pitchFamily="34" charset="0"/>
              <a:buChar char="•"/>
            </a:pPr>
            <a:r>
              <a:rPr lang="en-US" altLang="en-US" sz="1900">
                <a:solidFill>
                  <a:srgbClr val="000000"/>
                </a:solidFill>
              </a:rPr>
              <a:t>Areas needing management attention</a:t>
            </a:r>
          </a:p>
          <a:p>
            <a:pPr marL="457200" lvl="1" indent="-228600">
              <a:buFont typeface="Arial" panose="020B0604020202020204" pitchFamily="34" charset="0"/>
              <a:buChar char="•"/>
            </a:pPr>
            <a:r>
              <a:rPr lang="en-US" altLang="en-US" sz="1900">
                <a:solidFill>
                  <a:srgbClr val="000000"/>
                </a:solidFill>
              </a:rPr>
              <a:t>Treatment preferences</a:t>
            </a:r>
          </a:p>
          <a:p>
            <a:pPr marL="457200" lvl="1" indent="-228600">
              <a:buFont typeface="Arial" panose="020B0604020202020204" pitchFamily="34" charset="0"/>
              <a:buChar char="•"/>
            </a:pPr>
            <a:r>
              <a:rPr lang="en-US" altLang="en-US" sz="1900">
                <a:solidFill>
                  <a:srgbClr val="000000"/>
                </a:solidFill>
              </a:rPr>
              <a:t>Desired forest outcomes or conditions</a:t>
            </a:r>
          </a:p>
        </p:txBody>
      </p:sp>
      <p:sp>
        <p:nvSpPr>
          <p:cNvPr id="15365" name="TextBox 11">
            <a:extLst>
              <a:ext uri="{FF2B5EF4-FFF2-40B4-BE49-F238E27FC236}">
                <a16:creationId xmlns:a16="http://schemas.microsoft.com/office/drawing/2014/main" id="{5B637774-6211-F24D-839E-9827058F0102}"/>
              </a:ext>
            </a:extLst>
          </p:cNvPr>
          <p:cNvSpPr txBox="1">
            <a:spLocks noChangeArrowheads="1"/>
          </p:cNvSpPr>
          <p:nvPr/>
        </p:nvSpPr>
        <p:spPr bwMode="auto">
          <a:xfrm>
            <a:off x="228600" y="3562350"/>
            <a:ext cx="387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Special Places Mapping, Quinault, 2012</a:t>
            </a:r>
          </a:p>
        </p:txBody>
      </p:sp>
      <p:sp>
        <p:nvSpPr>
          <p:cNvPr id="15" name="TextBox 14">
            <a:extLst>
              <a:ext uri="{FF2B5EF4-FFF2-40B4-BE49-F238E27FC236}">
                <a16:creationId xmlns:a16="http://schemas.microsoft.com/office/drawing/2014/main" id="{0E7E3B8B-D8B4-05B5-BD99-0579B00AE3DF}"/>
              </a:ext>
            </a:extLst>
          </p:cNvPr>
          <p:cNvSpPr txBox="1"/>
          <p:nvPr/>
        </p:nvSpPr>
        <p:spPr>
          <a:xfrm>
            <a:off x="4876800" y="1547813"/>
            <a:ext cx="4038600" cy="2000250"/>
          </a:xfrm>
          <a:prstGeom prst="rect">
            <a:avLst/>
          </a:prstGeom>
          <a:noFill/>
        </p:spPr>
        <p:txBody>
          <a:bodyPr>
            <a:spAutoFit/>
          </a:bodyPr>
          <a:lstStyle/>
          <a:p>
            <a:pPr fontAlgn="auto">
              <a:spcBef>
                <a:spcPts val="0"/>
              </a:spcBef>
              <a:spcAft>
                <a:spcPts val="0"/>
              </a:spcAft>
              <a:defRPr/>
            </a:pPr>
            <a:r>
              <a:rPr lang="en-US" sz="2400" dirty="0">
                <a:solidFill>
                  <a:schemeClr val="accent3">
                    <a:lumMod val="75000"/>
                  </a:schemeClr>
                </a:solidFill>
                <a:latin typeface="+mn-lt"/>
                <a:ea typeface="+mn-ea"/>
              </a:rPr>
              <a:t>What approaches are used?</a:t>
            </a:r>
          </a:p>
          <a:p>
            <a:pPr marL="342900" indent="-342900" fontAlgn="auto">
              <a:spcBef>
                <a:spcPts val="0"/>
              </a:spcBef>
              <a:spcAft>
                <a:spcPts val="0"/>
              </a:spcAft>
              <a:buFont typeface="Arial" pitchFamily="34" charset="0"/>
              <a:buChar char="•"/>
              <a:defRPr/>
            </a:pPr>
            <a:r>
              <a:rPr lang="en-US" sz="2000" dirty="0">
                <a:latin typeface="+mn-lt"/>
                <a:ea typeface="+mn-ea"/>
              </a:rPr>
              <a:t>Public information sessions</a:t>
            </a:r>
          </a:p>
          <a:p>
            <a:pPr marL="342900" indent="-342900" fontAlgn="auto">
              <a:spcBef>
                <a:spcPts val="0"/>
              </a:spcBef>
              <a:spcAft>
                <a:spcPts val="0"/>
              </a:spcAft>
              <a:buFont typeface="Arial" pitchFamily="34" charset="0"/>
              <a:buChar char="•"/>
              <a:defRPr/>
            </a:pPr>
            <a:r>
              <a:rPr lang="en-US" sz="2000" dirty="0">
                <a:latin typeface="+mn-lt"/>
                <a:ea typeface="+mn-ea"/>
              </a:rPr>
              <a:t>Web-based portals </a:t>
            </a:r>
          </a:p>
          <a:p>
            <a:pPr marL="342900" indent="-342900" fontAlgn="auto">
              <a:spcBef>
                <a:spcPts val="0"/>
              </a:spcBef>
              <a:spcAft>
                <a:spcPts val="0"/>
              </a:spcAft>
              <a:buFont typeface="Arial" pitchFamily="34" charset="0"/>
              <a:buChar char="•"/>
              <a:defRPr/>
            </a:pPr>
            <a:r>
              <a:rPr lang="en-US" sz="2000" dirty="0">
                <a:latin typeface="+mn-lt"/>
                <a:ea typeface="+mn-ea"/>
              </a:rPr>
              <a:t>On-site (booth, district office)</a:t>
            </a:r>
          </a:p>
          <a:p>
            <a:pPr marL="342900" indent="-342900" fontAlgn="auto">
              <a:spcBef>
                <a:spcPts val="0"/>
              </a:spcBef>
              <a:spcAft>
                <a:spcPts val="0"/>
              </a:spcAft>
              <a:buFont typeface="Arial" pitchFamily="34" charset="0"/>
              <a:buChar char="•"/>
              <a:defRPr/>
            </a:pPr>
            <a:r>
              <a:rPr lang="en-US" sz="2000" dirty="0">
                <a:latin typeface="+mn-lt"/>
                <a:ea typeface="+mn-ea"/>
              </a:rPr>
              <a:t>Voluntary geographic info. (VGI)</a:t>
            </a:r>
          </a:p>
          <a:p>
            <a:pPr marL="342900" indent="-342900" fontAlgn="auto">
              <a:spcBef>
                <a:spcPts val="0"/>
              </a:spcBef>
              <a:spcAft>
                <a:spcPts val="0"/>
              </a:spcAft>
              <a:buFont typeface="Arial" pitchFamily="34" charset="0"/>
              <a:buChar char="•"/>
              <a:defRPr/>
            </a:pPr>
            <a:r>
              <a:rPr lang="en-US" sz="2000" dirty="0">
                <a:latin typeface="+mn-lt"/>
                <a:ea typeface="+mn-ea"/>
              </a:rPr>
              <a:t>Mail surveys  </a:t>
            </a:r>
          </a:p>
        </p:txBody>
      </p:sp>
      <p:sp>
        <p:nvSpPr>
          <p:cNvPr id="4" name="Rectangle 3">
            <a:extLst>
              <a:ext uri="{FF2B5EF4-FFF2-40B4-BE49-F238E27FC236}">
                <a16:creationId xmlns:a16="http://schemas.microsoft.com/office/drawing/2014/main" id="{C6454EB9-A33D-6ED3-B97F-35CA5F6F7EAE}"/>
              </a:ext>
            </a:extLst>
          </p:cNvPr>
          <p:cNvSpPr>
            <a:spLocks noChangeArrowheads="1"/>
          </p:cNvSpPr>
          <p:nvPr/>
        </p:nvSpPr>
        <p:spPr bwMode="auto">
          <a:xfrm>
            <a:off x="4876800" y="4059238"/>
            <a:ext cx="3881438" cy="1385887"/>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spAutoFit/>
          </a:bodyPr>
          <a:lstStyle/>
          <a:p>
            <a:pPr marL="571500" indent="-571500" fontAlgn="auto">
              <a:spcBef>
                <a:spcPts val="0"/>
              </a:spcBef>
              <a:spcAft>
                <a:spcPts val="0"/>
              </a:spcAft>
              <a:defRPr/>
            </a:pPr>
            <a:r>
              <a:rPr lang="en-US" sz="2400" dirty="0">
                <a:solidFill>
                  <a:schemeClr val="accent3">
                    <a:lumMod val="75000"/>
                  </a:schemeClr>
                </a:solidFill>
                <a:latin typeface="+mn-lt"/>
                <a:ea typeface="+mn-ea"/>
              </a:rPr>
              <a:t>Multiple geometries</a:t>
            </a:r>
          </a:p>
          <a:p>
            <a:pPr marL="285750" indent="-285750" fontAlgn="auto">
              <a:spcBef>
                <a:spcPts val="0"/>
              </a:spcBef>
              <a:spcAft>
                <a:spcPts val="0"/>
              </a:spcAft>
              <a:buFont typeface="Arial" pitchFamily="34" charset="0"/>
              <a:buChar char="•"/>
              <a:defRPr/>
            </a:pPr>
            <a:r>
              <a:rPr lang="en-US" sz="2000" dirty="0">
                <a:solidFill>
                  <a:schemeClr val="dk1"/>
                </a:solidFill>
                <a:latin typeface="+mn-lt"/>
                <a:ea typeface="+mn-ea"/>
              </a:rPr>
              <a:t>Points</a:t>
            </a:r>
          </a:p>
          <a:p>
            <a:pPr marL="285750" indent="-285750" fontAlgn="auto">
              <a:spcBef>
                <a:spcPts val="0"/>
              </a:spcBef>
              <a:spcAft>
                <a:spcPts val="0"/>
              </a:spcAft>
              <a:buFont typeface="Arial" pitchFamily="34" charset="0"/>
              <a:buChar char="•"/>
              <a:defRPr/>
            </a:pPr>
            <a:r>
              <a:rPr lang="en-US" sz="2000" dirty="0">
                <a:solidFill>
                  <a:schemeClr val="dk1"/>
                </a:solidFill>
                <a:latin typeface="+mn-lt"/>
                <a:ea typeface="+mn-ea"/>
              </a:rPr>
              <a:t>Lines</a:t>
            </a:r>
          </a:p>
          <a:p>
            <a:pPr marL="285750" indent="-285750" fontAlgn="auto">
              <a:spcBef>
                <a:spcPts val="0"/>
              </a:spcBef>
              <a:spcAft>
                <a:spcPts val="0"/>
              </a:spcAft>
              <a:buFont typeface="Arial" pitchFamily="34" charset="0"/>
              <a:buChar char="•"/>
              <a:defRPr/>
            </a:pPr>
            <a:r>
              <a:rPr lang="en-US" sz="2000" dirty="0">
                <a:solidFill>
                  <a:schemeClr val="dk1"/>
                </a:solidFill>
                <a:latin typeface="+mn-lt"/>
                <a:ea typeface="+mn-ea"/>
              </a:rPr>
              <a:t>Polygons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419808C6-0978-CF88-FD97-D31F1471BD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447800"/>
            <a:ext cx="50895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34E626BC-8A0D-F146-2F94-8CD4E2719B20}"/>
              </a:ext>
            </a:extLst>
          </p:cNvPr>
          <p:cNvGraphicFramePr>
            <a:graphicFrameLocks noGrp="1"/>
          </p:cNvGraphicFramePr>
          <p:nvPr/>
        </p:nvGraphicFramePr>
        <p:xfrm>
          <a:off x="5318125" y="304800"/>
          <a:ext cx="3733800" cy="3562350"/>
        </p:xfrm>
        <a:graphic>
          <a:graphicData uri="http://schemas.openxmlformats.org/drawingml/2006/table">
            <a:tbl>
              <a:tblPr/>
              <a:tblGrid>
                <a:gridCol w="2081676">
                  <a:extLst>
                    <a:ext uri="{9D8B030D-6E8A-4147-A177-3AD203B41FA5}">
                      <a16:colId xmlns:a16="http://schemas.microsoft.com/office/drawing/2014/main" val="20000"/>
                    </a:ext>
                  </a:extLst>
                </a:gridCol>
                <a:gridCol w="1652124">
                  <a:extLst>
                    <a:ext uri="{9D8B030D-6E8A-4147-A177-3AD203B41FA5}">
                      <a16:colId xmlns:a16="http://schemas.microsoft.com/office/drawing/2014/main" val="20001"/>
                    </a:ext>
                  </a:extLst>
                </a:gridCol>
              </a:tblGrid>
              <a:tr h="688526">
                <a:tc>
                  <a:txBody>
                    <a:bodyPr/>
                    <a:lstStyle/>
                    <a:p>
                      <a:pPr marL="0" marR="0" algn="ctr">
                        <a:lnSpc>
                          <a:spcPct val="115000"/>
                        </a:lnSpc>
                        <a:spcBef>
                          <a:spcPts val="0"/>
                        </a:spcBef>
                        <a:spcAft>
                          <a:spcPts val="0"/>
                        </a:spcAft>
                      </a:pPr>
                      <a:r>
                        <a:rPr lang="en-US" sz="1800" dirty="0">
                          <a:solidFill>
                            <a:schemeClr val="bg1"/>
                          </a:solidFill>
                          <a:latin typeface="Calibri"/>
                          <a:ea typeface="Calibri"/>
                          <a:cs typeface="Times New Roman"/>
                        </a:rPr>
                        <a:t>Community</a:t>
                      </a:r>
                    </a:p>
                    <a:p>
                      <a:pPr marL="0" marR="0" algn="ctr">
                        <a:lnSpc>
                          <a:spcPct val="115000"/>
                        </a:lnSpc>
                        <a:spcBef>
                          <a:spcPts val="0"/>
                        </a:spcBef>
                        <a:spcAft>
                          <a:spcPts val="0"/>
                        </a:spcAft>
                      </a:pPr>
                      <a:r>
                        <a:rPr lang="en-US" sz="1800" dirty="0">
                          <a:solidFill>
                            <a:schemeClr val="bg1"/>
                          </a:solidFill>
                          <a:latin typeface="Calibri"/>
                          <a:ea typeface="Calibri"/>
                          <a:cs typeface="Times New Roman"/>
                        </a:rPr>
                        <a:t>Workshop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marR="0" algn="ctr">
                        <a:lnSpc>
                          <a:spcPct val="115000"/>
                        </a:lnSpc>
                        <a:spcBef>
                          <a:spcPts val="0"/>
                        </a:spcBef>
                        <a:spcAft>
                          <a:spcPts val="0"/>
                        </a:spcAft>
                      </a:pPr>
                      <a:r>
                        <a:rPr lang="en-US" sz="1800" dirty="0">
                          <a:solidFill>
                            <a:schemeClr val="bg1"/>
                          </a:solidFill>
                          <a:latin typeface="Calibri"/>
                          <a:ea typeface="Calibri"/>
                          <a:cs typeface="Times New Roman"/>
                        </a:rPr>
                        <a:t>Number of Participants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319314">
                <a:tc>
                  <a:txBody>
                    <a:bodyPr/>
                    <a:lstStyle/>
                    <a:p>
                      <a:pPr marL="0" marR="0">
                        <a:lnSpc>
                          <a:spcPct val="115000"/>
                        </a:lnSpc>
                        <a:spcBef>
                          <a:spcPts val="0"/>
                        </a:spcBef>
                        <a:spcAft>
                          <a:spcPts val="0"/>
                        </a:spcAft>
                      </a:pPr>
                      <a:r>
                        <a:rPr lang="en-US" sz="1800" dirty="0">
                          <a:latin typeface="Calibri"/>
                          <a:ea typeface="Calibri"/>
                          <a:cs typeface="Times New Roman"/>
                        </a:rPr>
                        <a:t>Aberdeen /Hoquiam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Calibri"/>
                          <a:ea typeface="Calibri"/>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9314">
                <a:tc>
                  <a:txBody>
                    <a:bodyPr/>
                    <a:lstStyle/>
                    <a:p>
                      <a:pPr marL="0" marR="0">
                        <a:lnSpc>
                          <a:spcPct val="115000"/>
                        </a:lnSpc>
                        <a:spcBef>
                          <a:spcPts val="0"/>
                        </a:spcBef>
                        <a:spcAft>
                          <a:spcPts val="0"/>
                        </a:spcAft>
                      </a:pPr>
                      <a:r>
                        <a:rPr lang="en-US" sz="1800" dirty="0">
                          <a:latin typeface="Calibri"/>
                          <a:ea typeface="Calibri"/>
                          <a:cs typeface="Times New Roman"/>
                        </a:rPr>
                        <a:t>Shelton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Calibri"/>
                          <a:ea typeface="Calibri"/>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9314">
                <a:tc>
                  <a:txBody>
                    <a:bodyPr/>
                    <a:lstStyle/>
                    <a:p>
                      <a:pPr marL="0" marR="0">
                        <a:lnSpc>
                          <a:spcPct val="115000"/>
                        </a:lnSpc>
                        <a:spcBef>
                          <a:spcPts val="0"/>
                        </a:spcBef>
                        <a:spcAft>
                          <a:spcPts val="0"/>
                        </a:spcAft>
                      </a:pPr>
                      <a:r>
                        <a:rPr lang="en-US" sz="1800" dirty="0">
                          <a:latin typeface="Calibri"/>
                          <a:ea typeface="Calibri"/>
                          <a:cs typeface="Times New Roman"/>
                        </a:rPr>
                        <a:t>Hoodsport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Calibri"/>
                          <a:ea typeface="Calibri"/>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9314">
                <a:tc>
                  <a:txBody>
                    <a:bodyPr/>
                    <a:lstStyle/>
                    <a:p>
                      <a:pPr marL="0" marR="0">
                        <a:lnSpc>
                          <a:spcPct val="115000"/>
                        </a:lnSpc>
                        <a:spcBef>
                          <a:spcPts val="0"/>
                        </a:spcBef>
                        <a:spcAft>
                          <a:spcPts val="0"/>
                        </a:spcAft>
                      </a:pPr>
                      <a:r>
                        <a:rPr lang="en-US" sz="1800">
                          <a:latin typeface="Calibri"/>
                          <a:ea typeface="Calibri"/>
                          <a:cs typeface="Times New Roman"/>
                        </a:rPr>
                        <a:t>Quilcene/Brinnon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Calibri"/>
                          <a:ea typeface="Calibri"/>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9314">
                <a:tc>
                  <a:txBody>
                    <a:bodyPr/>
                    <a:lstStyle/>
                    <a:p>
                      <a:pPr marL="0" marR="0">
                        <a:lnSpc>
                          <a:spcPct val="115000"/>
                        </a:lnSpc>
                        <a:spcBef>
                          <a:spcPts val="0"/>
                        </a:spcBef>
                        <a:spcAft>
                          <a:spcPts val="0"/>
                        </a:spcAft>
                      </a:pPr>
                      <a:r>
                        <a:rPr lang="en-US" sz="1800">
                          <a:latin typeface="Calibri"/>
                          <a:ea typeface="Calibri"/>
                          <a:cs typeface="Times New Roman"/>
                        </a:rPr>
                        <a:t>Port Townsend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Calibri"/>
                          <a:ea typeface="Calibri"/>
                          <a:cs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9314">
                <a:tc>
                  <a:txBody>
                    <a:bodyPr/>
                    <a:lstStyle/>
                    <a:p>
                      <a:pPr marL="0" marR="0">
                        <a:lnSpc>
                          <a:spcPct val="115000"/>
                        </a:lnSpc>
                        <a:spcBef>
                          <a:spcPts val="0"/>
                        </a:spcBef>
                        <a:spcAft>
                          <a:spcPts val="0"/>
                        </a:spcAft>
                      </a:pPr>
                      <a:r>
                        <a:rPr lang="en-US" sz="1800" dirty="0">
                          <a:latin typeface="Calibri"/>
                          <a:ea typeface="Calibri"/>
                          <a:cs typeface="Times New Roman"/>
                        </a:rPr>
                        <a:t>Port Angeles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Calibri"/>
                          <a:ea typeface="Calibri"/>
                          <a:cs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9314">
                <a:tc>
                  <a:txBody>
                    <a:bodyPr/>
                    <a:lstStyle/>
                    <a:p>
                      <a:pPr marL="0" marR="0">
                        <a:lnSpc>
                          <a:spcPct val="115000"/>
                        </a:lnSpc>
                        <a:spcBef>
                          <a:spcPts val="0"/>
                        </a:spcBef>
                        <a:spcAft>
                          <a:spcPts val="0"/>
                        </a:spcAft>
                      </a:pPr>
                      <a:r>
                        <a:rPr lang="en-US" sz="1800">
                          <a:latin typeface="Calibri"/>
                          <a:ea typeface="Calibri"/>
                          <a:cs typeface="Times New Roman"/>
                        </a:rPr>
                        <a:t>Forks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Calibri"/>
                          <a:ea typeface="Calibri"/>
                          <a:cs typeface="Times New Roman"/>
                        </a:rPr>
                        <a:t>32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19314">
                <a:tc>
                  <a:txBody>
                    <a:bodyPr/>
                    <a:lstStyle/>
                    <a:p>
                      <a:pPr marL="0" marR="0">
                        <a:lnSpc>
                          <a:spcPct val="115000"/>
                        </a:lnSpc>
                        <a:spcBef>
                          <a:spcPts val="0"/>
                        </a:spcBef>
                        <a:spcAft>
                          <a:spcPts val="0"/>
                        </a:spcAft>
                      </a:pPr>
                      <a:r>
                        <a:rPr lang="en-US" sz="1800" dirty="0">
                          <a:latin typeface="Calibri"/>
                          <a:ea typeface="Calibri"/>
                          <a:cs typeface="Times New Roman"/>
                        </a:rPr>
                        <a:t>Quinault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Calibri"/>
                          <a:ea typeface="Calibri"/>
                          <a:cs typeface="Times New Roman"/>
                        </a:rPr>
                        <a:t>39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9314">
                <a:tc>
                  <a:txBody>
                    <a:bodyPr/>
                    <a:lstStyle/>
                    <a:p>
                      <a:pPr marL="0" marR="0">
                        <a:lnSpc>
                          <a:spcPct val="115000"/>
                        </a:lnSpc>
                        <a:spcBef>
                          <a:spcPts val="0"/>
                        </a:spcBef>
                        <a:spcAft>
                          <a:spcPts val="0"/>
                        </a:spcAft>
                      </a:pPr>
                      <a:r>
                        <a:rPr lang="en-US" sz="1800" b="1" dirty="0">
                          <a:latin typeface="Calibri"/>
                          <a:ea typeface="Calibri"/>
                          <a:cs typeface="Times New Roman"/>
                        </a:rPr>
                        <a:t>TOTAL</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a:ea typeface="Calibri"/>
                          <a:cs typeface="Times New Roman"/>
                        </a:rPr>
                        <a:t>169</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395699A0-5906-23D1-B226-A49E6018098B}"/>
              </a:ext>
            </a:extLst>
          </p:cNvPr>
          <p:cNvSpPr txBox="1">
            <a:spLocks noChangeArrowheads="1"/>
          </p:cNvSpPr>
          <p:nvPr/>
        </p:nvSpPr>
        <p:spPr bwMode="auto">
          <a:xfrm>
            <a:off x="34925" y="304800"/>
            <a:ext cx="5089525" cy="584200"/>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3200" b="1" dirty="0">
                <a:solidFill>
                  <a:schemeClr val="lt1"/>
                </a:solidFill>
                <a:latin typeface="+mn-lt"/>
                <a:ea typeface="+mn-ea"/>
              </a:rPr>
              <a:t>Olympic Peninsula </a:t>
            </a:r>
            <a:r>
              <a:rPr lang="en-US" sz="2800" b="1" dirty="0">
                <a:solidFill>
                  <a:schemeClr val="lt1"/>
                </a:solidFill>
                <a:latin typeface="+mn-lt"/>
                <a:ea typeface="+mn-ea"/>
              </a:rPr>
              <a:t>(2010-11)</a:t>
            </a:r>
          </a:p>
        </p:txBody>
      </p:sp>
      <p:pic>
        <p:nvPicPr>
          <p:cNvPr id="16422" name="Picture 6">
            <a:extLst>
              <a:ext uri="{FF2B5EF4-FFF2-40B4-BE49-F238E27FC236}">
                <a16:creationId xmlns:a16="http://schemas.microsoft.com/office/drawing/2014/main" id="{26D09E3F-A9A4-5CDD-AA17-D824744416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94150"/>
            <a:ext cx="3686175"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Box 5">
            <a:extLst>
              <a:ext uri="{FF2B5EF4-FFF2-40B4-BE49-F238E27FC236}">
                <a16:creationId xmlns:a16="http://schemas.microsoft.com/office/drawing/2014/main" id="{D2E8B563-5D83-EF4B-0BAF-3ACDC19BC6E0}"/>
              </a:ext>
            </a:extLst>
          </p:cNvPr>
          <p:cNvSpPr txBox="1">
            <a:spLocks noChangeArrowheads="1"/>
          </p:cNvSpPr>
          <p:nvPr/>
        </p:nvSpPr>
        <p:spPr bwMode="auto">
          <a:xfrm>
            <a:off x="304800" y="436563"/>
            <a:ext cx="4338638" cy="708025"/>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4000" dirty="0">
                <a:solidFill>
                  <a:schemeClr val="lt1"/>
                </a:solidFill>
                <a:ea typeface="+mn-ea"/>
              </a:rPr>
              <a:t>HEM Workshops</a:t>
            </a:r>
          </a:p>
        </p:txBody>
      </p:sp>
      <p:sp>
        <p:nvSpPr>
          <p:cNvPr id="11" name="Rectangle 10">
            <a:extLst>
              <a:ext uri="{FF2B5EF4-FFF2-40B4-BE49-F238E27FC236}">
                <a16:creationId xmlns:a16="http://schemas.microsoft.com/office/drawing/2014/main" id="{0C7DB65A-3E77-5AED-8B26-D510D31790C2}"/>
              </a:ext>
            </a:extLst>
          </p:cNvPr>
          <p:cNvSpPr/>
          <p:nvPr/>
        </p:nvSpPr>
        <p:spPr>
          <a:xfrm>
            <a:off x="4984750" y="3962400"/>
            <a:ext cx="3962400" cy="1508125"/>
          </a:xfrm>
          <a:prstGeom prst="rect">
            <a:avLst/>
          </a:prstGeom>
          <a:ln w="28575">
            <a:solidFill>
              <a:schemeClr val="tx2">
                <a:lumMod val="60000"/>
                <a:lumOff val="40000"/>
              </a:schemeClr>
            </a:solid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solidFill>
                  <a:srgbClr val="558ED5"/>
                </a:solidFill>
              </a:rPr>
              <a:t>Mapping Tables</a:t>
            </a:r>
          </a:p>
          <a:p>
            <a:pPr>
              <a:buFont typeface="Arial" panose="020B0604020202020204" pitchFamily="34" charset="0"/>
              <a:buChar char="•"/>
            </a:pPr>
            <a:r>
              <a:rPr lang="en-US" altLang="en-US"/>
              <a:t>   4 to 6 participants per table</a:t>
            </a:r>
          </a:p>
          <a:p>
            <a:pPr>
              <a:buFont typeface="Arial" panose="020B0604020202020204" pitchFamily="34" charset="0"/>
              <a:buChar char="•"/>
            </a:pPr>
            <a:r>
              <a:rPr lang="en-US" altLang="en-US"/>
              <a:t>   One 36x36” map per table</a:t>
            </a:r>
          </a:p>
          <a:p>
            <a:pPr>
              <a:buFont typeface="Arial" panose="020B0604020202020204" pitchFamily="34" charset="0"/>
              <a:buChar char="•"/>
            </a:pPr>
            <a:r>
              <a:rPr lang="en-US" altLang="en-US"/>
              <a:t>   Color-coded markers</a:t>
            </a:r>
          </a:p>
          <a:p>
            <a:pPr>
              <a:buFont typeface="Arial" panose="020B0604020202020204" pitchFamily="34" charset="0"/>
              <a:buChar char="•"/>
            </a:pPr>
            <a:r>
              <a:rPr lang="en-US" altLang="en-US"/>
              <a:t>   Workshop packets (data )</a:t>
            </a:r>
          </a:p>
        </p:txBody>
      </p:sp>
      <p:sp>
        <p:nvSpPr>
          <p:cNvPr id="8" name="Rectangle 7">
            <a:extLst>
              <a:ext uri="{FF2B5EF4-FFF2-40B4-BE49-F238E27FC236}">
                <a16:creationId xmlns:a16="http://schemas.microsoft.com/office/drawing/2014/main" id="{BDF7F832-D58E-7576-9FED-AD93215004DD}"/>
              </a:ext>
            </a:extLst>
          </p:cNvPr>
          <p:cNvSpPr/>
          <p:nvPr/>
        </p:nvSpPr>
        <p:spPr>
          <a:xfrm>
            <a:off x="292100" y="1371600"/>
            <a:ext cx="4365625" cy="1784350"/>
          </a:xfrm>
          <a:prstGeom prst="rect">
            <a:avLst/>
          </a:prstGeom>
          <a:ln w="28575">
            <a:solidFill>
              <a:schemeClr val="tx2">
                <a:lumMod val="60000"/>
                <a:lumOff val="40000"/>
              </a:schemeClr>
            </a:solid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a:solidFill>
                  <a:srgbClr val="558ED5"/>
                </a:solidFill>
              </a:rPr>
              <a:t>Workshop Structure  (90 min)</a:t>
            </a:r>
          </a:p>
          <a:p>
            <a:r>
              <a:rPr lang="en-US" altLang="en-US"/>
              <a:t>Exercise A.  Social Values Map </a:t>
            </a:r>
          </a:p>
          <a:p>
            <a:r>
              <a:rPr lang="en-US" altLang="en-US" i="1"/>
              <a:t> “Pick 5 places important to you.”</a:t>
            </a:r>
          </a:p>
          <a:p>
            <a:r>
              <a:rPr lang="en-US" altLang="en-US"/>
              <a:t>Exercise B. Outdoor Activities  Map</a:t>
            </a:r>
          </a:p>
          <a:p>
            <a:r>
              <a:rPr lang="en-US" altLang="en-US" i="1"/>
              <a:t>“Pick 3 favorite outdoor activities and tell us where you go to do them.”</a:t>
            </a:r>
          </a:p>
        </p:txBody>
      </p:sp>
      <p:sp>
        <p:nvSpPr>
          <p:cNvPr id="17412" name="Slide Number Placeholder 1">
            <a:extLst>
              <a:ext uri="{FF2B5EF4-FFF2-40B4-BE49-F238E27FC236}">
                <a16:creationId xmlns:a16="http://schemas.microsoft.com/office/drawing/2014/main" id="{D8339549-3323-5642-73DD-96DEEF5719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FF6CF8E-BB31-4F83-A219-3BE682E72FF8}" type="slidenum">
              <a:rPr lang="en-US" altLang="en-US">
                <a:solidFill>
                  <a:srgbClr val="FFFFFF"/>
                </a:solidFill>
              </a:rPr>
              <a:pPr/>
              <a:t>16</a:t>
            </a:fld>
            <a:endParaRPr lang="en-US" altLang="en-US">
              <a:solidFill>
                <a:srgbClr val="FFFFFF"/>
              </a:solidFill>
            </a:endParaRPr>
          </a:p>
        </p:txBody>
      </p:sp>
      <p:pic>
        <p:nvPicPr>
          <p:cNvPr id="17413" name="Picture 5">
            <a:extLst>
              <a:ext uri="{FF2B5EF4-FFF2-40B4-BE49-F238E27FC236}">
                <a16:creationId xmlns:a16="http://schemas.microsoft.com/office/drawing/2014/main" id="{CFA96A8E-B193-865F-3076-44243BF2CE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0"/>
            <a:ext cx="4341813" cy="30400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latino mapping - group B small august 2011">
            <a:extLst>
              <a:ext uri="{FF2B5EF4-FFF2-40B4-BE49-F238E27FC236}">
                <a16:creationId xmlns:a16="http://schemas.microsoft.com/office/drawing/2014/main" id="{5BFD08F9-2141-70B4-D864-7A3A7204662B}"/>
              </a:ext>
            </a:extLst>
          </p:cNvPr>
          <p:cNvPicPr>
            <a:picLocks noChangeAspect="1" noChangeArrowheads="1"/>
          </p:cNvPicPr>
          <p:nvPr/>
        </p:nvPicPr>
        <p:blipFill>
          <a:blip r:embed="rId4" cstate="print"/>
          <a:srcRect/>
          <a:stretch>
            <a:fillRect/>
          </a:stretch>
        </p:blipFill>
        <p:spPr bwMode="auto">
          <a:xfrm>
            <a:off x="4999038" y="533400"/>
            <a:ext cx="3933825" cy="3146425"/>
          </a:xfrm>
          <a:prstGeom prst="rect">
            <a:avLst/>
          </a:prstGeom>
          <a:noFill/>
          <a:ln w="28575">
            <a:solidFill>
              <a:schemeClr val="accent3">
                <a:lumMod val="75000"/>
              </a:schemeClr>
            </a:solidFill>
            <a:miter lim="800000"/>
            <a:headEnd/>
            <a:tailEnd/>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a:extLst>
              <a:ext uri="{FF2B5EF4-FFF2-40B4-BE49-F238E27FC236}">
                <a16:creationId xmlns:a16="http://schemas.microsoft.com/office/drawing/2014/main" id="{9F495CB3-2314-611B-6852-7A1541819DEA}"/>
              </a:ext>
            </a:extLst>
          </p:cNvPr>
          <p:cNvSpPr txBox="1">
            <a:spLocks noChangeArrowheads="1"/>
          </p:cNvSpPr>
          <p:nvPr/>
        </p:nvSpPr>
        <p:spPr bwMode="auto">
          <a:xfrm>
            <a:off x="228600" y="228600"/>
            <a:ext cx="853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4000"/>
              <a:t>Exercise A.  Social Values Map</a:t>
            </a:r>
          </a:p>
        </p:txBody>
      </p:sp>
      <p:sp>
        <p:nvSpPr>
          <p:cNvPr id="8" name="Rectangle 7">
            <a:extLst>
              <a:ext uri="{FF2B5EF4-FFF2-40B4-BE49-F238E27FC236}">
                <a16:creationId xmlns:a16="http://schemas.microsoft.com/office/drawing/2014/main" id="{052A7960-4D6F-07C4-2791-C58809E48DF5}"/>
              </a:ext>
            </a:extLst>
          </p:cNvPr>
          <p:cNvSpPr/>
          <p:nvPr/>
        </p:nvSpPr>
        <p:spPr>
          <a:xfrm>
            <a:off x="3810000" y="955675"/>
            <a:ext cx="4953000" cy="2646363"/>
          </a:xfrm>
          <a:prstGeom prst="rect">
            <a:avLst/>
          </a:prstGeom>
          <a:ln w="28575">
            <a:solidFill>
              <a:schemeClr val="accent3">
                <a:lumMod val="75000"/>
              </a:schemeClr>
            </a:solidFill>
          </a:ln>
        </p:spPr>
        <p:txBody>
          <a:bodyPr>
            <a:spAutoFit/>
          </a:bodyPr>
          <a:lstStyle/>
          <a:p>
            <a:pPr fontAlgn="auto">
              <a:spcBef>
                <a:spcPts val="0"/>
              </a:spcBef>
              <a:spcAft>
                <a:spcPts val="0"/>
              </a:spcAft>
              <a:defRPr/>
            </a:pPr>
            <a:r>
              <a:rPr lang="en-US" sz="2000" b="1" i="1" dirty="0">
                <a:solidFill>
                  <a:schemeClr val="accent3">
                    <a:lumMod val="75000"/>
                  </a:schemeClr>
                </a:solidFill>
                <a:latin typeface="+mn-lt"/>
                <a:ea typeface="+mn-ea"/>
              </a:rPr>
              <a:t>Identify 5 places on the Olympic Peninsula important to you.  </a:t>
            </a:r>
          </a:p>
          <a:p>
            <a:pPr fontAlgn="auto">
              <a:spcBef>
                <a:spcPts val="0"/>
              </a:spcBef>
              <a:spcAft>
                <a:spcPts val="0"/>
              </a:spcAft>
              <a:defRPr/>
            </a:pPr>
            <a:r>
              <a:rPr lang="en-US" dirty="0">
                <a:solidFill>
                  <a:schemeClr val="accent3">
                    <a:lumMod val="60000"/>
                    <a:lumOff val="40000"/>
                  </a:schemeClr>
                </a:solidFill>
                <a:latin typeface="+mn-lt"/>
                <a:ea typeface="+mn-ea"/>
              </a:rPr>
              <a:t>       </a:t>
            </a:r>
            <a:r>
              <a:rPr lang="en-US" dirty="0">
                <a:solidFill>
                  <a:schemeClr val="accent3">
                    <a:lumMod val="75000"/>
                  </a:schemeClr>
                </a:solidFill>
                <a:latin typeface="+mn-lt"/>
                <a:ea typeface="+mn-ea"/>
              </a:rPr>
              <a:t>Worksheet:  </a:t>
            </a:r>
          </a:p>
          <a:p>
            <a:pPr lvl="1" fontAlgn="auto">
              <a:spcBef>
                <a:spcPts val="0"/>
              </a:spcBef>
              <a:spcAft>
                <a:spcPts val="0"/>
              </a:spcAft>
              <a:buFont typeface="Arial" pitchFamily="34" charset="0"/>
              <a:buChar char="•"/>
              <a:defRPr/>
            </a:pPr>
            <a:r>
              <a:rPr lang="en-US" dirty="0">
                <a:latin typeface="+mn-lt"/>
                <a:ea typeface="+mn-ea"/>
              </a:rPr>
              <a:t>  Name &amp; describe place</a:t>
            </a:r>
          </a:p>
          <a:p>
            <a:pPr lvl="1" fontAlgn="auto">
              <a:spcBef>
                <a:spcPts val="0"/>
              </a:spcBef>
              <a:spcAft>
                <a:spcPts val="0"/>
              </a:spcAft>
              <a:buFont typeface="Arial" pitchFamily="34" charset="0"/>
              <a:buChar char="•"/>
              <a:defRPr/>
            </a:pPr>
            <a:r>
              <a:rPr lang="en-US" dirty="0">
                <a:latin typeface="+mn-lt"/>
                <a:ea typeface="+mn-ea"/>
              </a:rPr>
              <a:t>  Primary &amp; secondary value</a:t>
            </a:r>
          </a:p>
          <a:p>
            <a:pPr lvl="1" fontAlgn="auto">
              <a:spcBef>
                <a:spcPts val="0"/>
              </a:spcBef>
              <a:spcAft>
                <a:spcPts val="0"/>
              </a:spcAft>
              <a:buFont typeface="Arial" pitchFamily="34" charset="0"/>
              <a:buChar char="•"/>
              <a:defRPr/>
            </a:pPr>
            <a:r>
              <a:rPr lang="en-US" dirty="0">
                <a:latin typeface="+mn-lt"/>
                <a:ea typeface="+mn-ea"/>
              </a:rPr>
              <a:t>   Activities/uses</a:t>
            </a:r>
          </a:p>
          <a:p>
            <a:pPr lvl="1" fontAlgn="auto">
              <a:spcBef>
                <a:spcPts val="0"/>
              </a:spcBef>
              <a:spcAft>
                <a:spcPts val="0"/>
              </a:spcAft>
              <a:defRPr/>
            </a:pPr>
            <a:r>
              <a:rPr lang="en-US" dirty="0">
                <a:solidFill>
                  <a:schemeClr val="accent3">
                    <a:lumMod val="75000"/>
                  </a:schemeClr>
                </a:solidFill>
                <a:latin typeface="+mn-lt"/>
                <a:ea typeface="+mn-ea"/>
              </a:rPr>
              <a:t>Map:  </a:t>
            </a:r>
          </a:p>
          <a:p>
            <a:pPr lvl="1" fontAlgn="auto">
              <a:spcBef>
                <a:spcPts val="0"/>
              </a:spcBef>
              <a:spcAft>
                <a:spcPts val="0"/>
              </a:spcAft>
              <a:buFont typeface="Arial" pitchFamily="34" charset="0"/>
              <a:buChar char="•"/>
              <a:tabLst>
                <a:tab pos="1371600" algn="l"/>
              </a:tabLst>
              <a:defRPr/>
            </a:pPr>
            <a:r>
              <a:rPr lang="en-US" dirty="0">
                <a:latin typeface="+mn-lt"/>
                <a:ea typeface="+mn-ea"/>
              </a:rPr>
              <a:t>  Mark on map with a point, line, or polygon</a:t>
            </a:r>
          </a:p>
          <a:p>
            <a:pPr lvl="1" fontAlgn="auto">
              <a:spcBef>
                <a:spcPts val="0"/>
              </a:spcBef>
              <a:spcAft>
                <a:spcPts val="0"/>
              </a:spcAft>
              <a:buFont typeface="Arial" pitchFamily="34" charset="0"/>
              <a:buChar char="•"/>
              <a:defRPr/>
            </a:pPr>
            <a:r>
              <a:rPr lang="en-US" dirty="0">
                <a:latin typeface="+mn-lt"/>
                <a:ea typeface="+mn-ea"/>
              </a:rPr>
              <a:t>  Label map with ID code</a:t>
            </a:r>
          </a:p>
        </p:txBody>
      </p:sp>
      <p:sp>
        <p:nvSpPr>
          <p:cNvPr id="3" name="Content Placeholder 2">
            <a:extLst>
              <a:ext uri="{FF2B5EF4-FFF2-40B4-BE49-F238E27FC236}">
                <a16:creationId xmlns:a16="http://schemas.microsoft.com/office/drawing/2014/main" id="{22D35828-7EDB-98E2-44A1-F83B0E46712F}"/>
              </a:ext>
            </a:extLst>
          </p:cNvPr>
          <p:cNvSpPr>
            <a:spLocks noGrp="1"/>
          </p:cNvSpPr>
          <p:nvPr>
            <p:ph sz="half" idx="1"/>
          </p:nvPr>
        </p:nvSpPr>
        <p:spPr>
          <a:xfrm>
            <a:off x="368300" y="1358900"/>
            <a:ext cx="3151188" cy="4283075"/>
          </a:xfrm>
          <a:gradFill rotWithShape="1">
            <a:gsLst>
              <a:gs pos="0">
                <a:srgbClr val="F5FFE6"/>
              </a:gs>
              <a:gs pos="64999">
                <a:srgbClr val="E4FDC2"/>
              </a:gs>
              <a:gs pos="100000">
                <a:srgbClr val="DAFDA7"/>
              </a:gs>
            </a:gsLst>
            <a:lin ang="5400000" scaled="1"/>
          </a:gradFill>
          <a:ln cap="flat">
            <a:solidFill>
              <a:srgbClr val="98B954"/>
            </a:solidFill>
            <a:miter lim="800000"/>
            <a:headEnd/>
            <a:tailEnd/>
          </a:ln>
          <a:effectLst>
            <a:outerShdw blurRad="40000" dist="20000" dir="5400000" rotWithShape="0">
              <a:srgbClr val="000000">
                <a:alpha val="37999"/>
              </a:srgbClr>
            </a:outerShdw>
          </a:effectLst>
        </p:spPr>
        <p:txBody>
          <a:bodyPr/>
          <a:lstStyle/>
          <a:p>
            <a:pPr fontAlgn="auto">
              <a:spcAft>
                <a:spcPts val="0"/>
              </a:spcAft>
              <a:defRPr/>
            </a:pPr>
            <a:r>
              <a:rPr lang="en-US" dirty="0">
                <a:solidFill>
                  <a:schemeClr val="dk1"/>
                </a:solidFill>
                <a:ea typeface="+mn-ea"/>
              </a:rPr>
              <a:t>Aesthetic</a:t>
            </a:r>
          </a:p>
          <a:p>
            <a:pPr fontAlgn="auto">
              <a:spcAft>
                <a:spcPts val="0"/>
              </a:spcAft>
              <a:defRPr/>
            </a:pPr>
            <a:r>
              <a:rPr lang="en-US" dirty="0">
                <a:solidFill>
                  <a:schemeClr val="dk1"/>
                </a:solidFill>
                <a:ea typeface="+mn-ea"/>
              </a:rPr>
              <a:t>Economic</a:t>
            </a:r>
          </a:p>
          <a:p>
            <a:pPr fontAlgn="auto">
              <a:spcAft>
                <a:spcPts val="0"/>
              </a:spcAft>
              <a:defRPr/>
            </a:pPr>
            <a:r>
              <a:rPr lang="en-US" dirty="0">
                <a:solidFill>
                  <a:schemeClr val="dk1"/>
                </a:solidFill>
                <a:ea typeface="+mn-ea"/>
              </a:rPr>
              <a:t>Environmental Quality</a:t>
            </a:r>
          </a:p>
          <a:p>
            <a:pPr fontAlgn="auto">
              <a:spcAft>
                <a:spcPts val="0"/>
              </a:spcAft>
              <a:defRPr/>
            </a:pPr>
            <a:r>
              <a:rPr lang="en-US" dirty="0">
                <a:solidFill>
                  <a:schemeClr val="dk1"/>
                </a:solidFill>
                <a:ea typeface="+mn-ea"/>
              </a:rPr>
              <a:t>Future</a:t>
            </a:r>
          </a:p>
          <a:p>
            <a:pPr fontAlgn="auto">
              <a:spcAft>
                <a:spcPts val="0"/>
              </a:spcAft>
              <a:defRPr/>
            </a:pPr>
            <a:r>
              <a:rPr lang="en-US" dirty="0">
                <a:solidFill>
                  <a:schemeClr val="dk1"/>
                </a:solidFill>
                <a:ea typeface="+mn-ea"/>
              </a:rPr>
              <a:t>Health</a:t>
            </a:r>
          </a:p>
          <a:p>
            <a:pPr fontAlgn="auto">
              <a:spcAft>
                <a:spcPts val="0"/>
              </a:spcAft>
              <a:defRPr/>
            </a:pPr>
            <a:r>
              <a:rPr lang="en-US" dirty="0">
                <a:solidFill>
                  <a:schemeClr val="dk1"/>
                </a:solidFill>
                <a:ea typeface="+mn-ea"/>
              </a:rPr>
              <a:t>Heritage</a:t>
            </a:r>
          </a:p>
          <a:p>
            <a:pPr fontAlgn="auto">
              <a:spcAft>
                <a:spcPts val="0"/>
              </a:spcAft>
              <a:defRPr/>
            </a:pPr>
            <a:r>
              <a:rPr lang="en-US" dirty="0">
                <a:solidFill>
                  <a:schemeClr val="dk1"/>
                </a:solidFill>
                <a:ea typeface="+mn-ea"/>
              </a:rPr>
              <a:t>Home</a:t>
            </a:r>
          </a:p>
          <a:p>
            <a:pPr fontAlgn="auto">
              <a:spcAft>
                <a:spcPts val="0"/>
              </a:spcAft>
              <a:defRPr/>
            </a:pPr>
            <a:r>
              <a:rPr lang="en-US" dirty="0">
                <a:solidFill>
                  <a:schemeClr val="dk1"/>
                </a:solidFill>
                <a:ea typeface="+mn-ea"/>
              </a:rPr>
              <a:t>Intrinsic</a:t>
            </a:r>
          </a:p>
          <a:p>
            <a:pPr fontAlgn="auto">
              <a:spcAft>
                <a:spcPts val="0"/>
              </a:spcAft>
              <a:defRPr/>
            </a:pPr>
            <a:r>
              <a:rPr lang="en-US" dirty="0">
                <a:solidFill>
                  <a:schemeClr val="dk1"/>
                </a:solidFill>
                <a:ea typeface="+mn-ea"/>
              </a:rPr>
              <a:t>Learning</a:t>
            </a:r>
          </a:p>
          <a:p>
            <a:pPr fontAlgn="auto">
              <a:spcAft>
                <a:spcPts val="0"/>
              </a:spcAft>
              <a:defRPr/>
            </a:pPr>
            <a:r>
              <a:rPr lang="en-US" dirty="0">
                <a:solidFill>
                  <a:schemeClr val="dk1"/>
                </a:solidFill>
                <a:ea typeface="+mn-ea"/>
              </a:rPr>
              <a:t>Recreation</a:t>
            </a:r>
          </a:p>
          <a:p>
            <a:pPr fontAlgn="auto">
              <a:spcAft>
                <a:spcPts val="0"/>
              </a:spcAft>
              <a:defRPr/>
            </a:pPr>
            <a:r>
              <a:rPr lang="en-US" dirty="0">
                <a:solidFill>
                  <a:schemeClr val="dk1"/>
                </a:solidFill>
                <a:ea typeface="+mn-ea"/>
              </a:rPr>
              <a:t>Social</a:t>
            </a:r>
          </a:p>
          <a:p>
            <a:pPr fontAlgn="auto">
              <a:spcAft>
                <a:spcPts val="0"/>
              </a:spcAft>
              <a:defRPr/>
            </a:pPr>
            <a:r>
              <a:rPr lang="en-US" dirty="0">
                <a:solidFill>
                  <a:schemeClr val="dk1"/>
                </a:solidFill>
                <a:ea typeface="+mn-ea"/>
              </a:rPr>
              <a:t>Spiritual</a:t>
            </a:r>
          </a:p>
          <a:p>
            <a:pPr fontAlgn="auto">
              <a:spcAft>
                <a:spcPts val="0"/>
              </a:spcAft>
              <a:defRPr/>
            </a:pPr>
            <a:r>
              <a:rPr lang="en-US" dirty="0">
                <a:solidFill>
                  <a:schemeClr val="dk1"/>
                </a:solidFill>
                <a:ea typeface="+mn-ea"/>
              </a:rPr>
              <a:t>Subsistence</a:t>
            </a:r>
          </a:p>
          <a:p>
            <a:pPr fontAlgn="auto">
              <a:spcAft>
                <a:spcPts val="0"/>
              </a:spcAft>
              <a:defRPr/>
            </a:pPr>
            <a:r>
              <a:rPr lang="en-US" dirty="0">
                <a:solidFill>
                  <a:schemeClr val="dk1"/>
                </a:solidFill>
                <a:ea typeface="+mn-ea"/>
              </a:rPr>
              <a:t>Wilderness</a:t>
            </a:r>
          </a:p>
        </p:txBody>
      </p:sp>
      <p:sp>
        <p:nvSpPr>
          <p:cNvPr id="5" name="TextBox 4">
            <a:extLst>
              <a:ext uri="{FF2B5EF4-FFF2-40B4-BE49-F238E27FC236}">
                <a16:creationId xmlns:a16="http://schemas.microsoft.com/office/drawing/2014/main" id="{C1835473-FD91-C87F-D0B2-9D24C784A0E6}"/>
              </a:ext>
            </a:extLst>
          </p:cNvPr>
          <p:cNvSpPr txBox="1">
            <a:spLocks noChangeArrowheads="1"/>
          </p:cNvSpPr>
          <p:nvPr/>
        </p:nvSpPr>
        <p:spPr bwMode="auto">
          <a:xfrm>
            <a:off x="368300" y="955675"/>
            <a:ext cx="3136900" cy="400050"/>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2000" b="1" dirty="0">
                <a:solidFill>
                  <a:schemeClr val="bg1"/>
                </a:solidFill>
                <a:latin typeface="+mn-lt"/>
                <a:ea typeface="+mn-ea"/>
              </a:rPr>
              <a:t>Landscape Values</a:t>
            </a:r>
          </a:p>
        </p:txBody>
      </p:sp>
      <p:sp>
        <p:nvSpPr>
          <p:cNvPr id="6" name="TextBox 5">
            <a:extLst>
              <a:ext uri="{FF2B5EF4-FFF2-40B4-BE49-F238E27FC236}">
                <a16:creationId xmlns:a16="http://schemas.microsoft.com/office/drawing/2014/main" id="{44A97F56-A1DC-2BB9-780E-01A82155016B}"/>
              </a:ext>
            </a:extLst>
          </p:cNvPr>
          <p:cNvSpPr txBox="1">
            <a:spLocks noChangeArrowheads="1"/>
          </p:cNvSpPr>
          <p:nvPr/>
        </p:nvSpPr>
        <p:spPr bwMode="auto">
          <a:xfrm>
            <a:off x="368300" y="5786438"/>
            <a:ext cx="4813300" cy="830262"/>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1600" dirty="0">
                <a:solidFill>
                  <a:schemeClr val="lt1"/>
                </a:solidFill>
                <a:latin typeface="+mn-lt"/>
                <a:ea typeface="+mn-ea"/>
              </a:rPr>
              <a:t>Brown, G. (2005) Mapping spatial attributes in survey research for natural resource management. </a:t>
            </a:r>
            <a:r>
              <a:rPr lang="en-US" sz="1600" i="1" dirty="0">
                <a:solidFill>
                  <a:schemeClr val="lt1"/>
                </a:solidFill>
                <a:latin typeface="+mn-lt"/>
                <a:ea typeface="+mn-ea"/>
              </a:rPr>
              <a:t>Society and Natural Resources </a:t>
            </a:r>
            <a:r>
              <a:rPr lang="en-US" sz="1600" dirty="0">
                <a:solidFill>
                  <a:schemeClr val="lt1"/>
                </a:solidFill>
                <a:latin typeface="+mn-lt"/>
                <a:ea typeface="+mn-ea"/>
              </a:rPr>
              <a:t>18: 1-23.</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a:extLst>
              <a:ext uri="{FF2B5EF4-FFF2-40B4-BE49-F238E27FC236}">
                <a16:creationId xmlns:a16="http://schemas.microsoft.com/office/drawing/2014/main" id="{DA142F41-39FA-A688-9776-82856C78D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7391400"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a:extLst>
              <a:ext uri="{FF2B5EF4-FFF2-40B4-BE49-F238E27FC236}">
                <a16:creationId xmlns:a16="http://schemas.microsoft.com/office/drawing/2014/main" id="{74E34740-5683-905D-86E5-F369ECE6D65B}"/>
              </a:ext>
            </a:extLst>
          </p:cNvPr>
          <p:cNvSpPr>
            <a:spLocks noChangeArrowheads="1"/>
          </p:cNvSpPr>
          <p:nvPr/>
        </p:nvSpPr>
        <p:spPr bwMode="auto">
          <a:xfrm>
            <a:off x="304800" y="381000"/>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4000"/>
              <a:t>Exercise A.  Social Values Map</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a:extLst>
              <a:ext uri="{FF2B5EF4-FFF2-40B4-BE49-F238E27FC236}">
                <a16:creationId xmlns:a16="http://schemas.microsoft.com/office/drawing/2014/main" id="{4F0A6D3C-EA63-B4AC-55CB-AA1DD6C0002A}"/>
              </a:ext>
            </a:extLst>
          </p:cNvPr>
          <p:cNvSpPr txBox="1">
            <a:spLocks noChangeArrowheads="1"/>
          </p:cNvSpPr>
          <p:nvPr/>
        </p:nvSpPr>
        <p:spPr bwMode="auto">
          <a:xfrm>
            <a:off x="228600" y="1524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4000"/>
              <a:t>Exercise B.  Mapping Resource Use</a:t>
            </a:r>
          </a:p>
        </p:txBody>
      </p:sp>
      <p:sp>
        <p:nvSpPr>
          <p:cNvPr id="5" name="Rectangle 4">
            <a:extLst>
              <a:ext uri="{FF2B5EF4-FFF2-40B4-BE49-F238E27FC236}">
                <a16:creationId xmlns:a16="http://schemas.microsoft.com/office/drawing/2014/main" id="{B5891119-2CC2-ABEF-83F9-F69B3D9FF257}"/>
              </a:ext>
            </a:extLst>
          </p:cNvPr>
          <p:cNvSpPr/>
          <p:nvPr/>
        </p:nvSpPr>
        <p:spPr>
          <a:xfrm>
            <a:off x="228600" y="990600"/>
            <a:ext cx="3810000" cy="3478213"/>
          </a:xfrm>
          <a:prstGeom prst="rect">
            <a:avLst/>
          </a:prstGeom>
          <a:ln w="28575">
            <a:solidFill>
              <a:schemeClr val="accent3">
                <a:lumMod val="75000"/>
              </a:schemeClr>
            </a:solidFill>
          </a:ln>
        </p:spPr>
        <p:txBody>
          <a:bodyPr>
            <a:spAutoFit/>
          </a:bodyPr>
          <a:lstStyle/>
          <a:p>
            <a:pPr fontAlgn="auto">
              <a:spcBef>
                <a:spcPts val="0"/>
              </a:spcBef>
              <a:spcAft>
                <a:spcPts val="0"/>
              </a:spcAft>
              <a:defRPr/>
            </a:pPr>
            <a:r>
              <a:rPr lang="en-US" sz="2000" b="1" i="1" dirty="0">
                <a:solidFill>
                  <a:schemeClr val="accent3">
                    <a:lumMod val="75000"/>
                  </a:schemeClr>
                </a:solidFill>
                <a:latin typeface="+mn-lt"/>
                <a:ea typeface="+mn-ea"/>
              </a:rPr>
              <a:t>Identify 3 outdoor activities that are important to you.  </a:t>
            </a:r>
          </a:p>
          <a:p>
            <a:pPr fontAlgn="auto">
              <a:spcBef>
                <a:spcPts val="0"/>
              </a:spcBef>
              <a:spcAft>
                <a:spcPts val="0"/>
              </a:spcAft>
              <a:defRPr/>
            </a:pPr>
            <a:r>
              <a:rPr lang="en-US" dirty="0">
                <a:solidFill>
                  <a:schemeClr val="tx2">
                    <a:lumMod val="40000"/>
                    <a:lumOff val="60000"/>
                  </a:schemeClr>
                </a:solidFill>
                <a:latin typeface="+mn-lt"/>
                <a:ea typeface="+mn-ea"/>
              </a:rPr>
              <a:t>       </a:t>
            </a:r>
            <a:r>
              <a:rPr lang="en-US" dirty="0">
                <a:solidFill>
                  <a:schemeClr val="accent3">
                    <a:lumMod val="75000"/>
                  </a:schemeClr>
                </a:solidFill>
                <a:latin typeface="+mn-lt"/>
                <a:ea typeface="+mn-ea"/>
              </a:rPr>
              <a:t>Worksheet:  </a:t>
            </a:r>
          </a:p>
          <a:p>
            <a:pPr lvl="1" fontAlgn="auto">
              <a:spcBef>
                <a:spcPts val="0"/>
              </a:spcBef>
              <a:spcAft>
                <a:spcPts val="0"/>
              </a:spcAft>
              <a:buFont typeface="Arial" pitchFamily="34" charset="0"/>
              <a:buChar char="•"/>
              <a:defRPr/>
            </a:pPr>
            <a:r>
              <a:rPr lang="en-US" dirty="0">
                <a:latin typeface="+mn-lt"/>
                <a:ea typeface="+mn-ea"/>
              </a:rPr>
              <a:t>  Name &amp; describe 3-5 places you go for each activity.</a:t>
            </a:r>
          </a:p>
          <a:p>
            <a:pPr lvl="1" fontAlgn="auto">
              <a:spcBef>
                <a:spcPts val="0"/>
              </a:spcBef>
              <a:spcAft>
                <a:spcPts val="0"/>
              </a:spcAft>
              <a:buFont typeface="Arial" pitchFamily="34" charset="0"/>
              <a:buChar char="•"/>
              <a:defRPr/>
            </a:pPr>
            <a:r>
              <a:rPr lang="en-US" dirty="0">
                <a:latin typeface="+mn-lt"/>
                <a:ea typeface="+mn-ea"/>
              </a:rPr>
              <a:t>  How often do you visit?</a:t>
            </a:r>
          </a:p>
          <a:p>
            <a:pPr lvl="1" fontAlgn="auto">
              <a:spcBef>
                <a:spcPts val="0"/>
              </a:spcBef>
              <a:spcAft>
                <a:spcPts val="0"/>
              </a:spcAft>
              <a:buFont typeface="Arial" pitchFamily="34" charset="0"/>
              <a:buChar char="•"/>
              <a:defRPr/>
            </a:pPr>
            <a:r>
              <a:rPr lang="en-US" dirty="0">
                <a:latin typeface="+mn-lt"/>
                <a:ea typeface="+mn-ea"/>
              </a:rPr>
              <a:t>  Why do you visit this place?</a:t>
            </a:r>
          </a:p>
          <a:p>
            <a:pPr lvl="1" fontAlgn="auto">
              <a:spcBef>
                <a:spcPts val="0"/>
              </a:spcBef>
              <a:spcAft>
                <a:spcPts val="0"/>
              </a:spcAft>
              <a:defRPr/>
            </a:pPr>
            <a:r>
              <a:rPr lang="en-US" dirty="0">
                <a:solidFill>
                  <a:schemeClr val="accent3">
                    <a:lumMod val="75000"/>
                  </a:schemeClr>
                </a:solidFill>
                <a:latin typeface="+mn-lt"/>
                <a:ea typeface="+mn-ea"/>
              </a:rPr>
              <a:t>Map:  </a:t>
            </a:r>
          </a:p>
          <a:p>
            <a:pPr lvl="1" fontAlgn="auto">
              <a:spcBef>
                <a:spcPts val="0"/>
              </a:spcBef>
              <a:spcAft>
                <a:spcPts val="0"/>
              </a:spcAft>
              <a:buFont typeface="Arial" pitchFamily="34" charset="0"/>
              <a:buChar char="•"/>
              <a:defRPr/>
            </a:pPr>
            <a:r>
              <a:rPr lang="en-US" dirty="0">
                <a:latin typeface="+mn-lt"/>
                <a:ea typeface="+mn-ea"/>
              </a:rPr>
              <a:t>  Mark on the map with a point, line, or polygon.</a:t>
            </a:r>
          </a:p>
          <a:p>
            <a:pPr lvl="1" fontAlgn="auto">
              <a:spcBef>
                <a:spcPts val="0"/>
              </a:spcBef>
              <a:spcAft>
                <a:spcPts val="0"/>
              </a:spcAft>
              <a:buFont typeface="Arial" pitchFamily="34" charset="0"/>
              <a:buChar char="•"/>
              <a:defRPr/>
            </a:pPr>
            <a:r>
              <a:rPr lang="en-US" dirty="0">
                <a:latin typeface="+mn-lt"/>
                <a:ea typeface="+mn-ea"/>
              </a:rPr>
              <a:t>  Label with ID code</a:t>
            </a:r>
          </a:p>
          <a:p>
            <a:pPr lvl="1" fontAlgn="auto">
              <a:spcBef>
                <a:spcPts val="0"/>
              </a:spcBef>
              <a:spcAft>
                <a:spcPts val="0"/>
              </a:spcAft>
              <a:buFont typeface="Arial" pitchFamily="34" charset="0"/>
              <a:buChar char="•"/>
              <a:defRPr/>
            </a:pPr>
            <a:endParaRPr lang="en-US" dirty="0">
              <a:latin typeface="+mn-lt"/>
              <a:ea typeface="+mn-ea"/>
            </a:endParaRPr>
          </a:p>
        </p:txBody>
      </p:sp>
      <p:pic>
        <p:nvPicPr>
          <p:cNvPr id="20483" name="Picture 4" descr="Metolious%209-06%20(5)">
            <a:extLst>
              <a:ext uri="{FF2B5EF4-FFF2-40B4-BE49-F238E27FC236}">
                <a16:creationId xmlns:a16="http://schemas.microsoft.com/office/drawing/2014/main" id="{97ED1EDE-A63E-33C9-4E4A-D8C46800B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975" y="5205413"/>
            <a:ext cx="200660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KPMS: photo 13">
            <a:extLst>
              <a:ext uri="{FF2B5EF4-FFF2-40B4-BE49-F238E27FC236}">
                <a16:creationId xmlns:a16="http://schemas.microsoft.com/office/drawing/2014/main" id="{240549EB-DAE5-328C-A215-A6AC4314D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210175"/>
            <a:ext cx="1319213"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a:extLst>
              <a:ext uri="{FF2B5EF4-FFF2-40B4-BE49-F238E27FC236}">
                <a16:creationId xmlns:a16="http://schemas.microsoft.com/office/drawing/2014/main" id="{27E00A8D-99C1-CFFB-20C6-A7713FE52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202238"/>
            <a:ext cx="167005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a:extLst>
              <a:ext uri="{FF2B5EF4-FFF2-40B4-BE49-F238E27FC236}">
                <a16:creationId xmlns:a16="http://schemas.microsoft.com/office/drawing/2014/main" id="{A2B4C7C4-7131-1A59-9A68-9798FA3313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2788" y="1022350"/>
            <a:ext cx="4316412" cy="3446463"/>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9A352706-7D1D-D1BF-3B4A-7D554DF529C5}"/>
              </a:ext>
            </a:extLst>
          </p:cNvPr>
          <p:cNvSpPr txBox="1">
            <a:spLocks noChangeArrowheads="1"/>
          </p:cNvSpPr>
          <p:nvPr/>
        </p:nvSpPr>
        <p:spPr bwMode="auto">
          <a:xfrm>
            <a:off x="190500" y="4784725"/>
            <a:ext cx="8699500" cy="184150"/>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endParaRPr lang="en-US" dirty="0">
              <a:solidFill>
                <a:schemeClr val="lt1"/>
              </a:solidFill>
              <a:latin typeface="+mn-lt"/>
              <a:ea typeface="+mn-ea"/>
            </a:endParaRPr>
          </a:p>
        </p:txBody>
      </p:sp>
      <p:pic>
        <p:nvPicPr>
          <p:cNvPr id="20488" name="Picture 4">
            <a:extLst>
              <a:ext uri="{FF2B5EF4-FFF2-40B4-BE49-F238E27FC236}">
                <a16:creationId xmlns:a16="http://schemas.microsoft.com/office/drawing/2014/main" id="{41EDC641-E54B-CF8C-05F8-EB5EC3F66C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5210175"/>
            <a:ext cx="12700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 descr="C:\Documents and Settings\lcerveny\My Documents\My Pictures\OHV Pictures\OHV-trailwork-FishlakeNF.jpg">
            <a:extLst>
              <a:ext uri="{FF2B5EF4-FFF2-40B4-BE49-F238E27FC236}">
                <a16:creationId xmlns:a16="http://schemas.microsoft.com/office/drawing/2014/main" id="{0B936765-AFC8-BE35-E5F8-497F2E61C6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5205413"/>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56FA6D6-C998-C770-CAA4-33F74B962C0F}"/>
              </a:ext>
            </a:extLst>
          </p:cNvPr>
          <p:cNvSpPr>
            <a:spLocks noGrp="1"/>
          </p:cNvSpPr>
          <p:nvPr>
            <p:ph sz="half" idx="2"/>
          </p:nvPr>
        </p:nvSpPr>
        <p:spPr>
          <a:xfrm>
            <a:off x="3848100" y="1562100"/>
            <a:ext cx="4991100" cy="4795838"/>
          </a:xfrm>
        </p:spPr>
        <p:txBody>
          <a:bodyPr rtlCol="0">
            <a:normAutofit/>
          </a:bodyPr>
          <a:lstStyle/>
          <a:p>
            <a:pPr marL="514350" indent="-514350" fontAlgn="auto">
              <a:spcAft>
                <a:spcPts val="0"/>
              </a:spcAft>
              <a:buFont typeface="+mj-lt"/>
              <a:buAutoNum type="alphaUcPeriod"/>
              <a:defRPr/>
            </a:pPr>
            <a:r>
              <a:rPr lang="en-US" sz="2400" dirty="0">
                <a:solidFill>
                  <a:schemeClr val="accent2">
                    <a:lumMod val="75000"/>
                  </a:schemeClr>
                </a:solidFill>
                <a:ea typeface="+mn-ea"/>
              </a:rPr>
              <a:t>Involves participants at various</a:t>
            </a:r>
            <a:r>
              <a:rPr lang="en-US" sz="2400" i="1" dirty="0">
                <a:solidFill>
                  <a:schemeClr val="accent2">
                    <a:lumMod val="75000"/>
                  </a:schemeClr>
                </a:solidFill>
                <a:ea typeface="+mn-ea"/>
              </a:rPr>
              <a:t> </a:t>
            </a:r>
            <a:r>
              <a:rPr lang="en-US" sz="2400" dirty="0">
                <a:solidFill>
                  <a:schemeClr val="accent2">
                    <a:lumMod val="75000"/>
                  </a:schemeClr>
                </a:solidFill>
                <a:ea typeface="+mn-ea"/>
              </a:rPr>
              <a:t>project phases</a:t>
            </a:r>
          </a:p>
          <a:p>
            <a:pPr marL="514350" indent="-514350" fontAlgn="auto">
              <a:spcAft>
                <a:spcPts val="0"/>
              </a:spcAft>
              <a:buFont typeface="+mj-lt"/>
              <a:buAutoNum type="alphaUcPeriod"/>
              <a:defRPr/>
            </a:pPr>
            <a:r>
              <a:rPr lang="en-US" sz="2400" dirty="0">
                <a:solidFill>
                  <a:schemeClr val="accent2">
                    <a:lumMod val="75000"/>
                  </a:schemeClr>
                </a:solidFill>
                <a:ea typeface="+mn-ea"/>
              </a:rPr>
              <a:t>Includes </a:t>
            </a:r>
            <a:r>
              <a:rPr lang="en-US" sz="2400" i="1" dirty="0">
                <a:solidFill>
                  <a:schemeClr val="accent2">
                    <a:lumMod val="75000"/>
                  </a:schemeClr>
                </a:solidFill>
                <a:ea typeface="+mn-ea"/>
              </a:rPr>
              <a:t>all </a:t>
            </a:r>
            <a:r>
              <a:rPr lang="en-US" sz="2400" dirty="0">
                <a:solidFill>
                  <a:schemeClr val="accent2">
                    <a:lumMod val="75000"/>
                  </a:schemeClr>
                </a:solidFill>
                <a:ea typeface="+mn-ea"/>
              </a:rPr>
              <a:t>communities in the landscape </a:t>
            </a:r>
          </a:p>
          <a:p>
            <a:pPr marL="514350" indent="-514350" fontAlgn="auto">
              <a:spcAft>
                <a:spcPts val="0"/>
              </a:spcAft>
              <a:buFont typeface="+mj-lt"/>
              <a:buAutoNum type="alphaUcPeriod"/>
              <a:defRPr/>
            </a:pPr>
            <a:r>
              <a:rPr lang="en-US" sz="2400" dirty="0">
                <a:solidFill>
                  <a:schemeClr val="accent2">
                    <a:lumMod val="75000"/>
                  </a:schemeClr>
                </a:solidFill>
                <a:ea typeface="+mn-ea"/>
              </a:rPr>
              <a:t>Invites multiple publics and diverse stakeholders</a:t>
            </a:r>
          </a:p>
          <a:p>
            <a:pPr marL="514350" indent="-514350" fontAlgn="auto">
              <a:spcAft>
                <a:spcPts val="0"/>
              </a:spcAft>
              <a:buFont typeface="+mj-lt"/>
              <a:buAutoNum type="alphaUcPeriod"/>
              <a:defRPr/>
            </a:pPr>
            <a:r>
              <a:rPr lang="en-US" sz="2400" dirty="0">
                <a:solidFill>
                  <a:schemeClr val="accent2">
                    <a:lumMod val="75000"/>
                  </a:schemeClr>
                </a:solidFill>
                <a:ea typeface="+mn-ea"/>
              </a:rPr>
              <a:t>Is well-funded, facilitated, staffed and supported</a:t>
            </a:r>
          </a:p>
          <a:p>
            <a:pPr marL="514350" indent="-514350" fontAlgn="auto">
              <a:spcAft>
                <a:spcPts val="0"/>
              </a:spcAft>
              <a:buFont typeface="+mj-lt"/>
              <a:buAutoNum type="alphaUcPeriod"/>
              <a:defRPr/>
            </a:pPr>
            <a:r>
              <a:rPr lang="en-US" sz="2400" dirty="0">
                <a:solidFill>
                  <a:schemeClr val="accent2">
                    <a:lumMod val="75000"/>
                  </a:schemeClr>
                </a:solidFill>
                <a:ea typeface="+mn-ea"/>
              </a:rPr>
              <a:t>Incorporates data and science</a:t>
            </a:r>
          </a:p>
          <a:p>
            <a:pPr marL="514350" indent="-514350" fontAlgn="auto">
              <a:spcAft>
                <a:spcPts val="0"/>
              </a:spcAft>
              <a:buFont typeface="+mj-lt"/>
              <a:buAutoNum type="alphaUcPeriod"/>
              <a:defRPr/>
            </a:pPr>
            <a:r>
              <a:rPr lang="en-US" sz="2400" dirty="0">
                <a:solidFill>
                  <a:schemeClr val="accent2">
                    <a:lumMod val="75000"/>
                  </a:schemeClr>
                </a:solidFill>
                <a:ea typeface="+mn-ea"/>
              </a:rPr>
              <a:t>Is monitored using objective standards</a:t>
            </a:r>
          </a:p>
          <a:p>
            <a:pPr marL="0" indent="0" fontAlgn="auto">
              <a:spcAft>
                <a:spcPts val="0"/>
              </a:spcAft>
              <a:buFont typeface="Arial" panose="020B0604020202020204" pitchFamily="34" charset="0"/>
              <a:buNone/>
              <a:defRPr/>
            </a:pPr>
            <a:endParaRPr lang="en-US" dirty="0">
              <a:ea typeface="+mn-ea"/>
            </a:endParaRPr>
          </a:p>
        </p:txBody>
      </p:sp>
      <p:sp>
        <p:nvSpPr>
          <p:cNvPr id="4" name="Slide Number Placeholder 3">
            <a:extLst>
              <a:ext uri="{FF2B5EF4-FFF2-40B4-BE49-F238E27FC236}">
                <a16:creationId xmlns:a16="http://schemas.microsoft.com/office/drawing/2014/main" id="{95FE66E9-7C7E-AD65-8644-5FBF54536CC8}"/>
              </a:ext>
            </a:extLst>
          </p:cNvPr>
          <p:cNvSpPr>
            <a:spLocks noGrp="1"/>
          </p:cNvSpPr>
          <p:nvPr>
            <p:ph type="sldNum" sz="quarter" idx="12"/>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781704-CAB8-4021-BECA-201BFE1F8B7A}" type="slidenum">
              <a:rPr lang="en-US" altLang="en-US">
                <a:solidFill>
                  <a:srgbClr val="898989"/>
                </a:solidFill>
              </a:rPr>
              <a:pPr/>
              <a:t>2</a:t>
            </a:fld>
            <a:endParaRPr lang="en-US" altLang="en-US">
              <a:solidFill>
                <a:srgbClr val="898989"/>
              </a:solidFill>
            </a:endParaRPr>
          </a:p>
        </p:txBody>
      </p:sp>
      <p:sp>
        <p:nvSpPr>
          <p:cNvPr id="5" name="Title 1">
            <a:extLst>
              <a:ext uri="{FF2B5EF4-FFF2-40B4-BE49-F238E27FC236}">
                <a16:creationId xmlns:a16="http://schemas.microsoft.com/office/drawing/2014/main" id="{0C7F128C-97B1-9442-81C6-2F5B055EBD00}"/>
              </a:ext>
            </a:extLst>
          </p:cNvPr>
          <p:cNvSpPr txBox="1">
            <a:spLocks/>
          </p:cNvSpPr>
          <p:nvPr/>
        </p:nvSpPr>
        <p:spPr bwMode="auto">
          <a:xfrm>
            <a:off x="315913" y="395288"/>
            <a:ext cx="3354387" cy="3262312"/>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fontAlgn="auto">
              <a:spcAft>
                <a:spcPts val="0"/>
              </a:spcAft>
              <a:defRPr/>
            </a:pPr>
            <a:r>
              <a:rPr lang="en-US" sz="3200" b="1" dirty="0"/>
              <a:t>PUBLIC ENGAGEMENT:  </a:t>
            </a:r>
            <a:br>
              <a:rPr lang="en-US" sz="3600" b="1" dirty="0"/>
            </a:br>
            <a:r>
              <a:rPr lang="en-US" sz="2000" b="1" dirty="0"/>
              <a:t>Expanding opportunities for individuals, stakeholders,  communities, tribes, and other agencies to get involved.</a:t>
            </a:r>
          </a:p>
        </p:txBody>
      </p:sp>
      <p:pic>
        <p:nvPicPr>
          <p:cNvPr id="3076" name="Content Placeholder 4">
            <a:extLst>
              <a:ext uri="{FF2B5EF4-FFF2-40B4-BE49-F238E27FC236}">
                <a16:creationId xmlns:a16="http://schemas.microsoft.com/office/drawing/2014/main" id="{3567C4B8-725B-7459-9665-BDBC08290B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86200"/>
            <a:ext cx="3365500" cy="247173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F4FA855-9D76-7AEA-4356-D4B81C6717AC}"/>
              </a:ext>
            </a:extLst>
          </p:cNvPr>
          <p:cNvSpPr txBox="1">
            <a:spLocks noChangeArrowheads="1"/>
          </p:cNvSpPr>
          <p:nvPr/>
        </p:nvSpPr>
        <p:spPr bwMode="auto">
          <a:xfrm>
            <a:off x="3848100" y="374650"/>
            <a:ext cx="4991100" cy="954088"/>
          </a:xfrm>
          <a:prstGeom prst="rect">
            <a:avLst/>
          </a:prstGeom>
          <a:noFill/>
          <a:ln w="19050">
            <a:solidFill>
              <a:srgbClr val="77933C"/>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p>
            <a:pPr fontAlgn="auto">
              <a:spcBef>
                <a:spcPts val="0"/>
              </a:spcBef>
              <a:spcAft>
                <a:spcPts val="0"/>
              </a:spcAft>
              <a:defRPr/>
            </a:pPr>
            <a:r>
              <a:rPr lang="en-US" sz="2800" b="1" dirty="0">
                <a:latin typeface="+mn-lt"/>
                <a:ea typeface="+mn-ea"/>
              </a:rPr>
              <a:t>What does successful public engagement look like?</a:t>
            </a:r>
          </a:p>
        </p:txBody>
      </p:sp>
      <p:sp>
        <p:nvSpPr>
          <p:cNvPr id="3078" name="TextBox 1">
            <a:extLst>
              <a:ext uri="{FF2B5EF4-FFF2-40B4-BE49-F238E27FC236}">
                <a16:creationId xmlns:a16="http://schemas.microsoft.com/office/drawing/2014/main" id="{F97D1429-5BA5-B52F-2EAC-27746D5E9450}"/>
              </a:ext>
            </a:extLst>
          </p:cNvPr>
          <p:cNvSpPr txBox="1">
            <a:spLocks noChangeArrowheads="1"/>
          </p:cNvSpPr>
          <p:nvPr/>
        </p:nvSpPr>
        <p:spPr bwMode="auto">
          <a:xfrm>
            <a:off x="4149725" y="5989638"/>
            <a:ext cx="4551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t>Leach, W.D.  2006. Public involvement in USDA Forest Service policymaking.  </a:t>
            </a:r>
            <a:r>
              <a:rPr lang="en-US" altLang="en-US" sz="1600" i="1"/>
              <a:t>Journal of Forestry</a:t>
            </a:r>
            <a:r>
              <a:rPr lang="en-US" altLang="en-US" sz="160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1">
            <a:extLst>
              <a:ext uri="{FF2B5EF4-FFF2-40B4-BE49-F238E27FC236}">
                <a16:creationId xmlns:a16="http://schemas.microsoft.com/office/drawing/2014/main" id="{00166E03-C599-23B0-F72A-927620BC52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1460500"/>
            <a:ext cx="4283075"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10">
            <a:extLst>
              <a:ext uri="{FF2B5EF4-FFF2-40B4-BE49-F238E27FC236}">
                <a16:creationId xmlns:a16="http://schemas.microsoft.com/office/drawing/2014/main" id="{6801A1B4-CB54-372A-7133-75F350D8B3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447800"/>
            <a:ext cx="42830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E65F59-967D-5E95-DFEF-D8F5B5ABC060}"/>
              </a:ext>
            </a:extLst>
          </p:cNvPr>
          <p:cNvSpPr>
            <a:spLocks noGrp="1"/>
          </p:cNvSpPr>
          <p:nvPr>
            <p:ph type="title"/>
          </p:nvPr>
        </p:nvSpPr>
        <p:spPr>
          <a:xfrm>
            <a:off x="609600" y="76200"/>
            <a:ext cx="8001000" cy="1143000"/>
          </a:xfrm>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sz="3600" b="1" dirty="0">
                <a:solidFill>
                  <a:schemeClr val="lt1"/>
                </a:solidFill>
                <a:latin typeface="+mn-lt"/>
                <a:ea typeface="+mn-ea"/>
                <a:cs typeface="+mn-cs"/>
              </a:rPr>
              <a:t>Mapped Features: </a:t>
            </a:r>
            <a:br>
              <a:rPr lang="en-US" sz="3600" b="1" dirty="0">
                <a:solidFill>
                  <a:schemeClr val="lt1"/>
                </a:solidFill>
                <a:latin typeface="+mn-lt"/>
                <a:ea typeface="+mn-ea"/>
                <a:cs typeface="+mn-cs"/>
              </a:rPr>
            </a:br>
            <a:r>
              <a:rPr lang="en-US" sz="3600" dirty="0">
                <a:solidFill>
                  <a:schemeClr val="lt1"/>
                </a:solidFill>
                <a:latin typeface="+mn-lt"/>
                <a:ea typeface="+mn-ea"/>
                <a:cs typeface="+mn-cs"/>
              </a:rPr>
              <a:t>Composite of 169 individual maps</a:t>
            </a:r>
          </a:p>
        </p:txBody>
      </p:sp>
      <p:sp>
        <p:nvSpPr>
          <p:cNvPr id="21508" name="TextBox 4">
            <a:extLst>
              <a:ext uri="{FF2B5EF4-FFF2-40B4-BE49-F238E27FC236}">
                <a16:creationId xmlns:a16="http://schemas.microsoft.com/office/drawing/2014/main" id="{31548467-A1E9-8AB6-8352-ABDD45EF1B95}"/>
              </a:ext>
            </a:extLst>
          </p:cNvPr>
          <p:cNvSpPr txBox="1">
            <a:spLocks noChangeArrowheads="1"/>
          </p:cNvSpPr>
          <p:nvPr/>
        </p:nvSpPr>
        <p:spPr bwMode="auto">
          <a:xfrm>
            <a:off x="609600" y="5805488"/>
            <a:ext cx="3581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800"/>
              <a:t>Landscape Values</a:t>
            </a:r>
          </a:p>
        </p:txBody>
      </p:sp>
      <p:sp>
        <p:nvSpPr>
          <p:cNvPr id="21509" name="TextBox 9">
            <a:extLst>
              <a:ext uri="{FF2B5EF4-FFF2-40B4-BE49-F238E27FC236}">
                <a16:creationId xmlns:a16="http://schemas.microsoft.com/office/drawing/2014/main" id="{262948AB-C246-AD78-3A4B-1EFACCE270CB}"/>
              </a:ext>
            </a:extLst>
          </p:cNvPr>
          <p:cNvSpPr txBox="1">
            <a:spLocks noChangeArrowheads="1"/>
          </p:cNvSpPr>
          <p:nvPr/>
        </p:nvSpPr>
        <p:spPr bwMode="auto">
          <a:xfrm>
            <a:off x="5378450" y="5791200"/>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800"/>
              <a:t>Resource Uses</a:t>
            </a:r>
          </a:p>
        </p:txBody>
      </p:sp>
      <p:sp>
        <p:nvSpPr>
          <p:cNvPr id="3" name="Slide Number Placeholder 2">
            <a:extLst>
              <a:ext uri="{FF2B5EF4-FFF2-40B4-BE49-F238E27FC236}">
                <a16:creationId xmlns:a16="http://schemas.microsoft.com/office/drawing/2014/main" id="{B828975D-06C4-0C1E-6186-9B05C361B116}"/>
              </a:ext>
            </a:extLst>
          </p:cNvPr>
          <p:cNvSpPr>
            <a:spLocks noGrp="1"/>
          </p:cNvSpPr>
          <p:nvPr>
            <p:ph type="sldNum" sz="quarter" idx="12"/>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75C4C94-AAB4-4D9B-A5DB-63B671F58A92}" type="slidenum">
              <a:rPr lang="en-US" altLang="en-US">
                <a:solidFill>
                  <a:srgbClr val="898989"/>
                </a:solidFill>
              </a:rPr>
              <a:pPr/>
              <a:t>20</a:t>
            </a:fld>
            <a:endParaRPr lang="en-US" altLang="en-US">
              <a:solidFill>
                <a:srgbClr val="89898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D30CB6-EA1C-0234-25B1-CF4F24A425DE}"/>
              </a:ext>
            </a:extLst>
          </p:cNvPr>
          <p:cNvSpPr>
            <a:spLocks noGrp="1"/>
          </p:cNvSpPr>
          <p:nvPr>
            <p:ph type="sldNum" sz="quarter" idx="12"/>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71C86A9-429C-423E-9704-86B32B5DABC7}" type="slidenum">
              <a:rPr lang="en-US" altLang="en-US">
                <a:solidFill>
                  <a:srgbClr val="898989"/>
                </a:solidFill>
              </a:rPr>
              <a:pPr/>
              <a:t>21</a:t>
            </a:fld>
            <a:endParaRPr lang="en-US" altLang="en-US">
              <a:solidFill>
                <a:srgbClr val="898989"/>
              </a:solidFill>
            </a:endParaRPr>
          </a:p>
        </p:txBody>
      </p:sp>
      <p:sp>
        <p:nvSpPr>
          <p:cNvPr id="8" name="Title 1">
            <a:extLst>
              <a:ext uri="{FF2B5EF4-FFF2-40B4-BE49-F238E27FC236}">
                <a16:creationId xmlns:a16="http://schemas.microsoft.com/office/drawing/2014/main" id="{5577FA2D-8771-98A3-1F8D-504D13E812D1}"/>
              </a:ext>
            </a:extLst>
          </p:cNvPr>
          <p:cNvSpPr txBox="1">
            <a:spLocks/>
          </p:cNvSpPr>
          <p:nvPr/>
        </p:nvSpPr>
        <p:spPr bwMode="auto">
          <a:xfrm>
            <a:off x="4600575" y="304800"/>
            <a:ext cx="4398963" cy="925513"/>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n-US" sz="3200" b="1" dirty="0"/>
              <a:t>Olympic Peninsula</a:t>
            </a:r>
          </a:p>
        </p:txBody>
      </p:sp>
      <p:sp>
        <p:nvSpPr>
          <p:cNvPr id="11" name="TextBox 10">
            <a:extLst>
              <a:ext uri="{FF2B5EF4-FFF2-40B4-BE49-F238E27FC236}">
                <a16:creationId xmlns:a16="http://schemas.microsoft.com/office/drawing/2014/main" id="{DDEA98D0-2977-BC73-75F7-AEFBF2872D02}"/>
              </a:ext>
            </a:extLst>
          </p:cNvPr>
          <p:cNvSpPr txBox="1">
            <a:spLocks noChangeArrowheads="1"/>
          </p:cNvSpPr>
          <p:nvPr/>
        </p:nvSpPr>
        <p:spPr bwMode="auto">
          <a:xfrm>
            <a:off x="4600575" y="1371600"/>
            <a:ext cx="4408488" cy="400050"/>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sz="2000" dirty="0">
                <a:solidFill>
                  <a:schemeClr val="dk1"/>
                </a:solidFill>
                <a:latin typeface="+mn-lt"/>
                <a:ea typeface="+mn-ea"/>
              </a:rPr>
              <a:t>Density of Resource Uses</a:t>
            </a:r>
          </a:p>
        </p:txBody>
      </p:sp>
      <p:sp>
        <p:nvSpPr>
          <p:cNvPr id="12" name="TextBox 11">
            <a:extLst>
              <a:ext uri="{FF2B5EF4-FFF2-40B4-BE49-F238E27FC236}">
                <a16:creationId xmlns:a16="http://schemas.microsoft.com/office/drawing/2014/main" id="{B6CA2E42-DE8F-DF34-1FC0-4A2F0B575700}"/>
              </a:ext>
            </a:extLst>
          </p:cNvPr>
          <p:cNvSpPr txBox="1">
            <a:spLocks noChangeArrowheads="1"/>
          </p:cNvSpPr>
          <p:nvPr/>
        </p:nvSpPr>
        <p:spPr bwMode="auto">
          <a:xfrm>
            <a:off x="52388" y="698500"/>
            <a:ext cx="4451350" cy="400050"/>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sz="2000" dirty="0">
                <a:solidFill>
                  <a:schemeClr val="dk1"/>
                </a:solidFill>
                <a:latin typeface="+mn-lt"/>
                <a:ea typeface="+mn-ea"/>
              </a:rPr>
              <a:t>Density of Landscape Values  </a:t>
            </a:r>
          </a:p>
        </p:txBody>
      </p:sp>
      <p:sp>
        <p:nvSpPr>
          <p:cNvPr id="13" name="TextBox 12">
            <a:extLst>
              <a:ext uri="{FF2B5EF4-FFF2-40B4-BE49-F238E27FC236}">
                <a16:creationId xmlns:a16="http://schemas.microsoft.com/office/drawing/2014/main" id="{1A426186-E2FD-9902-5F72-13C1CE4819E0}"/>
              </a:ext>
            </a:extLst>
          </p:cNvPr>
          <p:cNvSpPr txBox="1">
            <a:spLocks noChangeArrowheads="1"/>
          </p:cNvSpPr>
          <p:nvPr/>
        </p:nvSpPr>
        <p:spPr bwMode="auto">
          <a:xfrm>
            <a:off x="1042988" y="5394325"/>
            <a:ext cx="2792412" cy="369888"/>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wrap="none">
            <a:spAutoFit/>
          </a:bodyPr>
          <a:lstStyle/>
          <a:p>
            <a:pPr fontAlgn="auto">
              <a:spcBef>
                <a:spcPts val="0"/>
              </a:spcBef>
              <a:spcAft>
                <a:spcPts val="0"/>
              </a:spcAft>
              <a:defRPr/>
            </a:pPr>
            <a:r>
              <a:rPr lang="en-US" dirty="0">
                <a:solidFill>
                  <a:schemeClr val="lt1"/>
                </a:solidFill>
                <a:latin typeface="+mn-lt"/>
                <a:ea typeface="+mn-ea"/>
              </a:rPr>
              <a:t>Human ecological hot-spots</a:t>
            </a:r>
          </a:p>
        </p:txBody>
      </p:sp>
      <p:cxnSp>
        <p:nvCxnSpPr>
          <p:cNvPr id="14" name="Curved Connector 13">
            <a:extLst>
              <a:ext uri="{FF2B5EF4-FFF2-40B4-BE49-F238E27FC236}">
                <a16:creationId xmlns:a16="http://schemas.microsoft.com/office/drawing/2014/main" id="{BE6B4A34-8DD6-47C0-844F-57D869DA603E}"/>
              </a:ext>
            </a:extLst>
          </p:cNvPr>
          <p:cNvCxnSpPr>
            <a:stCxn id="13" idx="0"/>
          </p:cNvCxnSpPr>
          <p:nvPr/>
        </p:nvCxnSpPr>
        <p:spPr>
          <a:xfrm rot="16200000" flipV="1">
            <a:off x="674688" y="3629025"/>
            <a:ext cx="2489200" cy="1041400"/>
          </a:xfrm>
          <a:prstGeom prst="curvedConnector3">
            <a:avLst>
              <a:gd name="adj1" fmla="val 50000"/>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E1B56318-E415-AA19-69AB-1A9A14139B48}"/>
              </a:ext>
            </a:extLst>
          </p:cNvPr>
          <p:cNvCxnSpPr>
            <a:stCxn id="13" idx="0"/>
          </p:cNvCxnSpPr>
          <p:nvPr/>
        </p:nvCxnSpPr>
        <p:spPr>
          <a:xfrm rot="16200000" flipV="1">
            <a:off x="1358900" y="4313238"/>
            <a:ext cx="1755775" cy="406400"/>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E3E59509-2FDD-4CCA-A99C-87C17D509C96}"/>
              </a:ext>
            </a:extLst>
          </p:cNvPr>
          <p:cNvCxnSpPr>
            <a:stCxn id="13" idx="0"/>
          </p:cNvCxnSpPr>
          <p:nvPr/>
        </p:nvCxnSpPr>
        <p:spPr>
          <a:xfrm rot="16200000" flipV="1">
            <a:off x="76200" y="3030538"/>
            <a:ext cx="3330575" cy="1397000"/>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2814851C-8457-EA37-150F-C31DF8DC0939}"/>
              </a:ext>
            </a:extLst>
          </p:cNvPr>
          <p:cNvCxnSpPr/>
          <p:nvPr/>
        </p:nvCxnSpPr>
        <p:spPr>
          <a:xfrm>
            <a:off x="5334000" y="4889500"/>
            <a:ext cx="1295400" cy="258763"/>
          </a:xfrm>
          <a:prstGeom prst="curved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6A0E959-A7F4-28D9-723C-B9D8F4EB97C5}"/>
              </a:ext>
            </a:extLst>
          </p:cNvPr>
          <p:cNvSpPr txBox="1">
            <a:spLocks noChangeArrowheads="1"/>
          </p:cNvSpPr>
          <p:nvPr/>
        </p:nvSpPr>
        <p:spPr bwMode="auto">
          <a:xfrm>
            <a:off x="76200" y="5853113"/>
            <a:ext cx="4419600" cy="923925"/>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dirty="0">
                <a:solidFill>
                  <a:schemeClr val="dk1"/>
                </a:solidFill>
                <a:latin typeface="+mn-lt"/>
                <a:ea typeface="+mn-ea"/>
              </a:rPr>
              <a:t>Human ecological hotspots can be integrated spatially with biological hotspots or overlaid with information about managed areas.  </a:t>
            </a:r>
          </a:p>
        </p:txBody>
      </p:sp>
      <p:pic>
        <p:nvPicPr>
          <p:cNvPr id="22539" name="Picture 2">
            <a:extLst>
              <a:ext uri="{FF2B5EF4-FFF2-40B4-BE49-F238E27FC236}">
                <a16:creationId xmlns:a16="http://schemas.microsoft.com/office/drawing/2014/main" id="{C9F464BD-8687-61FA-3414-61431E2A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33475"/>
            <a:ext cx="4419600" cy="396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0" name="Picture 3">
            <a:extLst>
              <a:ext uri="{FF2B5EF4-FFF2-40B4-BE49-F238E27FC236}">
                <a16:creationId xmlns:a16="http://schemas.microsoft.com/office/drawing/2014/main" id="{F1DDF09F-AAF3-4565-85C4-8FD856C4A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038" y="1808163"/>
            <a:ext cx="439102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Curved Connector 28">
            <a:extLst>
              <a:ext uri="{FF2B5EF4-FFF2-40B4-BE49-F238E27FC236}">
                <a16:creationId xmlns:a16="http://schemas.microsoft.com/office/drawing/2014/main" id="{0B48519B-1458-F17D-81E6-04528073CC1A}"/>
              </a:ext>
            </a:extLst>
          </p:cNvPr>
          <p:cNvCxnSpPr/>
          <p:nvPr/>
        </p:nvCxnSpPr>
        <p:spPr>
          <a:xfrm rot="5400000" flipH="1" flipV="1">
            <a:off x="3509168" y="3602832"/>
            <a:ext cx="2303463" cy="1651000"/>
          </a:xfrm>
          <a:prstGeom prst="curved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1F25FD1B-2285-6AB6-7749-4E27829833C4}"/>
              </a:ext>
            </a:extLst>
          </p:cNvPr>
          <p:cNvCxnSpPr>
            <a:stCxn id="13" idx="3"/>
          </p:cNvCxnSpPr>
          <p:nvPr/>
        </p:nvCxnSpPr>
        <p:spPr>
          <a:xfrm flipV="1">
            <a:off x="3835400" y="4017963"/>
            <a:ext cx="1955800" cy="1562100"/>
          </a:xfrm>
          <a:prstGeom prst="curved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21" name="Curved Connector 5120">
            <a:extLst>
              <a:ext uri="{FF2B5EF4-FFF2-40B4-BE49-F238E27FC236}">
                <a16:creationId xmlns:a16="http://schemas.microsoft.com/office/drawing/2014/main" id="{A58B08EB-C653-A51C-DA53-966AAAD34BED}"/>
              </a:ext>
            </a:extLst>
          </p:cNvPr>
          <p:cNvCxnSpPr>
            <a:stCxn id="13" idx="3"/>
          </p:cNvCxnSpPr>
          <p:nvPr/>
        </p:nvCxnSpPr>
        <p:spPr>
          <a:xfrm flipV="1">
            <a:off x="3835400" y="4724400"/>
            <a:ext cx="2413000" cy="855663"/>
          </a:xfrm>
          <a:prstGeom prst="curved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F60E8D-D93D-159B-E5F8-C046BF0094DB}"/>
              </a:ext>
            </a:extLst>
          </p:cNvPr>
          <p:cNvSpPr txBox="1">
            <a:spLocks noChangeArrowheads="1"/>
          </p:cNvSpPr>
          <p:nvPr/>
        </p:nvSpPr>
        <p:spPr bwMode="auto">
          <a:xfrm>
            <a:off x="76200" y="646113"/>
            <a:ext cx="4343400" cy="461962"/>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en-US" sz="2400" dirty="0">
                <a:solidFill>
                  <a:schemeClr val="dk1"/>
                </a:solidFill>
                <a:latin typeface="+mn-lt"/>
                <a:ea typeface="+mn-ea"/>
              </a:rPr>
              <a:t>Landscape Values Diversity</a:t>
            </a:r>
          </a:p>
        </p:txBody>
      </p:sp>
      <p:sp>
        <p:nvSpPr>
          <p:cNvPr id="9" name="TextBox 8">
            <a:extLst>
              <a:ext uri="{FF2B5EF4-FFF2-40B4-BE49-F238E27FC236}">
                <a16:creationId xmlns:a16="http://schemas.microsoft.com/office/drawing/2014/main" id="{D28DC2E0-F62A-DEF4-86C7-AF2485F15159}"/>
              </a:ext>
            </a:extLst>
          </p:cNvPr>
          <p:cNvSpPr txBox="1">
            <a:spLocks noChangeArrowheads="1"/>
          </p:cNvSpPr>
          <p:nvPr/>
        </p:nvSpPr>
        <p:spPr bwMode="auto">
          <a:xfrm>
            <a:off x="4648200" y="1733550"/>
            <a:ext cx="4314825" cy="461963"/>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en-US" sz="2400" dirty="0">
                <a:solidFill>
                  <a:schemeClr val="dk1"/>
                </a:solidFill>
                <a:latin typeface="+mn-lt"/>
                <a:ea typeface="+mn-ea"/>
              </a:rPr>
              <a:t>Diversity in Resource Uses</a:t>
            </a:r>
          </a:p>
        </p:txBody>
      </p:sp>
      <p:sp>
        <p:nvSpPr>
          <p:cNvPr id="3" name="Slide Number Placeholder 2">
            <a:extLst>
              <a:ext uri="{FF2B5EF4-FFF2-40B4-BE49-F238E27FC236}">
                <a16:creationId xmlns:a16="http://schemas.microsoft.com/office/drawing/2014/main" id="{FEA9010C-F32A-36C7-ACB8-0875545F8B2D}"/>
              </a:ext>
            </a:extLst>
          </p:cNvPr>
          <p:cNvSpPr>
            <a:spLocks noGrp="1"/>
          </p:cNvSpPr>
          <p:nvPr>
            <p:ph type="sldNum" sz="quarter" idx="12"/>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D3C6165-B557-4E04-AD00-4346106647E0}" type="slidenum">
              <a:rPr lang="en-US" altLang="en-US">
                <a:solidFill>
                  <a:srgbClr val="898989"/>
                </a:solidFill>
              </a:rPr>
              <a:pPr/>
              <a:t>22</a:t>
            </a:fld>
            <a:endParaRPr lang="en-US" altLang="en-US">
              <a:solidFill>
                <a:srgbClr val="898989"/>
              </a:solidFill>
            </a:endParaRPr>
          </a:p>
        </p:txBody>
      </p:sp>
      <p:pic>
        <p:nvPicPr>
          <p:cNvPr id="23556" name="Picture 6">
            <a:extLst>
              <a:ext uri="{FF2B5EF4-FFF2-40B4-BE49-F238E27FC236}">
                <a16:creationId xmlns:a16="http://schemas.microsoft.com/office/drawing/2014/main" id="{6CC988FD-D026-206E-25FE-24D26ED1DA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1076325"/>
            <a:ext cx="44497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a:extLst>
              <a:ext uri="{FF2B5EF4-FFF2-40B4-BE49-F238E27FC236}">
                <a16:creationId xmlns:a16="http://schemas.microsoft.com/office/drawing/2014/main" id="{BDFECAD2-7A78-3B3F-3CA9-F45164AF66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2174875"/>
            <a:ext cx="43719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05264ABC-8473-2DB4-0184-1BB4DFB54C1A}"/>
              </a:ext>
            </a:extLst>
          </p:cNvPr>
          <p:cNvSpPr txBox="1">
            <a:spLocks/>
          </p:cNvSpPr>
          <p:nvPr/>
        </p:nvSpPr>
        <p:spPr bwMode="auto">
          <a:xfrm>
            <a:off x="4648200" y="728663"/>
            <a:ext cx="4314825" cy="925512"/>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n-US" sz="3200" b="1" dirty="0"/>
              <a:t>Olympic Peninsula</a:t>
            </a:r>
          </a:p>
        </p:txBody>
      </p:sp>
      <p:sp>
        <p:nvSpPr>
          <p:cNvPr id="12" name="TextBox 11">
            <a:extLst>
              <a:ext uri="{FF2B5EF4-FFF2-40B4-BE49-F238E27FC236}">
                <a16:creationId xmlns:a16="http://schemas.microsoft.com/office/drawing/2014/main" id="{E9A5423B-1E35-DED1-9F0C-5A21D755F62A}"/>
              </a:ext>
            </a:extLst>
          </p:cNvPr>
          <p:cNvSpPr txBox="1">
            <a:spLocks noChangeArrowheads="1"/>
          </p:cNvSpPr>
          <p:nvPr/>
        </p:nvSpPr>
        <p:spPr bwMode="auto">
          <a:xfrm>
            <a:off x="788988" y="5807075"/>
            <a:ext cx="3632200" cy="369888"/>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wrap="none">
            <a:spAutoFit/>
          </a:bodyPr>
          <a:lstStyle/>
          <a:p>
            <a:pPr fontAlgn="auto">
              <a:spcBef>
                <a:spcPts val="0"/>
              </a:spcBef>
              <a:spcAft>
                <a:spcPts val="0"/>
              </a:spcAft>
              <a:defRPr/>
            </a:pPr>
            <a:r>
              <a:rPr lang="en-US" dirty="0">
                <a:solidFill>
                  <a:schemeClr val="lt1"/>
                </a:solidFill>
                <a:latin typeface="+mn-lt"/>
                <a:ea typeface="+mn-ea"/>
              </a:rPr>
              <a:t>Places of potential resource conflict?</a:t>
            </a:r>
          </a:p>
        </p:txBody>
      </p:sp>
      <p:cxnSp>
        <p:nvCxnSpPr>
          <p:cNvPr id="6" name="Curved Connector 5">
            <a:extLst>
              <a:ext uri="{FF2B5EF4-FFF2-40B4-BE49-F238E27FC236}">
                <a16:creationId xmlns:a16="http://schemas.microsoft.com/office/drawing/2014/main" id="{A20036C8-AE54-F1A7-186D-81F5FEBF68E3}"/>
              </a:ext>
            </a:extLst>
          </p:cNvPr>
          <p:cNvCxnSpPr>
            <a:stCxn id="12" idx="0"/>
          </p:cNvCxnSpPr>
          <p:nvPr/>
        </p:nvCxnSpPr>
        <p:spPr>
          <a:xfrm rot="16200000" flipV="1">
            <a:off x="1395413" y="4597400"/>
            <a:ext cx="1990725" cy="428625"/>
          </a:xfrm>
          <a:prstGeom prst="curved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E68670ED-6123-CD94-E3C4-96CABB92D9AC}"/>
              </a:ext>
            </a:extLst>
          </p:cNvPr>
          <p:cNvCxnSpPr>
            <a:stCxn id="12" idx="3"/>
          </p:cNvCxnSpPr>
          <p:nvPr/>
        </p:nvCxnSpPr>
        <p:spPr>
          <a:xfrm flipV="1">
            <a:off x="4421188" y="4572000"/>
            <a:ext cx="912812" cy="1420813"/>
          </a:xfrm>
          <a:prstGeom prst="curved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BEBF223F-9387-CB12-1583-E876B472EC46}"/>
              </a:ext>
            </a:extLst>
          </p:cNvPr>
          <p:cNvCxnSpPr>
            <a:stCxn id="12" idx="3"/>
          </p:cNvCxnSpPr>
          <p:nvPr/>
        </p:nvCxnSpPr>
        <p:spPr>
          <a:xfrm flipV="1">
            <a:off x="4421188" y="3816350"/>
            <a:ext cx="1217612" cy="2176463"/>
          </a:xfrm>
          <a:prstGeom prst="curved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55DD0806-B371-0C19-9384-A28BC3517191}"/>
              </a:ext>
            </a:extLst>
          </p:cNvPr>
          <p:cNvCxnSpPr>
            <a:stCxn id="12" idx="3"/>
          </p:cNvCxnSpPr>
          <p:nvPr/>
        </p:nvCxnSpPr>
        <p:spPr>
          <a:xfrm flipV="1">
            <a:off x="4421188" y="4572000"/>
            <a:ext cx="1527175" cy="1420813"/>
          </a:xfrm>
          <a:prstGeom prst="curved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F4E1AAB3-11E9-D6FD-A4C3-2172F80BF982}"/>
              </a:ext>
            </a:extLst>
          </p:cNvPr>
          <p:cNvCxnSpPr>
            <a:stCxn id="12" idx="3"/>
          </p:cNvCxnSpPr>
          <p:nvPr/>
        </p:nvCxnSpPr>
        <p:spPr>
          <a:xfrm flipV="1">
            <a:off x="4421188" y="5334000"/>
            <a:ext cx="2384425" cy="658813"/>
          </a:xfrm>
          <a:prstGeom prst="curved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180EC2-6277-ED22-0CE4-36239FD51AF5}"/>
              </a:ext>
            </a:extLst>
          </p:cNvPr>
          <p:cNvSpPr>
            <a:spLocks noGrp="1"/>
          </p:cNvSpPr>
          <p:nvPr>
            <p:ph type="sldNum" sz="quarter" idx="12"/>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189C3F-9701-4FE7-AD57-F26B4755943A}" type="slidenum">
              <a:rPr lang="en-US" altLang="en-US">
                <a:solidFill>
                  <a:srgbClr val="898989"/>
                </a:solidFill>
              </a:rPr>
              <a:pPr/>
              <a:t>23</a:t>
            </a:fld>
            <a:endParaRPr lang="en-US" altLang="en-US">
              <a:solidFill>
                <a:srgbClr val="898989"/>
              </a:solidFill>
            </a:endParaRPr>
          </a:p>
        </p:txBody>
      </p:sp>
      <p:pic>
        <p:nvPicPr>
          <p:cNvPr id="24578" name="Picture 6">
            <a:extLst>
              <a:ext uri="{FF2B5EF4-FFF2-40B4-BE49-F238E27FC236}">
                <a16:creationId xmlns:a16="http://schemas.microsoft.com/office/drawing/2014/main" id="{25546ED2-2F85-72B0-26BB-B30398FE2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04775"/>
            <a:ext cx="2844800" cy="2663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DCBDAE0E-A8C4-A804-6D79-58EC33000055}"/>
              </a:ext>
            </a:extLst>
          </p:cNvPr>
          <p:cNvSpPr>
            <a:spLocks noChangeArrowheads="1"/>
          </p:cNvSpPr>
          <p:nvPr/>
        </p:nvSpPr>
        <p:spPr bwMode="auto">
          <a:xfrm>
            <a:off x="319088" y="5524500"/>
            <a:ext cx="8415337" cy="830263"/>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2400" b="1" dirty="0">
                <a:solidFill>
                  <a:schemeClr val="bg1"/>
                </a:solidFill>
                <a:latin typeface="+mn-lt"/>
                <a:ea typeface="+mn-ea"/>
              </a:rPr>
              <a:t>Mapping reveals community-specific information about landscape priorities and uses</a:t>
            </a:r>
          </a:p>
        </p:txBody>
      </p:sp>
      <p:pic>
        <p:nvPicPr>
          <p:cNvPr id="24580" name="Picture 9">
            <a:extLst>
              <a:ext uri="{FF2B5EF4-FFF2-40B4-BE49-F238E27FC236}">
                <a16:creationId xmlns:a16="http://schemas.microsoft.com/office/drawing/2014/main" id="{9BCA3E08-CFCF-4F40-A66F-E5974BDD4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650" y="2752725"/>
            <a:ext cx="277177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11">
            <a:extLst>
              <a:ext uri="{FF2B5EF4-FFF2-40B4-BE49-F238E27FC236}">
                <a16:creationId xmlns:a16="http://schemas.microsoft.com/office/drawing/2014/main" id="{D3F71036-F5E0-DC60-C5E7-F5323F096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2752725"/>
            <a:ext cx="288607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12">
            <a:extLst>
              <a:ext uri="{FF2B5EF4-FFF2-40B4-BE49-F238E27FC236}">
                <a16:creationId xmlns:a16="http://schemas.microsoft.com/office/drawing/2014/main" id="{7034578A-5FBD-0C7D-7B64-FB8AB1653E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5163" y="104775"/>
            <a:ext cx="2738437" cy="2657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13">
            <a:extLst>
              <a:ext uri="{FF2B5EF4-FFF2-40B4-BE49-F238E27FC236}">
                <a16:creationId xmlns:a16="http://schemas.microsoft.com/office/drawing/2014/main" id="{F4A16F40-59F7-1362-0C89-9C82752E6D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04775"/>
            <a:ext cx="280987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4" name="Picture 14">
            <a:extLst>
              <a:ext uri="{FF2B5EF4-FFF2-40B4-BE49-F238E27FC236}">
                <a16:creationId xmlns:a16="http://schemas.microsoft.com/office/drawing/2014/main" id="{3EAEAA97-0D5D-FD50-CDCF-948E8A36F6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2300" y="2762250"/>
            <a:ext cx="2840038"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A739E9B0-2734-0084-66C4-52B2FD32D754}"/>
              </a:ext>
            </a:extLst>
          </p:cNvPr>
          <p:cNvSpPr txBox="1">
            <a:spLocks noChangeArrowheads="1"/>
          </p:cNvSpPr>
          <p:nvPr/>
        </p:nvSpPr>
        <p:spPr bwMode="auto">
          <a:xfrm>
            <a:off x="1487488" y="114300"/>
            <a:ext cx="582612"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1400" dirty="0">
                <a:solidFill>
                  <a:schemeClr val="lt1"/>
                </a:solidFill>
                <a:latin typeface="+mn-lt"/>
                <a:ea typeface="+mn-ea"/>
              </a:rPr>
              <a:t>Forks</a:t>
            </a:r>
          </a:p>
        </p:txBody>
      </p:sp>
      <p:sp>
        <p:nvSpPr>
          <p:cNvPr id="11" name="TextBox 10">
            <a:extLst>
              <a:ext uri="{FF2B5EF4-FFF2-40B4-BE49-F238E27FC236}">
                <a16:creationId xmlns:a16="http://schemas.microsoft.com/office/drawing/2014/main" id="{394C60BD-5667-D9C1-4EC7-B006ED91B95A}"/>
              </a:ext>
            </a:extLst>
          </p:cNvPr>
          <p:cNvSpPr txBox="1">
            <a:spLocks noChangeArrowheads="1"/>
          </p:cNvSpPr>
          <p:nvPr/>
        </p:nvSpPr>
        <p:spPr bwMode="auto">
          <a:xfrm>
            <a:off x="6586538" y="2752725"/>
            <a:ext cx="1600200"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1400" dirty="0">
                <a:solidFill>
                  <a:schemeClr val="lt1"/>
                </a:solidFill>
                <a:latin typeface="+mn-lt"/>
                <a:ea typeface="+mn-ea"/>
              </a:rPr>
              <a:t>South Hood Canal</a:t>
            </a:r>
          </a:p>
        </p:txBody>
      </p:sp>
      <p:sp>
        <p:nvSpPr>
          <p:cNvPr id="12" name="TextBox 11">
            <a:extLst>
              <a:ext uri="{FF2B5EF4-FFF2-40B4-BE49-F238E27FC236}">
                <a16:creationId xmlns:a16="http://schemas.microsoft.com/office/drawing/2014/main" id="{1E283350-E1CA-1EC2-29CD-03AC113F432A}"/>
              </a:ext>
            </a:extLst>
          </p:cNvPr>
          <p:cNvSpPr txBox="1">
            <a:spLocks noChangeArrowheads="1"/>
          </p:cNvSpPr>
          <p:nvPr/>
        </p:nvSpPr>
        <p:spPr bwMode="auto">
          <a:xfrm>
            <a:off x="4024313" y="2747963"/>
            <a:ext cx="1219200" cy="306387"/>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1400" dirty="0">
                <a:solidFill>
                  <a:schemeClr val="lt1"/>
                </a:solidFill>
                <a:latin typeface="+mn-lt"/>
                <a:ea typeface="+mn-ea"/>
              </a:rPr>
              <a:t>Grays Harbor</a:t>
            </a:r>
          </a:p>
        </p:txBody>
      </p:sp>
      <p:sp>
        <p:nvSpPr>
          <p:cNvPr id="13" name="TextBox 12">
            <a:extLst>
              <a:ext uri="{FF2B5EF4-FFF2-40B4-BE49-F238E27FC236}">
                <a16:creationId xmlns:a16="http://schemas.microsoft.com/office/drawing/2014/main" id="{E27862ED-D34D-B305-3928-EB4BA32C881D}"/>
              </a:ext>
            </a:extLst>
          </p:cNvPr>
          <p:cNvSpPr txBox="1">
            <a:spLocks noChangeArrowheads="1"/>
          </p:cNvSpPr>
          <p:nvPr/>
        </p:nvSpPr>
        <p:spPr bwMode="auto">
          <a:xfrm>
            <a:off x="1343025" y="2741613"/>
            <a:ext cx="838200"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1400" dirty="0">
                <a:solidFill>
                  <a:schemeClr val="lt1"/>
                </a:solidFill>
                <a:latin typeface="+mn-lt"/>
                <a:ea typeface="+mn-ea"/>
              </a:rPr>
              <a:t>Quinault</a:t>
            </a:r>
          </a:p>
        </p:txBody>
      </p:sp>
      <p:sp>
        <p:nvSpPr>
          <p:cNvPr id="14" name="TextBox 13">
            <a:extLst>
              <a:ext uri="{FF2B5EF4-FFF2-40B4-BE49-F238E27FC236}">
                <a16:creationId xmlns:a16="http://schemas.microsoft.com/office/drawing/2014/main" id="{E302CA1B-7AC5-AEDF-DD4E-D84C290CAEB4}"/>
              </a:ext>
            </a:extLst>
          </p:cNvPr>
          <p:cNvSpPr txBox="1">
            <a:spLocks noChangeArrowheads="1"/>
          </p:cNvSpPr>
          <p:nvPr/>
        </p:nvSpPr>
        <p:spPr bwMode="auto">
          <a:xfrm>
            <a:off x="6586538" y="79375"/>
            <a:ext cx="1524000"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1400" dirty="0">
                <a:solidFill>
                  <a:schemeClr val="lt1"/>
                </a:solidFill>
                <a:latin typeface="+mn-lt"/>
                <a:ea typeface="+mn-ea"/>
              </a:rPr>
              <a:t>North Hood Canal</a:t>
            </a:r>
          </a:p>
        </p:txBody>
      </p:sp>
      <p:sp>
        <p:nvSpPr>
          <p:cNvPr id="15" name="TextBox 14">
            <a:extLst>
              <a:ext uri="{FF2B5EF4-FFF2-40B4-BE49-F238E27FC236}">
                <a16:creationId xmlns:a16="http://schemas.microsoft.com/office/drawing/2014/main" id="{28712B3B-BDA9-96C5-6241-F24ACD02ED98}"/>
              </a:ext>
            </a:extLst>
          </p:cNvPr>
          <p:cNvSpPr txBox="1">
            <a:spLocks noChangeArrowheads="1"/>
          </p:cNvSpPr>
          <p:nvPr/>
        </p:nvSpPr>
        <p:spPr bwMode="auto">
          <a:xfrm>
            <a:off x="4024313" y="66675"/>
            <a:ext cx="1246187"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1400" dirty="0">
                <a:solidFill>
                  <a:schemeClr val="lt1"/>
                </a:solidFill>
                <a:latin typeface="+mn-lt"/>
                <a:ea typeface="+mn-ea"/>
              </a:rPr>
              <a:t>North Central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767A85-1D08-91BF-527C-61DC26EED008}"/>
              </a:ext>
            </a:extLst>
          </p:cNvPr>
          <p:cNvSpPr>
            <a:spLocks noGrp="1"/>
          </p:cNvSpPr>
          <p:nvPr>
            <p:ph type="sldNum" sz="quarter" idx="12"/>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B3D40D1-0EB0-46DE-BAA5-2CEA408E61AE}" type="slidenum">
              <a:rPr lang="en-US" altLang="en-US">
                <a:solidFill>
                  <a:srgbClr val="898989"/>
                </a:solidFill>
              </a:rPr>
              <a:pPr/>
              <a:t>24</a:t>
            </a:fld>
            <a:endParaRPr lang="en-US" altLang="en-US">
              <a:solidFill>
                <a:srgbClr val="898989"/>
              </a:solidFill>
            </a:endParaRPr>
          </a:p>
        </p:txBody>
      </p:sp>
      <p:pic>
        <p:nvPicPr>
          <p:cNvPr id="25602" name="Picture 2">
            <a:extLst>
              <a:ext uri="{FF2B5EF4-FFF2-40B4-BE49-F238E27FC236}">
                <a16:creationId xmlns:a16="http://schemas.microsoft.com/office/drawing/2014/main" id="{36DC492F-2088-723C-7DBA-FEB927762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138" y="400050"/>
            <a:ext cx="2716212" cy="2703513"/>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5">
            <a:extLst>
              <a:ext uri="{FF2B5EF4-FFF2-40B4-BE49-F238E27FC236}">
                <a16:creationId xmlns:a16="http://schemas.microsoft.com/office/drawing/2014/main" id="{D4F0AA61-5E96-C7C8-86AF-BD599D8F8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088" y="3224213"/>
            <a:ext cx="2705100" cy="2706687"/>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8">
            <a:extLst>
              <a:ext uri="{FF2B5EF4-FFF2-40B4-BE49-F238E27FC236}">
                <a16:creationId xmlns:a16="http://schemas.microsoft.com/office/drawing/2014/main" id="{C53DDEC1-5555-C061-EBDC-596AEE335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25" y="381000"/>
            <a:ext cx="2714625" cy="2714625"/>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C621F0F4-1BB4-4E50-BF56-D500B53DA926}"/>
              </a:ext>
            </a:extLst>
          </p:cNvPr>
          <p:cNvSpPr>
            <a:spLocks noChangeArrowheads="1"/>
          </p:cNvSpPr>
          <p:nvPr/>
        </p:nvSpPr>
        <p:spPr bwMode="auto">
          <a:xfrm>
            <a:off x="239713" y="6172200"/>
            <a:ext cx="8753475" cy="461963"/>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2400" b="1" dirty="0">
                <a:solidFill>
                  <a:schemeClr val="bg1"/>
                </a:solidFill>
                <a:latin typeface="+mn-lt"/>
                <a:ea typeface="+mn-ea"/>
              </a:rPr>
              <a:t>Mapping reveals diversity in landscape uses among stakeholders</a:t>
            </a:r>
          </a:p>
        </p:txBody>
      </p:sp>
      <p:pic>
        <p:nvPicPr>
          <p:cNvPr id="25606" name="Picture 9">
            <a:extLst>
              <a:ext uri="{FF2B5EF4-FFF2-40B4-BE49-F238E27FC236}">
                <a16:creationId xmlns:a16="http://schemas.microsoft.com/office/drawing/2014/main" id="{3DAE011C-35C0-8240-BFB0-440273824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713" y="3216275"/>
            <a:ext cx="2667000" cy="2714625"/>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0">
            <a:extLst>
              <a:ext uri="{FF2B5EF4-FFF2-40B4-BE49-F238E27FC236}">
                <a16:creationId xmlns:a16="http://schemas.microsoft.com/office/drawing/2014/main" id="{7BE007B2-3B1B-737F-FFAD-D7D994CD84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713" y="400050"/>
            <a:ext cx="2667000" cy="2714625"/>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D0756D8-C18A-3982-04E5-C77601C0D422}"/>
              </a:ext>
            </a:extLst>
          </p:cNvPr>
          <p:cNvSpPr txBox="1">
            <a:spLocks noChangeArrowheads="1"/>
          </p:cNvSpPr>
          <p:nvPr/>
        </p:nvSpPr>
        <p:spPr bwMode="auto">
          <a:xfrm>
            <a:off x="533400" y="246063"/>
            <a:ext cx="2133600"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1400" dirty="0">
                <a:solidFill>
                  <a:schemeClr val="lt1"/>
                </a:solidFill>
                <a:latin typeface="+mn-lt"/>
                <a:ea typeface="+mn-ea"/>
              </a:rPr>
              <a:t>Non-motorized Recreation</a:t>
            </a:r>
          </a:p>
        </p:txBody>
      </p:sp>
      <p:sp>
        <p:nvSpPr>
          <p:cNvPr id="14" name="TextBox 13">
            <a:extLst>
              <a:ext uri="{FF2B5EF4-FFF2-40B4-BE49-F238E27FC236}">
                <a16:creationId xmlns:a16="http://schemas.microsoft.com/office/drawing/2014/main" id="{0676283C-52B7-202E-5C8C-2D2431537D40}"/>
              </a:ext>
            </a:extLst>
          </p:cNvPr>
          <p:cNvSpPr txBox="1">
            <a:spLocks noChangeArrowheads="1"/>
          </p:cNvSpPr>
          <p:nvPr/>
        </p:nvSpPr>
        <p:spPr bwMode="auto">
          <a:xfrm>
            <a:off x="6875463" y="3217863"/>
            <a:ext cx="1638300"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1400" dirty="0">
                <a:solidFill>
                  <a:schemeClr val="lt1"/>
                </a:solidFill>
                <a:latin typeface="+mn-lt"/>
                <a:ea typeface="+mn-ea"/>
              </a:rPr>
              <a:t>Fishing/shell-fishing</a:t>
            </a:r>
          </a:p>
        </p:txBody>
      </p:sp>
      <p:sp>
        <p:nvSpPr>
          <p:cNvPr id="15" name="TextBox 14">
            <a:extLst>
              <a:ext uri="{FF2B5EF4-FFF2-40B4-BE49-F238E27FC236}">
                <a16:creationId xmlns:a16="http://schemas.microsoft.com/office/drawing/2014/main" id="{06095829-05B1-0BFD-9788-8B5E96B1EBDE}"/>
              </a:ext>
            </a:extLst>
          </p:cNvPr>
          <p:cNvSpPr txBox="1">
            <a:spLocks noChangeArrowheads="1"/>
          </p:cNvSpPr>
          <p:nvPr/>
        </p:nvSpPr>
        <p:spPr bwMode="auto">
          <a:xfrm>
            <a:off x="1066800" y="3198813"/>
            <a:ext cx="990600"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1400" dirty="0">
                <a:solidFill>
                  <a:schemeClr val="lt1"/>
                </a:solidFill>
                <a:latin typeface="+mn-lt"/>
                <a:ea typeface="+mn-ea"/>
              </a:rPr>
              <a:t>Economics</a:t>
            </a:r>
          </a:p>
        </p:txBody>
      </p:sp>
      <p:sp>
        <p:nvSpPr>
          <p:cNvPr id="18" name="TextBox 17">
            <a:extLst>
              <a:ext uri="{FF2B5EF4-FFF2-40B4-BE49-F238E27FC236}">
                <a16:creationId xmlns:a16="http://schemas.microsoft.com/office/drawing/2014/main" id="{9A04BC10-17D0-D751-9B95-406824738514}"/>
              </a:ext>
            </a:extLst>
          </p:cNvPr>
          <p:cNvSpPr txBox="1">
            <a:spLocks noChangeArrowheads="1"/>
          </p:cNvSpPr>
          <p:nvPr/>
        </p:nvSpPr>
        <p:spPr bwMode="auto">
          <a:xfrm>
            <a:off x="3810000" y="274638"/>
            <a:ext cx="1760538"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1400" dirty="0">
                <a:solidFill>
                  <a:schemeClr val="lt1"/>
                </a:solidFill>
                <a:latin typeface="+mn-lt"/>
                <a:ea typeface="+mn-ea"/>
              </a:rPr>
              <a:t>Motorized Recreation</a:t>
            </a:r>
          </a:p>
        </p:txBody>
      </p:sp>
      <p:sp>
        <p:nvSpPr>
          <p:cNvPr id="19" name="TextBox 18">
            <a:extLst>
              <a:ext uri="{FF2B5EF4-FFF2-40B4-BE49-F238E27FC236}">
                <a16:creationId xmlns:a16="http://schemas.microsoft.com/office/drawing/2014/main" id="{49720E8B-AF74-7A3E-8C38-7FF5D9B598BE}"/>
              </a:ext>
            </a:extLst>
          </p:cNvPr>
          <p:cNvSpPr txBox="1">
            <a:spLocks noChangeArrowheads="1"/>
          </p:cNvSpPr>
          <p:nvPr/>
        </p:nvSpPr>
        <p:spPr bwMode="auto">
          <a:xfrm>
            <a:off x="7010400" y="274638"/>
            <a:ext cx="1503363"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1400" dirty="0">
                <a:solidFill>
                  <a:schemeClr val="lt1"/>
                </a:solidFill>
                <a:latin typeface="+mn-lt"/>
                <a:ea typeface="+mn-ea"/>
              </a:rPr>
              <a:t>Hunting/trapping</a:t>
            </a:r>
          </a:p>
        </p:txBody>
      </p:sp>
      <p:pic>
        <p:nvPicPr>
          <p:cNvPr id="25613" name="Picture 8">
            <a:extLst>
              <a:ext uri="{FF2B5EF4-FFF2-40B4-BE49-F238E27FC236}">
                <a16:creationId xmlns:a16="http://schemas.microsoft.com/office/drawing/2014/main" id="{9F4BC484-B31C-5D71-D8FA-5A37E4766FB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3490913"/>
            <a:ext cx="2833688"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477E6B-344F-C59A-C585-67B0EEEC8C89}"/>
              </a:ext>
            </a:extLst>
          </p:cNvPr>
          <p:cNvSpPr/>
          <p:nvPr/>
        </p:nvSpPr>
        <p:spPr>
          <a:xfrm>
            <a:off x="2514600" y="3546475"/>
            <a:ext cx="1384300" cy="187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a:extLst>
              <a:ext uri="{FF2B5EF4-FFF2-40B4-BE49-F238E27FC236}">
                <a16:creationId xmlns:a16="http://schemas.microsoft.com/office/drawing/2014/main" id="{A651B6D7-1780-193B-83CA-F5EEB30440CC}"/>
              </a:ext>
            </a:extLst>
          </p:cNvPr>
          <p:cNvSpPr/>
          <p:nvPr/>
        </p:nvSpPr>
        <p:spPr>
          <a:xfrm>
            <a:off x="5168900" y="3551238"/>
            <a:ext cx="1384300" cy="188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lide Number Placeholder 2">
            <a:extLst>
              <a:ext uri="{FF2B5EF4-FFF2-40B4-BE49-F238E27FC236}">
                <a16:creationId xmlns:a16="http://schemas.microsoft.com/office/drawing/2014/main" id="{63F32685-A246-57BA-F79A-BF0B1D4877E2}"/>
              </a:ext>
            </a:extLst>
          </p:cNvPr>
          <p:cNvSpPr>
            <a:spLocks noGrp="1"/>
          </p:cNvSpPr>
          <p:nvPr>
            <p:ph type="sldNum" sz="quarter" idx="12"/>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07C3A9C-CFB8-472B-B230-DDB093F0D1DE}" type="slidenum">
              <a:rPr lang="en-US" altLang="en-US">
                <a:solidFill>
                  <a:srgbClr val="898989"/>
                </a:solidFill>
              </a:rPr>
              <a:pPr/>
              <a:t>25</a:t>
            </a:fld>
            <a:endParaRPr lang="en-US" altLang="en-US">
              <a:solidFill>
                <a:srgbClr val="898989"/>
              </a:solidFill>
            </a:endParaRPr>
          </a:p>
        </p:txBody>
      </p:sp>
      <p:pic>
        <p:nvPicPr>
          <p:cNvPr id="26628" name="Picture 7">
            <a:extLst>
              <a:ext uri="{FF2B5EF4-FFF2-40B4-BE49-F238E27FC236}">
                <a16:creationId xmlns:a16="http://schemas.microsoft.com/office/drawing/2014/main" id="{D03ACD29-ED01-683A-D9FF-1BAF574DA7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703263"/>
            <a:ext cx="562927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EC06970-5A2C-14A5-9ADF-9E65F0FB2881}"/>
              </a:ext>
            </a:extLst>
          </p:cNvPr>
          <p:cNvSpPr>
            <a:spLocks noChangeArrowheads="1"/>
          </p:cNvSpPr>
          <p:nvPr/>
        </p:nvSpPr>
        <p:spPr bwMode="auto">
          <a:xfrm>
            <a:off x="195263" y="152400"/>
            <a:ext cx="8753475" cy="461963"/>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2400" b="1" dirty="0">
                <a:solidFill>
                  <a:schemeClr val="bg1"/>
                </a:solidFill>
                <a:latin typeface="+mn-lt"/>
                <a:ea typeface="+mn-ea"/>
              </a:rPr>
              <a:t>Mapping reveals diversity in landscape values</a:t>
            </a:r>
          </a:p>
        </p:txBody>
      </p:sp>
      <p:sp>
        <p:nvSpPr>
          <p:cNvPr id="10" name="TextBox 9">
            <a:extLst>
              <a:ext uri="{FF2B5EF4-FFF2-40B4-BE49-F238E27FC236}">
                <a16:creationId xmlns:a16="http://schemas.microsoft.com/office/drawing/2014/main" id="{897B04A1-79A5-70E4-6E87-E7A4DDEB9D8C}"/>
              </a:ext>
            </a:extLst>
          </p:cNvPr>
          <p:cNvSpPr txBox="1">
            <a:spLocks noChangeArrowheads="1"/>
          </p:cNvSpPr>
          <p:nvPr/>
        </p:nvSpPr>
        <p:spPr bwMode="auto">
          <a:xfrm>
            <a:off x="2711450" y="712788"/>
            <a:ext cx="990600"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1400" dirty="0">
                <a:solidFill>
                  <a:schemeClr val="lt1"/>
                </a:solidFill>
                <a:latin typeface="+mn-lt"/>
                <a:ea typeface="+mn-ea"/>
              </a:rPr>
              <a:t>Economic</a:t>
            </a:r>
          </a:p>
        </p:txBody>
      </p:sp>
      <p:sp>
        <p:nvSpPr>
          <p:cNvPr id="11" name="TextBox 10">
            <a:extLst>
              <a:ext uri="{FF2B5EF4-FFF2-40B4-BE49-F238E27FC236}">
                <a16:creationId xmlns:a16="http://schemas.microsoft.com/office/drawing/2014/main" id="{1DC8DA9F-2801-B871-6BFE-DB2E9E2448EE}"/>
              </a:ext>
            </a:extLst>
          </p:cNvPr>
          <p:cNvSpPr txBox="1">
            <a:spLocks noChangeArrowheads="1"/>
          </p:cNvSpPr>
          <p:nvPr/>
        </p:nvSpPr>
        <p:spPr bwMode="auto">
          <a:xfrm>
            <a:off x="2708275" y="3962400"/>
            <a:ext cx="990600"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1400" dirty="0">
                <a:solidFill>
                  <a:schemeClr val="lt1"/>
                </a:solidFill>
                <a:latin typeface="+mn-lt"/>
                <a:ea typeface="+mn-ea"/>
              </a:rPr>
              <a:t>Recreation</a:t>
            </a:r>
          </a:p>
        </p:txBody>
      </p:sp>
      <p:sp>
        <p:nvSpPr>
          <p:cNvPr id="12" name="TextBox 11">
            <a:extLst>
              <a:ext uri="{FF2B5EF4-FFF2-40B4-BE49-F238E27FC236}">
                <a16:creationId xmlns:a16="http://schemas.microsoft.com/office/drawing/2014/main" id="{1F7B435F-BDE3-F92E-7E5C-ECBA15EC3170}"/>
              </a:ext>
            </a:extLst>
          </p:cNvPr>
          <p:cNvSpPr txBox="1">
            <a:spLocks noChangeArrowheads="1"/>
          </p:cNvSpPr>
          <p:nvPr/>
        </p:nvSpPr>
        <p:spPr bwMode="auto">
          <a:xfrm>
            <a:off x="5486400" y="742950"/>
            <a:ext cx="990600"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1400" dirty="0">
                <a:solidFill>
                  <a:schemeClr val="lt1"/>
                </a:solidFill>
                <a:latin typeface="+mn-lt"/>
                <a:ea typeface="+mn-ea"/>
              </a:rPr>
              <a:t>Home</a:t>
            </a:r>
          </a:p>
        </p:txBody>
      </p:sp>
      <p:sp>
        <p:nvSpPr>
          <p:cNvPr id="13" name="TextBox 12">
            <a:extLst>
              <a:ext uri="{FF2B5EF4-FFF2-40B4-BE49-F238E27FC236}">
                <a16:creationId xmlns:a16="http://schemas.microsoft.com/office/drawing/2014/main" id="{0055DC71-DC74-786A-44FB-F90DB14E197E}"/>
              </a:ext>
            </a:extLst>
          </p:cNvPr>
          <p:cNvSpPr txBox="1">
            <a:spLocks noChangeArrowheads="1"/>
          </p:cNvSpPr>
          <p:nvPr/>
        </p:nvSpPr>
        <p:spPr bwMode="auto">
          <a:xfrm>
            <a:off x="5559425" y="3962400"/>
            <a:ext cx="990600" cy="307975"/>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1400" dirty="0">
                <a:solidFill>
                  <a:schemeClr val="lt1"/>
                </a:solidFill>
                <a:latin typeface="+mn-lt"/>
                <a:ea typeface="+mn-ea"/>
              </a:rPr>
              <a:t>Aesthetic</a:t>
            </a:r>
          </a:p>
        </p:txBody>
      </p:sp>
    </p:spTree>
  </p:cSld>
  <p:clrMapOvr>
    <a:masterClrMapping/>
  </p:clrMapOvr>
  <p:timing>
    <p:tnLst>
      <p:par>
        <p:cTn id="1" dur="indefinite" restart="never" nodeType="tmRoot">
          <p:childTnLst>
            <p:seq>
              <p:cTn id="2"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2">
            <a:extLst>
              <a:ext uri="{FF2B5EF4-FFF2-40B4-BE49-F238E27FC236}">
                <a16:creationId xmlns:a16="http://schemas.microsoft.com/office/drawing/2014/main" id="{AB2BC6E2-8A46-50D4-D2FC-7268DD3E0C32}"/>
              </a:ext>
            </a:extLst>
          </p:cNvPr>
          <p:cNvSpPr txBox="1">
            <a:spLocks noChangeArrowheads="1"/>
          </p:cNvSpPr>
          <p:nvPr/>
        </p:nvSpPr>
        <p:spPr bwMode="auto">
          <a:xfrm>
            <a:off x="152400" y="1524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3600"/>
              <a:t>Integrating Community Data with Other Layers</a:t>
            </a:r>
          </a:p>
          <a:p>
            <a:pPr algn="ctr"/>
            <a:r>
              <a:rPr lang="en-US" altLang="en-US" sz="2800"/>
              <a:t>Management &amp; Planning</a:t>
            </a:r>
          </a:p>
        </p:txBody>
      </p:sp>
      <p:pic>
        <p:nvPicPr>
          <p:cNvPr id="27650" name="Picture 2">
            <a:extLst>
              <a:ext uri="{FF2B5EF4-FFF2-40B4-BE49-F238E27FC236}">
                <a16:creationId xmlns:a16="http://schemas.microsoft.com/office/drawing/2014/main" id="{1E6AB932-5EE3-2778-61A7-C12C94CDA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57600"/>
            <a:ext cx="2454275"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id="{A05B0DA6-A3B7-7C1D-98AC-AACB34B3262F}"/>
              </a:ext>
            </a:extLst>
          </p:cNvPr>
          <p:cNvSpPr txBox="1">
            <a:spLocks noChangeArrowheads="1"/>
          </p:cNvSpPr>
          <p:nvPr/>
        </p:nvSpPr>
        <p:spPr bwMode="auto">
          <a:xfrm>
            <a:off x="304800" y="1371600"/>
            <a:ext cx="2514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a:t>Services and Amenities</a:t>
            </a:r>
          </a:p>
          <a:p>
            <a:endParaRPr lang="en-US" altLang="en-US" sz="1500"/>
          </a:p>
          <a:p>
            <a:r>
              <a:rPr lang="en-US" altLang="en-US" sz="2400"/>
              <a:t>Sensitive Habitat</a:t>
            </a:r>
          </a:p>
          <a:p>
            <a:endParaRPr lang="en-US" altLang="en-US" sz="1500"/>
          </a:p>
          <a:p>
            <a:r>
              <a:rPr lang="en-US" altLang="en-US" sz="2400"/>
              <a:t>Public Access</a:t>
            </a:r>
          </a:p>
        </p:txBody>
      </p:sp>
      <p:pic>
        <p:nvPicPr>
          <p:cNvPr id="6" name="Picture 5" descr="Amenities_Map.jpg">
            <a:extLst>
              <a:ext uri="{FF2B5EF4-FFF2-40B4-BE49-F238E27FC236}">
                <a16:creationId xmlns:a16="http://schemas.microsoft.com/office/drawing/2014/main" id="{75B8525E-48AA-7615-3E9A-9DE042F0A09C}"/>
              </a:ext>
            </a:extLst>
          </p:cNvPr>
          <p:cNvPicPr>
            <a:picLocks noChangeAspect="1"/>
          </p:cNvPicPr>
          <p:nvPr/>
        </p:nvPicPr>
        <p:blipFill>
          <a:blip r:embed="rId4" cstate="print"/>
          <a:stretch>
            <a:fillRect/>
          </a:stretch>
        </p:blipFill>
        <p:spPr>
          <a:xfrm>
            <a:off x="3051175" y="1325563"/>
            <a:ext cx="5711825" cy="5303837"/>
          </a:xfrm>
          <a:prstGeom prst="rect">
            <a:avLst/>
          </a:prstGeom>
          <a:effectLst>
            <a:outerShdw blurRad="63500" sx="102000" sy="102000" algn="ctr" rotWithShape="0">
              <a:prstClr val="black">
                <a:alpha val="40000"/>
              </a:prstClr>
            </a:outerShdw>
          </a:effec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10">
            <a:extLst>
              <a:ext uri="{FF2B5EF4-FFF2-40B4-BE49-F238E27FC236}">
                <a16:creationId xmlns:a16="http://schemas.microsoft.com/office/drawing/2014/main" id="{7E7F8A1E-54AB-9572-481D-06D7130867E9}"/>
              </a:ext>
            </a:extLst>
          </p:cNvPr>
          <p:cNvGrpSpPr>
            <a:grpSpLocks/>
          </p:cNvGrpSpPr>
          <p:nvPr/>
        </p:nvGrpSpPr>
        <p:grpSpPr bwMode="auto">
          <a:xfrm>
            <a:off x="4775200" y="3810000"/>
            <a:ext cx="4267200" cy="2692400"/>
            <a:chOff x="713619" y="1136952"/>
            <a:chExt cx="3657600" cy="2440321"/>
          </a:xfrm>
        </p:grpSpPr>
        <p:pic>
          <p:nvPicPr>
            <p:cNvPr id="28679" name="Picture 4" descr="IMG_6513.JPG">
              <a:extLst>
                <a:ext uri="{FF2B5EF4-FFF2-40B4-BE49-F238E27FC236}">
                  <a16:creationId xmlns:a16="http://schemas.microsoft.com/office/drawing/2014/main" id="{1A921A5D-8265-1F83-8FE0-75F474CFF55B}"/>
                </a:ext>
              </a:extLst>
            </p:cNvPr>
            <p:cNvPicPr>
              <a:picLocks noChangeAspect="1"/>
            </p:cNvPicPr>
            <p:nvPr/>
          </p:nvPicPr>
          <p:blipFill>
            <a:blip r:embed="rId2">
              <a:extLst>
                <a:ext uri="{28A0092B-C50C-407E-A947-70E740481C1C}">
                  <a14:useLocalDpi xmlns:a14="http://schemas.microsoft.com/office/drawing/2010/main" val="0"/>
                </a:ext>
              </a:extLst>
            </a:blip>
            <a:srcRect t="-79"/>
            <a:stretch>
              <a:fillRect/>
            </a:stretch>
          </p:blipFill>
          <p:spPr bwMode="auto">
            <a:xfrm>
              <a:off x="713619" y="1136952"/>
              <a:ext cx="3657600" cy="24403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5" descr="IMG_6556.JPG">
              <a:extLst>
                <a:ext uri="{FF2B5EF4-FFF2-40B4-BE49-F238E27FC236}">
                  <a16:creationId xmlns:a16="http://schemas.microsoft.com/office/drawing/2014/main" id="{12944B11-EBDC-C593-08F1-B8F2114A4205}"/>
                </a:ext>
              </a:extLst>
            </p:cNvPr>
            <p:cNvPicPr>
              <a:picLocks noChangeAspect="1"/>
            </p:cNvPicPr>
            <p:nvPr/>
          </p:nvPicPr>
          <p:blipFill>
            <a:blip r:embed="rId3">
              <a:extLst>
                <a:ext uri="{28A0092B-C50C-407E-A947-70E740481C1C}">
                  <a14:useLocalDpi xmlns:a14="http://schemas.microsoft.com/office/drawing/2010/main" val="0"/>
                </a:ext>
              </a:extLst>
            </a:blip>
            <a:srcRect l="2" t="-79" r="49998"/>
            <a:stretch>
              <a:fillRect/>
            </a:stretch>
          </p:blipFill>
          <p:spPr bwMode="auto">
            <a:xfrm>
              <a:off x="713619" y="1136952"/>
              <a:ext cx="1828800" cy="244032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28674" name="Picture 11" descr="IMG_6375.JPG">
            <a:extLst>
              <a:ext uri="{FF2B5EF4-FFF2-40B4-BE49-F238E27FC236}">
                <a16:creationId xmlns:a16="http://schemas.microsoft.com/office/drawing/2014/main" id="{214E6A6F-1821-1A8A-0F3D-588D6D1A1D5F}"/>
              </a:ext>
            </a:extLst>
          </p:cNvPr>
          <p:cNvPicPr preferRelativeResize="0">
            <a:picLocks noChangeAspect="1"/>
          </p:cNvPicPr>
          <p:nvPr/>
        </p:nvPicPr>
        <p:blipFill>
          <a:blip r:embed="rId4">
            <a:extLst>
              <a:ext uri="{28A0092B-C50C-407E-A947-70E740481C1C}">
                <a14:useLocalDpi xmlns:a14="http://schemas.microsoft.com/office/drawing/2010/main" val="0"/>
              </a:ext>
            </a:extLst>
          </a:blip>
          <a:srcRect t="46"/>
          <a:stretch>
            <a:fillRect/>
          </a:stretch>
        </p:blipFill>
        <p:spPr bwMode="auto">
          <a:xfrm>
            <a:off x="4786313" y="381000"/>
            <a:ext cx="4256087" cy="2616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366ADB1-F764-F46B-1E5C-A0859F4EDD01}"/>
              </a:ext>
            </a:extLst>
          </p:cNvPr>
          <p:cNvSpPr txBox="1">
            <a:spLocks noChangeArrowheads="1"/>
          </p:cNvSpPr>
          <p:nvPr/>
        </p:nvSpPr>
        <p:spPr bwMode="auto">
          <a:xfrm>
            <a:off x="4775200" y="3092450"/>
            <a:ext cx="4257675" cy="646113"/>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dirty="0">
                <a:solidFill>
                  <a:schemeClr val="dk1"/>
                </a:solidFill>
                <a:latin typeface="+mn-lt"/>
                <a:ea typeface="+mn-ea"/>
              </a:rPr>
              <a:t>Visitor Mapping on the Olympic Peninsula </a:t>
            </a:r>
          </a:p>
          <a:p>
            <a:pPr fontAlgn="auto">
              <a:spcBef>
                <a:spcPts val="0"/>
              </a:spcBef>
              <a:spcAft>
                <a:spcPts val="0"/>
              </a:spcAft>
              <a:defRPr/>
            </a:pPr>
            <a:r>
              <a:rPr lang="en-US" dirty="0">
                <a:solidFill>
                  <a:schemeClr val="dk1"/>
                </a:solidFill>
                <a:latin typeface="+mn-lt"/>
                <a:ea typeface="+mn-ea"/>
              </a:rPr>
              <a:t>Summer 2012</a:t>
            </a:r>
          </a:p>
        </p:txBody>
      </p:sp>
      <p:sp>
        <p:nvSpPr>
          <p:cNvPr id="9" name="Title 1">
            <a:extLst>
              <a:ext uri="{FF2B5EF4-FFF2-40B4-BE49-F238E27FC236}">
                <a16:creationId xmlns:a16="http://schemas.microsoft.com/office/drawing/2014/main" id="{FBD44483-656C-E029-7519-88D0094A5395}"/>
              </a:ext>
            </a:extLst>
          </p:cNvPr>
          <p:cNvSpPr txBox="1">
            <a:spLocks/>
          </p:cNvSpPr>
          <p:nvPr/>
        </p:nvSpPr>
        <p:spPr bwMode="auto">
          <a:xfrm>
            <a:off x="268288" y="152400"/>
            <a:ext cx="4314825" cy="925513"/>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n-US" sz="3200" b="1" dirty="0"/>
              <a:t>Alternative Approaches</a:t>
            </a:r>
          </a:p>
        </p:txBody>
      </p:sp>
      <p:pic>
        <p:nvPicPr>
          <p:cNvPr id="28677" name="Picture 2">
            <a:extLst>
              <a:ext uri="{FF2B5EF4-FFF2-40B4-BE49-F238E27FC236}">
                <a16:creationId xmlns:a16="http://schemas.microsoft.com/office/drawing/2014/main" id="{71770528-4822-8416-366C-02732CB24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460500"/>
            <a:ext cx="4360863" cy="2713038"/>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0813B025-58DF-4A83-ABB9-C57F75009703}"/>
              </a:ext>
            </a:extLst>
          </p:cNvPr>
          <p:cNvSpPr txBox="1">
            <a:spLocks noChangeArrowheads="1"/>
          </p:cNvSpPr>
          <p:nvPr/>
        </p:nvSpPr>
        <p:spPr bwMode="auto">
          <a:xfrm>
            <a:off x="152400" y="4187825"/>
            <a:ext cx="4360863" cy="369888"/>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dirty="0">
                <a:solidFill>
                  <a:schemeClr val="dk1"/>
                </a:solidFill>
                <a:latin typeface="+mn-lt"/>
                <a:ea typeface="+mn-ea"/>
              </a:rPr>
              <a:t>Latino Forest Mapping, Shelton, WA  2011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520E61-9449-727A-777C-58094ECD714B}"/>
              </a:ext>
            </a:extLst>
          </p:cNvPr>
          <p:cNvSpPr txBox="1">
            <a:spLocks noChangeArrowheads="1"/>
          </p:cNvSpPr>
          <p:nvPr/>
        </p:nvSpPr>
        <p:spPr bwMode="auto">
          <a:xfrm>
            <a:off x="685800" y="304800"/>
            <a:ext cx="7620000" cy="1077913"/>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3600" b="1" dirty="0">
                <a:solidFill>
                  <a:schemeClr val="bg1"/>
                </a:solidFill>
                <a:latin typeface="+mn-lt"/>
                <a:ea typeface="+mn-ea"/>
              </a:rPr>
              <a:t>Lesson #1</a:t>
            </a:r>
          </a:p>
          <a:p>
            <a:pPr algn="ctr" fontAlgn="auto">
              <a:spcBef>
                <a:spcPts val="0"/>
              </a:spcBef>
              <a:spcAft>
                <a:spcPts val="0"/>
              </a:spcAft>
              <a:defRPr/>
            </a:pPr>
            <a:r>
              <a:rPr lang="en-US" sz="2800" dirty="0">
                <a:solidFill>
                  <a:schemeClr val="lt1"/>
                </a:solidFill>
                <a:latin typeface="+mn-lt"/>
                <a:ea typeface="+mn-ea"/>
              </a:rPr>
              <a:t>How people map affects the analyses. </a:t>
            </a:r>
            <a:endParaRPr lang="en-US" sz="2800" b="1" dirty="0">
              <a:solidFill>
                <a:schemeClr val="bg1"/>
              </a:solidFill>
              <a:latin typeface="+mn-lt"/>
              <a:ea typeface="+mn-ea"/>
            </a:endParaRPr>
          </a:p>
        </p:txBody>
      </p:sp>
      <p:pic>
        <p:nvPicPr>
          <p:cNvPr id="29698" name="Picture 4">
            <a:extLst>
              <a:ext uri="{FF2B5EF4-FFF2-40B4-BE49-F238E27FC236}">
                <a16:creationId xmlns:a16="http://schemas.microsoft.com/office/drawing/2014/main" id="{83F51DCD-88C5-0BDC-C258-C339A5F46F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6913" y="5146675"/>
            <a:ext cx="2144712"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a:extLst>
              <a:ext uri="{FF2B5EF4-FFF2-40B4-BE49-F238E27FC236}">
                <a16:creationId xmlns:a16="http://schemas.microsoft.com/office/drawing/2014/main" id="{C30A71DD-B971-5F3A-2DCB-E231D84BBF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0063" y="5065713"/>
            <a:ext cx="2144712"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E15A207-4E3D-4518-5A4E-4D6BD8AF176C}"/>
              </a:ext>
            </a:extLst>
          </p:cNvPr>
          <p:cNvSpPr txBox="1"/>
          <p:nvPr/>
        </p:nvSpPr>
        <p:spPr>
          <a:xfrm>
            <a:off x="0" y="6324600"/>
            <a:ext cx="914400" cy="215900"/>
          </a:xfrm>
          <a:prstGeom prst="rect">
            <a:avLst/>
          </a:prstGeom>
          <a:noFill/>
        </p:spPr>
        <p:txBody>
          <a:bodyPr>
            <a:spAutoFit/>
          </a:bodyPr>
          <a:lstStyle/>
          <a:p>
            <a:pPr fontAlgn="auto">
              <a:spcBef>
                <a:spcPts val="0"/>
              </a:spcBef>
              <a:spcAft>
                <a:spcPts val="0"/>
              </a:spcAft>
              <a:defRPr/>
            </a:pPr>
            <a:r>
              <a:rPr lang="en-US" sz="800" dirty="0">
                <a:solidFill>
                  <a:schemeClr val="bg1">
                    <a:lumMod val="75000"/>
                  </a:schemeClr>
                </a:solidFill>
                <a:latin typeface="+mn-lt"/>
                <a:ea typeface="+mn-ea"/>
              </a:rPr>
              <a:t>Photo by A. Todd</a:t>
            </a:r>
          </a:p>
        </p:txBody>
      </p:sp>
      <p:sp>
        <p:nvSpPr>
          <p:cNvPr id="10" name="TextBox 9">
            <a:extLst>
              <a:ext uri="{FF2B5EF4-FFF2-40B4-BE49-F238E27FC236}">
                <a16:creationId xmlns:a16="http://schemas.microsoft.com/office/drawing/2014/main" id="{8B804085-B371-3FC7-C21A-D65DFEDE3B0C}"/>
              </a:ext>
            </a:extLst>
          </p:cNvPr>
          <p:cNvSpPr txBox="1"/>
          <p:nvPr/>
        </p:nvSpPr>
        <p:spPr>
          <a:xfrm>
            <a:off x="0" y="6642100"/>
            <a:ext cx="1066800" cy="215900"/>
          </a:xfrm>
          <a:prstGeom prst="rect">
            <a:avLst/>
          </a:prstGeom>
          <a:noFill/>
        </p:spPr>
        <p:txBody>
          <a:bodyPr>
            <a:spAutoFit/>
          </a:bodyPr>
          <a:lstStyle/>
          <a:p>
            <a:pPr fontAlgn="auto">
              <a:spcBef>
                <a:spcPts val="0"/>
              </a:spcBef>
              <a:spcAft>
                <a:spcPts val="0"/>
              </a:spcAft>
              <a:defRPr/>
            </a:pPr>
            <a:r>
              <a:rPr lang="en-US" sz="800" dirty="0">
                <a:solidFill>
                  <a:schemeClr val="bg1">
                    <a:lumMod val="75000"/>
                  </a:schemeClr>
                </a:solidFill>
                <a:latin typeface="+mn-lt"/>
                <a:ea typeface="+mn-ea"/>
              </a:rPr>
              <a:t>Photo by R. McLain</a:t>
            </a:r>
          </a:p>
        </p:txBody>
      </p:sp>
      <p:sp>
        <p:nvSpPr>
          <p:cNvPr id="29702" name="TextBox 3">
            <a:extLst>
              <a:ext uri="{FF2B5EF4-FFF2-40B4-BE49-F238E27FC236}">
                <a16:creationId xmlns:a16="http://schemas.microsoft.com/office/drawing/2014/main" id="{C253DFC1-215F-E06E-DE88-89B0D8B7E193}"/>
              </a:ext>
            </a:extLst>
          </p:cNvPr>
          <p:cNvSpPr txBox="1">
            <a:spLocks noChangeArrowheads="1"/>
          </p:cNvSpPr>
          <p:nvPr/>
        </p:nvSpPr>
        <p:spPr bwMode="auto">
          <a:xfrm>
            <a:off x="114300" y="1873250"/>
            <a:ext cx="4610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t>1. Individual mapping styles</a:t>
            </a:r>
          </a:p>
        </p:txBody>
      </p:sp>
      <p:pic>
        <p:nvPicPr>
          <p:cNvPr id="29703" name="Picture 11">
            <a:extLst>
              <a:ext uri="{FF2B5EF4-FFF2-40B4-BE49-F238E27FC236}">
                <a16:creationId xmlns:a16="http://schemas.microsoft.com/office/drawing/2014/main" id="{2689C84C-66ED-9D2E-8F95-AE57011162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78100"/>
            <a:ext cx="28956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2">
            <a:extLst>
              <a:ext uri="{FF2B5EF4-FFF2-40B4-BE49-F238E27FC236}">
                <a16:creationId xmlns:a16="http://schemas.microsoft.com/office/drawing/2014/main" id="{9470A880-AC78-161A-554B-4D7D57485F54}"/>
              </a:ext>
            </a:extLst>
          </p:cNvPr>
          <p:cNvSpPr txBox="1">
            <a:spLocks noChangeArrowheads="1"/>
          </p:cNvSpPr>
          <p:nvPr/>
        </p:nvSpPr>
        <p:spPr bwMode="auto">
          <a:xfrm>
            <a:off x="5135563" y="1873250"/>
            <a:ext cx="3559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a:t>2. Strategic mapping</a:t>
            </a:r>
          </a:p>
        </p:txBody>
      </p:sp>
      <p:pic>
        <p:nvPicPr>
          <p:cNvPr id="29705" name="Picture 13">
            <a:extLst>
              <a:ext uri="{FF2B5EF4-FFF2-40B4-BE49-F238E27FC236}">
                <a16:creationId xmlns:a16="http://schemas.microsoft.com/office/drawing/2014/main" id="{D6BEEC81-0527-C5EC-0864-1152E7680A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397125"/>
            <a:ext cx="453072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5">
            <a:extLst>
              <a:ext uri="{FF2B5EF4-FFF2-40B4-BE49-F238E27FC236}">
                <a16:creationId xmlns:a16="http://schemas.microsoft.com/office/drawing/2014/main" id="{B60E65CF-5E46-22D6-E3A7-14FB29D62C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82713" y="4618038"/>
            <a:ext cx="18065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76CA20CA-2C06-C403-ACD2-70DA0E3D30B6}"/>
              </a:ext>
            </a:extLst>
          </p:cNvPr>
          <p:cNvSpPr>
            <a:spLocks noGrp="1"/>
          </p:cNvSpPr>
          <p:nvPr>
            <p:ph type="sldNum" sz="quarter" idx="12"/>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910CBA8-C252-4D54-8EC3-66B1F0D1E7AE}" type="slidenum">
              <a:rPr lang="en-US" altLang="en-US">
                <a:solidFill>
                  <a:srgbClr val="898989"/>
                </a:solidFill>
              </a:rPr>
              <a:pPr/>
              <a:t>28</a:t>
            </a:fld>
            <a:endParaRPr lang="en-US" altLang="en-US">
              <a:solidFill>
                <a:srgbClr val="89898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C9C78B-A24B-3660-A0B9-C8166CB7D26E}"/>
              </a:ext>
            </a:extLst>
          </p:cNvPr>
          <p:cNvSpPr txBox="1">
            <a:spLocks noChangeArrowheads="1"/>
          </p:cNvSpPr>
          <p:nvPr/>
        </p:nvSpPr>
        <p:spPr bwMode="auto">
          <a:xfrm>
            <a:off x="585788" y="68263"/>
            <a:ext cx="7620000" cy="1508125"/>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3600" b="1" dirty="0">
                <a:solidFill>
                  <a:schemeClr val="bg1"/>
                </a:solidFill>
                <a:latin typeface="+mn-lt"/>
                <a:ea typeface="+mn-ea"/>
              </a:rPr>
              <a:t>Lesson #2 </a:t>
            </a:r>
          </a:p>
          <a:p>
            <a:pPr algn="ctr" fontAlgn="auto">
              <a:spcBef>
                <a:spcPts val="0"/>
              </a:spcBef>
              <a:spcAft>
                <a:spcPts val="0"/>
              </a:spcAft>
              <a:defRPr/>
            </a:pPr>
            <a:r>
              <a:rPr lang="en-US" sz="2800" dirty="0">
                <a:solidFill>
                  <a:schemeClr val="lt1"/>
                </a:solidFill>
                <a:latin typeface="+mn-lt"/>
                <a:ea typeface="+mn-ea"/>
              </a:rPr>
              <a:t>How you collect the data affects who participates, which can affect how people map.</a:t>
            </a:r>
            <a:endParaRPr lang="en-US" sz="3600" b="1" dirty="0">
              <a:solidFill>
                <a:schemeClr val="bg1"/>
              </a:solidFill>
              <a:latin typeface="+mn-lt"/>
              <a:ea typeface="+mn-ea"/>
            </a:endParaRPr>
          </a:p>
        </p:txBody>
      </p:sp>
      <p:grpSp>
        <p:nvGrpSpPr>
          <p:cNvPr id="30722" name="Group 4">
            <a:extLst>
              <a:ext uri="{FF2B5EF4-FFF2-40B4-BE49-F238E27FC236}">
                <a16:creationId xmlns:a16="http://schemas.microsoft.com/office/drawing/2014/main" id="{D3553F7C-1999-BBAC-ED9E-305DDEC925E3}"/>
              </a:ext>
            </a:extLst>
          </p:cNvPr>
          <p:cNvGrpSpPr>
            <a:grpSpLocks/>
          </p:cNvGrpSpPr>
          <p:nvPr/>
        </p:nvGrpSpPr>
        <p:grpSpPr bwMode="auto">
          <a:xfrm>
            <a:off x="4716463" y="1862138"/>
            <a:ext cx="3625850" cy="2416175"/>
            <a:chOff x="4642236" y="1960661"/>
            <a:chExt cx="3625464" cy="2416032"/>
          </a:xfrm>
        </p:grpSpPr>
        <p:pic>
          <p:nvPicPr>
            <p:cNvPr id="30731" name="Picture 9">
              <a:extLst>
                <a:ext uri="{FF2B5EF4-FFF2-40B4-BE49-F238E27FC236}">
                  <a16:creationId xmlns:a16="http://schemas.microsoft.com/office/drawing/2014/main" id="{94F87227-3E54-63F5-62BD-40F4A6D1B6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236" y="1960661"/>
              <a:ext cx="3625464" cy="241603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700259E-A40E-B52A-2B87-3710B7C909D3}"/>
                </a:ext>
              </a:extLst>
            </p:cNvPr>
            <p:cNvSpPr txBox="1"/>
            <p:nvPr/>
          </p:nvSpPr>
          <p:spPr>
            <a:xfrm>
              <a:off x="4642236" y="1960661"/>
              <a:ext cx="3625464" cy="369865"/>
            </a:xfrm>
            <a:prstGeom prst="rect">
              <a:avLst/>
            </a:prstGeom>
            <a:solidFill>
              <a:schemeClr val="bg1">
                <a:lumMod val="95000"/>
              </a:schemeClr>
            </a:solidFill>
            <a:ln>
              <a:solidFill>
                <a:srgbClr val="C00000"/>
              </a:solidFill>
            </a:ln>
          </p:spPr>
          <p:txBody>
            <a:bodyPr>
              <a:spAutoFit/>
            </a:bodyPr>
            <a:lstStyle/>
            <a:p>
              <a:pPr algn="ctr" fontAlgn="auto">
                <a:spcBef>
                  <a:spcPts val="0"/>
                </a:spcBef>
                <a:spcAft>
                  <a:spcPts val="0"/>
                </a:spcAft>
                <a:defRPr/>
              </a:pPr>
              <a:r>
                <a:rPr lang="en-US" dirty="0">
                  <a:latin typeface="+mn-lt"/>
                  <a:ea typeface="+mn-ea"/>
                </a:rPr>
                <a:t>Face-to-face survey</a:t>
              </a:r>
            </a:p>
          </p:txBody>
        </p:sp>
        <p:sp>
          <p:nvSpPr>
            <p:cNvPr id="15" name="TextBox 14">
              <a:extLst>
                <a:ext uri="{FF2B5EF4-FFF2-40B4-BE49-F238E27FC236}">
                  <a16:creationId xmlns:a16="http://schemas.microsoft.com/office/drawing/2014/main" id="{9267AFA4-00DC-46BB-D0D7-DA0ABBF74E80}"/>
                </a:ext>
              </a:extLst>
            </p:cNvPr>
            <p:cNvSpPr txBox="1"/>
            <p:nvPr/>
          </p:nvSpPr>
          <p:spPr>
            <a:xfrm>
              <a:off x="7077202" y="4132232"/>
              <a:ext cx="1142878" cy="215887"/>
            </a:xfrm>
            <a:prstGeom prst="rect">
              <a:avLst/>
            </a:prstGeom>
            <a:noFill/>
            <a:ln>
              <a:solidFill>
                <a:srgbClr val="C00000"/>
              </a:solidFill>
            </a:ln>
          </p:spPr>
          <p:txBody>
            <a:bodyPr>
              <a:spAutoFit/>
            </a:bodyPr>
            <a:lstStyle/>
            <a:p>
              <a:pPr fontAlgn="auto">
                <a:spcBef>
                  <a:spcPts val="0"/>
                </a:spcBef>
                <a:spcAft>
                  <a:spcPts val="0"/>
                </a:spcAft>
                <a:defRPr/>
              </a:pPr>
              <a:r>
                <a:rPr lang="en-US" sz="800" dirty="0">
                  <a:solidFill>
                    <a:schemeClr val="bg1">
                      <a:lumMod val="75000"/>
                    </a:schemeClr>
                  </a:solidFill>
                  <a:latin typeface="+mn-lt"/>
                  <a:ea typeface="+mn-ea"/>
                </a:rPr>
                <a:t>Photo by A. Todd</a:t>
              </a:r>
            </a:p>
          </p:txBody>
        </p:sp>
      </p:grpSp>
      <p:grpSp>
        <p:nvGrpSpPr>
          <p:cNvPr id="30723" name="Group 7">
            <a:extLst>
              <a:ext uri="{FF2B5EF4-FFF2-40B4-BE49-F238E27FC236}">
                <a16:creationId xmlns:a16="http://schemas.microsoft.com/office/drawing/2014/main" id="{3FFFF8CA-C92C-CF93-D7F4-78CC2BFDDCAF}"/>
              </a:ext>
            </a:extLst>
          </p:cNvPr>
          <p:cNvGrpSpPr>
            <a:grpSpLocks/>
          </p:cNvGrpSpPr>
          <p:nvPr/>
        </p:nvGrpSpPr>
        <p:grpSpPr bwMode="auto">
          <a:xfrm>
            <a:off x="469900" y="1843088"/>
            <a:ext cx="3221038" cy="2433637"/>
            <a:chOff x="762000" y="1941959"/>
            <a:chExt cx="3221376" cy="2434734"/>
          </a:xfrm>
        </p:grpSpPr>
        <p:pic>
          <p:nvPicPr>
            <p:cNvPr id="6" name="Picture 5">
              <a:extLst>
                <a:ext uri="{FF2B5EF4-FFF2-40B4-BE49-F238E27FC236}">
                  <a16:creationId xmlns:a16="http://schemas.microsoft.com/office/drawing/2014/main" id="{458378E8-94AE-4708-79D4-6361A86E6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960661"/>
              <a:ext cx="3221376" cy="2416032"/>
            </a:xfrm>
            <a:prstGeom prst="rect">
              <a:avLst/>
            </a:prstGeom>
            <a:ln>
              <a:solidFill>
                <a:srgbClr val="C00000"/>
              </a:solidFill>
            </a:ln>
            <a:effectLst>
              <a:glow rad="127000">
                <a:schemeClr val="bg1"/>
              </a:glow>
            </a:effectLst>
          </p:spPr>
        </p:pic>
        <p:sp>
          <p:nvSpPr>
            <p:cNvPr id="12" name="TextBox 11">
              <a:extLst>
                <a:ext uri="{FF2B5EF4-FFF2-40B4-BE49-F238E27FC236}">
                  <a16:creationId xmlns:a16="http://schemas.microsoft.com/office/drawing/2014/main" id="{FD3B4937-D794-9E5F-91B8-49E0087F092F}"/>
                </a:ext>
              </a:extLst>
            </p:cNvPr>
            <p:cNvSpPr txBox="1"/>
            <p:nvPr/>
          </p:nvSpPr>
          <p:spPr>
            <a:xfrm>
              <a:off x="781052" y="1941959"/>
              <a:ext cx="3202324" cy="370054"/>
            </a:xfrm>
            <a:prstGeom prst="rect">
              <a:avLst/>
            </a:prstGeom>
            <a:solidFill>
              <a:schemeClr val="bg1">
                <a:lumMod val="95000"/>
              </a:schemeClr>
            </a:solidFill>
            <a:ln>
              <a:solidFill>
                <a:srgbClr val="C00000"/>
              </a:solidFill>
            </a:ln>
          </p:spPr>
          <p:txBody>
            <a:bodyPr>
              <a:spAutoFit/>
            </a:bodyPr>
            <a:lstStyle/>
            <a:p>
              <a:pPr fontAlgn="auto">
                <a:spcBef>
                  <a:spcPts val="0"/>
                </a:spcBef>
                <a:spcAft>
                  <a:spcPts val="0"/>
                </a:spcAft>
                <a:defRPr/>
              </a:pPr>
              <a:r>
                <a:rPr lang="en-US" dirty="0">
                  <a:latin typeface="+mn-lt"/>
                  <a:ea typeface="+mn-ea"/>
                </a:rPr>
                <a:t>Standard community workshop</a:t>
              </a:r>
            </a:p>
          </p:txBody>
        </p:sp>
        <p:sp>
          <p:nvSpPr>
            <p:cNvPr id="17" name="TextBox 16">
              <a:extLst>
                <a:ext uri="{FF2B5EF4-FFF2-40B4-BE49-F238E27FC236}">
                  <a16:creationId xmlns:a16="http://schemas.microsoft.com/office/drawing/2014/main" id="{1CF4BC6D-9F47-25D6-0642-C80D2DAA1F81}"/>
                </a:ext>
              </a:extLst>
            </p:cNvPr>
            <p:cNvSpPr txBox="1"/>
            <p:nvPr/>
          </p:nvSpPr>
          <p:spPr>
            <a:xfrm>
              <a:off x="820744" y="4113049"/>
              <a:ext cx="1143120" cy="214410"/>
            </a:xfrm>
            <a:prstGeom prst="rect">
              <a:avLst/>
            </a:prstGeom>
            <a:noFill/>
            <a:ln>
              <a:solidFill>
                <a:srgbClr val="C00000"/>
              </a:solidFill>
            </a:ln>
          </p:spPr>
          <p:txBody>
            <a:bodyPr>
              <a:spAutoFit/>
            </a:bodyPr>
            <a:lstStyle/>
            <a:p>
              <a:pPr fontAlgn="auto">
                <a:spcBef>
                  <a:spcPts val="0"/>
                </a:spcBef>
                <a:spcAft>
                  <a:spcPts val="0"/>
                </a:spcAft>
                <a:defRPr/>
              </a:pPr>
              <a:r>
                <a:rPr lang="en-US" sz="800" dirty="0">
                  <a:solidFill>
                    <a:schemeClr val="bg1">
                      <a:lumMod val="75000"/>
                    </a:schemeClr>
                  </a:solidFill>
                  <a:latin typeface="+mn-lt"/>
                  <a:ea typeface="+mn-ea"/>
                </a:rPr>
                <a:t>Photo by R. McLain</a:t>
              </a:r>
            </a:p>
          </p:txBody>
        </p:sp>
      </p:grpSp>
      <p:sp>
        <p:nvSpPr>
          <p:cNvPr id="30724" name="TextBox 8">
            <a:extLst>
              <a:ext uri="{FF2B5EF4-FFF2-40B4-BE49-F238E27FC236}">
                <a16:creationId xmlns:a16="http://schemas.microsoft.com/office/drawing/2014/main" id="{FF60FE45-F9E0-D466-FF1F-0EE9D774928D}"/>
              </a:ext>
            </a:extLst>
          </p:cNvPr>
          <p:cNvSpPr txBox="1">
            <a:spLocks noChangeArrowheads="1"/>
          </p:cNvSpPr>
          <p:nvPr/>
        </p:nvSpPr>
        <p:spPr bwMode="auto">
          <a:xfrm>
            <a:off x="138113" y="4398963"/>
            <a:ext cx="426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a:t>More standardization in mapping styles</a:t>
            </a:r>
          </a:p>
          <a:p>
            <a:pPr>
              <a:buFont typeface="Arial" panose="020B0604020202020204" pitchFamily="34" charset="0"/>
              <a:buChar char="•"/>
            </a:pPr>
            <a:r>
              <a:rPr lang="en-US" altLang="en-US"/>
              <a:t>Able to reach blue-collar workers (with appropriate outreach)</a:t>
            </a:r>
          </a:p>
          <a:p>
            <a:pPr>
              <a:buFont typeface="Arial" panose="020B0604020202020204" pitchFamily="34" charset="0"/>
              <a:buChar char="•"/>
            </a:pPr>
            <a:r>
              <a:rPr lang="en-US" altLang="en-US"/>
              <a:t>Challenging to reach ethnic minorities</a:t>
            </a:r>
          </a:p>
        </p:txBody>
      </p:sp>
      <p:sp>
        <p:nvSpPr>
          <p:cNvPr id="30725" name="TextBox 17">
            <a:extLst>
              <a:ext uri="{FF2B5EF4-FFF2-40B4-BE49-F238E27FC236}">
                <a16:creationId xmlns:a16="http://schemas.microsoft.com/office/drawing/2014/main" id="{110EC387-35F7-2608-C595-60EBEF1765A6}"/>
              </a:ext>
            </a:extLst>
          </p:cNvPr>
          <p:cNvSpPr txBox="1">
            <a:spLocks noChangeArrowheads="1"/>
          </p:cNvSpPr>
          <p:nvPr/>
        </p:nvSpPr>
        <p:spPr bwMode="auto">
          <a:xfrm>
            <a:off x="4543425" y="4398963"/>
            <a:ext cx="4149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a:t>More individuality in mapping styles</a:t>
            </a:r>
          </a:p>
          <a:p>
            <a:pPr>
              <a:buFont typeface="Arial" panose="020B0604020202020204" pitchFamily="34" charset="0"/>
              <a:buChar char="•"/>
            </a:pPr>
            <a:r>
              <a:rPr lang="en-US" altLang="en-US"/>
              <a:t>Captures visitor and resident data</a:t>
            </a:r>
          </a:p>
          <a:p>
            <a:pPr>
              <a:buFont typeface="Arial" panose="020B0604020202020204" pitchFamily="34" charset="0"/>
              <a:buChar char="•"/>
            </a:pPr>
            <a:r>
              <a:rPr lang="en-US" altLang="en-US"/>
              <a:t>More efficient in terms of volume</a:t>
            </a:r>
          </a:p>
          <a:p>
            <a:pPr>
              <a:buFont typeface="Arial" panose="020B0604020202020204" pitchFamily="34" charset="0"/>
              <a:buChar char="•"/>
            </a:pPr>
            <a:endParaRPr lang="en-US" altLang="en-US"/>
          </a:p>
        </p:txBody>
      </p:sp>
      <p:sp>
        <p:nvSpPr>
          <p:cNvPr id="30726" name="TextBox 13">
            <a:extLst>
              <a:ext uri="{FF2B5EF4-FFF2-40B4-BE49-F238E27FC236}">
                <a16:creationId xmlns:a16="http://schemas.microsoft.com/office/drawing/2014/main" id="{8493D03F-11D2-FB59-7ADF-2FB5C16CF19E}"/>
              </a:ext>
            </a:extLst>
          </p:cNvPr>
          <p:cNvSpPr txBox="1">
            <a:spLocks noChangeArrowheads="1"/>
          </p:cNvSpPr>
          <p:nvPr/>
        </p:nvSpPr>
        <p:spPr bwMode="auto">
          <a:xfrm>
            <a:off x="452438" y="5810250"/>
            <a:ext cx="8180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a:t>Missing from both</a:t>
            </a:r>
            <a:r>
              <a:rPr lang="en-US" altLang="en-US"/>
              <a:t>: Children and young adults; people who neither live on or visit the Olympic Peninsula</a:t>
            </a:r>
          </a:p>
        </p:txBody>
      </p:sp>
      <p:sp>
        <p:nvSpPr>
          <p:cNvPr id="4" name="Slide Number Placeholder 3">
            <a:extLst>
              <a:ext uri="{FF2B5EF4-FFF2-40B4-BE49-F238E27FC236}">
                <a16:creationId xmlns:a16="http://schemas.microsoft.com/office/drawing/2014/main" id="{CD394B19-2318-484E-10DF-B5687220EB3E}"/>
              </a:ext>
            </a:extLst>
          </p:cNvPr>
          <p:cNvSpPr>
            <a:spLocks noGrp="1"/>
          </p:cNvSpPr>
          <p:nvPr>
            <p:ph type="sldNum" sz="quarter" idx="12"/>
          </p:nvPr>
        </p:nvSpPr>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F02022B-CD11-40D1-969E-EA26D15BF433}" type="slidenum">
              <a:rPr lang="en-US" altLang="en-US">
                <a:solidFill>
                  <a:srgbClr val="898989"/>
                </a:solidFill>
              </a:rPr>
              <a:pPr/>
              <a:t>29</a:t>
            </a:fld>
            <a:endParaRPr lang="en-US" altLang="en-US">
              <a:solidFill>
                <a:srgbClr val="89898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1FDB7-FE19-1CEC-C7C2-36F6FCBACF84}"/>
              </a:ext>
            </a:extLst>
          </p:cNvPr>
          <p:cNvSpPr>
            <a:spLocks noGrp="1"/>
          </p:cNvSpPr>
          <p:nvPr>
            <p:ph type="title"/>
          </p:nvPr>
        </p:nvSpPr>
        <p:spPr>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dirty="0">
                <a:solidFill>
                  <a:schemeClr val="lt1"/>
                </a:solidFill>
                <a:latin typeface="+mn-lt"/>
                <a:ea typeface="+mn-ea"/>
                <a:cs typeface="+mn-cs"/>
              </a:rPr>
              <a:t>Why engage?  Agency Goals</a:t>
            </a:r>
          </a:p>
        </p:txBody>
      </p:sp>
      <p:sp>
        <p:nvSpPr>
          <p:cNvPr id="3" name="Content Placeholder 2">
            <a:extLst>
              <a:ext uri="{FF2B5EF4-FFF2-40B4-BE49-F238E27FC236}">
                <a16:creationId xmlns:a16="http://schemas.microsoft.com/office/drawing/2014/main" id="{C338295D-D411-9ED9-8265-73911DC7C9A1}"/>
              </a:ext>
            </a:extLst>
          </p:cNvPr>
          <p:cNvSpPr>
            <a:spLocks noGrp="1"/>
          </p:cNvSpPr>
          <p:nvPr>
            <p:ph idx="1"/>
          </p:nvPr>
        </p:nvSpPr>
        <p:spPr>
          <a:xfrm>
            <a:off x="457200" y="1600200"/>
            <a:ext cx="8229600" cy="4876800"/>
          </a:xfrm>
        </p:spPr>
        <p:txBody>
          <a:bodyPr rtlCol="0">
            <a:normAutofit fontScale="85000" lnSpcReduction="10000"/>
          </a:bodyPr>
          <a:lstStyle/>
          <a:p>
            <a:pPr fontAlgn="auto">
              <a:spcAft>
                <a:spcPts val="0"/>
              </a:spcAft>
              <a:defRPr/>
            </a:pPr>
            <a:r>
              <a:rPr lang="en-US" dirty="0">
                <a:ea typeface="+mn-ea"/>
              </a:rPr>
              <a:t>Inform the public about a proposed action  </a:t>
            </a:r>
          </a:p>
          <a:p>
            <a:pPr fontAlgn="auto">
              <a:spcAft>
                <a:spcPts val="0"/>
              </a:spcAft>
              <a:defRPr/>
            </a:pPr>
            <a:r>
              <a:rPr lang="en-US" dirty="0">
                <a:ea typeface="+mn-ea"/>
              </a:rPr>
              <a:t>Learn about perceived effects of proposed actions</a:t>
            </a:r>
          </a:p>
          <a:p>
            <a:pPr fontAlgn="auto">
              <a:spcAft>
                <a:spcPts val="0"/>
              </a:spcAft>
              <a:defRPr/>
            </a:pPr>
            <a:r>
              <a:rPr lang="en-US" dirty="0">
                <a:ea typeface="+mn-ea"/>
              </a:rPr>
              <a:t>Promote public ownership of resource decisions</a:t>
            </a:r>
          </a:p>
          <a:p>
            <a:pPr fontAlgn="auto">
              <a:spcAft>
                <a:spcPts val="0"/>
              </a:spcAft>
              <a:defRPr/>
            </a:pPr>
            <a:r>
              <a:rPr lang="en-US" dirty="0">
                <a:ea typeface="+mn-ea"/>
              </a:rPr>
              <a:t>Encourage residents to share knowledge &amp; collaborate</a:t>
            </a:r>
          </a:p>
          <a:p>
            <a:pPr fontAlgn="auto">
              <a:spcAft>
                <a:spcPts val="0"/>
              </a:spcAft>
              <a:defRPr/>
            </a:pPr>
            <a:r>
              <a:rPr lang="en-US" dirty="0">
                <a:ea typeface="+mn-ea"/>
              </a:rPr>
              <a:t>Provide opportunity to deliberate &amp; debate</a:t>
            </a:r>
          </a:p>
          <a:p>
            <a:pPr fontAlgn="auto">
              <a:spcAft>
                <a:spcPts val="0"/>
              </a:spcAft>
              <a:defRPr/>
            </a:pPr>
            <a:r>
              <a:rPr lang="en-US" dirty="0">
                <a:ea typeface="+mn-ea"/>
              </a:rPr>
              <a:t>Build support for current &amp; future decisions</a:t>
            </a:r>
          </a:p>
          <a:p>
            <a:pPr fontAlgn="auto">
              <a:spcAft>
                <a:spcPts val="0"/>
              </a:spcAft>
              <a:defRPr/>
            </a:pPr>
            <a:r>
              <a:rPr lang="en-US" dirty="0">
                <a:ea typeface="+mn-ea"/>
              </a:rPr>
              <a:t>Brainstorm creative solutions to problems</a:t>
            </a:r>
          </a:p>
          <a:p>
            <a:pPr fontAlgn="auto">
              <a:spcAft>
                <a:spcPts val="0"/>
              </a:spcAft>
              <a:defRPr/>
            </a:pPr>
            <a:r>
              <a:rPr lang="en-US" dirty="0">
                <a:ea typeface="+mn-ea"/>
              </a:rPr>
              <a:t>Promote healthy forest-community relations</a:t>
            </a:r>
          </a:p>
          <a:p>
            <a:pPr fontAlgn="auto">
              <a:spcAft>
                <a:spcPts val="0"/>
              </a:spcAft>
              <a:defRPr/>
            </a:pPr>
            <a:r>
              <a:rPr lang="en-US" dirty="0">
                <a:ea typeface="+mn-ea"/>
              </a:rPr>
              <a:t>Develop an ethic of civic engagement </a:t>
            </a:r>
          </a:p>
          <a:p>
            <a:pPr fontAlgn="auto">
              <a:spcAft>
                <a:spcPts val="0"/>
              </a:spcAft>
              <a:defRPr/>
            </a:pPr>
            <a:r>
              <a:rPr lang="en-US" dirty="0">
                <a:ea typeface="+mn-ea"/>
              </a:rPr>
              <a:t>Generate interest and identify partners &amp; volunteers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606DE-0794-F4F2-9628-21DC585A403A}"/>
              </a:ext>
            </a:extLst>
          </p:cNvPr>
          <p:cNvSpPr>
            <a:spLocks noGrp="1"/>
          </p:cNvSpPr>
          <p:nvPr>
            <p:ph type="title"/>
          </p:nvPr>
        </p:nvSpPr>
        <p:spPr>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algn="l" fontAlgn="auto">
              <a:spcAft>
                <a:spcPts val="0"/>
              </a:spcAft>
              <a:defRPr/>
            </a:pPr>
            <a:r>
              <a:rPr lang="en-US" sz="4000" dirty="0">
                <a:solidFill>
                  <a:schemeClr val="lt1"/>
                </a:solidFill>
                <a:latin typeface="+mn-lt"/>
                <a:ea typeface="+mn-ea"/>
                <a:cs typeface="+mn-cs"/>
              </a:rPr>
              <a:t>Human Ecology Mapping Applications</a:t>
            </a:r>
          </a:p>
        </p:txBody>
      </p:sp>
      <p:sp>
        <p:nvSpPr>
          <p:cNvPr id="3" name="Content Placeholder 2">
            <a:extLst>
              <a:ext uri="{FF2B5EF4-FFF2-40B4-BE49-F238E27FC236}">
                <a16:creationId xmlns:a16="http://schemas.microsoft.com/office/drawing/2014/main" id="{94394C0C-330F-122C-4DA3-D4AE23B3BC29}"/>
              </a:ext>
            </a:extLst>
          </p:cNvPr>
          <p:cNvSpPr>
            <a:spLocks noGrp="1"/>
          </p:cNvSpPr>
          <p:nvPr>
            <p:ph idx="1"/>
          </p:nvPr>
        </p:nvSpPr>
        <p:spPr>
          <a:xfrm>
            <a:off x="457200" y="1447800"/>
            <a:ext cx="4495800" cy="4525963"/>
          </a:xfrm>
        </p:spPr>
        <p:txBody>
          <a:bodyPr rtlCol="0">
            <a:normAutofit/>
          </a:bodyPr>
          <a:lstStyle/>
          <a:p>
            <a:pPr fontAlgn="auto">
              <a:spcAft>
                <a:spcPts val="0"/>
              </a:spcAft>
              <a:defRPr/>
            </a:pPr>
            <a:r>
              <a:rPr lang="en-US" dirty="0">
                <a:ea typeface="+mn-ea"/>
              </a:rPr>
              <a:t>Travel management &amp; sustainable roads</a:t>
            </a:r>
          </a:p>
          <a:p>
            <a:pPr fontAlgn="auto">
              <a:spcAft>
                <a:spcPts val="0"/>
              </a:spcAft>
              <a:defRPr/>
            </a:pPr>
            <a:r>
              <a:rPr lang="en-US" dirty="0">
                <a:solidFill>
                  <a:schemeClr val="tx2">
                    <a:lumMod val="60000"/>
                    <a:lumOff val="40000"/>
                  </a:schemeClr>
                </a:solidFill>
                <a:ea typeface="+mn-ea"/>
              </a:rPr>
              <a:t>Special places</a:t>
            </a:r>
          </a:p>
          <a:p>
            <a:pPr fontAlgn="auto">
              <a:spcAft>
                <a:spcPts val="0"/>
              </a:spcAft>
              <a:defRPr/>
            </a:pPr>
            <a:r>
              <a:rPr lang="en-US" dirty="0">
                <a:ea typeface="+mn-ea"/>
              </a:rPr>
              <a:t>Forest planning </a:t>
            </a:r>
            <a:endParaRPr lang="en-US" sz="2200" dirty="0">
              <a:ea typeface="+mn-ea"/>
            </a:endParaRPr>
          </a:p>
          <a:p>
            <a:pPr fontAlgn="auto">
              <a:spcAft>
                <a:spcPts val="0"/>
              </a:spcAft>
              <a:defRPr/>
            </a:pPr>
            <a:r>
              <a:rPr lang="en-US" dirty="0">
                <a:solidFill>
                  <a:schemeClr val="tx2">
                    <a:lumMod val="60000"/>
                    <a:lumOff val="40000"/>
                  </a:schemeClr>
                </a:solidFill>
                <a:ea typeface="+mn-ea"/>
              </a:rPr>
              <a:t>Recreation planning</a:t>
            </a:r>
          </a:p>
          <a:p>
            <a:pPr fontAlgn="auto">
              <a:spcAft>
                <a:spcPts val="0"/>
              </a:spcAft>
              <a:defRPr/>
            </a:pPr>
            <a:r>
              <a:rPr lang="en-US" dirty="0">
                <a:ea typeface="+mn-ea"/>
              </a:rPr>
              <a:t>Special forest products management</a:t>
            </a:r>
          </a:p>
          <a:p>
            <a:pPr fontAlgn="auto">
              <a:spcAft>
                <a:spcPts val="0"/>
              </a:spcAft>
              <a:defRPr/>
            </a:pPr>
            <a:endParaRPr lang="en-US" dirty="0">
              <a:ea typeface="+mn-ea"/>
            </a:endParaRPr>
          </a:p>
        </p:txBody>
      </p:sp>
      <p:sp>
        <p:nvSpPr>
          <p:cNvPr id="31747" name="Slide Number Placeholder 4">
            <a:extLst>
              <a:ext uri="{FF2B5EF4-FFF2-40B4-BE49-F238E27FC236}">
                <a16:creationId xmlns:a16="http://schemas.microsoft.com/office/drawing/2014/main" id="{379275AA-8BE1-5C86-68C9-B072838773B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B65F8E1-C0A0-4170-AE2A-1B06F09BDF46}" type="slidenum">
              <a:rPr lang="en-US" altLang="en-US">
                <a:solidFill>
                  <a:srgbClr val="FFFFFF"/>
                </a:solidFill>
              </a:rPr>
              <a:pPr/>
              <a:t>30</a:t>
            </a:fld>
            <a:endParaRPr lang="en-US" altLang="en-US">
              <a:solidFill>
                <a:srgbClr val="FFFFFF"/>
              </a:solidFill>
            </a:endParaRPr>
          </a:p>
        </p:txBody>
      </p:sp>
      <p:pic>
        <p:nvPicPr>
          <p:cNvPr id="6" name="Picture 5" descr="latino mapping - group B small august 2011">
            <a:extLst>
              <a:ext uri="{FF2B5EF4-FFF2-40B4-BE49-F238E27FC236}">
                <a16:creationId xmlns:a16="http://schemas.microsoft.com/office/drawing/2014/main" id="{D5D01DBE-B025-4468-C617-46A6205C70CE}"/>
              </a:ext>
            </a:extLst>
          </p:cNvPr>
          <p:cNvPicPr>
            <a:picLocks noChangeAspect="1" noChangeArrowheads="1"/>
          </p:cNvPicPr>
          <p:nvPr/>
        </p:nvPicPr>
        <p:blipFill>
          <a:blip r:embed="rId3" cstate="print"/>
          <a:srcRect/>
          <a:stretch>
            <a:fillRect/>
          </a:stretch>
        </p:blipFill>
        <p:spPr bwMode="auto">
          <a:xfrm>
            <a:off x="4778375" y="1752600"/>
            <a:ext cx="3717925" cy="2971800"/>
          </a:xfrm>
          <a:prstGeom prst="rect">
            <a:avLst/>
          </a:prstGeom>
          <a:noFill/>
          <a:ln w="28575">
            <a:solidFill>
              <a:schemeClr val="accent3">
                <a:lumMod val="75000"/>
              </a:schemeClr>
            </a:solidFill>
            <a:miter lim="800000"/>
            <a:headEnd/>
            <a:tailEnd/>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7ED1-DB2E-2BFF-8FBE-F6D895C12E1D}"/>
              </a:ext>
            </a:extLst>
          </p:cNvPr>
          <p:cNvSpPr>
            <a:spLocks noGrp="1"/>
          </p:cNvSpPr>
          <p:nvPr>
            <p:ph type="title"/>
          </p:nvPr>
        </p:nvSpPr>
        <p:spPr>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dirty="0">
                <a:solidFill>
                  <a:schemeClr val="lt1"/>
                </a:solidFill>
                <a:latin typeface="+mn-lt"/>
                <a:ea typeface="+mn-ea"/>
                <a:cs typeface="+mn-cs"/>
              </a:rPr>
              <a:t>Why engage?  Public Goals</a:t>
            </a:r>
          </a:p>
        </p:txBody>
      </p:sp>
      <p:sp>
        <p:nvSpPr>
          <p:cNvPr id="5" name="Content Placeholder 2">
            <a:extLst>
              <a:ext uri="{FF2B5EF4-FFF2-40B4-BE49-F238E27FC236}">
                <a16:creationId xmlns:a16="http://schemas.microsoft.com/office/drawing/2014/main" id="{1A2AB010-8072-5999-2BC0-57959EB78538}"/>
              </a:ext>
            </a:extLst>
          </p:cNvPr>
          <p:cNvSpPr>
            <a:spLocks noGrp="1"/>
          </p:cNvSpPr>
          <p:nvPr>
            <p:ph idx="1"/>
          </p:nvPr>
        </p:nvSpPr>
        <p:spPr/>
        <p:txBody>
          <a:bodyPr rtlCol="0">
            <a:normAutofit lnSpcReduction="10000"/>
          </a:bodyPr>
          <a:lstStyle/>
          <a:p>
            <a:pPr fontAlgn="auto">
              <a:spcAft>
                <a:spcPts val="0"/>
              </a:spcAft>
              <a:defRPr/>
            </a:pPr>
            <a:r>
              <a:rPr lang="en-US" dirty="0">
                <a:ea typeface="+mn-ea"/>
              </a:rPr>
              <a:t>Learn about important resource issues</a:t>
            </a:r>
          </a:p>
          <a:p>
            <a:pPr fontAlgn="auto">
              <a:spcAft>
                <a:spcPts val="0"/>
              </a:spcAft>
              <a:defRPr/>
            </a:pPr>
            <a:r>
              <a:rPr lang="en-US" dirty="0">
                <a:ea typeface="+mn-ea"/>
              </a:rPr>
              <a:t>Be involved and aware of proposed actions</a:t>
            </a:r>
          </a:p>
          <a:p>
            <a:pPr fontAlgn="auto">
              <a:spcAft>
                <a:spcPts val="0"/>
              </a:spcAft>
              <a:defRPr/>
            </a:pPr>
            <a:r>
              <a:rPr lang="en-US" dirty="0">
                <a:ea typeface="+mn-ea"/>
              </a:rPr>
              <a:t>Be seen and heard (by self &amp; others)</a:t>
            </a:r>
          </a:p>
          <a:p>
            <a:pPr fontAlgn="auto">
              <a:spcAft>
                <a:spcPts val="0"/>
              </a:spcAft>
              <a:defRPr/>
            </a:pPr>
            <a:r>
              <a:rPr lang="en-US" dirty="0">
                <a:ea typeface="+mn-ea"/>
              </a:rPr>
              <a:t>Vocalize concerns about projects and their perceived impacts</a:t>
            </a:r>
          </a:p>
          <a:p>
            <a:pPr fontAlgn="auto">
              <a:spcAft>
                <a:spcPts val="0"/>
              </a:spcAft>
              <a:defRPr/>
            </a:pPr>
            <a:r>
              <a:rPr lang="en-US" dirty="0">
                <a:ea typeface="+mn-ea"/>
              </a:rPr>
              <a:t>Influence planning or decision outcomes</a:t>
            </a:r>
          </a:p>
          <a:p>
            <a:pPr fontAlgn="auto">
              <a:spcAft>
                <a:spcPts val="0"/>
              </a:spcAft>
              <a:defRPr/>
            </a:pPr>
            <a:r>
              <a:rPr lang="en-US" dirty="0">
                <a:ea typeface="+mn-ea"/>
              </a:rPr>
              <a:t>Represent others who may be impacted</a:t>
            </a:r>
          </a:p>
          <a:p>
            <a:pPr fontAlgn="auto">
              <a:spcAft>
                <a:spcPts val="0"/>
              </a:spcAft>
              <a:defRPr/>
            </a:pPr>
            <a:r>
              <a:rPr lang="en-US" dirty="0">
                <a:ea typeface="+mn-ea"/>
              </a:rPr>
              <a:t>Help federal agencies manage public lands</a:t>
            </a:r>
          </a:p>
          <a:p>
            <a:pPr fontAlgn="auto">
              <a:spcAft>
                <a:spcPts val="0"/>
              </a:spcAft>
              <a:defRPr/>
            </a:pPr>
            <a:endParaRPr lang="en-US" dirty="0">
              <a:ea typeface="+mn-ea"/>
            </a:endParaRPr>
          </a:p>
          <a:p>
            <a:pPr fontAlgn="auto">
              <a:spcAft>
                <a:spcPts val="0"/>
              </a:spcAft>
              <a:defRPr/>
            </a:pPr>
            <a:endParaRPr lang="en-US" dirty="0">
              <a:ea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F40A-291E-8C75-5B11-F1F853F4274A}"/>
              </a:ext>
            </a:extLst>
          </p:cNvPr>
          <p:cNvSpPr>
            <a:spLocks noGrp="1"/>
          </p:cNvSpPr>
          <p:nvPr>
            <p:ph type="title"/>
          </p:nvPr>
        </p:nvSpPr>
        <p:spPr>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dirty="0">
                <a:solidFill>
                  <a:schemeClr val="lt1"/>
                </a:solidFill>
                <a:latin typeface="+mn-lt"/>
                <a:ea typeface="+mn-ea"/>
                <a:cs typeface="+mn-cs"/>
              </a:rPr>
              <a:t>Mystique of the Invisible Middle	</a:t>
            </a:r>
          </a:p>
        </p:txBody>
      </p:sp>
      <p:graphicFrame>
        <p:nvGraphicFramePr>
          <p:cNvPr id="4" name="Content Placeholder 3">
            <a:extLst>
              <a:ext uri="{FF2B5EF4-FFF2-40B4-BE49-F238E27FC236}">
                <a16:creationId xmlns:a16="http://schemas.microsoft.com/office/drawing/2014/main" id="{80EB9A5E-4A07-4517-649B-8F5F0BA9978B}"/>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98596-5352-2BD5-060B-FE0FBFFE2AE6}"/>
              </a:ext>
            </a:extLst>
          </p:cNvPr>
          <p:cNvSpPr>
            <a:spLocks noGrp="1"/>
          </p:cNvSpPr>
          <p:nvPr>
            <p:ph type="title"/>
          </p:nvPr>
        </p:nvSpPr>
        <p:spPr>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dirty="0">
                <a:solidFill>
                  <a:schemeClr val="lt1"/>
                </a:solidFill>
                <a:latin typeface="+mn-lt"/>
                <a:ea typeface="+mn-ea"/>
                <a:cs typeface="+mn-cs"/>
              </a:rPr>
              <a:t>Public Meetings:  Who shows up?</a:t>
            </a:r>
          </a:p>
        </p:txBody>
      </p:sp>
      <p:graphicFrame>
        <p:nvGraphicFramePr>
          <p:cNvPr id="4" name="Content Placeholder 3">
            <a:extLst>
              <a:ext uri="{FF2B5EF4-FFF2-40B4-BE49-F238E27FC236}">
                <a16:creationId xmlns:a16="http://schemas.microsoft.com/office/drawing/2014/main" id="{460FB7EE-612D-11E7-38DC-B329E15BF3A0}"/>
              </a:ext>
            </a:extLst>
          </p:cNvPr>
          <p:cNvGraphicFramePr>
            <a:graphicFrameLocks noGrp="1"/>
          </p:cNvGraphicFramePr>
          <p:nvPr>
            <p:ph idx="1"/>
          </p:nvPr>
        </p:nvGraphicFramePr>
        <p:xfrm>
          <a:off x="457200" y="1524000"/>
          <a:ext cx="8229600" cy="5222875"/>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tblGrid>
              <a:tr h="370885">
                <a:tc>
                  <a:txBody>
                    <a:bodyPr/>
                    <a:lstStyle/>
                    <a:p>
                      <a:r>
                        <a:rPr lang="en-US" sz="1800" dirty="0"/>
                        <a:t>Who</a:t>
                      </a:r>
                    </a:p>
                  </a:txBody>
                  <a:tcPr marT="45726" marB="45726"/>
                </a:tc>
                <a:tc>
                  <a:txBody>
                    <a:bodyPr/>
                    <a:lstStyle/>
                    <a:p>
                      <a:r>
                        <a:rPr lang="en-US" sz="1800" dirty="0"/>
                        <a:t>What</a:t>
                      </a:r>
                    </a:p>
                  </a:txBody>
                  <a:tcPr marT="45726" marB="45726"/>
                </a:tc>
                <a:tc>
                  <a:txBody>
                    <a:bodyPr/>
                    <a:lstStyle/>
                    <a:p>
                      <a:r>
                        <a:rPr lang="en-US" sz="1800" dirty="0"/>
                        <a:t>Why</a:t>
                      </a:r>
                    </a:p>
                  </a:txBody>
                  <a:tcPr marT="45726" marB="45726"/>
                </a:tc>
                <a:extLst>
                  <a:ext uri="{0D108BD9-81ED-4DB2-BD59-A6C34878D82A}">
                    <a16:rowId xmlns:a16="http://schemas.microsoft.com/office/drawing/2014/main" val="10000"/>
                  </a:ext>
                </a:extLst>
              </a:tr>
              <a:tr h="640158">
                <a:tc>
                  <a:txBody>
                    <a:bodyPr/>
                    <a:lstStyle/>
                    <a:p>
                      <a:r>
                        <a:rPr lang="en-US" sz="1800" b="1" dirty="0"/>
                        <a:t>Professional Advocates</a:t>
                      </a:r>
                    </a:p>
                  </a:txBody>
                  <a:tcPr marT="45726" marB="45726"/>
                </a:tc>
                <a:tc>
                  <a:txBody>
                    <a:bodyPr/>
                    <a:lstStyle/>
                    <a:p>
                      <a:r>
                        <a:rPr lang="en-US" sz="1800" dirty="0"/>
                        <a:t>Paid to come and represent interest of their organization</a:t>
                      </a:r>
                      <a:r>
                        <a:rPr lang="en-US" sz="1800" baseline="0" dirty="0"/>
                        <a:t> or industry</a:t>
                      </a:r>
                      <a:endParaRPr lang="en-US" sz="1800" dirty="0"/>
                    </a:p>
                  </a:txBody>
                  <a:tcPr marT="45726" marB="45726"/>
                </a:tc>
                <a:tc>
                  <a:txBody>
                    <a:bodyPr/>
                    <a:lstStyle/>
                    <a:p>
                      <a:r>
                        <a:rPr lang="en-US" sz="1800" dirty="0"/>
                        <a:t>Advocate a position</a:t>
                      </a:r>
                    </a:p>
                  </a:txBody>
                  <a:tcPr marT="45726" marB="45726"/>
                </a:tc>
                <a:extLst>
                  <a:ext uri="{0D108BD9-81ED-4DB2-BD59-A6C34878D82A}">
                    <a16:rowId xmlns:a16="http://schemas.microsoft.com/office/drawing/2014/main" val="10001"/>
                  </a:ext>
                </a:extLst>
              </a:tr>
              <a:tr h="640158">
                <a:tc>
                  <a:txBody>
                    <a:bodyPr/>
                    <a:lstStyle/>
                    <a:p>
                      <a:r>
                        <a:rPr lang="en-US" sz="1800" b="1" dirty="0"/>
                        <a:t>Passionate </a:t>
                      </a:r>
                    </a:p>
                    <a:p>
                      <a:r>
                        <a:rPr lang="en-US" sz="1800" b="1" dirty="0"/>
                        <a:t>Activists</a:t>
                      </a:r>
                    </a:p>
                  </a:txBody>
                  <a:tcPr marT="45726" marB="45726"/>
                </a:tc>
                <a:tc>
                  <a:txBody>
                    <a:bodyPr/>
                    <a:lstStyle/>
                    <a:p>
                      <a:r>
                        <a:rPr lang="en-US" sz="1800" dirty="0"/>
                        <a:t>Active</a:t>
                      </a:r>
                      <a:r>
                        <a:rPr lang="en-US" sz="1800" baseline="0" dirty="0"/>
                        <a:t> enthusiasts with passion for a particular issue or place</a:t>
                      </a:r>
                      <a:endParaRPr lang="en-US" sz="1800" dirty="0"/>
                    </a:p>
                  </a:txBody>
                  <a:tcPr marT="45726" marB="45726"/>
                </a:tc>
                <a:tc>
                  <a:txBody>
                    <a:bodyPr/>
                    <a:lstStyle/>
                    <a:p>
                      <a:r>
                        <a:rPr lang="en-US" sz="1800" dirty="0"/>
                        <a:t>Advocate</a:t>
                      </a:r>
                      <a:r>
                        <a:rPr lang="en-US" sz="1800" baseline="0" dirty="0"/>
                        <a:t> a </a:t>
                      </a:r>
                      <a:r>
                        <a:rPr lang="en-US" sz="1800" dirty="0"/>
                        <a:t>position</a:t>
                      </a:r>
                    </a:p>
                  </a:txBody>
                  <a:tcPr marT="45726" marB="45726"/>
                </a:tc>
                <a:extLst>
                  <a:ext uri="{0D108BD9-81ED-4DB2-BD59-A6C34878D82A}">
                    <a16:rowId xmlns:a16="http://schemas.microsoft.com/office/drawing/2014/main" val="10002"/>
                  </a:ext>
                </a:extLst>
              </a:tr>
              <a:tr h="640158">
                <a:tc>
                  <a:txBody>
                    <a:bodyPr/>
                    <a:lstStyle/>
                    <a:p>
                      <a:r>
                        <a:rPr lang="en-US" sz="1800" b="1" dirty="0"/>
                        <a:t>Leaders</a:t>
                      </a:r>
                    </a:p>
                  </a:txBody>
                  <a:tcPr marT="45726" marB="45726"/>
                </a:tc>
                <a:tc>
                  <a:txBody>
                    <a:bodyPr/>
                    <a:lstStyle/>
                    <a:p>
                      <a:r>
                        <a:rPr lang="en-US" sz="1800" dirty="0"/>
                        <a:t>Represent interests of their constituents,</a:t>
                      </a:r>
                      <a:r>
                        <a:rPr lang="en-US" sz="1800" baseline="0" dirty="0"/>
                        <a:t> tribal members, residents</a:t>
                      </a:r>
                      <a:endParaRPr lang="en-US" sz="1800" dirty="0"/>
                    </a:p>
                  </a:txBody>
                  <a:tcPr marT="45726" marB="45726"/>
                </a:tc>
                <a:tc>
                  <a:txBody>
                    <a:bodyPr/>
                    <a:lstStyle/>
                    <a:p>
                      <a:r>
                        <a:rPr lang="en-US" sz="1800" dirty="0"/>
                        <a:t>Protect</a:t>
                      </a:r>
                      <a:r>
                        <a:rPr lang="en-US" sz="1800" baseline="0" dirty="0"/>
                        <a:t> and defend</a:t>
                      </a:r>
                      <a:endParaRPr lang="en-US" sz="1800" dirty="0"/>
                    </a:p>
                  </a:txBody>
                  <a:tcPr marT="45726" marB="45726"/>
                </a:tc>
                <a:extLst>
                  <a:ext uri="{0D108BD9-81ED-4DB2-BD59-A6C34878D82A}">
                    <a16:rowId xmlns:a16="http://schemas.microsoft.com/office/drawing/2014/main" val="10003"/>
                  </a:ext>
                </a:extLst>
              </a:tr>
              <a:tr h="640158">
                <a:tc>
                  <a:txBody>
                    <a:bodyPr/>
                    <a:lstStyle/>
                    <a:p>
                      <a:r>
                        <a:rPr lang="en-US" sz="1800" b="1" dirty="0"/>
                        <a:t>Marginalized</a:t>
                      </a:r>
                      <a:r>
                        <a:rPr lang="en-US" sz="1800" b="1" baseline="0" dirty="0"/>
                        <a:t> </a:t>
                      </a:r>
                      <a:endParaRPr lang="en-US" sz="1800" b="1" dirty="0"/>
                    </a:p>
                  </a:txBody>
                  <a:tcPr marT="45726" marB="45726"/>
                </a:tc>
                <a:tc>
                  <a:txBody>
                    <a:bodyPr/>
                    <a:lstStyle/>
                    <a:p>
                      <a:r>
                        <a:rPr lang="en-US" sz="1800" dirty="0"/>
                        <a:t>Seek</a:t>
                      </a:r>
                      <a:r>
                        <a:rPr lang="en-US" sz="1800" baseline="0" dirty="0"/>
                        <a:t> </a:t>
                      </a:r>
                      <a:r>
                        <a:rPr lang="en-US" sz="1800" dirty="0"/>
                        <a:t>a forum to express frustration, fear, distrust</a:t>
                      </a:r>
                    </a:p>
                  </a:txBody>
                  <a:tcPr marT="45726" marB="45726"/>
                </a:tc>
                <a:tc>
                  <a:txBody>
                    <a:bodyPr/>
                    <a:lstStyle/>
                    <a:p>
                      <a:r>
                        <a:rPr lang="en-US" sz="1800" dirty="0"/>
                        <a:t>State</a:t>
                      </a:r>
                      <a:r>
                        <a:rPr lang="en-US" sz="1800" baseline="0" dirty="0"/>
                        <a:t> their case and possibly derail</a:t>
                      </a:r>
                      <a:endParaRPr lang="en-US" sz="1800" dirty="0"/>
                    </a:p>
                  </a:txBody>
                  <a:tcPr marT="45726" marB="45726"/>
                </a:tc>
                <a:extLst>
                  <a:ext uri="{0D108BD9-81ED-4DB2-BD59-A6C34878D82A}">
                    <a16:rowId xmlns:a16="http://schemas.microsoft.com/office/drawing/2014/main" val="10004"/>
                  </a:ext>
                </a:extLst>
              </a:tr>
              <a:tr h="640158">
                <a:tc>
                  <a:txBody>
                    <a:bodyPr/>
                    <a:lstStyle/>
                    <a:p>
                      <a:r>
                        <a:rPr lang="en-US" sz="1800" b="1" dirty="0"/>
                        <a:t>Watchers</a:t>
                      </a:r>
                    </a:p>
                  </a:txBody>
                  <a:tcPr marT="45726" marB="45726"/>
                </a:tc>
                <a:tc>
                  <a:txBody>
                    <a:bodyPr/>
                    <a:lstStyle/>
                    <a:p>
                      <a:r>
                        <a:rPr lang="en-US" sz="1800" dirty="0"/>
                        <a:t>Staff</a:t>
                      </a:r>
                      <a:r>
                        <a:rPr lang="en-US" sz="1800" baseline="0" dirty="0"/>
                        <a:t> from other government agencies, community groups, media</a:t>
                      </a:r>
                      <a:endParaRPr lang="en-US" sz="1800" dirty="0"/>
                    </a:p>
                  </a:txBody>
                  <a:tcPr marT="45726" marB="45726"/>
                </a:tc>
                <a:tc>
                  <a:txBody>
                    <a:bodyPr/>
                    <a:lstStyle/>
                    <a:p>
                      <a:r>
                        <a:rPr lang="en-US" sz="1800" dirty="0"/>
                        <a:t>Listen and report back</a:t>
                      </a:r>
                    </a:p>
                  </a:txBody>
                  <a:tcPr marT="45726" marB="45726"/>
                </a:tc>
                <a:extLst>
                  <a:ext uri="{0D108BD9-81ED-4DB2-BD59-A6C34878D82A}">
                    <a16:rowId xmlns:a16="http://schemas.microsoft.com/office/drawing/2014/main" val="10005"/>
                  </a:ext>
                </a:extLst>
              </a:tr>
              <a:tr h="640158">
                <a:tc>
                  <a:txBody>
                    <a:bodyPr/>
                    <a:lstStyle/>
                    <a:p>
                      <a:r>
                        <a:rPr lang="en-US" sz="1800" b="1" dirty="0"/>
                        <a:t>Civic Participants</a:t>
                      </a:r>
                    </a:p>
                  </a:txBody>
                  <a:tcPr marT="45726" marB="45726"/>
                </a:tc>
                <a:tc>
                  <a:txBody>
                    <a:bodyPr/>
                    <a:lstStyle/>
                    <a:p>
                      <a:r>
                        <a:rPr lang="en-US" sz="1800" dirty="0"/>
                        <a:t>Chronic meeting</a:t>
                      </a:r>
                      <a:r>
                        <a:rPr lang="en-US" sz="1800" baseline="0" dirty="0"/>
                        <a:t> junkies ; civic duty to be involved </a:t>
                      </a:r>
                      <a:endParaRPr lang="en-US" sz="1800" dirty="0"/>
                    </a:p>
                  </a:txBody>
                  <a:tcPr marT="45726" marB="45726"/>
                </a:tc>
                <a:tc>
                  <a:txBody>
                    <a:bodyPr/>
                    <a:lstStyle/>
                    <a:p>
                      <a:r>
                        <a:rPr lang="en-US" sz="1800" dirty="0"/>
                        <a:t>Learn, engage, help</a:t>
                      </a:r>
                    </a:p>
                  </a:txBody>
                  <a:tcPr marT="45726" marB="45726"/>
                </a:tc>
                <a:extLst>
                  <a:ext uri="{0D108BD9-81ED-4DB2-BD59-A6C34878D82A}">
                    <a16:rowId xmlns:a16="http://schemas.microsoft.com/office/drawing/2014/main" val="10006"/>
                  </a:ext>
                </a:extLst>
              </a:tr>
              <a:tr h="370885">
                <a:tc>
                  <a:txBody>
                    <a:bodyPr/>
                    <a:lstStyle/>
                    <a:p>
                      <a:r>
                        <a:rPr lang="en-US" sz="1800" b="1" dirty="0"/>
                        <a:t>Socialites</a:t>
                      </a:r>
                    </a:p>
                  </a:txBody>
                  <a:tcPr marT="45726" marB="45726"/>
                </a:tc>
                <a:tc>
                  <a:txBody>
                    <a:bodyPr/>
                    <a:lstStyle/>
                    <a:p>
                      <a:r>
                        <a:rPr lang="en-US" sz="1800" dirty="0"/>
                        <a:t>Public</a:t>
                      </a:r>
                      <a:r>
                        <a:rPr lang="en-US" sz="1800" baseline="0" dirty="0"/>
                        <a:t> meeting is the event of the day</a:t>
                      </a:r>
                      <a:endParaRPr lang="en-US" sz="1800" dirty="0"/>
                    </a:p>
                  </a:txBody>
                  <a:tcPr marT="45726" marB="45726"/>
                </a:tc>
                <a:tc>
                  <a:txBody>
                    <a:bodyPr/>
                    <a:lstStyle/>
                    <a:p>
                      <a:r>
                        <a:rPr lang="en-US" sz="1800" dirty="0"/>
                        <a:t>Socialize, learn, help</a:t>
                      </a:r>
                    </a:p>
                  </a:txBody>
                  <a:tcPr marT="45726" marB="45726"/>
                </a:tc>
                <a:extLst>
                  <a:ext uri="{0D108BD9-81ED-4DB2-BD59-A6C34878D82A}">
                    <a16:rowId xmlns:a16="http://schemas.microsoft.com/office/drawing/2014/main" val="10007"/>
                  </a:ext>
                </a:extLst>
              </a:tr>
              <a:tr h="640158">
                <a:tc>
                  <a:txBody>
                    <a:bodyPr/>
                    <a:lstStyle/>
                    <a:p>
                      <a:r>
                        <a:rPr lang="en-US" sz="1800" b="1" dirty="0"/>
                        <a:t>Accidentals</a:t>
                      </a:r>
                    </a:p>
                  </a:txBody>
                  <a:tcPr marT="45726" marB="45726"/>
                </a:tc>
                <a:tc>
                  <a:txBody>
                    <a:bodyPr/>
                    <a:lstStyle/>
                    <a:p>
                      <a:r>
                        <a:rPr lang="en-US" sz="1800" dirty="0"/>
                        <a:t>Uncle</a:t>
                      </a:r>
                      <a:r>
                        <a:rPr lang="en-US" sz="1800" baseline="0" dirty="0"/>
                        <a:t> Joe</a:t>
                      </a:r>
                      <a:r>
                        <a:rPr lang="en-US" sz="1800" dirty="0"/>
                        <a:t> who got dragged along; showed up at wrong meeting</a:t>
                      </a:r>
                    </a:p>
                  </a:txBody>
                  <a:tcPr marT="45726" marB="45726"/>
                </a:tc>
                <a:tc>
                  <a:txBody>
                    <a:bodyPr/>
                    <a:lstStyle/>
                    <a:p>
                      <a:r>
                        <a:rPr lang="en-US" sz="1800" dirty="0"/>
                        <a:t>Surprise</a:t>
                      </a:r>
                    </a:p>
                  </a:txBody>
                  <a:tcPr marT="45726" marB="45726"/>
                </a:tc>
                <a:extLst>
                  <a:ext uri="{0D108BD9-81ED-4DB2-BD59-A6C34878D82A}">
                    <a16:rowId xmlns:a16="http://schemas.microsoft.com/office/drawing/2014/main" val="10008"/>
                  </a:ext>
                </a:extLst>
              </a:tr>
            </a:tbl>
          </a:graphicData>
        </a:graphic>
      </p:graphicFrame>
      <p:sp>
        <p:nvSpPr>
          <p:cNvPr id="8" name="TextBox 7">
            <a:extLst>
              <a:ext uri="{FF2B5EF4-FFF2-40B4-BE49-F238E27FC236}">
                <a16:creationId xmlns:a16="http://schemas.microsoft.com/office/drawing/2014/main" id="{C4E0A848-1653-BDDA-EE16-CE8AA5FBCEA4}"/>
              </a:ext>
            </a:extLst>
          </p:cNvPr>
          <p:cNvSpPr txBox="1">
            <a:spLocks noChangeArrowheads="1"/>
          </p:cNvSpPr>
          <p:nvPr/>
        </p:nvSpPr>
        <p:spPr bwMode="auto">
          <a:xfrm rot="-5400000">
            <a:off x="-869950" y="5362575"/>
            <a:ext cx="2286000" cy="400050"/>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algn="ctr" fontAlgn="auto">
              <a:spcBef>
                <a:spcPts val="0"/>
              </a:spcBef>
              <a:spcAft>
                <a:spcPts val="0"/>
              </a:spcAft>
              <a:defRPr/>
            </a:pPr>
            <a:r>
              <a:rPr lang="en-US" sz="2000" b="1" dirty="0">
                <a:solidFill>
                  <a:schemeClr val="lt1"/>
                </a:solidFill>
                <a:latin typeface="+mn-lt"/>
                <a:ea typeface="+mn-ea"/>
              </a:rPr>
              <a:t>Visible Middle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F51A645-3CED-394F-C710-316E8877FE37}"/>
              </a:ext>
            </a:extLst>
          </p:cNvPr>
          <p:cNvGraphicFramePr>
            <a:graphicFrameLocks noGrp="1"/>
          </p:cNvGraphicFramePr>
          <p:nvPr>
            <p:ph idx="1"/>
          </p:nvPr>
        </p:nvGraphicFramePr>
        <p:xfrm>
          <a:off x="457200" y="1600200"/>
          <a:ext cx="8382000" cy="4198938"/>
        </p:xfrm>
        <a:graphic>
          <a:graphicData uri="http://schemas.openxmlformats.org/drawingml/2006/table">
            <a:tbl>
              <a:tblPr firstRow="1" bandRow="1">
                <a:tableStyleId>{5C22544A-7EE6-4342-B048-85BDC9FD1C3A}</a:tableStyleId>
              </a:tblPr>
              <a:tblGrid>
                <a:gridCol w="2328333">
                  <a:extLst>
                    <a:ext uri="{9D8B030D-6E8A-4147-A177-3AD203B41FA5}">
                      <a16:colId xmlns:a16="http://schemas.microsoft.com/office/drawing/2014/main" val="20000"/>
                    </a:ext>
                  </a:extLst>
                </a:gridCol>
                <a:gridCol w="6053667">
                  <a:extLst>
                    <a:ext uri="{9D8B030D-6E8A-4147-A177-3AD203B41FA5}">
                      <a16:colId xmlns:a16="http://schemas.microsoft.com/office/drawing/2014/main" val="20001"/>
                    </a:ext>
                  </a:extLst>
                </a:gridCol>
              </a:tblGrid>
              <a:tr h="415530">
                <a:tc>
                  <a:txBody>
                    <a:bodyPr/>
                    <a:lstStyle/>
                    <a:p>
                      <a:r>
                        <a:rPr lang="en-US" sz="1800" dirty="0"/>
                        <a:t>Feature</a:t>
                      </a:r>
                    </a:p>
                  </a:txBody>
                  <a:tcPr marT="45727" marB="45727"/>
                </a:tc>
                <a:tc>
                  <a:txBody>
                    <a:bodyPr/>
                    <a:lstStyle/>
                    <a:p>
                      <a:r>
                        <a:rPr lang="en-US" sz="1800" dirty="0"/>
                        <a:t>Description</a:t>
                      </a:r>
                    </a:p>
                  </a:txBody>
                  <a:tcPr marT="45727" marB="45727"/>
                </a:tc>
                <a:extLst>
                  <a:ext uri="{0D108BD9-81ED-4DB2-BD59-A6C34878D82A}">
                    <a16:rowId xmlns:a16="http://schemas.microsoft.com/office/drawing/2014/main" val="10000"/>
                  </a:ext>
                </a:extLst>
              </a:tr>
              <a:tr h="717216">
                <a:tc>
                  <a:txBody>
                    <a:bodyPr/>
                    <a:lstStyle/>
                    <a:p>
                      <a:r>
                        <a:rPr lang="en-US" sz="2400" dirty="0"/>
                        <a:t>Stake</a:t>
                      </a:r>
                    </a:p>
                  </a:txBody>
                  <a:tcPr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Passion/interest in the issue or place</a:t>
                      </a:r>
                    </a:p>
                  </a:txBody>
                  <a:tcPr marT="45727" marB="45727"/>
                </a:tc>
                <a:extLst>
                  <a:ext uri="{0D108BD9-81ED-4DB2-BD59-A6C34878D82A}">
                    <a16:rowId xmlns:a16="http://schemas.microsoft.com/office/drawing/2014/main" val="10001"/>
                  </a:ext>
                </a:extLst>
              </a:tr>
              <a:tr h="457273">
                <a:tc>
                  <a:txBody>
                    <a:bodyPr/>
                    <a:lstStyle/>
                    <a:p>
                      <a:r>
                        <a:rPr lang="en-US" sz="2400" dirty="0"/>
                        <a:t>Awareness</a:t>
                      </a:r>
                    </a:p>
                  </a:txBody>
                  <a:tcPr marT="45727" marB="45727"/>
                </a:tc>
                <a:tc>
                  <a:txBody>
                    <a:bodyPr/>
                    <a:lstStyle/>
                    <a:p>
                      <a:r>
                        <a:rPr lang="en-US" sz="2400" dirty="0"/>
                        <a:t>Access to information </a:t>
                      </a:r>
                      <a:r>
                        <a:rPr lang="en-US" sz="2400" baseline="0" dirty="0"/>
                        <a:t> about event</a:t>
                      </a:r>
                      <a:endParaRPr lang="en-US" sz="2400" dirty="0"/>
                    </a:p>
                  </a:txBody>
                  <a:tcPr marT="45727" marB="45727"/>
                </a:tc>
                <a:extLst>
                  <a:ext uri="{0D108BD9-81ED-4DB2-BD59-A6C34878D82A}">
                    <a16:rowId xmlns:a16="http://schemas.microsoft.com/office/drawing/2014/main" val="10002"/>
                  </a:ext>
                </a:extLst>
              </a:tr>
              <a:tr h="717216">
                <a:tc>
                  <a:txBody>
                    <a:bodyPr/>
                    <a:lstStyle/>
                    <a:p>
                      <a:r>
                        <a:rPr lang="en-US" sz="2400" dirty="0"/>
                        <a:t>Fluency</a:t>
                      </a:r>
                    </a:p>
                  </a:txBody>
                  <a:tcPr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Comfort with democratic process &amp; protocols</a:t>
                      </a:r>
                    </a:p>
                  </a:txBody>
                  <a:tcPr marT="45727" marB="45727"/>
                </a:tc>
                <a:extLst>
                  <a:ext uri="{0D108BD9-81ED-4DB2-BD59-A6C34878D82A}">
                    <a16:rowId xmlns:a16="http://schemas.microsoft.com/office/drawing/2014/main" val="10003"/>
                  </a:ext>
                </a:extLst>
              </a:tr>
              <a:tr h="717216">
                <a:tc>
                  <a:txBody>
                    <a:bodyPr/>
                    <a:lstStyle/>
                    <a:p>
                      <a:r>
                        <a:rPr lang="en-US" sz="2400" dirty="0"/>
                        <a:t>Voice</a:t>
                      </a:r>
                    </a:p>
                  </a:txBody>
                  <a:tcPr marT="45727" marB="45727"/>
                </a:tc>
                <a:tc>
                  <a:txBody>
                    <a:bodyPr/>
                    <a:lstStyle/>
                    <a:p>
                      <a:r>
                        <a:rPr lang="en-US" sz="2400" dirty="0"/>
                        <a:t>Empowered; desire to represent or be heard</a:t>
                      </a:r>
                    </a:p>
                  </a:txBody>
                  <a:tcPr marT="45727" marB="45727"/>
                </a:tc>
                <a:extLst>
                  <a:ext uri="{0D108BD9-81ED-4DB2-BD59-A6C34878D82A}">
                    <a16:rowId xmlns:a16="http://schemas.microsoft.com/office/drawing/2014/main" val="10004"/>
                  </a:ext>
                </a:extLst>
              </a:tr>
              <a:tr h="717216">
                <a:tc>
                  <a:txBody>
                    <a:bodyPr/>
                    <a:lstStyle/>
                    <a:p>
                      <a:r>
                        <a:rPr lang="en-US" sz="2400" dirty="0"/>
                        <a:t>Availability</a:t>
                      </a:r>
                    </a:p>
                  </a:txBody>
                  <a:tcPr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Free</a:t>
                      </a:r>
                      <a:r>
                        <a:rPr lang="en-US" sz="2400" baseline="0" dirty="0"/>
                        <a:t> t</a:t>
                      </a:r>
                      <a:r>
                        <a:rPr lang="en-US" sz="2400" dirty="0"/>
                        <a:t>ime in the day</a:t>
                      </a:r>
                    </a:p>
                  </a:txBody>
                  <a:tcPr marT="45727" marB="45727"/>
                </a:tc>
                <a:extLst>
                  <a:ext uri="{0D108BD9-81ED-4DB2-BD59-A6C34878D82A}">
                    <a16:rowId xmlns:a16="http://schemas.microsoft.com/office/drawing/2014/main" val="10005"/>
                  </a:ext>
                </a:extLst>
              </a:tr>
              <a:tr h="457273">
                <a:tc>
                  <a:txBody>
                    <a:bodyPr/>
                    <a:lstStyle/>
                    <a:p>
                      <a:r>
                        <a:rPr lang="en-US" sz="2400" dirty="0"/>
                        <a:t>Access</a:t>
                      </a:r>
                    </a:p>
                  </a:txBody>
                  <a:tcPr marT="45727" marB="45727"/>
                </a:tc>
                <a:tc>
                  <a:txBody>
                    <a:bodyPr/>
                    <a:lstStyle/>
                    <a:p>
                      <a:r>
                        <a:rPr lang="en-US" sz="2400" dirty="0"/>
                        <a:t>Transportation</a:t>
                      </a:r>
                    </a:p>
                  </a:txBody>
                  <a:tcPr marT="45727" marB="45727"/>
                </a:tc>
                <a:extLst>
                  <a:ext uri="{0D108BD9-81ED-4DB2-BD59-A6C34878D82A}">
                    <a16:rowId xmlns:a16="http://schemas.microsoft.com/office/drawing/2014/main" val="10006"/>
                  </a:ext>
                </a:extLst>
              </a:tr>
            </a:tbl>
          </a:graphicData>
        </a:graphic>
      </p:graphicFrame>
      <p:sp>
        <p:nvSpPr>
          <p:cNvPr id="8" name="Title 4">
            <a:extLst>
              <a:ext uri="{FF2B5EF4-FFF2-40B4-BE49-F238E27FC236}">
                <a16:creationId xmlns:a16="http://schemas.microsoft.com/office/drawing/2014/main" id="{7DD33619-D64B-8E5E-75B3-4A967BB0E526}"/>
              </a:ext>
            </a:extLst>
          </p:cNvPr>
          <p:cNvSpPr>
            <a:spLocks noGrp="1"/>
          </p:cNvSpPr>
          <p:nvPr>
            <p:ph type="title"/>
          </p:nvPr>
        </p:nvSpPr>
        <p:spPr>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dirty="0">
                <a:solidFill>
                  <a:schemeClr val="lt1"/>
                </a:solidFill>
                <a:latin typeface="+mn-lt"/>
                <a:ea typeface="+mn-ea"/>
                <a:cs typeface="+mn-cs"/>
              </a:rPr>
              <a:t>Common Features of Participants</a:t>
            </a:r>
          </a:p>
        </p:txBody>
      </p:sp>
      <p:sp>
        <p:nvSpPr>
          <p:cNvPr id="9" name="TextBox 8">
            <a:extLst>
              <a:ext uri="{FF2B5EF4-FFF2-40B4-BE49-F238E27FC236}">
                <a16:creationId xmlns:a16="http://schemas.microsoft.com/office/drawing/2014/main" id="{F9CB192B-C1BF-23B0-119A-127B6E3F5992}"/>
              </a:ext>
            </a:extLst>
          </p:cNvPr>
          <p:cNvSpPr txBox="1">
            <a:spLocks noChangeArrowheads="1"/>
          </p:cNvSpPr>
          <p:nvPr/>
        </p:nvSpPr>
        <p:spPr bwMode="auto">
          <a:xfrm>
            <a:off x="2133600" y="6121400"/>
            <a:ext cx="5638800" cy="523875"/>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sz="2800" i="1" dirty="0">
                <a:solidFill>
                  <a:schemeClr val="dk1"/>
                </a:solidFill>
                <a:latin typeface="+mn-lt"/>
                <a:ea typeface="+mn-ea"/>
              </a:rPr>
              <a:t>Is that everyone?  Who is missing?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1D5B-4C7E-33B2-F8B3-A42FC803B660}"/>
              </a:ext>
            </a:extLst>
          </p:cNvPr>
          <p:cNvSpPr>
            <a:spLocks noGrp="1"/>
          </p:cNvSpPr>
          <p:nvPr>
            <p:ph type="title"/>
          </p:nvPr>
        </p:nvSpPr>
        <p:spPr>
          <a:gradFill rotWithShape="1">
            <a:gsLst>
              <a:gs pos="0">
                <a:srgbClr val="9CC746"/>
              </a:gs>
              <a:gs pos="20000">
                <a:srgbClr val="9BC348"/>
              </a:gs>
              <a:gs pos="100000">
                <a:srgbClr val="769535"/>
              </a:gs>
            </a:gsLst>
            <a:lin ang="5400000"/>
          </a:gradFill>
          <a:ln cap="flat">
            <a:solidFill>
              <a:srgbClr val="98B954"/>
            </a:solidFill>
            <a:miter lim="800000"/>
            <a:headEnd/>
            <a:tailEnd/>
          </a:ln>
          <a:effectLst>
            <a:outerShdw blurRad="40000" dist="23000" dir="5400000" rotWithShape="0">
              <a:srgbClr val="000000">
                <a:alpha val="34999"/>
              </a:srgbClr>
            </a:outerShdw>
          </a:effectLst>
        </p:spPr>
        <p:txBody>
          <a:bodyPr/>
          <a:lstStyle/>
          <a:p>
            <a:pPr fontAlgn="auto">
              <a:spcAft>
                <a:spcPts val="0"/>
              </a:spcAft>
              <a:defRPr/>
            </a:pPr>
            <a:r>
              <a:rPr lang="en-US" dirty="0">
                <a:solidFill>
                  <a:schemeClr val="lt1"/>
                </a:solidFill>
                <a:latin typeface="+mn-lt"/>
                <a:ea typeface="+mn-ea"/>
                <a:cs typeface="+mn-cs"/>
              </a:rPr>
              <a:t>Unpacking the Invisible Middle</a:t>
            </a:r>
          </a:p>
        </p:txBody>
      </p:sp>
      <p:sp>
        <p:nvSpPr>
          <p:cNvPr id="9218" name="TextBox 4">
            <a:extLst>
              <a:ext uri="{FF2B5EF4-FFF2-40B4-BE49-F238E27FC236}">
                <a16:creationId xmlns:a16="http://schemas.microsoft.com/office/drawing/2014/main" id="{F94D1146-C667-1315-84CD-72ED849B7A06}"/>
              </a:ext>
            </a:extLst>
          </p:cNvPr>
          <p:cNvSpPr txBox="1">
            <a:spLocks noChangeArrowheads="1"/>
          </p:cNvSpPr>
          <p:nvPr/>
        </p:nvSpPr>
        <p:spPr bwMode="auto">
          <a:xfrm>
            <a:off x="5867400" y="23622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9219" name="TextBox 5">
            <a:extLst>
              <a:ext uri="{FF2B5EF4-FFF2-40B4-BE49-F238E27FC236}">
                <a16:creationId xmlns:a16="http://schemas.microsoft.com/office/drawing/2014/main" id="{66997A0A-3BAC-4604-E5E9-1EE96AFC3C01}"/>
              </a:ext>
            </a:extLst>
          </p:cNvPr>
          <p:cNvSpPr txBox="1">
            <a:spLocks noChangeArrowheads="1"/>
          </p:cNvSpPr>
          <p:nvPr/>
        </p:nvSpPr>
        <p:spPr bwMode="auto">
          <a:xfrm>
            <a:off x="6019800" y="25146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a:p>
        </p:txBody>
      </p:sp>
      <p:sp>
        <p:nvSpPr>
          <p:cNvPr id="8" name="TextBox 7">
            <a:extLst>
              <a:ext uri="{FF2B5EF4-FFF2-40B4-BE49-F238E27FC236}">
                <a16:creationId xmlns:a16="http://schemas.microsoft.com/office/drawing/2014/main" id="{6CDFCC96-9A79-DDC2-BA8B-A57335FBD84C}"/>
              </a:ext>
            </a:extLst>
          </p:cNvPr>
          <p:cNvSpPr txBox="1">
            <a:spLocks noChangeArrowheads="1"/>
          </p:cNvSpPr>
          <p:nvPr/>
        </p:nvSpPr>
        <p:spPr bwMode="auto">
          <a:xfrm>
            <a:off x="4848225" y="2297113"/>
            <a:ext cx="2533650" cy="40005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sz="2000" dirty="0">
                <a:solidFill>
                  <a:schemeClr val="dk1"/>
                </a:solidFill>
                <a:latin typeface="+mn-lt"/>
                <a:ea typeface="+mn-ea"/>
              </a:rPr>
              <a:t>Not directly impacted</a:t>
            </a:r>
            <a:r>
              <a:rPr lang="en-US" dirty="0">
                <a:solidFill>
                  <a:schemeClr val="dk1"/>
                </a:solidFill>
                <a:latin typeface="+mn-lt"/>
                <a:ea typeface="+mn-ea"/>
              </a:rPr>
              <a:t>.</a:t>
            </a:r>
          </a:p>
        </p:txBody>
      </p:sp>
      <p:sp>
        <p:nvSpPr>
          <p:cNvPr id="9" name="TextBox 8">
            <a:extLst>
              <a:ext uri="{FF2B5EF4-FFF2-40B4-BE49-F238E27FC236}">
                <a16:creationId xmlns:a16="http://schemas.microsoft.com/office/drawing/2014/main" id="{D9DDD4DE-1EDA-0884-A374-1576A0DCD514}"/>
              </a:ext>
            </a:extLst>
          </p:cNvPr>
          <p:cNvSpPr txBox="1">
            <a:spLocks noChangeArrowheads="1"/>
          </p:cNvSpPr>
          <p:nvPr/>
        </p:nvSpPr>
        <p:spPr bwMode="auto">
          <a:xfrm>
            <a:off x="6227763" y="3776663"/>
            <a:ext cx="2667000" cy="40005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sz="2000" dirty="0">
                <a:solidFill>
                  <a:schemeClr val="dk1"/>
                </a:solidFill>
                <a:latin typeface="+mn-lt"/>
                <a:ea typeface="+mn-ea"/>
              </a:rPr>
              <a:t>Not aware of the issue. </a:t>
            </a:r>
          </a:p>
        </p:txBody>
      </p:sp>
      <p:sp>
        <p:nvSpPr>
          <p:cNvPr id="10" name="TextBox 9">
            <a:extLst>
              <a:ext uri="{FF2B5EF4-FFF2-40B4-BE49-F238E27FC236}">
                <a16:creationId xmlns:a16="http://schemas.microsoft.com/office/drawing/2014/main" id="{A0EE4DA9-8FB0-846D-A430-ABA8C991EC46}"/>
              </a:ext>
            </a:extLst>
          </p:cNvPr>
          <p:cNvSpPr txBox="1">
            <a:spLocks noChangeArrowheads="1"/>
          </p:cNvSpPr>
          <p:nvPr/>
        </p:nvSpPr>
        <p:spPr bwMode="auto">
          <a:xfrm>
            <a:off x="5715000" y="5516563"/>
            <a:ext cx="2057400" cy="70802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000">
                <a:solidFill>
                  <a:srgbClr val="000000"/>
                </a:solidFill>
              </a:rPr>
              <a:t>Don’t know about the meeting. </a:t>
            </a:r>
          </a:p>
        </p:txBody>
      </p:sp>
      <p:sp>
        <p:nvSpPr>
          <p:cNvPr id="11" name="TextBox 10">
            <a:extLst>
              <a:ext uri="{FF2B5EF4-FFF2-40B4-BE49-F238E27FC236}">
                <a16:creationId xmlns:a16="http://schemas.microsoft.com/office/drawing/2014/main" id="{6DAD02E2-F3A6-8CDA-EB59-F83EE1E0AD0A}"/>
              </a:ext>
            </a:extLst>
          </p:cNvPr>
          <p:cNvSpPr txBox="1">
            <a:spLocks noChangeArrowheads="1"/>
          </p:cNvSpPr>
          <p:nvPr/>
        </p:nvSpPr>
        <p:spPr bwMode="auto">
          <a:xfrm>
            <a:off x="966788" y="5362575"/>
            <a:ext cx="2133600" cy="101600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en-US" sz="2000" dirty="0">
                <a:solidFill>
                  <a:schemeClr val="dk1"/>
                </a:solidFill>
                <a:latin typeface="+mn-lt"/>
                <a:ea typeface="+mn-ea"/>
              </a:rPr>
              <a:t>Not comfortable in organized public settings.</a:t>
            </a:r>
          </a:p>
        </p:txBody>
      </p:sp>
      <p:sp>
        <p:nvSpPr>
          <p:cNvPr id="12" name="TextBox 11">
            <a:extLst>
              <a:ext uri="{FF2B5EF4-FFF2-40B4-BE49-F238E27FC236}">
                <a16:creationId xmlns:a16="http://schemas.microsoft.com/office/drawing/2014/main" id="{3E35B2B9-32EE-983E-8381-3AC9DC713840}"/>
              </a:ext>
            </a:extLst>
          </p:cNvPr>
          <p:cNvSpPr txBox="1">
            <a:spLocks noChangeArrowheads="1"/>
          </p:cNvSpPr>
          <p:nvPr/>
        </p:nvSpPr>
        <p:spPr bwMode="auto">
          <a:xfrm>
            <a:off x="1214438" y="2562225"/>
            <a:ext cx="2133600" cy="70802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en-US" sz="2000" dirty="0">
                <a:solidFill>
                  <a:schemeClr val="dk1"/>
                </a:solidFill>
                <a:latin typeface="+mn-lt"/>
                <a:ea typeface="+mn-ea"/>
              </a:rPr>
              <a:t>Not a speaker of English.  </a:t>
            </a:r>
          </a:p>
        </p:txBody>
      </p:sp>
      <p:sp>
        <p:nvSpPr>
          <p:cNvPr id="13" name="TextBox 12">
            <a:extLst>
              <a:ext uri="{FF2B5EF4-FFF2-40B4-BE49-F238E27FC236}">
                <a16:creationId xmlns:a16="http://schemas.microsoft.com/office/drawing/2014/main" id="{EBE01F9D-9A84-5294-27E0-D06BA9AA4E0A}"/>
              </a:ext>
            </a:extLst>
          </p:cNvPr>
          <p:cNvSpPr txBox="1">
            <a:spLocks noChangeArrowheads="1"/>
          </p:cNvSpPr>
          <p:nvPr/>
        </p:nvSpPr>
        <p:spPr bwMode="auto">
          <a:xfrm>
            <a:off x="3348038" y="5670550"/>
            <a:ext cx="2133600" cy="70802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en-US" sz="2000" dirty="0">
                <a:solidFill>
                  <a:schemeClr val="dk1"/>
                </a:solidFill>
                <a:latin typeface="+mn-lt"/>
                <a:ea typeface="+mn-ea"/>
              </a:rPr>
              <a:t>Not empowered to speak up.  </a:t>
            </a:r>
          </a:p>
        </p:txBody>
      </p:sp>
      <p:sp>
        <p:nvSpPr>
          <p:cNvPr id="14" name="TextBox 13">
            <a:extLst>
              <a:ext uri="{FF2B5EF4-FFF2-40B4-BE49-F238E27FC236}">
                <a16:creationId xmlns:a16="http://schemas.microsoft.com/office/drawing/2014/main" id="{CC6D6CB5-EFD4-81CB-7034-64DC09E42A5F}"/>
              </a:ext>
            </a:extLst>
          </p:cNvPr>
          <p:cNvSpPr txBox="1">
            <a:spLocks noChangeArrowheads="1"/>
          </p:cNvSpPr>
          <p:nvPr/>
        </p:nvSpPr>
        <p:spPr bwMode="auto">
          <a:xfrm>
            <a:off x="650875" y="4516438"/>
            <a:ext cx="2133600" cy="70802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en-US" sz="2000" dirty="0">
                <a:solidFill>
                  <a:schemeClr val="dk1"/>
                </a:solidFill>
                <a:latin typeface="+mn-lt"/>
                <a:ea typeface="+mn-ea"/>
              </a:rPr>
              <a:t>No free time in my day.  </a:t>
            </a:r>
          </a:p>
        </p:txBody>
      </p:sp>
      <p:sp>
        <p:nvSpPr>
          <p:cNvPr id="15" name="TextBox 14">
            <a:extLst>
              <a:ext uri="{FF2B5EF4-FFF2-40B4-BE49-F238E27FC236}">
                <a16:creationId xmlns:a16="http://schemas.microsoft.com/office/drawing/2014/main" id="{98CE3C77-BA3B-6057-038A-4B26E24CABDE}"/>
              </a:ext>
            </a:extLst>
          </p:cNvPr>
          <p:cNvSpPr txBox="1">
            <a:spLocks noChangeArrowheads="1"/>
          </p:cNvSpPr>
          <p:nvPr/>
        </p:nvSpPr>
        <p:spPr bwMode="auto">
          <a:xfrm>
            <a:off x="6115050" y="4497388"/>
            <a:ext cx="2476500" cy="70802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en-US" sz="2000" dirty="0">
                <a:solidFill>
                  <a:schemeClr val="dk1"/>
                </a:solidFill>
                <a:latin typeface="+mn-lt"/>
                <a:ea typeface="+mn-ea"/>
              </a:rPr>
              <a:t>No ride to the meeting. </a:t>
            </a:r>
          </a:p>
        </p:txBody>
      </p:sp>
      <p:sp>
        <p:nvSpPr>
          <p:cNvPr id="16" name="TextBox 15">
            <a:extLst>
              <a:ext uri="{FF2B5EF4-FFF2-40B4-BE49-F238E27FC236}">
                <a16:creationId xmlns:a16="http://schemas.microsoft.com/office/drawing/2014/main" id="{07862922-768E-2CFF-7F58-9FA5D92B9C8C}"/>
              </a:ext>
            </a:extLst>
          </p:cNvPr>
          <p:cNvSpPr txBox="1">
            <a:spLocks noChangeArrowheads="1"/>
          </p:cNvSpPr>
          <p:nvPr/>
        </p:nvSpPr>
        <p:spPr bwMode="auto">
          <a:xfrm>
            <a:off x="450850" y="3622675"/>
            <a:ext cx="2133600" cy="70802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en-US" sz="2000" dirty="0">
                <a:solidFill>
                  <a:schemeClr val="dk1"/>
                </a:solidFill>
                <a:latin typeface="+mn-lt"/>
                <a:ea typeface="+mn-ea"/>
              </a:rPr>
              <a:t>Fighting other battles.</a:t>
            </a:r>
          </a:p>
        </p:txBody>
      </p:sp>
      <p:sp>
        <p:nvSpPr>
          <p:cNvPr id="19" name="Oval 18">
            <a:extLst>
              <a:ext uri="{FF2B5EF4-FFF2-40B4-BE49-F238E27FC236}">
                <a16:creationId xmlns:a16="http://schemas.microsoft.com/office/drawing/2014/main" id="{5C77EB38-C367-DBEF-0852-95D7092515B1}"/>
              </a:ext>
            </a:extLst>
          </p:cNvPr>
          <p:cNvSpPr/>
          <p:nvPr/>
        </p:nvSpPr>
        <p:spPr>
          <a:xfrm>
            <a:off x="3100388" y="2884488"/>
            <a:ext cx="2763837" cy="2478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3600">
                <a:solidFill>
                  <a:srgbClr val="FFFFFF"/>
                </a:solidFill>
              </a:rPr>
              <a:t>Why aren’t you here?  </a:t>
            </a:r>
          </a:p>
        </p:txBody>
      </p:sp>
      <p:sp>
        <p:nvSpPr>
          <p:cNvPr id="20" name="TextBox 19">
            <a:extLst>
              <a:ext uri="{FF2B5EF4-FFF2-40B4-BE49-F238E27FC236}">
                <a16:creationId xmlns:a16="http://schemas.microsoft.com/office/drawing/2014/main" id="{387209F6-4B65-9389-7ECF-D4B9E225AA55}"/>
              </a:ext>
            </a:extLst>
          </p:cNvPr>
          <p:cNvSpPr txBox="1">
            <a:spLocks noChangeArrowheads="1"/>
          </p:cNvSpPr>
          <p:nvPr/>
        </p:nvSpPr>
        <p:spPr bwMode="auto">
          <a:xfrm>
            <a:off x="6577013" y="3052763"/>
            <a:ext cx="1666875" cy="369887"/>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wrap="none">
            <a:spAutoFit/>
          </a:bodyPr>
          <a:lstStyle/>
          <a:p>
            <a:pPr fontAlgn="auto">
              <a:spcBef>
                <a:spcPts val="0"/>
              </a:spcBef>
              <a:spcAft>
                <a:spcPts val="0"/>
              </a:spcAft>
              <a:defRPr/>
            </a:pPr>
            <a:r>
              <a:rPr lang="en-US" dirty="0">
                <a:solidFill>
                  <a:schemeClr val="dk1"/>
                </a:solidFill>
                <a:latin typeface="+mn-lt"/>
                <a:ea typeface="+mn-ea"/>
              </a:rPr>
              <a:t>Have given up.  </a:t>
            </a:r>
          </a:p>
        </p:txBody>
      </p:sp>
      <p:sp>
        <p:nvSpPr>
          <p:cNvPr id="21" name="TextBox 20">
            <a:extLst>
              <a:ext uri="{FF2B5EF4-FFF2-40B4-BE49-F238E27FC236}">
                <a16:creationId xmlns:a16="http://schemas.microsoft.com/office/drawing/2014/main" id="{FE49956C-A58B-8950-6775-3738A51DC7B0}"/>
              </a:ext>
            </a:extLst>
          </p:cNvPr>
          <p:cNvSpPr txBox="1"/>
          <p:nvPr/>
        </p:nvSpPr>
        <p:spPr>
          <a:xfrm>
            <a:off x="1749425" y="1690688"/>
            <a:ext cx="2665413" cy="585787"/>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200" i="1">
                <a:solidFill>
                  <a:srgbClr val="000000"/>
                </a:solidFill>
              </a:rPr>
              <a:t>I do care, but…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3ABD778-7C9F-7EF3-3BA8-315DF103F445}"/>
              </a:ext>
            </a:extLst>
          </p:cNvPr>
          <p:cNvCxnSpPr>
            <a:cxnSpLocks noChangeShapeType="1"/>
          </p:cNvCxnSpPr>
          <p:nvPr/>
        </p:nvCxnSpPr>
        <p:spPr bwMode="auto">
          <a:xfrm>
            <a:off x="4267200" y="762000"/>
            <a:ext cx="0" cy="5562600"/>
          </a:xfrm>
          <a:prstGeom prst="line">
            <a:avLst/>
          </a:prstGeom>
          <a:noFill/>
          <a:ln w="76200">
            <a:solidFill>
              <a:srgbClr val="9BBB5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50F62033-20FB-08DF-6D36-C8478C975504}"/>
              </a:ext>
            </a:extLst>
          </p:cNvPr>
          <p:cNvCxnSpPr/>
          <p:nvPr/>
        </p:nvCxnSpPr>
        <p:spPr>
          <a:xfrm>
            <a:off x="609600" y="3352800"/>
            <a:ext cx="7620000"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6B9BC5-0BE3-007C-0F7E-60FE506420A8}"/>
              </a:ext>
            </a:extLst>
          </p:cNvPr>
          <p:cNvSpPr txBox="1">
            <a:spLocks noChangeArrowheads="1"/>
          </p:cNvSpPr>
          <p:nvPr/>
        </p:nvSpPr>
        <p:spPr bwMode="auto">
          <a:xfrm>
            <a:off x="3810000" y="385763"/>
            <a:ext cx="1082675" cy="461962"/>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wrap="none">
            <a:spAutoFit/>
          </a:bodyPr>
          <a:lstStyle/>
          <a:p>
            <a:pPr fontAlgn="auto">
              <a:spcBef>
                <a:spcPts val="0"/>
              </a:spcBef>
              <a:spcAft>
                <a:spcPts val="0"/>
              </a:spcAft>
              <a:defRPr/>
            </a:pPr>
            <a:r>
              <a:rPr lang="en-US" dirty="0">
                <a:solidFill>
                  <a:schemeClr val="lt1"/>
                </a:solidFill>
                <a:latin typeface="+mn-lt"/>
                <a:ea typeface="+mn-ea"/>
              </a:rPr>
              <a:t>+  </a:t>
            </a:r>
            <a:r>
              <a:rPr lang="en-US" sz="2400" dirty="0">
                <a:solidFill>
                  <a:schemeClr val="lt1"/>
                </a:solidFill>
                <a:latin typeface="+mn-lt"/>
                <a:ea typeface="+mn-ea"/>
              </a:rPr>
              <a:t>Voice</a:t>
            </a:r>
          </a:p>
        </p:txBody>
      </p:sp>
      <p:sp>
        <p:nvSpPr>
          <p:cNvPr id="9" name="TextBox 8">
            <a:extLst>
              <a:ext uri="{FF2B5EF4-FFF2-40B4-BE49-F238E27FC236}">
                <a16:creationId xmlns:a16="http://schemas.microsoft.com/office/drawing/2014/main" id="{C73CE507-EF77-3D70-6C80-DB54C5FBC0FC}"/>
              </a:ext>
            </a:extLst>
          </p:cNvPr>
          <p:cNvSpPr txBox="1">
            <a:spLocks noChangeArrowheads="1"/>
          </p:cNvSpPr>
          <p:nvPr/>
        </p:nvSpPr>
        <p:spPr bwMode="auto">
          <a:xfrm>
            <a:off x="3832225" y="6248400"/>
            <a:ext cx="1095375" cy="461963"/>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wrap="none">
            <a:spAutoFit/>
          </a:bodyPr>
          <a:lstStyle/>
          <a:p>
            <a:pPr fontAlgn="auto">
              <a:spcBef>
                <a:spcPts val="0"/>
              </a:spcBef>
              <a:spcAft>
                <a:spcPts val="0"/>
              </a:spcAft>
              <a:defRPr/>
            </a:pPr>
            <a:r>
              <a:rPr lang="en-US" sz="2400" dirty="0">
                <a:solidFill>
                  <a:schemeClr val="dk1"/>
                </a:solidFill>
                <a:latin typeface="+mn-lt"/>
                <a:ea typeface="+mn-ea"/>
              </a:rPr>
              <a:t>-  Voice</a:t>
            </a:r>
          </a:p>
        </p:txBody>
      </p:sp>
      <p:sp>
        <p:nvSpPr>
          <p:cNvPr id="10" name="TextBox 9">
            <a:extLst>
              <a:ext uri="{FF2B5EF4-FFF2-40B4-BE49-F238E27FC236}">
                <a16:creationId xmlns:a16="http://schemas.microsoft.com/office/drawing/2014/main" id="{C2383822-42E0-30C6-E3A9-B6670C34CBF2}"/>
              </a:ext>
            </a:extLst>
          </p:cNvPr>
          <p:cNvSpPr txBox="1">
            <a:spLocks noChangeArrowheads="1"/>
          </p:cNvSpPr>
          <p:nvPr/>
        </p:nvSpPr>
        <p:spPr bwMode="auto">
          <a:xfrm>
            <a:off x="152400" y="3160713"/>
            <a:ext cx="1087438" cy="461962"/>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wrap="none">
            <a:spAutoFit/>
          </a:bodyPr>
          <a:lstStyle/>
          <a:p>
            <a:pPr fontAlgn="auto">
              <a:spcBef>
                <a:spcPts val="0"/>
              </a:spcBef>
              <a:spcAft>
                <a:spcPts val="0"/>
              </a:spcAft>
              <a:defRPr/>
            </a:pPr>
            <a:r>
              <a:rPr lang="en-US" sz="2400" dirty="0">
                <a:solidFill>
                  <a:schemeClr val="dk1"/>
                </a:solidFill>
                <a:latin typeface="+mn-lt"/>
                <a:ea typeface="+mn-ea"/>
              </a:rPr>
              <a:t>-  Stake</a:t>
            </a:r>
          </a:p>
        </p:txBody>
      </p:sp>
      <p:sp>
        <p:nvSpPr>
          <p:cNvPr id="11" name="TextBox 10">
            <a:extLst>
              <a:ext uri="{FF2B5EF4-FFF2-40B4-BE49-F238E27FC236}">
                <a16:creationId xmlns:a16="http://schemas.microsoft.com/office/drawing/2014/main" id="{9FEC1207-F6FA-9DE2-865F-4705440A2EE0}"/>
              </a:ext>
            </a:extLst>
          </p:cNvPr>
          <p:cNvSpPr txBox="1">
            <a:spLocks noChangeArrowheads="1"/>
          </p:cNvSpPr>
          <p:nvPr/>
        </p:nvSpPr>
        <p:spPr bwMode="auto">
          <a:xfrm>
            <a:off x="7772400" y="3173413"/>
            <a:ext cx="1295400" cy="461962"/>
          </a:xfrm>
          <a:prstGeom prst="rect">
            <a:avLst/>
          </a:prstGeom>
          <a:solidFill>
            <a:schemeClr val="accent1"/>
          </a:solidFill>
          <a:ln w="38100">
            <a:solidFill>
              <a:schemeClr val="bg1"/>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sz="2400" dirty="0">
                <a:solidFill>
                  <a:schemeClr val="lt1"/>
                </a:solidFill>
                <a:latin typeface="+mn-lt"/>
                <a:ea typeface="+mn-ea"/>
              </a:rPr>
              <a:t>+ Stake</a:t>
            </a:r>
          </a:p>
        </p:txBody>
      </p:sp>
      <p:sp>
        <p:nvSpPr>
          <p:cNvPr id="12" name="TextBox 11">
            <a:extLst>
              <a:ext uri="{FF2B5EF4-FFF2-40B4-BE49-F238E27FC236}">
                <a16:creationId xmlns:a16="http://schemas.microsoft.com/office/drawing/2014/main" id="{12D1A8CB-F12E-5CF6-B78B-D8F36418EA36}"/>
              </a:ext>
            </a:extLst>
          </p:cNvPr>
          <p:cNvSpPr txBox="1">
            <a:spLocks noChangeArrowheads="1"/>
          </p:cNvSpPr>
          <p:nvPr/>
        </p:nvSpPr>
        <p:spPr bwMode="auto">
          <a:xfrm>
            <a:off x="6200775" y="2000250"/>
            <a:ext cx="1298575" cy="460375"/>
          </a:xfrm>
          <a:prstGeom prst="rect">
            <a:avLst/>
          </a:prstGeom>
          <a:solidFill>
            <a:srgbClr val="8064A2"/>
          </a:solidFill>
          <a:ln w="38100">
            <a:solidFill>
              <a:schemeClr val="bg1"/>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sz="2400" dirty="0">
                <a:solidFill>
                  <a:schemeClr val="lt1"/>
                </a:solidFill>
                <a:latin typeface="+mn-lt"/>
                <a:ea typeface="+mn-ea"/>
              </a:rPr>
              <a:t>Activist</a:t>
            </a:r>
          </a:p>
        </p:txBody>
      </p:sp>
      <p:sp>
        <p:nvSpPr>
          <p:cNvPr id="13" name="TextBox 12">
            <a:extLst>
              <a:ext uri="{FF2B5EF4-FFF2-40B4-BE49-F238E27FC236}">
                <a16:creationId xmlns:a16="http://schemas.microsoft.com/office/drawing/2014/main" id="{B4C9E41B-CAF7-C5B0-3E7A-E83A155B332B}"/>
              </a:ext>
            </a:extLst>
          </p:cNvPr>
          <p:cNvSpPr txBox="1">
            <a:spLocks noChangeArrowheads="1"/>
          </p:cNvSpPr>
          <p:nvPr/>
        </p:nvSpPr>
        <p:spPr bwMode="auto">
          <a:xfrm>
            <a:off x="6173788" y="4125913"/>
            <a:ext cx="2182812" cy="461962"/>
          </a:xfrm>
          <a:prstGeom prst="rect">
            <a:avLst/>
          </a:prstGeom>
          <a:solidFill>
            <a:srgbClr val="8064A2"/>
          </a:solidFill>
          <a:ln w="38100">
            <a:solidFill>
              <a:schemeClr val="bg1"/>
            </a:solidFill>
            <a:miter lim="800000"/>
            <a:headEnd/>
            <a:tailEnd/>
          </a:ln>
          <a:effectLst>
            <a:outerShdw blurRad="40000" dist="20000" dir="5400000" rotWithShape="0">
              <a:srgbClr val="808080">
                <a:alpha val="37999"/>
              </a:srgbClr>
            </a:outerShdw>
          </a:effectLst>
        </p:spPr>
        <p:txBody>
          <a:bodyPr wrap="none">
            <a:spAutoFit/>
          </a:bodyPr>
          <a:lstStyle/>
          <a:p>
            <a:pPr fontAlgn="auto">
              <a:spcBef>
                <a:spcPts val="0"/>
              </a:spcBef>
              <a:spcAft>
                <a:spcPts val="0"/>
              </a:spcAft>
              <a:defRPr/>
            </a:pPr>
            <a:r>
              <a:rPr lang="en-US" sz="2400" dirty="0">
                <a:solidFill>
                  <a:schemeClr val="bg1"/>
                </a:solidFill>
                <a:latin typeface="+mn-lt"/>
                <a:ea typeface="+mn-ea"/>
              </a:rPr>
              <a:t>Disenfranchised</a:t>
            </a:r>
          </a:p>
        </p:txBody>
      </p:sp>
      <p:sp>
        <p:nvSpPr>
          <p:cNvPr id="14" name="TextBox 13">
            <a:extLst>
              <a:ext uri="{FF2B5EF4-FFF2-40B4-BE49-F238E27FC236}">
                <a16:creationId xmlns:a16="http://schemas.microsoft.com/office/drawing/2014/main" id="{30BC2A78-836F-7262-5843-0D3C6E238F01}"/>
              </a:ext>
            </a:extLst>
          </p:cNvPr>
          <p:cNvSpPr txBox="1">
            <a:spLocks noChangeArrowheads="1"/>
          </p:cNvSpPr>
          <p:nvPr/>
        </p:nvSpPr>
        <p:spPr bwMode="auto">
          <a:xfrm>
            <a:off x="1239838" y="4095750"/>
            <a:ext cx="1836737" cy="461963"/>
          </a:xfrm>
          <a:prstGeom prst="rect">
            <a:avLst/>
          </a:prstGeom>
          <a:solidFill>
            <a:srgbClr val="8064A2"/>
          </a:solidFill>
          <a:ln w="38100">
            <a:solidFill>
              <a:schemeClr val="bg1"/>
            </a:solidFill>
            <a:miter lim="800000"/>
            <a:headEnd/>
            <a:tailEnd/>
          </a:ln>
          <a:effectLst>
            <a:outerShdw blurRad="40000" dist="20000" dir="5400000" rotWithShape="0">
              <a:srgbClr val="808080">
                <a:alpha val="37999"/>
              </a:srgbClr>
            </a:outerShdw>
          </a:effectLst>
        </p:spPr>
        <p:txBody>
          <a:bodyPr wrap="none">
            <a:spAutoFit/>
          </a:bodyPr>
          <a:lstStyle/>
          <a:p>
            <a:pPr fontAlgn="auto">
              <a:spcBef>
                <a:spcPts val="0"/>
              </a:spcBef>
              <a:spcAft>
                <a:spcPts val="0"/>
              </a:spcAft>
              <a:defRPr/>
            </a:pPr>
            <a:r>
              <a:rPr lang="en-US" sz="2400" dirty="0">
                <a:solidFill>
                  <a:schemeClr val="lt1"/>
                </a:solidFill>
                <a:latin typeface="+mn-lt"/>
                <a:ea typeface="+mn-ea"/>
              </a:rPr>
              <a:t>Disinterested</a:t>
            </a:r>
          </a:p>
        </p:txBody>
      </p:sp>
      <p:sp>
        <p:nvSpPr>
          <p:cNvPr id="15" name="TextBox 14">
            <a:extLst>
              <a:ext uri="{FF2B5EF4-FFF2-40B4-BE49-F238E27FC236}">
                <a16:creationId xmlns:a16="http://schemas.microsoft.com/office/drawing/2014/main" id="{613721D4-3653-C48C-8875-4ABFFF55CB9F}"/>
              </a:ext>
            </a:extLst>
          </p:cNvPr>
          <p:cNvSpPr txBox="1">
            <a:spLocks noChangeArrowheads="1"/>
          </p:cNvSpPr>
          <p:nvPr/>
        </p:nvSpPr>
        <p:spPr bwMode="auto">
          <a:xfrm>
            <a:off x="1239838" y="1982788"/>
            <a:ext cx="1624012" cy="461962"/>
          </a:xfrm>
          <a:prstGeom prst="rect">
            <a:avLst/>
          </a:prstGeom>
          <a:solidFill>
            <a:srgbClr val="8064A2"/>
          </a:solidFill>
          <a:ln w="38100">
            <a:solidFill>
              <a:schemeClr val="bg1"/>
            </a:solidFill>
            <a:miter lim="800000"/>
            <a:headEnd/>
            <a:tailEnd/>
          </a:ln>
          <a:effectLst>
            <a:outerShdw blurRad="40000" dist="20000" dir="5400000" rotWithShape="0">
              <a:srgbClr val="808080">
                <a:alpha val="37999"/>
              </a:srgbClr>
            </a:outerShdw>
          </a:effectLst>
        </p:spPr>
        <p:txBody>
          <a:bodyPr wrap="none">
            <a:spAutoFit/>
          </a:bodyPr>
          <a:lstStyle/>
          <a:p>
            <a:pPr fontAlgn="auto">
              <a:spcBef>
                <a:spcPts val="0"/>
              </a:spcBef>
              <a:spcAft>
                <a:spcPts val="0"/>
              </a:spcAft>
              <a:defRPr/>
            </a:pPr>
            <a:r>
              <a:rPr lang="en-US" sz="2400" dirty="0">
                <a:solidFill>
                  <a:schemeClr val="lt1"/>
                </a:solidFill>
                <a:latin typeface="+mn-lt"/>
                <a:ea typeface="+mn-ea"/>
              </a:rPr>
              <a:t>Disengaged</a:t>
            </a:r>
          </a:p>
        </p:txBody>
      </p:sp>
      <p:sp>
        <p:nvSpPr>
          <p:cNvPr id="2" name="TextBox 1">
            <a:extLst>
              <a:ext uri="{FF2B5EF4-FFF2-40B4-BE49-F238E27FC236}">
                <a16:creationId xmlns:a16="http://schemas.microsoft.com/office/drawing/2014/main" id="{37E9AB36-44AE-D204-E54E-251C4833A97B}"/>
              </a:ext>
            </a:extLst>
          </p:cNvPr>
          <p:cNvSpPr txBox="1">
            <a:spLocks noChangeArrowheads="1"/>
          </p:cNvSpPr>
          <p:nvPr/>
        </p:nvSpPr>
        <p:spPr bwMode="auto">
          <a:xfrm>
            <a:off x="5257800" y="2790825"/>
            <a:ext cx="2128838" cy="92392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fontAlgn="auto">
              <a:spcBef>
                <a:spcPts val="0"/>
              </a:spcBef>
              <a:spcAft>
                <a:spcPts val="0"/>
              </a:spcAft>
              <a:defRPr/>
            </a:pPr>
            <a:r>
              <a:rPr lang="en-US" dirty="0">
                <a:solidFill>
                  <a:schemeClr val="tx2"/>
                </a:solidFill>
                <a:latin typeface="+mn-lt"/>
                <a:ea typeface="+mn-ea"/>
              </a:rPr>
              <a:t>Situational Activist</a:t>
            </a:r>
          </a:p>
          <a:p>
            <a:pPr fontAlgn="auto">
              <a:spcBef>
                <a:spcPts val="0"/>
              </a:spcBef>
              <a:spcAft>
                <a:spcPts val="0"/>
              </a:spcAft>
              <a:defRPr/>
            </a:pPr>
            <a:endParaRPr lang="en-US" dirty="0">
              <a:solidFill>
                <a:schemeClr val="dk1"/>
              </a:solidFill>
              <a:latin typeface="+mn-lt"/>
              <a:ea typeface="+mn-ea"/>
            </a:endParaRPr>
          </a:p>
          <a:p>
            <a:pPr fontAlgn="auto">
              <a:spcBef>
                <a:spcPts val="0"/>
              </a:spcBef>
              <a:spcAft>
                <a:spcPts val="0"/>
              </a:spcAft>
              <a:defRPr/>
            </a:pPr>
            <a:endParaRPr lang="en-US" dirty="0">
              <a:solidFill>
                <a:schemeClr val="dk1"/>
              </a:solidFill>
              <a:latin typeface="+mn-lt"/>
              <a:ea typeface="+mn-ea"/>
            </a:endParaRPr>
          </a:p>
        </p:txBody>
      </p:sp>
      <p:sp>
        <p:nvSpPr>
          <p:cNvPr id="3" name="Up Arrow 2">
            <a:extLst>
              <a:ext uri="{FF2B5EF4-FFF2-40B4-BE49-F238E27FC236}">
                <a16:creationId xmlns:a16="http://schemas.microsoft.com/office/drawing/2014/main" id="{F89178B4-8C34-9C3F-8A3B-7371478BE6FA}"/>
              </a:ext>
            </a:extLst>
          </p:cNvPr>
          <p:cNvSpPr/>
          <p:nvPr/>
        </p:nvSpPr>
        <p:spPr>
          <a:xfrm>
            <a:off x="6154738" y="3127375"/>
            <a:ext cx="177800" cy="4381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own Arrow 3">
            <a:extLst>
              <a:ext uri="{FF2B5EF4-FFF2-40B4-BE49-F238E27FC236}">
                <a16:creationId xmlns:a16="http://schemas.microsoft.com/office/drawing/2014/main" id="{381977BA-4551-42F8-A4F1-E2CA330D923E}"/>
              </a:ext>
            </a:extLst>
          </p:cNvPr>
          <p:cNvSpPr/>
          <p:nvPr/>
        </p:nvSpPr>
        <p:spPr>
          <a:xfrm>
            <a:off x="6400800" y="3133725"/>
            <a:ext cx="192088" cy="450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Left Arrow 5">
            <a:extLst>
              <a:ext uri="{FF2B5EF4-FFF2-40B4-BE49-F238E27FC236}">
                <a16:creationId xmlns:a16="http://schemas.microsoft.com/office/drawing/2014/main" id="{212F74C2-838E-18A0-E42B-CD7E8A6AD0FF}"/>
              </a:ext>
            </a:extLst>
          </p:cNvPr>
          <p:cNvSpPr/>
          <p:nvPr/>
        </p:nvSpPr>
        <p:spPr>
          <a:xfrm>
            <a:off x="3810000" y="2147888"/>
            <a:ext cx="977900" cy="1555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a:extLst>
              <a:ext uri="{FF2B5EF4-FFF2-40B4-BE49-F238E27FC236}">
                <a16:creationId xmlns:a16="http://schemas.microsoft.com/office/drawing/2014/main" id="{B1F56DF2-E1E7-955A-80F4-1E5BD115E395}"/>
              </a:ext>
            </a:extLst>
          </p:cNvPr>
          <p:cNvSpPr txBox="1">
            <a:spLocks noChangeArrowheads="1"/>
          </p:cNvSpPr>
          <p:nvPr/>
        </p:nvSpPr>
        <p:spPr bwMode="auto">
          <a:xfrm>
            <a:off x="5726113" y="169863"/>
            <a:ext cx="3048000" cy="1016000"/>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2400" dirty="0">
                <a:solidFill>
                  <a:schemeClr val="lt1"/>
                </a:solidFill>
                <a:latin typeface="+mn-lt"/>
                <a:ea typeface="+mn-ea"/>
              </a:rPr>
              <a:t>Voice</a:t>
            </a:r>
            <a:r>
              <a:rPr lang="en-US" dirty="0">
                <a:solidFill>
                  <a:schemeClr val="lt1"/>
                </a:solidFill>
                <a:latin typeface="+mn-lt"/>
                <a:ea typeface="+mn-ea"/>
              </a:rPr>
              <a:t>= capacity to engage (skills, knowledge, understand process</a:t>
            </a:r>
            <a:r>
              <a:rPr lang="en-US" sz="1400" dirty="0">
                <a:solidFill>
                  <a:schemeClr val="lt1"/>
                </a:solidFill>
                <a:latin typeface="+mn-lt"/>
                <a:ea typeface="+mn-ea"/>
              </a:rPr>
              <a:t>)</a:t>
            </a:r>
          </a:p>
        </p:txBody>
      </p:sp>
      <p:sp>
        <p:nvSpPr>
          <p:cNvPr id="20" name="TextBox 19">
            <a:extLst>
              <a:ext uri="{FF2B5EF4-FFF2-40B4-BE49-F238E27FC236}">
                <a16:creationId xmlns:a16="http://schemas.microsoft.com/office/drawing/2014/main" id="{602F022C-8EA7-8C76-09C8-D8C469EA779C}"/>
              </a:ext>
            </a:extLst>
          </p:cNvPr>
          <p:cNvSpPr txBox="1">
            <a:spLocks noChangeArrowheads="1"/>
          </p:cNvSpPr>
          <p:nvPr/>
        </p:nvSpPr>
        <p:spPr bwMode="auto">
          <a:xfrm>
            <a:off x="152400" y="5189538"/>
            <a:ext cx="3162300" cy="1016000"/>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spAutoFit/>
          </a:bodyPr>
          <a:lstStyle/>
          <a:p>
            <a:pPr fontAlgn="auto">
              <a:spcBef>
                <a:spcPts val="0"/>
              </a:spcBef>
              <a:spcAft>
                <a:spcPts val="0"/>
              </a:spcAft>
              <a:defRPr/>
            </a:pPr>
            <a:r>
              <a:rPr lang="en-US" sz="2400" dirty="0">
                <a:solidFill>
                  <a:schemeClr val="lt1"/>
                </a:solidFill>
                <a:latin typeface="+mn-lt"/>
                <a:ea typeface="+mn-ea"/>
              </a:rPr>
              <a:t>Stake= </a:t>
            </a:r>
            <a:r>
              <a:rPr lang="en-US" dirty="0">
                <a:solidFill>
                  <a:schemeClr val="lt1"/>
                </a:solidFill>
                <a:latin typeface="+mn-lt"/>
                <a:ea typeface="+mn-ea"/>
              </a:rPr>
              <a:t>high interest in resource management issue(s) or directly impacted by issue</a:t>
            </a:r>
          </a:p>
        </p:txBody>
      </p:sp>
      <p:sp>
        <p:nvSpPr>
          <p:cNvPr id="21" name="TextBox 20">
            <a:extLst>
              <a:ext uri="{FF2B5EF4-FFF2-40B4-BE49-F238E27FC236}">
                <a16:creationId xmlns:a16="http://schemas.microsoft.com/office/drawing/2014/main" id="{EFE9441B-C107-7EEB-0187-3F73E68E0435}"/>
              </a:ext>
            </a:extLst>
          </p:cNvPr>
          <p:cNvSpPr txBox="1">
            <a:spLocks noChangeArrowheads="1"/>
          </p:cNvSpPr>
          <p:nvPr/>
        </p:nvSpPr>
        <p:spPr bwMode="auto">
          <a:xfrm>
            <a:off x="3454400" y="1752600"/>
            <a:ext cx="1625600" cy="923925"/>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wrap="none">
            <a:spAutoFit/>
          </a:bodyPr>
          <a:lstStyle/>
          <a:p>
            <a:pPr fontAlgn="auto">
              <a:spcBef>
                <a:spcPts val="0"/>
              </a:spcBef>
              <a:spcAft>
                <a:spcPts val="0"/>
              </a:spcAft>
              <a:defRPr/>
            </a:pPr>
            <a:r>
              <a:rPr lang="en-US" dirty="0">
                <a:solidFill>
                  <a:srgbClr val="C00000"/>
                </a:solidFill>
                <a:latin typeface="+mn-lt"/>
                <a:ea typeface="+mn-ea"/>
              </a:rPr>
              <a:t>Latent Engaged</a:t>
            </a:r>
          </a:p>
          <a:p>
            <a:pPr fontAlgn="auto">
              <a:spcBef>
                <a:spcPts val="0"/>
              </a:spcBef>
              <a:spcAft>
                <a:spcPts val="0"/>
              </a:spcAft>
              <a:defRPr/>
            </a:pPr>
            <a:endParaRPr lang="en-US" dirty="0">
              <a:solidFill>
                <a:schemeClr val="dk1"/>
              </a:solidFill>
              <a:latin typeface="+mn-lt"/>
              <a:ea typeface="+mn-ea"/>
            </a:endParaRPr>
          </a:p>
          <a:p>
            <a:pPr fontAlgn="auto">
              <a:spcBef>
                <a:spcPts val="0"/>
              </a:spcBef>
              <a:spcAft>
                <a:spcPts val="0"/>
              </a:spcAft>
              <a:defRPr/>
            </a:pPr>
            <a:endParaRPr lang="en-US" dirty="0">
              <a:solidFill>
                <a:schemeClr val="dk1"/>
              </a:solidFill>
              <a:latin typeface="+mn-lt"/>
              <a:ea typeface="+mn-ea"/>
            </a:endParaRPr>
          </a:p>
        </p:txBody>
      </p:sp>
      <p:sp>
        <p:nvSpPr>
          <p:cNvPr id="23" name="Right Arrow 22">
            <a:extLst>
              <a:ext uri="{FF2B5EF4-FFF2-40B4-BE49-F238E27FC236}">
                <a16:creationId xmlns:a16="http://schemas.microsoft.com/office/drawing/2014/main" id="{F23A993F-F6C5-A632-9A2B-24549D0A4E90}"/>
              </a:ext>
            </a:extLst>
          </p:cNvPr>
          <p:cNvSpPr>
            <a:spLocks noChangeArrowheads="1"/>
          </p:cNvSpPr>
          <p:nvPr/>
        </p:nvSpPr>
        <p:spPr bwMode="auto">
          <a:xfrm>
            <a:off x="3778250" y="2147888"/>
            <a:ext cx="977900" cy="184150"/>
          </a:xfrm>
          <a:prstGeom prst="rightArrow">
            <a:avLst>
              <a:gd name="adj1" fmla="val 50000"/>
              <a:gd name="adj2" fmla="val 50104"/>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5" name="Right Arrow 24">
            <a:extLst>
              <a:ext uri="{FF2B5EF4-FFF2-40B4-BE49-F238E27FC236}">
                <a16:creationId xmlns:a16="http://schemas.microsoft.com/office/drawing/2014/main" id="{B7EF299C-5CBC-EA53-BD62-E8E114B7B690}"/>
              </a:ext>
            </a:extLst>
          </p:cNvPr>
          <p:cNvSpPr>
            <a:spLocks noChangeArrowheads="1"/>
          </p:cNvSpPr>
          <p:nvPr/>
        </p:nvSpPr>
        <p:spPr bwMode="auto">
          <a:xfrm rot="10800000">
            <a:off x="3757613" y="2393950"/>
            <a:ext cx="977900" cy="185738"/>
          </a:xfrm>
          <a:prstGeom prst="rightArrow">
            <a:avLst>
              <a:gd name="adj1" fmla="val 50000"/>
              <a:gd name="adj2" fmla="val 49676"/>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1027</TotalTime>
  <Words>2163</Words>
  <Application>Microsoft Office PowerPoint</Application>
  <PresentationFormat>On-screen Show (4:3)</PresentationFormat>
  <Paragraphs>367</Paragraphs>
  <Slides>30</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MS PGothic</vt:lpstr>
      <vt:lpstr>Arial</vt:lpstr>
      <vt:lpstr>Office Theme</vt:lpstr>
      <vt:lpstr>PowerPoint Presentation</vt:lpstr>
      <vt:lpstr>PowerPoint Presentation</vt:lpstr>
      <vt:lpstr>Why engage?  Agency Goals</vt:lpstr>
      <vt:lpstr>Why engage?  Public Goals</vt:lpstr>
      <vt:lpstr>Mystique of the Invisible Middle </vt:lpstr>
      <vt:lpstr>Public Meetings:  Who shows up?</vt:lpstr>
      <vt:lpstr>Common Features of Participants</vt:lpstr>
      <vt:lpstr>Unpacking the Invisible Middle</vt:lpstr>
      <vt:lpstr>PowerPoint Presentation</vt:lpstr>
      <vt:lpstr>Who are the actors in the process?  </vt:lpstr>
      <vt:lpstr>Who are the actors in the process?  </vt:lpstr>
      <vt:lpstr>Engaging Actors in  Natural Resource Management</vt:lpstr>
      <vt:lpstr>Human Ecology Mapping Project</vt:lpstr>
      <vt:lpstr>Human Ecology Mapping (HEM):  A Strategy for Public Engagement</vt:lpstr>
      <vt:lpstr>PowerPoint Presentation</vt:lpstr>
      <vt:lpstr>PowerPoint Presentation</vt:lpstr>
      <vt:lpstr>PowerPoint Presentation</vt:lpstr>
      <vt:lpstr>PowerPoint Presentation</vt:lpstr>
      <vt:lpstr>PowerPoint Presentation</vt:lpstr>
      <vt:lpstr>Mapped Features:  Composite of 169 individual 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Ecology Mapping Applications</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Cerveny, Lee</dc:creator>
  <cp:lastModifiedBy>Lum-Naihe, Christof Jurh duk - FS, AZ</cp:lastModifiedBy>
  <cp:revision>48</cp:revision>
  <cp:lastPrinted>2013-05-04T00:58:27Z</cp:lastPrinted>
  <dcterms:created xsi:type="dcterms:W3CDTF">2013-02-26T18:39:03Z</dcterms:created>
  <dcterms:modified xsi:type="dcterms:W3CDTF">2025-08-04T17:21:58Z</dcterms:modified>
</cp:coreProperties>
</file>