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67" r:id="rId2"/>
    <p:sldId id="274" r:id="rId3"/>
    <p:sldId id="268" r:id="rId4"/>
    <p:sldId id="269" r:id="rId5"/>
    <p:sldId id="270" r:id="rId6"/>
    <p:sldId id="272" r:id="rId7"/>
    <p:sldId id="266" r:id="rId8"/>
    <p:sldId id="262" r:id="rId9"/>
    <p:sldId id="259" r:id="rId10"/>
    <p:sldId id="263" r:id="rId11"/>
    <p:sldId id="264" r:id="rId12"/>
    <p:sldId id="273" r:id="rId13"/>
    <p:sldId id="275" r:id="rId1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159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4A96D4-7AD5-726A-861A-B556349F56C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FF90EA51-A430-8916-46F3-456ED0FBA15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2AC44B6-AF77-412D-8DB6-FF00D2500797}" type="datetimeFigureOut">
              <a:rPr lang="en-US" altLang="en-US"/>
              <a:pPr/>
              <a:t>8/4/2025</a:t>
            </a:fld>
            <a:endParaRPr lang="en-US" altLang="en-US"/>
          </a:p>
        </p:txBody>
      </p:sp>
      <p:sp>
        <p:nvSpPr>
          <p:cNvPr id="4" name="Slide Image Placeholder 3">
            <a:extLst>
              <a:ext uri="{FF2B5EF4-FFF2-40B4-BE49-F238E27FC236}">
                <a16:creationId xmlns:a16="http://schemas.microsoft.com/office/drawing/2014/main" id="{8E82B0F5-6B76-A1F1-B6BA-8A211084DE6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5F761D5-9743-067B-477A-EE4271BE2A6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7ED4775-802C-F499-1A2E-7AA6BD5EDC0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FAB21539-62B3-B029-9BF5-98FC53C1252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2131EA1-FF5A-4ABC-AE50-EB7BAB41B53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73C0D6D2-4231-40CB-F42C-C6A4A292654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E08A42DB-2FBB-7724-16A0-1ED142BC01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Brahma (Creator/Legislator), Vishnu (Preserver/Maintainer/Executive), Shiva (Destroyer/Judiciary)</a:t>
            </a:r>
          </a:p>
          <a:p>
            <a:pPr>
              <a:spcBef>
                <a:spcPct val="0"/>
              </a:spcBef>
            </a:pPr>
            <a:r>
              <a:rPr lang="en-US" altLang="en-US"/>
              <a:t>Plato (The Republic)</a:t>
            </a:r>
          </a:p>
          <a:p>
            <a:pPr>
              <a:spcBef>
                <a:spcPct val="0"/>
              </a:spcBef>
            </a:pPr>
            <a:r>
              <a:rPr lang="en-US" altLang="en-US"/>
              <a:t>Charles-Louis de Secondat, baron de La Bréde et de Montesquieu</a:t>
            </a:r>
          </a:p>
          <a:p>
            <a:pPr>
              <a:spcBef>
                <a:spcPct val="0"/>
              </a:spcBef>
            </a:pPr>
            <a:r>
              <a:rPr lang="en-US" altLang="en-US"/>
              <a:t>James Madison</a:t>
            </a:r>
          </a:p>
        </p:txBody>
      </p:sp>
      <p:sp>
        <p:nvSpPr>
          <p:cNvPr id="16387" name="Slide Number Placeholder 3">
            <a:extLst>
              <a:ext uri="{FF2B5EF4-FFF2-40B4-BE49-F238E27FC236}">
                <a16:creationId xmlns:a16="http://schemas.microsoft.com/office/drawing/2014/main" id="{D1687CA0-C41B-14B3-7F55-09BCB38F91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9429DC0-6D02-4EF7-A3B0-95FAD2752033}" type="slidenum">
              <a:rPr lang="en-US" altLang="en-US"/>
              <a:pPr/>
              <a:t>12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4D23C6A9-3208-A25B-4070-6865DE98F9F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88C84D97-1C38-4B3F-2FE9-D54FB8902B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7411" name="Slide Number Placeholder 3">
            <a:extLst>
              <a:ext uri="{FF2B5EF4-FFF2-40B4-BE49-F238E27FC236}">
                <a16:creationId xmlns:a16="http://schemas.microsoft.com/office/drawing/2014/main" id="{0E664ACD-CCE0-173A-CC9F-5C29D3C5A2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29DDC78-46DB-4697-8B92-E31894040FE3}" type="slidenum">
              <a:rPr lang="en-US" altLang="en-US"/>
              <a:pPr/>
              <a:t>13</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C0735C-59BD-D5E7-90B0-80C9CDFCB5BC}"/>
              </a:ext>
            </a:extLst>
          </p:cNvPr>
          <p:cNvSpPr>
            <a:spLocks noGrp="1"/>
          </p:cNvSpPr>
          <p:nvPr>
            <p:ph type="dt" sz="half" idx="10"/>
          </p:nvPr>
        </p:nvSpPr>
        <p:spPr/>
        <p:txBody>
          <a:bodyPr/>
          <a:lstStyle>
            <a:lvl1pPr>
              <a:defRPr/>
            </a:lvl1pPr>
          </a:lstStyle>
          <a:p>
            <a:fld id="{C895AE90-8A81-4ED5-98E8-9CD0355E0C02}"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ADC9322D-3907-9443-E0F0-B088BBD59F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624CEC-5015-932C-75AD-C96AC57CDE11}"/>
              </a:ext>
            </a:extLst>
          </p:cNvPr>
          <p:cNvSpPr>
            <a:spLocks noGrp="1"/>
          </p:cNvSpPr>
          <p:nvPr>
            <p:ph type="sldNum" sz="quarter" idx="12"/>
          </p:nvPr>
        </p:nvSpPr>
        <p:spPr/>
        <p:txBody>
          <a:bodyPr/>
          <a:lstStyle>
            <a:lvl1pPr>
              <a:defRPr/>
            </a:lvl1pPr>
          </a:lstStyle>
          <a:p>
            <a:fld id="{362C3BDC-0E65-44DF-9954-269A162D4C37}" type="slidenum">
              <a:rPr lang="en-US" altLang="en-US"/>
              <a:pPr/>
              <a:t>‹#›</a:t>
            </a:fld>
            <a:endParaRPr lang="en-US" altLang="en-US"/>
          </a:p>
        </p:txBody>
      </p:sp>
    </p:spTree>
    <p:extLst>
      <p:ext uri="{BB962C8B-B14F-4D97-AF65-F5344CB8AC3E}">
        <p14:creationId xmlns:p14="http://schemas.microsoft.com/office/powerpoint/2010/main" val="797386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3E169-368E-0F26-E26B-CF6020DCCD43}"/>
              </a:ext>
            </a:extLst>
          </p:cNvPr>
          <p:cNvSpPr>
            <a:spLocks noGrp="1"/>
          </p:cNvSpPr>
          <p:nvPr>
            <p:ph type="dt" sz="half" idx="10"/>
          </p:nvPr>
        </p:nvSpPr>
        <p:spPr/>
        <p:txBody>
          <a:bodyPr/>
          <a:lstStyle>
            <a:lvl1pPr>
              <a:defRPr/>
            </a:lvl1pPr>
          </a:lstStyle>
          <a:p>
            <a:fld id="{6E614CE1-CB44-47A7-942F-36875BE30347}"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F7017F4F-C9CB-F08C-9AAF-367997319E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2E240B-8EE9-5539-C6E0-BB1F2A5EC7F5}"/>
              </a:ext>
            </a:extLst>
          </p:cNvPr>
          <p:cNvSpPr>
            <a:spLocks noGrp="1"/>
          </p:cNvSpPr>
          <p:nvPr>
            <p:ph type="sldNum" sz="quarter" idx="12"/>
          </p:nvPr>
        </p:nvSpPr>
        <p:spPr/>
        <p:txBody>
          <a:bodyPr/>
          <a:lstStyle>
            <a:lvl1pPr>
              <a:defRPr/>
            </a:lvl1pPr>
          </a:lstStyle>
          <a:p>
            <a:fld id="{2F30F132-38D1-446D-AD5F-8DBC0D9FC001}" type="slidenum">
              <a:rPr lang="en-US" altLang="en-US"/>
              <a:pPr/>
              <a:t>‹#›</a:t>
            </a:fld>
            <a:endParaRPr lang="en-US" altLang="en-US"/>
          </a:p>
        </p:txBody>
      </p:sp>
    </p:spTree>
    <p:extLst>
      <p:ext uri="{BB962C8B-B14F-4D97-AF65-F5344CB8AC3E}">
        <p14:creationId xmlns:p14="http://schemas.microsoft.com/office/powerpoint/2010/main" val="4097042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FC175-609B-087D-7E10-6ED8255F4017}"/>
              </a:ext>
            </a:extLst>
          </p:cNvPr>
          <p:cNvSpPr>
            <a:spLocks noGrp="1"/>
          </p:cNvSpPr>
          <p:nvPr>
            <p:ph type="dt" sz="half" idx="10"/>
          </p:nvPr>
        </p:nvSpPr>
        <p:spPr/>
        <p:txBody>
          <a:bodyPr/>
          <a:lstStyle>
            <a:lvl1pPr>
              <a:defRPr/>
            </a:lvl1pPr>
          </a:lstStyle>
          <a:p>
            <a:fld id="{97D5229C-30E6-48BC-AC3E-E841564E60AE}"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FC6BAAF4-9F2C-016D-15A1-4796DC3FA0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07CC80-80F3-A021-8D85-8E96DD1CAA62}"/>
              </a:ext>
            </a:extLst>
          </p:cNvPr>
          <p:cNvSpPr>
            <a:spLocks noGrp="1"/>
          </p:cNvSpPr>
          <p:nvPr>
            <p:ph type="sldNum" sz="quarter" idx="12"/>
          </p:nvPr>
        </p:nvSpPr>
        <p:spPr/>
        <p:txBody>
          <a:bodyPr/>
          <a:lstStyle>
            <a:lvl1pPr>
              <a:defRPr/>
            </a:lvl1pPr>
          </a:lstStyle>
          <a:p>
            <a:fld id="{08748F46-8608-4305-9434-F90F43B7A1DC}" type="slidenum">
              <a:rPr lang="en-US" altLang="en-US"/>
              <a:pPr/>
              <a:t>‹#›</a:t>
            </a:fld>
            <a:endParaRPr lang="en-US" altLang="en-US"/>
          </a:p>
        </p:txBody>
      </p:sp>
    </p:spTree>
    <p:extLst>
      <p:ext uri="{BB962C8B-B14F-4D97-AF65-F5344CB8AC3E}">
        <p14:creationId xmlns:p14="http://schemas.microsoft.com/office/powerpoint/2010/main" val="2195987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A661B-B087-95EA-2E3C-CC62B23FEF10}"/>
              </a:ext>
            </a:extLst>
          </p:cNvPr>
          <p:cNvSpPr>
            <a:spLocks noGrp="1"/>
          </p:cNvSpPr>
          <p:nvPr>
            <p:ph type="dt" sz="half" idx="10"/>
          </p:nvPr>
        </p:nvSpPr>
        <p:spPr/>
        <p:txBody>
          <a:bodyPr/>
          <a:lstStyle>
            <a:lvl1pPr>
              <a:defRPr/>
            </a:lvl1pPr>
          </a:lstStyle>
          <a:p>
            <a:fld id="{EC52EBBF-0FA2-4FF2-A7DA-253532E0BCE0}"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8A433247-7CB8-D413-8C1B-BEED0D601C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C553FC-DE10-A951-8CF1-5E05679EFE0D}"/>
              </a:ext>
            </a:extLst>
          </p:cNvPr>
          <p:cNvSpPr>
            <a:spLocks noGrp="1"/>
          </p:cNvSpPr>
          <p:nvPr>
            <p:ph type="sldNum" sz="quarter" idx="12"/>
          </p:nvPr>
        </p:nvSpPr>
        <p:spPr/>
        <p:txBody>
          <a:bodyPr/>
          <a:lstStyle>
            <a:lvl1pPr>
              <a:defRPr/>
            </a:lvl1pPr>
          </a:lstStyle>
          <a:p>
            <a:fld id="{B2804810-1DAF-4C6C-854A-8FA1A210EEE1}" type="slidenum">
              <a:rPr lang="en-US" altLang="en-US"/>
              <a:pPr/>
              <a:t>‹#›</a:t>
            </a:fld>
            <a:endParaRPr lang="en-US" altLang="en-US"/>
          </a:p>
        </p:txBody>
      </p:sp>
    </p:spTree>
    <p:extLst>
      <p:ext uri="{BB962C8B-B14F-4D97-AF65-F5344CB8AC3E}">
        <p14:creationId xmlns:p14="http://schemas.microsoft.com/office/powerpoint/2010/main" val="183767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3FEE9A-C165-57D4-F26B-5F92DD0B5845}"/>
              </a:ext>
            </a:extLst>
          </p:cNvPr>
          <p:cNvSpPr>
            <a:spLocks noGrp="1"/>
          </p:cNvSpPr>
          <p:nvPr>
            <p:ph type="dt" sz="half" idx="10"/>
          </p:nvPr>
        </p:nvSpPr>
        <p:spPr/>
        <p:txBody>
          <a:bodyPr/>
          <a:lstStyle>
            <a:lvl1pPr>
              <a:defRPr/>
            </a:lvl1pPr>
          </a:lstStyle>
          <a:p>
            <a:fld id="{80178325-1267-44EA-A03F-F4EDC9F8B85C}"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269483A2-B46C-7E9A-C80B-21E7ED2190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A1E2A1-84F9-1BD4-ECFB-FD1104545B10}"/>
              </a:ext>
            </a:extLst>
          </p:cNvPr>
          <p:cNvSpPr>
            <a:spLocks noGrp="1"/>
          </p:cNvSpPr>
          <p:nvPr>
            <p:ph type="sldNum" sz="quarter" idx="12"/>
          </p:nvPr>
        </p:nvSpPr>
        <p:spPr/>
        <p:txBody>
          <a:bodyPr/>
          <a:lstStyle>
            <a:lvl1pPr>
              <a:defRPr/>
            </a:lvl1pPr>
          </a:lstStyle>
          <a:p>
            <a:fld id="{C8EC117A-15C8-48E3-AA61-05E29B3E7D46}" type="slidenum">
              <a:rPr lang="en-US" altLang="en-US"/>
              <a:pPr/>
              <a:t>‹#›</a:t>
            </a:fld>
            <a:endParaRPr lang="en-US" altLang="en-US"/>
          </a:p>
        </p:txBody>
      </p:sp>
    </p:spTree>
    <p:extLst>
      <p:ext uri="{BB962C8B-B14F-4D97-AF65-F5344CB8AC3E}">
        <p14:creationId xmlns:p14="http://schemas.microsoft.com/office/powerpoint/2010/main" val="3549558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EA9387C-B396-0ECF-52F2-0FFEE5B210C3}"/>
              </a:ext>
            </a:extLst>
          </p:cNvPr>
          <p:cNvSpPr>
            <a:spLocks noGrp="1"/>
          </p:cNvSpPr>
          <p:nvPr>
            <p:ph type="dt" sz="half" idx="10"/>
          </p:nvPr>
        </p:nvSpPr>
        <p:spPr/>
        <p:txBody>
          <a:bodyPr/>
          <a:lstStyle>
            <a:lvl1pPr>
              <a:defRPr/>
            </a:lvl1pPr>
          </a:lstStyle>
          <a:p>
            <a:fld id="{04128E2D-37B0-41D3-9833-96EA8E2D1587}"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C6BFDE4F-9007-F8BC-121C-75BECE38F33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29DF3C9-B607-3CA6-77BD-E905387E8299}"/>
              </a:ext>
            </a:extLst>
          </p:cNvPr>
          <p:cNvSpPr>
            <a:spLocks noGrp="1"/>
          </p:cNvSpPr>
          <p:nvPr>
            <p:ph type="sldNum" sz="quarter" idx="12"/>
          </p:nvPr>
        </p:nvSpPr>
        <p:spPr/>
        <p:txBody>
          <a:bodyPr/>
          <a:lstStyle>
            <a:lvl1pPr>
              <a:defRPr/>
            </a:lvl1pPr>
          </a:lstStyle>
          <a:p>
            <a:fld id="{E833D89A-9F40-4993-B855-AF490C637EDF}" type="slidenum">
              <a:rPr lang="en-US" altLang="en-US"/>
              <a:pPr/>
              <a:t>‹#›</a:t>
            </a:fld>
            <a:endParaRPr lang="en-US" altLang="en-US"/>
          </a:p>
        </p:txBody>
      </p:sp>
    </p:spTree>
    <p:extLst>
      <p:ext uri="{BB962C8B-B14F-4D97-AF65-F5344CB8AC3E}">
        <p14:creationId xmlns:p14="http://schemas.microsoft.com/office/powerpoint/2010/main" val="2460773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E00CE9D-C0D0-8C64-7589-BFB8F162FD4C}"/>
              </a:ext>
            </a:extLst>
          </p:cNvPr>
          <p:cNvSpPr>
            <a:spLocks noGrp="1"/>
          </p:cNvSpPr>
          <p:nvPr>
            <p:ph type="dt" sz="half" idx="10"/>
          </p:nvPr>
        </p:nvSpPr>
        <p:spPr/>
        <p:txBody>
          <a:bodyPr/>
          <a:lstStyle>
            <a:lvl1pPr>
              <a:defRPr/>
            </a:lvl1pPr>
          </a:lstStyle>
          <a:p>
            <a:fld id="{FF981B52-DC66-4B67-BC89-3681199001D5}" type="datetimeFigureOut">
              <a:rPr lang="en-US" altLang="en-US"/>
              <a:pPr/>
              <a:t>8/4/2025</a:t>
            </a:fld>
            <a:endParaRPr lang="en-US" altLang="en-US"/>
          </a:p>
        </p:txBody>
      </p:sp>
      <p:sp>
        <p:nvSpPr>
          <p:cNvPr id="8" name="Footer Placeholder 4">
            <a:extLst>
              <a:ext uri="{FF2B5EF4-FFF2-40B4-BE49-F238E27FC236}">
                <a16:creationId xmlns:a16="http://schemas.microsoft.com/office/drawing/2014/main" id="{1BD8A288-9C8B-5E4A-1220-1E484858EE7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07CE4B7-F506-D001-BFAA-5A23150B64E8}"/>
              </a:ext>
            </a:extLst>
          </p:cNvPr>
          <p:cNvSpPr>
            <a:spLocks noGrp="1"/>
          </p:cNvSpPr>
          <p:nvPr>
            <p:ph type="sldNum" sz="quarter" idx="12"/>
          </p:nvPr>
        </p:nvSpPr>
        <p:spPr/>
        <p:txBody>
          <a:bodyPr/>
          <a:lstStyle>
            <a:lvl1pPr>
              <a:defRPr/>
            </a:lvl1pPr>
          </a:lstStyle>
          <a:p>
            <a:fld id="{7A0019AE-978E-42B0-8C87-9FF9C9CD13E4}" type="slidenum">
              <a:rPr lang="en-US" altLang="en-US"/>
              <a:pPr/>
              <a:t>‹#›</a:t>
            </a:fld>
            <a:endParaRPr lang="en-US" altLang="en-US"/>
          </a:p>
        </p:txBody>
      </p:sp>
    </p:spTree>
    <p:extLst>
      <p:ext uri="{BB962C8B-B14F-4D97-AF65-F5344CB8AC3E}">
        <p14:creationId xmlns:p14="http://schemas.microsoft.com/office/powerpoint/2010/main" val="3484364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376F6D5-1F15-2095-DC67-612B3ABB4DCE}"/>
              </a:ext>
            </a:extLst>
          </p:cNvPr>
          <p:cNvSpPr>
            <a:spLocks noGrp="1"/>
          </p:cNvSpPr>
          <p:nvPr>
            <p:ph type="dt" sz="half" idx="10"/>
          </p:nvPr>
        </p:nvSpPr>
        <p:spPr/>
        <p:txBody>
          <a:bodyPr/>
          <a:lstStyle>
            <a:lvl1pPr>
              <a:defRPr/>
            </a:lvl1pPr>
          </a:lstStyle>
          <a:p>
            <a:fld id="{9E4295CF-F306-4EE6-AB0B-CAE4FFEBD023}"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1EF0EE88-9192-6AE1-3F91-6098EA8F679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5CF5E7-B5CB-27D4-1C0B-52E82B8DE805}"/>
              </a:ext>
            </a:extLst>
          </p:cNvPr>
          <p:cNvSpPr>
            <a:spLocks noGrp="1"/>
          </p:cNvSpPr>
          <p:nvPr>
            <p:ph type="sldNum" sz="quarter" idx="12"/>
          </p:nvPr>
        </p:nvSpPr>
        <p:spPr/>
        <p:txBody>
          <a:bodyPr/>
          <a:lstStyle>
            <a:lvl1pPr>
              <a:defRPr/>
            </a:lvl1pPr>
          </a:lstStyle>
          <a:p>
            <a:fld id="{3E554911-0264-449F-A55F-952AC110A61F}" type="slidenum">
              <a:rPr lang="en-US" altLang="en-US"/>
              <a:pPr/>
              <a:t>‹#›</a:t>
            </a:fld>
            <a:endParaRPr lang="en-US" altLang="en-US"/>
          </a:p>
        </p:txBody>
      </p:sp>
    </p:spTree>
    <p:extLst>
      <p:ext uri="{BB962C8B-B14F-4D97-AF65-F5344CB8AC3E}">
        <p14:creationId xmlns:p14="http://schemas.microsoft.com/office/powerpoint/2010/main" val="1361462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2EF4FF5-EBD6-C826-294A-E4F06EA269F5}"/>
              </a:ext>
            </a:extLst>
          </p:cNvPr>
          <p:cNvSpPr>
            <a:spLocks noGrp="1"/>
          </p:cNvSpPr>
          <p:nvPr>
            <p:ph type="dt" sz="half" idx="10"/>
          </p:nvPr>
        </p:nvSpPr>
        <p:spPr/>
        <p:txBody>
          <a:bodyPr/>
          <a:lstStyle>
            <a:lvl1pPr>
              <a:defRPr/>
            </a:lvl1pPr>
          </a:lstStyle>
          <a:p>
            <a:fld id="{258A0425-FEC8-45FE-9D52-67177F9C1A95}" type="datetimeFigureOut">
              <a:rPr lang="en-US" altLang="en-US"/>
              <a:pPr/>
              <a:t>8/4/2025</a:t>
            </a:fld>
            <a:endParaRPr lang="en-US" altLang="en-US"/>
          </a:p>
        </p:txBody>
      </p:sp>
      <p:sp>
        <p:nvSpPr>
          <p:cNvPr id="3" name="Footer Placeholder 4">
            <a:extLst>
              <a:ext uri="{FF2B5EF4-FFF2-40B4-BE49-F238E27FC236}">
                <a16:creationId xmlns:a16="http://schemas.microsoft.com/office/drawing/2014/main" id="{30C668EE-0C07-BF74-8264-63EEA4142AA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A0095E7-9B48-7A77-88B8-79B85EC0C10C}"/>
              </a:ext>
            </a:extLst>
          </p:cNvPr>
          <p:cNvSpPr>
            <a:spLocks noGrp="1"/>
          </p:cNvSpPr>
          <p:nvPr>
            <p:ph type="sldNum" sz="quarter" idx="12"/>
          </p:nvPr>
        </p:nvSpPr>
        <p:spPr/>
        <p:txBody>
          <a:bodyPr/>
          <a:lstStyle>
            <a:lvl1pPr>
              <a:defRPr/>
            </a:lvl1pPr>
          </a:lstStyle>
          <a:p>
            <a:fld id="{C2849555-0436-4C4A-9F2C-5AD8B0266E2C}" type="slidenum">
              <a:rPr lang="en-US" altLang="en-US"/>
              <a:pPr/>
              <a:t>‹#›</a:t>
            </a:fld>
            <a:endParaRPr lang="en-US" altLang="en-US"/>
          </a:p>
        </p:txBody>
      </p:sp>
    </p:spTree>
    <p:extLst>
      <p:ext uri="{BB962C8B-B14F-4D97-AF65-F5344CB8AC3E}">
        <p14:creationId xmlns:p14="http://schemas.microsoft.com/office/powerpoint/2010/main" val="317485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F5737D9-CE1A-AD12-B69E-CA7DA25541D7}"/>
              </a:ext>
            </a:extLst>
          </p:cNvPr>
          <p:cNvSpPr>
            <a:spLocks noGrp="1"/>
          </p:cNvSpPr>
          <p:nvPr>
            <p:ph type="dt" sz="half" idx="10"/>
          </p:nvPr>
        </p:nvSpPr>
        <p:spPr/>
        <p:txBody>
          <a:bodyPr/>
          <a:lstStyle>
            <a:lvl1pPr>
              <a:defRPr/>
            </a:lvl1pPr>
          </a:lstStyle>
          <a:p>
            <a:fld id="{5283ABE8-BF82-45A5-8BF0-ECC574B20774}"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CEEDF253-9546-5559-BDEE-38C8C89849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0C6EF12-8B73-7401-3BA7-F4203FB44038}"/>
              </a:ext>
            </a:extLst>
          </p:cNvPr>
          <p:cNvSpPr>
            <a:spLocks noGrp="1"/>
          </p:cNvSpPr>
          <p:nvPr>
            <p:ph type="sldNum" sz="quarter" idx="12"/>
          </p:nvPr>
        </p:nvSpPr>
        <p:spPr/>
        <p:txBody>
          <a:bodyPr/>
          <a:lstStyle>
            <a:lvl1pPr>
              <a:defRPr/>
            </a:lvl1pPr>
          </a:lstStyle>
          <a:p>
            <a:fld id="{71847D7C-11EC-4809-88DE-613575E2F5ED}" type="slidenum">
              <a:rPr lang="en-US" altLang="en-US"/>
              <a:pPr/>
              <a:t>‹#›</a:t>
            </a:fld>
            <a:endParaRPr lang="en-US" altLang="en-US"/>
          </a:p>
        </p:txBody>
      </p:sp>
    </p:spTree>
    <p:extLst>
      <p:ext uri="{BB962C8B-B14F-4D97-AF65-F5344CB8AC3E}">
        <p14:creationId xmlns:p14="http://schemas.microsoft.com/office/powerpoint/2010/main" val="3358344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E004D1B-E708-ADC9-F0C6-BF10F9ABCAD3}"/>
              </a:ext>
            </a:extLst>
          </p:cNvPr>
          <p:cNvSpPr>
            <a:spLocks noGrp="1"/>
          </p:cNvSpPr>
          <p:nvPr>
            <p:ph type="dt" sz="half" idx="10"/>
          </p:nvPr>
        </p:nvSpPr>
        <p:spPr/>
        <p:txBody>
          <a:bodyPr/>
          <a:lstStyle>
            <a:lvl1pPr>
              <a:defRPr/>
            </a:lvl1pPr>
          </a:lstStyle>
          <a:p>
            <a:fld id="{5236C441-72E3-4AD8-A4E5-66A6CBC15325}"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C2289DEF-9E2C-B313-740F-6928B8EE547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B0847B2-1CD9-E61C-3C3D-AE30A3FA5AB9}"/>
              </a:ext>
            </a:extLst>
          </p:cNvPr>
          <p:cNvSpPr>
            <a:spLocks noGrp="1"/>
          </p:cNvSpPr>
          <p:nvPr>
            <p:ph type="sldNum" sz="quarter" idx="12"/>
          </p:nvPr>
        </p:nvSpPr>
        <p:spPr/>
        <p:txBody>
          <a:bodyPr/>
          <a:lstStyle>
            <a:lvl1pPr>
              <a:defRPr/>
            </a:lvl1pPr>
          </a:lstStyle>
          <a:p>
            <a:fld id="{89DEFA1B-51E3-4785-AFE0-290847C73456}" type="slidenum">
              <a:rPr lang="en-US" altLang="en-US"/>
              <a:pPr/>
              <a:t>‹#›</a:t>
            </a:fld>
            <a:endParaRPr lang="en-US" altLang="en-US"/>
          </a:p>
        </p:txBody>
      </p:sp>
    </p:spTree>
    <p:extLst>
      <p:ext uri="{BB962C8B-B14F-4D97-AF65-F5344CB8AC3E}">
        <p14:creationId xmlns:p14="http://schemas.microsoft.com/office/powerpoint/2010/main" val="1038374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38ED84E-1FF8-BE12-E959-D821B3FE13F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79CA1AC-F852-06EF-C43B-DC8A044B5B4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E5422B7-E61A-A468-E014-902840F7A7A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F5B5B72-8A09-4DDD-8D55-197FFD9E07F0}"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718657F0-FE5E-827F-8442-739D72AB189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283B4F65-B679-70F7-42D2-1861C10D3A1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5A2592B-75BA-49AA-8205-8838C952788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extBox 6">
            <a:extLst>
              <a:ext uri="{FF2B5EF4-FFF2-40B4-BE49-F238E27FC236}">
                <a16:creationId xmlns:a16="http://schemas.microsoft.com/office/drawing/2014/main" id="{837F5B66-84B4-DF68-D36F-AFE054C62E82}"/>
              </a:ext>
            </a:extLst>
          </p:cNvPr>
          <p:cNvSpPr txBox="1">
            <a:spLocks noChangeArrowheads="1"/>
          </p:cNvSpPr>
          <p:nvPr/>
        </p:nvSpPr>
        <p:spPr bwMode="auto">
          <a:xfrm>
            <a:off x="650875" y="207963"/>
            <a:ext cx="77724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b="1"/>
              <a:t>Strategies for success</a:t>
            </a:r>
          </a:p>
          <a:p>
            <a:endParaRPr lang="en-US" altLang="en-US" b="1"/>
          </a:p>
          <a:p>
            <a:r>
              <a:rPr lang="en-US" altLang="en-US" b="1"/>
              <a:t>James Johnston | james.johnston@oregonstate.edu</a:t>
            </a:r>
          </a:p>
          <a:p>
            <a:r>
              <a:rPr lang="en-US" altLang="en-US" b="1"/>
              <a:t>May 7, 2013</a:t>
            </a:r>
          </a:p>
          <a:p>
            <a:r>
              <a:rPr lang="en-US" altLang="en-US" sz="2000" b="1"/>
              <a:t>									</a:t>
            </a:r>
          </a:p>
          <a:p>
            <a:r>
              <a:rPr lang="en-US" altLang="en-US" sz="2000" b="1"/>
              <a:t> </a:t>
            </a:r>
          </a:p>
          <a:p>
            <a:endParaRPr lang="en-US" altLang="en-US" b="1"/>
          </a:p>
        </p:txBody>
      </p:sp>
      <p:pic>
        <p:nvPicPr>
          <p:cNvPr id="2050" name="Picture 7" descr="jamesberryclose2uc.tif">
            <a:extLst>
              <a:ext uri="{FF2B5EF4-FFF2-40B4-BE49-F238E27FC236}">
                <a16:creationId xmlns:a16="http://schemas.microsoft.com/office/drawing/2014/main" id="{49CFBA60-5645-F687-16C1-A7A9DF0AF5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1881188"/>
            <a:ext cx="6858000" cy="4613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Box 3">
            <a:extLst>
              <a:ext uri="{FF2B5EF4-FFF2-40B4-BE49-F238E27FC236}">
                <a16:creationId xmlns:a16="http://schemas.microsoft.com/office/drawing/2014/main" id="{6C3B61B8-3371-555B-5590-D4380C76E2C0}"/>
              </a:ext>
            </a:extLst>
          </p:cNvPr>
          <p:cNvSpPr txBox="1">
            <a:spLocks noChangeArrowheads="1"/>
          </p:cNvSpPr>
          <p:nvPr/>
        </p:nvSpPr>
        <p:spPr bwMode="auto">
          <a:xfrm>
            <a:off x="454025" y="504825"/>
            <a:ext cx="8305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t>Lands Council v. McNair (Lands Council II), 494 F.3d 771 (9th Cir. 2007)</a:t>
            </a:r>
          </a:p>
          <a:p>
            <a:endParaRPr lang="en-US" altLang="en-US"/>
          </a:p>
          <a:p>
            <a:endParaRPr lang="en-US" altLang="en-US"/>
          </a:p>
        </p:txBody>
      </p:sp>
      <p:pic>
        <p:nvPicPr>
          <p:cNvPr id="11266" name="Picture 4" descr="species-Otus-flammeolus-4.jpg">
            <a:extLst>
              <a:ext uri="{FF2B5EF4-FFF2-40B4-BE49-F238E27FC236}">
                <a16:creationId xmlns:a16="http://schemas.microsoft.com/office/drawing/2014/main" id="{24D2706E-53AC-2DFB-A68F-8E3909A51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025" y="1281113"/>
            <a:ext cx="3108325" cy="4578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7" name="Picture 5" descr="ipnfforester5.jpg">
            <a:extLst>
              <a:ext uri="{FF2B5EF4-FFF2-40B4-BE49-F238E27FC236}">
                <a16:creationId xmlns:a16="http://schemas.microsoft.com/office/drawing/2014/main" id="{82FFC80D-AD65-08FE-A0B6-DBD647CE16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3013" y="1666875"/>
            <a:ext cx="5029200"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Box 3">
            <a:extLst>
              <a:ext uri="{FF2B5EF4-FFF2-40B4-BE49-F238E27FC236}">
                <a16:creationId xmlns:a16="http://schemas.microsoft.com/office/drawing/2014/main" id="{2508C73D-3332-AE30-9070-9FA7F80D03ED}"/>
              </a:ext>
            </a:extLst>
          </p:cNvPr>
          <p:cNvSpPr txBox="1">
            <a:spLocks noChangeArrowheads="1"/>
          </p:cNvSpPr>
          <p:nvPr/>
        </p:nvSpPr>
        <p:spPr bwMode="auto">
          <a:xfrm>
            <a:off x="207963" y="349250"/>
            <a:ext cx="8897937"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t>“Review under the arbitrary and capricious standard is narrow, and [we do] not substitute [our] judgment for that of the agency. Rather, we will reverse a decision as arbitrary and capricious only if the agency relied on factors Congress did not intend it to consider, entirely failed to consider an important aspect of the problem, or offered an explanation that runs counter to the evidence before the agency or is so implausible that it could not be ascribed to a difference in view or the product of agency expertise. </a:t>
            </a:r>
          </a:p>
          <a:p>
            <a:endParaRPr lang="en-US" altLang="en-US" sz="2000" b="1"/>
          </a:p>
          <a:p>
            <a:r>
              <a:rPr lang="en-US" altLang="en-US" sz="2000" b="1"/>
              <a:t>…</a:t>
            </a:r>
          </a:p>
          <a:p>
            <a:endParaRPr lang="en-US" altLang="en-US" sz="2000" b="1"/>
          </a:p>
          <a:p>
            <a:r>
              <a:rPr lang="en-US" altLang="en-US" sz="2000" b="1"/>
              <a:t>In recent years, our environmental jurisprudence has, at times, shifted away from the appropriate standard of review and could be read to suggest that this court should act as a panel of scientists that instructs the Forest Service how to perform its expert duties.”</a:t>
            </a:r>
          </a:p>
          <a:p>
            <a:endParaRPr lang="en-US" altLang="en-US" sz="2000"/>
          </a:p>
          <a:p>
            <a:r>
              <a:rPr lang="en-US" altLang="en-US" sz="2000"/>
              <a:t>Lands Council v. McNair, 537 F.3d 981, 987-988 (9th Cir. 2008) (en banc)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860A53-09DF-29D8-C770-505EF21BC60C}"/>
              </a:ext>
            </a:extLst>
          </p:cNvPr>
          <p:cNvSpPr/>
          <p:nvPr/>
        </p:nvSpPr>
        <p:spPr>
          <a:xfrm>
            <a:off x="258763" y="295275"/>
            <a:ext cx="4572000" cy="1046163"/>
          </a:xfrm>
          <a:prstGeom prst="rect">
            <a:avLst/>
          </a:prstGeom>
        </p:spPr>
        <p:txBody>
          <a:bodyPr>
            <a:spAutoFit/>
          </a:bodyPr>
          <a:lstStyle/>
          <a:p>
            <a:pPr fontAlgn="auto">
              <a:spcBef>
                <a:spcPts val="0"/>
              </a:spcBef>
              <a:spcAft>
                <a:spcPts val="0"/>
              </a:spcAft>
              <a:defRPr/>
            </a:pPr>
            <a:r>
              <a:rPr lang="en-US" sz="2400" b="1" dirty="0">
                <a:latin typeface="+mn-lt"/>
                <a:ea typeface="+mn-ea"/>
              </a:rPr>
              <a:t>Strategies</a:t>
            </a:r>
          </a:p>
          <a:p>
            <a:pPr fontAlgn="auto">
              <a:spcBef>
                <a:spcPts val="0"/>
              </a:spcBef>
              <a:spcAft>
                <a:spcPts val="0"/>
              </a:spcAft>
              <a:defRPr/>
            </a:pPr>
            <a:endParaRPr lang="en-US" b="1" dirty="0">
              <a:latin typeface="+mn-lt"/>
              <a:ea typeface="+mn-ea"/>
            </a:endParaRPr>
          </a:p>
          <a:p>
            <a:pPr marL="514350" indent="-514350" fontAlgn="auto">
              <a:spcBef>
                <a:spcPts val="0"/>
              </a:spcBef>
              <a:spcAft>
                <a:spcPts val="0"/>
              </a:spcAft>
              <a:defRPr/>
            </a:pPr>
            <a:r>
              <a:rPr lang="en-US" sz="2000" b="1" dirty="0">
                <a:latin typeface="+mn-lt"/>
                <a:ea typeface="+mn-ea"/>
              </a:rPr>
              <a:t>II.	Collaboration</a:t>
            </a:r>
          </a:p>
        </p:txBody>
      </p:sp>
      <p:pic>
        <p:nvPicPr>
          <p:cNvPr id="13314" name="Picture 14" descr="jane.jpg">
            <a:extLst>
              <a:ext uri="{FF2B5EF4-FFF2-40B4-BE49-F238E27FC236}">
                <a16:creationId xmlns:a16="http://schemas.microsoft.com/office/drawing/2014/main" id="{A5F1E673-DD1A-EC09-D2DC-84FC8C97B0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7738" y="1614488"/>
            <a:ext cx="7315200"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B0D1E6-CE3E-55D8-B1B4-53B16AF41E61}"/>
              </a:ext>
            </a:extLst>
          </p:cNvPr>
          <p:cNvSpPr txBox="1"/>
          <p:nvPr/>
        </p:nvSpPr>
        <p:spPr>
          <a:xfrm>
            <a:off x="282575" y="1841500"/>
            <a:ext cx="8937625" cy="5016500"/>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t>“The greater number of citizens and extent of territory which may be brought within the compass of republican than of democratic government; and it is this circumstance principally which renders </a:t>
            </a:r>
            <a:r>
              <a:rPr lang="en-US" altLang="en-US" sz="2000" b="1"/>
              <a:t>factious combinations </a:t>
            </a:r>
            <a:r>
              <a:rPr lang="en-US" altLang="en-US" sz="2000"/>
              <a:t>less to be dreaded in the former than in the latter. The smaller the society, the fewer probably will be the distinct parties and interests composing it; the fewer the distinct parties and interests, the more frequently will a majority be found of the same party; and the smaller the number of individuals composing a majority, and the smaller the compass within which they are placed, the more easily will they concert and execute their plans of oppression. </a:t>
            </a:r>
            <a:r>
              <a:rPr lang="en-US" altLang="en-US" sz="2000" b="1">
                <a:solidFill>
                  <a:srgbClr val="632523"/>
                </a:solidFill>
              </a:rPr>
              <a:t>Extend the sphere, and you take in a greater variety of parties and interests; you make it less probable that a majority of the whole will have a common motive to invade the rights of other citizens; </a:t>
            </a:r>
            <a:r>
              <a:rPr lang="en-US" altLang="en-US" sz="2000"/>
              <a:t>or if such a common motive exists, it will be more difficult for all who feel it to discover their own strength, and to act in unison with each other.”</a:t>
            </a:r>
          </a:p>
          <a:p>
            <a:endParaRPr lang="en-US" altLang="en-US" sz="2000"/>
          </a:p>
          <a:p>
            <a:r>
              <a:rPr lang="en-US" altLang="en-US" sz="2000"/>
              <a:t>James Madison, Federalist #10, November 1787</a:t>
            </a:r>
          </a:p>
          <a:p>
            <a:endParaRPr lang="en-US" altLang="en-US" sz="2000"/>
          </a:p>
        </p:txBody>
      </p:sp>
      <p:sp>
        <p:nvSpPr>
          <p:cNvPr id="14338" name="Rectangle 3">
            <a:extLst>
              <a:ext uri="{FF2B5EF4-FFF2-40B4-BE49-F238E27FC236}">
                <a16:creationId xmlns:a16="http://schemas.microsoft.com/office/drawing/2014/main" id="{63440411-DC0D-AC4C-A294-E3014BD20D8D}"/>
              </a:ext>
            </a:extLst>
          </p:cNvPr>
          <p:cNvSpPr>
            <a:spLocks noChangeArrowheads="1"/>
          </p:cNvSpPr>
          <p:nvPr/>
        </p:nvSpPr>
        <p:spPr bwMode="auto">
          <a:xfrm>
            <a:off x="282575" y="282575"/>
            <a:ext cx="4572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t>— Proximity</a:t>
            </a:r>
            <a:endParaRPr lang="en-US" altLang="en-US" sz="900" b="1"/>
          </a:p>
          <a:p>
            <a:endParaRPr lang="en-US" altLang="en-US" sz="900" b="1"/>
          </a:p>
          <a:p>
            <a:r>
              <a:rPr lang="en-US" altLang="en-US" sz="2000" b="1"/>
              <a:t>— Get into the field</a:t>
            </a:r>
            <a:endParaRPr lang="en-US" altLang="en-US" sz="900" b="1"/>
          </a:p>
          <a:p>
            <a:endParaRPr lang="en-US" altLang="en-US" sz="900" b="1"/>
          </a:p>
          <a:p>
            <a:r>
              <a:rPr lang="en-US" altLang="en-US" sz="2000" b="1"/>
              <a:t>— “Extend the sphere”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E743ADF-B068-80D5-2DAF-3A7B5244AE17}"/>
              </a:ext>
            </a:extLst>
          </p:cNvPr>
          <p:cNvSpPr txBox="1"/>
          <p:nvPr/>
        </p:nvSpPr>
        <p:spPr>
          <a:xfrm>
            <a:off x="650875" y="207963"/>
            <a:ext cx="7772400" cy="4738687"/>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b="1"/>
              <a:t>Strategies for success</a:t>
            </a:r>
          </a:p>
          <a:p>
            <a:endParaRPr lang="en-US" altLang="en-US" b="1"/>
          </a:p>
          <a:p>
            <a:pPr>
              <a:buFontTx/>
              <a:buAutoNum type="romanUcPeriod"/>
            </a:pPr>
            <a:endParaRPr lang="en-US" altLang="en-US" sz="2000" b="1"/>
          </a:p>
          <a:p>
            <a:pPr>
              <a:buFontTx/>
              <a:buAutoNum type="romanUcPeriod"/>
            </a:pPr>
            <a:r>
              <a:rPr lang="en-US" altLang="en-US" sz="2000" b="1"/>
              <a:t>Examples (2) of discourse</a:t>
            </a:r>
          </a:p>
          <a:p>
            <a:pPr>
              <a:buFontTx/>
              <a:buAutoNum type="romanUcPeriod"/>
            </a:pPr>
            <a:endParaRPr lang="en-US" altLang="en-US" sz="2000" b="1"/>
          </a:p>
          <a:p>
            <a:pPr>
              <a:buFontTx/>
              <a:buAutoNum type="romanUcPeriod"/>
            </a:pPr>
            <a:r>
              <a:rPr lang="en-US" altLang="en-US" sz="2000" b="1"/>
              <a:t>Diagnosing pitfalls of discourse</a:t>
            </a:r>
          </a:p>
          <a:p>
            <a:r>
              <a:rPr lang="en-US" altLang="en-US" sz="900" b="1"/>
              <a:t>		</a:t>
            </a:r>
          </a:p>
          <a:p>
            <a:r>
              <a:rPr lang="en-US" altLang="en-US" sz="2000" b="1"/>
              <a:t>		—  Interests vs. positions</a:t>
            </a:r>
          </a:p>
          <a:p>
            <a:r>
              <a:rPr lang="en-US" altLang="en-US" sz="2000" b="1"/>
              <a:t>		—  “Reification”</a:t>
            </a:r>
          </a:p>
          <a:p>
            <a:pPr>
              <a:buFontTx/>
              <a:buAutoNum type="romanUcPeriod"/>
            </a:pPr>
            <a:endParaRPr lang="en-US" altLang="en-US" sz="2000" b="1"/>
          </a:p>
          <a:p>
            <a:pPr>
              <a:buFontTx/>
              <a:buAutoNum type="romanUcPeriod" startAt="3"/>
            </a:pPr>
            <a:r>
              <a:rPr lang="en-US" altLang="en-US" sz="2000" b="1"/>
              <a:t>Strategies for success</a:t>
            </a:r>
          </a:p>
          <a:p>
            <a:endParaRPr lang="en-US" altLang="en-US" sz="900" b="1"/>
          </a:p>
          <a:p>
            <a:r>
              <a:rPr lang="en-US" altLang="en-US" sz="2000" b="1"/>
              <a:t>		—  Winning</a:t>
            </a:r>
          </a:p>
          <a:p>
            <a:r>
              <a:rPr lang="en-US" altLang="en-US" sz="2000" b="1"/>
              <a:t>		—  Collaboration		</a:t>
            </a:r>
          </a:p>
          <a:p>
            <a:r>
              <a:rPr lang="en-US" altLang="en-US" sz="2000" b="1"/>
              <a:t> </a:t>
            </a:r>
          </a:p>
          <a:p>
            <a:endParaRPr lang="en-US" altLang="en-US"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3" descr="clarckaerial2uc.tif">
            <a:extLst>
              <a:ext uri="{FF2B5EF4-FFF2-40B4-BE49-F238E27FC236}">
                <a16:creationId xmlns:a16="http://schemas.microsoft.com/office/drawing/2014/main" id="{66F45239-40FC-15E2-A4C2-074CFAF1D4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0" y="411163"/>
            <a:ext cx="4572000" cy="306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8" name="Rectangle 5">
            <a:extLst>
              <a:ext uri="{FF2B5EF4-FFF2-40B4-BE49-F238E27FC236}">
                <a16:creationId xmlns:a16="http://schemas.microsoft.com/office/drawing/2014/main" id="{6F46888D-1F15-C57D-9332-7377B3554F34}"/>
              </a:ext>
            </a:extLst>
          </p:cNvPr>
          <p:cNvSpPr>
            <a:spLocks noChangeArrowheads="1"/>
          </p:cNvSpPr>
          <p:nvPr/>
        </p:nvSpPr>
        <p:spPr bwMode="auto">
          <a:xfrm>
            <a:off x="265113" y="1463675"/>
            <a:ext cx="307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400" b="1"/>
              <a:t>II.  Discourse Examples</a:t>
            </a:r>
          </a:p>
        </p:txBody>
      </p:sp>
      <p:pic>
        <p:nvPicPr>
          <p:cNvPr id="4099" name="Picture 8" descr="roadsidestumpuc1.tiff">
            <a:extLst>
              <a:ext uri="{FF2B5EF4-FFF2-40B4-BE49-F238E27FC236}">
                <a16:creationId xmlns:a16="http://schemas.microsoft.com/office/drawing/2014/main" id="{3147D795-C2B5-B01C-17B6-AB29F9F233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900" y="3778250"/>
            <a:ext cx="4064000" cy="2679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treesit.tiff">
            <a:extLst>
              <a:ext uri="{FF2B5EF4-FFF2-40B4-BE49-F238E27FC236}">
                <a16:creationId xmlns:a16="http://schemas.microsoft.com/office/drawing/2014/main" id="{C4794F19-51A1-BB29-59A1-20F7E95702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3778250"/>
            <a:ext cx="4064000" cy="269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clarkoverheadtreesituc.tiff">
            <a:extLst>
              <a:ext uri="{FF2B5EF4-FFF2-40B4-BE49-F238E27FC236}">
                <a16:creationId xmlns:a16="http://schemas.microsoft.com/office/drawing/2014/main" id="{29973FF4-FF86-9E58-1369-47A6ACAE7F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83000" y="385763"/>
            <a:ext cx="4572000" cy="3079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1B5908-0FFA-BAF5-9B19-76311C78401B}"/>
              </a:ext>
            </a:extLst>
          </p:cNvPr>
          <p:cNvSpPr/>
          <p:nvPr/>
        </p:nvSpPr>
        <p:spPr>
          <a:xfrm>
            <a:off x="347663" y="668338"/>
            <a:ext cx="8796337" cy="4770437"/>
          </a:xfrm>
          <a:prstGeom prst="rect">
            <a:avLst/>
          </a:prstGeom>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400" b="1"/>
              <a:t>III.  Diagnostic tools</a:t>
            </a:r>
            <a:endParaRPr lang="en-US" altLang="en-US" sz="2400"/>
          </a:p>
          <a:p>
            <a:r>
              <a:rPr lang="en-US" altLang="en-US" sz="2000"/>
              <a:t> </a:t>
            </a:r>
          </a:p>
          <a:p>
            <a:r>
              <a:rPr lang="en-US" altLang="en-US" sz="2000"/>
              <a:t>Fisher and Ury (1981):</a:t>
            </a:r>
          </a:p>
          <a:p>
            <a:r>
              <a:rPr lang="en-US" altLang="en-US" sz="2000"/>
              <a:t> </a:t>
            </a:r>
          </a:p>
          <a:p>
            <a:r>
              <a:rPr lang="en-US" altLang="en-US" sz="2000" b="1" u="sng">
                <a:solidFill>
                  <a:srgbClr val="632523"/>
                </a:solidFill>
              </a:rPr>
              <a:t>Interests</a:t>
            </a:r>
            <a:r>
              <a:rPr lang="en-US" altLang="en-US" sz="2000" b="1">
                <a:solidFill>
                  <a:srgbClr val="632523"/>
                </a:solidFill>
              </a:rPr>
              <a:t>:  Focus on underlying interests, not positions</a:t>
            </a:r>
          </a:p>
          <a:p>
            <a:r>
              <a:rPr lang="en-US" altLang="en-US" sz="2000" u="sng"/>
              <a:t>Options</a:t>
            </a:r>
            <a:r>
              <a:rPr lang="en-US" altLang="en-US" sz="2000"/>
              <a:t>:  Invent options for mutual gain</a:t>
            </a:r>
          </a:p>
          <a:p>
            <a:r>
              <a:rPr lang="en-US" altLang="en-US" sz="2000" u="sng"/>
              <a:t>Criteria</a:t>
            </a:r>
            <a:r>
              <a:rPr lang="en-US" altLang="en-US" sz="2000"/>
              <a:t>:  Use objective criteria in evaluation</a:t>
            </a:r>
          </a:p>
          <a:p>
            <a:r>
              <a:rPr lang="en-US" altLang="en-US" sz="2000" u="sng"/>
              <a:t>BATNA</a:t>
            </a:r>
            <a:r>
              <a:rPr lang="en-US" altLang="en-US" sz="2000"/>
              <a:t>:  Understand your Best Alternative to a Negotiated Agreement</a:t>
            </a:r>
          </a:p>
          <a:p>
            <a:r>
              <a:rPr lang="en-US" altLang="en-US" sz="2000" u="sng"/>
              <a:t>People</a:t>
            </a:r>
            <a:r>
              <a:rPr lang="en-US" altLang="en-US" sz="2000"/>
              <a:t>:  Negotiate as if relationships matter</a:t>
            </a:r>
          </a:p>
          <a:p>
            <a:endParaRPr lang="en-US" altLang="en-US" sz="2000"/>
          </a:p>
          <a:p>
            <a:r>
              <a:rPr lang="en-US" altLang="en-US" sz="2000"/>
              <a:t>A </a:t>
            </a:r>
            <a:r>
              <a:rPr lang="en-US" altLang="en-US" sz="2000" b="1"/>
              <a:t>position </a:t>
            </a:r>
            <a:r>
              <a:rPr lang="en-US" altLang="en-US" sz="2000"/>
              <a:t>is what you say you want.  It is a preformed idea of what your ideal outcome is.  </a:t>
            </a:r>
          </a:p>
          <a:p>
            <a:endParaRPr lang="en-US" altLang="en-US" sz="2000"/>
          </a:p>
          <a:p>
            <a:r>
              <a:rPr lang="en-US" altLang="en-US" sz="2000" b="1"/>
              <a:t>Interests </a:t>
            </a:r>
            <a:r>
              <a:rPr lang="en-US" altLang="en-US" sz="2000"/>
              <a:t>are the needs, hopes, fears, concerns, and desires that underlie positions.  </a:t>
            </a:r>
          </a:p>
          <a:p>
            <a:endParaRPr lang="en-US" altLang="en-US" sz="20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5">
            <a:extLst>
              <a:ext uri="{FF2B5EF4-FFF2-40B4-BE49-F238E27FC236}">
                <a16:creationId xmlns:a16="http://schemas.microsoft.com/office/drawing/2014/main" id="{78223AE1-5945-BE5B-0910-750E7F77471E}"/>
              </a:ext>
            </a:extLst>
          </p:cNvPr>
          <p:cNvSpPr>
            <a:spLocks noChangeArrowheads="1"/>
          </p:cNvSpPr>
          <p:nvPr/>
        </p:nvSpPr>
        <p:spPr bwMode="auto">
          <a:xfrm>
            <a:off x="347663" y="668338"/>
            <a:ext cx="879633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400" b="1"/>
              <a:t>Reification</a:t>
            </a:r>
            <a:endParaRPr lang="en-US" altLang="en-US" sz="2400"/>
          </a:p>
          <a:p>
            <a:r>
              <a:rPr lang="en-US" altLang="en-US" sz="2000"/>
              <a:t> </a:t>
            </a:r>
          </a:p>
          <a:p>
            <a:r>
              <a:rPr lang="en-US" altLang="en-US" sz="2000"/>
              <a:t>(Concretization of abstract things.)</a:t>
            </a:r>
          </a:p>
          <a:p>
            <a:r>
              <a:rPr lang="en-US" altLang="en-US" sz="2000"/>
              <a:t> </a:t>
            </a:r>
          </a:p>
          <a:p>
            <a:endParaRPr lang="en-US" altLang="en-US" sz="2000" b="1"/>
          </a:p>
        </p:txBody>
      </p:sp>
      <p:pic>
        <p:nvPicPr>
          <p:cNvPr id="6146" name="Picture 3" descr="IMG_5188.jpg">
            <a:extLst>
              <a:ext uri="{FF2B5EF4-FFF2-40B4-BE49-F238E27FC236}">
                <a16:creationId xmlns:a16="http://schemas.microsoft.com/office/drawing/2014/main" id="{EB96C35E-62F6-8C5B-1798-8632442D00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708025"/>
            <a:ext cx="3657600" cy="548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6" descr="nsojuvy.tif">
            <a:extLst>
              <a:ext uri="{FF2B5EF4-FFF2-40B4-BE49-F238E27FC236}">
                <a16:creationId xmlns:a16="http://schemas.microsoft.com/office/drawing/2014/main" id="{5D2309A9-9683-19A9-085B-0C7B2AD892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350" y="2511425"/>
            <a:ext cx="3794125" cy="2930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4" descr="Monkey_knife_fight.jpg">
            <a:extLst>
              <a:ext uri="{FF2B5EF4-FFF2-40B4-BE49-F238E27FC236}">
                <a16:creationId xmlns:a16="http://schemas.microsoft.com/office/drawing/2014/main" id="{635269CC-8A31-A470-B7FC-217CD41F07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5675" y="1935163"/>
            <a:ext cx="7315200" cy="419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FEA534-4EFE-FFF7-5CBC-E5CC2F9E49D3}"/>
              </a:ext>
            </a:extLst>
          </p:cNvPr>
          <p:cNvSpPr txBox="1"/>
          <p:nvPr/>
        </p:nvSpPr>
        <p:spPr>
          <a:xfrm>
            <a:off x="890588" y="336550"/>
            <a:ext cx="7315200" cy="2247900"/>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400" b="1"/>
              <a:t>Strategies</a:t>
            </a:r>
          </a:p>
          <a:p>
            <a:endParaRPr lang="en-US" altLang="en-US" sz="2400" b="1"/>
          </a:p>
          <a:p>
            <a:r>
              <a:rPr lang="en-US" altLang="en-US" sz="2000" b="1"/>
              <a:t>I.	Winning</a:t>
            </a:r>
          </a:p>
          <a:p>
            <a:r>
              <a:rPr lang="en-US" altLang="en-US" sz="2400"/>
              <a:t> </a:t>
            </a:r>
          </a:p>
          <a:p>
            <a:r>
              <a:rPr lang="en-US" altLang="en-US" sz="2400"/>
              <a:t> </a:t>
            </a:r>
          </a:p>
          <a:p>
            <a:endParaRPr lang="en-US" altLang="en-US" sz="24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Box 3">
            <a:extLst>
              <a:ext uri="{FF2B5EF4-FFF2-40B4-BE49-F238E27FC236}">
                <a16:creationId xmlns:a16="http://schemas.microsoft.com/office/drawing/2014/main" id="{99447A4E-B1CF-CBCC-5ECC-1BB10142608D}"/>
              </a:ext>
            </a:extLst>
          </p:cNvPr>
          <p:cNvSpPr txBox="1">
            <a:spLocks noChangeArrowheads="1"/>
          </p:cNvSpPr>
          <p:nvPr/>
        </p:nvSpPr>
        <p:spPr bwMode="auto">
          <a:xfrm>
            <a:off x="454025" y="331788"/>
            <a:ext cx="830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 </a:t>
            </a:r>
          </a:p>
          <a:p>
            <a:endParaRPr lang="en-US" altLang="en-US"/>
          </a:p>
        </p:txBody>
      </p:sp>
      <p:pic>
        <p:nvPicPr>
          <p:cNvPr id="8194" name="Picture 2" descr="Landslide.jpg">
            <a:extLst>
              <a:ext uri="{FF2B5EF4-FFF2-40B4-BE49-F238E27FC236}">
                <a16:creationId xmlns:a16="http://schemas.microsoft.com/office/drawing/2014/main" id="{C8C3808C-3D44-4D88-4495-58B80A00D8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99113" y="3898900"/>
            <a:ext cx="3251200" cy="269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6" descr="T124W27Close.jpg">
            <a:extLst>
              <a:ext uri="{FF2B5EF4-FFF2-40B4-BE49-F238E27FC236}">
                <a16:creationId xmlns:a16="http://schemas.microsoft.com/office/drawing/2014/main" id="{13197754-68A3-8932-584D-E8E3F79464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388" y="4037013"/>
            <a:ext cx="4572000" cy="2492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6" name="Rectangle 4">
            <a:extLst>
              <a:ext uri="{FF2B5EF4-FFF2-40B4-BE49-F238E27FC236}">
                <a16:creationId xmlns:a16="http://schemas.microsoft.com/office/drawing/2014/main" id="{F328AD11-D0D1-EFB8-B06C-D63E10EE1341}"/>
              </a:ext>
            </a:extLst>
          </p:cNvPr>
          <p:cNvSpPr>
            <a:spLocks noChangeArrowheads="1"/>
          </p:cNvSpPr>
          <p:nvPr/>
        </p:nvSpPr>
        <p:spPr bwMode="auto">
          <a:xfrm>
            <a:off x="560388" y="331788"/>
            <a:ext cx="819943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t>“Only twelve headwall leave areas have been set aside in the Mapleton District. Of these, only five have been successful in preventing landslides. The only other evidence of leave area effectiveness consists of the Delphi survey results and the unsupported predictions of the Forest Service personnel. The Forest Service does not discuss the uncertainty of leave-area effectiveness. It does not question the effectiveness of leave areas in calculating impact on fish habitat; it merely assumes it to be approximately 100 percent.”</a:t>
            </a:r>
          </a:p>
          <a:p>
            <a:endParaRPr lang="en-US" altLang="en-US" sz="2000"/>
          </a:p>
          <a:p>
            <a:r>
              <a:rPr lang="en-US" altLang="en-US" sz="2000"/>
              <a:t>National Wildlife Federation v. U.S. Forest Service 592 F. Supp. 931,934 (D.Or 1984).  </a:t>
            </a:r>
          </a:p>
          <a:p>
            <a:endParaRPr lang="en-US" altLang="en-US" sz="2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Box 3">
            <a:extLst>
              <a:ext uri="{FF2B5EF4-FFF2-40B4-BE49-F238E27FC236}">
                <a16:creationId xmlns:a16="http://schemas.microsoft.com/office/drawing/2014/main" id="{E38D62E9-74A7-E99F-FF75-FF979961F856}"/>
              </a:ext>
            </a:extLst>
          </p:cNvPr>
          <p:cNvSpPr txBox="1">
            <a:spLocks noChangeArrowheads="1"/>
          </p:cNvSpPr>
          <p:nvPr/>
        </p:nvSpPr>
        <p:spPr bwMode="auto">
          <a:xfrm>
            <a:off x="220663" y="425450"/>
            <a:ext cx="4897437"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t>“…the Forest Service’s basic scientific methodology, to be reliable, required that the hypothesis and prediction of the model be verified with observation. The predictions of the model… were not verified with on the ground analysis.”</a:t>
            </a:r>
          </a:p>
          <a:p>
            <a:endParaRPr lang="en-US" altLang="en-US" sz="2000"/>
          </a:p>
          <a:p>
            <a:r>
              <a:rPr lang="en-US" altLang="en-US" sz="2000"/>
              <a:t>Lands Council v. Powell (Lands Council I ), 379 F.3d 738 (9th Cir.2004), amended by 395 F.3d 1019 (2005)</a:t>
            </a:r>
          </a:p>
          <a:p>
            <a:endParaRPr lang="en-US" altLang="en-US" sz="2000"/>
          </a:p>
          <a:p>
            <a:r>
              <a:rPr lang="en-US" altLang="en-US" sz="2000" b="1"/>
              <a:t>“…the Forest Service was required to conduct on-the-ground analysis to verify its soil quality analysis and to establish the reliability of it’s hypothesis that treating old-growth forest is beneficial to dependent species.”</a:t>
            </a:r>
          </a:p>
          <a:p>
            <a:endParaRPr lang="en-US" altLang="en-US" sz="2000"/>
          </a:p>
          <a:p>
            <a:r>
              <a:rPr lang="en-US" altLang="en-US" sz="2000"/>
              <a:t>Ecology Center v. Austin, 430 F.3d 1057, 1062 (9th Cir.2005)</a:t>
            </a:r>
          </a:p>
          <a:p>
            <a:r>
              <a:rPr lang="en-US" altLang="en-US" sz="2000"/>
              <a:t> </a:t>
            </a:r>
          </a:p>
        </p:txBody>
      </p:sp>
      <p:pic>
        <p:nvPicPr>
          <p:cNvPr id="9218" name="Picture 2" descr="JF-05.jpg">
            <a:extLst>
              <a:ext uri="{FF2B5EF4-FFF2-40B4-BE49-F238E27FC236}">
                <a16:creationId xmlns:a16="http://schemas.microsoft.com/office/drawing/2014/main" id="{367CC987-5201-D7F5-5B2A-EF798BB227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4788" y="736600"/>
            <a:ext cx="3657600"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3" descr="Lands Council v. McNair en banc.jpg">
            <a:extLst>
              <a:ext uri="{FF2B5EF4-FFF2-40B4-BE49-F238E27FC236}">
                <a16:creationId xmlns:a16="http://schemas.microsoft.com/office/drawing/2014/main" id="{838A6061-7C5A-13B3-DB1C-62ACB2EE54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6029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mcnair copy.jpg">
            <a:extLst>
              <a:ext uri="{FF2B5EF4-FFF2-40B4-BE49-F238E27FC236}">
                <a16:creationId xmlns:a16="http://schemas.microsoft.com/office/drawing/2014/main" id="{02DE1DA1-B8E6-061D-7F27-AF2CC89799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8725" y="2593975"/>
            <a:ext cx="3657600" cy="2432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240</TotalTime>
  <Words>871</Words>
  <Application>Microsoft Office PowerPoint</Application>
  <PresentationFormat>On-screen Show (4:3)</PresentationFormat>
  <Paragraphs>81</Paragraphs>
  <Slides>13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MS PGothic</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Johnston</dc:creator>
  <cp:lastModifiedBy>Lum-Naihe, Christof Jurh duk - FS, AZ</cp:lastModifiedBy>
  <cp:revision>16</cp:revision>
  <dcterms:created xsi:type="dcterms:W3CDTF">2013-05-07T17:45:14Z</dcterms:created>
  <dcterms:modified xsi:type="dcterms:W3CDTF">2025-08-04T17:22:36Z</dcterms:modified>
</cp:coreProperties>
</file>