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7" r:id="rId2"/>
    <p:sldId id="382" r:id="rId3"/>
    <p:sldId id="383" r:id="rId4"/>
    <p:sldId id="384" r:id="rId5"/>
    <p:sldId id="415" r:id="rId6"/>
    <p:sldId id="422" r:id="rId7"/>
    <p:sldId id="402" r:id="rId8"/>
    <p:sldId id="401" r:id="rId9"/>
    <p:sldId id="411" r:id="rId10"/>
    <p:sldId id="399" r:id="rId11"/>
    <p:sldId id="421" r:id="rId12"/>
    <p:sldId id="424" r:id="rId13"/>
    <p:sldId id="396" r:id="rId14"/>
    <p:sldId id="333" r:id="rId15"/>
    <p:sldId id="334" r:id="rId16"/>
    <p:sldId id="352" r:id="rId17"/>
    <p:sldId id="353" r:id="rId18"/>
    <p:sldId id="354" r:id="rId19"/>
    <p:sldId id="361" r:id="rId20"/>
    <p:sldId id="362" r:id="rId21"/>
    <p:sldId id="363" r:id="rId22"/>
    <p:sldId id="416" r:id="rId23"/>
    <p:sldId id="425" r:id="rId24"/>
    <p:sldId id="417" r:id="rId25"/>
    <p:sldId id="426" r:id="rId26"/>
    <p:sldId id="427" r:id="rId27"/>
    <p:sldId id="391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590" y="10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9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D54E1A5-933B-5BA4-A261-532B0FFC39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BBDDF56-2B5C-5E4B-E561-D6B26F9A3E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FC4A9119-9784-A5CA-92CF-CBDF7FD32BB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BBC01641-22FE-BF09-8085-0DA4BA4429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26ED7692-917A-4740-FF4F-D8497CFBBF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5C6C0EFE-F1F2-574F-D795-C7361CFE6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B01B8E-5BDA-484E-8E5E-358E85105D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F34A2E56-FA92-D826-EBB3-AF18036AB5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1C97BC1-CFCC-4379-9D33-AB0FDEABD80F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2678057D-3E1E-273F-05CC-9BBB9C76A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B31E436-732A-0FA6-DB04-DE6C4E3C3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4E78A139-70C5-FC0D-434E-C1A7B8467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D953E26-AABC-7AEA-087B-F8E7FAD6B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Wedge tail eagle and stage beetle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F8BE2C16-BEFD-14B3-89EB-D6BCBEBFC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649668B-CE56-4141-9748-CB391B941344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531E7B7F-B766-9464-8514-52A615EA45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4C310FE-9540-45E6-8C94-E5231E2C70C4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BDB9195-5F4C-8EB1-9018-B27306F95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822449E-37D0-DEF0-DDAF-0A33E7D16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224" tIns="45112" rIns="90224" bIns="45112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7CA3E7-008A-1901-9EA1-F9F03CBF73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4E0FBB-AE22-6D05-FB4D-71B68A0AC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C0BE04-31AD-B663-92EA-B738A445F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B9A38-E216-4C3C-8102-DA6A5434A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90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CE144A-E5BC-9D17-B971-707E471579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656265-AD58-1855-CD35-DB576B324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2A20AA-31C4-30FA-4FFD-119689AD6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639E4-4476-4563-B85E-98BD67A9F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5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DCB85-6BB1-3147-D7E4-8AC104446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389D2E-2264-812D-7E7D-F1DC4CE396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0784BB-6C2D-C4D3-E44B-0D9F59D8DA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0304D-16A3-4345-AB54-0C4F1D6073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53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5588"/>
            <a:ext cx="7772400" cy="730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74763"/>
            <a:ext cx="3810000" cy="482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63"/>
            <a:ext cx="3810000" cy="482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558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C4A889-DDD1-6A87-5047-D771A0FCA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FA0A53-77EB-95B6-8FFC-11796198DC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5DC142-70AB-B306-DCFF-4321B6F82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5F61E-3786-4486-A3D8-829F98AE6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92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F2491C-A6E1-3ED4-3199-164BCCC9E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052854-02A7-5215-5917-D0BCA5BBC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4122CD-7239-9F19-7570-41AE74CE9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DB13F-4686-4A11-BB33-F34C26AA7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995E2-EB9A-415E-B075-86A7755BC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A6FD92-A09D-6935-C8DB-B9411F2206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ACDBD-AFC4-470F-F88B-199E2D2539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6DF99-AA0E-4E4D-AE4A-0CD655430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61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529F1D-BA69-9A18-E1CE-648729F86B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CACE55-3D3D-2311-0885-722CBC5F1F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357A19-4C79-A230-4573-E482FC624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7E812-5360-40F0-BBE8-0380425711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55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978AE4-D707-8B1A-F855-9AA7F7E83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199D5C-42D2-F578-FB39-218E48D6A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126559-5A45-2FBB-050A-34B3FFFF12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A38D8-8629-40C5-878C-F8DF06EF3C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14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4C49E2-67F9-4DB0-1888-7986E1CFB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8E370F-D7F0-73F5-AD4C-A990753784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DBD4AA-C18C-A5EA-F603-611C2A85F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58E92C-423F-496F-BC54-39D1E8E5A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71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02FA81-0386-D1E6-700B-2C84C0A9C9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9C8E06-EFDD-AF6E-10DF-51974BC4E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B8AC64-24FC-A76E-12BC-152F5F54A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4E08C-8615-4586-8404-458CD8E68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17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A6F4FC-724D-E23F-58B0-F0236E6322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B7F50-1E50-36F0-A32B-212C9B2016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7A2BDD-0322-D565-C8DA-8EC413555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3026B-8663-4F1B-88E9-4BAE98B2A4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18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9ADD0CC-2D73-9A66-1ED2-12FA245351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E8117DC-1CA3-2049-6448-B9B4525C1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5FAC0AB-ED35-5E62-510D-D5FF7CD6B4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ED625A-43AF-5382-73F3-F244645C80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57C507C-4D24-26B7-1696-E9AF2751B0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F68BE9-FE81-4C49-B27D-34C10B82D2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3.emf"/><Relationship Id="rId7" Type="http://schemas.openxmlformats.org/officeDocument/2006/relationships/image" Target="../media/image4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4.emf"/><Relationship Id="rId10" Type="http://schemas.openxmlformats.org/officeDocument/2006/relationships/image" Target="../media/image47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FEDC1DA8-E0F3-C6C3-9D9E-0F2651FCB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7800"/>
            <a:ext cx="18415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3200"/>
          </a:p>
        </p:txBody>
      </p:sp>
      <p:pic>
        <p:nvPicPr>
          <p:cNvPr id="6146" name="Picture 6" descr="clearcut patches">
            <a:extLst>
              <a:ext uri="{FF2B5EF4-FFF2-40B4-BE49-F238E27FC236}">
                <a16:creationId xmlns:a16="http://schemas.microsoft.com/office/drawing/2014/main" id="{65EB759B-B63A-A81D-8917-82FCB395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>
            <a:extLst>
              <a:ext uri="{FF2B5EF4-FFF2-40B4-BE49-F238E27FC236}">
                <a16:creationId xmlns:a16="http://schemas.microsoft.com/office/drawing/2014/main" id="{447F52EC-CCA3-2170-6233-3B706EA9A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813" y="334963"/>
            <a:ext cx="8542337" cy="1366837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Application Landscape Ecology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 in Forest Management: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  A Glass Half Empty?</a:t>
            </a:r>
          </a:p>
        </p:txBody>
      </p:sp>
      <p:sp>
        <p:nvSpPr>
          <p:cNvPr id="6148" name="Subtitle 3">
            <a:extLst>
              <a:ext uri="{FF2B5EF4-FFF2-40B4-BE49-F238E27FC236}">
                <a16:creationId xmlns:a16="http://schemas.microsoft.com/office/drawing/2014/main" id="{6E09D199-A56A-222E-955B-30DA80942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Thomas Spies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USDA Forest Service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Pacific Northwest Research Station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545EF2D8-7D1E-C9CD-F033-35D01C25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163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/>
              <a:t>Climate Change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F35FC942-7F00-CA86-0895-98E66D256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3505200" cy="5092700"/>
          </a:xfrm>
        </p:spPr>
        <p:txBody>
          <a:bodyPr/>
          <a:lstStyle/>
          <a:p>
            <a:pPr marL="114300" indent="0" eaLnBrk="1" hangingPunct="1">
              <a:buFontTx/>
              <a:buNone/>
            </a:pPr>
            <a:r>
              <a:rPr lang="en-US" altLang="en-US" sz="3200"/>
              <a:t>.</a:t>
            </a:r>
          </a:p>
          <a:p>
            <a:pPr lvl="1" eaLnBrk="1" hangingPunct="1"/>
            <a:endParaRPr lang="en-US" altLang="en-US"/>
          </a:p>
        </p:txBody>
      </p:sp>
      <p:sp>
        <p:nvSpPr>
          <p:cNvPr id="13315" name="Content Placeholder 3">
            <a:extLst>
              <a:ext uri="{FF2B5EF4-FFF2-40B4-BE49-F238E27FC236}">
                <a16:creationId xmlns:a16="http://schemas.microsoft.com/office/drawing/2014/main" id="{7A61C93F-FB53-91DC-12E1-8D0A1BE8C8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AF7E986B-833A-2EC8-BDF8-1FF16343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284288"/>
            <a:ext cx="5151438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6">
            <a:extLst>
              <a:ext uri="{FF2B5EF4-FFF2-40B4-BE49-F238E27FC236}">
                <a16:creationId xmlns:a16="http://schemas.microsoft.com/office/drawing/2014/main" id="{D12ADD87-8A3F-50CB-501B-D831E35D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463" y="6353175"/>
            <a:ext cx="194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Littell et al. 2009</a:t>
            </a:r>
          </a:p>
        </p:txBody>
      </p:sp>
      <p:sp>
        <p:nvSpPr>
          <p:cNvPr id="13318" name="TextBox 4">
            <a:extLst>
              <a:ext uri="{FF2B5EF4-FFF2-40B4-BE49-F238E27FC236}">
                <a16:creationId xmlns:a16="http://schemas.microsoft.com/office/drawing/2014/main" id="{CC14F06E-00FE-AB30-04F9-DC8B2C206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7950" y="1265238"/>
            <a:ext cx="389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Douglas-fir at risk under future climate</a:t>
            </a:r>
          </a:p>
        </p:txBody>
      </p:sp>
      <p:pic>
        <p:nvPicPr>
          <p:cNvPr id="13319" name="Picture 7">
            <a:extLst>
              <a:ext uri="{FF2B5EF4-FFF2-40B4-BE49-F238E27FC236}">
                <a16:creationId xmlns:a16="http://schemas.microsoft.com/office/drawing/2014/main" id="{3BB82A71-1039-AB41-1EDA-CA0719F2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782763"/>
            <a:ext cx="2509838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8">
            <a:extLst>
              <a:ext uri="{FF2B5EF4-FFF2-40B4-BE49-F238E27FC236}">
                <a16:creationId xmlns:a16="http://schemas.microsoft.com/office/drawing/2014/main" id="{2B2D0147-9B57-C996-C388-775E3A27A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1401763"/>
            <a:ext cx="3338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Range of Alaska Yellow Cedar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FAA43E0-25B3-71D3-B38E-F029CD50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271463"/>
            <a:ext cx="7772400" cy="1143000"/>
          </a:xfrm>
        </p:spPr>
        <p:txBody>
          <a:bodyPr/>
          <a:lstStyle/>
          <a:p>
            <a:pPr eaLnBrk="1" hangingPunct="1"/>
            <a:br>
              <a:rPr lang="en-US" altLang="en-US"/>
            </a:br>
            <a:br>
              <a:rPr lang="en-US" altLang="en-US"/>
            </a:br>
            <a:r>
              <a:rPr lang="en-US" altLang="en-US"/>
              <a:t>HRV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5B2FF-9191-84C8-F6DF-B499E4436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1673225"/>
            <a:ext cx="5886450" cy="4114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US" b="1" dirty="0">
              <a:ea typeface="+mn-ea"/>
            </a:endParaRPr>
          </a:p>
          <a:p>
            <a:pPr eaLnBrk="1" hangingPunct="1">
              <a:defRPr/>
            </a:pPr>
            <a:r>
              <a:rPr lang="en-US" sz="2800" b="1" dirty="0">
                <a:ea typeface="+mn-ea"/>
              </a:rPr>
              <a:t>Waypoint</a:t>
            </a:r>
            <a:r>
              <a:rPr lang="en-US" sz="2800" dirty="0">
                <a:ea typeface="+mn-ea"/>
              </a:rPr>
              <a:t> rather than </a:t>
            </a:r>
            <a:r>
              <a:rPr lang="en-US" sz="2800" b="1" dirty="0">
                <a:ea typeface="+mn-ea"/>
              </a:rPr>
              <a:t>Endpoin</a:t>
            </a:r>
            <a:r>
              <a:rPr lang="en-US" sz="2800" dirty="0">
                <a:ea typeface="+mn-ea"/>
              </a:rPr>
              <a:t>t </a:t>
            </a:r>
          </a:p>
          <a:p>
            <a:pPr lvl="1" eaLnBrk="1" hangingPunct="1">
              <a:defRPr/>
            </a:pPr>
            <a:r>
              <a:rPr lang="en-US" sz="2400" dirty="0"/>
              <a:t>Reference point for navigation to destination</a:t>
            </a:r>
          </a:p>
          <a:p>
            <a:pPr eaLnBrk="1" hangingPunct="1">
              <a:defRPr/>
            </a:pPr>
            <a:r>
              <a:rPr lang="en-US" sz="2800" dirty="0">
                <a:ea typeface="+mn-ea"/>
              </a:rPr>
              <a:t>Other Waypoints</a:t>
            </a:r>
          </a:p>
          <a:p>
            <a:pPr lvl="1" eaLnBrk="1" hangingPunct="1">
              <a:defRPr/>
            </a:pPr>
            <a:r>
              <a:rPr lang="en-US" sz="2400" dirty="0"/>
              <a:t>Future Range of Variability</a:t>
            </a:r>
          </a:p>
          <a:p>
            <a:pPr lvl="1" eaLnBrk="1" hangingPunct="1">
              <a:defRPr/>
            </a:pPr>
            <a:r>
              <a:rPr lang="en-US" sz="2400" dirty="0"/>
              <a:t>Social Acceptability</a:t>
            </a:r>
          </a:p>
          <a:p>
            <a:pPr eaLnBrk="1" hangingPunct="1">
              <a:defRPr/>
            </a:pPr>
            <a:endParaRPr lang="en-US" dirty="0">
              <a:ea typeface="+mn-ea"/>
            </a:endParaRPr>
          </a:p>
          <a:p>
            <a:pPr eaLnBrk="1" hangingPunct="1">
              <a:defRPr/>
            </a:pPr>
            <a:endParaRPr lang="en-US" dirty="0">
              <a:ea typeface="+mn-ea"/>
            </a:endParaRPr>
          </a:p>
        </p:txBody>
      </p:sp>
      <p:pic>
        <p:nvPicPr>
          <p:cNvPr id="14339" name="Picture 2" descr="C:\Users\tspies\Pictures\map-and-compass-for-home-page.jpg">
            <a:extLst>
              <a:ext uri="{FF2B5EF4-FFF2-40B4-BE49-F238E27FC236}">
                <a16:creationId xmlns:a16="http://schemas.microsoft.com/office/drawing/2014/main" id="{B6A22A57-6527-A9B2-634E-E6C11DF1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609975"/>
            <a:ext cx="407193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>
            <a:extLst>
              <a:ext uri="{FF2B5EF4-FFF2-40B4-BE49-F238E27FC236}">
                <a16:creationId xmlns:a16="http://schemas.microsoft.com/office/drawing/2014/main" id="{5B6A414C-ED20-12EC-BDF8-34ACB8CF3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92075"/>
            <a:ext cx="628808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/>
              <a:t>Reference Conditions/Goals</a:t>
            </a:r>
          </a:p>
          <a:p>
            <a:pPr algn="ctr" eaLnBrk="1" hangingPunct="1"/>
            <a:endParaRPr lang="en-US" altLang="en-US"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>
            <a:extLst>
              <a:ext uri="{FF2B5EF4-FFF2-40B4-BE49-F238E27FC236}">
                <a16:creationId xmlns:a16="http://schemas.microsoft.com/office/drawing/2014/main" id="{EE3DAB40-FDCD-0B59-4CDE-DD75A12E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Future Range of Variation (FRV)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151A54-E732-25CE-D990-3878D8D5F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2578100"/>
            <a:ext cx="77724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Estimated range of ecological conditions in future given climate change, land-use change and social acceptability</a:t>
            </a:r>
          </a:p>
          <a:p>
            <a:pPr algn="ctr" eaLnBrk="1" hangingPunct="1"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CC71E746-F9BD-B5F8-B90D-A973A0933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9050"/>
            <a:ext cx="7620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0000"/>
                </a:solidFill>
              </a:rPr>
              <a:t>Resilience </a:t>
            </a:r>
            <a:r>
              <a:rPr lang="en-US" altLang="en-US" sz="3600"/>
              <a:t>Instead of </a:t>
            </a:r>
            <a:r>
              <a:rPr lang="en-US" altLang="en-US" sz="3600" b="1"/>
              <a:t>Restoration</a:t>
            </a:r>
            <a:br>
              <a:rPr lang="en-US" altLang="en-US" sz="3600" b="1"/>
            </a:br>
            <a:r>
              <a:rPr lang="en-US" altLang="en-US" sz="3600"/>
              <a:t>Evolving  Scientific Perspec</a:t>
            </a:r>
            <a:r>
              <a:rPr lang="en-US" altLang="en-US" sz="4000"/>
              <a:t>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DD6EA-4859-5BC9-DFBB-9532E639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sz="5100" dirty="0">
                <a:ea typeface="+mn-ea"/>
              </a:rPr>
              <a:t>Engineering</a:t>
            </a:r>
            <a:endParaRPr lang="en-US" sz="3400" dirty="0">
              <a:ea typeface="+mn-ea"/>
            </a:endParaRPr>
          </a:p>
          <a:p>
            <a:pPr marL="114300" indent="0" eaLnBrk="1" hangingPunct="1">
              <a:buFontTx/>
              <a:buNone/>
              <a:defRPr/>
            </a:pPr>
            <a:r>
              <a:rPr lang="en-US" sz="5100" dirty="0">
                <a:ea typeface="+mn-ea"/>
              </a:rPr>
              <a:t> Resilience</a:t>
            </a:r>
            <a:endParaRPr lang="en-US" sz="4600" dirty="0">
              <a:ea typeface="+mn-ea"/>
            </a:endParaRPr>
          </a:p>
          <a:p>
            <a:pPr marL="114300" indent="0" eaLnBrk="1" hangingPunct="1">
              <a:buFontTx/>
              <a:buNone/>
              <a:defRPr/>
            </a:pPr>
            <a:endParaRPr lang="en-US" sz="4000" dirty="0">
              <a:ea typeface="+mn-ea"/>
            </a:endParaRPr>
          </a:p>
          <a:p>
            <a:pPr eaLnBrk="1" hangingPunct="1">
              <a:defRPr/>
            </a:pPr>
            <a:endParaRPr lang="en-US" sz="4800" dirty="0">
              <a:ea typeface="+mn-ea"/>
            </a:endParaRPr>
          </a:p>
          <a:p>
            <a:pPr eaLnBrk="1" hangingPunct="1">
              <a:defRPr/>
            </a:pPr>
            <a:r>
              <a:rPr lang="en-US" sz="4800" dirty="0">
                <a:ea typeface="+mn-ea"/>
              </a:rPr>
              <a:t>Ecological</a:t>
            </a:r>
          </a:p>
          <a:p>
            <a:pPr marL="114300" indent="0" eaLnBrk="1" hangingPunct="1">
              <a:buFontTx/>
              <a:buNone/>
              <a:defRPr/>
            </a:pPr>
            <a:r>
              <a:rPr lang="en-US" sz="4800" dirty="0">
                <a:ea typeface="+mn-ea"/>
              </a:rPr>
              <a:t> Resilience</a:t>
            </a:r>
          </a:p>
          <a:p>
            <a:pPr eaLnBrk="1" hangingPunct="1">
              <a:defRPr/>
            </a:pPr>
            <a:endParaRPr lang="en-US" sz="4800" dirty="0">
              <a:ea typeface="+mn-ea"/>
            </a:endParaRPr>
          </a:p>
          <a:p>
            <a:pPr eaLnBrk="1" hangingPunct="1">
              <a:defRPr/>
            </a:pPr>
            <a:r>
              <a:rPr lang="en-US" sz="4800" dirty="0">
                <a:ea typeface="+mn-ea"/>
              </a:rPr>
              <a:t>Socio-Ecological</a:t>
            </a:r>
          </a:p>
          <a:p>
            <a:pPr marL="114300" indent="0" eaLnBrk="1" hangingPunct="1">
              <a:buFontTx/>
              <a:buNone/>
              <a:defRPr/>
            </a:pPr>
            <a:r>
              <a:rPr lang="en-US" sz="4800" dirty="0">
                <a:ea typeface="+mn-ea"/>
              </a:rPr>
              <a:t>Resilience</a:t>
            </a:r>
          </a:p>
        </p:txBody>
      </p:sp>
      <p:sp>
        <p:nvSpPr>
          <p:cNvPr id="16387" name="TextBox 3">
            <a:extLst>
              <a:ext uri="{FF2B5EF4-FFF2-40B4-BE49-F238E27FC236}">
                <a16:creationId xmlns:a16="http://schemas.microsoft.com/office/drawing/2014/main" id="{65B1292D-E7F4-262E-FC0E-0892B896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70650"/>
            <a:ext cx="2106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Based on Folke 2006</a:t>
            </a: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8AAE965F-9AE2-D02B-8665-27F69F256C63}"/>
              </a:ext>
            </a:extLst>
          </p:cNvPr>
          <p:cNvGrpSpPr>
            <a:grpSpLocks/>
          </p:cNvGrpSpPr>
          <p:nvPr/>
        </p:nvGrpSpPr>
        <p:grpSpPr bwMode="auto">
          <a:xfrm>
            <a:off x="5675313" y="1162050"/>
            <a:ext cx="2222500" cy="1676400"/>
            <a:chOff x="5638800" y="4343400"/>
            <a:chExt cx="2286000" cy="1828800"/>
          </a:xfrm>
        </p:grpSpPr>
        <p:grpSp>
          <p:nvGrpSpPr>
            <p:cNvPr id="16410" name="Group 5">
              <a:extLst>
                <a:ext uri="{FF2B5EF4-FFF2-40B4-BE49-F238E27FC236}">
                  <a16:creationId xmlns:a16="http://schemas.microsoft.com/office/drawing/2014/main" id="{DEC0E248-A997-9D73-BCE4-67C36ADE2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8800" y="4343400"/>
              <a:ext cx="2286000" cy="1828800"/>
              <a:chOff x="1295400" y="2057400"/>
              <a:chExt cx="2286000" cy="182880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CCA7C00-9478-FFB8-8488-4CE83C6A4CF2}"/>
                  </a:ext>
                </a:extLst>
              </p:cNvPr>
              <p:cNvCxnSpPr/>
              <p:nvPr/>
            </p:nvCxnSpPr>
            <p:spPr>
              <a:xfrm>
                <a:off x="1295400" y="2057400"/>
                <a:ext cx="0" cy="18288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644C4BF-6D12-9C58-DC0B-B479970E3744}"/>
                  </a:ext>
                </a:extLst>
              </p:cNvPr>
              <p:cNvCxnSpPr/>
              <p:nvPr/>
            </p:nvCxnSpPr>
            <p:spPr>
              <a:xfrm>
                <a:off x="1295400" y="3886200"/>
                <a:ext cx="2286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E67C6A7-C145-1EC7-5CDE-1489BA3EDAB5}"/>
                </a:ext>
              </a:extLst>
            </p:cNvPr>
            <p:cNvSpPr/>
            <p:nvPr/>
          </p:nvSpPr>
          <p:spPr>
            <a:xfrm>
              <a:off x="5638800" y="4876800"/>
              <a:ext cx="2147207" cy="1143000"/>
            </a:xfrm>
            <a:custGeom>
              <a:avLst/>
              <a:gdLst>
                <a:gd name="connsiteX0" fmla="*/ 0 w 2147581"/>
                <a:gd name="connsiteY0" fmla="*/ 109057 h 542380"/>
                <a:gd name="connsiteX1" fmla="*/ 268447 w 2147581"/>
                <a:gd name="connsiteY1" fmla="*/ 58723 h 542380"/>
                <a:gd name="connsiteX2" fmla="*/ 494950 w 2147581"/>
                <a:gd name="connsiteY2" fmla="*/ 109057 h 542380"/>
                <a:gd name="connsiteX3" fmla="*/ 713064 w 2147581"/>
                <a:gd name="connsiteY3" fmla="*/ 151002 h 542380"/>
                <a:gd name="connsiteX4" fmla="*/ 906011 w 2147581"/>
                <a:gd name="connsiteY4" fmla="*/ 58723 h 542380"/>
                <a:gd name="connsiteX5" fmla="*/ 1065401 w 2147581"/>
                <a:gd name="connsiteY5" fmla="*/ 16778 h 542380"/>
                <a:gd name="connsiteX6" fmla="*/ 1233181 w 2147581"/>
                <a:gd name="connsiteY6" fmla="*/ 83890 h 542380"/>
                <a:gd name="connsiteX7" fmla="*/ 1241570 w 2147581"/>
                <a:gd name="connsiteY7" fmla="*/ 117446 h 542380"/>
                <a:gd name="connsiteX8" fmla="*/ 1409350 w 2147581"/>
                <a:gd name="connsiteY8" fmla="*/ 528507 h 542380"/>
                <a:gd name="connsiteX9" fmla="*/ 1577130 w 2147581"/>
                <a:gd name="connsiteY9" fmla="*/ 427839 h 542380"/>
                <a:gd name="connsiteX10" fmla="*/ 1753299 w 2147581"/>
                <a:gd name="connsiteY10" fmla="*/ 251670 h 542380"/>
                <a:gd name="connsiteX11" fmla="*/ 1895912 w 2147581"/>
                <a:gd name="connsiteY11" fmla="*/ 41945 h 542380"/>
                <a:gd name="connsiteX12" fmla="*/ 2088858 w 2147581"/>
                <a:gd name="connsiteY12" fmla="*/ 8389 h 542380"/>
                <a:gd name="connsiteX13" fmla="*/ 2147581 w 2147581"/>
                <a:gd name="connsiteY13" fmla="*/ 0 h 54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7581" h="542380">
                  <a:moveTo>
                    <a:pt x="0" y="109057"/>
                  </a:moveTo>
                  <a:cubicBezTo>
                    <a:pt x="92977" y="83890"/>
                    <a:pt x="185955" y="58723"/>
                    <a:pt x="268447" y="58723"/>
                  </a:cubicBezTo>
                  <a:cubicBezTo>
                    <a:pt x="350939" y="58723"/>
                    <a:pt x="420847" y="93677"/>
                    <a:pt x="494950" y="109057"/>
                  </a:cubicBezTo>
                  <a:cubicBezTo>
                    <a:pt x="569053" y="124437"/>
                    <a:pt x="644554" y="159391"/>
                    <a:pt x="713064" y="151002"/>
                  </a:cubicBezTo>
                  <a:cubicBezTo>
                    <a:pt x="781574" y="142613"/>
                    <a:pt x="847288" y="81094"/>
                    <a:pt x="906011" y="58723"/>
                  </a:cubicBezTo>
                  <a:cubicBezTo>
                    <a:pt x="964734" y="36352"/>
                    <a:pt x="1010873" y="12584"/>
                    <a:pt x="1065401" y="16778"/>
                  </a:cubicBezTo>
                  <a:cubicBezTo>
                    <a:pt x="1119929" y="20972"/>
                    <a:pt x="1203820" y="67112"/>
                    <a:pt x="1233181" y="83890"/>
                  </a:cubicBezTo>
                  <a:cubicBezTo>
                    <a:pt x="1262542" y="100668"/>
                    <a:pt x="1212209" y="43343"/>
                    <a:pt x="1241570" y="117446"/>
                  </a:cubicBezTo>
                  <a:cubicBezTo>
                    <a:pt x="1270931" y="191549"/>
                    <a:pt x="1353423" y="476775"/>
                    <a:pt x="1409350" y="528507"/>
                  </a:cubicBezTo>
                  <a:cubicBezTo>
                    <a:pt x="1465277" y="580239"/>
                    <a:pt x="1519805" y="473979"/>
                    <a:pt x="1577130" y="427839"/>
                  </a:cubicBezTo>
                  <a:cubicBezTo>
                    <a:pt x="1634455" y="381700"/>
                    <a:pt x="1700169" y="315986"/>
                    <a:pt x="1753299" y="251670"/>
                  </a:cubicBezTo>
                  <a:cubicBezTo>
                    <a:pt x="1806429" y="187354"/>
                    <a:pt x="1839986" y="82492"/>
                    <a:pt x="1895912" y="41945"/>
                  </a:cubicBezTo>
                  <a:cubicBezTo>
                    <a:pt x="1951839" y="1398"/>
                    <a:pt x="2046913" y="15380"/>
                    <a:pt x="2088858" y="8389"/>
                  </a:cubicBezTo>
                  <a:cubicBezTo>
                    <a:pt x="2130803" y="1398"/>
                    <a:pt x="2139192" y="699"/>
                    <a:pt x="2147581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6389" name="Group 9">
            <a:extLst>
              <a:ext uri="{FF2B5EF4-FFF2-40B4-BE49-F238E27FC236}">
                <a16:creationId xmlns:a16="http://schemas.microsoft.com/office/drawing/2014/main" id="{43CBD9E3-5221-AF27-CC08-1F158E9BB1F6}"/>
              </a:ext>
            </a:extLst>
          </p:cNvPr>
          <p:cNvGrpSpPr>
            <a:grpSpLocks/>
          </p:cNvGrpSpPr>
          <p:nvPr/>
        </p:nvGrpSpPr>
        <p:grpSpPr bwMode="auto">
          <a:xfrm>
            <a:off x="3273425" y="2928938"/>
            <a:ext cx="2247900" cy="1698625"/>
            <a:chOff x="838200" y="4419600"/>
            <a:chExt cx="2324694" cy="1828800"/>
          </a:xfrm>
        </p:grpSpPr>
        <p:grpSp>
          <p:nvGrpSpPr>
            <p:cNvPr id="16405" name="Group 10">
              <a:extLst>
                <a:ext uri="{FF2B5EF4-FFF2-40B4-BE49-F238E27FC236}">
                  <a16:creationId xmlns:a16="http://schemas.microsoft.com/office/drawing/2014/main" id="{188EC6BD-BCFE-429C-71A0-240383798D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4419600"/>
              <a:ext cx="2286000" cy="1828800"/>
              <a:chOff x="1295400" y="2057400"/>
              <a:chExt cx="2286000" cy="182880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BAF03CD-6E37-4A95-F379-3CBD0557281A}"/>
                  </a:ext>
                </a:extLst>
              </p:cNvPr>
              <p:cNvCxnSpPr/>
              <p:nvPr/>
            </p:nvCxnSpPr>
            <p:spPr>
              <a:xfrm>
                <a:off x="1295400" y="2057400"/>
                <a:ext cx="0" cy="18288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0B6B487-DF9A-438F-79F9-2F009D136531}"/>
                  </a:ext>
                </a:extLst>
              </p:cNvPr>
              <p:cNvCxnSpPr/>
              <p:nvPr/>
            </p:nvCxnSpPr>
            <p:spPr>
              <a:xfrm>
                <a:off x="1295400" y="3886200"/>
                <a:ext cx="22852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Explosion 1 11">
              <a:extLst>
                <a:ext uri="{FF2B5EF4-FFF2-40B4-BE49-F238E27FC236}">
                  <a16:creationId xmlns:a16="http://schemas.microsoft.com/office/drawing/2014/main" id="{CA4B5E6E-0E89-E5B0-7C46-CE300E976A04}"/>
                </a:ext>
              </a:extLst>
            </p:cNvPr>
            <p:cNvSpPr/>
            <p:nvPr/>
          </p:nvSpPr>
          <p:spPr>
            <a:xfrm>
              <a:off x="1189531" y="4609316"/>
              <a:ext cx="1370848" cy="1295542"/>
            </a:xfrm>
            <a:prstGeom prst="irregularSeal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44ADC06-271A-AC04-0310-066C2FB0A347}"/>
                </a:ext>
              </a:extLst>
            </p:cNvPr>
            <p:cNvSpPr/>
            <p:nvPr/>
          </p:nvSpPr>
          <p:spPr>
            <a:xfrm>
              <a:off x="1938161" y="5234868"/>
              <a:ext cx="1224733" cy="536676"/>
            </a:xfrm>
            <a:custGeom>
              <a:avLst/>
              <a:gdLst>
                <a:gd name="connsiteX0" fmla="*/ 0 w 1225037"/>
                <a:gd name="connsiteY0" fmla="*/ 33556 h 537074"/>
                <a:gd name="connsiteX1" fmla="*/ 595618 w 1225037"/>
                <a:gd name="connsiteY1" fmla="*/ 360727 h 537074"/>
                <a:gd name="connsiteX2" fmla="*/ 813732 w 1225037"/>
                <a:gd name="connsiteY2" fmla="*/ 385894 h 537074"/>
                <a:gd name="connsiteX3" fmla="*/ 1073791 w 1225037"/>
                <a:gd name="connsiteY3" fmla="*/ 536896 h 537074"/>
                <a:gd name="connsiteX4" fmla="*/ 1208015 w 1225037"/>
                <a:gd name="connsiteY4" fmla="*/ 352338 h 537074"/>
                <a:gd name="connsiteX5" fmla="*/ 1157681 w 1225037"/>
                <a:gd name="connsiteY5" fmla="*/ 67112 h 537074"/>
                <a:gd name="connsiteX6" fmla="*/ 620785 w 1225037"/>
                <a:gd name="connsiteY6" fmla="*/ 0 h 53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5037" h="537074">
                  <a:moveTo>
                    <a:pt x="0" y="33556"/>
                  </a:moveTo>
                  <a:cubicBezTo>
                    <a:pt x="229998" y="167780"/>
                    <a:pt x="459996" y="302004"/>
                    <a:pt x="595618" y="360727"/>
                  </a:cubicBezTo>
                  <a:cubicBezTo>
                    <a:pt x="731240" y="419450"/>
                    <a:pt x="734036" y="356532"/>
                    <a:pt x="813732" y="385894"/>
                  </a:cubicBezTo>
                  <a:cubicBezTo>
                    <a:pt x="893428" y="415256"/>
                    <a:pt x="1008077" y="542489"/>
                    <a:pt x="1073791" y="536896"/>
                  </a:cubicBezTo>
                  <a:cubicBezTo>
                    <a:pt x="1139505" y="531303"/>
                    <a:pt x="1194033" y="430635"/>
                    <a:pt x="1208015" y="352338"/>
                  </a:cubicBezTo>
                  <a:cubicBezTo>
                    <a:pt x="1221997" y="274041"/>
                    <a:pt x="1255553" y="125835"/>
                    <a:pt x="1157681" y="67112"/>
                  </a:cubicBezTo>
                  <a:cubicBezTo>
                    <a:pt x="1059809" y="8389"/>
                    <a:pt x="840297" y="4194"/>
                    <a:pt x="620785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6390" name="Group 16">
            <a:extLst>
              <a:ext uri="{FF2B5EF4-FFF2-40B4-BE49-F238E27FC236}">
                <a16:creationId xmlns:a16="http://schemas.microsoft.com/office/drawing/2014/main" id="{2259F926-67CF-6C82-E150-F96F7BA25200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4641850"/>
            <a:ext cx="2286000" cy="1828800"/>
            <a:chOff x="1295400" y="2057400"/>
            <a:chExt cx="2286000" cy="18288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25F64A-DA91-C993-417D-45FE997AB9B7}"/>
                </a:ext>
              </a:extLst>
            </p:cNvPr>
            <p:cNvCxnSpPr/>
            <p:nvPr/>
          </p:nvCxnSpPr>
          <p:spPr>
            <a:xfrm>
              <a:off x="1295400" y="2057400"/>
              <a:ext cx="0" cy="1828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C2E47E6-F71A-027A-435A-7A4F2AE08AB7}"/>
                </a:ext>
              </a:extLst>
            </p:cNvPr>
            <p:cNvCxnSpPr/>
            <p:nvPr/>
          </p:nvCxnSpPr>
          <p:spPr>
            <a:xfrm>
              <a:off x="1295400" y="3886200"/>
              <a:ext cx="228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Explosion 1 17">
            <a:extLst>
              <a:ext uri="{FF2B5EF4-FFF2-40B4-BE49-F238E27FC236}">
                <a16:creationId xmlns:a16="http://schemas.microsoft.com/office/drawing/2014/main" id="{17E00B5A-BD69-7850-4424-0C03E73825E3}"/>
              </a:ext>
            </a:extLst>
          </p:cNvPr>
          <p:cNvSpPr/>
          <p:nvPr/>
        </p:nvSpPr>
        <p:spPr>
          <a:xfrm>
            <a:off x="5827713" y="5092700"/>
            <a:ext cx="1104900" cy="1143000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Explosion 1 18">
            <a:extLst>
              <a:ext uri="{FF2B5EF4-FFF2-40B4-BE49-F238E27FC236}">
                <a16:creationId xmlns:a16="http://schemas.microsoft.com/office/drawing/2014/main" id="{66113A4E-A5C9-05CA-59DD-C0DC5D054F81}"/>
              </a:ext>
            </a:extLst>
          </p:cNvPr>
          <p:cNvSpPr/>
          <p:nvPr/>
        </p:nvSpPr>
        <p:spPr>
          <a:xfrm>
            <a:off x="6513513" y="5249863"/>
            <a:ext cx="1104900" cy="1143000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F2FEBF-B237-1508-5CBF-B8868B67513F}"/>
              </a:ext>
            </a:extLst>
          </p:cNvPr>
          <p:cNvCxnSpPr/>
          <p:nvPr/>
        </p:nvCxnSpPr>
        <p:spPr>
          <a:xfrm>
            <a:off x="6513513" y="5702300"/>
            <a:ext cx="801687" cy="1190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xplosion 2 20">
            <a:extLst>
              <a:ext uri="{FF2B5EF4-FFF2-40B4-BE49-F238E27FC236}">
                <a16:creationId xmlns:a16="http://schemas.microsoft.com/office/drawing/2014/main" id="{E3E69523-265F-7B9D-0B9B-F0661CF06774}"/>
              </a:ext>
            </a:extLst>
          </p:cNvPr>
          <p:cNvSpPr/>
          <p:nvPr/>
        </p:nvSpPr>
        <p:spPr>
          <a:xfrm>
            <a:off x="7065963" y="5210175"/>
            <a:ext cx="782637" cy="1182688"/>
          </a:xfrm>
          <a:prstGeom prst="irregularSeal2">
            <a:avLst/>
          </a:prstGeom>
          <a:noFill/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5" name="TextBox 24">
            <a:extLst>
              <a:ext uri="{FF2B5EF4-FFF2-40B4-BE49-F238E27FC236}">
                <a16:creationId xmlns:a16="http://schemas.microsoft.com/office/drawing/2014/main" id="{8EC2CAE1-8C16-A02D-1C9B-2F93FF67912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47444" y="1815307"/>
            <a:ext cx="803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Metric</a:t>
            </a:r>
          </a:p>
        </p:txBody>
      </p:sp>
      <p:sp>
        <p:nvSpPr>
          <p:cNvPr id="16396" name="TextBox 25">
            <a:extLst>
              <a:ext uri="{FF2B5EF4-FFF2-40B4-BE49-F238E27FC236}">
                <a16:creationId xmlns:a16="http://schemas.microsoft.com/office/drawing/2014/main" id="{0BB8553A-DA08-BCA3-D1D3-BD73C68F5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4641850"/>
            <a:ext cx="97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Metric 1</a:t>
            </a:r>
          </a:p>
        </p:txBody>
      </p:sp>
      <p:sp>
        <p:nvSpPr>
          <p:cNvPr id="16397" name="TextBox 26">
            <a:extLst>
              <a:ext uri="{FF2B5EF4-FFF2-40B4-BE49-F238E27FC236}">
                <a16:creationId xmlns:a16="http://schemas.microsoft.com/office/drawing/2014/main" id="{92CF1EF4-419B-8CF6-2672-3C121A51EC6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573338" y="3546475"/>
            <a:ext cx="973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Metric 2</a:t>
            </a:r>
          </a:p>
        </p:txBody>
      </p:sp>
      <p:sp>
        <p:nvSpPr>
          <p:cNvPr id="16398" name="Rectangle 27">
            <a:extLst>
              <a:ext uri="{FF2B5EF4-FFF2-40B4-BE49-F238E27FC236}">
                <a16:creationId xmlns:a16="http://schemas.microsoft.com/office/drawing/2014/main" id="{019488D4-B4DE-891A-4A10-F01FC4D79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6429375"/>
            <a:ext cx="97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Metric 1</a:t>
            </a:r>
          </a:p>
        </p:txBody>
      </p:sp>
      <p:sp>
        <p:nvSpPr>
          <p:cNvPr id="16399" name="Rectangle 28">
            <a:extLst>
              <a:ext uri="{FF2B5EF4-FFF2-40B4-BE49-F238E27FC236}">
                <a16:creationId xmlns:a16="http://schemas.microsoft.com/office/drawing/2014/main" id="{292CAED7-8337-AA00-DD3D-FAC898A1D6F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033962" y="5480051"/>
            <a:ext cx="97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Metric 2</a:t>
            </a:r>
          </a:p>
        </p:txBody>
      </p:sp>
      <p:sp>
        <p:nvSpPr>
          <p:cNvPr id="16400" name="Rectangle 29">
            <a:extLst>
              <a:ext uri="{FF2B5EF4-FFF2-40B4-BE49-F238E27FC236}">
                <a16:creationId xmlns:a16="http://schemas.microsoft.com/office/drawing/2014/main" id="{88A44243-4BAD-0535-E02B-6825B836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2874963"/>
            <a:ext cx="649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Time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61796E-A95E-F2DC-C4B4-C8E1F132D69E}"/>
              </a:ext>
            </a:extLst>
          </p:cNvPr>
          <p:cNvSpPr/>
          <p:nvPr/>
        </p:nvSpPr>
        <p:spPr>
          <a:xfrm>
            <a:off x="9525" y="4679950"/>
            <a:ext cx="8259763" cy="2152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ECE2F6-CE5B-EBC6-BF3D-FD8B5B85CDBD}"/>
              </a:ext>
            </a:extLst>
          </p:cNvPr>
          <p:cNvSpPr/>
          <p:nvPr/>
        </p:nvSpPr>
        <p:spPr>
          <a:xfrm>
            <a:off x="381000" y="2851150"/>
            <a:ext cx="5305425" cy="1873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>
            <a:extLst>
              <a:ext uri="{FF2B5EF4-FFF2-40B4-BE49-F238E27FC236}">
                <a16:creationId xmlns:a16="http://schemas.microsoft.com/office/drawing/2014/main" id="{47781AED-89E0-C932-5283-06206E41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Multi-ownership Landscapes</a:t>
            </a:r>
          </a:p>
        </p:txBody>
      </p:sp>
      <p:pic>
        <p:nvPicPr>
          <p:cNvPr id="17410" name="Picture 2" descr="ownership">
            <a:extLst>
              <a:ext uri="{FF2B5EF4-FFF2-40B4-BE49-F238E27FC236}">
                <a16:creationId xmlns:a16="http://schemas.microsoft.com/office/drawing/2014/main" id="{C7363957-4E46-4A2E-3615-4E6C8990BA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95400"/>
            <a:ext cx="3613150" cy="5299075"/>
          </a:xfrm>
        </p:spPr>
      </p:pic>
      <p:grpSp>
        <p:nvGrpSpPr>
          <p:cNvPr id="17411" name="Group 4">
            <a:extLst>
              <a:ext uri="{FF2B5EF4-FFF2-40B4-BE49-F238E27FC236}">
                <a16:creationId xmlns:a16="http://schemas.microsoft.com/office/drawing/2014/main" id="{5C84652C-2982-9106-D3CA-52BE84C8569A}"/>
              </a:ext>
            </a:extLst>
          </p:cNvPr>
          <p:cNvGrpSpPr>
            <a:grpSpLocks noGrp="1"/>
          </p:cNvGrpSpPr>
          <p:nvPr/>
        </p:nvGrpSpPr>
        <p:grpSpPr bwMode="auto">
          <a:xfrm>
            <a:off x="3657600" y="1905000"/>
            <a:ext cx="5257800" cy="4114800"/>
            <a:chOff x="2400" y="1344"/>
            <a:chExt cx="3360" cy="2736"/>
          </a:xfrm>
        </p:grpSpPr>
        <p:sp>
          <p:nvSpPr>
            <p:cNvPr id="17413" name="Rectangle 5">
              <a:extLst>
                <a:ext uri="{FF2B5EF4-FFF2-40B4-BE49-F238E27FC236}">
                  <a16:creationId xmlns:a16="http://schemas.microsoft.com/office/drawing/2014/main" id="{F40F4223-6AB1-84DB-9691-594C29969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344"/>
              <a:ext cx="750" cy="273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00"/>
                </a:solidFill>
              </a:endParaRPr>
            </a:p>
          </p:txBody>
        </p:sp>
        <p:sp>
          <p:nvSpPr>
            <p:cNvPr id="17414" name="Rectangle 6">
              <a:extLst>
                <a:ext uri="{FF2B5EF4-FFF2-40B4-BE49-F238E27FC236}">
                  <a16:creationId xmlns:a16="http://schemas.microsoft.com/office/drawing/2014/main" id="{138B7522-5467-370A-EBA0-12BFBFF22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344"/>
              <a:ext cx="750" cy="282"/>
            </a:xfrm>
            <a:prstGeom prst="rect">
              <a:avLst/>
            </a:prstGeom>
            <a:solidFill>
              <a:srgbClr val="33CC33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15" name="Rectangle 7">
              <a:extLst>
                <a:ext uri="{FF2B5EF4-FFF2-40B4-BE49-F238E27FC236}">
                  <a16:creationId xmlns:a16="http://schemas.microsoft.com/office/drawing/2014/main" id="{BA354C22-8447-E6C3-403F-5C1B4DE03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1344"/>
              <a:ext cx="750" cy="273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7416" name="Rectangle 8">
              <a:extLst>
                <a:ext uri="{FF2B5EF4-FFF2-40B4-BE49-F238E27FC236}">
                  <a16:creationId xmlns:a16="http://schemas.microsoft.com/office/drawing/2014/main" id="{9C7A3E38-5E9A-615E-1878-7A7BCC1D1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392"/>
              <a:ext cx="864" cy="2688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17" name="Rectangle 9">
              <a:extLst>
                <a:ext uri="{FF2B5EF4-FFF2-40B4-BE49-F238E27FC236}">
                  <a16:creationId xmlns:a16="http://schemas.microsoft.com/office/drawing/2014/main" id="{6A7E7E13-D347-6B52-39D5-EC0EE51EF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" y="1344"/>
              <a:ext cx="979" cy="273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18" name="Rectangle 10">
              <a:extLst>
                <a:ext uri="{FF2B5EF4-FFF2-40B4-BE49-F238E27FC236}">
                  <a16:creationId xmlns:a16="http://schemas.microsoft.com/office/drawing/2014/main" id="{778B7EEE-58BA-2F79-5DA9-511917AFF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1344"/>
              <a:ext cx="848" cy="282"/>
            </a:xfrm>
            <a:prstGeom prst="rect">
              <a:avLst/>
            </a:prstGeom>
            <a:solidFill>
              <a:srgbClr val="33CC33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19" name="Rectangle 11">
              <a:extLst>
                <a:ext uri="{FF2B5EF4-FFF2-40B4-BE49-F238E27FC236}">
                  <a16:creationId xmlns:a16="http://schemas.microsoft.com/office/drawing/2014/main" id="{E0945920-17A0-2D6A-E07D-44212541F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" y="1344"/>
              <a:ext cx="979" cy="282"/>
            </a:xfrm>
            <a:prstGeom prst="rect">
              <a:avLst/>
            </a:prstGeom>
            <a:solidFill>
              <a:srgbClr val="33CC33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0" name="Rectangle 12">
              <a:extLst>
                <a:ext uri="{FF2B5EF4-FFF2-40B4-BE49-F238E27FC236}">
                  <a16:creationId xmlns:a16="http://schemas.microsoft.com/office/drawing/2014/main" id="{D4468A0E-B40E-E145-76EF-497F8166A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1344"/>
              <a:ext cx="750" cy="282"/>
            </a:xfrm>
            <a:prstGeom prst="rect">
              <a:avLst/>
            </a:prstGeom>
            <a:solidFill>
              <a:srgbClr val="33CC33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 sz="1800"/>
            </a:p>
          </p:txBody>
        </p:sp>
        <p:sp>
          <p:nvSpPr>
            <p:cNvPr id="17421" name="Text Box 13">
              <a:extLst>
                <a:ext uri="{FF2B5EF4-FFF2-40B4-BE49-F238E27FC236}">
                  <a16:creationId xmlns:a16="http://schemas.microsoft.com/office/drawing/2014/main" id="{E40B6E32-3F62-4BAD-68EC-9C5325837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0" y="1384"/>
              <a:ext cx="5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>
                  <a:latin typeface="Arial" panose="020B0604020202020204" pitchFamily="34" charset="0"/>
                </a:rPr>
                <a:t>Owner</a:t>
              </a:r>
              <a:endParaRPr lang="en-US" altLang="en-US"/>
            </a:p>
          </p:txBody>
        </p:sp>
        <p:sp>
          <p:nvSpPr>
            <p:cNvPr id="17422" name="Text Box 14">
              <a:extLst>
                <a:ext uri="{FF2B5EF4-FFF2-40B4-BE49-F238E27FC236}">
                  <a16:creationId xmlns:a16="http://schemas.microsoft.com/office/drawing/2014/main" id="{CEE98D49-4AAB-4381-F876-7611AEEB93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1384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latin typeface="Arial" panose="020B0604020202020204" pitchFamily="34" charset="0"/>
                </a:rPr>
                <a:t>Policy</a:t>
              </a:r>
              <a:endParaRPr lang="en-US" altLang="en-US" sz="1800"/>
            </a:p>
          </p:txBody>
        </p:sp>
        <p:sp>
          <p:nvSpPr>
            <p:cNvPr id="17423" name="Text Box 15">
              <a:extLst>
                <a:ext uri="{FF2B5EF4-FFF2-40B4-BE49-F238E27FC236}">
                  <a16:creationId xmlns:a16="http://schemas.microsoft.com/office/drawing/2014/main" id="{11B2F293-717A-A0ED-35BD-5EF752643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3" y="1384"/>
              <a:ext cx="5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b="1">
                  <a:latin typeface="Arial" panose="020B0604020202020204" pitchFamily="34" charset="0"/>
                </a:rPr>
                <a:t>Goals</a:t>
              </a:r>
              <a:endParaRPr lang="en-US" altLang="en-US"/>
            </a:p>
          </p:txBody>
        </p:sp>
        <p:sp>
          <p:nvSpPr>
            <p:cNvPr id="17424" name="Text Box 16">
              <a:extLst>
                <a:ext uri="{FF2B5EF4-FFF2-40B4-BE49-F238E27FC236}">
                  <a16:creationId xmlns:a16="http://schemas.microsoft.com/office/drawing/2014/main" id="{7EB14D7A-B5C4-05E7-F473-74119F9E1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0" y="1384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latin typeface="Arial" panose="020B0604020202020204" pitchFamily="34" charset="0"/>
                </a:rPr>
                <a:t>Strategy</a:t>
              </a:r>
              <a:endParaRPr lang="en-US" altLang="en-US" sz="1600"/>
            </a:p>
          </p:txBody>
        </p:sp>
        <p:sp>
          <p:nvSpPr>
            <p:cNvPr id="17425" name="Text Box 17">
              <a:extLst>
                <a:ext uri="{FF2B5EF4-FFF2-40B4-BE49-F238E27FC236}">
                  <a16:creationId xmlns:a16="http://schemas.microsoft.com/office/drawing/2014/main" id="{98025CA8-2BD3-4427-8A99-59DD15F1B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680"/>
              <a:ext cx="72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USFS and BLM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17426" name="Text Box 18">
              <a:extLst>
                <a:ext uri="{FF2B5EF4-FFF2-40B4-BE49-F238E27FC236}">
                  <a16:creationId xmlns:a16="http://schemas.microsoft.com/office/drawing/2014/main" id="{67C65B65-3620-9AB4-29DD-C46BD29F0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2284"/>
              <a:ext cx="4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7427" name="Text Box 19">
              <a:extLst>
                <a:ext uri="{FF2B5EF4-FFF2-40B4-BE49-F238E27FC236}">
                  <a16:creationId xmlns:a16="http://schemas.microsoft.com/office/drawing/2014/main" id="{CAF8E0B0-8560-19D0-2DEA-FF01E4F80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2448"/>
              <a:ext cx="91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State of Oregon</a:t>
              </a:r>
            </a:p>
          </p:txBody>
        </p:sp>
        <p:sp>
          <p:nvSpPr>
            <p:cNvPr id="17428" name="Text Box 20">
              <a:extLst>
                <a:ext uri="{FF2B5EF4-FFF2-40B4-BE49-F238E27FC236}">
                  <a16:creationId xmlns:a16="http://schemas.microsoft.com/office/drawing/2014/main" id="{122C1781-6A03-E77B-830E-C987A6931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3249"/>
              <a:ext cx="750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Private. Industrial and Non-Industrial</a:t>
              </a:r>
              <a:endParaRPr lang="en-US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7429" name="Text Box 21">
              <a:extLst>
                <a:ext uri="{FF2B5EF4-FFF2-40B4-BE49-F238E27FC236}">
                  <a16:creationId xmlns:a16="http://schemas.microsoft.com/office/drawing/2014/main" id="{FD1BD537-641A-8E84-5738-B0DD89AF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3812"/>
              <a:ext cx="7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7430" name="Text Box 22">
              <a:extLst>
                <a:ext uri="{FF2B5EF4-FFF2-40B4-BE49-F238E27FC236}">
                  <a16:creationId xmlns:a16="http://schemas.microsoft.com/office/drawing/2014/main" id="{DF41E3F2-6766-6DF1-7FA3-84D81AF8D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304"/>
              <a:ext cx="9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431" name="Text Box 23">
              <a:extLst>
                <a:ext uri="{FF2B5EF4-FFF2-40B4-BE49-F238E27FC236}">
                  <a16:creationId xmlns:a16="http://schemas.microsoft.com/office/drawing/2014/main" id="{7F058F92-6E6A-0AB7-7480-4F0DD6C78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2544"/>
              <a:ext cx="620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New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Forest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plans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32" name="Text Box 24">
              <a:extLst>
                <a:ext uri="{FF2B5EF4-FFF2-40B4-BE49-F238E27FC236}">
                  <a16:creationId xmlns:a16="http://schemas.microsoft.com/office/drawing/2014/main" id="{56A78394-268F-AAA7-0F73-4C99A17BC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229"/>
              <a:ext cx="720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Forest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Practices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Act</a:t>
              </a:r>
            </a:p>
          </p:txBody>
        </p:sp>
        <p:sp>
          <p:nvSpPr>
            <p:cNvPr id="17433" name="Text Box 25">
              <a:extLst>
                <a:ext uri="{FF2B5EF4-FFF2-40B4-BE49-F238E27FC236}">
                  <a16:creationId xmlns:a16="http://schemas.microsoft.com/office/drawing/2014/main" id="{6E902A11-DC46-414E-C6AD-BF41551B4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832"/>
              <a:ext cx="7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434" name="Text Box 26">
              <a:extLst>
                <a:ext uri="{FF2B5EF4-FFF2-40B4-BE49-F238E27FC236}">
                  <a16:creationId xmlns:a16="http://schemas.microsoft.com/office/drawing/2014/main" id="{B960708C-BA6E-D0E1-5CB0-5D61524E6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700"/>
              <a:ext cx="881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NW Forest Plan Forest Plans</a:t>
              </a:r>
            </a:p>
          </p:txBody>
        </p:sp>
        <p:sp>
          <p:nvSpPr>
            <p:cNvPr id="17435" name="Text Box 27">
              <a:extLst>
                <a:ext uri="{FF2B5EF4-FFF2-40B4-BE49-F238E27FC236}">
                  <a16:creationId xmlns:a16="http://schemas.microsoft.com/office/drawing/2014/main" id="{71F187BF-E3DD-A1E2-B66D-93E2957A1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236"/>
              <a:ext cx="8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436" name="Text Box 28">
              <a:extLst>
                <a:ext uri="{FF2B5EF4-FFF2-40B4-BE49-F238E27FC236}">
                  <a16:creationId xmlns:a16="http://schemas.microsoft.com/office/drawing/2014/main" id="{51414918-D4EA-863E-F48A-208050FFC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496"/>
              <a:ext cx="1044" cy="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Healthy forests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Indigenous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species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Abundant timber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T&amp;E species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37" name="Text Box 29">
              <a:extLst>
                <a:ext uri="{FF2B5EF4-FFF2-40B4-BE49-F238E27FC236}">
                  <a16:creationId xmlns:a16="http://schemas.microsoft.com/office/drawing/2014/main" id="{78FEC343-9DBB-4587-4F52-EE340BED2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3216"/>
              <a:ext cx="1011" cy="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Priority to growth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and harvest of 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trees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Protect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 environment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and</a:t>
              </a: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fish/wildlife</a:t>
              </a:r>
            </a:p>
          </p:txBody>
        </p:sp>
        <p:sp>
          <p:nvSpPr>
            <p:cNvPr id="17438" name="Text Box 30">
              <a:extLst>
                <a:ext uri="{FF2B5EF4-FFF2-40B4-BE49-F238E27FC236}">
                  <a16:creationId xmlns:a16="http://schemas.microsoft.com/office/drawing/2014/main" id="{33164713-4304-B27B-B44D-4C10E22E8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3764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439" name="Text Box 31">
              <a:extLst>
                <a:ext uri="{FF2B5EF4-FFF2-40B4-BE49-F238E27FC236}">
                  <a16:creationId xmlns:a16="http://schemas.microsoft.com/office/drawing/2014/main" id="{8407FC65-CC7C-3B98-2E3C-22421DA14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1632"/>
              <a:ext cx="1011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LS/OG                  T&amp;E species   Aquatic  Commodities</a:t>
              </a:r>
            </a:p>
          </p:txBody>
        </p:sp>
        <p:sp>
          <p:nvSpPr>
            <p:cNvPr id="17440" name="Text Box 32">
              <a:extLst>
                <a:ext uri="{FF2B5EF4-FFF2-40B4-BE49-F238E27FC236}">
                  <a16:creationId xmlns:a16="http://schemas.microsoft.com/office/drawing/2014/main" id="{688C3FE0-BC5F-8218-8333-3B8AE3FC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3" y="2236"/>
              <a:ext cx="78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441" name="Text Box 33">
              <a:extLst>
                <a:ext uri="{FF2B5EF4-FFF2-40B4-BE49-F238E27FC236}">
                  <a16:creationId xmlns:a16="http://schemas.microsoft.com/office/drawing/2014/main" id="{502B4037-822F-85CA-CDCF-396AF28D9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2448"/>
              <a:ext cx="864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Structure-based management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Hab. Cons. Plan</a:t>
              </a:r>
            </a:p>
          </p:txBody>
        </p:sp>
        <p:sp>
          <p:nvSpPr>
            <p:cNvPr id="17442" name="Text Box 34">
              <a:extLst>
                <a:ext uri="{FF2B5EF4-FFF2-40B4-BE49-F238E27FC236}">
                  <a16:creationId xmlns:a16="http://schemas.microsoft.com/office/drawing/2014/main" id="{6F63B6AC-E084-89B6-AA97-2D81628DD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4" y="3161"/>
              <a:ext cx="84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Retain trees in clearcuts,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Streamside protection rules</a:t>
              </a:r>
            </a:p>
          </p:txBody>
        </p:sp>
        <p:sp>
          <p:nvSpPr>
            <p:cNvPr id="17443" name="Text Box 35">
              <a:extLst>
                <a:ext uri="{FF2B5EF4-FFF2-40B4-BE49-F238E27FC236}">
                  <a16:creationId xmlns:a16="http://schemas.microsoft.com/office/drawing/2014/main" id="{74B2D4AE-C2B8-3120-1E48-12E7D726B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3" y="3764"/>
              <a:ext cx="8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444" name="Text Box 36">
              <a:extLst>
                <a:ext uri="{FF2B5EF4-FFF2-40B4-BE49-F238E27FC236}">
                  <a16:creationId xmlns:a16="http://schemas.microsoft.com/office/drawing/2014/main" id="{E81696AB-123D-6D86-56F0-5EDDC1072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3" y="1632"/>
              <a:ext cx="84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Reserves    Matrix               Gr-Tree retention    AMA</a:t>
              </a:r>
            </a:p>
          </p:txBody>
        </p:sp>
        <p:sp>
          <p:nvSpPr>
            <p:cNvPr id="17445" name="Line 37">
              <a:extLst>
                <a:ext uri="{FF2B5EF4-FFF2-40B4-BE49-F238E27FC236}">
                  <a16:creationId xmlns:a16="http://schemas.microsoft.com/office/drawing/2014/main" id="{85735234-6958-67BC-C800-CE9E80B75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3" y="2430"/>
              <a:ext cx="326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Line 38">
              <a:extLst>
                <a:ext uri="{FF2B5EF4-FFF2-40B4-BE49-F238E27FC236}">
                  <a16:creationId xmlns:a16="http://schemas.microsoft.com/office/drawing/2014/main" id="{E7142845-5CF1-B0DD-BC57-1FB45A431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3" y="3195"/>
              <a:ext cx="326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TextBox 42">
            <a:extLst>
              <a:ext uri="{FF2B5EF4-FFF2-40B4-BE49-F238E27FC236}">
                <a16:creationId xmlns:a16="http://schemas.microsoft.com/office/drawing/2014/main" id="{1DC804C1-89D0-B2CA-9C85-38DEEB20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867400"/>
            <a:ext cx="2106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Coastal Oregon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7A398C7-E222-7FEC-BD5C-81E30645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Multi-ownership Landscapes</a:t>
            </a:r>
          </a:p>
        </p:txBody>
      </p:sp>
      <p:pic>
        <p:nvPicPr>
          <p:cNvPr id="18434" name="Picture 3">
            <a:extLst>
              <a:ext uri="{FF2B5EF4-FFF2-40B4-BE49-F238E27FC236}">
                <a16:creationId xmlns:a16="http://schemas.microsoft.com/office/drawing/2014/main" id="{FE901CF3-EEBF-86CA-A5DE-A07A2BDFE9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90600"/>
            <a:ext cx="7086600" cy="562451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8C8414-CEB8-6A49-199F-BBDCAC09D956}"/>
              </a:ext>
            </a:extLst>
          </p:cNvPr>
          <p:cNvSpPr/>
          <p:nvPr/>
        </p:nvSpPr>
        <p:spPr>
          <a:xfrm>
            <a:off x="685800" y="3581400"/>
            <a:ext cx="78486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36" name="Picture 3" descr="chinook1">
            <a:extLst>
              <a:ext uri="{FF2B5EF4-FFF2-40B4-BE49-F238E27FC236}">
                <a16:creationId xmlns:a16="http://schemas.microsoft.com/office/drawing/2014/main" id="{BD5BB6F6-063B-E5B1-A6D5-FF4066FF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24400"/>
            <a:ext cx="26670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NSO">
            <a:extLst>
              <a:ext uri="{FF2B5EF4-FFF2-40B4-BE49-F238E27FC236}">
                <a16:creationId xmlns:a16="http://schemas.microsoft.com/office/drawing/2014/main" id="{5D64D848-30F2-1685-96E6-8A5B7C14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16732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30" descr="C:\temp\webl.jpg">
            <a:extLst>
              <a:ext uri="{FF2B5EF4-FFF2-40B4-BE49-F238E27FC236}">
                <a16:creationId xmlns:a16="http://schemas.microsoft.com/office/drawing/2014/main" id="{360FDBE1-907B-C8AA-9E64-489802D1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57600"/>
            <a:ext cx="22240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OliveFly">
            <a:extLst>
              <a:ext uri="{FF2B5EF4-FFF2-40B4-BE49-F238E27FC236}">
                <a16:creationId xmlns:a16="http://schemas.microsoft.com/office/drawing/2014/main" id="{F610E454-5435-B298-4829-05EECC06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16652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9358B1-3D75-04FC-38D6-2C1ABAAA18E9}"/>
              </a:ext>
            </a:extLst>
          </p:cNvPr>
          <p:cNvSpPr/>
          <p:nvPr/>
        </p:nvSpPr>
        <p:spPr>
          <a:xfrm>
            <a:off x="762000" y="3505200"/>
            <a:ext cx="1905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base_veg0_all">
            <a:extLst>
              <a:ext uri="{FF2B5EF4-FFF2-40B4-BE49-F238E27FC236}">
                <a16:creationId xmlns:a16="http://schemas.microsoft.com/office/drawing/2014/main" id="{D2F50D8A-1018-8862-8216-BEF52767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655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>
            <a:extLst>
              <a:ext uri="{FF2B5EF4-FFF2-40B4-BE49-F238E27FC236}">
                <a16:creationId xmlns:a16="http://schemas.microsoft.com/office/drawing/2014/main" id="{743FC06A-4719-0CA9-3708-C277CDF77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705600"/>
            <a:ext cx="3657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9459" name="Group 4">
            <a:extLst>
              <a:ext uri="{FF2B5EF4-FFF2-40B4-BE49-F238E27FC236}">
                <a16:creationId xmlns:a16="http://schemas.microsoft.com/office/drawing/2014/main" id="{D04B1929-A5CE-6F10-07B0-B94A9181976C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1000"/>
            <a:ext cx="5537200" cy="6432550"/>
            <a:chOff x="144" y="240"/>
            <a:chExt cx="3488" cy="4052"/>
          </a:xfrm>
        </p:grpSpPr>
        <p:pic>
          <p:nvPicPr>
            <p:cNvPr id="19460" name="Picture 5" descr="legend">
              <a:extLst>
                <a:ext uri="{FF2B5EF4-FFF2-40B4-BE49-F238E27FC236}">
                  <a16:creationId xmlns:a16="http://schemas.microsoft.com/office/drawing/2014/main" id="{C9011C8C-245B-BB01-606C-05DEF30D6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027" b="-858"/>
            <a:stretch>
              <a:fillRect/>
            </a:stretch>
          </p:blipFill>
          <p:spPr bwMode="auto">
            <a:xfrm>
              <a:off x="144" y="1248"/>
              <a:ext cx="33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1" name="Text Box 6">
              <a:extLst>
                <a:ext uri="{FF2B5EF4-FFF2-40B4-BE49-F238E27FC236}">
                  <a16:creationId xmlns:a16="http://schemas.microsoft.com/office/drawing/2014/main" id="{01E39672-F889-BEFB-2204-599CF7DB4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40"/>
              <a:ext cx="1952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Vegetation Classes</a:t>
              </a:r>
            </a:p>
            <a:p>
              <a:pPr algn="ctr" eaLnBrk="1" hangingPunct="1"/>
              <a:r>
                <a:rPr lang="en-US" altLang="en-US" sz="2800"/>
                <a:t>1996 – Initial Period</a:t>
              </a:r>
            </a:p>
            <a:p>
              <a:pPr algn="ctr" eaLnBrk="1" hangingPunct="1"/>
              <a:r>
                <a:rPr lang="en-US" altLang="en-US" sz="2800"/>
                <a:t>Base Policy</a:t>
              </a:r>
            </a:p>
            <a:p>
              <a:pPr algn="ctr" eaLnBrk="1" hangingPunct="1"/>
              <a:r>
                <a:rPr lang="en-US" altLang="en-US" sz="2800"/>
                <a:t>GNN</a:t>
              </a:r>
            </a:p>
          </p:txBody>
        </p:sp>
        <p:sp>
          <p:nvSpPr>
            <p:cNvPr id="19462" name="Text Box 7">
              <a:extLst>
                <a:ext uri="{FF2B5EF4-FFF2-40B4-BE49-F238E27FC236}">
                  <a16:creationId xmlns:a16="http://schemas.microsoft.com/office/drawing/2014/main" id="{3BEB1461-AE9B-3268-0FF1-9F2FC968B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248"/>
              <a:ext cx="1434" cy="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/>
                <a:t>Not Simulated</a:t>
              </a:r>
            </a:p>
            <a:p>
              <a:pPr eaLnBrk="1" hangingPunct="1"/>
              <a:r>
                <a:rPr lang="en-US" altLang="en-US" sz="2200"/>
                <a:t>Open Forest</a:t>
              </a:r>
            </a:p>
            <a:p>
              <a:pPr eaLnBrk="1" hangingPunct="1"/>
              <a:r>
                <a:rPr lang="en-US" altLang="en-US" sz="2200"/>
                <a:t>Broadleaf</a:t>
              </a:r>
            </a:p>
            <a:p>
              <a:pPr eaLnBrk="1" hangingPunct="1"/>
              <a:r>
                <a:rPr lang="en-US" altLang="en-US" sz="2200"/>
                <a:t>Mixed Small</a:t>
              </a:r>
            </a:p>
            <a:p>
              <a:pPr eaLnBrk="1" hangingPunct="1"/>
              <a:r>
                <a:rPr lang="en-US" altLang="en-US" sz="2200"/>
                <a:t>Mixed Medium</a:t>
              </a:r>
            </a:p>
            <a:p>
              <a:pPr eaLnBrk="1" hangingPunct="1"/>
              <a:r>
                <a:rPr lang="en-US" altLang="en-US" sz="2200"/>
                <a:t>Mixed Large</a:t>
              </a:r>
            </a:p>
            <a:p>
              <a:pPr eaLnBrk="1" hangingPunct="1"/>
              <a:r>
                <a:rPr lang="en-US" altLang="en-US" sz="2200"/>
                <a:t>Mixed Very Large</a:t>
              </a:r>
            </a:p>
            <a:p>
              <a:pPr eaLnBrk="1" hangingPunct="1"/>
              <a:r>
                <a:rPr lang="en-US" altLang="en-US" sz="2200"/>
                <a:t>Conifer Small</a:t>
              </a:r>
            </a:p>
            <a:p>
              <a:pPr eaLnBrk="1" hangingPunct="1"/>
              <a:r>
                <a:rPr lang="en-US" altLang="en-US" sz="2200"/>
                <a:t>Conifer Medium</a:t>
              </a:r>
            </a:p>
            <a:p>
              <a:pPr eaLnBrk="1" hangingPunct="1"/>
              <a:r>
                <a:rPr lang="en-US" altLang="en-US" sz="2200"/>
                <a:t>Conifer Large </a:t>
              </a:r>
            </a:p>
            <a:p>
              <a:pPr eaLnBrk="1" hangingPunct="1"/>
              <a:r>
                <a:rPr lang="en-US" altLang="en-US" sz="2200"/>
                <a:t>Conifer Very Large</a:t>
              </a:r>
            </a:p>
            <a:p>
              <a:pPr eaLnBrk="1" hangingPunct="1"/>
              <a:r>
                <a:rPr lang="en-US" altLang="en-US" sz="2200"/>
                <a:t>Mixed Very Small</a:t>
              </a:r>
            </a:p>
            <a:p>
              <a:pPr eaLnBrk="1" hangingPunct="1"/>
              <a:r>
                <a:rPr lang="en-US" altLang="en-US" sz="2200"/>
                <a:t>Conifer Very Small</a:t>
              </a:r>
            </a:p>
            <a:p>
              <a:pPr eaLnBrk="1" hangingPunct="1"/>
              <a:r>
                <a:rPr lang="en-US" altLang="en-US" sz="2200"/>
                <a:t>Remnants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base_veg10_all">
            <a:extLst>
              <a:ext uri="{FF2B5EF4-FFF2-40B4-BE49-F238E27FC236}">
                <a16:creationId xmlns:a16="http://schemas.microsoft.com/office/drawing/2014/main" id="{289FA1F8-8A54-FFAC-6C9C-59AA99B5B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0"/>
            <a:ext cx="36655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3">
            <a:extLst>
              <a:ext uri="{FF2B5EF4-FFF2-40B4-BE49-F238E27FC236}">
                <a16:creationId xmlns:a16="http://schemas.microsoft.com/office/drawing/2014/main" id="{93DE54AF-9B41-108A-0BDD-40736989C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702425"/>
            <a:ext cx="3657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483" name="Group 4">
            <a:extLst>
              <a:ext uri="{FF2B5EF4-FFF2-40B4-BE49-F238E27FC236}">
                <a16:creationId xmlns:a16="http://schemas.microsoft.com/office/drawing/2014/main" id="{209EB9F9-FEFB-CC78-18E0-CB4986FF307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50825"/>
            <a:ext cx="3506788" cy="6562725"/>
            <a:chOff x="144" y="158"/>
            <a:chExt cx="2209" cy="4134"/>
          </a:xfrm>
        </p:grpSpPr>
        <p:pic>
          <p:nvPicPr>
            <p:cNvPr id="20484" name="Picture 5" descr="legend">
              <a:extLst>
                <a:ext uri="{FF2B5EF4-FFF2-40B4-BE49-F238E27FC236}">
                  <a16:creationId xmlns:a16="http://schemas.microsoft.com/office/drawing/2014/main" id="{75DF1F6C-7B46-0F07-D4BB-D8493842D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027" b="-858"/>
            <a:stretch>
              <a:fillRect/>
            </a:stretch>
          </p:blipFill>
          <p:spPr bwMode="auto">
            <a:xfrm>
              <a:off x="144" y="1248"/>
              <a:ext cx="33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Text Box 6">
              <a:extLst>
                <a:ext uri="{FF2B5EF4-FFF2-40B4-BE49-F238E27FC236}">
                  <a16:creationId xmlns:a16="http://schemas.microsoft.com/office/drawing/2014/main" id="{9D7C9BCA-59E3-7B0B-F5A8-CD729D58D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" y="158"/>
              <a:ext cx="1815" cy="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Vegetation Classes</a:t>
              </a:r>
            </a:p>
            <a:p>
              <a:pPr algn="ctr" eaLnBrk="1" hangingPunct="1"/>
              <a:r>
                <a:rPr lang="en-US" altLang="en-US" sz="2800"/>
                <a:t>2046 Base Policy</a:t>
              </a:r>
            </a:p>
            <a:p>
              <a:pPr algn="ctr" eaLnBrk="1" hangingPunct="1"/>
              <a:r>
                <a:rPr lang="en-US" altLang="en-US" sz="2800"/>
                <a:t>Simulated</a:t>
              </a:r>
            </a:p>
          </p:txBody>
        </p:sp>
        <p:sp>
          <p:nvSpPr>
            <p:cNvPr id="20486" name="Text Box 7">
              <a:extLst>
                <a:ext uri="{FF2B5EF4-FFF2-40B4-BE49-F238E27FC236}">
                  <a16:creationId xmlns:a16="http://schemas.microsoft.com/office/drawing/2014/main" id="{48DFA33F-855B-E884-7200-5AC1FF93A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248"/>
              <a:ext cx="1434" cy="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/>
                <a:t>Not Simulated</a:t>
              </a:r>
            </a:p>
            <a:p>
              <a:pPr eaLnBrk="1" hangingPunct="1"/>
              <a:r>
                <a:rPr lang="en-US" altLang="en-US" sz="2200"/>
                <a:t>Open Forest</a:t>
              </a:r>
            </a:p>
            <a:p>
              <a:pPr eaLnBrk="1" hangingPunct="1"/>
              <a:r>
                <a:rPr lang="en-US" altLang="en-US" sz="2200"/>
                <a:t>Broadleaf</a:t>
              </a:r>
            </a:p>
            <a:p>
              <a:pPr eaLnBrk="1" hangingPunct="1"/>
              <a:r>
                <a:rPr lang="en-US" altLang="en-US" sz="2200"/>
                <a:t>Mixed Small</a:t>
              </a:r>
            </a:p>
            <a:p>
              <a:pPr eaLnBrk="1" hangingPunct="1"/>
              <a:r>
                <a:rPr lang="en-US" altLang="en-US" sz="2200"/>
                <a:t>Mixed Medium</a:t>
              </a:r>
            </a:p>
            <a:p>
              <a:pPr eaLnBrk="1" hangingPunct="1"/>
              <a:r>
                <a:rPr lang="en-US" altLang="en-US" sz="2200"/>
                <a:t>Mixed Large</a:t>
              </a:r>
            </a:p>
            <a:p>
              <a:pPr eaLnBrk="1" hangingPunct="1"/>
              <a:r>
                <a:rPr lang="en-US" altLang="en-US" sz="2200"/>
                <a:t>Mixed Very Large</a:t>
              </a:r>
            </a:p>
            <a:p>
              <a:pPr eaLnBrk="1" hangingPunct="1"/>
              <a:r>
                <a:rPr lang="en-US" altLang="en-US" sz="2200"/>
                <a:t>Conifer Small</a:t>
              </a:r>
            </a:p>
            <a:p>
              <a:pPr eaLnBrk="1" hangingPunct="1"/>
              <a:r>
                <a:rPr lang="en-US" altLang="en-US" sz="2200"/>
                <a:t>Conifer Medium</a:t>
              </a:r>
            </a:p>
            <a:p>
              <a:pPr eaLnBrk="1" hangingPunct="1"/>
              <a:r>
                <a:rPr lang="en-US" altLang="en-US" sz="2200"/>
                <a:t>Conifer Large </a:t>
              </a:r>
            </a:p>
            <a:p>
              <a:pPr eaLnBrk="1" hangingPunct="1"/>
              <a:r>
                <a:rPr lang="en-US" altLang="en-US" sz="2200"/>
                <a:t>Conifer Very Large</a:t>
              </a:r>
            </a:p>
            <a:p>
              <a:pPr eaLnBrk="1" hangingPunct="1"/>
              <a:r>
                <a:rPr lang="en-US" altLang="en-US" sz="2200"/>
                <a:t>Mixed Very Small</a:t>
              </a:r>
            </a:p>
            <a:p>
              <a:pPr eaLnBrk="1" hangingPunct="1"/>
              <a:r>
                <a:rPr lang="en-US" altLang="en-US" sz="2200"/>
                <a:t>Conifer Very Small</a:t>
              </a:r>
            </a:p>
            <a:p>
              <a:pPr eaLnBrk="1" hangingPunct="1"/>
              <a:r>
                <a:rPr lang="en-US" altLang="en-US" sz="2200"/>
                <a:t>Remnants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base_veg20_all">
            <a:extLst>
              <a:ext uri="{FF2B5EF4-FFF2-40B4-BE49-F238E27FC236}">
                <a16:creationId xmlns:a16="http://schemas.microsoft.com/office/drawing/2014/main" id="{435BC64F-CC7C-7CFA-2819-D52842F2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655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3">
            <a:extLst>
              <a:ext uri="{FF2B5EF4-FFF2-40B4-BE49-F238E27FC236}">
                <a16:creationId xmlns:a16="http://schemas.microsoft.com/office/drawing/2014/main" id="{97ED0A73-BB22-3670-A47B-5132759F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702425"/>
            <a:ext cx="3657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1507" name="Group 4">
            <a:extLst>
              <a:ext uri="{FF2B5EF4-FFF2-40B4-BE49-F238E27FC236}">
                <a16:creationId xmlns:a16="http://schemas.microsoft.com/office/drawing/2014/main" id="{F3328A99-B225-B292-01F4-508E49AA8A6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50825"/>
            <a:ext cx="3506788" cy="6562725"/>
            <a:chOff x="144" y="158"/>
            <a:chExt cx="2209" cy="4134"/>
          </a:xfrm>
        </p:grpSpPr>
        <p:pic>
          <p:nvPicPr>
            <p:cNvPr id="21508" name="Picture 5" descr="legend">
              <a:extLst>
                <a:ext uri="{FF2B5EF4-FFF2-40B4-BE49-F238E27FC236}">
                  <a16:creationId xmlns:a16="http://schemas.microsoft.com/office/drawing/2014/main" id="{764DDAEA-7AEE-A9B2-865E-1E8A7C756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027" b="-858"/>
            <a:stretch>
              <a:fillRect/>
            </a:stretch>
          </p:blipFill>
          <p:spPr bwMode="auto">
            <a:xfrm>
              <a:off x="144" y="1248"/>
              <a:ext cx="33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Text Box 6">
              <a:extLst>
                <a:ext uri="{FF2B5EF4-FFF2-40B4-BE49-F238E27FC236}">
                  <a16:creationId xmlns:a16="http://schemas.microsoft.com/office/drawing/2014/main" id="{32E553EA-EC54-FF2F-2331-230DBA7C19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" y="158"/>
              <a:ext cx="1815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Vegetation Classes</a:t>
              </a:r>
            </a:p>
            <a:p>
              <a:pPr algn="ctr" eaLnBrk="1" hangingPunct="1"/>
              <a:r>
                <a:rPr lang="en-US" altLang="en-US" sz="2800"/>
                <a:t>2096 </a:t>
              </a:r>
            </a:p>
            <a:p>
              <a:pPr algn="ctr" eaLnBrk="1" hangingPunct="1"/>
              <a:r>
                <a:rPr lang="en-US" altLang="en-US" sz="2800"/>
                <a:t>Base Policy</a:t>
              </a:r>
            </a:p>
            <a:p>
              <a:pPr algn="ctr" eaLnBrk="1" hangingPunct="1"/>
              <a:r>
                <a:rPr lang="en-US" altLang="en-US" sz="2800"/>
                <a:t>Simulated</a:t>
              </a:r>
            </a:p>
          </p:txBody>
        </p:sp>
        <p:sp>
          <p:nvSpPr>
            <p:cNvPr id="21510" name="Text Box 7">
              <a:extLst>
                <a:ext uri="{FF2B5EF4-FFF2-40B4-BE49-F238E27FC236}">
                  <a16:creationId xmlns:a16="http://schemas.microsoft.com/office/drawing/2014/main" id="{A14D9B60-653D-7DFA-76F4-D5B933EBA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248"/>
              <a:ext cx="1434" cy="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/>
                <a:t>Not Simulated</a:t>
              </a:r>
            </a:p>
            <a:p>
              <a:pPr eaLnBrk="1" hangingPunct="1"/>
              <a:r>
                <a:rPr lang="en-US" altLang="en-US" sz="2200"/>
                <a:t>Open Forest</a:t>
              </a:r>
            </a:p>
            <a:p>
              <a:pPr eaLnBrk="1" hangingPunct="1"/>
              <a:r>
                <a:rPr lang="en-US" altLang="en-US" sz="2200"/>
                <a:t>Broadleaf</a:t>
              </a:r>
            </a:p>
            <a:p>
              <a:pPr eaLnBrk="1" hangingPunct="1"/>
              <a:r>
                <a:rPr lang="en-US" altLang="en-US" sz="2200"/>
                <a:t>Mixed Small</a:t>
              </a:r>
            </a:p>
            <a:p>
              <a:pPr eaLnBrk="1" hangingPunct="1"/>
              <a:r>
                <a:rPr lang="en-US" altLang="en-US" sz="2200"/>
                <a:t>Mixed Medium</a:t>
              </a:r>
            </a:p>
            <a:p>
              <a:pPr eaLnBrk="1" hangingPunct="1"/>
              <a:r>
                <a:rPr lang="en-US" altLang="en-US" sz="2200"/>
                <a:t>Mixed Large</a:t>
              </a:r>
            </a:p>
            <a:p>
              <a:pPr eaLnBrk="1" hangingPunct="1"/>
              <a:r>
                <a:rPr lang="en-US" altLang="en-US" sz="2200"/>
                <a:t>Mixed Very Large</a:t>
              </a:r>
            </a:p>
            <a:p>
              <a:pPr eaLnBrk="1" hangingPunct="1"/>
              <a:r>
                <a:rPr lang="en-US" altLang="en-US" sz="2200"/>
                <a:t>Conifer Small</a:t>
              </a:r>
            </a:p>
            <a:p>
              <a:pPr eaLnBrk="1" hangingPunct="1"/>
              <a:r>
                <a:rPr lang="en-US" altLang="en-US" sz="2200"/>
                <a:t>Conifer Medium</a:t>
              </a:r>
            </a:p>
            <a:p>
              <a:pPr eaLnBrk="1" hangingPunct="1"/>
              <a:r>
                <a:rPr lang="en-US" altLang="en-US" sz="2200"/>
                <a:t>Conifer Large </a:t>
              </a:r>
            </a:p>
            <a:p>
              <a:pPr eaLnBrk="1" hangingPunct="1"/>
              <a:r>
                <a:rPr lang="en-US" altLang="en-US" sz="2200"/>
                <a:t>Conifer Very Large</a:t>
              </a:r>
            </a:p>
            <a:p>
              <a:pPr eaLnBrk="1" hangingPunct="1"/>
              <a:r>
                <a:rPr lang="en-US" altLang="en-US" sz="2200"/>
                <a:t>Mixed Very Small</a:t>
              </a:r>
            </a:p>
            <a:p>
              <a:pPr eaLnBrk="1" hangingPunct="1"/>
              <a:r>
                <a:rPr lang="en-US" altLang="en-US" sz="2200"/>
                <a:t>Conifer Very Small</a:t>
              </a:r>
            </a:p>
            <a:p>
              <a:pPr eaLnBrk="1" hangingPunct="1"/>
              <a:r>
                <a:rPr lang="en-US" altLang="en-US" sz="2200"/>
                <a:t>Remnants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70EFB519-8E73-41FE-383C-2F223912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2625"/>
            <a:ext cx="716280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Line 3">
            <a:extLst>
              <a:ext uri="{FF2B5EF4-FFF2-40B4-BE49-F238E27FC236}">
                <a16:creationId xmlns:a16="http://schemas.microsoft.com/office/drawing/2014/main" id="{11661C8F-C848-80E1-AFAF-1F2C6F91B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200" y="2319338"/>
            <a:ext cx="533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Line 4">
            <a:extLst>
              <a:ext uri="{FF2B5EF4-FFF2-40B4-BE49-F238E27FC236}">
                <a16:creationId xmlns:a16="http://schemas.microsoft.com/office/drawing/2014/main" id="{E416D75E-8191-2FD0-7947-E9123A047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3413125"/>
            <a:ext cx="533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5">
            <a:extLst>
              <a:ext uri="{FF2B5EF4-FFF2-40B4-BE49-F238E27FC236}">
                <a16:creationId xmlns:a16="http://schemas.microsoft.com/office/drawing/2014/main" id="{CB2DA6CD-4DA9-5A5C-283A-D88BF3819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200" y="4549775"/>
            <a:ext cx="533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>
            <a:extLst>
              <a:ext uri="{FF2B5EF4-FFF2-40B4-BE49-F238E27FC236}">
                <a16:creationId xmlns:a16="http://schemas.microsoft.com/office/drawing/2014/main" id="{80AB1C73-111F-ABA4-78BF-542392F5C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050" y="0"/>
            <a:ext cx="8493125" cy="573088"/>
          </a:xfrm>
        </p:spPr>
        <p:txBody>
          <a:bodyPr/>
          <a:lstStyle/>
          <a:p>
            <a:pPr eaLnBrk="1" hangingPunct="1"/>
            <a:r>
              <a:rPr lang="en-US" altLang="en-US" sz="2600"/>
              <a:t>Potential changes in 100 years as % of initial conditions</a:t>
            </a:r>
          </a:p>
        </p:txBody>
      </p:sp>
      <p:sp>
        <p:nvSpPr>
          <p:cNvPr id="22534" name="Rectangle 9">
            <a:extLst>
              <a:ext uri="{FF2B5EF4-FFF2-40B4-BE49-F238E27FC236}">
                <a16:creationId xmlns:a16="http://schemas.microsoft.com/office/drawing/2014/main" id="{7C47F7A8-689E-CEEE-023B-EA0362CE6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649288"/>
            <a:ext cx="4845050" cy="606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2535" name="Picture 10">
            <a:extLst>
              <a:ext uri="{FF2B5EF4-FFF2-40B4-BE49-F238E27FC236}">
                <a16:creationId xmlns:a16="http://schemas.microsoft.com/office/drawing/2014/main" id="{A8352DE5-C850-DD4C-D7C9-E4607F73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685800"/>
            <a:ext cx="7340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69C53A-55D5-6410-422D-240B53CFE701}"/>
              </a:ext>
            </a:extLst>
          </p:cNvPr>
          <p:cNvSpPr/>
          <p:nvPr/>
        </p:nvSpPr>
        <p:spPr>
          <a:xfrm>
            <a:off x="3629025" y="631825"/>
            <a:ext cx="5232400" cy="6073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++</a:t>
            </a:r>
          </a:p>
        </p:txBody>
      </p:sp>
      <p:pic>
        <p:nvPicPr>
          <p:cNvPr id="22537" name="Picture 3" descr="N:\DOCS\TALK\Australia Talks\Tasmania 2013\red-alder-forest-duckabush-edbook618.jpg">
            <a:extLst>
              <a:ext uri="{FF2B5EF4-FFF2-40B4-BE49-F238E27FC236}">
                <a16:creationId xmlns:a16="http://schemas.microsoft.com/office/drawing/2014/main" id="{D7721DA7-C3D5-CB42-0C32-43AD898AF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549775"/>
            <a:ext cx="24955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" descr="spotowl">
            <a:extLst>
              <a:ext uri="{FF2B5EF4-FFF2-40B4-BE49-F238E27FC236}">
                <a16:creationId xmlns:a16="http://schemas.microsoft.com/office/drawing/2014/main" id="{C967BF1D-119D-CBA3-8103-CCD2014E4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695325"/>
            <a:ext cx="170973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35" descr="N:\pabst\CLAMS\Images\yngstnd.jpg">
            <a:extLst>
              <a:ext uri="{FF2B5EF4-FFF2-40B4-BE49-F238E27FC236}">
                <a16:creationId xmlns:a16="http://schemas.microsoft.com/office/drawing/2014/main" id="{0E29054E-19B9-1287-0101-8D1BCED76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3662363"/>
            <a:ext cx="172085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Box 2">
            <a:extLst>
              <a:ext uri="{FF2B5EF4-FFF2-40B4-BE49-F238E27FC236}">
                <a16:creationId xmlns:a16="http://schemas.microsoft.com/office/drawing/2014/main" id="{0058AE16-9248-ED49-BC51-0110E40A6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1490663"/>
            <a:ext cx="6667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600" b="1"/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E5B6C3-2FF2-3B60-5D16-42BA4B4D8DA3}"/>
              </a:ext>
            </a:extLst>
          </p:cNvPr>
          <p:cNvCxnSpPr/>
          <p:nvPr/>
        </p:nvCxnSpPr>
        <p:spPr>
          <a:xfrm>
            <a:off x="4462463" y="4141788"/>
            <a:ext cx="34448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2" name="Picture 4" descr="N:\DOCS\Images\Old Growth Slides\Bull run OG T. Thomas.jpg">
            <a:extLst>
              <a:ext uri="{FF2B5EF4-FFF2-40B4-BE49-F238E27FC236}">
                <a16:creationId xmlns:a16="http://schemas.microsoft.com/office/drawing/2014/main" id="{85BBC814-C27D-CBF8-792B-18B3C747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695325"/>
            <a:ext cx="17653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12A3E9-69AF-0203-4504-65BBFDB9C704}"/>
              </a:ext>
            </a:extLst>
          </p:cNvPr>
          <p:cNvCxnSpPr/>
          <p:nvPr/>
        </p:nvCxnSpPr>
        <p:spPr>
          <a:xfrm>
            <a:off x="3927475" y="682625"/>
            <a:ext cx="30163" cy="6022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4" name="TextBox 9">
            <a:extLst>
              <a:ext uri="{FF2B5EF4-FFF2-40B4-BE49-F238E27FC236}">
                <a16:creationId xmlns:a16="http://schemas.microsoft.com/office/drawing/2014/main" id="{1EB2342D-1E6E-D291-1261-65A49EF23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6510338"/>
            <a:ext cx="1479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Percent Change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4508C0-0CE7-A773-9030-7FB3BADA3FAC}"/>
              </a:ext>
            </a:extLst>
          </p:cNvPr>
          <p:cNvCxnSpPr/>
          <p:nvPr/>
        </p:nvCxnSpPr>
        <p:spPr>
          <a:xfrm>
            <a:off x="4079875" y="695325"/>
            <a:ext cx="30163" cy="6022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2">
            <a:extLst>
              <a:ext uri="{FF2B5EF4-FFF2-40B4-BE49-F238E27FC236}">
                <a16:creationId xmlns:a16="http://schemas.microsoft.com/office/drawing/2014/main" id="{124024C5-02D8-CE44-4A84-5DB7491B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Landscapes</a:t>
            </a:r>
          </a:p>
        </p:txBody>
      </p:sp>
      <p:sp>
        <p:nvSpPr>
          <p:cNvPr id="7170" name="Text Placeholder 3">
            <a:extLst>
              <a:ext uri="{FF2B5EF4-FFF2-40B4-BE49-F238E27FC236}">
                <a16:creationId xmlns:a16="http://schemas.microsoft.com/office/drawing/2014/main" id="{25320B87-487F-0D92-7DCE-82244062D0E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" y="1066800"/>
            <a:ext cx="3810000" cy="4821238"/>
          </a:xfrm>
        </p:spPr>
        <p:txBody>
          <a:bodyPr/>
          <a:lstStyle/>
          <a:p>
            <a:pPr eaLnBrk="1" hangingPunct="1"/>
            <a:r>
              <a:rPr lang="en-US" altLang="en-US"/>
              <a:t>What are they?</a:t>
            </a:r>
          </a:p>
          <a:p>
            <a:pPr eaLnBrk="1" hangingPunct="1"/>
            <a:r>
              <a:rPr lang="en-US" altLang="en-US"/>
              <a:t>Why important?</a:t>
            </a:r>
          </a:p>
          <a:p>
            <a:pPr eaLnBrk="1" hangingPunct="1"/>
            <a:r>
              <a:rPr lang="en-US" altLang="en-US"/>
              <a:t>Management Applications</a:t>
            </a:r>
          </a:p>
          <a:p>
            <a:pPr eaLnBrk="1" hangingPunct="1"/>
            <a:r>
              <a:rPr lang="en-US" altLang="en-US"/>
              <a:t>Challenges</a:t>
            </a:r>
          </a:p>
          <a:p>
            <a:pPr eaLnBrk="1" hangingPunct="1"/>
            <a:r>
              <a:rPr lang="en-US" altLang="en-US"/>
              <a:t>Opportunities</a:t>
            </a:r>
          </a:p>
        </p:txBody>
      </p:sp>
      <p:pic>
        <p:nvPicPr>
          <p:cNvPr id="7171" name="Picture 3" descr="N:\DOCS\Images\Blue-Mtns20071004_111 copy.jpg">
            <a:extLst>
              <a:ext uri="{FF2B5EF4-FFF2-40B4-BE49-F238E27FC236}">
                <a16:creationId xmlns:a16="http://schemas.microsoft.com/office/drawing/2014/main" id="{8FE002C3-AD56-A098-FEA8-E276DDECBE3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079500"/>
            <a:ext cx="4343400" cy="3492500"/>
          </a:xfrm>
          <a:noFill/>
        </p:spPr>
      </p:pic>
      <p:pic>
        <p:nvPicPr>
          <p:cNvPr id="7172" name="Picture 2" descr="IMG_0709">
            <a:extLst>
              <a:ext uri="{FF2B5EF4-FFF2-40B4-BE49-F238E27FC236}">
                <a16:creationId xmlns:a16="http://schemas.microsoft.com/office/drawing/2014/main" id="{3209D0B9-B274-E5B1-0BC0-0527219EA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3843338"/>
            <a:ext cx="4191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9EB0F6A2-5555-B59D-0407-3B26C32F3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143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Policy Scenarios</a:t>
            </a:r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9F0C5679-19CF-B300-FAC4-B7F692CDB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29000"/>
            <a:ext cx="3540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 startAt="2"/>
              <a:defRPr/>
            </a:pPr>
            <a:r>
              <a:rPr lang="en-US" dirty="0">
                <a:ea typeface="+mn-ea"/>
              </a:rPr>
              <a:t>Increased Green Tree </a:t>
            </a:r>
          </a:p>
          <a:p>
            <a:pPr>
              <a:defRPr/>
            </a:pPr>
            <a:r>
              <a:rPr lang="en-US" dirty="0">
                <a:ea typeface="+mn-ea"/>
              </a:rPr>
              <a:t>Retention on Private Lands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5B1DCE07-CA8F-A4B3-6FCC-0F7F0F138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02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en-US"/>
              <a:t>No Restoration thinning on Federal  Lands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14F11459-C1AA-2010-CEFE-6962D561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76400"/>
            <a:ext cx="8601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1.  Base policy                               What the managers are doing now</a:t>
            </a:r>
          </a:p>
        </p:txBody>
      </p:sp>
      <p:pic>
        <p:nvPicPr>
          <p:cNvPr id="23557" name="Picture 6" descr="aa2">
            <a:extLst>
              <a:ext uri="{FF2B5EF4-FFF2-40B4-BE49-F238E27FC236}">
                <a16:creationId xmlns:a16="http://schemas.microsoft.com/office/drawing/2014/main" id="{70C4FE9F-CC61-A44F-DD3E-141AFE47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95800"/>
            <a:ext cx="24384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edges">
            <a:extLst>
              <a:ext uri="{FF2B5EF4-FFF2-40B4-BE49-F238E27FC236}">
                <a16:creationId xmlns:a16="http://schemas.microsoft.com/office/drawing/2014/main" id="{4F13BCE0-C441-1949-79C3-7A8F696D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27717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blm_chk">
            <a:extLst>
              <a:ext uri="{FF2B5EF4-FFF2-40B4-BE49-F238E27FC236}">
                <a16:creationId xmlns:a16="http://schemas.microsoft.com/office/drawing/2014/main" id="{495B9875-E178-C69B-D6A4-4F6000934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7000"/>
            <a:ext cx="2751138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9" descr="aa1">
            <a:extLst>
              <a:ext uri="{FF2B5EF4-FFF2-40B4-BE49-F238E27FC236}">
                <a16:creationId xmlns:a16="http://schemas.microsoft.com/office/drawing/2014/main" id="{AEBC5680-DC69-F4BF-F590-ED7E3F1E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00600"/>
            <a:ext cx="2362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413294AC-8317-4E95-1EAC-26401418F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3" y="4662488"/>
            <a:ext cx="1679575" cy="165100"/>
          </a:xfrm>
          <a:prstGeom prst="rect">
            <a:avLst/>
          </a:prstGeom>
          <a:solidFill>
            <a:srgbClr val="FDF8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4" name="Rectangle 3">
            <a:extLst>
              <a:ext uri="{FF2B5EF4-FFF2-40B4-BE49-F238E27FC236}">
                <a16:creationId xmlns:a16="http://schemas.microsoft.com/office/drawing/2014/main" id="{54B0C49E-A5CE-689D-3A6E-A19FF6C44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75" y="631825"/>
            <a:ext cx="2727325" cy="1347788"/>
          </a:xfrm>
          <a:prstGeom prst="rect">
            <a:avLst/>
          </a:prstGeom>
          <a:solidFill>
            <a:srgbClr val="FDF8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F515087A-BB8C-83CC-3D6E-24D936C8F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588" y="419100"/>
            <a:ext cx="2133600" cy="127000"/>
          </a:xfrm>
          <a:prstGeom prst="rect">
            <a:avLst/>
          </a:prstGeom>
          <a:solidFill>
            <a:srgbClr val="FDF8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76" name="Object 5">
            <a:extLst>
              <a:ext uri="{FF2B5EF4-FFF2-40B4-BE49-F238E27FC236}">
                <a16:creationId xmlns:a16="http://schemas.microsoft.com/office/drawing/2014/main" id="{37F1080A-28BF-DC94-339D-2EF2D792AC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2750" y="82550"/>
          <a:ext cx="3384550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664200" imgH="3898900" progId="Excel.Sheet.8">
                  <p:embed/>
                </p:oleObj>
              </mc:Choice>
              <mc:Fallback>
                <p:oleObj name="Chart" r:id="rId2" imgW="5664200" imgH="3898900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82550"/>
                        <a:ext cx="3384550" cy="232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6">
            <a:extLst>
              <a:ext uri="{FF2B5EF4-FFF2-40B4-BE49-F238E27FC236}">
                <a16:creationId xmlns:a16="http://schemas.microsoft.com/office/drawing/2014/main" id="{233FDFC2-E622-E59C-F4E0-70320F374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3" y="2600325"/>
            <a:ext cx="2768600" cy="1489075"/>
          </a:xfrm>
          <a:prstGeom prst="rect">
            <a:avLst/>
          </a:prstGeom>
          <a:solidFill>
            <a:srgbClr val="FDF8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78" name="Object 7">
            <a:extLst>
              <a:ext uri="{FF2B5EF4-FFF2-40B4-BE49-F238E27FC236}">
                <a16:creationId xmlns:a16="http://schemas.microsoft.com/office/drawing/2014/main" id="{68A9D893-08C0-126B-8A61-7842402F7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025" y="1954213"/>
          <a:ext cx="3502025" cy="259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5168900" imgH="3670300" progId="Excel.Sheet.8">
                  <p:embed/>
                </p:oleObj>
              </mc:Choice>
              <mc:Fallback>
                <p:oleObj name="Chart" r:id="rId4" imgW="5168900" imgH="3670300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1954213"/>
                        <a:ext cx="3502025" cy="259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8">
            <a:extLst>
              <a:ext uri="{FF2B5EF4-FFF2-40B4-BE49-F238E27FC236}">
                <a16:creationId xmlns:a16="http://schemas.microsoft.com/office/drawing/2014/main" id="{3657B8B3-89B2-0D60-A3A3-5CAA42F5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4921250"/>
            <a:ext cx="2763838" cy="1454150"/>
          </a:xfrm>
          <a:prstGeom prst="rect">
            <a:avLst/>
          </a:prstGeom>
          <a:solidFill>
            <a:srgbClr val="FDF8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80" name="Object 9">
            <a:extLst>
              <a:ext uri="{FF2B5EF4-FFF2-40B4-BE49-F238E27FC236}">
                <a16:creationId xmlns:a16="http://schemas.microsoft.com/office/drawing/2014/main" id="{54FA9064-E439-AF3A-6495-8CDB1E8456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700" y="4387850"/>
          <a:ext cx="3470275" cy="237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5257800" imgH="3962400" progId="Excel.Sheet.8">
                  <p:embed/>
                </p:oleObj>
              </mc:Choice>
              <mc:Fallback>
                <p:oleObj name="Chart" r:id="rId6" imgW="5257800" imgH="3962400" progId="Excel.Shee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4387850"/>
                        <a:ext cx="3470275" cy="237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Rectangle 10">
            <a:extLst>
              <a:ext uri="{FF2B5EF4-FFF2-40B4-BE49-F238E27FC236}">
                <a16:creationId xmlns:a16="http://schemas.microsoft.com/office/drawing/2014/main" id="{1544B1E6-6554-E72A-3B34-4C15ECC82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38" y="2193925"/>
            <a:ext cx="3382962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82" name="Picture 11" descr="OliveFly">
            <a:extLst>
              <a:ext uri="{FF2B5EF4-FFF2-40B4-BE49-F238E27FC236}">
                <a16:creationId xmlns:a16="http://schemas.microsoft.com/office/drawing/2014/main" id="{590496D6-3B49-29D7-691E-B3A23FE5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4495800"/>
            <a:ext cx="13303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NSO">
            <a:extLst>
              <a:ext uri="{FF2B5EF4-FFF2-40B4-BE49-F238E27FC236}">
                <a16:creationId xmlns:a16="http://schemas.microsoft.com/office/drawing/2014/main" id="{F59DFF6B-2D9A-9C96-8D09-86AD4BF8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228600"/>
            <a:ext cx="13160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3" descr="webl">
            <a:extLst>
              <a:ext uri="{FF2B5EF4-FFF2-40B4-BE49-F238E27FC236}">
                <a16:creationId xmlns:a16="http://schemas.microsoft.com/office/drawing/2014/main" id="{F1C82E02-6E6E-7788-BFC8-4417FA21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2438400"/>
            <a:ext cx="135731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Line 14">
            <a:extLst>
              <a:ext uri="{FF2B5EF4-FFF2-40B4-BE49-F238E27FC236}">
                <a16:creationId xmlns:a16="http://schemas.microsoft.com/office/drawing/2014/main" id="{E4F0454F-0B7D-28F9-BFBD-1A55DB893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1188" y="2489200"/>
            <a:ext cx="685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Line 15">
            <a:extLst>
              <a:ext uri="{FF2B5EF4-FFF2-40B4-BE49-F238E27FC236}">
                <a16:creationId xmlns:a16="http://schemas.microsoft.com/office/drawing/2014/main" id="{652B000C-2967-91F3-1C0C-0E1D50F303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1188" y="3022600"/>
            <a:ext cx="685800" cy="0"/>
          </a:xfrm>
          <a:prstGeom prst="line">
            <a:avLst/>
          </a:prstGeom>
          <a:noFill/>
          <a:ln w="38100">
            <a:solidFill>
              <a:srgbClr val="000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Line 16">
            <a:extLst>
              <a:ext uri="{FF2B5EF4-FFF2-40B4-BE49-F238E27FC236}">
                <a16:creationId xmlns:a16="http://schemas.microsoft.com/office/drawing/2014/main" id="{403400DB-38D8-28E2-D903-A7CB17F7E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1188" y="3556000"/>
            <a:ext cx="6858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17">
            <a:extLst>
              <a:ext uri="{FF2B5EF4-FFF2-40B4-BE49-F238E27FC236}">
                <a16:creationId xmlns:a16="http://schemas.microsoft.com/office/drawing/2014/main" id="{C1F86A11-437A-E019-4F7B-3B0491ECA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388" y="2184400"/>
            <a:ext cx="1951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Current policy</a:t>
            </a:r>
          </a:p>
        </p:txBody>
      </p:sp>
      <p:sp>
        <p:nvSpPr>
          <p:cNvPr id="3089" name="Text Box 18">
            <a:extLst>
              <a:ext uri="{FF2B5EF4-FFF2-40B4-BE49-F238E27FC236}">
                <a16:creationId xmlns:a16="http://schemas.microsoft.com/office/drawing/2014/main" id="{7DCF539A-3543-1F24-47C3-D88394E88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2755900"/>
            <a:ext cx="261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Green tree retention</a:t>
            </a:r>
          </a:p>
        </p:txBody>
      </p:sp>
      <p:sp>
        <p:nvSpPr>
          <p:cNvPr id="3090" name="Text Box 19">
            <a:extLst>
              <a:ext uri="{FF2B5EF4-FFF2-40B4-BE49-F238E27FC236}">
                <a16:creationId xmlns:a16="http://schemas.microsoft.com/office/drawing/2014/main" id="{A61323DA-9044-956F-A2B8-AEC634C12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388" y="3327400"/>
            <a:ext cx="218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No Fed thinning</a:t>
            </a:r>
          </a:p>
        </p:txBody>
      </p:sp>
      <p:sp>
        <p:nvSpPr>
          <p:cNvPr id="3091" name="Rectangle 20">
            <a:extLst>
              <a:ext uri="{FF2B5EF4-FFF2-40B4-BE49-F238E27FC236}">
                <a16:creationId xmlns:a16="http://schemas.microsoft.com/office/drawing/2014/main" id="{9217238B-3233-6D6A-DED0-79C964C48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6575" y="736600"/>
            <a:ext cx="3051175" cy="730250"/>
          </a:xfrm>
        </p:spPr>
        <p:txBody>
          <a:bodyPr/>
          <a:lstStyle/>
          <a:p>
            <a:pPr eaLnBrk="1" hangingPunct="1"/>
            <a:r>
              <a:rPr lang="en-US" altLang="en-US" sz="2800"/>
              <a:t>Potential Effects of Alternative Scenarios on Bird Habitat</a:t>
            </a:r>
          </a:p>
        </p:txBody>
      </p:sp>
      <p:sp>
        <p:nvSpPr>
          <p:cNvPr id="3092" name="TextBox 1">
            <a:extLst>
              <a:ext uri="{FF2B5EF4-FFF2-40B4-BE49-F238E27FC236}">
                <a16:creationId xmlns:a16="http://schemas.microsoft.com/office/drawing/2014/main" id="{96288E5F-36E3-1595-D2DA-51DC954B6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138" y="219075"/>
            <a:ext cx="2463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Northern Spotted Owl</a:t>
            </a:r>
          </a:p>
        </p:txBody>
      </p:sp>
      <p:sp>
        <p:nvSpPr>
          <p:cNvPr id="3093" name="TextBox 2">
            <a:extLst>
              <a:ext uri="{FF2B5EF4-FFF2-40B4-BE49-F238E27FC236}">
                <a16:creationId xmlns:a16="http://schemas.microsoft.com/office/drawing/2014/main" id="{7440FE66-F558-A860-6F4B-CA6A8D8F3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50" y="2147888"/>
            <a:ext cx="2084388" cy="401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Western Blue Bird</a:t>
            </a:r>
          </a:p>
        </p:txBody>
      </p:sp>
      <p:sp>
        <p:nvSpPr>
          <p:cNvPr id="3094" name="TextBox 3">
            <a:extLst>
              <a:ext uri="{FF2B5EF4-FFF2-40B4-BE49-F238E27FC236}">
                <a16:creationId xmlns:a16="http://schemas.microsoft.com/office/drawing/2014/main" id="{5C8EA271-C01B-994D-5054-8E62763CA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50" y="4427538"/>
            <a:ext cx="25225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Olive-sided Flycatcher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D456074-8291-856A-B154-9C8EE27A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714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Applications of Landscape Ecology in Forest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A61CC-5069-8DC6-92EC-8CAE5E1BBA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What has worked?</a:t>
            </a:r>
          </a:p>
          <a:p>
            <a:pPr lvl="1" eaLnBrk="1" hangingPunct="1"/>
            <a:r>
              <a:rPr lang="en-US" altLang="en-US"/>
              <a:t>Spatial pattern through allocation and zoning</a:t>
            </a:r>
          </a:p>
          <a:p>
            <a:pPr lvl="1" eaLnBrk="1" hangingPunct="1"/>
            <a:r>
              <a:rPr lang="en-US" altLang="en-US"/>
              <a:t>Recognizing process for some species/components</a:t>
            </a:r>
          </a:p>
          <a:p>
            <a:pPr eaLnBrk="1" hangingPunct="1"/>
            <a:endParaRPr lang="en-US" altLang="en-US" sz="3200"/>
          </a:p>
          <a:p>
            <a:pPr eaLnBrk="1" hangingPunct="1"/>
            <a:endParaRPr lang="en-US" altLang="en-US" sz="3200"/>
          </a:p>
          <a:p>
            <a:pPr eaLnBrk="1" hangingPunct="1"/>
            <a:endParaRPr lang="en-US" altLang="en-US" sz="3200"/>
          </a:p>
          <a:p>
            <a:pPr eaLnBrk="1" hangingPunct="1"/>
            <a:endParaRPr lang="en-US" altLang="en-US" sz="2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E37B6-ABE3-008C-A7A0-529099131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8025" y="1981200"/>
            <a:ext cx="4125913" cy="4114800"/>
          </a:xfrm>
        </p:spPr>
        <p:txBody>
          <a:bodyPr/>
          <a:lstStyle/>
          <a:p>
            <a:pPr eaLnBrk="1" hangingPunct="1"/>
            <a:r>
              <a:rPr lang="en-US" altLang="en-US" sz="3200"/>
              <a:t>What has not yet worked well?</a:t>
            </a:r>
          </a:p>
          <a:p>
            <a:pPr lvl="1" eaLnBrk="1" hangingPunct="1"/>
            <a:r>
              <a:rPr lang="en-US" altLang="en-US"/>
              <a:t>Implementing dynamics-based approaches</a:t>
            </a:r>
          </a:p>
          <a:p>
            <a:pPr lvl="1" eaLnBrk="1" hangingPunct="1"/>
            <a:r>
              <a:rPr lang="en-US" altLang="en-US"/>
              <a:t>Revising allocations  based on new knowledge</a:t>
            </a:r>
          </a:p>
          <a:p>
            <a:pPr lvl="1" eaLnBrk="1" hangingPunct="1"/>
            <a:r>
              <a:rPr lang="en-US" altLang="en-US"/>
              <a:t>Working across boundaries</a:t>
            </a:r>
          </a:p>
          <a:p>
            <a:pPr lvl="1" eaLnBrk="1" hangingPunct="1"/>
            <a:r>
              <a:rPr lang="en-US" altLang="en-US"/>
              <a:t>Adaptive management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481F7F-6B08-576D-5E2E-4783233026EA}"/>
              </a:ext>
            </a:extLst>
          </p:cNvPr>
          <p:cNvSpPr/>
          <p:nvPr/>
        </p:nvSpPr>
        <p:spPr>
          <a:xfrm>
            <a:off x="436563" y="4889500"/>
            <a:ext cx="5675312" cy="14303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D1B40219-F5B2-3F1D-A94D-43DEB6E44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401638"/>
            <a:ext cx="8612187" cy="1143000"/>
          </a:xfrm>
        </p:spPr>
        <p:txBody>
          <a:bodyPr/>
          <a:lstStyle/>
          <a:p>
            <a:pPr eaLnBrk="1" hangingPunct="1"/>
            <a:r>
              <a:rPr lang="en-US" altLang="en-US"/>
              <a:t>Changing Landscape Management Plans is Scary</a:t>
            </a:r>
          </a:p>
        </p:txBody>
      </p:sp>
      <p:pic>
        <p:nvPicPr>
          <p:cNvPr id="25603" name="Picture 2" descr="http://digitalnomad.nationalgeographic.com/files/2012/05/Scream_Original_Munch_Museum_Closeup.jpg">
            <a:extLst>
              <a:ext uri="{FF2B5EF4-FFF2-40B4-BE49-F238E27FC236}">
                <a16:creationId xmlns:a16="http://schemas.microsoft.com/office/drawing/2014/main" id="{70DDED1A-8860-C7AF-53EA-95006E42F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2540000"/>
            <a:ext cx="30495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fig10-3a">
            <a:extLst>
              <a:ext uri="{FF2B5EF4-FFF2-40B4-BE49-F238E27FC236}">
                <a16:creationId xmlns:a16="http://schemas.microsoft.com/office/drawing/2014/main" id="{4EE54B07-A971-0470-5155-45AFDAE10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r="3577" b="13501"/>
          <a:stretch>
            <a:fillRect/>
          </a:stretch>
        </p:blipFill>
        <p:spPr bwMode="auto">
          <a:xfrm>
            <a:off x="168275" y="2425700"/>
            <a:ext cx="5635625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>
            <a:extLst>
              <a:ext uri="{FF2B5EF4-FFF2-40B4-BE49-F238E27FC236}">
                <a16:creationId xmlns:a16="http://schemas.microsoft.com/office/drawing/2014/main" id="{1ECF2470-D113-1888-2807-2F6540492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16113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NWFP</a:t>
            </a:r>
          </a:p>
        </p:txBody>
      </p:sp>
      <p:sp>
        <p:nvSpPr>
          <p:cNvPr id="25606" name="TextBox 7">
            <a:extLst>
              <a:ext uri="{FF2B5EF4-FFF2-40B4-BE49-F238E27FC236}">
                <a16:creationId xmlns:a16="http://schemas.microsoft.com/office/drawing/2014/main" id="{D6BC6035-F30B-C65A-C45F-3D733741D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1924050"/>
            <a:ext cx="214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Blue River Plan</a:t>
            </a:r>
          </a:p>
        </p:txBody>
      </p:sp>
      <p:sp>
        <p:nvSpPr>
          <p:cNvPr id="25607" name="TextBox 8">
            <a:extLst>
              <a:ext uri="{FF2B5EF4-FFF2-40B4-BE49-F238E27FC236}">
                <a16:creationId xmlns:a16="http://schemas.microsoft.com/office/drawing/2014/main" id="{9D4232F6-B177-9FE4-25C5-EAE66F1F6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38" y="1893888"/>
            <a:ext cx="212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Social Reaction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9D3461AD-6E73-70E0-D2FB-94C51EB9CE82}"/>
              </a:ext>
            </a:extLst>
          </p:cNvPr>
          <p:cNvSpPr/>
          <p:nvPr/>
        </p:nvSpPr>
        <p:spPr>
          <a:xfrm rot="5400000">
            <a:off x="2949575" y="2944813"/>
            <a:ext cx="484187" cy="738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http://static.guim.co.uk/sys-images/Guardian/Pix/pictures/2012/4/30/1335792071492/Brain-in-brick-wall-illus-009.jpg">
            <a:extLst>
              <a:ext uri="{FF2B5EF4-FFF2-40B4-BE49-F238E27FC236}">
                <a16:creationId xmlns:a16="http://schemas.microsoft.com/office/drawing/2014/main" id="{2006C85A-D252-463D-F2E8-923701EF5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993900"/>
            <a:ext cx="7227887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le 1">
            <a:extLst>
              <a:ext uri="{FF2B5EF4-FFF2-40B4-BE49-F238E27FC236}">
                <a16:creationId xmlns:a16="http://schemas.microsoft.com/office/drawing/2014/main" id="{2500AB6E-12C1-2852-13F9-EC00EA02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609600"/>
            <a:ext cx="8250238" cy="1143000"/>
          </a:xfrm>
        </p:spPr>
        <p:txBody>
          <a:bodyPr/>
          <a:lstStyle/>
          <a:p>
            <a:pPr eaLnBrk="1" hangingPunct="1"/>
            <a:r>
              <a:rPr lang="en-US" altLang="en-US"/>
              <a:t>Barriers to Implementation  of Landscape Concepts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D34360-57C9-B139-2BA3-FE90D01D9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38" y="1743075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solidFill>
                <a:schemeClr val="accent3"/>
              </a:solidFill>
              <a:ea typeface="+mn-ea"/>
            </a:endParaRPr>
          </a:p>
          <a:p>
            <a:pPr eaLnBrk="1" hangingPunct="1">
              <a:defRPr/>
            </a:pPr>
            <a:endParaRPr lang="en-US" dirty="0">
              <a:solidFill>
                <a:schemeClr val="accent3"/>
              </a:solidFill>
              <a:ea typeface="+mn-ea"/>
            </a:endParaRPr>
          </a:p>
          <a:p>
            <a:pPr eaLnBrk="1" hangingPunct="1">
              <a:defRPr/>
            </a:pPr>
            <a:r>
              <a:rPr lang="en-US" sz="4400" dirty="0">
                <a:solidFill>
                  <a:schemeClr val="accent3"/>
                </a:solidFill>
                <a:ea typeface="+mn-ea"/>
              </a:rPr>
              <a:t>Social/Political</a:t>
            </a:r>
          </a:p>
          <a:p>
            <a:pPr eaLnBrk="1" hangingPunct="1">
              <a:defRPr/>
            </a:pPr>
            <a:r>
              <a:rPr lang="en-US" sz="4400" dirty="0">
                <a:solidFill>
                  <a:schemeClr val="accent3"/>
                </a:solidFill>
                <a:ea typeface="+mn-ea"/>
              </a:rPr>
              <a:t>Economic</a:t>
            </a:r>
          </a:p>
          <a:p>
            <a:pPr eaLnBrk="1" hangingPunct="1">
              <a:defRPr/>
            </a:pPr>
            <a:r>
              <a:rPr lang="en-US" sz="4400" dirty="0">
                <a:solidFill>
                  <a:schemeClr val="accent3"/>
                </a:solidFill>
                <a:ea typeface="+mn-ea"/>
              </a:rPr>
              <a:t>Institutional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3863-9411-7C28-CF51-2B20725C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41300"/>
            <a:ext cx="82740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</a:rPr>
              <a:t>Uncertainty:  Not an Excuse for Inaction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B2BD-D92A-2765-7C8A-1AD590790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960563"/>
            <a:ext cx="3784600" cy="4114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>
                <a:ea typeface="+mn-ea"/>
              </a:rPr>
              <a:t>Embrace it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ea typeface="+mn-ea"/>
              </a:rPr>
              <a:t> </a:t>
            </a:r>
          </a:p>
          <a:p>
            <a:pPr eaLnBrk="1" hangingPunct="1">
              <a:defRPr/>
            </a:pPr>
            <a:r>
              <a:rPr lang="en-US" dirty="0">
                <a:ea typeface="+mn-ea"/>
              </a:rPr>
              <a:t>Landscape management as experiment </a:t>
            </a:r>
          </a:p>
          <a:p>
            <a:pPr eaLnBrk="1" hangingPunct="1">
              <a:defRPr/>
            </a:pPr>
            <a:endParaRPr lang="en-US" dirty="0">
              <a:ea typeface="+mn-ea"/>
            </a:endParaRPr>
          </a:p>
          <a:p>
            <a:pPr eaLnBrk="1" hangingPunct="1">
              <a:defRPr/>
            </a:pPr>
            <a:r>
              <a:rPr lang="en-US" dirty="0">
                <a:ea typeface="+mn-ea"/>
              </a:rPr>
              <a:t>Learn and adapt in each successive cycle of management.</a:t>
            </a:r>
          </a:p>
          <a:p>
            <a:pPr eaLnBrk="1" hangingPunct="1">
              <a:defRPr/>
            </a:pPr>
            <a:endParaRPr lang="en-US" dirty="0">
              <a:ea typeface="+mn-ea"/>
            </a:endParaRPr>
          </a:p>
          <a:p>
            <a:pPr eaLnBrk="1" hangingPunct="1">
              <a:defRPr/>
            </a:pPr>
            <a:r>
              <a:rPr lang="en-US" dirty="0">
                <a:ea typeface="+mn-ea"/>
              </a:rPr>
              <a:t>Scenario planning and dialog </a:t>
            </a:r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27651" name="Picture 6" descr="6steps1">
            <a:extLst>
              <a:ext uri="{FF2B5EF4-FFF2-40B4-BE49-F238E27FC236}">
                <a16:creationId xmlns:a16="http://schemas.microsoft.com/office/drawing/2014/main" id="{222E5032-B551-36BB-BEE3-6FCE1332D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503488"/>
            <a:ext cx="4468813" cy="276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02 Traj. Lndscp chg in WRB.jpg                                 0008E8B0raster                         ABA76538:">
            <a:extLst>
              <a:ext uri="{FF2B5EF4-FFF2-40B4-BE49-F238E27FC236}">
                <a16:creationId xmlns:a16="http://schemas.microsoft.com/office/drawing/2014/main" id="{A28324B7-EDA3-D2ED-09F7-5668B58D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4E535-91E7-3563-61E6-0DFB04A881E4}"/>
              </a:ext>
            </a:extLst>
          </p:cNvPr>
          <p:cNvSpPr txBox="1"/>
          <p:nvPr/>
        </p:nvSpPr>
        <p:spPr>
          <a:xfrm>
            <a:off x="2301875" y="1762125"/>
            <a:ext cx="2806700" cy="52387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ea typeface="+mn-ea"/>
              </a:rPr>
              <a:t>Scenario Planning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6B0C53A-647D-B72F-10D6-86E053BA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79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ED57-08D6-1DEF-7A65-9FFD2AE73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425" y="1558925"/>
            <a:ext cx="42116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</a:rPr>
              <a:t>New technologies to  visualize landscapes and scenarios </a:t>
            </a:r>
          </a:p>
          <a:p>
            <a:pPr eaLnBrk="1" hangingPunct="1">
              <a:defRPr/>
            </a:pPr>
            <a:r>
              <a:rPr lang="en-US" dirty="0" err="1">
                <a:ea typeface="+mn-ea"/>
              </a:rPr>
              <a:t>Collaboratives</a:t>
            </a:r>
            <a:r>
              <a:rPr lang="en-US" dirty="0">
                <a:ea typeface="+mn-ea"/>
              </a:rPr>
              <a:t> may increase range of social  acceptability</a:t>
            </a:r>
          </a:p>
          <a:p>
            <a:pPr eaLnBrk="1" hangingPunct="1">
              <a:defRPr/>
            </a:pPr>
            <a:r>
              <a:rPr lang="en-US" dirty="0">
                <a:ea typeface="+mn-ea"/>
              </a:rPr>
              <a:t>Implement on small landscapes and less controversial projects</a:t>
            </a:r>
            <a:endParaRPr lang="en-US" sz="2400" b="1" dirty="0"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>
              <a:ea typeface="+mn-ea"/>
            </a:endParaRPr>
          </a:p>
        </p:txBody>
      </p:sp>
      <p:grpSp>
        <p:nvGrpSpPr>
          <p:cNvPr id="29699" name="Group 7">
            <a:extLst>
              <a:ext uri="{FF2B5EF4-FFF2-40B4-BE49-F238E27FC236}">
                <a16:creationId xmlns:a16="http://schemas.microsoft.com/office/drawing/2014/main" id="{6AE9C384-97B4-4C55-21A2-1A4AF181A83F}"/>
              </a:ext>
            </a:extLst>
          </p:cNvPr>
          <p:cNvGrpSpPr>
            <a:grpSpLocks/>
          </p:cNvGrpSpPr>
          <p:nvPr/>
        </p:nvGrpSpPr>
        <p:grpSpPr bwMode="auto">
          <a:xfrm>
            <a:off x="4241800" y="1512888"/>
            <a:ext cx="4514850" cy="4411662"/>
            <a:chOff x="-1875024" y="176132"/>
            <a:chExt cx="4515119" cy="4410855"/>
          </a:xfrm>
        </p:grpSpPr>
        <p:pic>
          <p:nvPicPr>
            <p:cNvPr id="29700" name="Picture 2" descr="\\abies.forestry.oregonstate.edu\forshare\Commons\Keith_Olsen\posters\scenario-development-bend.jpg">
              <a:extLst>
                <a:ext uri="{FF2B5EF4-FFF2-40B4-BE49-F238E27FC236}">
                  <a16:creationId xmlns:a16="http://schemas.microsoft.com/office/drawing/2014/main" id="{38542F0B-60FE-C7AB-724C-F60C29BD3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5024" y="3147932"/>
              <a:ext cx="4515119" cy="143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Picture 4" descr="http://www.partnershipresourcecenter.org/common/images/nov04-lakeview1.jpg">
              <a:extLst>
                <a:ext uri="{FF2B5EF4-FFF2-40B4-BE49-F238E27FC236}">
                  <a16:creationId xmlns:a16="http://schemas.microsoft.com/office/drawing/2014/main" id="{4D5B949B-B9E9-AAE2-4651-1DD6861E5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98664" y="176132"/>
              <a:ext cx="396240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8" descr="N:\DOCS\Images\biscuit 08_05 day2\IMG_0713.JPG">
            <a:extLst>
              <a:ext uri="{FF2B5EF4-FFF2-40B4-BE49-F238E27FC236}">
                <a16:creationId xmlns:a16="http://schemas.microsoft.com/office/drawing/2014/main" id="{939E4D40-E8EF-424E-E39B-855FBA5A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909638"/>
            <a:ext cx="47640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Content Placeholder 3">
            <a:extLst>
              <a:ext uri="{FF2B5EF4-FFF2-40B4-BE49-F238E27FC236}">
                <a16:creationId xmlns:a16="http://schemas.microsoft.com/office/drawing/2014/main" id="{3EC4028C-95F0-98B6-B3A5-203DBAD890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27" name="Picture 7" descr="N:\DOCS\TALK\Australia Talks\Tasmania 2013\Tasmania Cradle mtn landscape.jpg">
            <a:extLst>
              <a:ext uri="{FF2B5EF4-FFF2-40B4-BE49-F238E27FC236}">
                <a16:creationId xmlns:a16="http://schemas.microsoft.com/office/drawing/2014/main" id="{17A73785-F56A-7A1E-8775-3C0BBA7D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225550"/>
            <a:ext cx="47307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1">
            <a:extLst>
              <a:ext uri="{FF2B5EF4-FFF2-40B4-BE49-F238E27FC236}">
                <a16:creationId xmlns:a16="http://schemas.microsoft.com/office/drawing/2014/main" id="{94653F79-DAA7-FD76-93B0-949F6B36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landscapes?</a:t>
            </a:r>
          </a:p>
        </p:txBody>
      </p:sp>
      <p:sp>
        <p:nvSpPr>
          <p:cNvPr id="8197" name="Text Placeholder 2">
            <a:extLst>
              <a:ext uri="{FF2B5EF4-FFF2-40B4-BE49-F238E27FC236}">
                <a16:creationId xmlns:a16="http://schemas.microsoft.com/office/drawing/2014/main" id="{08DDD5B9-860F-7F54-50EE-B309AF32EBE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36538" y="1295400"/>
            <a:ext cx="3810000" cy="4821238"/>
          </a:xfrm>
        </p:spPr>
        <p:txBody>
          <a:bodyPr/>
          <a:lstStyle/>
          <a:p>
            <a:pPr eaLnBrk="1" hangingPunct="1"/>
            <a:r>
              <a:rPr lang="en-US" altLang="en-US"/>
              <a:t>Spatially Heterogeneous  ecosystems</a:t>
            </a:r>
          </a:p>
          <a:p>
            <a:pPr eaLnBrk="1" hangingPunct="1"/>
            <a:r>
              <a:rPr lang="en-US" altLang="en-US"/>
              <a:t>10</a:t>
            </a:r>
            <a:r>
              <a:rPr lang="en-US" altLang="en-US" baseline="30000"/>
              <a:t>2</a:t>
            </a:r>
            <a:r>
              <a:rPr lang="en-US" altLang="en-US"/>
              <a:t> ~ 10</a:t>
            </a:r>
            <a:r>
              <a:rPr lang="en-US" altLang="en-US" baseline="30000"/>
              <a:t>5</a:t>
            </a:r>
            <a:r>
              <a:rPr lang="en-US" altLang="en-US"/>
              <a:t> ha;  part of spatial hierarchy</a:t>
            </a:r>
          </a:p>
          <a:p>
            <a:pPr eaLnBrk="1" hangingPunct="1"/>
            <a:r>
              <a:rPr lang="en-US" altLang="en-US"/>
              <a:t>Human influences</a:t>
            </a:r>
          </a:p>
          <a:p>
            <a:pPr eaLnBrk="1" hangingPunct="1"/>
            <a:r>
              <a:rPr lang="en-US" altLang="en-US"/>
              <a:t>Species and process dependent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C64746-95C0-3D1A-3BEB-603D3E7FA7D3}"/>
              </a:ext>
            </a:extLst>
          </p:cNvPr>
          <p:cNvGrpSpPr>
            <a:grpSpLocks/>
          </p:cNvGrpSpPr>
          <p:nvPr/>
        </p:nvGrpSpPr>
        <p:grpSpPr bwMode="auto">
          <a:xfrm>
            <a:off x="5141913" y="1109663"/>
            <a:ext cx="3267075" cy="4324350"/>
            <a:chOff x="304800" y="685800"/>
            <a:chExt cx="3651801" cy="4724400"/>
          </a:xfrm>
        </p:grpSpPr>
        <p:pic>
          <p:nvPicPr>
            <p:cNvPr id="8207" name="Picture 2">
              <a:extLst>
                <a:ext uri="{FF2B5EF4-FFF2-40B4-BE49-F238E27FC236}">
                  <a16:creationId xmlns:a16="http://schemas.microsoft.com/office/drawing/2014/main" id="{8801C498-D733-ABFD-254F-BBEF85897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685800"/>
              <a:ext cx="3651801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TextBox 5">
              <a:extLst>
                <a:ext uri="{FF2B5EF4-FFF2-40B4-BE49-F238E27FC236}">
                  <a16:creationId xmlns:a16="http://schemas.microsoft.com/office/drawing/2014/main" id="{BDFA89A4-7175-F922-5F92-41472BF29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92" y="754724"/>
              <a:ext cx="2448042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 b="1"/>
                <a:t>Forest Plantations on Siuslaw</a:t>
              </a:r>
            </a:p>
            <a:p>
              <a:pPr eaLnBrk="1" hangingPunct="1"/>
              <a:r>
                <a:rPr lang="en-US" altLang="en-US" sz="1400" b="1"/>
                <a:t>National Forest</a:t>
              </a:r>
            </a:p>
          </p:txBody>
        </p:sp>
      </p:grpSp>
      <p:sp>
        <p:nvSpPr>
          <p:cNvPr id="8199" name="AutoShape 2" descr="https://exmail.oregonstate.edu/owa/attachment.ashx?id=RgAAAAAE1i12nFXTEakaAOApNimYBwBrZ3KXYi7TEajhAJAnhfkxAAAAIa%2ffAACFYnR7U%2f6eRb%2bzCUkRWcauAAAABt1cAAAJ&amp;attcnt=1&amp;attid0=BAAAAAAA&amp;attcid0=image5C3CF8CC-14E3-4842-A07E-4D91762699F1">
            <a:extLst>
              <a:ext uri="{FF2B5EF4-FFF2-40B4-BE49-F238E27FC236}">
                <a16:creationId xmlns:a16="http://schemas.microsoft.com/office/drawing/2014/main" id="{DB263FC6-8316-E3CF-9601-ABACBECD8A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3894138"/>
            <a:ext cx="12192000" cy="812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AutoShape 4" descr="https://exmail.oregonstate.edu/owa/attachment.ashx?id=RgAAAAAE1i12nFXTEakaAOApNimYBwBrZ3KXYi7TEajhAJAnhfkxAAAAIa%2ffAACFYnR7U%2f6eRb%2bzCUkRWcauAAAABt1cAAAJ&amp;attcnt=1&amp;attid0=BAAAAAAA&amp;attcid0=image5C3CF8CC-14E3-4842-A07E-4D91762699F1">
            <a:extLst>
              <a:ext uri="{FF2B5EF4-FFF2-40B4-BE49-F238E27FC236}">
                <a16:creationId xmlns:a16="http://schemas.microsoft.com/office/drawing/2014/main" id="{F8862320-DD71-A822-EF30-47AC8D3662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3894138"/>
            <a:ext cx="12192000" cy="812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92517" name="Picture 5" descr="C:\Users\tom\Desktop\Aus landscape.jpg">
            <a:extLst>
              <a:ext uri="{FF2B5EF4-FFF2-40B4-BE49-F238E27FC236}">
                <a16:creationId xmlns:a16="http://schemas.microsoft.com/office/drawing/2014/main" id="{E698A472-58BD-2CE9-A3B9-60D7038BC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990600"/>
            <a:ext cx="48117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4" descr="http://www.fpa.tas.gov.au/__data/assets/image/0007/76291/Simsons_stag_beetle.jpg">
            <a:extLst>
              <a:ext uri="{FF2B5EF4-FFF2-40B4-BE49-F238E27FC236}">
                <a16:creationId xmlns:a16="http://schemas.microsoft.com/office/drawing/2014/main" id="{15FBFB75-22C3-6B90-7B4C-B3341834A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3436938"/>
            <a:ext cx="35401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AutoShape 2" descr="data:image/jpeg;base64,/9j/4AAQSkZJRgABAQAAAQABAAD/2wCEAAkGBhQSEBQUEhQUFBUUFBQUFBQUFBQUFRUUFBQVFBQUFBUXHCYeFxwkGRQUHy8gJCcpLCwsFh4xNTAqNSYrLCkBCQoKDgwOGA8PGCwkHBwsLCwsKSwpLC4sKSksLCwsLCwpKSksLCwsLCksLCksLCwsKSksLCwsLCwsLCwsLCkpLP/AABEIALcBEwMBIgACEQEDEQH/xAAbAAEBAAMBAQEAAAAAAAAAAAAAAQIEBQYDB//EADkQAAICAAQDBgQEBAYDAAAAAAABAhEDEiExBEFRBRMiYXGBBpGhsSMyQsFS0eHwFBaCksLxYnJz/8QAGgEBAAMBAQEAAAAAAAAAAAAAAAECBAMFBv/EACwRAQACAQQAAwcEAwAAAAAAAAABAhEDBCExE0FREkJxkaHh8DJhgdEiUsH/2gAMAwEAAhEDEQA/APsAD1njgAAAAAAAAACVIAEAAAAMBIAAgAASAAIABQSAAIAAEgAAAAIUABJQAAgAAFAAEKAAAAACgAKQAAABCigAAAgLQAhQAIUACAoAhQAICgCAFAAABQKAYYlAAUBZUBCgABRQABaAGIoyAGIKKAgLQoCCi0KAgoooCAqQAgKAIQyogEBQwICigJQAABAqAAACAAICkNDtHtdYTyqEpSftH/dTv2TK2tFYzK9azacQuL25hRk43JtaNKL/AOVGrxPbKnGWTvYd2rlJd1T0utZ6v0NLE7Qx5yuUIQhV5+7zP0z4nh+hz1xEp4WM7nNpvxQcYRirWn4ajFuvXc8/U17dRP0+7fp6Fe8fX7Ojj9tTgsCTzqOJKknLDzPb8yuWVarlZ8OI+JsaMsSMXBuMri3Tjl6KlGUvejk8bjWsGdQWTRqK1ez8bq29H1LL80uk9mkqT8mY/FvHUz85afDpPlHydqPxlNPXDwpKlb/FSTf8bU3lXsfT/OjaTjhQVN3bxJWunhar5nmZLJN2rjOOSUl+m6pt79T5YeHONbNXVp3pTla9q029S06upPvT80RpU/1j5PWQ+L5vTJgN9fxk/Su80+RsYHxjGvHgVW7hitfJSjI8Vgzg68SremqkrUWlr1lbNuElS0vpa3XLRbcyk6upHvSt4enPuw97g9t8NPbF7t/w40XH5Thmi/ejcw8LN+RxxP8A5zhP6RbZ+a1dPlf9vy5mMrWu3TXTetJfM7U3mrHfLlbaac9cP0ueG47pr1TX3Ifn/Ddt48FUcfEX+uVbNrw3XI2P83cSr/ETWussPCe3m42aK771r9fs4zsvS30e4owXb2Dw+K4YsHiSyPw5VljJ00nJ/qS1pa+LyOL2Z8ZYvctWs0rSajFS0fJRjr1bd1Wy0ZxeLxrlBtyuU25at2tXTvy/Y4626nUrNYjH8r6e2ik5mcvVcF8Q4ePNx7uWDNt5FrOElSqN7p2+arfXktyjwvZXEPCnebVS0bTel6RWt7fsfofaeNw2DgYeJLFaeJBScFDvFqk24yTS57eaL6G6in+N548ldbbzbmkctahRy8X4q4ZbPFl6YcV95mljfGa1yYXvOTf0il9zTO80o6nP8f24RtdSfL6vQ0ZywWlbTS6tNI8TxHxRjy2xHBPSsPwfVeJ+5r4fauLB5o4mJFv9SxJX727aM87/AJ4rx8XeNlxzb6PdijyfC/GGJF/id3i9cy7t9NJQS+bTPR9m9q4OOlkmozrXDm0nm6QltL6Hem807d8ON9pevXLYoUVoGztlQhaFBCEooAAtACUAAMSgADR7SjxDpYLhFc2/zX5Wml9zePnxPDqcXGV096bT9LRW8ZjhakxE5l5Ti8OGHNYmJi97OOlRvEak3/FJ1HXTr5Hz/LOnccKacpU225N/lclX0Vndx+wYxh+Hhxm7WmJJ0qWjSVX6abmlj9h40qlo3DVRtJO9PDGOi3eyPM1NK0eX58XpaerWfP8APg4fD4PixYwX4a5z013UWnrfl5GHDYbng+G24a66f9utTdx+zZp95NSeqzRSy36dNtzCUUpxxJeCEruK5tJUl5vmzNNXeJfCVNQnpUqUl+n+W58cTg1FyUZONaqnX0e2ln3hh+Ga/TdwVVv1XTbUw3aeVPSqWtJcvTf5lcLMf8Llabk0pNNvSSb3p2tHZm+HvWM1br/1vzQwMVfoxFFPXLJXT+ehtK/E3HDbSrT9Tleuq+5EjSxcKcPFunJJUm7pdLpOyvGVPyUrT20UdJdN38zo5MrissklHM3F2uv7mli4EJq1NRk71cet7rZ7IjGU5w08WWV6PLd6PrtpfnF/M1XPm2nadWq2rRab6fU2OIxMukqpPEtOnm1vwtbL+RrY0XFZratvS9K0rXrSVF6wiZd7gMesOEf4qd+Tq/m3Xpb6GrjcZctd+vK8SUZP6aeiPrHwrpUX4n/Ekrrrsjn8Q9ddEtuqjSaa6vT7HOO1nThhJu0rdbN1WkNL5fmfu10MO1uMc4w8TpXWbLfiqT1Xz9+RjG1F60/xNOmjld/6I15M+HbkkpqqWzrSratNpa3XT9hHM4J4fCGLq1zp8tHvuuRlHV2turVKmvrvRrKT/wDLqqjFJrTSl1Z902ou+UW3SuKfn132LTCIlsKCS/d7vn7bNGEca9Fb5aU9FdNt9TJQlJ200le278VrXkq5eZ9lh0qjC0ts0tXzbZXHqTLTltqtdPytJtNp6x5VS+oeJOSdQkqrTnrWmn97M++JgLeSw4rqtW+aowwOHi3FJulUnTde69VuW4Ry3+C7excGUYZ82luLpwi+SSrRejPQcB8RuTw4Tw/FO9YXlVbeF2+nNnmeCwIrNNLLFPd25N+u7XqfbCx1FLEbt24x99NP7/pauten6ZVtpUv+qHs+G4+GJ+WS3ca81y8/Y+54zDbhw0liUpyxM3iaU4qTS15Si6b8uemp6Fdo93Pu2rio5oyTuVc1JPeuqfsbtHexbi/H7sertMc0+TpAwwceM45otST5r7eT8jM9CJz0wzExxIGASAICEMSkKSgKQBKlJYsBiQUk4yVp7p7eRzuN+H8ObTXhcfdPmueh0hZzvp1v3DpTUtXqXmeM7FxYTnOu9qLqVLZLSl5fzOF3SuMU3GUVmk23Vb1XpR+iqRz+0uw8LHtyTjJqnKNarq11ox6m1mP0tdNzHvPGZZZE5QjNOTppJy9lV8z7vhqlKLwpXBN1FyfhVc7105Hal8JSThkxVUNk7iuXXTkI9hcRGWJJOMs6atNaXyZknRtHk0xq1nqXIjKO8ZSg3aqStUqvp5GWZtR8eHJJ1bvnbr++ptY/DYywFGWE/wAOTzWuT1b+x8+IeG8STeHSxItx0/Vp081v5lPZl0y53E8Dm/N3dXTq9E+elXaZzuOwtNHey2tK+SO5GeHUHkrXxb2tVX05eRrcbwU3cYYbVyWqTrTRiMol8eKk9umZvS0/zOr8/wBzRxHbl999JW0kvl8jf4rDtt1dteiimny66mngYfjX/svJc6+lHOF5b3Dytu92736pZV5flX+00e0Yt4jpWoxW2nLm962Otg8PbikuqVbVFKKXztmfGcO3eSK2yy625W2097bJqS4z4WWWpR8NZtLbSd6NIx4VtNttp5dKTbpX/dnYlwcYqfippR1jty5PezGWC02li14My0WiSt3rtoTlGGsrlu8V3FvRVtz2LDBWn4cna1lJtP2trofbDwrcLxn47Wy9H7fyMcTDjkbc5PLPK1aSat3+2vmQlqTw62wUnW7rf3Zkpt9NdG02tN919hxkIpy8cmlTrbR0voffsXh88lGEHJqcZeqrVv2JwjzSOFmlHDVqCTbf5be+Xrvp8jbU+98ajlwoVnikrdNpuC/fkzb/AMrYzjPwZbksrcqdq9reqr7G1g/DWJ4E3GPhUZtSVVzzVvp0J8O09QeJWO5c/gVhyxpTm5YmHBJwklXdu/1PnXR2uuh0uExZzl3uI8rmpQUK0nNSrN1TaT0VN/8AlR9/8vO2lNRhJNSrXNpWsevn8zGXZUpZcKcZOKy5cSOtONVmXNae3pteujeJ5jCk6tJ6lj2f4k3hSeFOTdwxEnrF6pOtVvyv0Ozw7ll8aipc8rbT81e3oc6PAylLJjRzLeOLF1JVqk3v6N/1OpCNJK26VW9W/U9Hb1mP2/PT+mDXtE/n/f7UAprZUBQB8wAEKCAClIAKCFAoILAysGKZQM1N9Xpt5CdOs0YyqqTjFpVtSrQwLZE1ie4Wi0x1JHCitoQvrljennXmZyk3f/S+SMbLmrXoR7FY6hM2tPcvzfi5+OS57a7abfUxjO5WvR/09Tax8JTy1u80vOt19WicB2epT1dRjSb80tfsfPZjL3MPQ/DnCweZupNKOjd765vn9z0EIJVUYprZ5VfPnu92eV7P49R4nDp6yTw5pLSMXfdq+uY9VZ620is065h5m5m0X74lq8X2Tg4i8cFb0bj4fotLNOXwrga/n103jt0205fI6xDvOhpz5OMa1483Mh8McOmnU3SpeJaaVpofSPw/w607ttdHJ6vrKlr7Ub9kHgafoePf1aj7G4fngxd7256/J7eRuYNQjlhGMI1WWCyprz5v3IQtGlSJzEKzq3nuVBCHRzUEAFBChIAAAIAhiAgAAAAAACkAFBCgLKQAUtkKBTW7VxsuBiyWrWHOl1eVpL5tGwcv4mxGuHkoyUZSlGMW+t5vfSLKXnFZlekZtEPEy4rK03aqC05pdDZ4XinHCVRk5YjW1tpTbt0udfcx4nKsveS8WX9O+qf3o+uF2liz8PDKnFJa0nVPK1brZczw/Y5y9j2uH2Un3cnFxhCK7yUpb4k8Jpwj5XJbnuMPEzRT6pP5q6PE5J4eXvUsScaeVO45qTWflz32PUdizfcxjJpyh4JV5aqvKmjbs7YtMerJuq5rE+jfFkB6TzwEYAFIQC2QACkYAAWABbBAgKBYCWIACAAAAAAAAAAAAABSkAGR5n424mGXCw5p+KTkmuTWi+8j0p4v4n4yX+Iaa8MFFJ9W1Zn3NsUx6tG3jN/g5mJxOCpaJylaWtvVRr/k2faPGYmK1GK7rRTU0nz0im1to37o5/8Aj8K1LK71lt1VN/Q3OGxMbiE4YUW4OUVLbZ5d3yV635HmS9B0OzezIpzhhy77Fy3KXOLbi6T15vU9P2J2e8LCqSalJ5pJu2uST9vuY9j9gw4bNkbblltvyWy99To2btDQ9mfblj1tbP8AjAQA2sYQAAAAARCgAAAAAAEAFBAAKQAGAQCgACFAAAAAAAKLIUBZqcb2ThYus426q7p1/wBaG2CtqRaMStW01nMPO8R8F4UsRyWkW43HpFbpdFsdvgeBjhRywSV6ulVuktfkfewUro0rOYhe2ta0YmVFkB1cgAAACACkAAAACggFAAAAAAQAAAEAIUJAAAAAAhQAAAAAACkAFBCgACAUhSAAAAAAFIUAQFIAKQAUAAAAB91ixcUnyXTnT/p6+xLw72f935+gAwZJ4sXl8n0/qXvIb07399fOt6AGDKynBt77t8+defr9DBTjb3qtqvWtv6gDBln38en0XVU/ZWj4YkrbrTyAGCWIAABgAAQAUAAkAAQAAJAAAAAAAACkAFIAAKQACgAUABL/2Q==">
            <a:extLst>
              <a:ext uri="{FF2B5EF4-FFF2-40B4-BE49-F238E27FC236}">
                <a16:creationId xmlns:a16="http://schemas.microsoft.com/office/drawing/2014/main" id="{19E9616B-B077-6DF7-C890-21BE396190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8382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4" name="AutoShape 4" descr="data:image/jpeg;base64,/9j/4AAQSkZJRgABAQAAAQABAAD/2wCEAAkGBhQSEBQUEhQUFBUUFBQUFBQUFBQUFRUUFBQVFBQUFBUXHCYeFxwkGRQUHy8gJCcpLCwsFh4xNTAqNSYrLCkBCQoKDgwOGA8PGCwkHBwsLCwsKSwpLC4sKSksLCwsLCwpKSksLCwsLCksLCksLCwsKSksLCwsLCwsLCwsLCkpLP/AABEIALcBEwMBIgACEQEDEQH/xAAbAAEBAAMBAQEAAAAAAAAAAAAAAQIEBQYDB//EADkQAAICAAQDBgQEBAYDAAAAAAABAhEDEiExBEFRBRMiYXGBBpGhsSMyQsFS0eHwFBaCksLxYnJz/8QAGgEBAAMBAQEAAAAAAAAAAAAAAAECBAMFBv/EACwRAQACAQQAAwcEAwAAAAAAAAABAhEDBCExE0FREkJxkaHh8DJhgdEiUsH/2gAMAwEAAhEDEQA/APsAD1njgAAAAAAAAACVIAEAAAAMBIAAgAASAAIABQSAAIAAEgAAAAIUABJQAAgAAFAAEKAAAAACgAKQAAABCigAAAgLQAhQAIUACAoAhQAICgCAFAAABQKAYYlAAUBZUBCgABRQABaAGIoyAGIKKAgLQoCCi0KAgoooCAqQAgKAIQyogEBQwICigJQAABAqAAACAAICkNDtHtdYTyqEpSftH/dTv2TK2tFYzK9azacQuL25hRk43JtaNKL/AOVGrxPbKnGWTvYd2rlJd1T0utZ6v0NLE7Qx5yuUIQhV5+7zP0z4nh+hz1xEp4WM7nNpvxQcYRirWn4ajFuvXc8/U17dRP0+7fp6Fe8fX7Ojj9tTgsCTzqOJKknLDzPb8yuWVarlZ8OI+JsaMsSMXBuMri3Tjl6KlGUvejk8bjWsGdQWTRqK1ez8bq29H1LL80uk9mkqT8mY/FvHUz85afDpPlHydqPxlNPXDwpKlb/FSTf8bU3lXsfT/OjaTjhQVN3bxJWunhar5nmZLJN2rjOOSUl+m6pt79T5YeHONbNXVp3pTla9q029S06upPvT80RpU/1j5PWQ+L5vTJgN9fxk/Su80+RsYHxjGvHgVW7hitfJSjI8Vgzg68SremqkrUWlr1lbNuElS0vpa3XLRbcyk6upHvSt4enPuw97g9t8NPbF7t/w40XH5Thmi/ejcw8LN+RxxP8A5zhP6RbZ+a1dPlf9vy5mMrWu3TXTetJfM7U3mrHfLlbaac9cP0ueG47pr1TX3Ifn/Ddt48FUcfEX+uVbNrw3XI2P83cSr/ETWussPCe3m42aK771r9fs4zsvS30e4owXb2Dw+K4YsHiSyPw5VljJ00nJ/qS1pa+LyOL2Z8ZYvctWs0rSajFS0fJRjr1bd1Wy0ZxeLxrlBtyuU25at2tXTvy/Y4626nUrNYjH8r6e2ik5mcvVcF8Q4ePNx7uWDNt5FrOElSqN7p2+arfXktyjwvZXEPCnebVS0bTel6RWt7fsfofaeNw2DgYeJLFaeJBScFDvFqk24yTS57eaL6G6in+N548ldbbzbmkctahRy8X4q4ZbPFl6YcV95mljfGa1yYXvOTf0il9zTO80o6nP8f24RtdSfL6vQ0ZywWlbTS6tNI8TxHxRjy2xHBPSsPwfVeJ+5r4fauLB5o4mJFv9SxJX727aM87/AJ4rx8XeNlxzb6PdijyfC/GGJF/id3i9cy7t9NJQS+bTPR9m9q4OOlkmozrXDm0nm6QltL6Hem807d8ON9pevXLYoUVoGztlQhaFBCEooAAtACUAAMSgADR7SjxDpYLhFc2/zX5Wml9zePnxPDqcXGV096bT9LRW8ZjhakxE5l5Ti8OGHNYmJi97OOlRvEak3/FJ1HXTr5Hz/LOnccKacpU225N/lclX0Vndx+wYxh+Hhxm7WmJJ0qWjSVX6abmlj9h40qlo3DVRtJO9PDGOi3eyPM1NK0eX58XpaerWfP8APg4fD4PixYwX4a5z013UWnrfl5GHDYbng+G24a66f9utTdx+zZp95NSeqzRSy36dNtzCUUpxxJeCEruK5tJUl5vmzNNXeJfCVNQnpUqUl+n+W58cTg1FyUZONaqnX0e2ln3hh+Ga/TdwVVv1XTbUw3aeVPSqWtJcvTf5lcLMf8Llabk0pNNvSSb3p2tHZm+HvWM1br/1vzQwMVfoxFFPXLJXT+ehtK/E3HDbSrT9Tleuq+5EjSxcKcPFunJJUm7pdLpOyvGVPyUrT20UdJdN38zo5MrissklHM3F2uv7mli4EJq1NRk71cet7rZ7IjGU5w08WWV6PLd6PrtpfnF/M1XPm2nadWq2rRab6fU2OIxMukqpPEtOnm1vwtbL+RrY0XFZratvS9K0rXrSVF6wiZd7gMesOEf4qd+Tq/m3Xpb6GrjcZctd+vK8SUZP6aeiPrHwrpUX4n/Ekrrrsjn8Q9ddEtuqjSaa6vT7HOO1nThhJu0rdbN1WkNL5fmfu10MO1uMc4w8TpXWbLfiqT1Xz9+RjG1F60/xNOmjld/6I15M+HbkkpqqWzrSratNpa3XT9hHM4J4fCGLq1zp8tHvuuRlHV2turVKmvrvRrKT/wDLqqjFJrTSl1Z902ou+UW3SuKfn132LTCIlsKCS/d7vn7bNGEca9Fb5aU9FdNt9TJQlJ200le278VrXkq5eZ9lh0qjC0ts0tXzbZXHqTLTltqtdPytJtNp6x5VS+oeJOSdQkqrTnrWmn97M++JgLeSw4rqtW+aowwOHi3FJulUnTde69VuW4Ry3+C7excGUYZ82luLpwi+SSrRejPQcB8RuTw4Tw/FO9YXlVbeF2+nNnmeCwIrNNLLFPd25N+u7XqfbCx1FLEbt24x99NP7/pauten6ZVtpUv+qHs+G4+GJ+WS3ca81y8/Y+54zDbhw0liUpyxM3iaU4qTS15Si6b8uemp6Fdo93Pu2rio5oyTuVc1JPeuqfsbtHexbi/H7sertMc0+TpAwwceM45otST5r7eT8jM9CJz0wzExxIGASAICEMSkKSgKQBKlJYsBiQUk4yVp7p7eRzuN+H8ObTXhcfdPmueh0hZzvp1v3DpTUtXqXmeM7FxYTnOu9qLqVLZLSl5fzOF3SuMU3GUVmk23Vb1XpR+iqRz+0uw8LHtyTjJqnKNarq11ox6m1mP0tdNzHvPGZZZE5QjNOTppJy9lV8z7vhqlKLwpXBN1FyfhVc7105Hal8JSThkxVUNk7iuXXTkI9hcRGWJJOMs6atNaXyZknRtHk0xq1nqXIjKO8ZSg3aqStUqvp5GWZtR8eHJJ1bvnbr++ptY/DYywFGWE/wAOTzWuT1b+x8+IeG8STeHSxItx0/Vp081v5lPZl0y53E8Dm/N3dXTq9E+elXaZzuOwtNHey2tK+SO5GeHUHkrXxb2tVX05eRrcbwU3cYYbVyWqTrTRiMol8eKk9umZvS0/zOr8/wBzRxHbl999JW0kvl8jf4rDtt1dteiimny66mngYfjX/svJc6+lHOF5b3Dytu92736pZV5flX+00e0Yt4jpWoxW2nLm962Otg8PbikuqVbVFKKXztmfGcO3eSK2yy625W2097bJqS4z4WWWpR8NZtLbSd6NIx4VtNttp5dKTbpX/dnYlwcYqfippR1jty5PezGWC02li14My0WiSt3rtoTlGGsrlu8V3FvRVtz2LDBWn4cna1lJtP2trofbDwrcLxn47Wy9H7fyMcTDjkbc5PLPK1aSat3+2vmQlqTw62wUnW7rf3Zkpt9NdG02tN919hxkIpy8cmlTrbR0voffsXh88lGEHJqcZeqrVv2JwjzSOFmlHDVqCTbf5be+Xrvp8jbU+98ajlwoVnikrdNpuC/fkzb/AMrYzjPwZbksrcqdq9reqr7G1g/DWJ4E3GPhUZtSVVzzVvp0J8O09QeJWO5c/gVhyxpTm5YmHBJwklXdu/1PnXR2uuh0uExZzl3uI8rmpQUK0nNSrN1TaT0VN/8AlR9/8vO2lNRhJNSrXNpWsevn8zGXZUpZcKcZOKy5cSOtONVmXNae3pteujeJ5jCk6tJ6lj2f4k3hSeFOTdwxEnrF6pOtVvyv0Ozw7ll8aipc8rbT81e3oc6PAylLJjRzLeOLF1JVqk3v6N/1OpCNJK26VW9W/U9Hb1mP2/PT+mDXtE/n/f7UAprZUBQB8wAEKCAClIAKCFAoILAysGKZQM1N9Xpt5CdOs0YyqqTjFpVtSrQwLZE1ie4Wi0x1JHCitoQvrljennXmZyk3f/S+SMbLmrXoR7FY6hM2tPcvzfi5+OS57a7abfUxjO5WvR/09Tax8JTy1u80vOt19WicB2epT1dRjSb80tfsfPZjL3MPQ/DnCweZupNKOjd765vn9z0EIJVUYprZ5VfPnu92eV7P49R4nDp6yTw5pLSMXfdq+uY9VZ620is065h5m5m0X74lq8X2Tg4i8cFb0bj4fotLNOXwrga/n103jt0205fI6xDvOhpz5OMa1483Mh8McOmnU3SpeJaaVpofSPw/w607ttdHJ6vrKlr7Ub9kHgafoePf1aj7G4fngxd7256/J7eRuYNQjlhGMI1WWCyprz5v3IQtGlSJzEKzq3nuVBCHRzUEAFBChIAAAIAhiAgAAAAAACkAFBCgLKQAUtkKBTW7VxsuBiyWrWHOl1eVpL5tGwcv4mxGuHkoyUZSlGMW+t5vfSLKXnFZlekZtEPEy4rK03aqC05pdDZ4XinHCVRk5YjW1tpTbt0udfcx4nKsveS8WX9O+qf3o+uF2liz8PDKnFJa0nVPK1brZczw/Y5y9j2uH2Un3cnFxhCK7yUpb4k8Jpwj5XJbnuMPEzRT6pP5q6PE5J4eXvUsScaeVO45qTWflz32PUdizfcxjJpyh4JV5aqvKmjbs7YtMerJuq5rE+jfFkB6TzwEYAFIQC2QACkYAAWABbBAgKBYCWIACAAAAAAAAAAAAABSkAGR5n424mGXCw5p+KTkmuTWi+8j0p4v4n4yX+Iaa8MFFJ9W1Zn3NsUx6tG3jN/g5mJxOCpaJylaWtvVRr/k2faPGYmK1GK7rRTU0nz0im1to37o5/8Aj8K1LK71lt1VN/Q3OGxMbiE4YUW4OUVLbZ5d3yV635HmS9B0OzezIpzhhy77Fy3KXOLbi6T15vU9P2J2e8LCqSalJ5pJu2uST9vuY9j9gw4bNkbblltvyWy99To2btDQ9mfblj1tbP8AjAQA2sYQAAAAARCgAAAAAAEAFBAAKQAGAQCgACFAAAAAAAKLIUBZqcb2ThYus426q7p1/wBaG2CtqRaMStW01nMPO8R8F4UsRyWkW43HpFbpdFsdvgeBjhRywSV6ulVuktfkfewUro0rOYhe2ta0YmVFkB1cgAAACACkAAAACggFAAAAAAQAAAEAIUJAAAAAAhQAAAAAACkAFBCgACAUhSAAAAAAFIUAQFIAKQAUAAAAB91ixcUnyXTnT/p6+xLw72f935+gAwZJ4sXl8n0/qXvIb07399fOt6AGDKynBt77t8+defr9DBTjb3qtqvWtv6gDBln38en0XVU/ZWj4YkrbrTyAGCWIAABgAAQAUAAkAAQAAJAAAAAAAACkAFIAAKQACgAUABL/2Q==">
            <a:extLst>
              <a:ext uri="{FF2B5EF4-FFF2-40B4-BE49-F238E27FC236}">
                <a16:creationId xmlns:a16="http://schemas.microsoft.com/office/drawing/2014/main" id="{37D2A811-7A37-F4BB-9D07-56C75B3EF8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-6858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AutoShape 6" descr="data:image/jpeg;base64,/9j/4AAQSkZJRgABAQAAAQABAAD/2wCEAAkGBhQSEBQUEhQUFBUUFBQUFBQUFBQUFRUUFBQVFBQUFBUXHCYeFxwkGRQUHy8gJCcpLCwsFh4xNTAqNSYrLCkBCQoKDgwOGA8PGCwkHBwsLCwsKSwpLC4sKSksLCwsLCwpKSksLCwsLCksLCksLCwsKSksLCwsLCwsLCwsLCkpLP/AABEIALcBEwMBIgACEQEDEQH/xAAbAAEBAAMBAQEAAAAAAAAAAAAAAQIEBQYDB//EADkQAAICAAQDBgQEBAYDAAAAAAABAhEDEiExBEFRBRMiYXGBBpGhsSMyQsFS0eHwFBaCksLxYnJz/8QAGgEBAAMBAQEAAAAAAAAAAAAAAAECBAMFBv/EACwRAQACAQQAAwcEAwAAAAAAAAABAhEDBCExE0FREkJxkaHh8DJhgdEiUsH/2gAMAwEAAhEDEQA/APsAD1njgAAAAAAAAACVIAEAAAAMBIAAgAASAAIABQSAAIAAEgAAAAIUABJQAAgAAFAAEKAAAAACgAKQAAABCigAAAgLQAhQAIUACAoAhQAICgCAFAAABQKAYYlAAUBZUBCgABRQABaAGIoyAGIKKAgLQoCCi0KAgoooCAqQAgKAIQyogEBQwICigJQAABAqAAACAAICkNDtHtdYTyqEpSftH/dTv2TK2tFYzK9azacQuL25hRk43JtaNKL/AOVGrxPbKnGWTvYd2rlJd1T0utZ6v0NLE7Qx5yuUIQhV5+7zP0z4nh+hz1xEp4WM7nNpvxQcYRirWn4ajFuvXc8/U17dRP0+7fp6Fe8fX7Ojj9tTgsCTzqOJKknLDzPb8yuWVarlZ8OI+JsaMsSMXBuMri3Tjl6KlGUvejk8bjWsGdQWTRqK1ez8bq29H1LL80uk9mkqT8mY/FvHUz85afDpPlHydqPxlNPXDwpKlb/FSTf8bU3lXsfT/OjaTjhQVN3bxJWunhar5nmZLJN2rjOOSUl+m6pt79T5YeHONbNXVp3pTla9q029S06upPvT80RpU/1j5PWQ+L5vTJgN9fxk/Su80+RsYHxjGvHgVW7hitfJSjI8Vgzg68SremqkrUWlr1lbNuElS0vpa3XLRbcyk6upHvSt4enPuw97g9t8NPbF7t/w40XH5Thmi/ejcw8LN+RxxP8A5zhP6RbZ+a1dPlf9vy5mMrWu3TXTetJfM7U3mrHfLlbaac9cP0ueG47pr1TX3Ifn/Ddt48FUcfEX+uVbNrw3XI2P83cSr/ETWussPCe3m42aK771r9fs4zsvS30e4owXb2Dw+K4YsHiSyPw5VljJ00nJ/qS1pa+LyOL2Z8ZYvctWs0rSajFS0fJRjr1bd1Wy0ZxeLxrlBtyuU25at2tXTvy/Y4626nUrNYjH8r6e2ik5mcvVcF8Q4ePNx7uWDNt5FrOElSqN7p2+arfXktyjwvZXEPCnebVS0bTel6RWt7fsfofaeNw2DgYeJLFaeJBScFDvFqk24yTS57eaL6G6in+N548ldbbzbmkctahRy8X4q4ZbPFl6YcV95mljfGa1yYXvOTf0il9zTO80o6nP8f24RtdSfL6vQ0ZywWlbTS6tNI8TxHxRjy2xHBPSsPwfVeJ+5r4fauLB5o4mJFv9SxJX727aM87/AJ4rx8XeNlxzb6PdijyfC/GGJF/id3i9cy7t9NJQS+bTPR9m9q4OOlkmozrXDm0nm6QltL6Hem807d8ON9pevXLYoUVoGztlQhaFBCEooAAtACUAAMSgADR7SjxDpYLhFc2/zX5Wml9zePnxPDqcXGV096bT9LRW8ZjhakxE5l5Ti8OGHNYmJi97OOlRvEak3/FJ1HXTr5Hz/LOnccKacpU225N/lclX0Vndx+wYxh+Hhxm7WmJJ0qWjSVX6abmlj9h40qlo3DVRtJO9PDGOi3eyPM1NK0eX58XpaerWfP8APg4fD4PixYwX4a5z013UWnrfl5GHDYbng+G24a66f9utTdx+zZp95NSeqzRSy36dNtzCUUpxxJeCEruK5tJUl5vmzNNXeJfCVNQnpUqUl+n+W58cTg1FyUZONaqnX0e2ln3hh+Ga/TdwVVv1XTbUw3aeVPSqWtJcvTf5lcLMf8Llabk0pNNvSSb3p2tHZm+HvWM1br/1vzQwMVfoxFFPXLJXT+ehtK/E3HDbSrT9Tleuq+5EjSxcKcPFunJJUm7pdLpOyvGVPyUrT20UdJdN38zo5MrissklHM3F2uv7mli4EJq1NRk71cet7rZ7IjGU5w08WWV6PLd6PrtpfnF/M1XPm2nadWq2rRab6fU2OIxMukqpPEtOnm1vwtbL+RrY0XFZratvS9K0rXrSVF6wiZd7gMesOEf4qd+Tq/m3Xpb6GrjcZctd+vK8SUZP6aeiPrHwrpUX4n/Ekrrrsjn8Q9ddEtuqjSaa6vT7HOO1nThhJu0rdbN1WkNL5fmfu10MO1uMc4w8TpXWbLfiqT1Xz9+RjG1F60/xNOmjld/6I15M+HbkkpqqWzrSratNpa3XT9hHM4J4fCGLq1zp8tHvuuRlHV2turVKmvrvRrKT/wDLqqjFJrTSl1Z902ou+UW3SuKfn132LTCIlsKCS/d7vn7bNGEca9Fb5aU9FdNt9TJQlJ200le278VrXkq5eZ9lh0qjC0ts0tXzbZXHqTLTltqtdPytJtNp6x5VS+oeJOSdQkqrTnrWmn97M++JgLeSw4rqtW+aowwOHi3FJulUnTde69VuW4Ry3+C7excGUYZ82luLpwi+SSrRejPQcB8RuTw4Tw/FO9YXlVbeF2+nNnmeCwIrNNLLFPd25N+u7XqfbCx1FLEbt24x99NP7/pauten6ZVtpUv+qHs+G4+GJ+WS3ca81y8/Y+54zDbhw0liUpyxM3iaU4qTS15Si6b8uemp6Fdo93Pu2rio5oyTuVc1JPeuqfsbtHexbi/H7sertMc0+TpAwwceM45otST5r7eT8jM9CJz0wzExxIGASAICEMSkKSgKQBKlJYsBiQUk4yVp7p7eRzuN+H8ObTXhcfdPmueh0hZzvp1v3DpTUtXqXmeM7FxYTnOu9qLqVLZLSl5fzOF3SuMU3GUVmk23Vb1XpR+iqRz+0uw8LHtyTjJqnKNarq11ox6m1mP0tdNzHvPGZZZE5QjNOTppJy9lV8z7vhqlKLwpXBN1FyfhVc7105Hal8JSThkxVUNk7iuXXTkI9hcRGWJJOMs6atNaXyZknRtHk0xq1nqXIjKO8ZSg3aqStUqvp5GWZtR8eHJJ1bvnbr++ptY/DYywFGWE/wAOTzWuT1b+x8+IeG8STeHSxItx0/Vp081v5lPZl0y53E8Dm/N3dXTq9E+elXaZzuOwtNHey2tK+SO5GeHUHkrXxb2tVX05eRrcbwU3cYYbVyWqTrTRiMol8eKk9umZvS0/zOr8/wBzRxHbl999JW0kvl8jf4rDtt1dteiimny66mngYfjX/svJc6+lHOF5b3Dytu92736pZV5flX+00e0Yt4jpWoxW2nLm962Otg8PbikuqVbVFKKXztmfGcO3eSK2yy625W2097bJqS4z4WWWpR8NZtLbSd6NIx4VtNttp5dKTbpX/dnYlwcYqfippR1jty5PezGWC02li14My0WiSt3rtoTlGGsrlu8V3FvRVtz2LDBWn4cna1lJtP2trofbDwrcLxn47Wy9H7fyMcTDjkbc5PLPK1aSat3+2vmQlqTw62wUnW7rf3Zkpt9NdG02tN919hxkIpy8cmlTrbR0voffsXh88lGEHJqcZeqrVv2JwjzSOFmlHDVqCTbf5be+Xrvp8jbU+98ajlwoVnikrdNpuC/fkzb/AMrYzjPwZbksrcqdq9reqr7G1g/DWJ4E3GPhUZtSVVzzVvp0J8O09QeJWO5c/gVhyxpTm5YmHBJwklXdu/1PnXR2uuh0uExZzl3uI8rmpQUK0nNSrN1TaT0VN/8AlR9/8vO2lNRhJNSrXNpWsevn8zGXZUpZcKcZOKy5cSOtONVmXNae3pteujeJ5jCk6tJ6lj2f4k3hSeFOTdwxEnrF6pOtVvyv0Ozw7ll8aipc8rbT81e3oc6PAylLJjRzLeOLF1JVqk3v6N/1OpCNJK26VW9W/U9Hb1mP2/PT+mDXtE/n/f7UAprZUBQB8wAEKCAClIAKCFAoILAysGKZQM1N9Xpt5CdOs0YyqqTjFpVtSrQwLZE1ie4Wi0x1JHCitoQvrljennXmZyk3f/S+SMbLmrXoR7FY6hM2tPcvzfi5+OS57a7abfUxjO5WvR/09Tax8JTy1u80vOt19WicB2epT1dRjSb80tfsfPZjL3MPQ/DnCweZupNKOjd765vn9z0EIJVUYprZ5VfPnu92eV7P49R4nDp6yTw5pLSMXfdq+uY9VZ620is065h5m5m0X74lq8X2Tg4i8cFb0bj4fotLNOXwrga/n103jt0205fI6xDvOhpz5OMa1483Mh8McOmnU3SpeJaaVpofSPw/w607ttdHJ6vrKlr7Ub9kHgafoePf1aj7G4fngxd7256/J7eRuYNQjlhGMI1WWCyprz5v3IQtGlSJzEKzq3nuVBCHRzUEAFBChIAAAIAhiAgAAAAAACkAFBCgLKQAUtkKBTW7VxsuBiyWrWHOl1eVpL5tGwcv4mxGuHkoyUZSlGMW+t5vfSLKXnFZlekZtEPEy4rK03aqC05pdDZ4XinHCVRk5YjW1tpTbt0udfcx4nKsveS8WX9O+qf3o+uF2liz8PDKnFJa0nVPK1brZczw/Y5y9j2uH2Un3cnFxhCK7yUpb4k8Jpwj5XJbnuMPEzRT6pP5q6PE5J4eXvUsScaeVO45qTWflz32PUdizfcxjJpyh4JV5aqvKmjbs7YtMerJuq5rE+jfFkB6TzwEYAFIQC2QACkYAAWABbBAgKBYCWIACAAAAAAAAAAAAABSkAGR5n424mGXCw5p+KTkmuTWi+8j0p4v4n4yX+Iaa8MFFJ9W1Zn3NsUx6tG3jN/g5mJxOCpaJylaWtvVRr/k2faPGYmK1GK7rRTU0nz0im1to37o5/8Aj8K1LK71lt1VN/Q3OGxMbiE4YUW4OUVLbZ5d3yV635HmS9B0OzezIpzhhy77Fy3KXOLbi6T15vU9P2J2e8LCqSalJ5pJu2uST9vuY9j9gw4bNkbblltvyWy99To2btDQ9mfblj1tbP8AjAQA2sYQAAAAARCgAAAAAAEAFBAAKQAGAQCgACFAAAAAAAKLIUBZqcb2ThYus426q7p1/wBaG2CtqRaMStW01nMPO8R8F4UsRyWkW43HpFbpdFsdvgeBjhRywSV6ulVuktfkfewUro0rOYhe2ta0YmVFkB1cgAAACACkAAAACggFAAAAAAQAAAEAIUJAAAAAAhQAAAAAACkAFBCgACAUhSAAAAAAFIUAQFIAKQAUAAAAB91ixcUnyXTnT/p6+xLw72f935+gAwZJ4sXl8n0/qXvIb07399fOt6AGDKynBt77t8+defr9DBTjb3qtqvWtv6gDBln38en0XVU/ZWj4YkrbrTyAGCWIAABgAAQAUAAkAAQAAJAAAAAAAACkAFIAAKQACgAUABL/2Q==">
            <a:extLst>
              <a:ext uri="{FF2B5EF4-FFF2-40B4-BE49-F238E27FC236}">
                <a16:creationId xmlns:a16="http://schemas.microsoft.com/office/drawing/2014/main" id="{E1DCADEE-D81E-F019-7DB2-507F56B2D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-533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" name="Picture 8" descr="http://www.birdforum.net/opus/images/0/0d/Goshawk_juv_flight.jpg">
            <a:extLst>
              <a:ext uri="{FF2B5EF4-FFF2-40B4-BE49-F238E27FC236}">
                <a16:creationId xmlns:a16="http://schemas.microsoft.com/office/drawing/2014/main" id="{A5F6D25F-CAD4-7D5A-1D31-1897F291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1030288"/>
            <a:ext cx="4802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N:\DOCS\TALK\Australia Talks\Tasmania 2013\source_sink.gif">
            <a:extLst>
              <a:ext uri="{FF2B5EF4-FFF2-40B4-BE49-F238E27FC236}">
                <a16:creationId xmlns:a16="http://schemas.microsoft.com/office/drawing/2014/main" id="{B8231841-97CD-01DD-EB8B-E71FA035C1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0750" y="1374775"/>
            <a:ext cx="3810000" cy="3390900"/>
          </a:xfrm>
          <a:noFill/>
        </p:spPr>
      </p:pic>
      <p:sp>
        <p:nvSpPr>
          <p:cNvPr id="9218" name="Title 1">
            <a:extLst>
              <a:ext uri="{FF2B5EF4-FFF2-40B4-BE49-F238E27FC236}">
                <a16:creationId xmlns:a16="http://schemas.microsoft.com/office/drawing/2014/main" id="{A057AD19-FED7-1160-951C-3416ED3C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53988"/>
            <a:ext cx="7772400" cy="730250"/>
          </a:xfrm>
        </p:spPr>
        <p:txBody>
          <a:bodyPr/>
          <a:lstStyle/>
          <a:p>
            <a:pPr eaLnBrk="1" hangingPunct="1"/>
            <a:r>
              <a:rPr lang="en-US" altLang="en-US"/>
              <a:t>Why Landscapes?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0ECD0038-D974-1DC9-EC98-59F6A760BF6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93700" y="1179513"/>
            <a:ext cx="3810000" cy="4821237"/>
          </a:xfrm>
        </p:spPr>
        <p:txBody>
          <a:bodyPr/>
          <a:lstStyle/>
          <a:p>
            <a:pPr eaLnBrk="1" hangingPunct="1"/>
            <a:r>
              <a:rPr lang="en-US" altLang="en-US" sz="2800"/>
              <a:t>Flows of species and processes across landscapes</a:t>
            </a:r>
          </a:p>
          <a:p>
            <a:pPr eaLnBrk="1" hangingPunct="1"/>
            <a:r>
              <a:rPr lang="en-US" altLang="en-US" sz="2800"/>
              <a:t>Stand/patch level constrained by landscape level </a:t>
            </a:r>
          </a:p>
          <a:p>
            <a:pPr eaLnBrk="1" hangingPunct="1"/>
            <a:r>
              <a:rPr lang="en-US" altLang="en-US" sz="2800"/>
              <a:t>High variability in forests </a:t>
            </a:r>
          </a:p>
          <a:p>
            <a:pPr eaLnBrk="1" hangingPunct="1"/>
            <a:r>
              <a:rPr lang="en-US" altLang="en-US" sz="2800"/>
              <a:t>Forests provide multiple and sometimes conflicting ecosystem services</a:t>
            </a:r>
          </a:p>
          <a:p>
            <a:pPr eaLnBrk="1" hangingPunct="1"/>
            <a:endParaRPr lang="en-US" altLang="en-US"/>
          </a:p>
        </p:txBody>
      </p:sp>
      <p:grpSp>
        <p:nvGrpSpPr>
          <p:cNvPr id="9220" name="Group 26">
            <a:extLst>
              <a:ext uri="{FF2B5EF4-FFF2-40B4-BE49-F238E27FC236}">
                <a16:creationId xmlns:a16="http://schemas.microsoft.com/office/drawing/2014/main" id="{EA9F284E-E709-C347-8E0D-BFFB7332F804}"/>
              </a:ext>
            </a:extLst>
          </p:cNvPr>
          <p:cNvGrpSpPr>
            <a:grpSpLocks/>
          </p:cNvGrpSpPr>
          <p:nvPr/>
        </p:nvGrpSpPr>
        <p:grpSpPr bwMode="auto">
          <a:xfrm>
            <a:off x="4730750" y="1673225"/>
            <a:ext cx="3959225" cy="2841625"/>
            <a:chOff x="4056875" y="1183954"/>
            <a:chExt cx="3958845" cy="2842058"/>
          </a:xfrm>
        </p:grpSpPr>
        <p:pic>
          <p:nvPicPr>
            <p:cNvPr id="9247" name="Picture 6" descr="N:\DOCS\TALK\Australia Talks\Tasmania 2013\Deer.jpg">
              <a:extLst>
                <a:ext uri="{FF2B5EF4-FFF2-40B4-BE49-F238E27FC236}">
                  <a16:creationId xmlns:a16="http://schemas.microsoft.com/office/drawing/2014/main" id="{3EE343BC-42D9-9603-F028-6B4C6B189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105" y="2015039"/>
              <a:ext cx="568209" cy="568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48" name="Group 25">
              <a:extLst>
                <a:ext uri="{FF2B5EF4-FFF2-40B4-BE49-F238E27FC236}">
                  <a16:creationId xmlns:a16="http://schemas.microsoft.com/office/drawing/2014/main" id="{4869B846-9858-E0FE-9951-AC28EAA44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6875" y="1211314"/>
              <a:ext cx="3958845" cy="2814698"/>
              <a:chOff x="3898392" y="1313711"/>
              <a:chExt cx="3958845" cy="2814698"/>
            </a:xfrm>
          </p:grpSpPr>
          <p:sp>
            <p:nvSpPr>
              <p:cNvPr id="9250" name="TextBox 6">
                <a:extLst>
                  <a:ext uri="{FF2B5EF4-FFF2-40B4-BE49-F238E27FC236}">
                    <a16:creationId xmlns:a16="http://schemas.microsoft.com/office/drawing/2014/main" id="{CB889294-E2B7-EC1D-6C8A-11B0CFD47B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23730" y="2188564"/>
                <a:ext cx="6335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Sink</a:t>
                </a:r>
              </a:p>
            </p:txBody>
          </p:sp>
          <p:sp>
            <p:nvSpPr>
              <p:cNvPr id="9251" name="TextBox 7">
                <a:extLst>
                  <a:ext uri="{FF2B5EF4-FFF2-40B4-BE49-F238E27FC236}">
                    <a16:creationId xmlns:a16="http://schemas.microsoft.com/office/drawing/2014/main" id="{2E1E60E0-6C41-9BF6-C1C3-A630190D3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2975" y="2683239"/>
                <a:ext cx="860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Source</a:t>
                </a:r>
              </a:p>
            </p:txBody>
          </p:sp>
          <p:sp>
            <p:nvSpPr>
              <p:cNvPr id="9252" name="Rectangle 17">
                <a:extLst>
                  <a:ext uri="{FF2B5EF4-FFF2-40B4-BE49-F238E27FC236}">
                    <a16:creationId xmlns:a16="http://schemas.microsoft.com/office/drawing/2014/main" id="{40F7CACF-D7E8-E588-303E-14A8827B8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519" y="2921169"/>
                <a:ext cx="63350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Sink</a:t>
                </a:r>
              </a:p>
              <a:p>
                <a:pPr eaLnBrk="1" hangingPunct="1"/>
                <a:endParaRPr lang="en-US" altLang="en-US" b="1"/>
              </a:p>
            </p:txBody>
          </p:sp>
          <p:sp>
            <p:nvSpPr>
              <p:cNvPr id="9253" name="Rectangle 18">
                <a:extLst>
                  <a:ext uri="{FF2B5EF4-FFF2-40B4-BE49-F238E27FC236}">
                    <a16:creationId xmlns:a16="http://schemas.microsoft.com/office/drawing/2014/main" id="{37D6B898-C35A-8CA7-4E6B-505FA701A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5215" y="3709481"/>
                <a:ext cx="6335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Sink</a:t>
                </a:r>
              </a:p>
            </p:txBody>
          </p:sp>
          <p:sp>
            <p:nvSpPr>
              <p:cNvPr id="9254" name="Rectangle 19">
                <a:extLst>
                  <a:ext uri="{FF2B5EF4-FFF2-40B4-BE49-F238E27FC236}">
                    <a16:creationId xmlns:a16="http://schemas.microsoft.com/office/drawing/2014/main" id="{4CCF4D92-5400-DF1D-C69F-42C881E9F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4183" y="1313711"/>
                <a:ext cx="6335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Sink</a:t>
                </a:r>
              </a:p>
            </p:txBody>
          </p:sp>
          <p:sp>
            <p:nvSpPr>
              <p:cNvPr id="9255" name="Rectangle 20">
                <a:extLst>
                  <a:ext uri="{FF2B5EF4-FFF2-40B4-BE49-F238E27FC236}">
                    <a16:creationId xmlns:a16="http://schemas.microsoft.com/office/drawing/2014/main" id="{58FDC48A-ECDB-FE6E-0D0C-A5EF17124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3925" y="1590710"/>
                <a:ext cx="860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Source</a:t>
                </a:r>
              </a:p>
            </p:txBody>
          </p:sp>
          <p:sp>
            <p:nvSpPr>
              <p:cNvPr id="9256" name="Rectangle 22">
                <a:extLst>
                  <a:ext uri="{FF2B5EF4-FFF2-40B4-BE49-F238E27FC236}">
                    <a16:creationId xmlns:a16="http://schemas.microsoft.com/office/drawing/2014/main" id="{10ACC2ED-6DB4-806D-0FA8-AC045F0E1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026" y="3752166"/>
                <a:ext cx="6335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Sink</a:t>
                </a:r>
              </a:p>
            </p:txBody>
          </p:sp>
          <p:sp>
            <p:nvSpPr>
              <p:cNvPr id="9257" name="Rectangle 23">
                <a:extLst>
                  <a:ext uri="{FF2B5EF4-FFF2-40B4-BE49-F238E27FC236}">
                    <a16:creationId xmlns:a16="http://schemas.microsoft.com/office/drawing/2014/main" id="{5B2864F3-DD54-5068-3DF3-900E2E8BC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8392" y="1911565"/>
                <a:ext cx="6335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Sink</a:t>
                </a:r>
              </a:p>
            </p:txBody>
          </p:sp>
          <p:sp>
            <p:nvSpPr>
              <p:cNvPr id="9258" name="Rectangle 24">
                <a:extLst>
                  <a:ext uri="{FF2B5EF4-FFF2-40B4-BE49-F238E27FC236}">
                    <a16:creationId xmlns:a16="http://schemas.microsoft.com/office/drawing/2014/main" id="{805AF3F1-C37A-6F1C-AF37-57827E763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554" y="3759077"/>
                <a:ext cx="6335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/>
                  <a:t>Sink</a:t>
                </a:r>
              </a:p>
            </p:txBody>
          </p:sp>
        </p:grpSp>
        <p:pic>
          <p:nvPicPr>
            <p:cNvPr id="9249" name="Picture 7" descr="N:\DOCS\TALK\Australia Talks\Tasmania 2013\flying owl.jpg">
              <a:extLst>
                <a:ext uri="{FF2B5EF4-FFF2-40B4-BE49-F238E27FC236}">
                  <a16:creationId xmlns:a16="http://schemas.microsoft.com/office/drawing/2014/main" id="{FDB76671-4C8D-3392-2617-FA5013C38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187" y="1183954"/>
              <a:ext cx="836930" cy="515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149790B-9A11-3527-D0CF-866444ADED4D}"/>
              </a:ext>
            </a:extLst>
          </p:cNvPr>
          <p:cNvGrpSpPr/>
          <p:nvPr/>
        </p:nvGrpSpPr>
        <p:grpSpPr>
          <a:xfrm>
            <a:off x="4002472" y="1196511"/>
            <a:ext cx="4389125" cy="3920645"/>
            <a:chOff x="4522100" y="1580744"/>
            <a:chExt cx="4389125" cy="3920645"/>
          </a:xfrm>
          <a:solidFill>
            <a:schemeClr val="bg1"/>
          </a:solidFill>
        </p:grpSpPr>
        <p:pic>
          <p:nvPicPr>
            <p:cNvPr id="185348" name="Picture 4" descr="http://ars.els-cdn.com/content/image/1-s2.0-S0378112707002770-gr7.jpg">
              <a:extLst>
                <a:ext uri="{FF2B5EF4-FFF2-40B4-BE49-F238E27FC236}">
                  <a16:creationId xmlns:a16="http://schemas.microsoft.com/office/drawing/2014/main" id="{A80816F0-1871-4FE9-7CDA-F7A869A54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100" y="2042409"/>
              <a:ext cx="4389125" cy="3458980"/>
            </a:xfrm>
            <a:prstGeom prst="rect">
              <a:avLst/>
            </a:prstGeom>
            <a:grp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F82E18-FD35-D7C3-F256-87CB5C5FE54A}"/>
                </a:ext>
              </a:extLst>
            </p:cNvPr>
            <p:cNvSpPr txBox="1"/>
            <p:nvPr/>
          </p:nvSpPr>
          <p:spPr>
            <a:xfrm>
              <a:off x="5422255" y="1580744"/>
              <a:ext cx="2796380" cy="46166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ea typeface="+mn-ea"/>
                </a:rPr>
                <a:t>Flow Paths of Fire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4D57A7-D28C-6112-F3E3-7B3EA30644E9}"/>
              </a:ext>
            </a:extLst>
          </p:cNvPr>
          <p:cNvGrpSpPr>
            <a:grpSpLocks/>
          </p:cNvGrpSpPr>
          <p:nvPr/>
        </p:nvGrpSpPr>
        <p:grpSpPr bwMode="auto">
          <a:xfrm>
            <a:off x="3948113" y="1165225"/>
            <a:ext cx="4705350" cy="4600575"/>
            <a:chOff x="839058" y="-459847"/>
            <a:chExt cx="7170284" cy="7051291"/>
          </a:xfrm>
        </p:grpSpPr>
        <p:pic>
          <p:nvPicPr>
            <p:cNvPr id="9240" name="Picture 10" descr="HJ_topo_temp_10AC_v2">
              <a:extLst>
                <a:ext uri="{FF2B5EF4-FFF2-40B4-BE49-F238E27FC236}">
                  <a16:creationId xmlns:a16="http://schemas.microsoft.com/office/drawing/2014/main" id="{CCBCF2E9-AAE6-67B2-C159-B7BB0C100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058" y="1048129"/>
              <a:ext cx="7170284" cy="554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6F204817-7BD7-9C7C-9A9F-5740C437DA30}"/>
                </a:ext>
              </a:extLst>
            </p:cNvPr>
            <p:cNvCxnSpPr/>
            <p:nvPr/>
          </p:nvCxnSpPr>
          <p:spPr>
            <a:xfrm>
              <a:off x="6190161" y="4571923"/>
              <a:ext cx="914429" cy="914867"/>
            </a:xfrm>
            <a:prstGeom prst="curved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22C0C7B-4BBB-C7A6-AC79-C3BF7E504804}"/>
                </a:ext>
              </a:extLst>
            </p:cNvPr>
            <p:cNvSpPr/>
            <p:nvPr/>
          </p:nvSpPr>
          <p:spPr>
            <a:xfrm>
              <a:off x="3957308" y="4226415"/>
              <a:ext cx="2293330" cy="659387"/>
            </a:xfrm>
            <a:custGeom>
              <a:avLst/>
              <a:gdLst>
                <a:gd name="connsiteX0" fmla="*/ 2293496 w 2293496"/>
                <a:gd name="connsiteY0" fmla="*/ 659567 h 659567"/>
                <a:gd name="connsiteX1" fmla="*/ 1993692 w 2293496"/>
                <a:gd name="connsiteY1" fmla="*/ 269823 h 659567"/>
                <a:gd name="connsiteX2" fmla="*/ 1633928 w 2293496"/>
                <a:gd name="connsiteY2" fmla="*/ 29980 h 659567"/>
                <a:gd name="connsiteX3" fmla="*/ 674558 w 2293496"/>
                <a:gd name="connsiteY3" fmla="*/ 134911 h 659567"/>
                <a:gd name="connsiteX4" fmla="*/ 0 w 2293496"/>
                <a:gd name="connsiteY4" fmla="*/ 0 h 659567"/>
                <a:gd name="connsiteX5" fmla="*/ 0 w 2293496"/>
                <a:gd name="connsiteY5" fmla="*/ 0 h 6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3496" h="659567">
                  <a:moveTo>
                    <a:pt x="2293496" y="659567"/>
                  </a:moveTo>
                  <a:cubicBezTo>
                    <a:pt x="2198558" y="517160"/>
                    <a:pt x="2103620" y="374754"/>
                    <a:pt x="1993692" y="269823"/>
                  </a:cubicBezTo>
                  <a:cubicBezTo>
                    <a:pt x="1883764" y="164892"/>
                    <a:pt x="1853784" y="52465"/>
                    <a:pt x="1633928" y="29980"/>
                  </a:cubicBezTo>
                  <a:cubicBezTo>
                    <a:pt x="1414072" y="7495"/>
                    <a:pt x="946879" y="139908"/>
                    <a:pt x="674558" y="134911"/>
                  </a:cubicBezTo>
                  <a:cubicBezTo>
                    <a:pt x="402237" y="129914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5FA54EE-82F9-080E-3094-164912A7ECA3}"/>
                </a:ext>
              </a:extLst>
            </p:cNvPr>
            <p:cNvSpPr/>
            <p:nvPr/>
          </p:nvSpPr>
          <p:spPr>
            <a:xfrm>
              <a:off x="4146000" y="1992776"/>
              <a:ext cx="1335357" cy="1365002"/>
            </a:xfrm>
            <a:custGeom>
              <a:avLst/>
              <a:gdLst>
                <a:gd name="connsiteX0" fmla="*/ 1334125 w 1334125"/>
                <a:gd name="connsiteY0" fmla="*/ 0 h 1364105"/>
                <a:gd name="connsiteX1" fmla="*/ 959371 w 1334125"/>
                <a:gd name="connsiteY1" fmla="*/ 539646 h 1364105"/>
                <a:gd name="connsiteX2" fmla="*/ 344774 w 1334125"/>
                <a:gd name="connsiteY2" fmla="*/ 1124262 h 1364105"/>
                <a:gd name="connsiteX3" fmla="*/ 0 w 1334125"/>
                <a:gd name="connsiteY3" fmla="*/ 1364105 h 136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125" h="1364105">
                  <a:moveTo>
                    <a:pt x="1334125" y="0"/>
                  </a:moveTo>
                  <a:cubicBezTo>
                    <a:pt x="1229194" y="176134"/>
                    <a:pt x="1124263" y="352269"/>
                    <a:pt x="959371" y="539646"/>
                  </a:cubicBezTo>
                  <a:cubicBezTo>
                    <a:pt x="794479" y="727023"/>
                    <a:pt x="504669" y="986852"/>
                    <a:pt x="344774" y="1124262"/>
                  </a:cubicBezTo>
                  <a:cubicBezTo>
                    <a:pt x="184879" y="1261672"/>
                    <a:pt x="92439" y="1312888"/>
                    <a:pt x="0" y="136410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8DA98CE-CA7C-C736-9668-CDBC86BF8223}"/>
                </a:ext>
              </a:extLst>
            </p:cNvPr>
            <p:cNvSpPr/>
            <p:nvPr/>
          </p:nvSpPr>
          <p:spPr>
            <a:xfrm>
              <a:off x="5232187" y="3077964"/>
              <a:ext cx="1018451" cy="1148450"/>
            </a:xfrm>
            <a:custGeom>
              <a:avLst/>
              <a:gdLst>
                <a:gd name="connsiteX0" fmla="*/ 1019331 w 1019331"/>
                <a:gd name="connsiteY0" fmla="*/ 0 h 1149788"/>
                <a:gd name="connsiteX1" fmla="*/ 764499 w 1019331"/>
                <a:gd name="connsiteY1" fmla="*/ 524656 h 1149788"/>
                <a:gd name="connsiteX2" fmla="*/ 194872 w 1019331"/>
                <a:gd name="connsiteY2" fmla="*/ 1079292 h 1149788"/>
                <a:gd name="connsiteX3" fmla="*/ 0 w 1019331"/>
                <a:gd name="connsiteY3" fmla="*/ 1124262 h 11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331" h="1149788">
                  <a:moveTo>
                    <a:pt x="1019331" y="0"/>
                  </a:moveTo>
                  <a:cubicBezTo>
                    <a:pt x="960620" y="172387"/>
                    <a:pt x="901909" y="344774"/>
                    <a:pt x="764499" y="524656"/>
                  </a:cubicBezTo>
                  <a:cubicBezTo>
                    <a:pt x="627089" y="704538"/>
                    <a:pt x="322288" y="979358"/>
                    <a:pt x="194872" y="1079292"/>
                  </a:cubicBezTo>
                  <a:cubicBezTo>
                    <a:pt x="67456" y="1179226"/>
                    <a:pt x="33728" y="1151744"/>
                    <a:pt x="0" y="112426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DA02366-2072-5FC8-3883-3A3B8BDACF36}"/>
                </a:ext>
              </a:extLst>
            </p:cNvPr>
            <p:cNvSpPr/>
            <p:nvPr/>
          </p:nvSpPr>
          <p:spPr>
            <a:xfrm>
              <a:off x="3219476" y="4226415"/>
              <a:ext cx="527369" cy="900268"/>
            </a:xfrm>
            <a:custGeom>
              <a:avLst/>
              <a:gdLst>
                <a:gd name="connsiteX0" fmla="*/ 527881 w 527881"/>
                <a:gd name="connsiteY0" fmla="*/ 899410 h 899410"/>
                <a:gd name="connsiteX1" fmla="*/ 78176 w 527881"/>
                <a:gd name="connsiteY1" fmla="*/ 389744 h 899410"/>
                <a:gd name="connsiteX2" fmla="*/ 3225 w 527881"/>
                <a:gd name="connsiteY2" fmla="*/ 0 h 89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881" h="899410">
                  <a:moveTo>
                    <a:pt x="527881" y="899410"/>
                  </a:moveTo>
                  <a:cubicBezTo>
                    <a:pt x="346750" y="719528"/>
                    <a:pt x="165619" y="539646"/>
                    <a:pt x="78176" y="389744"/>
                  </a:cubicBezTo>
                  <a:cubicBezTo>
                    <a:pt x="-9267" y="239842"/>
                    <a:pt x="-3021" y="119921"/>
                    <a:pt x="322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46" name="TextBox 16">
              <a:extLst>
                <a:ext uri="{FF2B5EF4-FFF2-40B4-BE49-F238E27FC236}">
                  <a16:creationId xmlns:a16="http://schemas.microsoft.com/office/drawing/2014/main" id="{56128708-0E97-AC45-E226-9E695EC32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9842" y="-459847"/>
              <a:ext cx="6819500" cy="1556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/>
                <a:t>Cold air drainage in mountains affects </a:t>
              </a:r>
            </a:p>
            <a:p>
              <a:pPr algn="ctr" eaLnBrk="1" hangingPunct="1"/>
              <a:r>
                <a:rPr lang="en-US" altLang="en-US" sz="2000"/>
                <a:t>expected changes in temperature under </a:t>
              </a:r>
            </a:p>
            <a:p>
              <a:pPr algn="ctr" eaLnBrk="1" hangingPunct="1"/>
              <a:r>
                <a:rPr lang="en-US" altLang="en-US" sz="2000"/>
                <a:t>climate change </a:t>
              </a:r>
            </a:p>
          </p:txBody>
        </p:sp>
      </p:grpSp>
      <p:pic>
        <p:nvPicPr>
          <p:cNvPr id="9223" name="Picture 9" descr="N:\DOCS\TALK\Australia Talks\Tasmania 2013\Tasmania Coupe.jpg">
            <a:extLst>
              <a:ext uri="{FF2B5EF4-FFF2-40B4-BE49-F238E27FC236}">
                <a16:creationId xmlns:a16="http://schemas.microsoft.com/office/drawing/2014/main" id="{C9A494F2-E170-B4C3-DE6C-29F7EDC4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013200"/>
            <a:ext cx="38703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F82FB9-21CB-736D-F4FF-FA80DD0862D4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1165225"/>
            <a:ext cx="5280025" cy="4570413"/>
            <a:chOff x="-1193941" y="613522"/>
            <a:chExt cx="4895554" cy="4133090"/>
          </a:xfrm>
        </p:grpSpPr>
        <p:grpSp>
          <p:nvGrpSpPr>
            <p:cNvPr id="9225" name="Group 29">
              <a:extLst>
                <a:ext uri="{FF2B5EF4-FFF2-40B4-BE49-F238E27FC236}">
                  <a16:creationId xmlns:a16="http://schemas.microsoft.com/office/drawing/2014/main" id="{C923A470-1CED-15A2-B369-6111C9803A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93941" y="613522"/>
              <a:ext cx="4895554" cy="4133090"/>
              <a:chOff x="25400" y="881063"/>
              <a:chExt cx="7061200" cy="6016688"/>
            </a:xfrm>
          </p:grpSpPr>
          <p:grpSp>
            <p:nvGrpSpPr>
              <p:cNvPr id="9227" name="Group 2">
                <a:extLst>
                  <a:ext uri="{FF2B5EF4-FFF2-40B4-BE49-F238E27FC236}">
                    <a16:creationId xmlns:a16="http://schemas.microsoft.com/office/drawing/2014/main" id="{A4B63598-25A3-BC08-A554-32F23CFB0C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00" y="881063"/>
                <a:ext cx="7061200" cy="5976937"/>
                <a:chOff x="976" y="467"/>
                <a:chExt cx="4560" cy="3853"/>
              </a:xfrm>
            </p:grpSpPr>
            <p:pic>
              <p:nvPicPr>
                <p:cNvPr id="9235" name="Picture 3">
                  <a:extLst>
                    <a:ext uri="{FF2B5EF4-FFF2-40B4-BE49-F238E27FC236}">
                      <a16:creationId xmlns:a16="http://schemas.microsoft.com/office/drawing/2014/main" id="{38040643-D21C-921D-358F-6F8A272B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6" y="467"/>
                  <a:ext cx="4560" cy="3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236" name="Group 4">
                  <a:extLst>
                    <a:ext uri="{FF2B5EF4-FFF2-40B4-BE49-F238E27FC236}">
                      <a16:creationId xmlns:a16="http://schemas.microsoft.com/office/drawing/2014/main" id="{9F418FFA-4C6B-0D00-FA7C-2D6DFE4D64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05" y="703"/>
                  <a:ext cx="1228" cy="607"/>
                  <a:chOff x="3857" y="575"/>
                  <a:chExt cx="1382" cy="607"/>
                </a:xfrm>
              </p:grpSpPr>
              <p:sp>
                <p:nvSpPr>
                  <p:cNvPr id="9238" name="Rectangle 5">
                    <a:extLst>
                      <a:ext uri="{FF2B5EF4-FFF2-40B4-BE49-F238E27FC236}">
                        <a16:creationId xmlns:a16="http://schemas.microsoft.com/office/drawing/2014/main" id="{CA41A590-B07B-FA61-DEC9-603732E2DB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576"/>
                    <a:ext cx="864" cy="43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239" name="Text Box 6">
                    <a:extLst>
                      <a:ext uri="{FF2B5EF4-FFF2-40B4-BE49-F238E27FC236}">
                        <a16:creationId xmlns:a16="http://schemas.microsoft.com/office/drawing/2014/main" id="{142FC2DC-55DD-D34B-87BA-8CD96BDA39C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57" y="575"/>
                    <a:ext cx="1382" cy="60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r>
                      <a:rPr lang="en-US" altLang="en-US" sz="1800" b="1">
                        <a:solidFill>
                          <a:srgbClr val="FFFF66"/>
                        </a:solidFill>
                        <a:latin typeface="Tahoma" panose="020B0604030504040204" pitchFamily="34" charset="0"/>
                      </a:rPr>
                      <a:t>Knowles</a:t>
                    </a:r>
                    <a:br>
                      <a:rPr lang="en-US" altLang="en-US" sz="1800" b="1">
                        <a:solidFill>
                          <a:srgbClr val="FFFF66"/>
                        </a:solidFill>
                        <a:latin typeface="Tahoma" panose="020B0604030504040204" pitchFamily="34" charset="0"/>
                      </a:rPr>
                    </a:br>
                    <a:r>
                      <a:rPr lang="en-US" altLang="en-US" sz="1800" b="1">
                        <a:solidFill>
                          <a:srgbClr val="FFFF66"/>
                        </a:solidFill>
                        <a:latin typeface="Tahoma" panose="020B0604030504040204" pitchFamily="34" charset="0"/>
                      </a:rPr>
                      <a:t>Creek</a:t>
                    </a:r>
                  </a:p>
                </p:txBody>
              </p:sp>
            </p:grpSp>
            <p:sp>
              <p:nvSpPr>
                <p:cNvPr id="9237" name="Rectangle 7">
                  <a:extLst>
                    <a:ext uri="{FF2B5EF4-FFF2-40B4-BE49-F238E27FC236}">
                      <a16:creationId xmlns:a16="http://schemas.microsoft.com/office/drawing/2014/main" id="{22959E7B-463E-CD88-2B17-5650207B7C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008"/>
                  <a:ext cx="811" cy="432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800" b="1">
                      <a:solidFill>
                        <a:srgbClr val="FFFF66"/>
                      </a:solidFill>
                      <a:latin typeface="Tahoma" panose="020B0604030504040204" pitchFamily="34" charset="0"/>
                    </a:rPr>
                    <a:t>Sweet</a:t>
                  </a:r>
                  <a:br>
                    <a:rPr lang="en-US" altLang="en-US" sz="1800" b="1">
                      <a:solidFill>
                        <a:srgbClr val="FFFF66"/>
                      </a:solidFill>
                      <a:latin typeface="Tahoma" panose="020B0604030504040204" pitchFamily="34" charset="0"/>
                    </a:rPr>
                  </a:br>
                  <a:r>
                    <a:rPr lang="en-US" altLang="en-US" sz="1800" b="1">
                      <a:solidFill>
                        <a:srgbClr val="FFFF66"/>
                      </a:solidFill>
                      <a:latin typeface="Tahoma" panose="020B0604030504040204" pitchFamily="34" charset="0"/>
                    </a:rPr>
                    <a:t>Creek</a:t>
                  </a:r>
                </a:p>
              </p:txBody>
            </p:sp>
          </p:grpSp>
          <p:grpSp>
            <p:nvGrpSpPr>
              <p:cNvPr id="9228" name="Group 8">
                <a:extLst>
                  <a:ext uri="{FF2B5EF4-FFF2-40B4-BE49-F238E27FC236}">
                    <a16:creationId xmlns:a16="http://schemas.microsoft.com/office/drawing/2014/main" id="{751EAC0A-C700-9FF2-0E30-8425D2637D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65726" y="5041242"/>
                <a:ext cx="1930400" cy="1856509"/>
                <a:chOff x="96" y="768"/>
                <a:chExt cx="1248" cy="1152"/>
              </a:xfrm>
            </p:grpSpPr>
            <p:sp>
              <p:nvSpPr>
                <p:cNvPr id="9229" name="Rectangle 9">
                  <a:extLst>
                    <a:ext uri="{FF2B5EF4-FFF2-40B4-BE49-F238E27FC236}">
                      <a16:creationId xmlns:a16="http://schemas.microsoft.com/office/drawing/2014/main" id="{C47D1385-D0CB-8D3B-9391-5CC19E7B8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" y="768"/>
                  <a:ext cx="1248" cy="1056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30" name="Line 10">
                  <a:extLst>
                    <a:ext uri="{FF2B5EF4-FFF2-40B4-BE49-F238E27FC236}">
                      <a16:creationId xmlns:a16="http://schemas.microsoft.com/office/drawing/2014/main" id="{52A8C1F2-85B7-8313-860A-D0C093008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2" y="1008"/>
                  <a:ext cx="336" cy="0"/>
                </a:xfrm>
                <a:prstGeom prst="line">
                  <a:avLst/>
                </a:prstGeom>
                <a:noFill/>
                <a:ln w="508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1" name="Line 11">
                  <a:extLst>
                    <a:ext uri="{FF2B5EF4-FFF2-40B4-BE49-F238E27FC236}">
                      <a16:creationId xmlns:a16="http://schemas.microsoft.com/office/drawing/2014/main" id="{6E321F8E-5EA6-F3AC-7E56-F5D2193DB1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2" y="1200"/>
                  <a:ext cx="336" cy="0"/>
                </a:xfrm>
                <a:prstGeom prst="line">
                  <a:avLst/>
                </a:prstGeom>
                <a:noFill/>
                <a:ln w="50800">
                  <a:solidFill>
                    <a:srgbClr val="66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2" name="Line 12">
                  <a:extLst>
                    <a:ext uri="{FF2B5EF4-FFF2-40B4-BE49-F238E27FC236}">
                      <a16:creationId xmlns:a16="http://schemas.microsoft.com/office/drawing/2014/main" id="{3971780E-BD01-5DA4-1DBB-83B2ABFFA1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2" y="1392"/>
                  <a:ext cx="336" cy="0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3" name="Line 13">
                  <a:extLst>
                    <a:ext uri="{FF2B5EF4-FFF2-40B4-BE49-F238E27FC236}">
                      <a16:creationId xmlns:a16="http://schemas.microsoft.com/office/drawing/2014/main" id="{40C08D89-65AA-ED70-FA7D-52A8EDA160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2" y="1584"/>
                  <a:ext cx="336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34" name="Text Box 14">
                  <a:extLst>
                    <a:ext uri="{FF2B5EF4-FFF2-40B4-BE49-F238E27FC236}">
                      <a16:creationId xmlns:a16="http://schemas.microsoft.com/office/drawing/2014/main" id="{BE5E861F-6FBF-7202-E4E9-294D136A1F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" y="864"/>
                  <a:ext cx="672" cy="1056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1400" b="1">
                      <a:latin typeface="Tahoma" panose="020B0604030504040204" pitchFamily="34" charset="0"/>
                    </a:rPr>
                    <a:t>&lt; 5%</a:t>
                  </a:r>
                  <a:br>
                    <a:rPr lang="en-US" altLang="en-US" sz="1400" b="1">
                      <a:latin typeface="Tahoma" panose="020B0604030504040204" pitchFamily="34" charset="0"/>
                    </a:rPr>
                  </a:br>
                  <a:r>
                    <a:rPr lang="en-US" altLang="en-US" sz="1400" b="1">
                      <a:latin typeface="Tahoma" panose="020B0604030504040204" pitchFamily="34" charset="0"/>
                    </a:rPr>
                    <a:t>10%</a:t>
                  </a:r>
                  <a:br>
                    <a:rPr lang="en-US" altLang="en-US" sz="1400" b="1">
                      <a:latin typeface="Tahoma" panose="020B0604030504040204" pitchFamily="34" charset="0"/>
                    </a:rPr>
                  </a:br>
                  <a:r>
                    <a:rPr lang="en-US" altLang="en-US" sz="1400" b="1">
                      <a:latin typeface="Tahoma" panose="020B0604030504040204" pitchFamily="34" charset="0"/>
                    </a:rPr>
                    <a:t>15%</a:t>
                  </a:r>
                  <a:br>
                    <a:rPr lang="en-US" altLang="en-US" sz="1400" b="1">
                      <a:latin typeface="Tahoma" panose="020B0604030504040204" pitchFamily="34" charset="0"/>
                    </a:rPr>
                  </a:br>
                  <a:r>
                    <a:rPr lang="en-US" altLang="en-US" sz="1400" b="1">
                      <a:latin typeface="Tahoma" panose="020B0604030504040204" pitchFamily="34" charset="0"/>
                    </a:rPr>
                    <a:t>&gt;15%</a:t>
                  </a: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034FA2-55CD-9456-0849-22FFA3E10453}"/>
                </a:ext>
              </a:extLst>
            </p:cNvPr>
            <p:cNvSpPr txBox="1"/>
            <p:nvPr/>
          </p:nvSpPr>
          <p:spPr>
            <a:xfrm>
              <a:off x="-1164503" y="669511"/>
              <a:ext cx="3526683" cy="36177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a typeface="+mn-ea"/>
                </a:rPr>
                <a:t>Debris Flow Delivery Probability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>
            <a:extLst>
              <a:ext uri="{FF2B5EF4-FFF2-40B4-BE49-F238E27FC236}">
                <a16:creationId xmlns:a16="http://schemas.microsoft.com/office/drawing/2014/main" id="{AA1F821D-1AB9-10CB-C4B3-53D5451A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8" y="2555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We’ve Excelled at </a:t>
            </a:r>
            <a:br>
              <a:rPr lang="en-US" altLang="en-US"/>
            </a:br>
            <a:r>
              <a:rPr lang="en-US" altLang="en-US"/>
              <a:t>Landscape Planning</a:t>
            </a:r>
          </a:p>
        </p:txBody>
      </p:sp>
      <p:sp>
        <p:nvSpPr>
          <p:cNvPr id="1026" name="Content Placeholder 2">
            <a:extLst>
              <a:ext uri="{FF2B5EF4-FFF2-40B4-BE49-F238E27FC236}">
                <a16:creationId xmlns:a16="http://schemas.microsoft.com/office/drawing/2014/main" id="{C514BC27-B0FF-0451-5C80-ACBF1FCDE4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7" name="Content Placeholder 3">
            <a:extLst>
              <a:ext uri="{FF2B5EF4-FFF2-40B4-BE49-F238E27FC236}">
                <a16:creationId xmlns:a16="http://schemas.microsoft.com/office/drawing/2014/main" id="{1CC7F51E-D465-CF4E-3172-B0C2F59AAD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315EBB85-E95D-09ED-6FEE-D122297C92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1038" y="1995488"/>
          <a:ext cx="4276725" cy="675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512300" imgH="15011400" progId="AcroExch.Document.11">
                  <p:embed/>
                </p:oleObj>
              </mc:Choice>
              <mc:Fallback>
                <p:oleObj name="Acrobat Document" r:id="rId2" imgW="9512300" imgH="15011400" progId="AcroExch.Documen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1995488"/>
                        <a:ext cx="4276725" cy="675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4">
            <a:extLst>
              <a:ext uri="{FF2B5EF4-FFF2-40B4-BE49-F238E27FC236}">
                <a16:creationId xmlns:a16="http://schemas.microsoft.com/office/drawing/2014/main" id="{9E04970A-4F88-08F3-44DA-9D776357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993900"/>
            <a:ext cx="273685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6">
            <a:extLst>
              <a:ext uri="{FF2B5EF4-FFF2-40B4-BE49-F238E27FC236}">
                <a16:creationId xmlns:a16="http://schemas.microsoft.com/office/drawing/2014/main" id="{0AB17C79-4CCE-998E-4772-E1AF22A43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520825"/>
            <a:ext cx="447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Deschutes Forest Plan Allocations </a:t>
            </a:r>
          </a:p>
        </p:txBody>
      </p:sp>
      <p:sp>
        <p:nvSpPr>
          <p:cNvPr id="1031" name="TextBox 7">
            <a:extLst>
              <a:ext uri="{FF2B5EF4-FFF2-40B4-BE49-F238E27FC236}">
                <a16:creationId xmlns:a16="http://schemas.microsoft.com/office/drawing/2014/main" id="{AA7D9A05-6B6B-C2A8-A9BE-BCE6BDD14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1533525"/>
            <a:ext cx="2506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NWFP Allocations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4">
            <a:extLst>
              <a:ext uri="{FF2B5EF4-FFF2-40B4-BE49-F238E27FC236}">
                <a16:creationId xmlns:a16="http://schemas.microsoft.com/office/drawing/2014/main" id="{9BA6823A-56C0-9D4C-A56E-C8A37BAC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" y="106362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But, that was the Easy Part</a:t>
            </a:r>
            <a:br>
              <a:rPr lang="en-US" altLang="en-US" sz="3600" b="1"/>
            </a:br>
            <a:r>
              <a:rPr lang="en-US" altLang="en-US" sz="3600" b="1"/>
              <a:t> </a:t>
            </a:r>
            <a:br>
              <a:rPr lang="en-US" altLang="en-US" sz="3600"/>
            </a:br>
            <a:r>
              <a:rPr lang="en-US" altLang="en-US" sz="3600"/>
              <a:t>Challenges for Further Application Landscape Ecology in Forest Management </a:t>
            </a:r>
          </a:p>
        </p:txBody>
      </p:sp>
      <p:sp>
        <p:nvSpPr>
          <p:cNvPr id="10242" name="Content Placeholder 5">
            <a:extLst>
              <a:ext uri="{FF2B5EF4-FFF2-40B4-BE49-F238E27FC236}">
                <a16:creationId xmlns:a16="http://schemas.microsoft.com/office/drawing/2014/main" id="{4E34758B-DEE3-DB8D-37DC-A744FD04B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3276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/>
              <a:t>Dynamics (e.g Disturbance and Climate)</a:t>
            </a:r>
          </a:p>
          <a:p>
            <a:pPr eaLnBrk="1" hangingPunct="1"/>
            <a:r>
              <a:rPr lang="en-US" altLang="en-US"/>
              <a:t>Reference condition/Goals</a:t>
            </a:r>
          </a:p>
          <a:p>
            <a:pPr eaLnBrk="1" hangingPunct="1"/>
            <a:r>
              <a:rPr lang="en-US" altLang="en-US"/>
              <a:t>Multi-owner Landscapes</a:t>
            </a:r>
          </a:p>
          <a:p>
            <a:pPr eaLnBrk="1" hangingPunct="1"/>
            <a:r>
              <a:rPr lang="en-US" altLang="en-US"/>
              <a:t>Uncertainty and flexibility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artialfire_3_centuries_new.avi">
            <a:hlinkClick r:id="" action="ppaction://media"/>
            <a:extLst>
              <a:ext uri="{FF2B5EF4-FFF2-40B4-BE49-F238E27FC236}">
                <a16:creationId xmlns:a16="http://schemas.microsoft.com/office/drawing/2014/main" id="{71005F0E-C5CD-20AD-4267-6CA72C27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71450"/>
            <a:ext cx="292417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6" name="Group 3">
            <a:extLst>
              <a:ext uri="{FF2B5EF4-FFF2-40B4-BE49-F238E27FC236}">
                <a16:creationId xmlns:a16="http://schemas.microsoft.com/office/drawing/2014/main" id="{8EC75346-CC84-F640-4938-26D62D966E3C}"/>
              </a:ext>
            </a:extLst>
          </p:cNvPr>
          <p:cNvGrpSpPr>
            <a:grpSpLocks/>
          </p:cNvGrpSpPr>
          <p:nvPr/>
        </p:nvGrpSpPr>
        <p:grpSpPr bwMode="auto">
          <a:xfrm>
            <a:off x="874713" y="1528763"/>
            <a:ext cx="1676400" cy="1981200"/>
            <a:chOff x="432" y="1392"/>
            <a:chExt cx="1056" cy="1248"/>
          </a:xfrm>
        </p:grpSpPr>
        <p:sp>
          <p:nvSpPr>
            <p:cNvPr id="11270" name="Rectangle 4">
              <a:extLst>
                <a:ext uri="{FF2B5EF4-FFF2-40B4-BE49-F238E27FC236}">
                  <a16:creationId xmlns:a16="http://schemas.microsoft.com/office/drawing/2014/main" id="{51456103-E240-F4E9-4EF6-46BCE5944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680"/>
              <a:ext cx="24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71" name="Rectangle 5">
              <a:extLst>
                <a:ext uri="{FF2B5EF4-FFF2-40B4-BE49-F238E27FC236}">
                  <a16:creationId xmlns:a16="http://schemas.microsoft.com/office/drawing/2014/main" id="{245D2D3A-EE91-C229-A633-2DCA9E925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872"/>
              <a:ext cx="240" cy="14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72" name="Rectangle 6">
              <a:extLst>
                <a:ext uri="{FF2B5EF4-FFF2-40B4-BE49-F238E27FC236}">
                  <a16:creationId xmlns:a16="http://schemas.microsoft.com/office/drawing/2014/main" id="{0D945930-D140-A5F8-F452-01AFD9439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064"/>
              <a:ext cx="240" cy="14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73" name="Rectangle 7">
              <a:extLst>
                <a:ext uri="{FF2B5EF4-FFF2-40B4-BE49-F238E27FC236}">
                  <a16:creationId xmlns:a16="http://schemas.microsoft.com/office/drawing/2014/main" id="{D077EE80-90B9-5B0A-9CA7-E6B9DE295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56"/>
              <a:ext cx="240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74" name="Rectangle 8">
              <a:extLst>
                <a:ext uri="{FF2B5EF4-FFF2-40B4-BE49-F238E27FC236}">
                  <a16:creationId xmlns:a16="http://schemas.microsoft.com/office/drawing/2014/main" id="{5A142AA9-FE60-CE46-DF71-93A9809FF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448"/>
              <a:ext cx="240" cy="144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75" name="Text Box 9">
              <a:extLst>
                <a:ext uri="{FF2B5EF4-FFF2-40B4-BE49-F238E27FC236}">
                  <a16:creationId xmlns:a16="http://schemas.microsoft.com/office/drawing/2014/main" id="{42E5175B-6D3B-364C-9BB8-6C3904DE1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660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Tahoma" panose="020B0604030504040204" pitchFamily="34" charset="0"/>
                </a:rPr>
                <a:t>&lt;  10</a:t>
              </a:r>
            </a:p>
          </p:txBody>
        </p:sp>
        <p:sp>
          <p:nvSpPr>
            <p:cNvPr id="11276" name="Text Box 10">
              <a:extLst>
                <a:ext uri="{FF2B5EF4-FFF2-40B4-BE49-F238E27FC236}">
                  <a16:creationId xmlns:a16="http://schemas.microsoft.com/office/drawing/2014/main" id="{1B430494-791F-E6FD-2F88-939C90AF1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85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Tahoma" panose="020B0604030504040204" pitchFamily="34" charset="0"/>
                </a:rPr>
                <a:t>11 - 40</a:t>
              </a:r>
            </a:p>
          </p:txBody>
        </p:sp>
        <p:sp>
          <p:nvSpPr>
            <p:cNvPr id="11277" name="Text Box 11">
              <a:extLst>
                <a:ext uri="{FF2B5EF4-FFF2-40B4-BE49-F238E27FC236}">
                  <a16:creationId xmlns:a16="http://schemas.microsoft.com/office/drawing/2014/main" id="{9E2535FA-6127-EC7F-F534-C4DF77DB4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044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Tahoma" panose="020B0604030504040204" pitchFamily="34" charset="0"/>
                </a:rPr>
                <a:t>41 - 80</a:t>
              </a:r>
            </a:p>
          </p:txBody>
        </p:sp>
        <p:sp>
          <p:nvSpPr>
            <p:cNvPr id="11278" name="Text Box 12">
              <a:extLst>
                <a:ext uri="{FF2B5EF4-FFF2-40B4-BE49-F238E27FC236}">
                  <a16:creationId xmlns:a16="http://schemas.microsoft.com/office/drawing/2014/main" id="{48328485-A58A-174C-3319-17838D1DB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236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Tahoma" panose="020B0604030504040204" pitchFamily="34" charset="0"/>
                </a:rPr>
                <a:t>81 - 200</a:t>
              </a:r>
            </a:p>
          </p:txBody>
        </p:sp>
        <p:sp>
          <p:nvSpPr>
            <p:cNvPr id="11279" name="Text Box 13">
              <a:extLst>
                <a:ext uri="{FF2B5EF4-FFF2-40B4-BE49-F238E27FC236}">
                  <a16:creationId xmlns:a16="http://schemas.microsoft.com/office/drawing/2014/main" id="{AD88F8A1-2C95-7EA5-0433-1771EBDA6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428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Tahoma" panose="020B0604030504040204" pitchFamily="34" charset="0"/>
                </a:rPr>
                <a:t>&gt; 200</a:t>
              </a:r>
            </a:p>
          </p:txBody>
        </p:sp>
        <p:sp>
          <p:nvSpPr>
            <p:cNvPr id="11280" name="Text Box 14">
              <a:extLst>
                <a:ext uri="{FF2B5EF4-FFF2-40B4-BE49-F238E27FC236}">
                  <a16:creationId xmlns:a16="http://schemas.microsoft.com/office/drawing/2014/main" id="{A7DBC78F-F64F-A43F-DB23-C5FD611A4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392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Tahoma" panose="020B0604030504040204" pitchFamily="34" charset="0"/>
                </a:rPr>
                <a:t>Stand Age</a:t>
              </a:r>
            </a:p>
          </p:txBody>
        </p:sp>
      </p:grpSp>
      <p:sp>
        <p:nvSpPr>
          <p:cNvPr id="11267" name="Text Box 15">
            <a:extLst>
              <a:ext uri="{FF2B5EF4-FFF2-40B4-BE49-F238E27FC236}">
                <a16:creationId xmlns:a16="http://schemas.microsoft.com/office/drawing/2014/main" id="{EBFEB771-19E4-C3E5-AECF-F0736F0D3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675" y="785813"/>
            <a:ext cx="246221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Three Centuries</a:t>
            </a:r>
          </a:p>
          <a:p>
            <a:pPr eaLnBrk="1" hangingPunct="1"/>
            <a:r>
              <a:rPr lang="en-US" altLang="en-US" sz="2800"/>
              <a:t>Of Simulated</a:t>
            </a:r>
          </a:p>
          <a:p>
            <a:pPr eaLnBrk="1" hangingPunct="1"/>
            <a:r>
              <a:rPr lang="en-US" altLang="en-US" sz="2800"/>
              <a:t>Pre-Columbian</a:t>
            </a:r>
          </a:p>
          <a:p>
            <a:pPr eaLnBrk="1" hangingPunct="1"/>
            <a:r>
              <a:rPr lang="en-US" altLang="en-US" sz="2800"/>
              <a:t>Fire History in</a:t>
            </a:r>
          </a:p>
          <a:p>
            <a:pPr eaLnBrk="1" hangingPunct="1"/>
            <a:r>
              <a:rPr lang="en-US" altLang="en-US" sz="2800"/>
              <a:t>Oregon Coast</a:t>
            </a:r>
          </a:p>
          <a:p>
            <a:pPr eaLnBrk="1" hangingPunct="1"/>
            <a:r>
              <a:rPr lang="en-US" altLang="en-US" sz="2800"/>
              <a:t>Range</a:t>
            </a:r>
          </a:p>
        </p:txBody>
      </p:sp>
      <p:sp>
        <p:nvSpPr>
          <p:cNvPr id="11268" name="Text Box 16">
            <a:extLst>
              <a:ext uri="{FF2B5EF4-FFF2-40B4-BE49-F238E27FC236}">
                <a16:creationId xmlns:a16="http://schemas.microsoft.com/office/drawing/2014/main" id="{62A472F0-B9B9-FDDB-B67C-F2BD89A0D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867400"/>
            <a:ext cx="2051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By Nonaka </a:t>
            </a:r>
          </a:p>
          <a:p>
            <a:pPr eaLnBrk="1" hangingPunct="1"/>
            <a:r>
              <a:rPr lang="en-US" altLang="en-US" sz="1800"/>
              <a:t>Wimberly and Spies</a:t>
            </a:r>
          </a:p>
        </p:txBody>
      </p:sp>
      <p:sp>
        <p:nvSpPr>
          <p:cNvPr id="11269" name="TextBox 1">
            <a:extLst>
              <a:ext uri="{FF2B5EF4-FFF2-40B4-BE49-F238E27FC236}">
                <a16:creationId xmlns:a16="http://schemas.microsoft.com/office/drawing/2014/main" id="{4007A918-B83A-FDFA-8912-3E1A985AF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4000"/>
            <a:ext cx="25669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/>
              <a:t>Dynamics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3585D05-10BE-9407-C306-16D9BF6A7D06}"/>
              </a:ext>
            </a:extLst>
          </p:cNvPr>
          <p:cNvSpPr/>
          <p:nvPr/>
        </p:nvSpPr>
        <p:spPr>
          <a:xfrm>
            <a:off x="4953000" y="1600200"/>
            <a:ext cx="3733800" cy="4876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2DCC0C3C-EBF7-7738-9200-76E9DDE65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Historical Range of Variability</a:t>
            </a:r>
            <a:br>
              <a:rPr lang="en-US" altLang="en-US" sz="3600"/>
            </a:br>
            <a:r>
              <a:rPr lang="en-US" altLang="en-US" sz="3600"/>
              <a:t>Oregon Coast Range</a:t>
            </a:r>
            <a:br>
              <a:rPr lang="en-US" altLang="en-US" sz="3600"/>
            </a:br>
            <a:r>
              <a:rPr lang="en-US" altLang="en-US" sz="3600"/>
              <a:t> % of Landscape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572D077-88F6-FA30-524F-8457D5D0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895600"/>
            <a:ext cx="41148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/>
              <a:t>Early Seral: 10-25%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/>
              <a:t>Old Growth:  35-60%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DE9FCD15-F120-873E-2E78-26158828D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521450"/>
            <a:ext cx="1458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</a:rPr>
              <a:t>% of Landscape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6AE9043C-5B81-4B5E-1A04-8A3B51D9C8F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159250" y="3665538"/>
            <a:ext cx="11303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</a:rPr>
              <a:t>Probability</a:t>
            </a:r>
          </a:p>
        </p:txBody>
      </p:sp>
      <p:graphicFrame>
        <p:nvGraphicFramePr>
          <p:cNvPr id="2054" name="Object 2">
            <a:extLst>
              <a:ext uri="{FF2B5EF4-FFF2-40B4-BE49-F238E27FC236}">
                <a16:creationId xmlns:a16="http://schemas.microsoft.com/office/drawing/2014/main" id="{87F0C554-9AEE-470F-F3CA-DBE4B83392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524000"/>
          <a:ext cx="3825875" cy="479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 Sheet" r:id="rId3" imgW="2590465" imgH="3352800" progId="SPLUSGraphSheetFileType">
                  <p:embed/>
                </p:oleObj>
              </mc:Choice>
              <mc:Fallback>
                <p:oleObj name="Graph Sheet" r:id="rId3" imgW="2590465" imgH="3352800" progId="SPLUSGraphSheetFileTyp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2387" r="21446"/>
                      <a:stretch>
                        <a:fillRect/>
                      </a:stretch>
                    </p:blipFill>
                    <p:spPr bwMode="auto">
                      <a:xfrm>
                        <a:off x="4953000" y="1524000"/>
                        <a:ext cx="3825875" cy="479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2">
            <a:extLst>
              <a:ext uri="{FF2B5EF4-FFF2-40B4-BE49-F238E27FC236}">
                <a16:creationId xmlns:a16="http://schemas.microsoft.com/office/drawing/2014/main" id="{9083AF2F-867E-602B-63AB-F3066F8EA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219200"/>
            <a:ext cx="0" cy="426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" name="Line 3">
            <a:extLst>
              <a:ext uri="{FF2B5EF4-FFF2-40B4-BE49-F238E27FC236}">
                <a16:creationId xmlns:a16="http://schemas.microsoft.com/office/drawing/2014/main" id="{2B59FF74-BC37-0014-76D5-FFDE368D2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5486400"/>
            <a:ext cx="632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id="{8D2A5FC9-EB22-5F11-22F3-49F0AA759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5673725"/>
            <a:ext cx="240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Area and Aggregation</a:t>
            </a: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EB712053-5536-4DF4-841B-005ADE006F3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76325" y="3246438"/>
            <a:ext cx="41735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Patch Proximity and Shape Complexity</a:t>
            </a:r>
          </a:p>
        </p:txBody>
      </p:sp>
      <p:sp>
        <p:nvSpPr>
          <p:cNvPr id="12293" name="Oval 7">
            <a:extLst>
              <a:ext uri="{FF2B5EF4-FFF2-40B4-BE49-F238E27FC236}">
                <a16:creationId xmlns:a16="http://schemas.microsoft.com/office/drawing/2014/main" id="{6B52E68B-278B-5E73-9FB0-00C241667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600200"/>
            <a:ext cx="2362200" cy="1371600"/>
          </a:xfrm>
          <a:prstGeom prst="ellipse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132" name="Group 60">
            <a:extLst>
              <a:ext uri="{FF2B5EF4-FFF2-40B4-BE49-F238E27FC236}">
                <a16:creationId xmlns:a16="http://schemas.microsoft.com/office/drawing/2014/main" id="{2C87862F-D1D7-12F4-7215-909463E5583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800600"/>
            <a:ext cx="742950" cy="595313"/>
            <a:chOff x="1104" y="3024"/>
            <a:chExt cx="468" cy="375"/>
          </a:xfrm>
        </p:grpSpPr>
        <p:sp>
          <p:nvSpPr>
            <p:cNvPr id="3083" name="AutoShape 11">
              <a:extLst>
                <a:ext uri="{FF2B5EF4-FFF2-40B4-BE49-F238E27FC236}">
                  <a16:creationId xmlns:a16="http://schemas.microsoft.com/office/drawing/2014/main" id="{FBDBC7A8-4E74-A7CD-C75E-CF5C1F835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024"/>
              <a:ext cx="144" cy="144"/>
            </a:xfrm>
            <a:custGeom>
              <a:avLst/>
              <a:gdLst>
                <a:gd name="T0" fmla="*/ 0 w 10000"/>
                <a:gd name="T1" fmla="*/ 55 h 10000"/>
                <a:gd name="T2" fmla="*/ 55 w 10000"/>
                <a:gd name="T3" fmla="*/ 55 h 10000"/>
                <a:gd name="T4" fmla="*/ 72 w 10000"/>
                <a:gd name="T5" fmla="*/ 0 h 10000"/>
                <a:gd name="T6" fmla="*/ 89 w 10000"/>
                <a:gd name="T7" fmla="*/ 55 h 10000"/>
                <a:gd name="T8" fmla="*/ 144 w 10000"/>
                <a:gd name="T9" fmla="*/ 55 h 10000"/>
                <a:gd name="T10" fmla="*/ 100 w 10000"/>
                <a:gd name="T11" fmla="*/ 89 h 10000"/>
                <a:gd name="T12" fmla="*/ 116 w 10000"/>
                <a:gd name="T13" fmla="*/ 144 h 10000"/>
                <a:gd name="T14" fmla="*/ 72 w 10000"/>
                <a:gd name="T15" fmla="*/ 110 h 10000"/>
                <a:gd name="T16" fmla="*/ 28 w 10000"/>
                <a:gd name="T17" fmla="*/ 144 h 10000"/>
                <a:gd name="T18" fmla="*/ 44 w 10000"/>
                <a:gd name="T19" fmla="*/ 89 h 10000"/>
                <a:gd name="T20" fmla="*/ 0 w 10000"/>
                <a:gd name="T21" fmla="*/ 55 h 1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000">
                  <a:moveTo>
                    <a:pt x="0" y="3819"/>
                  </a:moveTo>
                  <a:lnTo>
                    <a:pt x="3819" y="3819"/>
                  </a:lnTo>
                  <a:lnTo>
                    <a:pt x="5000" y="0"/>
                  </a:lnTo>
                  <a:lnTo>
                    <a:pt x="6181" y="3819"/>
                  </a:lnTo>
                  <a:lnTo>
                    <a:pt x="10000" y="3819"/>
                  </a:lnTo>
                  <a:lnTo>
                    <a:pt x="6944" y="6181"/>
                  </a:lnTo>
                  <a:lnTo>
                    <a:pt x="8056" y="10000"/>
                  </a:lnTo>
                  <a:lnTo>
                    <a:pt x="5000" y="7639"/>
                  </a:lnTo>
                  <a:lnTo>
                    <a:pt x="1944" y="10000"/>
                  </a:lnTo>
                  <a:lnTo>
                    <a:pt x="3056" y="6181"/>
                  </a:lnTo>
                  <a:lnTo>
                    <a:pt x="0" y="38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Text Box 16">
              <a:extLst>
                <a:ext uri="{FF2B5EF4-FFF2-40B4-BE49-F238E27FC236}">
                  <a16:creationId xmlns:a16="http://schemas.microsoft.com/office/drawing/2014/main" id="{753011CF-ABC4-608E-68C6-A4D2B02EB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3168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NOW</a:t>
              </a:r>
            </a:p>
          </p:txBody>
        </p:sp>
      </p:grpSp>
      <p:sp>
        <p:nvSpPr>
          <p:cNvPr id="12295" name="Text Box 17">
            <a:extLst>
              <a:ext uri="{FF2B5EF4-FFF2-40B4-BE49-F238E27FC236}">
                <a16:creationId xmlns:a16="http://schemas.microsoft.com/office/drawing/2014/main" id="{01A10953-CCA2-D6CD-0613-9B4FB0471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201613"/>
            <a:ext cx="69072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latin typeface="Arial" panose="020B0604020202020204" pitchFamily="34" charset="0"/>
              </a:rPr>
              <a:t>Can We Go Back?  </a:t>
            </a:r>
          </a:p>
          <a:p>
            <a:pPr algn="ctr" eaLnBrk="1" hangingPunct="1"/>
            <a:r>
              <a:rPr lang="en-US" altLang="en-US" b="1">
                <a:latin typeface="Arial" panose="020B0604020202020204" pitchFamily="34" charset="0"/>
              </a:rPr>
              <a:t> Forests 200-450 years old in the Coast Range</a:t>
            </a:r>
          </a:p>
        </p:txBody>
      </p:sp>
      <p:sp>
        <p:nvSpPr>
          <p:cNvPr id="12296" name="Text Box 24">
            <a:extLst>
              <a:ext uri="{FF2B5EF4-FFF2-40B4-BE49-F238E27FC236}">
                <a16:creationId xmlns:a16="http://schemas.microsoft.com/office/drawing/2014/main" id="{62D7AAB3-260E-00B5-BE0F-923C40703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351588"/>
            <a:ext cx="2874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Based on Nonaka and Spies 2005</a:t>
            </a:r>
          </a:p>
        </p:txBody>
      </p:sp>
      <p:grpSp>
        <p:nvGrpSpPr>
          <p:cNvPr id="3135" name="Group 63">
            <a:extLst>
              <a:ext uri="{FF2B5EF4-FFF2-40B4-BE49-F238E27FC236}">
                <a16:creationId xmlns:a16="http://schemas.microsoft.com/office/drawing/2014/main" id="{4E437D77-0415-AD94-04A8-BF7DC6EBD13C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2444750" cy="765175"/>
            <a:chOff x="2688" y="2784"/>
            <a:chExt cx="1540" cy="482"/>
          </a:xfrm>
        </p:grpSpPr>
        <p:sp>
          <p:nvSpPr>
            <p:cNvPr id="12327" name="Text Box 15">
              <a:extLst>
                <a:ext uri="{FF2B5EF4-FFF2-40B4-BE49-F238E27FC236}">
                  <a16:creationId xmlns:a16="http://schemas.microsoft.com/office/drawing/2014/main" id="{0E22C83F-4313-3438-66BC-A1F49F84B7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84"/>
              <a:ext cx="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100 yr</a:t>
              </a:r>
            </a:p>
          </p:txBody>
        </p:sp>
        <p:grpSp>
          <p:nvGrpSpPr>
            <p:cNvPr id="12328" name="Group 62">
              <a:extLst>
                <a:ext uri="{FF2B5EF4-FFF2-40B4-BE49-F238E27FC236}">
                  <a16:creationId xmlns:a16="http://schemas.microsoft.com/office/drawing/2014/main" id="{BFBECB8A-D9FC-3B98-5467-EBFA32962B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2880"/>
              <a:ext cx="1540" cy="386"/>
              <a:chOff x="1344" y="2688"/>
              <a:chExt cx="1540" cy="386"/>
            </a:xfrm>
          </p:grpSpPr>
          <p:sp>
            <p:nvSpPr>
              <p:cNvPr id="12329" name="Text Box 21">
                <a:extLst>
                  <a:ext uri="{FF2B5EF4-FFF2-40B4-BE49-F238E27FC236}">
                    <a16:creationId xmlns:a16="http://schemas.microsoft.com/office/drawing/2014/main" id="{9E27CA78-1983-5A35-B162-F9629D42C4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2880"/>
                <a:ext cx="139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latin typeface="Arial" panose="020B0604020202020204" pitchFamily="34" charset="0"/>
                  </a:rPr>
                  <a:t>Current Policy Scenario</a:t>
                </a:r>
              </a:p>
            </p:txBody>
          </p:sp>
          <p:sp>
            <p:nvSpPr>
              <p:cNvPr id="12330" name="Freeform 25">
                <a:extLst>
                  <a:ext uri="{FF2B5EF4-FFF2-40B4-BE49-F238E27FC236}">
                    <a16:creationId xmlns:a16="http://schemas.microsoft.com/office/drawing/2014/main" id="{245FDF5F-19A9-6C39-0DEF-353863A1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688"/>
                <a:ext cx="336" cy="384"/>
              </a:xfrm>
              <a:custGeom>
                <a:avLst/>
                <a:gdLst>
                  <a:gd name="T0" fmla="*/ 0 w 336"/>
                  <a:gd name="T1" fmla="*/ 384 h 384"/>
                  <a:gd name="T2" fmla="*/ 144 w 336"/>
                  <a:gd name="T3" fmla="*/ 144 h 384"/>
                  <a:gd name="T4" fmla="*/ 336 w 336"/>
                  <a:gd name="T5" fmla="*/ 0 h 3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36" h="384">
                    <a:moveTo>
                      <a:pt x="0" y="384"/>
                    </a:moveTo>
                    <a:cubicBezTo>
                      <a:pt x="44" y="296"/>
                      <a:pt x="88" y="208"/>
                      <a:pt x="144" y="144"/>
                    </a:cubicBezTo>
                    <a:cubicBezTo>
                      <a:pt x="200" y="80"/>
                      <a:pt x="268" y="40"/>
                      <a:pt x="336" y="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36" name="Group 64">
            <a:extLst>
              <a:ext uri="{FF2B5EF4-FFF2-40B4-BE49-F238E27FC236}">
                <a16:creationId xmlns:a16="http://schemas.microsoft.com/office/drawing/2014/main" id="{8B7D2511-88C6-EA07-253D-DFA08AC59E36}"/>
              </a:ext>
            </a:extLst>
          </p:cNvPr>
          <p:cNvGrpSpPr>
            <a:grpSpLocks/>
          </p:cNvGrpSpPr>
          <p:nvPr/>
        </p:nvGrpSpPr>
        <p:grpSpPr bwMode="auto">
          <a:xfrm>
            <a:off x="1576388" y="2301875"/>
            <a:ext cx="6024562" cy="2574925"/>
            <a:chOff x="993" y="1450"/>
            <a:chExt cx="3795" cy="1622"/>
          </a:xfrm>
        </p:grpSpPr>
        <p:sp>
          <p:nvSpPr>
            <p:cNvPr id="12321" name="Rectangle 18">
              <a:extLst>
                <a:ext uri="{FF2B5EF4-FFF2-40B4-BE49-F238E27FC236}">
                  <a16:creationId xmlns:a16="http://schemas.microsoft.com/office/drawing/2014/main" id="{19C4E6EA-5DDA-56DC-FA8A-3233E017C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48"/>
              <a:ext cx="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100 yr</a:t>
              </a:r>
            </a:p>
          </p:txBody>
        </p:sp>
        <p:sp>
          <p:nvSpPr>
            <p:cNvPr id="12322" name="Text Box 20">
              <a:extLst>
                <a:ext uri="{FF2B5EF4-FFF2-40B4-BE49-F238E27FC236}">
                  <a16:creationId xmlns:a16="http://schemas.microsoft.com/office/drawing/2014/main" id="{A8A49E8D-7F16-6AA8-0461-7CB10B67C6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" y="1867"/>
              <a:ext cx="103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 b="1">
                  <a:latin typeface="Arial" panose="020B0604020202020204" pitchFamily="34" charset="0"/>
                </a:rPr>
                <a:t>Wildfire Scenario</a:t>
              </a:r>
            </a:p>
          </p:txBody>
        </p:sp>
        <p:sp>
          <p:nvSpPr>
            <p:cNvPr id="12323" name="Text Box 22">
              <a:extLst>
                <a:ext uri="{FF2B5EF4-FFF2-40B4-BE49-F238E27FC236}">
                  <a16:creationId xmlns:a16="http://schemas.microsoft.com/office/drawing/2014/main" id="{B4AC17E4-95F7-F4BE-F791-24D857C80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064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250 y</a:t>
              </a:r>
            </a:p>
          </p:txBody>
        </p:sp>
        <p:sp>
          <p:nvSpPr>
            <p:cNvPr id="12324" name="Text Box 23">
              <a:extLst>
                <a:ext uri="{FF2B5EF4-FFF2-40B4-BE49-F238E27FC236}">
                  <a16:creationId xmlns:a16="http://schemas.microsoft.com/office/drawing/2014/main" id="{00E9DDBA-7D1F-AA73-06B3-2A9969246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632"/>
              <a:ext cx="4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400 y</a:t>
              </a:r>
            </a:p>
          </p:txBody>
        </p:sp>
        <p:sp>
          <p:nvSpPr>
            <p:cNvPr id="12325" name="Freeform 26">
              <a:extLst>
                <a:ext uri="{FF2B5EF4-FFF2-40B4-BE49-F238E27FC236}">
                  <a16:creationId xmlns:a16="http://schemas.microsoft.com/office/drawing/2014/main" id="{33EE27EE-8CCE-1649-A583-3FA24DFCD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" y="1576"/>
              <a:ext cx="3408" cy="1496"/>
            </a:xfrm>
            <a:custGeom>
              <a:avLst/>
              <a:gdLst>
                <a:gd name="T0" fmla="*/ 8 w 3408"/>
                <a:gd name="T1" fmla="*/ 1496 h 1496"/>
                <a:gd name="T2" fmla="*/ 56 w 3408"/>
                <a:gd name="T3" fmla="*/ 1256 h 1496"/>
                <a:gd name="T4" fmla="*/ 344 w 3408"/>
                <a:gd name="T5" fmla="*/ 1016 h 1496"/>
                <a:gd name="T6" fmla="*/ 1112 w 3408"/>
                <a:gd name="T7" fmla="*/ 104 h 1496"/>
                <a:gd name="T8" fmla="*/ 2504 w 3408"/>
                <a:gd name="T9" fmla="*/ 392 h 1496"/>
                <a:gd name="T10" fmla="*/ 3320 w 3408"/>
                <a:gd name="T11" fmla="*/ 440 h 1496"/>
                <a:gd name="T12" fmla="*/ 3032 w 3408"/>
                <a:gd name="T13" fmla="*/ 248 h 1496"/>
                <a:gd name="T14" fmla="*/ 2696 w 3408"/>
                <a:gd name="T15" fmla="*/ 56 h 14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08" h="1496">
                  <a:moveTo>
                    <a:pt x="8" y="1496"/>
                  </a:moveTo>
                  <a:cubicBezTo>
                    <a:pt x="4" y="1416"/>
                    <a:pt x="0" y="1336"/>
                    <a:pt x="56" y="1256"/>
                  </a:cubicBezTo>
                  <a:cubicBezTo>
                    <a:pt x="112" y="1176"/>
                    <a:pt x="168" y="1208"/>
                    <a:pt x="344" y="1016"/>
                  </a:cubicBezTo>
                  <a:cubicBezTo>
                    <a:pt x="520" y="824"/>
                    <a:pt x="752" y="208"/>
                    <a:pt x="1112" y="104"/>
                  </a:cubicBezTo>
                  <a:cubicBezTo>
                    <a:pt x="1472" y="0"/>
                    <a:pt x="2136" y="336"/>
                    <a:pt x="2504" y="392"/>
                  </a:cubicBezTo>
                  <a:cubicBezTo>
                    <a:pt x="2872" y="448"/>
                    <a:pt x="3232" y="464"/>
                    <a:pt x="3320" y="440"/>
                  </a:cubicBezTo>
                  <a:cubicBezTo>
                    <a:pt x="3408" y="416"/>
                    <a:pt x="3136" y="312"/>
                    <a:pt x="3032" y="248"/>
                  </a:cubicBezTo>
                  <a:cubicBezTo>
                    <a:pt x="2928" y="184"/>
                    <a:pt x="2812" y="120"/>
                    <a:pt x="2696" y="56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Text Box 27">
              <a:extLst>
                <a:ext uri="{FF2B5EF4-FFF2-40B4-BE49-F238E27FC236}">
                  <a16:creationId xmlns:a16="http://schemas.microsoft.com/office/drawing/2014/main" id="{252DFB85-8F0B-401A-6674-42940D974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7" y="1450"/>
              <a:ext cx="59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Arial" panose="020B0604020202020204" pitchFamily="34" charset="0"/>
                </a:rPr>
                <a:t>150 y</a:t>
              </a:r>
            </a:p>
          </p:txBody>
        </p:sp>
      </p:grpSp>
      <p:sp>
        <p:nvSpPr>
          <p:cNvPr id="12299" name="Text Box 28">
            <a:extLst>
              <a:ext uri="{FF2B5EF4-FFF2-40B4-BE49-F238E27FC236}">
                <a16:creationId xmlns:a16="http://schemas.microsoft.com/office/drawing/2014/main" id="{119B3C8F-1104-3F61-816E-B3959991C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219200"/>
            <a:ext cx="307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Historical Range of Variation</a:t>
            </a:r>
          </a:p>
        </p:txBody>
      </p:sp>
      <p:grpSp>
        <p:nvGrpSpPr>
          <p:cNvPr id="12300" name="Group 61">
            <a:extLst>
              <a:ext uri="{FF2B5EF4-FFF2-40B4-BE49-F238E27FC236}">
                <a16:creationId xmlns:a16="http://schemas.microsoft.com/office/drawing/2014/main" id="{218CE978-675D-C9E3-426F-26150BA0B143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5638800"/>
            <a:ext cx="533400" cy="533400"/>
            <a:chOff x="877" y="3552"/>
            <a:chExt cx="336" cy="336"/>
          </a:xfrm>
        </p:grpSpPr>
        <p:sp>
          <p:nvSpPr>
            <p:cNvPr id="12317" name="Rectangle 31">
              <a:extLst>
                <a:ext uri="{FF2B5EF4-FFF2-40B4-BE49-F238E27FC236}">
                  <a16:creationId xmlns:a16="http://schemas.microsoft.com/office/drawing/2014/main" id="{3F2C13E1-4D4E-380E-26A6-2C6932ACA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3552"/>
              <a:ext cx="336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8" name="Freeform 32">
              <a:extLst>
                <a:ext uri="{FF2B5EF4-FFF2-40B4-BE49-F238E27FC236}">
                  <a16:creationId xmlns:a16="http://schemas.microsoft.com/office/drawing/2014/main" id="{91B5F0D4-35FF-9246-A1B8-1713A1F39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" y="3574"/>
              <a:ext cx="49" cy="74"/>
            </a:xfrm>
            <a:custGeom>
              <a:avLst/>
              <a:gdLst>
                <a:gd name="T0" fmla="*/ 9 w 202"/>
                <a:gd name="T1" fmla="*/ 13 h 202"/>
                <a:gd name="T2" fmla="*/ 0 w 202"/>
                <a:gd name="T3" fmla="*/ 39 h 202"/>
                <a:gd name="T4" fmla="*/ 4 w 202"/>
                <a:gd name="T5" fmla="*/ 60 h 202"/>
                <a:gd name="T6" fmla="*/ 38 w 202"/>
                <a:gd name="T7" fmla="*/ 74 h 202"/>
                <a:gd name="T8" fmla="*/ 44 w 202"/>
                <a:gd name="T9" fmla="*/ 45 h 202"/>
                <a:gd name="T10" fmla="*/ 31 w 202"/>
                <a:gd name="T11" fmla="*/ 39 h 202"/>
                <a:gd name="T12" fmla="*/ 23 w 202"/>
                <a:gd name="T13" fmla="*/ 22 h 202"/>
                <a:gd name="T14" fmla="*/ 9 w 202"/>
                <a:gd name="T15" fmla="*/ 13 h 2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2" h="202">
                  <a:moveTo>
                    <a:pt x="39" y="36"/>
                  </a:moveTo>
                  <a:cubicBezTo>
                    <a:pt x="4" y="91"/>
                    <a:pt x="14" y="66"/>
                    <a:pt x="0" y="107"/>
                  </a:cubicBezTo>
                  <a:cubicBezTo>
                    <a:pt x="5" y="126"/>
                    <a:pt x="0" y="152"/>
                    <a:pt x="16" y="163"/>
                  </a:cubicBezTo>
                  <a:cubicBezTo>
                    <a:pt x="42" y="181"/>
                    <a:pt x="124" y="196"/>
                    <a:pt x="158" y="202"/>
                  </a:cubicBezTo>
                  <a:cubicBezTo>
                    <a:pt x="192" y="190"/>
                    <a:pt x="202" y="160"/>
                    <a:pt x="181" y="123"/>
                  </a:cubicBezTo>
                  <a:cubicBezTo>
                    <a:pt x="179" y="119"/>
                    <a:pt x="135" y="109"/>
                    <a:pt x="126" y="107"/>
                  </a:cubicBezTo>
                  <a:cubicBezTo>
                    <a:pt x="115" y="92"/>
                    <a:pt x="111" y="70"/>
                    <a:pt x="95" y="60"/>
                  </a:cubicBezTo>
                  <a:cubicBezTo>
                    <a:pt x="1" y="0"/>
                    <a:pt x="68" y="65"/>
                    <a:pt x="39" y="3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Freeform 33">
              <a:extLst>
                <a:ext uri="{FF2B5EF4-FFF2-40B4-BE49-F238E27FC236}">
                  <a16:creationId xmlns:a16="http://schemas.microsoft.com/office/drawing/2014/main" id="{76127F32-A366-0141-A492-CE59E0E26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3792"/>
              <a:ext cx="89" cy="75"/>
            </a:xfrm>
            <a:custGeom>
              <a:avLst/>
              <a:gdLst>
                <a:gd name="T0" fmla="*/ 0 w 153"/>
                <a:gd name="T1" fmla="*/ 8 h 117"/>
                <a:gd name="T2" fmla="*/ 23 w 153"/>
                <a:gd name="T3" fmla="*/ 54 h 117"/>
                <a:gd name="T4" fmla="*/ 50 w 153"/>
                <a:gd name="T5" fmla="*/ 74 h 117"/>
                <a:gd name="T6" fmla="*/ 83 w 153"/>
                <a:gd name="T7" fmla="*/ 69 h 117"/>
                <a:gd name="T8" fmla="*/ 83 w 153"/>
                <a:gd name="T9" fmla="*/ 38 h 117"/>
                <a:gd name="T10" fmla="*/ 59 w 153"/>
                <a:gd name="T11" fmla="*/ 33 h 117"/>
                <a:gd name="T12" fmla="*/ 0 w 153"/>
                <a:gd name="T13" fmla="*/ 8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3" h="117">
                  <a:moveTo>
                    <a:pt x="0" y="13"/>
                  </a:moveTo>
                  <a:cubicBezTo>
                    <a:pt x="8" y="39"/>
                    <a:pt x="13" y="66"/>
                    <a:pt x="39" y="84"/>
                  </a:cubicBezTo>
                  <a:cubicBezTo>
                    <a:pt x="55" y="95"/>
                    <a:pt x="86" y="116"/>
                    <a:pt x="86" y="116"/>
                  </a:cubicBezTo>
                  <a:cubicBezTo>
                    <a:pt x="105" y="113"/>
                    <a:pt x="125" y="117"/>
                    <a:pt x="142" y="108"/>
                  </a:cubicBezTo>
                  <a:cubicBezTo>
                    <a:pt x="153" y="103"/>
                    <a:pt x="150" y="65"/>
                    <a:pt x="142" y="60"/>
                  </a:cubicBezTo>
                  <a:cubicBezTo>
                    <a:pt x="131" y="52"/>
                    <a:pt x="115" y="55"/>
                    <a:pt x="102" y="52"/>
                  </a:cubicBezTo>
                  <a:cubicBezTo>
                    <a:pt x="87" y="10"/>
                    <a:pt x="38" y="0"/>
                    <a:pt x="0" y="1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Freeform 34">
              <a:extLst>
                <a:ext uri="{FF2B5EF4-FFF2-40B4-BE49-F238E27FC236}">
                  <a16:creationId xmlns:a16="http://schemas.microsoft.com/office/drawing/2014/main" id="{D715F2F1-EAF8-0FBA-402D-D4D7A4F6E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3574"/>
              <a:ext cx="61" cy="122"/>
            </a:xfrm>
            <a:custGeom>
              <a:avLst/>
              <a:gdLst>
                <a:gd name="T0" fmla="*/ 0 w 189"/>
                <a:gd name="T1" fmla="*/ 9 h 272"/>
                <a:gd name="T2" fmla="*/ 10 w 189"/>
                <a:gd name="T3" fmla="*/ 62 h 272"/>
                <a:gd name="T4" fmla="*/ 15 w 189"/>
                <a:gd name="T5" fmla="*/ 87 h 272"/>
                <a:gd name="T6" fmla="*/ 30 w 189"/>
                <a:gd name="T7" fmla="*/ 94 h 272"/>
                <a:gd name="T8" fmla="*/ 46 w 189"/>
                <a:gd name="T9" fmla="*/ 122 h 272"/>
                <a:gd name="T10" fmla="*/ 53 w 189"/>
                <a:gd name="T11" fmla="*/ 90 h 272"/>
                <a:gd name="T12" fmla="*/ 46 w 189"/>
                <a:gd name="T13" fmla="*/ 87 h 272"/>
                <a:gd name="T14" fmla="*/ 38 w 189"/>
                <a:gd name="T15" fmla="*/ 79 h 272"/>
                <a:gd name="T16" fmla="*/ 38 w 189"/>
                <a:gd name="T17" fmla="*/ 48 h 272"/>
                <a:gd name="T18" fmla="*/ 36 w 189"/>
                <a:gd name="T19" fmla="*/ 37 h 272"/>
                <a:gd name="T20" fmla="*/ 20 w 189"/>
                <a:gd name="T21" fmla="*/ 30 h 272"/>
                <a:gd name="T22" fmla="*/ 0 w 189"/>
                <a:gd name="T23" fmla="*/ 9 h 2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9" h="272">
                  <a:moveTo>
                    <a:pt x="0" y="20"/>
                  </a:moveTo>
                  <a:cubicBezTo>
                    <a:pt x="12" y="59"/>
                    <a:pt x="20" y="99"/>
                    <a:pt x="31" y="138"/>
                  </a:cubicBezTo>
                  <a:cubicBezTo>
                    <a:pt x="36" y="156"/>
                    <a:pt x="32" y="182"/>
                    <a:pt x="47" y="193"/>
                  </a:cubicBezTo>
                  <a:cubicBezTo>
                    <a:pt x="60" y="203"/>
                    <a:pt x="94" y="209"/>
                    <a:pt x="94" y="209"/>
                  </a:cubicBezTo>
                  <a:cubicBezTo>
                    <a:pt x="113" y="237"/>
                    <a:pt x="114" y="253"/>
                    <a:pt x="142" y="272"/>
                  </a:cubicBezTo>
                  <a:cubicBezTo>
                    <a:pt x="165" y="256"/>
                    <a:pt x="189" y="232"/>
                    <a:pt x="165" y="201"/>
                  </a:cubicBezTo>
                  <a:cubicBezTo>
                    <a:pt x="160" y="195"/>
                    <a:pt x="149" y="197"/>
                    <a:pt x="142" y="193"/>
                  </a:cubicBezTo>
                  <a:cubicBezTo>
                    <a:pt x="133" y="189"/>
                    <a:pt x="126" y="182"/>
                    <a:pt x="118" y="177"/>
                  </a:cubicBezTo>
                  <a:cubicBezTo>
                    <a:pt x="99" y="121"/>
                    <a:pt x="93" y="144"/>
                    <a:pt x="118" y="106"/>
                  </a:cubicBezTo>
                  <a:cubicBezTo>
                    <a:pt x="115" y="98"/>
                    <a:pt x="117" y="88"/>
                    <a:pt x="110" y="83"/>
                  </a:cubicBezTo>
                  <a:cubicBezTo>
                    <a:pt x="96" y="73"/>
                    <a:pt x="63" y="67"/>
                    <a:pt x="63" y="67"/>
                  </a:cubicBezTo>
                  <a:cubicBezTo>
                    <a:pt x="53" y="36"/>
                    <a:pt x="38" y="0"/>
                    <a:pt x="0" y="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01" name="Group 42">
            <a:extLst>
              <a:ext uri="{FF2B5EF4-FFF2-40B4-BE49-F238E27FC236}">
                <a16:creationId xmlns:a16="http://schemas.microsoft.com/office/drawing/2014/main" id="{2556048D-86F2-1710-9DB5-FE36BA770243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5562600"/>
            <a:ext cx="533400" cy="533400"/>
            <a:chOff x="4176" y="3408"/>
            <a:chExt cx="576" cy="576"/>
          </a:xfrm>
        </p:grpSpPr>
        <p:sp>
          <p:nvSpPr>
            <p:cNvPr id="12312" name="Rectangle 37">
              <a:extLst>
                <a:ext uri="{FF2B5EF4-FFF2-40B4-BE49-F238E27FC236}">
                  <a16:creationId xmlns:a16="http://schemas.microsoft.com/office/drawing/2014/main" id="{19DEF07D-16A5-6AC0-C906-3A50DAFF4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56"/>
              <a:ext cx="576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3" name="Freeform 38">
              <a:extLst>
                <a:ext uri="{FF2B5EF4-FFF2-40B4-BE49-F238E27FC236}">
                  <a16:creationId xmlns:a16="http://schemas.microsoft.com/office/drawing/2014/main" id="{7AB28709-A3B8-8ECA-A8FC-12B82E0E8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408"/>
              <a:ext cx="288" cy="528"/>
            </a:xfrm>
            <a:custGeom>
              <a:avLst/>
              <a:gdLst>
                <a:gd name="T0" fmla="*/ 56 w 202"/>
                <a:gd name="T1" fmla="*/ 94 h 202"/>
                <a:gd name="T2" fmla="*/ 0 w 202"/>
                <a:gd name="T3" fmla="*/ 280 h 202"/>
                <a:gd name="T4" fmla="*/ 23 w 202"/>
                <a:gd name="T5" fmla="*/ 426 h 202"/>
                <a:gd name="T6" fmla="*/ 225 w 202"/>
                <a:gd name="T7" fmla="*/ 528 h 202"/>
                <a:gd name="T8" fmla="*/ 258 w 202"/>
                <a:gd name="T9" fmla="*/ 322 h 202"/>
                <a:gd name="T10" fmla="*/ 180 w 202"/>
                <a:gd name="T11" fmla="*/ 280 h 202"/>
                <a:gd name="T12" fmla="*/ 135 w 202"/>
                <a:gd name="T13" fmla="*/ 157 h 202"/>
                <a:gd name="T14" fmla="*/ 56 w 202"/>
                <a:gd name="T15" fmla="*/ 94 h 2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2" h="202">
                  <a:moveTo>
                    <a:pt x="39" y="36"/>
                  </a:moveTo>
                  <a:cubicBezTo>
                    <a:pt x="4" y="91"/>
                    <a:pt x="14" y="66"/>
                    <a:pt x="0" y="107"/>
                  </a:cubicBezTo>
                  <a:cubicBezTo>
                    <a:pt x="5" y="126"/>
                    <a:pt x="0" y="152"/>
                    <a:pt x="16" y="163"/>
                  </a:cubicBezTo>
                  <a:cubicBezTo>
                    <a:pt x="42" y="181"/>
                    <a:pt x="124" y="196"/>
                    <a:pt x="158" y="202"/>
                  </a:cubicBezTo>
                  <a:cubicBezTo>
                    <a:pt x="192" y="190"/>
                    <a:pt x="202" y="160"/>
                    <a:pt x="181" y="123"/>
                  </a:cubicBezTo>
                  <a:cubicBezTo>
                    <a:pt x="179" y="119"/>
                    <a:pt x="135" y="109"/>
                    <a:pt x="126" y="107"/>
                  </a:cubicBezTo>
                  <a:cubicBezTo>
                    <a:pt x="115" y="92"/>
                    <a:pt x="111" y="70"/>
                    <a:pt x="95" y="60"/>
                  </a:cubicBezTo>
                  <a:cubicBezTo>
                    <a:pt x="1" y="0"/>
                    <a:pt x="68" y="65"/>
                    <a:pt x="39" y="3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Freeform 39">
              <a:extLst>
                <a:ext uri="{FF2B5EF4-FFF2-40B4-BE49-F238E27FC236}">
                  <a16:creationId xmlns:a16="http://schemas.microsoft.com/office/drawing/2014/main" id="{35AA9638-A668-49CD-BAC3-F343BAB34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758"/>
              <a:ext cx="528" cy="226"/>
            </a:xfrm>
            <a:custGeom>
              <a:avLst/>
              <a:gdLst>
                <a:gd name="T0" fmla="*/ 0 w 153"/>
                <a:gd name="T1" fmla="*/ 25 h 117"/>
                <a:gd name="T2" fmla="*/ 135 w 153"/>
                <a:gd name="T3" fmla="*/ 162 h 117"/>
                <a:gd name="T4" fmla="*/ 297 w 153"/>
                <a:gd name="T5" fmla="*/ 224 h 117"/>
                <a:gd name="T6" fmla="*/ 490 w 153"/>
                <a:gd name="T7" fmla="*/ 209 h 117"/>
                <a:gd name="T8" fmla="*/ 490 w 153"/>
                <a:gd name="T9" fmla="*/ 116 h 117"/>
                <a:gd name="T10" fmla="*/ 352 w 153"/>
                <a:gd name="T11" fmla="*/ 100 h 117"/>
                <a:gd name="T12" fmla="*/ 0 w 153"/>
                <a:gd name="T13" fmla="*/ 25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3" h="117">
                  <a:moveTo>
                    <a:pt x="0" y="13"/>
                  </a:moveTo>
                  <a:cubicBezTo>
                    <a:pt x="8" y="39"/>
                    <a:pt x="13" y="66"/>
                    <a:pt x="39" y="84"/>
                  </a:cubicBezTo>
                  <a:cubicBezTo>
                    <a:pt x="55" y="95"/>
                    <a:pt x="86" y="116"/>
                    <a:pt x="86" y="116"/>
                  </a:cubicBezTo>
                  <a:cubicBezTo>
                    <a:pt x="105" y="113"/>
                    <a:pt x="125" y="117"/>
                    <a:pt x="142" y="108"/>
                  </a:cubicBezTo>
                  <a:cubicBezTo>
                    <a:pt x="153" y="103"/>
                    <a:pt x="150" y="65"/>
                    <a:pt x="142" y="60"/>
                  </a:cubicBezTo>
                  <a:cubicBezTo>
                    <a:pt x="131" y="52"/>
                    <a:pt x="115" y="55"/>
                    <a:pt x="102" y="52"/>
                  </a:cubicBezTo>
                  <a:cubicBezTo>
                    <a:pt x="87" y="10"/>
                    <a:pt x="38" y="0"/>
                    <a:pt x="0" y="1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Freeform 40">
              <a:extLst>
                <a:ext uri="{FF2B5EF4-FFF2-40B4-BE49-F238E27FC236}">
                  <a16:creationId xmlns:a16="http://schemas.microsoft.com/office/drawing/2014/main" id="{2FE6EE35-6EA3-FDA3-ADAF-B089819C5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3456"/>
              <a:ext cx="432" cy="384"/>
            </a:xfrm>
            <a:custGeom>
              <a:avLst/>
              <a:gdLst>
                <a:gd name="T0" fmla="*/ 0 w 189"/>
                <a:gd name="T1" fmla="*/ 28 h 272"/>
                <a:gd name="T2" fmla="*/ 71 w 189"/>
                <a:gd name="T3" fmla="*/ 195 h 272"/>
                <a:gd name="T4" fmla="*/ 107 w 189"/>
                <a:gd name="T5" fmla="*/ 272 h 272"/>
                <a:gd name="T6" fmla="*/ 215 w 189"/>
                <a:gd name="T7" fmla="*/ 295 h 272"/>
                <a:gd name="T8" fmla="*/ 325 w 189"/>
                <a:gd name="T9" fmla="*/ 384 h 272"/>
                <a:gd name="T10" fmla="*/ 377 w 189"/>
                <a:gd name="T11" fmla="*/ 284 h 272"/>
                <a:gd name="T12" fmla="*/ 325 w 189"/>
                <a:gd name="T13" fmla="*/ 272 h 272"/>
                <a:gd name="T14" fmla="*/ 270 w 189"/>
                <a:gd name="T15" fmla="*/ 250 h 272"/>
                <a:gd name="T16" fmla="*/ 270 w 189"/>
                <a:gd name="T17" fmla="*/ 150 h 272"/>
                <a:gd name="T18" fmla="*/ 251 w 189"/>
                <a:gd name="T19" fmla="*/ 117 h 272"/>
                <a:gd name="T20" fmla="*/ 144 w 189"/>
                <a:gd name="T21" fmla="*/ 95 h 272"/>
                <a:gd name="T22" fmla="*/ 0 w 189"/>
                <a:gd name="T23" fmla="*/ 28 h 2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9" h="272">
                  <a:moveTo>
                    <a:pt x="0" y="20"/>
                  </a:moveTo>
                  <a:cubicBezTo>
                    <a:pt x="12" y="59"/>
                    <a:pt x="20" y="99"/>
                    <a:pt x="31" y="138"/>
                  </a:cubicBezTo>
                  <a:cubicBezTo>
                    <a:pt x="36" y="156"/>
                    <a:pt x="32" y="182"/>
                    <a:pt x="47" y="193"/>
                  </a:cubicBezTo>
                  <a:cubicBezTo>
                    <a:pt x="60" y="203"/>
                    <a:pt x="94" y="209"/>
                    <a:pt x="94" y="209"/>
                  </a:cubicBezTo>
                  <a:cubicBezTo>
                    <a:pt x="113" y="237"/>
                    <a:pt x="114" y="253"/>
                    <a:pt x="142" y="272"/>
                  </a:cubicBezTo>
                  <a:cubicBezTo>
                    <a:pt x="165" y="256"/>
                    <a:pt x="189" y="232"/>
                    <a:pt x="165" y="201"/>
                  </a:cubicBezTo>
                  <a:cubicBezTo>
                    <a:pt x="160" y="195"/>
                    <a:pt x="149" y="197"/>
                    <a:pt x="142" y="193"/>
                  </a:cubicBezTo>
                  <a:cubicBezTo>
                    <a:pt x="133" y="189"/>
                    <a:pt x="126" y="182"/>
                    <a:pt x="118" y="177"/>
                  </a:cubicBezTo>
                  <a:cubicBezTo>
                    <a:pt x="99" y="121"/>
                    <a:pt x="93" y="144"/>
                    <a:pt x="118" y="106"/>
                  </a:cubicBezTo>
                  <a:cubicBezTo>
                    <a:pt x="115" y="98"/>
                    <a:pt x="117" y="88"/>
                    <a:pt x="110" y="83"/>
                  </a:cubicBezTo>
                  <a:cubicBezTo>
                    <a:pt x="96" y="73"/>
                    <a:pt x="63" y="67"/>
                    <a:pt x="63" y="67"/>
                  </a:cubicBezTo>
                  <a:cubicBezTo>
                    <a:pt x="53" y="36"/>
                    <a:pt x="38" y="0"/>
                    <a:pt x="0" y="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Freeform 41">
              <a:extLst>
                <a:ext uri="{FF2B5EF4-FFF2-40B4-BE49-F238E27FC236}">
                  <a16:creationId xmlns:a16="http://schemas.microsoft.com/office/drawing/2014/main" id="{5A452EF8-EBF2-F532-FF42-956118C24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3456"/>
              <a:ext cx="175" cy="225"/>
            </a:xfrm>
            <a:custGeom>
              <a:avLst/>
              <a:gdLst>
                <a:gd name="T0" fmla="*/ 32 w 175"/>
                <a:gd name="T1" fmla="*/ 0 h 225"/>
                <a:gd name="T2" fmla="*/ 16 w 175"/>
                <a:gd name="T3" fmla="*/ 23 h 225"/>
                <a:gd name="T4" fmla="*/ 0 w 175"/>
                <a:gd name="T5" fmla="*/ 71 h 225"/>
                <a:gd name="T6" fmla="*/ 71 w 175"/>
                <a:gd name="T7" fmla="*/ 181 h 225"/>
                <a:gd name="T8" fmla="*/ 126 w 175"/>
                <a:gd name="T9" fmla="*/ 213 h 225"/>
                <a:gd name="T10" fmla="*/ 119 w 175"/>
                <a:gd name="T11" fmla="*/ 31 h 225"/>
                <a:gd name="T12" fmla="*/ 32 w 175"/>
                <a:gd name="T13" fmla="*/ 0 h 2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5" h="225">
                  <a:moveTo>
                    <a:pt x="32" y="0"/>
                  </a:moveTo>
                  <a:cubicBezTo>
                    <a:pt x="27" y="8"/>
                    <a:pt x="20" y="14"/>
                    <a:pt x="16" y="23"/>
                  </a:cubicBezTo>
                  <a:cubicBezTo>
                    <a:pt x="9" y="38"/>
                    <a:pt x="0" y="71"/>
                    <a:pt x="0" y="71"/>
                  </a:cubicBezTo>
                  <a:cubicBezTo>
                    <a:pt x="16" y="117"/>
                    <a:pt x="30" y="152"/>
                    <a:pt x="71" y="181"/>
                  </a:cubicBezTo>
                  <a:cubicBezTo>
                    <a:pt x="82" y="214"/>
                    <a:pt x="92" y="225"/>
                    <a:pt x="126" y="213"/>
                  </a:cubicBezTo>
                  <a:cubicBezTo>
                    <a:pt x="154" y="171"/>
                    <a:pt x="175" y="60"/>
                    <a:pt x="119" y="31"/>
                  </a:cubicBezTo>
                  <a:cubicBezTo>
                    <a:pt x="92" y="17"/>
                    <a:pt x="54" y="22"/>
                    <a:pt x="32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02" name="Group 59">
            <a:extLst>
              <a:ext uri="{FF2B5EF4-FFF2-40B4-BE49-F238E27FC236}">
                <a16:creationId xmlns:a16="http://schemas.microsoft.com/office/drawing/2014/main" id="{1C30AA31-DF9E-54CA-0F73-6C932F3807EB}"/>
              </a:ext>
            </a:extLst>
          </p:cNvPr>
          <p:cNvGrpSpPr>
            <a:grpSpLocks/>
          </p:cNvGrpSpPr>
          <p:nvPr/>
        </p:nvGrpSpPr>
        <p:grpSpPr bwMode="auto">
          <a:xfrm>
            <a:off x="266700" y="5368925"/>
            <a:ext cx="533400" cy="533400"/>
            <a:chOff x="288" y="3360"/>
            <a:chExt cx="432" cy="432"/>
          </a:xfrm>
        </p:grpSpPr>
        <p:sp>
          <p:nvSpPr>
            <p:cNvPr id="12308" name="Rectangle 44">
              <a:extLst>
                <a:ext uri="{FF2B5EF4-FFF2-40B4-BE49-F238E27FC236}">
                  <a16:creationId xmlns:a16="http://schemas.microsoft.com/office/drawing/2014/main" id="{CD13864F-FA06-AAB7-94AB-AACFAF4DF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360"/>
              <a:ext cx="43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9" name="Oval 48">
              <a:extLst>
                <a:ext uri="{FF2B5EF4-FFF2-40B4-BE49-F238E27FC236}">
                  <a16:creationId xmlns:a16="http://schemas.microsoft.com/office/drawing/2014/main" id="{8F48090E-5CBC-2630-6ECE-CB9E683E9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340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0" name="Oval 49">
              <a:extLst>
                <a:ext uri="{FF2B5EF4-FFF2-40B4-BE49-F238E27FC236}">
                  <a16:creationId xmlns:a16="http://schemas.microsoft.com/office/drawing/2014/main" id="{E360B4FE-7596-F019-4DB6-DDACB2316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64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1" name="Oval 50">
              <a:extLst>
                <a:ext uri="{FF2B5EF4-FFF2-40B4-BE49-F238E27FC236}">
                  <a16:creationId xmlns:a16="http://schemas.microsoft.com/office/drawing/2014/main" id="{A5E1BD06-1B21-8311-6864-963B60047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345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303" name="Group 58">
            <a:extLst>
              <a:ext uri="{FF2B5EF4-FFF2-40B4-BE49-F238E27FC236}">
                <a16:creationId xmlns:a16="http://schemas.microsoft.com/office/drawing/2014/main" id="{12B19D1C-B2BC-A68E-3731-1B6D4AF1BDB5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1025525"/>
            <a:ext cx="533400" cy="533400"/>
            <a:chOff x="144" y="528"/>
            <a:chExt cx="432" cy="432"/>
          </a:xfrm>
        </p:grpSpPr>
        <p:sp>
          <p:nvSpPr>
            <p:cNvPr id="12304" name="Rectangle 52">
              <a:extLst>
                <a:ext uri="{FF2B5EF4-FFF2-40B4-BE49-F238E27FC236}">
                  <a16:creationId xmlns:a16="http://schemas.microsoft.com/office/drawing/2014/main" id="{B5A5DCCF-26F4-5C45-8F90-BCB0AEBE7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8"/>
              <a:ext cx="43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5" name="Freeform 55">
              <a:extLst>
                <a:ext uri="{FF2B5EF4-FFF2-40B4-BE49-F238E27FC236}">
                  <a16:creationId xmlns:a16="http://schemas.microsoft.com/office/drawing/2014/main" id="{611E5DA7-C4F3-3F78-B565-9E711C9FA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528"/>
              <a:ext cx="141" cy="222"/>
            </a:xfrm>
            <a:custGeom>
              <a:avLst/>
              <a:gdLst>
                <a:gd name="T0" fmla="*/ 0 w 189"/>
                <a:gd name="T1" fmla="*/ 16 h 272"/>
                <a:gd name="T2" fmla="*/ 23 w 189"/>
                <a:gd name="T3" fmla="*/ 113 h 272"/>
                <a:gd name="T4" fmla="*/ 35 w 189"/>
                <a:gd name="T5" fmla="*/ 158 h 272"/>
                <a:gd name="T6" fmla="*/ 70 w 189"/>
                <a:gd name="T7" fmla="*/ 171 h 272"/>
                <a:gd name="T8" fmla="*/ 106 w 189"/>
                <a:gd name="T9" fmla="*/ 222 h 272"/>
                <a:gd name="T10" fmla="*/ 123 w 189"/>
                <a:gd name="T11" fmla="*/ 164 h 272"/>
                <a:gd name="T12" fmla="*/ 106 w 189"/>
                <a:gd name="T13" fmla="*/ 158 h 272"/>
                <a:gd name="T14" fmla="*/ 88 w 189"/>
                <a:gd name="T15" fmla="*/ 144 h 272"/>
                <a:gd name="T16" fmla="*/ 88 w 189"/>
                <a:gd name="T17" fmla="*/ 87 h 272"/>
                <a:gd name="T18" fmla="*/ 82 w 189"/>
                <a:gd name="T19" fmla="*/ 68 h 272"/>
                <a:gd name="T20" fmla="*/ 47 w 189"/>
                <a:gd name="T21" fmla="*/ 55 h 272"/>
                <a:gd name="T22" fmla="*/ 0 w 189"/>
                <a:gd name="T23" fmla="*/ 16 h 2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9" h="272">
                  <a:moveTo>
                    <a:pt x="0" y="20"/>
                  </a:moveTo>
                  <a:cubicBezTo>
                    <a:pt x="12" y="59"/>
                    <a:pt x="20" y="99"/>
                    <a:pt x="31" y="138"/>
                  </a:cubicBezTo>
                  <a:cubicBezTo>
                    <a:pt x="36" y="156"/>
                    <a:pt x="32" y="182"/>
                    <a:pt x="47" y="193"/>
                  </a:cubicBezTo>
                  <a:cubicBezTo>
                    <a:pt x="60" y="203"/>
                    <a:pt x="94" y="209"/>
                    <a:pt x="94" y="209"/>
                  </a:cubicBezTo>
                  <a:cubicBezTo>
                    <a:pt x="113" y="237"/>
                    <a:pt x="114" y="253"/>
                    <a:pt x="142" y="272"/>
                  </a:cubicBezTo>
                  <a:cubicBezTo>
                    <a:pt x="165" y="256"/>
                    <a:pt x="189" y="232"/>
                    <a:pt x="165" y="201"/>
                  </a:cubicBezTo>
                  <a:cubicBezTo>
                    <a:pt x="160" y="195"/>
                    <a:pt x="149" y="197"/>
                    <a:pt x="142" y="193"/>
                  </a:cubicBezTo>
                  <a:cubicBezTo>
                    <a:pt x="133" y="189"/>
                    <a:pt x="126" y="182"/>
                    <a:pt x="118" y="177"/>
                  </a:cubicBezTo>
                  <a:cubicBezTo>
                    <a:pt x="99" y="121"/>
                    <a:pt x="93" y="144"/>
                    <a:pt x="118" y="106"/>
                  </a:cubicBezTo>
                  <a:cubicBezTo>
                    <a:pt x="115" y="98"/>
                    <a:pt x="117" y="88"/>
                    <a:pt x="110" y="83"/>
                  </a:cubicBezTo>
                  <a:cubicBezTo>
                    <a:pt x="96" y="73"/>
                    <a:pt x="63" y="67"/>
                    <a:pt x="63" y="67"/>
                  </a:cubicBezTo>
                  <a:cubicBezTo>
                    <a:pt x="53" y="36"/>
                    <a:pt x="38" y="0"/>
                    <a:pt x="0" y="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56">
              <a:extLst>
                <a:ext uri="{FF2B5EF4-FFF2-40B4-BE49-F238E27FC236}">
                  <a16:creationId xmlns:a16="http://schemas.microsoft.com/office/drawing/2014/main" id="{A53B7375-AE8A-155D-A42C-25764C91F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528"/>
              <a:ext cx="178" cy="173"/>
            </a:xfrm>
            <a:custGeom>
              <a:avLst/>
              <a:gdLst>
                <a:gd name="T0" fmla="*/ 71 w 178"/>
                <a:gd name="T1" fmla="*/ 44 h 173"/>
                <a:gd name="T2" fmla="*/ 39 w 178"/>
                <a:gd name="T3" fmla="*/ 115 h 173"/>
                <a:gd name="T4" fmla="*/ 31 w 178"/>
                <a:gd name="T5" fmla="*/ 139 h 173"/>
                <a:gd name="T6" fmla="*/ 86 w 178"/>
                <a:gd name="T7" fmla="*/ 162 h 173"/>
                <a:gd name="T8" fmla="*/ 94 w 178"/>
                <a:gd name="T9" fmla="*/ 115 h 173"/>
                <a:gd name="T10" fmla="*/ 118 w 178"/>
                <a:gd name="T11" fmla="*/ 123 h 173"/>
                <a:gd name="T12" fmla="*/ 134 w 178"/>
                <a:gd name="T13" fmla="*/ 147 h 173"/>
                <a:gd name="T14" fmla="*/ 158 w 178"/>
                <a:gd name="T15" fmla="*/ 162 h 173"/>
                <a:gd name="T16" fmla="*/ 173 w 178"/>
                <a:gd name="T17" fmla="*/ 139 h 173"/>
                <a:gd name="T18" fmla="*/ 126 w 178"/>
                <a:gd name="T19" fmla="*/ 107 h 173"/>
                <a:gd name="T20" fmla="*/ 158 w 178"/>
                <a:gd name="T21" fmla="*/ 52 h 173"/>
                <a:gd name="T22" fmla="*/ 173 w 178"/>
                <a:gd name="T23" fmla="*/ 28 h 173"/>
                <a:gd name="T24" fmla="*/ 102 w 178"/>
                <a:gd name="T25" fmla="*/ 44 h 173"/>
                <a:gd name="T26" fmla="*/ 86 w 178"/>
                <a:gd name="T27" fmla="*/ 20 h 173"/>
                <a:gd name="T28" fmla="*/ 63 w 178"/>
                <a:gd name="T29" fmla="*/ 28 h 173"/>
                <a:gd name="T30" fmla="*/ 15 w 178"/>
                <a:gd name="T31" fmla="*/ 36 h 173"/>
                <a:gd name="T32" fmla="*/ 71 w 178"/>
                <a:gd name="T33" fmla="*/ 44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8" h="173">
                  <a:moveTo>
                    <a:pt x="71" y="44"/>
                  </a:moveTo>
                  <a:cubicBezTo>
                    <a:pt x="46" y="82"/>
                    <a:pt x="58" y="59"/>
                    <a:pt x="39" y="115"/>
                  </a:cubicBezTo>
                  <a:cubicBezTo>
                    <a:pt x="36" y="123"/>
                    <a:pt x="31" y="139"/>
                    <a:pt x="31" y="139"/>
                  </a:cubicBezTo>
                  <a:cubicBezTo>
                    <a:pt x="42" y="172"/>
                    <a:pt x="54" y="173"/>
                    <a:pt x="86" y="162"/>
                  </a:cubicBezTo>
                  <a:cubicBezTo>
                    <a:pt x="89" y="146"/>
                    <a:pt x="84" y="127"/>
                    <a:pt x="94" y="115"/>
                  </a:cubicBezTo>
                  <a:cubicBezTo>
                    <a:pt x="99" y="108"/>
                    <a:pt x="111" y="118"/>
                    <a:pt x="118" y="123"/>
                  </a:cubicBezTo>
                  <a:cubicBezTo>
                    <a:pt x="126" y="129"/>
                    <a:pt x="127" y="140"/>
                    <a:pt x="134" y="147"/>
                  </a:cubicBezTo>
                  <a:cubicBezTo>
                    <a:pt x="141" y="154"/>
                    <a:pt x="150" y="157"/>
                    <a:pt x="158" y="162"/>
                  </a:cubicBezTo>
                  <a:cubicBezTo>
                    <a:pt x="163" y="154"/>
                    <a:pt x="178" y="147"/>
                    <a:pt x="173" y="139"/>
                  </a:cubicBezTo>
                  <a:cubicBezTo>
                    <a:pt x="163" y="123"/>
                    <a:pt x="126" y="107"/>
                    <a:pt x="126" y="107"/>
                  </a:cubicBezTo>
                  <a:cubicBezTo>
                    <a:pt x="114" y="72"/>
                    <a:pt x="125" y="63"/>
                    <a:pt x="158" y="52"/>
                  </a:cubicBezTo>
                  <a:cubicBezTo>
                    <a:pt x="163" y="44"/>
                    <a:pt x="175" y="37"/>
                    <a:pt x="173" y="28"/>
                  </a:cubicBezTo>
                  <a:cubicBezTo>
                    <a:pt x="166" y="0"/>
                    <a:pt x="109" y="39"/>
                    <a:pt x="102" y="44"/>
                  </a:cubicBezTo>
                  <a:cubicBezTo>
                    <a:pt x="97" y="36"/>
                    <a:pt x="95" y="24"/>
                    <a:pt x="86" y="20"/>
                  </a:cubicBezTo>
                  <a:cubicBezTo>
                    <a:pt x="78" y="17"/>
                    <a:pt x="71" y="26"/>
                    <a:pt x="63" y="28"/>
                  </a:cubicBezTo>
                  <a:cubicBezTo>
                    <a:pt x="47" y="32"/>
                    <a:pt x="31" y="33"/>
                    <a:pt x="15" y="36"/>
                  </a:cubicBezTo>
                  <a:cubicBezTo>
                    <a:pt x="2" y="81"/>
                    <a:pt x="0" y="62"/>
                    <a:pt x="71" y="44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Freeform 57">
              <a:extLst>
                <a:ext uri="{FF2B5EF4-FFF2-40B4-BE49-F238E27FC236}">
                  <a16:creationId xmlns:a16="http://schemas.microsoft.com/office/drawing/2014/main" id="{FB1DD3A8-7D58-2E59-E1AA-921C907C1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672"/>
              <a:ext cx="281" cy="229"/>
            </a:xfrm>
            <a:custGeom>
              <a:avLst/>
              <a:gdLst>
                <a:gd name="T0" fmla="*/ 103 w 281"/>
                <a:gd name="T1" fmla="*/ 79 h 229"/>
                <a:gd name="T2" fmla="*/ 143 w 281"/>
                <a:gd name="T3" fmla="*/ 229 h 229"/>
                <a:gd name="T4" fmla="*/ 150 w 281"/>
                <a:gd name="T5" fmla="*/ 158 h 229"/>
                <a:gd name="T6" fmla="*/ 158 w 281"/>
                <a:gd name="T7" fmla="*/ 95 h 229"/>
                <a:gd name="T8" fmla="*/ 166 w 281"/>
                <a:gd name="T9" fmla="*/ 71 h 229"/>
                <a:gd name="T10" fmla="*/ 190 w 281"/>
                <a:gd name="T11" fmla="*/ 79 h 229"/>
                <a:gd name="T12" fmla="*/ 229 w 281"/>
                <a:gd name="T13" fmla="*/ 190 h 229"/>
                <a:gd name="T14" fmla="*/ 237 w 281"/>
                <a:gd name="T15" fmla="*/ 111 h 229"/>
                <a:gd name="T16" fmla="*/ 190 w 281"/>
                <a:gd name="T17" fmla="*/ 47 h 229"/>
                <a:gd name="T18" fmla="*/ 79 w 281"/>
                <a:gd name="T19" fmla="*/ 40 h 229"/>
                <a:gd name="T20" fmla="*/ 32 w 281"/>
                <a:gd name="T21" fmla="*/ 111 h 229"/>
                <a:gd name="T22" fmla="*/ 16 w 281"/>
                <a:gd name="T23" fmla="*/ 134 h 229"/>
                <a:gd name="T24" fmla="*/ 0 w 281"/>
                <a:gd name="T25" fmla="*/ 158 h 229"/>
                <a:gd name="T26" fmla="*/ 56 w 281"/>
                <a:gd name="T27" fmla="*/ 134 h 229"/>
                <a:gd name="T28" fmla="*/ 103 w 281"/>
                <a:gd name="T29" fmla="*/ 79 h 2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1" h="229">
                  <a:moveTo>
                    <a:pt x="103" y="79"/>
                  </a:moveTo>
                  <a:cubicBezTo>
                    <a:pt x="94" y="134"/>
                    <a:pt x="79" y="208"/>
                    <a:pt x="143" y="229"/>
                  </a:cubicBezTo>
                  <a:cubicBezTo>
                    <a:pt x="165" y="194"/>
                    <a:pt x="174" y="194"/>
                    <a:pt x="150" y="158"/>
                  </a:cubicBezTo>
                  <a:cubicBezTo>
                    <a:pt x="153" y="137"/>
                    <a:pt x="154" y="116"/>
                    <a:pt x="158" y="95"/>
                  </a:cubicBezTo>
                  <a:cubicBezTo>
                    <a:pt x="160" y="87"/>
                    <a:pt x="158" y="75"/>
                    <a:pt x="166" y="71"/>
                  </a:cubicBezTo>
                  <a:cubicBezTo>
                    <a:pt x="174" y="67"/>
                    <a:pt x="182" y="76"/>
                    <a:pt x="190" y="79"/>
                  </a:cubicBezTo>
                  <a:cubicBezTo>
                    <a:pt x="214" y="115"/>
                    <a:pt x="216" y="150"/>
                    <a:pt x="229" y="190"/>
                  </a:cubicBezTo>
                  <a:cubicBezTo>
                    <a:pt x="281" y="173"/>
                    <a:pt x="261" y="145"/>
                    <a:pt x="237" y="111"/>
                  </a:cubicBezTo>
                  <a:cubicBezTo>
                    <a:pt x="226" y="79"/>
                    <a:pt x="218" y="66"/>
                    <a:pt x="190" y="47"/>
                  </a:cubicBezTo>
                  <a:cubicBezTo>
                    <a:pt x="157" y="0"/>
                    <a:pt x="125" y="25"/>
                    <a:pt x="79" y="40"/>
                  </a:cubicBezTo>
                  <a:cubicBezTo>
                    <a:pt x="77" y="43"/>
                    <a:pt x="41" y="98"/>
                    <a:pt x="32" y="111"/>
                  </a:cubicBezTo>
                  <a:cubicBezTo>
                    <a:pt x="27" y="119"/>
                    <a:pt x="21" y="126"/>
                    <a:pt x="16" y="134"/>
                  </a:cubicBezTo>
                  <a:cubicBezTo>
                    <a:pt x="11" y="142"/>
                    <a:pt x="0" y="158"/>
                    <a:pt x="0" y="158"/>
                  </a:cubicBezTo>
                  <a:cubicBezTo>
                    <a:pt x="33" y="169"/>
                    <a:pt x="45" y="168"/>
                    <a:pt x="56" y="134"/>
                  </a:cubicBezTo>
                  <a:cubicBezTo>
                    <a:pt x="130" y="160"/>
                    <a:pt x="40" y="79"/>
                    <a:pt x="103" y="7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3684</TotalTime>
  <Words>787</Words>
  <Application>Microsoft Office PowerPoint</Application>
  <PresentationFormat>On-screen Show (4:3)</PresentationFormat>
  <Paragraphs>255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Times New Roman</vt:lpstr>
      <vt:lpstr>MS PGothic</vt:lpstr>
      <vt:lpstr>Arial</vt:lpstr>
      <vt:lpstr>Tahoma</vt:lpstr>
      <vt:lpstr>Default Design</vt:lpstr>
      <vt:lpstr>Acrobat Document</vt:lpstr>
      <vt:lpstr>Graph Sheet</vt:lpstr>
      <vt:lpstr>Chart</vt:lpstr>
      <vt:lpstr>Application Landscape Ecology  in Forest Management:   A Glass Half Empty?</vt:lpstr>
      <vt:lpstr>Landscapes</vt:lpstr>
      <vt:lpstr>What are landscapes?</vt:lpstr>
      <vt:lpstr>Why Landscapes?</vt:lpstr>
      <vt:lpstr>We’ve Excelled at  Landscape Planning</vt:lpstr>
      <vt:lpstr>But, that was the Easy Part   Challenges for Further Application Landscape Ecology in Forest Management </vt:lpstr>
      <vt:lpstr>PowerPoint Presentation</vt:lpstr>
      <vt:lpstr>Historical Range of Variability Oregon Coast Range  % of Landscape</vt:lpstr>
      <vt:lpstr>PowerPoint Presentation</vt:lpstr>
      <vt:lpstr>Climate Change</vt:lpstr>
      <vt:lpstr>  HRV</vt:lpstr>
      <vt:lpstr>Future Range of Variation (FRV)</vt:lpstr>
      <vt:lpstr>Resilience Instead of Restoration Evolving  Scientific Perspectives </vt:lpstr>
      <vt:lpstr>Multi-ownership Landscapes</vt:lpstr>
      <vt:lpstr>Multi-ownership Landscapes</vt:lpstr>
      <vt:lpstr>PowerPoint Presentation</vt:lpstr>
      <vt:lpstr>PowerPoint Presentation</vt:lpstr>
      <vt:lpstr>PowerPoint Presentation</vt:lpstr>
      <vt:lpstr>Potential changes in 100 years as % of initial conditions</vt:lpstr>
      <vt:lpstr>Policy Scenarios</vt:lpstr>
      <vt:lpstr>Potential Effects of Alternative Scenarios on Bird Habitat</vt:lpstr>
      <vt:lpstr>Applications of Landscape Ecology in Forest Management</vt:lpstr>
      <vt:lpstr>Changing Landscape Management Plans is Scary</vt:lpstr>
      <vt:lpstr>Barriers to Implementation  of Landscape Concepts </vt:lpstr>
      <vt:lpstr>Uncertainty:  Not an Excuse for Inaction</vt:lpstr>
      <vt:lpstr>PowerPoint Presentation</vt:lpstr>
      <vt:lpstr>Opportunities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Pabst</dc:creator>
  <cp:lastModifiedBy>Lum-Naihe, Christof Jurh duk - FS, AZ</cp:lastModifiedBy>
  <cp:revision>117</cp:revision>
  <dcterms:created xsi:type="dcterms:W3CDTF">2004-08-03T22:53:46Z</dcterms:created>
  <dcterms:modified xsi:type="dcterms:W3CDTF">2025-08-04T17:57:02Z</dcterms:modified>
</cp:coreProperties>
</file>