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35"/>
  </p:notesMasterIdLst>
  <p:sldIdLst>
    <p:sldId id="273" r:id="rId2"/>
    <p:sldId id="306" r:id="rId3"/>
    <p:sldId id="285" r:id="rId4"/>
    <p:sldId id="284" r:id="rId5"/>
    <p:sldId id="286" r:id="rId6"/>
    <p:sldId id="257" r:id="rId7"/>
    <p:sldId id="281" r:id="rId8"/>
    <p:sldId id="301" r:id="rId9"/>
    <p:sldId id="279" r:id="rId10"/>
    <p:sldId id="302" r:id="rId11"/>
    <p:sldId id="291" r:id="rId12"/>
    <p:sldId id="282" r:id="rId13"/>
    <p:sldId id="258" r:id="rId14"/>
    <p:sldId id="261" r:id="rId15"/>
    <p:sldId id="303" r:id="rId16"/>
    <p:sldId id="287" r:id="rId17"/>
    <p:sldId id="300" r:id="rId18"/>
    <p:sldId id="305" r:id="rId19"/>
    <p:sldId id="274" r:id="rId20"/>
    <p:sldId id="288" r:id="rId21"/>
    <p:sldId id="289" r:id="rId22"/>
    <p:sldId id="290" r:id="rId23"/>
    <p:sldId id="277" r:id="rId24"/>
    <p:sldId id="262" r:id="rId25"/>
    <p:sldId id="292" r:id="rId26"/>
    <p:sldId id="293" r:id="rId27"/>
    <p:sldId id="307" r:id="rId28"/>
    <p:sldId id="265" r:id="rId29"/>
    <p:sldId id="296" r:id="rId30"/>
    <p:sldId id="297" r:id="rId31"/>
    <p:sldId id="298" r:id="rId32"/>
    <p:sldId id="299" r:id="rId33"/>
    <p:sldId id="304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3434"/>
    <a:srgbClr val="AAB06D"/>
    <a:srgbClr val="FFFFBF"/>
    <a:srgbClr val="D18A98"/>
    <a:srgbClr val="9E1E71"/>
    <a:srgbClr val="A1BA9A"/>
    <a:srgbClr val="CC33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59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52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B762C5-42F0-49D2-98E4-95A9CED7301F}" type="doc">
      <dgm:prSet loTypeId="urn:microsoft.com/office/officeart/2005/8/layout/hierarchy3" loCatId="list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212085-2B2B-4316-81B8-716C48E28437}">
      <dgm:prSet/>
      <dgm:spPr/>
      <dgm:t>
        <a:bodyPr/>
        <a:lstStyle/>
        <a:p>
          <a:pPr rtl="0"/>
          <a:r>
            <a:rPr lang="en-US" dirty="0"/>
            <a:t>Path</a:t>
          </a:r>
        </a:p>
      </dgm:t>
    </dgm:pt>
    <dgm:pt modelId="{42FF0030-EAA8-4602-9E8E-F1FA315599CF}" type="parTrans" cxnId="{68BD3288-CADF-4117-BF2C-B0FDFFD4ECFF}">
      <dgm:prSet/>
      <dgm:spPr/>
      <dgm:t>
        <a:bodyPr/>
        <a:lstStyle/>
        <a:p>
          <a:endParaRPr lang="en-US"/>
        </a:p>
      </dgm:t>
    </dgm:pt>
    <dgm:pt modelId="{C570E817-7379-45A4-8EEB-8A24AF595052}" type="sibTrans" cxnId="{68BD3288-CADF-4117-BF2C-B0FDFFD4ECFF}">
      <dgm:prSet/>
      <dgm:spPr/>
      <dgm:t>
        <a:bodyPr/>
        <a:lstStyle/>
        <a:p>
          <a:endParaRPr lang="en-US"/>
        </a:p>
      </dgm:t>
    </dgm:pt>
    <dgm:pt modelId="{66598449-0EEA-460C-B9CF-4E6CEAF3C1C5}">
      <dgm:prSet/>
      <dgm:spPr/>
      <dgm:t>
        <a:bodyPr/>
        <a:lstStyle/>
        <a:p>
          <a:pPr rtl="0"/>
          <a:r>
            <a:rPr lang="en-US"/>
            <a:t>State and transition model</a:t>
          </a:r>
        </a:p>
      </dgm:t>
    </dgm:pt>
    <dgm:pt modelId="{092B43BC-2E06-4EF9-82EB-99597417C7FF}" type="parTrans" cxnId="{E08AD769-5F7B-4E83-B5FB-DCDC92A42528}">
      <dgm:prSet/>
      <dgm:spPr/>
      <dgm:t>
        <a:bodyPr/>
        <a:lstStyle/>
        <a:p>
          <a:endParaRPr lang="en-US"/>
        </a:p>
      </dgm:t>
    </dgm:pt>
    <dgm:pt modelId="{4676E891-652C-43CF-BBFA-C1C0D75F94DB}" type="sibTrans" cxnId="{E08AD769-5F7B-4E83-B5FB-DCDC92A42528}">
      <dgm:prSet/>
      <dgm:spPr/>
      <dgm:t>
        <a:bodyPr/>
        <a:lstStyle/>
        <a:p>
          <a:endParaRPr lang="en-US"/>
        </a:p>
      </dgm:t>
    </dgm:pt>
    <dgm:pt modelId="{BB305ACF-C633-4DD9-9B8D-F82532DB1931}">
      <dgm:prSet/>
      <dgm:spPr/>
      <dgm:t>
        <a:bodyPr/>
        <a:lstStyle/>
        <a:p>
          <a:pPr rtl="0"/>
          <a:r>
            <a:rPr lang="en-US" dirty="0"/>
            <a:t>Formerly known as VDDT</a:t>
          </a:r>
        </a:p>
      </dgm:t>
    </dgm:pt>
    <dgm:pt modelId="{CA1ABFA4-04CF-4722-A6EE-65B3EE95EA2B}" type="parTrans" cxnId="{F88CC068-62D6-4AD6-AA7C-8E73948ACF0E}">
      <dgm:prSet/>
      <dgm:spPr/>
      <dgm:t>
        <a:bodyPr/>
        <a:lstStyle/>
        <a:p>
          <a:endParaRPr lang="en-US"/>
        </a:p>
      </dgm:t>
    </dgm:pt>
    <dgm:pt modelId="{B0A89AC1-37A0-41D3-AD83-0966E5DCBCB5}" type="sibTrans" cxnId="{F88CC068-62D6-4AD6-AA7C-8E73948ACF0E}">
      <dgm:prSet/>
      <dgm:spPr/>
      <dgm:t>
        <a:bodyPr/>
        <a:lstStyle/>
        <a:p>
          <a:endParaRPr lang="en-US"/>
        </a:p>
      </dgm:t>
    </dgm:pt>
    <dgm:pt modelId="{C3F7B5A8-B2DD-496A-B1D9-E419641E41C4}">
      <dgm:prSet/>
      <dgm:spPr/>
      <dgm:t>
        <a:bodyPr/>
        <a:lstStyle/>
        <a:p>
          <a:pPr rtl="0"/>
          <a:r>
            <a:rPr lang="en-US" dirty="0"/>
            <a:t>ST-SIM </a:t>
          </a:r>
        </a:p>
      </dgm:t>
    </dgm:pt>
    <dgm:pt modelId="{6673711F-C644-43D2-8941-12C85B1DC1A0}" type="parTrans" cxnId="{B7D15700-824C-49E3-A991-99851705D548}">
      <dgm:prSet/>
      <dgm:spPr/>
      <dgm:t>
        <a:bodyPr/>
        <a:lstStyle/>
        <a:p>
          <a:endParaRPr lang="en-US"/>
        </a:p>
      </dgm:t>
    </dgm:pt>
    <dgm:pt modelId="{13F43EE8-7606-4F61-BF1A-24BB82ED39BE}" type="sibTrans" cxnId="{B7D15700-824C-49E3-A991-99851705D548}">
      <dgm:prSet/>
      <dgm:spPr/>
      <dgm:t>
        <a:bodyPr/>
        <a:lstStyle/>
        <a:p>
          <a:endParaRPr lang="en-US"/>
        </a:p>
      </dgm:t>
    </dgm:pt>
    <dgm:pt modelId="{D3E30B8A-21F6-4661-A54E-46FC74FE0B16}">
      <dgm:prSet/>
      <dgm:spPr/>
      <dgm:t>
        <a:bodyPr/>
        <a:lstStyle/>
        <a:p>
          <a:pPr rtl="0"/>
          <a:r>
            <a:rPr lang="en-US" dirty="0"/>
            <a:t>State Transition Simulation Model </a:t>
          </a:r>
        </a:p>
      </dgm:t>
    </dgm:pt>
    <dgm:pt modelId="{B5170E08-4689-43CB-81A7-EE0AE7787F8E}" type="parTrans" cxnId="{2F21C44C-FBED-4F9E-BC09-8F88A814048D}">
      <dgm:prSet/>
      <dgm:spPr/>
      <dgm:t>
        <a:bodyPr/>
        <a:lstStyle/>
        <a:p>
          <a:endParaRPr lang="en-US"/>
        </a:p>
      </dgm:t>
    </dgm:pt>
    <dgm:pt modelId="{47E5EDBA-FEAA-404D-9E58-2A13DDCDBA12}" type="sibTrans" cxnId="{2F21C44C-FBED-4F9E-BC09-8F88A814048D}">
      <dgm:prSet/>
      <dgm:spPr/>
      <dgm:t>
        <a:bodyPr/>
        <a:lstStyle/>
        <a:p>
          <a:endParaRPr lang="en-US"/>
        </a:p>
      </dgm:t>
    </dgm:pt>
    <dgm:pt modelId="{20807262-76C3-48CD-A820-43BA09623961}">
      <dgm:prSet/>
      <dgm:spPr/>
      <dgm:t>
        <a:bodyPr/>
        <a:lstStyle/>
        <a:p>
          <a:pPr rtl="0"/>
          <a:r>
            <a:rPr lang="en-US" dirty="0"/>
            <a:t>Formerly known as TELSA</a:t>
          </a:r>
        </a:p>
      </dgm:t>
    </dgm:pt>
    <dgm:pt modelId="{14FA5D55-BAEE-4539-A454-7AF7E38D3697}" type="parTrans" cxnId="{FE592E2F-9A3B-4A62-BC9A-D222F3211F29}">
      <dgm:prSet/>
      <dgm:spPr/>
      <dgm:t>
        <a:bodyPr/>
        <a:lstStyle/>
        <a:p>
          <a:endParaRPr lang="en-US"/>
        </a:p>
      </dgm:t>
    </dgm:pt>
    <dgm:pt modelId="{FBE01F3C-8D47-4B5C-B483-234FAF76C51B}" type="sibTrans" cxnId="{FE592E2F-9A3B-4A62-BC9A-D222F3211F29}">
      <dgm:prSet/>
      <dgm:spPr/>
      <dgm:t>
        <a:bodyPr/>
        <a:lstStyle/>
        <a:p>
          <a:endParaRPr lang="en-US"/>
        </a:p>
      </dgm:t>
    </dgm:pt>
    <dgm:pt modelId="{85654CD7-B140-4AD6-A43D-DF4A0C0AA719}" type="pres">
      <dgm:prSet presAssocID="{9DB762C5-42F0-49D2-98E4-95A9CED7301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D255BBA-5B27-4854-ACF0-EDD2A296B8A2}" type="pres">
      <dgm:prSet presAssocID="{82212085-2B2B-4316-81B8-716C48E28437}" presName="root" presStyleCnt="0"/>
      <dgm:spPr/>
    </dgm:pt>
    <dgm:pt modelId="{9A91C417-5812-4AF8-AAD3-85EE73AC12A7}" type="pres">
      <dgm:prSet presAssocID="{82212085-2B2B-4316-81B8-716C48E28437}" presName="rootComposite" presStyleCnt="0"/>
      <dgm:spPr/>
    </dgm:pt>
    <dgm:pt modelId="{87BE401C-4F74-476E-A474-876F12E5B259}" type="pres">
      <dgm:prSet presAssocID="{82212085-2B2B-4316-81B8-716C48E28437}" presName="rootText" presStyleLbl="node1" presStyleIdx="0" presStyleCnt="2"/>
      <dgm:spPr/>
    </dgm:pt>
    <dgm:pt modelId="{F3D38ABE-CE1E-40BD-BEC0-F598CF977B92}" type="pres">
      <dgm:prSet presAssocID="{82212085-2B2B-4316-81B8-716C48E28437}" presName="rootConnector" presStyleLbl="node1" presStyleIdx="0" presStyleCnt="2"/>
      <dgm:spPr/>
    </dgm:pt>
    <dgm:pt modelId="{236B293B-1B66-4A8B-A8A0-B3C3FDFEB0FA}" type="pres">
      <dgm:prSet presAssocID="{82212085-2B2B-4316-81B8-716C48E28437}" presName="childShape" presStyleCnt="0"/>
      <dgm:spPr/>
    </dgm:pt>
    <dgm:pt modelId="{DE922BC5-2086-477A-9B36-57EC8B86E341}" type="pres">
      <dgm:prSet presAssocID="{092B43BC-2E06-4EF9-82EB-99597417C7FF}" presName="Name13" presStyleLbl="parChTrans1D2" presStyleIdx="0" presStyleCnt="4"/>
      <dgm:spPr/>
    </dgm:pt>
    <dgm:pt modelId="{82613795-F47D-47E7-A6AD-F5C53A14DFDE}" type="pres">
      <dgm:prSet presAssocID="{66598449-0EEA-460C-B9CF-4E6CEAF3C1C5}" presName="childText" presStyleLbl="bgAcc1" presStyleIdx="0" presStyleCnt="4">
        <dgm:presLayoutVars>
          <dgm:bulletEnabled val="1"/>
        </dgm:presLayoutVars>
      </dgm:prSet>
      <dgm:spPr/>
    </dgm:pt>
    <dgm:pt modelId="{451351A5-7D7C-4435-B768-5E91D54A8C97}" type="pres">
      <dgm:prSet presAssocID="{CA1ABFA4-04CF-4722-A6EE-65B3EE95EA2B}" presName="Name13" presStyleLbl="parChTrans1D2" presStyleIdx="1" presStyleCnt="4"/>
      <dgm:spPr/>
    </dgm:pt>
    <dgm:pt modelId="{15D4FE57-52AD-4B6E-8544-FBE479A1ABD2}" type="pres">
      <dgm:prSet presAssocID="{BB305ACF-C633-4DD9-9B8D-F82532DB1931}" presName="childText" presStyleLbl="bgAcc1" presStyleIdx="1" presStyleCnt="4">
        <dgm:presLayoutVars>
          <dgm:bulletEnabled val="1"/>
        </dgm:presLayoutVars>
      </dgm:prSet>
      <dgm:spPr/>
    </dgm:pt>
    <dgm:pt modelId="{E2155513-2613-4CE2-B1D1-67D27220B44A}" type="pres">
      <dgm:prSet presAssocID="{C3F7B5A8-B2DD-496A-B1D9-E419641E41C4}" presName="root" presStyleCnt="0"/>
      <dgm:spPr/>
    </dgm:pt>
    <dgm:pt modelId="{BBDB2620-23AF-4247-A34B-B82ED3BC3F2B}" type="pres">
      <dgm:prSet presAssocID="{C3F7B5A8-B2DD-496A-B1D9-E419641E41C4}" presName="rootComposite" presStyleCnt="0"/>
      <dgm:spPr/>
    </dgm:pt>
    <dgm:pt modelId="{9E44F53A-1377-4B7C-A543-6EAC8C262F9B}" type="pres">
      <dgm:prSet presAssocID="{C3F7B5A8-B2DD-496A-B1D9-E419641E41C4}" presName="rootText" presStyleLbl="node1" presStyleIdx="1" presStyleCnt="2"/>
      <dgm:spPr/>
    </dgm:pt>
    <dgm:pt modelId="{EA61C200-7431-45A9-B16A-9FDEE1F8EA0D}" type="pres">
      <dgm:prSet presAssocID="{C3F7B5A8-B2DD-496A-B1D9-E419641E41C4}" presName="rootConnector" presStyleLbl="node1" presStyleIdx="1" presStyleCnt="2"/>
      <dgm:spPr/>
    </dgm:pt>
    <dgm:pt modelId="{D5F0A198-62BD-4A57-8798-CF5871959B98}" type="pres">
      <dgm:prSet presAssocID="{C3F7B5A8-B2DD-496A-B1D9-E419641E41C4}" presName="childShape" presStyleCnt="0"/>
      <dgm:spPr/>
    </dgm:pt>
    <dgm:pt modelId="{C69CE9E6-2674-42C3-913D-204897F0526A}" type="pres">
      <dgm:prSet presAssocID="{B5170E08-4689-43CB-81A7-EE0AE7787F8E}" presName="Name13" presStyleLbl="parChTrans1D2" presStyleIdx="2" presStyleCnt="4"/>
      <dgm:spPr/>
    </dgm:pt>
    <dgm:pt modelId="{8086FEB3-4AA1-4D73-A1C4-55029B55E893}" type="pres">
      <dgm:prSet presAssocID="{D3E30B8A-21F6-4661-A54E-46FC74FE0B16}" presName="childText" presStyleLbl="bgAcc1" presStyleIdx="2" presStyleCnt="4">
        <dgm:presLayoutVars>
          <dgm:bulletEnabled val="1"/>
        </dgm:presLayoutVars>
      </dgm:prSet>
      <dgm:spPr/>
    </dgm:pt>
    <dgm:pt modelId="{5558824D-BDD7-4C1A-8138-2A5AE39214AD}" type="pres">
      <dgm:prSet presAssocID="{14FA5D55-BAEE-4539-A454-7AF7E38D3697}" presName="Name13" presStyleLbl="parChTrans1D2" presStyleIdx="3" presStyleCnt="4"/>
      <dgm:spPr/>
    </dgm:pt>
    <dgm:pt modelId="{A21B8CEB-BFFF-470B-9E02-7B6C31EC5BB3}" type="pres">
      <dgm:prSet presAssocID="{20807262-76C3-48CD-A820-43BA09623961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B7D15700-824C-49E3-A991-99851705D548}" srcId="{9DB762C5-42F0-49D2-98E4-95A9CED7301F}" destId="{C3F7B5A8-B2DD-496A-B1D9-E419641E41C4}" srcOrd="1" destOrd="0" parTransId="{6673711F-C644-43D2-8941-12C85B1DC1A0}" sibTransId="{13F43EE8-7606-4F61-BF1A-24BB82ED39BE}"/>
    <dgm:cxn modelId="{0F5EF407-9F17-A742-88D0-E451528A8C55}" type="presOf" srcId="{14FA5D55-BAEE-4539-A454-7AF7E38D3697}" destId="{5558824D-BDD7-4C1A-8138-2A5AE39214AD}" srcOrd="0" destOrd="0" presId="urn:microsoft.com/office/officeart/2005/8/layout/hierarchy3"/>
    <dgm:cxn modelId="{CBEA791C-B118-9341-9113-E1BEB6AF531D}" type="presOf" srcId="{092B43BC-2E06-4EF9-82EB-99597417C7FF}" destId="{DE922BC5-2086-477A-9B36-57EC8B86E341}" srcOrd="0" destOrd="0" presId="urn:microsoft.com/office/officeart/2005/8/layout/hierarchy3"/>
    <dgm:cxn modelId="{FE592E2F-9A3B-4A62-BC9A-D222F3211F29}" srcId="{C3F7B5A8-B2DD-496A-B1D9-E419641E41C4}" destId="{20807262-76C3-48CD-A820-43BA09623961}" srcOrd="1" destOrd="0" parTransId="{14FA5D55-BAEE-4539-A454-7AF7E38D3697}" sibTransId="{FBE01F3C-8D47-4B5C-B483-234FAF76C51B}"/>
    <dgm:cxn modelId="{BCCF4739-FD30-EA48-9DA4-579ACBE652E4}" type="presOf" srcId="{66598449-0EEA-460C-B9CF-4E6CEAF3C1C5}" destId="{82613795-F47D-47E7-A6AD-F5C53A14DFDE}" srcOrd="0" destOrd="0" presId="urn:microsoft.com/office/officeart/2005/8/layout/hierarchy3"/>
    <dgm:cxn modelId="{7187673C-8113-1848-A028-18807A05CB56}" type="presOf" srcId="{82212085-2B2B-4316-81B8-716C48E28437}" destId="{F3D38ABE-CE1E-40BD-BEC0-F598CF977B92}" srcOrd="1" destOrd="0" presId="urn:microsoft.com/office/officeart/2005/8/layout/hierarchy3"/>
    <dgm:cxn modelId="{D1059B5E-3685-8742-B9C0-08C1A39AB00C}" type="presOf" srcId="{82212085-2B2B-4316-81B8-716C48E28437}" destId="{87BE401C-4F74-476E-A474-876F12E5B259}" srcOrd="0" destOrd="0" presId="urn:microsoft.com/office/officeart/2005/8/layout/hierarchy3"/>
    <dgm:cxn modelId="{47990341-CD18-9445-B642-F48194E951D6}" type="presOf" srcId="{20807262-76C3-48CD-A820-43BA09623961}" destId="{A21B8CEB-BFFF-470B-9E02-7B6C31EC5BB3}" srcOrd="0" destOrd="0" presId="urn:microsoft.com/office/officeart/2005/8/layout/hierarchy3"/>
    <dgm:cxn modelId="{0F438943-8E39-7842-873C-E564D9C93F6C}" type="presOf" srcId="{D3E30B8A-21F6-4661-A54E-46FC74FE0B16}" destId="{8086FEB3-4AA1-4D73-A1C4-55029B55E893}" srcOrd="0" destOrd="0" presId="urn:microsoft.com/office/officeart/2005/8/layout/hierarchy3"/>
    <dgm:cxn modelId="{F88CC068-62D6-4AD6-AA7C-8E73948ACF0E}" srcId="{82212085-2B2B-4316-81B8-716C48E28437}" destId="{BB305ACF-C633-4DD9-9B8D-F82532DB1931}" srcOrd="1" destOrd="0" parTransId="{CA1ABFA4-04CF-4722-A6EE-65B3EE95EA2B}" sibTransId="{B0A89AC1-37A0-41D3-AD83-0966E5DCBCB5}"/>
    <dgm:cxn modelId="{E08AD769-5F7B-4E83-B5FB-DCDC92A42528}" srcId="{82212085-2B2B-4316-81B8-716C48E28437}" destId="{66598449-0EEA-460C-B9CF-4E6CEAF3C1C5}" srcOrd="0" destOrd="0" parTransId="{092B43BC-2E06-4EF9-82EB-99597417C7FF}" sibTransId="{4676E891-652C-43CF-BBFA-C1C0D75F94DB}"/>
    <dgm:cxn modelId="{2F21C44C-FBED-4F9E-BC09-8F88A814048D}" srcId="{C3F7B5A8-B2DD-496A-B1D9-E419641E41C4}" destId="{D3E30B8A-21F6-4661-A54E-46FC74FE0B16}" srcOrd="0" destOrd="0" parTransId="{B5170E08-4689-43CB-81A7-EE0AE7787F8E}" sibTransId="{47E5EDBA-FEAA-404D-9E58-2A13DDCDBA12}"/>
    <dgm:cxn modelId="{E0DE9473-B7FB-E244-88C7-66F9B518014D}" type="presOf" srcId="{CA1ABFA4-04CF-4722-A6EE-65B3EE95EA2B}" destId="{451351A5-7D7C-4435-B768-5E91D54A8C97}" srcOrd="0" destOrd="0" presId="urn:microsoft.com/office/officeart/2005/8/layout/hierarchy3"/>
    <dgm:cxn modelId="{AB66E958-2795-534A-A589-A1CBCEA2C0B2}" type="presOf" srcId="{BB305ACF-C633-4DD9-9B8D-F82532DB1931}" destId="{15D4FE57-52AD-4B6E-8544-FBE479A1ABD2}" srcOrd="0" destOrd="0" presId="urn:microsoft.com/office/officeart/2005/8/layout/hierarchy3"/>
    <dgm:cxn modelId="{68BD3288-CADF-4117-BF2C-B0FDFFD4ECFF}" srcId="{9DB762C5-42F0-49D2-98E4-95A9CED7301F}" destId="{82212085-2B2B-4316-81B8-716C48E28437}" srcOrd="0" destOrd="0" parTransId="{42FF0030-EAA8-4602-9E8E-F1FA315599CF}" sibTransId="{C570E817-7379-45A4-8EEB-8A24AF595052}"/>
    <dgm:cxn modelId="{5DCF22A2-8D56-964B-B633-3FA1CB2F0BAC}" type="presOf" srcId="{9DB762C5-42F0-49D2-98E4-95A9CED7301F}" destId="{85654CD7-B140-4AD6-A43D-DF4A0C0AA719}" srcOrd="0" destOrd="0" presId="urn:microsoft.com/office/officeart/2005/8/layout/hierarchy3"/>
    <dgm:cxn modelId="{C74CA1AA-8A68-5046-AEAF-215AB829888F}" type="presOf" srcId="{C3F7B5A8-B2DD-496A-B1D9-E419641E41C4}" destId="{EA61C200-7431-45A9-B16A-9FDEE1F8EA0D}" srcOrd="1" destOrd="0" presId="urn:microsoft.com/office/officeart/2005/8/layout/hierarchy3"/>
    <dgm:cxn modelId="{1EA8F9AD-A447-B448-9ED3-E1E8231BFB2E}" type="presOf" srcId="{B5170E08-4689-43CB-81A7-EE0AE7787F8E}" destId="{C69CE9E6-2674-42C3-913D-204897F0526A}" srcOrd="0" destOrd="0" presId="urn:microsoft.com/office/officeart/2005/8/layout/hierarchy3"/>
    <dgm:cxn modelId="{A77070F7-33F6-324A-A917-4405ACBEABDE}" type="presOf" srcId="{C3F7B5A8-B2DD-496A-B1D9-E419641E41C4}" destId="{9E44F53A-1377-4B7C-A543-6EAC8C262F9B}" srcOrd="0" destOrd="0" presId="urn:microsoft.com/office/officeart/2005/8/layout/hierarchy3"/>
    <dgm:cxn modelId="{89D0AD7E-4D59-1749-9D99-E129EA446BD8}" type="presParOf" srcId="{85654CD7-B140-4AD6-A43D-DF4A0C0AA719}" destId="{BD255BBA-5B27-4854-ACF0-EDD2A296B8A2}" srcOrd="0" destOrd="0" presId="urn:microsoft.com/office/officeart/2005/8/layout/hierarchy3"/>
    <dgm:cxn modelId="{95C312B0-0840-8947-9CAE-7C35D6388B8F}" type="presParOf" srcId="{BD255BBA-5B27-4854-ACF0-EDD2A296B8A2}" destId="{9A91C417-5812-4AF8-AAD3-85EE73AC12A7}" srcOrd="0" destOrd="0" presId="urn:microsoft.com/office/officeart/2005/8/layout/hierarchy3"/>
    <dgm:cxn modelId="{24E21A9E-A984-4649-8938-776FF19EC132}" type="presParOf" srcId="{9A91C417-5812-4AF8-AAD3-85EE73AC12A7}" destId="{87BE401C-4F74-476E-A474-876F12E5B259}" srcOrd="0" destOrd="0" presId="urn:microsoft.com/office/officeart/2005/8/layout/hierarchy3"/>
    <dgm:cxn modelId="{387C7F06-5B50-8140-8FD2-AA9A2F510AA1}" type="presParOf" srcId="{9A91C417-5812-4AF8-AAD3-85EE73AC12A7}" destId="{F3D38ABE-CE1E-40BD-BEC0-F598CF977B92}" srcOrd="1" destOrd="0" presId="urn:microsoft.com/office/officeart/2005/8/layout/hierarchy3"/>
    <dgm:cxn modelId="{9C167CC7-5405-8D42-A439-E982767DD0B1}" type="presParOf" srcId="{BD255BBA-5B27-4854-ACF0-EDD2A296B8A2}" destId="{236B293B-1B66-4A8B-A8A0-B3C3FDFEB0FA}" srcOrd="1" destOrd="0" presId="urn:microsoft.com/office/officeart/2005/8/layout/hierarchy3"/>
    <dgm:cxn modelId="{BA5AC0CE-9974-EA45-8853-AA55C8BD25DE}" type="presParOf" srcId="{236B293B-1B66-4A8B-A8A0-B3C3FDFEB0FA}" destId="{DE922BC5-2086-477A-9B36-57EC8B86E341}" srcOrd="0" destOrd="0" presId="urn:microsoft.com/office/officeart/2005/8/layout/hierarchy3"/>
    <dgm:cxn modelId="{331A35C9-E3BC-2A4A-AC92-C210CA8CACE6}" type="presParOf" srcId="{236B293B-1B66-4A8B-A8A0-B3C3FDFEB0FA}" destId="{82613795-F47D-47E7-A6AD-F5C53A14DFDE}" srcOrd="1" destOrd="0" presId="urn:microsoft.com/office/officeart/2005/8/layout/hierarchy3"/>
    <dgm:cxn modelId="{9FF93FCB-3DE8-FD44-A2F3-3BD1234512D1}" type="presParOf" srcId="{236B293B-1B66-4A8B-A8A0-B3C3FDFEB0FA}" destId="{451351A5-7D7C-4435-B768-5E91D54A8C97}" srcOrd="2" destOrd="0" presId="urn:microsoft.com/office/officeart/2005/8/layout/hierarchy3"/>
    <dgm:cxn modelId="{0D601781-6FC1-4348-B09A-BA511B6F11EA}" type="presParOf" srcId="{236B293B-1B66-4A8B-A8A0-B3C3FDFEB0FA}" destId="{15D4FE57-52AD-4B6E-8544-FBE479A1ABD2}" srcOrd="3" destOrd="0" presId="urn:microsoft.com/office/officeart/2005/8/layout/hierarchy3"/>
    <dgm:cxn modelId="{07249854-87F5-B447-99C0-DE7DC73601A8}" type="presParOf" srcId="{85654CD7-B140-4AD6-A43D-DF4A0C0AA719}" destId="{E2155513-2613-4CE2-B1D1-67D27220B44A}" srcOrd="1" destOrd="0" presId="urn:microsoft.com/office/officeart/2005/8/layout/hierarchy3"/>
    <dgm:cxn modelId="{2C619D5C-FB63-8A4A-A2CB-12771C985B89}" type="presParOf" srcId="{E2155513-2613-4CE2-B1D1-67D27220B44A}" destId="{BBDB2620-23AF-4247-A34B-B82ED3BC3F2B}" srcOrd="0" destOrd="0" presId="urn:microsoft.com/office/officeart/2005/8/layout/hierarchy3"/>
    <dgm:cxn modelId="{D32D8029-8AFB-3641-938E-F4713D0B4F4B}" type="presParOf" srcId="{BBDB2620-23AF-4247-A34B-B82ED3BC3F2B}" destId="{9E44F53A-1377-4B7C-A543-6EAC8C262F9B}" srcOrd="0" destOrd="0" presId="urn:microsoft.com/office/officeart/2005/8/layout/hierarchy3"/>
    <dgm:cxn modelId="{F6B57207-69A7-2844-BE94-2E84D8D7B964}" type="presParOf" srcId="{BBDB2620-23AF-4247-A34B-B82ED3BC3F2B}" destId="{EA61C200-7431-45A9-B16A-9FDEE1F8EA0D}" srcOrd="1" destOrd="0" presId="urn:microsoft.com/office/officeart/2005/8/layout/hierarchy3"/>
    <dgm:cxn modelId="{FA60B3D0-B707-DD41-B3DE-6F7849906FAF}" type="presParOf" srcId="{E2155513-2613-4CE2-B1D1-67D27220B44A}" destId="{D5F0A198-62BD-4A57-8798-CF5871959B98}" srcOrd="1" destOrd="0" presId="urn:microsoft.com/office/officeart/2005/8/layout/hierarchy3"/>
    <dgm:cxn modelId="{D92C6588-BE79-044F-A2A4-89F2992B26CC}" type="presParOf" srcId="{D5F0A198-62BD-4A57-8798-CF5871959B98}" destId="{C69CE9E6-2674-42C3-913D-204897F0526A}" srcOrd="0" destOrd="0" presId="urn:microsoft.com/office/officeart/2005/8/layout/hierarchy3"/>
    <dgm:cxn modelId="{05695479-A90C-6642-9D17-42CDB669E8BA}" type="presParOf" srcId="{D5F0A198-62BD-4A57-8798-CF5871959B98}" destId="{8086FEB3-4AA1-4D73-A1C4-55029B55E893}" srcOrd="1" destOrd="0" presId="urn:microsoft.com/office/officeart/2005/8/layout/hierarchy3"/>
    <dgm:cxn modelId="{A1CCB335-172D-1842-88B4-E1BC403FBAE3}" type="presParOf" srcId="{D5F0A198-62BD-4A57-8798-CF5871959B98}" destId="{5558824D-BDD7-4C1A-8138-2A5AE39214AD}" srcOrd="2" destOrd="0" presId="urn:microsoft.com/office/officeart/2005/8/layout/hierarchy3"/>
    <dgm:cxn modelId="{870BF3F8-3A93-924C-B726-684E8B0E6E67}" type="presParOf" srcId="{D5F0A198-62BD-4A57-8798-CF5871959B98}" destId="{A21B8CEB-BFFF-470B-9E02-7B6C31EC5BB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E401C-4F74-476E-A474-876F12E5B259}">
      <dsp:nvSpPr>
        <dsp:cNvPr id="0" name=""/>
        <dsp:cNvSpPr/>
      </dsp:nvSpPr>
      <dsp:spPr>
        <a:xfrm>
          <a:off x="1039564" y="2722"/>
          <a:ext cx="2056209" cy="1028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63500" rIns="95250" bIns="63500" numCol="1" spcCol="1270" anchor="ctr" anchorCtr="0">
          <a:noAutofit/>
        </a:bodyPr>
        <a:lstStyle/>
        <a:p>
          <a:pPr marL="0" lvl="0" indent="0" algn="ctr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Path</a:t>
          </a:r>
        </a:p>
      </dsp:txBody>
      <dsp:txXfrm>
        <a:off x="1069676" y="32834"/>
        <a:ext cx="1995985" cy="967880"/>
      </dsp:txXfrm>
    </dsp:sp>
    <dsp:sp modelId="{DE922BC5-2086-477A-9B36-57EC8B86E341}">
      <dsp:nvSpPr>
        <dsp:cNvPr id="0" name=""/>
        <dsp:cNvSpPr/>
      </dsp:nvSpPr>
      <dsp:spPr>
        <a:xfrm>
          <a:off x="1245185" y="1030827"/>
          <a:ext cx="205620" cy="7710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1078"/>
              </a:lnTo>
              <a:lnTo>
                <a:pt x="205620" y="7710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613795-F47D-47E7-A6AD-F5C53A14DFDE}">
      <dsp:nvSpPr>
        <dsp:cNvPr id="0" name=""/>
        <dsp:cNvSpPr/>
      </dsp:nvSpPr>
      <dsp:spPr>
        <a:xfrm>
          <a:off x="1450806" y="1287853"/>
          <a:ext cx="1644967" cy="10281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State and transition model</a:t>
          </a:r>
        </a:p>
      </dsp:txBody>
      <dsp:txXfrm>
        <a:off x="1480918" y="1317965"/>
        <a:ext cx="1584743" cy="967880"/>
      </dsp:txXfrm>
    </dsp:sp>
    <dsp:sp modelId="{451351A5-7D7C-4435-B768-5E91D54A8C97}">
      <dsp:nvSpPr>
        <dsp:cNvPr id="0" name=""/>
        <dsp:cNvSpPr/>
      </dsp:nvSpPr>
      <dsp:spPr>
        <a:xfrm>
          <a:off x="1245185" y="1030827"/>
          <a:ext cx="205620" cy="2056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6209"/>
              </a:lnTo>
              <a:lnTo>
                <a:pt x="205620" y="20562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D4FE57-52AD-4B6E-8544-FBE479A1ABD2}">
      <dsp:nvSpPr>
        <dsp:cNvPr id="0" name=""/>
        <dsp:cNvSpPr/>
      </dsp:nvSpPr>
      <dsp:spPr>
        <a:xfrm>
          <a:off x="1450806" y="2572984"/>
          <a:ext cx="1644967" cy="10281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Formerly known as VDDT</a:t>
          </a:r>
        </a:p>
      </dsp:txBody>
      <dsp:txXfrm>
        <a:off x="1480918" y="2603096"/>
        <a:ext cx="1584743" cy="967880"/>
      </dsp:txXfrm>
    </dsp:sp>
    <dsp:sp modelId="{9E44F53A-1377-4B7C-A543-6EAC8C262F9B}">
      <dsp:nvSpPr>
        <dsp:cNvPr id="0" name=""/>
        <dsp:cNvSpPr/>
      </dsp:nvSpPr>
      <dsp:spPr>
        <a:xfrm>
          <a:off x="3609826" y="2722"/>
          <a:ext cx="2056209" cy="1028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63500" rIns="95250" bIns="63500" numCol="1" spcCol="1270" anchor="ctr" anchorCtr="0">
          <a:noAutofit/>
        </a:bodyPr>
        <a:lstStyle/>
        <a:p>
          <a:pPr marL="0" lvl="0" indent="0" algn="ctr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ST-SIM </a:t>
          </a:r>
        </a:p>
      </dsp:txBody>
      <dsp:txXfrm>
        <a:off x="3639938" y="32834"/>
        <a:ext cx="1995985" cy="967880"/>
      </dsp:txXfrm>
    </dsp:sp>
    <dsp:sp modelId="{C69CE9E6-2674-42C3-913D-204897F0526A}">
      <dsp:nvSpPr>
        <dsp:cNvPr id="0" name=""/>
        <dsp:cNvSpPr/>
      </dsp:nvSpPr>
      <dsp:spPr>
        <a:xfrm>
          <a:off x="3815447" y="1030827"/>
          <a:ext cx="205620" cy="7710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1078"/>
              </a:lnTo>
              <a:lnTo>
                <a:pt x="205620" y="7710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86FEB3-4AA1-4D73-A1C4-55029B55E893}">
      <dsp:nvSpPr>
        <dsp:cNvPr id="0" name=""/>
        <dsp:cNvSpPr/>
      </dsp:nvSpPr>
      <dsp:spPr>
        <a:xfrm>
          <a:off x="4021068" y="1287853"/>
          <a:ext cx="1644967" cy="10281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State Transition Simulation Model </a:t>
          </a:r>
        </a:p>
      </dsp:txBody>
      <dsp:txXfrm>
        <a:off x="4051180" y="1317965"/>
        <a:ext cx="1584743" cy="967880"/>
      </dsp:txXfrm>
    </dsp:sp>
    <dsp:sp modelId="{5558824D-BDD7-4C1A-8138-2A5AE39214AD}">
      <dsp:nvSpPr>
        <dsp:cNvPr id="0" name=""/>
        <dsp:cNvSpPr/>
      </dsp:nvSpPr>
      <dsp:spPr>
        <a:xfrm>
          <a:off x="3815447" y="1030827"/>
          <a:ext cx="205620" cy="2056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6209"/>
              </a:lnTo>
              <a:lnTo>
                <a:pt x="205620" y="20562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1B8CEB-BFFF-470B-9E02-7B6C31EC5BB3}">
      <dsp:nvSpPr>
        <dsp:cNvPr id="0" name=""/>
        <dsp:cNvSpPr/>
      </dsp:nvSpPr>
      <dsp:spPr>
        <a:xfrm>
          <a:off x="4021068" y="2572984"/>
          <a:ext cx="1644967" cy="10281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Formerly known as TELSA</a:t>
          </a:r>
        </a:p>
      </dsp:txBody>
      <dsp:txXfrm>
        <a:off x="4051180" y="2603096"/>
        <a:ext cx="1584743" cy="967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0310BCA-32B3-E8E3-18CC-2557E522D5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CC49C0-A0FA-8742-C71A-73DA8769DA3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093D7C4-3463-461E-9810-256F17EE8FD4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5668F2D-FEC2-D2A3-4AEC-F30D17E8A7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D907C8C-AA7B-1A57-707C-417E5DF5A7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AE833-33B4-32B8-FA01-EC14ED15CE3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7EAE90-7A83-6495-98D7-2CCA6D95DB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832BBD5-4683-4D41-8536-DCB4AA15E2E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>
            <a:extLst>
              <a:ext uri="{FF2B5EF4-FFF2-40B4-BE49-F238E27FC236}">
                <a16:creationId xmlns:a16="http://schemas.microsoft.com/office/drawing/2014/main" id="{9950C473-FE25-9113-9997-8A0921FCFB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>
            <a:extLst>
              <a:ext uri="{FF2B5EF4-FFF2-40B4-BE49-F238E27FC236}">
                <a16:creationId xmlns:a16="http://schemas.microsoft.com/office/drawing/2014/main" id="{3FE47AD9-3B22-1696-AB34-7D95A649CD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C7A1B355-F444-0952-2402-2A41DE32FF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D827BC6-EB4F-454C-A0D5-671A48D83A20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18FFF9AA-3B2C-E2A2-C6FF-92CC37C44F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4D88B304-617A-58A6-9BD7-3B35C0D45D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5C715BC8-1554-E35E-85CF-1960FB7960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C77F0D4-DB24-4413-948F-A2618CA11FD7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>
            <a:extLst>
              <a:ext uri="{FF2B5EF4-FFF2-40B4-BE49-F238E27FC236}">
                <a16:creationId xmlns:a16="http://schemas.microsoft.com/office/drawing/2014/main" id="{3EE0EE46-E4E0-ADCB-CD28-DD9A87B915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>
            <a:extLst>
              <a:ext uri="{FF2B5EF4-FFF2-40B4-BE49-F238E27FC236}">
                <a16:creationId xmlns:a16="http://schemas.microsoft.com/office/drawing/2014/main" id="{E74C61F9-C2CE-8E11-B276-57042C8AE0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7107" name="Slide Number Placeholder 3">
            <a:extLst>
              <a:ext uri="{FF2B5EF4-FFF2-40B4-BE49-F238E27FC236}">
                <a16:creationId xmlns:a16="http://schemas.microsoft.com/office/drawing/2014/main" id="{58B84877-67F2-5006-C029-222A357A1A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19F42FF-FFFD-4A20-9C53-10CD20895703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>
            <a:extLst>
              <a:ext uri="{FF2B5EF4-FFF2-40B4-BE49-F238E27FC236}">
                <a16:creationId xmlns:a16="http://schemas.microsoft.com/office/drawing/2014/main" id="{ADF78D49-D043-4C27-F3B1-198FFBAFF8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0" name="Notes Placeholder 2">
            <a:extLst>
              <a:ext uri="{FF2B5EF4-FFF2-40B4-BE49-F238E27FC236}">
                <a16:creationId xmlns:a16="http://schemas.microsoft.com/office/drawing/2014/main" id="{5B6A7975-7A72-A11D-F699-F9EF3503DB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 </a:t>
            </a:r>
          </a:p>
        </p:txBody>
      </p:sp>
      <p:sp>
        <p:nvSpPr>
          <p:cNvPr id="48131" name="Slide Number Placeholder 3">
            <a:extLst>
              <a:ext uri="{FF2B5EF4-FFF2-40B4-BE49-F238E27FC236}">
                <a16:creationId xmlns:a16="http://schemas.microsoft.com/office/drawing/2014/main" id="{A636E97F-8D78-3097-1715-A6A5E8B4AA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DD6080B-13CF-484B-9326-1FA826E0209E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>
            <a:extLst>
              <a:ext uri="{FF2B5EF4-FFF2-40B4-BE49-F238E27FC236}">
                <a16:creationId xmlns:a16="http://schemas.microsoft.com/office/drawing/2014/main" id="{43692D24-8C53-60E4-2A55-653EBC4804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>
            <a:extLst>
              <a:ext uri="{FF2B5EF4-FFF2-40B4-BE49-F238E27FC236}">
                <a16:creationId xmlns:a16="http://schemas.microsoft.com/office/drawing/2014/main" id="{DCC85CE3-4056-B485-6B5F-74C69514DE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D3080E69-93B4-4A69-F696-D47E891698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2DCC6DE-1871-4F00-8F46-260E032DDE2D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>
            <a:extLst>
              <a:ext uri="{FF2B5EF4-FFF2-40B4-BE49-F238E27FC236}">
                <a16:creationId xmlns:a16="http://schemas.microsoft.com/office/drawing/2014/main" id="{9E273C88-B654-55AA-617D-D6A92342F3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Notes Placeholder 2">
            <a:extLst>
              <a:ext uri="{FF2B5EF4-FFF2-40B4-BE49-F238E27FC236}">
                <a16:creationId xmlns:a16="http://schemas.microsoft.com/office/drawing/2014/main" id="{ED5B7055-B1B1-10B7-5EBD-E100DED1CC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74D1E6C6-7219-D965-E196-3A2382E897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D5E54F3-3D9A-4C12-95EC-B6588A6B11AE}" type="slidenum">
              <a:rPr lang="en-US" altLang="en-US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>
            <a:extLst>
              <a:ext uri="{FF2B5EF4-FFF2-40B4-BE49-F238E27FC236}">
                <a16:creationId xmlns:a16="http://schemas.microsoft.com/office/drawing/2014/main" id="{43D3D10C-82F5-E127-7FD1-CDFDDD5FF3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>
            <a:extLst>
              <a:ext uri="{FF2B5EF4-FFF2-40B4-BE49-F238E27FC236}">
                <a16:creationId xmlns:a16="http://schemas.microsoft.com/office/drawing/2014/main" id="{719CA04C-2FB5-40E7-F427-61F381E649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B69AD16A-42BE-08FA-64EC-2D0CFC50E5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928F6C2-9BD3-4FA3-B16D-BB7CB78A7E6D}" type="slidenum">
              <a:rPr lang="en-US" altLang="en-US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>
            <a:extLst>
              <a:ext uri="{FF2B5EF4-FFF2-40B4-BE49-F238E27FC236}">
                <a16:creationId xmlns:a16="http://schemas.microsoft.com/office/drawing/2014/main" id="{B2A203AE-E60F-7A6B-2ABE-8832F39A7F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6" name="Notes Placeholder 2">
            <a:extLst>
              <a:ext uri="{FF2B5EF4-FFF2-40B4-BE49-F238E27FC236}">
                <a16:creationId xmlns:a16="http://schemas.microsoft.com/office/drawing/2014/main" id="{B2B7CE40-029C-4716-5ACE-B93E143B7D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2227" name="Slide Number Placeholder 3">
            <a:extLst>
              <a:ext uri="{FF2B5EF4-FFF2-40B4-BE49-F238E27FC236}">
                <a16:creationId xmlns:a16="http://schemas.microsoft.com/office/drawing/2014/main" id="{0553A938-FA65-A9A3-4F86-8F86E17DA0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69587AE-955B-4FF8-88F7-7C52284019C1}" type="slidenum">
              <a:rPr lang="en-US" altLang="en-US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>
            <a:extLst>
              <a:ext uri="{FF2B5EF4-FFF2-40B4-BE49-F238E27FC236}">
                <a16:creationId xmlns:a16="http://schemas.microsoft.com/office/drawing/2014/main" id="{C869BB93-AD7C-4823-2DCD-539B9D4C39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Notes Placeholder 2">
            <a:extLst>
              <a:ext uri="{FF2B5EF4-FFF2-40B4-BE49-F238E27FC236}">
                <a16:creationId xmlns:a16="http://schemas.microsoft.com/office/drawing/2014/main" id="{B8727753-63F7-752E-858B-D1C54F9F9E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4523478D-4880-F9B5-7E3C-8028E008C4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CAE3D00-D5D7-45AF-9396-61274CD1C01F}" type="slidenum">
              <a:rPr lang="en-US" altLang="en-US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>
            <a:extLst>
              <a:ext uri="{FF2B5EF4-FFF2-40B4-BE49-F238E27FC236}">
                <a16:creationId xmlns:a16="http://schemas.microsoft.com/office/drawing/2014/main" id="{F67B2BAE-7043-B401-DF90-481B1DE94D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4" name="Notes Placeholder 2">
            <a:extLst>
              <a:ext uri="{FF2B5EF4-FFF2-40B4-BE49-F238E27FC236}">
                <a16:creationId xmlns:a16="http://schemas.microsoft.com/office/drawing/2014/main" id="{AAB8000F-F92C-6081-A7AE-DF1215108E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4275" name="Slide Number Placeholder 3">
            <a:extLst>
              <a:ext uri="{FF2B5EF4-FFF2-40B4-BE49-F238E27FC236}">
                <a16:creationId xmlns:a16="http://schemas.microsoft.com/office/drawing/2014/main" id="{A07B1954-0D9C-D3A1-6424-3D3EC57BD5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2ED0531-D89A-41D1-8051-093BF20F1C4F}" type="slidenum">
              <a:rPr lang="en-US" altLang="en-US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>
            <a:extLst>
              <a:ext uri="{FF2B5EF4-FFF2-40B4-BE49-F238E27FC236}">
                <a16:creationId xmlns:a16="http://schemas.microsoft.com/office/drawing/2014/main" id="{521B2E8A-2A21-EC43-BD7B-2B0FDCDE5A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Notes Placeholder 2">
            <a:extLst>
              <a:ext uri="{FF2B5EF4-FFF2-40B4-BE49-F238E27FC236}">
                <a16:creationId xmlns:a16="http://schemas.microsoft.com/office/drawing/2014/main" id="{6EE71344-B833-98F8-B1D1-7322DEA9E2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5299" name="Slide Number Placeholder 3">
            <a:extLst>
              <a:ext uri="{FF2B5EF4-FFF2-40B4-BE49-F238E27FC236}">
                <a16:creationId xmlns:a16="http://schemas.microsoft.com/office/drawing/2014/main" id="{20D5B461-D72B-C6E7-68A6-DD0BDD13C2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DA5F827-EE65-492B-BBFF-294E82F235B2}" type="slidenum">
              <a:rPr lang="en-US" altLang="en-US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>
            <a:extLst>
              <a:ext uri="{FF2B5EF4-FFF2-40B4-BE49-F238E27FC236}">
                <a16:creationId xmlns:a16="http://schemas.microsoft.com/office/drawing/2014/main" id="{DCC1C110-88B8-0744-D20F-9EB500C598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>
            <a:extLst>
              <a:ext uri="{FF2B5EF4-FFF2-40B4-BE49-F238E27FC236}">
                <a16:creationId xmlns:a16="http://schemas.microsoft.com/office/drawing/2014/main" id="{3EA457F9-4859-AEE6-A721-2D6051057B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02A1BC53-073C-83F5-B26C-E32803EE59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FFA512B-EFA0-4B35-86C9-32ECFC0C2905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>
            <a:extLst>
              <a:ext uri="{FF2B5EF4-FFF2-40B4-BE49-F238E27FC236}">
                <a16:creationId xmlns:a16="http://schemas.microsoft.com/office/drawing/2014/main" id="{AB7A9B45-4CC0-4017-5789-1224D3A3CA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Notes Placeholder 2">
            <a:extLst>
              <a:ext uri="{FF2B5EF4-FFF2-40B4-BE49-F238E27FC236}">
                <a16:creationId xmlns:a16="http://schemas.microsoft.com/office/drawing/2014/main" id="{422F8912-B846-94AB-3498-8910CB0A14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6323" name="Slide Number Placeholder 3">
            <a:extLst>
              <a:ext uri="{FF2B5EF4-FFF2-40B4-BE49-F238E27FC236}">
                <a16:creationId xmlns:a16="http://schemas.microsoft.com/office/drawing/2014/main" id="{203470AD-5963-1799-2B4C-53200B9A9B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67FDF57-5743-4C13-AD44-A29CE09A733B}" type="slidenum">
              <a:rPr lang="en-US" altLang="en-US"/>
              <a:pPr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>
            <a:extLst>
              <a:ext uri="{FF2B5EF4-FFF2-40B4-BE49-F238E27FC236}">
                <a16:creationId xmlns:a16="http://schemas.microsoft.com/office/drawing/2014/main" id="{5CD2216B-1167-C79D-23AA-C8114F1BBC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Notes Placeholder 2">
            <a:extLst>
              <a:ext uri="{FF2B5EF4-FFF2-40B4-BE49-F238E27FC236}">
                <a16:creationId xmlns:a16="http://schemas.microsoft.com/office/drawing/2014/main" id="{9E7153DE-0F17-1804-8862-8481366163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7347" name="Slide Number Placeholder 3">
            <a:extLst>
              <a:ext uri="{FF2B5EF4-FFF2-40B4-BE49-F238E27FC236}">
                <a16:creationId xmlns:a16="http://schemas.microsoft.com/office/drawing/2014/main" id="{8F6B257F-5F4D-DE88-F39A-6DC2286F60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0962718-F270-4CB6-ACF9-18D3949F5816}" type="slidenum">
              <a:rPr lang="en-US" altLang="en-US"/>
              <a:pPr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>
            <a:extLst>
              <a:ext uri="{FF2B5EF4-FFF2-40B4-BE49-F238E27FC236}">
                <a16:creationId xmlns:a16="http://schemas.microsoft.com/office/drawing/2014/main" id="{3D23FBC6-F25D-0C87-8965-E45B184304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0" name="Notes Placeholder 2">
            <a:extLst>
              <a:ext uri="{FF2B5EF4-FFF2-40B4-BE49-F238E27FC236}">
                <a16:creationId xmlns:a16="http://schemas.microsoft.com/office/drawing/2014/main" id="{EEFAF24F-4B25-A7C9-3021-3432D33991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8371" name="Slide Number Placeholder 3">
            <a:extLst>
              <a:ext uri="{FF2B5EF4-FFF2-40B4-BE49-F238E27FC236}">
                <a16:creationId xmlns:a16="http://schemas.microsoft.com/office/drawing/2014/main" id="{7F05BC59-0437-7E6A-6678-7BCC557960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2222C8C-CC33-4E17-B1D2-0A9FF8F6B278}" type="slidenum">
              <a:rPr lang="en-US" altLang="en-US"/>
              <a:pPr/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>
            <a:extLst>
              <a:ext uri="{FF2B5EF4-FFF2-40B4-BE49-F238E27FC236}">
                <a16:creationId xmlns:a16="http://schemas.microsoft.com/office/drawing/2014/main" id="{03967B47-E6DD-0918-2F66-A6D51A1E8B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4" name="Notes Placeholder 2">
            <a:extLst>
              <a:ext uri="{FF2B5EF4-FFF2-40B4-BE49-F238E27FC236}">
                <a16:creationId xmlns:a16="http://schemas.microsoft.com/office/drawing/2014/main" id="{13EE0DE3-AFF0-AD72-72DC-F4E445D983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9395" name="Slide Number Placeholder 3">
            <a:extLst>
              <a:ext uri="{FF2B5EF4-FFF2-40B4-BE49-F238E27FC236}">
                <a16:creationId xmlns:a16="http://schemas.microsoft.com/office/drawing/2014/main" id="{79C4097D-CE9D-FFDF-240A-D0BFC11B41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A274B33-8C37-40BC-B68B-DCDA35F92654}" type="slidenum">
              <a:rPr lang="en-US" altLang="en-US"/>
              <a:pPr/>
              <a:t>29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>
            <a:extLst>
              <a:ext uri="{FF2B5EF4-FFF2-40B4-BE49-F238E27FC236}">
                <a16:creationId xmlns:a16="http://schemas.microsoft.com/office/drawing/2014/main" id="{C1E2B184-104E-2CCA-E415-9DD901438F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8" name="Notes Placeholder 2">
            <a:extLst>
              <a:ext uri="{FF2B5EF4-FFF2-40B4-BE49-F238E27FC236}">
                <a16:creationId xmlns:a16="http://schemas.microsoft.com/office/drawing/2014/main" id="{BA39F56C-3C05-1BD2-AF5E-55A90C0D00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0419" name="Slide Number Placeholder 3">
            <a:extLst>
              <a:ext uri="{FF2B5EF4-FFF2-40B4-BE49-F238E27FC236}">
                <a16:creationId xmlns:a16="http://schemas.microsoft.com/office/drawing/2014/main" id="{BE78094B-D28E-9A62-4C4C-EF3EEB88FA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90324E3-BA30-4BE4-A606-B88CADBA058B}" type="slidenum">
              <a:rPr lang="en-US" altLang="en-US"/>
              <a:pPr/>
              <a:t>31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>
            <a:extLst>
              <a:ext uri="{FF2B5EF4-FFF2-40B4-BE49-F238E27FC236}">
                <a16:creationId xmlns:a16="http://schemas.microsoft.com/office/drawing/2014/main" id="{ABE25249-A8F6-74F5-1267-84DCD818D4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2" name="Notes Placeholder 2">
            <a:extLst>
              <a:ext uri="{FF2B5EF4-FFF2-40B4-BE49-F238E27FC236}">
                <a16:creationId xmlns:a16="http://schemas.microsoft.com/office/drawing/2014/main" id="{185EDBE8-8F32-B9D5-7270-A83DB34FC8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This supports area graph and also supports why I have most late early seral no mng fire suppression and most early seral in historical and in the middle with seral distribution.</a:t>
            </a:r>
          </a:p>
        </p:txBody>
      </p:sp>
      <p:sp>
        <p:nvSpPr>
          <p:cNvPr id="61443" name="Slide Number Placeholder 3">
            <a:extLst>
              <a:ext uri="{FF2B5EF4-FFF2-40B4-BE49-F238E27FC236}">
                <a16:creationId xmlns:a16="http://schemas.microsoft.com/office/drawing/2014/main" id="{EF23E8C3-5C0F-494F-68E6-D6C58C7EBC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B372880-7488-4427-9CB3-6579813C52F1}" type="slidenum">
              <a:rPr lang="en-US" altLang="en-US"/>
              <a:pPr/>
              <a:t>32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>
            <a:extLst>
              <a:ext uri="{FF2B5EF4-FFF2-40B4-BE49-F238E27FC236}">
                <a16:creationId xmlns:a16="http://schemas.microsoft.com/office/drawing/2014/main" id="{59F9F5AE-C9F0-66E6-5724-858286217B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6" name="Notes Placeholder 2">
            <a:extLst>
              <a:ext uri="{FF2B5EF4-FFF2-40B4-BE49-F238E27FC236}">
                <a16:creationId xmlns:a16="http://schemas.microsoft.com/office/drawing/2014/main" id="{D893DAF0-751F-35FE-471C-1D80ACDC75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2467" name="Slide Number Placeholder 3">
            <a:extLst>
              <a:ext uri="{FF2B5EF4-FFF2-40B4-BE49-F238E27FC236}">
                <a16:creationId xmlns:a16="http://schemas.microsoft.com/office/drawing/2014/main" id="{0A249EC4-0588-5083-E2A4-7941AAB5F9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FF80AE5-B8A0-40C8-BF12-146E140ECAA9}" type="slidenum">
              <a:rPr lang="en-US" altLang="en-US"/>
              <a:pPr/>
              <a:t>33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19DB3049-17CA-7E6D-C9D3-AD3C9D1B28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03E56A18-CB98-B2DC-1E7D-1011AC1F6E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004AE6D0-2E1C-B376-C8A3-7B2065DB5C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B9536AC-EB84-4B1D-8A0E-D63FC37CC2E1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>
            <a:extLst>
              <a:ext uri="{FF2B5EF4-FFF2-40B4-BE49-F238E27FC236}">
                <a16:creationId xmlns:a16="http://schemas.microsoft.com/office/drawing/2014/main" id="{D61533E1-9EC6-7866-CCD3-A4CE841209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Notes Placeholder 2">
            <a:extLst>
              <a:ext uri="{FF2B5EF4-FFF2-40B4-BE49-F238E27FC236}">
                <a16:creationId xmlns:a16="http://schemas.microsoft.com/office/drawing/2014/main" id="{B95206C7-6D6B-C3E1-8BFF-A4D14E8685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7A062EB7-FE30-72E2-72CB-6F2F9383B0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1291D09-5F54-4BDC-A686-0F2406C955AE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>
            <a:extLst>
              <a:ext uri="{FF2B5EF4-FFF2-40B4-BE49-F238E27FC236}">
                <a16:creationId xmlns:a16="http://schemas.microsoft.com/office/drawing/2014/main" id="{D3042517-8E45-0BA0-647D-E31C1B8593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>
            <a:extLst>
              <a:ext uri="{FF2B5EF4-FFF2-40B4-BE49-F238E27FC236}">
                <a16:creationId xmlns:a16="http://schemas.microsoft.com/office/drawing/2014/main" id="{B4450D0A-3A4B-C9A4-DAC7-F7E4F7DE44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0AAF5EBF-2681-94F0-6F7F-8FFED4C683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04F049A-03BC-471A-B592-4D2FD50E3DCD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:a16="http://schemas.microsoft.com/office/drawing/2014/main" id="{69C52358-97F6-23EC-7FD1-8A8ACBE680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>
            <a:extLst>
              <a:ext uri="{FF2B5EF4-FFF2-40B4-BE49-F238E27FC236}">
                <a16:creationId xmlns:a16="http://schemas.microsoft.com/office/drawing/2014/main" id="{56D65D43-3835-7252-2331-9AAC4FA7D0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458B2C07-2B49-8F23-3731-6E702BE971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70FEA7E-538A-48AE-B350-51F608727655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>
            <a:extLst>
              <a:ext uri="{FF2B5EF4-FFF2-40B4-BE49-F238E27FC236}">
                <a16:creationId xmlns:a16="http://schemas.microsoft.com/office/drawing/2014/main" id="{A4754C56-5985-9B17-2E2F-B15C6E6D86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>
            <a:extLst>
              <a:ext uri="{FF2B5EF4-FFF2-40B4-BE49-F238E27FC236}">
                <a16:creationId xmlns:a16="http://schemas.microsoft.com/office/drawing/2014/main" id="{ED78E261-0BBB-CC5E-E30F-DB8BE106FB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B663A7B2-F6B1-5113-97FF-A0BF924065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B2CA240-913B-4830-99EF-E188222EFAC8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:a16="http://schemas.microsoft.com/office/drawing/2014/main" id="{715E48FD-26BC-9A96-0E39-7E5469E0A4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>
            <a:extLst>
              <a:ext uri="{FF2B5EF4-FFF2-40B4-BE49-F238E27FC236}">
                <a16:creationId xmlns:a16="http://schemas.microsoft.com/office/drawing/2014/main" id="{51EC4387-6D73-B1AC-C021-A39B869958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D92CE76E-F196-33EC-3488-1297158404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D46A63A-D69E-447D-B6D0-D939D63AEE55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C16EE6CA-56C1-FC5E-A61F-52E96F71AD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>
            <a:extLst>
              <a:ext uri="{FF2B5EF4-FFF2-40B4-BE49-F238E27FC236}">
                <a16:creationId xmlns:a16="http://schemas.microsoft.com/office/drawing/2014/main" id="{ABCB8BE3-1918-B1E4-FEAC-DBBE876F57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A404FE86-E7BA-EB9A-79D6-A7A88C32AC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DCC4564-3328-473E-8C8C-3E6CECDADBEE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9F3C7-5E6F-7FF2-041C-65233A92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8D9913-DFF2-49ED-B79F-30D30FE0F472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40D62-FB56-749F-81BB-E8500A692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CB05C-7F26-09D4-D135-95C70127D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94C52-F4DC-4CF2-A3AE-B8D608B081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583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673DA-5E2C-3D24-C356-2BDBB0184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DC3BEA-092D-4A5E-9741-0BE97229C9B6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D7F2F-8DB2-6DF8-2BB4-AB14AF1FB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8BFBC-D82F-0BF0-15FD-5B7877758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8364A-DA34-4AF6-B272-9E185978D0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3841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B1211-CE42-6301-D8AE-102A25810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825E9D-7347-48AB-B391-79C5C368DA98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374D9-328D-243E-7B5E-B72466FFB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1B28F-579E-911D-B37C-06D5611EE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7D53F-B155-4D5A-8E3B-3B7E8DC7E7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535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99ADA-42C5-B23F-FDA3-61BF20276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838092-5DA5-4693-B370-D98799D2633D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F8A8F-6AAA-A48F-B12A-096F6DCBF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BD479-68E7-E5F5-493D-D6D424ABB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A8445-7347-4EEE-9D3D-DC23F9E8C8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146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8D38B-939B-448C-6353-F1B968D02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3200BA-A8FB-4C61-8E5C-6CFC9465125E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18935-201F-CB45-AA49-C5A74EB2A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7FFFA-C6A7-3A0E-78F6-C6236F63E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8FBDB-CE8B-4859-8A5A-9B4BB628A4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247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A83DA4C-035A-4BB5-9408-937BFF319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527113-BEEC-4742-9409-E3F9991CAF96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E71F437-9242-96BE-CCA4-906F887DA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9A9213-9044-0605-2F94-CF2AB6AD6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948CD-A29F-474E-B5C9-A3B95267C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239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8C5F2D6-917A-37C5-2594-966B91731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E4DB52-9F2A-4B31-8B89-AEDA094C6C2B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5972E2C-D632-1903-488B-D9B05D201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0FCFC83-2E78-E618-45ED-98AB44C54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97421-26EA-4129-93B5-161CE83608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6870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A083A64-7436-28F5-FAB3-49AF57403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8A5C0C-3479-4453-ADC2-261A0F456A20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C9B3EC1-0300-1875-7881-EE1F8AB67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00158C-FBD8-1CAD-26B1-900C3D17A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E3490-EF20-40E7-B9EF-3EB87E2675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935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EE3248A-9B54-96B2-1AA6-46F612766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441310-317A-4DE0-8640-C91155B9795E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7685787-FCF2-9BDE-9330-889F087D7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5768F85-F236-2F63-DFE9-C0273528B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DB487-0B94-4292-B6CF-640277A3B5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9626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7CBE0DC-3C31-4DAB-6DDD-A0BD3EB53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7E9E94-0961-4460-98C8-BD829D1867B8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E9EAC3C-7EE2-9D80-4D79-566C97B3C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B5F642C-1756-9B07-7D33-4AE62A881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0B12B-4EB8-44DC-AE36-0CF6E9A9CC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583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DDFFE75-BA05-D062-E6E2-929596C87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A645DB-5EB8-4262-A04C-8CB1082C8F98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5C479F-6F43-DB30-3280-D6C85C96A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50CA611-0850-3E91-2E3B-0C490B600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5F27C-F368-4477-8FCF-309E21457D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516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4BE8015-8495-4D93-76C6-080E83D0D8A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1626414-51B9-A3F8-9AB4-D03F90AA3F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7F231-D072-B62B-0F91-FDDF6CDF7F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849FBAE7-A52E-4ECF-949A-0F23739F7011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9B421-9CB4-B8BC-5435-867C64CF2B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6FF3E-E96C-7031-1213-53F331163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1695EEA-A7FF-47C2-AAC4-A9242B71994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wm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>
            <a:extLst>
              <a:ext uri="{FF2B5EF4-FFF2-40B4-BE49-F238E27FC236}">
                <a16:creationId xmlns:a16="http://schemas.microsoft.com/office/drawing/2014/main" id="{E539DC6D-00E9-1BDA-9AF7-F46831F46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4897437"/>
          </a:xfrm>
        </p:spPr>
        <p:txBody>
          <a:bodyPr/>
          <a:lstStyle/>
          <a:p>
            <a:r>
              <a:rPr lang="en-US" altLang="en-US" sz="3200" b="1"/>
              <a:t>Exploring Landscape Planning Alternatives</a:t>
            </a:r>
            <a:br>
              <a:rPr lang="en-US" altLang="en-US" sz="2800"/>
            </a:br>
            <a:br>
              <a:rPr lang="en-US" altLang="en-US" sz="2800"/>
            </a:br>
            <a:br>
              <a:rPr lang="en-US" altLang="en-US" sz="2400"/>
            </a:br>
            <a:r>
              <a:rPr lang="en-US" altLang="en-US" sz="2400"/>
              <a:t>South Fork McKenzie Watershed</a:t>
            </a:r>
            <a:br>
              <a:rPr lang="en-US" altLang="en-US" sz="2400"/>
            </a:br>
            <a:r>
              <a:rPr lang="en-US" altLang="en-US" sz="2400"/>
              <a:t>Willamette National Forest</a:t>
            </a:r>
            <a:br>
              <a:rPr lang="en-US" altLang="en-US" sz="2400"/>
            </a:br>
            <a:br>
              <a:rPr lang="en-US" altLang="en-US" sz="2400"/>
            </a:br>
            <a:r>
              <a:rPr lang="en-US" altLang="en-US" sz="1600" b="1"/>
              <a:t>Allison Reger, Forest Analyst</a:t>
            </a:r>
            <a:br>
              <a:rPr lang="en-US" altLang="en-US" sz="1600" b="1"/>
            </a:br>
            <a:r>
              <a:rPr lang="en-US" altLang="en-US" sz="1600" b="1"/>
              <a:t>Jane Kertis, Forest Ecologist</a:t>
            </a:r>
            <a:br>
              <a:rPr lang="en-US" altLang="en-US" sz="1600" b="1"/>
            </a:br>
            <a:r>
              <a:rPr lang="en-US" altLang="en-US" sz="1600" b="1"/>
              <a:t>Lisa Helmig, Forest Silviculturist</a:t>
            </a:r>
            <a:br>
              <a:rPr lang="en-US" altLang="en-US" sz="2400" b="1"/>
            </a:br>
            <a:endParaRPr lang="en-US" altLang="en-US" sz="2800" b="1"/>
          </a:p>
        </p:txBody>
      </p:sp>
      <p:grpSp>
        <p:nvGrpSpPr>
          <p:cNvPr id="2050" name="Group 4">
            <a:extLst>
              <a:ext uri="{FF2B5EF4-FFF2-40B4-BE49-F238E27FC236}">
                <a16:creationId xmlns:a16="http://schemas.microsoft.com/office/drawing/2014/main" id="{6058C35C-3F26-B08D-9407-B3448C24E4B7}"/>
              </a:ext>
            </a:extLst>
          </p:cNvPr>
          <p:cNvGrpSpPr>
            <a:grpSpLocks/>
          </p:cNvGrpSpPr>
          <p:nvPr/>
        </p:nvGrpSpPr>
        <p:grpSpPr bwMode="auto">
          <a:xfrm>
            <a:off x="7646988" y="0"/>
            <a:ext cx="1497012" cy="6858000"/>
            <a:chOff x="7647673" y="0"/>
            <a:chExt cx="1496327" cy="6858000"/>
          </a:xfrm>
        </p:grpSpPr>
        <p:pic>
          <p:nvPicPr>
            <p:cNvPr id="2051" name="Picture 5" descr="USFS_swoosh_sheild_ONLY_101912-01.png">
              <a:extLst>
                <a:ext uri="{FF2B5EF4-FFF2-40B4-BE49-F238E27FC236}">
                  <a16:creationId xmlns:a16="http://schemas.microsoft.com/office/drawing/2014/main" id="{8878DC11-C807-2693-2BA9-FC69915AE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222"/>
            <a:stretch>
              <a:fillRect/>
            </a:stretch>
          </p:blipFill>
          <p:spPr bwMode="auto">
            <a:xfrm>
              <a:off x="7975600" y="0"/>
              <a:ext cx="11684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6" descr="USFS_swoosh_sheild_ONLY_101912-01.png">
              <a:extLst>
                <a:ext uri="{FF2B5EF4-FFF2-40B4-BE49-F238E27FC236}">
                  <a16:creationId xmlns:a16="http://schemas.microsoft.com/office/drawing/2014/main" id="{4F680D84-3C6C-B0DA-13FD-F51DCC893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92" t="81944" r="12605"/>
            <a:stretch>
              <a:fillRect/>
            </a:stretch>
          </p:blipFill>
          <p:spPr bwMode="auto">
            <a:xfrm>
              <a:off x="7647673" y="5257800"/>
              <a:ext cx="1152525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3">
            <a:extLst>
              <a:ext uri="{FF2B5EF4-FFF2-40B4-BE49-F238E27FC236}">
                <a16:creationId xmlns:a16="http://schemas.microsoft.com/office/drawing/2014/main" id="{EC031385-F0A4-D951-56E5-45288CC8D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1752600"/>
            <a:ext cx="65182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6" name="Group 4">
            <a:extLst>
              <a:ext uri="{FF2B5EF4-FFF2-40B4-BE49-F238E27FC236}">
                <a16:creationId xmlns:a16="http://schemas.microsoft.com/office/drawing/2014/main" id="{24323240-B265-8021-D572-8BC6D37C3776}"/>
              </a:ext>
            </a:extLst>
          </p:cNvPr>
          <p:cNvGrpSpPr>
            <a:grpSpLocks/>
          </p:cNvGrpSpPr>
          <p:nvPr/>
        </p:nvGrpSpPr>
        <p:grpSpPr bwMode="auto">
          <a:xfrm>
            <a:off x="7646988" y="0"/>
            <a:ext cx="1497012" cy="6858000"/>
            <a:chOff x="7647673" y="0"/>
            <a:chExt cx="1496327" cy="6858000"/>
          </a:xfrm>
        </p:grpSpPr>
        <p:pic>
          <p:nvPicPr>
            <p:cNvPr id="11272" name="Picture 5" descr="USFS_swoosh_sheild_ONLY_101912-01.png">
              <a:extLst>
                <a:ext uri="{FF2B5EF4-FFF2-40B4-BE49-F238E27FC236}">
                  <a16:creationId xmlns:a16="http://schemas.microsoft.com/office/drawing/2014/main" id="{999A479A-E7CD-EAD4-2CC5-0D2F11A8B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222"/>
            <a:stretch>
              <a:fillRect/>
            </a:stretch>
          </p:blipFill>
          <p:spPr bwMode="auto">
            <a:xfrm>
              <a:off x="7975600" y="0"/>
              <a:ext cx="11684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6" descr="USFS_swoosh_sheild_ONLY_101912-01.png">
              <a:extLst>
                <a:ext uri="{FF2B5EF4-FFF2-40B4-BE49-F238E27FC236}">
                  <a16:creationId xmlns:a16="http://schemas.microsoft.com/office/drawing/2014/main" id="{605BB218-A062-1339-D362-384BBE471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92" t="81944" r="12605"/>
            <a:stretch>
              <a:fillRect/>
            </a:stretch>
          </p:blipFill>
          <p:spPr bwMode="auto">
            <a:xfrm>
              <a:off x="7647673" y="5257800"/>
              <a:ext cx="1152525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67" name="Picture 7">
            <a:extLst>
              <a:ext uri="{FF2B5EF4-FFF2-40B4-BE49-F238E27FC236}">
                <a16:creationId xmlns:a16="http://schemas.microsoft.com/office/drawing/2014/main" id="{03660631-ADA9-66D7-9581-8E1560006110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962275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2">
            <a:extLst>
              <a:ext uri="{FF2B5EF4-FFF2-40B4-BE49-F238E27FC236}">
                <a16:creationId xmlns:a16="http://schemas.microsoft.com/office/drawing/2014/main" id="{742E22A4-2394-8609-CBED-2F4F64490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90675"/>
            <a:ext cx="14541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3">
            <a:extLst>
              <a:ext uri="{FF2B5EF4-FFF2-40B4-BE49-F238E27FC236}">
                <a16:creationId xmlns:a16="http://schemas.microsoft.com/office/drawing/2014/main" id="{2F6BF6F0-B282-D5E9-4572-011E2727C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4267200"/>
            <a:ext cx="34067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F5054DC-406B-4392-C081-180D90E4267B}"/>
              </a:ext>
            </a:extLst>
          </p:cNvPr>
          <p:cNvCxnSpPr>
            <a:stCxn id="11267" idx="2"/>
          </p:cNvCxnSpPr>
          <p:nvPr/>
        </p:nvCxnSpPr>
        <p:spPr>
          <a:xfrm>
            <a:off x="6105525" y="3895725"/>
            <a:ext cx="0" cy="828675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AED6394-EA94-FF99-451D-04747A879BCA}"/>
              </a:ext>
            </a:extLst>
          </p:cNvPr>
          <p:cNvCxnSpPr/>
          <p:nvPr/>
        </p:nvCxnSpPr>
        <p:spPr>
          <a:xfrm flipH="1" flipV="1">
            <a:off x="1676400" y="2667000"/>
            <a:ext cx="2889250" cy="28194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2">
            <a:extLst>
              <a:ext uri="{FF2B5EF4-FFF2-40B4-BE49-F238E27FC236}">
                <a16:creationId xmlns:a16="http://schemas.microsoft.com/office/drawing/2014/main" id="{9121C8B8-C783-005F-060C-EE9B5887E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20750"/>
            <a:ext cx="6808788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5" descr="USFS_swoosh_sheild_ONLY_101912-01.png">
            <a:extLst>
              <a:ext uri="{FF2B5EF4-FFF2-40B4-BE49-F238E27FC236}">
                <a16:creationId xmlns:a16="http://schemas.microsoft.com/office/drawing/2014/main" id="{4115C204-AABC-C0BD-741D-9DA37C77DFB1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22"/>
          <a:stretch>
            <a:fillRect/>
          </a:stretch>
        </p:blipFill>
        <p:spPr bwMode="auto">
          <a:xfrm>
            <a:off x="7975600" y="0"/>
            <a:ext cx="1168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6" descr="USFS_swoosh_sheild_ONLY_101912-01.png">
            <a:extLst>
              <a:ext uri="{FF2B5EF4-FFF2-40B4-BE49-F238E27FC236}">
                <a16:creationId xmlns:a16="http://schemas.microsoft.com/office/drawing/2014/main" id="{8A52F7D0-F62F-1ADC-AEB0-E47A205A5C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92" t="81944" r="12605"/>
          <a:stretch>
            <a:fillRect/>
          </a:stretch>
        </p:blipFill>
        <p:spPr bwMode="auto">
          <a:xfrm>
            <a:off x="7407275" y="5635625"/>
            <a:ext cx="11525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EC36CCD-1E6B-1A90-E52E-D62DBB74AA87}"/>
              </a:ext>
            </a:extLst>
          </p:cNvPr>
          <p:cNvGraphicFramePr>
            <a:graphicFrameLocks noGrp="1"/>
          </p:cNvGraphicFramePr>
          <p:nvPr/>
        </p:nvGraphicFramePr>
        <p:xfrm>
          <a:off x="355600" y="4495800"/>
          <a:ext cx="7291388" cy="838200"/>
        </p:xfrm>
        <a:graphic>
          <a:graphicData uri="http://schemas.openxmlformats.org/drawingml/2006/table">
            <a:tbl>
              <a:tblPr/>
              <a:tblGrid>
                <a:gridCol w="1078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7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0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28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0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40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40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13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35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942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96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From Stratum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From Class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Stratum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Class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Transition Type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Propn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 Min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 Max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 Shift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 Reset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123_OWC_fwi_f4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DF:Lm2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DF:GFp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WFSR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329" name="Picture 7">
            <a:extLst>
              <a:ext uri="{FF2B5EF4-FFF2-40B4-BE49-F238E27FC236}">
                <a16:creationId xmlns:a16="http://schemas.microsoft.com/office/drawing/2014/main" id="{D35D9C05-0B8C-3346-9F31-8D2BE1072EAB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81200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AC2DF20-C325-5E5A-94D9-7411B340CC8B}"/>
              </a:ext>
            </a:extLst>
          </p:cNvPr>
          <p:cNvCxnSpPr/>
          <p:nvPr/>
        </p:nvCxnSpPr>
        <p:spPr>
          <a:xfrm flipH="1" flipV="1">
            <a:off x="1371600" y="1447800"/>
            <a:ext cx="4648200" cy="1000125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2674BCDB-7A9E-E6F2-543D-E2F5A7407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540000">
            <a:off x="1149350" y="914400"/>
            <a:ext cx="3065463" cy="1143000"/>
          </a:xfrm>
        </p:spPr>
        <p:txBody>
          <a:bodyPr/>
          <a:lstStyle/>
          <a:p>
            <a:r>
              <a:rPr lang="en-US" altLang="en-US"/>
              <a:t>ST-STIM</a:t>
            </a:r>
          </a:p>
        </p:txBody>
      </p:sp>
      <p:sp>
        <p:nvSpPr>
          <p:cNvPr id="13314" name="Text Placeholder 3">
            <a:extLst>
              <a:ext uri="{FF2B5EF4-FFF2-40B4-BE49-F238E27FC236}">
                <a16:creationId xmlns:a16="http://schemas.microsoft.com/office/drawing/2014/main" id="{31C653C1-FDBD-5883-B945-76E4E6106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rot="21540000">
            <a:off x="1162050" y="2209800"/>
            <a:ext cx="3049588" cy="2895600"/>
          </a:xfrm>
        </p:spPr>
        <p:txBody>
          <a:bodyPr/>
          <a:lstStyle/>
          <a:p>
            <a:r>
              <a:rPr lang="en-US" altLang="en-US"/>
              <a:t>A state and transition “simulation” model which allows you to project changes in vegetation through time.  Because it is spatially explicit,  the location of vegetation “states” within a landscape are incorporated into the model so the effect of vegetation changes over time can be examined.</a:t>
            </a:r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385CD657-D288-4F45-EE33-9168F1E13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8600"/>
            <a:ext cx="242252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316" name="Group 5">
            <a:extLst>
              <a:ext uri="{FF2B5EF4-FFF2-40B4-BE49-F238E27FC236}">
                <a16:creationId xmlns:a16="http://schemas.microsoft.com/office/drawing/2014/main" id="{4BAE3F35-5CA0-0503-12BA-ABEC8844E8F1}"/>
              </a:ext>
            </a:extLst>
          </p:cNvPr>
          <p:cNvGrpSpPr>
            <a:grpSpLocks/>
          </p:cNvGrpSpPr>
          <p:nvPr/>
        </p:nvGrpSpPr>
        <p:grpSpPr bwMode="auto">
          <a:xfrm>
            <a:off x="7646988" y="0"/>
            <a:ext cx="1497012" cy="6858000"/>
            <a:chOff x="7647673" y="0"/>
            <a:chExt cx="1496327" cy="6858000"/>
          </a:xfrm>
        </p:grpSpPr>
        <p:pic>
          <p:nvPicPr>
            <p:cNvPr id="13321" name="Picture 8" descr="USFS_swoosh_sheild_ONLY_101912-01.png">
              <a:extLst>
                <a:ext uri="{FF2B5EF4-FFF2-40B4-BE49-F238E27FC236}">
                  <a16:creationId xmlns:a16="http://schemas.microsoft.com/office/drawing/2014/main" id="{87088FD7-0D99-9A96-411C-3244887C5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222"/>
            <a:stretch>
              <a:fillRect/>
            </a:stretch>
          </p:blipFill>
          <p:spPr bwMode="auto">
            <a:xfrm>
              <a:off x="7975600" y="0"/>
              <a:ext cx="11684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2" name="Picture 9" descr="USFS_swoosh_sheild_ONLY_101912-01.png">
              <a:extLst>
                <a:ext uri="{FF2B5EF4-FFF2-40B4-BE49-F238E27FC236}">
                  <a16:creationId xmlns:a16="http://schemas.microsoft.com/office/drawing/2014/main" id="{33ADCB90-ECDA-BF1B-03CE-8BD86CF9B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92" t="81944" r="12605"/>
            <a:stretch>
              <a:fillRect/>
            </a:stretch>
          </p:blipFill>
          <p:spPr bwMode="auto">
            <a:xfrm>
              <a:off x="7647673" y="5257800"/>
              <a:ext cx="1152525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17" name="Picture 2">
            <a:extLst>
              <a:ext uri="{FF2B5EF4-FFF2-40B4-BE49-F238E27FC236}">
                <a16:creationId xmlns:a16="http://schemas.microsoft.com/office/drawing/2014/main" id="{A15FF471-8DB3-C3FA-4E37-9BD340B8C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2914650"/>
            <a:ext cx="285432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7A64A61-88CD-7772-5C93-6F3A8592BE69}"/>
              </a:ext>
            </a:extLst>
          </p:cNvPr>
          <p:cNvCxnSpPr/>
          <p:nvPr/>
        </p:nvCxnSpPr>
        <p:spPr>
          <a:xfrm>
            <a:off x="5449888" y="1981200"/>
            <a:ext cx="1027112" cy="28956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04BDF98-F087-C53C-A288-D9493F75F277}"/>
              </a:ext>
            </a:extLst>
          </p:cNvPr>
          <p:cNvSpPr txBox="1"/>
          <p:nvPr/>
        </p:nvSpPr>
        <p:spPr>
          <a:xfrm>
            <a:off x="5638800" y="1828800"/>
            <a:ext cx="933450" cy="3698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Wildfire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8A28F4-6BBE-9333-81FC-71BE211831BA}"/>
              </a:ext>
            </a:extLst>
          </p:cNvPr>
          <p:cNvSpPr txBox="1"/>
          <p:nvPr/>
        </p:nvSpPr>
        <p:spPr>
          <a:xfrm>
            <a:off x="6572250" y="4267200"/>
            <a:ext cx="2314575" cy="64611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Imprint of early seral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resulting from wildfire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2744B9AA-4C41-0344-8E22-0DE40A23B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Analysis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31A11-98D5-68FE-F6AA-3A42D90B2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>
                <a:ea typeface="+mn-ea"/>
              </a:rPr>
              <a:t>Step 1:  Develop scenarios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>
              <a:ea typeface="+mn-ea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>
                <a:ea typeface="+mn-ea"/>
              </a:rPr>
              <a:t>Step 2:  Develop desired future condition range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>
              <a:ea typeface="+mn-ea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>
                <a:ea typeface="+mn-ea"/>
              </a:rPr>
              <a:t>Step 3:  Summarize current conditions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>
              <a:ea typeface="+mn-ea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>
                <a:ea typeface="+mn-ea"/>
              </a:rPr>
              <a:t>Step 4:  Setting management scenario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>
              <a:ea typeface="+mn-ea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>
                <a:ea typeface="+mn-ea"/>
              </a:rPr>
              <a:t>Step 5:  Compare results</a:t>
            </a:r>
          </a:p>
        </p:txBody>
      </p:sp>
      <p:grpSp>
        <p:nvGrpSpPr>
          <p:cNvPr id="14339" name="Group 3">
            <a:extLst>
              <a:ext uri="{FF2B5EF4-FFF2-40B4-BE49-F238E27FC236}">
                <a16:creationId xmlns:a16="http://schemas.microsoft.com/office/drawing/2014/main" id="{5DA99021-E402-4CBC-1953-D7BC7F0BFAE5}"/>
              </a:ext>
            </a:extLst>
          </p:cNvPr>
          <p:cNvGrpSpPr>
            <a:grpSpLocks/>
          </p:cNvGrpSpPr>
          <p:nvPr/>
        </p:nvGrpSpPr>
        <p:grpSpPr bwMode="auto">
          <a:xfrm>
            <a:off x="7646988" y="0"/>
            <a:ext cx="1497012" cy="6858000"/>
            <a:chOff x="7647673" y="0"/>
            <a:chExt cx="1496327" cy="6858000"/>
          </a:xfrm>
        </p:grpSpPr>
        <p:pic>
          <p:nvPicPr>
            <p:cNvPr id="14340" name="Picture 4" descr="USFS_swoosh_sheild_ONLY_101912-01.png">
              <a:extLst>
                <a:ext uri="{FF2B5EF4-FFF2-40B4-BE49-F238E27FC236}">
                  <a16:creationId xmlns:a16="http://schemas.microsoft.com/office/drawing/2014/main" id="{B4F8574F-3D70-4DED-0EC8-5C345757D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222"/>
            <a:stretch>
              <a:fillRect/>
            </a:stretch>
          </p:blipFill>
          <p:spPr bwMode="auto">
            <a:xfrm>
              <a:off x="7975600" y="0"/>
              <a:ext cx="11684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1" name="Picture 5" descr="USFS_swoosh_sheild_ONLY_101912-01.png">
              <a:extLst>
                <a:ext uri="{FF2B5EF4-FFF2-40B4-BE49-F238E27FC236}">
                  <a16:creationId xmlns:a16="http://schemas.microsoft.com/office/drawing/2014/main" id="{8809F052-EE18-D028-0300-C94F724DB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92" t="81944" r="12605"/>
            <a:stretch>
              <a:fillRect/>
            </a:stretch>
          </p:blipFill>
          <p:spPr bwMode="auto">
            <a:xfrm>
              <a:off x="7647673" y="5257800"/>
              <a:ext cx="1152525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8784AAEB-7E09-569C-0A07-3E9B59F89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aseline="30000"/>
              <a:t>#1</a:t>
            </a:r>
            <a:r>
              <a:rPr lang="en-US" altLang="en-US"/>
              <a:t> DEVELOP SCENARIOS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84C3743E-452D-2528-58D0-176C60DF5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280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/>
              <a:t>What is the current condition and trends over time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/>
              <a:t>related to </a:t>
            </a:r>
            <a:r>
              <a:rPr lang="en-US" altLang="en-US" sz="2400">
                <a:solidFill>
                  <a:srgbClr val="FF0000"/>
                </a:solidFill>
              </a:rPr>
              <a:t>historical fire regimes</a:t>
            </a:r>
            <a:r>
              <a:rPr lang="en-US" altLang="en-US" sz="2400"/>
              <a:t>, </a:t>
            </a:r>
            <a:r>
              <a:rPr lang="en-US" altLang="en-US" sz="2400">
                <a:solidFill>
                  <a:srgbClr val="FF0000"/>
                </a:solidFill>
              </a:rPr>
              <a:t>current fire regimes </a:t>
            </a:r>
            <a:endParaRPr lang="en-US" altLang="en-US" sz="240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/>
              <a:t>and how would </a:t>
            </a:r>
            <a:r>
              <a:rPr lang="en-US" altLang="en-US" sz="2400">
                <a:solidFill>
                  <a:srgbClr val="FF0000"/>
                </a:solidFill>
              </a:rPr>
              <a:t>active management </a:t>
            </a:r>
            <a:r>
              <a:rPr lang="en-US" altLang="en-US" sz="2400"/>
              <a:t>play a role in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/>
              <a:t>developing a seral distribution within the historical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/>
              <a:t>range of the watershed 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/>
              <a:t> </a:t>
            </a:r>
          </a:p>
        </p:txBody>
      </p:sp>
      <p:grpSp>
        <p:nvGrpSpPr>
          <p:cNvPr id="15363" name="Group 3">
            <a:extLst>
              <a:ext uri="{FF2B5EF4-FFF2-40B4-BE49-F238E27FC236}">
                <a16:creationId xmlns:a16="http://schemas.microsoft.com/office/drawing/2014/main" id="{79D9B212-DC03-F516-243E-3BEEA40DB329}"/>
              </a:ext>
            </a:extLst>
          </p:cNvPr>
          <p:cNvGrpSpPr>
            <a:grpSpLocks/>
          </p:cNvGrpSpPr>
          <p:nvPr/>
        </p:nvGrpSpPr>
        <p:grpSpPr bwMode="auto">
          <a:xfrm>
            <a:off x="7646988" y="0"/>
            <a:ext cx="1497012" cy="6858000"/>
            <a:chOff x="7647673" y="0"/>
            <a:chExt cx="1496327" cy="6858000"/>
          </a:xfrm>
        </p:grpSpPr>
        <p:pic>
          <p:nvPicPr>
            <p:cNvPr id="15364" name="Picture 4" descr="USFS_swoosh_sheild_ONLY_101912-01.png">
              <a:extLst>
                <a:ext uri="{FF2B5EF4-FFF2-40B4-BE49-F238E27FC236}">
                  <a16:creationId xmlns:a16="http://schemas.microsoft.com/office/drawing/2014/main" id="{2A2716F8-ED8C-C011-FF3E-C71A3E61A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222"/>
            <a:stretch>
              <a:fillRect/>
            </a:stretch>
          </p:blipFill>
          <p:spPr bwMode="auto">
            <a:xfrm>
              <a:off x="7975600" y="0"/>
              <a:ext cx="11684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5" name="Picture 5" descr="USFS_swoosh_sheild_ONLY_101912-01.png">
              <a:extLst>
                <a:ext uri="{FF2B5EF4-FFF2-40B4-BE49-F238E27FC236}">
                  <a16:creationId xmlns:a16="http://schemas.microsoft.com/office/drawing/2014/main" id="{EC607317-F0AF-32FD-F2F5-92E137894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92" t="81944" r="12605"/>
            <a:stretch>
              <a:fillRect/>
            </a:stretch>
          </p:blipFill>
          <p:spPr bwMode="auto">
            <a:xfrm>
              <a:off x="7647673" y="5257800"/>
              <a:ext cx="1152525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F55270D3-DA4A-EF61-502E-CA658CE7E26B}"/>
              </a:ext>
            </a:extLst>
          </p:cNvPr>
          <p:cNvSpPr/>
          <p:nvPr/>
        </p:nvSpPr>
        <p:spPr>
          <a:xfrm>
            <a:off x="1676400" y="2514600"/>
            <a:ext cx="5562600" cy="45720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E26648-772B-33BA-1F7E-59D724C25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baseline="30000"/>
              <a:t>#1</a:t>
            </a:r>
            <a:r>
              <a:rPr lang="en-US" altLang="en-US" sz="4000"/>
              <a:t> DEVELOP SCENARIOS… </a:t>
            </a:r>
            <a:r>
              <a:rPr lang="en-US" altLang="en-US" sz="2400"/>
              <a:t>another way of considering the scenarios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872B0820-F3B8-EE6D-7698-CC3A47C33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280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/>
              <a:t>What is the current condition and trends over time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/>
              <a:t>related to </a:t>
            </a:r>
            <a:r>
              <a:rPr lang="en-US" altLang="en-US" sz="2400">
                <a:solidFill>
                  <a:srgbClr val="FF0000"/>
                </a:solidFill>
              </a:rPr>
              <a:t>historical fire regimes</a:t>
            </a:r>
            <a:r>
              <a:rPr lang="en-US" altLang="en-US" sz="2400"/>
              <a:t>, </a:t>
            </a:r>
            <a:r>
              <a:rPr lang="en-US" altLang="en-US" sz="2400">
                <a:solidFill>
                  <a:srgbClr val="FF0000"/>
                </a:solidFill>
              </a:rPr>
              <a:t>current fire regimes </a:t>
            </a:r>
            <a:endParaRPr lang="en-US" altLang="en-US" sz="240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/>
              <a:t>and how would </a:t>
            </a:r>
            <a:r>
              <a:rPr lang="en-US" altLang="en-US" sz="2400" u="sng">
                <a:solidFill>
                  <a:srgbClr val="FF0000"/>
                </a:solidFill>
              </a:rPr>
              <a:t>active management </a:t>
            </a:r>
            <a:r>
              <a:rPr lang="en-US" altLang="en-US" sz="2400"/>
              <a:t>play a role in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/>
              <a:t>developing a seral distribution within the historical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/>
              <a:t>range of the watershed 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/>
              <a:t> </a:t>
            </a:r>
          </a:p>
        </p:txBody>
      </p:sp>
      <p:grpSp>
        <p:nvGrpSpPr>
          <p:cNvPr id="16388" name="Group 3">
            <a:extLst>
              <a:ext uri="{FF2B5EF4-FFF2-40B4-BE49-F238E27FC236}">
                <a16:creationId xmlns:a16="http://schemas.microsoft.com/office/drawing/2014/main" id="{5B161E55-4EDC-78E3-548F-F703CC29EF67}"/>
              </a:ext>
            </a:extLst>
          </p:cNvPr>
          <p:cNvGrpSpPr>
            <a:grpSpLocks/>
          </p:cNvGrpSpPr>
          <p:nvPr/>
        </p:nvGrpSpPr>
        <p:grpSpPr bwMode="auto">
          <a:xfrm>
            <a:off x="7646988" y="0"/>
            <a:ext cx="1497012" cy="6858000"/>
            <a:chOff x="7647673" y="0"/>
            <a:chExt cx="1496327" cy="6858000"/>
          </a:xfrm>
        </p:grpSpPr>
        <p:pic>
          <p:nvPicPr>
            <p:cNvPr id="16394" name="Picture 4" descr="USFS_swoosh_sheild_ONLY_101912-01.png">
              <a:extLst>
                <a:ext uri="{FF2B5EF4-FFF2-40B4-BE49-F238E27FC236}">
                  <a16:creationId xmlns:a16="http://schemas.microsoft.com/office/drawing/2014/main" id="{8EF61E0D-33DE-766F-33BC-4F71DC26E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222"/>
            <a:stretch>
              <a:fillRect/>
            </a:stretch>
          </p:blipFill>
          <p:spPr bwMode="auto">
            <a:xfrm>
              <a:off x="7975600" y="0"/>
              <a:ext cx="11684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5" name="Picture 5" descr="USFS_swoosh_sheild_ONLY_101912-01.png">
              <a:extLst>
                <a:ext uri="{FF2B5EF4-FFF2-40B4-BE49-F238E27FC236}">
                  <a16:creationId xmlns:a16="http://schemas.microsoft.com/office/drawing/2014/main" id="{068A8609-7861-18B5-0760-E7A4B32DF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92" t="81944" r="12605"/>
            <a:stretch>
              <a:fillRect/>
            </a:stretch>
          </p:blipFill>
          <p:spPr bwMode="auto">
            <a:xfrm>
              <a:off x="7647673" y="5257800"/>
              <a:ext cx="1152525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9" name="TextBox 6">
            <a:extLst>
              <a:ext uri="{FF2B5EF4-FFF2-40B4-BE49-F238E27FC236}">
                <a16:creationId xmlns:a16="http://schemas.microsoft.com/office/drawing/2014/main" id="{2F8BFFFB-84D2-63F6-E94E-40F693AF5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310188"/>
            <a:ext cx="1766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No Management</a:t>
            </a:r>
          </a:p>
        </p:txBody>
      </p:sp>
      <p:sp>
        <p:nvSpPr>
          <p:cNvPr id="16390" name="TextBox 7">
            <a:extLst>
              <a:ext uri="{FF2B5EF4-FFF2-40B4-BE49-F238E27FC236}">
                <a16:creationId xmlns:a16="http://schemas.microsoft.com/office/drawing/2014/main" id="{08E2601B-5DEF-D078-E8D3-0861F7E2B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256213"/>
            <a:ext cx="1443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Management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89F895F-B6E4-7EDE-A280-440319389A86}"/>
              </a:ext>
            </a:extLst>
          </p:cNvPr>
          <p:cNvCxnSpPr/>
          <p:nvPr/>
        </p:nvCxnSpPr>
        <p:spPr>
          <a:xfrm flipH="1">
            <a:off x="2185988" y="2895600"/>
            <a:ext cx="1243012" cy="234632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AD6AD28-ABC2-200A-16E2-19ACAFF13D3F}"/>
              </a:ext>
            </a:extLst>
          </p:cNvPr>
          <p:cNvCxnSpPr/>
          <p:nvPr/>
        </p:nvCxnSpPr>
        <p:spPr>
          <a:xfrm flipH="1">
            <a:off x="2557463" y="2895600"/>
            <a:ext cx="2414587" cy="2438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F8D06F2-F95B-0805-BE36-E68B160F51FF}"/>
              </a:ext>
            </a:extLst>
          </p:cNvPr>
          <p:cNvCxnSpPr/>
          <p:nvPr/>
        </p:nvCxnSpPr>
        <p:spPr>
          <a:xfrm>
            <a:off x="4457700" y="3352800"/>
            <a:ext cx="1028700" cy="19812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CD856-5830-791E-B233-E409AD48A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aseline="30000" dirty="0">
                <a:ea typeface="+mj-ea"/>
              </a:rPr>
              <a:t>#2</a:t>
            </a:r>
            <a:r>
              <a:rPr lang="en-US" dirty="0">
                <a:ea typeface="+mj-ea"/>
              </a:rPr>
              <a:t> DEVELOP DESIRED FUTURE CONDTION</a:t>
            </a:r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4136C2CD-0C4E-2970-7BE0-58671DF92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AA2B1E"/>
              </a:buClr>
              <a:buFont typeface="Arial" panose="020B0604020202020204" pitchFamily="34" charset="0"/>
              <a:buNone/>
            </a:pPr>
            <a:r>
              <a:rPr lang="en-US" altLang="en-US" sz="2200">
                <a:solidFill>
                  <a:srgbClr val="000000"/>
                </a:solidFill>
              </a:rPr>
              <a:t>Characterized data using LANDFIRE Rapid Assessment Vegetation Models to determine potential vegetation type (PVT).</a:t>
            </a:r>
          </a:p>
          <a:p>
            <a:pPr marL="0" indent="0">
              <a:buClr>
                <a:srgbClr val="AA2B1E"/>
              </a:buClr>
              <a:buFont typeface="Arial" panose="020B0604020202020204" pitchFamily="34" charset="0"/>
              <a:buNone/>
            </a:pPr>
            <a:endParaRPr lang="en-US" altLang="en-US" sz="2200">
              <a:solidFill>
                <a:srgbClr val="000000"/>
              </a:solidFill>
            </a:endParaRPr>
          </a:p>
          <a:p>
            <a:pPr marL="0" indent="0">
              <a:buClr>
                <a:srgbClr val="AA2B1E"/>
              </a:buClr>
              <a:buFont typeface="Arial" panose="020B0604020202020204" pitchFamily="34" charset="0"/>
              <a:buNone/>
            </a:pPr>
            <a:r>
              <a:rPr lang="en-US" altLang="en-US" sz="2200">
                <a:solidFill>
                  <a:srgbClr val="000000"/>
                </a:solidFill>
              </a:rPr>
              <a:t>Developed a crosswalk for the PVT to the PATH models.</a:t>
            </a:r>
          </a:p>
          <a:p>
            <a:pPr marL="0" indent="0">
              <a:buClr>
                <a:srgbClr val="AA2B1E"/>
              </a:buClr>
              <a:buFont typeface="Arial" panose="020B0604020202020204" pitchFamily="34" charset="0"/>
              <a:buNone/>
            </a:pPr>
            <a:endParaRPr lang="en-US" altLang="en-US" sz="2200">
              <a:solidFill>
                <a:srgbClr val="000000"/>
              </a:solidFill>
            </a:endParaRPr>
          </a:p>
          <a:p>
            <a:pPr marL="0" indent="0">
              <a:buClr>
                <a:srgbClr val="AA2B1E"/>
              </a:buClr>
              <a:buFont typeface="Arial" panose="020B0604020202020204" pitchFamily="34" charset="0"/>
              <a:buNone/>
            </a:pPr>
            <a:r>
              <a:rPr lang="en-US" altLang="en-US" sz="2200">
                <a:solidFill>
                  <a:srgbClr val="000000"/>
                </a:solidFill>
              </a:rPr>
              <a:t>Develop a desired future condition “Range”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/>
          </a:p>
        </p:txBody>
      </p:sp>
      <p:grpSp>
        <p:nvGrpSpPr>
          <p:cNvPr id="17411" name="Group 6">
            <a:extLst>
              <a:ext uri="{FF2B5EF4-FFF2-40B4-BE49-F238E27FC236}">
                <a16:creationId xmlns:a16="http://schemas.microsoft.com/office/drawing/2014/main" id="{6F71AF0B-5047-5F0C-F6D2-F2F3E806027E}"/>
              </a:ext>
            </a:extLst>
          </p:cNvPr>
          <p:cNvGrpSpPr>
            <a:grpSpLocks/>
          </p:cNvGrpSpPr>
          <p:nvPr/>
        </p:nvGrpSpPr>
        <p:grpSpPr bwMode="auto">
          <a:xfrm>
            <a:off x="7646988" y="0"/>
            <a:ext cx="1497012" cy="6858000"/>
            <a:chOff x="7647673" y="0"/>
            <a:chExt cx="1496327" cy="6858000"/>
          </a:xfrm>
        </p:grpSpPr>
        <p:pic>
          <p:nvPicPr>
            <p:cNvPr id="17412" name="Picture 7" descr="USFS_swoosh_sheild_ONLY_101912-01.png">
              <a:extLst>
                <a:ext uri="{FF2B5EF4-FFF2-40B4-BE49-F238E27FC236}">
                  <a16:creationId xmlns:a16="http://schemas.microsoft.com/office/drawing/2014/main" id="{5372C530-4E32-2F10-C5BE-860D11C18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222"/>
            <a:stretch>
              <a:fillRect/>
            </a:stretch>
          </p:blipFill>
          <p:spPr bwMode="auto">
            <a:xfrm>
              <a:off x="7975600" y="0"/>
              <a:ext cx="11684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3" name="Picture 8" descr="USFS_swoosh_sheild_ONLY_101912-01.png">
              <a:extLst>
                <a:ext uri="{FF2B5EF4-FFF2-40B4-BE49-F238E27FC236}">
                  <a16:creationId xmlns:a16="http://schemas.microsoft.com/office/drawing/2014/main" id="{4A5491C0-ECD8-908C-A78E-20E8CEEA3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92" t="81944" r="12605"/>
            <a:stretch>
              <a:fillRect/>
            </a:stretch>
          </p:blipFill>
          <p:spPr bwMode="auto">
            <a:xfrm>
              <a:off x="7647673" y="5257800"/>
              <a:ext cx="1152525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E29D1314-6E2A-6D99-0C62-91C5E09DB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EARLY SERAL RANGE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9279AC1-5938-4A70-71AA-1326EC38397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3886200"/>
          <a:ext cx="5295900" cy="2198688"/>
        </p:xfrm>
        <a:graphic>
          <a:graphicData uri="http://schemas.openxmlformats.org/drawingml/2006/table">
            <a:tbl>
              <a:tblPr/>
              <a:tblGrid>
                <a:gridCol w="1017588">
                  <a:extLst>
                    <a:ext uri="{9D8B030D-6E8A-4147-A177-3AD203B41FA5}">
                      <a16:colId xmlns:a16="http://schemas.microsoft.com/office/drawing/2014/main" val="2138254821"/>
                    </a:ext>
                  </a:extLst>
                </a:gridCol>
                <a:gridCol w="941387">
                  <a:extLst>
                    <a:ext uri="{9D8B030D-6E8A-4147-A177-3AD203B41FA5}">
                      <a16:colId xmlns:a16="http://schemas.microsoft.com/office/drawing/2014/main" val="2425956230"/>
                    </a:ext>
                  </a:extLst>
                </a:gridCol>
                <a:gridCol w="1546225">
                  <a:extLst>
                    <a:ext uri="{9D8B030D-6E8A-4147-A177-3AD203B41FA5}">
                      <a16:colId xmlns:a16="http://schemas.microsoft.com/office/drawing/2014/main" val="3286350417"/>
                    </a:ext>
                  </a:extLst>
                </a:gridCol>
                <a:gridCol w="519113">
                  <a:extLst>
                    <a:ext uri="{9D8B030D-6E8A-4147-A177-3AD203B41FA5}">
                      <a16:colId xmlns:a16="http://schemas.microsoft.com/office/drawing/2014/main" val="2321911582"/>
                    </a:ext>
                  </a:extLst>
                </a:gridCol>
                <a:gridCol w="1271587">
                  <a:extLst>
                    <a:ext uri="{9D8B030D-6E8A-4147-A177-3AD203B41FA5}">
                      <a16:colId xmlns:a16="http://schemas.microsoft.com/office/drawing/2014/main" val="2218998745"/>
                    </a:ext>
                  </a:extLst>
                </a:gridCol>
              </a:tblGrid>
              <a:tr h="647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Crosswalk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9101819"/>
                  </a:ext>
                </a:extLst>
              </a:tr>
              <a:tr h="241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PATH veg type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PNVG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Succession Class</a:t>
                      </a: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 Early Seral Range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179649"/>
                  </a:ext>
                </a:extLst>
              </a:tr>
              <a:tr h="241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FWi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DFHEdy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5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2.5-7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6470178"/>
                  </a:ext>
                </a:extLst>
              </a:tr>
              <a:tr h="241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FSi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ABAMup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10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5-15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709034"/>
                  </a:ext>
                </a:extLst>
              </a:tr>
              <a:tr h="241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FSw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ABAMlw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15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7.5-22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8481308"/>
                  </a:ext>
                </a:extLst>
              </a:tr>
              <a:tr h="241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FMc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MTHE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10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5-15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7151112"/>
                  </a:ext>
                </a:extLst>
              </a:tr>
              <a:tr h="241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FWx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DFHEdy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15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7.5-22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9222569"/>
                  </a:ext>
                </a:extLst>
              </a:tr>
            </a:tbl>
          </a:graphicData>
        </a:graphic>
      </p:graphicFrame>
      <p:grpSp>
        <p:nvGrpSpPr>
          <p:cNvPr id="18472" name="Group 7">
            <a:extLst>
              <a:ext uri="{FF2B5EF4-FFF2-40B4-BE49-F238E27FC236}">
                <a16:creationId xmlns:a16="http://schemas.microsoft.com/office/drawing/2014/main" id="{FA430344-9D69-5884-346A-33ED44DE3D18}"/>
              </a:ext>
            </a:extLst>
          </p:cNvPr>
          <p:cNvGrpSpPr>
            <a:grpSpLocks/>
          </p:cNvGrpSpPr>
          <p:nvPr/>
        </p:nvGrpSpPr>
        <p:grpSpPr bwMode="auto">
          <a:xfrm>
            <a:off x="7646988" y="0"/>
            <a:ext cx="1497012" cy="6858000"/>
            <a:chOff x="7647673" y="0"/>
            <a:chExt cx="1496327" cy="6858000"/>
          </a:xfrm>
        </p:grpSpPr>
        <p:pic>
          <p:nvPicPr>
            <p:cNvPr id="18499" name="Picture 8" descr="USFS_swoosh_sheild_ONLY_101912-01.png">
              <a:extLst>
                <a:ext uri="{FF2B5EF4-FFF2-40B4-BE49-F238E27FC236}">
                  <a16:creationId xmlns:a16="http://schemas.microsoft.com/office/drawing/2014/main" id="{85C4194F-53FA-AB82-8044-136AA0A5C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222"/>
            <a:stretch>
              <a:fillRect/>
            </a:stretch>
          </p:blipFill>
          <p:spPr bwMode="auto">
            <a:xfrm>
              <a:off x="7975600" y="0"/>
              <a:ext cx="11684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00" name="Picture 9" descr="USFS_swoosh_sheild_ONLY_101912-01.png">
              <a:extLst>
                <a:ext uri="{FF2B5EF4-FFF2-40B4-BE49-F238E27FC236}">
                  <a16:creationId xmlns:a16="http://schemas.microsoft.com/office/drawing/2014/main" id="{B8A2E201-4C03-C973-32EF-16D3F08E9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92" t="81944" r="12605"/>
            <a:stretch>
              <a:fillRect/>
            </a:stretch>
          </p:blipFill>
          <p:spPr bwMode="auto">
            <a:xfrm>
              <a:off x="7647673" y="5257800"/>
              <a:ext cx="1152525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73" name="TextBox 2">
            <a:extLst>
              <a:ext uri="{FF2B5EF4-FFF2-40B4-BE49-F238E27FC236}">
                <a16:creationId xmlns:a16="http://schemas.microsoft.com/office/drawing/2014/main" id="{4DDBFAB4-57CF-03E5-1534-7EAD2C348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981200"/>
            <a:ext cx="2414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LANDFIRE DESCRIPTION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72757A2-EDEC-F06B-C3AD-36F800F05EE1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2514600"/>
          <a:ext cx="6362700" cy="1476375"/>
        </p:xfrm>
        <a:graphic>
          <a:graphicData uri="http://schemas.openxmlformats.org/drawingml/2006/table">
            <a:tbl>
              <a:tblPr/>
              <a:tblGrid>
                <a:gridCol w="2982913">
                  <a:extLst>
                    <a:ext uri="{9D8B030D-6E8A-4147-A177-3AD203B41FA5}">
                      <a16:colId xmlns:a16="http://schemas.microsoft.com/office/drawing/2014/main" val="2437438465"/>
                    </a:ext>
                  </a:extLst>
                </a:gridCol>
                <a:gridCol w="1941512">
                  <a:extLst>
                    <a:ext uri="{9D8B030D-6E8A-4147-A177-3AD203B41FA5}">
                      <a16:colId xmlns:a16="http://schemas.microsoft.com/office/drawing/2014/main" val="1094527191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3300478634"/>
                    </a:ext>
                  </a:extLst>
                </a:gridCol>
              </a:tblGrid>
              <a:tr h="295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Succession Stage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Canopy Cover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021385"/>
                  </a:ext>
                </a:extLst>
              </a:tr>
              <a:tr h="295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Closed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Open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253365"/>
                  </a:ext>
                </a:extLst>
              </a:tr>
              <a:tr h="295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Early Development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640502"/>
                  </a:ext>
                </a:extLst>
              </a:tr>
              <a:tr h="295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Mid-Development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7212629"/>
                  </a:ext>
                </a:extLst>
              </a:tr>
              <a:tr h="295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Late-development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27294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874087B9-32E0-F38C-65DE-C56D55431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LATE SERAL RANGE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CDBE08C-3D0F-A5FF-B237-6B4DA2F74AC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05000" y="3967163"/>
          <a:ext cx="5295900" cy="2200275"/>
        </p:xfrm>
        <a:graphic>
          <a:graphicData uri="http://schemas.openxmlformats.org/drawingml/2006/table">
            <a:tbl>
              <a:tblPr/>
              <a:tblGrid>
                <a:gridCol w="1017588">
                  <a:extLst>
                    <a:ext uri="{9D8B030D-6E8A-4147-A177-3AD203B41FA5}">
                      <a16:colId xmlns:a16="http://schemas.microsoft.com/office/drawing/2014/main" val="1072476504"/>
                    </a:ext>
                  </a:extLst>
                </a:gridCol>
                <a:gridCol w="941387">
                  <a:extLst>
                    <a:ext uri="{9D8B030D-6E8A-4147-A177-3AD203B41FA5}">
                      <a16:colId xmlns:a16="http://schemas.microsoft.com/office/drawing/2014/main" val="2753533627"/>
                    </a:ext>
                  </a:extLst>
                </a:gridCol>
                <a:gridCol w="1546225">
                  <a:extLst>
                    <a:ext uri="{9D8B030D-6E8A-4147-A177-3AD203B41FA5}">
                      <a16:colId xmlns:a16="http://schemas.microsoft.com/office/drawing/2014/main" val="3952021024"/>
                    </a:ext>
                  </a:extLst>
                </a:gridCol>
                <a:gridCol w="519113">
                  <a:extLst>
                    <a:ext uri="{9D8B030D-6E8A-4147-A177-3AD203B41FA5}">
                      <a16:colId xmlns:a16="http://schemas.microsoft.com/office/drawing/2014/main" val="3168081354"/>
                    </a:ext>
                  </a:extLst>
                </a:gridCol>
                <a:gridCol w="1271587">
                  <a:extLst>
                    <a:ext uri="{9D8B030D-6E8A-4147-A177-3AD203B41FA5}">
                      <a16:colId xmlns:a16="http://schemas.microsoft.com/office/drawing/2014/main" val="1455165891"/>
                    </a:ext>
                  </a:extLst>
                </a:gridCol>
              </a:tblGrid>
              <a:tr h="647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Crosswalk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208589"/>
                  </a:ext>
                </a:extLst>
              </a:tr>
              <a:tr h="241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PATH veg type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PNVG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Succession Class</a:t>
                      </a: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D  E</a:t>
                      </a:r>
                      <a:r>
                        <a:rPr kumimoji="0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 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 Early Seral Range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699309"/>
                  </a:ext>
                </a:extLst>
              </a:tr>
              <a:tr h="241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FWi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DFHEdy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75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38-100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5166759"/>
                  </a:ext>
                </a:extLst>
              </a:tr>
              <a:tr h="241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FSi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ABAMup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63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31-94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1751713"/>
                  </a:ext>
                </a:extLst>
              </a:tr>
              <a:tr h="241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FSw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ABAMlw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62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31-93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7038481"/>
                  </a:ext>
                </a:extLst>
              </a:tr>
              <a:tr h="241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FMc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MTHE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65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32-98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0067315"/>
                  </a:ext>
                </a:extLst>
              </a:tr>
              <a:tr h="241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FWx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DFHEdy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75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38-100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2056828"/>
                  </a:ext>
                </a:extLst>
              </a:tr>
            </a:tbl>
          </a:graphicData>
        </a:graphic>
      </p:graphicFrame>
      <p:grpSp>
        <p:nvGrpSpPr>
          <p:cNvPr id="19496" name="Group 7">
            <a:extLst>
              <a:ext uri="{FF2B5EF4-FFF2-40B4-BE49-F238E27FC236}">
                <a16:creationId xmlns:a16="http://schemas.microsoft.com/office/drawing/2014/main" id="{3B8B32AA-CAD4-392C-62D8-6ECF2572C99E}"/>
              </a:ext>
            </a:extLst>
          </p:cNvPr>
          <p:cNvGrpSpPr>
            <a:grpSpLocks/>
          </p:cNvGrpSpPr>
          <p:nvPr/>
        </p:nvGrpSpPr>
        <p:grpSpPr bwMode="auto">
          <a:xfrm>
            <a:off x="7646988" y="0"/>
            <a:ext cx="1497012" cy="6858000"/>
            <a:chOff x="7647673" y="0"/>
            <a:chExt cx="1496327" cy="6858000"/>
          </a:xfrm>
        </p:grpSpPr>
        <p:pic>
          <p:nvPicPr>
            <p:cNvPr id="19523" name="Picture 8" descr="USFS_swoosh_sheild_ONLY_101912-01.png">
              <a:extLst>
                <a:ext uri="{FF2B5EF4-FFF2-40B4-BE49-F238E27FC236}">
                  <a16:creationId xmlns:a16="http://schemas.microsoft.com/office/drawing/2014/main" id="{2F3D6F6D-58C6-2E58-B8D3-0A68C4357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222"/>
            <a:stretch>
              <a:fillRect/>
            </a:stretch>
          </p:blipFill>
          <p:spPr bwMode="auto">
            <a:xfrm>
              <a:off x="7975600" y="0"/>
              <a:ext cx="11684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24" name="Picture 9" descr="USFS_swoosh_sheild_ONLY_101912-01.png">
              <a:extLst>
                <a:ext uri="{FF2B5EF4-FFF2-40B4-BE49-F238E27FC236}">
                  <a16:creationId xmlns:a16="http://schemas.microsoft.com/office/drawing/2014/main" id="{91D8C179-2353-164A-7E75-E3D14D0A1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92" t="81944" r="12605"/>
            <a:stretch>
              <a:fillRect/>
            </a:stretch>
          </p:blipFill>
          <p:spPr bwMode="auto">
            <a:xfrm>
              <a:off x="7647673" y="5257800"/>
              <a:ext cx="1152525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97" name="TextBox 2">
            <a:extLst>
              <a:ext uri="{FF2B5EF4-FFF2-40B4-BE49-F238E27FC236}">
                <a16:creationId xmlns:a16="http://schemas.microsoft.com/office/drawing/2014/main" id="{A8190368-C626-74A9-67F6-C89F244AA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2414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LANDFIRE DESCRIPTION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D553ECB-7C85-BD48-173D-C4D7E263733E}"/>
              </a:ext>
            </a:extLst>
          </p:cNvPr>
          <p:cNvGraphicFramePr>
            <a:graphicFrameLocks noGrp="1"/>
          </p:cNvGraphicFramePr>
          <p:nvPr/>
        </p:nvGraphicFramePr>
        <p:xfrm>
          <a:off x="914400" y="2690813"/>
          <a:ext cx="6362700" cy="1476375"/>
        </p:xfrm>
        <a:graphic>
          <a:graphicData uri="http://schemas.openxmlformats.org/drawingml/2006/table">
            <a:tbl>
              <a:tblPr/>
              <a:tblGrid>
                <a:gridCol w="2982913">
                  <a:extLst>
                    <a:ext uri="{9D8B030D-6E8A-4147-A177-3AD203B41FA5}">
                      <a16:colId xmlns:a16="http://schemas.microsoft.com/office/drawing/2014/main" val="1856726959"/>
                    </a:ext>
                  </a:extLst>
                </a:gridCol>
                <a:gridCol w="1941512">
                  <a:extLst>
                    <a:ext uri="{9D8B030D-6E8A-4147-A177-3AD203B41FA5}">
                      <a16:colId xmlns:a16="http://schemas.microsoft.com/office/drawing/2014/main" val="2427909853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438686802"/>
                    </a:ext>
                  </a:extLst>
                </a:gridCol>
              </a:tblGrid>
              <a:tr h="295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Succession Stage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Canopy Cover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81863"/>
                  </a:ext>
                </a:extLst>
              </a:tr>
              <a:tr h="295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Closed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Open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3386765"/>
                  </a:ext>
                </a:extLst>
              </a:tr>
              <a:tr h="295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Early Development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476674"/>
                  </a:ext>
                </a:extLst>
              </a:tr>
              <a:tr h="295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Mid-Development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910648"/>
                  </a:ext>
                </a:extLst>
              </a:tr>
              <a:tr h="295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Late-development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71016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Documents and Settings\lhelmig\Local Settings\Temporary Internet Files\Content.Outlook\2KWEWYPC\PVT (2).gif">
            <a:extLst>
              <a:ext uri="{FF2B5EF4-FFF2-40B4-BE49-F238E27FC236}">
                <a16:creationId xmlns:a16="http://schemas.microsoft.com/office/drawing/2014/main" id="{5395DB5E-9121-64B3-D98D-A1EA3EFCF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85800"/>
            <a:ext cx="6019800" cy="546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extBox 1">
            <a:extLst>
              <a:ext uri="{FF2B5EF4-FFF2-40B4-BE49-F238E27FC236}">
                <a16:creationId xmlns:a16="http://schemas.microsoft.com/office/drawing/2014/main" id="{7A08E36C-8407-DB25-0938-6FD030F57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1938" y="865188"/>
            <a:ext cx="17351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baseline="30000"/>
              <a:t>#3</a:t>
            </a:r>
            <a:r>
              <a:rPr lang="en-US" altLang="en-US" sz="2000"/>
              <a:t> SUMMARIZE</a:t>
            </a:r>
          </a:p>
          <a:p>
            <a:pPr algn="ctr"/>
            <a:r>
              <a:rPr lang="en-US" altLang="en-US" sz="2000"/>
              <a:t>CONDITIONS</a:t>
            </a:r>
          </a:p>
        </p:txBody>
      </p:sp>
      <p:grpSp>
        <p:nvGrpSpPr>
          <p:cNvPr id="20483" name="Group 3">
            <a:extLst>
              <a:ext uri="{FF2B5EF4-FFF2-40B4-BE49-F238E27FC236}">
                <a16:creationId xmlns:a16="http://schemas.microsoft.com/office/drawing/2014/main" id="{3B9E29D7-9617-2B12-D1E0-B22878E7A1F8}"/>
              </a:ext>
            </a:extLst>
          </p:cNvPr>
          <p:cNvGrpSpPr>
            <a:grpSpLocks/>
          </p:cNvGrpSpPr>
          <p:nvPr/>
        </p:nvGrpSpPr>
        <p:grpSpPr bwMode="auto">
          <a:xfrm>
            <a:off x="7646988" y="0"/>
            <a:ext cx="1497012" cy="6858000"/>
            <a:chOff x="7647673" y="0"/>
            <a:chExt cx="1496327" cy="6858000"/>
          </a:xfrm>
        </p:grpSpPr>
        <p:pic>
          <p:nvPicPr>
            <p:cNvPr id="20484" name="Picture 4" descr="USFS_swoosh_sheild_ONLY_101912-01.png">
              <a:extLst>
                <a:ext uri="{FF2B5EF4-FFF2-40B4-BE49-F238E27FC236}">
                  <a16:creationId xmlns:a16="http://schemas.microsoft.com/office/drawing/2014/main" id="{0C783C34-71A0-564C-263D-454321CD9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222"/>
            <a:stretch>
              <a:fillRect/>
            </a:stretch>
          </p:blipFill>
          <p:spPr bwMode="auto">
            <a:xfrm>
              <a:off x="7975600" y="0"/>
              <a:ext cx="11684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5" name="Picture 5" descr="USFS_swoosh_sheild_ONLY_101912-01.png">
              <a:extLst>
                <a:ext uri="{FF2B5EF4-FFF2-40B4-BE49-F238E27FC236}">
                  <a16:creationId xmlns:a16="http://schemas.microsoft.com/office/drawing/2014/main" id="{C4580330-8A0F-EE1D-B8EF-31CF2DC5D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92" t="81944" r="12605"/>
            <a:stretch>
              <a:fillRect/>
            </a:stretch>
          </p:blipFill>
          <p:spPr bwMode="auto">
            <a:xfrm>
              <a:off x="7647673" y="5257800"/>
              <a:ext cx="1152525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2">
            <a:extLst>
              <a:ext uri="{FF2B5EF4-FFF2-40B4-BE49-F238E27FC236}">
                <a16:creationId xmlns:a16="http://schemas.microsoft.com/office/drawing/2014/main" id="{BAC9FA8E-B96C-CBF9-1A0E-DC7A0D447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47688"/>
            <a:ext cx="7467600" cy="57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74" name="Group 3">
            <a:extLst>
              <a:ext uri="{FF2B5EF4-FFF2-40B4-BE49-F238E27FC236}">
                <a16:creationId xmlns:a16="http://schemas.microsoft.com/office/drawing/2014/main" id="{5B44B846-D6E1-58E0-D511-208A657E407D}"/>
              </a:ext>
            </a:extLst>
          </p:cNvPr>
          <p:cNvGrpSpPr>
            <a:grpSpLocks/>
          </p:cNvGrpSpPr>
          <p:nvPr/>
        </p:nvGrpSpPr>
        <p:grpSpPr bwMode="auto">
          <a:xfrm>
            <a:off x="7646988" y="0"/>
            <a:ext cx="1497012" cy="6858000"/>
            <a:chOff x="7647673" y="0"/>
            <a:chExt cx="1496327" cy="6858000"/>
          </a:xfrm>
        </p:grpSpPr>
        <p:pic>
          <p:nvPicPr>
            <p:cNvPr id="3075" name="Picture 4" descr="USFS_swoosh_sheild_ONLY_101912-01.png">
              <a:extLst>
                <a:ext uri="{FF2B5EF4-FFF2-40B4-BE49-F238E27FC236}">
                  <a16:creationId xmlns:a16="http://schemas.microsoft.com/office/drawing/2014/main" id="{10CCC647-2F22-133E-0545-15D5D063F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222"/>
            <a:stretch>
              <a:fillRect/>
            </a:stretch>
          </p:blipFill>
          <p:spPr bwMode="auto">
            <a:xfrm>
              <a:off x="7975600" y="0"/>
              <a:ext cx="11684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5" descr="USFS_swoosh_sheild_ONLY_101912-01.png">
              <a:extLst>
                <a:ext uri="{FF2B5EF4-FFF2-40B4-BE49-F238E27FC236}">
                  <a16:creationId xmlns:a16="http://schemas.microsoft.com/office/drawing/2014/main" id="{8ED319C9-F4C0-639A-833D-9B6EA8F12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92" t="81944" r="12605"/>
            <a:stretch>
              <a:fillRect/>
            </a:stretch>
          </p:blipFill>
          <p:spPr bwMode="auto">
            <a:xfrm>
              <a:off x="7647673" y="5257800"/>
              <a:ext cx="1152525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>
            <a:extLst>
              <a:ext uri="{FF2B5EF4-FFF2-40B4-BE49-F238E27FC236}">
                <a16:creationId xmlns:a16="http://schemas.microsoft.com/office/drawing/2014/main" id="{307791C1-5516-49CE-03BE-806F404E4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9600"/>
            <a:ext cx="5610225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3">
            <a:extLst>
              <a:ext uri="{FF2B5EF4-FFF2-40B4-BE49-F238E27FC236}">
                <a16:creationId xmlns:a16="http://schemas.microsoft.com/office/drawing/2014/main" id="{BA3CAD78-E25B-664F-5645-11A1E0C72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066800"/>
            <a:ext cx="2101850" cy="205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507" name="Group 3">
            <a:extLst>
              <a:ext uri="{FF2B5EF4-FFF2-40B4-BE49-F238E27FC236}">
                <a16:creationId xmlns:a16="http://schemas.microsoft.com/office/drawing/2014/main" id="{5F999DD1-9E55-E05D-2554-45ACAE7F32B0}"/>
              </a:ext>
            </a:extLst>
          </p:cNvPr>
          <p:cNvGrpSpPr>
            <a:grpSpLocks/>
          </p:cNvGrpSpPr>
          <p:nvPr/>
        </p:nvGrpSpPr>
        <p:grpSpPr bwMode="auto">
          <a:xfrm>
            <a:off x="7646988" y="0"/>
            <a:ext cx="1497012" cy="6858000"/>
            <a:chOff x="7647673" y="0"/>
            <a:chExt cx="1496327" cy="6858000"/>
          </a:xfrm>
        </p:grpSpPr>
        <p:pic>
          <p:nvPicPr>
            <p:cNvPr id="21508" name="Picture 4" descr="USFS_swoosh_sheild_ONLY_101912-01.png">
              <a:extLst>
                <a:ext uri="{FF2B5EF4-FFF2-40B4-BE49-F238E27FC236}">
                  <a16:creationId xmlns:a16="http://schemas.microsoft.com/office/drawing/2014/main" id="{20689A2F-ADAF-9F85-7C07-C1EF6E9BA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222"/>
            <a:stretch>
              <a:fillRect/>
            </a:stretch>
          </p:blipFill>
          <p:spPr bwMode="auto">
            <a:xfrm>
              <a:off x="7975600" y="0"/>
              <a:ext cx="11684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9" name="Picture 5" descr="USFS_swoosh_sheild_ONLY_101912-01.png">
              <a:extLst>
                <a:ext uri="{FF2B5EF4-FFF2-40B4-BE49-F238E27FC236}">
                  <a16:creationId xmlns:a16="http://schemas.microsoft.com/office/drawing/2014/main" id="{6A23EFB0-EF86-10BB-14AB-F7E170402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92" t="81944" r="12605"/>
            <a:stretch>
              <a:fillRect/>
            </a:stretch>
          </p:blipFill>
          <p:spPr bwMode="auto">
            <a:xfrm>
              <a:off x="7647673" y="5257800"/>
              <a:ext cx="1152525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>
            <a:extLst>
              <a:ext uri="{FF2B5EF4-FFF2-40B4-BE49-F238E27FC236}">
                <a16:creationId xmlns:a16="http://schemas.microsoft.com/office/drawing/2014/main" id="{CD1F62C0-2B14-47D4-1037-440193DD6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5400675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3">
            <a:extLst>
              <a:ext uri="{FF2B5EF4-FFF2-40B4-BE49-F238E27FC236}">
                <a16:creationId xmlns:a16="http://schemas.microsoft.com/office/drawing/2014/main" id="{2E3F05ED-6E3B-C317-6F3A-DDF06CD6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19200"/>
            <a:ext cx="1447800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531" name="Group 3">
            <a:extLst>
              <a:ext uri="{FF2B5EF4-FFF2-40B4-BE49-F238E27FC236}">
                <a16:creationId xmlns:a16="http://schemas.microsoft.com/office/drawing/2014/main" id="{B848629E-DC69-1D8E-02E7-40B33A1DA125}"/>
              </a:ext>
            </a:extLst>
          </p:cNvPr>
          <p:cNvGrpSpPr>
            <a:grpSpLocks/>
          </p:cNvGrpSpPr>
          <p:nvPr/>
        </p:nvGrpSpPr>
        <p:grpSpPr bwMode="auto">
          <a:xfrm>
            <a:off x="7646988" y="0"/>
            <a:ext cx="1497012" cy="6858000"/>
            <a:chOff x="7647673" y="0"/>
            <a:chExt cx="1496327" cy="6858000"/>
          </a:xfrm>
        </p:grpSpPr>
        <p:pic>
          <p:nvPicPr>
            <p:cNvPr id="22532" name="Picture 4" descr="USFS_swoosh_sheild_ONLY_101912-01.png">
              <a:extLst>
                <a:ext uri="{FF2B5EF4-FFF2-40B4-BE49-F238E27FC236}">
                  <a16:creationId xmlns:a16="http://schemas.microsoft.com/office/drawing/2014/main" id="{3D2F36DF-0928-B0B0-F5A9-D793202B7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222"/>
            <a:stretch>
              <a:fillRect/>
            </a:stretch>
          </p:blipFill>
          <p:spPr bwMode="auto">
            <a:xfrm>
              <a:off x="7975600" y="0"/>
              <a:ext cx="11684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3" name="Picture 5" descr="USFS_swoosh_sheild_ONLY_101912-01.png">
              <a:extLst>
                <a:ext uri="{FF2B5EF4-FFF2-40B4-BE49-F238E27FC236}">
                  <a16:creationId xmlns:a16="http://schemas.microsoft.com/office/drawing/2014/main" id="{0E12457A-B0D6-4D6E-274F-9A1668B0A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92" t="81944" r="12605"/>
            <a:stretch>
              <a:fillRect/>
            </a:stretch>
          </p:blipFill>
          <p:spPr bwMode="auto">
            <a:xfrm>
              <a:off x="7647673" y="5257800"/>
              <a:ext cx="1152525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6BD62-374A-5938-BBCE-EFFB44197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aseline="30000" dirty="0">
                <a:ea typeface="+mj-ea"/>
              </a:rPr>
              <a:t>#4</a:t>
            </a:r>
            <a:r>
              <a:rPr lang="en-US" dirty="0">
                <a:ea typeface="+mj-ea"/>
              </a:rPr>
              <a:t> SETTING THE MANAGEMENT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20A07-73BA-2275-E0A1-83CF3DD65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dirty="0">
                <a:ea typeface="+mn-ea"/>
              </a:rPr>
              <a:t>LSR, Matrix and AMA allocations used to actively manage early and late seral objectives.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800" dirty="0"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800" dirty="0">
                <a:ea typeface="+mn-ea"/>
              </a:rPr>
              <a:t>Developed a crosswalk of candidate and target states from which to create or maintain early and late seral classes.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800" dirty="0"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800" dirty="0">
                <a:ea typeface="+mn-ea"/>
              </a:rPr>
              <a:t>Identified a list of management actions (PCT, Thinning, Regeneration, Fire).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800" dirty="0"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800" dirty="0">
                <a:ea typeface="+mn-ea"/>
              </a:rPr>
              <a:t>Developed a rate based on assumptions from observing earlier runs and evaluating what the non-managed landscape would produce.  </a:t>
            </a:r>
          </a:p>
        </p:txBody>
      </p:sp>
      <p:grpSp>
        <p:nvGrpSpPr>
          <p:cNvPr id="23555" name="Group 3">
            <a:extLst>
              <a:ext uri="{FF2B5EF4-FFF2-40B4-BE49-F238E27FC236}">
                <a16:creationId xmlns:a16="http://schemas.microsoft.com/office/drawing/2014/main" id="{6D9205CC-0437-A853-4634-581B28EA52FE}"/>
              </a:ext>
            </a:extLst>
          </p:cNvPr>
          <p:cNvGrpSpPr>
            <a:grpSpLocks/>
          </p:cNvGrpSpPr>
          <p:nvPr/>
        </p:nvGrpSpPr>
        <p:grpSpPr bwMode="auto">
          <a:xfrm>
            <a:off x="7646988" y="0"/>
            <a:ext cx="1497012" cy="6858000"/>
            <a:chOff x="7647673" y="0"/>
            <a:chExt cx="1496327" cy="6858000"/>
          </a:xfrm>
        </p:grpSpPr>
        <p:pic>
          <p:nvPicPr>
            <p:cNvPr id="23556" name="Picture 4" descr="USFS_swoosh_sheild_ONLY_101912-01.png">
              <a:extLst>
                <a:ext uri="{FF2B5EF4-FFF2-40B4-BE49-F238E27FC236}">
                  <a16:creationId xmlns:a16="http://schemas.microsoft.com/office/drawing/2014/main" id="{6C7F20BC-5F15-FD5D-2060-8B747970A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222"/>
            <a:stretch>
              <a:fillRect/>
            </a:stretch>
          </p:blipFill>
          <p:spPr bwMode="auto">
            <a:xfrm>
              <a:off x="7975600" y="0"/>
              <a:ext cx="11684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7" name="Picture 5" descr="USFS_swoosh_sheild_ONLY_101912-01.png">
              <a:extLst>
                <a:ext uri="{FF2B5EF4-FFF2-40B4-BE49-F238E27FC236}">
                  <a16:creationId xmlns:a16="http://schemas.microsoft.com/office/drawing/2014/main" id="{476250AF-4E0D-062E-3CFE-77863B079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92" t="81944" r="12605"/>
            <a:stretch>
              <a:fillRect/>
            </a:stretch>
          </p:blipFill>
          <p:spPr bwMode="auto">
            <a:xfrm>
              <a:off x="7647673" y="5257800"/>
              <a:ext cx="1152525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F37C8D62-1F87-E1AD-2021-2415811EC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935037"/>
          </a:xfrm>
        </p:spPr>
        <p:txBody>
          <a:bodyPr/>
          <a:lstStyle/>
          <a:p>
            <a:br>
              <a:rPr lang="en-US" altLang="en-US" sz="2400" b="1"/>
            </a:br>
            <a:br>
              <a:rPr lang="en-US" altLang="en-US" sz="2400" b="1"/>
            </a:br>
            <a:r>
              <a:rPr lang="en-US" altLang="en-US" sz="1800" b="1"/>
              <a:t>What states currently provide early seral </a:t>
            </a:r>
            <a:br>
              <a:rPr lang="en-US" altLang="en-US" sz="1800" b="1"/>
            </a:br>
            <a:r>
              <a:rPr lang="en-US" altLang="en-US" sz="1800" b="1"/>
              <a:t>and </a:t>
            </a:r>
            <a:br>
              <a:rPr lang="en-US" altLang="en-US" sz="1800" b="1"/>
            </a:br>
            <a:r>
              <a:rPr lang="en-US" altLang="en-US" sz="1800" b="1"/>
              <a:t>what states provide the opportunity to create early seral? </a:t>
            </a:r>
            <a:br>
              <a:rPr lang="en-US" altLang="en-US" sz="1800" b="1"/>
            </a:br>
            <a:br>
              <a:rPr lang="en-US" altLang="en-US" sz="2000" b="1"/>
            </a:br>
            <a:br>
              <a:rPr lang="en-US" altLang="en-US" sz="2200" b="1"/>
            </a:br>
            <a:endParaRPr lang="en-US" altLang="en-US" sz="2200" b="1"/>
          </a:p>
        </p:txBody>
      </p:sp>
      <p:pic>
        <p:nvPicPr>
          <p:cNvPr id="24578" name="Picture 4" descr="C:\Documents and Settings\jkertis\My Documents\warnerpics\1\Dscn0013.jpg">
            <a:extLst>
              <a:ext uri="{FF2B5EF4-FFF2-40B4-BE49-F238E27FC236}">
                <a16:creationId xmlns:a16="http://schemas.microsoft.com/office/drawing/2014/main" id="{82ED4582-56C7-7E9A-78BF-2B1D5B9AB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32210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2" descr="C:\Documents and Settings\jkertis\My Documents\warnerpics\15\Dscn0054.jpg">
            <a:extLst>
              <a:ext uri="{FF2B5EF4-FFF2-40B4-BE49-F238E27FC236}">
                <a16:creationId xmlns:a16="http://schemas.microsoft.com/office/drawing/2014/main" id="{37787D93-2609-F371-DD78-DB78CD7D0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28800"/>
            <a:ext cx="25146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 descr="http://www.humboldt.edu/redwoods/images/photos/dougfir/1_WA_young-canopy1.jpg">
            <a:extLst>
              <a:ext uri="{FF2B5EF4-FFF2-40B4-BE49-F238E27FC236}">
                <a16:creationId xmlns:a16="http://schemas.microsoft.com/office/drawing/2014/main" id="{FBAFEE31-7D58-B7FB-A30D-18B4F9C2E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19400"/>
            <a:ext cx="20193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0" descr="http://3.bp.blogspot.com/-v8YQUsxGY0s/UMQXBEoCu3I/AAAAAAAAGyU/oUA614Sd8OE/s1600/IMAGE_6029D5AE-8201-428D-9E63-502C41B8181C.JPG">
            <a:extLst>
              <a:ext uri="{FF2B5EF4-FFF2-40B4-BE49-F238E27FC236}">
                <a16:creationId xmlns:a16="http://schemas.microsoft.com/office/drawing/2014/main" id="{3F8ED610-9AB4-3EDE-1F0D-5245B1306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388620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9" descr="USFS_swoosh_sheild_ONLY_101912-01.png">
            <a:extLst>
              <a:ext uri="{FF2B5EF4-FFF2-40B4-BE49-F238E27FC236}">
                <a16:creationId xmlns:a16="http://schemas.microsoft.com/office/drawing/2014/main" id="{002EF8F2-BA30-6634-36EB-CF4F32505166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22"/>
          <a:stretch>
            <a:fillRect/>
          </a:stretch>
        </p:blipFill>
        <p:spPr bwMode="auto">
          <a:xfrm>
            <a:off x="7975600" y="0"/>
            <a:ext cx="1168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0" descr="USFS_swoosh_sheild_ONLY_101912-01.png">
            <a:extLst>
              <a:ext uri="{FF2B5EF4-FFF2-40B4-BE49-F238E27FC236}">
                <a16:creationId xmlns:a16="http://schemas.microsoft.com/office/drawing/2014/main" id="{F60FFFB9-16C5-9505-852A-BA103933EF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92" t="81944" r="12605"/>
          <a:stretch>
            <a:fillRect/>
          </a:stretch>
        </p:blipFill>
        <p:spPr bwMode="auto">
          <a:xfrm>
            <a:off x="7383463" y="152400"/>
            <a:ext cx="8620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Box 2">
            <a:extLst>
              <a:ext uri="{FF2B5EF4-FFF2-40B4-BE49-F238E27FC236}">
                <a16:creationId xmlns:a16="http://schemas.microsoft.com/office/drawing/2014/main" id="{F9DD7079-D9FE-6055-F0E2-05C385026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507038"/>
            <a:ext cx="152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/>
              <a:t>TARGET STATE</a:t>
            </a:r>
          </a:p>
        </p:txBody>
      </p:sp>
      <p:sp>
        <p:nvSpPr>
          <p:cNvPr id="24585" name="TextBox 5">
            <a:extLst>
              <a:ext uri="{FF2B5EF4-FFF2-40B4-BE49-F238E27FC236}">
                <a16:creationId xmlns:a16="http://schemas.microsoft.com/office/drawing/2014/main" id="{1A4996A2-6C44-1665-ECE5-A7BB460C7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3763" y="5972175"/>
            <a:ext cx="2001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/>
              <a:t>CANDIDATE STATES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EA46F060-BC02-1E31-1B03-9DFCC3B4D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aseline="30000"/>
              <a:t>#5 </a:t>
            </a:r>
            <a:r>
              <a:rPr lang="en-US" altLang="en-US"/>
              <a:t>COMPARING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ED3F9-B38D-9322-D953-D66A8E7E1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Key differences</a:t>
            </a:r>
          </a:p>
          <a:p>
            <a:r>
              <a:rPr lang="en-US" altLang="en-US"/>
              <a:t>Key similarities 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  <a:p>
            <a:r>
              <a:rPr lang="en-US" altLang="en-US"/>
              <a:t>What level of active management achieved our goal – if it could be achieved at all?  </a:t>
            </a:r>
          </a:p>
        </p:txBody>
      </p:sp>
      <p:grpSp>
        <p:nvGrpSpPr>
          <p:cNvPr id="25603" name="Group 3">
            <a:extLst>
              <a:ext uri="{FF2B5EF4-FFF2-40B4-BE49-F238E27FC236}">
                <a16:creationId xmlns:a16="http://schemas.microsoft.com/office/drawing/2014/main" id="{134DF1AE-4674-23AE-29EB-E2FC3896F2DD}"/>
              </a:ext>
            </a:extLst>
          </p:cNvPr>
          <p:cNvGrpSpPr>
            <a:grpSpLocks/>
          </p:cNvGrpSpPr>
          <p:nvPr/>
        </p:nvGrpSpPr>
        <p:grpSpPr bwMode="auto">
          <a:xfrm>
            <a:off x="7646988" y="0"/>
            <a:ext cx="1497012" cy="6858000"/>
            <a:chOff x="7647673" y="0"/>
            <a:chExt cx="1496327" cy="6858000"/>
          </a:xfrm>
        </p:grpSpPr>
        <p:pic>
          <p:nvPicPr>
            <p:cNvPr id="25604" name="Picture 4" descr="USFS_swoosh_sheild_ONLY_101912-01.png">
              <a:extLst>
                <a:ext uri="{FF2B5EF4-FFF2-40B4-BE49-F238E27FC236}">
                  <a16:creationId xmlns:a16="http://schemas.microsoft.com/office/drawing/2014/main" id="{3DFACEB3-337D-AB36-C117-255186B9B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222"/>
            <a:stretch>
              <a:fillRect/>
            </a:stretch>
          </p:blipFill>
          <p:spPr bwMode="auto">
            <a:xfrm>
              <a:off x="7975600" y="0"/>
              <a:ext cx="11684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5" name="Picture 5" descr="USFS_swoosh_sheild_ONLY_101912-01.png">
              <a:extLst>
                <a:ext uri="{FF2B5EF4-FFF2-40B4-BE49-F238E27FC236}">
                  <a16:creationId xmlns:a16="http://schemas.microsoft.com/office/drawing/2014/main" id="{4B591DCC-3917-E4C0-14C1-D92C9D743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92" t="81944" r="12605"/>
            <a:stretch>
              <a:fillRect/>
            </a:stretch>
          </p:blipFill>
          <p:spPr bwMode="auto">
            <a:xfrm>
              <a:off x="7647673" y="5257800"/>
              <a:ext cx="1152525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9CA01385-D758-AEAD-E320-E15EFC79A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Comparing results….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99B3F-8005-F273-2F6A-C4E36E664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6400"/>
            <a:ext cx="7034213" cy="4060825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200"/>
              <a:t>Watershed early seral range -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200"/>
              <a:t>6-18%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200"/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200"/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200"/>
              <a:t>What will natural processes 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200"/>
              <a:t>produce?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200"/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200"/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200"/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200"/>
              <a:t>Compare to the number of acres typically managed each decade on the McKenzie River Ranger District –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200"/>
              <a:t>Approx. 5,500 </a:t>
            </a:r>
          </a:p>
        </p:txBody>
      </p:sp>
      <p:pic>
        <p:nvPicPr>
          <p:cNvPr id="26627" name="Picture 7">
            <a:extLst>
              <a:ext uri="{FF2B5EF4-FFF2-40B4-BE49-F238E27FC236}">
                <a16:creationId xmlns:a16="http://schemas.microsoft.com/office/drawing/2014/main" id="{866EB5D7-63D1-58EA-BE30-EF1D0F879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16300"/>
            <a:ext cx="1016000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>
            <a:extLst>
              <a:ext uri="{FF2B5EF4-FFF2-40B4-BE49-F238E27FC236}">
                <a16:creationId xmlns:a16="http://schemas.microsoft.com/office/drawing/2014/main" id="{9D03D0B1-DFE0-44FD-FC5B-26785651F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06725"/>
            <a:ext cx="11430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629" name="Group 5">
            <a:extLst>
              <a:ext uri="{FF2B5EF4-FFF2-40B4-BE49-F238E27FC236}">
                <a16:creationId xmlns:a16="http://schemas.microsoft.com/office/drawing/2014/main" id="{1FAA016A-76F7-D4CB-B74D-0DCE5DB1858C}"/>
              </a:ext>
            </a:extLst>
          </p:cNvPr>
          <p:cNvGrpSpPr>
            <a:grpSpLocks/>
          </p:cNvGrpSpPr>
          <p:nvPr/>
        </p:nvGrpSpPr>
        <p:grpSpPr bwMode="auto">
          <a:xfrm>
            <a:off x="7646988" y="0"/>
            <a:ext cx="1497012" cy="6858000"/>
            <a:chOff x="7647673" y="0"/>
            <a:chExt cx="1496327" cy="6858000"/>
          </a:xfrm>
        </p:grpSpPr>
        <p:pic>
          <p:nvPicPr>
            <p:cNvPr id="26630" name="Picture 6" descr="USFS_swoosh_sheild_ONLY_101912-01.png">
              <a:extLst>
                <a:ext uri="{FF2B5EF4-FFF2-40B4-BE49-F238E27FC236}">
                  <a16:creationId xmlns:a16="http://schemas.microsoft.com/office/drawing/2014/main" id="{DE0AA1CB-2BDF-5780-BD85-7AFDBC6EB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222"/>
            <a:stretch>
              <a:fillRect/>
            </a:stretch>
          </p:blipFill>
          <p:spPr bwMode="auto">
            <a:xfrm>
              <a:off x="7975600" y="0"/>
              <a:ext cx="11684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1" name="Picture 7" descr="USFS_swoosh_sheild_ONLY_101912-01.png">
              <a:extLst>
                <a:ext uri="{FF2B5EF4-FFF2-40B4-BE49-F238E27FC236}">
                  <a16:creationId xmlns:a16="http://schemas.microsoft.com/office/drawing/2014/main" id="{681BB7FD-02B6-96A8-DC88-D50A86C37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92" t="81944" r="12605"/>
            <a:stretch>
              <a:fillRect/>
            </a:stretch>
          </p:blipFill>
          <p:spPr bwMode="auto">
            <a:xfrm>
              <a:off x="7647673" y="5257800"/>
              <a:ext cx="1152525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5">
            <a:extLst>
              <a:ext uri="{FF2B5EF4-FFF2-40B4-BE49-F238E27FC236}">
                <a16:creationId xmlns:a16="http://schemas.microsoft.com/office/drawing/2014/main" id="{F6A8CAD2-A446-34D6-12E9-2E542FD34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41350"/>
            <a:ext cx="419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800" b="1"/>
              <a:t>Tracking Tool….</a:t>
            </a:r>
          </a:p>
        </p:txBody>
      </p:sp>
      <p:grpSp>
        <p:nvGrpSpPr>
          <p:cNvPr id="27650" name="Group 3">
            <a:extLst>
              <a:ext uri="{FF2B5EF4-FFF2-40B4-BE49-F238E27FC236}">
                <a16:creationId xmlns:a16="http://schemas.microsoft.com/office/drawing/2014/main" id="{21C4E9CA-267C-BA2F-B9A5-4578092A1132}"/>
              </a:ext>
            </a:extLst>
          </p:cNvPr>
          <p:cNvGrpSpPr>
            <a:grpSpLocks/>
          </p:cNvGrpSpPr>
          <p:nvPr/>
        </p:nvGrpSpPr>
        <p:grpSpPr bwMode="auto">
          <a:xfrm>
            <a:off x="7646988" y="0"/>
            <a:ext cx="1497012" cy="6858000"/>
            <a:chOff x="7647673" y="0"/>
            <a:chExt cx="1496327" cy="6858000"/>
          </a:xfrm>
        </p:grpSpPr>
        <p:pic>
          <p:nvPicPr>
            <p:cNvPr id="27658" name="Picture 4" descr="USFS_swoosh_sheild_ONLY_101912-01.png">
              <a:extLst>
                <a:ext uri="{FF2B5EF4-FFF2-40B4-BE49-F238E27FC236}">
                  <a16:creationId xmlns:a16="http://schemas.microsoft.com/office/drawing/2014/main" id="{39BD68F6-0E34-423D-8F64-267F101D7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222"/>
            <a:stretch>
              <a:fillRect/>
            </a:stretch>
          </p:blipFill>
          <p:spPr bwMode="auto">
            <a:xfrm>
              <a:off x="7975600" y="0"/>
              <a:ext cx="11684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9" name="Picture 7" descr="USFS_swoosh_sheild_ONLY_101912-01.png">
              <a:extLst>
                <a:ext uri="{FF2B5EF4-FFF2-40B4-BE49-F238E27FC236}">
                  <a16:creationId xmlns:a16="http://schemas.microsoft.com/office/drawing/2014/main" id="{498A08E3-246A-6478-FDA1-720568968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92" t="81944" r="12605"/>
            <a:stretch>
              <a:fillRect/>
            </a:stretch>
          </p:blipFill>
          <p:spPr bwMode="auto">
            <a:xfrm>
              <a:off x="7647673" y="5257800"/>
              <a:ext cx="1152525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7651" name="Chart 8">
            <a:extLst>
              <a:ext uri="{FF2B5EF4-FFF2-40B4-BE49-F238E27FC236}">
                <a16:creationId xmlns:a16="http://schemas.microsoft.com/office/drawing/2014/main" id="{8E7FAD19-07DA-92C2-34C2-5EFB8D512451}"/>
              </a:ext>
            </a:extLst>
          </p:cNvPr>
          <p:cNvGraphicFramePr>
            <a:graphicFrameLocks/>
          </p:cNvGraphicFramePr>
          <p:nvPr/>
        </p:nvGraphicFramePr>
        <p:xfrm>
          <a:off x="433388" y="1387475"/>
          <a:ext cx="7264400" cy="445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7265831" imgH="4449712" progId="Excel.Chart.8">
                  <p:embed/>
                </p:oleObj>
              </mc:Choice>
              <mc:Fallback>
                <p:oleObj r:id="rId5" imgW="7265831" imgH="4449712" progId="Excel.Chart.8">
                  <p:embed/>
                  <p:pic>
                    <p:nvPicPr>
                      <p:cNvPr id="0" name="Chart 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8" y="1387475"/>
                        <a:ext cx="7264400" cy="445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652" name="Group 6">
            <a:extLst>
              <a:ext uri="{FF2B5EF4-FFF2-40B4-BE49-F238E27FC236}">
                <a16:creationId xmlns:a16="http://schemas.microsoft.com/office/drawing/2014/main" id="{836C4E77-BC0A-2DB2-845D-7112943C05CC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5570538"/>
            <a:ext cx="4954588" cy="407987"/>
            <a:chOff x="1143000" y="5569866"/>
            <a:chExt cx="4955324" cy="408066"/>
          </a:xfrm>
        </p:grpSpPr>
        <p:sp>
          <p:nvSpPr>
            <p:cNvPr id="27655" name="TextBox 1">
              <a:extLst>
                <a:ext uri="{FF2B5EF4-FFF2-40B4-BE49-F238E27FC236}">
                  <a16:creationId xmlns:a16="http://schemas.microsoft.com/office/drawing/2014/main" id="{83AA42E2-8A2B-3CD6-6452-783EE65B06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5606534"/>
              <a:ext cx="4187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/>
                <a:t>10</a:t>
              </a:r>
            </a:p>
          </p:txBody>
        </p:sp>
        <p:sp>
          <p:nvSpPr>
            <p:cNvPr id="27656" name="TextBox 9">
              <a:extLst>
                <a:ext uri="{FF2B5EF4-FFF2-40B4-BE49-F238E27FC236}">
                  <a16:creationId xmlns:a16="http://schemas.microsoft.com/office/drawing/2014/main" id="{40E4FF64-F374-AA87-015C-713601BA3B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0" y="5608600"/>
              <a:ext cx="5357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/>
                <a:t>100</a:t>
              </a:r>
            </a:p>
          </p:txBody>
        </p:sp>
        <p:sp>
          <p:nvSpPr>
            <p:cNvPr id="27657" name="TextBox 10">
              <a:extLst>
                <a:ext uri="{FF2B5EF4-FFF2-40B4-BE49-F238E27FC236}">
                  <a16:creationId xmlns:a16="http://schemas.microsoft.com/office/drawing/2014/main" id="{63A768C4-7E43-FB3C-DEC5-226FFDEC2D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2600" y="5569866"/>
              <a:ext cx="5357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/>
                <a:t>160</a:t>
              </a:r>
            </a:p>
          </p:txBody>
        </p:sp>
      </p:grpSp>
      <p:sp>
        <p:nvSpPr>
          <p:cNvPr id="27653" name="TextBox 11">
            <a:extLst>
              <a:ext uri="{FF2B5EF4-FFF2-40B4-BE49-F238E27FC236}">
                <a16:creationId xmlns:a16="http://schemas.microsoft.com/office/drawing/2014/main" id="{6664E064-100B-E737-7E85-D296A6B12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5475" y="5945188"/>
            <a:ext cx="644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b="1"/>
              <a:t>Year</a:t>
            </a:r>
          </a:p>
        </p:txBody>
      </p:sp>
      <p:sp>
        <p:nvSpPr>
          <p:cNvPr id="27654" name="TextBox 12">
            <a:extLst>
              <a:ext uri="{FF2B5EF4-FFF2-40B4-BE49-F238E27FC236}">
                <a16:creationId xmlns:a16="http://schemas.microsoft.com/office/drawing/2014/main" id="{F02821EE-2AC3-8F91-3350-5B0996C14DD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31750" y="3505200"/>
            <a:ext cx="768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b="1"/>
              <a:t>Acres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>
            <a:extLst>
              <a:ext uri="{FF2B5EF4-FFF2-40B4-BE49-F238E27FC236}">
                <a16:creationId xmlns:a16="http://schemas.microsoft.com/office/drawing/2014/main" id="{41F1AF31-7F2C-7468-22A1-48FA31FDF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169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DFFEC357-E098-63D1-DE1C-41541B1EE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657600" cy="792162"/>
          </a:xfrm>
        </p:spPr>
        <p:txBody>
          <a:bodyPr/>
          <a:lstStyle/>
          <a:p>
            <a:r>
              <a:rPr lang="en-US" altLang="en-US" sz="2400"/>
              <a:t>COMPARING RESULTS</a:t>
            </a:r>
          </a:p>
        </p:txBody>
      </p:sp>
      <p:pic>
        <p:nvPicPr>
          <p:cNvPr id="29698" name="Picture 1">
            <a:extLst>
              <a:ext uri="{FF2B5EF4-FFF2-40B4-BE49-F238E27FC236}">
                <a16:creationId xmlns:a16="http://schemas.microsoft.com/office/drawing/2014/main" id="{518533E4-4F2B-FD64-9435-06517BDAFC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513" y="1066800"/>
            <a:ext cx="38227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2">
            <a:extLst>
              <a:ext uri="{FF2B5EF4-FFF2-40B4-BE49-F238E27FC236}">
                <a16:creationId xmlns:a16="http://schemas.microsoft.com/office/drawing/2014/main" id="{BE185B6C-3E8C-D8A7-5933-65F937FDC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88" y="4465638"/>
            <a:ext cx="4572000" cy="205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0" name="TextBox 4">
            <a:extLst>
              <a:ext uri="{FF2B5EF4-FFF2-40B4-BE49-F238E27FC236}">
                <a16:creationId xmlns:a16="http://schemas.microsoft.com/office/drawing/2014/main" id="{03600518-897A-742F-D211-5F18C6960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431925"/>
            <a:ext cx="2133600" cy="3683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Historical fire regime</a:t>
            </a:r>
          </a:p>
        </p:txBody>
      </p:sp>
      <p:grpSp>
        <p:nvGrpSpPr>
          <p:cNvPr id="29701" name="Group 6">
            <a:extLst>
              <a:ext uri="{FF2B5EF4-FFF2-40B4-BE49-F238E27FC236}">
                <a16:creationId xmlns:a16="http://schemas.microsoft.com/office/drawing/2014/main" id="{2DE53237-0208-F2D7-9BAF-489D0DCF560A}"/>
              </a:ext>
            </a:extLst>
          </p:cNvPr>
          <p:cNvGrpSpPr>
            <a:grpSpLocks/>
          </p:cNvGrpSpPr>
          <p:nvPr/>
        </p:nvGrpSpPr>
        <p:grpSpPr bwMode="auto">
          <a:xfrm>
            <a:off x="7646988" y="0"/>
            <a:ext cx="1497012" cy="6858000"/>
            <a:chOff x="7647673" y="0"/>
            <a:chExt cx="1496327" cy="6858000"/>
          </a:xfrm>
        </p:grpSpPr>
        <p:pic>
          <p:nvPicPr>
            <p:cNvPr id="29705" name="Picture 8" descr="USFS_swoosh_sheild_ONLY_101912-01.png">
              <a:extLst>
                <a:ext uri="{FF2B5EF4-FFF2-40B4-BE49-F238E27FC236}">
                  <a16:creationId xmlns:a16="http://schemas.microsoft.com/office/drawing/2014/main" id="{63F98707-DBB4-ADC5-0226-8DAC56EC2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222"/>
            <a:stretch>
              <a:fillRect/>
            </a:stretch>
          </p:blipFill>
          <p:spPr bwMode="auto">
            <a:xfrm>
              <a:off x="7975600" y="0"/>
              <a:ext cx="11684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6" name="Picture 9" descr="USFS_swoosh_sheild_ONLY_101912-01.png">
              <a:extLst>
                <a:ext uri="{FF2B5EF4-FFF2-40B4-BE49-F238E27FC236}">
                  <a16:creationId xmlns:a16="http://schemas.microsoft.com/office/drawing/2014/main" id="{26C29570-FC31-C0B6-8CC0-1CE8BB3F1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92" t="81944" r="12605"/>
            <a:stretch>
              <a:fillRect/>
            </a:stretch>
          </p:blipFill>
          <p:spPr bwMode="auto">
            <a:xfrm>
              <a:off x="7647673" y="5257800"/>
              <a:ext cx="1152525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702" name="Picture 2">
            <a:extLst>
              <a:ext uri="{FF2B5EF4-FFF2-40B4-BE49-F238E27FC236}">
                <a16:creationId xmlns:a16="http://schemas.microsoft.com/office/drawing/2014/main" id="{6099F53C-25A9-518E-0147-ED7286E3C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2397125"/>
            <a:ext cx="3921125" cy="179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3" name="TextBox 11">
            <a:extLst>
              <a:ext uri="{FF2B5EF4-FFF2-40B4-BE49-F238E27FC236}">
                <a16:creationId xmlns:a16="http://schemas.microsoft.com/office/drawing/2014/main" id="{D97B2122-9830-C7C0-E333-CF5050EB4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429000"/>
            <a:ext cx="1974850" cy="36988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Current fire regime</a:t>
            </a:r>
          </a:p>
        </p:txBody>
      </p:sp>
      <p:sp>
        <p:nvSpPr>
          <p:cNvPr id="29704" name="TextBox 12">
            <a:extLst>
              <a:ext uri="{FF2B5EF4-FFF2-40B4-BE49-F238E27FC236}">
                <a16:creationId xmlns:a16="http://schemas.microsoft.com/office/drawing/2014/main" id="{D41CEAB8-01C6-5705-1959-C0C0E7F32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856288"/>
            <a:ext cx="2395538" cy="6477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Active Management for</a:t>
            </a:r>
          </a:p>
          <a:p>
            <a:r>
              <a:rPr lang="en-US" altLang="en-US"/>
              <a:t>Early and Late Seral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3">
            <a:extLst>
              <a:ext uri="{FF2B5EF4-FFF2-40B4-BE49-F238E27FC236}">
                <a16:creationId xmlns:a16="http://schemas.microsoft.com/office/drawing/2014/main" id="{46C22989-A41B-1B6B-DA92-C6886B6FB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aseline="30000"/>
              <a:t>#5 </a:t>
            </a:r>
            <a:r>
              <a:rPr lang="en-US" altLang="en-US" sz="3600"/>
              <a:t>COMPARING EARLY SERAL RESULTS</a:t>
            </a:r>
          </a:p>
        </p:txBody>
      </p:sp>
      <p:grpSp>
        <p:nvGrpSpPr>
          <p:cNvPr id="30722" name="Group 5">
            <a:extLst>
              <a:ext uri="{FF2B5EF4-FFF2-40B4-BE49-F238E27FC236}">
                <a16:creationId xmlns:a16="http://schemas.microsoft.com/office/drawing/2014/main" id="{A8859CF1-45EB-07EC-8999-36D4C0361767}"/>
              </a:ext>
            </a:extLst>
          </p:cNvPr>
          <p:cNvGrpSpPr>
            <a:grpSpLocks/>
          </p:cNvGrpSpPr>
          <p:nvPr/>
        </p:nvGrpSpPr>
        <p:grpSpPr bwMode="auto">
          <a:xfrm>
            <a:off x="7646988" y="0"/>
            <a:ext cx="1497012" cy="6858000"/>
            <a:chOff x="7647673" y="0"/>
            <a:chExt cx="1496327" cy="6858000"/>
          </a:xfrm>
        </p:grpSpPr>
        <p:pic>
          <p:nvPicPr>
            <p:cNvPr id="30772" name="Picture 6" descr="USFS_swoosh_sheild_ONLY_101912-01.png">
              <a:extLst>
                <a:ext uri="{FF2B5EF4-FFF2-40B4-BE49-F238E27FC236}">
                  <a16:creationId xmlns:a16="http://schemas.microsoft.com/office/drawing/2014/main" id="{F3C09B58-F3FE-F1FA-4C4A-DF2FA075D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222"/>
            <a:stretch>
              <a:fillRect/>
            </a:stretch>
          </p:blipFill>
          <p:spPr bwMode="auto">
            <a:xfrm>
              <a:off x="7975600" y="0"/>
              <a:ext cx="11684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3" name="Picture 7" descr="USFS_swoosh_sheild_ONLY_101912-01.png">
              <a:extLst>
                <a:ext uri="{FF2B5EF4-FFF2-40B4-BE49-F238E27FC236}">
                  <a16:creationId xmlns:a16="http://schemas.microsoft.com/office/drawing/2014/main" id="{0D523C2B-6183-F737-A6DF-19343600A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92" t="81944" r="12605"/>
            <a:stretch>
              <a:fillRect/>
            </a:stretch>
          </p:blipFill>
          <p:spPr bwMode="auto">
            <a:xfrm>
              <a:off x="7647673" y="5257800"/>
              <a:ext cx="1152525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78A6A7D-11C7-67BB-9656-4F638B1501B1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2133600"/>
          <a:ext cx="7315200" cy="2730500"/>
        </p:xfrm>
        <a:graphic>
          <a:graphicData uri="http://schemas.openxmlformats.org/drawingml/2006/table">
            <a:tbl>
              <a:tblPr/>
              <a:tblGrid>
                <a:gridCol w="3306763">
                  <a:extLst>
                    <a:ext uri="{9D8B030D-6E8A-4147-A177-3AD203B41FA5}">
                      <a16:colId xmlns:a16="http://schemas.microsoft.com/office/drawing/2014/main" val="3087092483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2801547640"/>
                    </a:ext>
                  </a:extLst>
                </a:gridCol>
                <a:gridCol w="1344612">
                  <a:extLst>
                    <a:ext uri="{9D8B030D-6E8A-4147-A177-3AD203B41FA5}">
                      <a16:colId xmlns:a16="http://schemas.microsoft.com/office/drawing/2014/main" val="1682892662"/>
                    </a:ext>
                  </a:extLst>
                </a:gridCol>
                <a:gridCol w="468313">
                  <a:extLst>
                    <a:ext uri="{9D8B030D-6E8A-4147-A177-3AD203B41FA5}">
                      <a16:colId xmlns:a16="http://schemas.microsoft.com/office/drawing/2014/main" val="744720535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652717183"/>
                    </a:ext>
                  </a:extLst>
                </a:gridCol>
                <a:gridCol w="1233487">
                  <a:extLst>
                    <a:ext uri="{9D8B030D-6E8A-4147-A177-3AD203B41FA5}">
                      <a16:colId xmlns:a16="http://schemas.microsoft.com/office/drawing/2014/main" val="1196394135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Scenario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% Shrub &amp; Herb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% Snags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Total Range    (%)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373592"/>
                  </a:ext>
                </a:extLst>
              </a:tr>
              <a:tr h="295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Min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Max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Min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Max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240267"/>
                  </a:ext>
                </a:extLst>
              </a:tr>
              <a:tr h="333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Without Fire Suppression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13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2-14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693634"/>
                  </a:ext>
                </a:extLst>
              </a:tr>
              <a:tr h="295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7837189"/>
                  </a:ext>
                </a:extLst>
              </a:tr>
              <a:tr h="333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Fire Suppression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6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2-7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83612"/>
                  </a:ext>
                </a:extLst>
              </a:tr>
              <a:tr h="295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6477176"/>
                  </a:ext>
                </a:extLst>
              </a:tr>
              <a:tr h="333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Active Management for Seral Distribution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3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10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3-11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089526"/>
                  </a:ext>
                </a:extLst>
              </a:tr>
            </a:tbl>
          </a:graphicData>
        </a:graphic>
      </p:graphicFrame>
      <p:grpSp>
        <p:nvGrpSpPr>
          <p:cNvPr id="30769" name="Group 9">
            <a:extLst>
              <a:ext uri="{FF2B5EF4-FFF2-40B4-BE49-F238E27FC236}">
                <a16:creationId xmlns:a16="http://schemas.microsoft.com/office/drawing/2014/main" id="{49541FDB-C65D-EBBD-188E-4DB417F1AFEF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5029200"/>
            <a:ext cx="2286000" cy="1624013"/>
            <a:chOff x="2895600" y="5105399"/>
            <a:chExt cx="2286000" cy="1624475"/>
          </a:xfrm>
        </p:grpSpPr>
        <p:pic>
          <p:nvPicPr>
            <p:cNvPr id="30770" name="Picture 2" descr="C:\Documents and Settings\lhelmig\Local Settings\Temporary Internet Files\Content.IE5\12WXQ8L1\MC900367492[1].wmf">
              <a:extLst>
                <a:ext uri="{FF2B5EF4-FFF2-40B4-BE49-F238E27FC236}">
                  <a16:creationId xmlns:a16="http://schemas.microsoft.com/office/drawing/2014/main" id="{798BC9F5-CCA6-CA11-9362-5887049506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5105399"/>
              <a:ext cx="2286000" cy="162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71" name="TextBox 4">
              <a:extLst>
                <a:ext uri="{FF2B5EF4-FFF2-40B4-BE49-F238E27FC236}">
                  <a16:creationId xmlns:a16="http://schemas.microsoft.com/office/drawing/2014/main" id="{BB212613-F780-87D8-57DF-AE96B927FC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6234" y="5758934"/>
              <a:ext cx="77136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/>
                <a:t>6-18%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8" descr="USFS_swoosh_sheild_ONLY_101912-01.png">
            <a:extLst>
              <a:ext uri="{FF2B5EF4-FFF2-40B4-BE49-F238E27FC236}">
                <a16:creationId xmlns:a16="http://schemas.microsoft.com/office/drawing/2014/main" id="{9DC891E1-C1E3-C175-01F8-AAD652B8AB27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22"/>
          <a:stretch>
            <a:fillRect/>
          </a:stretch>
        </p:blipFill>
        <p:spPr bwMode="auto">
          <a:xfrm>
            <a:off x="7975600" y="0"/>
            <a:ext cx="1168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9" descr="USFS_swoosh_sheild_ONLY_101912-01.png">
            <a:extLst>
              <a:ext uri="{FF2B5EF4-FFF2-40B4-BE49-F238E27FC236}">
                <a16:creationId xmlns:a16="http://schemas.microsoft.com/office/drawing/2014/main" id="{7D32FD75-D520-9DD3-8AB2-23B44554C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92" t="81944" r="12605"/>
          <a:stretch>
            <a:fillRect/>
          </a:stretch>
        </p:blipFill>
        <p:spPr bwMode="auto">
          <a:xfrm>
            <a:off x="7848600" y="4648200"/>
            <a:ext cx="9398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>
            <a:extLst>
              <a:ext uri="{FF2B5EF4-FFF2-40B4-BE49-F238E27FC236}">
                <a16:creationId xmlns:a16="http://schemas.microsoft.com/office/drawing/2014/main" id="{22358BDB-88AE-D316-3E10-82E6F0D10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7467600" cy="57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BB30B-84CD-E661-DA70-7352C2CB7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aseline="30000" dirty="0">
                <a:ea typeface="+mj-ea"/>
              </a:rPr>
              <a:t>#5 </a:t>
            </a:r>
            <a:r>
              <a:rPr lang="en-US" dirty="0">
                <a:ea typeface="+mj-ea"/>
              </a:rPr>
              <a:t>COMPARING SPATIAL RESULTS </a:t>
            </a:r>
            <a:br>
              <a:rPr lang="en-US" dirty="0">
                <a:ea typeface="+mj-ea"/>
              </a:rPr>
            </a:br>
            <a:r>
              <a:rPr lang="en-US" baseline="30000" dirty="0">
                <a:ea typeface="+mj-ea"/>
              </a:rPr>
              <a:t>Year</a:t>
            </a:r>
            <a:r>
              <a:rPr lang="en-US" dirty="0">
                <a:ea typeface="+mj-ea"/>
              </a:rPr>
              <a:t> </a:t>
            </a:r>
            <a:r>
              <a:rPr lang="en-US" baseline="30000" dirty="0">
                <a:ea typeface="+mj-ea"/>
              </a:rPr>
              <a:t>20</a:t>
            </a:r>
          </a:p>
        </p:txBody>
      </p:sp>
      <p:pic>
        <p:nvPicPr>
          <p:cNvPr id="31746" name="Picture 2">
            <a:extLst>
              <a:ext uri="{FF2B5EF4-FFF2-40B4-BE49-F238E27FC236}">
                <a16:creationId xmlns:a16="http://schemas.microsoft.com/office/drawing/2014/main" id="{D4125276-8A75-6833-880D-399B28D252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981200"/>
            <a:ext cx="2133600" cy="221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2">
            <a:extLst>
              <a:ext uri="{FF2B5EF4-FFF2-40B4-BE49-F238E27FC236}">
                <a16:creationId xmlns:a16="http://schemas.microsoft.com/office/drawing/2014/main" id="{B9FE8F85-A953-29BF-FD1E-38E86786D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2743200"/>
            <a:ext cx="23495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2">
            <a:extLst>
              <a:ext uri="{FF2B5EF4-FFF2-40B4-BE49-F238E27FC236}">
                <a16:creationId xmlns:a16="http://schemas.microsoft.com/office/drawing/2014/main" id="{2C75A6BF-892C-E275-413B-E7B811EC5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29000"/>
            <a:ext cx="2438400" cy="253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9" name="TextBox 6">
            <a:extLst>
              <a:ext uri="{FF2B5EF4-FFF2-40B4-BE49-F238E27FC236}">
                <a16:creationId xmlns:a16="http://schemas.microsoft.com/office/drawing/2014/main" id="{71027C0F-03B8-372A-6FE1-52440BB69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267200"/>
            <a:ext cx="10668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100"/>
          </a:p>
          <a:p>
            <a:r>
              <a:rPr lang="en-US" altLang="en-US" sz="1100"/>
              <a:t>Without fire suppression</a:t>
            </a:r>
          </a:p>
        </p:txBody>
      </p:sp>
      <p:sp>
        <p:nvSpPr>
          <p:cNvPr id="31750" name="TextBox 7">
            <a:extLst>
              <a:ext uri="{FF2B5EF4-FFF2-40B4-BE49-F238E27FC236}">
                <a16:creationId xmlns:a16="http://schemas.microsoft.com/office/drawing/2014/main" id="{29F27DCD-2133-A15E-CB4B-65C094B09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205413"/>
            <a:ext cx="10668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100"/>
          </a:p>
          <a:p>
            <a:r>
              <a:rPr lang="en-US" altLang="en-US" sz="1100"/>
              <a:t>With fire suppression</a:t>
            </a:r>
          </a:p>
        </p:txBody>
      </p:sp>
      <p:sp>
        <p:nvSpPr>
          <p:cNvPr id="31751" name="TextBox 8">
            <a:extLst>
              <a:ext uri="{FF2B5EF4-FFF2-40B4-BE49-F238E27FC236}">
                <a16:creationId xmlns:a16="http://schemas.microsoft.com/office/drawing/2014/main" id="{8963DA3D-0D3C-B08D-4C9F-2FA5A8E74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6450" y="3429000"/>
            <a:ext cx="10668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100"/>
              <a:t>Active Management</a:t>
            </a:r>
          </a:p>
          <a:p>
            <a:endParaRPr lang="en-US" altLang="en-US" sz="1100"/>
          </a:p>
        </p:txBody>
      </p:sp>
      <p:pic>
        <p:nvPicPr>
          <p:cNvPr id="31752" name="Picture 10" descr="USFS_swoosh_sheild_ONLY_101912-01.png">
            <a:extLst>
              <a:ext uri="{FF2B5EF4-FFF2-40B4-BE49-F238E27FC236}">
                <a16:creationId xmlns:a16="http://schemas.microsoft.com/office/drawing/2014/main" id="{87BCBA43-1DA6-6FED-B128-51BCC957AC84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22"/>
          <a:stretch>
            <a:fillRect/>
          </a:stretch>
        </p:blipFill>
        <p:spPr bwMode="auto">
          <a:xfrm>
            <a:off x="7975600" y="0"/>
            <a:ext cx="1168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1" descr="USFS_swoosh_sheild_ONLY_101912-01.png">
            <a:extLst>
              <a:ext uri="{FF2B5EF4-FFF2-40B4-BE49-F238E27FC236}">
                <a16:creationId xmlns:a16="http://schemas.microsoft.com/office/drawing/2014/main" id="{774FF0EC-44BE-50DA-EFB1-9FCB92CC89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92" t="81944" r="12605"/>
          <a:stretch>
            <a:fillRect/>
          </a:stretch>
        </p:blipFill>
        <p:spPr bwMode="auto">
          <a:xfrm>
            <a:off x="304800" y="5638800"/>
            <a:ext cx="11525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4AC39-5826-D765-96AA-90E7DBEFB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aseline="30000" dirty="0">
                <a:ea typeface="+mj-ea"/>
              </a:rPr>
              <a:t>#5 </a:t>
            </a:r>
            <a:r>
              <a:rPr lang="en-US" dirty="0">
                <a:ea typeface="+mj-ea"/>
              </a:rPr>
              <a:t>COMPARING SPATIAL RESULTS </a:t>
            </a:r>
            <a:br>
              <a:rPr lang="en-US" dirty="0">
                <a:ea typeface="+mj-ea"/>
              </a:rPr>
            </a:br>
            <a:r>
              <a:rPr lang="en-US" baseline="30000" dirty="0">
                <a:ea typeface="+mj-ea"/>
              </a:rPr>
              <a:t>Year</a:t>
            </a:r>
            <a:r>
              <a:rPr lang="en-US" dirty="0">
                <a:ea typeface="+mj-ea"/>
              </a:rPr>
              <a:t> </a:t>
            </a:r>
            <a:r>
              <a:rPr lang="en-US" baseline="30000" dirty="0">
                <a:ea typeface="+mj-ea"/>
              </a:rPr>
              <a:t>50</a:t>
            </a:r>
            <a:endParaRPr lang="en-US" dirty="0">
              <a:ea typeface="+mj-ea"/>
            </a:endParaRPr>
          </a:p>
        </p:txBody>
      </p:sp>
      <p:pic>
        <p:nvPicPr>
          <p:cNvPr id="32770" name="Picture 2">
            <a:extLst>
              <a:ext uri="{FF2B5EF4-FFF2-40B4-BE49-F238E27FC236}">
                <a16:creationId xmlns:a16="http://schemas.microsoft.com/office/drawing/2014/main" id="{5FC1ECB9-730A-16C0-101D-3DDF5EAC26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825625"/>
            <a:ext cx="2498725" cy="2593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2">
            <a:extLst>
              <a:ext uri="{FF2B5EF4-FFF2-40B4-BE49-F238E27FC236}">
                <a16:creationId xmlns:a16="http://schemas.microsoft.com/office/drawing/2014/main" id="{9D136CE4-E417-C905-EB15-27249AC34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722563"/>
            <a:ext cx="2293938" cy="238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2">
            <a:extLst>
              <a:ext uri="{FF2B5EF4-FFF2-40B4-BE49-F238E27FC236}">
                <a16:creationId xmlns:a16="http://schemas.microsoft.com/office/drawing/2014/main" id="{C87F8156-C3CA-5A3F-A9DA-3019FA08A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3" y="3657600"/>
            <a:ext cx="2319337" cy="240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3" name="TextBox 6">
            <a:extLst>
              <a:ext uri="{FF2B5EF4-FFF2-40B4-BE49-F238E27FC236}">
                <a16:creationId xmlns:a16="http://schemas.microsoft.com/office/drawing/2014/main" id="{7D151C2F-4DDD-3761-171B-656156B68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495800"/>
            <a:ext cx="1066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100"/>
              <a:t>Without fire suppression</a:t>
            </a:r>
          </a:p>
        </p:txBody>
      </p:sp>
      <p:sp>
        <p:nvSpPr>
          <p:cNvPr id="32774" name="TextBox 7">
            <a:extLst>
              <a:ext uri="{FF2B5EF4-FFF2-40B4-BE49-F238E27FC236}">
                <a16:creationId xmlns:a16="http://schemas.microsoft.com/office/drawing/2014/main" id="{47B819C4-8D4B-EB54-F7E8-5B02B790F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2563" y="5105400"/>
            <a:ext cx="10668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100"/>
          </a:p>
          <a:p>
            <a:r>
              <a:rPr lang="en-US" altLang="en-US" sz="1100"/>
              <a:t>With fire suppression</a:t>
            </a:r>
          </a:p>
        </p:txBody>
      </p:sp>
      <p:sp>
        <p:nvSpPr>
          <p:cNvPr id="32775" name="TextBox 8">
            <a:extLst>
              <a:ext uri="{FF2B5EF4-FFF2-40B4-BE49-F238E27FC236}">
                <a16:creationId xmlns:a16="http://schemas.microsoft.com/office/drawing/2014/main" id="{D3CD8156-DA96-1FE7-D70C-9AAB1DF09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7388" y="3552825"/>
            <a:ext cx="10668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100"/>
              <a:t>Active Management</a:t>
            </a:r>
          </a:p>
          <a:p>
            <a:endParaRPr lang="en-US" altLang="en-US" sz="1100"/>
          </a:p>
        </p:txBody>
      </p:sp>
      <p:pic>
        <p:nvPicPr>
          <p:cNvPr id="32776" name="Picture 10" descr="USFS_swoosh_sheild_ONLY_101912-01.png">
            <a:extLst>
              <a:ext uri="{FF2B5EF4-FFF2-40B4-BE49-F238E27FC236}">
                <a16:creationId xmlns:a16="http://schemas.microsoft.com/office/drawing/2014/main" id="{74465BB0-0505-6A62-6052-08B6E9DBAF28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22"/>
          <a:stretch>
            <a:fillRect/>
          </a:stretch>
        </p:blipFill>
        <p:spPr bwMode="auto">
          <a:xfrm>
            <a:off x="7975600" y="0"/>
            <a:ext cx="1168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11" descr="USFS_swoosh_sheild_ONLY_101912-01.png">
            <a:extLst>
              <a:ext uri="{FF2B5EF4-FFF2-40B4-BE49-F238E27FC236}">
                <a16:creationId xmlns:a16="http://schemas.microsoft.com/office/drawing/2014/main" id="{044DF050-AE84-3250-9690-4A9CD2D775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92" t="81944" r="12605"/>
          <a:stretch>
            <a:fillRect/>
          </a:stretch>
        </p:blipFill>
        <p:spPr bwMode="auto">
          <a:xfrm>
            <a:off x="533400" y="5668963"/>
            <a:ext cx="11525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CF78A-AEFB-0CC5-2FA3-81EEE9AFE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aseline="30000" dirty="0">
                <a:ea typeface="+mj-ea"/>
              </a:rPr>
              <a:t>#5 </a:t>
            </a:r>
            <a:r>
              <a:rPr lang="en-US" dirty="0">
                <a:ea typeface="+mj-ea"/>
              </a:rPr>
              <a:t>COMPARING SPATIAL RESULTS </a:t>
            </a:r>
            <a:r>
              <a:rPr lang="en-US" sz="3300" baseline="30000" dirty="0">
                <a:ea typeface="+mj-ea"/>
              </a:rPr>
              <a:t>Year</a:t>
            </a:r>
            <a:r>
              <a:rPr lang="en-US" sz="3300" dirty="0">
                <a:ea typeface="+mj-ea"/>
              </a:rPr>
              <a:t> </a:t>
            </a:r>
            <a:r>
              <a:rPr lang="en-US" sz="3300" baseline="30000" dirty="0">
                <a:ea typeface="+mj-ea"/>
              </a:rPr>
              <a:t>100</a:t>
            </a:r>
            <a:endParaRPr lang="en-US" sz="3300" dirty="0">
              <a:ea typeface="+mj-ea"/>
            </a:endParaRPr>
          </a:p>
        </p:txBody>
      </p:sp>
      <p:pic>
        <p:nvPicPr>
          <p:cNvPr id="33794" name="Picture 2">
            <a:extLst>
              <a:ext uri="{FF2B5EF4-FFF2-40B4-BE49-F238E27FC236}">
                <a16:creationId xmlns:a16="http://schemas.microsoft.com/office/drawing/2014/main" id="{ACCD3929-EBF7-A204-1B68-F06C7E90CB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905000"/>
            <a:ext cx="2349500" cy="2438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2">
            <a:extLst>
              <a:ext uri="{FF2B5EF4-FFF2-40B4-BE49-F238E27FC236}">
                <a16:creationId xmlns:a16="http://schemas.microsoft.com/office/drawing/2014/main" id="{ED73D4B1-0F88-C647-C22F-2B6DB0F7B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19400"/>
            <a:ext cx="25146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" name="Picture 2">
            <a:extLst>
              <a:ext uri="{FF2B5EF4-FFF2-40B4-BE49-F238E27FC236}">
                <a16:creationId xmlns:a16="http://schemas.microsoft.com/office/drawing/2014/main" id="{47A40377-03E8-22AA-937E-E82C35999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05200"/>
            <a:ext cx="242252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7" name="TextBox 6">
            <a:extLst>
              <a:ext uri="{FF2B5EF4-FFF2-40B4-BE49-F238E27FC236}">
                <a16:creationId xmlns:a16="http://schemas.microsoft.com/office/drawing/2014/main" id="{435346BE-35E6-AF70-B764-A18A8C820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495800"/>
            <a:ext cx="1066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100"/>
              <a:t>No fire suppression</a:t>
            </a:r>
          </a:p>
        </p:txBody>
      </p:sp>
      <p:sp>
        <p:nvSpPr>
          <p:cNvPr id="33798" name="TextBox 7">
            <a:extLst>
              <a:ext uri="{FF2B5EF4-FFF2-40B4-BE49-F238E27FC236}">
                <a16:creationId xmlns:a16="http://schemas.microsoft.com/office/drawing/2014/main" id="{06F43A23-3E46-E40E-257F-D2A02D8A5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5429250"/>
            <a:ext cx="1219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100"/>
              <a:t>With fire suppression</a:t>
            </a:r>
          </a:p>
        </p:txBody>
      </p:sp>
      <p:sp>
        <p:nvSpPr>
          <p:cNvPr id="33799" name="TextBox 8">
            <a:extLst>
              <a:ext uri="{FF2B5EF4-FFF2-40B4-BE49-F238E27FC236}">
                <a16:creationId xmlns:a16="http://schemas.microsoft.com/office/drawing/2014/main" id="{11B78318-8C9B-A81C-AE50-2D3758ABE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6925" y="3421063"/>
            <a:ext cx="10668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100"/>
              <a:t>Active Management</a:t>
            </a:r>
          </a:p>
        </p:txBody>
      </p:sp>
      <p:pic>
        <p:nvPicPr>
          <p:cNvPr id="33800" name="Picture 10" descr="USFS_swoosh_sheild_ONLY_101912-01.png">
            <a:extLst>
              <a:ext uri="{FF2B5EF4-FFF2-40B4-BE49-F238E27FC236}">
                <a16:creationId xmlns:a16="http://schemas.microsoft.com/office/drawing/2014/main" id="{436CBD8F-EBC8-C784-7C6F-231E4AF4F9C3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22"/>
          <a:stretch>
            <a:fillRect/>
          </a:stretch>
        </p:blipFill>
        <p:spPr bwMode="auto">
          <a:xfrm>
            <a:off x="7975600" y="0"/>
            <a:ext cx="1168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11" descr="USFS_swoosh_sheild_ONLY_101912-01.png">
            <a:extLst>
              <a:ext uri="{FF2B5EF4-FFF2-40B4-BE49-F238E27FC236}">
                <a16:creationId xmlns:a16="http://schemas.microsoft.com/office/drawing/2014/main" id="{CEFB08A5-5EDD-E9DA-C5A2-404212DDF8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92" t="81944" r="12605"/>
          <a:stretch>
            <a:fillRect/>
          </a:stretch>
        </p:blipFill>
        <p:spPr bwMode="auto">
          <a:xfrm>
            <a:off x="228600" y="5672138"/>
            <a:ext cx="11525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8" descr="USFS_swoosh_sheild_ONLY_101912-01.png">
            <a:extLst>
              <a:ext uri="{FF2B5EF4-FFF2-40B4-BE49-F238E27FC236}">
                <a16:creationId xmlns:a16="http://schemas.microsoft.com/office/drawing/2014/main" id="{9C1F6317-1FAE-2F8E-6EAE-E1B411CC0F81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22"/>
          <a:stretch>
            <a:fillRect/>
          </a:stretch>
        </p:blipFill>
        <p:spPr bwMode="auto">
          <a:xfrm>
            <a:off x="7975600" y="0"/>
            <a:ext cx="1168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9" descr="USFS_swoosh_sheild_ONLY_101912-01.png">
            <a:extLst>
              <a:ext uri="{FF2B5EF4-FFF2-40B4-BE49-F238E27FC236}">
                <a16:creationId xmlns:a16="http://schemas.microsoft.com/office/drawing/2014/main" id="{FADBC2C0-8485-8595-9164-3755C580F3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92" t="81944" r="12605"/>
          <a:stretch>
            <a:fillRect/>
          </a:stretch>
        </p:blipFill>
        <p:spPr bwMode="auto">
          <a:xfrm>
            <a:off x="7848600" y="4648200"/>
            <a:ext cx="9398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2">
            <a:extLst>
              <a:ext uri="{FF2B5EF4-FFF2-40B4-BE49-F238E27FC236}">
                <a16:creationId xmlns:a16="http://schemas.microsoft.com/office/drawing/2014/main" id="{6B00E0AC-0FD0-E9F5-14A5-77048ACE8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7467600" cy="57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2">
            <a:extLst>
              <a:ext uri="{FF2B5EF4-FFF2-40B4-BE49-F238E27FC236}">
                <a16:creationId xmlns:a16="http://schemas.microsoft.com/office/drawing/2014/main" id="{DFD2E541-24D5-407A-2831-7BDD9A5B5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76200"/>
            <a:ext cx="8229600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2">
            <a:extLst>
              <a:ext uri="{FF2B5EF4-FFF2-40B4-BE49-F238E27FC236}">
                <a16:creationId xmlns:a16="http://schemas.microsoft.com/office/drawing/2014/main" id="{EB6380D7-A5C0-F4B0-594D-82205800A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 Goals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0E7634-A224-C93F-55E0-2D4C89A05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dirty="0">
                <a:ea typeface="+mn-ea"/>
              </a:rPr>
              <a:t>Develop a seral distribution in a 5</a:t>
            </a:r>
            <a:r>
              <a:rPr lang="en-US" sz="1800" baseline="30000" dirty="0">
                <a:ea typeface="+mn-ea"/>
              </a:rPr>
              <a:t>th</a:t>
            </a:r>
            <a:r>
              <a:rPr lang="en-US" sz="1800" dirty="0">
                <a:ea typeface="+mn-ea"/>
              </a:rPr>
              <a:t> field watershed.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 dirty="0">
                <a:ea typeface="+mn-ea"/>
              </a:rPr>
              <a:t>Demonstrate  a process to evaluate and compare different alternatives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dirty="0">
                <a:ea typeface="+mn-ea"/>
              </a:rPr>
              <a:t>over time and space.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800" b="1" dirty="0">
              <a:ea typeface="+mn-ea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800" b="1" dirty="0">
              <a:ea typeface="+mn-ea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b="1" dirty="0">
                <a:ea typeface="+mn-ea"/>
              </a:rPr>
              <a:t>WHY?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 dirty="0">
                <a:ea typeface="+mn-ea"/>
              </a:rPr>
              <a:t>Spatially communicate alternative scenarios.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 dirty="0">
                <a:ea typeface="+mn-ea"/>
              </a:rPr>
              <a:t>Provide rationale for vegetation management prescriptions.</a:t>
            </a:r>
          </a:p>
          <a:p>
            <a:pPr fontAlgn="auto">
              <a:spcAft>
                <a:spcPts val="0"/>
              </a:spcAft>
              <a:defRPr/>
            </a:pPr>
            <a:endParaRPr lang="en-US" dirty="0">
              <a:ea typeface="+mn-ea"/>
            </a:endParaRPr>
          </a:p>
        </p:txBody>
      </p:sp>
      <p:grpSp>
        <p:nvGrpSpPr>
          <p:cNvPr id="5123" name="Group 3">
            <a:extLst>
              <a:ext uri="{FF2B5EF4-FFF2-40B4-BE49-F238E27FC236}">
                <a16:creationId xmlns:a16="http://schemas.microsoft.com/office/drawing/2014/main" id="{F9C6C6DA-7134-1E57-4259-46EBDEF49751}"/>
              </a:ext>
            </a:extLst>
          </p:cNvPr>
          <p:cNvGrpSpPr>
            <a:grpSpLocks/>
          </p:cNvGrpSpPr>
          <p:nvPr/>
        </p:nvGrpSpPr>
        <p:grpSpPr bwMode="auto">
          <a:xfrm>
            <a:off x="7646988" y="0"/>
            <a:ext cx="1497012" cy="6858000"/>
            <a:chOff x="7647673" y="0"/>
            <a:chExt cx="1496327" cy="6858000"/>
          </a:xfrm>
        </p:grpSpPr>
        <p:pic>
          <p:nvPicPr>
            <p:cNvPr id="5124" name="Picture 4" descr="USFS_swoosh_sheild_ONLY_101912-01.png">
              <a:extLst>
                <a:ext uri="{FF2B5EF4-FFF2-40B4-BE49-F238E27FC236}">
                  <a16:creationId xmlns:a16="http://schemas.microsoft.com/office/drawing/2014/main" id="{F491B56C-7CE6-7BE3-0415-FAE1DBD45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222"/>
            <a:stretch>
              <a:fillRect/>
            </a:stretch>
          </p:blipFill>
          <p:spPr bwMode="auto">
            <a:xfrm>
              <a:off x="7975600" y="0"/>
              <a:ext cx="11684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5" name="Picture 6" descr="USFS_swoosh_sheild_ONLY_101912-01.png">
              <a:extLst>
                <a:ext uri="{FF2B5EF4-FFF2-40B4-BE49-F238E27FC236}">
                  <a16:creationId xmlns:a16="http://schemas.microsoft.com/office/drawing/2014/main" id="{69405B13-A972-9E9B-87F9-5929029A4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92" t="81944" r="12605"/>
            <a:stretch>
              <a:fillRect/>
            </a:stretch>
          </p:blipFill>
          <p:spPr bwMode="auto">
            <a:xfrm>
              <a:off x="7647673" y="5257800"/>
              <a:ext cx="1152525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>
            <a:extLst>
              <a:ext uri="{FF2B5EF4-FFF2-40B4-BE49-F238E27FC236}">
                <a16:creationId xmlns:a16="http://schemas.microsoft.com/office/drawing/2014/main" id="{2913FD65-461E-5FD9-4D87-4FD6CE91F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 Questions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39C5F-90D3-962B-0ECD-7448F6631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What is the seral distribution based on a historical reference condition  - no fire suppression?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rgbClr val="C00000"/>
              </a:solidFill>
              <a:ea typeface="+mn-ea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rgbClr val="C00000"/>
              </a:solidFill>
              <a:ea typeface="+mn-ea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rgbClr val="C00000"/>
              </a:solidFill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What is the current condition related to fire and seral stages?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What is the trend over time?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Can we maintain a range of seral conditions within the historical range in the watershed?</a:t>
            </a:r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4BB62F2E-3CFE-652D-9173-BD5AB0CB1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93938"/>
            <a:ext cx="3505200" cy="11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48" name="Group 4">
            <a:extLst>
              <a:ext uri="{FF2B5EF4-FFF2-40B4-BE49-F238E27FC236}">
                <a16:creationId xmlns:a16="http://schemas.microsoft.com/office/drawing/2014/main" id="{44F474A6-A286-DAAA-6079-7006C6597F3F}"/>
              </a:ext>
            </a:extLst>
          </p:cNvPr>
          <p:cNvGrpSpPr>
            <a:grpSpLocks/>
          </p:cNvGrpSpPr>
          <p:nvPr/>
        </p:nvGrpSpPr>
        <p:grpSpPr bwMode="auto">
          <a:xfrm>
            <a:off x="7646988" y="0"/>
            <a:ext cx="1497012" cy="6858000"/>
            <a:chOff x="7647673" y="0"/>
            <a:chExt cx="1496327" cy="6858000"/>
          </a:xfrm>
        </p:grpSpPr>
        <p:pic>
          <p:nvPicPr>
            <p:cNvPr id="6149" name="Picture 5" descr="USFS_swoosh_sheild_ONLY_101912-01.png">
              <a:extLst>
                <a:ext uri="{FF2B5EF4-FFF2-40B4-BE49-F238E27FC236}">
                  <a16:creationId xmlns:a16="http://schemas.microsoft.com/office/drawing/2014/main" id="{8BE1839A-9970-8AA4-4568-98948B47D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222"/>
            <a:stretch>
              <a:fillRect/>
            </a:stretch>
          </p:blipFill>
          <p:spPr bwMode="auto">
            <a:xfrm>
              <a:off x="7975600" y="0"/>
              <a:ext cx="11684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0" name="Picture 6" descr="USFS_swoosh_sheild_ONLY_101912-01.png">
              <a:extLst>
                <a:ext uri="{FF2B5EF4-FFF2-40B4-BE49-F238E27FC236}">
                  <a16:creationId xmlns:a16="http://schemas.microsoft.com/office/drawing/2014/main" id="{64496F1C-16D5-752C-28A9-9336C8E97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92" t="81944" r="12605"/>
            <a:stretch>
              <a:fillRect/>
            </a:stretch>
          </p:blipFill>
          <p:spPr bwMode="auto">
            <a:xfrm>
              <a:off x="7647673" y="5257800"/>
              <a:ext cx="1152525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FE2A1B8F-1C58-A8EE-E21A-9A9C7FC61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Analysis Models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3E9944F-3BBA-B05E-9237-FB46306F71C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19200" y="2119257"/>
          <a:ext cx="6705600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1" name="TextBox 2">
            <a:extLst>
              <a:ext uri="{FF2B5EF4-FFF2-40B4-BE49-F238E27FC236}">
                <a16:creationId xmlns:a16="http://schemas.microsoft.com/office/drawing/2014/main" id="{1042CFD7-1369-F497-13EC-96E698683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746500"/>
            <a:ext cx="858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Spatial</a:t>
            </a:r>
          </a:p>
        </p:txBody>
      </p:sp>
      <p:sp>
        <p:nvSpPr>
          <p:cNvPr id="7172" name="TextBox 4">
            <a:extLst>
              <a:ext uri="{FF2B5EF4-FFF2-40B4-BE49-F238E27FC236}">
                <a16:creationId xmlns:a16="http://schemas.microsoft.com/office/drawing/2014/main" id="{E418CD4A-61A7-08A2-5544-D2D77483C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175" y="3962400"/>
            <a:ext cx="1314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Non-Spatial</a:t>
            </a:r>
          </a:p>
        </p:txBody>
      </p:sp>
      <p:grpSp>
        <p:nvGrpSpPr>
          <p:cNvPr id="7173" name="Group 5">
            <a:extLst>
              <a:ext uri="{FF2B5EF4-FFF2-40B4-BE49-F238E27FC236}">
                <a16:creationId xmlns:a16="http://schemas.microsoft.com/office/drawing/2014/main" id="{223838D4-A0F6-34FB-157D-92455283A2C2}"/>
              </a:ext>
            </a:extLst>
          </p:cNvPr>
          <p:cNvGrpSpPr>
            <a:grpSpLocks/>
          </p:cNvGrpSpPr>
          <p:nvPr/>
        </p:nvGrpSpPr>
        <p:grpSpPr bwMode="auto">
          <a:xfrm>
            <a:off x="7646988" y="0"/>
            <a:ext cx="1497012" cy="6858000"/>
            <a:chOff x="7647673" y="0"/>
            <a:chExt cx="1496327" cy="6858000"/>
          </a:xfrm>
        </p:grpSpPr>
        <p:pic>
          <p:nvPicPr>
            <p:cNvPr id="7174" name="Picture 6" descr="USFS_swoosh_sheild_ONLY_101912-01.png">
              <a:extLst>
                <a:ext uri="{FF2B5EF4-FFF2-40B4-BE49-F238E27FC236}">
                  <a16:creationId xmlns:a16="http://schemas.microsoft.com/office/drawing/2014/main" id="{85BE46DC-F2E0-23E5-1983-AEBD86664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222"/>
            <a:stretch>
              <a:fillRect/>
            </a:stretch>
          </p:blipFill>
          <p:spPr bwMode="auto">
            <a:xfrm>
              <a:off x="7975600" y="0"/>
              <a:ext cx="11684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5" name="Picture 7" descr="USFS_swoosh_sheild_ONLY_101912-01.png">
              <a:extLst>
                <a:ext uri="{FF2B5EF4-FFF2-40B4-BE49-F238E27FC236}">
                  <a16:creationId xmlns:a16="http://schemas.microsoft.com/office/drawing/2014/main" id="{DB615C35-296F-9A01-A37A-C1B2BC2F1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92" t="81944" r="12605"/>
            <a:stretch>
              <a:fillRect/>
            </a:stretch>
          </p:blipFill>
          <p:spPr bwMode="auto">
            <a:xfrm>
              <a:off x="7647673" y="5257800"/>
              <a:ext cx="1152525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3">
            <a:extLst>
              <a:ext uri="{FF2B5EF4-FFF2-40B4-BE49-F238E27FC236}">
                <a16:creationId xmlns:a16="http://schemas.microsoft.com/office/drawing/2014/main" id="{135739DA-9596-CC0E-9246-AB3A91A9D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540000">
            <a:off x="1150938" y="941388"/>
            <a:ext cx="3065462" cy="963612"/>
          </a:xfrm>
        </p:spPr>
        <p:txBody>
          <a:bodyPr/>
          <a:lstStyle/>
          <a:p>
            <a:pPr algn="ctr"/>
            <a:r>
              <a:rPr lang="en-US" altLang="en-US" sz="4400"/>
              <a:t>Path</a:t>
            </a:r>
            <a:r>
              <a:rPr lang="en-US" altLang="en-US"/>
              <a:t> </a:t>
            </a:r>
          </a:p>
        </p:txBody>
      </p:sp>
      <p:sp>
        <p:nvSpPr>
          <p:cNvPr id="8194" name="Text Placeholder 5">
            <a:extLst>
              <a:ext uri="{FF2B5EF4-FFF2-40B4-BE49-F238E27FC236}">
                <a16:creationId xmlns:a16="http://schemas.microsoft.com/office/drawing/2014/main" id="{FC724CA9-A49E-783F-3DF2-4403CE9BA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rot="21540000">
            <a:off x="1160463" y="2617788"/>
            <a:ext cx="3049587" cy="2100262"/>
          </a:xfrm>
        </p:spPr>
        <p:txBody>
          <a:bodyPr/>
          <a:lstStyle/>
          <a:p>
            <a:r>
              <a:rPr lang="en-US" altLang="en-US"/>
              <a:t>A </a:t>
            </a:r>
            <a:r>
              <a:rPr lang="en-US" altLang="en-US" b="1"/>
              <a:t>“State” </a:t>
            </a:r>
            <a:r>
              <a:rPr lang="en-US" altLang="en-US"/>
              <a:t>is the compositional and structural characteristics of vegetation</a:t>
            </a:r>
          </a:p>
          <a:p>
            <a:endParaRPr lang="en-US" altLang="en-US"/>
          </a:p>
          <a:p>
            <a:r>
              <a:rPr lang="en-US" altLang="en-US"/>
              <a:t>A </a:t>
            </a:r>
            <a:r>
              <a:rPr lang="en-US" altLang="en-US" b="1"/>
              <a:t>“transition” </a:t>
            </a:r>
            <a:r>
              <a:rPr lang="en-US" altLang="en-US"/>
              <a:t>is the driver that directs the direction and speed a state proceeds.  Common drivers are natural disturbance, management or succession.</a:t>
            </a:r>
          </a:p>
        </p:txBody>
      </p:sp>
      <p:pic>
        <p:nvPicPr>
          <p:cNvPr id="8195" name="Picture 2" descr="http://cdn.c.photoshelter.com/img-get/I0000ctQ5.D4KrRI/s/600/600/SX410.jpg">
            <a:extLst>
              <a:ext uri="{FF2B5EF4-FFF2-40B4-BE49-F238E27FC236}">
                <a16:creationId xmlns:a16="http://schemas.microsoft.com/office/drawing/2014/main" id="{02C32488-436D-BE9B-F75A-8FDEE181B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90600"/>
            <a:ext cx="2819400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>
            <a:extLst>
              <a:ext uri="{FF2B5EF4-FFF2-40B4-BE49-F238E27FC236}">
                <a16:creationId xmlns:a16="http://schemas.microsoft.com/office/drawing/2014/main" id="{C3C1105E-AB65-70F7-CA65-ABD4088EF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3" y="3733800"/>
            <a:ext cx="34067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8" descr="USFS_swoosh_sheild_ONLY_101912-01.png">
            <a:extLst>
              <a:ext uri="{FF2B5EF4-FFF2-40B4-BE49-F238E27FC236}">
                <a16:creationId xmlns:a16="http://schemas.microsoft.com/office/drawing/2014/main" id="{DE58412A-0342-24C1-25DB-05C35C2F1BAD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22"/>
          <a:stretch>
            <a:fillRect/>
          </a:stretch>
        </p:blipFill>
        <p:spPr bwMode="auto">
          <a:xfrm>
            <a:off x="7975600" y="0"/>
            <a:ext cx="1168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9" descr="USFS_swoosh_sheild_ONLY_101912-01.png">
            <a:extLst>
              <a:ext uri="{FF2B5EF4-FFF2-40B4-BE49-F238E27FC236}">
                <a16:creationId xmlns:a16="http://schemas.microsoft.com/office/drawing/2014/main" id="{A26F6EB4-C0AC-3F8B-4A5E-4CB526B7F2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92" t="81944" r="12605"/>
          <a:stretch>
            <a:fillRect/>
          </a:stretch>
        </p:blipFill>
        <p:spPr bwMode="auto">
          <a:xfrm>
            <a:off x="7272338" y="5514975"/>
            <a:ext cx="11525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Box 1">
            <a:extLst>
              <a:ext uri="{FF2B5EF4-FFF2-40B4-BE49-F238E27FC236}">
                <a16:creationId xmlns:a16="http://schemas.microsoft.com/office/drawing/2014/main" id="{EA60A639-A049-6BB2-543A-E12212DEC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28600"/>
            <a:ext cx="1447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Giant trees</a:t>
            </a:r>
          </a:p>
          <a:p>
            <a:r>
              <a:rPr lang="en-US" altLang="en-US" sz="1400"/>
              <a:t>Closed canopy</a:t>
            </a:r>
          </a:p>
          <a:p>
            <a:r>
              <a:rPr lang="en-US" altLang="en-US" sz="1400"/>
              <a:t>Multi-layered</a:t>
            </a:r>
          </a:p>
        </p:txBody>
      </p:sp>
      <p:sp>
        <p:nvSpPr>
          <p:cNvPr id="8200" name="TextBox 2">
            <a:extLst>
              <a:ext uri="{FF2B5EF4-FFF2-40B4-BE49-F238E27FC236}">
                <a16:creationId xmlns:a16="http://schemas.microsoft.com/office/drawing/2014/main" id="{BAF018B0-5396-4E06-6D09-A45A4732C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6338" y="5514975"/>
            <a:ext cx="2393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Stand replacing wildfire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2">
            <a:extLst>
              <a:ext uri="{FF2B5EF4-FFF2-40B4-BE49-F238E27FC236}">
                <a16:creationId xmlns:a16="http://schemas.microsoft.com/office/drawing/2014/main" id="{92A55C7D-F845-6133-E2C9-C8AE6FACA3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793908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5" descr="USFS_swoosh_sheild_ONLY_101912-01.png">
            <a:extLst>
              <a:ext uri="{FF2B5EF4-FFF2-40B4-BE49-F238E27FC236}">
                <a16:creationId xmlns:a16="http://schemas.microsoft.com/office/drawing/2014/main" id="{58983731-B300-291B-9BC3-5C1440A11DC2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22"/>
          <a:stretch>
            <a:fillRect/>
          </a:stretch>
        </p:blipFill>
        <p:spPr bwMode="auto">
          <a:xfrm>
            <a:off x="7975600" y="0"/>
            <a:ext cx="1168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 descr="USFS_swoosh_sheild_ONLY_101912-01.png">
            <a:extLst>
              <a:ext uri="{FF2B5EF4-FFF2-40B4-BE49-F238E27FC236}">
                <a16:creationId xmlns:a16="http://schemas.microsoft.com/office/drawing/2014/main" id="{A004B4D1-22FE-566D-3DE1-CF572157E3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92" t="81944" r="12605"/>
          <a:stretch>
            <a:fillRect/>
          </a:stretch>
        </p:blipFill>
        <p:spPr bwMode="auto">
          <a:xfrm>
            <a:off x="7070725" y="-76200"/>
            <a:ext cx="11525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">
            <a:extLst>
              <a:ext uri="{FF2B5EF4-FFF2-40B4-BE49-F238E27FC236}">
                <a16:creationId xmlns:a16="http://schemas.microsoft.com/office/drawing/2014/main" id="{596FF4EF-CE59-49FB-D1D1-17B611A4A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46577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3">
            <a:extLst>
              <a:ext uri="{FF2B5EF4-FFF2-40B4-BE49-F238E27FC236}">
                <a16:creationId xmlns:a16="http://schemas.microsoft.com/office/drawing/2014/main" id="{6F1AAE87-F033-BC19-3198-50E364F4F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1752600"/>
            <a:ext cx="65182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2" name="Group 4">
            <a:extLst>
              <a:ext uri="{FF2B5EF4-FFF2-40B4-BE49-F238E27FC236}">
                <a16:creationId xmlns:a16="http://schemas.microsoft.com/office/drawing/2014/main" id="{9FF7D127-1B2D-C582-28AD-0B0CE58BD68C}"/>
              </a:ext>
            </a:extLst>
          </p:cNvPr>
          <p:cNvGrpSpPr>
            <a:grpSpLocks/>
          </p:cNvGrpSpPr>
          <p:nvPr/>
        </p:nvGrpSpPr>
        <p:grpSpPr bwMode="auto">
          <a:xfrm>
            <a:off x="7646988" y="0"/>
            <a:ext cx="1497012" cy="6858000"/>
            <a:chOff x="7647673" y="0"/>
            <a:chExt cx="1496327" cy="6858000"/>
          </a:xfrm>
        </p:grpSpPr>
        <p:pic>
          <p:nvPicPr>
            <p:cNvPr id="10246" name="Picture 5" descr="USFS_swoosh_sheild_ONLY_101912-01.png">
              <a:extLst>
                <a:ext uri="{FF2B5EF4-FFF2-40B4-BE49-F238E27FC236}">
                  <a16:creationId xmlns:a16="http://schemas.microsoft.com/office/drawing/2014/main" id="{55AD507E-E316-17F5-BBF1-7A171E752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222"/>
            <a:stretch>
              <a:fillRect/>
            </a:stretch>
          </p:blipFill>
          <p:spPr bwMode="auto">
            <a:xfrm>
              <a:off x="7975600" y="0"/>
              <a:ext cx="11684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7" name="Picture 6" descr="USFS_swoosh_sheild_ONLY_101912-01.png">
              <a:extLst>
                <a:ext uri="{FF2B5EF4-FFF2-40B4-BE49-F238E27FC236}">
                  <a16:creationId xmlns:a16="http://schemas.microsoft.com/office/drawing/2014/main" id="{0C242F00-F76B-F74E-4154-F8F58DBFF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92" t="81944" r="12605"/>
            <a:stretch>
              <a:fillRect/>
            </a:stretch>
          </p:blipFill>
          <p:spPr bwMode="auto">
            <a:xfrm>
              <a:off x="7647673" y="5257800"/>
              <a:ext cx="1152525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3" name="Picture 7">
            <a:extLst>
              <a:ext uri="{FF2B5EF4-FFF2-40B4-BE49-F238E27FC236}">
                <a16:creationId xmlns:a16="http://schemas.microsoft.com/office/drawing/2014/main" id="{831DF0A5-4ECC-BF09-3303-81A551818636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828800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2">
            <a:extLst>
              <a:ext uri="{FF2B5EF4-FFF2-40B4-BE49-F238E27FC236}">
                <a16:creationId xmlns:a16="http://schemas.microsoft.com/office/drawing/2014/main" id="{765DC83F-2CEA-C68E-E2A9-B935417D4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3" y="1801813"/>
            <a:ext cx="3732212" cy="351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0BF476F-3258-8492-F242-3CE8391B2F93}"/>
              </a:ext>
            </a:extLst>
          </p:cNvPr>
          <p:cNvCxnSpPr/>
          <p:nvPr/>
        </p:nvCxnSpPr>
        <p:spPr>
          <a:xfrm>
            <a:off x="1524000" y="2362200"/>
            <a:ext cx="2063750" cy="6096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3560</TotalTime>
  <Words>937</Words>
  <Application>Microsoft Office PowerPoint</Application>
  <PresentationFormat>On-screen Show (4:3)</PresentationFormat>
  <Paragraphs>305</Paragraphs>
  <Slides>33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Calibri</vt:lpstr>
      <vt:lpstr>MS PGothic</vt:lpstr>
      <vt:lpstr>Arial</vt:lpstr>
      <vt:lpstr>Office Theme</vt:lpstr>
      <vt:lpstr>Excel.Chart.8</vt:lpstr>
      <vt:lpstr>Exploring Landscape Planning Alternatives   South Fork McKenzie Watershed Willamette National Forest  Allison Reger, Forest Analyst Jane Kertis, Forest Ecologist Lisa Helmig, Forest Silviculturist </vt:lpstr>
      <vt:lpstr>PowerPoint Presentation</vt:lpstr>
      <vt:lpstr>PowerPoint Presentation</vt:lpstr>
      <vt:lpstr>Project Goals</vt:lpstr>
      <vt:lpstr>Project Questions  </vt:lpstr>
      <vt:lpstr>Analysis Models</vt:lpstr>
      <vt:lpstr>Path </vt:lpstr>
      <vt:lpstr>PowerPoint Presentation</vt:lpstr>
      <vt:lpstr>PowerPoint Presentation</vt:lpstr>
      <vt:lpstr>PowerPoint Presentation</vt:lpstr>
      <vt:lpstr>PowerPoint Presentation</vt:lpstr>
      <vt:lpstr>ST-STIM</vt:lpstr>
      <vt:lpstr>Analysis Process</vt:lpstr>
      <vt:lpstr>#1 DEVELOP SCENARIOS</vt:lpstr>
      <vt:lpstr>#1 DEVELOP SCENARIOS… another way of considering the scenarios</vt:lpstr>
      <vt:lpstr>#2 DEVELOP DESIRED FUTURE CONDTION</vt:lpstr>
      <vt:lpstr>EARLY SERAL RANGE</vt:lpstr>
      <vt:lpstr>LATE SERAL RANGE</vt:lpstr>
      <vt:lpstr>PowerPoint Presentation</vt:lpstr>
      <vt:lpstr>PowerPoint Presentation</vt:lpstr>
      <vt:lpstr>PowerPoint Presentation</vt:lpstr>
      <vt:lpstr>#4 SETTING THE MANAGEMENT SCENARIO</vt:lpstr>
      <vt:lpstr>  What states currently provide early seral  and  what states provide the opportunity to create early seral?    </vt:lpstr>
      <vt:lpstr>#5 COMPARING RESULTS</vt:lpstr>
      <vt:lpstr>Comparing results….</vt:lpstr>
      <vt:lpstr>PowerPoint Presentation</vt:lpstr>
      <vt:lpstr>PowerPoint Presentation</vt:lpstr>
      <vt:lpstr>COMPARING RESULTS</vt:lpstr>
      <vt:lpstr>#5 COMPARING EARLY SERAL RESULTS</vt:lpstr>
      <vt:lpstr>#5 COMPARING SPATIAL RESULTS  Year 20</vt:lpstr>
      <vt:lpstr>#5 COMPARING SPATIAL RESULTS  Year 50</vt:lpstr>
      <vt:lpstr>#5 COMPARING SPATIAL RESULTS Year 100</vt:lpstr>
      <vt:lpstr>PowerPoint Presentation</vt:lpstr>
    </vt:vector>
  </TitlesOfParts>
  <Company>Forest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COMBINING PATH AND TELSA  </dc:title>
  <dc:creator>lhelmig</dc:creator>
  <cp:lastModifiedBy>Lum-Naihe, Christof Jurh duk - FS, AZ</cp:lastModifiedBy>
  <cp:revision>258</cp:revision>
  <dcterms:created xsi:type="dcterms:W3CDTF">2013-03-15T18:39:32Z</dcterms:created>
  <dcterms:modified xsi:type="dcterms:W3CDTF">2025-08-04T17:57:32Z</dcterms:modified>
</cp:coreProperties>
</file>