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60" r:id="rId2"/>
    <p:sldId id="309" r:id="rId3"/>
    <p:sldId id="320" r:id="rId4"/>
    <p:sldId id="312" r:id="rId5"/>
    <p:sldId id="321" r:id="rId6"/>
    <p:sldId id="310" r:id="rId7"/>
    <p:sldId id="353" r:id="rId8"/>
    <p:sldId id="293" r:id="rId9"/>
    <p:sldId id="316" r:id="rId10"/>
    <p:sldId id="347" r:id="rId11"/>
    <p:sldId id="325" r:id="rId12"/>
    <p:sldId id="319" r:id="rId13"/>
    <p:sldId id="348" r:id="rId14"/>
    <p:sldId id="349" r:id="rId15"/>
    <p:sldId id="351" r:id="rId16"/>
    <p:sldId id="350" r:id="rId17"/>
    <p:sldId id="352" r:id="rId18"/>
    <p:sldId id="354" r:id="rId19"/>
    <p:sldId id="318" r:id="rId20"/>
    <p:sldId id="331" r:id="rId21"/>
    <p:sldId id="328" r:id="rId22"/>
    <p:sldId id="332" r:id="rId23"/>
    <p:sldId id="337" r:id="rId24"/>
    <p:sldId id="338" r:id="rId25"/>
    <p:sldId id="355" r:id="rId26"/>
    <p:sldId id="286" r:id="rId27"/>
    <p:sldId id="343" r:id="rId28"/>
    <p:sldId id="340" r:id="rId29"/>
    <p:sldId id="272" r:id="rId30"/>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9900"/>
    <a:srgbClr val="336600"/>
    <a:srgbClr val="BCE428"/>
    <a:srgbClr val="33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30" autoAdjust="0"/>
    <p:restoredTop sz="60536" autoAdjust="0"/>
  </p:normalViewPr>
  <p:slideViewPr>
    <p:cSldViewPr>
      <p:cViewPr varScale="1">
        <p:scale>
          <a:sx n="73" d="100"/>
          <a:sy n="73" d="100"/>
        </p:scale>
        <p:origin x="1848"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2" d="100"/>
          <a:sy n="52" d="100"/>
        </p:scale>
        <p:origin x="-2644" y="-60"/>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053642-CE7D-D6DD-BE6E-4DBE692A9204}"/>
              </a:ext>
            </a:extLst>
          </p:cNvPr>
          <p:cNvSpPr>
            <a:spLocks noGrp="1"/>
          </p:cNvSpPr>
          <p:nvPr>
            <p:ph type="hdr" sz="quarter"/>
          </p:nvPr>
        </p:nvSpPr>
        <p:spPr>
          <a:xfrm>
            <a:off x="0" y="0"/>
            <a:ext cx="3027363" cy="465138"/>
          </a:xfrm>
          <a:prstGeom prst="rect">
            <a:avLst/>
          </a:prstGeom>
        </p:spPr>
        <p:txBody>
          <a:bodyPr vert="horz" lIns="91221" tIns="45610" rIns="91221" bIns="45610" rtlCol="0"/>
          <a:lstStyle>
            <a:lvl1pPr algn="l">
              <a:defRPr sz="1200">
                <a:cs typeface="Arial" charset="0"/>
              </a:defRPr>
            </a:lvl1pPr>
          </a:lstStyle>
          <a:p>
            <a:pPr>
              <a:defRPr/>
            </a:pPr>
            <a:endParaRPr lang="en-US"/>
          </a:p>
        </p:txBody>
      </p:sp>
      <p:sp>
        <p:nvSpPr>
          <p:cNvPr id="3" name="Date Placeholder 2">
            <a:extLst>
              <a:ext uri="{FF2B5EF4-FFF2-40B4-BE49-F238E27FC236}">
                <a16:creationId xmlns:a16="http://schemas.microsoft.com/office/drawing/2014/main" id="{63B7CBAF-F9DA-B31D-DA64-2A22D40C07AD}"/>
              </a:ext>
            </a:extLst>
          </p:cNvPr>
          <p:cNvSpPr>
            <a:spLocks noGrp="1"/>
          </p:cNvSpPr>
          <p:nvPr>
            <p:ph type="dt" sz="quarter" idx="1"/>
          </p:nvPr>
        </p:nvSpPr>
        <p:spPr>
          <a:xfrm>
            <a:off x="3956050" y="0"/>
            <a:ext cx="3027363" cy="465138"/>
          </a:xfrm>
          <a:prstGeom prst="rect">
            <a:avLst/>
          </a:prstGeom>
        </p:spPr>
        <p:txBody>
          <a:bodyPr vert="horz" lIns="91221" tIns="45610" rIns="91221" bIns="45610" rtlCol="0"/>
          <a:lstStyle>
            <a:lvl1pPr algn="r">
              <a:defRPr sz="1200">
                <a:cs typeface="Arial" charset="0"/>
              </a:defRPr>
            </a:lvl1pPr>
          </a:lstStyle>
          <a:p>
            <a:pPr>
              <a:defRPr/>
            </a:pPr>
            <a:fld id="{79C2A5C2-B73B-44C5-A0B9-837676828C28}" type="datetimeFigureOut">
              <a:rPr lang="en-US"/>
              <a:pPr>
                <a:defRPr/>
              </a:pPr>
              <a:t>8/4/2025</a:t>
            </a:fld>
            <a:endParaRPr lang="en-US"/>
          </a:p>
        </p:txBody>
      </p:sp>
      <p:sp>
        <p:nvSpPr>
          <p:cNvPr id="4" name="Footer Placeholder 3">
            <a:extLst>
              <a:ext uri="{FF2B5EF4-FFF2-40B4-BE49-F238E27FC236}">
                <a16:creationId xmlns:a16="http://schemas.microsoft.com/office/drawing/2014/main" id="{FA8D7CC4-CE9E-060D-4841-1E1EC4642FD6}"/>
              </a:ext>
            </a:extLst>
          </p:cNvPr>
          <p:cNvSpPr>
            <a:spLocks noGrp="1"/>
          </p:cNvSpPr>
          <p:nvPr>
            <p:ph type="ftr" sz="quarter" idx="2"/>
          </p:nvPr>
        </p:nvSpPr>
        <p:spPr>
          <a:xfrm>
            <a:off x="0" y="8816975"/>
            <a:ext cx="3027363" cy="465138"/>
          </a:xfrm>
          <a:prstGeom prst="rect">
            <a:avLst/>
          </a:prstGeom>
        </p:spPr>
        <p:txBody>
          <a:bodyPr vert="horz" lIns="91221" tIns="45610" rIns="91221" bIns="45610" rtlCol="0" anchor="b"/>
          <a:lstStyle>
            <a:lvl1pPr algn="l">
              <a:defRPr sz="120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67DEA11C-B929-0253-7ED0-E1CD9654F5B0}"/>
              </a:ext>
            </a:extLst>
          </p:cNvPr>
          <p:cNvSpPr>
            <a:spLocks noGrp="1"/>
          </p:cNvSpPr>
          <p:nvPr>
            <p:ph type="sldNum" sz="quarter" idx="3"/>
          </p:nvPr>
        </p:nvSpPr>
        <p:spPr>
          <a:xfrm>
            <a:off x="3956050" y="8816975"/>
            <a:ext cx="3027363" cy="465138"/>
          </a:xfrm>
          <a:prstGeom prst="rect">
            <a:avLst/>
          </a:prstGeom>
        </p:spPr>
        <p:txBody>
          <a:bodyPr vert="horz" wrap="square" lIns="91221" tIns="45610" rIns="91221" bIns="45610" numCol="1" anchor="b" anchorCtr="0" compatLnSpc="1">
            <a:prstTxWarp prst="textNoShape">
              <a:avLst/>
            </a:prstTxWarp>
          </a:bodyPr>
          <a:lstStyle>
            <a:lvl1pPr algn="r">
              <a:defRPr sz="1200"/>
            </a:lvl1pPr>
          </a:lstStyle>
          <a:p>
            <a:fld id="{5EB9BFA3-AF7B-45D9-8233-7E13F0A7123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D2CB27-6BA8-9449-CF7F-6344A70CD0F0}"/>
              </a:ext>
            </a:extLst>
          </p:cNvPr>
          <p:cNvSpPr>
            <a:spLocks noGrp="1"/>
          </p:cNvSpPr>
          <p:nvPr>
            <p:ph type="hdr" sz="quarter"/>
          </p:nvPr>
        </p:nvSpPr>
        <p:spPr>
          <a:xfrm>
            <a:off x="0" y="0"/>
            <a:ext cx="3027363" cy="465138"/>
          </a:xfrm>
          <a:prstGeom prst="rect">
            <a:avLst/>
          </a:prstGeom>
        </p:spPr>
        <p:txBody>
          <a:bodyPr vert="horz" lIns="92953" tIns="46477" rIns="92953" bIns="4647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79FDB322-85E7-BC45-2A38-3578BF2A3904}"/>
              </a:ext>
            </a:extLst>
          </p:cNvPr>
          <p:cNvSpPr>
            <a:spLocks noGrp="1"/>
          </p:cNvSpPr>
          <p:nvPr>
            <p:ph type="dt" idx="1"/>
          </p:nvPr>
        </p:nvSpPr>
        <p:spPr>
          <a:xfrm>
            <a:off x="3956050" y="0"/>
            <a:ext cx="3027363" cy="465138"/>
          </a:xfrm>
          <a:prstGeom prst="rect">
            <a:avLst/>
          </a:prstGeom>
        </p:spPr>
        <p:txBody>
          <a:bodyPr vert="horz" lIns="92953" tIns="46477" rIns="92953" bIns="46477" rtlCol="0"/>
          <a:lstStyle>
            <a:lvl1pPr algn="r" fontAlgn="auto">
              <a:spcBef>
                <a:spcPts val="0"/>
              </a:spcBef>
              <a:spcAft>
                <a:spcPts val="0"/>
              </a:spcAft>
              <a:defRPr sz="1200">
                <a:latin typeface="+mn-lt"/>
                <a:cs typeface="+mn-cs"/>
              </a:defRPr>
            </a:lvl1pPr>
          </a:lstStyle>
          <a:p>
            <a:pPr>
              <a:defRPr/>
            </a:pPr>
            <a:fld id="{0E5C7B82-23ED-4DE4-8B85-7F1BD40F63F2}" type="datetimeFigureOut">
              <a:rPr lang="en-US"/>
              <a:pPr>
                <a:defRPr/>
              </a:pPr>
              <a:t>8/4/2025</a:t>
            </a:fld>
            <a:endParaRPr lang="en-US"/>
          </a:p>
        </p:txBody>
      </p:sp>
      <p:sp>
        <p:nvSpPr>
          <p:cNvPr id="4" name="Slide Image Placeholder 3">
            <a:extLst>
              <a:ext uri="{FF2B5EF4-FFF2-40B4-BE49-F238E27FC236}">
                <a16:creationId xmlns:a16="http://schemas.microsoft.com/office/drawing/2014/main" id="{6A9E928E-3A04-0169-5FF2-25A6AF66A6ED}"/>
              </a:ext>
            </a:extLst>
          </p:cNvPr>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2953" tIns="46477" rIns="92953" bIns="46477" rtlCol="0" anchor="ctr"/>
          <a:lstStyle/>
          <a:p>
            <a:pPr lvl="0"/>
            <a:endParaRPr lang="en-US" noProof="0"/>
          </a:p>
        </p:txBody>
      </p:sp>
      <p:sp>
        <p:nvSpPr>
          <p:cNvPr id="5" name="Notes Placeholder 4">
            <a:extLst>
              <a:ext uri="{FF2B5EF4-FFF2-40B4-BE49-F238E27FC236}">
                <a16:creationId xmlns:a16="http://schemas.microsoft.com/office/drawing/2014/main" id="{74CDA010-F48D-DB3F-133E-E91196763768}"/>
              </a:ext>
            </a:extLst>
          </p:cNvPr>
          <p:cNvSpPr>
            <a:spLocks noGrp="1"/>
          </p:cNvSpPr>
          <p:nvPr>
            <p:ph type="body" sz="quarter" idx="3"/>
          </p:nvPr>
        </p:nvSpPr>
        <p:spPr>
          <a:xfrm>
            <a:off x="698500" y="4410075"/>
            <a:ext cx="5588000" cy="4178300"/>
          </a:xfrm>
          <a:prstGeom prst="rect">
            <a:avLst/>
          </a:prstGeom>
        </p:spPr>
        <p:txBody>
          <a:bodyPr vert="horz" lIns="92953" tIns="46477" rIns="92953" bIns="4647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4133ADA-929C-1E61-8678-606DB14596DD}"/>
              </a:ext>
            </a:extLst>
          </p:cNvPr>
          <p:cNvSpPr>
            <a:spLocks noGrp="1"/>
          </p:cNvSpPr>
          <p:nvPr>
            <p:ph type="ftr" sz="quarter" idx="4"/>
          </p:nvPr>
        </p:nvSpPr>
        <p:spPr>
          <a:xfrm>
            <a:off x="0" y="8816975"/>
            <a:ext cx="3027363" cy="465138"/>
          </a:xfrm>
          <a:prstGeom prst="rect">
            <a:avLst/>
          </a:prstGeom>
        </p:spPr>
        <p:txBody>
          <a:bodyPr vert="horz" lIns="92953" tIns="46477" rIns="92953" bIns="4647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3ABAB1C2-7710-03CA-44F1-78FC175558CF}"/>
              </a:ext>
            </a:extLst>
          </p:cNvPr>
          <p:cNvSpPr>
            <a:spLocks noGrp="1"/>
          </p:cNvSpPr>
          <p:nvPr>
            <p:ph type="sldNum" sz="quarter" idx="5"/>
          </p:nvPr>
        </p:nvSpPr>
        <p:spPr>
          <a:xfrm>
            <a:off x="3956050" y="8816975"/>
            <a:ext cx="3027363" cy="465138"/>
          </a:xfrm>
          <a:prstGeom prst="rect">
            <a:avLst/>
          </a:prstGeom>
        </p:spPr>
        <p:txBody>
          <a:bodyPr vert="horz" wrap="square" lIns="92953" tIns="46477" rIns="92953" bIns="46477" numCol="1" anchor="b" anchorCtr="0" compatLnSpc="1">
            <a:prstTxWarp prst="textNoShape">
              <a:avLst/>
            </a:prstTxWarp>
          </a:bodyPr>
          <a:lstStyle>
            <a:lvl1pPr algn="r">
              <a:defRPr sz="1200"/>
            </a:lvl1pPr>
          </a:lstStyle>
          <a:p>
            <a:fld id="{7FB7084E-F027-4333-ACF3-211E39E9387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62582F5-5C65-6495-ECD2-B9727EB86B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8C2ABC05-D939-D087-2BF8-BDCA60E5D0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Presenters is different than on the agenda because.</a:t>
            </a:r>
          </a:p>
          <a:p>
            <a:r>
              <a:rPr lang="en-US" altLang="en-US"/>
              <a:t>While primary focus is NSO CH, will include NSO RP considerations.</a:t>
            </a:r>
          </a:p>
        </p:txBody>
      </p:sp>
      <p:sp>
        <p:nvSpPr>
          <p:cNvPr id="4" name="Slide Number Placeholder 3">
            <a:extLst>
              <a:ext uri="{FF2B5EF4-FFF2-40B4-BE49-F238E27FC236}">
                <a16:creationId xmlns:a16="http://schemas.microsoft.com/office/drawing/2014/main" id="{9AE6A877-00E1-5FDD-FFD8-0A390A661EEF}"/>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867C9DE-12CA-4752-9688-144836FDC96F}" type="slidenum">
              <a:rPr lang="en-US" altLang="en-US"/>
              <a:pPr eaLnBrk="1" hangingPunct="1"/>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4462B056-ED59-3278-39BB-7205E240EF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93D7461E-7E00-FBEA-8993-D808367603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9 NSO demographic area across the range.   4 of them surround the UNF and these are some of the more relatively stable populations.</a:t>
            </a:r>
          </a:p>
          <a:p>
            <a:r>
              <a:rPr lang="en-US" altLang="en-US"/>
              <a:t>Though do know that the barred owl effect complicates these values.   How does this factor into project planning?</a:t>
            </a:r>
          </a:p>
        </p:txBody>
      </p:sp>
      <p:sp>
        <p:nvSpPr>
          <p:cNvPr id="4" name="Slide Number Placeholder 3">
            <a:extLst>
              <a:ext uri="{FF2B5EF4-FFF2-40B4-BE49-F238E27FC236}">
                <a16:creationId xmlns:a16="http://schemas.microsoft.com/office/drawing/2014/main" id="{5722DD27-A386-19E8-3513-44CD1D8FA0B4}"/>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196DBAC-8485-40E7-9FBB-B50B0884158C}" type="slidenum">
              <a:rPr lang="en-US" altLang="en-US"/>
              <a:pPr eaLnBrk="1" hangingPunct="1"/>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F4F9257-4F31-02C5-A56F-75B0C9709A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D658BA23-6669-744D-2F23-F6C0D8814B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Subunit objectives = Special management considerations or protection are required in this subunit to address threats to the essential physical or biological features from current and past timber harvest, losses due to wildfire and the effects on vegetation from fire exclusion, and competition with barred owls. This subunit is expected to function primarily for demographic support to the overall population, as well as north-south and east-west connectivity between subunits and critical habitat units.</a:t>
            </a:r>
          </a:p>
          <a:p>
            <a:r>
              <a:rPr lang="en-US" altLang="en-US"/>
              <a:t>The increase and enhancement of northern spotted owl habitat is necessary </a:t>
            </a:r>
          </a:p>
        </p:txBody>
      </p:sp>
      <p:sp>
        <p:nvSpPr>
          <p:cNvPr id="4" name="Slide Number Placeholder 3">
            <a:extLst>
              <a:ext uri="{FF2B5EF4-FFF2-40B4-BE49-F238E27FC236}">
                <a16:creationId xmlns:a16="http://schemas.microsoft.com/office/drawing/2014/main" id="{179317C8-4D6C-3327-1F64-F2349E8173A4}"/>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F406192-B087-4FB6-B0C5-1C046808B7ED}" type="slidenum">
              <a:rPr lang="en-US" altLang="en-US"/>
              <a:pPr eaLnBrk="1" hangingPunct="1"/>
              <a:t>14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E1A0507A-8BFE-6DC8-96D4-29310FB057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DA030B3B-BBD8-9A98-328A-8CACE3C522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BCCB5611-FD91-A68E-CF15-984FFAB05147}"/>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1E8EEF3-47F3-4BC2-ABC2-228BDAD105F2}" type="slidenum">
              <a:rPr lang="en-US" altLang="en-US"/>
              <a:pPr eaLnBrk="1" hangingPunct="1"/>
              <a:t>18</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31608A0-6D20-6BCA-4A19-5F5FDC8196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20704541-FC74-8C75-F74D-571DDA0B69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Early analysis shows significant departure of forest and veg condition from historic conditions. only one in four 6th field watersheds is considered functioning properly…” “..decline in rare and unique habitats</a:t>
            </a:r>
          </a:p>
          <a:p>
            <a:r>
              <a:rPr lang="en-US" altLang="en-US"/>
              <a:t> Mostly attributable to fire suppression and past harvest activities.   </a:t>
            </a:r>
          </a:p>
          <a:p>
            <a:r>
              <a:rPr lang="en-US" altLang="en-US"/>
              <a:t>Project activities could include activities that protect and enhance NSO habitat</a:t>
            </a:r>
          </a:p>
          <a:p>
            <a:r>
              <a:rPr lang="en-US" altLang="en-US"/>
              <a:t>Enhnace rare and unique habitats</a:t>
            </a:r>
          </a:p>
          <a:p>
            <a:r>
              <a:rPr lang="en-US" altLang="en-US"/>
              <a:t>Timber is a byproduct of restoring function and resilience to the watershed. </a:t>
            </a:r>
          </a:p>
        </p:txBody>
      </p:sp>
      <p:sp>
        <p:nvSpPr>
          <p:cNvPr id="4" name="Slide Number Placeholder 3">
            <a:extLst>
              <a:ext uri="{FF2B5EF4-FFF2-40B4-BE49-F238E27FC236}">
                <a16:creationId xmlns:a16="http://schemas.microsoft.com/office/drawing/2014/main" id="{5599B2F4-FF8C-1549-1B5B-C14832099A5A}"/>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09FEEA3-B740-4CBE-B62C-1324D9B326A6}" type="slidenum">
              <a:rPr lang="en-US" altLang="en-US"/>
              <a:pPr eaLnBrk="1" hangingPunct="1"/>
              <a:t>19</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A5B0A38D-441B-D2F8-413B-46F2E41170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371BB737-29DA-3991-33D2-B5BBF84B14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How many overall acres in the watershed? 54,374.</a:t>
            </a:r>
          </a:p>
          <a:p>
            <a:r>
              <a:rPr lang="en-US" altLang="en-US"/>
              <a:t>How many CH acres?</a:t>
            </a:r>
          </a:p>
        </p:txBody>
      </p:sp>
      <p:sp>
        <p:nvSpPr>
          <p:cNvPr id="4" name="Slide Number Placeholder 3">
            <a:extLst>
              <a:ext uri="{FF2B5EF4-FFF2-40B4-BE49-F238E27FC236}">
                <a16:creationId xmlns:a16="http://schemas.microsoft.com/office/drawing/2014/main" id="{AC7A3BAC-CC24-2DB2-CBA2-C57F2BDFAF0D}"/>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E0EBBB3-4B33-4375-BD2B-A95711757523}" type="slidenum">
              <a:rPr lang="en-US" altLang="en-US"/>
              <a:pPr eaLnBrk="1" hangingPunct="1"/>
              <a:t>20</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13851CE-973C-C17F-5478-AA96418EDA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4834F201-4604-BE12-FF9A-E959CB6A30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How wildfire suitability factors into this planning….</a:t>
            </a:r>
          </a:p>
        </p:txBody>
      </p:sp>
      <p:sp>
        <p:nvSpPr>
          <p:cNvPr id="4" name="Slide Number Placeholder 3">
            <a:extLst>
              <a:ext uri="{FF2B5EF4-FFF2-40B4-BE49-F238E27FC236}">
                <a16:creationId xmlns:a16="http://schemas.microsoft.com/office/drawing/2014/main" id="{6B2A35C4-DE14-DFF8-5F93-368E7E08F6E9}"/>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B410A94-41BA-4765-B43A-C4B03966E0BC}" type="slidenum">
              <a:rPr lang="en-US" altLang="en-US"/>
              <a:pPr eaLnBrk="1" hangingPunct="1"/>
              <a:t>21</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7FA6202-E31D-DD80-F282-2C14F13074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183B8C62-8195-08D0-FA4A-35DD99F202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 private lands and early seral habitat likely.  </a:t>
            </a:r>
          </a:p>
        </p:txBody>
      </p:sp>
      <p:sp>
        <p:nvSpPr>
          <p:cNvPr id="4" name="Slide Number Placeholder 3">
            <a:extLst>
              <a:ext uri="{FF2B5EF4-FFF2-40B4-BE49-F238E27FC236}">
                <a16:creationId xmlns:a16="http://schemas.microsoft.com/office/drawing/2014/main" id="{290D6E36-2DD9-33EB-B0A5-F39A412F040F}"/>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84E60F0-DD8F-49AA-BDBE-93F79D53ABF4}" type="slidenum">
              <a:rPr lang="en-US" altLang="en-US"/>
              <a:pPr eaLnBrk="1" hangingPunct="1"/>
              <a:t>23</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013521E-A74E-CA76-4B45-833691779C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573646CB-7701-F17B-7FCD-D15E6C074E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Combining NSO habitat and wildfire suitability. The Bloody circles moved!</a:t>
            </a:r>
          </a:p>
          <a:p>
            <a:r>
              <a:rPr lang="en-US" altLang="en-US"/>
              <a:t>Orange circles - More fire prone areas to potentially treat to reduce fuels to reduce risk of habitat loss current Spotted Owl habitat from future wildfires</a:t>
            </a:r>
          </a:p>
          <a:p>
            <a:r>
              <a:rPr lang="en-US" altLang="en-US"/>
              <a:t>Blue Circles - Less fire prone areas to potentially treat </a:t>
            </a:r>
          </a:p>
          <a:p>
            <a:r>
              <a:rPr lang="en-US" altLang="en-US"/>
              <a:t>to improve current younger habitat for </a:t>
            </a:r>
          </a:p>
          <a:p>
            <a:r>
              <a:rPr lang="en-US" altLang="en-US"/>
              <a:t>Spotted Owls into the future</a:t>
            </a:r>
          </a:p>
          <a:p>
            <a:endParaRPr lang="en-US" altLang="en-US"/>
          </a:p>
          <a:p>
            <a:r>
              <a:rPr lang="en-US" altLang="en-US"/>
              <a:t>WUII for sure plus these other areas for starters and why…..</a:t>
            </a:r>
          </a:p>
        </p:txBody>
      </p:sp>
      <p:sp>
        <p:nvSpPr>
          <p:cNvPr id="4" name="Slide Number Placeholder 3">
            <a:extLst>
              <a:ext uri="{FF2B5EF4-FFF2-40B4-BE49-F238E27FC236}">
                <a16:creationId xmlns:a16="http://schemas.microsoft.com/office/drawing/2014/main" id="{96BB8609-86F5-5028-32F9-863122E79973}"/>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17A4204-812A-4A67-8EA5-59F3A2CE36E3}" type="slidenum">
              <a:rPr lang="en-US" altLang="en-US"/>
              <a:pPr eaLnBrk="1" hangingPunct="1"/>
              <a:t>24</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512F2A7-727D-DCBF-31A9-204F9EB57C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2AE78960-79DB-DEDD-490F-D71965CAAD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E4835DB6-5957-E118-B83F-5F231A48517F}"/>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83A2836-1D88-4D31-9807-94579FA31A5D}" type="slidenum">
              <a:rPr lang="en-US" altLang="en-US"/>
              <a:pPr eaLnBrk="1" hangingPunct="1"/>
              <a:t>25</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B8E5F6C6-3D0E-44C9-CEDB-71CD212B40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63418C62-9DA9-1D7A-B609-56F107125D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Project planning cues in context of CH</a:t>
            </a:r>
          </a:p>
          <a:p>
            <a:pPr eaLnBrk="1" hangingPunct="1">
              <a:spcBef>
                <a:spcPct val="0"/>
              </a:spcBef>
            </a:pPr>
            <a:r>
              <a:rPr lang="en-US" altLang="en-US"/>
              <a:t>Discuss lower to mid slope position for habitat use and relate to project planning</a:t>
            </a:r>
          </a:p>
          <a:p>
            <a:pPr eaLnBrk="1" hangingPunct="1">
              <a:spcBef>
                <a:spcPct val="0"/>
              </a:spcBef>
            </a:pPr>
            <a:r>
              <a:rPr lang="en-US" altLang="en-US"/>
              <a:t>Insolation – the amount of light hitting the ground and micro climate concerns</a:t>
            </a:r>
          </a:p>
          <a:p>
            <a:pPr eaLnBrk="1" hangingPunct="1">
              <a:spcBef>
                <a:spcPct val="0"/>
              </a:spcBef>
            </a:pPr>
            <a:r>
              <a:rPr lang="en-US" altLang="en-US"/>
              <a:t>Curvature – concave and convex</a:t>
            </a:r>
          </a:p>
        </p:txBody>
      </p:sp>
      <p:sp>
        <p:nvSpPr>
          <p:cNvPr id="38916" name="Slide Number Placeholder 3">
            <a:extLst>
              <a:ext uri="{FF2B5EF4-FFF2-40B4-BE49-F238E27FC236}">
                <a16:creationId xmlns:a16="http://schemas.microsoft.com/office/drawing/2014/main" id="{46037356-DC3F-A372-1B2B-561183A805A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7F96C97-0F18-4CDB-9E18-7B943669830E}" type="slidenum">
              <a:rPr lang="en-US" altLang="en-US"/>
              <a:pPr eaLnBrk="1" hangingPunct="1"/>
              <a:t>26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B732555-57BD-80C6-7034-B0C7E2B39D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59149668-8B58-2F1F-B36B-0939122835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 specific projects yet identified for Elk Creek. However, general locations based on the analysis thus far are where we are likely to go. </a:t>
            </a:r>
          </a:p>
        </p:txBody>
      </p:sp>
      <p:sp>
        <p:nvSpPr>
          <p:cNvPr id="4" name="Slide Number Placeholder 3">
            <a:extLst>
              <a:ext uri="{FF2B5EF4-FFF2-40B4-BE49-F238E27FC236}">
                <a16:creationId xmlns:a16="http://schemas.microsoft.com/office/drawing/2014/main" id="{A4FCFC3A-579B-44C6-7FC8-16B667EAE4DB}"/>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44A3CD7-69CE-4C2E-86DD-E5D389CBD5AB}" type="slidenum">
              <a:rPr lang="en-US" altLang="en-US"/>
              <a:pPr eaLnBrk="1" hangingPunct="1"/>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CA29F12-B22E-DB7F-4DF1-D91DA2A2A867}"/>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D227383-BC84-428F-86A6-75DB6CBC73CC}" type="slidenum">
              <a:rPr lang="en-US" altLang="en-US"/>
              <a:pPr eaLnBrk="1" hangingPunct="1"/>
              <a:t>27</a:t>
            </a:fld>
            <a:endParaRPr lang="en-US" altLang="en-US"/>
          </a:p>
        </p:txBody>
      </p:sp>
      <p:sp>
        <p:nvSpPr>
          <p:cNvPr id="52227" name="Rectangle 2">
            <a:extLst>
              <a:ext uri="{FF2B5EF4-FFF2-40B4-BE49-F238E27FC236}">
                <a16:creationId xmlns:a16="http://schemas.microsoft.com/office/drawing/2014/main" id="{4B30D287-1CE9-F2A9-DDCE-518A00717F7F}"/>
              </a:ext>
            </a:extLst>
          </p:cNvPr>
          <p:cNvSpPr>
            <a:spLocks noGrp="1" noRot="1" noChangeAspect="1" noChangeArrowheads="1" noTextEdit="1"/>
          </p:cNvSpPr>
          <p:nvPr>
            <p:ph type="sldImg"/>
          </p:nvPr>
        </p:nvSpPr>
        <p:spPr bwMode="auto">
          <a:xfrm>
            <a:off x="1174750" y="696913"/>
            <a:ext cx="4635500" cy="3478212"/>
          </a:xfrm>
          <a:solidFill>
            <a:srgbClr val="FFFFFF"/>
          </a:solidFill>
          <a:ln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3">
            <a:extLst>
              <a:ext uri="{FF2B5EF4-FFF2-40B4-BE49-F238E27FC236}">
                <a16:creationId xmlns:a16="http://schemas.microsoft.com/office/drawing/2014/main" id="{9224EC0B-DEEE-1B9E-20F9-84607CDAA0E0}"/>
              </a:ext>
            </a:extLst>
          </p:cNvPr>
          <p:cNvSpPr>
            <a:spLocks noGrp="1" noChangeArrowheads="1"/>
          </p:cNvSpPr>
          <p:nvPr>
            <p:ph type="body" idx="1"/>
          </p:nvPr>
        </p:nvSpPr>
        <p:spPr bwMode="auto">
          <a:xfrm>
            <a:off x="931863" y="4410075"/>
            <a:ext cx="5121275"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599" tIns="46800" rIns="93599" bIns="46800" numCol="1" anchor="t" anchorCtr="0" compatLnSpc="1">
            <a:prstTxWarp prst="textNoShape">
              <a:avLst/>
            </a:prstTxWarp>
          </a:bodyPr>
          <a:lstStyle/>
          <a:p>
            <a:r>
              <a:rPr lang="en-US" altLang="en-US"/>
              <a:t>Disturbance patterns helpful to know in project area and lead to protection of NSO refugia areas that are sustainable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FFF28DD-567D-3BD1-3DCF-D1F46F7DC3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FDAA58FB-BBDD-1CDB-F753-C2E6743555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Section 2 of the ESA directs us to also conserve the ecosystems upon which species depend</a:t>
            </a:r>
          </a:p>
        </p:txBody>
      </p:sp>
      <p:sp>
        <p:nvSpPr>
          <p:cNvPr id="4" name="Slide Number Placeholder 3">
            <a:extLst>
              <a:ext uri="{FF2B5EF4-FFF2-40B4-BE49-F238E27FC236}">
                <a16:creationId xmlns:a16="http://schemas.microsoft.com/office/drawing/2014/main" id="{EE0AEC2D-13B2-7C73-1A44-1D5314A77C34}"/>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6EB42E0-C843-42B7-8420-C9C0FFBC4FCE}" type="slidenum">
              <a:rPr lang="en-US" altLang="en-US">
                <a:solidFill>
                  <a:srgbClr val="000000"/>
                </a:solidFill>
              </a:rPr>
              <a:pPr eaLnBrk="1" hangingPunct="1"/>
              <a:t>3</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7246541E-BE86-C8DE-54CF-50DB1CD67E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6D377BE0-A234-40D9-ED04-48C28A8EE6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Incorporating components of the Franklin and Johnson, …restoring processes.   NSOs are part of these ecosystems and ESA mandates conserving the ecosystems upon which the species depend.  We view restoration, when conducted strategically, as a means  to helping conserve these systems. </a:t>
            </a:r>
          </a:p>
          <a:p>
            <a:pPr eaLnBrk="1" hangingPunct="1">
              <a:spcBef>
                <a:spcPct val="0"/>
              </a:spcBef>
            </a:pPr>
            <a:endParaRPr lang="en-US" altLang="en-US"/>
          </a:p>
          <a:p>
            <a:pPr eaLnBrk="1" hangingPunct="1">
              <a:spcBef>
                <a:spcPct val="0"/>
              </a:spcBef>
            </a:pPr>
            <a:r>
              <a:rPr lang="en-US" altLang="en-US"/>
              <a:t>Bullet 2. We recognize that spotted owl recovery is one of several goals, sometimes competing, sometimes complementary – and that land managers must take this into account when deciding how best to meet management objectives on their lands.  However, we believe that through front loading the pilots with the tools and process described here, we can meet the challenge of  spotted owl conservation and generating some timber volume. </a:t>
            </a:r>
          </a:p>
          <a:p>
            <a:pPr eaLnBrk="1" hangingPunct="1">
              <a:spcBef>
                <a:spcPct val="0"/>
              </a:spcBef>
            </a:pPr>
            <a:endParaRPr lang="en-US" altLang="en-US"/>
          </a:p>
          <a:p>
            <a:pPr eaLnBrk="1" hangingPunct="1">
              <a:spcBef>
                <a:spcPct val="0"/>
              </a:spcBef>
            </a:pPr>
            <a:r>
              <a:rPr lang="en-US" altLang="en-US"/>
              <a:t>Bullet 3. Climate change.  We need to be thinking of accommodating  spotted owls as our systems change/adapt to climate change.  Here we need to think of strategies that include 1) resistance options to forestall impacts and protect high valued resources and 2) resilience options which improve the capacity of ecosystems.   This would include some active management to have ecological processes and structure restored to forests to provide resilience and the pilots may be a good way to demonstrate stand and landscape level approaches to address climate change.  3289 Incorporate climate change impacts into DOI plans (Sept 2009).  Opportunity to reconcile climate change mitigation goals with NSO recovery goals</a:t>
            </a:r>
          </a:p>
        </p:txBody>
      </p:sp>
      <p:sp>
        <p:nvSpPr>
          <p:cNvPr id="15364" name="Slide Number Placeholder 3">
            <a:extLst>
              <a:ext uri="{FF2B5EF4-FFF2-40B4-BE49-F238E27FC236}">
                <a16:creationId xmlns:a16="http://schemas.microsoft.com/office/drawing/2014/main" id="{EBF07326-7376-DB70-906E-8123A4495858}"/>
              </a:ext>
            </a:extLst>
          </p:cNvPr>
          <p:cNvSpPr>
            <a:spLocks noGrp="1"/>
          </p:cNvSpPr>
          <p:nvPr>
            <p:ph type="sldNum" sz="quarter" idx="5"/>
          </p:nvPr>
        </p:nvSpPr>
        <p:spPr bwMode="auto"/>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1D48A74-7149-4F5D-98FD-8B80D6B572F5}" type="slidenum">
              <a:rPr lang="en-US" altLang="en-US"/>
              <a:pPr eaLnBrk="1" hangingPunct="1"/>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BAA9AE2-C950-23C6-2943-CBBA1415B5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1A92AE94-10B2-1EA0-BD03-76C91FC032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Revised Recovery Plan recommends the spotted </a:t>
            </a:r>
          </a:p>
          <a:p>
            <a:r>
              <a:rPr lang="en-US" altLang="en-US"/>
              <a:t>owl recovery strategy be embedded within, and be </a:t>
            </a:r>
          </a:p>
          <a:p>
            <a:r>
              <a:rPr lang="en-US" altLang="en-US"/>
              <a:t>consistent with, a broader framework of conservation </a:t>
            </a:r>
          </a:p>
          <a:p>
            <a:r>
              <a:rPr lang="en-US" altLang="en-US"/>
              <a:t>of forest ecosystems for the Pacific Northwest. </a:t>
            </a:r>
          </a:p>
          <a:p>
            <a:endParaRPr lang="en-US" altLang="en-US"/>
          </a:p>
          <a:p>
            <a:r>
              <a:rPr lang="en-US" altLang="en-US"/>
              <a:t>Species-specific needs of the spotted owl </a:t>
            </a:r>
          </a:p>
          <a:p>
            <a:r>
              <a:rPr lang="en-US" altLang="en-US"/>
              <a:t>should not be the sole determinant of landscape </a:t>
            </a:r>
          </a:p>
          <a:p>
            <a:r>
              <a:rPr lang="en-US" altLang="en-US"/>
              <a:t>     management decisions. </a:t>
            </a:r>
          </a:p>
          <a:p>
            <a:r>
              <a:rPr lang="en-US" altLang="en-US"/>
              <a:t>should fit within a broader strategy whose goals </a:t>
            </a:r>
          </a:p>
          <a:p>
            <a:r>
              <a:rPr lang="en-US" altLang="en-US"/>
              <a:t>     include the conservation of the full assemblage of </a:t>
            </a:r>
          </a:p>
          <a:p>
            <a:r>
              <a:rPr lang="en-US" altLang="en-US"/>
              <a:t>     species and ecological processes in a given </a:t>
            </a:r>
          </a:p>
          <a:p>
            <a:r>
              <a:rPr lang="en-US" altLang="en-US"/>
              <a:t>     landscape, so that it will be more resilient to </a:t>
            </a:r>
          </a:p>
          <a:p>
            <a:r>
              <a:rPr lang="en-US" altLang="en-US"/>
              <a:t>     future losses of spotted owl habitat or ecosystem </a:t>
            </a:r>
          </a:p>
          <a:p>
            <a:r>
              <a:rPr lang="en-US" altLang="en-US"/>
              <a:t>     change resulting from climate change and other </a:t>
            </a:r>
          </a:p>
          <a:p>
            <a:r>
              <a:rPr lang="en-US" altLang="en-US"/>
              <a:t>     disturbances.</a:t>
            </a:r>
          </a:p>
          <a:p>
            <a:endParaRPr lang="en-US" altLang="en-US"/>
          </a:p>
        </p:txBody>
      </p:sp>
      <p:sp>
        <p:nvSpPr>
          <p:cNvPr id="4" name="Slide Number Placeholder 3">
            <a:extLst>
              <a:ext uri="{FF2B5EF4-FFF2-40B4-BE49-F238E27FC236}">
                <a16:creationId xmlns:a16="http://schemas.microsoft.com/office/drawing/2014/main" id="{6A62B32A-1CE3-CCF6-D887-68C568B58A9E}"/>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32CE7A8-6FEC-499E-8B7A-8EE4ED7281FE}" type="slidenum">
              <a:rPr lang="en-US" altLang="en-US"/>
              <a:pPr eaLnBrk="1" hangingPunct="1"/>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C30A1E-B205-77CB-CDB9-0DEEF459D2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23A1673C-7BB3-90D9-870A-7A9AC6DBE0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Bullet 1. We believe that in many cases NSO recovery and forest restoration goals are compatible and this will be dependent on landscapes characteristics.   We recognize that spotted owls are a part of forested ecosystems and that restoration of these systems may take some active management to make the systems more resilient to disturbance regimes and adapt to impending climate change.  </a:t>
            </a:r>
          </a:p>
          <a:p>
            <a:endParaRPr lang="en-US" altLang="en-US"/>
          </a:p>
          <a:p>
            <a:r>
              <a:rPr lang="en-US" altLang="en-US"/>
              <a:t>Bullet 2.  Here, identify activities that are neutral and beneficial.  Also identify tradeoffs of proposed  projects – best opportunities for commercial activities. This will begin with landscape assessment using tools describe here. </a:t>
            </a:r>
          </a:p>
          <a:p>
            <a:endParaRPr lang="en-US" altLang="en-US"/>
          </a:p>
          <a:p>
            <a:r>
              <a:rPr lang="en-US" altLang="en-US"/>
              <a:t>Bullet 3-  FWS concerned about our local economies and want to have timber jobs and community infrastructure maintained.   Our folks live and work in these same communities and feel the impacts as well.   We recognize the other forest management – harvest -  may likely be needed concurrent with the pilots to achieve timber volume.  </a:t>
            </a:r>
          </a:p>
        </p:txBody>
      </p:sp>
      <p:sp>
        <p:nvSpPr>
          <p:cNvPr id="4" name="Slide Number Placeholder 3">
            <a:extLst>
              <a:ext uri="{FF2B5EF4-FFF2-40B4-BE49-F238E27FC236}">
                <a16:creationId xmlns:a16="http://schemas.microsoft.com/office/drawing/2014/main" id="{1C85E42C-3379-0297-2AE6-906892905DD1}"/>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4EA48BF-D0B9-4208-BF0F-AAFD47E0BDE6}" type="slidenum">
              <a:rPr lang="en-US" altLang="en-US"/>
              <a:pPr eaLnBrk="1" hangingPunct="1"/>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2957E10-298D-E187-38F4-4CABC1B28C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F6C3DD3C-2522-FBBA-E1F6-193609CECD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BE643931-165B-94F7-B5E8-36E78A1ECC19}"/>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33E4A8C-7A57-47C8-8179-712404AB7760}" type="slidenum">
              <a:rPr lang="en-US" altLang="en-US"/>
              <a:pPr eaLnBrk="1" hangingPunct="1"/>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5D773D8F-EF3B-F37C-8090-6364F39124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EA5B3D7D-C05C-9CC0-3AE2-36EE1C4198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CH accounted for regional variation in that modeling regions were developed based on the ecological conditions.</a:t>
            </a:r>
          </a:p>
        </p:txBody>
      </p:sp>
      <p:sp>
        <p:nvSpPr>
          <p:cNvPr id="4" name="Slide Number Placeholder 3">
            <a:extLst>
              <a:ext uri="{FF2B5EF4-FFF2-40B4-BE49-F238E27FC236}">
                <a16:creationId xmlns:a16="http://schemas.microsoft.com/office/drawing/2014/main" id="{3C990CF7-B5A6-2375-EA0A-F39E31AB0B99}"/>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5E2C14D-D6FB-4151-9E78-83D1A3B56CC2}" type="slidenum">
              <a:rPr lang="en-US" altLang="en-US"/>
              <a:pPr eaLnBrk="1" hangingPunct="1"/>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EFFE1F1-527D-C97B-6D51-BD54E5BBD5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5B04C126-B994-9C77-463E-CE8D55FF9C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Knowledge of where and how frequent fire starts……</a:t>
            </a:r>
          </a:p>
        </p:txBody>
      </p:sp>
      <p:sp>
        <p:nvSpPr>
          <p:cNvPr id="4" name="Slide Number Placeholder 3">
            <a:extLst>
              <a:ext uri="{FF2B5EF4-FFF2-40B4-BE49-F238E27FC236}">
                <a16:creationId xmlns:a16="http://schemas.microsoft.com/office/drawing/2014/main" id="{4DB52830-0E23-838B-05A9-AF26F711C192}"/>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9BE271C-A25F-4EAA-A115-7AA6381102D3}" type="slidenum">
              <a:rPr lang="en-US" altLang="en-US"/>
              <a:pPr eaLnBrk="1" hangingPunct="1"/>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693BBB3-5C63-C5F1-FC96-6116050FA1E7}"/>
              </a:ext>
            </a:extLst>
          </p:cNvPr>
          <p:cNvSpPr>
            <a:spLocks noGrp="1"/>
          </p:cNvSpPr>
          <p:nvPr>
            <p:ph type="dt" sz="half" idx="10"/>
          </p:nvPr>
        </p:nvSpPr>
        <p:spPr/>
        <p:txBody>
          <a:bodyPr/>
          <a:lstStyle>
            <a:lvl1pPr>
              <a:defRPr/>
            </a:lvl1pPr>
          </a:lstStyle>
          <a:p>
            <a:pPr>
              <a:defRPr/>
            </a:pPr>
            <a:fld id="{EDAA006D-896B-460D-B1A4-AA775AD4C585}" type="datetimeFigureOut">
              <a:rPr lang="en-US"/>
              <a:pPr>
                <a:defRPr/>
              </a:pPr>
              <a:t>8/4/2025</a:t>
            </a:fld>
            <a:endParaRPr lang="en-US"/>
          </a:p>
        </p:txBody>
      </p:sp>
      <p:sp>
        <p:nvSpPr>
          <p:cNvPr id="5" name="Footer Placeholder 4">
            <a:extLst>
              <a:ext uri="{FF2B5EF4-FFF2-40B4-BE49-F238E27FC236}">
                <a16:creationId xmlns:a16="http://schemas.microsoft.com/office/drawing/2014/main" id="{E9439688-56CE-59CC-761A-4526AE4060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C33E7C-2503-C2AA-0442-4F77DEEDF08E}"/>
              </a:ext>
            </a:extLst>
          </p:cNvPr>
          <p:cNvSpPr>
            <a:spLocks noGrp="1"/>
          </p:cNvSpPr>
          <p:nvPr>
            <p:ph type="sldNum" sz="quarter" idx="12"/>
          </p:nvPr>
        </p:nvSpPr>
        <p:spPr/>
        <p:txBody>
          <a:bodyPr/>
          <a:lstStyle>
            <a:lvl1pPr>
              <a:defRPr/>
            </a:lvl1pPr>
          </a:lstStyle>
          <a:p>
            <a:fld id="{45482E20-882D-4215-A44D-E434DF7D2BD2}" type="slidenum">
              <a:rPr lang="en-US" altLang="en-US"/>
              <a:pPr/>
              <a:t>‹#›</a:t>
            </a:fld>
            <a:endParaRPr lang="en-US" altLang="en-US"/>
          </a:p>
        </p:txBody>
      </p:sp>
    </p:spTree>
    <p:extLst>
      <p:ext uri="{BB962C8B-B14F-4D97-AF65-F5344CB8AC3E}">
        <p14:creationId xmlns:p14="http://schemas.microsoft.com/office/powerpoint/2010/main" val="360814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56C0A-9187-8230-CE02-77E2B3524B96}"/>
              </a:ext>
            </a:extLst>
          </p:cNvPr>
          <p:cNvSpPr>
            <a:spLocks noGrp="1"/>
          </p:cNvSpPr>
          <p:nvPr>
            <p:ph type="dt" sz="half" idx="10"/>
          </p:nvPr>
        </p:nvSpPr>
        <p:spPr/>
        <p:txBody>
          <a:bodyPr/>
          <a:lstStyle>
            <a:lvl1pPr>
              <a:defRPr/>
            </a:lvl1pPr>
          </a:lstStyle>
          <a:p>
            <a:pPr>
              <a:defRPr/>
            </a:pPr>
            <a:fld id="{381E7584-041D-4FA4-A0CC-60DCBED09D7D}" type="datetimeFigureOut">
              <a:rPr lang="en-US"/>
              <a:pPr>
                <a:defRPr/>
              </a:pPr>
              <a:t>8/4/2025</a:t>
            </a:fld>
            <a:endParaRPr lang="en-US"/>
          </a:p>
        </p:txBody>
      </p:sp>
      <p:sp>
        <p:nvSpPr>
          <p:cNvPr id="5" name="Footer Placeholder 4">
            <a:extLst>
              <a:ext uri="{FF2B5EF4-FFF2-40B4-BE49-F238E27FC236}">
                <a16:creationId xmlns:a16="http://schemas.microsoft.com/office/drawing/2014/main" id="{3A83D65B-0DB6-84B4-F337-98BC63C487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94C7A0-496B-ACFF-8AA0-638B761902B4}"/>
              </a:ext>
            </a:extLst>
          </p:cNvPr>
          <p:cNvSpPr>
            <a:spLocks noGrp="1"/>
          </p:cNvSpPr>
          <p:nvPr>
            <p:ph type="sldNum" sz="quarter" idx="12"/>
          </p:nvPr>
        </p:nvSpPr>
        <p:spPr/>
        <p:txBody>
          <a:bodyPr/>
          <a:lstStyle>
            <a:lvl1pPr>
              <a:defRPr/>
            </a:lvl1pPr>
          </a:lstStyle>
          <a:p>
            <a:fld id="{8B156462-A191-42F9-B534-5864C464272F}" type="slidenum">
              <a:rPr lang="en-US" altLang="en-US"/>
              <a:pPr/>
              <a:t>‹#›</a:t>
            </a:fld>
            <a:endParaRPr lang="en-US" altLang="en-US"/>
          </a:p>
        </p:txBody>
      </p:sp>
    </p:spTree>
    <p:extLst>
      <p:ext uri="{BB962C8B-B14F-4D97-AF65-F5344CB8AC3E}">
        <p14:creationId xmlns:p14="http://schemas.microsoft.com/office/powerpoint/2010/main" val="160926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EF1A0-8A08-BD5A-6D47-9E0393611B3B}"/>
              </a:ext>
            </a:extLst>
          </p:cNvPr>
          <p:cNvSpPr>
            <a:spLocks noGrp="1"/>
          </p:cNvSpPr>
          <p:nvPr>
            <p:ph type="dt" sz="half" idx="10"/>
          </p:nvPr>
        </p:nvSpPr>
        <p:spPr/>
        <p:txBody>
          <a:bodyPr/>
          <a:lstStyle>
            <a:lvl1pPr>
              <a:defRPr/>
            </a:lvl1pPr>
          </a:lstStyle>
          <a:p>
            <a:pPr>
              <a:defRPr/>
            </a:pPr>
            <a:fld id="{077FDCC1-98C3-4ACD-BC56-C236E4761619}" type="datetimeFigureOut">
              <a:rPr lang="en-US"/>
              <a:pPr>
                <a:defRPr/>
              </a:pPr>
              <a:t>8/4/2025</a:t>
            </a:fld>
            <a:endParaRPr lang="en-US"/>
          </a:p>
        </p:txBody>
      </p:sp>
      <p:sp>
        <p:nvSpPr>
          <p:cNvPr id="5" name="Footer Placeholder 4">
            <a:extLst>
              <a:ext uri="{FF2B5EF4-FFF2-40B4-BE49-F238E27FC236}">
                <a16:creationId xmlns:a16="http://schemas.microsoft.com/office/drawing/2014/main" id="{0E9F14D9-8A4C-36DB-7655-21FC4CF455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20C3A7-02D3-5044-881C-45C4B7D296D5}"/>
              </a:ext>
            </a:extLst>
          </p:cNvPr>
          <p:cNvSpPr>
            <a:spLocks noGrp="1"/>
          </p:cNvSpPr>
          <p:nvPr>
            <p:ph type="sldNum" sz="quarter" idx="12"/>
          </p:nvPr>
        </p:nvSpPr>
        <p:spPr/>
        <p:txBody>
          <a:bodyPr/>
          <a:lstStyle>
            <a:lvl1pPr>
              <a:defRPr/>
            </a:lvl1pPr>
          </a:lstStyle>
          <a:p>
            <a:fld id="{B2C2B8FB-4C4D-4046-9898-164758D2005E}" type="slidenum">
              <a:rPr lang="en-US" altLang="en-US"/>
              <a:pPr/>
              <a:t>‹#›</a:t>
            </a:fld>
            <a:endParaRPr lang="en-US" altLang="en-US"/>
          </a:p>
        </p:txBody>
      </p:sp>
    </p:spTree>
    <p:extLst>
      <p:ext uri="{BB962C8B-B14F-4D97-AF65-F5344CB8AC3E}">
        <p14:creationId xmlns:p14="http://schemas.microsoft.com/office/powerpoint/2010/main" val="238613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AA0FC-BCC4-E87B-7432-9E7457F6A64F}"/>
              </a:ext>
            </a:extLst>
          </p:cNvPr>
          <p:cNvSpPr>
            <a:spLocks noGrp="1"/>
          </p:cNvSpPr>
          <p:nvPr>
            <p:ph type="dt" sz="half" idx="10"/>
          </p:nvPr>
        </p:nvSpPr>
        <p:spPr/>
        <p:txBody>
          <a:bodyPr/>
          <a:lstStyle>
            <a:lvl1pPr>
              <a:defRPr/>
            </a:lvl1pPr>
          </a:lstStyle>
          <a:p>
            <a:pPr>
              <a:defRPr/>
            </a:pPr>
            <a:fld id="{B1D38AFC-EF9B-41F7-973D-83CB12C3C044}" type="datetimeFigureOut">
              <a:rPr lang="en-US"/>
              <a:pPr>
                <a:defRPr/>
              </a:pPr>
              <a:t>8/4/2025</a:t>
            </a:fld>
            <a:endParaRPr lang="en-US"/>
          </a:p>
        </p:txBody>
      </p:sp>
      <p:sp>
        <p:nvSpPr>
          <p:cNvPr id="5" name="Footer Placeholder 4">
            <a:extLst>
              <a:ext uri="{FF2B5EF4-FFF2-40B4-BE49-F238E27FC236}">
                <a16:creationId xmlns:a16="http://schemas.microsoft.com/office/drawing/2014/main" id="{A0075A17-8455-4FCD-0F4E-CB93387385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D0532C-70E6-5369-9E0E-E8CBDF91B1A7}"/>
              </a:ext>
            </a:extLst>
          </p:cNvPr>
          <p:cNvSpPr>
            <a:spLocks noGrp="1"/>
          </p:cNvSpPr>
          <p:nvPr>
            <p:ph type="sldNum" sz="quarter" idx="12"/>
          </p:nvPr>
        </p:nvSpPr>
        <p:spPr/>
        <p:txBody>
          <a:bodyPr/>
          <a:lstStyle>
            <a:lvl1pPr>
              <a:defRPr/>
            </a:lvl1pPr>
          </a:lstStyle>
          <a:p>
            <a:fld id="{D25A98C4-8E5F-4A89-8032-7791BCE88D0D}" type="slidenum">
              <a:rPr lang="en-US" altLang="en-US"/>
              <a:pPr/>
              <a:t>‹#›</a:t>
            </a:fld>
            <a:endParaRPr lang="en-US" altLang="en-US"/>
          </a:p>
        </p:txBody>
      </p:sp>
    </p:spTree>
    <p:extLst>
      <p:ext uri="{BB962C8B-B14F-4D97-AF65-F5344CB8AC3E}">
        <p14:creationId xmlns:p14="http://schemas.microsoft.com/office/powerpoint/2010/main" val="38532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8A4741-2012-4CDC-2ED5-78EF609A5B97}"/>
              </a:ext>
            </a:extLst>
          </p:cNvPr>
          <p:cNvSpPr>
            <a:spLocks noGrp="1"/>
          </p:cNvSpPr>
          <p:nvPr>
            <p:ph type="dt" sz="half" idx="10"/>
          </p:nvPr>
        </p:nvSpPr>
        <p:spPr/>
        <p:txBody>
          <a:bodyPr/>
          <a:lstStyle>
            <a:lvl1pPr>
              <a:defRPr/>
            </a:lvl1pPr>
          </a:lstStyle>
          <a:p>
            <a:pPr>
              <a:defRPr/>
            </a:pPr>
            <a:fld id="{6EF2CAE9-8D6B-4EAC-8E4A-FCE5054315BB}" type="datetimeFigureOut">
              <a:rPr lang="en-US"/>
              <a:pPr>
                <a:defRPr/>
              </a:pPr>
              <a:t>8/4/2025</a:t>
            </a:fld>
            <a:endParaRPr lang="en-US"/>
          </a:p>
        </p:txBody>
      </p:sp>
      <p:sp>
        <p:nvSpPr>
          <p:cNvPr id="5" name="Footer Placeholder 4">
            <a:extLst>
              <a:ext uri="{FF2B5EF4-FFF2-40B4-BE49-F238E27FC236}">
                <a16:creationId xmlns:a16="http://schemas.microsoft.com/office/drawing/2014/main" id="{278316BE-48EB-CA59-E5A5-996CA033DF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AEE8E9-DFFC-BBED-93A6-407CB0E6E255}"/>
              </a:ext>
            </a:extLst>
          </p:cNvPr>
          <p:cNvSpPr>
            <a:spLocks noGrp="1"/>
          </p:cNvSpPr>
          <p:nvPr>
            <p:ph type="sldNum" sz="quarter" idx="12"/>
          </p:nvPr>
        </p:nvSpPr>
        <p:spPr/>
        <p:txBody>
          <a:bodyPr/>
          <a:lstStyle>
            <a:lvl1pPr>
              <a:defRPr/>
            </a:lvl1pPr>
          </a:lstStyle>
          <a:p>
            <a:fld id="{DC579EE2-EA7B-42BA-8276-369F0BEED853}" type="slidenum">
              <a:rPr lang="en-US" altLang="en-US"/>
              <a:pPr/>
              <a:t>‹#›</a:t>
            </a:fld>
            <a:endParaRPr lang="en-US" altLang="en-US"/>
          </a:p>
        </p:txBody>
      </p:sp>
    </p:spTree>
    <p:extLst>
      <p:ext uri="{BB962C8B-B14F-4D97-AF65-F5344CB8AC3E}">
        <p14:creationId xmlns:p14="http://schemas.microsoft.com/office/powerpoint/2010/main" val="150124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E59522D-A90F-62FD-80F4-0F1D5E3DA5F5}"/>
              </a:ext>
            </a:extLst>
          </p:cNvPr>
          <p:cNvSpPr>
            <a:spLocks noGrp="1"/>
          </p:cNvSpPr>
          <p:nvPr>
            <p:ph type="dt" sz="half" idx="10"/>
          </p:nvPr>
        </p:nvSpPr>
        <p:spPr/>
        <p:txBody>
          <a:bodyPr/>
          <a:lstStyle>
            <a:lvl1pPr>
              <a:defRPr/>
            </a:lvl1pPr>
          </a:lstStyle>
          <a:p>
            <a:pPr>
              <a:defRPr/>
            </a:pPr>
            <a:fld id="{D2A83C20-38C5-407E-ABE4-6C1A6F7FF9FB}" type="datetimeFigureOut">
              <a:rPr lang="en-US"/>
              <a:pPr>
                <a:defRPr/>
              </a:pPr>
              <a:t>8/4/2025</a:t>
            </a:fld>
            <a:endParaRPr lang="en-US"/>
          </a:p>
        </p:txBody>
      </p:sp>
      <p:sp>
        <p:nvSpPr>
          <p:cNvPr id="6" name="Footer Placeholder 4">
            <a:extLst>
              <a:ext uri="{FF2B5EF4-FFF2-40B4-BE49-F238E27FC236}">
                <a16:creationId xmlns:a16="http://schemas.microsoft.com/office/drawing/2014/main" id="{F0A55063-9B6D-BF2B-BD73-C6F38CF422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9C2C16-53E3-F7EA-F2B2-B759E207583C}"/>
              </a:ext>
            </a:extLst>
          </p:cNvPr>
          <p:cNvSpPr>
            <a:spLocks noGrp="1"/>
          </p:cNvSpPr>
          <p:nvPr>
            <p:ph type="sldNum" sz="quarter" idx="12"/>
          </p:nvPr>
        </p:nvSpPr>
        <p:spPr/>
        <p:txBody>
          <a:bodyPr/>
          <a:lstStyle>
            <a:lvl1pPr>
              <a:defRPr/>
            </a:lvl1pPr>
          </a:lstStyle>
          <a:p>
            <a:fld id="{E884D109-D4E0-4116-B111-5DF86F7F8298}" type="slidenum">
              <a:rPr lang="en-US" altLang="en-US"/>
              <a:pPr/>
              <a:t>‹#›</a:t>
            </a:fld>
            <a:endParaRPr lang="en-US" altLang="en-US"/>
          </a:p>
        </p:txBody>
      </p:sp>
    </p:spTree>
    <p:extLst>
      <p:ext uri="{BB962C8B-B14F-4D97-AF65-F5344CB8AC3E}">
        <p14:creationId xmlns:p14="http://schemas.microsoft.com/office/powerpoint/2010/main" val="5389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53AD977-6247-F524-362C-085455ECB02B}"/>
              </a:ext>
            </a:extLst>
          </p:cNvPr>
          <p:cNvSpPr>
            <a:spLocks noGrp="1"/>
          </p:cNvSpPr>
          <p:nvPr>
            <p:ph type="dt" sz="half" idx="10"/>
          </p:nvPr>
        </p:nvSpPr>
        <p:spPr/>
        <p:txBody>
          <a:bodyPr/>
          <a:lstStyle>
            <a:lvl1pPr>
              <a:defRPr/>
            </a:lvl1pPr>
          </a:lstStyle>
          <a:p>
            <a:pPr>
              <a:defRPr/>
            </a:pPr>
            <a:fld id="{206E85D1-404E-4475-9779-090E8CF92659}" type="datetimeFigureOut">
              <a:rPr lang="en-US"/>
              <a:pPr>
                <a:defRPr/>
              </a:pPr>
              <a:t>8/4/2025</a:t>
            </a:fld>
            <a:endParaRPr lang="en-US"/>
          </a:p>
        </p:txBody>
      </p:sp>
      <p:sp>
        <p:nvSpPr>
          <p:cNvPr id="8" name="Footer Placeholder 4">
            <a:extLst>
              <a:ext uri="{FF2B5EF4-FFF2-40B4-BE49-F238E27FC236}">
                <a16:creationId xmlns:a16="http://schemas.microsoft.com/office/drawing/2014/main" id="{6B306D6D-975E-5463-7059-3A3A93848A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ABF4A57-EFE3-002A-6516-73CAF081A409}"/>
              </a:ext>
            </a:extLst>
          </p:cNvPr>
          <p:cNvSpPr>
            <a:spLocks noGrp="1"/>
          </p:cNvSpPr>
          <p:nvPr>
            <p:ph type="sldNum" sz="quarter" idx="12"/>
          </p:nvPr>
        </p:nvSpPr>
        <p:spPr/>
        <p:txBody>
          <a:bodyPr/>
          <a:lstStyle>
            <a:lvl1pPr>
              <a:defRPr/>
            </a:lvl1pPr>
          </a:lstStyle>
          <a:p>
            <a:fld id="{06324530-080E-4AC0-A443-ECE8358B9EAB}" type="slidenum">
              <a:rPr lang="en-US" altLang="en-US"/>
              <a:pPr/>
              <a:t>‹#›</a:t>
            </a:fld>
            <a:endParaRPr lang="en-US" altLang="en-US"/>
          </a:p>
        </p:txBody>
      </p:sp>
    </p:spTree>
    <p:extLst>
      <p:ext uri="{BB962C8B-B14F-4D97-AF65-F5344CB8AC3E}">
        <p14:creationId xmlns:p14="http://schemas.microsoft.com/office/powerpoint/2010/main" val="346225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CDD181B-EA41-D6BA-1AC0-11A637E0019F}"/>
              </a:ext>
            </a:extLst>
          </p:cNvPr>
          <p:cNvSpPr>
            <a:spLocks noGrp="1"/>
          </p:cNvSpPr>
          <p:nvPr>
            <p:ph type="dt" sz="half" idx="10"/>
          </p:nvPr>
        </p:nvSpPr>
        <p:spPr/>
        <p:txBody>
          <a:bodyPr/>
          <a:lstStyle>
            <a:lvl1pPr>
              <a:defRPr/>
            </a:lvl1pPr>
          </a:lstStyle>
          <a:p>
            <a:pPr>
              <a:defRPr/>
            </a:pPr>
            <a:fld id="{64D3837F-2A17-42B1-8671-92E1AB07FA20}" type="datetimeFigureOut">
              <a:rPr lang="en-US"/>
              <a:pPr>
                <a:defRPr/>
              </a:pPr>
              <a:t>8/4/2025</a:t>
            </a:fld>
            <a:endParaRPr lang="en-US"/>
          </a:p>
        </p:txBody>
      </p:sp>
      <p:sp>
        <p:nvSpPr>
          <p:cNvPr id="4" name="Footer Placeholder 4">
            <a:extLst>
              <a:ext uri="{FF2B5EF4-FFF2-40B4-BE49-F238E27FC236}">
                <a16:creationId xmlns:a16="http://schemas.microsoft.com/office/drawing/2014/main" id="{E68D4E86-E97F-4E48-88AF-231AE4B4BE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D59607A-C6D4-3259-DB41-6EA2B65AA809}"/>
              </a:ext>
            </a:extLst>
          </p:cNvPr>
          <p:cNvSpPr>
            <a:spLocks noGrp="1"/>
          </p:cNvSpPr>
          <p:nvPr>
            <p:ph type="sldNum" sz="quarter" idx="12"/>
          </p:nvPr>
        </p:nvSpPr>
        <p:spPr/>
        <p:txBody>
          <a:bodyPr/>
          <a:lstStyle>
            <a:lvl1pPr>
              <a:defRPr/>
            </a:lvl1pPr>
          </a:lstStyle>
          <a:p>
            <a:fld id="{C2D4775E-DF10-4A95-AE59-E236C1283BC4}" type="slidenum">
              <a:rPr lang="en-US" altLang="en-US"/>
              <a:pPr/>
              <a:t>‹#›</a:t>
            </a:fld>
            <a:endParaRPr lang="en-US" altLang="en-US"/>
          </a:p>
        </p:txBody>
      </p:sp>
    </p:spTree>
    <p:extLst>
      <p:ext uri="{BB962C8B-B14F-4D97-AF65-F5344CB8AC3E}">
        <p14:creationId xmlns:p14="http://schemas.microsoft.com/office/powerpoint/2010/main" val="238995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E2A3273-A14B-4D61-9A28-5369D5270C50}"/>
              </a:ext>
            </a:extLst>
          </p:cNvPr>
          <p:cNvSpPr>
            <a:spLocks noGrp="1"/>
          </p:cNvSpPr>
          <p:nvPr>
            <p:ph type="dt" sz="half" idx="10"/>
          </p:nvPr>
        </p:nvSpPr>
        <p:spPr/>
        <p:txBody>
          <a:bodyPr/>
          <a:lstStyle>
            <a:lvl1pPr>
              <a:defRPr/>
            </a:lvl1pPr>
          </a:lstStyle>
          <a:p>
            <a:pPr>
              <a:defRPr/>
            </a:pPr>
            <a:fld id="{A2BBEDE3-D07E-4379-B5F6-C6DA5B125FE1}" type="datetimeFigureOut">
              <a:rPr lang="en-US"/>
              <a:pPr>
                <a:defRPr/>
              </a:pPr>
              <a:t>8/4/2025</a:t>
            </a:fld>
            <a:endParaRPr lang="en-US"/>
          </a:p>
        </p:txBody>
      </p:sp>
      <p:sp>
        <p:nvSpPr>
          <p:cNvPr id="3" name="Footer Placeholder 4">
            <a:extLst>
              <a:ext uri="{FF2B5EF4-FFF2-40B4-BE49-F238E27FC236}">
                <a16:creationId xmlns:a16="http://schemas.microsoft.com/office/drawing/2014/main" id="{EDEB0306-69DD-A95A-C4C6-5DBDF32A1D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D6AD48-7E07-9FFE-998B-DF529D3E3700}"/>
              </a:ext>
            </a:extLst>
          </p:cNvPr>
          <p:cNvSpPr>
            <a:spLocks noGrp="1"/>
          </p:cNvSpPr>
          <p:nvPr>
            <p:ph type="sldNum" sz="quarter" idx="12"/>
          </p:nvPr>
        </p:nvSpPr>
        <p:spPr/>
        <p:txBody>
          <a:bodyPr/>
          <a:lstStyle>
            <a:lvl1pPr>
              <a:defRPr/>
            </a:lvl1pPr>
          </a:lstStyle>
          <a:p>
            <a:fld id="{7330046F-4EBC-4E83-BE34-2CD8B31A0FBB}" type="slidenum">
              <a:rPr lang="en-US" altLang="en-US"/>
              <a:pPr/>
              <a:t>‹#›</a:t>
            </a:fld>
            <a:endParaRPr lang="en-US" altLang="en-US"/>
          </a:p>
        </p:txBody>
      </p:sp>
    </p:spTree>
    <p:extLst>
      <p:ext uri="{BB962C8B-B14F-4D97-AF65-F5344CB8AC3E}">
        <p14:creationId xmlns:p14="http://schemas.microsoft.com/office/powerpoint/2010/main" val="1458556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4FE670D-D516-F1A5-106A-BDB198FAC3C7}"/>
              </a:ext>
            </a:extLst>
          </p:cNvPr>
          <p:cNvSpPr>
            <a:spLocks noGrp="1"/>
          </p:cNvSpPr>
          <p:nvPr>
            <p:ph type="dt" sz="half" idx="10"/>
          </p:nvPr>
        </p:nvSpPr>
        <p:spPr/>
        <p:txBody>
          <a:bodyPr/>
          <a:lstStyle>
            <a:lvl1pPr>
              <a:defRPr/>
            </a:lvl1pPr>
          </a:lstStyle>
          <a:p>
            <a:pPr>
              <a:defRPr/>
            </a:pPr>
            <a:fld id="{56C530BF-F744-4826-A847-A84EC8D9686E}" type="datetimeFigureOut">
              <a:rPr lang="en-US"/>
              <a:pPr>
                <a:defRPr/>
              </a:pPr>
              <a:t>8/4/2025</a:t>
            </a:fld>
            <a:endParaRPr lang="en-US"/>
          </a:p>
        </p:txBody>
      </p:sp>
      <p:sp>
        <p:nvSpPr>
          <p:cNvPr id="6" name="Footer Placeholder 4">
            <a:extLst>
              <a:ext uri="{FF2B5EF4-FFF2-40B4-BE49-F238E27FC236}">
                <a16:creationId xmlns:a16="http://schemas.microsoft.com/office/drawing/2014/main" id="{5D419188-6A82-825B-D2AC-DA3E201C6C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5E05F6B-04A7-C587-EDED-2D0BCC074991}"/>
              </a:ext>
            </a:extLst>
          </p:cNvPr>
          <p:cNvSpPr>
            <a:spLocks noGrp="1"/>
          </p:cNvSpPr>
          <p:nvPr>
            <p:ph type="sldNum" sz="quarter" idx="12"/>
          </p:nvPr>
        </p:nvSpPr>
        <p:spPr/>
        <p:txBody>
          <a:bodyPr/>
          <a:lstStyle>
            <a:lvl1pPr>
              <a:defRPr/>
            </a:lvl1pPr>
          </a:lstStyle>
          <a:p>
            <a:fld id="{2129C296-63A4-4BF8-88E6-A1D0E7A58AAF}" type="slidenum">
              <a:rPr lang="en-US" altLang="en-US"/>
              <a:pPr/>
              <a:t>‹#›</a:t>
            </a:fld>
            <a:endParaRPr lang="en-US" altLang="en-US"/>
          </a:p>
        </p:txBody>
      </p:sp>
    </p:spTree>
    <p:extLst>
      <p:ext uri="{BB962C8B-B14F-4D97-AF65-F5344CB8AC3E}">
        <p14:creationId xmlns:p14="http://schemas.microsoft.com/office/powerpoint/2010/main" val="400710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55B9779-8C20-4068-8808-987E221D06DE}"/>
              </a:ext>
            </a:extLst>
          </p:cNvPr>
          <p:cNvSpPr>
            <a:spLocks noGrp="1"/>
          </p:cNvSpPr>
          <p:nvPr>
            <p:ph type="dt" sz="half" idx="10"/>
          </p:nvPr>
        </p:nvSpPr>
        <p:spPr/>
        <p:txBody>
          <a:bodyPr/>
          <a:lstStyle>
            <a:lvl1pPr>
              <a:defRPr/>
            </a:lvl1pPr>
          </a:lstStyle>
          <a:p>
            <a:pPr>
              <a:defRPr/>
            </a:pPr>
            <a:fld id="{BC42091E-C527-46C5-9088-7C9A03A27D95}" type="datetimeFigureOut">
              <a:rPr lang="en-US"/>
              <a:pPr>
                <a:defRPr/>
              </a:pPr>
              <a:t>8/4/2025</a:t>
            </a:fld>
            <a:endParaRPr lang="en-US"/>
          </a:p>
        </p:txBody>
      </p:sp>
      <p:sp>
        <p:nvSpPr>
          <p:cNvPr id="6" name="Footer Placeholder 4">
            <a:extLst>
              <a:ext uri="{FF2B5EF4-FFF2-40B4-BE49-F238E27FC236}">
                <a16:creationId xmlns:a16="http://schemas.microsoft.com/office/drawing/2014/main" id="{50C5D381-5C25-85AD-9AFE-EE2B2919D0B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4FBF8D-C6DA-F1F5-39D3-CC060E40FABE}"/>
              </a:ext>
            </a:extLst>
          </p:cNvPr>
          <p:cNvSpPr>
            <a:spLocks noGrp="1"/>
          </p:cNvSpPr>
          <p:nvPr>
            <p:ph type="sldNum" sz="quarter" idx="12"/>
          </p:nvPr>
        </p:nvSpPr>
        <p:spPr/>
        <p:txBody>
          <a:bodyPr/>
          <a:lstStyle>
            <a:lvl1pPr>
              <a:defRPr/>
            </a:lvl1pPr>
          </a:lstStyle>
          <a:p>
            <a:fld id="{986FA2E7-BD59-4062-8406-BD08228143E8}" type="slidenum">
              <a:rPr lang="en-US" altLang="en-US"/>
              <a:pPr/>
              <a:t>‹#›</a:t>
            </a:fld>
            <a:endParaRPr lang="en-US" altLang="en-US"/>
          </a:p>
        </p:txBody>
      </p:sp>
    </p:spTree>
    <p:extLst>
      <p:ext uri="{BB962C8B-B14F-4D97-AF65-F5344CB8AC3E}">
        <p14:creationId xmlns:p14="http://schemas.microsoft.com/office/powerpoint/2010/main" val="3355641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DDEBCF"/>
            </a:gs>
            <a:gs pos="50000">
              <a:srgbClr val="9CB86E"/>
            </a:gs>
            <a:gs pos="100000">
              <a:srgbClr val="156B13"/>
            </a:gs>
          </a:gsLst>
          <a:lin ang="16200000" scaled="1"/>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A2340A7-617B-E6DA-3970-898F86C4761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9A529DE-C44A-B984-9CF9-6C2B7637D65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F09478-EEAC-B2BC-D0DC-1FB95EA1341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744C7CC-1545-495E-A2B6-C1EE4780EBDB}" type="datetimeFigureOut">
              <a:rPr lang="en-US"/>
              <a:pPr>
                <a:defRPr/>
              </a:pPr>
              <a:t>8/4/2025</a:t>
            </a:fld>
            <a:endParaRPr lang="en-US"/>
          </a:p>
        </p:txBody>
      </p:sp>
      <p:sp>
        <p:nvSpPr>
          <p:cNvPr id="5" name="Footer Placeholder 4">
            <a:extLst>
              <a:ext uri="{FF2B5EF4-FFF2-40B4-BE49-F238E27FC236}">
                <a16:creationId xmlns:a16="http://schemas.microsoft.com/office/drawing/2014/main" id="{B806E0AD-03B5-3407-5913-376871132C0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EFF5C38-5D29-512B-7AA6-72EC1DA5F7C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8A1091A-C1C7-41BF-AE94-74167C9C5E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gif"/><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280CFB-BB47-7B56-129B-DF91CF264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525" y="2590800"/>
            <a:ext cx="2898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4">
            <a:extLst>
              <a:ext uri="{FF2B5EF4-FFF2-40B4-BE49-F238E27FC236}">
                <a16:creationId xmlns:a16="http://schemas.microsoft.com/office/drawing/2014/main" id="{DC196863-D68E-94C4-4163-19A4C478D12B}"/>
              </a:ext>
            </a:extLst>
          </p:cNvPr>
          <p:cNvSpPr txBox="1">
            <a:spLocks noChangeArrowheads="1"/>
          </p:cNvSpPr>
          <p:nvPr/>
        </p:nvSpPr>
        <p:spPr bwMode="auto">
          <a:xfrm>
            <a:off x="76200" y="304800"/>
            <a:ext cx="8686800" cy="1570038"/>
          </a:xfrm>
          <a:prstGeom prst="rect">
            <a:avLst/>
          </a:prstGeom>
          <a:noFill/>
          <a:ln w="9525">
            <a:noFill/>
            <a:miter lim="800000"/>
            <a:headEnd/>
            <a:tailEnd/>
          </a:ln>
        </p:spPr>
        <p:txBody>
          <a:bodyPr>
            <a:spAutoFit/>
          </a:bodyPr>
          <a:lstStyle/>
          <a:p>
            <a:pPr algn="ctr">
              <a:defRPr/>
            </a:pPr>
            <a:r>
              <a:rPr lang="en-US" sz="3200" b="1" dirty="0">
                <a:solidFill>
                  <a:srgbClr val="FFFF00"/>
                </a:solidFill>
                <a:effectLst>
                  <a:outerShdw blurRad="38100" dist="38100" dir="2700000" algn="tl">
                    <a:srgbClr val="000000">
                      <a:alpha val="43137"/>
                    </a:srgbClr>
                  </a:outerShdw>
                </a:effectLst>
                <a:cs typeface="Arial" charset="0"/>
              </a:rPr>
              <a:t>Integration of Northern Spotted Owl Critical Habitat in Forest Management: Umpqua National Forest’s Elk Creek Watershed</a:t>
            </a:r>
          </a:p>
        </p:txBody>
      </p:sp>
      <p:sp>
        <p:nvSpPr>
          <p:cNvPr id="8" name="Subtitle 2">
            <a:extLst>
              <a:ext uri="{FF2B5EF4-FFF2-40B4-BE49-F238E27FC236}">
                <a16:creationId xmlns:a16="http://schemas.microsoft.com/office/drawing/2014/main" id="{FF87BE20-5623-F99D-835C-52A91FCF2384}"/>
              </a:ext>
            </a:extLst>
          </p:cNvPr>
          <p:cNvSpPr txBox="1">
            <a:spLocks/>
          </p:cNvSpPr>
          <p:nvPr/>
        </p:nvSpPr>
        <p:spPr bwMode="auto">
          <a:xfrm>
            <a:off x="2362200" y="5472113"/>
            <a:ext cx="5668963" cy="1219200"/>
          </a:xfrm>
          <a:prstGeom prst="rect">
            <a:avLst/>
          </a:prstGeom>
          <a:noFill/>
          <a:ln w="9525">
            <a:noFill/>
            <a:miter lim="800000"/>
            <a:headEnd/>
            <a:tailEnd/>
          </a:ln>
        </p:spPr>
        <p:txBody>
          <a:bodyPr/>
          <a:lstStyle/>
          <a:p>
            <a:pPr marL="342900" indent="-342900">
              <a:spcBef>
                <a:spcPct val="20000"/>
              </a:spcBef>
              <a:defRPr/>
            </a:pPr>
            <a:r>
              <a:rPr lang="en-US" sz="2000" b="1" dirty="0">
                <a:latin typeface="+mn-lt"/>
                <a:cs typeface="+mn-cs"/>
              </a:rPr>
              <a:t>Scott Center</a:t>
            </a:r>
            <a:r>
              <a:rPr lang="en-US" sz="2000" b="1" baseline="30000" dirty="0">
                <a:cs typeface="Arial" charset="0"/>
              </a:rPr>
              <a:t>1  </a:t>
            </a:r>
            <a:r>
              <a:rPr lang="en-US" sz="2000" b="1" dirty="0">
                <a:latin typeface="+mn-lt"/>
                <a:cs typeface="+mn-cs"/>
              </a:rPr>
              <a:t>and Josh Chapman</a:t>
            </a:r>
            <a:r>
              <a:rPr lang="en-US" sz="2000" b="1" baseline="30000" dirty="0">
                <a:cs typeface="Arial" charset="0"/>
              </a:rPr>
              <a:t>2</a:t>
            </a:r>
            <a:r>
              <a:rPr lang="en-US" sz="2000" b="1" dirty="0">
                <a:latin typeface="+mn-lt"/>
                <a:cs typeface="+mn-cs"/>
              </a:rPr>
              <a:t>  </a:t>
            </a:r>
          </a:p>
          <a:p>
            <a:pPr marL="342900" indent="-342900">
              <a:spcBef>
                <a:spcPct val="20000"/>
              </a:spcBef>
              <a:defRPr/>
            </a:pPr>
            <a:r>
              <a:rPr lang="en-US" sz="1600" b="1" baseline="30000" dirty="0">
                <a:latin typeface="+mn-lt"/>
                <a:cs typeface="+mn-cs"/>
              </a:rPr>
              <a:t>1</a:t>
            </a:r>
            <a:r>
              <a:rPr lang="en-US" sz="1600" b="1" dirty="0">
                <a:latin typeface="+mn-lt"/>
                <a:cs typeface="+mn-cs"/>
              </a:rPr>
              <a:t>US Fish and Wildlife Service, Roseburg, OR</a:t>
            </a:r>
          </a:p>
          <a:p>
            <a:pPr marL="342900" indent="-342900">
              <a:spcBef>
                <a:spcPct val="20000"/>
              </a:spcBef>
              <a:defRPr/>
            </a:pPr>
            <a:r>
              <a:rPr lang="en-US" sz="1600" b="1" baseline="30000" dirty="0">
                <a:latin typeface="+mn-lt"/>
                <a:cs typeface="+mn-cs"/>
              </a:rPr>
              <a:t>2</a:t>
            </a:r>
            <a:r>
              <a:rPr lang="en-US" sz="1600" b="1" dirty="0">
                <a:latin typeface="+mn-lt"/>
                <a:cs typeface="+mn-cs"/>
              </a:rPr>
              <a:t>USDA Forest Service, Umpqua National Forest, Roseburg, OR</a:t>
            </a:r>
          </a:p>
        </p:txBody>
      </p:sp>
      <p:pic>
        <p:nvPicPr>
          <p:cNvPr id="2053" name="Picture 8">
            <a:extLst>
              <a:ext uri="{FF2B5EF4-FFF2-40B4-BE49-F238E27FC236}">
                <a16:creationId xmlns:a16="http://schemas.microsoft.com/office/drawing/2014/main" id="{D449D906-1ACB-60FC-64F3-5F73B233A0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888" y="5610225"/>
            <a:ext cx="11017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a:extLst>
              <a:ext uri="{FF2B5EF4-FFF2-40B4-BE49-F238E27FC236}">
                <a16:creationId xmlns:a16="http://schemas.microsoft.com/office/drawing/2014/main" id="{6AAC7AB0-6685-462A-7F58-7D397576FB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96213" y="5610225"/>
            <a:ext cx="966787"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0">
            <a:extLst>
              <a:ext uri="{FF2B5EF4-FFF2-40B4-BE49-F238E27FC236}">
                <a16:creationId xmlns:a16="http://schemas.microsoft.com/office/drawing/2014/main" id="{3CF97428-051A-FE21-BACF-828A802144F5}"/>
              </a:ext>
            </a:extLst>
          </p:cNvPr>
          <p:cNvPicPr>
            <a:picLocks noChangeAspect="1"/>
          </p:cNvPicPr>
          <p:nvPr/>
        </p:nvPicPr>
        <p:blipFill>
          <a:blip r:embed="rId6">
            <a:extLst>
              <a:ext uri="{28A0092B-C50C-407E-A947-70E740481C1C}">
                <a14:useLocalDpi xmlns:a14="http://schemas.microsoft.com/office/drawing/2010/main" val="0"/>
              </a:ext>
            </a:extLst>
          </a:blip>
          <a:srcRect l="25716" t="3809" r="28841" b="2618"/>
          <a:stretch>
            <a:fillRect/>
          </a:stretch>
        </p:blipFill>
        <p:spPr bwMode="auto">
          <a:xfrm>
            <a:off x="1143000" y="1905000"/>
            <a:ext cx="2178050"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8F3F9E2-6287-9697-7DFD-B09900F49B49}"/>
              </a:ext>
            </a:extLst>
          </p:cNvPr>
          <p:cNvSpPr>
            <a:spLocks noGrp="1"/>
          </p:cNvSpPr>
          <p:nvPr>
            <p:ph type="title"/>
          </p:nvPr>
        </p:nvSpPr>
        <p:spPr/>
        <p:txBody>
          <a:bodyPr/>
          <a:lstStyle/>
          <a:p>
            <a:r>
              <a:rPr lang="en-US" altLang="en-US">
                <a:solidFill>
                  <a:srgbClr val="FFFF00"/>
                </a:solidFill>
              </a:rPr>
              <a:t>Critical Habitat Units</a:t>
            </a:r>
          </a:p>
        </p:txBody>
      </p:sp>
      <p:pic>
        <p:nvPicPr>
          <p:cNvPr id="11267" name="Content Placeholder 4">
            <a:extLst>
              <a:ext uri="{FF2B5EF4-FFF2-40B4-BE49-F238E27FC236}">
                <a16:creationId xmlns:a16="http://schemas.microsoft.com/office/drawing/2014/main" id="{A80AAA6D-C657-1617-AE54-746E0FB8D41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1295400"/>
            <a:ext cx="4003675" cy="51816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a:extLst>
              <a:ext uri="{FF2B5EF4-FFF2-40B4-BE49-F238E27FC236}">
                <a16:creationId xmlns:a16="http://schemas.microsoft.com/office/drawing/2014/main" id="{2A84AA4C-13FA-F950-C659-DA5A93A2D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463" y="190500"/>
            <a:ext cx="57658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9BB92BA7-0FAC-14D1-48FF-D9AFF96E703E}"/>
              </a:ext>
            </a:extLst>
          </p:cNvPr>
          <p:cNvSpPr/>
          <p:nvPr/>
        </p:nvSpPr>
        <p:spPr>
          <a:xfrm>
            <a:off x="1905000" y="3048000"/>
            <a:ext cx="914400" cy="9144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CCE0A42C-85FD-DD80-260F-0BB90B1C9B0D}"/>
              </a:ext>
            </a:extLst>
          </p:cNvPr>
          <p:cNvSpPr/>
          <p:nvPr/>
        </p:nvSpPr>
        <p:spPr>
          <a:xfrm>
            <a:off x="5181600" y="3048000"/>
            <a:ext cx="914400" cy="9144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6B6BC42-8190-66B1-0010-3AB9A66252EC}"/>
              </a:ext>
            </a:extLst>
          </p:cNvPr>
          <p:cNvSpPr>
            <a:spLocks noGrp="1"/>
          </p:cNvSpPr>
          <p:nvPr>
            <p:ph type="title"/>
          </p:nvPr>
        </p:nvSpPr>
        <p:spPr/>
        <p:txBody>
          <a:bodyPr/>
          <a:lstStyle/>
          <a:p>
            <a:r>
              <a:rPr lang="en-US" altLang="en-US">
                <a:solidFill>
                  <a:srgbClr val="FFFF00"/>
                </a:solidFill>
              </a:rPr>
              <a:t>Spotted Owl Population Trend</a:t>
            </a:r>
          </a:p>
        </p:txBody>
      </p:sp>
      <p:pic>
        <p:nvPicPr>
          <p:cNvPr id="13315" name="Picture 1">
            <a:extLst>
              <a:ext uri="{FF2B5EF4-FFF2-40B4-BE49-F238E27FC236}">
                <a16:creationId xmlns:a16="http://schemas.microsoft.com/office/drawing/2014/main" id="{F7BFA15C-5D16-D199-A1FC-58F0E8B6C3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1433513"/>
            <a:ext cx="18907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a:extLst>
              <a:ext uri="{FF2B5EF4-FFF2-40B4-BE49-F238E27FC236}">
                <a16:creationId xmlns:a16="http://schemas.microsoft.com/office/drawing/2014/main" id="{6F857F36-A223-907B-B0E5-D00D6DABE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6818313"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Box 1">
            <a:extLst>
              <a:ext uri="{FF2B5EF4-FFF2-40B4-BE49-F238E27FC236}">
                <a16:creationId xmlns:a16="http://schemas.microsoft.com/office/drawing/2014/main" id="{6184F206-BD24-F6F5-11A9-9D364136CFC0}"/>
              </a:ext>
            </a:extLst>
          </p:cNvPr>
          <p:cNvSpPr txBox="1">
            <a:spLocks noChangeArrowheads="1"/>
          </p:cNvSpPr>
          <p:nvPr/>
        </p:nvSpPr>
        <p:spPr bwMode="auto">
          <a:xfrm>
            <a:off x="4724400" y="6357938"/>
            <a:ext cx="2030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a:t>Forsman et al. 2011</a:t>
            </a:r>
          </a:p>
        </p:txBody>
      </p:sp>
      <p:sp>
        <p:nvSpPr>
          <p:cNvPr id="3" name="Oval 2">
            <a:extLst>
              <a:ext uri="{FF2B5EF4-FFF2-40B4-BE49-F238E27FC236}">
                <a16:creationId xmlns:a16="http://schemas.microsoft.com/office/drawing/2014/main" id="{99391DF5-26EA-1807-7B07-66E68A628B01}"/>
              </a:ext>
            </a:extLst>
          </p:cNvPr>
          <p:cNvSpPr/>
          <p:nvPr/>
        </p:nvSpPr>
        <p:spPr>
          <a:xfrm>
            <a:off x="3713163" y="2362200"/>
            <a:ext cx="2535237" cy="16764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53E0C4A-CFB0-AB9A-06AA-0C54E3ECE246}"/>
              </a:ext>
            </a:extLst>
          </p:cNvPr>
          <p:cNvSpPr>
            <a:spLocks noGrp="1"/>
          </p:cNvSpPr>
          <p:nvPr>
            <p:ph type="title"/>
          </p:nvPr>
        </p:nvSpPr>
        <p:spPr/>
        <p:txBody>
          <a:bodyPr/>
          <a:lstStyle/>
          <a:p>
            <a:r>
              <a:rPr lang="en-US" altLang="en-US" sz="3600">
                <a:solidFill>
                  <a:srgbClr val="FFFF00"/>
                </a:solidFill>
              </a:rPr>
              <a:t>Critical Habitat Subunits in Klamath East (Unit 10)</a:t>
            </a:r>
          </a:p>
        </p:txBody>
      </p:sp>
      <p:pic>
        <p:nvPicPr>
          <p:cNvPr id="14339" name="Content Placeholder 4">
            <a:extLst>
              <a:ext uri="{FF2B5EF4-FFF2-40B4-BE49-F238E27FC236}">
                <a16:creationId xmlns:a16="http://schemas.microsoft.com/office/drawing/2014/main" id="{9D3F4B9A-50BA-3F16-01DA-C4E21431C93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1295400"/>
            <a:ext cx="4003675" cy="51816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5BFF4AC-F141-2B7E-7079-331A3F79D77C}"/>
              </a:ext>
            </a:extLst>
          </p:cNvPr>
          <p:cNvSpPr>
            <a:spLocks noGrp="1"/>
          </p:cNvSpPr>
          <p:nvPr>
            <p:ph type="title"/>
          </p:nvPr>
        </p:nvSpPr>
        <p:spPr/>
        <p:txBody>
          <a:bodyPr/>
          <a:lstStyle/>
          <a:p>
            <a:r>
              <a:rPr lang="en-US" altLang="en-US">
                <a:solidFill>
                  <a:srgbClr val="FFFF00"/>
                </a:solidFill>
              </a:rPr>
              <a:t>Critical Habitat Subunit KLE-1</a:t>
            </a:r>
          </a:p>
        </p:txBody>
      </p:sp>
      <p:pic>
        <p:nvPicPr>
          <p:cNvPr id="15363" name="Content Placeholder 4">
            <a:extLst>
              <a:ext uri="{FF2B5EF4-FFF2-40B4-BE49-F238E27FC236}">
                <a16:creationId xmlns:a16="http://schemas.microsoft.com/office/drawing/2014/main" id="{B13055D8-92C1-7ECB-B365-7BA61ED9F9A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90800" y="1295400"/>
            <a:ext cx="4003675" cy="51816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E37294E-1C56-314C-C8B4-31EC52E42635}"/>
              </a:ext>
            </a:extLst>
          </p:cNvPr>
          <p:cNvSpPr>
            <a:spLocks noGrp="1"/>
          </p:cNvSpPr>
          <p:nvPr>
            <p:ph type="title"/>
          </p:nvPr>
        </p:nvSpPr>
        <p:spPr/>
        <p:txBody>
          <a:bodyPr/>
          <a:lstStyle/>
          <a:p>
            <a:r>
              <a:rPr lang="en-US" altLang="en-US">
                <a:solidFill>
                  <a:srgbClr val="FFFF00"/>
                </a:solidFill>
              </a:rPr>
              <a:t>Critical Habitat Subunit KLE-1</a:t>
            </a:r>
          </a:p>
        </p:txBody>
      </p:sp>
      <p:pic>
        <p:nvPicPr>
          <p:cNvPr id="16387" name="Content Placeholder 4">
            <a:extLst>
              <a:ext uri="{FF2B5EF4-FFF2-40B4-BE49-F238E27FC236}">
                <a16:creationId xmlns:a16="http://schemas.microsoft.com/office/drawing/2014/main" id="{13C955EF-DFD3-BF23-FE2C-B54AF99C70E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1295400"/>
            <a:ext cx="4003675" cy="51816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FA5706D-CC47-498C-D8B5-63E2F4B209F0}"/>
              </a:ext>
            </a:extLst>
          </p:cNvPr>
          <p:cNvSpPr>
            <a:spLocks noGrp="1"/>
          </p:cNvSpPr>
          <p:nvPr>
            <p:ph type="title"/>
          </p:nvPr>
        </p:nvSpPr>
        <p:spPr/>
        <p:txBody>
          <a:bodyPr/>
          <a:lstStyle/>
          <a:p>
            <a:r>
              <a:rPr lang="en-US" altLang="en-US">
                <a:solidFill>
                  <a:srgbClr val="FFFF00"/>
                </a:solidFill>
              </a:rPr>
              <a:t>Critical Habitat Subunit KLE-1</a:t>
            </a:r>
          </a:p>
        </p:txBody>
      </p:sp>
      <p:pic>
        <p:nvPicPr>
          <p:cNvPr id="17411" name="Content Placeholder 4">
            <a:extLst>
              <a:ext uri="{FF2B5EF4-FFF2-40B4-BE49-F238E27FC236}">
                <a16:creationId xmlns:a16="http://schemas.microsoft.com/office/drawing/2014/main" id="{3C07EF85-4C27-DB74-60FF-BA946424ED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1295400"/>
            <a:ext cx="4003675" cy="51816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0EAC81D-033C-6E4A-1AD3-81A79FCB4882}"/>
              </a:ext>
            </a:extLst>
          </p:cNvPr>
          <p:cNvSpPr>
            <a:spLocks noGrp="1"/>
          </p:cNvSpPr>
          <p:nvPr>
            <p:ph type="title"/>
          </p:nvPr>
        </p:nvSpPr>
        <p:spPr/>
        <p:txBody>
          <a:bodyPr/>
          <a:lstStyle/>
          <a:p>
            <a:r>
              <a:rPr lang="en-US" altLang="en-US">
                <a:solidFill>
                  <a:srgbClr val="FFFF00"/>
                </a:solidFill>
              </a:rPr>
              <a:t>Critical Habitat Subunit KLE-1</a:t>
            </a:r>
          </a:p>
        </p:txBody>
      </p:sp>
      <p:pic>
        <p:nvPicPr>
          <p:cNvPr id="18435" name="Content Placeholder 4">
            <a:extLst>
              <a:ext uri="{FF2B5EF4-FFF2-40B4-BE49-F238E27FC236}">
                <a16:creationId xmlns:a16="http://schemas.microsoft.com/office/drawing/2014/main" id="{D44B01D0-31C2-4278-A7C1-EA3337E4B8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1295400"/>
            <a:ext cx="4003675" cy="51816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C545-221F-C696-B361-FE199FAEC580}"/>
              </a:ext>
            </a:extLst>
          </p:cNvPr>
          <p:cNvSpPr>
            <a:spLocks noGrp="1"/>
          </p:cNvSpPr>
          <p:nvPr>
            <p:ph type="title"/>
          </p:nvPr>
        </p:nvSpPr>
        <p:spPr>
          <a:xfrm>
            <a:off x="457200" y="4763"/>
            <a:ext cx="8229600" cy="1143000"/>
          </a:xfrm>
        </p:spPr>
        <p:txBody>
          <a:bodyPr/>
          <a:lstStyle/>
          <a:p>
            <a:pPr>
              <a:defRPr/>
            </a:pPr>
            <a:r>
              <a:rPr lang="en-US" b="1" dirty="0">
                <a:solidFill>
                  <a:srgbClr val="FFFF00"/>
                </a:solidFill>
                <a:effectLst>
                  <a:outerShdw blurRad="38100" dist="38100" dir="2700000" algn="tl">
                    <a:srgbClr val="000000">
                      <a:alpha val="43137"/>
                    </a:srgbClr>
                  </a:outerShdw>
                </a:effectLst>
              </a:rPr>
              <a:t>“Explicit consideration of scale”</a:t>
            </a:r>
          </a:p>
        </p:txBody>
      </p:sp>
      <p:graphicFrame>
        <p:nvGraphicFramePr>
          <p:cNvPr id="3" name="Table 2">
            <a:extLst>
              <a:ext uri="{FF2B5EF4-FFF2-40B4-BE49-F238E27FC236}">
                <a16:creationId xmlns:a16="http://schemas.microsoft.com/office/drawing/2014/main" id="{36DD55A0-3C3C-B673-DAC8-7B4759AD1571}"/>
              </a:ext>
            </a:extLst>
          </p:cNvPr>
          <p:cNvGraphicFramePr>
            <a:graphicFrameLocks noGrp="1"/>
          </p:cNvGraphicFramePr>
          <p:nvPr/>
        </p:nvGraphicFramePr>
        <p:xfrm>
          <a:off x="381000" y="1066800"/>
          <a:ext cx="8229600" cy="5499100"/>
        </p:xfrm>
        <a:graphic>
          <a:graphicData uri="http://schemas.openxmlformats.org/drawingml/2006/table">
            <a:tbl>
              <a:tblPr firstRow="1" bandRow="1">
                <a:tableStyleId>{F5AB1C69-6EDB-4FF4-983F-18BD219EF322}</a:tableStyleId>
              </a:tblPr>
              <a:tblGrid>
                <a:gridCol w="1752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926947">
                <a:tc>
                  <a:txBody>
                    <a:bodyPr/>
                    <a:lstStyle/>
                    <a:p>
                      <a:pPr algn="ctr"/>
                      <a:r>
                        <a:rPr lang="en-US" sz="3600" dirty="0">
                          <a:effectLst>
                            <a:outerShdw blurRad="38100" dist="38100" dir="2700000" algn="tl">
                              <a:srgbClr val="000000">
                                <a:alpha val="43137"/>
                              </a:srgbClr>
                            </a:outerShdw>
                          </a:effectLst>
                        </a:rPr>
                        <a:t>Scale</a:t>
                      </a:r>
                      <a:endParaRPr lang="en-US" sz="3600" b="1" dirty="0">
                        <a:effectLst>
                          <a:outerShdw blurRad="38100" dist="38100" dir="2700000" algn="tl">
                            <a:srgbClr val="000000">
                              <a:alpha val="43137"/>
                            </a:srgbClr>
                          </a:outerShdw>
                        </a:effectLst>
                      </a:endParaRPr>
                    </a:p>
                  </a:txBody>
                  <a:tcPr marT="45712" marB="45712" anchor="ctr"/>
                </a:tc>
                <a:tc>
                  <a:txBody>
                    <a:bodyPr/>
                    <a:lstStyle/>
                    <a:p>
                      <a:pPr algn="ctr"/>
                      <a:r>
                        <a:rPr lang="en-US" sz="3600" dirty="0">
                          <a:effectLst>
                            <a:outerShdw blurRad="38100" dist="38100" dir="2700000" algn="tl">
                              <a:srgbClr val="000000">
                                <a:alpha val="43137"/>
                              </a:srgbClr>
                            </a:outerShdw>
                          </a:effectLst>
                        </a:rPr>
                        <a:t>Spotted Owl</a:t>
                      </a:r>
                    </a:p>
                  </a:txBody>
                  <a:tcPr marT="45712" marB="45712" anchor="ctr"/>
                </a:tc>
                <a:tc>
                  <a:txBody>
                    <a:bodyPr/>
                    <a:lstStyle/>
                    <a:p>
                      <a:pPr algn="ctr"/>
                      <a:r>
                        <a:rPr lang="en-US" sz="3600" b="1" dirty="0">
                          <a:effectLst>
                            <a:outerShdw blurRad="38100" dist="38100" dir="2700000" algn="tl">
                              <a:srgbClr val="000000">
                                <a:alpha val="43137"/>
                              </a:srgbClr>
                            </a:outerShdw>
                          </a:effectLst>
                        </a:rPr>
                        <a:t>Planning</a:t>
                      </a:r>
                    </a:p>
                  </a:txBody>
                  <a:tcPr marT="45712" marB="45712" anchor="ctr"/>
                </a:tc>
                <a:extLst>
                  <a:ext uri="{0D108BD9-81ED-4DB2-BD59-A6C34878D82A}">
                    <a16:rowId xmlns:a16="http://schemas.microsoft.com/office/drawing/2014/main" val="10000"/>
                  </a:ext>
                </a:extLst>
              </a:tr>
              <a:tr h="1005871">
                <a:tc>
                  <a:txBody>
                    <a:bodyPr/>
                    <a:lstStyle/>
                    <a:p>
                      <a:endParaRPr lang="en-US" sz="1800" dirty="0"/>
                    </a:p>
                    <a:p>
                      <a:r>
                        <a:rPr lang="en-US" sz="2000" b="1" dirty="0"/>
                        <a:t>Regional </a:t>
                      </a:r>
                    </a:p>
                    <a:p>
                      <a:r>
                        <a:rPr lang="en-US" sz="2000" b="1" dirty="0"/>
                        <a:t>(CH Unit)</a:t>
                      </a:r>
                    </a:p>
                  </a:txBody>
                  <a:tcPr marT="45712" marB="45712">
                    <a:solidFill>
                      <a:schemeClr val="accent3">
                        <a:lumMod val="40000"/>
                        <a:lumOff val="60000"/>
                      </a:schemeClr>
                    </a:solidFill>
                  </a:tcPr>
                </a:tc>
                <a:tc>
                  <a:txBody>
                    <a:bodyPr/>
                    <a:lstStyle/>
                    <a:p>
                      <a:r>
                        <a:rPr lang="en-US" sz="2000" b="1" dirty="0"/>
                        <a:t>Forest community </a:t>
                      </a:r>
                      <a:r>
                        <a:rPr lang="en-US" sz="2000" b="1" dirty="0">
                          <a:solidFill>
                            <a:srgbClr val="333300"/>
                          </a:solidFill>
                        </a:rPr>
                        <a:t>(Dry to Moist)</a:t>
                      </a:r>
                      <a:endParaRPr lang="en-US" sz="2000" b="1" dirty="0"/>
                    </a:p>
                    <a:p>
                      <a:r>
                        <a:rPr lang="en-US" sz="2000" b="1" dirty="0"/>
                        <a:t>Disturbance</a:t>
                      </a:r>
                      <a:r>
                        <a:rPr lang="en-US" sz="2000" b="1" baseline="0" dirty="0"/>
                        <a:t> regimes</a:t>
                      </a:r>
                    </a:p>
                    <a:p>
                      <a:r>
                        <a:rPr lang="en-US" sz="2000" b="1" baseline="0" dirty="0"/>
                        <a:t>Spotted Owl population ecology</a:t>
                      </a:r>
                      <a:endParaRPr lang="en-US" sz="2000" b="1" dirty="0"/>
                    </a:p>
                  </a:txBody>
                  <a:tcPr marT="45712" marB="45712">
                    <a:solidFill>
                      <a:schemeClr val="accent3">
                        <a:lumMod val="40000"/>
                        <a:lumOff val="60000"/>
                      </a:schemeClr>
                    </a:solidFill>
                  </a:tcPr>
                </a:tc>
                <a:tc>
                  <a:txBody>
                    <a:bodyPr/>
                    <a:lstStyle/>
                    <a:p>
                      <a:r>
                        <a:rPr lang="en-US" sz="2000" b="1" dirty="0"/>
                        <a:t>Forest restoration and management approach</a:t>
                      </a:r>
                    </a:p>
                  </a:txBody>
                  <a:tcPr marT="45712" marB="45712">
                    <a:solidFill>
                      <a:schemeClr val="accent3">
                        <a:lumMod val="40000"/>
                        <a:lumOff val="60000"/>
                      </a:schemeClr>
                    </a:solidFill>
                  </a:tcPr>
                </a:tc>
                <a:extLst>
                  <a:ext uri="{0D108BD9-81ED-4DB2-BD59-A6C34878D82A}">
                    <a16:rowId xmlns:a16="http://schemas.microsoft.com/office/drawing/2014/main" val="10001"/>
                  </a:ext>
                </a:extLst>
              </a:tr>
              <a:tr h="1554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Landscapes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(CH Subunit - Watersheds)</a:t>
                      </a:r>
                    </a:p>
                    <a:p>
                      <a:endParaRPr lang="en-US" sz="1800" dirty="0"/>
                    </a:p>
                  </a:txBody>
                  <a:tcPr marT="45712" marB="45712">
                    <a:solidFill>
                      <a:srgbClr val="FFFF00"/>
                    </a:solidFill>
                  </a:tcPr>
                </a:tc>
                <a:tc>
                  <a:txBody>
                    <a:bodyPr/>
                    <a:lstStyle/>
                    <a:p>
                      <a:r>
                        <a:rPr lang="en-US" sz="2000" dirty="0"/>
                        <a:t>Abundance, Quality, Distribution of habitat and relative risk level</a:t>
                      </a:r>
                    </a:p>
                    <a:p>
                      <a:r>
                        <a:rPr lang="en-US" sz="2000" dirty="0"/>
                        <a:t>Abundance, density, distribution</a:t>
                      </a:r>
                      <a:r>
                        <a:rPr lang="en-US" sz="2000" baseline="0" dirty="0"/>
                        <a:t> of spotted owl territories</a:t>
                      </a:r>
                    </a:p>
                  </a:txBody>
                  <a:tcPr marT="45712" marB="45712">
                    <a:solidFill>
                      <a:srgbClr val="FFFF00"/>
                    </a:solidFill>
                  </a:tcPr>
                </a:tc>
                <a:tc>
                  <a:txBody>
                    <a:bodyPr/>
                    <a:lstStyle/>
                    <a:p>
                      <a:r>
                        <a:rPr lang="en-US" sz="2000" b="0" dirty="0"/>
                        <a:t>Project objectives and </a:t>
                      </a:r>
                    </a:p>
                    <a:p>
                      <a:r>
                        <a:rPr lang="en-US" sz="2000" b="0" dirty="0"/>
                        <a:t>prioritization</a:t>
                      </a:r>
                    </a:p>
                    <a:p>
                      <a:r>
                        <a:rPr lang="en-US" sz="1800" b="1" dirty="0"/>
                        <a:t>“why here, why now?”</a:t>
                      </a:r>
                    </a:p>
                  </a:txBody>
                  <a:tcPr marT="45712" marB="45712">
                    <a:solidFill>
                      <a:srgbClr val="FFFF00"/>
                    </a:solidFill>
                  </a:tcPr>
                </a:tc>
                <a:extLst>
                  <a:ext uri="{0D108BD9-81ED-4DB2-BD59-A6C34878D82A}">
                    <a16:rowId xmlns:a16="http://schemas.microsoft.com/office/drawing/2014/main" val="10002"/>
                  </a:ext>
                </a:extLst>
              </a:tr>
              <a:tr h="1005871">
                <a:tc>
                  <a:txBody>
                    <a:bodyPr/>
                    <a:lstStyle/>
                    <a:p>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Home Ranges</a:t>
                      </a:r>
                    </a:p>
                    <a:p>
                      <a:endParaRPr lang="en-US" sz="1800" dirty="0"/>
                    </a:p>
                  </a:txBody>
                  <a:tcPr marT="45712" marB="45712">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Habitat quality and owl fitness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t>Distribution of owl use, based on topography, forest structure</a:t>
                      </a:r>
                    </a:p>
                  </a:txBody>
                  <a:tcPr marT="45712" marB="45712">
                    <a:solidFill>
                      <a:srgbClr val="FFFF00"/>
                    </a:solidFill>
                  </a:tcPr>
                </a:tc>
                <a:tc>
                  <a:txBody>
                    <a:bodyPr/>
                    <a:lstStyle/>
                    <a:p>
                      <a:r>
                        <a:rPr lang="en-US" sz="2000" b="0" dirty="0"/>
                        <a:t>Amount and spatial pattern of forest habitats (stands)</a:t>
                      </a:r>
                    </a:p>
                  </a:txBody>
                  <a:tcPr marT="45712" marB="45712">
                    <a:solidFill>
                      <a:srgbClr val="FFFF00"/>
                    </a:solidFill>
                  </a:tcPr>
                </a:tc>
                <a:extLst>
                  <a:ext uri="{0D108BD9-81ED-4DB2-BD59-A6C34878D82A}">
                    <a16:rowId xmlns:a16="http://schemas.microsoft.com/office/drawing/2014/main" val="10003"/>
                  </a:ext>
                </a:extLst>
              </a:tr>
              <a:tr h="1005871">
                <a:tc>
                  <a:txBody>
                    <a:bodyPr/>
                    <a:lstStyle/>
                    <a:p>
                      <a:endParaRPr lang="en-US" sz="1800" dirty="0"/>
                    </a:p>
                    <a:p>
                      <a:r>
                        <a:rPr lang="en-US" sz="2000" b="1" dirty="0"/>
                        <a:t>Stand</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Resource availability</a:t>
                      </a:r>
                    </a:p>
                    <a:p>
                      <a:r>
                        <a:rPr lang="en-US" sz="2000" dirty="0"/>
                        <a:t>Within-stand resources</a:t>
                      </a:r>
                    </a:p>
                    <a:p>
                      <a:r>
                        <a:rPr lang="en-US" sz="2000" dirty="0"/>
                        <a:t>Prey, nest sites, cover </a:t>
                      </a:r>
                    </a:p>
                  </a:txBody>
                  <a:tcPr marT="45712" marB="45712"/>
                </a:tc>
                <a:tc>
                  <a:txBody>
                    <a:bodyPr/>
                    <a:lstStyle/>
                    <a:p>
                      <a:endParaRPr lang="en-US" sz="1800" dirty="0"/>
                    </a:p>
                    <a:p>
                      <a:r>
                        <a:rPr lang="en-US" sz="2000" b="0" dirty="0"/>
                        <a:t>Stand-level prescriptions</a:t>
                      </a:r>
                    </a:p>
                  </a:txBody>
                  <a:tcPr marT="45712" marB="45712"/>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EE39178-A406-644B-33BC-10EA1B0049D2}"/>
              </a:ext>
            </a:extLst>
          </p:cNvPr>
          <p:cNvSpPr>
            <a:spLocks noGrp="1"/>
          </p:cNvSpPr>
          <p:nvPr>
            <p:ph type="title"/>
          </p:nvPr>
        </p:nvSpPr>
        <p:spPr>
          <a:xfrm>
            <a:off x="452438" y="152400"/>
            <a:ext cx="8229600" cy="868363"/>
          </a:xfrm>
        </p:spPr>
        <p:txBody>
          <a:bodyPr/>
          <a:lstStyle/>
          <a:p>
            <a:r>
              <a:rPr lang="en-US" altLang="en-US" sz="3600">
                <a:solidFill>
                  <a:srgbClr val="FFFF00"/>
                </a:solidFill>
              </a:rPr>
              <a:t>UNF’s Elk Creek Project Initiation Letter</a:t>
            </a:r>
          </a:p>
        </p:txBody>
      </p:sp>
      <p:sp>
        <p:nvSpPr>
          <p:cNvPr id="20483" name="Content Placeholder 2">
            <a:extLst>
              <a:ext uri="{FF2B5EF4-FFF2-40B4-BE49-F238E27FC236}">
                <a16:creationId xmlns:a16="http://schemas.microsoft.com/office/drawing/2014/main" id="{4330108F-7F34-7B04-6F79-3C6A26AC1C7A}"/>
              </a:ext>
            </a:extLst>
          </p:cNvPr>
          <p:cNvSpPr>
            <a:spLocks noGrp="1"/>
          </p:cNvSpPr>
          <p:nvPr>
            <p:ph idx="1"/>
          </p:nvPr>
        </p:nvSpPr>
        <p:spPr>
          <a:xfrm>
            <a:off x="457200" y="838200"/>
            <a:ext cx="8229600" cy="2794000"/>
          </a:xfrm>
        </p:spPr>
        <p:txBody>
          <a:bodyPr/>
          <a:lstStyle/>
          <a:p>
            <a:pPr marL="0" indent="0">
              <a:buFont typeface="Arial" panose="020B0604020202020204" pitchFamily="34" charset="0"/>
              <a:buNone/>
            </a:pPr>
            <a:r>
              <a:rPr lang="en-US" altLang="en-US"/>
              <a:t>“..</a:t>
            </a:r>
            <a:r>
              <a:rPr lang="en-US" altLang="en-US" i="1"/>
              <a:t>purpose is to restore ecological function and resilience to the watershed….”</a:t>
            </a:r>
          </a:p>
          <a:p>
            <a:pPr marL="0" indent="0">
              <a:buFont typeface="Arial" panose="020B0604020202020204" pitchFamily="34" charset="0"/>
              <a:buNone/>
            </a:pPr>
            <a:r>
              <a:rPr lang="en-US" altLang="en-US" i="1"/>
              <a:t>“.. projects will be based on the range of variability for local landscape reference conditions…”</a:t>
            </a:r>
          </a:p>
        </p:txBody>
      </p:sp>
      <p:pic>
        <p:nvPicPr>
          <p:cNvPr id="20484" name="Picture 4">
            <a:extLst>
              <a:ext uri="{FF2B5EF4-FFF2-40B4-BE49-F238E27FC236}">
                <a16:creationId xmlns:a16="http://schemas.microsoft.com/office/drawing/2014/main" id="{BCE6165B-FD62-D601-49AF-E51C55B18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32200"/>
            <a:ext cx="3733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a:extLst>
              <a:ext uri="{FF2B5EF4-FFF2-40B4-BE49-F238E27FC236}">
                <a16:creationId xmlns:a16="http://schemas.microsoft.com/office/drawing/2014/main" id="{F7A74344-4F29-FB2D-069A-0CF6CF5DB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635375"/>
            <a:ext cx="36639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798CC901-6758-12E1-D9B8-A257D5EA02AA}"/>
              </a:ext>
            </a:extLst>
          </p:cNvPr>
          <p:cNvSpPr>
            <a:spLocks noGrp="1"/>
          </p:cNvSpPr>
          <p:nvPr>
            <p:ph type="title"/>
          </p:nvPr>
        </p:nvSpPr>
        <p:spPr/>
        <p:txBody>
          <a:bodyPr/>
          <a:lstStyle/>
          <a:p>
            <a:pPr eaLnBrk="1" hangingPunct="1">
              <a:defRPr/>
            </a:pPr>
            <a:r>
              <a:rPr lang="en-US" b="1" dirty="0">
                <a:solidFill>
                  <a:srgbClr val="FFFF00"/>
                </a:solidFill>
                <a:effectLst>
                  <a:outerShdw blurRad="38100" dist="38100" dir="2700000" algn="tl">
                    <a:srgbClr val="000000">
                      <a:alpha val="43137"/>
                    </a:srgbClr>
                  </a:outerShdw>
                </a:effectLst>
              </a:rPr>
              <a:t>Objectives</a:t>
            </a:r>
          </a:p>
        </p:txBody>
      </p:sp>
      <p:sp>
        <p:nvSpPr>
          <p:cNvPr id="3075" name="Content Placeholder 2">
            <a:extLst>
              <a:ext uri="{FF2B5EF4-FFF2-40B4-BE49-F238E27FC236}">
                <a16:creationId xmlns:a16="http://schemas.microsoft.com/office/drawing/2014/main" id="{20A0D852-B389-1D33-D7E0-CB841BAE2778}"/>
              </a:ext>
            </a:extLst>
          </p:cNvPr>
          <p:cNvSpPr>
            <a:spLocks noGrp="1"/>
          </p:cNvSpPr>
          <p:nvPr>
            <p:ph idx="1"/>
          </p:nvPr>
        </p:nvSpPr>
        <p:spPr>
          <a:xfrm>
            <a:off x="457200" y="1371600"/>
            <a:ext cx="8229600" cy="4525963"/>
          </a:xfrm>
        </p:spPr>
        <p:txBody>
          <a:bodyPr/>
          <a:lstStyle/>
          <a:p>
            <a:pPr eaLnBrk="1" hangingPunct="1"/>
            <a:r>
              <a:rPr lang="en-US" altLang="en-US" b="1"/>
              <a:t>Provide an overview of NSO Recovery Plan and Critical Habitat and their role in project planning </a:t>
            </a:r>
          </a:p>
          <a:p>
            <a:pPr eaLnBrk="1" hangingPunct="1"/>
            <a:r>
              <a:rPr lang="en-US" altLang="en-US" b="1"/>
              <a:t>Identify potential spatial products to guide project planning</a:t>
            </a:r>
          </a:p>
          <a:p>
            <a:pPr eaLnBrk="1" hangingPunct="1"/>
            <a:r>
              <a:rPr lang="en-US" altLang="en-US" b="1"/>
              <a:t>Provide potential insights for project placement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7B6E3FA0-1645-DAD7-6721-C7D88477F5A9}"/>
              </a:ext>
            </a:extLst>
          </p:cNvPr>
          <p:cNvSpPr>
            <a:spLocks noGrp="1"/>
          </p:cNvSpPr>
          <p:nvPr>
            <p:ph type="title"/>
          </p:nvPr>
        </p:nvSpPr>
        <p:spPr>
          <a:xfrm>
            <a:off x="457200" y="26988"/>
            <a:ext cx="8229600" cy="715962"/>
          </a:xfrm>
        </p:spPr>
        <p:txBody>
          <a:bodyPr/>
          <a:lstStyle/>
          <a:p>
            <a:r>
              <a:rPr lang="en-US" altLang="en-US" sz="4000">
                <a:solidFill>
                  <a:srgbClr val="FFFF00"/>
                </a:solidFill>
              </a:rPr>
              <a:t>Elk Creek Watershed Planning Area</a:t>
            </a:r>
          </a:p>
        </p:txBody>
      </p:sp>
      <p:sp>
        <p:nvSpPr>
          <p:cNvPr id="21507" name="Content Placeholder 5">
            <a:extLst>
              <a:ext uri="{FF2B5EF4-FFF2-40B4-BE49-F238E27FC236}">
                <a16:creationId xmlns:a16="http://schemas.microsoft.com/office/drawing/2014/main" id="{9B3C368B-18B5-8042-0A9C-5BC0AA17C104}"/>
              </a:ext>
            </a:extLst>
          </p:cNvPr>
          <p:cNvSpPr>
            <a:spLocks noGrp="1"/>
          </p:cNvSpPr>
          <p:nvPr>
            <p:ph idx="1"/>
          </p:nvPr>
        </p:nvSpPr>
        <p:spPr>
          <a:xfrm>
            <a:off x="457200" y="6248400"/>
            <a:ext cx="8229600" cy="2395538"/>
          </a:xfrm>
        </p:spPr>
        <p:txBody>
          <a:bodyPr/>
          <a:lstStyle/>
          <a:p>
            <a:pPr marL="0" indent="0">
              <a:buFont typeface="Arial" panose="020B0604020202020204" pitchFamily="34" charset="0"/>
              <a:buNone/>
            </a:pPr>
            <a:endParaRPr lang="en-US" altLang="en-US"/>
          </a:p>
        </p:txBody>
      </p:sp>
      <p:pic>
        <p:nvPicPr>
          <p:cNvPr id="21508" name="Picture 2">
            <a:extLst>
              <a:ext uri="{FF2B5EF4-FFF2-40B4-BE49-F238E27FC236}">
                <a16:creationId xmlns:a16="http://schemas.microsoft.com/office/drawing/2014/main" id="{9920BBC1-56A2-150D-2148-A345BBA98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685800"/>
            <a:ext cx="6972300"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5">
            <a:extLst>
              <a:ext uri="{FF2B5EF4-FFF2-40B4-BE49-F238E27FC236}">
                <a16:creationId xmlns:a16="http://schemas.microsoft.com/office/drawing/2014/main" id="{9BFD41D6-F5FF-B077-44D8-5808C3EC6740}"/>
              </a:ext>
            </a:extLst>
          </p:cNvPr>
          <p:cNvSpPr>
            <a:spLocks noGrp="1"/>
          </p:cNvSpPr>
          <p:nvPr>
            <p:ph idx="1"/>
          </p:nvPr>
        </p:nvSpPr>
        <p:spPr/>
        <p:txBody>
          <a:bodyPr/>
          <a:lstStyle/>
          <a:p>
            <a:endParaRPr lang="en-US" altLang="en-US"/>
          </a:p>
        </p:txBody>
      </p:sp>
      <p:sp>
        <p:nvSpPr>
          <p:cNvPr id="22531" name="Title 6">
            <a:extLst>
              <a:ext uri="{FF2B5EF4-FFF2-40B4-BE49-F238E27FC236}">
                <a16:creationId xmlns:a16="http://schemas.microsoft.com/office/drawing/2014/main" id="{3F1F4530-9FA6-94CA-4953-5D79D6FCC9C2}"/>
              </a:ext>
            </a:extLst>
          </p:cNvPr>
          <p:cNvSpPr>
            <a:spLocks noGrp="1"/>
          </p:cNvSpPr>
          <p:nvPr>
            <p:ph type="title"/>
          </p:nvPr>
        </p:nvSpPr>
        <p:spPr>
          <a:xfrm>
            <a:off x="350838" y="152400"/>
            <a:ext cx="8229600" cy="700088"/>
          </a:xfrm>
        </p:spPr>
        <p:txBody>
          <a:bodyPr/>
          <a:lstStyle/>
          <a:p>
            <a:r>
              <a:rPr lang="en-US" altLang="en-US" sz="4000">
                <a:solidFill>
                  <a:srgbClr val="FFFF00"/>
                </a:solidFill>
              </a:rPr>
              <a:t>Wildfire Suitability</a:t>
            </a:r>
          </a:p>
        </p:txBody>
      </p:sp>
      <p:pic>
        <p:nvPicPr>
          <p:cNvPr id="22532" name="Picture 3">
            <a:extLst>
              <a:ext uri="{FF2B5EF4-FFF2-40B4-BE49-F238E27FC236}">
                <a16:creationId xmlns:a16="http://schemas.microsoft.com/office/drawing/2014/main" id="{FD861C92-045E-D71C-4C72-A8D044B3F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89916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FAEDAF8-F845-B45B-6E05-DCA42E0D24BD}"/>
              </a:ext>
            </a:extLst>
          </p:cNvPr>
          <p:cNvSpPr>
            <a:spLocks noGrp="1"/>
          </p:cNvSpPr>
          <p:nvPr>
            <p:ph type="title"/>
          </p:nvPr>
        </p:nvSpPr>
        <p:spPr>
          <a:xfrm>
            <a:off x="533400" y="31750"/>
            <a:ext cx="8229600" cy="882650"/>
          </a:xfrm>
        </p:spPr>
        <p:txBody>
          <a:bodyPr/>
          <a:lstStyle/>
          <a:p>
            <a:r>
              <a:rPr lang="en-US" altLang="en-US" sz="3600">
                <a:solidFill>
                  <a:srgbClr val="FFFF00"/>
                </a:solidFill>
              </a:rPr>
              <a:t>NSO Relative Habitat Suitability</a:t>
            </a:r>
          </a:p>
        </p:txBody>
      </p:sp>
      <p:sp>
        <p:nvSpPr>
          <p:cNvPr id="23555" name="Content Placeholder 2">
            <a:extLst>
              <a:ext uri="{FF2B5EF4-FFF2-40B4-BE49-F238E27FC236}">
                <a16:creationId xmlns:a16="http://schemas.microsoft.com/office/drawing/2014/main" id="{82F6D1E9-859B-E8BE-0393-9232171B4C08}"/>
              </a:ext>
            </a:extLst>
          </p:cNvPr>
          <p:cNvSpPr>
            <a:spLocks noGrp="1"/>
          </p:cNvSpPr>
          <p:nvPr>
            <p:ph idx="1"/>
          </p:nvPr>
        </p:nvSpPr>
        <p:spPr/>
        <p:txBody>
          <a:bodyPr/>
          <a:lstStyle/>
          <a:p>
            <a:endParaRPr lang="en-US" altLang="en-US"/>
          </a:p>
        </p:txBody>
      </p:sp>
      <p:pic>
        <p:nvPicPr>
          <p:cNvPr id="23556" name="Picture 2" descr="C:\Users\jthrailkill\Documents\Presentations\Landscape workshop April 2013\Elk Creek jpegs\elk_creek_usfws_rhs_map.png">
            <a:extLst>
              <a:ext uri="{FF2B5EF4-FFF2-40B4-BE49-F238E27FC236}">
                <a16:creationId xmlns:a16="http://schemas.microsoft.com/office/drawing/2014/main" id="{7C23C01B-BA0C-9E4F-0ABC-E4AB5E517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685800"/>
            <a:ext cx="88741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51F0DA1-5255-49F0-F5A5-81083F8C6A10}"/>
              </a:ext>
            </a:extLst>
          </p:cNvPr>
          <p:cNvSpPr>
            <a:spLocks noGrp="1"/>
          </p:cNvSpPr>
          <p:nvPr>
            <p:ph type="title"/>
          </p:nvPr>
        </p:nvSpPr>
        <p:spPr>
          <a:xfrm>
            <a:off x="468313" y="31750"/>
            <a:ext cx="8229600" cy="806450"/>
          </a:xfrm>
        </p:spPr>
        <p:txBody>
          <a:bodyPr/>
          <a:lstStyle/>
          <a:p>
            <a:r>
              <a:rPr lang="en-US" altLang="en-US" sz="3600">
                <a:solidFill>
                  <a:srgbClr val="FFFF00"/>
                </a:solidFill>
              </a:rPr>
              <a:t>NWFP 15 Yr Rpt – NSO Habitat</a:t>
            </a:r>
          </a:p>
        </p:txBody>
      </p:sp>
      <p:sp>
        <p:nvSpPr>
          <p:cNvPr id="24579" name="Content Placeholder 2">
            <a:extLst>
              <a:ext uri="{FF2B5EF4-FFF2-40B4-BE49-F238E27FC236}">
                <a16:creationId xmlns:a16="http://schemas.microsoft.com/office/drawing/2014/main" id="{759C048C-02F3-4FE4-DC9B-0825A39CB0DD}"/>
              </a:ext>
            </a:extLst>
          </p:cNvPr>
          <p:cNvSpPr>
            <a:spLocks noGrp="1"/>
          </p:cNvSpPr>
          <p:nvPr>
            <p:ph idx="1"/>
          </p:nvPr>
        </p:nvSpPr>
        <p:spPr/>
        <p:txBody>
          <a:bodyPr/>
          <a:lstStyle/>
          <a:p>
            <a:endParaRPr lang="en-US" altLang="en-US"/>
          </a:p>
        </p:txBody>
      </p:sp>
      <p:pic>
        <p:nvPicPr>
          <p:cNvPr id="24580" name="Picture 2" descr="C:\Users\jthrailkill\Documents\Presentations\Landscape workshop April 2013\Elk Creek jpegs\elk_project_davis_nrf.jpg">
            <a:extLst>
              <a:ext uri="{FF2B5EF4-FFF2-40B4-BE49-F238E27FC236}">
                <a16:creationId xmlns:a16="http://schemas.microsoft.com/office/drawing/2014/main" id="{C64F893C-14C8-7D64-FFED-4EAE23B77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5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C4DEC7AE-E141-C7AC-C4D3-0C9EDE555C33}"/>
              </a:ext>
            </a:extLst>
          </p:cNvPr>
          <p:cNvSpPr>
            <a:spLocks noGrp="1"/>
          </p:cNvSpPr>
          <p:nvPr>
            <p:ph type="title"/>
          </p:nvPr>
        </p:nvSpPr>
        <p:spPr>
          <a:xfrm>
            <a:off x="401638" y="0"/>
            <a:ext cx="8229600" cy="679450"/>
          </a:xfrm>
        </p:spPr>
        <p:txBody>
          <a:bodyPr/>
          <a:lstStyle/>
          <a:p>
            <a:r>
              <a:rPr lang="en-US" altLang="en-US" sz="3600">
                <a:solidFill>
                  <a:srgbClr val="FFFF00"/>
                </a:solidFill>
              </a:rPr>
              <a:t>Why Here, Why Now?</a:t>
            </a:r>
          </a:p>
        </p:txBody>
      </p:sp>
      <p:sp>
        <p:nvSpPr>
          <p:cNvPr id="25603" name="Content Placeholder 2">
            <a:extLst>
              <a:ext uri="{FF2B5EF4-FFF2-40B4-BE49-F238E27FC236}">
                <a16:creationId xmlns:a16="http://schemas.microsoft.com/office/drawing/2014/main" id="{82FF0556-D936-7B5A-9C21-C15240A7A145}"/>
              </a:ext>
            </a:extLst>
          </p:cNvPr>
          <p:cNvSpPr>
            <a:spLocks noGrp="1"/>
          </p:cNvSpPr>
          <p:nvPr>
            <p:ph idx="1"/>
          </p:nvPr>
        </p:nvSpPr>
        <p:spPr/>
        <p:txBody>
          <a:bodyPr/>
          <a:lstStyle/>
          <a:p>
            <a:endParaRPr lang="en-US" altLang="en-US"/>
          </a:p>
        </p:txBody>
      </p:sp>
      <p:pic>
        <p:nvPicPr>
          <p:cNvPr id="25604" name="Picture 3" descr="elk_project_nso_all_layers.jpg">
            <a:extLst>
              <a:ext uri="{FF2B5EF4-FFF2-40B4-BE49-F238E27FC236}">
                <a16:creationId xmlns:a16="http://schemas.microsoft.com/office/drawing/2014/main" id="{AA2FA35F-73AA-C7C4-73D8-975A935E5F8E}"/>
              </a:ext>
            </a:extLst>
          </p:cNvPr>
          <p:cNvPicPr>
            <a:picLocks noChangeAspect="1"/>
          </p:cNvPicPr>
          <p:nvPr/>
        </p:nvPicPr>
        <p:blipFill>
          <a:blip r:embed="rId3">
            <a:extLst>
              <a:ext uri="{28A0092B-C50C-407E-A947-70E740481C1C}">
                <a14:useLocalDpi xmlns:a14="http://schemas.microsoft.com/office/drawing/2010/main" val="0"/>
              </a:ext>
            </a:extLst>
          </a:blip>
          <a:srcRect l="2777" t="1920" r="2972" b="1878"/>
          <a:stretch>
            <a:fillRect/>
          </a:stretch>
        </p:blipFill>
        <p:spPr bwMode="auto">
          <a:xfrm>
            <a:off x="434975" y="741363"/>
            <a:ext cx="85344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0BBB8D00-3A17-7AAE-B2B3-C2F4A24ADD1E}"/>
              </a:ext>
            </a:extLst>
          </p:cNvPr>
          <p:cNvGrpSpPr>
            <a:grpSpLocks/>
          </p:cNvGrpSpPr>
          <p:nvPr/>
        </p:nvGrpSpPr>
        <p:grpSpPr bwMode="auto">
          <a:xfrm>
            <a:off x="2895600" y="3036888"/>
            <a:ext cx="838200" cy="2667000"/>
            <a:chOff x="2971800" y="3505200"/>
            <a:chExt cx="838200" cy="2667000"/>
          </a:xfrm>
        </p:grpSpPr>
        <p:sp>
          <p:nvSpPr>
            <p:cNvPr id="7" name="Oval 6">
              <a:extLst>
                <a:ext uri="{FF2B5EF4-FFF2-40B4-BE49-F238E27FC236}">
                  <a16:creationId xmlns:a16="http://schemas.microsoft.com/office/drawing/2014/main" id="{E1B6C351-02D6-9757-5533-264A06C9823D}"/>
                </a:ext>
              </a:extLst>
            </p:cNvPr>
            <p:cNvSpPr/>
            <p:nvPr/>
          </p:nvSpPr>
          <p:spPr>
            <a:xfrm>
              <a:off x="3048000" y="5410200"/>
              <a:ext cx="762000" cy="76200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07FA61DF-3B2D-AC8F-B88C-7E5A9B07791E}"/>
                </a:ext>
              </a:extLst>
            </p:cNvPr>
            <p:cNvSpPr/>
            <p:nvPr/>
          </p:nvSpPr>
          <p:spPr>
            <a:xfrm>
              <a:off x="2971800" y="3505200"/>
              <a:ext cx="762000" cy="76200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 name="Group 8">
            <a:extLst>
              <a:ext uri="{FF2B5EF4-FFF2-40B4-BE49-F238E27FC236}">
                <a16:creationId xmlns:a16="http://schemas.microsoft.com/office/drawing/2014/main" id="{291B1521-C1B9-1BFE-3A28-9908716217A6}"/>
              </a:ext>
            </a:extLst>
          </p:cNvPr>
          <p:cNvGrpSpPr>
            <a:grpSpLocks/>
          </p:cNvGrpSpPr>
          <p:nvPr/>
        </p:nvGrpSpPr>
        <p:grpSpPr bwMode="auto">
          <a:xfrm>
            <a:off x="2389188" y="4217988"/>
            <a:ext cx="4191000" cy="914400"/>
            <a:chOff x="2209800" y="4343400"/>
            <a:chExt cx="4191000" cy="914400"/>
          </a:xfrm>
        </p:grpSpPr>
        <p:sp>
          <p:nvSpPr>
            <p:cNvPr id="10" name="Oval 9">
              <a:extLst>
                <a:ext uri="{FF2B5EF4-FFF2-40B4-BE49-F238E27FC236}">
                  <a16:creationId xmlns:a16="http://schemas.microsoft.com/office/drawing/2014/main" id="{760D7ECC-1789-4D9A-D39E-4CABA5E72669}"/>
                </a:ext>
              </a:extLst>
            </p:cNvPr>
            <p:cNvSpPr/>
            <p:nvPr/>
          </p:nvSpPr>
          <p:spPr>
            <a:xfrm>
              <a:off x="2209800" y="4495800"/>
              <a:ext cx="762000" cy="762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87AB5775-C25E-3F09-9857-AD598785F4F8}"/>
                </a:ext>
              </a:extLst>
            </p:cNvPr>
            <p:cNvSpPr/>
            <p:nvPr/>
          </p:nvSpPr>
          <p:spPr>
            <a:xfrm>
              <a:off x="5638800" y="4343400"/>
              <a:ext cx="762000" cy="762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607" name="Rectangle 11">
            <a:extLst>
              <a:ext uri="{FF2B5EF4-FFF2-40B4-BE49-F238E27FC236}">
                <a16:creationId xmlns:a16="http://schemas.microsoft.com/office/drawing/2014/main" id="{F0996B76-E905-DFBE-ED8B-08487F2E6CCA}"/>
              </a:ext>
            </a:extLst>
          </p:cNvPr>
          <p:cNvSpPr>
            <a:spLocks noChangeArrowheads="1"/>
          </p:cNvSpPr>
          <p:nvPr/>
        </p:nvSpPr>
        <p:spPr bwMode="auto">
          <a:xfrm>
            <a:off x="11679238" y="19354800"/>
            <a:ext cx="7162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a:t>More fire prone areas to potentially treat to reduce fuels to reduce risk of habitat loss current Spotted Owl habitat from future wildfires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9C211-A61C-D783-9546-6CF3D7EFFE2D}"/>
              </a:ext>
            </a:extLst>
          </p:cNvPr>
          <p:cNvSpPr>
            <a:spLocks noGrp="1"/>
          </p:cNvSpPr>
          <p:nvPr>
            <p:ph type="title"/>
          </p:nvPr>
        </p:nvSpPr>
        <p:spPr>
          <a:xfrm>
            <a:off x="457200" y="0"/>
            <a:ext cx="8229600" cy="1143000"/>
          </a:xfrm>
        </p:spPr>
        <p:txBody>
          <a:bodyPr/>
          <a:lstStyle/>
          <a:p>
            <a:pPr>
              <a:defRPr/>
            </a:pPr>
            <a:r>
              <a:rPr lang="en-US" b="1" dirty="0">
                <a:solidFill>
                  <a:srgbClr val="FFFF00"/>
                </a:solidFill>
                <a:effectLst>
                  <a:outerShdw blurRad="38100" dist="38100" dir="2700000" algn="tl">
                    <a:srgbClr val="000000">
                      <a:alpha val="43137"/>
                    </a:srgbClr>
                  </a:outerShdw>
                </a:effectLst>
              </a:rPr>
              <a:t>“Explicit consideration of scale”</a:t>
            </a:r>
          </a:p>
        </p:txBody>
      </p:sp>
      <p:graphicFrame>
        <p:nvGraphicFramePr>
          <p:cNvPr id="3" name="Table 2">
            <a:extLst>
              <a:ext uri="{FF2B5EF4-FFF2-40B4-BE49-F238E27FC236}">
                <a16:creationId xmlns:a16="http://schemas.microsoft.com/office/drawing/2014/main" id="{50C56D24-C136-ACF6-6FB5-3F2D5D21A443}"/>
              </a:ext>
            </a:extLst>
          </p:cNvPr>
          <p:cNvGraphicFramePr>
            <a:graphicFrameLocks noGrp="1"/>
          </p:cNvGraphicFramePr>
          <p:nvPr/>
        </p:nvGraphicFramePr>
        <p:xfrm>
          <a:off x="533400" y="990600"/>
          <a:ext cx="8229600" cy="5499100"/>
        </p:xfrm>
        <a:graphic>
          <a:graphicData uri="http://schemas.openxmlformats.org/drawingml/2006/table">
            <a:tbl>
              <a:tblPr firstRow="1" bandRow="1">
                <a:tableStyleId>{F5AB1C69-6EDB-4FF4-983F-18BD219EF322}</a:tableStyleId>
              </a:tblPr>
              <a:tblGrid>
                <a:gridCol w="1752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926955">
                <a:tc>
                  <a:txBody>
                    <a:bodyPr/>
                    <a:lstStyle/>
                    <a:p>
                      <a:pPr algn="ctr"/>
                      <a:r>
                        <a:rPr lang="en-US" sz="3600" dirty="0">
                          <a:effectLst>
                            <a:outerShdw blurRad="38100" dist="38100" dir="2700000" algn="tl">
                              <a:srgbClr val="000000">
                                <a:alpha val="43137"/>
                              </a:srgbClr>
                            </a:outerShdw>
                          </a:effectLst>
                        </a:rPr>
                        <a:t>Scale</a:t>
                      </a:r>
                      <a:endParaRPr lang="en-US" sz="3600" b="1" dirty="0">
                        <a:effectLst>
                          <a:outerShdw blurRad="38100" dist="38100" dir="2700000" algn="tl">
                            <a:srgbClr val="000000">
                              <a:alpha val="43137"/>
                            </a:srgbClr>
                          </a:outerShdw>
                        </a:effectLst>
                      </a:endParaRPr>
                    </a:p>
                  </a:txBody>
                  <a:tcPr marT="45712" marB="45712" anchor="ctr">
                    <a:solidFill>
                      <a:schemeClr val="accent3">
                        <a:lumMod val="20000"/>
                        <a:lumOff val="80000"/>
                      </a:schemeClr>
                    </a:solidFill>
                  </a:tcPr>
                </a:tc>
                <a:tc>
                  <a:txBody>
                    <a:bodyPr/>
                    <a:lstStyle/>
                    <a:p>
                      <a:pPr algn="ctr"/>
                      <a:r>
                        <a:rPr lang="en-US" sz="3600" dirty="0">
                          <a:effectLst>
                            <a:outerShdw blurRad="38100" dist="38100" dir="2700000" algn="tl">
                              <a:srgbClr val="000000">
                                <a:alpha val="43137"/>
                              </a:srgbClr>
                            </a:outerShdw>
                          </a:effectLst>
                        </a:rPr>
                        <a:t>Spotted Owl</a:t>
                      </a:r>
                    </a:p>
                  </a:txBody>
                  <a:tcPr marT="45712" marB="45712" anchor="ctr">
                    <a:solidFill>
                      <a:schemeClr val="accent3">
                        <a:lumMod val="20000"/>
                        <a:lumOff val="80000"/>
                      </a:schemeClr>
                    </a:solidFill>
                  </a:tcPr>
                </a:tc>
                <a:tc>
                  <a:txBody>
                    <a:bodyPr/>
                    <a:lstStyle/>
                    <a:p>
                      <a:pPr algn="ctr"/>
                      <a:r>
                        <a:rPr lang="en-US" sz="3600" b="1" dirty="0">
                          <a:effectLst>
                            <a:outerShdw blurRad="38100" dist="38100" dir="2700000" algn="tl">
                              <a:srgbClr val="000000">
                                <a:alpha val="43137"/>
                              </a:srgbClr>
                            </a:outerShdw>
                          </a:effectLst>
                        </a:rPr>
                        <a:t>Planning</a:t>
                      </a:r>
                    </a:p>
                  </a:txBody>
                  <a:tcPr marT="45712" marB="45712" anchor="ctr">
                    <a:solidFill>
                      <a:schemeClr val="accent3">
                        <a:lumMod val="20000"/>
                        <a:lumOff val="80000"/>
                      </a:schemeClr>
                    </a:solidFill>
                  </a:tcPr>
                </a:tc>
                <a:extLst>
                  <a:ext uri="{0D108BD9-81ED-4DB2-BD59-A6C34878D82A}">
                    <a16:rowId xmlns:a16="http://schemas.microsoft.com/office/drawing/2014/main" val="10000"/>
                  </a:ext>
                </a:extLst>
              </a:tr>
              <a:tr h="1005833">
                <a:tc>
                  <a:txBody>
                    <a:bodyPr/>
                    <a:lstStyle/>
                    <a:p>
                      <a:endParaRPr lang="en-US" sz="1800" dirty="0"/>
                    </a:p>
                    <a:p>
                      <a:r>
                        <a:rPr lang="en-US" sz="2000" b="1" dirty="0"/>
                        <a:t>Regional </a:t>
                      </a:r>
                    </a:p>
                    <a:p>
                      <a:r>
                        <a:rPr lang="en-US" sz="2000" b="1" dirty="0"/>
                        <a:t>(CH Unit)</a:t>
                      </a:r>
                    </a:p>
                  </a:txBody>
                  <a:tcPr marT="45712" marB="45712">
                    <a:solidFill>
                      <a:schemeClr val="accent3">
                        <a:lumMod val="20000"/>
                        <a:lumOff val="80000"/>
                      </a:schemeClr>
                    </a:solidFill>
                  </a:tcPr>
                </a:tc>
                <a:tc>
                  <a:txBody>
                    <a:bodyPr/>
                    <a:lstStyle/>
                    <a:p>
                      <a:r>
                        <a:rPr lang="en-US" sz="2000" b="1" dirty="0"/>
                        <a:t>Forest community </a:t>
                      </a:r>
                      <a:r>
                        <a:rPr lang="en-US" sz="2000" b="1" dirty="0">
                          <a:solidFill>
                            <a:srgbClr val="333300"/>
                          </a:solidFill>
                        </a:rPr>
                        <a:t>(Dry to Moist)</a:t>
                      </a:r>
                      <a:endParaRPr lang="en-US" sz="2000" b="1" dirty="0"/>
                    </a:p>
                    <a:p>
                      <a:r>
                        <a:rPr lang="en-US" sz="2000" b="1" dirty="0"/>
                        <a:t>Disturbance</a:t>
                      </a:r>
                      <a:r>
                        <a:rPr lang="en-US" sz="2000" b="1" baseline="0" dirty="0"/>
                        <a:t> regimes</a:t>
                      </a:r>
                    </a:p>
                    <a:p>
                      <a:r>
                        <a:rPr lang="en-US" sz="2000" b="1" baseline="0" dirty="0"/>
                        <a:t>Spotted Owl population ecology</a:t>
                      </a:r>
                      <a:endParaRPr lang="en-US" sz="2000" b="1" dirty="0"/>
                    </a:p>
                  </a:txBody>
                  <a:tcPr marT="45712" marB="45712">
                    <a:solidFill>
                      <a:schemeClr val="accent3">
                        <a:lumMod val="20000"/>
                        <a:lumOff val="80000"/>
                      </a:schemeClr>
                    </a:solidFill>
                  </a:tcPr>
                </a:tc>
                <a:tc>
                  <a:txBody>
                    <a:bodyPr/>
                    <a:lstStyle/>
                    <a:p>
                      <a:r>
                        <a:rPr lang="en-US" sz="2000" b="1" dirty="0"/>
                        <a:t>Forest restoration and management approach</a:t>
                      </a:r>
                    </a:p>
                  </a:txBody>
                  <a:tcPr marT="45712" marB="45712">
                    <a:solidFill>
                      <a:schemeClr val="accent3">
                        <a:lumMod val="20000"/>
                        <a:lumOff val="80000"/>
                      </a:schemeClr>
                    </a:solidFill>
                  </a:tcPr>
                </a:tc>
                <a:extLst>
                  <a:ext uri="{0D108BD9-81ED-4DB2-BD59-A6C34878D82A}">
                    <a16:rowId xmlns:a16="http://schemas.microsoft.com/office/drawing/2014/main" val="10001"/>
                  </a:ext>
                </a:extLst>
              </a:tr>
              <a:tr h="15545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Landscapes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(CH Subunit - Watersheds)</a:t>
                      </a:r>
                    </a:p>
                    <a:p>
                      <a:endParaRPr lang="en-US" sz="1800" dirty="0"/>
                    </a:p>
                  </a:txBody>
                  <a:tcPr marT="45712" marB="45712">
                    <a:solidFill>
                      <a:schemeClr val="accent3">
                        <a:lumMod val="20000"/>
                        <a:lumOff val="80000"/>
                      </a:schemeClr>
                    </a:solidFill>
                  </a:tcPr>
                </a:tc>
                <a:tc>
                  <a:txBody>
                    <a:bodyPr/>
                    <a:lstStyle/>
                    <a:p>
                      <a:r>
                        <a:rPr lang="en-US" sz="2000" dirty="0"/>
                        <a:t>Abundance, Quality, Distribution of habitat and relative risk level</a:t>
                      </a:r>
                    </a:p>
                    <a:p>
                      <a:r>
                        <a:rPr lang="en-US" sz="2000" dirty="0"/>
                        <a:t>Abundance, density, distribution</a:t>
                      </a:r>
                      <a:r>
                        <a:rPr lang="en-US" sz="2000" baseline="0" dirty="0"/>
                        <a:t> of spotted owl territories</a:t>
                      </a:r>
                    </a:p>
                  </a:txBody>
                  <a:tcPr marT="45712" marB="45712">
                    <a:solidFill>
                      <a:schemeClr val="accent3">
                        <a:lumMod val="20000"/>
                        <a:lumOff val="80000"/>
                      </a:schemeClr>
                    </a:solidFill>
                  </a:tcPr>
                </a:tc>
                <a:tc>
                  <a:txBody>
                    <a:bodyPr/>
                    <a:lstStyle/>
                    <a:p>
                      <a:r>
                        <a:rPr lang="en-US" sz="2000" b="0" dirty="0"/>
                        <a:t>Project objectives and </a:t>
                      </a:r>
                    </a:p>
                    <a:p>
                      <a:r>
                        <a:rPr lang="en-US" sz="2000" b="0" dirty="0"/>
                        <a:t>prioritization</a:t>
                      </a:r>
                    </a:p>
                    <a:p>
                      <a:r>
                        <a:rPr lang="en-US" sz="1800" b="1" dirty="0"/>
                        <a:t>“why here, why now?”</a:t>
                      </a:r>
                    </a:p>
                  </a:txBody>
                  <a:tcPr marT="45712" marB="45712">
                    <a:solidFill>
                      <a:schemeClr val="accent3">
                        <a:lumMod val="20000"/>
                        <a:lumOff val="80000"/>
                      </a:schemeClr>
                    </a:solidFill>
                  </a:tcPr>
                </a:tc>
                <a:extLst>
                  <a:ext uri="{0D108BD9-81ED-4DB2-BD59-A6C34878D82A}">
                    <a16:rowId xmlns:a16="http://schemas.microsoft.com/office/drawing/2014/main" val="10002"/>
                  </a:ext>
                </a:extLst>
              </a:tr>
              <a:tr h="1005880">
                <a:tc>
                  <a:txBody>
                    <a:bodyPr/>
                    <a:lstStyle/>
                    <a:p>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Home Ranges</a:t>
                      </a:r>
                    </a:p>
                    <a:p>
                      <a:endParaRPr lang="en-US" sz="1800" dirty="0"/>
                    </a:p>
                  </a:txBody>
                  <a:tcPr marT="45712" marB="45712">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Habitat quality and owl fitness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t>Distribution of owl use, based on topography, forest structure</a:t>
                      </a:r>
                    </a:p>
                  </a:txBody>
                  <a:tcPr marT="45712" marB="45712">
                    <a:solidFill>
                      <a:srgbClr val="FFFF00"/>
                    </a:solidFill>
                  </a:tcPr>
                </a:tc>
                <a:tc>
                  <a:txBody>
                    <a:bodyPr/>
                    <a:lstStyle/>
                    <a:p>
                      <a:r>
                        <a:rPr lang="en-US" sz="2000" b="0" dirty="0"/>
                        <a:t>Amount and spatial pattern of forest habitats (stands)</a:t>
                      </a:r>
                    </a:p>
                  </a:txBody>
                  <a:tcPr marT="45712" marB="45712">
                    <a:solidFill>
                      <a:srgbClr val="FFFF00"/>
                    </a:solidFill>
                  </a:tcPr>
                </a:tc>
                <a:extLst>
                  <a:ext uri="{0D108BD9-81ED-4DB2-BD59-A6C34878D82A}">
                    <a16:rowId xmlns:a16="http://schemas.microsoft.com/office/drawing/2014/main" val="10003"/>
                  </a:ext>
                </a:extLst>
              </a:tr>
              <a:tr h="1005880">
                <a:tc>
                  <a:txBody>
                    <a:bodyPr/>
                    <a:lstStyle/>
                    <a:p>
                      <a:endParaRPr lang="en-US" sz="1800" dirty="0"/>
                    </a:p>
                    <a:p>
                      <a:r>
                        <a:rPr lang="en-US" sz="2000" b="1" dirty="0"/>
                        <a:t>Stand</a:t>
                      </a:r>
                    </a:p>
                  </a:txBody>
                  <a:tcPr marT="45712" marB="45712">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Resource availability</a:t>
                      </a:r>
                    </a:p>
                    <a:p>
                      <a:r>
                        <a:rPr lang="en-US" sz="2000" dirty="0"/>
                        <a:t>Within-stand resources</a:t>
                      </a:r>
                    </a:p>
                    <a:p>
                      <a:r>
                        <a:rPr lang="en-US" sz="2000" dirty="0"/>
                        <a:t>Prey, nest sites, cover </a:t>
                      </a:r>
                    </a:p>
                  </a:txBody>
                  <a:tcPr marT="45712" marB="45712">
                    <a:solidFill>
                      <a:srgbClr val="FFFF00"/>
                    </a:solidFill>
                  </a:tcPr>
                </a:tc>
                <a:tc>
                  <a:txBody>
                    <a:bodyPr/>
                    <a:lstStyle/>
                    <a:p>
                      <a:endParaRPr lang="en-US" sz="1800" dirty="0"/>
                    </a:p>
                    <a:p>
                      <a:r>
                        <a:rPr lang="en-US" sz="2000" b="0" dirty="0"/>
                        <a:t>Stand-level prescriptions</a:t>
                      </a:r>
                    </a:p>
                  </a:txBody>
                  <a:tcPr marT="45712" marB="45712">
                    <a:solidFill>
                      <a:srgbClr val="FFFF0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0258E4EC-D7F5-638E-FEFC-53A2AA1779E4}"/>
              </a:ext>
            </a:extLst>
          </p:cNvPr>
          <p:cNvSpPr>
            <a:spLocks noGrp="1"/>
          </p:cNvSpPr>
          <p:nvPr>
            <p:ph type="title"/>
          </p:nvPr>
        </p:nvSpPr>
        <p:spPr/>
        <p:txBody>
          <a:bodyPr/>
          <a:lstStyle/>
          <a:p>
            <a:pPr eaLnBrk="1" hangingPunct="1"/>
            <a:endParaRPr lang="en-US" altLang="en-US"/>
          </a:p>
        </p:txBody>
      </p:sp>
      <p:sp>
        <p:nvSpPr>
          <p:cNvPr id="27651" name="Content Placeholder 2">
            <a:extLst>
              <a:ext uri="{FF2B5EF4-FFF2-40B4-BE49-F238E27FC236}">
                <a16:creationId xmlns:a16="http://schemas.microsoft.com/office/drawing/2014/main" id="{456CBBF9-5A19-416E-1A97-D7A4B3EA6418}"/>
              </a:ext>
            </a:extLst>
          </p:cNvPr>
          <p:cNvSpPr>
            <a:spLocks noGrp="1"/>
          </p:cNvSpPr>
          <p:nvPr>
            <p:ph idx="1"/>
          </p:nvPr>
        </p:nvSpPr>
        <p:spPr/>
        <p:txBody>
          <a:bodyPr/>
          <a:lstStyle/>
          <a:p>
            <a:pPr eaLnBrk="1" hangingPunct="1"/>
            <a:endParaRPr lang="en-US" altLang="en-US"/>
          </a:p>
        </p:txBody>
      </p:sp>
      <p:pic>
        <p:nvPicPr>
          <p:cNvPr id="27652" name="Picture 2">
            <a:extLst>
              <a:ext uri="{FF2B5EF4-FFF2-40B4-BE49-F238E27FC236}">
                <a16:creationId xmlns:a16="http://schemas.microsoft.com/office/drawing/2014/main" id="{DA27DC24-A96D-AECA-56FD-0A951EBA0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525"/>
            <a:ext cx="9297988"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3">
            <a:extLst>
              <a:ext uri="{FF2B5EF4-FFF2-40B4-BE49-F238E27FC236}">
                <a16:creationId xmlns:a16="http://schemas.microsoft.com/office/drawing/2014/main" id="{AEB117E1-E7E5-AFF9-233C-82FEA962DC05}"/>
              </a:ext>
            </a:extLst>
          </p:cNvPr>
          <p:cNvSpPr txBox="1">
            <a:spLocks noChangeArrowheads="1"/>
          </p:cNvSpPr>
          <p:nvPr/>
        </p:nvSpPr>
        <p:spPr bwMode="auto">
          <a:xfrm>
            <a:off x="4343400" y="3995738"/>
            <a:ext cx="3581400" cy="2862262"/>
          </a:xfrm>
          <a:prstGeom prst="rect">
            <a:avLst/>
          </a:prstGeom>
          <a:noFill/>
          <a:ln w="9525">
            <a:noFill/>
            <a:miter lim="800000"/>
            <a:headEnd/>
            <a:tailEnd/>
          </a:ln>
        </p:spPr>
        <p:txBody>
          <a:bodyPr>
            <a:spAutoFit/>
          </a:bodyPr>
          <a:lstStyle/>
          <a:p>
            <a:pPr marL="342900" indent="-342900">
              <a:buFont typeface="Arial" charset="0"/>
              <a:buChar char="•"/>
              <a:defRPr/>
            </a:pPr>
            <a:r>
              <a:rPr lang="en-US" sz="3600" b="1" dirty="0">
                <a:solidFill>
                  <a:srgbClr val="FFFF00"/>
                </a:solidFill>
                <a:effectLst>
                  <a:outerShdw blurRad="38100" dist="38100" dir="2700000" algn="tl">
                    <a:srgbClr val="000000">
                      <a:alpha val="43137"/>
                    </a:srgbClr>
                  </a:outerShdw>
                </a:effectLst>
                <a:cs typeface="Arial" charset="0"/>
              </a:rPr>
              <a:t>Elevation</a:t>
            </a:r>
          </a:p>
          <a:p>
            <a:pPr marL="342900" indent="-342900">
              <a:buFont typeface="Arial" charset="0"/>
              <a:buChar char="•"/>
              <a:defRPr/>
            </a:pPr>
            <a:r>
              <a:rPr lang="en-US" sz="3600" b="1" dirty="0">
                <a:solidFill>
                  <a:srgbClr val="FFFF00"/>
                </a:solidFill>
                <a:effectLst>
                  <a:outerShdw blurRad="38100" dist="38100" dir="2700000" algn="tl">
                    <a:srgbClr val="000000">
                      <a:alpha val="43137"/>
                    </a:srgbClr>
                  </a:outerShdw>
                </a:effectLst>
                <a:cs typeface="Arial" charset="0"/>
              </a:rPr>
              <a:t>Slope position</a:t>
            </a:r>
          </a:p>
          <a:p>
            <a:pPr marL="342900" indent="-342900">
              <a:buFont typeface="Arial" charset="0"/>
              <a:buChar char="•"/>
              <a:defRPr/>
            </a:pPr>
            <a:r>
              <a:rPr lang="en-US" sz="3600" b="1" dirty="0" err="1">
                <a:solidFill>
                  <a:srgbClr val="FFFF00"/>
                </a:solidFill>
                <a:effectLst>
                  <a:outerShdw blurRad="38100" dist="38100" dir="2700000" algn="tl">
                    <a:srgbClr val="000000">
                      <a:alpha val="43137"/>
                    </a:srgbClr>
                  </a:outerShdw>
                </a:effectLst>
                <a:cs typeface="Arial" charset="0"/>
              </a:rPr>
              <a:t>Insolation</a:t>
            </a:r>
            <a:endParaRPr lang="en-US" sz="3600" b="1" dirty="0">
              <a:solidFill>
                <a:srgbClr val="FFFF00"/>
              </a:solidFill>
              <a:effectLst>
                <a:outerShdw blurRad="38100" dist="38100" dir="2700000" algn="tl">
                  <a:srgbClr val="000000">
                    <a:alpha val="43137"/>
                  </a:srgbClr>
                </a:outerShdw>
              </a:effectLst>
              <a:cs typeface="Arial" charset="0"/>
            </a:endParaRPr>
          </a:p>
          <a:p>
            <a:pPr marL="342900" indent="-342900">
              <a:buFont typeface="Arial" charset="0"/>
              <a:buChar char="•"/>
              <a:defRPr/>
            </a:pPr>
            <a:r>
              <a:rPr lang="en-US" sz="3600" b="1" dirty="0">
                <a:solidFill>
                  <a:srgbClr val="FFFF00"/>
                </a:solidFill>
                <a:effectLst>
                  <a:outerShdw blurRad="38100" dist="38100" dir="2700000" algn="tl">
                    <a:srgbClr val="000000">
                      <a:alpha val="43137"/>
                    </a:srgbClr>
                  </a:outerShdw>
                </a:effectLst>
                <a:cs typeface="Arial" charset="0"/>
              </a:rPr>
              <a:t>Curvature</a:t>
            </a:r>
          </a:p>
          <a:p>
            <a:pPr marL="342900" indent="-342900">
              <a:buFont typeface="Arial" charset="0"/>
              <a:buChar char="•"/>
              <a:defRPr/>
            </a:pPr>
            <a:r>
              <a:rPr lang="en-US" sz="3600" b="1" dirty="0">
                <a:solidFill>
                  <a:srgbClr val="FFFF00"/>
                </a:solidFill>
                <a:effectLst>
                  <a:outerShdw blurRad="38100" dist="38100" dir="2700000" algn="tl">
                    <a:srgbClr val="000000">
                      <a:alpha val="43137"/>
                    </a:srgbClr>
                  </a:outerShdw>
                </a:effectLst>
                <a:cs typeface="Arial" charset="0"/>
              </a:rPr>
              <a:t>Local climate</a:t>
            </a:r>
          </a:p>
        </p:txBody>
      </p:sp>
      <p:sp>
        <p:nvSpPr>
          <p:cNvPr id="6" name="TextBox 5">
            <a:extLst>
              <a:ext uri="{FF2B5EF4-FFF2-40B4-BE49-F238E27FC236}">
                <a16:creationId xmlns:a16="http://schemas.microsoft.com/office/drawing/2014/main" id="{A7A2F6CF-1FAA-204B-9BA9-3B13A822126F}"/>
              </a:ext>
            </a:extLst>
          </p:cNvPr>
          <p:cNvSpPr txBox="1"/>
          <p:nvPr/>
        </p:nvSpPr>
        <p:spPr>
          <a:xfrm>
            <a:off x="685800" y="4572000"/>
            <a:ext cx="3657600" cy="1754188"/>
          </a:xfrm>
          <a:prstGeom prst="rect">
            <a:avLst/>
          </a:prstGeom>
          <a:noFill/>
        </p:spPr>
        <p:txBody>
          <a:bodyPr>
            <a:spAutoFit/>
          </a:bodyPr>
          <a:lstStyle/>
          <a:p>
            <a:pPr>
              <a:defRPr/>
            </a:pPr>
            <a:r>
              <a:rPr lang="en-US" sz="3600" b="1" dirty="0" err="1">
                <a:solidFill>
                  <a:srgbClr val="FFFF00"/>
                </a:solidFill>
                <a:effectLst>
                  <a:outerShdw blurRad="38100" dist="38100" dir="2700000" algn="tl">
                    <a:srgbClr val="000000">
                      <a:alpha val="43137"/>
                    </a:srgbClr>
                  </a:outerShdw>
                </a:effectLst>
                <a:cs typeface="Arial" charset="0"/>
              </a:rPr>
              <a:t>Abiotic</a:t>
            </a:r>
            <a:r>
              <a:rPr lang="en-US" sz="3600" b="1" dirty="0">
                <a:solidFill>
                  <a:srgbClr val="FFFF00"/>
                </a:solidFill>
                <a:effectLst>
                  <a:outerShdw blurRad="38100" dist="38100" dir="2700000" algn="tl">
                    <a:srgbClr val="000000">
                      <a:alpha val="43137"/>
                    </a:srgbClr>
                  </a:outerShdw>
                </a:effectLst>
                <a:cs typeface="Arial" charset="0"/>
              </a:rPr>
              <a:t> influences on territory distribution: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3E01747-270D-231F-A061-451B8EEE338A}"/>
              </a:ext>
            </a:extLst>
          </p:cNvPr>
          <p:cNvSpPr>
            <a:spLocks noGrp="1" noChangeArrowheads="1"/>
          </p:cNvSpPr>
          <p:nvPr>
            <p:ph type="title"/>
          </p:nvPr>
        </p:nvSpPr>
        <p:spPr>
          <a:xfrm>
            <a:off x="228600" y="76200"/>
            <a:ext cx="8763000" cy="1143000"/>
          </a:xfrm>
        </p:spPr>
        <p:txBody>
          <a:bodyPr lIns="92075" tIns="46038" rIns="92075" bIns="46038"/>
          <a:lstStyle/>
          <a:p>
            <a:pPr>
              <a:defRPr/>
            </a:pPr>
            <a:r>
              <a:rPr lang="en-US">
                <a:solidFill>
                  <a:srgbClr val="FFFF00"/>
                </a:solidFill>
                <a:effectLst>
                  <a:outerShdw blurRad="38100" dist="38100" dir="2700000" algn="tl">
                    <a:srgbClr val="000000"/>
                  </a:outerShdw>
                </a:effectLst>
                <a:latin typeface="Verdana" pitchFamily="34" charset="0"/>
              </a:rPr>
              <a:t>Fire Severity Patterns</a:t>
            </a:r>
          </a:p>
        </p:txBody>
      </p:sp>
      <p:pic>
        <p:nvPicPr>
          <p:cNvPr id="28675" name="Picture 5">
            <a:extLst>
              <a:ext uri="{FF2B5EF4-FFF2-40B4-BE49-F238E27FC236}">
                <a16:creationId xmlns:a16="http://schemas.microsoft.com/office/drawing/2014/main" id="{E0F628C5-EE7D-4EB4-2042-7186AB91A137}"/>
              </a:ext>
            </a:extLst>
          </p:cNvPr>
          <p:cNvPicPr>
            <a:picLocks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2362200" y="1219200"/>
            <a:ext cx="6948488"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Line 6">
            <a:extLst>
              <a:ext uri="{FF2B5EF4-FFF2-40B4-BE49-F238E27FC236}">
                <a16:creationId xmlns:a16="http://schemas.microsoft.com/office/drawing/2014/main" id="{42AE490D-D9AD-8351-4C8B-AAAAD9ED8F02}"/>
              </a:ext>
            </a:extLst>
          </p:cNvPr>
          <p:cNvSpPr>
            <a:spLocks noChangeShapeType="1"/>
          </p:cNvSpPr>
          <p:nvPr/>
        </p:nvSpPr>
        <p:spPr bwMode="auto">
          <a:xfrm flipH="1">
            <a:off x="2543175" y="2698750"/>
            <a:ext cx="6407150" cy="0"/>
          </a:xfrm>
          <a:prstGeom prst="line">
            <a:avLst/>
          </a:prstGeom>
          <a:noFill/>
          <a:ln w="50800">
            <a:solidFill>
              <a:srgbClr val="FFFF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7" name="Line 7">
            <a:extLst>
              <a:ext uri="{FF2B5EF4-FFF2-40B4-BE49-F238E27FC236}">
                <a16:creationId xmlns:a16="http://schemas.microsoft.com/office/drawing/2014/main" id="{25C72522-3AFB-F6E0-312B-3F4B117735FE}"/>
              </a:ext>
            </a:extLst>
          </p:cNvPr>
          <p:cNvSpPr>
            <a:spLocks noChangeShapeType="1"/>
          </p:cNvSpPr>
          <p:nvPr/>
        </p:nvSpPr>
        <p:spPr bwMode="auto">
          <a:xfrm flipH="1">
            <a:off x="2543175" y="3614738"/>
            <a:ext cx="6407150" cy="0"/>
          </a:xfrm>
          <a:prstGeom prst="line">
            <a:avLst/>
          </a:prstGeom>
          <a:noFill/>
          <a:ln w="50800">
            <a:solidFill>
              <a:srgbClr val="FFFF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2" name="Rectangle 8">
            <a:extLst>
              <a:ext uri="{FF2B5EF4-FFF2-40B4-BE49-F238E27FC236}">
                <a16:creationId xmlns:a16="http://schemas.microsoft.com/office/drawing/2014/main" id="{A55A4B8C-84A7-CE97-16A2-AD5AD940F243}"/>
              </a:ext>
            </a:extLst>
          </p:cNvPr>
          <p:cNvSpPr>
            <a:spLocks noChangeArrowheads="1"/>
          </p:cNvSpPr>
          <p:nvPr/>
        </p:nvSpPr>
        <p:spPr bwMode="auto">
          <a:xfrm>
            <a:off x="-152400" y="1174750"/>
            <a:ext cx="2446338" cy="11874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r" eaLnBrk="0" hangingPunct="0">
              <a:defRPr/>
            </a:pPr>
            <a:r>
              <a:rPr lang="en-US" dirty="0">
                <a:solidFill>
                  <a:srgbClr val="FFFF00"/>
                </a:solidFill>
                <a:effectLst>
                  <a:outerShdw blurRad="38100" dist="38100" dir="2700000" algn="tl">
                    <a:srgbClr val="000000"/>
                  </a:outerShdw>
                </a:effectLst>
                <a:latin typeface="Verdana" pitchFamily="34" charset="0"/>
                <a:cs typeface="Arial" charset="0"/>
              </a:rPr>
              <a:t>Upper Slope</a:t>
            </a:r>
          </a:p>
          <a:p>
            <a:pPr algn="r" eaLnBrk="0" hangingPunct="0">
              <a:defRPr/>
            </a:pPr>
            <a:r>
              <a:rPr lang="en-US" dirty="0">
                <a:solidFill>
                  <a:srgbClr val="FFFF00"/>
                </a:solidFill>
                <a:effectLst>
                  <a:outerShdw blurRad="38100" dist="38100" dir="2700000" algn="tl">
                    <a:srgbClr val="000000"/>
                  </a:outerShdw>
                </a:effectLst>
                <a:latin typeface="Verdana" pitchFamily="34" charset="0"/>
                <a:cs typeface="Arial" charset="0"/>
              </a:rPr>
              <a:t>Greater %</a:t>
            </a:r>
          </a:p>
          <a:p>
            <a:pPr algn="r" eaLnBrk="0" hangingPunct="0">
              <a:defRPr/>
            </a:pPr>
            <a:r>
              <a:rPr lang="en-US" dirty="0">
                <a:solidFill>
                  <a:srgbClr val="FFFF00"/>
                </a:solidFill>
                <a:effectLst>
                  <a:outerShdw blurRad="38100" dist="38100" dir="2700000" algn="tl">
                    <a:srgbClr val="000000"/>
                  </a:outerShdw>
                </a:effectLst>
                <a:latin typeface="Verdana" pitchFamily="34" charset="0"/>
                <a:cs typeface="Arial" charset="0"/>
              </a:rPr>
              <a:t>High Severity</a:t>
            </a:r>
          </a:p>
        </p:txBody>
      </p:sp>
      <p:sp>
        <p:nvSpPr>
          <p:cNvPr id="26633" name="Rectangle 9">
            <a:extLst>
              <a:ext uri="{FF2B5EF4-FFF2-40B4-BE49-F238E27FC236}">
                <a16:creationId xmlns:a16="http://schemas.microsoft.com/office/drawing/2014/main" id="{E1AC2C58-78C1-144F-A749-07EAD3BF763C}"/>
              </a:ext>
            </a:extLst>
          </p:cNvPr>
          <p:cNvSpPr>
            <a:spLocks noChangeArrowheads="1"/>
          </p:cNvSpPr>
          <p:nvPr/>
        </p:nvSpPr>
        <p:spPr bwMode="auto">
          <a:xfrm>
            <a:off x="592138" y="2743200"/>
            <a:ext cx="1693862" cy="647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r" eaLnBrk="0" hangingPunct="0">
              <a:defRPr/>
            </a:pPr>
            <a:r>
              <a:rPr lang="en-US" dirty="0">
                <a:solidFill>
                  <a:schemeClr val="tx2">
                    <a:lumMod val="60000"/>
                    <a:lumOff val="40000"/>
                  </a:schemeClr>
                </a:solidFill>
                <a:effectLst>
                  <a:outerShdw blurRad="38100" dist="38100" dir="2700000" algn="tl">
                    <a:srgbClr val="000000"/>
                  </a:outerShdw>
                </a:effectLst>
                <a:latin typeface="Verdana" pitchFamily="34" charset="0"/>
                <a:cs typeface="Arial" charset="0"/>
              </a:rPr>
              <a:t>Mid Slope</a:t>
            </a:r>
          </a:p>
          <a:p>
            <a:pPr algn="r" eaLnBrk="0" hangingPunct="0">
              <a:defRPr/>
            </a:pPr>
            <a:r>
              <a:rPr lang="en-US" dirty="0">
                <a:solidFill>
                  <a:schemeClr val="tx2">
                    <a:lumMod val="60000"/>
                    <a:lumOff val="40000"/>
                  </a:schemeClr>
                </a:solidFill>
                <a:effectLst>
                  <a:outerShdw blurRad="38100" dist="38100" dir="2700000" algn="tl">
                    <a:srgbClr val="000000"/>
                  </a:outerShdw>
                </a:effectLst>
                <a:latin typeface="Verdana" pitchFamily="34" charset="0"/>
                <a:cs typeface="Arial" charset="0"/>
              </a:rPr>
              <a:t>Intermediate</a:t>
            </a:r>
          </a:p>
        </p:txBody>
      </p:sp>
      <p:sp>
        <p:nvSpPr>
          <p:cNvPr id="26634" name="Rectangle 10">
            <a:extLst>
              <a:ext uri="{FF2B5EF4-FFF2-40B4-BE49-F238E27FC236}">
                <a16:creationId xmlns:a16="http://schemas.microsoft.com/office/drawing/2014/main" id="{056D5E83-589B-F97C-8DAB-7BD9D401AE31}"/>
              </a:ext>
            </a:extLst>
          </p:cNvPr>
          <p:cNvSpPr>
            <a:spLocks noChangeArrowheads="1"/>
          </p:cNvSpPr>
          <p:nvPr/>
        </p:nvSpPr>
        <p:spPr bwMode="auto">
          <a:xfrm>
            <a:off x="523875" y="4343400"/>
            <a:ext cx="1679575" cy="9239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r" eaLnBrk="0" hangingPunct="0">
              <a:defRPr/>
            </a:pPr>
            <a:r>
              <a:rPr lang="en-US" dirty="0">
                <a:effectLst>
                  <a:outerShdw blurRad="38100" dist="38100" dir="2700000" algn="tl">
                    <a:srgbClr val="000000"/>
                  </a:outerShdw>
                </a:effectLst>
                <a:latin typeface="Verdana" pitchFamily="34" charset="0"/>
                <a:cs typeface="Arial" charset="0"/>
              </a:rPr>
              <a:t>Lower Slope</a:t>
            </a:r>
          </a:p>
          <a:p>
            <a:pPr algn="r" eaLnBrk="0" hangingPunct="0">
              <a:defRPr/>
            </a:pPr>
            <a:r>
              <a:rPr lang="en-US" dirty="0">
                <a:effectLst>
                  <a:outerShdw blurRad="38100" dist="38100" dir="2700000" algn="tl">
                    <a:srgbClr val="000000"/>
                  </a:outerShdw>
                </a:effectLst>
                <a:latin typeface="Verdana" pitchFamily="34" charset="0"/>
                <a:cs typeface="Arial" charset="0"/>
              </a:rPr>
              <a:t>Greater %</a:t>
            </a:r>
          </a:p>
          <a:p>
            <a:pPr algn="r" eaLnBrk="0" hangingPunct="0">
              <a:defRPr/>
            </a:pPr>
            <a:r>
              <a:rPr lang="en-US" dirty="0">
                <a:effectLst>
                  <a:outerShdw blurRad="38100" dist="38100" dir="2700000" algn="tl">
                    <a:srgbClr val="000000"/>
                  </a:outerShdw>
                </a:effectLst>
                <a:latin typeface="Verdana" pitchFamily="34" charset="0"/>
                <a:cs typeface="Arial" charset="0"/>
              </a:rPr>
              <a:t>Low Severity</a:t>
            </a:r>
          </a:p>
        </p:txBody>
      </p:sp>
      <p:sp>
        <p:nvSpPr>
          <p:cNvPr id="28681" name="Text Box 14">
            <a:extLst>
              <a:ext uri="{FF2B5EF4-FFF2-40B4-BE49-F238E27FC236}">
                <a16:creationId xmlns:a16="http://schemas.microsoft.com/office/drawing/2014/main" id="{E1ED7501-FE5F-EADE-07D9-D4D2B629B895}"/>
              </a:ext>
            </a:extLst>
          </p:cNvPr>
          <p:cNvSpPr txBox="1">
            <a:spLocks noChangeArrowheads="1"/>
          </p:cNvSpPr>
          <p:nvPr/>
        </p:nvSpPr>
        <p:spPr bwMode="auto">
          <a:xfrm>
            <a:off x="6394450" y="6167438"/>
            <a:ext cx="244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i="1">
                <a:latin typeface="Arial" panose="020B0604020202020204" pitchFamily="34" charset="0"/>
              </a:rPr>
              <a:t>Taylor</a:t>
            </a:r>
            <a:r>
              <a:rPr lang="en-US" altLang="en-US" i="1">
                <a:solidFill>
                  <a:srgbClr val="FFFF00"/>
                </a:solidFill>
                <a:latin typeface="Arial" panose="020B0604020202020204" pitchFamily="34" charset="0"/>
              </a:rPr>
              <a:t> </a:t>
            </a:r>
            <a:r>
              <a:rPr lang="en-US" altLang="en-US" i="1">
                <a:latin typeface="Arial" panose="020B0604020202020204" pitchFamily="34" charset="0"/>
              </a:rPr>
              <a:t>&amp;</a:t>
            </a:r>
            <a:r>
              <a:rPr lang="en-US" altLang="en-US" i="1">
                <a:solidFill>
                  <a:srgbClr val="FFFF00"/>
                </a:solidFill>
                <a:latin typeface="Arial" panose="020B0604020202020204" pitchFamily="34" charset="0"/>
              </a:rPr>
              <a:t> </a:t>
            </a:r>
            <a:r>
              <a:rPr lang="en-US" altLang="en-US" i="1">
                <a:latin typeface="Arial" panose="020B0604020202020204" pitchFamily="34" charset="0"/>
              </a:rPr>
              <a:t>Skinner</a:t>
            </a:r>
            <a:r>
              <a:rPr lang="en-US" altLang="en-US" i="1">
                <a:solidFill>
                  <a:srgbClr val="FFFF00"/>
                </a:solidFill>
                <a:latin typeface="Arial" panose="020B0604020202020204" pitchFamily="34" charset="0"/>
              </a:rPr>
              <a:t> </a:t>
            </a:r>
            <a:r>
              <a:rPr lang="en-US" altLang="en-US" i="1">
                <a:latin typeface="Arial" panose="020B0604020202020204" pitchFamily="34" charset="0"/>
              </a:rPr>
              <a:t>1998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632"/>
                                        </p:tgtEl>
                                        <p:attrNameLst>
                                          <p:attrName>style.visibility</p:attrName>
                                        </p:attrNameLst>
                                      </p:cBhvr>
                                      <p:to>
                                        <p:strVal val="visible"/>
                                      </p:to>
                                    </p:set>
                                    <p:animEffect transition="in" filter="wipe(up)">
                                      <p:cBhvr>
                                        <p:cTn id="7" dur="500"/>
                                        <p:tgtEl>
                                          <p:spTgt spid="266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634"/>
                                        </p:tgtEl>
                                        <p:attrNameLst>
                                          <p:attrName>style.visibility</p:attrName>
                                        </p:attrNameLst>
                                      </p:cBhvr>
                                      <p:to>
                                        <p:strVal val="visible"/>
                                      </p:to>
                                    </p:set>
                                    <p:animEffect transition="in" filter="wipe(down)">
                                      <p:cBhvr>
                                        <p:cTn id="12" dur="500"/>
                                        <p:tgtEl>
                                          <p:spTgt spid="26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6633"/>
                                        </p:tgtEl>
                                        <p:attrNameLst>
                                          <p:attrName>style.visibility</p:attrName>
                                        </p:attrNameLst>
                                      </p:cBhvr>
                                      <p:to>
                                        <p:strVal val="visible"/>
                                      </p:to>
                                    </p:set>
                                    <p:anim calcmode="lin" valueType="num">
                                      <p:cBhvr>
                                        <p:cTn id="17" dur="500" fill="hold"/>
                                        <p:tgtEl>
                                          <p:spTgt spid="26633"/>
                                        </p:tgtEl>
                                        <p:attrNameLst>
                                          <p:attrName>ppt_w</p:attrName>
                                        </p:attrNameLst>
                                      </p:cBhvr>
                                      <p:tavLst>
                                        <p:tav tm="0">
                                          <p:val>
                                            <p:fltVal val="0"/>
                                          </p:val>
                                        </p:tav>
                                        <p:tav tm="100000">
                                          <p:val>
                                            <p:strVal val="#ppt_w"/>
                                          </p:val>
                                        </p:tav>
                                      </p:tavLst>
                                    </p:anim>
                                    <p:anim calcmode="lin" valueType="num">
                                      <p:cBhvr>
                                        <p:cTn id="18" dur="500" fill="hold"/>
                                        <p:tgtEl>
                                          <p:spTgt spid="266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autoUpdateAnimBg="0"/>
      <p:bldP spid="26633" grpId="0" autoUpdateAnimBg="0"/>
      <p:bldP spid="2663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SOwl3.jpg">
            <a:extLst>
              <a:ext uri="{FF2B5EF4-FFF2-40B4-BE49-F238E27FC236}">
                <a16:creationId xmlns:a16="http://schemas.microsoft.com/office/drawing/2014/main" id="{B0BE5740-ADE1-3D21-4BF8-D0495EEAAD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67000"/>
            <a:ext cx="29670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le 1">
            <a:extLst>
              <a:ext uri="{FF2B5EF4-FFF2-40B4-BE49-F238E27FC236}">
                <a16:creationId xmlns:a16="http://schemas.microsoft.com/office/drawing/2014/main" id="{11F0FF9D-7E72-3FD0-F082-FD71C7774CEA}"/>
              </a:ext>
            </a:extLst>
          </p:cNvPr>
          <p:cNvSpPr>
            <a:spLocks noGrp="1"/>
          </p:cNvSpPr>
          <p:nvPr>
            <p:ph type="title"/>
          </p:nvPr>
        </p:nvSpPr>
        <p:spPr/>
        <p:txBody>
          <a:bodyPr/>
          <a:lstStyle/>
          <a:p>
            <a:pPr eaLnBrk="1" hangingPunct="1">
              <a:defRPr/>
            </a:pPr>
            <a:r>
              <a:rPr lang="en-US" b="1" dirty="0">
                <a:solidFill>
                  <a:srgbClr val="FFFF00"/>
                </a:solidFill>
                <a:effectLst>
                  <a:outerShdw blurRad="38100" dist="38100" dir="2700000" algn="tl">
                    <a:srgbClr val="000000">
                      <a:alpha val="43137"/>
                    </a:srgbClr>
                  </a:outerShdw>
                </a:effectLst>
              </a:rPr>
              <a:t>Summary: Integration</a:t>
            </a:r>
          </a:p>
        </p:txBody>
      </p:sp>
      <p:sp>
        <p:nvSpPr>
          <p:cNvPr id="26628" name="Content Placeholder 2">
            <a:extLst>
              <a:ext uri="{FF2B5EF4-FFF2-40B4-BE49-F238E27FC236}">
                <a16:creationId xmlns:a16="http://schemas.microsoft.com/office/drawing/2014/main" id="{25B5CE4E-49F6-804C-0318-F45137AFD048}"/>
              </a:ext>
            </a:extLst>
          </p:cNvPr>
          <p:cNvSpPr>
            <a:spLocks noGrp="1"/>
          </p:cNvSpPr>
          <p:nvPr>
            <p:ph idx="1"/>
          </p:nvPr>
        </p:nvSpPr>
        <p:spPr>
          <a:xfrm>
            <a:off x="3200400" y="2438400"/>
            <a:ext cx="5943600" cy="4267200"/>
          </a:xfrm>
        </p:spPr>
        <p:txBody>
          <a:bodyPr/>
          <a:lstStyle/>
          <a:p>
            <a:pPr algn="ctr" eaLnBrk="1" hangingPunct="1">
              <a:buFont typeface="Arial" charset="0"/>
              <a:buNone/>
              <a:defRPr/>
            </a:pPr>
            <a:r>
              <a:rPr lang="en-US" sz="3600" b="1" i="1" dirty="0">
                <a:solidFill>
                  <a:schemeClr val="accent2">
                    <a:lumMod val="50000"/>
                  </a:schemeClr>
                </a:solidFill>
                <a:effectLst>
                  <a:outerShdw blurRad="38100" dist="38100" dir="2700000" algn="tl">
                    <a:srgbClr val="000000">
                      <a:alpha val="43137"/>
                    </a:srgbClr>
                  </a:outerShdw>
                </a:effectLst>
              </a:rPr>
              <a:t>they are integrated</a:t>
            </a:r>
          </a:p>
          <a:p>
            <a:pPr algn="ctr" eaLnBrk="1" hangingPunct="1">
              <a:buFont typeface="Arial" charset="0"/>
              <a:buNone/>
              <a:defRPr/>
            </a:pPr>
            <a:endParaRPr lang="en-US" sz="1000" b="1" i="1" dirty="0">
              <a:solidFill>
                <a:schemeClr val="accent2">
                  <a:lumMod val="50000"/>
                </a:schemeClr>
              </a:solidFill>
              <a:effectLst>
                <a:outerShdw blurRad="38100" dist="38100" dir="2700000" algn="tl">
                  <a:srgbClr val="000000">
                    <a:alpha val="43137"/>
                  </a:srgbClr>
                </a:outerShdw>
              </a:effectLst>
            </a:endParaRPr>
          </a:p>
          <a:p>
            <a:pPr eaLnBrk="1" hangingPunct="1">
              <a:buFont typeface="Arial" charset="0"/>
              <a:buChar char="•"/>
              <a:defRPr/>
            </a:pPr>
            <a:r>
              <a:rPr lang="en-US" b="1" dirty="0"/>
              <a:t>Ecological restoration and NSO</a:t>
            </a:r>
          </a:p>
          <a:p>
            <a:pPr eaLnBrk="1" hangingPunct="1">
              <a:buFont typeface="Arial" charset="0"/>
              <a:buChar char="•"/>
              <a:defRPr/>
            </a:pPr>
            <a:r>
              <a:rPr lang="en-US" b="1" dirty="0"/>
              <a:t>Planning tools (</a:t>
            </a:r>
            <a:r>
              <a:rPr lang="en-US" b="1" i="1" dirty="0"/>
              <a:t>top-down</a:t>
            </a:r>
            <a:r>
              <a:rPr lang="en-US" b="1" dirty="0"/>
              <a:t> and </a:t>
            </a:r>
            <a:r>
              <a:rPr lang="en-US" b="1" i="1" dirty="0"/>
              <a:t>bottom-up</a:t>
            </a:r>
            <a:r>
              <a:rPr lang="en-US" b="1" dirty="0"/>
              <a:t>) </a:t>
            </a:r>
          </a:p>
          <a:p>
            <a:pPr eaLnBrk="1" hangingPunct="1">
              <a:buFont typeface="Arial" charset="0"/>
              <a:buChar char="•"/>
              <a:defRPr/>
            </a:pPr>
            <a:r>
              <a:rPr lang="en-US" b="1" dirty="0"/>
              <a:t>FWS involved in project conception and planning</a:t>
            </a:r>
          </a:p>
          <a:p>
            <a:pPr eaLnBrk="1" hangingPunct="1">
              <a:buFont typeface="Arial" charset="0"/>
              <a:buChar char="•"/>
              <a:defRPr/>
            </a:pPr>
            <a:endParaRPr lang="en-US" dirty="0"/>
          </a:p>
        </p:txBody>
      </p:sp>
      <p:sp>
        <p:nvSpPr>
          <p:cNvPr id="4" name="TextBox 3">
            <a:extLst>
              <a:ext uri="{FF2B5EF4-FFF2-40B4-BE49-F238E27FC236}">
                <a16:creationId xmlns:a16="http://schemas.microsoft.com/office/drawing/2014/main" id="{F4C66CBA-B188-0266-A571-FBDC5ED2CF4C}"/>
              </a:ext>
            </a:extLst>
          </p:cNvPr>
          <p:cNvSpPr txBox="1"/>
          <p:nvPr/>
        </p:nvSpPr>
        <p:spPr>
          <a:xfrm>
            <a:off x="609600" y="1295400"/>
            <a:ext cx="7467600" cy="1200150"/>
          </a:xfrm>
          <a:prstGeom prst="rect">
            <a:avLst/>
          </a:prstGeom>
          <a:noFill/>
        </p:spPr>
        <p:txBody>
          <a:bodyPr>
            <a:spAutoFit/>
          </a:bodyPr>
          <a:lstStyle/>
          <a:p>
            <a:pPr>
              <a:defRPr/>
            </a:pPr>
            <a:r>
              <a:rPr lang="en-US" sz="3600" b="1" dirty="0">
                <a:solidFill>
                  <a:srgbClr val="FFFF00"/>
                </a:solidFill>
                <a:effectLst>
                  <a:outerShdw blurRad="38100" dist="38100" dir="2700000" algn="tl">
                    <a:srgbClr val="000000">
                      <a:alpha val="43137"/>
                    </a:srgbClr>
                  </a:outerShdw>
                </a:effectLst>
                <a:cs typeface="Arial" charset="0"/>
              </a:rPr>
              <a:t>Ecological restoration and spotted owl recovery can be compatible when…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SOwl3.jpg">
            <a:extLst>
              <a:ext uri="{FF2B5EF4-FFF2-40B4-BE49-F238E27FC236}">
                <a16:creationId xmlns:a16="http://schemas.microsoft.com/office/drawing/2014/main" id="{40905FFF-9933-997D-3170-ED6F73B98C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 descr="SOwl5.jpg">
            <a:extLst>
              <a:ext uri="{FF2B5EF4-FFF2-40B4-BE49-F238E27FC236}">
                <a16:creationId xmlns:a16="http://schemas.microsoft.com/office/drawing/2014/main" id="{4BE07A47-BE3A-B33D-11C8-811BDCF4E2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a:extLst>
              <a:ext uri="{FF2B5EF4-FFF2-40B4-BE49-F238E27FC236}">
                <a16:creationId xmlns:a16="http://schemas.microsoft.com/office/drawing/2014/main" id="{C8565770-9DA2-C6FD-0159-84303DE71E62}"/>
              </a:ext>
            </a:extLst>
          </p:cNvPr>
          <p:cNvSpPr txBox="1">
            <a:spLocks noChangeArrowheads="1"/>
          </p:cNvSpPr>
          <p:nvPr/>
        </p:nvSpPr>
        <p:spPr bwMode="auto">
          <a:xfrm>
            <a:off x="3276600" y="0"/>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FFFFCC"/>
                </a:solidFill>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Reed Creek 024">
            <a:extLst>
              <a:ext uri="{FF2B5EF4-FFF2-40B4-BE49-F238E27FC236}">
                <a16:creationId xmlns:a16="http://schemas.microsoft.com/office/drawing/2014/main" id="{F0CFD754-599A-8121-8CFA-486E6F163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76" name="Picture 12" descr="N:\WebStuff\_Public\OregonFWO\Species\Data\DuskyTreeVole\Images\Vole-CBD.gif">
            <a:extLst>
              <a:ext uri="{FF2B5EF4-FFF2-40B4-BE49-F238E27FC236}">
                <a16:creationId xmlns:a16="http://schemas.microsoft.com/office/drawing/2014/main" id="{A5B00198-42AE-9FE9-7135-6339D592B280}"/>
              </a:ext>
            </a:extLst>
          </p:cNvPr>
          <p:cNvPicPr>
            <a:picLocks noChangeAspect="1" noChangeArrowheads="1"/>
          </p:cNvPicPr>
          <p:nvPr/>
        </p:nvPicPr>
        <p:blipFill>
          <a:blip r:embed="rId4"/>
          <a:srcRect/>
          <a:stretch>
            <a:fillRect/>
          </a:stretch>
        </p:blipFill>
        <p:spPr bwMode="auto">
          <a:xfrm>
            <a:off x="6664442" y="995362"/>
            <a:ext cx="2248382" cy="1600200"/>
          </a:xfrm>
          <a:prstGeom prst="rect">
            <a:avLst/>
          </a:prstGeom>
          <a:ln>
            <a:noFill/>
          </a:ln>
          <a:effectLst>
            <a:softEdge rad="88900"/>
          </a:effectLst>
        </p:spPr>
      </p:pic>
      <p:pic>
        <p:nvPicPr>
          <p:cNvPr id="77829" name="Picture 2" descr="C:\Users\phenson\Documents\TWS Presentation\NSO-OFWO.8.27.10\4-OwlFamily-FWS.jpg">
            <a:extLst>
              <a:ext uri="{FF2B5EF4-FFF2-40B4-BE49-F238E27FC236}">
                <a16:creationId xmlns:a16="http://schemas.microsoft.com/office/drawing/2014/main" id="{663A265A-E0A2-0097-5D11-30834B65517B}"/>
              </a:ext>
            </a:extLst>
          </p:cNvPr>
          <p:cNvPicPr>
            <a:picLocks noChangeAspect="1" noChangeArrowheads="1"/>
          </p:cNvPicPr>
          <p:nvPr/>
        </p:nvPicPr>
        <p:blipFill>
          <a:blip r:embed="rId5"/>
          <a:srcRect/>
          <a:stretch>
            <a:fillRect/>
          </a:stretch>
        </p:blipFill>
        <p:spPr bwMode="auto">
          <a:xfrm>
            <a:off x="2590800" y="4750179"/>
            <a:ext cx="1716088" cy="1295400"/>
          </a:xfrm>
          <a:prstGeom prst="rect">
            <a:avLst/>
          </a:prstGeom>
          <a:noFill/>
          <a:ln>
            <a:noFill/>
          </a:ln>
          <a:effectLst>
            <a:softEdge rad="88900"/>
          </a:effectLst>
        </p:spPr>
      </p:pic>
      <p:pic>
        <p:nvPicPr>
          <p:cNvPr id="77830" name="Picture 4" descr="C:\Users\phenson\Documents\TWS Presentation\MURMAR-1.jpg">
            <a:extLst>
              <a:ext uri="{FF2B5EF4-FFF2-40B4-BE49-F238E27FC236}">
                <a16:creationId xmlns:a16="http://schemas.microsoft.com/office/drawing/2014/main" id="{BA21E644-CFCD-A3E2-4DCD-EC55D6F3C69C}"/>
              </a:ext>
            </a:extLst>
          </p:cNvPr>
          <p:cNvPicPr>
            <a:picLocks noChangeAspect="1" noChangeArrowheads="1"/>
          </p:cNvPicPr>
          <p:nvPr/>
        </p:nvPicPr>
        <p:blipFill>
          <a:blip r:embed="rId6"/>
          <a:srcRect/>
          <a:stretch>
            <a:fillRect/>
          </a:stretch>
        </p:blipFill>
        <p:spPr bwMode="auto">
          <a:xfrm>
            <a:off x="7151259" y="4453233"/>
            <a:ext cx="1752600" cy="1460500"/>
          </a:xfrm>
          <a:prstGeom prst="rect">
            <a:avLst/>
          </a:prstGeom>
          <a:noFill/>
          <a:ln>
            <a:noFill/>
          </a:ln>
          <a:effectLst>
            <a:softEdge rad="88900"/>
          </a:effectLst>
        </p:spPr>
      </p:pic>
      <p:pic>
        <p:nvPicPr>
          <p:cNvPr id="77831" name="Picture 3" descr="C:\Users\phenson\Documents\TWS Presentation\Wolverine1.WolverineFoundaton.jpg">
            <a:extLst>
              <a:ext uri="{FF2B5EF4-FFF2-40B4-BE49-F238E27FC236}">
                <a16:creationId xmlns:a16="http://schemas.microsoft.com/office/drawing/2014/main" id="{D88B3309-3105-E067-A547-74FDF5C4036C}"/>
              </a:ext>
            </a:extLst>
          </p:cNvPr>
          <p:cNvPicPr>
            <a:picLocks noChangeAspect="1" noChangeArrowheads="1"/>
          </p:cNvPicPr>
          <p:nvPr/>
        </p:nvPicPr>
        <p:blipFill>
          <a:blip r:embed="rId7"/>
          <a:srcRect/>
          <a:stretch>
            <a:fillRect/>
          </a:stretch>
        </p:blipFill>
        <p:spPr bwMode="auto">
          <a:xfrm>
            <a:off x="3000608" y="934851"/>
            <a:ext cx="2122488" cy="1460500"/>
          </a:xfrm>
          <a:prstGeom prst="rect">
            <a:avLst/>
          </a:prstGeom>
          <a:noFill/>
          <a:ln>
            <a:noFill/>
          </a:ln>
          <a:effectLst>
            <a:softEdge rad="88900"/>
          </a:effectLst>
        </p:spPr>
      </p:pic>
      <p:pic>
        <p:nvPicPr>
          <p:cNvPr id="77832" name="Picture 7" descr="C:\Users\phenson\Documents\TWS Presentation\Marten Tree 6Rivers (from Nancy Finley).jpg">
            <a:extLst>
              <a:ext uri="{FF2B5EF4-FFF2-40B4-BE49-F238E27FC236}">
                <a16:creationId xmlns:a16="http://schemas.microsoft.com/office/drawing/2014/main" id="{64A12660-D4A1-78AF-581D-9F28FABBEE4D}"/>
              </a:ext>
            </a:extLst>
          </p:cNvPr>
          <p:cNvPicPr>
            <a:picLocks noChangeAspect="1" noChangeArrowheads="1"/>
          </p:cNvPicPr>
          <p:nvPr/>
        </p:nvPicPr>
        <p:blipFill>
          <a:blip r:embed="rId8" cstate="print"/>
          <a:srcRect/>
          <a:stretch>
            <a:fillRect/>
          </a:stretch>
        </p:blipFill>
        <p:spPr bwMode="auto">
          <a:xfrm>
            <a:off x="4536141" y="5179374"/>
            <a:ext cx="2287201" cy="1526244"/>
          </a:xfrm>
          <a:prstGeom prst="rect">
            <a:avLst/>
          </a:prstGeom>
          <a:noFill/>
          <a:ln>
            <a:noFill/>
          </a:ln>
          <a:effectLst>
            <a:softEdge rad="88900"/>
          </a:effectLst>
        </p:spPr>
      </p:pic>
      <p:sp>
        <p:nvSpPr>
          <p:cNvPr id="91144" name="TextBox 1">
            <a:extLst>
              <a:ext uri="{FF2B5EF4-FFF2-40B4-BE49-F238E27FC236}">
                <a16:creationId xmlns:a16="http://schemas.microsoft.com/office/drawing/2014/main" id="{AB9FE124-974D-4D99-30A6-34BB65AD17FB}"/>
              </a:ext>
            </a:extLst>
          </p:cNvPr>
          <p:cNvSpPr txBox="1">
            <a:spLocks noChangeArrowheads="1"/>
          </p:cNvSpPr>
          <p:nvPr/>
        </p:nvSpPr>
        <p:spPr bwMode="auto">
          <a:xfrm>
            <a:off x="935038" y="3238500"/>
            <a:ext cx="8375650" cy="1077913"/>
          </a:xfrm>
          <a:prstGeom prst="rect">
            <a:avLst/>
          </a:prstGeom>
          <a:solidFill>
            <a:schemeClr val="accent5">
              <a:lumMod val="60000"/>
              <a:lumOff val="40000"/>
            </a:schemeClr>
          </a:solidFill>
          <a:ln w="9525">
            <a:noFill/>
            <a:miter lim="800000"/>
            <a:headEnd/>
            <a:tailEnd/>
          </a:ln>
        </p:spPr>
        <p:txBody>
          <a:bodyPr wrap="none">
            <a:spAutoFit/>
          </a:bodyPr>
          <a:lstStyle/>
          <a:p>
            <a:pPr algn="ctr">
              <a:defRPr/>
            </a:pPr>
            <a:r>
              <a:rPr lang="en-US" sz="3200" b="1" dirty="0">
                <a:solidFill>
                  <a:srgbClr val="00B050"/>
                </a:solidFill>
                <a:effectLst>
                  <a:outerShdw blurRad="38100" dist="38100" dir="2700000" algn="tl">
                    <a:srgbClr val="000000">
                      <a:alpha val="43137"/>
                    </a:srgbClr>
                  </a:outerShdw>
                </a:effectLst>
                <a:latin typeface="Kabel Bk BT" pitchFamily="34" charset="0"/>
                <a:cs typeface="Arial" charset="0"/>
              </a:rPr>
              <a:t>“Conserve the species and </a:t>
            </a:r>
          </a:p>
          <a:p>
            <a:pPr algn="ctr">
              <a:defRPr/>
            </a:pPr>
            <a:r>
              <a:rPr lang="en-US" sz="3200" b="1" dirty="0">
                <a:solidFill>
                  <a:srgbClr val="00B050"/>
                </a:solidFill>
                <a:effectLst>
                  <a:outerShdw blurRad="38100" dist="38100" dir="2700000" algn="tl">
                    <a:srgbClr val="000000">
                      <a:alpha val="43137"/>
                    </a:srgbClr>
                  </a:outerShdw>
                </a:effectLst>
                <a:latin typeface="Kabel Bk BT" pitchFamily="34" charset="0"/>
                <a:cs typeface="Arial" charset="0"/>
              </a:rPr>
              <a:t>the ecosystems upon which they depend”</a:t>
            </a:r>
          </a:p>
        </p:txBody>
      </p:sp>
      <p:pic>
        <p:nvPicPr>
          <p:cNvPr id="10" name="Picture 14" descr="canadalynx">
            <a:extLst>
              <a:ext uri="{FF2B5EF4-FFF2-40B4-BE49-F238E27FC236}">
                <a16:creationId xmlns:a16="http://schemas.microsoft.com/office/drawing/2014/main" id="{FF5D1931-369E-C5F5-4CFE-48F60F1D985F}"/>
              </a:ext>
            </a:extLst>
          </p:cNvPr>
          <p:cNvPicPr>
            <a:picLocks noChangeAspect="1" noChangeArrowheads="1"/>
          </p:cNvPicPr>
          <p:nvPr/>
        </p:nvPicPr>
        <p:blipFill>
          <a:blip r:embed="rId9" cstate="print"/>
          <a:srcRect l="3848" t="21155" r="1924" b="1923"/>
          <a:stretch>
            <a:fillRect/>
          </a:stretch>
        </p:blipFill>
        <p:spPr bwMode="auto">
          <a:xfrm>
            <a:off x="5182199" y="158267"/>
            <a:ext cx="1296601" cy="1589026"/>
          </a:xfrm>
          <a:prstGeom prst="rect">
            <a:avLst/>
          </a:prstGeom>
          <a:noFill/>
          <a:ln w="9525">
            <a:noFill/>
            <a:miter lim="800000"/>
            <a:headEnd/>
            <a:tailEnd/>
          </a:ln>
          <a:effectLst>
            <a:softEdge rad="88900"/>
          </a:effectLst>
        </p:spPr>
      </p:pic>
      <p:pic>
        <p:nvPicPr>
          <p:cNvPr id="77834" name="Picture 10" descr="O:\EndangeredSpecies\Species Data\Fisher\Photos, Graphics &amp; Website\Fisher portrait - face.jpg">
            <a:extLst>
              <a:ext uri="{FF2B5EF4-FFF2-40B4-BE49-F238E27FC236}">
                <a16:creationId xmlns:a16="http://schemas.microsoft.com/office/drawing/2014/main" id="{8C11C33E-C804-925B-F9B3-7227952752F0}"/>
              </a:ext>
            </a:extLst>
          </p:cNvPr>
          <p:cNvPicPr>
            <a:picLocks noChangeAspect="1" noChangeArrowheads="1"/>
          </p:cNvPicPr>
          <p:nvPr/>
        </p:nvPicPr>
        <p:blipFill>
          <a:blip r:embed="rId10" cstate="print"/>
          <a:srcRect/>
          <a:stretch>
            <a:fillRect/>
          </a:stretch>
        </p:blipFill>
        <p:spPr bwMode="auto">
          <a:xfrm>
            <a:off x="533400" y="4648968"/>
            <a:ext cx="1124912" cy="1479550"/>
          </a:xfrm>
          <a:prstGeom prst="rect">
            <a:avLst/>
          </a:prstGeom>
          <a:noFill/>
          <a:effectLst>
            <a:softEdge rad="88900"/>
          </a:effectLst>
        </p:spPr>
      </p:pic>
      <p:pic>
        <p:nvPicPr>
          <p:cNvPr id="4107" name="Picture 22" descr="esa book">
            <a:extLst>
              <a:ext uri="{FF2B5EF4-FFF2-40B4-BE49-F238E27FC236}">
                <a16:creationId xmlns:a16="http://schemas.microsoft.com/office/drawing/2014/main" id="{8FF0D51D-C663-C06E-8AC5-106A267B4EBF}"/>
              </a:ext>
            </a:extLst>
          </p:cNvPr>
          <p:cNvPicPr>
            <a:picLocks noChangeAspect="1" noChangeArrowheads="1"/>
          </p:cNvPicPr>
          <p:nvPr/>
        </p:nvPicPr>
        <p:blipFill>
          <a:blip r:embed="rId11">
            <a:clrChange>
              <a:clrFrom>
                <a:srgbClr val="3399CC"/>
              </a:clrFrom>
              <a:clrTo>
                <a:srgbClr val="3399CC">
                  <a:alpha val="0"/>
                </a:srgbClr>
              </a:clrTo>
            </a:clrChange>
            <a:lum bright="-30000" contrast="12000"/>
            <a:extLst>
              <a:ext uri="{28A0092B-C50C-407E-A947-70E740481C1C}">
                <a14:useLocalDpi xmlns:a14="http://schemas.microsoft.com/office/drawing/2010/main" val="0"/>
              </a:ext>
            </a:extLst>
          </a:blip>
          <a:srcRect/>
          <a:stretch>
            <a:fillRect/>
          </a:stretch>
        </p:blipFill>
        <p:spPr bwMode="auto">
          <a:xfrm>
            <a:off x="128588" y="25400"/>
            <a:ext cx="285908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43CBA2D5-1444-E0DF-0D81-3724B5585EA4}"/>
              </a:ext>
            </a:extLst>
          </p:cNvPr>
          <p:cNvSpPr>
            <a:spLocks noGrp="1"/>
          </p:cNvSpPr>
          <p:nvPr>
            <p:ph type="title"/>
          </p:nvPr>
        </p:nvSpPr>
        <p:spPr>
          <a:xfrm>
            <a:off x="152400" y="152400"/>
            <a:ext cx="8686800" cy="1066800"/>
          </a:xfrm>
        </p:spPr>
        <p:txBody>
          <a:bodyPr/>
          <a:lstStyle/>
          <a:p>
            <a:pPr eaLnBrk="1" hangingPunct="1">
              <a:defRPr/>
            </a:pPr>
            <a:r>
              <a:rPr lang="en-US" sz="4000" b="1" dirty="0">
                <a:solidFill>
                  <a:srgbClr val="FFFF00"/>
                </a:solidFill>
                <a:effectLst>
                  <a:outerShdw blurRad="38100" dist="38100" dir="2700000" algn="tl">
                    <a:srgbClr val="000000">
                      <a:alpha val="43137"/>
                    </a:srgbClr>
                  </a:outerShdw>
                </a:effectLst>
              </a:rPr>
              <a:t>Ecological Restoration/               </a:t>
            </a:r>
            <a:br>
              <a:rPr lang="en-US" sz="4000" b="1" dirty="0">
                <a:solidFill>
                  <a:srgbClr val="FFFF00"/>
                </a:solidFill>
                <a:effectLst>
                  <a:outerShdw blurRad="38100" dist="38100" dir="2700000" algn="tl">
                    <a:srgbClr val="000000">
                      <a:alpha val="43137"/>
                    </a:srgbClr>
                  </a:outerShdw>
                </a:effectLst>
              </a:rPr>
            </a:br>
            <a:r>
              <a:rPr lang="en-US" sz="4000" b="1" dirty="0">
                <a:solidFill>
                  <a:srgbClr val="FFFF00"/>
                </a:solidFill>
                <a:effectLst>
                  <a:outerShdw blurRad="38100" dist="38100" dir="2700000" algn="tl">
                    <a:srgbClr val="000000">
                      <a:alpha val="43137"/>
                    </a:srgbClr>
                  </a:outerShdw>
                </a:effectLst>
              </a:rPr>
              <a:t>Active Management</a:t>
            </a:r>
          </a:p>
        </p:txBody>
      </p:sp>
      <p:sp>
        <p:nvSpPr>
          <p:cNvPr id="3" name="Content Placeholder 2">
            <a:extLst>
              <a:ext uri="{FF2B5EF4-FFF2-40B4-BE49-F238E27FC236}">
                <a16:creationId xmlns:a16="http://schemas.microsoft.com/office/drawing/2014/main" id="{C585A904-32AB-60B4-D074-7F74C0C792D3}"/>
              </a:ext>
            </a:extLst>
          </p:cNvPr>
          <p:cNvSpPr>
            <a:spLocks noGrp="1"/>
          </p:cNvSpPr>
          <p:nvPr>
            <p:ph idx="1"/>
          </p:nvPr>
        </p:nvSpPr>
        <p:spPr>
          <a:xfrm>
            <a:off x="0" y="1357313"/>
            <a:ext cx="6019800" cy="5029200"/>
          </a:xfrm>
        </p:spPr>
        <p:txBody>
          <a:bodyPr rtlCol="0">
            <a:normAutofit/>
          </a:bodyPr>
          <a:lstStyle/>
          <a:p>
            <a:pPr marL="0" indent="0" eaLnBrk="1" fontAlgn="auto" hangingPunct="1">
              <a:spcAft>
                <a:spcPts val="0"/>
              </a:spcAft>
              <a:buFont typeface="Arial" panose="020B0604020202020204" pitchFamily="34" charset="0"/>
              <a:buNone/>
              <a:defRPr/>
            </a:pPr>
            <a:r>
              <a:rPr lang="en-US" sz="3900" b="1" dirty="0"/>
              <a:t>Manage for:</a:t>
            </a:r>
          </a:p>
          <a:p>
            <a:pPr eaLnBrk="1" fontAlgn="auto" hangingPunct="1">
              <a:spcAft>
                <a:spcPts val="0"/>
              </a:spcAft>
              <a:defRPr/>
            </a:pPr>
            <a:r>
              <a:rPr lang="en-US" b="1" dirty="0"/>
              <a:t>Restoring forest ecological </a:t>
            </a:r>
          </a:p>
          <a:p>
            <a:pPr marL="0" indent="0" eaLnBrk="1" fontAlgn="auto" hangingPunct="1">
              <a:spcAft>
                <a:spcPts val="0"/>
              </a:spcAft>
              <a:buFont typeface="Arial" charset="0"/>
              <a:buNone/>
              <a:defRPr/>
            </a:pPr>
            <a:r>
              <a:rPr lang="en-US" b="1" dirty="0"/>
              <a:t>    structure, composition and </a:t>
            </a:r>
          </a:p>
          <a:p>
            <a:pPr marL="0" indent="0" eaLnBrk="1" fontAlgn="auto" hangingPunct="1">
              <a:spcAft>
                <a:spcPts val="0"/>
              </a:spcAft>
              <a:buFont typeface="Arial" charset="0"/>
              <a:buNone/>
              <a:defRPr/>
            </a:pPr>
            <a:r>
              <a:rPr lang="en-US" b="1" dirty="0"/>
              <a:t>    process </a:t>
            </a:r>
          </a:p>
          <a:p>
            <a:pPr eaLnBrk="1" fontAlgn="auto" hangingPunct="1">
              <a:spcAft>
                <a:spcPts val="0"/>
              </a:spcAft>
              <a:defRPr/>
            </a:pPr>
            <a:r>
              <a:rPr lang="en-US" b="1" dirty="0"/>
              <a:t>Consistent with spotted                              owl recovery</a:t>
            </a:r>
          </a:p>
          <a:p>
            <a:pPr eaLnBrk="1" fontAlgn="auto" hangingPunct="1">
              <a:spcAft>
                <a:spcPts val="0"/>
              </a:spcAft>
              <a:defRPr/>
            </a:pPr>
            <a:r>
              <a:rPr lang="en-US" b="1" dirty="0"/>
              <a:t>Responding to climate change (Secretarial Order 3289)</a:t>
            </a:r>
          </a:p>
          <a:p>
            <a:pPr marL="0" indent="0" eaLnBrk="1" fontAlgn="auto" hangingPunct="1">
              <a:spcAft>
                <a:spcPts val="0"/>
              </a:spcAft>
              <a:buFont typeface="Arial" panose="020B0604020202020204" pitchFamily="34" charset="0"/>
              <a:buNone/>
              <a:defRPr/>
            </a:pPr>
            <a:endParaRPr lang="en-US" dirty="0"/>
          </a:p>
          <a:p>
            <a:pPr marL="0" indent="0" eaLnBrk="1" fontAlgn="auto" hangingPunct="1">
              <a:spcAft>
                <a:spcPts val="0"/>
              </a:spcAft>
              <a:buFont typeface="Arial" panose="020B0604020202020204" pitchFamily="34" charset="0"/>
              <a:buNone/>
              <a:defRPr/>
            </a:pPr>
            <a:endParaRPr lang="en-US" dirty="0"/>
          </a:p>
        </p:txBody>
      </p:sp>
      <p:pic>
        <p:nvPicPr>
          <p:cNvPr id="5124" name="Picture 2">
            <a:extLst>
              <a:ext uri="{FF2B5EF4-FFF2-40B4-BE49-F238E27FC236}">
                <a16:creationId xmlns:a16="http://schemas.microsoft.com/office/drawing/2014/main" id="{3900C5F4-A522-F6C9-75FB-C1F1B326E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524000"/>
            <a:ext cx="365760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a:extLst>
              <a:ext uri="{FF2B5EF4-FFF2-40B4-BE49-F238E27FC236}">
                <a16:creationId xmlns:a16="http://schemas.microsoft.com/office/drawing/2014/main" id="{BD6CF2EB-CEC9-7D55-5D61-459306A7276A}"/>
              </a:ext>
            </a:extLst>
          </p:cNvPr>
          <p:cNvSpPr>
            <a:spLocks noGrp="1"/>
          </p:cNvSpPr>
          <p:nvPr>
            <p:ph idx="1"/>
          </p:nvPr>
        </p:nvSpPr>
        <p:spPr>
          <a:xfrm>
            <a:off x="457200" y="2133600"/>
            <a:ext cx="4648200" cy="4953000"/>
          </a:xfrm>
        </p:spPr>
        <p:txBody>
          <a:bodyPr/>
          <a:lstStyle/>
          <a:p>
            <a:pPr>
              <a:lnSpc>
                <a:spcPct val="150000"/>
              </a:lnSpc>
            </a:pPr>
            <a:r>
              <a:rPr lang="en-US" altLang="en-US" sz="2400"/>
              <a:t>OK for active mgmt </a:t>
            </a:r>
            <a:r>
              <a:rPr lang="en-US" altLang="en-US" sz="2400" u="sng"/>
              <a:t>inside</a:t>
            </a:r>
            <a:r>
              <a:rPr lang="en-US" altLang="en-US" sz="2400"/>
              <a:t> NSO CH: Ecological Forestry  </a:t>
            </a:r>
          </a:p>
          <a:p>
            <a:pPr>
              <a:lnSpc>
                <a:spcPct val="150000"/>
              </a:lnSpc>
            </a:pPr>
            <a:r>
              <a:rPr lang="en-US" altLang="en-US" sz="2400"/>
              <a:t>Local impacts to NSO reconciled with forest ecosystem goals</a:t>
            </a:r>
          </a:p>
          <a:p>
            <a:pPr>
              <a:lnSpc>
                <a:spcPct val="150000"/>
              </a:lnSpc>
            </a:pPr>
            <a:r>
              <a:rPr lang="en-US" altLang="en-US" sz="2400"/>
              <a:t>Support forest restoration</a:t>
            </a:r>
          </a:p>
          <a:p>
            <a:pPr>
              <a:lnSpc>
                <a:spcPct val="150000"/>
              </a:lnSpc>
            </a:pPr>
            <a:r>
              <a:rPr lang="en-US" altLang="en-US" sz="2400"/>
              <a:t>Forest health, processes and resilience is the goal</a:t>
            </a:r>
          </a:p>
          <a:p>
            <a:pPr eaLnBrk="1" hangingPunct="1">
              <a:buFont typeface="Arial" panose="020B0604020202020204" pitchFamily="34" charset="0"/>
              <a:buNone/>
            </a:pPr>
            <a:endParaRPr lang="en-US" altLang="en-US"/>
          </a:p>
        </p:txBody>
      </p:sp>
      <p:sp>
        <p:nvSpPr>
          <p:cNvPr id="4" name="Title 3">
            <a:extLst>
              <a:ext uri="{FF2B5EF4-FFF2-40B4-BE49-F238E27FC236}">
                <a16:creationId xmlns:a16="http://schemas.microsoft.com/office/drawing/2014/main" id="{1B4EE25D-06BF-D37B-DF00-F2412D233C05}"/>
              </a:ext>
            </a:extLst>
          </p:cNvPr>
          <p:cNvSpPr>
            <a:spLocks noGrp="1"/>
          </p:cNvSpPr>
          <p:nvPr>
            <p:ph type="title"/>
          </p:nvPr>
        </p:nvSpPr>
        <p:spPr>
          <a:xfrm>
            <a:off x="457200" y="228600"/>
            <a:ext cx="8229600" cy="1143000"/>
          </a:xfrm>
          <a:blipFill>
            <a:blip r:embed="rId3" cstate="email"/>
            <a:stretch>
              <a:fillRect/>
            </a:stretch>
          </a:blipFill>
          <a:ln w="53975">
            <a:solidFill>
              <a:srgbClr val="2F4557"/>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eaLnBrk="1" fontAlgn="auto" hangingPunct="1">
              <a:spcBef>
                <a:spcPts val="0"/>
              </a:spcBef>
              <a:spcAft>
                <a:spcPts val="0"/>
              </a:spcAft>
              <a:defRPr/>
            </a:pPr>
            <a:r>
              <a:rPr lang="en-US" sz="3600" b="1" dirty="0">
                <a:latin typeface="Cambria" pitchFamily="18" charset="0"/>
              </a:rPr>
              <a:t>	CH, Forest Health and Restoration</a:t>
            </a:r>
          </a:p>
        </p:txBody>
      </p:sp>
      <p:pic>
        <p:nvPicPr>
          <p:cNvPr id="6148" name="Picture 4" descr="Face.gif">
            <a:extLst>
              <a:ext uri="{FF2B5EF4-FFF2-40B4-BE49-F238E27FC236}">
                <a16:creationId xmlns:a16="http://schemas.microsoft.com/office/drawing/2014/main" id="{D917BF70-7DBB-4789-875E-B69D0F0FCA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1000"/>
            <a:ext cx="685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ducedconnectivity.jpg">
            <a:extLst>
              <a:ext uri="{FF2B5EF4-FFF2-40B4-BE49-F238E27FC236}">
                <a16:creationId xmlns:a16="http://schemas.microsoft.com/office/drawing/2014/main" id="{94F17006-A029-F56B-F7DA-F25407CED8A0}"/>
              </a:ext>
            </a:extLst>
          </p:cNvPr>
          <p:cNvPicPr>
            <a:picLocks noChangeAspect="1"/>
          </p:cNvPicPr>
          <p:nvPr/>
        </p:nvPicPr>
        <p:blipFill>
          <a:blip r:embed="rId5"/>
          <a:stretch>
            <a:fillRect/>
          </a:stretch>
        </p:blipFill>
        <p:spPr>
          <a:xfrm>
            <a:off x="5727700" y="1447800"/>
            <a:ext cx="3098800" cy="23241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AAF83E1-641F-F0FC-2652-351CEC6BBCB7}"/>
              </a:ext>
            </a:extLst>
          </p:cNvPr>
          <p:cNvSpPr txBox="1"/>
          <p:nvPr/>
        </p:nvSpPr>
        <p:spPr>
          <a:xfrm flipH="1">
            <a:off x="457200" y="1600200"/>
            <a:ext cx="4876800" cy="523875"/>
          </a:xfrm>
          <a:prstGeom prst="rect">
            <a:avLst/>
          </a:prstGeom>
          <a:noFill/>
        </p:spPr>
        <p:txBody>
          <a:bodyPr>
            <a:spAutoFit/>
          </a:bodyPr>
          <a:lstStyle/>
          <a:p>
            <a:pPr>
              <a:defRPr/>
            </a:pPr>
            <a:r>
              <a:rPr lang="en-US" sz="2800" b="1" i="1" dirty="0">
                <a:latin typeface="+mj-lt"/>
                <a:cs typeface="Arial" charset="0"/>
              </a:rPr>
              <a:t>Critical Habitat is not a Reserve </a:t>
            </a:r>
          </a:p>
        </p:txBody>
      </p:sp>
      <p:pic>
        <p:nvPicPr>
          <p:cNvPr id="6151" name="Picture 2">
            <a:extLst>
              <a:ext uri="{FF2B5EF4-FFF2-40B4-BE49-F238E27FC236}">
                <a16:creationId xmlns:a16="http://schemas.microsoft.com/office/drawing/2014/main" id="{33130BDE-F13E-B201-8715-8BADE4F805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886200"/>
            <a:ext cx="4956175"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4224DF96-A844-0923-D6CA-1375FBD29474}"/>
              </a:ext>
            </a:extLst>
          </p:cNvPr>
          <p:cNvSpPr>
            <a:spLocks noGrp="1"/>
          </p:cNvSpPr>
          <p:nvPr>
            <p:ph type="title"/>
          </p:nvPr>
        </p:nvSpPr>
        <p:spPr>
          <a:xfrm>
            <a:off x="228600" y="228600"/>
            <a:ext cx="8763000" cy="838200"/>
          </a:xfrm>
        </p:spPr>
        <p:txBody>
          <a:bodyPr/>
          <a:lstStyle/>
          <a:p>
            <a:pPr eaLnBrk="1" hangingPunct="1">
              <a:defRPr/>
            </a:pPr>
            <a:r>
              <a:rPr lang="en-US" b="1" dirty="0">
                <a:solidFill>
                  <a:srgbClr val="FFFF00"/>
                </a:solidFill>
                <a:effectLst>
                  <a:outerShdw blurRad="38100" dist="38100" dir="2700000" algn="tl">
                    <a:srgbClr val="000000">
                      <a:alpha val="43137"/>
                    </a:srgbClr>
                  </a:outerShdw>
                </a:effectLst>
              </a:rPr>
              <a:t>FWS’s Goals in Project Development</a:t>
            </a:r>
          </a:p>
        </p:txBody>
      </p:sp>
      <p:pic>
        <p:nvPicPr>
          <p:cNvPr id="7171" name="Picture 1" descr="SOwl5.jpg">
            <a:extLst>
              <a:ext uri="{FF2B5EF4-FFF2-40B4-BE49-F238E27FC236}">
                <a16:creationId xmlns:a16="http://schemas.microsoft.com/office/drawing/2014/main" id="{8405557F-CF70-1200-FF8F-4E245411EB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0"/>
            <a:ext cx="3657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ontent Placeholder 2">
            <a:extLst>
              <a:ext uri="{FF2B5EF4-FFF2-40B4-BE49-F238E27FC236}">
                <a16:creationId xmlns:a16="http://schemas.microsoft.com/office/drawing/2014/main" id="{A7D5A42A-A97A-1E6E-315D-E18F1545866B}"/>
              </a:ext>
            </a:extLst>
          </p:cNvPr>
          <p:cNvSpPr>
            <a:spLocks noGrp="1"/>
          </p:cNvSpPr>
          <p:nvPr>
            <p:ph idx="1"/>
          </p:nvPr>
        </p:nvSpPr>
        <p:spPr>
          <a:xfrm>
            <a:off x="0" y="1524000"/>
            <a:ext cx="8839200" cy="4525963"/>
          </a:xfrm>
        </p:spPr>
        <p:txBody>
          <a:bodyPr/>
          <a:lstStyle/>
          <a:p>
            <a:pPr eaLnBrk="1" hangingPunct="1"/>
            <a:r>
              <a:rPr lang="en-US" altLang="en-US" b="1"/>
              <a:t>NSO recovery factored </a:t>
            </a:r>
          </a:p>
          <a:p>
            <a:pPr eaLnBrk="1" hangingPunct="1">
              <a:buFont typeface="Arial" panose="020B0604020202020204" pitchFamily="34" charset="0"/>
              <a:buNone/>
            </a:pPr>
            <a:r>
              <a:rPr lang="en-US" altLang="en-US" b="1"/>
              <a:t>    into forest restoration</a:t>
            </a:r>
          </a:p>
          <a:p>
            <a:pPr eaLnBrk="1" hangingPunct="1"/>
            <a:endParaRPr lang="en-US" altLang="en-US" sz="1000"/>
          </a:p>
          <a:p>
            <a:pPr eaLnBrk="1" hangingPunct="1"/>
            <a:r>
              <a:rPr lang="en-US" altLang="en-US" b="1"/>
              <a:t>Identify best restoration </a:t>
            </a:r>
          </a:p>
          <a:p>
            <a:pPr eaLnBrk="1" hangingPunct="1">
              <a:buFont typeface="Arial" panose="020B0604020202020204" pitchFamily="34" charset="0"/>
              <a:buNone/>
            </a:pPr>
            <a:r>
              <a:rPr lang="en-US" altLang="en-US" b="1"/>
              <a:t>    and NSO opportunities </a:t>
            </a:r>
          </a:p>
          <a:p>
            <a:pPr eaLnBrk="1" hangingPunct="1"/>
            <a:endParaRPr lang="en-US" altLang="en-US" sz="1000"/>
          </a:p>
          <a:p>
            <a:pPr eaLnBrk="1" hangingPunct="1"/>
            <a:r>
              <a:rPr lang="en-US" altLang="en-US" b="1"/>
              <a:t>Forest management to </a:t>
            </a:r>
          </a:p>
          <a:p>
            <a:pPr eaLnBrk="1" hangingPunct="1">
              <a:buFont typeface="Arial" panose="020B0604020202020204" pitchFamily="34" charset="0"/>
              <a:buNone/>
            </a:pPr>
            <a:r>
              <a:rPr lang="en-US" altLang="en-US" b="1"/>
              <a:t>    support local communities</a:t>
            </a:r>
          </a:p>
          <a:p>
            <a:pPr eaLnBrk="1" hangingPunct="1"/>
            <a:endParaRPr lang="en-US" altLang="en-US"/>
          </a:p>
          <a:p>
            <a:pPr eaLnBrk="1" hangingPunct="1"/>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1833-9B38-F5E5-8AA9-5D2E1A15B05A}"/>
              </a:ext>
            </a:extLst>
          </p:cNvPr>
          <p:cNvSpPr>
            <a:spLocks noGrp="1"/>
          </p:cNvSpPr>
          <p:nvPr>
            <p:ph type="title"/>
          </p:nvPr>
        </p:nvSpPr>
        <p:spPr>
          <a:xfrm>
            <a:off x="381000" y="0"/>
            <a:ext cx="8229600" cy="1143000"/>
          </a:xfrm>
        </p:spPr>
        <p:txBody>
          <a:bodyPr/>
          <a:lstStyle/>
          <a:p>
            <a:pPr>
              <a:defRPr/>
            </a:pPr>
            <a:r>
              <a:rPr lang="en-US" b="1" dirty="0">
                <a:solidFill>
                  <a:srgbClr val="FFFF00"/>
                </a:solidFill>
                <a:effectLst>
                  <a:outerShdw blurRad="38100" dist="38100" dir="2700000" algn="tl">
                    <a:srgbClr val="000000">
                      <a:alpha val="43137"/>
                    </a:srgbClr>
                  </a:outerShdw>
                </a:effectLst>
              </a:rPr>
              <a:t>“Explicit consideration of scale”</a:t>
            </a:r>
          </a:p>
        </p:txBody>
      </p:sp>
      <p:graphicFrame>
        <p:nvGraphicFramePr>
          <p:cNvPr id="3" name="Table 2">
            <a:extLst>
              <a:ext uri="{FF2B5EF4-FFF2-40B4-BE49-F238E27FC236}">
                <a16:creationId xmlns:a16="http://schemas.microsoft.com/office/drawing/2014/main" id="{B86E2B48-BFD7-61E3-6D49-9AC30E87957E}"/>
              </a:ext>
            </a:extLst>
          </p:cNvPr>
          <p:cNvGraphicFramePr>
            <a:graphicFrameLocks noGrp="1"/>
          </p:cNvGraphicFramePr>
          <p:nvPr/>
        </p:nvGraphicFramePr>
        <p:xfrm>
          <a:off x="381000" y="1066800"/>
          <a:ext cx="8229600" cy="5499100"/>
        </p:xfrm>
        <a:graphic>
          <a:graphicData uri="http://schemas.openxmlformats.org/drawingml/2006/table">
            <a:tbl>
              <a:tblPr firstRow="1" bandRow="1">
                <a:tableStyleId>{F5AB1C69-6EDB-4FF4-983F-18BD219EF322}</a:tableStyleId>
              </a:tblPr>
              <a:tblGrid>
                <a:gridCol w="1752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926947">
                <a:tc>
                  <a:txBody>
                    <a:bodyPr/>
                    <a:lstStyle/>
                    <a:p>
                      <a:pPr algn="ctr"/>
                      <a:r>
                        <a:rPr lang="en-US" sz="3600" dirty="0">
                          <a:effectLst>
                            <a:outerShdw blurRad="38100" dist="38100" dir="2700000" algn="tl">
                              <a:srgbClr val="000000">
                                <a:alpha val="43137"/>
                              </a:srgbClr>
                            </a:outerShdw>
                          </a:effectLst>
                        </a:rPr>
                        <a:t>Scale</a:t>
                      </a:r>
                      <a:endParaRPr lang="en-US" sz="3600" b="1" dirty="0">
                        <a:effectLst>
                          <a:outerShdw blurRad="38100" dist="38100" dir="2700000" algn="tl">
                            <a:srgbClr val="000000">
                              <a:alpha val="43137"/>
                            </a:srgbClr>
                          </a:outerShdw>
                        </a:effectLst>
                      </a:endParaRPr>
                    </a:p>
                  </a:txBody>
                  <a:tcPr marT="45712" marB="45712" anchor="ctr"/>
                </a:tc>
                <a:tc>
                  <a:txBody>
                    <a:bodyPr/>
                    <a:lstStyle/>
                    <a:p>
                      <a:pPr algn="ctr"/>
                      <a:r>
                        <a:rPr lang="en-US" sz="3600" dirty="0">
                          <a:effectLst>
                            <a:outerShdw blurRad="38100" dist="38100" dir="2700000" algn="tl">
                              <a:srgbClr val="000000">
                                <a:alpha val="43137"/>
                              </a:srgbClr>
                            </a:outerShdw>
                          </a:effectLst>
                        </a:rPr>
                        <a:t>Spotted Owl</a:t>
                      </a:r>
                    </a:p>
                  </a:txBody>
                  <a:tcPr marT="45712" marB="45712" anchor="ctr"/>
                </a:tc>
                <a:tc>
                  <a:txBody>
                    <a:bodyPr/>
                    <a:lstStyle/>
                    <a:p>
                      <a:pPr algn="ctr"/>
                      <a:r>
                        <a:rPr lang="en-US" sz="3600" b="1" dirty="0">
                          <a:effectLst>
                            <a:outerShdw blurRad="38100" dist="38100" dir="2700000" algn="tl">
                              <a:srgbClr val="000000">
                                <a:alpha val="43137"/>
                              </a:srgbClr>
                            </a:outerShdw>
                          </a:effectLst>
                        </a:rPr>
                        <a:t>Planning</a:t>
                      </a:r>
                    </a:p>
                  </a:txBody>
                  <a:tcPr marT="45712" marB="45712" anchor="ctr"/>
                </a:tc>
                <a:extLst>
                  <a:ext uri="{0D108BD9-81ED-4DB2-BD59-A6C34878D82A}">
                    <a16:rowId xmlns:a16="http://schemas.microsoft.com/office/drawing/2014/main" val="10000"/>
                  </a:ext>
                </a:extLst>
              </a:tr>
              <a:tr h="1005871">
                <a:tc>
                  <a:txBody>
                    <a:bodyPr/>
                    <a:lstStyle/>
                    <a:p>
                      <a:endParaRPr lang="en-US" sz="1800" dirty="0"/>
                    </a:p>
                    <a:p>
                      <a:r>
                        <a:rPr lang="en-US" sz="2000" b="1" dirty="0"/>
                        <a:t>Regional </a:t>
                      </a:r>
                    </a:p>
                    <a:p>
                      <a:r>
                        <a:rPr lang="en-US" sz="2000" b="1" dirty="0"/>
                        <a:t>(CH Unit)</a:t>
                      </a:r>
                    </a:p>
                  </a:txBody>
                  <a:tcPr marT="45712" marB="45712">
                    <a:solidFill>
                      <a:srgbClr val="FFFF00"/>
                    </a:solidFill>
                  </a:tcPr>
                </a:tc>
                <a:tc>
                  <a:txBody>
                    <a:bodyPr/>
                    <a:lstStyle/>
                    <a:p>
                      <a:r>
                        <a:rPr lang="en-US" sz="2000" b="1" dirty="0"/>
                        <a:t>Forest community </a:t>
                      </a:r>
                      <a:r>
                        <a:rPr lang="en-US" sz="2000" b="1" dirty="0">
                          <a:solidFill>
                            <a:srgbClr val="333300"/>
                          </a:solidFill>
                        </a:rPr>
                        <a:t>(Dry to Moist)</a:t>
                      </a:r>
                      <a:endParaRPr lang="en-US" sz="2000" b="1" dirty="0"/>
                    </a:p>
                    <a:p>
                      <a:r>
                        <a:rPr lang="en-US" sz="2000" b="1" dirty="0"/>
                        <a:t>Disturbance</a:t>
                      </a:r>
                      <a:r>
                        <a:rPr lang="en-US" sz="2000" b="1" baseline="0" dirty="0"/>
                        <a:t> regimes</a:t>
                      </a:r>
                    </a:p>
                    <a:p>
                      <a:r>
                        <a:rPr lang="en-US" sz="2000" b="1" baseline="0" dirty="0"/>
                        <a:t>Spotted Owl population ecology</a:t>
                      </a:r>
                      <a:endParaRPr lang="en-US" sz="2000" b="1" dirty="0"/>
                    </a:p>
                  </a:txBody>
                  <a:tcPr marT="45712" marB="45712">
                    <a:solidFill>
                      <a:srgbClr val="FFFF00"/>
                    </a:solidFill>
                  </a:tcPr>
                </a:tc>
                <a:tc>
                  <a:txBody>
                    <a:bodyPr/>
                    <a:lstStyle/>
                    <a:p>
                      <a:r>
                        <a:rPr lang="en-US" sz="2000" b="1" dirty="0"/>
                        <a:t>Forest restoration and management approach</a:t>
                      </a:r>
                    </a:p>
                  </a:txBody>
                  <a:tcPr marT="45712" marB="45712">
                    <a:solidFill>
                      <a:srgbClr val="FFFF00"/>
                    </a:solidFill>
                  </a:tcPr>
                </a:tc>
                <a:extLst>
                  <a:ext uri="{0D108BD9-81ED-4DB2-BD59-A6C34878D82A}">
                    <a16:rowId xmlns:a16="http://schemas.microsoft.com/office/drawing/2014/main" val="10001"/>
                  </a:ext>
                </a:extLst>
              </a:tr>
              <a:tr h="1554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Landscapes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(CH Subunit - Watersheds)</a:t>
                      </a:r>
                    </a:p>
                    <a:p>
                      <a:endParaRPr lang="en-US" sz="1800" dirty="0"/>
                    </a:p>
                  </a:txBody>
                  <a:tcPr marT="45712" marB="45712"/>
                </a:tc>
                <a:tc>
                  <a:txBody>
                    <a:bodyPr/>
                    <a:lstStyle/>
                    <a:p>
                      <a:r>
                        <a:rPr lang="en-US" sz="2000" dirty="0"/>
                        <a:t>Abundance, Quality, Distribution of habitat and relative risk level</a:t>
                      </a:r>
                    </a:p>
                    <a:p>
                      <a:r>
                        <a:rPr lang="en-US" sz="2000" dirty="0"/>
                        <a:t>Abundance, density, distribution</a:t>
                      </a:r>
                      <a:r>
                        <a:rPr lang="en-US" sz="2000" baseline="0" dirty="0"/>
                        <a:t> of spotted owl territories</a:t>
                      </a:r>
                    </a:p>
                  </a:txBody>
                  <a:tcPr marT="45712" marB="45712"/>
                </a:tc>
                <a:tc>
                  <a:txBody>
                    <a:bodyPr/>
                    <a:lstStyle/>
                    <a:p>
                      <a:r>
                        <a:rPr lang="en-US" sz="2000" b="0" dirty="0"/>
                        <a:t>Project objectives and </a:t>
                      </a:r>
                    </a:p>
                    <a:p>
                      <a:r>
                        <a:rPr lang="en-US" sz="2000" b="0" dirty="0"/>
                        <a:t>prioritization</a:t>
                      </a:r>
                    </a:p>
                    <a:p>
                      <a:r>
                        <a:rPr lang="en-US" sz="1800" b="1" dirty="0"/>
                        <a:t>“why here, why now?”</a:t>
                      </a:r>
                    </a:p>
                  </a:txBody>
                  <a:tcPr marT="45712" marB="45712"/>
                </a:tc>
                <a:extLst>
                  <a:ext uri="{0D108BD9-81ED-4DB2-BD59-A6C34878D82A}">
                    <a16:rowId xmlns:a16="http://schemas.microsoft.com/office/drawing/2014/main" val="10002"/>
                  </a:ext>
                </a:extLst>
              </a:tr>
              <a:tr h="1005871">
                <a:tc>
                  <a:txBody>
                    <a:bodyPr/>
                    <a:lstStyle/>
                    <a:p>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Home Ranges</a:t>
                      </a:r>
                    </a:p>
                    <a:p>
                      <a:endParaRPr lang="en-US" sz="1800" dirty="0"/>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Habitat quality and owl fitness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t>Distribution of owl use, based on topography, forest structure</a:t>
                      </a:r>
                    </a:p>
                  </a:txBody>
                  <a:tcPr marT="45712" marB="45712"/>
                </a:tc>
                <a:tc>
                  <a:txBody>
                    <a:bodyPr/>
                    <a:lstStyle/>
                    <a:p>
                      <a:r>
                        <a:rPr lang="en-US" sz="2000" b="0" dirty="0"/>
                        <a:t>Amount and spatial pattern of forest habitats (stands)</a:t>
                      </a:r>
                    </a:p>
                  </a:txBody>
                  <a:tcPr marT="45712" marB="45712"/>
                </a:tc>
                <a:extLst>
                  <a:ext uri="{0D108BD9-81ED-4DB2-BD59-A6C34878D82A}">
                    <a16:rowId xmlns:a16="http://schemas.microsoft.com/office/drawing/2014/main" val="10003"/>
                  </a:ext>
                </a:extLst>
              </a:tr>
              <a:tr h="1005871">
                <a:tc>
                  <a:txBody>
                    <a:bodyPr/>
                    <a:lstStyle/>
                    <a:p>
                      <a:endParaRPr lang="en-US" sz="1800" dirty="0"/>
                    </a:p>
                    <a:p>
                      <a:r>
                        <a:rPr lang="en-US" sz="2000" b="1" dirty="0"/>
                        <a:t>Stand</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Resource availability</a:t>
                      </a:r>
                    </a:p>
                    <a:p>
                      <a:r>
                        <a:rPr lang="en-US" sz="2000" dirty="0"/>
                        <a:t>Within-stand resources</a:t>
                      </a:r>
                    </a:p>
                    <a:p>
                      <a:r>
                        <a:rPr lang="en-US" sz="2000" dirty="0"/>
                        <a:t>Prey, nest sites, cover </a:t>
                      </a:r>
                    </a:p>
                  </a:txBody>
                  <a:tcPr marT="45712" marB="45712"/>
                </a:tc>
                <a:tc>
                  <a:txBody>
                    <a:bodyPr/>
                    <a:lstStyle/>
                    <a:p>
                      <a:endParaRPr lang="en-US" sz="1800" dirty="0"/>
                    </a:p>
                    <a:p>
                      <a:r>
                        <a:rPr lang="en-US" sz="2000" b="0" dirty="0"/>
                        <a:t>Stand-level prescriptions</a:t>
                      </a:r>
                    </a:p>
                  </a:txBody>
                  <a:tcPr marT="45712" marB="45712"/>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2C2D-61EE-D6A7-E97F-917A50DE5A1B}"/>
              </a:ext>
            </a:extLst>
          </p:cNvPr>
          <p:cNvSpPr>
            <a:spLocks noGrp="1"/>
          </p:cNvSpPr>
          <p:nvPr>
            <p:ph type="title"/>
          </p:nvPr>
        </p:nvSpPr>
        <p:spPr>
          <a:xfrm>
            <a:off x="457200" y="457200"/>
            <a:ext cx="8229600" cy="1143000"/>
          </a:xfrm>
        </p:spPr>
        <p:txBody>
          <a:bodyPr rtlCol="0">
            <a:normAutofit fontScale="90000"/>
          </a:bodyPr>
          <a:lstStyle/>
          <a:p>
            <a:pPr eaLnBrk="1" fontAlgn="auto" hangingPunct="1">
              <a:spcAft>
                <a:spcPts val="0"/>
              </a:spcAft>
              <a:defRPr/>
            </a:pPr>
            <a:r>
              <a:rPr lang="en-US" b="1" dirty="0">
                <a:solidFill>
                  <a:srgbClr val="FFFF00"/>
                </a:solidFill>
                <a:effectLst>
                  <a:outerShdw blurRad="38100" dist="38100" dir="2700000" algn="tl">
                    <a:srgbClr val="000000">
                      <a:alpha val="43137"/>
                    </a:srgbClr>
                  </a:outerShdw>
                </a:effectLst>
              </a:rPr>
              <a:t>Approach for Integrating Ecological Restoration and NSOs</a:t>
            </a:r>
          </a:p>
        </p:txBody>
      </p:sp>
      <p:sp>
        <p:nvSpPr>
          <p:cNvPr id="3075" name="Content Placeholder 2">
            <a:extLst>
              <a:ext uri="{FF2B5EF4-FFF2-40B4-BE49-F238E27FC236}">
                <a16:creationId xmlns:a16="http://schemas.microsoft.com/office/drawing/2014/main" id="{7BB4AE64-5DF5-3AC4-88BA-6BF2C4D91784}"/>
              </a:ext>
            </a:extLst>
          </p:cNvPr>
          <p:cNvSpPr>
            <a:spLocks noGrp="1"/>
          </p:cNvSpPr>
          <p:nvPr>
            <p:ph idx="1"/>
          </p:nvPr>
        </p:nvSpPr>
        <p:spPr>
          <a:xfrm>
            <a:off x="457200" y="1905000"/>
            <a:ext cx="8229600" cy="4648200"/>
          </a:xfrm>
        </p:spPr>
        <p:txBody>
          <a:bodyPr/>
          <a:lstStyle/>
          <a:p>
            <a:pPr eaLnBrk="1" hangingPunct="1">
              <a:buFont typeface="Arial" charset="0"/>
              <a:buChar char="•"/>
              <a:defRPr/>
            </a:pPr>
            <a:r>
              <a:rPr lang="en-US" b="1" dirty="0"/>
              <a:t>Explicit consideration of scale is essential for successful integration of NSO into forest restoration  planning </a:t>
            </a:r>
            <a:r>
              <a:rPr lang="en-US" b="1" i="1" dirty="0">
                <a:solidFill>
                  <a:srgbClr val="FFFFCC"/>
                </a:solidFill>
                <a:effectLst>
                  <a:outerShdw blurRad="38100" dist="38100" dir="2700000" algn="tl">
                    <a:srgbClr val="000000">
                      <a:alpha val="43137"/>
                    </a:srgbClr>
                  </a:outerShdw>
                </a:effectLst>
              </a:rPr>
              <a:t>(=strategic)</a:t>
            </a:r>
          </a:p>
          <a:p>
            <a:pPr eaLnBrk="1" hangingPunct="1">
              <a:buFont typeface="Arial" charset="0"/>
              <a:buChar char="•"/>
              <a:defRPr/>
            </a:pPr>
            <a:r>
              <a:rPr lang="en-US" b="1" dirty="0"/>
              <a:t>Need to know landscape–level context before stand–level Rx </a:t>
            </a:r>
            <a:r>
              <a:rPr lang="en-US" sz="2800" b="1" i="1" dirty="0">
                <a:solidFill>
                  <a:srgbClr val="FFFFCC"/>
                </a:solidFill>
                <a:effectLst>
                  <a:outerShdw blurRad="38100" dist="38100" dir="2700000" algn="tl">
                    <a:srgbClr val="000000">
                      <a:alpha val="43137"/>
                    </a:srgbClr>
                  </a:outerShdw>
                </a:effectLst>
              </a:rPr>
              <a:t>(=top-down approach)</a:t>
            </a:r>
          </a:p>
          <a:p>
            <a:pPr eaLnBrk="1" hangingPunct="1">
              <a:buFont typeface="Arial" charset="0"/>
              <a:buChar char="•"/>
              <a:defRPr/>
            </a:pPr>
            <a:r>
              <a:rPr lang="en-US" b="1" dirty="0"/>
              <a:t>Recognize and foster or mimic the role of fire in creating habitat mosaics as well as maintaining within-stand elements     </a:t>
            </a:r>
            <a:r>
              <a:rPr lang="en-US" sz="2800" b="1" i="1" dirty="0">
                <a:effectLst>
                  <a:outerShdw blurRad="38100" dist="38100" dir="2700000" algn="tl">
                    <a:srgbClr val="000000">
                      <a:alpha val="43137"/>
                    </a:srgbClr>
                  </a:outerShdw>
                </a:effectLst>
              </a:rPr>
              <a:t>(=bottom-up approach; Stand-level)</a:t>
            </a:r>
          </a:p>
          <a:p>
            <a:pPr eaLnBrk="1" hangingPunct="1">
              <a:buFont typeface="Arial" charset="0"/>
              <a:buChar char="•"/>
              <a:defRPr/>
            </a:pPr>
            <a:endParaRPr lang="en-US" b="1" dirty="0"/>
          </a:p>
          <a:p>
            <a:pPr eaLnBrk="1" hangingPunct="1">
              <a:buFont typeface="Arial" charset="0"/>
              <a:buChar char="•"/>
              <a:defRPr/>
            </a:pPr>
            <a:endParaRPr lang="en-US" b="1" dirty="0"/>
          </a:p>
          <a:p>
            <a:pPr eaLnBrk="1" hangingPunct="1">
              <a:buFont typeface="Arial" charset="0"/>
              <a:buChar char="•"/>
              <a:defRPr/>
            </a:pPr>
            <a:endParaRPr lang="en-US" dirty="0"/>
          </a:p>
          <a:p>
            <a:pPr eaLnBrk="1" hangingPunct="1">
              <a:buFont typeface="Arial" charset="0"/>
              <a:buChar char="•"/>
              <a:defRPr/>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a:extLst>
              <a:ext uri="{FF2B5EF4-FFF2-40B4-BE49-F238E27FC236}">
                <a16:creationId xmlns:a16="http://schemas.microsoft.com/office/drawing/2014/main" id="{67DB8F0E-CDD3-ABDC-2759-450628424B57}"/>
              </a:ext>
            </a:extLst>
          </p:cNvPr>
          <p:cNvSpPr txBox="1">
            <a:spLocks noChangeArrowheads="1"/>
          </p:cNvSpPr>
          <p:nvPr/>
        </p:nvSpPr>
        <p:spPr bwMode="auto">
          <a:xfrm>
            <a:off x="2590800" y="1563688"/>
            <a:ext cx="4419600" cy="4554537"/>
          </a:xfrm>
          <a:prstGeom prst="rect">
            <a:avLst/>
          </a:prstGeom>
          <a:noFill/>
          <a:ln w="9525">
            <a:noFill/>
            <a:miter lim="800000"/>
            <a:headEnd/>
            <a:tailEnd/>
          </a:ln>
        </p:spPr>
        <p:txBody>
          <a:bodyPr>
            <a:spAutoFit/>
          </a:bodyPr>
          <a:lstStyle/>
          <a:p>
            <a:pPr>
              <a:defRPr/>
            </a:pPr>
            <a:r>
              <a:rPr lang="en-US" sz="2800" b="1" dirty="0">
                <a:cs typeface="Arial" charset="0"/>
              </a:rPr>
              <a:t>At broad scales, the influences of climate elevation and latitude result in different </a:t>
            </a:r>
            <a:r>
              <a:rPr lang="en-US" sz="2800" b="1" dirty="0">
                <a:solidFill>
                  <a:schemeClr val="accent2">
                    <a:lumMod val="50000"/>
                  </a:schemeClr>
                </a:solidFill>
                <a:cs typeface="Arial" charset="0"/>
              </a:rPr>
              <a:t>ecological regions </a:t>
            </a:r>
            <a:r>
              <a:rPr lang="en-US" sz="2800" b="1" dirty="0">
                <a:cs typeface="Arial" charset="0"/>
              </a:rPr>
              <a:t>inhabited by Northern Spotted Owls:</a:t>
            </a:r>
          </a:p>
          <a:p>
            <a:pPr>
              <a:defRPr/>
            </a:pPr>
            <a:endParaRPr lang="en-US" sz="1000" b="1" dirty="0">
              <a:cs typeface="Arial" charset="0"/>
            </a:endParaRPr>
          </a:p>
          <a:p>
            <a:pPr>
              <a:defRPr/>
            </a:pPr>
            <a:r>
              <a:rPr lang="en-US" sz="2800" b="1" dirty="0">
                <a:cs typeface="Arial" charset="0"/>
              </a:rPr>
              <a:t>Forest communities</a:t>
            </a:r>
          </a:p>
          <a:p>
            <a:pPr>
              <a:defRPr/>
            </a:pPr>
            <a:r>
              <a:rPr lang="en-US" sz="2800" b="1" dirty="0">
                <a:cs typeface="Arial" charset="0"/>
              </a:rPr>
              <a:t>Disturbance regimes</a:t>
            </a:r>
          </a:p>
          <a:p>
            <a:pPr>
              <a:defRPr/>
            </a:pPr>
            <a:r>
              <a:rPr lang="en-US" sz="2800" b="1" dirty="0">
                <a:cs typeface="Arial" charset="0"/>
              </a:rPr>
              <a:t>NSO ecology</a:t>
            </a:r>
          </a:p>
          <a:p>
            <a:pPr>
              <a:defRPr/>
            </a:pPr>
            <a:r>
              <a:rPr lang="en-US" sz="2800" b="1" dirty="0">
                <a:cs typeface="Arial" charset="0"/>
              </a:rPr>
              <a:t> </a:t>
            </a:r>
          </a:p>
        </p:txBody>
      </p:sp>
      <p:sp>
        <p:nvSpPr>
          <p:cNvPr id="19459" name="TextBox 5">
            <a:extLst>
              <a:ext uri="{FF2B5EF4-FFF2-40B4-BE49-F238E27FC236}">
                <a16:creationId xmlns:a16="http://schemas.microsoft.com/office/drawing/2014/main" id="{A5580BDE-E1AD-73E9-6E9A-E79EBF4839C5}"/>
              </a:ext>
            </a:extLst>
          </p:cNvPr>
          <p:cNvSpPr txBox="1">
            <a:spLocks noChangeArrowheads="1"/>
          </p:cNvSpPr>
          <p:nvPr/>
        </p:nvSpPr>
        <p:spPr bwMode="auto">
          <a:xfrm>
            <a:off x="2438400" y="609600"/>
            <a:ext cx="4267200" cy="708025"/>
          </a:xfrm>
          <a:prstGeom prst="rect">
            <a:avLst/>
          </a:prstGeom>
          <a:noFill/>
          <a:ln w="9525">
            <a:noFill/>
            <a:miter lim="800000"/>
            <a:headEnd/>
            <a:tailEnd/>
          </a:ln>
        </p:spPr>
        <p:txBody>
          <a:bodyPr>
            <a:spAutoFit/>
          </a:bodyPr>
          <a:lstStyle/>
          <a:p>
            <a:pPr algn="ctr">
              <a:defRPr/>
            </a:pPr>
            <a:r>
              <a:rPr lang="en-US" sz="4000" b="1" dirty="0">
                <a:solidFill>
                  <a:srgbClr val="FFFF00"/>
                </a:solidFill>
                <a:effectLst>
                  <a:outerShdw blurRad="38100" dist="38100" dir="2700000" algn="tl">
                    <a:srgbClr val="000000">
                      <a:alpha val="43137"/>
                    </a:srgbClr>
                  </a:outerShdw>
                </a:effectLst>
                <a:cs typeface="Arial" charset="0"/>
              </a:rPr>
              <a:t>Regional Variation </a:t>
            </a:r>
            <a:endParaRPr lang="en-US" sz="4000" dirty="0">
              <a:effectLst>
                <a:outerShdw blurRad="38100" dist="38100" dir="2700000" algn="tl">
                  <a:srgbClr val="000000">
                    <a:alpha val="43137"/>
                  </a:srgbClr>
                </a:outerShdw>
              </a:effectLst>
              <a:cs typeface="Arial" charset="0"/>
            </a:endParaRPr>
          </a:p>
        </p:txBody>
      </p:sp>
      <p:pic>
        <p:nvPicPr>
          <p:cNvPr id="10244" name="Picture 5">
            <a:extLst>
              <a:ext uri="{FF2B5EF4-FFF2-40B4-BE49-F238E27FC236}">
                <a16:creationId xmlns:a16="http://schemas.microsoft.com/office/drawing/2014/main" id="{77CECAE8-AB15-6D83-74EF-C52C06B36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22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a:extLst>
              <a:ext uri="{FF2B5EF4-FFF2-40B4-BE49-F238E27FC236}">
                <a16:creationId xmlns:a16="http://schemas.microsoft.com/office/drawing/2014/main" id="{4DA8E1A6-63E2-72B2-2C86-A33E53999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025" y="0"/>
            <a:ext cx="2085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2988</TotalTime>
  <Words>1797</Words>
  <Application>Microsoft Office PowerPoint</Application>
  <PresentationFormat>On-screen Show (4:3)</PresentationFormat>
  <Paragraphs>255</Paragraphs>
  <Slides>29</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Arial</vt:lpstr>
      <vt:lpstr>Kabel Bk BT</vt:lpstr>
      <vt:lpstr>Cambria</vt:lpstr>
      <vt:lpstr>Verdana</vt:lpstr>
      <vt:lpstr>Office Theme</vt:lpstr>
      <vt:lpstr>PowerPoint Presentation</vt:lpstr>
      <vt:lpstr>Objectives</vt:lpstr>
      <vt:lpstr>PowerPoint Presentation</vt:lpstr>
      <vt:lpstr>Ecological Restoration/                Active Management</vt:lpstr>
      <vt:lpstr> CH, Forest Health and Restoration</vt:lpstr>
      <vt:lpstr>FWS’s Goals in Project Development</vt:lpstr>
      <vt:lpstr>“Explicit consideration of scale”</vt:lpstr>
      <vt:lpstr>Approach for Integrating Ecological Restoration and NSOs</vt:lpstr>
      <vt:lpstr>PowerPoint Presentation</vt:lpstr>
      <vt:lpstr>Critical Habitat Units</vt:lpstr>
      <vt:lpstr>PowerPoint Presentation</vt:lpstr>
      <vt:lpstr>Spotted Owl Population Trend</vt:lpstr>
      <vt:lpstr>Critical Habitat Subunits in Klamath East (Unit 10)</vt:lpstr>
      <vt:lpstr>Critical Habitat Subunit KLE-1</vt:lpstr>
      <vt:lpstr>Critical Habitat Subunit KLE-1</vt:lpstr>
      <vt:lpstr>Critical Habitat Subunit KLE-1</vt:lpstr>
      <vt:lpstr>Critical Habitat Subunit KLE-1</vt:lpstr>
      <vt:lpstr>“Explicit consideration of scale”</vt:lpstr>
      <vt:lpstr>UNF’s Elk Creek Project Initiation Letter</vt:lpstr>
      <vt:lpstr>Elk Creek Watershed Planning Area</vt:lpstr>
      <vt:lpstr>Wildfire Suitability</vt:lpstr>
      <vt:lpstr>NSO Relative Habitat Suitability</vt:lpstr>
      <vt:lpstr>NWFP 15 Yr Rpt – NSO Habitat</vt:lpstr>
      <vt:lpstr>Why Here, Why Now?</vt:lpstr>
      <vt:lpstr>“Explicit consideration of scale”</vt:lpstr>
      <vt:lpstr>PowerPoint Presentation</vt:lpstr>
      <vt:lpstr>Fire Severity Patterns</vt:lpstr>
      <vt:lpstr>Summary: Integration</vt:lpstr>
      <vt:lpstr>PowerPoint Presentation</vt:lpstr>
    </vt:vector>
  </TitlesOfParts>
  <Company>USFWS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Dialogue on BLM Western Forest Issues</dc:title>
  <dc:creator>Thrailkill, Jim</dc:creator>
  <cp:lastModifiedBy>Lum-Naihe, Christof Jurh duk - FS, AZ</cp:lastModifiedBy>
  <cp:revision>251</cp:revision>
  <cp:lastPrinted>2013-04-23T00:17:48Z</cp:lastPrinted>
  <dcterms:created xsi:type="dcterms:W3CDTF">2010-11-30T16:42:31Z</dcterms:created>
  <dcterms:modified xsi:type="dcterms:W3CDTF">2025-08-04T17:57:22Z</dcterms:modified>
</cp:coreProperties>
</file>