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71" r:id="rId7"/>
    <p:sldId id="281" r:id="rId8"/>
    <p:sldId id="275" r:id="rId9"/>
    <p:sldId id="280" r:id="rId10"/>
    <p:sldId id="276" r:id="rId11"/>
    <p:sldId id="274" r:id="rId12"/>
    <p:sldId id="282" r:id="rId13"/>
    <p:sldId id="285" r:id="rId14"/>
    <p:sldId id="261" r:id="rId15"/>
    <p:sldId id="273" r:id="rId16"/>
    <p:sldId id="263" r:id="rId17"/>
    <p:sldId id="286" r:id="rId18"/>
    <p:sldId id="272" r:id="rId19"/>
    <p:sldId id="289" r:id="rId20"/>
    <p:sldId id="291" r:id="rId21"/>
    <p:sldId id="264" r:id="rId22"/>
    <p:sldId id="269" r:id="rId23"/>
    <p:sldId id="268" r:id="rId24"/>
    <p:sldId id="270" r:id="rId25"/>
    <p:sldId id="283" r:id="rId26"/>
    <p:sldId id="292" r:id="rId27"/>
    <p:sldId id="293" r:id="rId28"/>
    <p:sldId id="287" r:id="rId29"/>
    <p:sldId id="288" r:id="rId30"/>
    <p:sldId id="284" r:id="rId31"/>
    <p:sldId id="278" r:id="rId32"/>
    <p:sldId id="279" r:id="rId33"/>
    <p:sldId id="277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59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Projects\WoodModel\3ModelTrials\Organon_OSUseminar\Organon_2bank_2tip_10mBuffer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Cumulative wood volume using 2 bank scenarios,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 10m buffer</a:t>
            </a:r>
            <a:endParaRPr lang="en-US" sz="1400" dirty="0"/>
          </a:p>
        </c:rich>
      </c:tx>
      <c:layout>
        <c:manualLayout>
          <c:xMode val="edge"/>
          <c:yMode val="edge"/>
          <c:x val="0.126275321354061"/>
          <c:y val="2.277566427792029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6134255473259"/>
          <c:y val="0.147376841052763"/>
          <c:w val="0.84996627647063405"/>
          <c:h val="0.71209967175155797"/>
        </c:manualLayout>
      </c:layout>
      <c:lineChart>
        <c:grouping val="standard"/>
        <c:varyColors val="0"/>
        <c:ser>
          <c:idx val="3"/>
          <c:order val="0"/>
          <c:tx>
            <c:strRef>
              <c:f>'Accum Vol'!$A$7</c:f>
              <c:strCache>
                <c:ptCount val="1"/>
                <c:pt idx="0">
                  <c:v>Untreated / Untreated</c:v>
                </c:pt>
              </c:strCache>
            </c:strRef>
          </c:tx>
          <c:spPr>
            <a:ln w="28575" cmpd="dbl">
              <a:solidFill>
                <a:schemeClr val="accent3">
                  <a:lumMod val="50000"/>
                </a:schemeClr>
              </a:solidFill>
              <a:prstDash val="solid"/>
            </a:ln>
          </c:spPr>
          <c:marker>
            <c:symbol val="none"/>
          </c:marker>
          <c:val>
            <c:numRef>
              <c:f>'Accum Vol'!$B$7:$V$7</c:f>
              <c:numCache>
                <c:formatCode>0.00</c:formatCode>
                <c:ptCount val="21"/>
                <c:pt idx="0">
                  <c:v>8.7996394557600093E-3</c:v>
                </c:pt>
                <c:pt idx="1">
                  <c:v>0.25385174474841898</c:v>
                </c:pt>
                <c:pt idx="2">
                  <c:v>1.297561743431898</c:v>
                </c:pt>
                <c:pt idx="3">
                  <c:v>2.4552850884734592</c:v>
                </c:pt>
                <c:pt idx="4">
                  <c:v>3.7623022580354522</c:v>
                </c:pt>
                <c:pt idx="5">
                  <c:v>5.1694371130166976</c:v>
                </c:pt>
                <c:pt idx="6">
                  <c:v>6.6713484037062027</c:v>
                </c:pt>
                <c:pt idx="7">
                  <c:v>8.2402641936173922</c:v>
                </c:pt>
                <c:pt idx="8">
                  <c:v>9.8042665912323006</c:v>
                </c:pt>
                <c:pt idx="9">
                  <c:v>11.37686091823101</c:v>
                </c:pt>
                <c:pt idx="10">
                  <c:v>12.90605285384901</c:v>
                </c:pt>
                <c:pt idx="11">
                  <c:v>14.461165598199999</c:v>
                </c:pt>
                <c:pt idx="12">
                  <c:v>16.03934983616195</c:v>
                </c:pt>
                <c:pt idx="13">
                  <c:v>17.548353261970981</c:v>
                </c:pt>
                <c:pt idx="14">
                  <c:v>19.003849406244999</c:v>
                </c:pt>
                <c:pt idx="15">
                  <c:v>20.509968626170011</c:v>
                </c:pt>
                <c:pt idx="16">
                  <c:v>21.832018659705021</c:v>
                </c:pt>
                <c:pt idx="17">
                  <c:v>23.233841497789498</c:v>
                </c:pt>
                <c:pt idx="18">
                  <c:v>24.572156371031301</c:v>
                </c:pt>
                <c:pt idx="19">
                  <c:v>25.634425063368571</c:v>
                </c:pt>
                <c:pt idx="20">
                  <c:v>26.617321105282912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92E-4D0E-9004-9EB7497C569E}"/>
            </c:ext>
          </c:extLst>
        </c:ser>
        <c:ser>
          <c:idx val="2"/>
          <c:order val="1"/>
          <c:tx>
            <c:strRef>
              <c:f>'Accum Vol'!$A$38</c:f>
              <c:strCache>
                <c:ptCount val="1"/>
                <c:pt idx="0">
                  <c:v>Untreated/Buffer10_Double thin</c:v>
                </c:pt>
              </c:strCache>
            </c:strRef>
          </c:tx>
          <c:spPr>
            <a:ln>
              <a:solidFill>
                <a:schemeClr val="accent4">
                  <a:lumMod val="40000"/>
                  <a:lumOff val="60000"/>
                </a:schemeClr>
              </a:solidFill>
            </a:ln>
          </c:spPr>
          <c:marker>
            <c:symbol val="none"/>
          </c:marker>
          <c:cat>
            <c:numRef>
              <c:f>'Accum Vol'!$B$39:$V$39</c:f>
              <c:numCache>
                <c:formatCode>General</c:formatCode>
                <c:ptCount val="21"/>
                <c:pt idx="0">
                  <c:v>2010</c:v>
                </c:pt>
                <c:pt idx="1">
                  <c:v>2015</c:v>
                </c:pt>
                <c:pt idx="2">
                  <c:v>2020</c:v>
                </c:pt>
                <c:pt idx="3">
                  <c:v>2025</c:v>
                </c:pt>
                <c:pt idx="4">
                  <c:v>2030</c:v>
                </c:pt>
                <c:pt idx="5">
                  <c:v>2035</c:v>
                </c:pt>
                <c:pt idx="6">
                  <c:v>2040</c:v>
                </c:pt>
                <c:pt idx="7">
                  <c:v>2045</c:v>
                </c:pt>
                <c:pt idx="8">
                  <c:v>2050</c:v>
                </c:pt>
                <c:pt idx="9">
                  <c:v>2055</c:v>
                </c:pt>
                <c:pt idx="10">
                  <c:v>2060</c:v>
                </c:pt>
                <c:pt idx="11">
                  <c:v>2065</c:v>
                </c:pt>
                <c:pt idx="12">
                  <c:v>2070</c:v>
                </c:pt>
                <c:pt idx="13">
                  <c:v>2075</c:v>
                </c:pt>
                <c:pt idx="14">
                  <c:v>2080</c:v>
                </c:pt>
                <c:pt idx="15">
                  <c:v>2085</c:v>
                </c:pt>
                <c:pt idx="16">
                  <c:v>2090</c:v>
                </c:pt>
                <c:pt idx="17">
                  <c:v>2095</c:v>
                </c:pt>
                <c:pt idx="18">
                  <c:v>2100</c:v>
                </c:pt>
                <c:pt idx="19">
                  <c:v>2105</c:v>
                </c:pt>
                <c:pt idx="20">
                  <c:v>2110</c:v>
                </c:pt>
              </c:numCache>
            </c:numRef>
          </c:cat>
          <c:val>
            <c:numRef>
              <c:f>'Accum Vol'!$B$43:$V$43</c:f>
              <c:numCache>
                <c:formatCode>0.00</c:formatCode>
                <c:ptCount val="21"/>
                <c:pt idx="0">
                  <c:v>8.7996394557600093E-3</c:v>
                </c:pt>
                <c:pt idx="1">
                  <c:v>0.24915049621541899</c:v>
                </c:pt>
                <c:pt idx="2">
                  <c:v>1.2686645782418999</c:v>
                </c:pt>
                <c:pt idx="3">
                  <c:v>2.3915002315605598</c:v>
                </c:pt>
                <c:pt idx="4">
                  <c:v>3.6401855345995902</c:v>
                </c:pt>
                <c:pt idx="5">
                  <c:v>4.9778006595826998</c:v>
                </c:pt>
                <c:pt idx="6">
                  <c:v>6.3921623338639</c:v>
                </c:pt>
                <c:pt idx="7">
                  <c:v>7.7936143515288947</c:v>
                </c:pt>
                <c:pt idx="8">
                  <c:v>9.1830784124359983</c:v>
                </c:pt>
                <c:pt idx="9">
                  <c:v>10.557797786142</c:v>
                </c:pt>
                <c:pt idx="10">
                  <c:v>11.87649129461701</c:v>
                </c:pt>
                <c:pt idx="11">
                  <c:v>13.19270267054201</c:v>
                </c:pt>
                <c:pt idx="12">
                  <c:v>14.499946196383011</c:v>
                </c:pt>
                <c:pt idx="13">
                  <c:v>15.745700033229999</c:v>
                </c:pt>
                <c:pt idx="14">
                  <c:v>16.932974673737981</c:v>
                </c:pt>
                <c:pt idx="15">
                  <c:v>18.143602433240002</c:v>
                </c:pt>
                <c:pt idx="16">
                  <c:v>19.19789091933886</c:v>
                </c:pt>
                <c:pt idx="17">
                  <c:v>20.302367463512098</c:v>
                </c:pt>
                <c:pt idx="18">
                  <c:v>21.345288923922119</c:v>
                </c:pt>
                <c:pt idx="19">
                  <c:v>22.171859573259571</c:v>
                </c:pt>
                <c:pt idx="20">
                  <c:v>22.92917496842129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92E-4D0E-9004-9EB7497C569E}"/>
            </c:ext>
          </c:extLst>
        </c:ser>
        <c:ser>
          <c:idx val="0"/>
          <c:order val="2"/>
          <c:tx>
            <c:strRef>
              <c:f>'Accum Vol'!$A$45</c:f>
              <c:strCache>
                <c:ptCount val="1"/>
                <c:pt idx="0">
                  <c:v>Untreated/Buffer10_Double thin tip 10%</c:v>
                </c:pt>
              </c:strCache>
            </c:strRef>
          </c:tx>
          <c:spPr>
            <a:ln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c:spPr>
          <c:marker>
            <c:symbol val="none"/>
          </c:marker>
          <c:val>
            <c:numRef>
              <c:f>'Accum Vol'!$B$50:$V$50</c:f>
              <c:numCache>
                <c:formatCode>0.00</c:formatCode>
                <c:ptCount val="21"/>
                <c:pt idx="0">
                  <c:v>2.0335151622379999</c:v>
                </c:pt>
                <c:pt idx="1">
                  <c:v>2.1126883216869992</c:v>
                </c:pt>
                <c:pt idx="2">
                  <c:v>2.984706923143297</c:v>
                </c:pt>
                <c:pt idx="3">
                  <c:v>3.9724578433226001</c:v>
                </c:pt>
                <c:pt idx="4">
                  <c:v>5.0973291704195001</c:v>
                </c:pt>
                <c:pt idx="5">
                  <c:v>6.3213774955376003</c:v>
                </c:pt>
                <c:pt idx="6">
                  <c:v>10.281844063013001</c:v>
                </c:pt>
                <c:pt idx="7">
                  <c:v>11.366155702483001</c:v>
                </c:pt>
                <c:pt idx="8">
                  <c:v>12.466370062709</c:v>
                </c:pt>
                <c:pt idx="9">
                  <c:v>13.577021212619</c:v>
                </c:pt>
                <c:pt idx="10">
                  <c:v>14.654411908874</c:v>
                </c:pt>
                <c:pt idx="11">
                  <c:v>15.74992806493899</c:v>
                </c:pt>
                <c:pt idx="12">
                  <c:v>16.855153954026999</c:v>
                </c:pt>
                <c:pt idx="13">
                  <c:v>17.915838961323981</c:v>
                </c:pt>
                <c:pt idx="14">
                  <c:v>18.933442807785958</c:v>
                </c:pt>
                <c:pt idx="15">
                  <c:v>19.98840471379998</c:v>
                </c:pt>
                <c:pt idx="16">
                  <c:v>20.899779063628831</c:v>
                </c:pt>
                <c:pt idx="17">
                  <c:v>21.87296422024211</c:v>
                </c:pt>
                <c:pt idx="18">
                  <c:v>22.79519861778212</c:v>
                </c:pt>
                <c:pt idx="19">
                  <c:v>23.510766594789541</c:v>
                </c:pt>
                <c:pt idx="20">
                  <c:v>24.165931653601291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92E-4D0E-9004-9EB7497C569E}"/>
            </c:ext>
          </c:extLst>
        </c:ser>
        <c:ser>
          <c:idx val="1"/>
          <c:order val="3"/>
          <c:tx>
            <c:strRef>
              <c:f>'Accum Vol'!$A$52</c:f>
              <c:strCache>
                <c:ptCount val="1"/>
                <c:pt idx="0">
                  <c:v>Untreated/Buffer10_Double thin tip 15%</c:v>
                </c:pt>
              </c:strCache>
            </c:strRef>
          </c:tx>
          <c:spPr>
            <a:ln>
              <a:solidFill>
                <a:schemeClr val="accent4">
                  <a:lumMod val="75000"/>
                </a:schemeClr>
              </a:solidFill>
              <a:prstDash val="sysDash"/>
            </a:ln>
          </c:spPr>
          <c:marker>
            <c:symbol val="none"/>
          </c:marker>
          <c:val>
            <c:numRef>
              <c:f>'Accum Vol'!$B$57:$V$57</c:f>
              <c:numCache>
                <c:formatCode>0.00</c:formatCode>
                <c:ptCount val="21"/>
                <c:pt idx="0">
                  <c:v>2.2594830283310001</c:v>
                </c:pt>
                <c:pt idx="1">
                  <c:v>2.321229299422999</c:v>
                </c:pt>
                <c:pt idx="2">
                  <c:v>3.1772278652050008</c:v>
                </c:pt>
                <c:pt idx="3">
                  <c:v>4.1502436466517008</c:v>
                </c:pt>
                <c:pt idx="4">
                  <c:v>5.2615544157491003</c:v>
                </c:pt>
                <c:pt idx="5">
                  <c:v>6.4731168494423956</c:v>
                </c:pt>
                <c:pt idx="6">
                  <c:v>11.3959230761531</c:v>
                </c:pt>
                <c:pt idx="7">
                  <c:v>12.39005071786001</c:v>
                </c:pt>
                <c:pt idx="8">
                  <c:v>13.407930144453999</c:v>
                </c:pt>
                <c:pt idx="9">
                  <c:v>14.44334259356701</c:v>
                </c:pt>
                <c:pt idx="10">
                  <c:v>15.451918430888</c:v>
                </c:pt>
                <c:pt idx="11">
                  <c:v>16.484442141704971</c:v>
                </c:pt>
                <c:pt idx="12">
                  <c:v>17.53195925720102</c:v>
                </c:pt>
                <c:pt idx="13">
                  <c:v>18.53973587332996</c:v>
                </c:pt>
                <c:pt idx="14">
                  <c:v>19.508797543701959</c:v>
                </c:pt>
                <c:pt idx="15">
                  <c:v>20.5191928976</c:v>
                </c:pt>
                <c:pt idx="16">
                  <c:v>21.389624441688831</c:v>
                </c:pt>
                <c:pt idx="17">
                  <c:v>22.3251731038321</c:v>
                </c:pt>
                <c:pt idx="18">
                  <c:v>23.212790570912109</c:v>
                </c:pt>
                <c:pt idx="19">
                  <c:v>23.896501817489561</c:v>
                </c:pt>
                <c:pt idx="20">
                  <c:v>24.522335451961279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92E-4D0E-9004-9EB7497C569E}"/>
            </c:ext>
          </c:extLst>
        </c:ser>
        <c:ser>
          <c:idx val="4"/>
          <c:order val="4"/>
          <c:tx>
            <c:strRef>
              <c:f>'Accum Vol'!$A$59</c:f>
              <c:strCache>
                <c:ptCount val="1"/>
                <c:pt idx="0">
                  <c:v>Untreated/Buffer10_Double thin tip 20%</c:v>
                </c:pt>
              </c:strCache>
            </c:strRef>
          </c:tx>
          <c:spPr>
            <a:ln>
              <a:solidFill>
                <a:schemeClr val="accent4">
                  <a:lumMod val="50000"/>
                </a:schemeClr>
              </a:solidFill>
              <a:prstDash val="sysDot"/>
            </a:ln>
          </c:spPr>
          <c:marker>
            <c:symbol val="none"/>
          </c:marker>
          <c:val>
            <c:numRef>
              <c:f>'Accum Vol'!$B$64:$V$64</c:f>
              <c:numCache>
                <c:formatCode>0.00</c:formatCode>
                <c:ptCount val="21"/>
                <c:pt idx="0">
                  <c:v>2.2799092427410019</c:v>
                </c:pt>
                <c:pt idx="1">
                  <c:v>2.340168810133</c:v>
                </c:pt>
                <c:pt idx="2">
                  <c:v>3.1947888814550001</c:v>
                </c:pt>
                <c:pt idx="3">
                  <c:v>4.1665265016016964</c:v>
                </c:pt>
                <c:pt idx="4">
                  <c:v>5.2766521397291051</c:v>
                </c:pt>
                <c:pt idx="5">
                  <c:v>6.4871157015323986</c:v>
                </c:pt>
                <c:pt idx="6">
                  <c:v>12.1374053166531</c:v>
                </c:pt>
                <c:pt idx="7">
                  <c:v>13.072176918260009</c:v>
                </c:pt>
                <c:pt idx="8">
                  <c:v>14.035781638254001</c:v>
                </c:pt>
                <c:pt idx="9">
                  <c:v>15.021523346066999</c:v>
                </c:pt>
                <c:pt idx="10">
                  <c:v>15.984604974788009</c:v>
                </c:pt>
                <c:pt idx="11">
                  <c:v>16.975427731004981</c:v>
                </c:pt>
                <c:pt idx="12">
                  <c:v>17.98469296590098</c:v>
                </c:pt>
                <c:pt idx="13">
                  <c:v>18.95735726513</c:v>
                </c:pt>
                <c:pt idx="14">
                  <c:v>19.89416745960202</c:v>
                </c:pt>
                <c:pt idx="15">
                  <c:v>20.874920836200001</c:v>
                </c:pt>
                <c:pt idx="16">
                  <c:v>21.718092943888831</c:v>
                </c:pt>
                <c:pt idx="17">
                  <c:v>22.628559502732081</c:v>
                </c:pt>
                <c:pt idx="18">
                  <c:v>23.493086419712121</c:v>
                </c:pt>
                <c:pt idx="19">
                  <c:v>24.155530268389541</c:v>
                </c:pt>
                <c:pt idx="20">
                  <c:v>24.761766825461279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592E-4D0E-9004-9EB7497C56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75670776"/>
        <c:axId val="-2075665192"/>
      </c:lineChart>
      <c:catAx>
        <c:axId val="-20756707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layout>
            <c:manualLayout>
              <c:xMode val="edge"/>
              <c:yMode val="edge"/>
              <c:x val="0.49149135204253303"/>
              <c:y val="0.7654962546816479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2075665192"/>
        <c:crosses val="autoZero"/>
        <c:auto val="1"/>
        <c:lblAlgn val="ctr"/>
        <c:lblOffset val="100"/>
        <c:tickLblSkip val="2"/>
        <c:tickMarkSkip val="2"/>
        <c:noMultiLvlLbl val="0"/>
      </c:catAx>
      <c:valAx>
        <c:axId val="-207566519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Wood Volume (m3 100 m-1 reach)</a:t>
                </a:r>
              </a:p>
            </c:rich>
          </c:tx>
          <c:overlay val="0"/>
        </c:title>
        <c:numFmt formatCode="0" sourceLinked="0"/>
        <c:majorTickMark val="out"/>
        <c:minorTickMark val="none"/>
        <c:tickLblPos val="nextTo"/>
        <c:crossAx val="-2075670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7488648488672"/>
          <c:y val="0.18170833908919301"/>
          <c:w val="0.49828890083101701"/>
          <c:h val="0.25535360711490102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54117-D526-77A2-F1BB-120BA74DD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54184A-7DBA-4D7C-836A-7997CAD4D883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BC092-530E-4D3A-4C82-6AC3656AA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B9D9A-190B-A32D-01F8-FAB968858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07D421-86C7-4F05-BB90-49A43F7F13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557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0F3C9-C23A-E996-4720-0161DB879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FDCD26-1A4F-44F6-8A1D-B62D0B06E439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6D3CF-8E88-6C9E-ABF6-8D8886CBB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AE218-807B-3E95-4F3B-87F607C49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27CA1B-089B-4EA7-9B0F-2F5A3A4152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9188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9D5C0-AF1E-C188-3054-26ED5B203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5660CE-0BA4-4B35-97B3-5BCDB520E2FE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65D84-81F8-AD5A-96EE-261AAE7CB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8693B3-A61E-4D4F-B473-CE005CB24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5DA12-6862-475C-A86B-B499AC6FE4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765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088C9-313D-78E8-085A-1BA1F12CA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334B0E-8922-4160-A659-6AAC96117DB7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8E765-F767-4AB3-0830-2479B2C5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0D275-DB54-13B5-BBD9-7708031C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387EF2-3D05-4EDF-8DC4-48F62A9418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2083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EB59B-BFFD-48CB-A190-63591C015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CBDCAE-CFF2-4038-8522-FA0295D1A3B2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FECD1-A775-37EE-73AB-9D2972ED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E89E9-BF77-29B3-BE25-B45C7571A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3FB80-0475-44A5-ABB5-4CA4264628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144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3A1D8A1-B99A-1D75-FAEB-5010E96A3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A88B76-3183-4AC3-890C-D9D95053724B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B8624B2-F277-F33D-48E7-4D45C43B9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2A7804-3266-2EDD-7A6A-DB0DE598E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648FBE-0A40-4CC6-9812-A134688757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171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E512D34-7831-EE7B-CDFB-80ED55555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47BB9D-91C7-4E5E-823A-396F55FA4143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DB5DC48-BEFB-EAAC-5AB5-C1DC06D90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5DA39BD-494B-F216-6469-16ED7E7B1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5BBC97-D1A6-4485-9C59-A25CDE7701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4086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2EE79B6-A148-FFF2-FAF7-D81DA2A17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1E39E5-74FB-4DB1-83EB-CDFA6B35759E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3B3B7D5-141D-56AC-27B7-E5147BCDC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1C7D975-3E96-56D7-2926-E03B9FF66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9C485E-6920-41D1-B5BA-FE6CAD0F4C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5131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CB71195-87B3-9DE2-A93F-1D9CC4C80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13CB81E-0B5B-4A21-B28B-1A8B27CF5B24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31BF26D-E3C0-2B3D-7158-DBE8E63B1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8D9B3C7-28D7-93E1-5E37-E3588C69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FBB659-D0E3-4190-BB9D-FB7055FEBD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37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48363B1-0775-4A81-B54E-51EF3B77C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846B0B-7103-40E9-BEE5-B536E6329916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CFDBF56-0204-1BCE-EC8D-081A728E8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78F7C6-E6E8-573B-780C-AC23AF02D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AB353F-B5BC-49DE-8BBF-60B459A4FE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19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038030-0FB5-E3BE-65C9-824189A65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6F2C4C-4DCD-4001-BD5A-73BCCEE07EF7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3B340D-8A95-2D97-5BE6-A5153DA1E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4565D1-EB83-D15D-D850-E4A439B0F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80A574-FFD2-405B-B612-CE13CAFBA3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296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40B795F0-FBF1-A945-0323-68520707003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6843B87-DEE4-D87D-EEE2-00C7C58B09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165D3-4DCD-437D-E5F4-8ABCD02D7A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6B26A992-E8E6-4FF3-83CD-E3059419848E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E1EF3-7C28-0B33-FFD8-E282FD7C5E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2F53E-4687-770C-97B3-7505B2F7E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46C63CBA-0610-4E05-AED9-9D79FFE458B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MS PGothic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oleObject" Target="../embeddings/oleObject2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oleObject" Target="../embeddings/oleObject3.bin"/><Relationship Id="rId4" Type="http://schemas.openxmlformats.org/officeDocument/2006/relationships/chart" Target="../charts/char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dreads.com/author/show/43828.Aldo_Leopold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hyperlink" Target="http://www.goodreads.com/work/quotes/71324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38B9976-88EB-7294-502B-7EE8FE32B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400" y="5337175"/>
            <a:ext cx="4267200" cy="137160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alt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</a:rPr>
              <a:t>Brett Blundon</a:t>
            </a:r>
          </a:p>
          <a:p>
            <a:pPr>
              <a:spcBef>
                <a:spcPct val="0"/>
              </a:spcBef>
            </a:pPr>
            <a:r>
              <a:rPr lang="en-US" alt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</a:rPr>
              <a:t>Assistant Forest Fish Biologist</a:t>
            </a:r>
          </a:p>
          <a:p>
            <a:pPr>
              <a:spcBef>
                <a:spcPct val="0"/>
              </a:spcBef>
            </a:pPr>
            <a:r>
              <a:rPr lang="en-US" alt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</a:rPr>
              <a:t>Willamette National Forest</a:t>
            </a:r>
          </a:p>
          <a:p>
            <a:pPr>
              <a:spcBef>
                <a:spcPct val="0"/>
              </a:spcBef>
            </a:pPr>
            <a:r>
              <a:rPr lang="en-US" altLang="en-US" sz="20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 Antiqua" panose="02040602050305030304" pitchFamily="18" charset="0"/>
              </a:rPr>
              <a:t>bblundon@fs.fed.us</a:t>
            </a:r>
          </a:p>
        </p:txBody>
      </p:sp>
      <p:sp>
        <p:nvSpPr>
          <p:cNvPr id="2051" name="TextBox 5">
            <a:extLst>
              <a:ext uri="{FF2B5EF4-FFF2-40B4-BE49-F238E27FC236}">
                <a16:creationId xmlns:a16="http://schemas.microsoft.com/office/drawing/2014/main" id="{9A8B6504-213F-F13C-6B3B-DB4E66E1D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228600"/>
            <a:ext cx="8153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4000" b="1">
                <a:latin typeface="Book Antiqua" panose="02040602050305030304" pitchFamily="18" charset="0"/>
              </a:rPr>
              <a:t>Compliance with the Aquatic Conservation Strategy Objectives using landscape modeling tools</a:t>
            </a:r>
          </a:p>
        </p:txBody>
      </p:sp>
      <p:pic>
        <p:nvPicPr>
          <p:cNvPr id="2052" name="Picture 5" descr="USFS_swoosh_sheild_ONLY_101912-01.png">
            <a:extLst>
              <a:ext uri="{FF2B5EF4-FFF2-40B4-BE49-F238E27FC236}">
                <a16:creationId xmlns:a16="http://schemas.microsoft.com/office/drawing/2014/main" id="{E809DAC5-04C0-98CE-BC94-F086E32A807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USFS_swoosh_sheild_ONLY_101912-01.png">
            <a:extLst>
              <a:ext uri="{FF2B5EF4-FFF2-40B4-BE49-F238E27FC236}">
                <a16:creationId xmlns:a16="http://schemas.microsoft.com/office/drawing/2014/main" id="{452F9411-1F16-1D19-799C-606B0B134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543800" y="5099050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2">
            <a:extLst>
              <a:ext uri="{FF2B5EF4-FFF2-40B4-BE49-F238E27FC236}">
                <a16:creationId xmlns:a16="http://schemas.microsoft.com/office/drawing/2014/main" id="{2076AB1C-6A95-2DF8-C2F1-DB4BF0914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t="1076" r="1424" b="1091"/>
          <a:stretch>
            <a:fillRect/>
          </a:stretch>
        </p:blipFill>
        <p:spPr bwMode="auto">
          <a:xfrm>
            <a:off x="0" y="685800"/>
            <a:ext cx="8126413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6" name="Title 1">
            <a:extLst>
              <a:ext uri="{FF2B5EF4-FFF2-40B4-BE49-F238E27FC236}">
                <a16:creationId xmlns:a16="http://schemas.microsoft.com/office/drawing/2014/main" id="{CA38DA2A-1888-1CE2-07EB-2C16CCE91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en-US">
                <a:latin typeface="Book Antiqua" panose="02040602050305030304" pitchFamily="18" charset="0"/>
              </a:rPr>
              <a:t>Soils</a:t>
            </a:r>
          </a:p>
        </p:txBody>
      </p:sp>
      <p:pic>
        <p:nvPicPr>
          <p:cNvPr id="11267" name="Picture 3" descr="USFS_swoosh_sheild_ONLY_101912-01.png">
            <a:extLst>
              <a:ext uri="{FF2B5EF4-FFF2-40B4-BE49-F238E27FC236}">
                <a16:creationId xmlns:a16="http://schemas.microsoft.com/office/drawing/2014/main" id="{2758A2D8-832A-B61A-B383-FB506652F4B3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USFS_swoosh_sheild_ONLY_101912-01.png">
            <a:extLst>
              <a:ext uri="{FF2B5EF4-FFF2-40B4-BE49-F238E27FC236}">
                <a16:creationId xmlns:a16="http://schemas.microsoft.com/office/drawing/2014/main" id="{1DFF60C7-A254-1314-FDB0-C3E0033B3B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67625" y="5122863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3">
            <a:extLst>
              <a:ext uri="{FF2B5EF4-FFF2-40B4-BE49-F238E27FC236}">
                <a16:creationId xmlns:a16="http://schemas.microsoft.com/office/drawing/2014/main" id="{2B1E1546-A2FB-F96E-592C-FF25AEC9E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" t="1082" r="1099" b="1286"/>
          <a:stretch>
            <a:fillRect/>
          </a:stretch>
        </p:blipFill>
        <p:spPr bwMode="auto">
          <a:xfrm>
            <a:off x="0" y="1066800"/>
            <a:ext cx="76327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0" name="Title 1">
            <a:extLst>
              <a:ext uri="{FF2B5EF4-FFF2-40B4-BE49-F238E27FC236}">
                <a16:creationId xmlns:a16="http://schemas.microsoft.com/office/drawing/2014/main" id="{EB546BFC-EDAA-4155-31D3-6AECB16A6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Book Antiqua" panose="02040602050305030304" pitchFamily="18" charset="0"/>
              </a:rPr>
              <a:t>Plant Association Groups</a:t>
            </a:r>
          </a:p>
        </p:txBody>
      </p:sp>
      <p:pic>
        <p:nvPicPr>
          <p:cNvPr id="12291" name="Picture 3" descr="USFS_swoosh_sheild_ONLY_101912-01.png">
            <a:extLst>
              <a:ext uri="{FF2B5EF4-FFF2-40B4-BE49-F238E27FC236}">
                <a16:creationId xmlns:a16="http://schemas.microsoft.com/office/drawing/2014/main" id="{DC98CC94-64D7-0989-E7FD-65EA9AACC4C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USFS_swoosh_sheild_ONLY_101912-01.png">
            <a:extLst>
              <a:ext uri="{FF2B5EF4-FFF2-40B4-BE49-F238E27FC236}">
                <a16:creationId xmlns:a16="http://schemas.microsoft.com/office/drawing/2014/main" id="{A8E2FA00-62A1-1021-5513-D58E906405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46988" y="5257800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>
            <a:extLst>
              <a:ext uri="{FF2B5EF4-FFF2-40B4-BE49-F238E27FC236}">
                <a16:creationId xmlns:a16="http://schemas.microsoft.com/office/drawing/2014/main" id="{B318CD8C-CA4C-89E2-86C9-FFC4AB50D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" t="1083" r="1328" b="1373"/>
          <a:stretch>
            <a:fillRect/>
          </a:stretch>
        </p:blipFill>
        <p:spPr bwMode="auto">
          <a:xfrm>
            <a:off x="3175" y="914400"/>
            <a:ext cx="7843838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Title 1">
            <a:extLst>
              <a:ext uri="{FF2B5EF4-FFF2-40B4-BE49-F238E27FC236}">
                <a16:creationId xmlns:a16="http://schemas.microsoft.com/office/drawing/2014/main" id="{1A344F01-8298-D248-C6AF-D4F07A71D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>
                <a:latin typeface="Book Antiqua" panose="02040602050305030304" pitchFamily="18" charset="0"/>
              </a:rPr>
              <a:t>ESA Listed Fish Distribution</a:t>
            </a:r>
          </a:p>
        </p:txBody>
      </p:sp>
      <p:pic>
        <p:nvPicPr>
          <p:cNvPr id="13315" name="Picture 4" descr="USFS_swoosh_sheild_ONLY_101912-01.png">
            <a:extLst>
              <a:ext uri="{FF2B5EF4-FFF2-40B4-BE49-F238E27FC236}">
                <a16:creationId xmlns:a16="http://schemas.microsoft.com/office/drawing/2014/main" id="{D6599E22-5F1C-4228-C438-F5B97A6A2FF1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 descr="USFS_swoosh_sheild_ONLY_101912-01.png">
            <a:extLst>
              <a:ext uri="{FF2B5EF4-FFF2-40B4-BE49-F238E27FC236}">
                <a16:creationId xmlns:a16="http://schemas.microsoft.com/office/drawing/2014/main" id="{8CF1C33F-BD0A-4314-C3D1-CA75B0594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39050" y="5105400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9C317-56E1-E8E1-E7D2-9678C3FA2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2400"/>
            <a:ext cx="64008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Book Antiqua" pitchFamily="18" charset="0"/>
                <a:ea typeface="+mj-ea"/>
              </a:rPr>
              <a:t>Traditional Overlays Summary</a:t>
            </a:r>
          </a:p>
        </p:txBody>
      </p:sp>
      <p:pic>
        <p:nvPicPr>
          <p:cNvPr id="14338" name="Picture 3" descr="USFS_swoosh_sheild_ONLY_101912-01.png">
            <a:extLst>
              <a:ext uri="{FF2B5EF4-FFF2-40B4-BE49-F238E27FC236}">
                <a16:creationId xmlns:a16="http://schemas.microsoft.com/office/drawing/2014/main" id="{3685441B-3D33-9EEE-8B54-58022C80C45F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 descr="USFS_swoosh_sheild_ONLY_101912-01.png">
            <a:extLst>
              <a:ext uri="{FF2B5EF4-FFF2-40B4-BE49-F238E27FC236}">
                <a16:creationId xmlns:a16="http://schemas.microsoft.com/office/drawing/2014/main" id="{ABCF9529-AA65-CB9E-A9B8-C584D23C3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67625" y="5064125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>
            <a:extLst>
              <a:ext uri="{FF2B5EF4-FFF2-40B4-BE49-F238E27FC236}">
                <a16:creationId xmlns:a16="http://schemas.microsoft.com/office/drawing/2014/main" id="{39BF51A1-83A0-B3FD-5DE1-E2B602A827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AEFD21-091E-4097-B06A-52156E1D97B5}"/>
              </a:ext>
            </a:extLst>
          </p:cNvPr>
          <p:cNvSpPr txBox="1"/>
          <p:nvPr/>
        </p:nvSpPr>
        <p:spPr>
          <a:xfrm>
            <a:off x="2438400" y="1981200"/>
            <a:ext cx="2819400" cy="1908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u="sng" dirty="0">
                <a:latin typeface="Book Antiqua" pitchFamily="18" charset="0"/>
                <a:ea typeface="+mn-ea"/>
              </a:rPr>
              <a:t>Benefits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Book Antiqua" pitchFamily="18" charset="0"/>
                <a:ea typeface="+mn-ea"/>
              </a:rPr>
              <a:t>Very easy to use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Book Antiqua" pitchFamily="18" charset="0"/>
                <a:ea typeface="+mn-ea"/>
              </a:rPr>
              <a:t>No computer skills required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Book Antiqua" pitchFamily="18" charset="0"/>
                <a:ea typeface="+mn-ea"/>
              </a:rPr>
              <a:t>Can be produced quickly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C3E581-F771-5E6E-81A6-588FA70BD65F}"/>
              </a:ext>
            </a:extLst>
          </p:cNvPr>
          <p:cNvSpPr txBox="1"/>
          <p:nvPr/>
        </p:nvSpPr>
        <p:spPr>
          <a:xfrm>
            <a:off x="5410200" y="1981200"/>
            <a:ext cx="2565400" cy="2462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u="sng" dirty="0">
                <a:latin typeface="Book Antiqua" pitchFamily="18" charset="0"/>
                <a:ea typeface="+mn-ea"/>
              </a:rPr>
              <a:t>Drawbacks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Book Antiqua" pitchFamily="18" charset="0"/>
                <a:ea typeface="+mn-ea"/>
              </a:rPr>
              <a:t>Coarse scale analysis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Book Antiqua" pitchFamily="18" charset="0"/>
                <a:ea typeface="+mn-ea"/>
              </a:rPr>
              <a:t>No quantification of attributes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Book Antiqua" pitchFamily="18" charset="0"/>
                <a:ea typeface="+mn-ea"/>
              </a:rPr>
              <a:t>Makes assumptions about vegetation </a:t>
            </a:r>
          </a:p>
        </p:txBody>
      </p:sp>
      <p:sp>
        <p:nvSpPr>
          <p:cNvPr id="14343" name="TextBox 8">
            <a:extLst>
              <a:ext uri="{FF2B5EF4-FFF2-40B4-BE49-F238E27FC236}">
                <a16:creationId xmlns:a16="http://schemas.microsoft.com/office/drawing/2014/main" id="{F3BB11BE-76FC-D234-B3CF-49D78CAB9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953000"/>
            <a:ext cx="46482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>
                <a:latin typeface="Book Antiqua" panose="02040602050305030304" pitchFamily="18" charset="0"/>
              </a:rPr>
              <a:t>Contact your local GIS specialist for assistance!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7B049232-7942-340D-CDD6-B2FA0EA3C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>
                <a:latin typeface="Book Antiqua" panose="02040602050305030304" pitchFamily="18" charset="0"/>
              </a:rPr>
              <a:t>LiDAR</a:t>
            </a:r>
          </a:p>
        </p:txBody>
      </p:sp>
      <p:pic>
        <p:nvPicPr>
          <p:cNvPr id="15362" name="Picture 3" descr="USFS_swoosh_sheild_ONLY_101912-01.png">
            <a:extLst>
              <a:ext uri="{FF2B5EF4-FFF2-40B4-BE49-F238E27FC236}">
                <a16:creationId xmlns:a16="http://schemas.microsoft.com/office/drawing/2014/main" id="{B3EC765F-6190-8819-5447-2091953DAB75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USFS_swoosh_sheild_ONLY_101912-01.png">
            <a:extLst>
              <a:ext uri="{FF2B5EF4-FFF2-40B4-BE49-F238E27FC236}">
                <a16:creationId xmlns:a16="http://schemas.microsoft.com/office/drawing/2014/main" id="{17E61CE2-5A14-8BCF-EE61-D29B71304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67625" y="5257800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5">
            <a:extLst>
              <a:ext uri="{FF2B5EF4-FFF2-40B4-BE49-F238E27FC236}">
                <a16:creationId xmlns:a16="http://schemas.microsoft.com/office/drawing/2014/main" id="{1B87DFCE-306F-BCCC-A3C4-919D9235D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t="3973" r="3539" b="3334"/>
          <a:stretch>
            <a:fillRect/>
          </a:stretch>
        </p:blipFill>
        <p:spPr bwMode="auto">
          <a:xfrm>
            <a:off x="0" y="1114425"/>
            <a:ext cx="7667625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76E84-BA11-B102-3BF4-7F28A71FB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546975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Book Antiqua" pitchFamily="18" charset="0"/>
                <a:ea typeface="+mj-ea"/>
              </a:rPr>
              <a:t>LiDAR- Automated Stream Delineation</a:t>
            </a:r>
          </a:p>
        </p:txBody>
      </p:sp>
      <p:pic>
        <p:nvPicPr>
          <p:cNvPr id="16386" name="Picture 4" descr="Moser Creek">
            <a:extLst>
              <a:ext uri="{FF2B5EF4-FFF2-40B4-BE49-F238E27FC236}">
                <a16:creationId xmlns:a16="http://schemas.microsoft.com/office/drawing/2014/main" id="{B3184D28-115D-5254-70FD-0874EECB3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800417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USFS_swoosh_sheild_ONLY_101912-01.png">
            <a:extLst>
              <a:ext uri="{FF2B5EF4-FFF2-40B4-BE49-F238E27FC236}">
                <a16:creationId xmlns:a16="http://schemas.microsoft.com/office/drawing/2014/main" id="{8EF12134-5596-6BCE-3469-CDFF7CA5DB0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5" descr="USFS_swoosh_sheild_ONLY_101912-01.png">
            <a:extLst>
              <a:ext uri="{FF2B5EF4-FFF2-40B4-BE49-F238E27FC236}">
                <a16:creationId xmlns:a16="http://schemas.microsoft.com/office/drawing/2014/main" id="{5C69BE51-99F9-B1A3-99D7-4B081A5B3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20000" y="5334000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5093427B-F385-CF41-EFB8-43C41C668CFC}"/>
              </a:ext>
            </a:extLst>
          </p:cNvPr>
          <p:cNvSpPr/>
          <p:nvPr/>
        </p:nvSpPr>
        <p:spPr>
          <a:xfrm>
            <a:off x="69850" y="4035425"/>
            <a:ext cx="7843838" cy="1204913"/>
          </a:xfrm>
          <a:custGeom>
            <a:avLst/>
            <a:gdLst>
              <a:gd name="connsiteX0" fmla="*/ 0 w 7842739"/>
              <a:gd name="connsiteY0" fmla="*/ 167054 h 1204546"/>
              <a:gd name="connsiteX1" fmla="*/ 149470 w 7842739"/>
              <a:gd name="connsiteY1" fmla="*/ 184639 h 1204546"/>
              <a:gd name="connsiteX2" fmla="*/ 175847 w 7842739"/>
              <a:gd name="connsiteY2" fmla="*/ 193431 h 1204546"/>
              <a:gd name="connsiteX3" fmla="*/ 246185 w 7842739"/>
              <a:gd name="connsiteY3" fmla="*/ 211016 h 1204546"/>
              <a:gd name="connsiteX4" fmla="*/ 272562 w 7842739"/>
              <a:gd name="connsiteY4" fmla="*/ 219808 h 1204546"/>
              <a:gd name="connsiteX5" fmla="*/ 1336431 w 7842739"/>
              <a:gd name="connsiteY5" fmla="*/ 228600 h 1204546"/>
              <a:gd name="connsiteX6" fmla="*/ 1477108 w 7842739"/>
              <a:gd name="connsiteY6" fmla="*/ 219808 h 1204546"/>
              <a:gd name="connsiteX7" fmla="*/ 1547447 w 7842739"/>
              <a:gd name="connsiteY7" fmla="*/ 237393 h 1204546"/>
              <a:gd name="connsiteX8" fmla="*/ 1872762 w 7842739"/>
              <a:gd name="connsiteY8" fmla="*/ 246185 h 1204546"/>
              <a:gd name="connsiteX9" fmla="*/ 1925516 w 7842739"/>
              <a:gd name="connsiteY9" fmla="*/ 272562 h 1204546"/>
              <a:gd name="connsiteX10" fmla="*/ 1951893 w 7842739"/>
              <a:gd name="connsiteY10" fmla="*/ 281354 h 1204546"/>
              <a:gd name="connsiteX11" fmla="*/ 1978270 w 7842739"/>
              <a:gd name="connsiteY11" fmla="*/ 298939 h 1204546"/>
              <a:gd name="connsiteX12" fmla="*/ 2031024 w 7842739"/>
              <a:gd name="connsiteY12" fmla="*/ 316523 h 1204546"/>
              <a:gd name="connsiteX13" fmla="*/ 2057400 w 7842739"/>
              <a:gd name="connsiteY13" fmla="*/ 325316 h 1204546"/>
              <a:gd name="connsiteX14" fmla="*/ 2110154 w 7842739"/>
              <a:gd name="connsiteY14" fmla="*/ 334108 h 1204546"/>
              <a:gd name="connsiteX15" fmla="*/ 2171700 w 7842739"/>
              <a:gd name="connsiteY15" fmla="*/ 351693 h 1204546"/>
              <a:gd name="connsiteX16" fmla="*/ 2206870 w 7842739"/>
              <a:gd name="connsiteY16" fmla="*/ 360485 h 1204546"/>
              <a:gd name="connsiteX17" fmla="*/ 2242039 w 7842739"/>
              <a:gd name="connsiteY17" fmla="*/ 378069 h 1204546"/>
              <a:gd name="connsiteX18" fmla="*/ 2435470 w 7842739"/>
              <a:gd name="connsiteY18" fmla="*/ 395654 h 1204546"/>
              <a:gd name="connsiteX19" fmla="*/ 2681654 w 7842739"/>
              <a:gd name="connsiteY19" fmla="*/ 386862 h 1204546"/>
              <a:gd name="connsiteX20" fmla="*/ 2831124 w 7842739"/>
              <a:gd name="connsiteY20" fmla="*/ 369277 h 1204546"/>
              <a:gd name="connsiteX21" fmla="*/ 2857500 w 7842739"/>
              <a:gd name="connsiteY21" fmla="*/ 342900 h 1204546"/>
              <a:gd name="connsiteX22" fmla="*/ 2910254 w 7842739"/>
              <a:gd name="connsiteY22" fmla="*/ 316523 h 1204546"/>
              <a:gd name="connsiteX23" fmla="*/ 2936631 w 7842739"/>
              <a:gd name="connsiteY23" fmla="*/ 290146 h 1204546"/>
              <a:gd name="connsiteX24" fmla="*/ 2989385 w 7842739"/>
              <a:gd name="connsiteY24" fmla="*/ 272562 h 1204546"/>
              <a:gd name="connsiteX25" fmla="*/ 3015762 w 7842739"/>
              <a:gd name="connsiteY25" fmla="*/ 254977 h 1204546"/>
              <a:gd name="connsiteX26" fmla="*/ 3050931 w 7842739"/>
              <a:gd name="connsiteY26" fmla="*/ 246185 h 1204546"/>
              <a:gd name="connsiteX27" fmla="*/ 3217985 w 7842739"/>
              <a:gd name="connsiteY27" fmla="*/ 228600 h 1204546"/>
              <a:gd name="connsiteX28" fmla="*/ 3261947 w 7842739"/>
              <a:gd name="connsiteY28" fmla="*/ 219808 h 1204546"/>
              <a:gd name="connsiteX29" fmla="*/ 3288324 w 7842739"/>
              <a:gd name="connsiteY29" fmla="*/ 211016 h 1204546"/>
              <a:gd name="connsiteX30" fmla="*/ 3358662 w 7842739"/>
              <a:gd name="connsiteY30" fmla="*/ 193431 h 1204546"/>
              <a:gd name="connsiteX31" fmla="*/ 3385039 w 7842739"/>
              <a:gd name="connsiteY31" fmla="*/ 175846 h 1204546"/>
              <a:gd name="connsiteX32" fmla="*/ 3446585 w 7842739"/>
              <a:gd name="connsiteY32" fmla="*/ 96716 h 1204546"/>
              <a:gd name="connsiteX33" fmla="*/ 3472962 w 7842739"/>
              <a:gd name="connsiteY33" fmla="*/ 79131 h 1204546"/>
              <a:gd name="connsiteX34" fmla="*/ 3578470 w 7842739"/>
              <a:gd name="connsiteY34" fmla="*/ 70339 h 1204546"/>
              <a:gd name="connsiteX35" fmla="*/ 3613639 w 7842739"/>
              <a:gd name="connsiteY35" fmla="*/ 61546 h 1204546"/>
              <a:gd name="connsiteX36" fmla="*/ 3640016 w 7842739"/>
              <a:gd name="connsiteY36" fmla="*/ 52754 h 1204546"/>
              <a:gd name="connsiteX37" fmla="*/ 3727939 w 7842739"/>
              <a:gd name="connsiteY37" fmla="*/ 43962 h 1204546"/>
              <a:gd name="connsiteX38" fmla="*/ 3780693 w 7842739"/>
              <a:gd name="connsiteY38" fmla="*/ 35169 h 1204546"/>
              <a:gd name="connsiteX39" fmla="*/ 3807070 w 7842739"/>
              <a:gd name="connsiteY39" fmla="*/ 17585 h 1204546"/>
              <a:gd name="connsiteX40" fmla="*/ 3894993 w 7842739"/>
              <a:gd name="connsiteY40" fmla="*/ 0 h 1204546"/>
              <a:gd name="connsiteX41" fmla="*/ 4334608 w 7842739"/>
              <a:gd name="connsiteY41" fmla="*/ 8793 h 1204546"/>
              <a:gd name="connsiteX42" fmla="*/ 4396154 w 7842739"/>
              <a:gd name="connsiteY42" fmla="*/ 35169 h 1204546"/>
              <a:gd name="connsiteX43" fmla="*/ 4422531 w 7842739"/>
              <a:gd name="connsiteY43" fmla="*/ 43962 h 1204546"/>
              <a:gd name="connsiteX44" fmla="*/ 4475285 w 7842739"/>
              <a:gd name="connsiteY44" fmla="*/ 79131 h 1204546"/>
              <a:gd name="connsiteX45" fmla="*/ 4554416 w 7842739"/>
              <a:gd name="connsiteY45" fmla="*/ 87923 h 1204546"/>
              <a:gd name="connsiteX46" fmla="*/ 4607170 w 7842739"/>
              <a:gd name="connsiteY46" fmla="*/ 105508 h 1204546"/>
              <a:gd name="connsiteX47" fmla="*/ 4633547 w 7842739"/>
              <a:gd name="connsiteY47" fmla="*/ 114300 h 1204546"/>
              <a:gd name="connsiteX48" fmla="*/ 4686300 w 7842739"/>
              <a:gd name="connsiteY48" fmla="*/ 149469 h 1204546"/>
              <a:gd name="connsiteX49" fmla="*/ 4739054 w 7842739"/>
              <a:gd name="connsiteY49" fmla="*/ 167054 h 1204546"/>
              <a:gd name="connsiteX50" fmla="*/ 4818185 w 7842739"/>
              <a:gd name="connsiteY50" fmla="*/ 184639 h 1204546"/>
              <a:gd name="connsiteX51" fmla="*/ 4862147 w 7842739"/>
              <a:gd name="connsiteY51" fmla="*/ 193431 h 1204546"/>
              <a:gd name="connsiteX52" fmla="*/ 4923693 w 7842739"/>
              <a:gd name="connsiteY52" fmla="*/ 219808 h 1204546"/>
              <a:gd name="connsiteX53" fmla="*/ 4950070 w 7842739"/>
              <a:gd name="connsiteY53" fmla="*/ 228600 h 1204546"/>
              <a:gd name="connsiteX54" fmla="*/ 4976447 w 7842739"/>
              <a:gd name="connsiteY54" fmla="*/ 246185 h 1204546"/>
              <a:gd name="connsiteX55" fmla="*/ 5020408 w 7842739"/>
              <a:gd name="connsiteY55" fmla="*/ 290146 h 1204546"/>
              <a:gd name="connsiteX56" fmla="*/ 5046785 w 7842739"/>
              <a:gd name="connsiteY56" fmla="*/ 325316 h 1204546"/>
              <a:gd name="connsiteX57" fmla="*/ 5099539 w 7842739"/>
              <a:gd name="connsiteY57" fmla="*/ 342900 h 1204546"/>
              <a:gd name="connsiteX58" fmla="*/ 5125916 w 7842739"/>
              <a:gd name="connsiteY58" fmla="*/ 360485 h 1204546"/>
              <a:gd name="connsiteX59" fmla="*/ 5152293 w 7842739"/>
              <a:gd name="connsiteY59" fmla="*/ 369277 h 1204546"/>
              <a:gd name="connsiteX60" fmla="*/ 5169877 w 7842739"/>
              <a:gd name="connsiteY60" fmla="*/ 404446 h 1204546"/>
              <a:gd name="connsiteX61" fmla="*/ 5222631 w 7842739"/>
              <a:gd name="connsiteY61" fmla="*/ 457200 h 1204546"/>
              <a:gd name="connsiteX62" fmla="*/ 5275385 w 7842739"/>
              <a:gd name="connsiteY62" fmla="*/ 492369 h 1204546"/>
              <a:gd name="connsiteX63" fmla="*/ 5310554 w 7842739"/>
              <a:gd name="connsiteY63" fmla="*/ 527539 h 1204546"/>
              <a:gd name="connsiteX64" fmla="*/ 5407270 w 7842739"/>
              <a:gd name="connsiteY64" fmla="*/ 580293 h 1204546"/>
              <a:gd name="connsiteX65" fmla="*/ 5477608 w 7842739"/>
              <a:gd name="connsiteY65" fmla="*/ 597877 h 1204546"/>
              <a:gd name="connsiteX66" fmla="*/ 5512777 w 7842739"/>
              <a:gd name="connsiteY66" fmla="*/ 615462 h 1204546"/>
              <a:gd name="connsiteX67" fmla="*/ 5574324 w 7842739"/>
              <a:gd name="connsiteY67" fmla="*/ 624254 h 1204546"/>
              <a:gd name="connsiteX68" fmla="*/ 5609493 w 7842739"/>
              <a:gd name="connsiteY68" fmla="*/ 650631 h 1204546"/>
              <a:gd name="connsiteX69" fmla="*/ 5627077 w 7842739"/>
              <a:gd name="connsiteY69" fmla="*/ 677008 h 1204546"/>
              <a:gd name="connsiteX70" fmla="*/ 5635870 w 7842739"/>
              <a:gd name="connsiteY70" fmla="*/ 703385 h 1204546"/>
              <a:gd name="connsiteX71" fmla="*/ 5688624 w 7842739"/>
              <a:gd name="connsiteY71" fmla="*/ 738554 h 1204546"/>
              <a:gd name="connsiteX72" fmla="*/ 5741377 w 7842739"/>
              <a:gd name="connsiteY72" fmla="*/ 764931 h 1204546"/>
              <a:gd name="connsiteX73" fmla="*/ 5767754 w 7842739"/>
              <a:gd name="connsiteY73" fmla="*/ 782516 h 1204546"/>
              <a:gd name="connsiteX74" fmla="*/ 5794131 w 7842739"/>
              <a:gd name="connsiteY74" fmla="*/ 808893 h 1204546"/>
              <a:gd name="connsiteX75" fmla="*/ 5882054 w 7842739"/>
              <a:gd name="connsiteY75" fmla="*/ 835269 h 1204546"/>
              <a:gd name="connsiteX76" fmla="*/ 5926016 w 7842739"/>
              <a:gd name="connsiteY76" fmla="*/ 852854 h 1204546"/>
              <a:gd name="connsiteX77" fmla="*/ 6005147 w 7842739"/>
              <a:gd name="connsiteY77" fmla="*/ 861646 h 1204546"/>
              <a:gd name="connsiteX78" fmla="*/ 6057900 w 7842739"/>
              <a:gd name="connsiteY78" fmla="*/ 870439 h 1204546"/>
              <a:gd name="connsiteX79" fmla="*/ 6101862 w 7842739"/>
              <a:gd name="connsiteY79" fmla="*/ 896816 h 1204546"/>
              <a:gd name="connsiteX80" fmla="*/ 6128239 w 7842739"/>
              <a:gd name="connsiteY80" fmla="*/ 905608 h 1204546"/>
              <a:gd name="connsiteX81" fmla="*/ 6207370 w 7842739"/>
              <a:gd name="connsiteY81" fmla="*/ 949569 h 1204546"/>
              <a:gd name="connsiteX82" fmla="*/ 6233747 w 7842739"/>
              <a:gd name="connsiteY82" fmla="*/ 967154 h 1204546"/>
              <a:gd name="connsiteX83" fmla="*/ 6286500 w 7842739"/>
              <a:gd name="connsiteY83" fmla="*/ 984739 h 1204546"/>
              <a:gd name="connsiteX84" fmla="*/ 6339254 w 7842739"/>
              <a:gd name="connsiteY84" fmla="*/ 1002323 h 1204546"/>
              <a:gd name="connsiteX85" fmla="*/ 6374424 w 7842739"/>
              <a:gd name="connsiteY85" fmla="*/ 1019908 h 1204546"/>
              <a:gd name="connsiteX86" fmla="*/ 6453554 w 7842739"/>
              <a:gd name="connsiteY86" fmla="*/ 1011116 h 1204546"/>
              <a:gd name="connsiteX87" fmla="*/ 6611816 w 7842739"/>
              <a:gd name="connsiteY87" fmla="*/ 1002323 h 1204546"/>
              <a:gd name="connsiteX88" fmla="*/ 6638193 w 7842739"/>
              <a:gd name="connsiteY88" fmla="*/ 993531 h 1204546"/>
              <a:gd name="connsiteX89" fmla="*/ 6673362 w 7842739"/>
              <a:gd name="connsiteY89" fmla="*/ 984739 h 1204546"/>
              <a:gd name="connsiteX90" fmla="*/ 6708531 w 7842739"/>
              <a:gd name="connsiteY90" fmla="*/ 967154 h 1204546"/>
              <a:gd name="connsiteX91" fmla="*/ 6734908 w 7842739"/>
              <a:gd name="connsiteY91" fmla="*/ 958362 h 1204546"/>
              <a:gd name="connsiteX92" fmla="*/ 6761285 w 7842739"/>
              <a:gd name="connsiteY92" fmla="*/ 940777 h 1204546"/>
              <a:gd name="connsiteX93" fmla="*/ 6919547 w 7842739"/>
              <a:gd name="connsiteY93" fmla="*/ 949569 h 1204546"/>
              <a:gd name="connsiteX94" fmla="*/ 6945924 w 7842739"/>
              <a:gd name="connsiteY94" fmla="*/ 958362 h 1204546"/>
              <a:gd name="connsiteX95" fmla="*/ 7104185 w 7842739"/>
              <a:gd name="connsiteY95" fmla="*/ 949569 h 1204546"/>
              <a:gd name="connsiteX96" fmla="*/ 7323993 w 7842739"/>
              <a:gd name="connsiteY96" fmla="*/ 958362 h 1204546"/>
              <a:gd name="connsiteX97" fmla="*/ 7385539 w 7842739"/>
              <a:gd name="connsiteY97" fmla="*/ 975946 h 1204546"/>
              <a:gd name="connsiteX98" fmla="*/ 7464670 w 7842739"/>
              <a:gd name="connsiteY98" fmla="*/ 1011116 h 1204546"/>
              <a:gd name="connsiteX99" fmla="*/ 7517424 w 7842739"/>
              <a:gd name="connsiteY99" fmla="*/ 1046285 h 1204546"/>
              <a:gd name="connsiteX100" fmla="*/ 7578970 w 7842739"/>
              <a:gd name="connsiteY100" fmla="*/ 1063869 h 1204546"/>
              <a:gd name="connsiteX101" fmla="*/ 7631724 w 7842739"/>
              <a:gd name="connsiteY101" fmla="*/ 1099039 h 1204546"/>
              <a:gd name="connsiteX102" fmla="*/ 7666893 w 7842739"/>
              <a:gd name="connsiteY102" fmla="*/ 1107831 h 1204546"/>
              <a:gd name="connsiteX103" fmla="*/ 7719647 w 7842739"/>
              <a:gd name="connsiteY103" fmla="*/ 1125416 h 1204546"/>
              <a:gd name="connsiteX104" fmla="*/ 7772400 w 7842739"/>
              <a:gd name="connsiteY104" fmla="*/ 1169377 h 1204546"/>
              <a:gd name="connsiteX105" fmla="*/ 7798777 w 7842739"/>
              <a:gd name="connsiteY105" fmla="*/ 1178169 h 1204546"/>
              <a:gd name="connsiteX106" fmla="*/ 7842739 w 7842739"/>
              <a:gd name="connsiteY106" fmla="*/ 1204546 h 120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7842739" h="1204546">
                <a:moveTo>
                  <a:pt x="0" y="167054"/>
                </a:moveTo>
                <a:cubicBezTo>
                  <a:pt x="64752" y="172450"/>
                  <a:pt x="94467" y="170888"/>
                  <a:pt x="149470" y="184639"/>
                </a:cubicBezTo>
                <a:cubicBezTo>
                  <a:pt x="158461" y="186887"/>
                  <a:pt x="166906" y="190992"/>
                  <a:pt x="175847" y="193431"/>
                </a:cubicBezTo>
                <a:cubicBezTo>
                  <a:pt x="199163" y="199790"/>
                  <a:pt x="222739" y="205154"/>
                  <a:pt x="246185" y="211016"/>
                </a:cubicBezTo>
                <a:cubicBezTo>
                  <a:pt x="255176" y="213264"/>
                  <a:pt x="263295" y="219659"/>
                  <a:pt x="272562" y="219808"/>
                </a:cubicBezTo>
                <a:lnTo>
                  <a:pt x="1336431" y="228600"/>
                </a:lnTo>
                <a:cubicBezTo>
                  <a:pt x="1383323" y="225669"/>
                  <a:pt x="1430165" y="217852"/>
                  <a:pt x="1477108" y="219808"/>
                </a:cubicBezTo>
                <a:cubicBezTo>
                  <a:pt x="1501255" y="220814"/>
                  <a:pt x="1523333" y="235785"/>
                  <a:pt x="1547447" y="237393"/>
                </a:cubicBezTo>
                <a:cubicBezTo>
                  <a:pt x="1655685" y="244609"/>
                  <a:pt x="1764324" y="243254"/>
                  <a:pt x="1872762" y="246185"/>
                </a:cubicBezTo>
                <a:cubicBezTo>
                  <a:pt x="1939061" y="268284"/>
                  <a:pt x="1857339" y="238474"/>
                  <a:pt x="1925516" y="272562"/>
                </a:cubicBezTo>
                <a:cubicBezTo>
                  <a:pt x="1933805" y="276707"/>
                  <a:pt x="1943101" y="278423"/>
                  <a:pt x="1951893" y="281354"/>
                </a:cubicBezTo>
                <a:cubicBezTo>
                  <a:pt x="1960685" y="287216"/>
                  <a:pt x="1968614" y="294647"/>
                  <a:pt x="1978270" y="298939"/>
                </a:cubicBezTo>
                <a:cubicBezTo>
                  <a:pt x="1995208" y="306467"/>
                  <a:pt x="2013439" y="310661"/>
                  <a:pt x="2031024" y="316523"/>
                </a:cubicBezTo>
                <a:lnTo>
                  <a:pt x="2057400" y="325316"/>
                </a:lnTo>
                <a:cubicBezTo>
                  <a:pt x="2074312" y="330954"/>
                  <a:pt x="2092673" y="330612"/>
                  <a:pt x="2110154" y="334108"/>
                </a:cubicBezTo>
                <a:cubicBezTo>
                  <a:pt x="2155985" y="343274"/>
                  <a:pt x="2132579" y="340515"/>
                  <a:pt x="2171700" y="351693"/>
                </a:cubicBezTo>
                <a:cubicBezTo>
                  <a:pt x="2183319" y="355013"/>
                  <a:pt x="2195147" y="357554"/>
                  <a:pt x="2206870" y="360485"/>
                </a:cubicBezTo>
                <a:cubicBezTo>
                  <a:pt x="2218593" y="366346"/>
                  <a:pt x="2229085" y="376076"/>
                  <a:pt x="2242039" y="378069"/>
                </a:cubicBezTo>
                <a:cubicBezTo>
                  <a:pt x="2306029" y="387914"/>
                  <a:pt x="2435470" y="395654"/>
                  <a:pt x="2435470" y="395654"/>
                </a:cubicBezTo>
                <a:lnTo>
                  <a:pt x="2681654" y="386862"/>
                </a:lnTo>
                <a:cubicBezTo>
                  <a:pt x="2701725" y="385777"/>
                  <a:pt x="2807943" y="372175"/>
                  <a:pt x="2831124" y="369277"/>
                </a:cubicBezTo>
                <a:cubicBezTo>
                  <a:pt x="2839916" y="360485"/>
                  <a:pt x="2847154" y="349797"/>
                  <a:pt x="2857500" y="342900"/>
                </a:cubicBezTo>
                <a:cubicBezTo>
                  <a:pt x="2936814" y="290024"/>
                  <a:pt x="2827238" y="385703"/>
                  <a:pt x="2910254" y="316523"/>
                </a:cubicBezTo>
                <a:cubicBezTo>
                  <a:pt x="2919806" y="308563"/>
                  <a:pt x="2925761" y="296185"/>
                  <a:pt x="2936631" y="290146"/>
                </a:cubicBezTo>
                <a:cubicBezTo>
                  <a:pt x="2952834" y="281144"/>
                  <a:pt x="2989385" y="272562"/>
                  <a:pt x="2989385" y="272562"/>
                </a:cubicBezTo>
                <a:cubicBezTo>
                  <a:pt x="2998177" y="266700"/>
                  <a:pt x="3006049" y="259140"/>
                  <a:pt x="3015762" y="254977"/>
                </a:cubicBezTo>
                <a:cubicBezTo>
                  <a:pt x="3026869" y="250217"/>
                  <a:pt x="3039312" y="249505"/>
                  <a:pt x="3050931" y="246185"/>
                </a:cubicBezTo>
                <a:cubicBezTo>
                  <a:pt x="3137017" y="221590"/>
                  <a:pt x="2991326" y="242767"/>
                  <a:pt x="3217985" y="228600"/>
                </a:cubicBezTo>
                <a:cubicBezTo>
                  <a:pt x="3232639" y="225669"/>
                  <a:pt x="3247449" y="223432"/>
                  <a:pt x="3261947" y="219808"/>
                </a:cubicBezTo>
                <a:cubicBezTo>
                  <a:pt x="3270938" y="217560"/>
                  <a:pt x="3279333" y="213264"/>
                  <a:pt x="3288324" y="211016"/>
                </a:cubicBezTo>
                <a:lnTo>
                  <a:pt x="3358662" y="193431"/>
                </a:lnTo>
                <a:cubicBezTo>
                  <a:pt x="3367454" y="187569"/>
                  <a:pt x="3378080" y="183799"/>
                  <a:pt x="3385039" y="175846"/>
                </a:cubicBezTo>
                <a:cubicBezTo>
                  <a:pt x="3437827" y="115517"/>
                  <a:pt x="3398956" y="136407"/>
                  <a:pt x="3446585" y="96716"/>
                </a:cubicBezTo>
                <a:cubicBezTo>
                  <a:pt x="3454703" y="89951"/>
                  <a:pt x="3462600" y="81203"/>
                  <a:pt x="3472962" y="79131"/>
                </a:cubicBezTo>
                <a:cubicBezTo>
                  <a:pt x="3507568" y="72210"/>
                  <a:pt x="3543301" y="73270"/>
                  <a:pt x="3578470" y="70339"/>
                </a:cubicBezTo>
                <a:cubicBezTo>
                  <a:pt x="3590193" y="67408"/>
                  <a:pt x="3602020" y="64866"/>
                  <a:pt x="3613639" y="61546"/>
                </a:cubicBezTo>
                <a:cubicBezTo>
                  <a:pt x="3622550" y="59000"/>
                  <a:pt x="3630856" y="54163"/>
                  <a:pt x="3640016" y="52754"/>
                </a:cubicBezTo>
                <a:cubicBezTo>
                  <a:pt x="3669127" y="48275"/>
                  <a:pt x="3698713" y="47615"/>
                  <a:pt x="3727939" y="43962"/>
                </a:cubicBezTo>
                <a:cubicBezTo>
                  <a:pt x="3745629" y="41751"/>
                  <a:pt x="3763108" y="38100"/>
                  <a:pt x="3780693" y="35169"/>
                </a:cubicBezTo>
                <a:cubicBezTo>
                  <a:pt x="3789485" y="29308"/>
                  <a:pt x="3797619" y="22311"/>
                  <a:pt x="3807070" y="17585"/>
                </a:cubicBezTo>
                <a:cubicBezTo>
                  <a:pt x="3831622" y="5309"/>
                  <a:pt x="3872314" y="3240"/>
                  <a:pt x="3894993" y="0"/>
                </a:cubicBezTo>
                <a:lnTo>
                  <a:pt x="4334608" y="8793"/>
                </a:lnTo>
                <a:cubicBezTo>
                  <a:pt x="4349682" y="9362"/>
                  <a:pt x="4386265" y="30931"/>
                  <a:pt x="4396154" y="35169"/>
                </a:cubicBezTo>
                <a:cubicBezTo>
                  <a:pt x="4404673" y="38820"/>
                  <a:pt x="4414429" y="39461"/>
                  <a:pt x="4422531" y="43962"/>
                </a:cubicBezTo>
                <a:cubicBezTo>
                  <a:pt x="4441005" y="54226"/>
                  <a:pt x="4454280" y="76797"/>
                  <a:pt x="4475285" y="79131"/>
                </a:cubicBezTo>
                <a:lnTo>
                  <a:pt x="4554416" y="87923"/>
                </a:lnTo>
                <a:lnTo>
                  <a:pt x="4607170" y="105508"/>
                </a:lnTo>
                <a:lnTo>
                  <a:pt x="4633547" y="114300"/>
                </a:lnTo>
                <a:cubicBezTo>
                  <a:pt x="4651131" y="126023"/>
                  <a:pt x="4666251" y="142786"/>
                  <a:pt x="4686300" y="149469"/>
                </a:cubicBezTo>
                <a:cubicBezTo>
                  <a:pt x="4703885" y="155331"/>
                  <a:pt x="4720878" y="163419"/>
                  <a:pt x="4739054" y="167054"/>
                </a:cubicBezTo>
                <a:cubicBezTo>
                  <a:pt x="4871646" y="193571"/>
                  <a:pt x="4706433" y="159805"/>
                  <a:pt x="4818185" y="184639"/>
                </a:cubicBezTo>
                <a:cubicBezTo>
                  <a:pt x="4832773" y="187881"/>
                  <a:pt x="4847493" y="190500"/>
                  <a:pt x="4862147" y="193431"/>
                </a:cubicBezTo>
                <a:cubicBezTo>
                  <a:pt x="4882662" y="202223"/>
                  <a:pt x="4902969" y="211519"/>
                  <a:pt x="4923693" y="219808"/>
                </a:cubicBezTo>
                <a:cubicBezTo>
                  <a:pt x="4932298" y="223250"/>
                  <a:pt x="4941781" y="224455"/>
                  <a:pt x="4950070" y="228600"/>
                </a:cubicBezTo>
                <a:cubicBezTo>
                  <a:pt x="4959522" y="233326"/>
                  <a:pt x="4967655" y="240323"/>
                  <a:pt x="4976447" y="246185"/>
                </a:cubicBezTo>
                <a:cubicBezTo>
                  <a:pt x="5023338" y="316524"/>
                  <a:pt x="4961793" y="231531"/>
                  <a:pt x="5020408" y="290146"/>
                </a:cubicBezTo>
                <a:cubicBezTo>
                  <a:pt x="5030770" y="300508"/>
                  <a:pt x="5034592" y="317187"/>
                  <a:pt x="5046785" y="325316"/>
                </a:cubicBezTo>
                <a:cubicBezTo>
                  <a:pt x="5062208" y="335598"/>
                  <a:pt x="5099539" y="342900"/>
                  <a:pt x="5099539" y="342900"/>
                </a:cubicBezTo>
                <a:cubicBezTo>
                  <a:pt x="5108331" y="348762"/>
                  <a:pt x="5116464" y="355759"/>
                  <a:pt x="5125916" y="360485"/>
                </a:cubicBezTo>
                <a:cubicBezTo>
                  <a:pt x="5134205" y="364630"/>
                  <a:pt x="5145740" y="362724"/>
                  <a:pt x="5152293" y="369277"/>
                </a:cubicBezTo>
                <a:cubicBezTo>
                  <a:pt x="5161561" y="378545"/>
                  <a:pt x="5161689" y="394211"/>
                  <a:pt x="5169877" y="404446"/>
                </a:cubicBezTo>
                <a:cubicBezTo>
                  <a:pt x="5185412" y="423865"/>
                  <a:pt x="5205046" y="439615"/>
                  <a:pt x="5222631" y="457200"/>
                </a:cubicBezTo>
                <a:cubicBezTo>
                  <a:pt x="5237575" y="472144"/>
                  <a:pt x="5257800" y="480646"/>
                  <a:pt x="5275385" y="492369"/>
                </a:cubicBezTo>
                <a:cubicBezTo>
                  <a:pt x="5289180" y="501565"/>
                  <a:pt x="5297966" y="516749"/>
                  <a:pt x="5310554" y="527539"/>
                </a:cubicBezTo>
                <a:cubicBezTo>
                  <a:pt x="5331363" y="545375"/>
                  <a:pt x="5395401" y="575842"/>
                  <a:pt x="5407270" y="580293"/>
                </a:cubicBezTo>
                <a:cubicBezTo>
                  <a:pt x="5429899" y="588779"/>
                  <a:pt x="5454162" y="592016"/>
                  <a:pt x="5477608" y="597877"/>
                </a:cubicBezTo>
                <a:cubicBezTo>
                  <a:pt x="5489331" y="603739"/>
                  <a:pt x="5500132" y="612013"/>
                  <a:pt x="5512777" y="615462"/>
                </a:cubicBezTo>
                <a:cubicBezTo>
                  <a:pt x="5532771" y="620915"/>
                  <a:pt x="5554848" y="617172"/>
                  <a:pt x="5574324" y="624254"/>
                </a:cubicBezTo>
                <a:cubicBezTo>
                  <a:pt x="5588096" y="629262"/>
                  <a:pt x="5597770" y="641839"/>
                  <a:pt x="5609493" y="650631"/>
                </a:cubicBezTo>
                <a:cubicBezTo>
                  <a:pt x="5615354" y="659423"/>
                  <a:pt x="5622351" y="667557"/>
                  <a:pt x="5627077" y="677008"/>
                </a:cubicBezTo>
                <a:cubicBezTo>
                  <a:pt x="5631222" y="685298"/>
                  <a:pt x="5629316" y="696832"/>
                  <a:pt x="5635870" y="703385"/>
                </a:cubicBezTo>
                <a:cubicBezTo>
                  <a:pt x="5650814" y="718329"/>
                  <a:pt x="5671039" y="726831"/>
                  <a:pt x="5688624" y="738554"/>
                </a:cubicBezTo>
                <a:cubicBezTo>
                  <a:pt x="5722714" y="761281"/>
                  <a:pt x="5704973" y="752797"/>
                  <a:pt x="5741377" y="764931"/>
                </a:cubicBezTo>
                <a:cubicBezTo>
                  <a:pt x="5750169" y="770793"/>
                  <a:pt x="5759636" y="775751"/>
                  <a:pt x="5767754" y="782516"/>
                </a:cubicBezTo>
                <a:cubicBezTo>
                  <a:pt x="5777306" y="790476"/>
                  <a:pt x="5783261" y="802854"/>
                  <a:pt x="5794131" y="808893"/>
                </a:cubicBezTo>
                <a:cubicBezTo>
                  <a:pt x="5824705" y="825878"/>
                  <a:pt x="5850835" y="824863"/>
                  <a:pt x="5882054" y="835269"/>
                </a:cubicBezTo>
                <a:cubicBezTo>
                  <a:pt x="5897027" y="840260"/>
                  <a:pt x="5910583" y="849547"/>
                  <a:pt x="5926016" y="852854"/>
                </a:cubicBezTo>
                <a:cubicBezTo>
                  <a:pt x="5951966" y="858415"/>
                  <a:pt x="5978841" y="858138"/>
                  <a:pt x="6005147" y="861646"/>
                </a:cubicBezTo>
                <a:cubicBezTo>
                  <a:pt x="6022818" y="864002"/>
                  <a:pt x="6040316" y="867508"/>
                  <a:pt x="6057900" y="870439"/>
                </a:cubicBezTo>
                <a:cubicBezTo>
                  <a:pt x="6072554" y="879231"/>
                  <a:pt x="6086577" y="889174"/>
                  <a:pt x="6101862" y="896816"/>
                </a:cubicBezTo>
                <a:cubicBezTo>
                  <a:pt x="6110151" y="900961"/>
                  <a:pt x="6120137" y="901107"/>
                  <a:pt x="6128239" y="905608"/>
                </a:cubicBezTo>
                <a:cubicBezTo>
                  <a:pt x="6218937" y="955995"/>
                  <a:pt x="6147685" y="929675"/>
                  <a:pt x="6207370" y="949569"/>
                </a:cubicBezTo>
                <a:cubicBezTo>
                  <a:pt x="6216162" y="955431"/>
                  <a:pt x="6224091" y="962862"/>
                  <a:pt x="6233747" y="967154"/>
                </a:cubicBezTo>
                <a:cubicBezTo>
                  <a:pt x="6250685" y="974682"/>
                  <a:pt x="6268916" y="978877"/>
                  <a:pt x="6286500" y="984739"/>
                </a:cubicBezTo>
                <a:lnTo>
                  <a:pt x="6339254" y="1002323"/>
                </a:lnTo>
                <a:cubicBezTo>
                  <a:pt x="6351689" y="1006468"/>
                  <a:pt x="6362701" y="1014046"/>
                  <a:pt x="6374424" y="1019908"/>
                </a:cubicBezTo>
                <a:cubicBezTo>
                  <a:pt x="6400801" y="1016977"/>
                  <a:pt x="6427088" y="1013077"/>
                  <a:pt x="6453554" y="1011116"/>
                </a:cubicBezTo>
                <a:cubicBezTo>
                  <a:pt x="6506245" y="1007213"/>
                  <a:pt x="6559219" y="1007332"/>
                  <a:pt x="6611816" y="1002323"/>
                </a:cubicBezTo>
                <a:cubicBezTo>
                  <a:pt x="6621042" y="1001444"/>
                  <a:pt x="6629282" y="996077"/>
                  <a:pt x="6638193" y="993531"/>
                </a:cubicBezTo>
                <a:cubicBezTo>
                  <a:pt x="6649812" y="990211"/>
                  <a:pt x="6661639" y="987670"/>
                  <a:pt x="6673362" y="984739"/>
                </a:cubicBezTo>
                <a:cubicBezTo>
                  <a:pt x="6685085" y="978877"/>
                  <a:pt x="6696484" y="972317"/>
                  <a:pt x="6708531" y="967154"/>
                </a:cubicBezTo>
                <a:cubicBezTo>
                  <a:pt x="6717050" y="963503"/>
                  <a:pt x="6726619" y="962507"/>
                  <a:pt x="6734908" y="958362"/>
                </a:cubicBezTo>
                <a:cubicBezTo>
                  <a:pt x="6744360" y="953636"/>
                  <a:pt x="6752493" y="946639"/>
                  <a:pt x="6761285" y="940777"/>
                </a:cubicBezTo>
                <a:cubicBezTo>
                  <a:pt x="6814039" y="943708"/>
                  <a:pt x="6866950" y="944560"/>
                  <a:pt x="6919547" y="949569"/>
                </a:cubicBezTo>
                <a:cubicBezTo>
                  <a:pt x="6928773" y="950448"/>
                  <a:pt x="6936656" y="958362"/>
                  <a:pt x="6945924" y="958362"/>
                </a:cubicBezTo>
                <a:cubicBezTo>
                  <a:pt x="6998759" y="958362"/>
                  <a:pt x="7051431" y="952500"/>
                  <a:pt x="7104185" y="949569"/>
                </a:cubicBezTo>
                <a:cubicBezTo>
                  <a:pt x="7177454" y="952500"/>
                  <a:pt x="7250839" y="953317"/>
                  <a:pt x="7323993" y="958362"/>
                </a:cubicBezTo>
                <a:cubicBezTo>
                  <a:pt x="7337913" y="959322"/>
                  <a:pt x="7370892" y="971064"/>
                  <a:pt x="7385539" y="975946"/>
                </a:cubicBezTo>
                <a:cubicBezTo>
                  <a:pt x="7427339" y="1003813"/>
                  <a:pt x="7401891" y="990189"/>
                  <a:pt x="7464670" y="1011116"/>
                </a:cubicBezTo>
                <a:cubicBezTo>
                  <a:pt x="7484720" y="1017799"/>
                  <a:pt x="7496921" y="1041159"/>
                  <a:pt x="7517424" y="1046285"/>
                </a:cubicBezTo>
                <a:cubicBezTo>
                  <a:pt x="7561584" y="1057325"/>
                  <a:pt x="7541129" y="1051256"/>
                  <a:pt x="7578970" y="1063869"/>
                </a:cubicBezTo>
                <a:lnTo>
                  <a:pt x="7631724" y="1099039"/>
                </a:lnTo>
                <a:cubicBezTo>
                  <a:pt x="7641778" y="1105742"/>
                  <a:pt x="7655319" y="1104359"/>
                  <a:pt x="7666893" y="1107831"/>
                </a:cubicBezTo>
                <a:cubicBezTo>
                  <a:pt x="7684647" y="1113157"/>
                  <a:pt x="7702062" y="1119554"/>
                  <a:pt x="7719647" y="1125416"/>
                </a:cubicBezTo>
                <a:cubicBezTo>
                  <a:pt x="7748419" y="1135007"/>
                  <a:pt x="7747908" y="1153049"/>
                  <a:pt x="7772400" y="1169377"/>
                </a:cubicBezTo>
                <a:cubicBezTo>
                  <a:pt x="7780111" y="1174518"/>
                  <a:pt x="7789985" y="1175238"/>
                  <a:pt x="7798777" y="1178169"/>
                </a:cubicBezTo>
                <a:cubicBezTo>
                  <a:pt x="7830607" y="1199389"/>
                  <a:pt x="7815702" y="1191028"/>
                  <a:pt x="7842739" y="1204546"/>
                </a:cubicBezTo>
              </a:path>
            </a:pathLst>
          </a:cu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642741C-6BAF-7E73-BC1A-2354151FB7D0}"/>
              </a:ext>
            </a:extLst>
          </p:cNvPr>
          <p:cNvSpPr/>
          <p:nvPr/>
        </p:nvSpPr>
        <p:spPr>
          <a:xfrm>
            <a:off x="1916113" y="2259013"/>
            <a:ext cx="923925" cy="2022475"/>
          </a:xfrm>
          <a:custGeom>
            <a:avLst/>
            <a:gdLst>
              <a:gd name="connsiteX0" fmla="*/ 923192 w 923192"/>
              <a:gd name="connsiteY0" fmla="*/ 0 h 2022231"/>
              <a:gd name="connsiteX1" fmla="*/ 879231 w 923192"/>
              <a:gd name="connsiteY1" fmla="*/ 35169 h 2022231"/>
              <a:gd name="connsiteX2" fmla="*/ 870439 w 923192"/>
              <a:gd name="connsiteY2" fmla="*/ 61546 h 2022231"/>
              <a:gd name="connsiteX3" fmla="*/ 852854 w 923192"/>
              <a:gd name="connsiteY3" fmla="*/ 87923 h 2022231"/>
              <a:gd name="connsiteX4" fmla="*/ 817685 w 923192"/>
              <a:gd name="connsiteY4" fmla="*/ 140677 h 2022231"/>
              <a:gd name="connsiteX5" fmla="*/ 773723 w 923192"/>
              <a:gd name="connsiteY5" fmla="*/ 184639 h 2022231"/>
              <a:gd name="connsiteX6" fmla="*/ 747346 w 923192"/>
              <a:gd name="connsiteY6" fmla="*/ 237392 h 2022231"/>
              <a:gd name="connsiteX7" fmla="*/ 720969 w 923192"/>
              <a:gd name="connsiteY7" fmla="*/ 254977 h 2022231"/>
              <a:gd name="connsiteX8" fmla="*/ 685800 w 923192"/>
              <a:gd name="connsiteY8" fmla="*/ 307731 h 2022231"/>
              <a:gd name="connsiteX9" fmla="*/ 677008 w 923192"/>
              <a:gd name="connsiteY9" fmla="*/ 342900 h 2022231"/>
              <a:gd name="connsiteX10" fmla="*/ 668215 w 923192"/>
              <a:gd name="connsiteY10" fmla="*/ 369277 h 2022231"/>
              <a:gd name="connsiteX11" fmla="*/ 659423 w 923192"/>
              <a:gd name="connsiteY11" fmla="*/ 404446 h 2022231"/>
              <a:gd name="connsiteX12" fmla="*/ 641839 w 923192"/>
              <a:gd name="connsiteY12" fmla="*/ 457200 h 2022231"/>
              <a:gd name="connsiteX13" fmla="*/ 633046 w 923192"/>
              <a:gd name="connsiteY13" fmla="*/ 492369 h 2022231"/>
              <a:gd name="connsiteX14" fmla="*/ 606669 w 923192"/>
              <a:gd name="connsiteY14" fmla="*/ 571500 h 2022231"/>
              <a:gd name="connsiteX15" fmla="*/ 589085 w 923192"/>
              <a:gd name="connsiteY15" fmla="*/ 650631 h 2022231"/>
              <a:gd name="connsiteX16" fmla="*/ 571500 w 923192"/>
              <a:gd name="connsiteY16" fmla="*/ 703385 h 2022231"/>
              <a:gd name="connsiteX17" fmla="*/ 545123 w 923192"/>
              <a:gd name="connsiteY17" fmla="*/ 782515 h 2022231"/>
              <a:gd name="connsiteX18" fmla="*/ 536331 w 923192"/>
              <a:gd name="connsiteY18" fmla="*/ 817685 h 2022231"/>
              <a:gd name="connsiteX19" fmla="*/ 509954 w 923192"/>
              <a:gd name="connsiteY19" fmla="*/ 844062 h 2022231"/>
              <a:gd name="connsiteX20" fmla="*/ 465992 w 923192"/>
              <a:gd name="connsiteY20" fmla="*/ 896815 h 2022231"/>
              <a:gd name="connsiteX21" fmla="*/ 430823 w 923192"/>
              <a:gd name="connsiteY21" fmla="*/ 949569 h 2022231"/>
              <a:gd name="connsiteX22" fmla="*/ 395654 w 923192"/>
              <a:gd name="connsiteY22" fmla="*/ 1002323 h 2022231"/>
              <a:gd name="connsiteX23" fmla="*/ 378069 w 923192"/>
              <a:gd name="connsiteY23" fmla="*/ 1063869 h 2022231"/>
              <a:gd name="connsiteX24" fmla="*/ 351692 w 923192"/>
              <a:gd name="connsiteY24" fmla="*/ 1090246 h 2022231"/>
              <a:gd name="connsiteX25" fmla="*/ 307731 w 923192"/>
              <a:gd name="connsiteY25" fmla="*/ 1134208 h 2022231"/>
              <a:gd name="connsiteX26" fmla="*/ 281354 w 923192"/>
              <a:gd name="connsiteY26" fmla="*/ 1186962 h 2022231"/>
              <a:gd name="connsiteX27" fmla="*/ 254977 w 923192"/>
              <a:gd name="connsiteY27" fmla="*/ 1204546 h 2022231"/>
              <a:gd name="connsiteX28" fmla="*/ 184639 w 923192"/>
              <a:gd name="connsiteY28" fmla="*/ 1266092 h 2022231"/>
              <a:gd name="connsiteX29" fmla="*/ 158262 w 923192"/>
              <a:gd name="connsiteY29" fmla="*/ 1283677 h 2022231"/>
              <a:gd name="connsiteX30" fmla="*/ 123092 w 923192"/>
              <a:gd name="connsiteY30" fmla="*/ 1336431 h 2022231"/>
              <a:gd name="connsiteX31" fmla="*/ 87923 w 923192"/>
              <a:gd name="connsiteY31" fmla="*/ 1389185 h 2022231"/>
              <a:gd name="connsiteX32" fmla="*/ 61546 w 923192"/>
              <a:gd name="connsiteY32" fmla="*/ 1441939 h 2022231"/>
              <a:gd name="connsiteX33" fmla="*/ 35169 w 923192"/>
              <a:gd name="connsiteY33" fmla="*/ 1529862 h 2022231"/>
              <a:gd name="connsiteX34" fmla="*/ 26377 w 923192"/>
              <a:gd name="connsiteY34" fmla="*/ 1600200 h 2022231"/>
              <a:gd name="connsiteX35" fmla="*/ 8792 w 923192"/>
              <a:gd name="connsiteY35" fmla="*/ 1652954 h 2022231"/>
              <a:gd name="connsiteX36" fmla="*/ 0 w 923192"/>
              <a:gd name="connsiteY36" fmla="*/ 1688123 h 2022231"/>
              <a:gd name="connsiteX37" fmla="*/ 8792 w 923192"/>
              <a:gd name="connsiteY37" fmla="*/ 2022231 h 2022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23192" h="2022231">
                <a:moveTo>
                  <a:pt x="923192" y="0"/>
                </a:moveTo>
                <a:cubicBezTo>
                  <a:pt x="908538" y="11723"/>
                  <a:pt x="891444" y="20921"/>
                  <a:pt x="879231" y="35169"/>
                </a:cubicBezTo>
                <a:cubicBezTo>
                  <a:pt x="873200" y="42206"/>
                  <a:pt x="874584" y="53257"/>
                  <a:pt x="870439" y="61546"/>
                </a:cubicBezTo>
                <a:cubicBezTo>
                  <a:pt x="865713" y="70998"/>
                  <a:pt x="858716" y="79131"/>
                  <a:pt x="852854" y="87923"/>
                </a:cubicBezTo>
                <a:cubicBezTo>
                  <a:pt x="837403" y="134277"/>
                  <a:pt x="854274" y="96771"/>
                  <a:pt x="817685" y="140677"/>
                </a:cubicBezTo>
                <a:cubicBezTo>
                  <a:pt x="781050" y="184639"/>
                  <a:pt x="822081" y="152400"/>
                  <a:pt x="773723" y="184639"/>
                </a:cubicBezTo>
                <a:cubicBezTo>
                  <a:pt x="766572" y="206092"/>
                  <a:pt x="764391" y="220347"/>
                  <a:pt x="747346" y="237392"/>
                </a:cubicBezTo>
                <a:cubicBezTo>
                  <a:pt x="739874" y="244864"/>
                  <a:pt x="729761" y="249115"/>
                  <a:pt x="720969" y="254977"/>
                </a:cubicBezTo>
                <a:lnTo>
                  <a:pt x="685800" y="307731"/>
                </a:lnTo>
                <a:cubicBezTo>
                  <a:pt x="679097" y="317785"/>
                  <a:pt x="680328" y="331281"/>
                  <a:pt x="677008" y="342900"/>
                </a:cubicBezTo>
                <a:cubicBezTo>
                  <a:pt x="674462" y="351811"/>
                  <a:pt x="670761" y="360366"/>
                  <a:pt x="668215" y="369277"/>
                </a:cubicBezTo>
                <a:cubicBezTo>
                  <a:pt x="664895" y="380896"/>
                  <a:pt x="662895" y="392872"/>
                  <a:pt x="659423" y="404446"/>
                </a:cubicBezTo>
                <a:cubicBezTo>
                  <a:pt x="654097" y="422200"/>
                  <a:pt x="646335" y="439218"/>
                  <a:pt x="641839" y="457200"/>
                </a:cubicBezTo>
                <a:cubicBezTo>
                  <a:pt x="638908" y="468923"/>
                  <a:pt x="636518" y="480795"/>
                  <a:pt x="633046" y="492369"/>
                </a:cubicBezTo>
                <a:cubicBezTo>
                  <a:pt x="633025" y="492439"/>
                  <a:pt x="611077" y="558277"/>
                  <a:pt x="606669" y="571500"/>
                </a:cubicBezTo>
                <a:cubicBezTo>
                  <a:pt x="594830" y="607015"/>
                  <a:pt x="599533" y="612322"/>
                  <a:pt x="589085" y="650631"/>
                </a:cubicBezTo>
                <a:cubicBezTo>
                  <a:pt x="584208" y="668514"/>
                  <a:pt x="577362" y="685800"/>
                  <a:pt x="571500" y="703385"/>
                </a:cubicBezTo>
                <a:lnTo>
                  <a:pt x="545123" y="782515"/>
                </a:lnTo>
                <a:cubicBezTo>
                  <a:pt x="541302" y="793979"/>
                  <a:pt x="542326" y="807193"/>
                  <a:pt x="536331" y="817685"/>
                </a:cubicBezTo>
                <a:cubicBezTo>
                  <a:pt x="530162" y="828481"/>
                  <a:pt x="517914" y="834510"/>
                  <a:pt x="509954" y="844062"/>
                </a:cubicBezTo>
                <a:cubicBezTo>
                  <a:pt x="448756" y="917499"/>
                  <a:pt x="543043" y="819767"/>
                  <a:pt x="465992" y="896815"/>
                </a:cubicBezTo>
                <a:cubicBezTo>
                  <a:pt x="449177" y="947261"/>
                  <a:pt x="469242" y="900173"/>
                  <a:pt x="430823" y="949569"/>
                </a:cubicBezTo>
                <a:cubicBezTo>
                  <a:pt x="417848" y="966251"/>
                  <a:pt x="395654" y="1002323"/>
                  <a:pt x="395654" y="1002323"/>
                </a:cubicBezTo>
                <a:cubicBezTo>
                  <a:pt x="394481" y="1007017"/>
                  <a:pt x="383116" y="1056298"/>
                  <a:pt x="378069" y="1063869"/>
                </a:cubicBezTo>
                <a:cubicBezTo>
                  <a:pt x="371172" y="1074215"/>
                  <a:pt x="359652" y="1080694"/>
                  <a:pt x="351692" y="1090246"/>
                </a:cubicBezTo>
                <a:cubicBezTo>
                  <a:pt x="315057" y="1134209"/>
                  <a:pt x="356090" y="1101968"/>
                  <a:pt x="307731" y="1134208"/>
                </a:cubicBezTo>
                <a:cubicBezTo>
                  <a:pt x="300580" y="1155662"/>
                  <a:pt x="298399" y="1169917"/>
                  <a:pt x="281354" y="1186962"/>
                </a:cubicBezTo>
                <a:cubicBezTo>
                  <a:pt x="273882" y="1194434"/>
                  <a:pt x="263769" y="1198685"/>
                  <a:pt x="254977" y="1204546"/>
                </a:cubicBezTo>
                <a:cubicBezTo>
                  <a:pt x="225669" y="1248507"/>
                  <a:pt x="246185" y="1225061"/>
                  <a:pt x="184639" y="1266092"/>
                </a:cubicBezTo>
                <a:lnTo>
                  <a:pt x="158262" y="1283677"/>
                </a:lnTo>
                <a:cubicBezTo>
                  <a:pt x="141445" y="1334124"/>
                  <a:pt x="161512" y="1287034"/>
                  <a:pt x="123092" y="1336431"/>
                </a:cubicBezTo>
                <a:cubicBezTo>
                  <a:pt x="110117" y="1353113"/>
                  <a:pt x="87923" y="1389185"/>
                  <a:pt x="87923" y="1389185"/>
                </a:cubicBezTo>
                <a:cubicBezTo>
                  <a:pt x="55860" y="1485377"/>
                  <a:pt x="106995" y="1339679"/>
                  <a:pt x="61546" y="1441939"/>
                </a:cubicBezTo>
                <a:cubicBezTo>
                  <a:pt x="49316" y="1469456"/>
                  <a:pt x="42476" y="1500637"/>
                  <a:pt x="35169" y="1529862"/>
                </a:cubicBezTo>
                <a:cubicBezTo>
                  <a:pt x="32238" y="1553308"/>
                  <a:pt x="31328" y="1577096"/>
                  <a:pt x="26377" y="1600200"/>
                </a:cubicBezTo>
                <a:cubicBezTo>
                  <a:pt x="22493" y="1618324"/>
                  <a:pt x="14654" y="1635369"/>
                  <a:pt x="8792" y="1652954"/>
                </a:cubicBezTo>
                <a:cubicBezTo>
                  <a:pt x="4971" y="1664418"/>
                  <a:pt x="2931" y="1676400"/>
                  <a:pt x="0" y="1688123"/>
                </a:cubicBezTo>
                <a:cubicBezTo>
                  <a:pt x="3093" y="1799488"/>
                  <a:pt x="8792" y="1910823"/>
                  <a:pt x="8792" y="2022231"/>
                </a:cubicBezTo>
              </a:path>
            </a:pathLst>
          </a:cu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1E93BA8-CAEA-FFC0-7333-AC0183B03CCD}"/>
              </a:ext>
            </a:extLst>
          </p:cNvPr>
          <p:cNvSpPr/>
          <p:nvPr/>
        </p:nvSpPr>
        <p:spPr>
          <a:xfrm>
            <a:off x="2576513" y="4440238"/>
            <a:ext cx="298450" cy="1150937"/>
          </a:xfrm>
          <a:custGeom>
            <a:avLst/>
            <a:gdLst>
              <a:gd name="connsiteX0" fmla="*/ 0 w 298939"/>
              <a:gd name="connsiteY0" fmla="*/ 0 h 1151793"/>
              <a:gd name="connsiteX1" fmla="*/ 17585 w 298939"/>
              <a:gd name="connsiteY1" fmla="*/ 175847 h 1151793"/>
              <a:gd name="connsiteX2" fmla="*/ 26377 w 298939"/>
              <a:gd name="connsiteY2" fmla="*/ 202223 h 1151793"/>
              <a:gd name="connsiteX3" fmla="*/ 52754 w 298939"/>
              <a:gd name="connsiteY3" fmla="*/ 290147 h 1151793"/>
              <a:gd name="connsiteX4" fmla="*/ 70339 w 298939"/>
              <a:gd name="connsiteY4" fmla="*/ 342900 h 1151793"/>
              <a:gd name="connsiteX5" fmla="*/ 87923 w 298939"/>
              <a:gd name="connsiteY5" fmla="*/ 378070 h 1151793"/>
              <a:gd name="connsiteX6" fmla="*/ 123092 w 298939"/>
              <a:gd name="connsiteY6" fmla="*/ 430823 h 1151793"/>
              <a:gd name="connsiteX7" fmla="*/ 140677 w 298939"/>
              <a:gd name="connsiteY7" fmla="*/ 589085 h 1151793"/>
              <a:gd name="connsiteX8" fmla="*/ 158262 w 298939"/>
              <a:gd name="connsiteY8" fmla="*/ 641839 h 1151793"/>
              <a:gd name="connsiteX9" fmla="*/ 167054 w 298939"/>
              <a:gd name="connsiteY9" fmla="*/ 685800 h 1151793"/>
              <a:gd name="connsiteX10" fmla="*/ 175846 w 298939"/>
              <a:gd name="connsiteY10" fmla="*/ 782516 h 1151793"/>
              <a:gd name="connsiteX11" fmla="*/ 184639 w 298939"/>
              <a:gd name="connsiteY11" fmla="*/ 808893 h 1151793"/>
              <a:gd name="connsiteX12" fmla="*/ 202223 w 298939"/>
              <a:gd name="connsiteY12" fmla="*/ 914400 h 1151793"/>
              <a:gd name="connsiteX13" fmla="*/ 219808 w 298939"/>
              <a:gd name="connsiteY13" fmla="*/ 967154 h 1151793"/>
              <a:gd name="connsiteX14" fmla="*/ 246185 w 298939"/>
              <a:gd name="connsiteY14" fmla="*/ 1046285 h 1151793"/>
              <a:gd name="connsiteX15" fmla="*/ 281354 w 298939"/>
              <a:gd name="connsiteY15" fmla="*/ 1099039 h 1151793"/>
              <a:gd name="connsiteX16" fmla="*/ 298939 w 298939"/>
              <a:gd name="connsiteY16" fmla="*/ 1151793 h 1151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8939" h="1151793">
                <a:moveTo>
                  <a:pt x="0" y="0"/>
                </a:moveTo>
                <a:cubicBezTo>
                  <a:pt x="3190" y="38285"/>
                  <a:pt x="9479" y="131263"/>
                  <a:pt x="17585" y="175847"/>
                </a:cubicBezTo>
                <a:cubicBezTo>
                  <a:pt x="19243" y="184965"/>
                  <a:pt x="23446" y="193431"/>
                  <a:pt x="26377" y="202223"/>
                </a:cubicBezTo>
                <a:cubicBezTo>
                  <a:pt x="45667" y="337261"/>
                  <a:pt x="19082" y="214388"/>
                  <a:pt x="52754" y="290147"/>
                </a:cubicBezTo>
                <a:cubicBezTo>
                  <a:pt x="60282" y="307085"/>
                  <a:pt x="62050" y="326321"/>
                  <a:pt x="70339" y="342900"/>
                </a:cubicBezTo>
                <a:cubicBezTo>
                  <a:pt x="76200" y="354623"/>
                  <a:pt x="81180" y="366831"/>
                  <a:pt x="87923" y="378070"/>
                </a:cubicBezTo>
                <a:cubicBezTo>
                  <a:pt x="98796" y="396192"/>
                  <a:pt x="123092" y="430823"/>
                  <a:pt x="123092" y="430823"/>
                </a:cubicBezTo>
                <a:cubicBezTo>
                  <a:pt x="149660" y="537091"/>
                  <a:pt x="104479" y="347764"/>
                  <a:pt x="140677" y="589085"/>
                </a:cubicBezTo>
                <a:cubicBezTo>
                  <a:pt x="143427" y="607416"/>
                  <a:pt x="154627" y="623663"/>
                  <a:pt x="158262" y="641839"/>
                </a:cubicBezTo>
                <a:lnTo>
                  <a:pt x="167054" y="685800"/>
                </a:lnTo>
                <a:cubicBezTo>
                  <a:pt x="169985" y="718039"/>
                  <a:pt x="171268" y="750470"/>
                  <a:pt x="175846" y="782516"/>
                </a:cubicBezTo>
                <a:cubicBezTo>
                  <a:pt x="177157" y="791691"/>
                  <a:pt x="182821" y="799805"/>
                  <a:pt x="184639" y="808893"/>
                </a:cubicBezTo>
                <a:cubicBezTo>
                  <a:pt x="194075" y="856070"/>
                  <a:pt x="190427" y="871147"/>
                  <a:pt x="202223" y="914400"/>
                </a:cubicBezTo>
                <a:cubicBezTo>
                  <a:pt x="207100" y="932283"/>
                  <a:pt x="213946" y="949569"/>
                  <a:pt x="219808" y="967154"/>
                </a:cubicBezTo>
                <a:lnTo>
                  <a:pt x="246185" y="1046285"/>
                </a:lnTo>
                <a:cubicBezTo>
                  <a:pt x="252869" y="1066334"/>
                  <a:pt x="281354" y="1099039"/>
                  <a:pt x="281354" y="1099039"/>
                </a:cubicBezTo>
                <a:lnTo>
                  <a:pt x="298939" y="1151793"/>
                </a:lnTo>
              </a:path>
            </a:pathLst>
          </a:cu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E42C862E-FE5A-A8DB-5044-14631E43E1DE}"/>
              </a:ext>
            </a:extLst>
          </p:cNvPr>
          <p:cNvSpPr/>
          <p:nvPr/>
        </p:nvSpPr>
        <p:spPr>
          <a:xfrm>
            <a:off x="3552825" y="2295525"/>
            <a:ext cx="714375" cy="1809750"/>
          </a:xfrm>
          <a:custGeom>
            <a:avLst/>
            <a:gdLst>
              <a:gd name="connsiteX0" fmla="*/ 35169 w 714742"/>
              <a:gd name="connsiteY0" fmla="*/ 1811216 h 1811216"/>
              <a:gd name="connsiteX1" fmla="*/ 17584 w 714742"/>
              <a:gd name="connsiteY1" fmla="*/ 1670539 h 1811216"/>
              <a:gd name="connsiteX2" fmla="*/ 0 w 714742"/>
              <a:gd name="connsiteY2" fmla="*/ 1617785 h 1811216"/>
              <a:gd name="connsiteX3" fmla="*/ 8792 w 714742"/>
              <a:gd name="connsiteY3" fmla="*/ 1362808 h 1811216"/>
              <a:gd name="connsiteX4" fmla="*/ 35169 w 714742"/>
              <a:gd name="connsiteY4" fmla="*/ 1099039 h 1811216"/>
              <a:gd name="connsiteX5" fmla="*/ 61546 w 714742"/>
              <a:gd name="connsiteY5" fmla="*/ 1072662 h 1811216"/>
              <a:gd name="connsiteX6" fmla="*/ 70338 w 714742"/>
              <a:gd name="connsiteY6" fmla="*/ 1028700 h 1811216"/>
              <a:gd name="connsiteX7" fmla="*/ 96715 w 714742"/>
              <a:gd name="connsiteY7" fmla="*/ 1002323 h 1811216"/>
              <a:gd name="connsiteX8" fmla="*/ 114300 w 714742"/>
              <a:gd name="connsiteY8" fmla="*/ 975946 h 1811216"/>
              <a:gd name="connsiteX9" fmla="*/ 123092 w 714742"/>
              <a:gd name="connsiteY9" fmla="*/ 949570 h 1811216"/>
              <a:gd name="connsiteX10" fmla="*/ 175846 w 714742"/>
              <a:gd name="connsiteY10" fmla="*/ 923193 h 1811216"/>
              <a:gd name="connsiteX11" fmla="*/ 193431 w 714742"/>
              <a:gd name="connsiteY11" fmla="*/ 896816 h 1811216"/>
              <a:gd name="connsiteX12" fmla="*/ 219807 w 714742"/>
              <a:gd name="connsiteY12" fmla="*/ 888023 h 1811216"/>
              <a:gd name="connsiteX13" fmla="*/ 228600 w 714742"/>
              <a:gd name="connsiteY13" fmla="*/ 861646 h 1811216"/>
              <a:gd name="connsiteX14" fmla="*/ 307731 w 714742"/>
              <a:gd name="connsiteY14" fmla="*/ 808893 h 1811216"/>
              <a:gd name="connsiteX15" fmla="*/ 360484 w 714742"/>
              <a:gd name="connsiteY15" fmla="*/ 756139 h 1811216"/>
              <a:gd name="connsiteX16" fmla="*/ 413238 w 714742"/>
              <a:gd name="connsiteY16" fmla="*/ 720970 h 1811216"/>
              <a:gd name="connsiteX17" fmla="*/ 430823 w 714742"/>
              <a:gd name="connsiteY17" fmla="*/ 694593 h 1811216"/>
              <a:gd name="connsiteX18" fmla="*/ 457200 w 714742"/>
              <a:gd name="connsiteY18" fmla="*/ 668216 h 1811216"/>
              <a:gd name="connsiteX19" fmla="*/ 492369 w 714742"/>
              <a:gd name="connsiteY19" fmla="*/ 615462 h 1811216"/>
              <a:gd name="connsiteX20" fmla="*/ 527538 w 714742"/>
              <a:gd name="connsiteY20" fmla="*/ 571500 h 1811216"/>
              <a:gd name="connsiteX21" fmla="*/ 536331 w 714742"/>
              <a:gd name="connsiteY21" fmla="*/ 545123 h 1811216"/>
              <a:gd name="connsiteX22" fmla="*/ 589084 w 714742"/>
              <a:gd name="connsiteY22" fmla="*/ 483577 h 1811216"/>
              <a:gd name="connsiteX23" fmla="*/ 597877 w 714742"/>
              <a:gd name="connsiteY23" fmla="*/ 448408 h 1811216"/>
              <a:gd name="connsiteX24" fmla="*/ 606669 w 714742"/>
              <a:gd name="connsiteY24" fmla="*/ 342900 h 1811216"/>
              <a:gd name="connsiteX25" fmla="*/ 624254 w 714742"/>
              <a:gd name="connsiteY25" fmla="*/ 290146 h 1811216"/>
              <a:gd name="connsiteX26" fmla="*/ 650631 w 714742"/>
              <a:gd name="connsiteY26" fmla="*/ 228600 h 1811216"/>
              <a:gd name="connsiteX27" fmla="*/ 659423 w 714742"/>
              <a:gd name="connsiteY27" fmla="*/ 114300 h 1811216"/>
              <a:gd name="connsiteX28" fmla="*/ 677007 w 714742"/>
              <a:gd name="connsiteY28" fmla="*/ 87923 h 1811216"/>
              <a:gd name="connsiteX29" fmla="*/ 685800 w 714742"/>
              <a:gd name="connsiteY29" fmla="*/ 61546 h 1811216"/>
              <a:gd name="connsiteX30" fmla="*/ 712177 w 714742"/>
              <a:gd name="connsiteY30" fmla="*/ 43962 h 1811216"/>
              <a:gd name="connsiteX31" fmla="*/ 712177 w 714742"/>
              <a:gd name="connsiteY31" fmla="*/ 0 h 181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14742" h="1811216">
                <a:moveTo>
                  <a:pt x="35169" y="1811216"/>
                </a:moveTo>
                <a:cubicBezTo>
                  <a:pt x="30986" y="1765197"/>
                  <a:pt x="29974" y="1715969"/>
                  <a:pt x="17584" y="1670539"/>
                </a:cubicBezTo>
                <a:cubicBezTo>
                  <a:pt x="12707" y="1652656"/>
                  <a:pt x="0" y="1617785"/>
                  <a:pt x="0" y="1617785"/>
                </a:cubicBezTo>
                <a:cubicBezTo>
                  <a:pt x="2931" y="1532793"/>
                  <a:pt x="5702" y="1447795"/>
                  <a:pt x="8792" y="1362808"/>
                </a:cubicBezTo>
                <a:cubicBezTo>
                  <a:pt x="10641" y="1311962"/>
                  <a:pt x="-15240" y="1169610"/>
                  <a:pt x="35169" y="1099039"/>
                </a:cubicBezTo>
                <a:cubicBezTo>
                  <a:pt x="42396" y="1088921"/>
                  <a:pt x="52754" y="1081454"/>
                  <a:pt x="61546" y="1072662"/>
                </a:cubicBezTo>
                <a:cubicBezTo>
                  <a:pt x="64477" y="1058008"/>
                  <a:pt x="63655" y="1042067"/>
                  <a:pt x="70338" y="1028700"/>
                </a:cubicBezTo>
                <a:cubicBezTo>
                  <a:pt x="75899" y="1017578"/>
                  <a:pt x="88755" y="1011875"/>
                  <a:pt x="96715" y="1002323"/>
                </a:cubicBezTo>
                <a:cubicBezTo>
                  <a:pt x="103480" y="994205"/>
                  <a:pt x="108438" y="984738"/>
                  <a:pt x="114300" y="975946"/>
                </a:cubicBezTo>
                <a:cubicBezTo>
                  <a:pt x="117231" y="967154"/>
                  <a:pt x="117303" y="956807"/>
                  <a:pt x="123092" y="949570"/>
                </a:cubicBezTo>
                <a:cubicBezTo>
                  <a:pt x="135489" y="934074"/>
                  <a:pt x="158469" y="928985"/>
                  <a:pt x="175846" y="923193"/>
                </a:cubicBezTo>
                <a:cubicBezTo>
                  <a:pt x="181708" y="914401"/>
                  <a:pt x="185180" y="903417"/>
                  <a:pt x="193431" y="896816"/>
                </a:cubicBezTo>
                <a:cubicBezTo>
                  <a:pt x="200668" y="891026"/>
                  <a:pt x="213254" y="894576"/>
                  <a:pt x="219807" y="888023"/>
                </a:cubicBezTo>
                <a:cubicBezTo>
                  <a:pt x="226360" y="881469"/>
                  <a:pt x="222046" y="868199"/>
                  <a:pt x="228600" y="861646"/>
                </a:cubicBezTo>
                <a:cubicBezTo>
                  <a:pt x="228603" y="861643"/>
                  <a:pt x="294540" y="817686"/>
                  <a:pt x="307731" y="808893"/>
                </a:cubicBezTo>
                <a:cubicBezTo>
                  <a:pt x="328423" y="795099"/>
                  <a:pt x="339792" y="769933"/>
                  <a:pt x="360484" y="756139"/>
                </a:cubicBezTo>
                <a:lnTo>
                  <a:pt x="413238" y="720970"/>
                </a:lnTo>
                <a:cubicBezTo>
                  <a:pt x="419100" y="712178"/>
                  <a:pt x="424058" y="702711"/>
                  <a:pt x="430823" y="694593"/>
                </a:cubicBezTo>
                <a:cubicBezTo>
                  <a:pt x="438783" y="685041"/>
                  <a:pt x="450303" y="678562"/>
                  <a:pt x="457200" y="668216"/>
                </a:cubicBezTo>
                <a:cubicBezTo>
                  <a:pt x="508097" y="591870"/>
                  <a:pt x="408224" y="699607"/>
                  <a:pt x="492369" y="615462"/>
                </a:cubicBezTo>
                <a:cubicBezTo>
                  <a:pt x="514467" y="549165"/>
                  <a:pt x="482088" y="628312"/>
                  <a:pt x="527538" y="571500"/>
                </a:cubicBezTo>
                <a:cubicBezTo>
                  <a:pt x="533328" y="564263"/>
                  <a:pt x="531733" y="553170"/>
                  <a:pt x="536331" y="545123"/>
                </a:cubicBezTo>
                <a:cubicBezTo>
                  <a:pt x="551371" y="518803"/>
                  <a:pt x="568295" y="504366"/>
                  <a:pt x="589084" y="483577"/>
                </a:cubicBezTo>
                <a:cubicBezTo>
                  <a:pt x="592015" y="471854"/>
                  <a:pt x="596378" y="460399"/>
                  <a:pt x="597877" y="448408"/>
                </a:cubicBezTo>
                <a:cubicBezTo>
                  <a:pt x="602254" y="413389"/>
                  <a:pt x="600867" y="377711"/>
                  <a:pt x="606669" y="342900"/>
                </a:cubicBezTo>
                <a:cubicBezTo>
                  <a:pt x="609716" y="324616"/>
                  <a:pt x="618392" y="307731"/>
                  <a:pt x="624254" y="290146"/>
                </a:cubicBezTo>
                <a:cubicBezTo>
                  <a:pt x="637191" y="251335"/>
                  <a:pt x="628901" y="272061"/>
                  <a:pt x="650631" y="228600"/>
                </a:cubicBezTo>
                <a:cubicBezTo>
                  <a:pt x="653562" y="190500"/>
                  <a:pt x="652381" y="151858"/>
                  <a:pt x="659423" y="114300"/>
                </a:cubicBezTo>
                <a:cubicBezTo>
                  <a:pt x="661370" y="103914"/>
                  <a:pt x="672281" y="97374"/>
                  <a:pt x="677007" y="87923"/>
                </a:cubicBezTo>
                <a:cubicBezTo>
                  <a:pt x="681152" y="79633"/>
                  <a:pt x="680010" y="68783"/>
                  <a:pt x="685800" y="61546"/>
                </a:cubicBezTo>
                <a:cubicBezTo>
                  <a:pt x="692401" y="53295"/>
                  <a:pt x="708014" y="53675"/>
                  <a:pt x="712177" y="43962"/>
                </a:cubicBezTo>
                <a:cubicBezTo>
                  <a:pt x="717950" y="30493"/>
                  <a:pt x="712177" y="14654"/>
                  <a:pt x="712177" y="0"/>
                </a:cubicBezTo>
              </a:path>
            </a:pathLst>
          </a:cu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92EE25C0-6F72-E898-117E-B9EBC26EA2D3}"/>
              </a:ext>
            </a:extLst>
          </p:cNvPr>
          <p:cNvSpPr/>
          <p:nvPr/>
        </p:nvSpPr>
        <p:spPr>
          <a:xfrm>
            <a:off x="4562475" y="3121025"/>
            <a:ext cx="1689100" cy="949325"/>
          </a:xfrm>
          <a:custGeom>
            <a:avLst/>
            <a:gdLst>
              <a:gd name="connsiteX0" fmla="*/ 0 w 1688123"/>
              <a:gd name="connsiteY0" fmla="*/ 949569 h 949569"/>
              <a:gd name="connsiteX1" fmla="*/ 17584 w 1688123"/>
              <a:gd name="connsiteY1" fmla="*/ 905608 h 949569"/>
              <a:gd name="connsiteX2" fmla="*/ 79130 w 1688123"/>
              <a:gd name="connsiteY2" fmla="*/ 844062 h 949569"/>
              <a:gd name="connsiteX3" fmla="*/ 114300 w 1688123"/>
              <a:gd name="connsiteY3" fmla="*/ 835269 h 949569"/>
              <a:gd name="connsiteX4" fmla="*/ 123092 w 1688123"/>
              <a:gd name="connsiteY4" fmla="*/ 808893 h 949569"/>
              <a:gd name="connsiteX5" fmla="*/ 175846 w 1688123"/>
              <a:gd name="connsiteY5" fmla="*/ 764931 h 949569"/>
              <a:gd name="connsiteX6" fmla="*/ 202223 w 1688123"/>
              <a:gd name="connsiteY6" fmla="*/ 756139 h 949569"/>
              <a:gd name="connsiteX7" fmla="*/ 219807 w 1688123"/>
              <a:gd name="connsiteY7" fmla="*/ 729762 h 949569"/>
              <a:gd name="connsiteX8" fmla="*/ 272561 w 1688123"/>
              <a:gd name="connsiteY8" fmla="*/ 703385 h 949569"/>
              <a:gd name="connsiteX9" fmla="*/ 290146 w 1688123"/>
              <a:gd name="connsiteY9" fmla="*/ 677008 h 949569"/>
              <a:gd name="connsiteX10" fmla="*/ 325315 w 1688123"/>
              <a:gd name="connsiteY10" fmla="*/ 668216 h 949569"/>
              <a:gd name="connsiteX11" fmla="*/ 360484 w 1688123"/>
              <a:gd name="connsiteY11" fmla="*/ 615462 h 949569"/>
              <a:gd name="connsiteX12" fmla="*/ 395654 w 1688123"/>
              <a:gd name="connsiteY12" fmla="*/ 606669 h 949569"/>
              <a:gd name="connsiteX13" fmla="*/ 448407 w 1688123"/>
              <a:gd name="connsiteY13" fmla="*/ 589085 h 949569"/>
              <a:gd name="connsiteX14" fmla="*/ 492369 w 1688123"/>
              <a:gd name="connsiteY14" fmla="*/ 553916 h 949569"/>
              <a:gd name="connsiteX15" fmla="*/ 571500 w 1688123"/>
              <a:gd name="connsiteY15" fmla="*/ 509954 h 949569"/>
              <a:gd name="connsiteX16" fmla="*/ 597877 w 1688123"/>
              <a:gd name="connsiteY16" fmla="*/ 448408 h 949569"/>
              <a:gd name="connsiteX17" fmla="*/ 633046 w 1688123"/>
              <a:gd name="connsiteY17" fmla="*/ 430823 h 949569"/>
              <a:gd name="connsiteX18" fmla="*/ 677007 w 1688123"/>
              <a:gd name="connsiteY18" fmla="*/ 378069 h 949569"/>
              <a:gd name="connsiteX19" fmla="*/ 703384 w 1688123"/>
              <a:gd name="connsiteY19" fmla="*/ 369277 h 949569"/>
              <a:gd name="connsiteX20" fmla="*/ 747346 w 1688123"/>
              <a:gd name="connsiteY20" fmla="*/ 325316 h 949569"/>
              <a:gd name="connsiteX21" fmla="*/ 764930 w 1688123"/>
              <a:gd name="connsiteY21" fmla="*/ 298939 h 949569"/>
              <a:gd name="connsiteX22" fmla="*/ 800100 w 1688123"/>
              <a:gd name="connsiteY22" fmla="*/ 290146 h 949569"/>
              <a:gd name="connsiteX23" fmla="*/ 870438 w 1688123"/>
              <a:gd name="connsiteY23" fmla="*/ 281354 h 949569"/>
              <a:gd name="connsiteX24" fmla="*/ 923192 w 1688123"/>
              <a:gd name="connsiteY24" fmla="*/ 254977 h 949569"/>
              <a:gd name="connsiteX25" fmla="*/ 949569 w 1688123"/>
              <a:gd name="connsiteY25" fmla="*/ 246185 h 949569"/>
              <a:gd name="connsiteX26" fmla="*/ 975946 w 1688123"/>
              <a:gd name="connsiteY26" fmla="*/ 228600 h 949569"/>
              <a:gd name="connsiteX27" fmla="*/ 1002323 w 1688123"/>
              <a:gd name="connsiteY27" fmla="*/ 219808 h 949569"/>
              <a:gd name="connsiteX28" fmla="*/ 1011115 w 1688123"/>
              <a:gd name="connsiteY28" fmla="*/ 193431 h 949569"/>
              <a:gd name="connsiteX29" fmla="*/ 1037492 w 1688123"/>
              <a:gd name="connsiteY29" fmla="*/ 175846 h 949569"/>
              <a:gd name="connsiteX30" fmla="*/ 1063869 w 1688123"/>
              <a:gd name="connsiteY30" fmla="*/ 149469 h 949569"/>
              <a:gd name="connsiteX31" fmla="*/ 1116623 w 1688123"/>
              <a:gd name="connsiteY31" fmla="*/ 140677 h 949569"/>
              <a:gd name="connsiteX32" fmla="*/ 1151792 w 1688123"/>
              <a:gd name="connsiteY32" fmla="*/ 131885 h 949569"/>
              <a:gd name="connsiteX33" fmla="*/ 1239715 w 1688123"/>
              <a:gd name="connsiteY33" fmla="*/ 105508 h 949569"/>
              <a:gd name="connsiteX34" fmla="*/ 1362807 w 1688123"/>
              <a:gd name="connsiteY34" fmla="*/ 87923 h 949569"/>
              <a:gd name="connsiteX35" fmla="*/ 1397977 w 1688123"/>
              <a:gd name="connsiteY35" fmla="*/ 79131 h 949569"/>
              <a:gd name="connsiteX36" fmla="*/ 1441938 w 1688123"/>
              <a:gd name="connsiteY36" fmla="*/ 70339 h 949569"/>
              <a:gd name="connsiteX37" fmla="*/ 1494692 w 1688123"/>
              <a:gd name="connsiteY37" fmla="*/ 35169 h 949569"/>
              <a:gd name="connsiteX38" fmla="*/ 1661746 w 1688123"/>
              <a:gd name="connsiteY38" fmla="*/ 8793 h 949569"/>
              <a:gd name="connsiteX39" fmla="*/ 1688123 w 1688123"/>
              <a:gd name="connsiteY39" fmla="*/ 0 h 949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688123" h="949569">
                <a:moveTo>
                  <a:pt x="0" y="949569"/>
                </a:moveTo>
                <a:cubicBezTo>
                  <a:pt x="5861" y="934915"/>
                  <a:pt x="10027" y="919463"/>
                  <a:pt x="17584" y="905608"/>
                </a:cubicBezTo>
                <a:cubicBezTo>
                  <a:pt x="45955" y="853595"/>
                  <a:pt x="37940" y="855831"/>
                  <a:pt x="79130" y="844062"/>
                </a:cubicBezTo>
                <a:cubicBezTo>
                  <a:pt x="90749" y="840742"/>
                  <a:pt x="102577" y="838200"/>
                  <a:pt x="114300" y="835269"/>
                </a:cubicBezTo>
                <a:cubicBezTo>
                  <a:pt x="117231" y="826477"/>
                  <a:pt x="117951" y="816604"/>
                  <a:pt x="123092" y="808893"/>
                </a:cubicBezTo>
                <a:cubicBezTo>
                  <a:pt x="132814" y="794310"/>
                  <a:pt x="159627" y="773040"/>
                  <a:pt x="175846" y="764931"/>
                </a:cubicBezTo>
                <a:cubicBezTo>
                  <a:pt x="184135" y="760786"/>
                  <a:pt x="193431" y="759070"/>
                  <a:pt x="202223" y="756139"/>
                </a:cubicBezTo>
                <a:cubicBezTo>
                  <a:pt x="208084" y="747347"/>
                  <a:pt x="212335" y="737234"/>
                  <a:pt x="219807" y="729762"/>
                </a:cubicBezTo>
                <a:cubicBezTo>
                  <a:pt x="236852" y="712717"/>
                  <a:pt x="251107" y="710536"/>
                  <a:pt x="272561" y="703385"/>
                </a:cubicBezTo>
                <a:cubicBezTo>
                  <a:pt x="278423" y="694593"/>
                  <a:pt x="281354" y="682870"/>
                  <a:pt x="290146" y="677008"/>
                </a:cubicBezTo>
                <a:cubicBezTo>
                  <a:pt x="300200" y="670305"/>
                  <a:pt x="316221" y="676173"/>
                  <a:pt x="325315" y="668216"/>
                </a:cubicBezTo>
                <a:cubicBezTo>
                  <a:pt x="341220" y="654299"/>
                  <a:pt x="348761" y="633047"/>
                  <a:pt x="360484" y="615462"/>
                </a:cubicBezTo>
                <a:cubicBezTo>
                  <a:pt x="367187" y="605407"/>
                  <a:pt x="384079" y="610141"/>
                  <a:pt x="395654" y="606669"/>
                </a:cubicBezTo>
                <a:cubicBezTo>
                  <a:pt x="413408" y="601343"/>
                  <a:pt x="448407" y="589085"/>
                  <a:pt x="448407" y="589085"/>
                </a:cubicBezTo>
                <a:cubicBezTo>
                  <a:pt x="480900" y="540347"/>
                  <a:pt x="447401" y="578898"/>
                  <a:pt x="492369" y="553916"/>
                </a:cubicBezTo>
                <a:cubicBezTo>
                  <a:pt x="583067" y="503528"/>
                  <a:pt x="511815" y="529848"/>
                  <a:pt x="571500" y="509954"/>
                </a:cubicBezTo>
                <a:cubicBezTo>
                  <a:pt x="577008" y="487921"/>
                  <a:pt x="578702" y="464387"/>
                  <a:pt x="597877" y="448408"/>
                </a:cubicBezTo>
                <a:cubicBezTo>
                  <a:pt x="607946" y="440017"/>
                  <a:pt x="621323" y="436685"/>
                  <a:pt x="633046" y="430823"/>
                </a:cubicBezTo>
                <a:cubicBezTo>
                  <a:pt x="646021" y="411359"/>
                  <a:pt x="656697" y="391609"/>
                  <a:pt x="677007" y="378069"/>
                </a:cubicBezTo>
                <a:cubicBezTo>
                  <a:pt x="684718" y="372928"/>
                  <a:pt x="694592" y="372208"/>
                  <a:pt x="703384" y="369277"/>
                </a:cubicBezTo>
                <a:cubicBezTo>
                  <a:pt x="750280" y="298934"/>
                  <a:pt x="688727" y="383935"/>
                  <a:pt x="747346" y="325316"/>
                </a:cubicBezTo>
                <a:cubicBezTo>
                  <a:pt x="754818" y="317844"/>
                  <a:pt x="756138" y="304801"/>
                  <a:pt x="764930" y="298939"/>
                </a:cubicBezTo>
                <a:cubicBezTo>
                  <a:pt x="774985" y="292236"/>
                  <a:pt x="788180" y="292133"/>
                  <a:pt x="800100" y="290146"/>
                </a:cubicBezTo>
                <a:cubicBezTo>
                  <a:pt x="823407" y="286261"/>
                  <a:pt x="846992" y="284285"/>
                  <a:pt x="870438" y="281354"/>
                </a:cubicBezTo>
                <a:cubicBezTo>
                  <a:pt x="936737" y="259255"/>
                  <a:pt x="855015" y="289065"/>
                  <a:pt x="923192" y="254977"/>
                </a:cubicBezTo>
                <a:cubicBezTo>
                  <a:pt x="931481" y="250832"/>
                  <a:pt x="940777" y="249116"/>
                  <a:pt x="949569" y="246185"/>
                </a:cubicBezTo>
                <a:cubicBezTo>
                  <a:pt x="958361" y="240323"/>
                  <a:pt x="966494" y="233326"/>
                  <a:pt x="975946" y="228600"/>
                </a:cubicBezTo>
                <a:cubicBezTo>
                  <a:pt x="984235" y="224455"/>
                  <a:pt x="995770" y="226361"/>
                  <a:pt x="1002323" y="219808"/>
                </a:cubicBezTo>
                <a:cubicBezTo>
                  <a:pt x="1008876" y="213255"/>
                  <a:pt x="1005325" y="200668"/>
                  <a:pt x="1011115" y="193431"/>
                </a:cubicBezTo>
                <a:cubicBezTo>
                  <a:pt x="1017716" y="185179"/>
                  <a:pt x="1029374" y="182611"/>
                  <a:pt x="1037492" y="175846"/>
                </a:cubicBezTo>
                <a:cubicBezTo>
                  <a:pt x="1047044" y="167886"/>
                  <a:pt x="1052506" y="154519"/>
                  <a:pt x="1063869" y="149469"/>
                </a:cubicBezTo>
                <a:cubicBezTo>
                  <a:pt x="1080160" y="142229"/>
                  <a:pt x="1099142" y="144173"/>
                  <a:pt x="1116623" y="140677"/>
                </a:cubicBezTo>
                <a:cubicBezTo>
                  <a:pt x="1128472" y="138307"/>
                  <a:pt x="1140218" y="135357"/>
                  <a:pt x="1151792" y="131885"/>
                </a:cubicBezTo>
                <a:cubicBezTo>
                  <a:pt x="1181112" y="123089"/>
                  <a:pt x="1209314" y="110575"/>
                  <a:pt x="1239715" y="105508"/>
                </a:cubicBezTo>
                <a:cubicBezTo>
                  <a:pt x="1336993" y="89296"/>
                  <a:pt x="1279768" y="104531"/>
                  <a:pt x="1362807" y="87923"/>
                </a:cubicBezTo>
                <a:cubicBezTo>
                  <a:pt x="1374656" y="85553"/>
                  <a:pt x="1386181" y="81752"/>
                  <a:pt x="1397977" y="79131"/>
                </a:cubicBezTo>
                <a:cubicBezTo>
                  <a:pt x="1412565" y="75889"/>
                  <a:pt x="1427284" y="73270"/>
                  <a:pt x="1441938" y="70339"/>
                </a:cubicBezTo>
                <a:lnTo>
                  <a:pt x="1494692" y="35169"/>
                </a:lnTo>
                <a:cubicBezTo>
                  <a:pt x="1533388" y="9371"/>
                  <a:pt x="1632682" y="11029"/>
                  <a:pt x="1661746" y="8793"/>
                </a:cubicBezTo>
                <a:lnTo>
                  <a:pt x="1688123" y="0"/>
                </a:lnTo>
              </a:path>
            </a:pathLst>
          </a:cu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B16873B-1671-B8E5-4BA7-4CF94AA26F4A}"/>
              </a:ext>
            </a:extLst>
          </p:cNvPr>
          <p:cNvSpPr/>
          <p:nvPr/>
        </p:nvSpPr>
        <p:spPr>
          <a:xfrm>
            <a:off x="3155950" y="4298950"/>
            <a:ext cx="1485900" cy="1301750"/>
          </a:xfrm>
          <a:custGeom>
            <a:avLst/>
            <a:gdLst>
              <a:gd name="connsiteX0" fmla="*/ 0 w 1485900"/>
              <a:gd name="connsiteY0" fmla="*/ 0 h 1301262"/>
              <a:gd name="connsiteX1" fmla="*/ 26377 w 1485900"/>
              <a:gd name="connsiteY1" fmla="*/ 43962 h 1301262"/>
              <a:gd name="connsiteX2" fmla="*/ 35170 w 1485900"/>
              <a:gd name="connsiteY2" fmla="*/ 70339 h 1301262"/>
              <a:gd name="connsiteX3" fmla="*/ 79131 w 1485900"/>
              <a:gd name="connsiteY3" fmla="*/ 123093 h 1301262"/>
              <a:gd name="connsiteX4" fmla="*/ 87924 w 1485900"/>
              <a:gd name="connsiteY4" fmla="*/ 149470 h 1301262"/>
              <a:gd name="connsiteX5" fmla="*/ 149470 w 1485900"/>
              <a:gd name="connsiteY5" fmla="*/ 219808 h 1301262"/>
              <a:gd name="connsiteX6" fmla="*/ 202224 w 1485900"/>
              <a:gd name="connsiteY6" fmla="*/ 228600 h 1301262"/>
              <a:gd name="connsiteX7" fmla="*/ 228600 w 1485900"/>
              <a:gd name="connsiteY7" fmla="*/ 237393 h 1301262"/>
              <a:gd name="connsiteX8" fmla="*/ 254977 w 1485900"/>
              <a:gd name="connsiteY8" fmla="*/ 254977 h 1301262"/>
              <a:gd name="connsiteX9" fmla="*/ 307731 w 1485900"/>
              <a:gd name="connsiteY9" fmla="*/ 272562 h 1301262"/>
              <a:gd name="connsiteX10" fmla="*/ 334108 w 1485900"/>
              <a:gd name="connsiteY10" fmla="*/ 281354 h 1301262"/>
              <a:gd name="connsiteX11" fmla="*/ 360485 w 1485900"/>
              <a:gd name="connsiteY11" fmla="*/ 307731 h 1301262"/>
              <a:gd name="connsiteX12" fmla="*/ 378070 w 1485900"/>
              <a:gd name="connsiteY12" fmla="*/ 334108 h 1301262"/>
              <a:gd name="connsiteX13" fmla="*/ 404447 w 1485900"/>
              <a:gd name="connsiteY13" fmla="*/ 351693 h 1301262"/>
              <a:gd name="connsiteX14" fmla="*/ 422031 w 1485900"/>
              <a:gd name="connsiteY14" fmla="*/ 404447 h 1301262"/>
              <a:gd name="connsiteX15" fmla="*/ 448408 w 1485900"/>
              <a:gd name="connsiteY15" fmla="*/ 430824 h 1301262"/>
              <a:gd name="connsiteX16" fmla="*/ 501162 w 1485900"/>
              <a:gd name="connsiteY16" fmla="*/ 457200 h 1301262"/>
              <a:gd name="connsiteX17" fmla="*/ 580293 w 1485900"/>
              <a:gd name="connsiteY17" fmla="*/ 501162 h 1301262"/>
              <a:gd name="connsiteX18" fmla="*/ 606670 w 1485900"/>
              <a:gd name="connsiteY18" fmla="*/ 527539 h 1301262"/>
              <a:gd name="connsiteX19" fmla="*/ 659424 w 1485900"/>
              <a:gd name="connsiteY19" fmla="*/ 562708 h 1301262"/>
              <a:gd name="connsiteX20" fmla="*/ 720970 w 1485900"/>
              <a:gd name="connsiteY20" fmla="*/ 606670 h 1301262"/>
              <a:gd name="connsiteX21" fmla="*/ 764931 w 1485900"/>
              <a:gd name="connsiteY21" fmla="*/ 659424 h 1301262"/>
              <a:gd name="connsiteX22" fmla="*/ 817685 w 1485900"/>
              <a:gd name="connsiteY22" fmla="*/ 694593 h 1301262"/>
              <a:gd name="connsiteX23" fmla="*/ 844062 w 1485900"/>
              <a:gd name="connsiteY23" fmla="*/ 712177 h 1301262"/>
              <a:gd name="connsiteX24" fmla="*/ 870439 w 1485900"/>
              <a:gd name="connsiteY24" fmla="*/ 738554 h 1301262"/>
              <a:gd name="connsiteX25" fmla="*/ 879231 w 1485900"/>
              <a:gd name="connsiteY25" fmla="*/ 764931 h 1301262"/>
              <a:gd name="connsiteX26" fmla="*/ 931985 w 1485900"/>
              <a:gd name="connsiteY26" fmla="*/ 800100 h 1301262"/>
              <a:gd name="connsiteX27" fmla="*/ 993531 w 1485900"/>
              <a:gd name="connsiteY27" fmla="*/ 852854 h 1301262"/>
              <a:gd name="connsiteX28" fmla="*/ 1046285 w 1485900"/>
              <a:gd name="connsiteY28" fmla="*/ 870439 h 1301262"/>
              <a:gd name="connsiteX29" fmla="*/ 1081454 w 1485900"/>
              <a:gd name="connsiteY29" fmla="*/ 905608 h 1301262"/>
              <a:gd name="connsiteX30" fmla="*/ 1134208 w 1485900"/>
              <a:gd name="connsiteY30" fmla="*/ 940777 h 1301262"/>
              <a:gd name="connsiteX31" fmla="*/ 1160585 w 1485900"/>
              <a:gd name="connsiteY31" fmla="*/ 993531 h 1301262"/>
              <a:gd name="connsiteX32" fmla="*/ 1186962 w 1485900"/>
              <a:gd name="connsiteY32" fmla="*/ 1002324 h 1301262"/>
              <a:gd name="connsiteX33" fmla="*/ 1204547 w 1485900"/>
              <a:gd name="connsiteY33" fmla="*/ 1037493 h 1301262"/>
              <a:gd name="connsiteX34" fmla="*/ 1257300 w 1485900"/>
              <a:gd name="connsiteY34" fmla="*/ 1072662 h 1301262"/>
              <a:gd name="connsiteX35" fmla="*/ 1266093 w 1485900"/>
              <a:gd name="connsiteY35" fmla="*/ 1116624 h 1301262"/>
              <a:gd name="connsiteX36" fmla="*/ 1318847 w 1485900"/>
              <a:gd name="connsiteY36" fmla="*/ 1151793 h 1301262"/>
              <a:gd name="connsiteX37" fmla="*/ 1371600 w 1485900"/>
              <a:gd name="connsiteY37" fmla="*/ 1178170 h 1301262"/>
              <a:gd name="connsiteX38" fmla="*/ 1397977 w 1485900"/>
              <a:gd name="connsiteY38" fmla="*/ 1195754 h 1301262"/>
              <a:gd name="connsiteX39" fmla="*/ 1459524 w 1485900"/>
              <a:gd name="connsiteY39" fmla="*/ 1266093 h 1301262"/>
              <a:gd name="connsiteX40" fmla="*/ 1485900 w 1485900"/>
              <a:gd name="connsiteY40" fmla="*/ 1301262 h 1301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485900" h="1301262">
                <a:moveTo>
                  <a:pt x="0" y="0"/>
                </a:moveTo>
                <a:cubicBezTo>
                  <a:pt x="8792" y="14654"/>
                  <a:pt x="18734" y="28677"/>
                  <a:pt x="26377" y="43962"/>
                </a:cubicBezTo>
                <a:cubicBezTo>
                  <a:pt x="30522" y="52252"/>
                  <a:pt x="30029" y="62628"/>
                  <a:pt x="35170" y="70339"/>
                </a:cubicBezTo>
                <a:cubicBezTo>
                  <a:pt x="74062" y="128676"/>
                  <a:pt x="50364" y="65560"/>
                  <a:pt x="79131" y="123093"/>
                </a:cubicBezTo>
                <a:cubicBezTo>
                  <a:pt x="83276" y="131383"/>
                  <a:pt x="83423" y="141368"/>
                  <a:pt x="87924" y="149470"/>
                </a:cubicBezTo>
                <a:cubicBezTo>
                  <a:pt x="100581" y="172252"/>
                  <a:pt x="119695" y="209883"/>
                  <a:pt x="149470" y="219808"/>
                </a:cubicBezTo>
                <a:cubicBezTo>
                  <a:pt x="166382" y="225445"/>
                  <a:pt x="184639" y="225669"/>
                  <a:pt x="202224" y="228600"/>
                </a:cubicBezTo>
                <a:cubicBezTo>
                  <a:pt x="211016" y="231531"/>
                  <a:pt x="220311" y="233248"/>
                  <a:pt x="228600" y="237393"/>
                </a:cubicBezTo>
                <a:cubicBezTo>
                  <a:pt x="238051" y="242119"/>
                  <a:pt x="245321" y="250685"/>
                  <a:pt x="254977" y="254977"/>
                </a:cubicBezTo>
                <a:cubicBezTo>
                  <a:pt x="271915" y="262505"/>
                  <a:pt x="290146" y="266700"/>
                  <a:pt x="307731" y="272562"/>
                </a:cubicBezTo>
                <a:lnTo>
                  <a:pt x="334108" y="281354"/>
                </a:lnTo>
                <a:cubicBezTo>
                  <a:pt x="342900" y="290146"/>
                  <a:pt x="352525" y="298179"/>
                  <a:pt x="360485" y="307731"/>
                </a:cubicBezTo>
                <a:cubicBezTo>
                  <a:pt x="367250" y="315849"/>
                  <a:pt x="370598" y="326636"/>
                  <a:pt x="378070" y="334108"/>
                </a:cubicBezTo>
                <a:cubicBezTo>
                  <a:pt x="385542" y="341580"/>
                  <a:pt x="395655" y="345831"/>
                  <a:pt x="404447" y="351693"/>
                </a:cubicBezTo>
                <a:lnTo>
                  <a:pt x="422031" y="404447"/>
                </a:lnTo>
                <a:cubicBezTo>
                  <a:pt x="425963" y="416243"/>
                  <a:pt x="438856" y="422864"/>
                  <a:pt x="448408" y="430824"/>
                </a:cubicBezTo>
                <a:cubicBezTo>
                  <a:pt x="471133" y="449761"/>
                  <a:pt x="474727" y="448389"/>
                  <a:pt x="501162" y="457200"/>
                </a:cubicBezTo>
                <a:cubicBezTo>
                  <a:pt x="561627" y="497511"/>
                  <a:pt x="533866" y="485687"/>
                  <a:pt x="580293" y="501162"/>
                </a:cubicBezTo>
                <a:cubicBezTo>
                  <a:pt x="589085" y="509954"/>
                  <a:pt x="596855" y="519905"/>
                  <a:pt x="606670" y="527539"/>
                </a:cubicBezTo>
                <a:cubicBezTo>
                  <a:pt x="623352" y="540514"/>
                  <a:pt x="644480" y="547764"/>
                  <a:pt x="659424" y="562708"/>
                </a:cubicBezTo>
                <a:cubicBezTo>
                  <a:pt x="695068" y="598353"/>
                  <a:pt x="674679" y="583524"/>
                  <a:pt x="720970" y="606670"/>
                </a:cubicBezTo>
                <a:cubicBezTo>
                  <a:pt x="736601" y="630117"/>
                  <a:pt x="741496" y="641197"/>
                  <a:pt x="764931" y="659424"/>
                </a:cubicBezTo>
                <a:cubicBezTo>
                  <a:pt x="781613" y="672399"/>
                  <a:pt x="800100" y="682870"/>
                  <a:pt x="817685" y="694593"/>
                </a:cubicBezTo>
                <a:cubicBezTo>
                  <a:pt x="826477" y="700454"/>
                  <a:pt x="836590" y="704705"/>
                  <a:pt x="844062" y="712177"/>
                </a:cubicBezTo>
                <a:lnTo>
                  <a:pt x="870439" y="738554"/>
                </a:lnTo>
                <a:cubicBezTo>
                  <a:pt x="873370" y="747346"/>
                  <a:pt x="872678" y="758378"/>
                  <a:pt x="879231" y="764931"/>
                </a:cubicBezTo>
                <a:cubicBezTo>
                  <a:pt x="894175" y="779875"/>
                  <a:pt x="914400" y="788377"/>
                  <a:pt x="931985" y="800100"/>
                </a:cubicBezTo>
                <a:cubicBezTo>
                  <a:pt x="975572" y="829158"/>
                  <a:pt x="952756" y="834732"/>
                  <a:pt x="993531" y="852854"/>
                </a:cubicBezTo>
                <a:cubicBezTo>
                  <a:pt x="1010469" y="860382"/>
                  <a:pt x="1046285" y="870439"/>
                  <a:pt x="1046285" y="870439"/>
                </a:cubicBezTo>
                <a:cubicBezTo>
                  <a:pt x="1058008" y="882162"/>
                  <a:pt x="1068508" y="895251"/>
                  <a:pt x="1081454" y="905608"/>
                </a:cubicBezTo>
                <a:cubicBezTo>
                  <a:pt x="1097957" y="918810"/>
                  <a:pt x="1134208" y="940777"/>
                  <a:pt x="1134208" y="940777"/>
                </a:cubicBezTo>
                <a:cubicBezTo>
                  <a:pt x="1140000" y="958154"/>
                  <a:pt x="1145089" y="981134"/>
                  <a:pt x="1160585" y="993531"/>
                </a:cubicBezTo>
                <a:cubicBezTo>
                  <a:pt x="1167822" y="999321"/>
                  <a:pt x="1178170" y="999393"/>
                  <a:pt x="1186962" y="1002324"/>
                </a:cubicBezTo>
                <a:cubicBezTo>
                  <a:pt x="1192824" y="1014047"/>
                  <a:pt x="1195279" y="1028225"/>
                  <a:pt x="1204547" y="1037493"/>
                </a:cubicBezTo>
                <a:cubicBezTo>
                  <a:pt x="1219491" y="1052437"/>
                  <a:pt x="1257300" y="1072662"/>
                  <a:pt x="1257300" y="1072662"/>
                </a:cubicBezTo>
                <a:cubicBezTo>
                  <a:pt x="1260231" y="1087316"/>
                  <a:pt x="1256918" y="1104828"/>
                  <a:pt x="1266093" y="1116624"/>
                </a:cubicBezTo>
                <a:cubicBezTo>
                  <a:pt x="1279068" y="1133306"/>
                  <a:pt x="1301262" y="1140070"/>
                  <a:pt x="1318847" y="1151793"/>
                </a:cubicBezTo>
                <a:cubicBezTo>
                  <a:pt x="1394435" y="1202184"/>
                  <a:pt x="1298803" y="1141771"/>
                  <a:pt x="1371600" y="1178170"/>
                </a:cubicBezTo>
                <a:cubicBezTo>
                  <a:pt x="1381051" y="1182896"/>
                  <a:pt x="1389185" y="1189893"/>
                  <a:pt x="1397977" y="1195754"/>
                </a:cubicBezTo>
                <a:cubicBezTo>
                  <a:pt x="1439009" y="1257300"/>
                  <a:pt x="1415562" y="1236785"/>
                  <a:pt x="1459524" y="1266093"/>
                </a:cubicBezTo>
                <a:cubicBezTo>
                  <a:pt x="1470388" y="1298687"/>
                  <a:pt x="1460027" y="1288325"/>
                  <a:pt x="1485900" y="1301262"/>
                </a:cubicBezTo>
              </a:path>
            </a:pathLst>
          </a:cu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1CAA487-E8AD-28E5-E670-082BDC47CCF5}"/>
              </a:ext>
            </a:extLst>
          </p:cNvPr>
          <p:cNvSpPr/>
          <p:nvPr/>
        </p:nvSpPr>
        <p:spPr>
          <a:xfrm>
            <a:off x="7329488" y="4308475"/>
            <a:ext cx="519112" cy="668338"/>
          </a:xfrm>
          <a:custGeom>
            <a:avLst/>
            <a:gdLst>
              <a:gd name="connsiteX0" fmla="*/ 0 w 518747"/>
              <a:gd name="connsiteY0" fmla="*/ 668215 h 668215"/>
              <a:gd name="connsiteX1" fmla="*/ 35170 w 518747"/>
              <a:gd name="connsiteY1" fmla="*/ 624254 h 668215"/>
              <a:gd name="connsiteX2" fmla="*/ 61547 w 518747"/>
              <a:gd name="connsiteY2" fmla="*/ 615461 h 668215"/>
              <a:gd name="connsiteX3" fmla="*/ 79131 w 518747"/>
              <a:gd name="connsiteY3" fmla="*/ 589084 h 668215"/>
              <a:gd name="connsiteX4" fmla="*/ 105508 w 518747"/>
              <a:gd name="connsiteY4" fmla="*/ 562707 h 668215"/>
              <a:gd name="connsiteX5" fmla="*/ 149470 w 518747"/>
              <a:gd name="connsiteY5" fmla="*/ 518746 h 668215"/>
              <a:gd name="connsiteX6" fmla="*/ 193431 w 518747"/>
              <a:gd name="connsiteY6" fmla="*/ 439615 h 668215"/>
              <a:gd name="connsiteX7" fmla="*/ 211016 w 518747"/>
              <a:gd name="connsiteY7" fmla="*/ 413238 h 668215"/>
              <a:gd name="connsiteX8" fmla="*/ 237393 w 518747"/>
              <a:gd name="connsiteY8" fmla="*/ 360484 h 668215"/>
              <a:gd name="connsiteX9" fmla="*/ 263770 w 518747"/>
              <a:gd name="connsiteY9" fmla="*/ 342900 h 668215"/>
              <a:gd name="connsiteX10" fmla="*/ 290147 w 518747"/>
              <a:gd name="connsiteY10" fmla="*/ 290146 h 668215"/>
              <a:gd name="connsiteX11" fmla="*/ 316524 w 518747"/>
              <a:gd name="connsiteY11" fmla="*/ 272561 h 668215"/>
              <a:gd name="connsiteX12" fmla="*/ 360485 w 518747"/>
              <a:gd name="connsiteY12" fmla="*/ 193431 h 668215"/>
              <a:gd name="connsiteX13" fmla="*/ 386862 w 518747"/>
              <a:gd name="connsiteY13" fmla="*/ 184638 h 668215"/>
              <a:gd name="connsiteX14" fmla="*/ 422031 w 518747"/>
              <a:gd name="connsiteY14" fmla="*/ 131884 h 668215"/>
              <a:gd name="connsiteX15" fmla="*/ 465993 w 518747"/>
              <a:gd name="connsiteY15" fmla="*/ 79131 h 668215"/>
              <a:gd name="connsiteX16" fmla="*/ 483577 w 518747"/>
              <a:gd name="connsiteY16" fmla="*/ 26377 h 668215"/>
              <a:gd name="connsiteX17" fmla="*/ 518747 w 518747"/>
              <a:gd name="connsiteY17" fmla="*/ 0 h 668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18747" h="668215">
                <a:moveTo>
                  <a:pt x="0" y="668215"/>
                </a:moveTo>
                <a:cubicBezTo>
                  <a:pt x="11723" y="653561"/>
                  <a:pt x="20922" y="636467"/>
                  <a:pt x="35170" y="624254"/>
                </a:cubicBezTo>
                <a:cubicBezTo>
                  <a:pt x="42207" y="618223"/>
                  <a:pt x="54310" y="621251"/>
                  <a:pt x="61547" y="615461"/>
                </a:cubicBezTo>
                <a:cubicBezTo>
                  <a:pt x="69798" y="608860"/>
                  <a:pt x="72366" y="597202"/>
                  <a:pt x="79131" y="589084"/>
                </a:cubicBezTo>
                <a:cubicBezTo>
                  <a:pt x="87091" y="579532"/>
                  <a:pt x="97548" y="572259"/>
                  <a:pt x="105508" y="562707"/>
                </a:cubicBezTo>
                <a:cubicBezTo>
                  <a:pt x="142142" y="518747"/>
                  <a:pt x="101113" y="550985"/>
                  <a:pt x="149470" y="518746"/>
                </a:cubicBezTo>
                <a:cubicBezTo>
                  <a:pt x="164945" y="472320"/>
                  <a:pt x="153122" y="500079"/>
                  <a:pt x="193431" y="439615"/>
                </a:cubicBezTo>
                <a:lnTo>
                  <a:pt x="211016" y="413238"/>
                </a:lnTo>
                <a:cubicBezTo>
                  <a:pt x="218167" y="391784"/>
                  <a:pt x="220348" y="377529"/>
                  <a:pt x="237393" y="360484"/>
                </a:cubicBezTo>
                <a:cubicBezTo>
                  <a:pt x="244865" y="353012"/>
                  <a:pt x="254978" y="348761"/>
                  <a:pt x="263770" y="342900"/>
                </a:cubicBezTo>
                <a:cubicBezTo>
                  <a:pt x="270921" y="321446"/>
                  <a:pt x="273102" y="307191"/>
                  <a:pt x="290147" y="290146"/>
                </a:cubicBezTo>
                <a:cubicBezTo>
                  <a:pt x="297619" y="282674"/>
                  <a:pt x="307732" y="278423"/>
                  <a:pt x="316524" y="272561"/>
                </a:cubicBezTo>
                <a:cubicBezTo>
                  <a:pt x="331999" y="226135"/>
                  <a:pt x="320175" y="253895"/>
                  <a:pt x="360485" y="193431"/>
                </a:cubicBezTo>
                <a:cubicBezTo>
                  <a:pt x="365626" y="185720"/>
                  <a:pt x="378070" y="187569"/>
                  <a:pt x="386862" y="184638"/>
                </a:cubicBezTo>
                <a:cubicBezTo>
                  <a:pt x="407766" y="121923"/>
                  <a:pt x="378125" y="197741"/>
                  <a:pt x="422031" y="131884"/>
                </a:cubicBezTo>
                <a:cubicBezTo>
                  <a:pt x="462309" y="71468"/>
                  <a:pt x="380955" y="142907"/>
                  <a:pt x="465993" y="79131"/>
                </a:cubicBezTo>
                <a:cubicBezTo>
                  <a:pt x="471854" y="61546"/>
                  <a:pt x="465993" y="32239"/>
                  <a:pt x="483577" y="26377"/>
                </a:cubicBezTo>
                <a:cubicBezTo>
                  <a:pt x="516171" y="15512"/>
                  <a:pt x="505809" y="25873"/>
                  <a:pt x="518747" y="0"/>
                </a:cubicBezTo>
              </a:path>
            </a:pathLst>
          </a:cu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6FF01175-E1CF-04F5-B3A6-DE04F2F29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Book Antiqua" panose="02040602050305030304" pitchFamily="18" charset="0"/>
              </a:rPr>
              <a:t>LiDAR vegetation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C8D4766-B1DE-402A-8A67-3EFB1F415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7" t="27234" r="31204" b="11488"/>
          <a:stretch>
            <a:fillRect/>
          </a:stretch>
        </p:blipFill>
        <p:spPr bwMode="auto">
          <a:xfrm>
            <a:off x="381000" y="1371600"/>
            <a:ext cx="3619500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2" descr="1canopymodel">
            <a:extLst>
              <a:ext uri="{FF2B5EF4-FFF2-40B4-BE49-F238E27FC236}">
                <a16:creationId xmlns:a16="http://schemas.microsoft.com/office/drawing/2014/main" id="{54753279-EFFF-86C8-AC78-73C1F2470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3" t="2222" r="1666" b="3333"/>
          <a:stretch>
            <a:fillRect/>
          </a:stretch>
        </p:blipFill>
        <p:spPr bwMode="auto">
          <a:xfrm>
            <a:off x="4356100" y="1371600"/>
            <a:ext cx="36195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USFS_swoosh_sheild_ONLY_101912-01.png">
            <a:extLst>
              <a:ext uri="{FF2B5EF4-FFF2-40B4-BE49-F238E27FC236}">
                <a16:creationId xmlns:a16="http://schemas.microsoft.com/office/drawing/2014/main" id="{378544F8-76B5-6123-8771-E2D4AAC4C401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USFS_swoosh_sheild_ONLY_101912-01.png">
            <a:extLst>
              <a:ext uri="{FF2B5EF4-FFF2-40B4-BE49-F238E27FC236}">
                <a16:creationId xmlns:a16="http://schemas.microsoft.com/office/drawing/2014/main" id="{A750B510-3B35-B60C-7720-E6B7C3C132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20000" y="5199063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7">
            <a:extLst>
              <a:ext uri="{FF2B5EF4-FFF2-40B4-BE49-F238E27FC236}">
                <a16:creationId xmlns:a16="http://schemas.microsoft.com/office/drawing/2014/main" id="{F5267412-9F78-D206-C219-F8DDE9588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562600"/>
            <a:ext cx="548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latin typeface="Book Antiqua" panose="02040602050305030304" pitchFamily="18" charset="0"/>
              </a:rPr>
              <a:t>Examining horizontal diversity of canopy structure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6408E69C-1F15-264D-6D5B-AF0111A50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4150"/>
            <a:ext cx="8229600" cy="868363"/>
          </a:xfrm>
        </p:spPr>
        <p:txBody>
          <a:bodyPr/>
          <a:lstStyle/>
          <a:p>
            <a:r>
              <a:rPr lang="en-US" altLang="en-US"/>
              <a:t>Canopy Height</a:t>
            </a:r>
          </a:p>
        </p:txBody>
      </p:sp>
      <p:pic>
        <p:nvPicPr>
          <p:cNvPr id="18434" name="Picture 3" descr="USFS_swoosh_sheild_ONLY_101912-01.png">
            <a:extLst>
              <a:ext uri="{FF2B5EF4-FFF2-40B4-BE49-F238E27FC236}">
                <a16:creationId xmlns:a16="http://schemas.microsoft.com/office/drawing/2014/main" id="{FFCFA1E1-DA48-A148-9DFF-172A24E921CE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88" r="2"/>
          <a:stretch>
            <a:fillRect/>
          </a:stretch>
        </p:blipFill>
        <p:spPr bwMode="auto">
          <a:xfrm>
            <a:off x="8027988" y="0"/>
            <a:ext cx="1116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USFS_swoosh_sheild_ONLY_101912-01.png">
            <a:extLst>
              <a:ext uri="{FF2B5EF4-FFF2-40B4-BE49-F238E27FC236}">
                <a16:creationId xmlns:a16="http://schemas.microsoft.com/office/drawing/2014/main" id="{D079BA4A-9BB3-D727-E336-67C128878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424738" y="5334000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>
            <a:extLst>
              <a:ext uri="{FF2B5EF4-FFF2-40B4-BE49-F238E27FC236}">
                <a16:creationId xmlns:a16="http://schemas.microsoft.com/office/drawing/2014/main" id="{1CA028AF-7396-07C6-A3D9-2326342E9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t="3719" r="2980" b="2950"/>
          <a:stretch>
            <a:fillRect/>
          </a:stretch>
        </p:blipFill>
        <p:spPr bwMode="auto">
          <a:xfrm>
            <a:off x="0" y="1087438"/>
            <a:ext cx="7696200" cy="577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1CF00118-69C2-7E7B-C726-1161B111AD7F}"/>
              </a:ext>
            </a:extLst>
          </p:cNvPr>
          <p:cNvSpPr/>
          <p:nvPr/>
        </p:nvSpPr>
        <p:spPr>
          <a:xfrm>
            <a:off x="1247775" y="1071563"/>
            <a:ext cx="6230938" cy="5707062"/>
          </a:xfrm>
          <a:custGeom>
            <a:avLst/>
            <a:gdLst>
              <a:gd name="connsiteX0" fmla="*/ 52754 w 6229889"/>
              <a:gd name="connsiteY0" fmla="*/ 71982 h 5707851"/>
              <a:gd name="connsiteX1" fmla="*/ 61546 w 6229889"/>
              <a:gd name="connsiteY1" fmla="*/ 186282 h 5707851"/>
              <a:gd name="connsiteX2" fmla="*/ 43961 w 6229889"/>
              <a:gd name="connsiteY2" fmla="*/ 326959 h 5707851"/>
              <a:gd name="connsiteX3" fmla="*/ 35169 w 6229889"/>
              <a:gd name="connsiteY3" fmla="*/ 353336 h 5707851"/>
              <a:gd name="connsiteX4" fmla="*/ 61546 w 6229889"/>
              <a:gd name="connsiteY4" fmla="*/ 678651 h 5707851"/>
              <a:gd name="connsiteX5" fmla="*/ 70338 w 6229889"/>
              <a:gd name="connsiteY5" fmla="*/ 705028 h 5707851"/>
              <a:gd name="connsiteX6" fmla="*/ 131884 w 6229889"/>
              <a:gd name="connsiteY6" fmla="*/ 784159 h 5707851"/>
              <a:gd name="connsiteX7" fmla="*/ 184638 w 6229889"/>
              <a:gd name="connsiteY7" fmla="*/ 819328 h 5707851"/>
              <a:gd name="connsiteX8" fmla="*/ 237392 w 6229889"/>
              <a:gd name="connsiteY8" fmla="*/ 872082 h 5707851"/>
              <a:gd name="connsiteX9" fmla="*/ 298938 w 6229889"/>
              <a:gd name="connsiteY9" fmla="*/ 907251 h 5707851"/>
              <a:gd name="connsiteX10" fmla="*/ 334107 w 6229889"/>
              <a:gd name="connsiteY10" fmla="*/ 933628 h 5707851"/>
              <a:gd name="connsiteX11" fmla="*/ 369277 w 6229889"/>
              <a:gd name="connsiteY11" fmla="*/ 951213 h 5707851"/>
              <a:gd name="connsiteX12" fmla="*/ 395654 w 6229889"/>
              <a:gd name="connsiteY12" fmla="*/ 968797 h 5707851"/>
              <a:gd name="connsiteX13" fmla="*/ 422030 w 6229889"/>
              <a:gd name="connsiteY13" fmla="*/ 977590 h 5707851"/>
              <a:gd name="connsiteX14" fmla="*/ 483577 w 6229889"/>
              <a:gd name="connsiteY14" fmla="*/ 1021551 h 5707851"/>
              <a:gd name="connsiteX15" fmla="*/ 545123 w 6229889"/>
              <a:gd name="connsiteY15" fmla="*/ 1056720 h 5707851"/>
              <a:gd name="connsiteX16" fmla="*/ 606669 w 6229889"/>
              <a:gd name="connsiteY16" fmla="*/ 1074305 h 5707851"/>
              <a:gd name="connsiteX17" fmla="*/ 641838 w 6229889"/>
              <a:gd name="connsiteY17" fmla="*/ 1091890 h 5707851"/>
              <a:gd name="connsiteX18" fmla="*/ 668215 w 6229889"/>
              <a:gd name="connsiteY18" fmla="*/ 1100682 h 5707851"/>
              <a:gd name="connsiteX19" fmla="*/ 729761 w 6229889"/>
              <a:gd name="connsiteY19" fmla="*/ 1144644 h 5707851"/>
              <a:gd name="connsiteX20" fmla="*/ 791307 w 6229889"/>
              <a:gd name="connsiteY20" fmla="*/ 1179813 h 5707851"/>
              <a:gd name="connsiteX21" fmla="*/ 817684 w 6229889"/>
              <a:gd name="connsiteY21" fmla="*/ 1188605 h 5707851"/>
              <a:gd name="connsiteX22" fmla="*/ 914400 w 6229889"/>
              <a:gd name="connsiteY22" fmla="*/ 1223774 h 5707851"/>
              <a:gd name="connsiteX23" fmla="*/ 1002323 w 6229889"/>
              <a:gd name="connsiteY23" fmla="*/ 1250151 h 5707851"/>
              <a:gd name="connsiteX24" fmla="*/ 1028700 w 6229889"/>
              <a:gd name="connsiteY24" fmla="*/ 1267736 h 5707851"/>
              <a:gd name="connsiteX25" fmla="*/ 1090246 w 6229889"/>
              <a:gd name="connsiteY25" fmla="*/ 1285320 h 5707851"/>
              <a:gd name="connsiteX26" fmla="*/ 1116623 w 6229889"/>
              <a:gd name="connsiteY26" fmla="*/ 1302905 h 5707851"/>
              <a:gd name="connsiteX27" fmla="*/ 1143000 w 6229889"/>
              <a:gd name="connsiteY27" fmla="*/ 1311697 h 5707851"/>
              <a:gd name="connsiteX28" fmla="*/ 1195754 w 6229889"/>
              <a:gd name="connsiteY28" fmla="*/ 1346867 h 5707851"/>
              <a:gd name="connsiteX29" fmla="*/ 1222130 w 6229889"/>
              <a:gd name="connsiteY29" fmla="*/ 1373244 h 5707851"/>
              <a:gd name="connsiteX30" fmla="*/ 1257300 w 6229889"/>
              <a:gd name="connsiteY30" fmla="*/ 1390828 h 5707851"/>
              <a:gd name="connsiteX31" fmla="*/ 1283677 w 6229889"/>
              <a:gd name="connsiteY31" fmla="*/ 1425997 h 5707851"/>
              <a:gd name="connsiteX32" fmla="*/ 1310054 w 6229889"/>
              <a:gd name="connsiteY32" fmla="*/ 1434790 h 5707851"/>
              <a:gd name="connsiteX33" fmla="*/ 1406769 w 6229889"/>
              <a:gd name="connsiteY33" fmla="*/ 1522713 h 5707851"/>
              <a:gd name="connsiteX34" fmla="*/ 1415561 w 6229889"/>
              <a:gd name="connsiteY34" fmla="*/ 1549090 h 5707851"/>
              <a:gd name="connsiteX35" fmla="*/ 1433146 w 6229889"/>
              <a:gd name="connsiteY35" fmla="*/ 1619428 h 5707851"/>
              <a:gd name="connsiteX36" fmla="*/ 1424354 w 6229889"/>
              <a:gd name="connsiteY36" fmla="*/ 1768897 h 5707851"/>
              <a:gd name="connsiteX37" fmla="*/ 1441938 w 6229889"/>
              <a:gd name="connsiteY37" fmla="*/ 2067836 h 5707851"/>
              <a:gd name="connsiteX38" fmla="*/ 1468315 w 6229889"/>
              <a:gd name="connsiteY38" fmla="*/ 2173344 h 5707851"/>
              <a:gd name="connsiteX39" fmla="*/ 1485900 w 6229889"/>
              <a:gd name="connsiteY39" fmla="*/ 2199720 h 5707851"/>
              <a:gd name="connsiteX40" fmla="*/ 1503484 w 6229889"/>
              <a:gd name="connsiteY40" fmla="*/ 2243682 h 5707851"/>
              <a:gd name="connsiteX41" fmla="*/ 1512277 w 6229889"/>
              <a:gd name="connsiteY41" fmla="*/ 2278851 h 5707851"/>
              <a:gd name="connsiteX42" fmla="*/ 1538654 w 6229889"/>
              <a:gd name="connsiteY42" fmla="*/ 2305228 h 5707851"/>
              <a:gd name="connsiteX43" fmla="*/ 1582615 w 6229889"/>
              <a:gd name="connsiteY43" fmla="*/ 2366774 h 5707851"/>
              <a:gd name="connsiteX44" fmla="*/ 1635369 w 6229889"/>
              <a:gd name="connsiteY44" fmla="*/ 2419528 h 5707851"/>
              <a:gd name="connsiteX45" fmla="*/ 1670538 w 6229889"/>
              <a:gd name="connsiteY45" fmla="*/ 2454697 h 5707851"/>
              <a:gd name="connsiteX46" fmla="*/ 1705707 w 6229889"/>
              <a:gd name="connsiteY46" fmla="*/ 2498659 h 5707851"/>
              <a:gd name="connsiteX47" fmla="*/ 1723292 w 6229889"/>
              <a:gd name="connsiteY47" fmla="*/ 2533828 h 5707851"/>
              <a:gd name="connsiteX48" fmla="*/ 1776046 w 6229889"/>
              <a:gd name="connsiteY48" fmla="*/ 2586582 h 5707851"/>
              <a:gd name="connsiteX49" fmla="*/ 1802423 w 6229889"/>
              <a:gd name="connsiteY49" fmla="*/ 2612959 h 5707851"/>
              <a:gd name="connsiteX50" fmla="*/ 1846384 w 6229889"/>
              <a:gd name="connsiteY50" fmla="*/ 2639336 h 5707851"/>
              <a:gd name="connsiteX51" fmla="*/ 1872761 w 6229889"/>
              <a:gd name="connsiteY51" fmla="*/ 2656920 h 5707851"/>
              <a:gd name="connsiteX52" fmla="*/ 1907930 w 6229889"/>
              <a:gd name="connsiteY52" fmla="*/ 2683297 h 5707851"/>
              <a:gd name="connsiteX53" fmla="*/ 1978269 w 6229889"/>
              <a:gd name="connsiteY53" fmla="*/ 2709674 h 5707851"/>
              <a:gd name="connsiteX54" fmla="*/ 2074984 w 6229889"/>
              <a:gd name="connsiteY54" fmla="*/ 2762428 h 5707851"/>
              <a:gd name="connsiteX55" fmla="*/ 2127738 w 6229889"/>
              <a:gd name="connsiteY55" fmla="*/ 2780013 h 5707851"/>
              <a:gd name="connsiteX56" fmla="*/ 2154115 w 6229889"/>
              <a:gd name="connsiteY56" fmla="*/ 2788805 h 5707851"/>
              <a:gd name="connsiteX57" fmla="*/ 2286000 w 6229889"/>
              <a:gd name="connsiteY57" fmla="*/ 2806390 h 5707851"/>
              <a:gd name="connsiteX58" fmla="*/ 2356338 w 6229889"/>
              <a:gd name="connsiteY58" fmla="*/ 2823974 h 5707851"/>
              <a:gd name="connsiteX59" fmla="*/ 2602523 w 6229889"/>
              <a:gd name="connsiteY59" fmla="*/ 2832767 h 5707851"/>
              <a:gd name="connsiteX60" fmla="*/ 2699238 w 6229889"/>
              <a:gd name="connsiteY60" fmla="*/ 2850351 h 5707851"/>
              <a:gd name="connsiteX61" fmla="*/ 2725615 w 6229889"/>
              <a:gd name="connsiteY61" fmla="*/ 2859144 h 5707851"/>
              <a:gd name="connsiteX62" fmla="*/ 2822330 w 6229889"/>
              <a:gd name="connsiteY62" fmla="*/ 2867936 h 5707851"/>
              <a:gd name="connsiteX63" fmla="*/ 2875084 w 6229889"/>
              <a:gd name="connsiteY63" fmla="*/ 2885520 h 5707851"/>
              <a:gd name="connsiteX64" fmla="*/ 2963007 w 6229889"/>
              <a:gd name="connsiteY64" fmla="*/ 2938274 h 5707851"/>
              <a:gd name="connsiteX65" fmla="*/ 3024554 w 6229889"/>
              <a:gd name="connsiteY65" fmla="*/ 2991028 h 5707851"/>
              <a:gd name="connsiteX66" fmla="*/ 3042138 w 6229889"/>
              <a:gd name="connsiteY66" fmla="*/ 3017405 h 5707851"/>
              <a:gd name="connsiteX67" fmla="*/ 3094892 w 6229889"/>
              <a:gd name="connsiteY67" fmla="*/ 3087744 h 5707851"/>
              <a:gd name="connsiteX68" fmla="*/ 3121269 w 6229889"/>
              <a:gd name="connsiteY68" fmla="*/ 3122913 h 5707851"/>
              <a:gd name="connsiteX69" fmla="*/ 3147646 w 6229889"/>
              <a:gd name="connsiteY69" fmla="*/ 3166874 h 5707851"/>
              <a:gd name="connsiteX70" fmla="*/ 3174023 w 6229889"/>
              <a:gd name="connsiteY70" fmla="*/ 3193251 h 5707851"/>
              <a:gd name="connsiteX71" fmla="*/ 3191607 w 6229889"/>
              <a:gd name="connsiteY71" fmla="*/ 3219628 h 5707851"/>
              <a:gd name="connsiteX72" fmla="*/ 3235569 w 6229889"/>
              <a:gd name="connsiteY72" fmla="*/ 3272382 h 5707851"/>
              <a:gd name="connsiteX73" fmla="*/ 3244361 w 6229889"/>
              <a:gd name="connsiteY73" fmla="*/ 3298759 h 5707851"/>
              <a:gd name="connsiteX74" fmla="*/ 3270738 w 6229889"/>
              <a:gd name="connsiteY74" fmla="*/ 3333928 h 5707851"/>
              <a:gd name="connsiteX75" fmla="*/ 3279530 w 6229889"/>
              <a:gd name="connsiteY75" fmla="*/ 3377890 h 5707851"/>
              <a:gd name="connsiteX76" fmla="*/ 3288323 w 6229889"/>
              <a:gd name="connsiteY76" fmla="*/ 3483397 h 5707851"/>
              <a:gd name="connsiteX77" fmla="*/ 3332284 w 6229889"/>
              <a:gd name="connsiteY77" fmla="*/ 3571320 h 5707851"/>
              <a:gd name="connsiteX78" fmla="*/ 3349869 w 6229889"/>
              <a:gd name="connsiteY78" fmla="*/ 3632867 h 5707851"/>
              <a:gd name="connsiteX79" fmla="*/ 3358661 w 6229889"/>
              <a:gd name="connsiteY79" fmla="*/ 3659244 h 5707851"/>
              <a:gd name="connsiteX80" fmla="*/ 3376246 w 6229889"/>
              <a:gd name="connsiteY80" fmla="*/ 3694413 h 5707851"/>
              <a:gd name="connsiteX81" fmla="*/ 3393830 w 6229889"/>
              <a:gd name="connsiteY81" fmla="*/ 3720790 h 5707851"/>
              <a:gd name="connsiteX82" fmla="*/ 3420207 w 6229889"/>
              <a:gd name="connsiteY82" fmla="*/ 3738374 h 5707851"/>
              <a:gd name="connsiteX83" fmla="*/ 3437792 w 6229889"/>
              <a:gd name="connsiteY83" fmla="*/ 3764751 h 5707851"/>
              <a:gd name="connsiteX84" fmla="*/ 3499338 w 6229889"/>
              <a:gd name="connsiteY84" fmla="*/ 3799920 h 5707851"/>
              <a:gd name="connsiteX85" fmla="*/ 3534507 w 6229889"/>
              <a:gd name="connsiteY85" fmla="*/ 3826297 h 5707851"/>
              <a:gd name="connsiteX86" fmla="*/ 3631223 w 6229889"/>
              <a:gd name="connsiteY86" fmla="*/ 3870259 h 5707851"/>
              <a:gd name="connsiteX87" fmla="*/ 3719146 w 6229889"/>
              <a:gd name="connsiteY87" fmla="*/ 3940597 h 5707851"/>
              <a:gd name="connsiteX88" fmla="*/ 3763107 w 6229889"/>
              <a:gd name="connsiteY88" fmla="*/ 3966974 h 5707851"/>
              <a:gd name="connsiteX89" fmla="*/ 3824654 w 6229889"/>
              <a:gd name="connsiteY89" fmla="*/ 4010936 h 5707851"/>
              <a:gd name="connsiteX90" fmla="*/ 3868615 w 6229889"/>
              <a:gd name="connsiteY90" fmla="*/ 4028520 h 5707851"/>
              <a:gd name="connsiteX91" fmla="*/ 3894992 w 6229889"/>
              <a:gd name="connsiteY91" fmla="*/ 4046105 h 5707851"/>
              <a:gd name="connsiteX92" fmla="*/ 4026877 w 6229889"/>
              <a:gd name="connsiteY92" fmla="*/ 4063690 h 5707851"/>
              <a:gd name="connsiteX93" fmla="*/ 4062046 w 6229889"/>
              <a:gd name="connsiteY93" fmla="*/ 4072482 h 5707851"/>
              <a:gd name="connsiteX94" fmla="*/ 4123592 w 6229889"/>
              <a:gd name="connsiteY94" fmla="*/ 4090067 h 5707851"/>
              <a:gd name="connsiteX95" fmla="*/ 4149969 w 6229889"/>
              <a:gd name="connsiteY95" fmla="*/ 4107651 h 5707851"/>
              <a:gd name="connsiteX96" fmla="*/ 4176346 w 6229889"/>
              <a:gd name="connsiteY96" fmla="*/ 4134028 h 5707851"/>
              <a:gd name="connsiteX97" fmla="*/ 4202723 w 6229889"/>
              <a:gd name="connsiteY97" fmla="*/ 4142820 h 5707851"/>
              <a:gd name="connsiteX98" fmla="*/ 4246684 w 6229889"/>
              <a:gd name="connsiteY98" fmla="*/ 4186782 h 5707851"/>
              <a:gd name="connsiteX99" fmla="*/ 4317023 w 6229889"/>
              <a:gd name="connsiteY99" fmla="*/ 4257120 h 5707851"/>
              <a:gd name="connsiteX100" fmla="*/ 4343400 w 6229889"/>
              <a:gd name="connsiteY100" fmla="*/ 4283497 h 5707851"/>
              <a:gd name="connsiteX101" fmla="*/ 4378569 w 6229889"/>
              <a:gd name="connsiteY101" fmla="*/ 4301082 h 5707851"/>
              <a:gd name="connsiteX102" fmla="*/ 4404946 w 6229889"/>
              <a:gd name="connsiteY102" fmla="*/ 4336251 h 5707851"/>
              <a:gd name="connsiteX103" fmla="*/ 4431323 w 6229889"/>
              <a:gd name="connsiteY103" fmla="*/ 4353836 h 5707851"/>
              <a:gd name="connsiteX104" fmla="*/ 4519246 w 6229889"/>
              <a:gd name="connsiteY104" fmla="*/ 4406590 h 5707851"/>
              <a:gd name="connsiteX105" fmla="*/ 4580792 w 6229889"/>
              <a:gd name="connsiteY105" fmla="*/ 4450551 h 5707851"/>
              <a:gd name="connsiteX106" fmla="*/ 4642338 w 6229889"/>
              <a:gd name="connsiteY106" fmla="*/ 4494513 h 5707851"/>
              <a:gd name="connsiteX107" fmla="*/ 4668715 w 6229889"/>
              <a:gd name="connsiteY107" fmla="*/ 4520890 h 5707851"/>
              <a:gd name="connsiteX108" fmla="*/ 4747846 w 6229889"/>
              <a:gd name="connsiteY108" fmla="*/ 4573644 h 5707851"/>
              <a:gd name="connsiteX109" fmla="*/ 4765430 w 6229889"/>
              <a:gd name="connsiteY109" fmla="*/ 4600020 h 5707851"/>
              <a:gd name="connsiteX110" fmla="*/ 4800600 w 6229889"/>
              <a:gd name="connsiteY110" fmla="*/ 4617605 h 5707851"/>
              <a:gd name="connsiteX111" fmla="*/ 4835769 w 6229889"/>
              <a:gd name="connsiteY111" fmla="*/ 4643982 h 5707851"/>
              <a:gd name="connsiteX112" fmla="*/ 4879730 w 6229889"/>
              <a:gd name="connsiteY112" fmla="*/ 4696736 h 5707851"/>
              <a:gd name="connsiteX113" fmla="*/ 4906107 w 6229889"/>
              <a:gd name="connsiteY113" fmla="*/ 4714320 h 5707851"/>
              <a:gd name="connsiteX114" fmla="*/ 4976446 w 6229889"/>
              <a:gd name="connsiteY114" fmla="*/ 4775867 h 5707851"/>
              <a:gd name="connsiteX115" fmla="*/ 5011615 w 6229889"/>
              <a:gd name="connsiteY115" fmla="*/ 4802244 h 5707851"/>
              <a:gd name="connsiteX116" fmla="*/ 5029200 w 6229889"/>
              <a:gd name="connsiteY116" fmla="*/ 4828620 h 5707851"/>
              <a:gd name="connsiteX117" fmla="*/ 5055577 w 6229889"/>
              <a:gd name="connsiteY117" fmla="*/ 4854997 h 5707851"/>
              <a:gd name="connsiteX118" fmla="*/ 5081954 w 6229889"/>
              <a:gd name="connsiteY118" fmla="*/ 4890167 h 5707851"/>
              <a:gd name="connsiteX119" fmla="*/ 5134707 w 6229889"/>
              <a:gd name="connsiteY119" fmla="*/ 4942920 h 5707851"/>
              <a:gd name="connsiteX120" fmla="*/ 5152292 w 6229889"/>
              <a:gd name="connsiteY120" fmla="*/ 4969297 h 5707851"/>
              <a:gd name="connsiteX121" fmla="*/ 5187461 w 6229889"/>
              <a:gd name="connsiteY121" fmla="*/ 4978090 h 5707851"/>
              <a:gd name="connsiteX122" fmla="*/ 5240215 w 6229889"/>
              <a:gd name="connsiteY122" fmla="*/ 5066013 h 5707851"/>
              <a:gd name="connsiteX123" fmla="*/ 5266592 w 6229889"/>
              <a:gd name="connsiteY123" fmla="*/ 5127559 h 5707851"/>
              <a:gd name="connsiteX124" fmla="*/ 5328138 w 6229889"/>
              <a:gd name="connsiteY124" fmla="*/ 5215482 h 5707851"/>
              <a:gd name="connsiteX125" fmla="*/ 5363307 w 6229889"/>
              <a:gd name="connsiteY125" fmla="*/ 5268236 h 5707851"/>
              <a:gd name="connsiteX126" fmla="*/ 5398477 w 6229889"/>
              <a:gd name="connsiteY126" fmla="*/ 5320990 h 5707851"/>
              <a:gd name="connsiteX127" fmla="*/ 5451230 w 6229889"/>
              <a:gd name="connsiteY127" fmla="*/ 5373744 h 5707851"/>
              <a:gd name="connsiteX128" fmla="*/ 5495192 w 6229889"/>
              <a:gd name="connsiteY128" fmla="*/ 5435290 h 5707851"/>
              <a:gd name="connsiteX129" fmla="*/ 5512777 w 6229889"/>
              <a:gd name="connsiteY129" fmla="*/ 5470459 h 5707851"/>
              <a:gd name="connsiteX130" fmla="*/ 5539154 w 6229889"/>
              <a:gd name="connsiteY130" fmla="*/ 5496836 h 5707851"/>
              <a:gd name="connsiteX131" fmla="*/ 5583115 w 6229889"/>
              <a:gd name="connsiteY131" fmla="*/ 5549590 h 5707851"/>
              <a:gd name="connsiteX132" fmla="*/ 5618284 w 6229889"/>
              <a:gd name="connsiteY132" fmla="*/ 5593551 h 5707851"/>
              <a:gd name="connsiteX133" fmla="*/ 5662246 w 6229889"/>
              <a:gd name="connsiteY133" fmla="*/ 5646305 h 5707851"/>
              <a:gd name="connsiteX134" fmla="*/ 5688623 w 6229889"/>
              <a:gd name="connsiteY134" fmla="*/ 5655097 h 5707851"/>
              <a:gd name="connsiteX135" fmla="*/ 5723792 w 6229889"/>
              <a:gd name="connsiteY135" fmla="*/ 5672682 h 5707851"/>
              <a:gd name="connsiteX136" fmla="*/ 5829300 w 6229889"/>
              <a:gd name="connsiteY136" fmla="*/ 5690267 h 5707851"/>
              <a:gd name="connsiteX137" fmla="*/ 5890846 w 6229889"/>
              <a:gd name="connsiteY137" fmla="*/ 5707851 h 5707851"/>
              <a:gd name="connsiteX138" fmla="*/ 6084277 w 6229889"/>
              <a:gd name="connsiteY138" fmla="*/ 5699059 h 5707851"/>
              <a:gd name="connsiteX139" fmla="*/ 6163407 w 6229889"/>
              <a:gd name="connsiteY139" fmla="*/ 5690267 h 5707851"/>
              <a:gd name="connsiteX140" fmla="*/ 6172200 w 6229889"/>
              <a:gd name="connsiteY140" fmla="*/ 5593551 h 5707851"/>
              <a:gd name="connsiteX141" fmla="*/ 6207369 w 6229889"/>
              <a:gd name="connsiteY141" fmla="*/ 5523213 h 5707851"/>
              <a:gd name="connsiteX142" fmla="*/ 6207369 w 6229889"/>
              <a:gd name="connsiteY142" fmla="*/ 5118767 h 5707851"/>
              <a:gd name="connsiteX143" fmla="*/ 6189784 w 6229889"/>
              <a:gd name="connsiteY143" fmla="*/ 5083597 h 5707851"/>
              <a:gd name="connsiteX144" fmla="*/ 6163407 w 6229889"/>
              <a:gd name="connsiteY144" fmla="*/ 5022051 h 5707851"/>
              <a:gd name="connsiteX145" fmla="*/ 6145823 w 6229889"/>
              <a:gd name="connsiteY145" fmla="*/ 4960505 h 5707851"/>
              <a:gd name="connsiteX146" fmla="*/ 6101861 w 6229889"/>
              <a:gd name="connsiteY146" fmla="*/ 4898959 h 5707851"/>
              <a:gd name="connsiteX147" fmla="*/ 6084277 w 6229889"/>
              <a:gd name="connsiteY147" fmla="*/ 4854997 h 5707851"/>
              <a:gd name="connsiteX148" fmla="*/ 6040315 w 6229889"/>
              <a:gd name="connsiteY148" fmla="*/ 4767074 h 5707851"/>
              <a:gd name="connsiteX149" fmla="*/ 6031523 w 6229889"/>
              <a:gd name="connsiteY149" fmla="*/ 4740697 h 5707851"/>
              <a:gd name="connsiteX150" fmla="*/ 5996354 w 6229889"/>
              <a:gd name="connsiteY150" fmla="*/ 4679151 h 5707851"/>
              <a:gd name="connsiteX151" fmla="*/ 5926015 w 6229889"/>
              <a:gd name="connsiteY151" fmla="*/ 4573644 h 5707851"/>
              <a:gd name="connsiteX152" fmla="*/ 5908430 w 6229889"/>
              <a:gd name="connsiteY152" fmla="*/ 4529682 h 5707851"/>
              <a:gd name="connsiteX153" fmla="*/ 5899638 w 6229889"/>
              <a:gd name="connsiteY153" fmla="*/ 4503305 h 5707851"/>
              <a:gd name="connsiteX154" fmla="*/ 5882054 w 6229889"/>
              <a:gd name="connsiteY154" fmla="*/ 4468136 h 5707851"/>
              <a:gd name="connsiteX155" fmla="*/ 5855677 w 6229889"/>
              <a:gd name="connsiteY155" fmla="*/ 4389005 h 5707851"/>
              <a:gd name="connsiteX156" fmla="*/ 5846884 w 6229889"/>
              <a:gd name="connsiteY156" fmla="*/ 4353836 h 5707851"/>
              <a:gd name="connsiteX157" fmla="*/ 5829300 w 6229889"/>
              <a:gd name="connsiteY157" fmla="*/ 4301082 h 5707851"/>
              <a:gd name="connsiteX158" fmla="*/ 5820507 w 6229889"/>
              <a:gd name="connsiteY158" fmla="*/ 4265913 h 5707851"/>
              <a:gd name="connsiteX159" fmla="*/ 5785338 w 6229889"/>
              <a:gd name="connsiteY159" fmla="*/ 4186782 h 5707851"/>
              <a:gd name="connsiteX160" fmla="*/ 5767754 w 6229889"/>
              <a:gd name="connsiteY160" fmla="*/ 4081274 h 5707851"/>
              <a:gd name="connsiteX161" fmla="*/ 5741377 w 6229889"/>
              <a:gd name="connsiteY161" fmla="*/ 4019728 h 5707851"/>
              <a:gd name="connsiteX162" fmla="*/ 5732584 w 6229889"/>
              <a:gd name="connsiteY162" fmla="*/ 3949390 h 5707851"/>
              <a:gd name="connsiteX163" fmla="*/ 5697415 w 6229889"/>
              <a:gd name="connsiteY163" fmla="*/ 3861467 h 5707851"/>
              <a:gd name="connsiteX164" fmla="*/ 5688623 w 6229889"/>
              <a:gd name="connsiteY164" fmla="*/ 3799920 h 5707851"/>
              <a:gd name="connsiteX165" fmla="*/ 5679830 w 6229889"/>
              <a:gd name="connsiteY165" fmla="*/ 3773544 h 5707851"/>
              <a:gd name="connsiteX166" fmla="*/ 5671038 w 6229889"/>
              <a:gd name="connsiteY166" fmla="*/ 3738374 h 5707851"/>
              <a:gd name="connsiteX167" fmla="*/ 5653454 w 6229889"/>
              <a:gd name="connsiteY167" fmla="*/ 3606490 h 5707851"/>
              <a:gd name="connsiteX168" fmla="*/ 5635869 w 6229889"/>
              <a:gd name="connsiteY168" fmla="*/ 3527359 h 5707851"/>
              <a:gd name="connsiteX169" fmla="*/ 5627077 w 6229889"/>
              <a:gd name="connsiteY169" fmla="*/ 3500982 h 5707851"/>
              <a:gd name="connsiteX170" fmla="*/ 5609492 w 6229889"/>
              <a:gd name="connsiteY170" fmla="*/ 3439436 h 5707851"/>
              <a:gd name="connsiteX171" fmla="*/ 5600700 w 6229889"/>
              <a:gd name="connsiteY171" fmla="*/ 3360305 h 5707851"/>
              <a:gd name="connsiteX172" fmla="*/ 5583115 w 6229889"/>
              <a:gd name="connsiteY172" fmla="*/ 3307551 h 5707851"/>
              <a:gd name="connsiteX173" fmla="*/ 5556738 w 6229889"/>
              <a:gd name="connsiteY173" fmla="*/ 3210836 h 5707851"/>
              <a:gd name="connsiteX174" fmla="*/ 5539154 w 6229889"/>
              <a:gd name="connsiteY174" fmla="*/ 3175667 h 5707851"/>
              <a:gd name="connsiteX175" fmla="*/ 5503984 w 6229889"/>
              <a:gd name="connsiteY175" fmla="*/ 3078951 h 5707851"/>
              <a:gd name="connsiteX176" fmla="*/ 5486400 w 6229889"/>
              <a:gd name="connsiteY176" fmla="*/ 3052574 h 5707851"/>
              <a:gd name="connsiteX177" fmla="*/ 5477607 w 6229889"/>
              <a:gd name="connsiteY177" fmla="*/ 2999820 h 5707851"/>
              <a:gd name="connsiteX178" fmla="*/ 5468815 w 6229889"/>
              <a:gd name="connsiteY178" fmla="*/ 2973444 h 5707851"/>
              <a:gd name="connsiteX179" fmla="*/ 5442438 w 6229889"/>
              <a:gd name="connsiteY179" fmla="*/ 2885520 h 5707851"/>
              <a:gd name="connsiteX180" fmla="*/ 5433646 w 6229889"/>
              <a:gd name="connsiteY180" fmla="*/ 2841559 h 5707851"/>
              <a:gd name="connsiteX181" fmla="*/ 5398477 w 6229889"/>
              <a:gd name="connsiteY181" fmla="*/ 2736051 h 5707851"/>
              <a:gd name="connsiteX182" fmla="*/ 5389684 w 6229889"/>
              <a:gd name="connsiteY182" fmla="*/ 2692090 h 5707851"/>
              <a:gd name="connsiteX183" fmla="*/ 5363307 w 6229889"/>
              <a:gd name="connsiteY183" fmla="*/ 2656920 h 5707851"/>
              <a:gd name="connsiteX184" fmla="*/ 5336930 w 6229889"/>
              <a:gd name="connsiteY184" fmla="*/ 2612959 h 5707851"/>
              <a:gd name="connsiteX185" fmla="*/ 5292969 w 6229889"/>
              <a:gd name="connsiteY185" fmla="*/ 2498659 h 5707851"/>
              <a:gd name="connsiteX186" fmla="*/ 5275384 w 6229889"/>
              <a:gd name="connsiteY186" fmla="*/ 2463490 h 5707851"/>
              <a:gd name="connsiteX187" fmla="*/ 5266592 w 6229889"/>
              <a:gd name="connsiteY187" fmla="*/ 2437113 h 5707851"/>
              <a:gd name="connsiteX188" fmla="*/ 5249007 w 6229889"/>
              <a:gd name="connsiteY188" fmla="*/ 2393151 h 5707851"/>
              <a:gd name="connsiteX189" fmla="*/ 5240215 w 6229889"/>
              <a:gd name="connsiteY189" fmla="*/ 2357982 h 5707851"/>
              <a:gd name="connsiteX190" fmla="*/ 5143500 w 6229889"/>
              <a:gd name="connsiteY190" fmla="*/ 2182136 h 5707851"/>
              <a:gd name="connsiteX191" fmla="*/ 5134707 w 6229889"/>
              <a:gd name="connsiteY191" fmla="*/ 2146967 h 5707851"/>
              <a:gd name="connsiteX192" fmla="*/ 5117123 w 6229889"/>
              <a:gd name="connsiteY192" fmla="*/ 2111797 h 5707851"/>
              <a:gd name="connsiteX193" fmla="*/ 5108330 w 6229889"/>
              <a:gd name="connsiteY193" fmla="*/ 2076628 h 5707851"/>
              <a:gd name="connsiteX194" fmla="*/ 5090746 w 6229889"/>
              <a:gd name="connsiteY194" fmla="*/ 2032667 h 5707851"/>
              <a:gd name="connsiteX195" fmla="*/ 5046784 w 6229889"/>
              <a:gd name="connsiteY195" fmla="*/ 1909574 h 5707851"/>
              <a:gd name="connsiteX196" fmla="*/ 5029200 w 6229889"/>
              <a:gd name="connsiteY196" fmla="*/ 1883197 h 5707851"/>
              <a:gd name="connsiteX197" fmla="*/ 4914900 w 6229889"/>
              <a:gd name="connsiteY197" fmla="*/ 1663390 h 5707851"/>
              <a:gd name="connsiteX198" fmla="*/ 4879730 w 6229889"/>
              <a:gd name="connsiteY198" fmla="*/ 1575467 h 5707851"/>
              <a:gd name="connsiteX199" fmla="*/ 4862146 w 6229889"/>
              <a:gd name="connsiteY199" fmla="*/ 1540297 h 5707851"/>
              <a:gd name="connsiteX200" fmla="*/ 4835769 w 6229889"/>
              <a:gd name="connsiteY200" fmla="*/ 1452374 h 5707851"/>
              <a:gd name="connsiteX201" fmla="*/ 4818184 w 6229889"/>
              <a:gd name="connsiteY201" fmla="*/ 1390828 h 5707851"/>
              <a:gd name="connsiteX202" fmla="*/ 4800600 w 6229889"/>
              <a:gd name="connsiteY202" fmla="*/ 1285320 h 5707851"/>
              <a:gd name="connsiteX203" fmla="*/ 4791807 w 6229889"/>
              <a:gd name="connsiteY203" fmla="*/ 1258944 h 5707851"/>
              <a:gd name="connsiteX204" fmla="*/ 4783015 w 6229889"/>
              <a:gd name="connsiteY204" fmla="*/ 1206190 h 5707851"/>
              <a:gd name="connsiteX205" fmla="*/ 4774223 w 6229889"/>
              <a:gd name="connsiteY205" fmla="*/ 1179813 h 5707851"/>
              <a:gd name="connsiteX206" fmla="*/ 4739054 w 6229889"/>
              <a:gd name="connsiteY206" fmla="*/ 1047928 h 5707851"/>
              <a:gd name="connsiteX207" fmla="*/ 4712677 w 6229889"/>
              <a:gd name="connsiteY207" fmla="*/ 933628 h 5707851"/>
              <a:gd name="connsiteX208" fmla="*/ 4668715 w 6229889"/>
              <a:gd name="connsiteY208" fmla="*/ 845705 h 5707851"/>
              <a:gd name="connsiteX209" fmla="*/ 4659923 w 6229889"/>
              <a:gd name="connsiteY209" fmla="*/ 819328 h 5707851"/>
              <a:gd name="connsiteX210" fmla="*/ 4615961 w 6229889"/>
              <a:gd name="connsiteY210" fmla="*/ 722613 h 5707851"/>
              <a:gd name="connsiteX211" fmla="*/ 4607169 w 6229889"/>
              <a:gd name="connsiteY211" fmla="*/ 678651 h 5707851"/>
              <a:gd name="connsiteX212" fmla="*/ 4598377 w 6229889"/>
              <a:gd name="connsiteY212" fmla="*/ 643482 h 5707851"/>
              <a:gd name="connsiteX213" fmla="*/ 4580792 w 6229889"/>
              <a:gd name="connsiteY213" fmla="*/ 564351 h 5707851"/>
              <a:gd name="connsiteX214" fmla="*/ 4545623 w 6229889"/>
              <a:gd name="connsiteY214" fmla="*/ 502805 h 5707851"/>
              <a:gd name="connsiteX215" fmla="*/ 4536830 w 6229889"/>
              <a:gd name="connsiteY215" fmla="*/ 476428 h 5707851"/>
              <a:gd name="connsiteX216" fmla="*/ 4519246 w 6229889"/>
              <a:gd name="connsiteY216" fmla="*/ 414882 h 5707851"/>
              <a:gd name="connsiteX217" fmla="*/ 4510454 w 6229889"/>
              <a:gd name="connsiteY217" fmla="*/ 379713 h 5707851"/>
              <a:gd name="connsiteX218" fmla="*/ 4475284 w 6229889"/>
              <a:gd name="connsiteY218" fmla="*/ 318167 h 5707851"/>
              <a:gd name="connsiteX219" fmla="*/ 4440115 w 6229889"/>
              <a:gd name="connsiteY219" fmla="*/ 247828 h 5707851"/>
              <a:gd name="connsiteX220" fmla="*/ 4404946 w 6229889"/>
              <a:gd name="connsiteY220" fmla="*/ 221451 h 5707851"/>
              <a:gd name="connsiteX221" fmla="*/ 4378569 w 6229889"/>
              <a:gd name="connsiteY221" fmla="*/ 195074 h 5707851"/>
              <a:gd name="connsiteX222" fmla="*/ 4334607 w 6229889"/>
              <a:gd name="connsiteY222" fmla="*/ 168697 h 5707851"/>
              <a:gd name="connsiteX223" fmla="*/ 4246684 w 6229889"/>
              <a:gd name="connsiteY223" fmla="*/ 133528 h 5707851"/>
              <a:gd name="connsiteX224" fmla="*/ 4211515 w 6229889"/>
              <a:gd name="connsiteY224" fmla="*/ 124736 h 5707851"/>
              <a:gd name="connsiteX225" fmla="*/ 4149969 w 6229889"/>
              <a:gd name="connsiteY225" fmla="*/ 107151 h 5707851"/>
              <a:gd name="connsiteX226" fmla="*/ 4106007 w 6229889"/>
              <a:gd name="connsiteY226" fmla="*/ 98359 h 5707851"/>
              <a:gd name="connsiteX227" fmla="*/ 4035669 w 6229889"/>
              <a:gd name="connsiteY227" fmla="*/ 80774 h 5707851"/>
              <a:gd name="connsiteX228" fmla="*/ 3727938 w 6229889"/>
              <a:gd name="connsiteY228" fmla="*/ 89567 h 5707851"/>
              <a:gd name="connsiteX229" fmla="*/ 3569677 w 6229889"/>
              <a:gd name="connsiteY229" fmla="*/ 98359 h 5707851"/>
              <a:gd name="connsiteX230" fmla="*/ 3534507 w 6229889"/>
              <a:gd name="connsiteY230" fmla="*/ 115944 h 5707851"/>
              <a:gd name="connsiteX231" fmla="*/ 3472961 w 6229889"/>
              <a:gd name="connsiteY231" fmla="*/ 133528 h 5707851"/>
              <a:gd name="connsiteX232" fmla="*/ 3305907 w 6229889"/>
              <a:gd name="connsiteY232" fmla="*/ 142320 h 5707851"/>
              <a:gd name="connsiteX233" fmla="*/ 1354015 w 6229889"/>
              <a:gd name="connsiteY233" fmla="*/ 124736 h 5707851"/>
              <a:gd name="connsiteX234" fmla="*/ 1266092 w 6229889"/>
              <a:gd name="connsiteY234" fmla="*/ 98359 h 5707851"/>
              <a:gd name="connsiteX235" fmla="*/ 1151792 w 6229889"/>
              <a:gd name="connsiteY235" fmla="*/ 71982 h 5707851"/>
              <a:gd name="connsiteX236" fmla="*/ 1116623 w 6229889"/>
              <a:gd name="connsiteY236" fmla="*/ 63190 h 5707851"/>
              <a:gd name="connsiteX237" fmla="*/ 1081454 w 6229889"/>
              <a:gd name="connsiteY237" fmla="*/ 54397 h 5707851"/>
              <a:gd name="connsiteX238" fmla="*/ 993530 w 6229889"/>
              <a:gd name="connsiteY238" fmla="*/ 36813 h 5707851"/>
              <a:gd name="connsiteX239" fmla="*/ 923192 w 6229889"/>
              <a:gd name="connsiteY239" fmla="*/ 19228 h 5707851"/>
              <a:gd name="connsiteX240" fmla="*/ 633046 w 6229889"/>
              <a:gd name="connsiteY240" fmla="*/ 10436 h 5707851"/>
              <a:gd name="connsiteX241" fmla="*/ 606669 w 6229889"/>
              <a:gd name="connsiteY241" fmla="*/ 1644 h 5707851"/>
              <a:gd name="connsiteX242" fmla="*/ 193430 w 6229889"/>
              <a:gd name="connsiteY242" fmla="*/ 19228 h 5707851"/>
              <a:gd name="connsiteX243" fmla="*/ 167054 w 6229889"/>
              <a:gd name="connsiteY243" fmla="*/ 28020 h 5707851"/>
              <a:gd name="connsiteX244" fmla="*/ 131884 w 6229889"/>
              <a:gd name="connsiteY244" fmla="*/ 80774 h 5707851"/>
              <a:gd name="connsiteX245" fmla="*/ 105507 w 6229889"/>
              <a:gd name="connsiteY245" fmla="*/ 89567 h 5707851"/>
              <a:gd name="connsiteX246" fmla="*/ 61546 w 6229889"/>
              <a:gd name="connsiteY246" fmla="*/ 151113 h 5707851"/>
              <a:gd name="connsiteX247" fmla="*/ 26377 w 6229889"/>
              <a:gd name="connsiteY247" fmla="*/ 212659 h 5707851"/>
              <a:gd name="connsiteX248" fmla="*/ 8792 w 6229889"/>
              <a:gd name="connsiteY248" fmla="*/ 239036 h 5707851"/>
              <a:gd name="connsiteX249" fmla="*/ 0 w 6229889"/>
              <a:gd name="connsiteY249" fmla="*/ 265413 h 5707851"/>
              <a:gd name="connsiteX250" fmla="*/ 26377 w 6229889"/>
              <a:gd name="connsiteY250" fmla="*/ 318167 h 5707851"/>
              <a:gd name="connsiteX251" fmla="*/ 43961 w 6229889"/>
              <a:gd name="connsiteY251" fmla="*/ 414882 h 5707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6229889" h="5707851">
                <a:moveTo>
                  <a:pt x="52754" y="71982"/>
                </a:moveTo>
                <a:cubicBezTo>
                  <a:pt x="55685" y="110082"/>
                  <a:pt x="61546" y="148069"/>
                  <a:pt x="61546" y="186282"/>
                </a:cubicBezTo>
                <a:cubicBezTo>
                  <a:pt x="61546" y="224510"/>
                  <a:pt x="54420" y="285126"/>
                  <a:pt x="43961" y="326959"/>
                </a:cubicBezTo>
                <a:cubicBezTo>
                  <a:pt x="41713" y="335950"/>
                  <a:pt x="38100" y="344544"/>
                  <a:pt x="35169" y="353336"/>
                </a:cubicBezTo>
                <a:cubicBezTo>
                  <a:pt x="44559" y="644438"/>
                  <a:pt x="15215" y="539658"/>
                  <a:pt x="61546" y="678651"/>
                </a:cubicBezTo>
                <a:cubicBezTo>
                  <a:pt x="64477" y="687443"/>
                  <a:pt x="65197" y="697317"/>
                  <a:pt x="70338" y="705028"/>
                </a:cubicBezTo>
                <a:cubicBezTo>
                  <a:pt x="90795" y="735713"/>
                  <a:pt x="103277" y="761909"/>
                  <a:pt x="131884" y="784159"/>
                </a:cubicBezTo>
                <a:cubicBezTo>
                  <a:pt x="148566" y="797134"/>
                  <a:pt x="169694" y="804384"/>
                  <a:pt x="184638" y="819328"/>
                </a:cubicBezTo>
                <a:cubicBezTo>
                  <a:pt x="202223" y="836913"/>
                  <a:pt x="215149" y="860960"/>
                  <a:pt x="237392" y="872082"/>
                </a:cubicBezTo>
                <a:cubicBezTo>
                  <a:pt x="271731" y="889252"/>
                  <a:pt x="269944" y="886541"/>
                  <a:pt x="298938" y="907251"/>
                </a:cubicBezTo>
                <a:cubicBezTo>
                  <a:pt x="310862" y="915768"/>
                  <a:pt x="321681" y="925861"/>
                  <a:pt x="334107" y="933628"/>
                </a:cubicBezTo>
                <a:cubicBezTo>
                  <a:pt x="345222" y="940575"/>
                  <a:pt x="357897" y="944710"/>
                  <a:pt x="369277" y="951213"/>
                </a:cubicBezTo>
                <a:cubicBezTo>
                  <a:pt x="378452" y="956456"/>
                  <a:pt x="386203" y="964071"/>
                  <a:pt x="395654" y="968797"/>
                </a:cubicBezTo>
                <a:cubicBezTo>
                  <a:pt x="403943" y="972942"/>
                  <a:pt x="413741" y="973445"/>
                  <a:pt x="422030" y="977590"/>
                </a:cubicBezTo>
                <a:cubicBezTo>
                  <a:pt x="435847" y="984499"/>
                  <a:pt x="474280" y="1014911"/>
                  <a:pt x="483577" y="1021551"/>
                </a:cubicBezTo>
                <a:cubicBezTo>
                  <a:pt x="502376" y="1034979"/>
                  <a:pt x="523428" y="1048584"/>
                  <a:pt x="545123" y="1056720"/>
                </a:cubicBezTo>
                <a:cubicBezTo>
                  <a:pt x="604583" y="1079018"/>
                  <a:pt x="557094" y="1053058"/>
                  <a:pt x="606669" y="1074305"/>
                </a:cubicBezTo>
                <a:cubicBezTo>
                  <a:pt x="618716" y="1079468"/>
                  <a:pt x="629791" y="1086727"/>
                  <a:pt x="641838" y="1091890"/>
                </a:cubicBezTo>
                <a:cubicBezTo>
                  <a:pt x="650357" y="1095541"/>
                  <a:pt x="659696" y="1097031"/>
                  <a:pt x="668215" y="1100682"/>
                </a:cubicBezTo>
                <a:cubicBezTo>
                  <a:pt x="721808" y="1123650"/>
                  <a:pt x="687188" y="1109167"/>
                  <a:pt x="729761" y="1144644"/>
                </a:cubicBezTo>
                <a:cubicBezTo>
                  <a:pt x="745341" y="1157627"/>
                  <a:pt x="773606" y="1172227"/>
                  <a:pt x="791307" y="1179813"/>
                </a:cubicBezTo>
                <a:cubicBezTo>
                  <a:pt x="799826" y="1183464"/>
                  <a:pt x="808892" y="1185674"/>
                  <a:pt x="817684" y="1188605"/>
                </a:cubicBezTo>
                <a:cubicBezTo>
                  <a:pt x="872981" y="1225470"/>
                  <a:pt x="813658" y="1190193"/>
                  <a:pt x="914400" y="1223774"/>
                </a:cubicBezTo>
                <a:cubicBezTo>
                  <a:pt x="978618" y="1245180"/>
                  <a:pt x="949172" y="1236864"/>
                  <a:pt x="1002323" y="1250151"/>
                </a:cubicBezTo>
                <a:cubicBezTo>
                  <a:pt x="1011115" y="1256013"/>
                  <a:pt x="1019248" y="1263010"/>
                  <a:pt x="1028700" y="1267736"/>
                </a:cubicBezTo>
                <a:cubicBezTo>
                  <a:pt x="1041312" y="1274042"/>
                  <a:pt x="1078979" y="1282503"/>
                  <a:pt x="1090246" y="1285320"/>
                </a:cubicBezTo>
                <a:cubicBezTo>
                  <a:pt x="1099038" y="1291182"/>
                  <a:pt x="1107171" y="1298179"/>
                  <a:pt x="1116623" y="1302905"/>
                </a:cubicBezTo>
                <a:cubicBezTo>
                  <a:pt x="1124912" y="1307050"/>
                  <a:pt x="1134898" y="1307196"/>
                  <a:pt x="1143000" y="1311697"/>
                </a:cubicBezTo>
                <a:cubicBezTo>
                  <a:pt x="1161475" y="1321961"/>
                  <a:pt x="1180810" y="1331923"/>
                  <a:pt x="1195754" y="1346867"/>
                </a:cubicBezTo>
                <a:cubicBezTo>
                  <a:pt x="1204546" y="1355659"/>
                  <a:pt x="1212012" y="1366017"/>
                  <a:pt x="1222130" y="1373244"/>
                </a:cubicBezTo>
                <a:cubicBezTo>
                  <a:pt x="1232796" y="1380862"/>
                  <a:pt x="1245577" y="1384967"/>
                  <a:pt x="1257300" y="1390828"/>
                </a:cubicBezTo>
                <a:cubicBezTo>
                  <a:pt x="1266092" y="1402551"/>
                  <a:pt x="1272420" y="1416616"/>
                  <a:pt x="1283677" y="1425997"/>
                </a:cubicBezTo>
                <a:cubicBezTo>
                  <a:pt x="1290797" y="1431930"/>
                  <a:pt x="1302343" y="1429649"/>
                  <a:pt x="1310054" y="1434790"/>
                </a:cubicBezTo>
                <a:cubicBezTo>
                  <a:pt x="1385862" y="1485330"/>
                  <a:pt x="1374336" y="1474065"/>
                  <a:pt x="1406769" y="1522713"/>
                </a:cubicBezTo>
                <a:cubicBezTo>
                  <a:pt x="1409700" y="1531505"/>
                  <a:pt x="1413122" y="1540149"/>
                  <a:pt x="1415561" y="1549090"/>
                </a:cubicBezTo>
                <a:cubicBezTo>
                  <a:pt x="1421920" y="1572406"/>
                  <a:pt x="1433146" y="1619428"/>
                  <a:pt x="1433146" y="1619428"/>
                </a:cubicBezTo>
                <a:cubicBezTo>
                  <a:pt x="1430215" y="1669251"/>
                  <a:pt x="1423376" y="1718997"/>
                  <a:pt x="1424354" y="1768897"/>
                </a:cubicBezTo>
                <a:cubicBezTo>
                  <a:pt x="1426311" y="1868696"/>
                  <a:pt x="1434473" y="1968297"/>
                  <a:pt x="1441938" y="2067836"/>
                </a:cubicBezTo>
                <a:cubicBezTo>
                  <a:pt x="1444433" y="2101098"/>
                  <a:pt x="1454809" y="2142955"/>
                  <a:pt x="1468315" y="2173344"/>
                </a:cubicBezTo>
                <a:cubicBezTo>
                  <a:pt x="1472607" y="2183000"/>
                  <a:pt x="1481174" y="2190269"/>
                  <a:pt x="1485900" y="2199720"/>
                </a:cubicBezTo>
                <a:cubicBezTo>
                  <a:pt x="1492958" y="2213837"/>
                  <a:pt x="1498493" y="2228709"/>
                  <a:pt x="1503484" y="2243682"/>
                </a:cubicBezTo>
                <a:cubicBezTo>
                  <a:pt x="1507305" y="2255146"/>
                  <a:pt x="1506282" y="2268359"/>
                  <a:pt x="1512277" y="2278851"/>
                </a:cubicBezTo>
                <a:cubicBezTo>
                  <a:pt x="1518446" y="2289647"/>
                  <a:pt x="1530694" y="2295676"/>
                  <a:pt x="1538654" y="2305228"/>
                </a:cubicBezTo>
                <a:cubicBezTo>
                  <a:pt x="1592170" y="2369448"/>
                  <a:pt x="1511341" y="2287581"/>
                  <a:pt x="1582615" y="2366774"/>
                </a:cubicBezTo>
                <a:cubicBezTo>
                  <a:pt x="1599251" y="2385259"/>
                  <a:pt x="1617784" y="2401943"/>
                  <a:pt x="1635369" y="2419528"/>
                </a:cubicBezTo>
                <a:cubicBezTo>
                  <a:pt x="1647092" y="2431251"/>
                  <a:pt x="1660181" y="2441751"/>
                  <a:pt x="1670538" y="2454697"/>
                </a:cubicBezTo>
                <a:cubicBezTo>
                  <a:pt x="1682261" y="2469351"/>
                  <a:pt x="1695297" y="2483045"/>
                  <a:pt x="1705707" y="2498659"/>
                </a:cubicBezTo>
                <a:cubicBezTo>
                  <a:pt x="1712977" y="2509565"/>
                  <a:pt x="1715104" y="2523593"/>
                  <a:pt x="1723292" y="2533828"/>
                </a:cubicBezTo>
                <a:cubicBezTo>
                  <a:pt x="1738827" y="2553247"/>
                  <a:pt x="1758461" y="2568997"/>
                  <a:pt x="1776046" y="2586582"/>
                </a:cubicBezTo>
                <a:cubicBezTo>
                  <a:pt x="1784838" y="2595374"/>
                  <a:pt x="1791761" y="2606562"/>
                  <a:pt x="1802423" y="2612959"/>
                </a:cubicBezTo>
                <a:cubicBezTo>
                  <a:pt x="1817077" y="2621751"/>
                  <a:pt x="1831893" y="2630279"/>
                  <a:pt x="1846384" y="2639336"/>
                </a:cubicBezTo>
                <a:cubicBezTo>
                  <a:pt x="1855345" y="2644936"/>
                  <a:pt x="1864162" y="2650778"/>
                  <a:pt x="1872761" y="2656920"/>
                </a:cubicBezTo>
                <a:cubicBezTo>
                  <a:pt x="1884685" y="2665437"/>
                  <a:pt x="1895120" y="2676180"/>
                  <a:pt x="1907930" y="2683297"/>
                </a:cubicBezTo>
                <a:cubicBezTo>
                  <a:pt x="1923703" y="2692060"/>
                  <a:pt x="1958525" y="2703093"/>
                  <a:pt x="1978269" y="2709674"/>
                </a:cubicBezTo>
                <a:cubicBezTo>
                  <a:pt x="2010375" y="2731079"/>
                  <a:pt x="2035087" y="2749129"/>
                  <a:pt x="2074984" y="2762428"/>
                </a:cubicBezTo>
                <a:lnTo>
                  <a:pt x="2127738" y="2780013"/>
                </a:lnTo>
                <a:cubicBezTo>
                  <a:pt x="2136530" y="2782944"/>
                  <a:pt x="2144928" y="2787580"/>
                  <a:pt x="2154115" y="2788805"/>
                </a:cubicBezTo>
                <a:cubicBezTo>
                  <a:pt x="2198077" y="2794667"/>
                  <a:pt x="2242305" y="2798791"/>
                  <a:pt x="2286000" y="2806390"/>
                </a:cubicBezTo>
                <a:cubicBezTo>
                  <a:pt x="2309810" y="2810531"/>
                  <a:pt x="2332186" y="2823111"/>
                  <a:pt x="2356338" y="2823974"/>
                </a:cubicBezTo>
                <a:lnTo>
                  <a:pt x="2602523" y="2832767"/>
                </a:lnTo>
                <a:cubicBezTo>
                  <a:pt x="2663018" y="2852931"/>
                  <a:pt x="2589871" y="2830465"/>
                  <a:pt x="2699238" y="2850351"/>
                </a:cubicBezTo>
                <a:cubicBezTo>
                  <a:pt x="2708357" y="2852009"/>
                  <a:pt x="2716440" y="2857833"/>
                  <a:pt x="2725615" y="2859144"/>
                </a:cubicBezTo>
                <a:cubicBezTo>
                  <a:pt x="2757661" y="2863722"/>
                  <a:pt x="2790092" y="2865005"/>
                  <a:pt x="2822330" y="2867936"/>
                </a:cubicBezTo>
                <a:cubicBezTo>
                  <a:pt x="2839915" y="2873797"/>
                  <a:pt x="2857874" y="2878636"/>
                  <a:pt x="2875084" y="2885520"/>
                </a:cubicBezTo>
                <a:cubicBezTo>
                  <a:pt x="2908879" y="2899038"/>
                  <a:pt x="2932044" y="2917632"/>
                  <a:pt x="2963007" y="2938274"/>
                </a:cubicBezTo>
                <a:cubicBezTo>
                  <a:pt x="2994117" y="2959014"/>
                  <a:pt x="2996129" y="2957865"/>
                  <a:pt x="3024554" y="2991028"/>
                </a:cubicBezTo>
                <a:cubicBezTo>
                  <a:pt x="3031431" y="2999051"/>
                  <a:pt x="3035923" y="3008859"/>
                  <a:pt x="3042138" y="3017405"/>
                </a:cubicBezTo>
                <a:cubicBezTo>
                  <a:pt x="3059376" y="3041107"/>
                  <a:pt x="3077307" y="3064298"/>
                  <a:pt x="3094892" y="3087744"/>
                </a:cubicBezTo>
                <a:cubicBezTo>
                  <a:pt x="3103684" y="3099467"/>
                  <a:pt x="3113730" y="3110348"/>
                  <a:pt x="3121269" y="3122913"/>
                </a:cubicBezTo>
                <a:cubicBezTo>
                  <a:pt x="3130061" y="3137567"/>
                  <a:pt x="3137393" y="3153203"/>
                  <a:pt x="3147646" y="3166874"/>
                </a:cubicBezTo>
                <a:cubicBezTo>
                  <a:pt x="3155107" y="3176821"/>
                  <a:pt x="3166063" y="3183699"/>
                  <a:pt x="3174023" y="3193251"/>
                </a:cubicBezTo>
                <a:cubicBezTo>
                  <a:pt x="3180788" y="3201369"/>
                  <a:pt x="3184842" y="3211510"/>
                  <a:pt x="3191607" y="3219628"/>
                </a:cubicBezTo>
                <a:cubicBezTo>
                  <a:pt x="3248028" y="3287334"/>
                  <a:pt x="3191904" y="3206886"/>
                  <a:pt x="3235569" y="3272382"/>
                </a:cubicBezTo>
                <a:cubicBezTo>
                  <a:pt x="3238500" y="3281174"/>
                  <a:pt x="3239763" y="3290712"/>
                  <a:pt x="3244361" y="3298759"/>
                </a:cubicBezTo>
                <a:cubicBezTo>
                  <a:pt x="3251631" y="3311482"/>
                  <a:pt x="3264787" y="3320537"/>
                  <a:pt x="3270738" y="3333928"/>
                </a:cubicBezTo>
                <a:cubicBezTo>
                  <a:pt x="3276807" y="3347584"/>
                  <a:pt x="3276599" y="3363236"/>
                  <a:pt x="3279530" y="3377890"/>
                </a:cubicBezTo>
                <a:cubicBezTo>
                  <a:pt x="3282461" y="3413059"/>
                  <a:pt x="3281053" y="3448863"/>
                  <a:pt x="3288323" y="3483397"/>
                </a:cubicBezTo>
                <a:cubicBezTo>
                  <a:pt x="3296154" y="3520594"/>
                  <a:pt x="3313069" y="3542498"/>
                  <a:pt x="3332284" y="3571320"/>
                </a:cubicBezTo>
                <a:cubicBezTo>
                  <a:pt x="3338146" y="3591836"/>
                  <a:pt x="3343738" y="3612430"/>
                  <a:pt x="3349869" y="3632867"/>
                </a:cubicBezTo>
                <a:cubicBezTo>
                  <a:pt x="3352532" y="3641744"/>
                  <a:pt x="3355010" y="3650725"/>
                  <a:pt x="3358661" y="3659244"/>
                </a:cubicBezTo>
                <a:cubicBezTo>
                  <a:pt x="3363824" y="3671291"/>
                  <a:pt x="3369743" y="3683033"/>
                  <a:pt x="3376246" y="3694413"/>
                </a:cubicBezTo>
                <a:cubicBezTo>
                  <a:pt x="3381489" y="3703588"/>
                  <a:pt x="3386358" y="3713318"/>
                  <a:pt x="3393830" y="3720790"/>
                </a:cubicBezTo>
                <a:cubicBezTo>
                  <a:pt x="3401302" y="3728262"/>
                  <a:pt x="3411415" y="3732513"/>
                  <a:pt x="3420207" y="3738374"/>
                </a:cubicBezTo>
                <a:cubicBezTo>
                  <a:pt x="3426069" y="3747166"/>
                  <a:pt x="3430320" y="3757279"/>
                  <a:pt x="3437792" y="3764751"/>
                </a:cubicBezTo>
                <a:cubicBezTo>
                  <a:pt x="3464407" y="3791366"/>
                  <a:pt x="3469158" y="3789860"/>
                  <a:pt x="3499338" y="3799920"/>
                </a:cubicBezTo>
                <a:cubicBezTo>
                  <a:pt x="3511061" y="3808712"/>
                  <a:pt x="3521400" y="3819744"/>
                  <a:pt x="3534507" y="3826297"/>
                </a:cubicBezTo>
                <a:cubicBezTo>
                  <a:pt x="3670458" y="3894273"/>
                  <a:pt x="3509609" y="3792869"/>
                  <a:pt x="3631223" y="3870259"/>
                </a:cubicBezTo>
                <a:cubicBezTo>
                  <a:pt x="3783888" y="3967409"/>
                  <a:pt x="3601478" y="3849077"/>
                  <a:pt x="3719146" y="3940597"/>
                </a:cubicBezTo>
                <a:cubicBezTo>
                  <a:pt x="3732635" y="3951089"/>
                  <a:pt x="3748888" y="3957495"/>
                  <a:pt x="3763107" y="3966974"/>
                </a:cubicBezTo>
                <a:cubicBezTo>
                  <a:pt x="3775048" y="3974935"/>
                  <a:pt x="3808931" y="4003074"/>
                  <a:pt x="3824654" y="4010936"/>
                </a:cubicBezTo>
                <a:cubicBezTo>
                  <a:pt x="3838770" y="4017994"/>
                  <a:pt x="3854499" y="4021462"/>
                  <a:pt x="3868615" y="4028520"/>
                </a:cubicBezTo>
                <a:cubicBezTo>
                  <a:pt x="3878067" y="4033246"/>
                  <a:pt x="3885279" y="4041942"/>
                  <a:pt x="3894992" y="4046105"/>
                </a:cubicBezTo>
                <a:cubicBezTo>
                  <a:pt x="3926356" y="4059547"/>
                  <a:pt x="4012452" y="4062379"/>
                  <a:pt x="4026877" y="4063690"/>
                </a:cubicBezTo>
                <a:cubicBezTo>
                  <a:pt x="4038600" y="4066621"/>
                  <a:pt x="4050427" y="4069162"/>
                  <a:pt x="4062046" y="4072482"/>
                </a:cubicBezTo>
                <a:cubicBezTo>
                  <a:pt x="4150381" y="4097720"/>
                  <a:pt x="4013596" y="4062566"/>
                  <a:pt x="4123592" y="4090067"/>
                </a:cubicBezTo>
                <a:cubicBezTo>
                  <a:pt x="4132384" y="4095928"/>
                  <a:pt x="4141851" y="4100886"/>
                  <a:pt x="4149969" y="4107651"/>
                </a:cubicBezTo>
                <a:cubicBezTo>
                  <a:pt x="4159521" y="4115611"/>
                  <a:pt x="4166000" y="4127131"/>
                  <a:pt x="4176346" y="4134028"/>
                </a:cubicBezTo>
                <a:cubicBezTo>
                  <a:pt x="4184057" y="4139169"/>
                  <a:pt x="4193931" y="4139889"/>
                  <a:pt x="4202723" y="4142820"/>
                </a:cubicBezTo>
                <a:cubicBezTo>
                  <a:pt x="4259539" y="4180698"/>
                  <a:pt x="4201593" y="4137182"/>
                  <a:pt x="4246684" y="4186782"/>
                </a:cubicBezTo>
                <a:cubicBezTo>
                  <a:pt x="4268988" y="4211317"/>
                  <a:pt x="4293577" y="4233674"/>
                  <a:pt x="4317023" y="4257120"/>
                </a:cubicBezTo>
                <a:cubicBezTo>
                  <a:pt x="4325815" y="4265912"/>
                  <a:pt x="4332279" y="4277936"/>
                  <a:pt x="4343400" y="4283497"/>
                </a:cubicBezTo>
                <a:lnTo>
                  <a:pt x="4378569" y="4301082"/>
                </a:lnTo>
                <a:cubicBezTo>
                  <a:pt x="4387361" y="4312805"/>
                  <a:pt x="4394584" y="4325889"/>
                  <a:pt x="4404946" y="4336251"/>
                </a:cubicBezTo>
                <a:cubicBezTo>
                  <a:pt x="4412418" y="4343723"/>
                  <a:pt x="4422148" y="4348593"/>
                  <a:pt x="4431323" y="4353836"/>
                </a:cubicBezTo>
                <a:cubicBezTo>
                  <a:pt x="4463704" y="4372339"/>
                  <a:pt x="4490563" y="4377907"/>
                  <a:pt x="4519246" y="4406590"/>
                </a:cubicBezTo>
                <a:cubicBezTo>
                  <a:pt x="4554891" y="4442235"/>
                  <a:pt x="4534501" y="4427406"/>
                  <a:pt x="4580792" y="4450551"/>
                </a:cubicBezTo>
                <a:cubicBezTo>
                  <a:pt x="4649374" y="4519133"/>
                  <a:pt x="4561329" y="4436649"/>
                  <a:pt x="4642338" y="4494513"/>
                </a:cubicBezTo>
                <a:cubicBezTo>
                  <a:pt x="4652456" y="4501740"/>
                  <a:pt x="4658768" y="4513429"/>
                  <a:pt x="4668715" y="4520890"/>
                </a:cubicBezTo>
                <a:cubicBezTo>
                  <a:pt x="4694076" y="4539911"/>
                  <a:pt x="4747846" y="4573644"/>
                  <a:pt x="4747846" y="4573644"/>
                </a:cubicBezTo>
                <a:cubicBezTo>
                  <a:pt x="4753707" y="4582436"/>
                  <a:pt x="4757312" y="4593255"/>
                  <a:pt x="4765430" y="4600020"/>
                </a:cubicBezTo>
                <a:cubicBezTo>
                  <a:pt x="4775499" y="4608411"/>
                  <a:pt x="4789485" y="4610658"/>
                  <a:pt x="4800600" y="4617605"/>
                </a:cubicBezTo>
                <a:cubicBezTo>
                  <a:pt x="4813026" y="4625372"/>
                  <a:pt x="4824643" y="4634445"/>
                  <a:pt x="4835769" y="4643982"/>
                </a:cubicBezTo>
                <a:cubicBezTo>
                  <a:pt x="4936609" y="4730417"/>
                  <a:pt x="4798318" y="4615324"/>
                  <a:pt x="4879730" y="4696736"/>
                </a:cubicBezTo>
                <a:cubicBezTo>
                  <a:pt x="4887202" y="4704208"/>
                  <a:pt x="4897653" y="4707980"/>
                  <a:pt x="4906107" y="4714320"/>
                </a:cubicBezTo>
                <a:cubicBezTo>
                  <a:pt x="5014501" y="4795615"/>
                  <a:pt x="4900541" y="4710805"/>
                  <a:pt x="4976446" y="4775867"/>
                </a:cubicBezTo>
                <a:cubicBezTo>
                  <a:pt x="4987572" y="4785404"/>
                  <a:pt x="5001253" y="4791882"/>
                  <a:pt x="5011615" y="4802244"/>
                </a:cubicBezTo>
                <a:cubicBezTo>
                  <a:pt x="5019087" y="4809716"/>
                  <a:pt x="5022435" y="4820502"/>
                  <a:pt x="5029200" y="4828620"/>
                </a:cubicBezTo>
                <a:cubicBezTo>
                  <a:pt x="5037160" y="4838172"/>
                  <a:pt x="5047485" y="4845556"/>
                  <a:pt x="5055577" y="4854997"/>
                </a:cubicBezTo>
                <a:cubicBezTo>
                  <a:pt x="5065114" y="4866123"/>
                  <a:pt x="5072151" y="4879275"/>
                  <a:pt x="5081954" y="4890167"/>
                </a:cubicBezTo>
                <a:cubicBezTo>
                  <a:pt x="5098590" y="4908651"/>
                  <a:pt x="5120913" y="4922229"/>
                  <a:pt x="5134707" y="4942920"/>
                </a:cubicBezTo>
                <a:cubicBezTo>
                  <a:pt x="5140569" y="4951712"/>
                  <a:pt x="5143500" y="4963435"/>
                  <a:pt x="5152292" y="4969297"/>
                </a:cubicBezTo>
                <a:cubicBezTo>
                  <a:pt x="5162346" y="4976000"/>
                  <a:pt x="5175738" y="4975159"/>
                  <a:pt x="5187461" y="4978090"/>
                </a:cubicBezTo>
                <a:cubicBezTo>
                  <a:pt x="5212459" y="5015588"/>
                  <a:pt x="5223995" y="5028166"/>
                  <a:pt x="5240215" y="5066013"/>
                </a:cubicBezTo>
                <a:cubicBezTo>
                  <a:pt x="5256534" y="5104090"/>
                  <a:pt x="5240079" y="5085139"/>
                  <a:pt x="5266592" y="5127559"/>
                </a:cubicBezTo>
                <a:cubicBezTo>
                  <a:pt x="5280923" y="5150489"/>
                  <a:pt x="5320501" y="5192571"/>
                  <a:pt x="5328138" y="5215482"/>
                </a:cubicBezTo>
                <a:cubicBezTo>
                  <a:pt x="5340862" y="5253655"/>
                  <a:pt x="5330377" y="5235306"/>
                  <a:pt x="5363307" y="5268236"/>
                </a:cubicBezTo>
                <a:cubicBezTo>
                  <a:pt x="5378760" y="5314592"/>
                  <a:pt x="5361887" y="5277081"/>
                  <a:pt x="5398477" y="5320990"/>
                </a:cubicBezTo>
                <a:cubicBezTo>
                  <a:pt x="5441333" y="5372417"/>
                  <a:pt x="5383834" y="5323196"/>
                  <a:pt x="5451230" y="5373744"/>
                </a:cubicBezTo>
                <a:cubicBezTo>
                  <a:pt x="5499425" y="5470131"/>
                  <a:pt x="5435783" y="5352119"/>
                  <a:pt x="5495192" y="5435290"/>
                </a:cubicBezTo>
                <a:cubicBezTo>
                  <a:pt x="5502810" y="5445955"/>
                  <a:pt x="5505159" y="5459794"/>
                  <a:pt x="5512777" y="5470459"/>
                </a:cubicBezTo>
                <a:cubicBezTo>
                  <a:pt x="5520004" y="5480577"/>
                  <a:pt x="5531194" y="5487284"/>
                  <a:pt x="5539154" y="5496836"/>
                </a:cubicBezTo>
                <a:cubicBezTo>
                  <a:pt x="5600358" y="5570282"/>
                  <a:pt x="5506054" y="5472529"/>
                  <a:pt x="5583115" y="5549590"/>
                </a:cubicBezTo>
                <a:cubicBezTo>
                  <a:pt x="5600231" y="5600940"/>
                  <a:pt x="5578514" y="5553782"/>
                  <a:pt x="5618284" y="5593551"/>
                </a:cubicBezTo>
                <a:cubicBezTo>
                  <a:pt x="5650723" y="5625989"/>
                  <a:pt x="5619034" y="5617498"/>
                  <a:pt x="5662246" y="5646305"/>
                </a:cubicBezTo>
                <a:cubicBezTo>
                  <a:pt x="5669957" y="5651446"/>
                  <a:pt x="5680104" y="5651446"/>
                  <a:pt x="5688623" y="5655097"/>
                </a:cubicBezTo>
                <a:cubicBezTo>
                  <a:pt x="5700670" y="5660260"/>
                  <a:pt x="5711077" y="5669503"/>
                  <a:pt x="5723792" y="5672682"/>
                </a:cubicBezTo>
                <a:cubicBezTo>
                  <a:pt x="5758382" y="5681330"/>
                  <a:pt x="5794710" y="5681620"/>
                  <a:pt x="5829300" y="5690267"/>
                </a:cubicBezTo>
                <a:cubicBezTo>
                  <a:pt x="5873460" y="5701307"/>
                  <a:pt x="5853005" y="5695238"/>
                  <a:pt x="5890846" y="5707851"/>
                </a:cubicBezTo>
                <a:lnTo>
                  <a:pt x="6084277" y="5699059"/>
                </a:lnTo>
                <a:cubicBezTo>
                  <a:pt x="6110761" y="5697350"/>
                  <a:pt x="6146417" y="5710655"/>
                  <a:pt x="6163407" y="5690267"/>
                </a:cubicBezTo>
                <a:cubicBezTo>
                  <a:pt x="6184131" y="5665398"/>
                  <a:pt x="6167922" y="5625639"/>
                  <a:pt x="6172200" y="5593551"/>
                </a:cubicBezTo>
                <a:cubicBezTo>
                  <a:pt x="6177539" y="5553508"/>
                  <a:pt x="6182239" y="5556720"/>
                  <a:pt x="6207369" y="5523213"/>
                </a:cubicBezTo>
                <a:cubicBezTo>
                  <a:pt x="6244794" y="5373510"/>
                  <a:pt x="6228973" y="5450026"/>
                  <a:pt x="6207369" y="5118767"/>
                </a:cubicBezTo>
                <a:cubicBezTo>
                  <a:pt x="6206516" y="5105688"/>
                  <a:pt x="6195646" y="5095320"/>
                  <a:pt x="6189784" y="5083597"/>
                </a:cubicBezTo>
                <a:cubicBezTo>
                  <a:pt x="6171486" y="5010402"/>
                  <a:pt x="6193767" y="5082771"/>
                  <a:pt x="6163407" y="5022051"/>
                </a:cubicBezTo>
                <a:cubicBezTo>
                  <a:pt x="6146298" y="4987834"/>
                  <a:pt x="6162724" y="4999941"/>
                  <a:pt x="6145823" y="4960505"/>
                </a:cubicBezTo>
                <a:cubicBezTo>
                  <a:pt x="6139643" y="4946086"/>
                  <a:pt x="6107490" y="4909091"/>
                  <a:pt x="6101861" y="4898959"/>
                </a:cubicBezTo>
                <a:cubicBezTo>
                  <a:pt x="6094196" y="4885162"/>
                  <a:pt x="6090951" y="4869299"/>
                  <a:pt x="6084277" y="4854997"/>
                </a:cubicBezTo>
                <a:cubicBezTo>
                  <a:pt x="6070420" y="4825304"/>
                  <a:pt x="6050676" y="4798160"/>
                  <a:pt x="6040315" y="4767074"/>
                </a:cubicBezTo>
                <a:cubicBezTo>
                  <a:pt x="6037384" y="4758282"/>
                  <a:pt x="6035668" y="4748986"/>
                  <a:pt x="6031523" y="4740697"/>
                </a:cubicBezTo>
                <a:cubicBezTo>
                  <a:pt x="6020956" y="4719563"/>
                  <a:pt x="6008972" y="4699129"/>
                  <a:pt x="5996354" y="4679151"/>
                </a:cubicBezTo>
                <a:cubicBezTo>
                  <a:pt x="5973783" y="4643414"/>
                  <a:pt x="5941713" y="4612889"/>
                  <a:pt x="5926015" y="4573644"/>
                </a:cubicBezTo>
                <a:cubicBezTo>
                  <a:pt x="5920153" y="4558990"/>
                  <a:pt x="5913972" y="4544460"/>
                  <a:pt x="5908430" y="4529682"/>
                </a:cubicBezTo>
                <a:cubicBezTo>
                  <a:pt x="5905176" y="4521004"/>
                  <a:pt x="5903289" y="4511824"/>
                  <a:pt x="5899638" y="4503305"/>
                </a:cubicBezTo>
                <a:cubicBezTo>
                  <a:pt x="5894475" y="4491258"/>
                  <a:pt x="5887915" y="4479859"/>
                  <a:pt x="5882054" y="4468136"/>
                </a:cubicBezTo>
                <a:cubicBezTo>
                  <a:pt x="5862785" y="4371796"/>
                  <a:pt x="5886878" y="4472206"/>
                  <a:pt x="5855677" y="4389005"/>
                </a:cubicBezTo>
                <a:cubicBezTo>
                  <a:pt x="5851434" y="4377691"/>
                  <a:pt x="5850356" y="4365410"/>
                  <a:pt x="5846884" y="4353836"/>
                </a:cubicBezTo>
                <a:cubicBezTo>
                  <a:pt x="5841558" y="4336082"/>
                  <a:pt x="5834626" y="4318836"/>
                  <a:pt x="5829300" y="4301082"/>
                </a:cubicBezTo>
                <a:cubicBezTo>
                  <a:pt x="5825828" y="4289508"/>
                  <a:pt x="5824328" y="4277377"/>
                  <a:pt x="5820507" y="4265913"/>
                </a:cubicBezTo>
                <a:cubicBezTo>
                  <a:pt x="5809278" y="4232226"/>
                  <a:pt x="5800662" y="4217428"/>
                  <a:pt x="5785338" y="4186782"/>
                </a:cubicBezTo>
                <a:cubicBezTo>
                  <a:pt x="5780376" y="4152050"/>
                  <a:pt x="5776324" y="4115553"/>
                  <a:pt x="5767754" y="4081274"/>
                </a:cubicBezTo>
                <a:cubicBezTo>
                  <a:pt x="5761286" y="4055404"/>
                  <a:pt x="5753955" y="4044885"/>
                  <a:pt x="5741377" y="4019728"/>
                </a:cubicBezTo>
                <a:cubicBezTo>
                  <a:pt x="5738446" y="3996282"/>
                  <a:pt x="5737535" y="3972494"/>
                  <a:pt x="5732584" y="3949390"/>
                </a:cubicBezTo>
                <a:cubicBezTo>
                  <a:pt x="5724434" y="3911359"/>
                  <a:pt x="5713688" y="3894012"/>
                  <a:pt x="5697415" y="3861467"/>
                </a:cubicBezTo>
                <a:cubicBezTo>
                  <a:pt x="5694484" y="3840951"/>
                  <a:pt x="5692687" y="3820241"/>
                  <a:pt x="5688623" y="3799920"/>
                </a:cubicBezTo>
                <a:cubicBezTo>
                  <a:pt x="5686805" y="3790832"/>
                  <a:pt x="5682376" y="3782455"/>
                  <a:pt x="5679830" y="3773544"/>
                </a:cubicBezTo>
                <a:cubicBezTo>
                  <a:pt x="5676510" y="3761925"/>
                  <a:pt x="5673408" y="3750223"/>
                  <a:pt x="5671038" y="3738374"/>
                </a:cubicBezTo>
                <a:cubicBezTo>
                  <a:pt x="5657231" y="3669334"/>
                  <a:pt x="5665186" y="3688612"/>
                  <a:pt x="5653454" y="3606490"/>
                </a:cubicBezTo>
                <a:cubicBezTo>
                  <a:pt x="5650865" y="3588366"/>
                  <a:pt x="5641353" y="3546553"/>
                  <a:pt x="5635869" y="3527359"/>
                </a:cubicBezTo>
                <a:cubicBezTo>
                  <a:pt x="5633323" y="3518448"/>
                  <a:pt x="5629740" y="3509859"/>
                  <a:pt x="5627077" y="3500982"/>
                </a:cubicBezTo>
                <a:cubicBezTo>
                  <a:pt x="5620946" y="3480546"/>
                  <a:pt x="5615354" y="3459951"/>
                  <a:pt x="5609492" y="3439436"/>
                </a:cubicBezTo>
                <a:cubicBezTo>
                  <a:pt x="5606561" y="3413059"/>
                  <a:pt x="5605905" y="3386329"/>
                  <a:pt x="5600700" y="3360305"/>
                </a:cubicBezTo>
                <a:cubicBezTo>
                  <a:pt x="5597065" y="3342129"/>
                  <a:pt x="5588207" y="3325374"/>
                  <a:pt x="5583115" y="3307551"/>
                </a:cubicBezTo>
                <a:cubicBezTo>
                  <a:pt x="5579275" y="3294111"/>
                  <a:pt x="5567039" y="3234873"/>
                  <a:pt x="5556738" y="3210836"/>
                </a:cubicBezTo>
                <a:cubicBezTo>
                  <a:pt x="5551575" y="3198789"/>
                  <a:pt x="5544022" y="3187836"/>
                  <a:pt x="5539154" y="3175667"/>
                </a:cubicBezTo>
                <a:cubicBezTo>
                  <a:pt x="5522739" y="3134630"/>
                  <a:pt x="5523207" y="3117397"/>
                  <a:pt x="5503984" y="3078951"/>
                </a:cubicBezTo>
                <a:cubicBezTo>
                  <a:pt x="5499258" y="3069500"/>
                  <a:pt x="5492261" y="3061366"/>
                  <a:pt x="5486400" y="3052574"/>
                </a:cubicBezTo>
                <a:cubicBezTo>
                  <a:pt x="5483469" y="3034989"/>
                  <a:pt x="5481474" y="3017223"/>
                  <a:pt x="5477607" y="2999820"/>
                </a:cubicBezTo>
                <a:cubicBezTo>
                  <a:pt x="5475597" y="2990773"/>
                  <a:pt x="5470825" y="2982491"/>
                  <a:pt x="5468815" y="2973444"/>
                </a:cubicBezTo>
                <a:cubicBezTo>
                  <a:pt x="5451300" y="2894625"/>
                  <a:pt x="5472825" y="2946293"/>
                  <a:pt x="5442438" y="2885520"/>
                </a:cubicBezTo>
                <a:cubicBezTo>
                  <a:pt x="5439507" y="2870866"/>
                  <a:pt x="5437863" y="2855896"/>
                  <a:pt x="5433646" y="2841559"/>
                </a:cubicBezTo>
                <a:cubicBezTo>
                  <a:pt x="5423186" y="2805994"/>
                  <a:pt x="5405748" y="2772403"/>
                  <a:pt x="5398477" y="2736051"/>
                </a:cubicBezTo>
                <a:cubicBezTo>
                  <a:pt x="5395546" y="2721397"/>
                  <a:pt x="5395753" y="2705746"/>
                  <a:pt x="5389684" y="2692090"/>
                </a:cubicBezTo>
                <a:cubicBezTo>
                  <a:pt x="5383732" y="2678699"/>
                  <a:pt x="5371436" y="2669113"/>
                  <a:pt x="5363307" y="2656920"/>
                </a:cubicBezTo>
                <a:cubicBezTo>
                  <a:pt x="5353828" y="2642701"/>
                  <a:pt x="5343870" y="2628575"/>
                  <a:pt x="5336930" y="2612959"/>
                </a:cubicBezTo>
                <a:cubicBezTo>
                  <a:pt x="5320351" y="2575656"/>
                  <a:pt x="5311225" y="2535170"/>
                  <a:pt x="5292969" y="2498659"/>
                </a:cubicBezTo>
                <a:cubicBezTo>
                  <a:pt x="5287107" y="2486936"/>
                  <a:pt x="5280547" y="2475537"/>
                  <a:pt x="5275384" y="2463490"/>
                </a:cubicBezTo>
                <a:cubicBezTo>
                  <a:pt x="5271733" y="2454971"/>
                  <a:pt x="5269846" y="2445791"/>
                  <a:pt x="5266592" y="2437113"/>
                </a:cubicBezTo>
                <a:cubicBezTo>
                  <a:pt x="5261050" y="2422335"/>
                  <a:pt x="5253998" y="2408124"/>
                  <a:pt x="5249007" y="2393151"/>
                </a:cubicBezTo>
                <a:cubicBezTo>
                  <a:pt x="5245186" y="2381687"/>
                  <a:pt x="5245619" y="2368790"/>
                  <a:pt x="5240215" y="2357982"/>
                </a:cubicBezTo>
                <a:cubicBezTo>
                  <a:pt x="5162780" y="2203112"/>
                  <a:pt x="5210246" y="2337875"/>
                  <a:pt x="5143500" y="2182136"/>
                </a:cubicBezTo>
                <a:cubicBezTo>
                  <a:pt x="5138740" y="2171029"/>
                  <a:pt x="5138950" y="2158281"/>
                  <a:pt x="5134707" y="2146967"/>
                </a:cubicBezTo>
                <a:cubicBezTo>
                  <a:pt x="5130105" y="2134695"/>
                  <a:pt x="5121725" y="2124069"/>
                  <a:pt x="5117123" y="2111797"/>
                </a:cubicBezTo>
                <a:cubicBezTo>
                  <a:pt x="5112880" y="2100483"/>
                  <a:pt x="5112151" y="2088092"/>
                  <a:pt x="5108330" y="2076628"/>
                </a:cubicBezTo>
                <a:cubicBezTo>
                  <a:pt x="5103339" y="2061655"/>
                  <a:pt x="5096140" y="2047499"/>
                  <a:pt x="5090746" y="2032667"/>
                </a:cubicBezTo>
                <a:cubicBezTo>
                  <a:pt x="5074306" y="1987458"/>
                  <a:pt x="5067424" y="1954984"/>
                  <a:pt x="5046784" y="1909574"/>
                </a:cubicBezTo>
                <a:cubicBezTo>
                  <a:pt x="5042411" y="1899954"/>
                  <a:pt x="5034332" y="1892434"/>
                  <a:pt x="5029200" y="1883197"/>
                </a:cubicBezTo>
                <a:cubicBezTo>
                  <a:pt x="5024567" y="1874858"/>
                  <a:pt x="4927788" y="1695610"/>
                  <a:pt x="4914900" y="1663390"/>
                </a:cubicBezTo>
                <a:cubicBezTo>
                  <a:pt x="4903177" y="1634082"/>
                  <a:pt x="4892164" y="1604480"/>
                  <a:pt x="4879730" y="1575467"/>
                </a:cubicBezTo>
                <a:cubicBezTo>
                  <a:pt x="4874567" y="1563420"/>
                  <a:pt x="4867014" y="1552466"/>
                  <a:pt x="4862146" y="1540297"/>
                </a:cubicBezTo>
                <a:cubicBezTo>
                  <a:pt x="4844084" y="1495143"/>
                  <a:pt x="4846876" y="1493098"/>
                  <a:pt x="4835769" y="1452374"/>
                </a:cubicBezTo>
                <a:cubicBezTo>
                  <a:pt x="4830155" y="1431789"/>
                  <a:pt x="4824046" y="1411343"/>
                  <a:pt x="4818184" y="1390828"/>
                </a:cubicBezTo>
                <a:cubicBezTo>
                  <a:pt x="4813223" y="1356097"/>
                  <a:pt x="4809170" y="1319598"/>
                  <a:pt x="4800600" y="1285320"/>
                </a:cubicBezTo>
                <a:cubicBezTo>
                  <a:pt x="4798352" y="1276329"/>
                  <a:pt x="4794738" y="1267736"/>
                  <a:pt x="4791807" y="1258944"/>
                </a:cubicBezTo>
                <a:cubicBezTo>
                  <a:pt x="4788876" y="1241359"/>
                  <a:pt x="4786882" y="1223593"/>
                  <a:pt x="4783015" y="1206190"/>
                </a:cubicBezTo>
                <a:cubicBezTo>
                  <a:pt x="4781005" y="1197143"/>
                  <a:pt x="4776886" y="1188690"/>
                  <a:pt x="4774223" y="1179813"/>
                </a:cubicBezTo>
                <a:cubicBezTo>
                  <a:pt x="4760728" y="1134829"/>
                  <a:pt x="4749659" y="1093884"/>
                  <a:pt x="4739054" y="1047928"/>
                </a:cubicBezTo>
                <a:cubicBezTo>
                  <a:pt x="4732898" y="1021254"/>
                  <a:pt x="4721954" y="952182"/>
                  <a:pt x="4712677" y="933628"/>
                </a:cubicBezTo>
                <a:cubicBezTo>
                  <a:pt x="4698023" y="904320"/>
                  <a:pt x="4679076" y="876791"/>
                  <a:pt x="4668715" y="845705"/>
                </a:cubicBezTo>
                <a:cubicBezTo>
                  <a:pt x="4665784" y="836913"/>
                  <a:pt x="4663365" y="827933"/>
                  <a:pt x="4659923" y="819328"/>
                </a:cubicBezTo>
                <a:cubicBezTo>
                  <a:pt x="4638897" y="766761"/>
                  <a:pt x="4637354" y="765398"/>
                  <a:pt x="4615961" y="722613"/>
                </a:cubicBezTo>
                <a:cubicBezTo>
                  <a:pt x="4613030" y="707959"/>
                  <a:pt x="4610411" y="693239"/>
                  <a:pt x="4607169" y="678651"/>
                </a:cubicBezTo>
                <a:cubicBezTo>
                  <a:pt x="4604548" y="666855"/>
                  <a:pt x="4600747" y="655331"/>
                  <a:pt x="4598377" y="643482"/>
                </a:cubicBezTo>
                <a:cubicBezTo>
                  <a:pt x="4591133" y="607263"/>
                  <a:pt x="4593624" y="594292"/>
                  <a:pt x="4580792" y="564351"/>
                </a:cubicBezTo>
                <a:cubicBezTo>
                  <a:pt x="4534557" y="456471"/>
                  <a:pt x="4589765" y="591089"/>
                  <a:pt x="4545623" y="502805"/>
                </a:cubicBezTo>
                <a:cubicBezTo>
                  <a:pt x="4541478" y="494515"/>
                  <a:pt x="4539493" y="485305"/>
                  <a:pt x="4536830" y="476428"/>
                </a:cubicBezTo>
                <a:cubicBezTo>
                  <a:pt x="4530699" y="455992"/>
                  <a:pt x="4524860" y="435466"/>
                  <a:pt x="4519246" y="414882"/>
                </a:cubicBezTo>
                <a:cubicBezTo>
                  <a:pt x="4516067" y="403224"/>
                  <a:pt x="4514697" y="391027"/>
                  <a:pt x="4510454" y="379713"/>
                </a:cubicBezTo>
                <a:cubicBezTo>
                  <a:pt x="4487331" y="318051"/>
                  <a:pt x="4500795" y="369189"/>
                  <a:pt x="4475284" y="318167"/>
                </a:cubicBezTo>
                <a:cubicBezTo>
                  <a:pt x="4462688" y="292975"/>
                  <a:pt x="4460487" y="268200"/>
                  <a:pt x="4440115" y="247828"/>
                </a:cubicBezTo>
                <a:cubicBezTo>
                  <a:pt x="4429753" y="237466"/>
                  <a:pt x="4416072" y="230988"/>
                  <a:pt x="4404946" y="221451"/>
                </a:cubicBezTo>
                <a:cubicBezTo>
                  <a:pt x="4395505" y="213359"/>
                  <a:pt x="4388516" y="202535"/>
                  <a:pt x="4378569" y="195074"/>
                </a:cubicBezTo>
                <a:cubicBezTo>
                  <a:pt x="4364898" y="184820"/>
                  <a:pt x="4349546" y="176996"/>
                  <a:pt x="4334607" y="168697"/>
                </a:cubicBezTo>
                <a:cubicBezTo>
                  <a:pt x="4304842" y="152161"/>
                  <a:pt x="4280783" y="142052"/>
                  <a:pt x="4246684" y="133528"/>
                </a:cubicBezTo>
                <a:cubicBezTo>
                  <a:pt x="4234961" y="130597"/>
                  <a:pt x="4223134" y="128056"/>
                  <a:pt x="4211515" y="124736"/>
                </a:cubicBezTo>
                <a:cubicBezTo>
                  <a:pt x="4160120" y="110052"/>
                  <a:pt x="4211802" y="120892"/>
                  <a:pt x="4149969" y="107151"/>
                </a:cubicBezTo>
                <a:cubicBezTo>
                  <a:pt x="4135381" y="103909"/>
                  <a:pt x="4120568" y="101719"/>
                  <a:pt x="4106007" y="98359"/>
                </a:cubicBezTo>
                <a:cubicBezTo>
                  <a:pt x="4082458" y="92925"/>
                  <a:pt x="4035669" y="80774"/>
                  <a:pt x="4035669" y="80774"/>
                </a:cubicBezTo>
                <a:lnTo>
                  <a:pt x="3727938" y="89567"/>
                </a:lnTo>
                <a:cubicBezTo>
                  <a:pt x="3675141" y="91559"/>
                  <a:pt x="3622028" y="91220"/>
                  <a:pt x="3569677" y="98359"/>
                </a:cubicBezTo>
                <a:cubicBezTo>
                  <a:pt x="3556690" y="100130"/>
                  <a:pt x="3546825" y="111465"/>
                  <a:pt x="3534507" y="115944"/>
                </a:cubicBezTo>
                <a:cubicBezTo>
                  <a:pt x="3514455" y="123235"/>
                  <a:pt x="3494157" y="131082"/>
                  <a:pt x="3472961" y="133528"/>
                </a:cubicBezTo>
                <a:cubicBezTo>
                  <a:pt x="3417567" y="139919"/>
                  <a:pt x="3361592" y="139389"/>
                  <a:pt x="3305907" y="142320"/>
                </a:cubicBezTo>
                <a:lnTo>
                  <a:pt x="1354015" y="124736"/>
                </a:lnTo>
                <a:cubicBezTo>
                  <a:pt x="1336824" y="124223"/>
                  <a:pt x="1275148" y="100170"/>
                  <a:pt x="1266092" y="98359"/>
                </a:cubicBezTo>
                <a:cubicBezTo>
                  <a:pt x="1198427" y="84827"/>
                  <a:pt x="1236636" y="93193"/>
                  <a:pt x="1151792" y="71982"/>
                </a:cubicBezTo>
                <a:lnTo>
                  <a:pt x="1116623" y="63190"/>
                </a:lnTo>
                <a:cubicBezTo>
                  <a:pt x="1104900" y="60259"/>
                  <a:pt x="1093303" y="56767"/>
                  <a:pt x="1081454" y="54397"/>
                </a:cubicBezTo>
                <a:cubicBezTo>
                  <a:pt x="1052146" y="48536"/>
                  <a:pt x="1022526" y="44062"/>
                  <a:pt x="993530" y="36813"/>
                </a:cubicBezTo>
                <a:cubicBezTo>
                  <a:pt x="970084" y="30951"/>
                  <a:pt x="947349" y="19960"/>
                  <a:pt x="923192" y="19228"/>
                </a:cubicBezTo>
                <a:lnTo>
                  <a:pt x="633046" y="10436"/>
                </a:lnTo>
                <a:cubicBezTo>
                  <a:pt x="624254" y="7505"/>
                  <a:pt x="615937" y="1644"/>
                  <a:pt x="606669" y="1644"/>
                </a:cubicBezTo>
                <a:cubicBezTo>
                  <a:pt x="283724" y="1644"/>
                  <a:pt x="356535" y="-7955"/>
                  <a:pt x="193430" y="19228"/>
                </a:cubicBezTo>
                <a:cubicBezTo>
                  <a:pt x="184638" y="22159"/>
                  <a:pt x="173607" y="21467"/>
                  <a:pt x="167054" y="28020"/>
                </a:cubicBezTo>
                <a:cubicBezTo>
                  <a:pt x="152110" y="42964"/>
                  <a:pt x="151934" y="74090"/>
                  <a:pt x="131884" y="80774"/>
                </a:cubicBezTo>
                <a:lnTo>
                  <a:pt x="105507" y="89567"/>
                </a:lnTo>
                <a:cubicBezTo>
                  <a:pt x="72970" y="154642"/>
                  <a:pt x="106101" y="97648"/>
                  <a:pt x="61546" y="151113"/>
                </a:cubicBezTo>
                <a:cubicBezTo>
                  <a:pt x="42070" y="174485"/>
                  <a:pt x="42015" y="185292"/>
                  <a:pt x="26377" y="212659"/>
                </a:cubicBezTo>
                <a:cubicBezTo>
                  <a:pt x="21134" y="221834"/>
                  <a:pt x="14654" y="230244"/>
                  <a:pt x="8792" y="239036"/>
                </a:cubicBezTo>
                <a:cubicBezTo>
                  <a:pt x="5861" y="247828"/>
                  <a:pt x="0" y="256145"/>
                  <a:pt x="0" y="265413"/>
                </a:cubicBezTo>
                <a:cubicBezTo>
                  <a:pt x="0" y="283615"/>
                  <a:pt x="17485" y="304830"/>
                  <a:pt x="26377" y="318167"/>
                </a:cubicBezTo>
                <a:cubicBezTo>
                  <a:pt x="48595" y="384822"/>
                  <a:pt x="43961" y="352385"/>
                  <a:pt x="43961" y="414882"/>
                </a:cubicBez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438" name="TextBox 7">
            <a:extLst>
              <a:ext uri="{FF2B5EF4-FFF2-40B4-BE49-F238E27FC236}">
                <a16:creationId xmlns:a16="http://schemas.microsoft.com/office/drawing/2014/main" id="{0170E161-75B6-6408-21AF-53A3438FA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6764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Wilderness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E3CCE8D-4298-0899-58E6-8FBF09498388}"/>
              </a:ext>
            </a:extLst>
          </p:cNvPr>
          <p:cNvCxnSpPr>
            <a:stCxn id="18438" idx="1"/>
          </p:cNvCxnSpPr>
          <p:nvPr/>
        </p:nvCxnSpPr>
        <p:spPr>
          <a:xfrm flipH="1">
            <a:off x="5943600" y="1860550"/>
            <a:ext cx="304800" cy="0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c">
            <a:extLst>
              <a:ext uri="{FF2B5EF4-FFF2-40B4-BE49-F238E27FC236}">
                <a16:creationId xmlns:a16="http://schemas.microsoft.com/office/drawing/2014/main" id="{906AC5E2-93D3-A469-A31E-E1C59D71E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7350" r="10278" b="1058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Line 3">
            <a:extLst>
              <a:ext uri="{FF2B5EF4-FFF2-40B4-BE49-F238E27FC236}">
                <a16:creationId xmlns:a16="http://schemas.microsoft.com/office/drawing/2014/main" id="{363D8869-103B-F7ED-E1B6-B3549F67E47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0" y="2057400"/>
            <a:ext cx="8801100" cy="4406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68" name="Line 4">
            <a:extLst>
              <a:ext uri="{FF2B5EF4-FFF2-40B4-BE49-F238E27FC236}">
                <a16:creationId xmlns:a16="http://schemas.microsoft.com/office/drawing/2014/main" id="{F9AEE515-67E0-84C7-37A2-A494224F3DA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0" y="1554163"/>
            <a:ext cx="8801100" cy="4406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69" name="Line 5">
            <a:extLst>
              <a:ext uri="{FF2B5EF4-FFF2-40B4-BE49-F238E27FC236}">
                <a16:creationId xmlns:a16="http://schemas.microsoft.com/office/drawing/2014/main" id="{D5859A5F-1C12-0D10-8A38-8070A9B726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0" y="1050925"/>
            <a:ext cx="8801100" cy="4406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0" name="Line 6">
            <a:extLst>
              <a:ext uri="{FF2B5EF4-FFF2-40B4-BE49-F238E27FC236}">
                <a16:creationId xmlns:a16="http://schemas.microsoft.com/office/drawing/2014/main" id="{A2048393-C978-1828-223C-3D9BAAA2653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8750" y="546100"/>
            <a:ext cx="8801100" cy="44069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Text Box 7">
            <a:extLst>
              <a:ext uri="{FF2B5EF4-FFF2-40B4-BE49-F238E27FC236}">
                <a16:creationId xmlns:a16="http://schemas.microsoft.com/office/drawing/2014/main" id="{62D4669A-42F2-D416-4AC7-958CEB118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876800"/>
            <a:ext cx="37147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We can summarize the proportion</a:t>
            </a:r>
          </a:p>
          <a:p>
            <a:r>
              <a:rPr lang="en-US" altLang="en-US">
                <a:solidFill>
                  <a:schemeClr val="bg1"/>
                </a:solidFill>
              </a:rPr>
              <a:t>of LiDAR returns by various height</a:t>
            </a:r>
          </a:p>
          <a:p>
            <a:r>
              <a:rPr lang="en-US" altLang="en-US">
                <a:solidFill>
                  <a:schemeClr val="bg1"/>
                </a:solidFill>
              </a:rPr>
              <a:t>strata (i.e., estimate the amount of </a:t>
            </a:r>
          </a:p>
          <a:p>
            <a:r>
              <a:rPr lang="en-US" altLang="en-US">
                <a:solidFill>
                  <a:schemeClr val="bg1"/>
                </a:solidFill>
              </a:rPr>
              <a:t>veg by height strata)</a:t>
            </a:r>
          </a:p>
        </p:txBody>
      </p:sp>
      <p:sp>
        <p:nvSpPr>
          <p:cNvPr id="19463" name="Text Box 8">
            <a:extLst>
              <a:ext uri="{FF2B5EF4-FFF2-40B4-BE49-F238E27FC236}">
                <a16:creationId xmlns:a16="http://schemas.microsoft.com/office/drawing/2014/main" id="{37B14561-3A85-4600-2795-945057BE1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525" y="265113"/>
            <a:ext cx="1314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Estimating </a:t>
            </a:r>
          </a:p>
        </p:txBody>
      </p:sp>
      <p:sp>
        <p:nvSpPr>
          <p:cNvPr id="19464" name="Text Box 9">
            <a:extLst>
              <a:ext uri="{FF2B5EF4-FFF2-40B4-BE49-F238E27FC236}">
                <a16:creationId xmlns:a16="http://schemas.microsoft.com/office/drawing/2014/main" id="{B283E527-B572-602D-AD9C-0BB9523C4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1275" y="228600"/>
            <a:ext cx="5770563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3200">
                <a:solidFill>
                  <a:schemeClr val="bg1"/>
                </a:solidFill>
              </a:rPr>
              <a:t>Estimating Veg Attributes Directly</a:t>
            </a:r>
          </a:p>
          <a:p>
            <a:pPr algn="ctr"/>
            <a:r>
              <a:rPr lang="en-US" altLang="en-US">
                <a:solidFill>
                  <a:schemeClr val="bg1"/>
                </a:solidFill>
              </a:rPr>
              <a:t>Crown Cover by Height Strata</a:t>
            </a:r>
          </a:p>
          <a:p>
            <a:pPr algn="ctr"/>
            <a:r>
              <a:rPr lang="en-US" altLang="en-US">
                <a:solidFill>
                  <a:schemeClr val="bg1"/>
                </a:solidFill>
              </a:rPr>
              <a:t>(Vertical Diversity)</a:t>
            </a:r>
          </a:p>
        </p:txBody>
      </p:sp>
      <p:pic>
        <p:nvPicPr>
          <p:cNvPr id="19465" name="Picture 5" descr="USFS_swoosh_sheild_ONLY_101912-01.png">
            <a:extLst>
              <a:ext uri="{FF2B5EF4-FFF2-40B4-BE49-F238E27FC236}">
                <a16:creationId xmlns:a16="http://schemas.microsoft.com/office/drawing/2014/main" id="{1F184ECF-CCAE-D7DA-C36E-ED71D0B113E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Picture 10" descr="USFS_swoosh_sheild_ONLY_101912-01.png">
            <a:extLst>
              <a:ext uri="{FF2B5EF4-FFF2-40B4-BE49-F238E27FC236}">
                <a16:creationId xmlns:a16="http://schemas.microsoft.com/office/drawing/2014/main" id="{7BB82177-C17A-76C8-AC5D-A48CB49DC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418388" y="5845175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2698BA06-441A-FDF2-2D82-95C9BBA4F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altLang="en-US"/>
              <a:t>Ecognition</a:t>
            </a:r>
          </a:p>
        </p:txBody>
      </p:sp>
      <p:pic>
        <p:nvPicPr>
          <p:cNvPr id="20482" name="Picture 3" descr="USFS_swoosh_sheild_ONLY_101912-01.png">
            <a:extLst>
              <a:ext uri="{FF2B5EF4-FFF2-40B4-BE49-F238E27FC236}">
                <a16:creationId xmlns:a16="http://schemas.microsoft.com/office/drawing/2014/main" id="{C4ADCD74-FAD8-9DC8-FD66-818705C74A0F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 descr="USFS_swoosh_sheild_ONLY_101912-01.png">
            <a:extLst>
              <a:ext uri="{FF2B5EF4-FFF2-40B4-BE49-F238E27FC236}">
                <a16:creationId xmlns:a16="http://schemas.microsoft.com/office/drawing/2014/main" id="{E5AD36A7-465E-9348-36CB-139E3FFDB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20000" y="5199063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2">
            <a:extLst>
              <a:ext uri="{FF2B5EF4-FFF2-40B4-BE49-F238E27FC236}">
                <a16:creationId xmlns:a16="http://schemas.microsoft.com/office/drawing/2014/main" id="{C8F7FDF4-AE3C-1734-DCDD-34B278C53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" t="8493" r="2071" b="5452"/>
          <a:stretch>
            <a:fillRect/>
          </a:stretch>
        </p:blipFill>
        <p:spPr bwMode="auto">
          <a:xfrm>
            <a:off x="0" y="1600200"/>
            <a:ext cx="7667625" cy="524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USFS_swoosh_sheild_ONLY_101912-01.png">
            <a:extLst>
              <a:ext uri="{FF2B5EF4-FFF2-40B4-BE49-F238E27FC236}">
                <a16:creationId xmlns:a16="http://schemas.microsoft.com/office/drawing/2014/main" id="{DDE25825-F75B-342F-8C5E-BE311C7C4961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>
            <a:extLst>
              <a:ext uri="{FF2B5EF4-FFF2-40B4-BE49-F238E27FC236}">
                <a16:creationId xmlns:a16="http://schemas.microsoft.com/office/drawing/2014/main" id="{B486751C-FC42-07BB-EDC9-08EF4A14B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Book Antiqua" panose="02040602050305030304" pitchFamily="18" charset="0"/>
              </a:rPr>
              <a:t>Overview</a:t>
            </a:r>
          </a:p>
        </p:txBody>
      </p:sp>
      <p:sp>
        <p:nvSpPr>
          <p:cNvPr id="3076" name="Content Placeholder 2">
            <a:extLst>
              <a:ext uri="{FF2B5EF4-FFF2-40B4-BE49-F238E27FC236}">
                <a16:creationId xmlns:a16="http://schemas.microsoft.com/office/drawing/2014/main" id="{4A230915-6922-0DDC-DB89-AA98FACB9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0" y="1600200"/>
            <a:ext cx="6553200" cy="4525963"/>
          </a:xfrm>
        </p:spPr>
        <p:txBody>
          <a:bodyPr/>
          <a:lstStyle/>
          <a:p>
            <a:r>
              <a:rPr lang="en-US" altLang="en-US" sz="2800">
                <a:latin typeface="Book Antiqua" panose="02040602050305030304" pitchFamily="18" charset="0"/>
              </a:rPr>
              <a:t>Primer on Aquatic Conservation Strategy Objectives (ACSOs)</a:t>
            </a:r>
          </a:p>
          <a:p>
            <a:endParaRPr lang="en-US" altLang="en-US" sz="2800">
              <a:latin typeface="Book Antiqua" panose="02040602050305030304" pitchFamily="18" charset="0"/>
            </a:endParaRPr>
          </a:p>
          <a:p>
            <a:r>
              <a:rPr lang="en-US" altLang="en-US" sz="2800">
                <a:latin typeface="Book Antiqua" panose="02040602050305030304" pitchFamily="18" charset="0"/>
              </a:rPr>
              <a:t>Conceptual Framework</a:t>
            </a:r>
          </a:p>
          <a:p>
            <a:endParaRPr lang="en-US" altLang="en-US" sz="2800">
              <a:latin typeface="Book Antiqua" panose="02040602050305030304" pitchFamily="18" charset="0"/>
            </a:endParaRPr>
          </a:p>
          <a:p>
            <a:r>
              <a:rPr lang="en-US" altLang="en-US" sz="2800">
                <a:latin typeface="Book Antiqua" panose="02040602050305030304" pitchFamily="18" charset="0"/>
              </a:rPr>
              <a:t>Landscape Analysis Tools</a:t>
            </a:r>
          </a:p>
          <a:p>
            <a:endParaRPr lang="en-US" altLang="en-US" sz="2800">
              <a:latin typeface="Book Antiqua" panose="02040602050305030304" pitchFamily="18" charset="0"/>
            </a:endParaRPr>
          </a:p>
          <a:p>
            <a:r>
              <a:rPr lang="en-US" altLang="en-US" sz="2800">
                <a:latin typeface="Book Antiqua" panose="02040602050305030304" pitchFamily="18" charset="0"/>
              </a:rPr>
              <a:t>Summary</a:t>
            </a:r>
          </a:p>
        </p:txBody>
      </p:sp>
      <p:pic>
        <p:nvPicPr>
          <p:cNvPr id="3077" name="Picture 5" descr="USFS_swoosh_sheild_ONLY_101912-01.png">
            <a:extLst>
              <a:ext uri="{FF2B5EF4-FFF2-40B4-BE49-F238E27FC236}">
                <a16:creationId xmlns:a16="http://schemas.microsoft.com/office/drawing/2014/main" id="{A5264C9D-AE56-2A64-B9F3-6DDCB3CB3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13650" y="5029200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7">
            <a:extLst>
              <a:ext uri="{FF2B5EF4-FFF2-40B4-BE49-F238E27FC236}">
                <a16:creationId xmlns:a16="http://schemas.microsoft.com/office/drawing/2014/main" id="{7313C70C-5D74-3047-3017-CB51C47A1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47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BCAAF63C-1E3A-D1D2-533F-F285F2FFC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92163"/>
          </a:xfrm>
        </p:spPr>
        <p:txBody>
          <a:bodyPr/>
          <a:lstStyle/>
          <a:p>
            <a:r>
              <a:rPr lang="en-US" altLang="en-US"/>
              <a:t>Ecognition</a:t>
            </a:r>
          </a:p>
        </p:txBody>
      </p:sp>
      <p:pic>
        <p:nvPicPr>
          <p:cNvPr id="21506" name="Picture 3" descr="USFS_swoosh_sheild_ONLY_101912-01.png">
            <a:extLst>
              <a:ext uri="{FF2B5EF4-FFF2-40B4-BE49-F238E27FC236}">
                <a16:creationId xmlns:a16="http://schemas.microsoft.com/office/drawing/2014/main" id="{83B6B853-3094-A3D2-2248-99AECD6DA2F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USFS_swoosh_sheild_ONLY_101912-01.png">
            <a:extLst>
              <a:ext uri="{FF2B5EF4-FFF2-40B4-BE49-F238E27FC236}">
                <a16:creationId xmlns:a16="http://schemas.microsoft.com/office/drawing/2014/main" id="{2ABAA9AC-2175-5746-3303-3A97CD6C3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20000" y="5199063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">
            <a:extLst>
              <a:ext uri="{FF2B5EF4-FFF2-40B4-BE49-F238E27FC236}">
                <a16:creationId xmlns:a16="http://schemas.microsoft.com/office/drawing/2014/main" id="{69A29BFD-40CD-55F7-C92F-9A5AEA58F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1" r="1923" b="4811"/>
          <a:stretch>
            <a:fillRect/>
          </a:stretch>
        </p:blipFill>
        <p:spPr bwMode="auto">
          <a:xfrm>
            <a:off x="0" y="1600200"/>
            <a:ext cx="7643813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3269B28A-1D94-0E99-904E-73607ACC7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Book Antiqua" panose="02040602050305030304" pitchFamily="18" charset="0"/>
              </a:rPr>
              <a:t>LiDAR 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241765-A40F-ACB0-DC28-963AAF985EE6}"/>
              </a:ext>
            </a:extLst>
          </p:cNvPr>
          <p:cNvSpPr txBox="1"/>
          <p:nvPr/>
        </p:nvSpPr>
        <p:spPr>
          <a:xfrm>
            <a:off x="914400" y="1600200"/>
            <a:ext cx="3352800" cy="40941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000" u="sng">
                <a:latin typeface="Book Antiqua" panose="02040602050305030304" pitchFamily="18" charset="0"/>
              </a:rPr>
              <a:t>Benefits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>
                <a:latin typeface="Book Antiqua" panose="02040602050305030304" pitchFamily="18" charset="0"/>
              </a:rPr>
              <a:t>High resolution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>
                <a:latin typeface="Book Antiqua" panose="02040602050305030304" pitchFamily="18" charset="0"/>
              </a:rPr>
              <a:t>High precision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>
                <a:latin typeface="Book Antiqua" panose="02040602050305030304" pitchFamily="18" charset="0"/>
              </a:rPr>
              <a:t>Can identify many characteristics on the landscape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>
                <a:latin typeface="Book Antiqua" panose="02040602050305030304" pitchFamily="18" charset="0"/>
              </a:rPr>
              <a:t>Focuses field work from data collection to “big picture” resource objectives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>
                <a:latin typeface="Book Antiqua" panose="02040602050305030304" pitchFamily="18" charset="0"/>
              </a:rPr>
              <a:t>Many, many, many other uses!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CF315F-47FC-69F7-38D6-C6D4CF50BEF1}"/>
              </a:ext>
            </a:extLst>
          </p:cNvPr>
          <p:cNvSpPr txBox="1"/>
          <p:nvPr/>
        </p:nvSpPr>
        <p:spPr>
          <a:xfrm>
            <a:off x="4724400" y="1600200"/>
            <a:ext cx="3352800" cy="4400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u="sng" dirty="0">
                <a:latin typeface="Book Antiqua" pitchFamily="18" charset="0"/>
                <a:ea typeface="+mn-ea"/>
              </a:rPr>
              <a:t>Drawbacks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Book Antiqua" pitchFamily="18" charset="0"/>
                <a:ea typeface="+mn-ea"/>
              </a:rPr>
              <a:t>Expensive!! ~$600/ mi</a:t>
            </a:r>
            <a:r>
              <a:rPr lang="en-US" sz="2000" baseline="30000" dirty="0">
                <a:latin typeface="Book Antiqua" pitchFamily="18" charset="0"/>
                <a:ea typeface="+mn-ea"/>
              </a:rPr>
              <a:t>2</a:t>
            </a:r>
            <a:endParaRPr lang="en-US" sz="2000" dirty="0">
              <a:latin typeface="Book Antiqua" pitchFamily="18" charset="0"/>
              <a:ea typeface="+mn-ea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Book Antiqua" pitchFamily="18" charset="0"/>
                <a:ea typeface="+mn-ea"/>
              </a:rPr>
              <a:t>Need technical expertise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Book Antiqua" pitchFamily="18" charset="0"/>
                <a:ea typeface="+mn-ea"/>
              </a:rPr>
              <a:t>Requires field verification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Book Antiqua" pitchFamily="18" charset="0"/>
                <a:ea typeface="+mn-ea"/>
              </a:rPr>
              <a:t>Vegetation data is a snapshot in time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Book Antiqua" pitchFamily="18" charset="0"/>
                <a:ea typeface="+mn-ea"/>
              </a:rPr>
              <a:t>Requires advanced planning (</a:t>
            </a:r>
            <a:r>
              <a:rPr lang="en-US" sz="2000" dirty="0" err="1">
                <a:latin typeface="Book Antiqua" pitchFamily="18" charset="0"/>
                <a:ea typeface="+mn-ea"/>
              </a:rPr>
              <a:t>ie</a:t>
            </a:r>
            <a:r>
              <a:rPr lang="en-US" sz="2000" dirty="0">
                <a:latin typeface="Book Antiqua" pitchFamily="18" charset="0"/>
                <a:ea typeface="+mn-ea"/>
              </a:rPr>
              <a:t>. Need to schedule flights about a year prior to project planning)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000" dirty="0">
              <a:latin typeface="+mn-lt"/>
              <a:ea typeface="+mn-ea"/>
            </a:endParaRPr>
          </a:p>
        </p:txBody>
      </p:sp>
      <p:pic>
        <p:nvPicPr>
          <p:cNvPr id="22532" name="Picture 5" descr="USFS_swoosh_sheild_ONLY_101912-01.png">
            <a:extLst>
              <a:ext uri="{FF2B5EF4-FFF2-40B4-BE49-F238E27FC236}">
                <a16:creationId xmlns:a16="http://schemas.microsoft.com/office/drawing/2014/main" id="{29BFC8BA-BB00-70CB-FA78-597E817FE1F7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3DDBBB-9587-EEDE-0288-36CED594A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791200"/>
            <a:ext cx="6629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latin typeface="Book Antiqua" panose="02040602050305030304" pitchFamily="18" charset="0"/>
              </a:rPr>
              <a:t>But there is help!! Call Pete Heinzen 503-808-2865 or Jim Muckenhoupt 503-808-2857, USFS Remote Sensing Group</a:t>
            </a:r>
          </a:p>
        </p:txBody>
      </p:sp>
      <p:pic>
        <p:nvPicPr>
          <p:cNvPr id="22534" name="Picture 5" descr="USFS_swoosh_sheild_ONLY_101912-01.png">
            <a:extLst>
              <a:ext uri="{FF2B5EF4-FFF2-40B4-BE49-F238E27FC236}">
                <a16:creationId xmlns:a16="http://schemas.microsoft.com/office/drawing/2014/main" id="{36154164-62E3-09E2-5EF2-BE4365419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20000" y="5075238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29F8AF14-FDB6-711D-D999-10D276ED9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>
                <a:latin typeface="Book Antiqua" panose="02040602050305030304" pitchFamily="18" charset="0"/>
              </a:rPr>
              <a:t>NAIP Imagery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11F604B0-8A56-95BE-DDDE-30A6E309B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59"/>
          <a:stretch>
            <a:fillRect/>
          </a:stretch>
        </p:blipFill>
        <p:spPr bwMode="auto">
          <a:xfrm>
            <a:off x="-9525" y="1127125"/>
            <a:ext cx="7705725" cy="57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4" descr="USFS_swoosh_sheild_ONLY_101912-01.png">
            <a:extLst>
              <a:ext uri="{FF2B5EF4-FFF2-40B4-BE49-F238E27FC236}">
                <a16:creationId xmlns:a16="http://schemas.microsoft.com/office/drawing/2014/main" id="{6F0E1930-9CDF-030E-5509-2A8AEE15FA1D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 descr="USFS_swoosh_sheild_ONLY_101912-01.png">
            <a:extLst>
              <a:ext uri="{FF2B5EF4-FFF2-40B4-BE49-F238E27FC236}">
                <a16:creationId xmlns:a16="http://schemas.microsoft.com/office/drawing/2014/main" id="{D7F9F529-A7D5-73EB-A960-895D6215C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46988" y="5181600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975166C5-2DD0-4693-F743-2F668CBDD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r>
              <a:rPr lang="en-US" altLang="en-US">
                <a:latin typeface="Book Antiqua" panose="02040602050305030304" pitchFamily="18" charset="0"/>
              </a:rPr>
              <a:t>Worldview Satellite Imagery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4FECB850-EA03-6C3A-0265-62B13B50B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8"/>
          <a:stretch>
            <a:fillRect/>
          </a:stretch>
        </p:blipFill>
        <p:spPr bwMode="auto">
          <a:xfrm>
            <a:off x="0" y="1163638"/>
            <a:ext cx="7696200" cy="569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4" descr="USFS_swoosh_sheild_ONLY_101912-01.png">
            <a:extLst>
              <a:ext uri="{FF2B5EF4-FFF2-40B4-BE49-F238E27FC236}">
                <a16:creationId xmlns:a16="http://schemas.microsoft.com/office/drawing/2014/main" id="{8948373F-493E-4144-6AFF-BC03EFE8B11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5" descr="USFS_swoosh_sheild_ONLY_101912-01.png">
            <a:extLst>
              <a:ext uri="{FF2B5EF4-FFF2-40B4-BE49-F238E27FC236}">
                <a16:creationId xmlns:a16="http://schemas.microsoft.com/office/drawing/2014/main" id="{0B955C57-B356-E674-9EF8-43BA92969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39050" y="5095875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xplosion 1 9">
            <a:extLst>
              <a:ext uri="{FF2B5EF4-FFF2-40B4-BE49-F238E27FC236}">
                <a16:creationId xmlns:a16="http://schemas.microsoft.com/office/drawing/2014/main" id="{01EA44A7-8785-C1F7-3A12-F6E107167E0F}"/>
              </a:ext>
            </a:extLst>
          </p:cNvPr>
          <p:cNvSpPr/>
          <p:nvPr/>
        </p:nvSpPr>
        <p:spPr>
          <a:xfrm>
            <a:off x="152400" y="4838700"/>
            <a:ext cx="1905000" cy="1752600"/>
          </a:xfrm>
          <a:prstGeom prst="irregularSeal1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602" name="Title 1">
            <a:extLst>
              <a:ext uri="{FF2B5EF4-FFF2-40B4-BE49-F238E27FC236}">
                <a16:creationId xmlns:a16="http://schemas.microsoft.com/office/drawing/2014/main" id="{C0F749B9-BD5B-6720-48D1-BE0FFD8C8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Book Antiqua" panose="02040602050305030304" pitchFamily="18" charset="0"/>
              </a:rPr>
              <a:t>Imagery cont.</a:t>
            </a:r>
          </a:p>
        </p:txBody>
      </p:sp>
      <p:pic>
        <p:nvPicPr>
          <p:cNvPr id="25603" name="Picture 3" descr="USFS_swoosh_sheild_ONLY_101912-01.png">
            <a:extLst>
              <a:ext uri="{FF2B5EF4-FFF2-40B4-BE49-F238E27FC236}">
                <a16:creationId xmlns:a16="http://schemas.microsoft.com/office/drawing/2014/main" id="{D0F8F44D-295A-38E9-9E69-6DA91343BA6E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USFS_swoosh_sheild_ONLY_101912-01.png">
            <a:extLst>
              <a:ext uri="{FF2B5EF4-FFF2-40B4-BE49-F238E27FC236}">
                <a16:creationId xmlns:a16="http://schemas.microsoft.com/office/drawing/2014/main" id="{62413F67-F16A-C6CB-B013-8D61EE5AF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12063" y="5353050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813BCF-39D4-8381-914B-484F5E48E6AC}"/>
              </a:ext>
            </a:extLst>
          </p:cNvPr>
          <p:cNvSpPr txBox="1"/>
          <p:nvPr/>
        </p:nvSpPr>
        <p:spPr>
          <a:xfrm>
            <a:off x="533400" y="1524000"/>
            <a:ext cx="3810000" cy="3170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u="sng" dirty="0">
                <a:latin typeface="Book Antiqua" pitchFamily="18" charset="0"/>
                <a:ea typeface="+mn-ea"/>
              </a:rPr>
              <a:t>Benefits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Book Antiqua" pitchFamily="18" charset="0"/>
                <a:ea typeface="+mn-ea"/>
              </a:rPr>
              <a:t>Spatial distribution of hardwoods vs. conifers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Book Antiqua" pitchFamily="18" charset="0"/>
                <a:ea typeface="+mn-ea"/>
              </a:rPr>
              <a:t>Avoids assumptions regarding species composition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Book Antiqua" pitchFamily="18" charset="0"/>
                <a:ea typeface="+mn-ea"/>
              </a:rPr>
              <a:t>Only requires modest GIS skills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Book Antiqua" pitchFamily="18" charset="0"/>
                <a:ea typeface="+mn-ea"/>
              </a:rPr>
              <a:t>Free!!!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0DD250-6CFB-9B10-7ADA-685A34F67FE9}"/>
              </a:ext>
            </a:extLst>
          </p:cNvPr>
          <p:cNvSpPr txBox="1"/>
          <p:nvPr/>
        </p:nvSpPr>
        <p:spPr>
          <a:xfrm>
            <a:off x="4572000" y="1524000"/>
            <a:ext cx="3200400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u="sng" dirty="0">
                <a:latin typeface="Book Antiqua" pitchFamily="18" charset="0"/>
                <a:ea typeface="+mn-ea"/>
              </a:rPr>
              <a:t>Drawbacks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Book Antiqua" pitchFamily="18" charset="0"/>
                <a:ea typeface="+mn-ea"/>
              </a:rPr>
              <a:t>Requires digitization of a large land area</a:t>
            </a:r>
          </a:p>
          <a:p>
            <a:pPr marL="571500" indent="-5715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000" dirty="0">
                <a:latin typeface="Book Antiqua" pitchFamily="18" charset="0"/>
                <a:ea typeface="+mn-ea"/>
              </a:rPr>
              <a:t>Need upfront planning to get coverage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92D14-CE59-0BFD-A40E-5775EC747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132388"/>
            <a:ext cx="6664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 b="1">
                <a:latin typeface="Book Antiqua" panose="02040602050305030304" pitchFamily="18" charset="0"/>
              </a:rPr>
              <a:t>Call Pete at 503-808-2865 to schedule your flight today!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5AB281-9FF4-7947-1C63-C47F9301CEB0}"/>
              </a:ext>
            </a:extLst>
          </p:cNvPr>
          <p:cNvSpPr txBox="1">
            <a:spLocks noChangeArrowheads="1"/>
          </p:cNvSpPr>
          <p:nvPr/>
        </p:nvSpPr>
        <p:spPr bwMode="auto">
          <a:xfrm rot="-844335">
            <a:off x="573088" y="5197475"/>
            <a:ext cx="1066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altLang="en-US" sz="1600" b="1">
                <a:solidFill>
                  <a:srgbClr val="FFC000"/>
                </a:solidFill>
                <a:latin typeface="Bodoni MT Black" panose="02070A03080606020203" pitchFamily="18" charset="0"/>
              </a:rPr>
              <a:t>Limited Time Offer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F7CAE13B-EAB8-6467-47F0-68E430006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025"/>
            <a:ext cx="8229600" cy="917575"/>
          </a:xfrm>
        </p:spPr>
        <p:txBody>
          <a:bodyPr/>
          <a:lstStyle/>
          <a:p>
            <a:r>
              <a:rPr lang="en-US" altLang="en-US">
                <a:latin typeface="Book Antiqua" panose="02040602050305030304" pitchFamily="18" charset="0"/>
              </a:rPr>
              <a:t>Netmap- Thermal Loading</a:t>
            </a:r>
          </a:p>
        </p:txBody>
      </p:sp>
      <p:pic>
        <p:nvPicPr>
          <p:cNvPr id="26626" name="Picture 3" descr="USFS_swoosh_sheild_ONLY_101912-01.png">
            <a:extLst>
              <a:ext uri="{FF2B5EF4-FFF2-40B4-BE49-F238E27FC236}">
                <a16:creationId xmlns:a16="http://schemas.microsoft.com/office/drawing/2014/main" id="{65A77B2B-1769-AE6B-8C07-D53433CBAA56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USFS_swoosh_sheild_ONLY_101912-01.png">
            <a:extLst>
              <a:ext uri="{FF2B5EF4-FFF2-40B4-BE49-F238E27FC236}">
                <a16:creationId xmlns:a16="http://schemas.microsoft.com/office/drawing/2014/main" id="{6CAA0F9E-D412-133B-96D5-1EF8B87A8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467600" y="5791200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5">
            <a:extLst>
              <a:ext uri="{FF2B5EF4-FFF2-40B4-BE49-F238E27FC236}">
                <a16:creationId xmlns:a16="http://schemas.microsoft.com/office/drawing/2014/main" id="{13199B48-EF41-C2CC-7EAB-3F4BCB7A2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419600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6629" name="Chart 6">
            <a:extLst>
              <a:ext uri="{FF2B5EF4-FFF2-40B4-BE49-F238E27FC236}">
                <a16:creationId xmlns:a16="http://schemas.microsoft.com/office/drawing/2014/main" id="{622FCA7A-1077-BDCB-C271-E3C7822E6F73}"/>
              </a:ext>
            </a:extLst>
          </p:cNvPr>
          <p:cNvGraphicFramePr>
            <a:graphicFrameLocks/>
          </p:cNvGraphicFramePr>
          <p:nvPr/>
        </p:nvGraphicFramePr>
        <p:xfrm>
          <a:off x="4216400" y="939800"/>
          <a:ext cx="3908425" cy="273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907213" imgH="2736878" progId="Excel.Chart.8">
                  <p:embed/>
                </p:oleObj>
              </mc:Choice>
              <mc:Fallback>
                <p:oleObj r:id="rId5" imgW="3907213" imgH="2736878" progId="Excel.Chart.8">
                  <p:embed/>
                  <p:pic>
                    <p:nvPicPr>
                      <p:cNvPr id="0" name="Chart 6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6400" y="939800"/>
                        <a:ext cx="3908425" cy="2736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0" name="Chart 7">
            <a:extLst>
              <a:ext uri="{FF2B5EF4-FFF2-40B4-BE49-F238E27FC236}">
                <a16:creationId xmlns:a16="http://schemas.microsoft.com/office/drawing/2014/main" id="{CF11BBC7-3B42-73DB-F2AC-BA3F710C56CC}"/>
              </a:ext>
            </a:extLst>
          </p:cNvPr>
          <p:cNvGraphicFramePr>
            <a:graphicFrameLocks/>
          </p:cNvGraphicFramePr>
          <p:nvPr/>
        </p:nvGraphicFramePr>
        <p:xfrm>
          <a:off x="4368800" y="3454400"/>
          <a:ext cx="3794125" cy="250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791399" imgH="2505249" progId="Excel.Chart.8">
                  <p:embed/>
                </p:oleObj>
              </mc:Choice>
              <mc:Fallback>
                <p:oleObj r:id="rId7" imgW="3791399" imgH="2505249" progId="Excel.Chart.8">
                  <p:embed/>
                  <p:pic>
                    <p:nvPicPr>
                      <p:cNvPr id="0" name="Chart 7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8800" y="3454400"/>
                        <a:ext cx="3794125" cy="2508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3E3584A8-ED29-A863-69B7-59419013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1143000"/>
          </a:xfrm>
        </p:spPr>
        <p:txBody>
          <a:bodyPr/>
          <a:lstStyle/>
          <a:p>
            <a:r>
              <a:rPr lang="en-US" altLang="en-US">
                <a:latin typeface="Book Antiqua" panose="02040602050305030304" pitchFamily="18" charset="0"/>
              </a:rPr>
              <a:t>Wood Recruitment</a:t>
            </a:r>
          </a:p>
        </p:txBody>
      </p:sp>
      <p:pic>
        <p:nvPicPr>
          <p:cNvPr id="27650" name="Picture 3" descr="USFS_swoosh_sheild_ONLY_101912-01.png">
            <a:extLst>
              <a:ext uri="{FF2B5EF4-FFF2-40B4-BE49-F238E27FC236}">
                <a16:creationId xmlns:a16="http://schemas.microsoft.com/office/drawing/2014/main" id="{EA8738C4-3990-2DC9-E2A2-FC105B3AC3D3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 descr="USFS_swoosh_sheild_ONLY_101912-01.png">
            <a:extLst>
              <a:ext uri="{FF2B5EF4-FFF2-40B4-BE49-F238E27FC236}">
                <a16:creationId xmlns:a16="http://schemas.microsoft.com/office/drawing/2014/main" id="{FC015843-A0E9-A7AA-2E2F-90662DE9E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56513" y="5095875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8975D64-9F8B-CFEF-52D4-CAD6679144FA}"/>
              </a:ext>
            </a:extLst>
          </p:cNvPr>
          <p:cNvGraphicFramePr/>
          <p:nvPr/>
        </p:nvGraphicFramePr>
        <p:xfrm>
          <a:off x="76200" y="1143000"/>
          <a:ext cx="6553200" cy="2712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653" name="Chart 6">
            <a:extLst>
              <a:ext uri="{FF2B5EF4-FFF2-40B4-BE49-F238E27FC236}">
                <a16:creationId xmlns:a16="http://schemas.microsoft.com/office/drawing/2014/main" id="{0E90C807-8887-4B49-2EED-7939922688C2}"/>
              </a:ext>
            </a:extLst>
          </p:cNvPr>
          <p:cNvGraphicFramePr>
            <a:graphicFrameLocks/>
          </p:cNvGraphicFramePr>
          <p:nvPr/>
        </p:nvGraphicFramePr>
        <p:xfrm>
          <a:off x="1625600" y="3835400"/>
          <a:ext cx="6045200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6040637" imgH="2883170" progId="Excel.Chart.8">
                  <p:embed/>
                </p:oleObj>
              </mc:Choice>
              <mc:Fallback>
                <p:oleObj r:id="rId5" imgW="6040637" imgH="2883170" progId="Excel.Chart.8">
                  <p:embed/>
                  <p:pic>
                    <p:nvPicPr>
                      <p:cNvPr id="0" name="Chart 6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5600" y="3835400"/>
                        <a:ext cx="6045200" cy="287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table">
            <a:extLst>
              <a:ext uri="{FF2B5EF4-FFF2-40B4-BE49-F238E27FC236}">
                <a16:creationId xmlns:a16="http://schemas.microsoft.com/office/drawing/2014/main" id="{7D1DBB92-760B-7613-0F08-47C938991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438400"/>
            <a:ext cx="44958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4" descr="USFS_swoosh_sheild_ONLY_101912-01.png">
            <a:extLst>
              <a:ext uri="{FF2B5EF4-FFF2-40B4-BE49-F238E27FC236}">
                <a16:creationId xmlns:a16="http://schemas.microsoft.com/office/drawing/2014/main" id="{5D1F89CF-32B3-9EAD-682C-EADF1BD5E3F5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USFS_swoosh_sheild_ONLY_101912-01.png">
            <a:extLst>
              <a:ext uri="{FF2B5EF4-FFF2-40B4-BE49-F238E27FC236}">
                <a16:creationId xmlns:a16="http://schemas.microsoft.com/office/drawing/2014/main" id="{0F51BA97-C4AC-2F07-46B8-2A6DA3907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56513" y="5095875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6">
            <a:extLst>
              <a:ext uri="{FF2B5EF4-FFF2-40B4-BE49-F238E27FC236}">
                <a16:creationId xmlns:a16="http://schemas.microsoft.com/office/drawing/2014/main" id="{250E961A-F6D5-0224-DF68-79DBDBA3DE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" t="3719" r="49663" b="2950"/>
          <a:stretch>
            <a:fillRect/>
          </a:stretch>
        </p:blipFill>
        <p:spPr bwMode="auto">
          <a:xfrm>
            <a:off x="0" y="1716088"/>
            <a:ext cx="3429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71E08F4-8641-8478-4E9B-DEE6D8425A1A}"/>
              </a:ext>
            </a:extLst>
          </p:cNvPr>
          <p:cNvSpPr/>
          <p:nvPr/>
        </p:nvSpPr>
        <p:spPr>
          <a:xfrm rot="1923456">
            <a:off x="552450" y="2689225"/>
            <a:ext cx="914400" cy="32083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678" name="TextBox 8">
            <a:extLst>
              <a:ext uri="{FF2B5EF4-FFF2-40B4-BE49-F238E27FC236}">
                <a16:creationId xmlns:a16="http://schemas.microsoft.com/office/drawing/2014/main" id="{02052587-7C34-B3E6-D2AF-8BD53326F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57200"/>
            <a:ext cx="69707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000">
                <a:latin typeface="Book Antiqua" panose="02040602050305030304" pitchFamily="18" charset="0"/>
              </a:rPr>
              <a:t>Wood Recruitment cont.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292C239F-2AC1-FB3B-020A-8A0D83B4B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525"/>
            <a:ext cx="8001000" cy="990600"/>
          </a:xfrm>
        </p:spPr>
        <p:txBody>
          <a:bodyPr/>
          <a:lstStyle/>
          <a:p>
            <a:r>
              <a:rPr lang="en-US" altLang="en-US">
                <a:latin typeface="Book Antiqua" panose="02040602050305030304" pitchFamily="18" charset="0"/>
              </a:rPr>
              <a:t>Debris Flow Potential</a:t>
            </a:r>
          </a:p>
        </p:txBody>
      </p:sp>
      <p:pic>
        <p:nvPicPr>
          <p:cNvPr id="29698" name="Picture 3" descr="USFS_swoosh_sheild_ONLY_101912-01.png">
            <a:extLst>
              <a:ext uri="{FF2B5EF4-FFF2-40B4-BE49-F238E27FC236}">
                <a16:creationId xmlns:a16="http://schemas.microsoft.com/office/drawing/2014/main" id="{3BDF9F86-0568-D990-56AE-F0B2389DC513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 descr="USFS_swoosh_sheild_ONLY_101912-01.png">
            <a:extLst>
              <a:ext uri="{FF2B5EF4-FFF2-40B4-BE49-F238E27FC236}">
                <a16:creationId xmlns:a16="http://schemas.microsoft.com/office/drawing/2014/main" id="{26DB3B5F-750B-DB3F-7020-14C964AFB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56513" y="5095875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>
            <a:extLst>
              <a:ext uri="{FF2B5EF4-FFF2-40B4-BE49-F238E27FC236}">
                <a16:creationId xmlns:a16="http://schemas.microsoft.com/office/drawing/2014/main" id="{DBBF8262-CF39-17F1-4D81-4DB7D77E1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87425"/>
            <a:ext cx="4114800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70D628A6-B5BE-93DE-97E5-50D1415D6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3338"/>
            <a:ext cx="6784975" cy="1143000"/>
          </a:xfrm>
        </p:spPr>
        <p:txBody>
          <a:bodyPr/>
          <a:lstStyle/>
          <a:p>
            <a:r>
              <a:rPr lang="en-US" altLang="en-US">
                <a:latin typeface="Book Antiqua" panose="02040602050305030304" pitchFamily="18" charset="0"/>
              </a:rPr>
              <a:t>Erosion Potential</a:t>
            </a:r>
          </a:p>
        </p:txBody>
      </p:sp>
      <p:pic>
        <p:nvPicPr>
          <p:cNvPr id="30722" name="Picture 3" descr="USFS_swoosh_sheild_ONLY_101912-01.png">
            <a:extLst>
              <a:ext uri="{FF2B5EF4-FFF2-40B4-BE49-F238E27FC236}">
                <a16:creationId xmlns:a16="http://schemas.microsoft.com/office/drawing/2014/main" id="{EB4A505E-84DD-620C-DF35-5EE4B751CD9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 descr="USFS_swoosh_sheild_ONLY_101912-01.png">
            <a:extLst>
              <a:ext uri="{FF2B5EF4-FFF2-40B4-BE49-F238E27FC236}">
                <a16:creationId xmlns:a16="http://schemas.microsoft.com/office/drawing/2014/main" id="{73CF65D9-755F-5766-CC06-DD874A93D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56513" y="5095875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>
            <a:extLst>
              <a:ext uri="{FF2B5EF4-FFF2-40B4-BE49-F238E27FC236}">
                <a16:creationId xmlns:a16="http://schemas.microsoft.com/office/drawing/2014/main" id="{26F27D5C-E0B5-56A9-1496-26BCA0272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3" b="1968"/>
          <a:stretch>
            <a:fillRect/>
          </a:stretch>
        </p:blipFill>
        <p:spPr bwMode="auto">
          <a:xfrm>
            <a:off x="4038600" y="1203325"/>
            <a:ext cx="3724275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>
            <a:extLst>
              <a:ext uri="{FF2B5EF4-FFF2-40B4-BE49-F238E27FC236}">
                <a16:creationId xmlns:a16="http://schemas.microsoft.com/office/drawing/2014/main" id="{6B8B5A8A-5E14-6585-5DC5-C7066C0C9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2563"/>
            <a:ext cx="3971925" cy="540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USFS_swoosh_sheild_ONLY_101912-01.png">
            <a:extLst>
              <a:ext uri="{FF2B5EF4-FFF2-40B4-BE49-F238E27FC236}">
                <a16:creationId xmlns:a16="http://schemas.microsoft.com/office/drawing/2014/main" id="{93C3078B-DAD7-969F-2283-C74F4891F9A4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itle 1">
            <a:extLst>
              <a:ext uri="{FF2B5EF4-FFF2-40B4-BE49-F238E27FC236}">
                <a16:creationId xmlns:a16="http://schemas.microsoft.com/office/drawing/2014/main" id="{3A5A5886-DAC1-415C-DFF5-2A2B9D063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altLang="en-US">
                <a:latin typeface="Book Antiqua" panose="02040602050305030304" pitchFamily="18" charset="0"/>
              </a:rPr>
              <a:t>Primer on ACSOs</a:t>
            </a:r>
          </a:p>
        </p:txBody>
      </p:sp>
      <p:pic>
        <p:nvPicPr>
          <p:cNvPr id="4100" name="Content Placeholder 3">
            <a:extLst>
              <a:ext uri="{FF2B5EF4-FFF2-40B4-BE49-F238E27FC236}">
                <a16:creationId xmlns:a16="http://schemas.microsoft.com/office/drawing/2014/main" id="{94DCA1EC-81E8-753D-E51A-4A572718C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524000"/>
            <a:ext cx="1793875" cy="2392363"/>
          </a:xfrm>
        </p:spPr>
      </p:pic>
      <p:sp>
        <p:nvSpPr>
          <p:cNvPr id="4101" name="TextBox 5">
            <a:extLst>
              <a:ext uri="{FF2B5EF4-FFF2-40B4-BE49-F238E27FC236}">
                <a16:creationId xmlns:a16="http://schemas.microsoft.com/office/drawing/2014/main" id="{A4B1BB11-88AB-7B75-79F5-DDCD6741B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1447800"/>
            <a:ext cx="5943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latin typeface="Book Antiqua" panose="02040602050305030304" pitchFamily="18" charset="0"/>
              </a:rPr>
              <a:t>“Apply silvicultural practices for Riparian Reserves…</a:t>
            </a:r>
            <a:r>
              <a:rPr lang="en-US" altLang="en-US" b="1" u="sng">
                <a:latin typeface="Book Antiqua" panose="02040602050305030304" pitchFamily="18" charset="0"/>
              </a:rPr>
              <a:t>needed</a:t>
            </a:r>
            <a:r>
              <a:rPr lang="en-US" altLang="en-US">
                <a:latin typeface="Book Antiqua" panose="02040602050305030304" pitchFamily="18" charset="0"/>
              </a:rPr>
              <a:t> to attain ACSOs” </a:t>
            </a:r>
            <a:r>
              <a:rPr lang="en-US" altLang="en-US" sz="1400">
                <a:latin typeface="Book Antiqua" panose="02040602050305030304" pitchFamily="18" charset="0"/>
              </a:rPr>
              <a:t>ROD 1994, C-32</a:t>
            </a:r>
          </a:p>
          <a:p>
            <a:endParaRPr lang="en-US" altLang="en-US"/>
          </a:p>
        </p:txBody>
      </p:sp>
      <p:sp>
        <p:nvSpPr>
          <p:cNvPr id="4102" name="TextBox 6">
            <a:extLst>
              <a:ext uri="{FF2B5EF4-FFF2-40B4-BE49-F238E27FC236}">
                <a16:creationId xmlns:a16="http://schemas.microsoft.com/office/drawing/2014/main" id="{21AA861F-67B0-F382-F761-7E0AD77A3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09800"/>
            <a:ext cx="59436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>
                <a:latin typeface="Book Antiqua" panose="02040602050305030304" pitchFamily="18" charset="0"/>
              </a:rPr>
              <a:t>“ACSOs must strive to maintain and restore ecosystem health at </a:t>
            </a:r>
            <a:r>
              <a:rPr lang="en-US" altLang="en-US" b="1" u="sng">
                <a:latin typeface="Book Antiqua" panose="02040602050305030304" pitchFamily="18" charset="0"/>
              </a:rPr>
              <a:t>watershed and landscape scales</a:t>
            </a:r>
            <a:r>
              <a:rPr lang="en-US" altLang="en-US">
                <a:latin typeface="Book Antiqua" panose="02040602050305030304" pitchFamily="18" charset="0"/>
              </a:rPr>
              <a:t> to </a:t>
            </a:r>
            <a:r>
              <a:rPr lang="en-US" altLang="en-US" b="1" u="sng">
                <a:latin typeface="Book Antiqua" panose="02040602050305030304" pitchFamily="18" charset="0"/>
              </a:rPr>
              <a:t>protect habitat for fish and other riparian-dependent species</a:t>
            </a:r>
            <a:r>
              <a:rPr lang="en-US" altLang="en-US">
                <a:latin typeface="Book Antiqua" panose="02040602050305030304" pitchFamily="18" charset="0"/>
              </a:rPr>
              <a:t> and resources and restore currently degraded habitats.”</a:t>
            </a:r>
          </a:p>
          <a:p>
            <a:r>
              <a:rPr lang="en-US" altLang="en-US" sz="1400">
                <a:latin typeface="Book Antiqua" panose="02040602050305030304" pitchFamily="18" charset="0"/>
              </a:rPr>
              <a:t>ROD, 1994 B-9</a:t>
            </a:r>
          </a:p>
        </p:txBody>
      </p:sp>
      <p:sp>
        <p:nvSpPr>
          <p:cNvPr id="4103" name="TextBox 7">
            <a:extLst>
              <a:ext uri="{FF2B5EF4-FFF2-40B4-BE49-F238E27FC236}">
                <a16:creationId xmlns:a16="http://schemas.microsoft.com/office/drawing/2014/main" id="{49342349-AE30-4319-E2C3-305C54F8E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592638"/>
            <a:ext cx="80772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Tx/>
              <a:buAutoNum type="arabicParenR"/>
            </a:pPr>
            <a:r>
              <a:rPr lang="en-US" altLang="en-US">
                <a:latin typeface="Book Antiqua" panose="02040602050305030304" pitchFamily="18" charset="0"/>
              </a:rPr>
              <a:t>ACSOs are </a:t>
            </a:r>
            <a:r>
              <a:rPr lang="en-US" altLang="en-US" u="sng">
                <a:latin typeface="Book Antiqua" panose="02040602050305030304" pitchFamily="18" charset="0"/>
              </a:rPr>
              <a:t>not</a:t>
            </a:r>
            <a:r>
              <a:rPr lang="en-US" altLang="en-US">
                <a:latin typeface="Book Antiqua" panose="02040602050305030304" pitchFamily="18" charset="0"/>
              </a:rPr>
              <a:t> attained at the unit scale</a:t>
            </a:r>
          </a:p>
          <a:p>
            <a:pPr>
              <a:buFontTx/>
              <a:buAutoNum type="arabicParenR"/>
            </a:pPr>
            <a:r>
              <a:rPr lang="en-US" altLang="en-US">
                <a:latin typeface="Book Antiqua" panose="02040602050305030304" pitchFamily="18" charset="0"/>
              </a:rPr>
              <a:t>Restoration is for the </a:t>
            </a:r>
            <a:r>
              <a:rPr lang="en-US" altLang="en-US" u="sng">
                <a:latin typeface="Book Antiqua" panose="02040602050305030304" pitchFamily="18" charset="0"/>
              </a:rPr>
              <a:t>benefit of </a:t>
            </a:r>
            <a:r>
              <a:rPr lang="en-US" altLang="en-US">
                <a:latin typeface="Book Antiqua" panose="02040602050305030304" pitchFamily="18" charset="0"/>
              </a:rPr>
              <a:t>aquatic and riparian-dependent species</a:t>
            </a:r>
          </a:p>
          <a:p>
            <a:pPr>
              <a:buFontTx/>
              <a:buAutoNum type="arabicParenR"/>
            </a:pPr>
            <a:r>
              <a:rPr lang="en-US" altLang="en-US">
                <a:latin typeface="Book Antiqua" panose="02040602050305030304" pitchFamily="18" charset="0"/>
              </a:rPr>
              <a:t>Treatments will maintain and/or restore </a:t>
            </a:r>
            <a:r>
              <a:rPr lang="en-US" altLang="en-US" u="sng">
                <a:latin typeface="Book Antiqua" panose="02040602050305030304" pitchFamily="18" charset="0"/>
              </a:rPr>
              <a:t>landscape scale processes</a:t>
            </a:r>
            <a:r>
              <a:rPr lang="en-US" altLang="en-US">
                <a:latin typeface="Book Antiqua" panose="02040602050305030304" pitchFamily="18" charset="0"/>
              </a:rPr>
              <a:t> with the tradeoff of site scale impacts</a:t>
            </a:r>
          </a:p>
          <a:p>
            <a:pPr>
              <a:buFontTx/>
              <a:buAutoNum type="arabicParenR"/>
            </a:pPr>
            <a:r>
              <a:rPr lang="en-US" altLang="en-US">
                <a:latin typeface="Book Antiqua" panose="02040602050305030304" pitchFamily="18" charset="0"/>
              </a:rPr>
              <a:t>Identify and quantify tradeoffs</a:t>
            </a:r>
          </a:p>
        </p:txBody>
      </p:sp>
      <p:sp>
        <p:nvSpPr>
          <p:cNvPr id="4104" name="TextBox 8">
            <a:extLst>
              <a:ext uri="{FF2B5EF4-FFF2-40B4-BE49-F238E27FC236}">
                <a16:creationId xmlns:a16="http://schemas.microsoft.com/office/drawing/2014/main" id="{A96FCC4D-5EED-4D27-363A-FEFB89F9D9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071938"/>
            <a:ext cx="65532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800" u="sng">
                <a:latin typeface="Book Antiqua" panose="02040602050305030304" pitchFamily="18" charset="0"/>
              </a:rPr>
              <a:t>Key points for compliance with ACSOs</a:t>
            </a:r>
          </a:p>
        </p:txBody>
      </p:sp>
      <p:pic>
        <p:nvPicPr>
          <p:cNvPr id="4105" name="Picture 5" descr="USFS_swoosh_sheild_ONLY_101912-01.png">
            <a:extLst>
              <a:ext uri="{FF2B5EF4-FFF2-40B4-BE49-F238E27FC236}">
                <a16:creationId xmlns:a16="http://schemas.microsoft.com/office/drawing/2014/main" id="{59BC4139-53D1-EF94-04F8-E5EEFA39D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543800" y="5470525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DF7D9F15-3C9B-103D-A45F-4B1276957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8229600" cy="1143000"/>
          </a:xfrm>
        </p:spPr>
        <p:txBody>
          <a:bodyPr/>
          <a:lstStyle/>
          <a:p>
            <a:r>
              <a:rPr lang="en-US" altLang="en-US">
                <a:latin typeface="Book Antiqua" panose="02040602050305030304" pitchFamily="18" charset="0"/>
              </a:rPr>
              <a:t>Netmap Summary</a:t>
            </a:r>
          </a:p>
        </p:txBody>
      </p:sp>
      <p:pic>
        <p:nvPicPr>
          <p:cNvPr id="31746" name="Picture 3" descr="USFS_swoosh_sheild_ONLY_101912-01.png">
            <a:extLst>
              <a:ext uri="{FF2B5EF4-FFF2-40B4-BE49-F238E27FC236}">
                <a16:creationId xmlns:a16="http://schemas.microsoft.com/office/drawing/2014/main" id="{F5E980C7-40B9-1972-5CCF-5F6FB9CE361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 descr="USFS_swoosh_sheild_ONLY_101912-01.png">
            <a:extLst>
              <a:ext uri="{FF2B5EF4-FFF2-40B4-BE49-F238E27FC236}">
                <a16:creationId xmlns:a16="http://schemas.microsoft.com/office/drawing/2014/main" id="{FEE35C60-912B-556E-0CF0-946BDE752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29525" y="5181600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2">
            <a:extLst>
              <a:ext uri="{FF2B5EF4-FFF2-40B4-BE49-F238E27FC236}">
                <a16:creationId xmlns:a16="http://schemas.microsoft.com/office/drawing/2014/main" id="{55402188-A592-A258-F059-FEF30239C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1FE517-4F1B-C1EE-D669-06EACF44ECC7}"/>
              </a:ext>
            </a:extLst>
          </p:cNvPr>
          <p:cNvSpPr txBox="1"/>
          <p:nvPr/>
        </p:nvSpPr>
        <p:spPr>
          <a:xfrm>
            <a:off x="2286000" y="1524000"/>
            <a:ext cx="2667000" cy="44624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u="sng" dirty="0">
                <a:latin typeface="Book Antiqua" pitchFamily="18" charset="0"/>
                <a:ea typeface="+mn-ea"/>
              </a:rPr>
              <a:t>Benefits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Book Antiqua" pitchFamily="18" charset="0"/>
                <a:ea typeface="+mn-ea"/>
              </a:rPr>
              <a:t>Quantitative measure of potential effects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Book Antiqua" pitchFamily="18" charset="0"/>
                <a:ea typeface="+mn-ea"/>
              </a:rPr>
              <a:t>Can run sensitivity analysis on the landscape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Book Antiqua" pitchFamily="18" charset="0"/>
                <a:ea typeface="+mn-ea"/>
              </a:rPr>
              <a:t>Can experiment with different treatment scenarios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Book Antiqua" pitchFamily="18" charset="0"/>
                <a:ea typeface="+mn-ea"/>
              </a:rPr>
              <a:t>Does not require much up-front planning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Book Antiqua" pitchFamily="18" charset="0"/>
                <a:ea typeface="+mn-ea"/>
              </a:rPr>
              <a:t>Relatively easy to use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Book Antiqua" pitchFamily="18" charset="0"/>
                <a:ea typeface="+mn-ea"/>
              </a:rPr>
              <a:t>It is currently free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latin typeface="Book Antiqua" pitchFamily="18" charset="0"/>
              <a:ea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FE916A-B947-98FB-7865-7DFEEBD3451D}"/>
              </a:ext>
            </a:extLst>
          </p:cNvPr>
          <p:cNvSpPr txBox="1"/>
          <p:nvPr/>
        </p:nvSpPr>
        <p:spPr>
          <a:xfrm>
            <a:off x="5562600" y="1600200"/>
            <a:ext cx="2066925" cy="2185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u="sng" dirty="0">
                <a:latin typeface="Book Antiqua" pitchFamily="18" charset="0"/>
                <a:ea typeface="+mn-ea"/>
              </a:rPr>
              <a:t>Drawbacks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Book Antiqua" pitchFamily="18" charset="0"/>
                <a:ea typeface="+mn-ea"/>
              </a:rPr>
              <a:t>Validation of the tools still needed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Book Antiqua" pitchFamily="18" charset="0"/>
                <a:ea typeface="+mn-ea"/>
              </a:rPr>
              <a:t>Need other modeling inputs </a:t>
            </a:r>
          </a:p>
        </p:txBody>
      </p:sp>
      <p:sp>
        <p:nvSpPr>
          <p:cNvPr id="31751" name="TextBox 7">
            <a:extLst>
              <a:ext uri="{FF2B5EF4-FFF2-40B4-BE49-F238E27FC236}">
                <a16:creationId xmlns:a16="http://schemas.microsoft.com/office/drawing/2014/main" id="{35779F41-DC78-33BC-520A-4230A8E69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986463"/>
            <a:ext cx="49260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000">
                <a:latin typeface="Book Antiqua" panose="02040602050305030304" pitchFamily="18" charset="0"/>
              </a:rPr>
              <a:t>Netmap for Arc10 available soon! Visit www.netmaptools.org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0B74D03D-F9EF-16E7-AB8C-8D37758D2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Book Antiqua" panose="02040602050305030304" pitchFamily="18" charset="0"/>
              </a:rPr>
              <a:t>Summary</a:t>
            </a:r>
          </a:p>
        </p:txBody>
      </p:sp>
      <p:pic>
        <p:nvPicPr>
          <p:cNvPr id="32770" name="Picture 3" descr="USFS_swoosh_sheild_ONLY_101912-01.png">
            <a:extLst>
              <a:ext uri="{FF2B5EF4-FFF2-40B4-BE49-F238E27FC236}">
                <a16:creationId xmlns:a16="http://schemas.microsoft.com/office/drawing/2014/main" id="{EE83C146-3853-2DE3-36C6-62D06013ED5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4" descr="USFS_swoosh_sheild_ONLY_101912-01.png">
            <a:extLst>
              <a:ext uri="{FF2B5EF4-FFF2-40B4-BE49-F238E27FC236}">
                <a16:creationId xmlns:a16="http://schemas.microsoft.com/office/drawing/2014/main" id="{1BCC7F34-3C8E-BB3A-CFF4-91FDAE180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21588" y="4953000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2">
            <a:extLst>
              <a:ext uri="{FF2B5EF4-FFF2-40B4-BE49-F238E27FC236}">
                <a16:creationId xmlns:a16="http://schemas.microsoft.com/office/drawing/2014/main" id="{C9C5004B-1D03-AC7D-3671-10BAD3B870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5">
            <a:extLst>
              <a:ext uri="{FF2B5EF4-FFF2-40B4-BE49-F238E27FC236}">
                <a16:creationId xmlns:a16="http://schemas.microsoft.com/office/drawing/2014/main" id="{04EFE0A3-8F59-B605-B30A-0C51EBF69A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371600"/>
            <a:ext cx="49530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000">
                <a:latin typeface="Book Antiqua" panose="02040602050305030304" pitchFamily="18" charset="0"/>
              </a:rPr>
              <a:t>Landscape analyses takes upfront planning and investment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000">
              <a:latin typeface="Book Antiqua" panose="0204060205030503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>
                <a:latin typeface="Book Antiqua" panose="02040602050305030304" pitchFamily="18" charset="0"/>
              </a:rPr>
              <a:t>There are other methods of analysis to comply with ACSOs… this is simply one idea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000">
              <a:latin typeface="Book Antiqua" panose="0204060205030503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>
                <a:latin typeface="Book Antiqua" panose="02040602050305030304" pitchFamily="18" charset="0"/>
              </a:rPr>
              <a:t>These analyses are not meant to be prescriptive, simply focus limited reconnaissance time on resource objectives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000">
              <a:latin typeface="Book Antiqua" panose="0204060205030503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>
                <a:latin typeface="Book Antiqua" panose="02040602050305030304" pitchFamily="18" charset="0"/>
              </a:rPr>
              <a:t>Field work is still necessary to verify modeling efforts.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2000">
              <a:latin typeface="Book Antiqua" panose="02040602050305030304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B8C0FC4A-91C2-088B-6585-B85452CD1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8229600" cy="1143000"/>
          </a:xfrm>
        </p:spPr>
        <p:txBody>
          <a:bodyPr/>
          <a:lstStyle/>
          <a:p>
            <a:r>
              <a:rPr lang="en-US" altLang="en-US"/>
              <a:t>Acknowledgements</a:t>
            </a:r>
          </a:p>
        </p:txBody>
      </p:sp>
      <p:pic>
        <p:nvPicPr>
          <p:cNvPr id="33794" name="Picture 3" descr="USFS_swoosh_sheild_ONLY_101912-01.png">
            <a:extLst>
              <a:ext uri="{FF2B5EF4-FFF2-40B4-BE49-F238E27FC236}">
                <a16:creationId xmlns:a16="http://schemas.microsoft.com/office/drawing/2014/main" id="{D57203E5-5BF8-11A9-131A-208B43A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USFS_swoosh_sheild_ONLY_101912-01.png">
            <a:extLst>
              <a:ext uri="{FF2B5EF4-FFF2-40B4-BE49-F238E27FC236}">
                <a16:creationId xmlns:a16="http://schemas.microsoft.com/office/drawing/2014/main" id="{C7A0F729-0CF4-B10A-9970-FD909C4D2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543800" y="5095875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5">
            <a:extLst>
              <a:ext uri="{FF2B5EF4-FFF2-40B4-BE49-F238E27FC236}">
                <a16:creationId xmlns:a16="http://schemas.microsoft.com/office/drawing/2014/main" id="{AC0D3E86-265E-041F-FB02-2C2FB1AAA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3800" y="2057400"/>
            <a:ext cx="60960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Nikki Swanson, Aquatics Program Manager, WNF</a:t>
            </a:r>
          </a:p>
          <a:p>
            <a:endParaRPr lang="en-US" altLang="en-US"/>
          </a:p>
          <a:p>
            <a:r>
              <a:rPr lang="en-US" altLang="en-US"/>
              <a:t>Johan Hogervorst, Forest Hydrologist, WNF</a:t>
            </a:r>
          </a:p>
          <a:p>
            <a:endParaRPr lang="en-US" altLang="en-US"/>
          </a:p>
          <a:p>
            <a:r>
              <a:rPr lang="en-US" altLang="en-US"/>
              <a:t>Peter Heinzen, Remote Sensing Specialist, RO</a:t>
            </a:r>
          </a:p>
          <a:p>
            <a:endParaRPr lang="en-US" altLang="en-US"/>
          </a:p>
          <a:p>
            <a:r>
              <a:rPr lang="en-US" altLang="en-US"/>
              <a:t>Jeremy Hobson, GIS/Data Services Specialist, DRM/WNF</a:t>
            </a:r>
          </a:p>
          <a:p>
            <a:endParaRPr lang="en-US" altLang="en-US"/>
          </a:p>
          <a:p>
            <a:r>
              <a:rPr lang="en-US" altLang="en-US"/>
              <a:t>Lee Benda, Netmap, Earth Systems Institute</a:t>
            </a:r>
          </a:p>
          <a:p>
            <a:endParaRPr lang="en-US" altLang="en-US"/>
          </a:p>
        </p:txBody>
      </p:sp>
      <p:pic>
        <p:nvPicPr>
          <p:cNvPr id="33797" name="Picture 6">
            <a:extLst>
              <a:ext uri="{FF2B5EF4-FFF2-40B4-BE49-F238E27FC236}">
                <a16:creationId xmlns:a16="http://schemas.microsoft.com/office/drawing/2014/main" id="{2AADBC68-1E7C-4656-0C13-39B03E864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2344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>
            <a:extLst>
              <a:ext uri="{FF2B5EF4-FFF2-40B4-BE49-F238E27FC236}">
                <a16:creationId xmlns:a16="http://schemas.microsoft.com/office/drawing/2014/main" id="{3704F554-263E-402C-627F-5664321CD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3" y="4495800"/>
            <a:ext cx="74676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4000" b="1" i="1">
                <a:latin typeface="Book Antiqua" panose="02040602050305030304" pitchFamily="18" charset="0"/>
              </a:rPr>
              <a:t>“To keep every cog and wheel is the first precaution of intelligent tinkering.” </a:t>
            </a:r>
            <a:br>
              <a:rPr lang="en-US" altLang="en-US"/>
            </a:br>
            <a:r>
              <a:rPr lang="en-US" altLang="en-US"/>
              <a:t>― </a:t>
            </a:r>
            <a:r>
              <a:rPr lang="en-US" altLang="en-US">
                <a:hlinkClick r:id="rId3" action="ppaction://hlinkfile"/>
              </a:rPr>
              <a:t>Aldo Leopold</a:t>
            </a:r>
            <a:r>
              <a:rPr lang="en-US" altLang="en-US"/>
              <a:t>, </a:t>
            </a:r>
            <a:r>
              <a:rPr lang="en-US" altLang="en-US" i="1">
                <a:hlinkClick r:id="rId4" action="ppaction://hlinkfile"/>
              </a:rPr>
              <a:t>Round River: From the Journals of Aldo Leopold</a:t>
            </a:r>
            <a:r>
              <a:rPr lang="en-US" altLang="en-US" i="1"/>
              <a:t> </a:t>
            </a:r>
            <a:endParaRPr lang="en-US" altLang="en-US"/>
          </a:p>
        </p:txBody>
      </p:sp>
      <p:pic>
        <p:nvPicPr>
          <p:cNvPr id="34819" name="Picture 5" descr="USFS_swoosh_sheild_ONLY_101912-01.png">
            <a:extLst>
              <a:ext uri="{FF2B5EF4-FFF2-40B4-BE49-F238E27FC236}">
                <a16:creationId xmlns:a16="http://schemas.microsoft.com/office/drawing/2014/main" id="{DAE73971-75BD-3D85-DCD0-803CE4544F97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 descr="USFS_swoosh_sheild_ONLY_101912-01.png">
            <a:extLst>
              <a:ext uri="{FF2B5EF4-FFF2-40B4-BE49-F238E27FC236}">
                <a16:creationId xmlns:a16="http://schemas.microsoft.com/office/drawing/2014/main" id="{CE153F17-DCF2-B755-D46B-DE485B6A75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586663" y="5105400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1">
            <a:extLst>
              <a:ext uri="{FF2B5EF4-FFF2-40B4-BE49-F238E27FC236}">
                <a16:creationId xmlns:a16="http://schemas.microsoft.com/office/drawing/2014/main" id="{8A42C199-9898-4013-00B2-995797BE3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28600"/>
            <a:ext cx="60198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6600">
                <a:latin typeface="Book Antiqua" panose="02040602050305030304" pitchFamily="18" charset="0"/>
              </a:rPr>
              <a:t>Questions??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C6CAD-2F95-2405-276C-23B4BFB7E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52400"/>
            <a:ext cx="4800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latin typeface="Book Antiqua" pitchFamily="18" charset="0"/>
                <a:ea typeface="+mj-ea"/>
              </a:rPr>
              <a:t>Conceptual Framework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15D9B8-61ED-B70B-84D7-3FF3A4AF53AA}"/>
              </a:ext>
            </a:extLst>
          </p:cNvPr>
          <p:cNvSpPr txBox="1"/>
          <p:nvPr/>
        </p:nvSpPr>
        <p:spPr>
          <a:xfrm>
            <a:off x="544513" y="1447800"/>
            <a:ext cx="3798887" cy="646113"/>
          </a:xfrm>
          <a:prstGeom prst="rect">
            <a:avLst/>
          </a:prstGeom>
          <a:noFill/>
          <a:ln>
            <a:solidFill>
              <a:schemeClr val="dk1">
                <a:shade val="95000"/>
                <a:satMod val="10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Book Antiqua" pitchFamily="18" charset="0"/>
                <a:ea typeface="+mn-ea"/>
              </a:rPr>
              <a:t>Perform a landscape analysis of the watershed/project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7C5FED-9712-EBA0-6170-A4A86F724F8E}"/>
              </a:ext>
            </a:extLst>
          </p:cNvPr>
          <p:cNvSpPr txBox="1"/>
          <p:nvPr/>
        </p:nvSpPr>
        <p:spPr>
          <a:xfrm>
            <a:off x="544513" y="2441575"/>
            <a:ext cx="3798887" cy="646113"/>
          </a:xfrm>
          <a:prstGeom prst="rect">
            <a:avLst/>
          </a:prstGeom>
          <a:noFill/>
          <a:ln>
            <a:solidFill>
              <a:schemeClr val="dk1">
                <a:shade val="95000"/>
                <a:satMod val="10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Book Antiqua" pitchFamily="18" charset="0"/>
                <a:ea typeface="+mn-ea"/>
              </a:rPr>
              <a:t>Identify landscape processes (ACSOs) that have been degraded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E9FF25-A51D-AF13-4703-AE8214754D4E}"/>
              </a:ext>
            </a:extLst>
          </p:cNvPr>
          <p:cNvSpPr txBox="1"/>
          <p:nvPr/>
        </p:nvSpPr>
        <p:spPr>
          <a:xfrm>
            <a:off x="544513" y="3429000"/>
            <a:ext cx="3798887" cy="1200150"/>
          </a:xfrm>
          <a:prstGeom prst="rect">
            <a:avLst/>
          </a:prstGeom>
          <a:noFill/>
          <a:ln>
            <a:solidFill>
              <a:schemeClr val="dk1">
                <a:shade val="95000"/>
                <a:satMod val="10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Book Antiqua" pitchFamily="18" charset="0"/>
                <a:ea typeface="+mn-ea"/>
              </a:rPr>
              <a:t>Identify active and passive treatments that will move towards the attainment of landscape processes (ACSOs)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861F98-A8DC-1EEE-1257-D5FCF0EEBFA8}"/>
              </a:ext>
            </a:extLst>
          </p:cNvPr>
          <p:cNvSpPr txBox="1"/>
          <p:nvPr/>
        </p:nvSpPr>
        <p:spPr>
          <a:xfrm>
            <a:off x="544513" y="5105400"/>
            <a:ext cx="3798887" cy="1200150"/>
          </a:xfrm>
          <a:prstGeom prst="rect">
            <a:avLst/>
          </a:prstGeom>
          <a:noFill/>
          <a:ln>
            <a:solidFill>
              <a:schemeClr val="dk1">
                <a:shade val="95000"/>
                <a:satMod val="10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Book Antiqua" pitchFamily="18" charset="0"/>
                <a:ea typeface="+mn-ea"/>
              </a:rPr>
              <a:t>Identify tradeoffs. Quantify and describe outcomes including a temporal component (</a:t>
            </a:r>
            <a:r>
              <a:rPr lang="en-US" dirty="0" err="1">
                <a:latin typeface="Book Antiqua" pitchFamily="18" charset="0"/>
                <a:ea typeface="+mn-ea"/>
              </a:rPr>
              <a:t>ie</a:t>
            </a:r>
            <a:r>
              <a:rPr lang="en-US" dirty="0">
                <a:latin typeface="Book Antiqua" pitchFamily="18" charset="0"/>
                <a:ea typeface="+mn-ea"/>
              </a:rPr>
              <a:t>. Time to recovery).</a:t>
            </a:r>
          </a:p>
        </p:txBody>
      </p:sp>
      <p:pic>
        <p:nvPicPr>
          <p:cNvPr id="5127" name="Picture 15">
            <a:extLst>
              <a:ext uri="{FF2B5EF4-FFF2-40B4-BE49-F238E27FC236}">
                <a16:creationId xmlns:a16="http://schemas.microsoft.com/office/drawing/2014/main" id="{538D20FB-1B70-F8D4-A9FD-092ACFF01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4267200"/>
            <a:ext cx="3297237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6482371-272F-F881-B0E8-BA195F941E19}"/>
              </a:ext>
            </a:extLst>
          </p:cNvPr>
          <p:cNvCxnSpPr>
            <a:stCxn id="4" idx="2"/>
            <a:endCxn id="5" idx="0"/>
          </p:cNvCxnSpPr>
          <p:nvPr/>
        </p:nvCxnSpPr>
        <p:spPr>
          <a:xfrm>
            <a:off x="2444750" y="2093913"/>
            <a:ext cx="0" cy="34766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43E9456-2AA5-6895-7EE7-E188B1448A6A}"/>
              </a:ext>
            </a:extLst>
          </p:cNvPr>
          <p:cNvCxnSpPr>
            <a:stCxn id="5" idx="2"/>
            <a:endCxn id="6" idx="0"/>
          </p:cNvCxnSpPr>
          <p:nvPr/>
        </p:nvCxnSpPr>
        <p:spPr>
          <a:xfrm>
            <a:off x="2444750" y="3087688"/>
            <a:ext cx="0" cy="34131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7DB1EC7-6351-5C27-6D08-78381426D4AD}"/>
              </a:ext>
            </a:extLst>
          </p:cNvPr>
          <p:cNvCxnSpPr>
            <a:stCxn id="6" idx="2"/>
            <a:endCxn id="7" idx="0"/>
          </p:cNvCxnSpPr>
          <p:nvPr/>
        </p:nvCxnSpPr>
        <p:spPr>
          <a:xfrm>
            <a:off x="2444750" y="4629150"/>
            <a:ext cx="0" cy="47625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31" name="Picture 5" descr="USFS_swoosh_sheild_ONLY_101912-01.png">
            <a:extLst>
              <a:ext uri="{FF2B5EF4-FFF2-40B4-BE49-F238E27FC236}">
                <a16:creationId xmlns:a16="http://schemas.microsoft.com/office/drawing/2014/main" id="{00344F62-61DA-6C08-605C-54E7A7C3FA8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&quot;No&quot; Symbol 25">
            <a:extLst>
              <a:ext uri="{FF2B5EF4-FFF2-40B4-BE49-F238E27FC236}">
                <a16:creationId xmlns:a16="http://schemas.microsoft.com/office/drawing/2014/main" id="{38E6B9DF-DC98-B171-A95B-08DE3B03FC82}"/>
              </a:ext>
            </a:extLst>
          </p:cNvPr>
          <p:cNvSpPr/>
          <p:nvPr/>
        </p:nvSpPr>
        <p:spPr>
          <a:xfrm>
            <a:off x="6438900" y="3357563"/>
            <a:ext cx="685800" cy="669925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51F4897-0A81-9FA8-A840-5899C2D5C5BA}"/>
              </a:ext>
            </a:extLst>
          </p:cNvPr>
          <p:cNvCxnSpPr/>
          <p:nvPr/>
        </p:nvCxnSpPr>
        <p:spPr>
          <a:xfrm>
            <a:off x="5562600" y="3422650"/>
            <a:ext cx="0" cy="53975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CA1A185-D779-FFAC-207E-28703CFE9AB0}"/>
              </a:ext>
            </a:extLst>
          </p:cNvPr>
          <p:cNvCxnSpPr/>
          <p:nvPr/>
        </p:nvCxnSpPr>
        <p:spPr>
          <a:xfrm flipV="1">
            <a:off x="6781800" y="3422650"/>
            <a:ext cx="0" cy="539750"/>
          </a:xfrm>
          <a:prstGeom prst="straightConnector1">
            <a:avLst/>
          </a:prstGeom>
          <a:ln w="635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135" name="Picture 32">
            <a:extLst>
              <a:ext uri="{FF2B5EF4-FFF2-40B4-BE49-F238E27FC236}">
                <a16:creationId xmlns:a16="http://schemas.microsoft.com/office/drawing/2014/main" id="{F840A23F-97EA-B7A9-804B-45D6A00BE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" t="2377" r="3217" b="2980"/>
          <a:stretch>
            <a:fillRect/>
          </a:stretch>
        </p:blipFill>
        <p:spPr bwMode="auto">
          <a:xfrm>
            <a:off x="4572000" y="603250"/>
            <a:ext cx="3403600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5" descr="USFS_swoosh_sheild_ONLY_101912-01.png">
            <a:extLst>
              <a:ext uri="{FF2B5EF4-FFF2-40B4-BE49-F238E27FC236}">
                <a16:creationId xmlns:a16="http://schemas.microsoft.com/office/drawing/2014/main" id="{837CD25A-BF4A-6094-B5F2-4702B9AD44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962900" y="5348288"/>
            <a:ext cx="885825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>
            <a:extLst>
              <a:ext uri="{FF2B5EF4-FFF2-40B4-BE49-F238E27FC236}">
                <a16:creationId xmlns:a16="http://schemas.microsoft.com/office/drawing/2014/main" id="{BEF9FF92-E383-330D-F73A-379A923FE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Book Antiqua" panose="02040602050305030304" pitchFamily="18" charset="0"/>
              </a:rPr>
              <a:t>Landscape Analysis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48F96-6469-FB54-A7A0-4BB227DD0658}"/>
              </a:ext>
            </a:extLst>
          </p:cNvPr>
          <p:cNvSpPr>
            <a:spLocks noGrp="1"/>
          </p:cNvSpPr>
          <p:nvPr>
            <p:ph idx="1"/>
          </p:nvPr>
        </p:nvSpPr>
        <p:spPr>
          <a:ln w="50800"/>
        </p:spPr>
        <p:txBody>
          <a:bodyPr>
            <a:normAutofit/>
          </a:bodyPr>
          <a:lstStyle/>
          <a:p>
            <a:r>
              <a:rPr lang="en-US" altLang="en-US">
                <a:latin typeface="Book Antiqua" panose="02040602050305030304" pitchFamily="18" charset="0"/>
              </a:rPr>
              <a:t>Existing Condition</a:t>
            </a:r>
          </a:p>
          <a:p>
            <a:pPr lvl="1"/>
            <a:r>
              <a:rPr lang="en-US" altLang="en-US" sz="2400">
                <a:latin typeface="Book Antiqua" panose="02040602050305030304" pitchFamily="18" charset="0"/>
              </a:rPr>
              <a:t>Traditional overlays (PAGs,</a:t>
            </a:r>
          </a:p>
          <a:p>
            <a:pPr lvl="1">
              <a:buFont typeface="Arial" panose="020B0604020202020204" pitchFamily="34" charset="0"/>
              <a:buNone/>
            </a:pPr>
            <a:r>
              <a:rPr lang="en-US" altLang="en-US" sz="2400">
                <a:latin typeface="Book Antiqua" panose="02040602050305030304" pitchFamily="18" charset="0"/>
              </a:rPr>
              <a:t>Fire history, Soils, etc…)</a:t>
            </a:r>
          </a:p>
          <a:p>
            <a:pPr lvl="1"/>
            <a:r>
              <a:rPr lang="en-US" altLang="en-US" sz="2400">
                <a:latin typeface="Book Antiqua" panose="02040602050305030304" pitchFamily="18" charset="0"/>
              </a:rPr>
              <a:t>LiDAR</a:t>
            </a:r>
          </a:p>
          <a:p>
            <a:pPr lvl="1"/>
            <a:r>
              <a:rPr lang="en-US" altLang="en-US" sz="2400">
                <a:latin typeface="Book Antiqua" panose="02040602050305030304" pitchFamily="18" charset="0"/>
              </a:rPr>
              <a:t>Imagery</a:t>
            </a:r>
          </a:p>
          <a:p>
            <a:pPr lvl="1">
              <a:buFont typeface="Arial" panose="020B0604020202020204" pitchFamily="34" charset="0"/>
              <a:buNone/>
            </a:pPr>
            <a:endParaRPr lang="en-US" altLang="en-US">
              <a:latin typeface="Book Antiqua" panose="02040602050305030304" pitchFamily="18" charset="0"/>
            </a:endParaRPr>
          </a:p>
          <a:p>
            <a:r>
              <a:rPr lang="en-US" altLang="en-US">
                <a:latin typeface="Book Antiqua" panose="02040602050305030304" pitchFamily="18" charset="0"/>
              </a:rPr>
              <a:t>Effects of the Action</a:t>
            </a:r>
          </a:p>
          <a:p>
            <a:pPr lvl="1"/>
            <a:r>
              <a:rPr lang="en-US" altLang="en-US" sz="2400">
                <a:latin typeface="Book Antiqua" panose="02040602050305030304" pitchFamily="18" charset="0"/>
              </a:rPr>
              <a:t>Netmap</a:t>
            </a:r>
          </a:p>
          <a:p>
            <a:endParaRPr lang="en-US" altLang="en-US">
              <a:latin typeface="Book Antiqua" panose="0204060205030503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en-US" altLang="en-US">
              <a:latin typeface="Book Antiqua" panose="02040602050305030304" pitchFamily="18" charset="0"/>
            </a:endParaRP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D21C5D02-1763-BB7D-2A4C-5E95DD217FDD}"/>
              </a:ext>
            </a:extLst>
          </p:cNvPr>
          <p:cNvSpPr/>
          <p:nvPr/>
        </p:nvSpPr>
        <p:spPr>
          <a:xfrm>
            <a:off x="5105400" y="1905000"/>
            <a:ext cx="685800" cy="2286000"/>
          </a:xfrm>
          <a:prstGeom prst="rightBrace">
            <a:avLst>
              <a:gd name="adj1" fmla="val 49359"/>
              <a:gd name="adj2" fmla="val 50000"/>
            </a:avLst>
          </a:prstGeom>
          <a:ln w="508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8" name="TextBox 4">
            <a:extLst>
              <a:ext uri="{FF2B5EF4-FFF2-40B4-BE49-F238E27FC236}">
                <a16:creationId xmlns:a16="http://schemas.microsoft.com/office/drawing/2014/main" id="{4967C6E0-38F9-2937-3163-E5531FA10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286000"/>
            <a:ext cx="2438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How we determine where and why treatment is necessary. Identification of disrupted landscape processes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810489A7-5256-1B7F-DFAF-050D9FF82CBD}"/>
              </a:ext>
            </a:extLst>
          </p:cNvPr>
          <p:cNvSpPr/>
          <p:nvPr/>
        </p:nvSpPr>
        <p:spPr>
          <a:xfrm>
            <a:off x="5183188" y="4862513"/>
            <a:ext cx="342900" cy="838200"/>
          </a:xfrm>
          <a:prstGeom prst="rightBrace">
            <a:avLst>
              <a:gd name="adj1" fmla="val 46795"/>
              <a:gd name="adj2" fmla="val 50000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150" name="Picture 5" descr="USFS_swoosh_sheild_ONLY_101912-01.png">
            <a:extLst>
              <a:ext uri="{FF2B5EF4-FFF2-40B4-BE49-F238E27FC236}">
                <a16:creationId xmlns:a16="http://schemas.microsoft.com/office/drawing/2014/main" id="{5EA03AB1-80B2-CA29-7C20-BF6782DDD62D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5" descr="USFS_swoosh_sheild_ONLY_101912-01.png">
            <a:extLst>
              <a:ext uri="{FF2B5EF4-FFF2-40B4-BE49-F238E27FC236}">
                <a16:creationId xmlns:a16="http://schemas.microsoft.com/office/drawing/2014/main" id="{03049272-B18C-C7B6-8713-C9418BFAD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8013700" y="5281613"/>
            <a:ext cx="8032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Box 9">
            <a:extLst>
              <a:ext uri="{FF2B5EF4-FFF2-40B4-BE49-F238E27FC236}">
                <a16:creationId xmlns:a16="http://schemas.microsoft.com/office/drawing/2014/main" id="{52265FB6-B719-EE3E-E023-ADE824FC7F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2475" y="4786313"/>
            <a:ext cx="24384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Spatial method for identifying  and quantifying impacts. Also good for identifying mitigations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2">
            <a:extLst>
              <a:ext uri="{FF2B5EF4-FFF2-40B4-BE49-F238E27FC236}">
                <a16:creationId xmlns:a16="http://schemas.microsoft.com/office/drawing/2014/main" id="{112829E0-7D3F-6682-691C-044DB225D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 t="2769" r="1665" b="2924"/>
          <a:stretch>
            <a:fillRect/>
          </a:stretch>
        </p:blipFill>
        <p:spPr bwMode="auto">
          <a:xfrm>
            <a:off x="0" y="973138"/>
            <a:ext cx="7772400" cy="588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0" name="Title 1">
            <a:extLst>
              <a:ext uri="{FF2B5EF4-FFF2-40B4-BE49-F238E27FC236}">
                <a16:creationId xmlns:a16="http://schemas.microsoft.com/office/drawing/2014/main" id="{9BD1D511-FCFB-BD0C-E7BB-1F8E5726A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52400"/>
            <a:ext cx="8229600" cy="1143000"/>
          </a:xfrm>
        </p:spPr>
        <p:txBody>
          <a:bodyPr/>
          <a:lstStyle/>
          <a:p>
            <a:r>
              <a:rPr lang="en-US" altLang="en-US">
                <a:latin typeface="Book Antiqua" panose="02040602050305030304" pitchFamily="18" charset="0"/>
              </a:rPr>
              <a:t>Green Mountain Project Area</a:t>
            </a:r>
          </a:p>
        </p:txBody>
      </p:sp>
      <p:pic>
        <p:nvPicPr>
          <p:cNvPr id="7171" name="Picture 5" descr="USFS_swoosh_sheild_ONLY_101912-01.png">
            <a:extLst>
              <a:ext uri="{FF2B5EF4-FFF2-40B4-BE49-F238E27FC236}">
                <a16:creationId xmlns:a16="http://schemas.microsoft.com/office/drawing/2014/main" id="{5668DC6C-42CE-1064-D9F0-EB1CF31B1368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 descr="USFS_swoosh_sheild_ONLY_101912-01.png">
            <a:extLst>
              <a:ext uri="{FF2B5EF4-FFF2-40B4-BE49-F238E27FC236}">
                <a16:creationId xmlns:a16="http://schemas.microsoft.com/office/drawing/2014/main" id="{05064292-6CC3-DFDD-B560-466779680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20000" y="5257800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3">
            <a:extLst>
              <a:ext uri="{FF2B5EF4-FFF2-40B4-BE49-F238E27FC236}">
                <a16:creationId xmlns:a16="http://schemas.microsoft.com/office/drawing/2014/main" id="{7D1EF4E3-FDC4-E5AC-9CE2-95FE6DF50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" t="1265" r="1366" b="1265"/>
          <a:stretch>
            <a:fillRect/>
          </a:stretch>
        </p:blipFill>
        <p:spPr bwMode="auto">
          <a:xfrm>
            <a:off x="0" y="838200"/>
            <a:ext cx="7961313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4" name="Title 1">
            <a:extLst>
              <a:ext uri="{FF2B5EF4-FFF2-40B4-BE49-F238E27FC236}">
                <a16:creationId xmlns:a16="http://schemas.microsoft.com/office/drawing/2014/main" id="{719E0506-9762-01A2-14ED-F41DA376F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altLang="en-US">
                <a:latin typeface="Book Antiqua" panose="02040602050305030304" pitchFamily="18" charset="0"/>
              </a:rPr>
              <a:t>Fire Regime</a:t>
            </a:r>
          </a:p>
        </p:txBody>
      </p:sp>
      <p:pic>
        <p:nvPicPr>
          <p:cNvPr id="8195" name="Picture 4" descr="USFS_swoosh_sheild_ONLY_101912-01.png">
            <a:extLst>
              <a:ext uri="{FF2B5EF4-FFF2-40B4-BE49-F238E27FC236}">
                <a16:creationId xmlns:a16="http://schemas.microsoft.com/office/drawing/2014/main" id="{92E612CD-0AE7-58EC-8566-AFD88102ADE0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USFS_swoosh_sheild_ONLY_101912-01.png">
            <a:extLst>
              <a:ext uri="{FF2B5EF4-FFF2-40B4-BE49-F238E27FC236}">
                <a16:creationId xmlns:a16="http://schemas.microsoft.com/office/drawing/2014/main" id="{14B98D34-0D08-9370-FFAE-66C3675D5E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67625" y="5105400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>
            <a:extLst>
              <a:ext uri="{FF2B5EF4-FFF2-40B4-BE49-F238E27FC236}">
                <a16:creationId xmlns:a16="http://schemas.microsoft.com/office/drawing/2014/main" id="{601EC63F-066C-0899-945E-FFBDD53F8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1273" r="1678" b="1125"/>
          <a:stretch>
            <a:fillRect/>
          </a:stretch>
        </p:blipFill>
        <p:spPr bwMode="auto">
          <a:xfrm>
            <a:off x="0" y="838200"/>
            <a:ext cx="7942263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8" name="Title 1">
            <a:extLst>
              <a:ext uri="{FF2B5EF4-FFF2-40B4-BE49-F238E27FC236}">
                <a16:creationId xmlns:a16="http://schemas.microsoft.com/office/drawing/2014/main" id="{EA4EE1DD-41A1-2C7A-B1A8-7BA414098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750"/>
            <a:ext cx="8229600" cy="1143000"/>
          </a:xfrm>
        </p:spPr>
        <p:txBody>
          <a:bodyPr/>
          <a:lstStyle/>
          <a:p>
            <a:r>
              <a:rPr lang="en-US" altLang="en-US">
                <a:latin typeface="Book Antiqua" panose="02040602050305030304" pitchFamily="18" charset="0"/>
              </a:rPr>
              <a:t>Fire History</a:t>
            </a:r>
          </a:p>
        </p:txBody>
      </p:sp>
      <p:pic>
        <p:nvPicPr>
          <p:cNvPr id="9219" name="Picture 3" descr="USFS_swoosh_sheild_ONLY_101912-01.png">
            <a:extLst>
              <a:ext uri="{FF2B5EF4-FFF2-40B4-BE49-F238E27FC236}">
                <a16:creationId xmlns:a16="http://schemas.microsoft.com/office/drawing/2014/main" id="{92D21407-B4F5-0697-C8BC-D18FACF3632C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USFS_swoosh_sheild_ONLY_101912-01.png">
            <a:extLst>
              <a:ext uri="{FF2B5EF4-FFF2-40B4-BE49-F238E27FC236}">
                <a16:creationId xmlns:a16="http://schemas.microsoft.com/office/drawing/2014/main" id="{A306035E-AF1C-8119-B1E6-B0363B37E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64450" y="5095875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2">
            <a:extLst>
              <a:ext uri="{FF2B5EF4-FFF2-40B4-BE49-F238E27FC236}">
                <a16:creationId xmlns:a16="http://schemas.microsoft.com/office/drawing/2014/main" id="{3F56F474-C3E0-ABDB-6AB0-2421501F2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" t="2579" r="1434" b="2921"/>
          <a:stretch>
            <a:fillRect/>
          </a:stretch>
        </p:blipFill>
        <p:spPr bwMode="auto">
          <a:xfrm>
            <a:off x="0" y="762000"/>
            <a:ext cx="8075613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Title 1">
            <a:extLst>
              <a:ext uri="{FF2B5EF4-FFF2-40B4-BE49-F238E27FC236}">
                <a16:creationId xmlns:a16="http://schemas.microsoft.com/office/drawing/2014/main" id="{7520B8AD-BF6E-2D8D-01DB-2CEA2C7E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26988"/>
            <a:ext cx="8229600" cy="1143001"/>
          </a:xfrm>
        </p:spPr>
        <p:txBody>
          <a:bodyPr/>
          <a:lstStyle/>
          <a:p>
            <a:r>
              <a:rPr lang="en-US" altLang="en-US">
                <a:latin typeface="Book Antiqua" panose="02040602050305030304" pitchFamily="18" charset="0"/>
              </a:rPr>
              <a:t>Management History</a:t>
            </a:r>
          </a:p>
        </p:txBody>
      </p:sp>
      <p:pic>
        <p:nvPicPr>
          <p:cNvPr id="10243" name="Picture 4" descr="USFS_swoosh_sheild_ONLY_101912-01.png">
            <a:extLst>
              <a:ext uri="{FF2B5EF4-FFF2-40B4-BE49-F238E27FC236}">
                <a16:creationId xmlns:a16="http://schemas.microsoft.com/office/drawing/2014/main" id="{CC2B4220-480A-8729-8B07-F55F943A8381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22"/>
          <a:stretch>
            <a:fillRect/>
          </a:stretch>
        </p:blipFill>
        <p:spPr bwMode="auto">
          <a:xfrm>
            <a:off x="7975600" y="0"/>
            <a:ext cx="1168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 descr="USFS_swoosh_sheild_ONLY_101912-01.png">
            <a:extLst>
              <a:ext uri="{FF2B5EF4-FFF2-40B4-BE49-F238E27FC236}">
                <a16:creationId xmlns:a16="http://schemas.microsoft.com/office/drawing/2014/main" id="{6E4BFFE8-D774-5A8A-F667-027CC44A5E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92" t="81944" r="12605"/>
          <a:stretch>
            <a:fillRect/>
          </a:stretch>
        </p:blipFill>
        <p:spPr bwMode="auto">
          <a:xfrm>
            <a:off x="7656513" y="5095875"/>
            <a:ext cx="11525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2193</TotalTime>
  <Words>728</Words>
  <Application>Microsoft Office PowerPoint</Application>
  <PresentationFormat>On-screen Show (4:3)</PresentationFormat>
  <Paragraphs>138</Paragraphs>
  <Slides>33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Calibri</vt:lpstr>
      <vt:lpstr>MS PGothic</vt:lpstr>
      <vt:lpstr>Arial</vt:lpstr>
      <vt:lpstr>Book Antiqua</vt:lpstr>
      <vt:lpstr>Bodoni MT Black</vt:lpstr>
      <vt:lpstr>Office Theme</vt:lpstr>
      <vt:lpstr>Excel.Chart.8</vt:lpstr>
      <vt:lpstr>PowerPoint Presentation</vt:lpstr>
      <vt:lpstr>Overview</vt:lpstr>
      <vt:lpstr>Primer on ACSOs</vt:lpstr>
      <vt:lpstr>Conceptual Framework</vt:lpstr>
      <vt:lpstr>Landscape Analysis Tools</vt:lpstr>
      <vt:lpstr>Green Mountain Project Area</vt:lpstr>
      <vt:lpstr>Fire Regime</vt:lpstr>
      <vt:lpstr>Fire History</vt:lpstr>
      <vt:lpstr>Management History</vt:lpstr>
      <vt:lpstr>Soils</vt:lpstr>
      <vt:lpstr>Plant Association Groups</vt:lpstr>
      <vt:lpstr>ESA Listed Fish Distribution</vt:lpstr>
      <vt:lpstr>Traditional Overlays Summary</vt:lpstr>
      <vt:lpstr>LiDAR</vt:lpstr>
      <vt:lpstr>LiDAR- Automated Stream Delineation</vt:lpstr>
      <vt:lpstr>LiDAR vegetation</vt:lpstr>
      <vt:lpstr>Canopy Height</vt:lpstr>
      <vt:lpstr>PowerPoint Presentation</vt:lpstr>
      <vt:lpstr>Ecognition</vt:lpstr>
      <vt:lpstr>Ecognition</vt:lpstr>
      <vt:lpstr>LiDAR summary</vt:lpstr>
      <vt:lpstr>NAIP Imagery</vt:lpstr>
      <vt:lpstr>Worldview Satellite Imagery</vt:lpstr>
      <vt:lpstr>Imagery cont.</vt:lpstr>
      <vt:lpstr>Netmap- Thermal Loading</vt:lpstr>
      <vt:lpstr>Wood Recruitment</vt:lpstr>
      <vt:lpstr>PowerPoint Presentation</vt:lpstr>
      <vt:lpstr>Debris Flow Potential</vt:lpstr>
      <vt:lpstr>Erosion Potential</vt:lpstr>
      <vt:lpstr>Netmap Summary</vt:lpstr>
      <vt:lpstr>Summary</vt:lpstr>
      <vt:lpstr>Acknowledgements</vt:lpstr>
      <vt:lpstr>PowerPoint Presentation</vt:lpstr>
    </vt:vector>
  </TitlesOfParts>
  <Company>Forest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Compliance with the Aquatic Conservation Strategy Objectives using landscape modeling tools</dc:title>
  <dc:creator>Blundon, Brett W -FS</dc:creator>
  <cp:lastModifiedBy>Lum-Naihe, Christof Jurh duk - FS, AZ</cp:lastModifiedBy>
  <cp:revision>56</cp:revision>
  <dcterms:created xsi:type="dcterms:W3CDTF">2013-04-16T16:58:11Z</dcterms:created>
  <dcterms:modified xsi:type="dcterms:W3CDTF">2025-08-04T17:57:58Z</dcterms:modified>
</cp:coreProperties>
</file>