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8"/>
  </p:notesMasterIdLst>
  <p:sldIdLst>
    <p:sldId id="270" r:id="rId2"/>
    <p:sldId id="281" r:id="rId3"/>
    <p:sldId id="273" r:id="rId4"/>
    <p:sldId id="274" r:id="rId5"/>
    <p:sldId id="282" r:id="rId6"/>
    <p:sldId id="278" r:id="rId7"/>
    <p:sldId id="279" r:id="rId8"/>
    <p:sldId id="277" r:id="rId9"/>
    <p:sldId id="283" r:id="rId10"/>
    <p:sldId id="284" r:id="rId11"/>
    <p:sldId id="285" r:id="rId12"/>
    <p:sldId id="286" r:id="rId13"/>
    <p:sldId id="287" r:id="rId14"/>
    <p:sldId id="288" r:id="rId15"/>
    <p:sldId id="289" r:id="rId16"/>
    <p:sldId id="290" r:id="rId17"/>
    <p:sldId id="291" r:id="rId18"/>
    <p:sldId id="293" r:id="rId19"/>
    <p:sldId id="301" r:id="rId20"/>
    <p:sldId id="294" r:id="rId21"/>
    <p:sldId id="295" r:id="rId22"/>
    <p:sldId id="296" r:id="rId23"/>
    <p:sldId id="298" r:id="rId24"/>
    <p:sldId id="299" r:id="rId25"/>
    <p:sldId id="300" r:id="rId26"/>
    <p:sldId id="28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53FB53"/>
    <a:srgbClr val="FFFF29"/>
    <a:srgbClr val="009900"/>
    <a:srgbClr val="2506D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59BC03-3118-277F-40C0-713813FD356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FA4BE430-26A0-EA66-AEAF-8DBE6F8CE31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FF822C9D-005D-49A1-B9B0-4BEAD1BA492A}"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D82970C3-B626-7B9A-A5FC-A311ABD23D0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F0581A-399C-9C04-55DE-2B9BABC0355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2858F0C-D7A0-7676-F8CA-105E77E728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B2DB9A8-CECC-B380-1BC8-311F5CA9DCA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FC0FEF8-1435-4FC1-BA71-C9FD2F4FDC9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ECC04B8-84CB-6CB4-051D-68115BC1B75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D86B69A9-CEDA-BA0C-35AB-2A45D9B70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771" name="Slide Number Placeholder 3">
            <a:extLst>
              <a:ext uri="{FF2B5EF4-FFF2-40B4-BE49-F238E27FC236}">
                <a16:creationId xmlns:a16="http://schemas.microsoft.com/office/drawing/2014/main" id="{DDE2B22F-B8B6-BEF4-AC35-614D5723D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fld id="{F60317F8-6C3E-4AF3-9D70-EB63518742C3}"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0AED54C-DBCF-BC04-3B7A-EF359D13008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9F902ADC-5BC0-F86A-3F50-7729CB4357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NEPA triangle:   In the proposal stage, traditionally driven by silvicultural reasons (units) and does not include the public.  Previously managed units that need thinning are brought forward and specialists of the IDT respond or mitigate to the selected units.  Additional projects connected to the timber sale are identified, but they are identified in relationship to the units that were selected, not necessarily from any kind of landscape scale reasoning.</a:t>
            </a:r>
          </a:p>
        </p:txBody>
      </p:sp>
      <p:sp>
        <p:nvSpPr>
          <p:cNvPr id="33795" name="Slide Number Placeholder 3">
            <a:extLst>
              <a:ext uri="{FF2B5EF4-FFF2-40B4-BE49-F238E27FC236}">
                <a16:creationId xmlns:a16="http://schemas.microsoft.com/office/drawing/2014/main" id="{06D7FBB4-87BC-7E35-55FD-68C1B666BE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fld id="{F17878D7-7F32-4198-BBA7-85EAD54313D0}"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9">
            <a:extLst>
              <a:ext uri="{FF2B5EF4-FFF2-40B4-BE49-F238E27FC236}">
                <a16:creationId xmlns:a16="http://schemas.microsoft.com/office/drawing/2014/main" id="{74073258-F445-B78C-F7B2-0B0F61B07014}"/>
              </a:ext>
            </a:extLst>
          </p:cNvPr>
          <p:cNvSpPr>
            <a:spLocks noGrp="1"/>
          </p:cNvSpPr>
          <p:nvPr>
            <p:ph type="dt" sz="half" idx="10"/>
          </p:nvPr>
        </p:nvSpPr>
        <p:spPr/>
        <p:txBody>
          <a:bodyPr/>
          <a:lstStyle>
            <a:lvl1pPr>
              <a:defRPr/>
            </a:lvl1pPr>
          </a:lstStyle>
          <a:p>
            <a:fld id="{B0FA9B3B-66BD-483E-8946-A86D5BAA0574}" type="datetimeFigureOut">
              <a:rPr lang="en-US" altLang="en-US"/>
              <a:pPr/>
              <a:t>8/4/2025</a:t>
            </a:fld>
            <a:endParaRPr lang="en-US" altLang="en-US"/>
          </a:p>
        </p:txBody>
      </p:sp>
      <p:sp>
        <p:nvSpPr>
          <p:cNvPr id="3" name="Footer Placeholder 21">
            <a:extLst>
              <a:ext uri="{FF2B5EF4-FFF2-40B4-BE49-F238E27FC236}">
                <a16:creationId xmlns:a16="http://schemas.microsoft.com/office/drawing/2014/main" id="{E3543D5C-2F5F-DA35-5057-BF3D17F7FFC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EE024AD1-AA4A-C2A2-39F9-2F92B1442FD5}"/>
              </a:ext>
            </a:extLst>
          </p:cNvPr>
          <p:cNvSpPr>
            <a:spLocks noGrp="1"/>
          </p:cNvSpPr>
          <p:nvPr>
            <p:ph type="sldNum" sz="quarter" idx="12"/>
          </p:nvPr>
        </p:nvSpPr>
        <p:spPr/>
        <p:txBody>
          <a:bodyPr/>
          <a:lstStyle>
            <a:lvl1pPr>
              <a:defRPr/>
            </a:lvl1pPr>
          </a:lstStyle>
          <a:p>
            <a:fld id="{734375C1-6683-4D27-A340-3CE07B6C997F}" type="slidenum">
              <a:rPr lang="en-US" altLang="en-US"/>
              <a:pPr/>
              <a:t>‹#›</a:t>
            </a:fld>
            <a:endParaRPr lang="en-US" altLang="en-US"/>
          </a:p>
        </p:txBody>
      </p:sp>
    </p:spTree>
    <p:extLst>
      <p:ext uri="{BB962C8B-B14F-4D97-AF65-F5344CB8AC3E}">
        <p14:creationId xmlns:p14="http://schemas.microsoft.com/office/powerpoint/2010/main" val="4286140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B5027878-D45A-04C9-7639-A234D4A35018}"/>
              </a:ext>
            </a:extLst>
          </p:cNvPr>
          <p:cNvSpPr>
            <a:spLocks noGrp="1"/>
          </p:cNvSpPr>
          <p:nvPr>
            <p:ph type="dt" sz="half" idx="10"/>
          </p:nvPr>
        </p:nvSpPr>
        <p:spPr/>
        <p:txBody>
          <a:bodyPr/>
          <a:lstStyle>
            <a:lvl1pPr>
              <a:defRPr/>
            </a:lvl1pPr>
          </a:lstStyle>
          <a:p>
            <a:fld id="{A354B3CA-9A6D-4DA5-AEB0-3FF2DC42A1EC}" type="datetimeFigureOut">
              <a:rPr lang="en-US" altLang="en-US"/>
              <a:pPr/>
              <a:t>8/4/2025</a:t>
            </a:fld>
            <a:endParaRPr lang="en-US" altLang="en-US"/>
          </a:p>
        </p:txBody>
      </p:sp>
      <p:sp>
        <p:nvSpPr>
          <p:cNvPr id="5" name="Footer Placeholder 21">
            <a:extLst>
              <a:ext uri="{FF2B5EF4-FFF2-40B4-BE49-F238E27FC236}">
                <a16:creationId xmlns:a16="http://schemas.microsoft.com/office/drawing/2014/main" id="{37B0F4B0-802C-078E-4242-9FBAE19E1C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3BB3DA52-443E-5A23-E50B-8DFF5493F3BC}"/>
              </a:ext>
            </a:extLst>
          </p:cNvPr>
          <p:cNvSpPr>
            <a:spLocks noGrp="1"/>
          </p:cNvSpPr>
          <p:nvPr>
            <p:ph type="sldNum" sz="quarter" idx="12"/>
          </p:nvPr>
        </p:nvSpPr>
        <p:spPr/>
        <p:txBody>
          <a:bodyPr/>
          <a:lstStyle>
            <a:lvl1pPr>
              <a:defRPr/>
            </a:lvl1pPr>
          </a:lstStyle>
          <a:p>
            <a:fld id="{D0517A37-3717-4315-BC63-6E70B3DC6348}" type="slidenum">
              <a:rPr lang="en-US" altLang="en-US"/>
              <a:pPr/>
              <a:t>‹#›</a:t>
            </a:fld>
            <a:endParaRPr lang="en-US" altLang="en-US"/>
          </a:p>
        </p:txBody>
      </p:sp>
    </p:spTree>
    <p:extLst>
      <p:ext uri="{BB962C8B-B14F-4D97-AF65-F5344CB8AC3E}">
        <p14:creationId xmlns:p14="http://schemas.microsoft.com/office/powerpoint/2010/main" val="314807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0A05914-D7FB-6C12-6DCF-7FA2CEDACE04}"/>
              </a:ext>
            </a:extLst>
          </p:cNvPr>
          <p:cNvSpPr>
            <a:spLocks noGrp="1"/>
          </p:cNvSpPr>
          <p:nvPr>
            <p:ph type="dt" sz="half" idx="10"/>
          </p:nvPr>
        </p:nvSpPr>
        <p:spPr/>
        <p:txBody>
          <a:bodyPr/>
          <a:lstStyle>
            <a:lvl1pPr>
              <a:defRPr/>
            </a:lvl1pPr>
          </a:lstStyle>
          <a:p>
            <a:fld id="{3594B551-8819-456A-A7C2-73EE57FAF0CC}" type="datetimeFigureOut">
              <a:rPr lang="en-US" altLang="en-US"/>
              <a:pPr/>
              <a:t>8/4/2025</a:t>
            </a:fld>
            <a:endParaRPr lang="en-US" altLang="en-US"/>
          </a:p>
        </p:txBody>
      </p:sp>
      <p:sp>
        <p:nvSpPr>
          <p:cNvPr id="5" name="Footer Placeholder 21">
            <a:extLst>
              <a:ext uri="{FF2B5EF4-FFF2-40B4-BE49-F238E27FC236}">
                <a16:creationId xmlns:a16="http://schemas.microsoft.com/office/drawing/2014/main" id="{1043FFAB-F427-8DE7-435D-F6DF285F2D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C37D8076-F920-8ACC-98F0-D7D53CD05714}"/>
              </a:ext>
            </a:extLst>
          </p:cNvPr>
          <p:cNvSpPr>
            <a:spLocks noGrp="1"/>
          </p:cNvSpPr>
          <p:nvPr>
            <p:ph type="sldNum" sz="quarter" idx="12"/>
          </p:nvPr>
        </p:nvSpPr>
        <p:spPr/>
        <p:txBody>
          <a:bodyPr/>
          <a:lstStyle>
            <a:lvl1pPr>
              <a:defRPr/>
            </a:lvl1pPr>
          </a:lstStyle>
          <a:p>
            <a:fld id="{F0CEE44F-51C2-430C-B8A1-939FB5C6C77D}" type="slidenum">
              <a:rPr lang="en-US" altLang="en-US"/>
              <a:pPr/>
              <a:t>‹#›</a:t>
            </a:fld>
            <a:endParaRPr lang="en-US" altLang="en-US"/>
          </a:p>
        </p:txBody>
      </p:sp>
    </p:spTree>
    <p:extLst>
      <p:ext uri="{BB962C8B-B14F-4D97-AF65-F5344CB8AC3E}">
        <p14:creationId xmlns:p14="http://schemas.microsoft.com/office/powerpoint/2010/main" val="223215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E2EE494-824D-79CC-0A75-8013F4562D69}"/>
              </a:ext>
            </a:extLst>
          </p:cNvPr>
          <p:cNvSpPr>
            <a:spLocks noGrp="1"/>
          </p:cNvSpPr>
          <p:nvPr>
            <p:ph type="dt" sz="half" idx="10"/>
          </p:nvPr>
        </p:nvSpPr>
        <p:spPr/>
        <p:txBody>
          <a:bodyPr/>
          <a:lstStyle>
            <a:lvl1pPr fontAlgn="auto">
              <a:spcBef>
                <a:spcPts val="0"/>
              </a:spcBef>
              <a:spcAft>
                <a:spcPts val="0"/>
              </a:spcAft>
              <a:defRPr>
                <a:solidFill>
                  <a:schemeClr val="tx2">
                    <a:shade val="90000"/>
                  </a:schemeClr>
                </a:solidFill>
                <a:latin typeface="+mn-lt"/>
                <a:ea typeface="+mn-ea"/>
              </a:defRPr>
            </a:lvl1pPr>
          </a:lstStyle>
          <a:p>
            <a:pPr>
              <a:defRPr/>
            </a:pPr>
            <a:endParaRPr lang="en-US"/>
          </a:p>
        </p:txBody>
      </p:sp>
      <p:sp>
        <p:nvSpPr>
          <p:cNvPr id="7" name="Footer Placeholder 4">
            <a:extLst>
              <a:ext uri="{FF2B5EF4-FFF2-40B4-BE49-F238E27FC236}">
                <a16:creationId xmlns:a16="http://schemas.microsoft.com/office/drawing/2014/main" id="{884AE81D-6313-0EF1-8BD1-DA778D75324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B0EEA86-3EBF-5FB8-F27B-E68DDD5FFFAC}"/>
              </a:ext>
            </a:extLst>
          </p:cNvPr>
          <p:cNvSpPr>
            <a:spLocks noGrp="1"/>
          </p:cNvSpPr>
          <p:nvPr>
            <p:ph type="sldNum" sz="quarter" idx="12"/>
          </p:nvPr>
        </p:nvSpPr>
        <p:spPr/>
        <p:txBody>
          <a:bodyPr/>
          <a:lstStyle>
            <a:lvl1pPr>
              <a:defRPr/>
            </a:lvl1pPr>
          </a:lstStyle>
          <a:p>
            <a:fld id="{E4447D60-8B1D-4776-90E9-849456644177}" type="slidenum">
              <a:rPr lang="en-US" altLang="en-US"/>
              <a:pPr/>
              <a:t>‹#›</a:t>
            </a:fld>
            <a:endParaRPr lang="en-US" altLang="en-US"/>
          </a:p>
        </p:txBody>
      </p:sp>
    </p:spTree>
    <p:extLst>
      <p:ext uri="{BB962C8B-B14F-4D97-AF65-F5344CB8AC3E}">
        <p14:creationId xmlns:p14="http://schemas.microsoft.com/office/powerpoint/2010/main" val="338614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0856FF-34AE-3259-9232-F2F00F3E4B06}"/>
              </a:ext>
            </a:extLst>
          </p:cNvPr>
          <p:cNvSpPr>
            <a:spLocks noGrp="1" noChangeArrowheads="1"/>
          </p:cNvSpPr>
          <p:nvPr>
            <p:ph type="dt" sz="half" idx="10"/>
          </p:nvPr>
        </p:nvSpPr>
        <p:spPr/>
        <p:txBody>
          <a:bodyPr/>
          <a:lstStyle>
            <a:lvl1pPr fontAlgn="auto">
              <a:spcBef>
                <a:spcPts val="0"/>
              </a:spcBef>
              <a:spcAft>
                <a:spcPts val="0"/>
              </a:spcAft>
              <a:defRPr>
                <a:solidFill>
                  <a:schemeClr val="tx2">
                    <a:shade val="90000"/>
                  </a:schemeClr>
                </a:solidFill>
                <a:latin typeface="+mn-lt"/>
                <a:ea typeface="+mn-ea"/>
              </a:defRPr>
            </a:lvl1pPr>
          </a:lstStyle>
          <a:p>
            <a:pPr>
              <a:defRPr/>
            </a:pPr>
            <a:endParaRPr lang="en-US"/>
          </a:p>
        </p:txBody>
      </p:sp>
      <p:sp>
        <p:nvSpPr>
          <p:cNvPr id="4" name="Rectangle 5">
            <a:extLst>
              <a:ext uri="{FF2B5EF4-FFF2-40B4-BE49-F238E27FC236}">
                <a16:creationId xmlns:a16="http://schemas.microsoft.com/office/drawing/2014/main" id="{A224CA26-F89F-8C14-38FD-6624F32DBC7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3AE03A-4C47-DEE0-CD43-4F19FF899B42}"/>
              </a:ext>
            </a:extLst>
          </p:cNvPr>
          <p:cNvSpPr>
            <a:spLocks noGrp="1" noChangeArrowheads="1"/>
          </p:cNvSpPr>
          <p:nvPr>
            <p:ph type="sldNum" sz="quarter" idx="12"/>
          </p:nvPr>
        </p:nvSpPr>
        <p:spPr/>
        <p:txBody>
          <a:bodyPr/>
          <a:lstStyle>
            <a:lvl1pPr>
              <a:defRPr/>
            </a:lvl1pPr>
          </a:lstStyle>
          <a:p>
            <a:fld id="{AB24DC4C-EC94-42E5-8479-F3ED4346A948}" type="slidenum">
              <a:rPr lang="en-US" altLang="en-US"/>
              <a:pPr/>
              <a:t>‹#›</a:t>
            </a:fld>
            <a:endParaRPr lang="en-US" altLang="en-US"/>
          </a:p>
        </p:txBody>
      </p:sp>
    </p:spTree>
    <p:extLst>
      <p:ext uri="{BB962C8B-B14F-4D97-AF65-F5344CB8AC3E}">
        <p14:creationId xmlns:p14="http://schemas.microsoft.com/office/powerpoint/2010/main" val="38091209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62083BEC-559C-9C06-DC57-CDADE4A05D89}"/>
              </a:ext>
            </a:extLst>
          </p:cNvPr>
          <p:cNvSpPr>
            <a:spLocks noGrp="1"/>
          </p:cNvSpPr>
          <p:nvPr>
            <p:ph type="dt" sz="half" idx="10"/>
          </p:nvPr>
        </p:nvSpPr>
        <p:spPr/>
        <p:txBody>
          <a:bodyPr/>
          <a:lstStyle>
            <a:lvl1pPr>
              <a:defRPr/>
            </a:lvl1pPr>
          </a:lstStyle>
          <a:p>
            <a:fld id="{0940A469-4440-4CCA-9505-AED5052734B6}" type="datetimeFigureOut">
              <a:rPr lang="en-US" altLang="en-US"/>
              <a:pPr/>
              <a:t>8/4/2025</a:t>
            </a:fld>
            <a:endParaRPr lang="en-US" altLang="en-US"/>
          </a:p>
        </p:txBody>
      </p:sp>
      <p:sp>
        <p:nvSpPr>
          <p:cNvPr id="5" name="Footer Placeholder 21">
            <a:extLst>
              <a:ext uri="{FF2B5EF4-FFF2-40B4-BE49-F238E27FC236}">
                <a16:creationId xmlns:a16="http://schemas.microsoft.com/office/drawing/2014/main" id="{064C14AD-E351-6275-84D7-E2113FC01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353DD16-E90B-0EA6-7512-B246D6011FF5}"/>
              </a:ext>
            </a:extLst>
          </p:cNvPr>
          <p:cNvSpPr>
            <a:spLocks noGrp="1"/>
          </p:cNvSpPr>
          <p:nvPr>
            <p:ph type="sldNum" sz="quarter" idx="12"/>
          </p:nvPr>
        </p:nvSpPr>
        <p:spPr/>
        <p:txBody>
          <a:bodyPr/>
          <a:lstStyle>
            <a:lvl1pPr>
              <a:defRPr/>
            </a:lvl1pPr>
          </a:lstStyle>
          <a:p>
            <a:fld id="{B27D1511-5682-4658-955C-842C7371EDD0}" type="slidenum">
              <a:rPr lang="en-US" altLang="en-US"/>
              <a:pPr/>
              <a:t>‹#›</a:t>
            </a:fld>
            <a:endParaRPr lang="en-US" altLang="en-US"/>
          </a:p>
        </p:txBody>
      </p:sp>
    </p:spTree>
    <p:extLst>
      <p:ext uri="{BB962C8B-B14F-4D97-AF65-F5344CB8AC3E}">
        <p14:creationId xmlns:p14="http://schemas.microsoft.com/office/powerpoint/2010/main" val="203697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a:extLst>
              <a:ext uri="{FF2B5EF4-FFF2-40B4-BE49-F238E27FC236}">
                <a16:creationId xmlns:a16="http://schemas.microsoft.com/office/drawing/2014/main" id="{813D1E84-A03E-BC3E-BB12-2B5403E3C4D7}"/>
              </a:ext>
            </a:extLst>
          </p:cNvPr>
          <p:cNvSpPr>
            <a:spLocks noGrp="1"/>
          </p:cNvSpPr>
          <p:nvPr>
            <p:ph type="dt" sz="half" idx="10"/>
          </p:nvPr>
        </p:nvSpPr>
        <p:spPr/>
        <p:txBody>
          <a:bodyPr/>
          <a:lstStyle>
            <a:lvl1pPr>
              <a:defRPr/>
            </a:lvl1pPr>
          </a:lstStyle>
          <a:p>
            <a:fld id="{8500BF89-DE32-42FF-9202-ED577E783791}" type="datetimeFigureOut">
              <a:rPr lang="en-US" altLang="en-US"/>
              <a:pPr/>
              <a:t>8/4/2025</a:t>
            </a:fld>
            <a:endParaRPr lang="en-US" altLang="en-US"/>
          </a:p>
        </p:txBody>
      </p:sp>
      <p:sp>
        <p:nvSpPr>
          <p:cNvPr id="5" name="Footer Placeholder 21">
            <a:extLst>
              <a:ext uri="{FF2B5EF4-FFF2-40B4-BE49-F238E27FC236}">
                <a16:creationId xmlns:a16="http://schemas.microsoft.com/office/drawing/2014/main" id="{BE71D1EA-3078-1F29-713C-47628A6DB7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801BDEE1-5964-52B8-F17F-F293F8B31253}"/>
              </a:ext>
            </a:extLst>
          </p:cNvPr>
          <p:cNvSpPr>
            <a:spLocks noGrp="1"/>
          </p:cNvSpPr>
          <p:nvPr>
            <p:ph type="sldNum" sz="quarter" idx="12"/>
          </p:nvPr>
        </p:nvSpPr>
        <p:spPr/>
        <p:txBody>
          <a:bodyPr/>
          <a:lstStyle>
            <a:lvl1pPr>
              <a:defRPr/>
            </a:lvl1pPr>
          </a:lstStyle>
          <a:p>
            <a:fld id="{2CF8C677-E4AF-4E65-BE19-4A1EF1BF76F8}" type="slidenum">
              <a:rPr lang="en-US" altLang="en-US"/>
              <a:pPr/>
              <a:t>‹#›</a:t>
            </a:fld>
            <a:endParaRPr lang="en-US" altLang="en-US"/>
          </a:p>
        </p:txBody>
      </p:sp>
    </p:spTree>
    <p:extLst>
      <p:ext uri="{BB962C8B-B14F-4D97-AF65-F5344CB8AC3E}">
        <p14:creationId xmlns:p14="http://schemas.microsoft.com/office/powerpoint/2010/main" val="42353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E5352180-709C-A0C5-B4E5-E878BBF159AC}"/>
              </a:ext>
            </a:extLst>
          </p:cNvPr>
          <p:cNvSpPr>
            <a:spLocks noGrp="1"/>
          </p:cNvSpPr>
          <p:nvPr>
            <p:ph type="dt" sz="half" idx="10"/>
          </p:nvPr>
        </p:nvSpPr>
        <p:spPr/>
        <p:txBody>
          <a:bodyPr/>
          <a:lstStyle>
            <a:lvl1pPr>
              <a:defRPr/>
            </a:lvl1pPr>
          </a:lstStyle>
          <a:p>
            <a:fld id="{F3928DBF-2739-44B2-B0C5-C30F322D7327}" type="datetimeFigureOut">
              <a:rPr lang="en-US" altLang="en-US"/>
              <a:pPr/>
              <a:t>8/4/2025</a:t>
            </a:fld>
            <a:endParaRPr lang="en-US" altLang="en-US"/>
          </a:p>
        </p:txBody>
      </p:sp>
      <p:sp>
        <p:nvSpPr>
          <p:cNvPr id="6" name="Footer Placeholder 21">
            <a:extLst>
              <a:ext uri="{FF2B5EF4-FFF2-40B4-BE49-F238E27FC236}">
                <a16:creationId xmlns:a16="http://schemas.microsoft.com/office/drawing/2014/main" id="{949D1BA4-8CC3-D9C9-6EDB-F0AA311CD4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EC561CC9-6340-C322-8ABA-21C9D4F8CDE4}"/>
              </a:ext>
            </a:extLst>
          </p:cNvPr>
          <p:cNvSpPr>
            <a:spLocks noGrp="1"/>
          </p:cNvSpPr>
          <p:nvPr>
            <p:ph type="sldNum" sz="quarter" idx="12"/>
          </p:nvPr>
        </p:nvSpPr>
        <p:spPr/>
        <p:txBody>
          <a:bodyPr/>
          <a:lstStyle>
            <a:lvl1pPr>
              <a:defRPr/>
            </a:lvl1pPr>
          </a:lstStyle>
          <a:p>
            <a:fld id="{F5915C85-155A-481D-B028-ADC3D55BBCB8}" type="slidenum">
              <a:rPr lang="en-US" altLang="en-US"/>
              <a:pPr/>
              <a:t>‹#›</a:t>
            </a:fld>
            <a:endParaRPr lang="en-US" altLang="en-US"/>
          </a:p>
        </p:txBody>
      </p:sp>
    </p:spTree>
    <p:extLst>
      <p:ext uri="{BB962C8B-B14F-4D97-AF65-F5344CB8AC3E}">
        <p14:creationId xmlns:p14="http://schemas.microsoft.com/office/powerpoint/2010/main" val="428774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B5FBF2B1-0A68-B882-0B36-B967FEEC6549}"/>
              </a:ext>
            </a:extLst>
          </p:cNvPr>
          <p:cNvSpPr>
            <a:spLocks noGrp="1"/>
          </p:cNvSpPr>
          <p:nvPr>
            <p:ph type="dt" sz="half" idx="10"/>
          </p:nvPr>
        </p:nvSpPr>
        <p:spPr/>
        <p:txBody>
          <a:bodyPr/>
          <a:lstStyle>
            <a:lvl1pPr>
              <a:defRPr/>
            </a:lvl1pPr>
          </a:lstStyle>
          <a:p>
            <a:fld id="{36170CF1-97CA-472E-A8C1-3B405C807BD4}" type="datetimeFigureOut">
              <a:rPr lang="en-US" altLang="en-US"/>
              <a:pPr/>
              <a:t>8/4/2025</a:t>
            </a:fld>
            <a:endParaRPr lang="en-US" altLang="en-US"/>
          </a:p>
        </p:txBody>
      </p:sp>
      <p:sp>
        <p:nvSpPr>
          <p:cNvPr id="8" name="Footer Placeholder 21">
            <a:extLst>
              <a:ext uri="{FF2B5EF4-FFF2-40B4-BE49-F238E27FC236}">
                <a16:creationId xmlns:a16="http://schemas.microsoft.com/office/drawing/2014/main" id="{B00DCB43-3638-C283-B575-99BFF36802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4D26FCAC-DC09-80E4-8AB7-8C205D62D87D}"/>
              </a:ext>
            </a:extLst>
          </p:cNvPr>
          <p:cNvSpPr>
            <a:spLocks noGrp="1"/>
          </p:cNvSpPr>
          <p:nvPr>
            <p:ph type="sldNum" sz="quarter" idx="12"/>
          </p:nvPr>
        </p:nvSpPr>
        <p:spPr/>
        <p:txBody>
          <a:bodyPr/>
          <a:lstStyle>
            <a:lvl1pPr>
              <a:defRPr/>
            </a:lvl1pPr>
          </a:lstStyle>
          <a:p>
            <a:fld id="{DAB710C7-BE8C-4A77-9F5C-E7D809E71895}" type="slidenum">
              <a:rPr lang="en-US" altLang="en-US"/>
              <a:pPr/>
              <a:t>‹#›</a:t>
            </a:fld>
            <a:endParaRPr lang="en-US" altLang="en-US"/>
          </a:p>
        </p:txBody>
      </p:sp>
    </p:spTree>
    <p:extLst>
      <p:ext uri="{BB962C8B-B14F-4D97-AF65-F5344CB8AC3E}">
        <p14:creationId xmlns:p14="http://schemas.microsoft.com/office/powerpoint/2010/main" val="204916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F9F663BF-B81E-8452-72FE-E7A35497DB69}"/>
              </a:ext>
            </a:extLst>
          </p:cNvPr>
          <p:cNvSpPr>
            <a:spLocks noGrp="1"/>
          </p:cNvSpPr>
          <p:nvPr>
            <p:ph type="dt" sz="half" idx="10"/>
          </p:nvPr>
        </p:nvSpPr>
        <p:spPr/>
        <p:txBody>
          <a:bodyPr/>
          <a:lstStyle>
            <a:lvl1pPr>
              <a:defRPr/>
            </a:lvl1pPr>
          </a:lstStyle>
          <a:p>
            <a:fld id="{C7CC4571-1533-4ABE-8CC5-D2F9C64A3F18}" type="datetimeFigureOut">
              <a:rPr lang="en-US" altLang="en-US"/>
              <a:pPr/>
              <a:t>8/4/2025</a:t>
            </a:fld>
            <a:endParaRPr lang="en-US" altLang="en-US"/>
          </a:p>
        </p:txBody>
      </p:sp>
      <p:sp>
        <p:nvSpPr>
          <p:cNvPr id="4" name="Footer Placeholder 21">
            <a:extLst>
              <a:ext uri="{FF2B5EF4-FFF2-40B4-BE49-F238E27FC236}">
                <a16:creationId xmlns:a16="http://schemas.microsoft.com/office/drawing/2014/main" id="{D5E660F6-FB25-917B-FE5C-2A07DC4C577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870D01A8-2D2A-216E-E54C-C245B6A07A69}"/>
              </a:ext>
            </a:extLst>
          </p:cNvPr>
          <p:cNvSpPr>
            <a:spLocks noGrp="1"/>
          </p:cNvSpPr>
          <p:nvPr>
            <p:ph type="sldNum" sz="quarter" idx="12"/>
          </p:nvPr>
        </p:nvSpPr>
        <p:spPr/>
        <p:txBody>
          <a:bodyPr/>
          <a:lstStyle>
            <a:lvl1pPr>
              <a:defRPr/>
            </a:lvl1pPr>
          </a:lstStyle>
          <a:p>
            <a:fld id="{C64D742B-64C6-4659-A0F1-9E643330FB92}" type="slidenum">
              <a:rPr lang="en-US" altLang="en-US"/>
              <a:pPr/>
              <a:t>‹#›</a:t>
            </a:fld>
            <a:endParaRPr lang="en-US" altLang="en-US"/>
          </a:p>
        </p:txBody>
      </p:sp>
    </p:spTree>
    <p:extLst>
      <p:ext uri="{BB962C8B-B14F-4D97-AF65-F5344CB8AC3E}">
        <p14:creationId xmlns:p14="http://schemas.microsoft.com/office/powerpoint/2010/main" val="351256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9D7E7D56-3F63-118E-B5AE-21F2F20ED437}"/>
              </a:ext>
            </a:extLst>
          </p:cNvPr>
          <p:cNvSpPr>
            <a:spLocks noGrp="1"/>
          </p:cNvSpPr>
          <p:nvPr>
            <p:ph type="dt" sz="half" idx="10"/>
          </p:nvPr>
        </p:nvSpPr>
        <p:spPr/>
        <p:txBody>
          <a:bodyPr/>
          <a:lstStyle>
            <a:lvl1pPr>
              <a:defRPr/>
            </a:lvl1pPr>
          </a:lstStyle>
          <a:p>
            <a:fld id="{ADD0FB64-E97B-423D-B190-72E8EC93E541}" type="datetimeFigureOut">
              <a:rPr lang="en-US" altLang="en-US"/>
              <a:pPr/>
              <a:t>8/4/2025</a:t>
            </a:fld>
            <a:endParaRPr lang="en-US" altLang="en-US"/>
          </a:p>
        </p:txBody>
      </p:sp>
      <p:sp>
        <p:nvSpPr>
          <p:cNvPr id="3" name="Footer Placeholder 21">
            <a:extLst>
              <a:ext uri="{FF2B5EF4-FFF2-40B4-BE49-F238E27FC236}">
                <a16:creationId xmlns:a16="http://schemas.microsoft.com/office/drawing/2014/main" id="{458740B2-7067-A237-0E6A-7E15F40F871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86B96644-E760-0473-CD4B-0A4E4F05C2B8}"/>
              </a:ext>
            </a:extLst>
          </p:cNvPr>
          <p:cNvSpPr>
            <a:spLocks noGrp="1"/>
          </p:cNvSpPr>
          <p:nvPr>
            <p:ph type="sldNum" sz="quarter" idx="12"/>
          </p:nvPr>
        </p:nvSpPr>
        <p:spPr/>
        <p:txBody>
          <a:bodyPr/>
          <a:lstStyle>
            <a:lvl1pPr>
              <a:defRPr/>
            </a:lvl1pPr>
          </a:lstStyle>
          <a:p>
            <a:fld id="{0AD8A5F4-BAFF-4163-8459-86AFDF9F1DC4}" type="slidenum">
              <a:rPr lang="en-US" altLang="en-US"/>
              <a:pPr/>
              <a:t>‹#›</a:t>
            </a:fld>
            <a:endParaRPr lang="en-US" altLang="en-US"/>
          </a:p>
        </p:txBody>
      </p:sp>
    </p:spTree>
    <p:extLst>
      <p:ext uri="{BB962C8B-B14F-4D97-AF65-F5344CB8AC3E}">
        <p14:creationId xmlns:p14="http://schemas.microsoft.com/office/powerpoint/2010/main" val="101589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BDC8135A-1076-85B8-9BB3-74E5C11A7C2D}"/>
              </a:ext>
            </a:extLst>
          </p:cNvPr>
          <p:cNvSpPr>
            <a:spLocks noGrp="1"/>
          </p:cNvSpPr>
          <p:nvPr>
            <p:ph type="dt" sz="half" idx="10"/>
          </p:nvPr>
        </p:nvSpPr>
        <p:spPr/>
        <p:txBody>
          <a:bodyPr/>
          <a:lstStyle>
            <a:lvl1pPr>
              <a:defRPr/>
            </a:lvl1pPr>
          </a:lstStyle>
          <a:p>
            <a:fld id="{0473E0CA-8604-409D-9907-827F197C4482}" type="datetimeFigureOut">
              <a:rPr lang="en-US" altLang="en-US"/>
              <a:pPr/>
              <a:t>8/4/2025</a:t>
            </a:fld>
            <a:endParaRPr lang="en-US" altLang="en-US"/>
          </a:p>
        </p:txBody>
      </p:sp>
      <p:sp>
        <p:nvSpPr>
          <p:cNvPr id="6" name="Footer Placeholder 21">
            <a:extLst>
              <a:ext uri="{FF2B5EF4-FFF2-40B4-BE49-F238E27FC236}">
                <a16:creationId xmlns:a16="http://schemas.microsoft.com/office/drawing/2014/main" id="{8D4F0CDD-32EB-62AF-4B92-CE1F523912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38A43275-6B90-B967-D74D-63CF4B97FE0C}"/>
              </a:ext>
            </a:extLst>
          </p:cNvPr>
          <p:cNvSpPr>
            <a:spLocks noGrp="1"/>
          </p:cNvSpPr>
          <p:nvPr>
            <p:ph type="sldNum" sz="quarter" idx="12"/>
          </p:nvPr>
        </p:nvSpPr>
        <p:spPr/>
        <p:txBody>
          <a:bodyPr/>
          <a:lstStyle>
            <a:lvl1pPr>
              <a:defRPr/>
            </a:lvl1pPr>
          </a:lstStyle>
          <a:p>
            <a:fld id="{F1348E30-C38C-4DCB-9DEE-485005CDDDB7}" type="slidenum">
              <a:rPr lang="en-US" altLang="en-US"/>
              <a:pPr/>
              <a:t>‹#›</a:t>
            </a:fld>
            <a:endParaRPr lang="en-US" altLang="en-US"/>
          </a:p>
        </p:txBody>
      </p:sp>
    </p:spTree>
    <p:extLst>
      <p:ext uri="{BB962C8B-B14F-4D97-AF65-F5344CB8AC3E}">
        <p14:creationId xmlns:p14="http://schemas.microsoft.com/office/powerpoint/2010/main" val="10093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0E730240-CCAC-8774-D4C7-419969033993}"/>
              </a:ext>
            </a:extLst>
          </p:cNvPr>
          <p:cNvSpPr>
            <a:spLocks/>
          </p:cNvSpPr>
          <p:nvPr/>
        </p:nvSpPr>
        <p:spPr bwMode="auto">
          <a:xfrm rot="420000" flipV="1">
            <a:off x="3165475" y="1108075"/>
            <a:ext cx="5257800" cy="4114800"/>
          </a:xfrm>
          <a:custGeom>
            <a:avLst/>
            <a:gdLst>
              <a:gd name="T0" fmla="*/ 0 w 5257800"/>
              <a:gd name="T1" fmla="*/ 0 h 4114800"/>
              <a:gd name="T2" fmla="*/ 5107774 w 5257800"/>
              <a:gd name="T3" fmla="*/ 0 h 4114800"/>
              <a:gd name="T4" fmla="*/ 5257800 w 5257800"/>
              <a:gd name="T5" fmla="*/ 150026 h 4114800"/>
              <a:gd name="T6" fmla="*/ 5257800 w 5257800"/>
              <a:gd name="T7" fmla="*/ 4114800 h 4114800"/>
              <a:gd name="T8" fmla="*/ 0 w 5257800"/>
              <a:gd name="T9" fmla="*/ 4114800 h 4114800"/>
              <a:gd name="T10" fmla="*/ 0 w 5257800"/>
              <a:gd name="T11" fmla="*/ 0 h 4114800"/>
              <a:gd name="T12" fmla="*/ 0 w 5257800"/>
              <a:gd name="T13" fmla="*/ 0 h 4114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endParaRPr lang="en-US"/>
          </a:p>
        </p:txBody>
      </p:sp>
      <p:sp>
        <p:nvSpPr>
          <p:cNvPr id="6" name="Right Triangle 5">
            <a:extLst>
              <a:ext uri="{FF2B5EF4-FFF2-40B4-BE49-F238E27FC236}">
                <a16:creationId xmlns:a16="http://schemas.microsoft.com/office/drawing/2014/main" id="{8F5DFD00-6553-AEA2-DBC3-58833BBFF60B}"/>
              </a:ext>
            </a:extLst>
          </p:cNvPr>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19685" dist="6350" dir="12899787" algn="tl" rotWithShape="0">
              <a:srgbClr val="808080">
                <a:alpha val="46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Freeform 15">
            <a:extLst>
              <a:ext uri="{FF2B5EF4-FFF2-40B4-BE49-F238E27FC236}">
                <a16:creationId xmlns:a16="http://schemas.microsoft.com/office/drawing/2014/main" id="{1262B795-E9EF-A716-7886-B3023853901A}"/>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16">
            <a:extLst>
              <a:ext uri="{FF2B5EF4-FFF2-40B4-BE49-F238E27FC236}">
                <a16:creationId xmlns:a16="http://schemas.microsoft.com/office/drawing/2014/main" id="{E2F84012-7B39-1485-22D0-FEB26AB6FCF8}"/>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FD2AB986-5E4D-4ACD-B9E6-07E018A3EC84}"/>
              </a:ext>
            </a:extLst>
          </p:cNvPr>
          <p:cNvSpPr>
            <a:spLocks noGrp="1"/>
          </p:cNvSpPr>
          <p:nvPr>
            <p:ph type="dt" sz="half" idx="10"/>
          </p:nvPr>
        </p:nvSpPr>
        <p:spPr/>
        <p:txBody>
          <a:bodyPr/>
          <a:lstStyle>
            <a:lvl1pPr>
              <a:defRPr/>
            </a:lvl1pPr>
          </a:lstStyle>
          <a:p>
            <a:fld id="{CCBE8F1D-1296-42D7-9EF3-2813197032A5}" type="datetimeFigureOut">
              <a:rPr lang="en-US" altLang="en-US"/>
              <a:pPr/>
              <a:t>8/4/2025</a:t>
            </a:fld>
            <a:endParaRPr lang="en-US" altLang="en-US"/>
          </a:p>
        </p:txBody>
      </p:sp>
      <p:sp>
        <p:nvSpPr>
          <p:cNvPr id="10" name="Footer Placeholder 5">
            <a:extLst>
              <a:ext uri="{FF2B5EF4-FFF2-40B4-BE49-F238E27FC236}">
                <a16:creationId xmlns:a16="http://schemas.microsoft.com/office/drawing/2014/main" id="{9525FD25-F3F6-B384-9A72-34A00496264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43CD8C36-1F13-80BB-EF54-989F2394269E}"/>
              </a:ext>
            </a:extLst>
          </p:cNvPr>
          <p:cNvSpPr>
            <a:spLocks noGrp="1"/>
          </p:cNvSpPr>
          <p:nvPr>
            <p:ph type="sldNum" sz="quarter" idx="12"/>
          </p:nvPr>
        </p:nvSpPr>
        <p:spPr>
          <a:xfrm>
            <a:off x="8077200" y="6356350"/>
            <a:ext cx="609600" cy="365125"/>
          </a:xfrm>
        </p:spPr>
        <p:txBody>
          <a:bodyPr/>
          <a:lstStyle>
            <a:lvl1pPr>
              <a:defRPr/>
            </a:lvl1pPr>
          </a:lstStyle>
          <a:p>
            <a:fld id="{AA83A773-3A6C-486B-AD04-96F048B76D29}" type="slidenum">
              <a:rPr lang="en-US" altLang="en-US"/>
              <a:pPr/>
              <a:t>‹#›</a:t>
            </a:fld>
            <a:endParaRPr lang="en-US" altLang="en-US"/>
          </a:p>
        </p:txBody>
      </p:sp>
    </p:spTree>
    <p:extLst>
      <p:ext uri="{BB962C8B-B14F-4D97-AF65-F5344CB8AC3E}">
        <p14:creationId xmlns:p14="http://schemas.microsoft.com/office/powerpoint/2010/main" val="188864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D473130-5BDF-300B-5A8D-8E8D4472B09A}"/>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7">
            <a:extLst>
              <a:ext uri="{FF2B5EF4-FFF2-40B4-BE49-F238E27FC236}">
                <a16:creationId xmlns:a16="http://schemas.microsoft.com/office/drawing/2014/main" id="{B82BA3FA-DB1D-A0EA-3583-F2080E77C4CB}"/>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028" name="Title Placeholder 8">
            <a:extLst>
              <a:ext uri="{FF2B5EF4-FFF2-40B4-BE49-F238E27FC236}">
                <a16:creationId xmlns:a16="http://schemas.microsoft.com/office/drawing/2014/main" id="{AFE57AD0-9F30-E7F1-F451-257408A46AD5}"/>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3D7D2A9C-7FFF-3D93-468E-4B9247A536A6}"/>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497E7145-2E54-6AC8-B217-FDFD5A8B2AB1}"/>
              </a:ext>
            </a:extLst>
          </p:cNvPr>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D1EAEE"/>
                </a:solidFill>
              </a:defRPr>
            </a:lvl1pPr>
          </a:lstStyle>
          <a:p>
            <a:fld id="{45C41907-1FFD-459E-BC19-884C7B432853}" type="datetimeFigureOut">
              <a:rPr lang="en-US" altLang="en-US"/>
              <a:pPr/>
              <a:t>8/4/2025</a:t>
            </a:fld>
            <a:endParaRPr lang="en-US" altLang="en-US"/>
          </a:p>
        </p:txBody>
      </p:sp>
      <p:sp>
        <p:nvSpPr>
          <p:cNvPr id="22" name="Footer Placeholder 21">
            <a:extLst>
              <a:ext uri="{FF2B5EF4-FFF2-40B4-BE49-F238E27FC236}">
                <a16:creationId xmlns:a16="http://schemas.microsoft.com/office/drawing/2014/main" id="{4A978233-2355-49C6-0036-A34E1E6A8BB5}"/>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en-US"/>
          </a:p>
        </p:txBody>
      </p:sp>
      <p:sp>
        <p:nvSpPr>
          <p:cNvPr id="18" name="Slide Number Placeholder 17">
            <a:extLst>
              <a:ext uri="{FF2B5EF4-FFF2-40B4-BE49-F238E27FC236}">
                <a16:creationId xmlns:a16="http://schemas.microsoft.com/office/drawing/2014/main" id="{75F20D6C-D2F3-8DE1-3E2B-EED89871096D}"/>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D1EAEE"/>
                </a:solidFill>
              </a:defRPr>
            </a:lvl1pPr>
          </a:lstStyle>
          <a:p>
            <a:fld id="{4946CD27-D97B-4DC1-94D5-1D9990331846}" type="slidenum">
              <a:rPr lang="en-US" altLang="en-US"/>
              <a:pPr/>
              <a:t>‹#›</a:t>
            </a:fld>
            <a:endParaRPr lang="en-US" altLang="en-US"/>
          </a:p>
        </p:txBody>
      </p:sp>
      <p:grpSp>
        <p:nvGrpSpPr>
          <p:cNvPr id="1033" name="Group 1">
            <a:extLst>
              <a:ext uri="{FF2B5EF4-FFF2-40B4-BE49-F238E27FC236}">
                <a16:creationId xmlns:a16="http://schemas.microsoft.com/office/drawing/2014/main" id="{56033AF8-5DF5-82F8-890D-D7ADDEA176AE}"/>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49177002-A06C-4A4F-2752-FA90587A2A9E}"/>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3" name="Freeform 12">
              <a:extLst>
                <a:ext uri="{FF2B5EF4-FFF2-40B4-BE49-F238E27FC236}">
                  <a16:creationId xmlns:a16="http://schemas.microsoft.com/office/drawing/2014/main" id="{AA576019-8C33-F9A6-7A79-EF6C81C0710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grpSp>
    </p:spTree>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9" r:id="rId9"/>
    <p:sldLayoutId id="2147483757" r:id="rId10"/>
    <p:sldLayoutId id="2147483758" r:id="rId11"/>
    <p:sldLayoutId id="2147483760" r:id="rId12"/>
    <p:sldLayoutId id="2147483761" r:id="rId13"/>
  </p:sldLayoutIdLst>
  <p:txStyles>
    <p:titleStyle>
      <a:lvl1pPr algn="l" rtl="0" fontAlgn="base">
        <a:spcBef>
          <a:spcPct val="0"/>
        </a:spcBef>
        <a:spcAft>
          <a:spcPct val="0"/>
        </a:spcAft>
        <a:defRPr sz="5000" kern="1200">
          <a:solidFill>
            <a:schemeClr val="tx2"/>
          </a:solidFill>
          <a:latin typeface="+mj-lt"/>
          <a:ea typeface="MS PGothic" panose="020B0600070205080204" pitchFamily="34" charset="-128"/>
          <a:cs typeface="+mj-cs"/>
        </a:defRPr>
      </a:lvl1pPr>
      <a:lvl2pPr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2pPr>
      <a:lvl3pPr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3pPr>
      <a:lvl4pPr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4pPr>
      <a:lvl5pPr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5pPr>
      <a:lvl6pPr marL="457200"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6pPr>
      <a:lvl7pPr marL="914400"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7pPr>
      <a:lvl8pPr marL="1371600"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8pPr>
      <a:lvl9pPr marL="1828800" algn="l" rtl="0" fontAlgn="base">
        <a:spcBef>
          <a:spcPct val="0"/>
        </a:spcBef>
        <a:spcAft>
          <a:spcPct val="0"/>
        </a:spcAft>
        <a:defRPr sz="5000">
          <a:solidFill>
            <a:schemeClr val="tx2"/>
          </a:solidFill>
          <a:latin typeface="Calibri" panose="020F0502020204030204" pitchFamily="34" charset="0"/>
          <a:ea typeface="MS PGothic" panose="020B0600070205080204" pitchFamily="34" charset="-128"/>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S PGothic" panose="020B0600070205080204" pitchFamily="34" charset="-128"/>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S PGothic" panose="020B0600070205080204" pitchFamily="34" charset="-128"/>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S PGothic" panose="020B0600070205080204" pitchFamily="34" charset="-128"/>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S PGothic" panose="020B0600070205080204" pitchFamily="34"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fsweb.wo.fs.fed.us/pao/fs_today/previous_years/2007/nov30/images/camas/bulbs.jp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jpe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weet Home Field Day_July27_2010 006.jpg">
            <a:extLst>
              <a:ext uri="{FF2B5EF4-FFF2-40B4-BE49-F238E27FC236}">
                <a16:creationId xmlns:a16="http://schemas.microsoft.com/office/drawing/2014/main" id="{6AACD03C-E0B6-26F6-ACAE-10A79C2FD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47800"/>
            <a:ext cx="2006600" cy="3009900"/>
          </a:xfrm>
          <a:prstGeom prst="rect">
            <a:avLst/>
          </a:prstGeom>
          <a:noFill/>
          <a:ln>
            <a:noFill/>
          </a:ln>
          <a:effectLst>
            <a:outerShdw blurRad="76200" dist="127001" dir="2700000" algn="tl"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ice Salmon pic.jpg">
            <a:extLst>
              <a:ext uri="{FF2B5EF4-FFF2-40B4-BE49-F238E27FC236}">
                <a16:creationId xmlns:a16="http://schemas.microsoft.com/office/drawing/2014/main" id="{D85A3FC3-5237-F4A4-FD04-35A2321B9A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59325"/>
            <a:ext cx="3124200" cy="1760538"/>
          </a:xfrm>
          <a:prstGeom prst="rect">
            <a:avLst/>
          </a:prstGeom>
          <a:noFill/>
          <a:ln>
            <a:noFill/>
          </a:ln>
          <a:effectLst>
            <a:outerShdw blurRad="76200" dist="1270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C9E8BE4B-EFA3-78E2-CF1A-1AA10CFC4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8" y="2222500"/>
            <a:ext cx="2627312" cy="2222500"/>
          </a:xfrm>
          <a:prstGeom prst="rect">
            <a:avLst/>
          </a:prstGeom>
          <a:noFill/>
          <a:ln>
            <a:noFill/>
          </a:ln>
          <a:effectLst>
            <a:outerShdw blurRad="50800" dist="127001" dir="2700000" algn="ctr" rotWithShape="0">
              <a:srgbClr val="808080">
                <a:alpha val="39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a:extLst>
              <a:ext uri="{FF2B5EF4-FFF2-40B4-BE49-F238E27FC236}">
                <a16:creationId xmlns:a16="http://schemas.microsoft.com/office/drawing/2014/main" id="{8C7794D3-0626-1B70-7EF6-A69EE863181A}"/>
              </a:ext>
            </a:extLst>
          </p:cNvPr>
          <p:cNvSpPr txBox="1">
            <a:spLocks/>
          </p:cNvSpPr>
          <p:nvPr/>
        </p:nvSpPr>
        <p:spPr>
          <a:xfrm>
            <a:off x="482600" y="304800"/>
            <a:ext cx="8788400" cy="685800"/>
          </a:xfrm>
          <a:prstGeom prst="rect">
            <a:avLst/>
          </a:prstGeom>
        </p:spPr>
        <p:txBody>
          <a:bodyPr lIns="0" rIns="0" bIns="0" anchor="b"/>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auto">
              <a:spcAft>
                <a:spcPts val="0"/>
              </a:spcAft>
              <a:defRPr/>
            </a:pPr>
            <a:r>
              <a:rPr lang="en-US" sz="4000" dirty="0">
                <a:solidFill>
                  <a:srgbClr val="FFFF00"/>
                </a:solidFill>
                <a:effectLst>
                  <a:outerShdw blurRad="38100" dist="38100" dir="2700000" algn="tl">
                    <a:srgbClr val="000000">
                      <a:alpha val="43137"/>
                    </a:srgbClr>
                  </a:outerShdw>
                </a:effectLst>
              </a:rPr>
              <a:t>Collaborative  Restoration Planning</a:t>
            </a:r>
          </a:p>
          <a:p>
            <a:pPr fontAlgn="auto">
              <a:spcAft>
                <a:spcPts val="0"/>
              </a:spcAft>
              <a:defRPr/>
            </a:pPr>
            <a:r>
              <a:rPr lang="en-US" sz="2800" dirty="0">
                <a:solidFill>
                  <a:srgbClr val="FFFF00"/>
                </a:solidFill>
                <a:effectLst>
                  <a:outerShdw blurRad="38100" dist="38100" dir="2700000" algn="tl">
                    <a:srgbClr val="000000">
                      <a:alpha val="43137"/>
                    </a:srgbClr>
                  </a:outerShdw>
                </a:effectLst>
              </a:rPr>
              <a:t>Cool Soda All Lands Approach</a:t>
            </a:r>
            <a:endParaRPr lang="en-US" sz="2800" dirty="0">
              <a:effectLst>
                <a:outerShdw blurRad="38100" dist="38100" dir="2700000" algn="tl">
                  <a:srgbClr val="000000">
                    <a:alpha val="43137"/>
                  </a:srgbClr>
                </a:outerShdw>
              </a:effectLst>
            </a:endParaRPr>
          </a:p>
        </p:txBody>
      </p:sp>
      <p:pic>
        <p:nvPicPr>
          <p:cNvPr id="15" name="Picture 2" descr="http://static.flickr.com/104/250558323_88fd7e59d4.jpg">
            <a:extLst>
              <a:ext uri="{FF2B5EF4-FFF2-40B4-BE49-F238E27FC236}">
                <a16:creationId xmlns:a16="http://schemas.microsoft.com/office/drawing/2014/main" id="{130142C1-ACA4-3485-9AC0-EBC100ABF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200" y="4781550"/>
            <a:ext cx="2616200" cy="1738313"/>
          </a:xfrm>
          <a:prstGeom prst="rect">
            <a:avLst/>
          </a:prstGeom>
          <a:noFill/>
          <a:ln>
            <a:noFill/>
          </a:ln>
          <a:effectLst>
            <a:outerShdw blurRad="76200" dist="1270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CCE05C1-6A83-E031-D7F5-D1CCC8284E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222500"/>
            <a:ext cx="3352800" cy="2235200"/>
          </a:xfrm>
          <a:prstGeom prst="rect">
            <a:avLst/>
          </a:prstGeom>
          <a:noFill/>
          <a:ln>
            <a:noFill/>
          </a:ln>
          <a:effectLst>
            <a:outerShdw blurRad="50800" dist="127001" dir="2700000" algn="c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MG_0767">
            <a:extLst>
              <a:ext uri="{FF2B5EF4-FFF2-40B4-BE49-F238E27FC236}">
                <a16:creationId xmlns:a16="http://schemas.microsoft.com/office/drawing/2014/main" id="{DDBDA21E-FBBE-6917-57E9-4ADB431CA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7738"/>
            <a:ext cx="2292350" cy="1719262"/>
          </a:xfrm>
          <a:prstGeom prst="rect">
            <a:avLst/>
          </a:prstGeom>
          <a:noFill/>
          <a:ln>
            <a:noFill/>
          </a:ln>
          <a:effectLst>
            <a:outerShdw blurRad="76200" dist="1270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1">
            <a:extLst>
              <a:ext uri="{FF2B5EF4-FFF2-40B4-BE49-F238E27FC236}">
                <a16:creationId xmlns:a16="http://schemas.microsoft.com/office/drawing/2014/main" id="{C6AC49C5-A8D0-41F3-9EBE-744286F49E32}"/>
              </a:ext>
            </a:extLst>
          </p:cNvPr>
          <p:cNvSpPr txBox="1">
            <a:spLocks noChangeArrowheads="1"/>
          </p:cNvSpPr>
          <p:nvPr/>
        </p:nvSpPr>
        <p:spPr bwMode="auto">
          <a:xfrm>
            <a:off x="482600" y="1295400"/>
            <a:ext cx="5942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a:t>Johan Hogervorst, Forest Hydrologist, Willamette NF</a:t>
            </a:r>
          </a:p>
          <a:p>
            <a:r>
              <a:rPr lang="en-US" altLang="en-US"/>
              <a:t>Karen Bennett, Regional Soils Program Manager, Region 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CoolSodaDSRI.jpg">
            <a:extLst>
              <a:ext uri="{FF2B5EF4-FFF2-40B4-BE49-F238E27FC236}">
                <a16:creationId xmlns:a16="http://schemas.microsoft.com/office/drawing/2014/main" id="{68603B21-457B-115D-D22A-6958C8DB4D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638" y="709613"/>
            <a:ext cx="7751762" cy="61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4">
            <a:extLst>
              <a:ext uri="{FF2B5EF4-FFF2-40B4-BE49-F238E27FC236}">
                <a16:creationId xmlns:a16="http://schemas.microsoft.com/office/drawing/2014/main" id="{77A864F0-440E-0708-B3F1-5962AC947888}"/>
              </a:ext>
            </a:extLst>
          </p:cNvPr>
          <p:cNvSpPr txBox="1">
            <a:spLocks noChangeArrowheads="1"/>
          </p:cNvSpPr>
          <p:nvPr/>
        </p:nvSpPr>
        <p:spPr bwMode="auto">
          <a:xfrm>
            <a:off x="5562600" y="1301750"/>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Springs and Wet Areas</a:t>
            </a:r>
          </a:p>
        </p:txBody>
      </p:sp>
      <p:sp>
        <p:nvSpPr>
          <p:cNvPr id="14339" name="TextBox 5">
            <a:extLst>
              <a:ext uri="{FF2B5EF4-FFF2-40B4-BE49-F238E27FC236}">
                <a16:creationId xmlns:a16="http://schemas.microsoft.com/office/drawing/2014/main" id="{C5689CE1-C05A-F62C-45FE-A21E12C538BA}"/>
              </a:ext>
            </a:extLst>
          </p:cNvPr>
          <p:cNvSpPr txBox="1">
            <a:spLocks noChangeArrowheads="1"/>
          </p:cNvSpPr>
          <p:nvPr/>
        </p:nvSpPr>
        <p:spPr bwMode="auto">
          <a:xfrm>
            <a:off x="2133600" y="3206750"/>
            <a:ext cx="166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Rocks and Cliffs</a:t>
            </a:r>
          </a:p>
        </p:txBody>
      </p:sp>
      <p:sp>
        <p:nvSpPr>
          <p:cNvPr id="14340" name="TextBox 6">
            <a:extLst>
              <a:ext uri="{FF2B5EF4-FFF2-40B4-BE49-F238E27FC236}">
                <a16:creationId xmlns:a16="http://schemas.microsoft.com/office/drawing/2014/main" id="{C176B871-290C-7AF6-2081-B3FE239FB3FD}"/>
              </a:ext>
            </a:extLst>
          </p:cNvPr>
          <p:cNvSpPr txBox="1">
            <a:spLocks noChangeArrowheads="1"/>
          </p:cNvSpPr>
          <p:nvPr/>
        </p:nvSpPr>
        <p:spPr bwMode="auto">
          <a:xfrm>
            <a:off x="1635125" y="4051300"/>
            <a:ext cx="2054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Volcanics, Tuffs and</a:t>
            </a:r>
          </a:p>
          <a:p>
            <a:r>
              <a:rPr lang="en-US" altLang="en-US" b="1">
                <a:solidFill>
                  <a:schemeClr val="bg1"/>
                </a:solidFill>
              </a:rPr>
              <a:t> Breccias, Steep</a:t>
            </a:r>
          </a:p>
        </p:txBody>
      </p:sp>
      <p:sp>
        <p:nvSpPr>
          <p:cNvPr id="14341" name="TextBox 7">
            <a:extLst>
              <a:ext uri="{FF2B5EF4-FFF2-40B4-BE49-F238E27FC236}">
                <a16:creationId xmlns:a16="http://schemas.microsoft.com/office/drawing/2014/main" id="{2E3BC8AB-C63A-CA48-8AD9-6609A58165B1}"/>
              </a:ext>
            </a:extLst>
          </p:cNvPr>
          <p:cNvSpPr txBox="1">
            <a:spLocks noChangeArrowheads="1"/>
          </p:cNvSpPr>
          <p:nvPr/>
        </p:nvSpPr>
        <p:spPr bwMode="auto">
          <a:xfrm>
            <a:off x="2452688" y="1771650"/>
            <a:ext cx="2695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Sediment Producing Areas</a:t>
            </a:r>
          </a:p>
        </p:txBody>
      </p:sp>
      <p:sp>
        <p:nvSpPr>
          <p:cNvPr id="14342" name="TextBox 8">
            <a:extLst>
              <a:ext uri="{FF2B5EF4-FFF2-40B4-BE49-F238E27FC236}">
                <a16:creationId xmlns:a16="http://schemas.microsoft.com/office/drawing/2014/main" id="{45CF255F-6841-77EA-5296-723DD25D5D66}"/>
              </a:ext>
            </a:extLst>
          </p:cNvPr>
          <p:cNvSpPr txBox="1">
            <a:spLocks noChangeArrowheads="1"/>
          </p:cNvSpPr>
          <p:nvPr/>
        </p:nvSpPr>
        <p:spPr bwMode="auto">
          <a:xfrm>
            <a:off x="2662238" y="5562600"/>
            <a:ext cx="246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Sediment Storage Areas</a:t>
            </a:r>
          </a:p>
        </p:txBody>
      </p:sp>
      <p:sp>
        <p:nvSpPr>
          <p:cNvPr id="14343" name="TextBox 9">
            <a:extLst>
              <a:ext uri="{FF2B5EF4-FFF2-40B4-BE49-F238E27FC236}">
                <a16:creationId xmlns:a16="http://schemas.microsoft.com/office/drawing/2014/main" id="{DE19BB75-32FB-8EB1-0334-A8716125957C}"/>
              </a:ext>
            </a:extLst>
          </p:cNvPr>
          <p:cNvSpPr txBox="1">
            <a:spLocks noChangeArrowheads="1"/>
          </p:cNvSpPr>
          <p:nvPr/>
        </p:nvSpPr>
        <p:spPr bwMode="auto">
          <a:xfrm>
            <a:off x="5867400" y="2971800"/>
            <a:ext cx="241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Upland Glacial Benches</a:t>
            </a:r>
          </a:p>
        </p:txBody>
      </p:sp>
      <p:sp>
        <p:nvSpPr>
          <p:cNvPr id="12" name="Rectangle 11">
            <a:extLst>
              <a:ext uri="{FF2B5EF4-FFF2-40B4-BE49-F238E27FC236}">
                <a16:creationId xmlns:a16="http://schemas.microsoft.com/office/drawing/2014/main" id="{761E98ED-23EC-9D70-AC44-9A760E3C1631}"/>
              </a:ext>
            </a:extLst>
          </p:cNvPr>
          <p:cNvSpPr/>
          <p:nvPr/>
        </p:nvSpPr>
        <p:spPr>
          <a:xfrm>
            <a:off x="152400" y="-58738"/>
            <a:ext cx="6032500" cy="768351"/>
          </a:xfrm>
          <a:prstGeom prst="rect">
            <a:avLst/>
          </a:prstGeom>
          <a:no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4400">
                <a:solidFill>
                  <a:srgbClr val="FFFF29"/>
                </a:solidFill>
                <a:effectLst>
                  <a:outerShdw blurRad="38100" dist="38100" dir="2700000" algn="tl">
                    <a:srgbClr val="FFFFFF"/>
                  </a:outerShdw>
                </a:effectLst>
                <a:latin typeface="Calibri" panose="020F0502020204030204" pitchFamily="34" charset="0"/>
              </a:rPr>
              <a:t>Geology, Soils, Landforms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olSodaStrms.jpg">
            <a:extLst>
              <a:ext uri="{FF2B5EF4-FFF2-40B4-BE49-F238E27FC236}">
                <a16:creationId xmlns:a16="http://schemas.microsoft.com/office/drawing/2014/main" id="{761867C6-76BE-3DC4-635D-89C5C0F004FE}"/>
              </a:ext>
            </a:extLst>
          </p:cNvPr>
          <p:cNvPicPr>
            <a:picLocks noChangeAspect="1"/>
          </p:cNvPicPr>
          <p:nvPr/>
        </p:nvPicPr>
        <p:blipFill>
          <a:blip r:embed="rId2" cstate="print"/>
          <a:stretch>
            <a:fillRect/>
          </a:stretch>
        </p:blipFill>
        <p:spPr>
          <a:xfrm>
            <a:off x="685800" y="543785"/>
            <a:ext cx="8057137" cy="6390415"/>
          </a:xfrm>
          <a:prstGeom prst="rect">
            <a:avLst/>
          </a:prstGeom>
          <a:ln>
            <a:noFill/>
          </a:ln>
          <a:effectLst>
            <a:softEdge rad="112500"/>
          </a:effectLst>
        </p:spPr>
      </p:pic>
      <p:sp>
        <p:nvSpPr>
          <p:cNvPr id="15362" name="TextBox 4">
            <a:extLst>
              <a:ext uri="{FF2B5EF4-FFF2-40B4-BE49-F238E27FC236}">
                <a16:creationId xmlns:a16="http://schemas.microsoft.com/office/drawing/2014/main" id="{D487E12A-0618-5D61-DEC6-A99E56FC2A49}"/>
              </a:ext>
            </a:extLst>
          </p:cNvPr>
          <p:cNvSpPr txBox="1">
            <a:spLocks noChangeArrowheads="1"/>
          </p:cNvSpPr>
          <p:nvPr/>
        </p:nvSpPr>
        <p:spPr bwMode="auto">
          <a:xfrm>
            <a:off x="4876800" y="27320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Fractured Basalt</a:t>
            </a:r>
          </a:p>
          <a:p>
            <a:r>
              <a:rPr lang="en-US" altLang="en-US" b="1">
                <a:solidFill>
                  <a:schemeClr val="bg1"/>
                </a:solidFill>
              </a:rPr>
              <a:t>Very little stream development</a:t>
            </a:r>
          </a:p>
          <a:p>
            <a:r>
              <a:rPr lang="en-US" altLang="en-US" b="1">
                <a:solidFill>
                  <a:schemeClr val="bg1"/>
                </a:solidFill>
              </a:rPr>
              <a:t>Large groundwater source</a:t>
            </a:r>
          </a:p>
          <a:p>
            <a:endParaRPr lang="en-US" altLang="en-US"/>
          </a:p>
        </p:txBody>
      </p:sp>
      <p:sp>
        <p:nvSpPr>
          <p:cNvPr id="15363" name="TextBox 5">
            <a:extLst>
              <a:ext uri="{FF2B5EF4-FFF2-40B4-BE49-F238E27FC236}">
                <a16:creationId xmlns:a16="http://schemas.microsoft.com/office/drawing/2014/main" id="{9E1C492C-5BDC-BA8A-88D9-598B89C839DD}"/>
              </a:ext>
            </a:extLst>
          </p:cNvPr>
          <p:cNvSpPr txBox="1">
            <a:spLocks noChangeArrowheads="1"/>
          </p:cNvSpPr>
          <p:nvPr/>
        </p:nvSpPr>
        <p:spPr bwMode="auto">
          <a:xfrm>
            <a:off x="2438400" y="5183188"/>
            <a:ext cx="388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Soda Fork Surprisingly cold</a:t>
            </a:r>
          </a:p>
          <a:p>
            <a:r>
              <a:rPr lang="en-US" altLang="en-US" b="1">
                <a:solidFill>
                  <a:schemeClr val="bg1"/>
                </a:solidFill>
              </a:rPr>
              <a:t>Result of large groundwater input?</a:t>
            </a:r>
          </a:p>
          <a:p>
            <a:endParaRPr lang="en-US" altLang="en-US"/>
          </a:p>
        </p:txBody>
      </p:sp>
      <p:sp>
        <p:nvSpPr>
          <p:cNvPr id="15364" name="TextBox 6">
            <a:extLst>
              <a:ext uri="{FF2B5EF4-FFF2-40B4-BE49-F238E27FC236}">
                <a16:creationId xmlns:a16="http://schemas.microsoft.com/office/drawing/2014/main" id="{E2743007-4502-8314-94F7-C87228C64319}"/>
              </a:ext>
            </a:extLst>
          </p:cNvPr>
          <p:cNvSpPr txBox="1">
            <a:spLocks noChangeArrowheads="1"/>
          </p:cNvSpPr>
          <p:nvPr/>
        </p:nvSpPr>
        <p:spPr bwMode="auto">
          <a:xfrm>
            <a:off x="228600" y="2293938"/>
            <a:ext cx="33416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Suttle Camp Creek</a:t>
            </a:r>
          </a:p>
          <a:p>
            <a:pPr>
              <a:buFont typeface="Arial" panose="020B0604020202020204" pitchFamily="34" charset="0"/>
              <a:buChar char="•"/>
            </a:pPr>
            <a:r>
              <a:rPr lang="en-US" altLang="en-US" b="1">
                <a:solidFill>
                  <a:schemeClr val="bg1"/>
                </a:solidFill>
              </a:rPr>
              <a:t>Steep Flashy System</a:t>
            </a:r>
          </a:p>
          <a:p>
            <a:pPr>
              <a:buFont typeface="Arial" panose="020B0604020202020204" pitchFamily="34" charset="0"/>
              <a:buChar char="•"/>
            </a:pPr>
            <a:r>
              <a:rPr lang="en-US" altLang="en-US" b="1">
                <a:solidFill>
                  <a:schemeClr val="bg1"/>
                </a:solidFill>
              </a:rPr>
              <a:t>Shallow Soils, less water storage</a:t>
            </a:r>
          </a:p>
          <a:p>
            <a:pPr>
              <a:buFont typeface="Arial" panose="020B0604020202020204" pitchFamily="34" charset="0"/>
              <a:buChar char="•"/>
            </a:pPr>
            <a:r>
              <a:rPr lang="en-US" altLang="en-US" b="1">
                <a:solidFill>
                  <a:schemeClr val="bg1"/>
                </a:solidFill>
              </a:rPr>
              <a:t>Very Powerful Peak Flows</a:t>
            </a:r>
          </a:p>
          <a:p>
            <a:pPr>
              <a:buFont typeface="Arial" panose="020B0604020202020204" pitchFamily="34" charset="0"/>
              <a:buChar char="•"/>
            </a:pPr>
            <a:r>
              <a:rPr lang="en-US" altLang="en-US" b="1">
                <a:solidFill>
                  <a:schemeClr val="bg1"/>
                </a:solidFill>
              </a:rPr>
              <a:t>Low Summer Flows</a:t>
            </a:r>
          </a:p>
          <a:p>
            <a:endParaRPr lang="en-US" altLang="en-US"/>
          </a:p>
        </p:txBody>
      </p:sp>
      <p:sp>
        <p:nvSpPr>
          <p:cNvPr id="15365" name="TextBox 7">
            <a:extLst>
              <a:ext uri="{FF2B5EF4-FFF2-40B4-BE49-F238E27FC236}">
                <a16:creationId xmlns:a16="http://schemas.microsoft.com/office/drawing/2014/main" id="{9AD61D7C-4871-C0F2-4DA3-C1300E1FFF8C}"/>
              </a:ext>
            </a:extLst>
          </p:cNvPr>
          <p:cNvSpPr txBox="1">
            <a:spLocks noChangeArrowheads="1"/>
          </p:cNvSpPr>
          <p:nvPr/>
        </p:nvSpPr>
        <p:spPr bwMode="auto">
          <a:xfrm>
            <a:off x="2790825" y="914400"/>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Hummocky Terrain</a:t>
            </a:r>
          </a:p>
          <a:p>
            <a:r>
              <a:rPr lang="en-US" altLang="en-US" b="1">
                <a:solidFill>
                  <a:schemeClr val="bg1"/>
                </a:solidFill>
              </a:rPr>
              <a:t>Streams not as latticed</a:t>
            </a:r>
          </a:p>
          <a:p>
            <a:r>
              <a:rPr lang="en-US" altLang="en-US" b="1">
                <a:solidFill>
                  <a:schemeClr val="bg1"/>
                </a:solidFill>
              </a:rPr>
              <a:t>Less flashy, more infiltration</a:t>
            </a:r>
          </a:p>
          <a:p>
            <a:endParaRPr lang="en-US" altLang="en-US"/>
          </a:p>
        </p:txBody>
      </p:sp>
      <p:sp>
        <p:nvSpPr>
          <p:cNvPr id="10" name="Rectangle 9">
            <a:extLst>
              <a:ext uri="{FF2B5EF4-FFF2-40B4-BE49-F238E27FC236}">
                <a16:creationId xmlns:a16="http://schemas.microsoft.com/office/drawing/2014/main" id="{BECD89C2-A37F-EE30-E63E-EA3855F229D9}"/>
              </a:ext>
            </a:extLst>
          </p:cNvPr>
          <p:cNvSpPr/>
          <p:nvPr/>
        </p:nvSpPr>
        <p:spPr>
          <a:xfrm>
            <a:off x="515938" y="-152400"/>
            <a:ext cx="2578100" cy="769938"/>
          </a:xfrm>
          <a:prstGeom prst="rect">
            <a:avLst/>
          </a:prstGeom>
          <a:no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4400">
                <a:solidFill>
                  <a:srgbClr val="FFFF29"/>
                </a:solidFill>
                <a:effectLst>
                  <a:outerShdw blurRad="38100" dist="38100" dir="2700000" algn="tl">
                    <a:srgbClr val="FFFFFF"/>
                  </a:outerShdw>
                </a:effectLst>
                <a:latin typeface="Calibri" panose="020F0502020204030204" pitchFamily="34" charset="0"/>
              </a:rPr>
              <a:t>Hydrology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NetMap\Presentations\Santiam_Gordie\steelhead.jpg">
            <a:extLst>
              <a:ext uri="{FF2B5EF4-FFF2-40B4-BE49-F238E27FC236}">
                <a16:creationId xmlns:a16="http://schemas.microsoft.com/office/drawing/2014/main" id="{2CB8E29E-1FE1-3674-CC9C-4D4DF3BB6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55700"/>
            <a:ext cx="4002088"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Content Placeholder 3" descr="F:\NetMap\Presentations\Santiam_Gordie\chinook.jpg">
            <a:extLst>
              <a:ext uri="{FF2B5EF4-FFF2-40B4-BE49-F238E27FC236}">
                <a16:creationId xmlns:a16="http://schemas.microsoft.com/office/drawing/2014/main" id="{A4DF0B1A-6671-6572-3B9F-5D6A447282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95875" y="1955800"/>
            <a:ext cx="3421063" cy="4708525"/>
          </a:xfrm>
          <a:noFill/>
        </p:spPr>
      </p:pic>
      <p:pic>
        <p:nvPicPr>
          <p:cNvPr id="7" name="Picture 6">
            <a:extLst>
              <a:ext uri="{FF2B5EF4-FFF2-40B4-BE49-F238E27FC236}">
                <a16:creationId xmlns:a16="http://schemas.microsoft.com/office/drawing/2014/main" id="{B2DE9ABC-53EC-7B04-0B04-B33AB81E31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93838"/>
            <a:ext cx="2362200" cy="992187"/>
          </a:xfrm>
          <a:prstGeom prst="rect">
            <a:avLst/>
          </a:prstGeom>
          <a:noFill/>
          <a:ln>
            <a:noFill/>
          </a:ln>
          <a:effectLst>
            <a:outerShdw blurRad="76200" dist="127001" dir="2700000" algn="c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F3FFAB-CAF6-EDD2-ADA8-4A2D1B5694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7200" y="1600200"/>
            <a:ext cx="1987550" cy="779463"/>
          </a:xfrm>
          <a:prstGeom prst="rect">
            <a:avLst/>
          </a:prstGeom>
          <a:noFill/>
          <a:ln>
            <a:noFill/>
          </a:ln>
          <a:effectLst>
            <a:outerShdw blurRad="76200" dist="127001" dir="2700000" algn="c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CA530F7-F3D7-5111-97E6-717DD925F1C6}"/>
              </a:ext>
            </a:extLst>
          </p:cNvPr>
          <p:cNvSpPr txBox="1">
            <a:spLocks noChangeArrowheads="1"/>
          </p:cNvSpPr>
          <p:nvPr/>
        </p:nvSpPr>
        <p:spPr bwMode="auto">
          <a:xfrm>
            <a:off x="2468563" y="928688"/>
            <a:ext cx="4067175" cy="461962"/>
          </a:xfrm>
          <a:prstGeom prst="rect">
            <a:avLst/>
          </a:prstGeom>
          <a:solidFill>
            <a:srgbClr val="20C9F8"/>
          </a:solidFill>
          <a:ln>
            <a:noFill/>
          </a:ln>
          <a:effectLst>
            <a:outerShdw blurRad="76200" dist="127001" dir="2700000" algn="ctr"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2400">
                <a:solidFill>
                  <a:schemeClr val="bg1"/>
                </a:solidFill>
                <a:effectLst>
                  <a:outerShdw blurRad="38100" dist="38100" dir="2700000" algn="tl">
                    <a:srgbClr val="FFFFFF"/>
                  </a:outerShdw>
                </a:effectLst>
              </a:rPr>
              <a:t>Salmonid Intrinsic Potential </a:t>
            </a:r>
          </a:p>
        </p:txBody>
      </p:sp>
      <p:sp>
        <p:nvSpPr>
          <p:cNvPr id="10" name="Rectangle 9">
            <a:extLst>
              <a:ext uri="{FF2B5EF4-FFF2-40B4-BE49-F238E27FC236}">
                <a16:creationId xmlns:a16="http://schemas.microsoft.com/office/drawing/2014/main" id="{018D42FE-8786-1750-7285-AE66F1D31CF3}"/>
              </a:ext>
            </a:extLst>
          </p:cNvPr>
          <p:cNvSpPr/>
          <p:nvPr/>
        </p:nvSpPr>
        <p:spPr>
          <a:xfrm>
            <a:off x="152400" y="68263"/>
            <a:ext cx="4727575" cy="769937"/>
          </a:xfrm>
          <a:prstGeom prst="rect">
            <a:avLst/>
          </a:prstGeom>
          <a:no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4400">
                <a:solidFill>
                  <a:srgbClr val="FFFF00"/>
                </a:solidFill>
                <a:effectLst>
                  <a:outerShdw blurRad="38100" dist="38100" dir="2700000" algn="tl">
                    <a:srgbClr val="FFFFFF"/>
                  </a:outerShdw>
                </a:effectLst>
                <a:latin typeface="Calibri" panose="020F0502020204030204" pitchFamily="34" charset="0"/>
              </a:rPr>
              <a:t>Fisheries Resources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7542222B-5A48-4D3A-848E-A036723D6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990600"/>
            <a:ext cx="89503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9D13A10-7005-01A4-6DBF-8CDBA11E3692}"/>
              </a:ext>
            </a:extLst>
          </p:cNvPr>
          <p:cNvSpPr/>
          <p:nvPr/>
        </p:nvSpPr>
        <p:spPr>
          <a:xfrm>
            <a:off x="304800" y="-9525"/>
            <a:ext cx="4624388" cy="769938"/>
          </a:xfrm>
          <a:prstGeom prst="rect">
            <a:avLst/>
          </a:prstGeom>
          <a:no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4400">
                <a:solidFill>
                  <a:srgbClr val="FFFF29"/>
                </a:solidFill>
                <a:effectLst>
                  <a:outerShdw blurRad="38100" dist="38100" dir="2700000" algn="tl">
                    <a:srgbClr val="FFFFFF"/>
                  </a:outerShdw>
                </a:effectLst>
                <a:latin typeface="Calibri" panose="020F0502020204030204" pitchFamily="34" charset="0"/>
              </a:rPr>
              <a:t>Historic Vegetation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F328D7-593F-6DE1-7CF6-E147C8FA63CA}"/>
              </a:ext>
            </a:extLst>
          </p:cNvPr>
          <p:cNvSpPr/>
          <p:nvPr/>
        </p:nvSpPr>
        <p:spPr>
          <a:xfrm>
            <a:off x="547688" y="-85725"/>
            <a:ext cx="3152775" cy="769938"/>
          </a:xfrm>
          <a:prstGeom prst="rect">
            <a:avLst/>
          </a:prstGeom>
          <a:no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4400">
                <a:solidFill>
                  <a:srgbClr val="FFFF29"/>
                </a:solidFill>
                <a:effectLst>
                  <a:outerShdw blurRad="38100" dist="38100" dir="2700000" algn="tl">
                    <a:srgbClr val="FFFFFF"/>
                  </a:outerShdw>
                </a:effectLst>
                <a:latin typeface="Calibri" panose="020F0502020204030204" pitchFamily="34" charset="0"/>
              </a:rPr>
              <a:t>Fire Regimes</a:t>
            </a:r>
          </a:p>
        </p:txBody>
      </p:sp>
      <p:pic>
        <p:nvPicPr>
          <p:cNvPr id="18434" name="Picture 5">
            <a:extLst>
              <a:ext uri="{FF2B5EF4-FFF2-40B4-BE49-F238E27FC236}">
                <a16:creationId xmlns:a16="http://schemas.microsoft.com/office/drawing/2014/main" id="{7483F988-650C-5771-ED15-7015B22EE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98500"/>
            <a:ext cx="7772400"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lide3.jpg">
            <a:extLst>
              <a:ext uri="{FF2B5EF4-FFF2-40B4-BE49-F238E27FC236}">
                <a16:creationId xmlns:a16="http://schemas.microsoft.com/office/drawing/2014/main" id="{D4D7A623-0104-30CF-470E-7D07146560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a:extLst>
              <a:ext uri="{FF2B5EF4-FFF2-40B4-BE49-F238E27FC236}">
                <a16:creationId xmlns:a16="http://schemas.microsoft.com/office/drawing/2014/main" id="{C34BF3FF-2046-B6B8-2F1D-1F668B519B18}"/>
              </a:ext>
            </a:extLst>
          </p:cNvPr>
          <p:cNvSpPr>
            <a:spLocks noChangeAspect="1"/>
          </p:cNvSpPr>
          <p:nvPr/>
        </p:nvSpPr>
        <p:spPr bwMode="auto">
          <a:xfrm>
            <a:off x="5038725" y="4549775"/>
            <a:ext cx="4105275" cy="2308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a:solidFill>
                  <a:schemeClr val="bg1"/>
                </a:solidFill>
              </a:rPr>
              <a:t>The dark gray areas represent what was mapped in the 1914 map as “deforested burns”… representing the stand-replacement patches caused by large wildfires from the last half of the 19</a:t>
            </a:r>
            <a:r>
              <a:rPr lang="en-US" altLang="en-US" baseline="30000">
                <a:solidFill>
                  <a:schemeClr val="bg1"/>
                </a:solidFill>
              </a:rPr>
              <a:t>th</a:t>
            </a:r>
            <a:r>
              <a:rPr lang="en-US" altLang="en-US">
                <a:solidFill>
                  <a:schemeClr val="bg1"/>
                </a:solidFill>
              </a:rPr>
              <a:t> century, and first decade of the 20</a:t>
            </a:r>
            <a:r>
              <a:rPr lang="en-US" altLang="en-US" baseline="30000">
                <a:solidFill>
                  <a:schemeClr val="bg1"/>
                </a:solidFill>
              </a:rPr>
              <a:t>th</a:t>
            </a:r>
            <a:r>
              <a:rPr lang="en-US" altLang="en-US">
                <a:solidFill>
                  <a:schemeClr val="bg1"/>
                </a:solidFill>
              </a:rPr>
              <a:t> (roughly 6 decades of fire patterns).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species-Strix-occidentalis-1">
            <a:extLst>
              <a:ext uri="{FF2B5EF4-FFF2-40B4-BE49-F238E27FC236}">
                <a16:creationId xmlns:a16="http://schemas.microsoft.com/office/drawing/2014/main" id="{7D29543D-4399-DACC-6E85-6B19E86984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6750" y="1081088"/>
            <a:ext cx="1665288" cy="2513012"/>
          </a:xfrm>
          <a:ln>
            <a:solidFill>
              <a:schemeClr val="tx1"/>
            </a:solidFill>
            <a:miter lim="800000"/>
            <a:headEnd/>
            <a:tailEnd/>
          </a:ln>
        </p:spPr>
      </p:pic>
      <p:sp>
        <p:nvSpPr>
          <p:cNvPr id="4" name="TextBox 3">
            <a:extLst>
              <a:ext uri="{FF2B5EF4-FFF2-40B4-BE49-F238E27FC236}">
                <a16:creationId xmlns:a16="http://schemas.microsoft.com/office/drawing/2014/main" id="{C0719634-306B-06C2-9FB2-A96374FEFFFB}"/>
              </a:ext>
            </a:extLst>
          </p:cNvPr>
          <p:cNvSpPr txBox="1"/>
          <p:nvPr/>
        </p:nvSpPr>
        <p:spPr>
          <a:xfrm>
            <a:off x="228600" y="66675"/>
            <a:ext cx="8953500" cy="769938"/>
          </a:xfrm>
          <a:prstGeom prst="rect">
            <a:avLst/>
          </a:prstGeom>
          <a:noFill/>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400">
                <a:solidFill>
                  <a:srgbClr val="FFFF00"/>
                </a:solidFill>
                <a:effectLst>
                  <a:outerShdw blurRad="38100" dist="38100" dir="2700000" algn="tl">
                    <a:srgbClr val="FFFFFF"/>
                  </a:outerShdw>
                </a:effectLst>
                <a:latin typeface="Calibri" panose="020F0502020204030204" pitchFamily="34" charset="0"/>
              </a:rPr>
              <a:t>Historic  Wildlife Species</a:t>
            </a:r>
          </a:p>
        </p:txBody>
      </p:sp>
      <p:pic>
        <p:nvPicPr>
          <p:cNvPr id="20483" name="Picture 5" descr="vole_cute[1].jpg">
            <a:extLst>
              <a:ext uri="{FF2B5EF4-FFF2-40B4-BE49-F238E27FC236}">
                <a16:creationId xmlns:a16="http://schemas.microsoft.com/office/drawing/2014/main" id="{0FDA6B91-C2F5-E0F7-86EA-2BCE119C68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3389313"/>
            <a:ext cx="1570037"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6" descr="n flying squirrel.jpg">
            <a:extLst>
              <a:ext uri="{FF2B5EF4-FFF2-40B4-BE49-F238E27FC236}">
                <a16:creationId xmlns:a16="http://schemas.microsoft.com/office/drawing/2014/main" id="{26557263-4D05-D5D3-B605-7DC1304D93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5625" y="3063875"/>
            <a:ext cx="1555750" cy="103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5" name="Picture 13" descr="untitled3.bmp">
            <a:extLst>
              <a:ext uri="{FF2B5EF4-FFF2-40B4-BE49-F238E27FC236}">
                <a16:creationId xmlns:a16="http://schemas.microsoft.com/office/drawing/2014/main" id="{767B0404-1338-403A-9A9D-47BD1176F2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2875" y="5105400"/>
            <a:ext cx="22352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2" descr="Toman elk in velvet cropped">
            <a:extLst>
              <a:ext uri="{FF2B5EF4-FFF2-40B4-BE49-F238E27FC236}">
                <a16:creationId xmlns:a16="http://schemas.microsoft.com/office/drawing/2014/main" id="{CDF6A9F6-7501-C608-B479-220F20245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5638" y="4314825"/>
            <a:ext cx="2108200" cy="1581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10" descr="250px-Woodpecker_20040529_151837_1c.jpg">
            <a:extLst>
              <a:ext uri="{FF2B5EF4-FFF2-40B4-BE49-F238E27FC236}">
                <a16:creationId xmlns:a16="http://schemas.microsoft.com/office/drawing/2014/main" id="{F257D1D6-4A1E-A88A-8604-E38A4F353C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92875" y="2243138"/>
            <a:ext cx="2379663" cy="1855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488" name="Group 8">
            <a:extLst>
              <a:ext uri="{FF2B5EF4-FFF2-40B4-BE49-F238E27FC236}">
                <a16:creationId xmlns:a16="http://schemas.microsoft.com/office/drawing/2014/main" id="{B20A32EC-C0AB-36A8-FD50-B03FABBBF6D1}"/>
              </a:ext>
            </a:extLst>
          </p:cNvPr>
          <p:cNvGrpSpPr>
            <a:grpSpLocks noChangeAspect="1"/>
          </p:cNvGrpSpPr>
          <p:nvPr/>
        </p:nvGrpSpPr>
        <p:grpSpPr bwMode="auto">
          <a:xfrm>
            <a:off x="1154113" y="4805363"/>
            <a:ext cx="2209800" cy="1839912"/>
            <a:chOff x="4800600" y="228600"/>
            <a:chExt cx="4090988" cy="2981325"/>
          </a:xfrm>
        </p:grpSpPr>
        <p:pic>
          <p:nvPicPr>
            <p:cNvPr id="20490" name="Picture 5" descr="GLOR_04_compressed">
              <a:extLst>
                <a:ext uri="{FF2B5EF4-FFF2-40B4-BE49-F238E27FC236}">
                  <a16:creationId xmlns:a16="http://schemas.microsoft.com/office/drawing/2014/main" id="{99A617FE-43A0-FD0B-482C-704B9F6DC6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28600"/>
              <a:ext cx="4090988" cy="2981325"/>
            </a:xfrm>
            <a:prstGeom prst="rect">
              <a:avLst/>
            </a:prstGeom>
            <a:noFill/>
            <a:ln w="3492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1" name="Text Box 11">
              <a:extLst>
                <a:ext uri="{FF2B5EF4-FFF2-40B4-BE49-F238E27FC236}">
                  <a16:creationId xmlns:a16="http://schemas.microsoft.com/office/drawing/2014/main" id="{3D15D69C-DA2D-EE65-9E08-C2F7AB64C039}"/>
                </a:ext>
              </a:extLst>
            </p:cNvPr>
            <p:cNvSpPr txBox="1">
              <a:spLocks noChangeArrowheads="1"/>
            </p:cNvSpPr>
            <p:nvPr/>
          </p:nvSpPr>
          <p:spPr bwMode="auto">
            <a:xfrm>
              <a:off x="7572587" y="2829182"/>
              <a:ext cx="1319000" cy="38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00">
                  <a:latin typeface="Papyrus" panose="03070502060502030205" pitchFamily="66" charset="0"/>
                </a:rPr>
                <a:t>Bill Leonard</a:t>
              </a:r>
            </a:p>
          </p:txBody>
        </p:sp>
      </p:grpSp>
      <p:pic>
        <p:nvPicPr>
          <p:cNvPr id="20489" name="Picture 7" descr="pefa.jpg">
            <a:extLst>
              <a:ext uri="{FF2B5EF4-FFF2-40B4-BE49-F238E27FC236}">
                <a16:creationId xmlns:a16="http://schemas.microsoft.com/office/drawing/2014/main" id="{363E7EC2-B8A2-BCFD-ADCB-FC57DC8F31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59275" y="1212850"/>
            <a:ext cx="2319338" cy="185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
            <a:extLst>
              <a:ext uri="{FF2B5EF4-FFF2-40B4-BE49-F238E27FC236}">
                <a16:creationId xmlns:a16="http://schemas.microsoft.com/office/drawing/2014/main" id="{74C7CA89-A84F-E55C-314E-E72AF5A7BE19}"/>
              </a:ext>
            </a:extLst>
          </p:cNvPr>
          <p:cNvSpPr txBox="1">
            <a:spLocks noChangeArrowheads="1"/>
          </p:cNvSpPr>
          <p:nvPr/>
        </p:nvSpPr>
        <p:spPr bwMode="auto">
          <a:xfrm>
            <a:off x="368300" y="0"/>
            <a:ext cx="7480300" cy="769938"/>
          </a:xfrm>
          <a:prstGeom prst="rect">
            <a:avLst/>
          </a:prstGeom>
          <a:noFill/>
          <a:ln w="9525">
            <a:noFill/>
            <a:miter lim="800000"/>
            <a:headEnd/>
            <a:tailEnd/>
          </a:ln>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spcBef>
                <a:spcPct val="50000"/>
              </a:spcBef>
            </a:pPr>
            <a:r>
              <a:rPr lang="en-US" altLang="en-US" sz="4400">
                <a:solidFill>
                  <a:srgbClr val="FFFF00"/>
                </a:solidFill>
                <a:effectLst>
                  <a:outerShdw blurRad="38100" dist="38100" dir="2700000" algn="tl">
                    <a:srgbClr val="FFFFFF"/>
                  </a:outerShdw>
                </a:effectLst>
                <a:latin typeface="Calibri" panose="020F0502020204030204" pitchFamily="34" charset="0"/>
              </a:rPr>
              <a:t>Special Habitat Types</a:t>
            </a:r>
          </a:p>
        </p:txBody>
      </p:sp>
      <p:sp>
        <p:nvSpPr>
          <p:cNvPr id="21506" name="Rectangle 8">
            <a:extLst>
              <a:ext uri="{FF2B5EF4-FFF2-40B4-BE49-F238E27FC236}">
                <a16:creationId xmlns:a16="http://schemas.microsoft.com/office/drawing/2014/main" id="{4F24126D-DCF2-6DBB-A409-D9B6F4825813}"/>
              </a:ext>
            </a:extLst>
          </p:cNvPr>
          <p:cNvSpPr>
            <a:spLocks noChangeArrowheads="1"/>
          </p:cNvSpPr>
          <p:nvPr/>
        </p:nvSpPr>
        <p:spPr bwMode="auto">
          <a:xfrm>
            <a:off x="3048000" y="1524000"/>
            <a:ext cx="2971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buFontTx/>
              <a:buChar char="•"/>
            </a:pPr>
            <a:r>
              <a:rPr lang="en-US" altLang="en-US" sz="1600">
                <a:latin typeface="Papyrus" panose="03070502060502030205" pitchFamily="66" charset="0"/>
              </a:rPr>
              <a:t>Dry Meadow Habitats</a:t>
            </a:r>
          </a:p>
          <a:p>
            <a:endParaRPr lang="en-US" altLang="en-US" sz="1600">
              <a:latin typeface="Papyrus" panose="03070502060502030205" pitchFamily="66" charset="0"/>
            </a:endParaRPr>
          </a:p>
          <a:p>
            <a:pPr>
              <a:buFontTx/>
              <a:buChar char="•"/>
            </a:pPr>
            <a:r>
              <a:rPr lang="en-US" altLang="en-US" sz="1600">
                <a:latin typeface="Papyrus" panose="03070502060502030205" pitchFamily="66" charset="0"/>
              </a:rPr>
              <a:t> Wet Meadow Habitats</a:t>
            </a:r>
          </a:p>
          <a:p>
            <a:pPr>
              <a:buFontTx/>
              <a:buChar char="•"/>
            </a:pPr>
            <a:endParaRPr lang="en-US" altLang="en-US" sz="1600">
              <a:latin typeface="Papyrus" panose="03070502060502030205" pitchFamily="66" charset="0"/>
            </a:endParaRPr>
          </a:p>
          <a:p>
            <a:pPr>
              <a:buFontTx/>
              <a:buChar char="•"/>
            </a:pPr>
            <a:r>
              <a:rPr lang="en-US" altLang="en-US" sz="1600">
                <a:latin typeface="Papyrus" panose="03070502060502030205" pitchFamily="66" charset="0"/>
              </a:rPr>
              <a:t> Ponds and Seeps</a:t>
            </a:r>
          </a:p>
          <a:p>
            <a:endParaRPr lang="en-US" altLang="en-US" sz="1600">
              <a:latin typeface="Papyrus" panose="03070502060502030205" pitchFamily="66" charset="0"/>
            </a:endParaRPr>
          </a:p>
          <a:p>
            <a:pPr>
              <a:buFontTx/>
              <a:buChar char="•"/>
            </a:pPr>
            <a:r>
              <a:rPr lang="en-US" altLang="en-US" sz="1600">
                <a:latin typeface="Papyrus" panose="03070502060502030205" pitchFamily="66" charset="0"/>
              </a:rPr>
              <a:t>  Rock Talus Areas</a:t>
            </a:r>
          </a:p>
          <a:p>
            <a:endParaRPr lang="en-US" altLang="en-US" sz="1600">
              <a:latin typeface="Papyrus" panose="03070502060502030205" pitchFamily="66" charset="0"/>
            </a:endParaRPr>
          </a:p>
          <a:p>
            <a:pPr>
              <a:buFontTx/>
              <a:buChar char="•"/>
            </a:pPr>
            <a:r>
              <a:rPr lang="en-US" altLang="en-US" sz="1600">
                <a:latin typeface="Papyrus" panose="03070502060502030205" pitchFamily="66" charset="0"/>
              </a:rPr>
              <a:t>  Skunk Cabbage Patches</a:t>
            </a:r>
          </a:p>
          <a:p>
            <a:pPr>
              <a:buFontTx/>
              <a:buChar char="•"/>
            </a:pPr>
            <a:endParaRPr lang="en-US" altLang="en-US" sz="1600">
              <a:latin typeface="Papyrus" panose="03070502060502030205" pitchFamily="66" charset="0"/>
            </a:endParaRPr>
          </a:p>
          <a:p>
            <a:pPr>
              <a:buFontTx/>
              <a:buChar char="•"/>
            </a:pPr>
            <a:r>
              <a:rPr lang="en-US" altLang="en-US" sz="1600">
                <a:latin typeface="Papyrus" panose="03070502060502030205" pitchFamily="66" charset="0"/>
              </a:rPr>
              <a:t> Older Vine Maple areas</a:t>
            </a:r>
          </a:p>
        </p:txBody>
      </p:sp>
      <p:pic>
        <p:nvPicPr>
          <p:cNvPr id="21507" name="Picture 4" descr="hikers with field of flowers">
            <a:extLst>
              <a:ext uri="{FF2B5EF4-FFF2-40B4-BE49-F238E27FC236}">
                <a16:creationId xmlns:a16="http://schemas.microsoft.com/office/drawing/2014/main" id="{BA67358A-52E8-BBB1-FE2B-53F0D214B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990600"/>
            <a:ext cx="325755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3" descr="pics 500">
            <a:extLst>
              <a:ext uri="{FF2B5EF4-FFF2-40B4-BE49-F238E27FC236}">
                <a16:creationId xmlns:a16="http://schemas.microsoft.com/office/drawing/2014/main" id="{3AACACEF-FF11-F711-711A-9869F970A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2286000" cy="2941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11" descr="Camas bulbs. Click to enlarge.">
            <a:hlinkClick r:id="rId4"/>
            <a:extLst>
              <a:ext uri="{FF2B5EF4-FFF2-40B4-BE49-F238E27FC236}">
                <a16:creationId xmlns:a16="http://schemas.microsoft.com/office/drawing/2014/main" id="{6B155D36-AF0E-B7CF-AB26-124C5360B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10000"/>
            <a:ext cx="25146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9" descr="Picture 072.jpg">
            <a:extLst>
              <a:ext uri="{FF2B5EF4-FFF2-40B4-BE49-F238E27FC236}">
                <a16:creationId xmlns:a16="http://schemas.microsoft.com/office/drawing/2014/main" id="{66B4EF48-EC6D-2A29-49B8-4DF31BD585E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648200"/>
            <a:ext cx="26416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17" descr="pics 201.jpg">
            <a:extLst>
              <a:ext uri="{FF2B5EF4-FFF2-40B4-BE49-F238E27FC236}">
                <a16:creationId xmlns:a16="http://schemas.microsoft.com/office/drawing/2014/main" id="{E8B29413-4DE1-4C43-6073-04EF1D49C7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990600"/>
            <a:ext cx="2782888"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68635A-393F-3D23-2021-2782CE8CC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23813"/>
            <a:ext cx="10442576" cy="6907213"/>
          </a:xfrm>
          <a:prstGeom prst="rect">
            <a:avLst/>
          </a:prstGeom>
          <a:solidFill>
            <a:schemeClr val="accent1">
              <a:lumMod val="75000"/>
              <a:alpha val="50000"/>
            </a:schemeClr>
          </a:solidFill>
          <a:ln>
            <a:noFill/>
          </a:ln>
          <a:effectLst/>
        </p:spPr>
      </p:pic>
      <p:sp>
        <p:nvSpPr>
          <p:cNvPr id="2" name="Title 1">
            <a:extLst>
              <a:ext uri="{FF2B5EF4-FFF2-40B4-BE49-F238E27FC236}">
                <a16:creationId xmlns:a16="http://schemas.microsoft.com/office/drawing/2014/main" id="{A2FC14C6-B929-E1D8-8169-AB0CCC99F736}"/>
              </a:ext>
            </a:extLst>
          </p:cNvPr>
          <p:cNvSpPr>
            <a:spLocks noGrp="1"/>
          </p:cNvSpPr>
          <p:nvPr>
            <p:ph type="title"/>
          </p:nvPr>
        </p:nvSpPr>
        <p:spPr>
          <a:xfrm>
            <a:off x="304800" y="228600"/>
            <a:ext cx="7543800" cy="838200"/>
          </a:xfrm>
        </p:spPr>
        <p:txBody>
          <a:bodyPr>
            <a:noAutofit/>
          </a:bodyPr>
          <a:lstStyle/>
          <a:p>
            <a:r>
              <a:rPr lang="en-US" altLang="en-US" sz="2000">
                <a:solidFill>
                  <a:srgbClr val="FFFF29"/>
                </a:solidFill>
                <a:effectLst>
                  <a:outerShdw blurRad="38100" dist="38100" dir="2700000" algn="tl">
                    <a:srgbClr val="FFFFFF"/>
                  </a:outerShdw>
                </a:effectLst>
              </a:rPr>
              <a:t>Ecosystem Services or</a:t>
            </a:r>
            <a:r>
              <a:rPr lang="en-US" altLang="en-US" sz="4400">
                <a:solidFill>
                  <a:srgbClr val="FFFF29"/>
                </a:solidFill>
                <a:effectLst>
                  <a:outerShdw blurRad="38100" dist="38100" dir="2700000" algn="tl">
                    <a:srgbClr val="FFFFFF"/>
                  </a:outerShdw>
                </a:effectLst>
              </a:rPr>
              <a:t> Benefits from Nature</a:t>
            </a:r>
          </a:p>
        </p:txBody>
      </p:sp>
      <p:sp>
        <p:nvSpPr>
          <p:cNvPr id="4" name="Rectangle 3">
            <a:extLst>
              <a:ext uri="{FF2B5EF4-FFF2-40B4-BE49-F238E27FC236}">
                <a16:creationId xmlns:a16="http://schemas.microsoft.com/office/drawing/2014/main" id="{E971D9D4-B8C3-5C25-514C-7EAFEE98E61D}"/>
              </a:ext>
            </a:extLst>
          </p:cNvPr>
          <p:cNvSpPr txBox="1">
            <a:spLocks noChangeArrowheads="1"/>
          </p:cNvSpPr>
          <p:nvPr/>
        </p:nvSpPr>
        <p:spPr>
          <a:xfrm>
            <a:off x="2057400" y="3124200"/>
            <a:ext cx="4953000" cy="2209800"/>
          </a:xfrm>
          <a:prstGeom prst="rect">
            <a:avLst/>
          </a:prstGeom>
          <a:solidFill>
            <a:schemeClr val="accent6">
              <a:alpha val="50000"/>
            </a:schemeClr>
          </a:solidFill>
          <a:ln>
            <a:solidFill>
              <a:srgbClr val="002060"/>
            </a:solidFill>
          </a:ln>
        </p:spPr>
        <p:txBody>
          <a:bodyPr>
            <a:normAutofit fontScale="47500" lnSpcReduction="20000"/>
          </a:bodyPr>
          <a:lstStyle/>
          <a:p>
            <a:pPr marL="457200" indent="-457200" fontAlgn="auto">
              <a:spcBef>
                <a:spcPts val="0"/>
              </a:spcBef>
              <a:spcAft>
                <a:spcPts val="0"/>
              </a:spcAft>
              <a:buFontTx/>
              <a:buChar char="•"/>
              <a:defRPr/>
            </a:pPr>
            <a:r>
              <a:rPr lang="en-US" sz="3600" dirty="0">
                <a:latin typeface="Calibri"/>
                <a:ea typeface="+mn-ea"/>
              </a:rPr>
              <a:t> </a:t>
            </a:r>
            <a:r>
              <a:rPr lang="en-US" sz="4400" dirty="0">
                <a:latin typeface="Calibri"/>
                <a:ea typeface="+mn-ea"/>
              </a:rPr>
              <a:t>Fish and wildlife habitat</a:t>
            </a:r>
          </a:p>
          <a:p>
            <a:pPr marL="457200" indent="-457200" fontAlgn="auto">
              <a:spcBef>
                <a:spcPts val="0"/>
              </a:spcBef>
              <a:spcAft>
                <a:spcPts val="0"/>
              </a:spcAft>
              <a:buFontTx/>
              <a:buChar char="•"/>
              <a:defRPr/>
            </a:pPr>
            <a:r>
              <a:rPr lang="en-US" sz="4400" dirty="0">
                <a:latin typeface="Calibri"/>
                <a:ea typeface="+mn-ea"/>
              </a:rPr>
              <a:t> Clean air and water</a:t>
            </a:r>
          </a:p>
          <a:p>
            <a:pPr marL="457200" indent="-457200" fontAlgn="auto">
              <a:spcBef>
                <a:spcPts val="0"/>
              </a:spcBef>
              <a:spcAft>
                <a:spcPts val="0"/>
              </a:spcAft>
              <a:buFontTx/>
              <a:buChar char="•"/>
              <a:defRPr/>
            </a:pPr>
            <a:r>
              <a:rPr lang="en-US" sz="4400" dirty="0">
                <a:latin typeface="Calibri"/>
                <a:ea typeface="+mn-ea"/>
              </a:rPr>
              <a:t> Pollination</a:t>
            </a:r>
          </a:p>
          <a:p>
            <a:pPr marL="457200" indent="-457200" fontAlgn="auto">
              <a:spcBef>
                <a:spcPts val="0"/>
              </a:spcBef>
              <a:spcAft>
                <a:spcPts val="0"/>
              </a:spcAft>
              <a:buFontTx/>
              <a:buChar char="•"/>
              <a:defRPr/>
            </a:pPr>
            <a:r>
              <a:rPr lang="en-US" sz="4400" dirty="0">
                <a:latin typeface="Calibri"/>
                <a:ea typeface="+mn-ea"/>
              </a:rPr>
              <a:t> Mitigation of environmental hazards</a:t>
            </a:r>
          </a:p>
          <a:p>
            <a:pPr marL="457200" indent="-457200" fontAlgn="auto">
              <a:spcBef>
                <a:spcPts val="0"/>
              </a:spcBef>
              <a:spcAft>
                <a:spcPts val="0"/>
              </a:spcAft>
              <a:buFontTx/>
              <a:buChar char="•"/>
              <a:defRPr/>
            </a:pPr>
            <a:r>
              <a:rPr lang="en-US" sz="4400" dirty="0">
                <a:latin typeface="Calibri"/>
                <a:ea typeface="+mn-ea"/>
              </a:rPr>
              <a:t> Control of pests and diseases</a:t>
            </a:r>
          </a:p>
          <a:p>
            <a:pPr marL="457200" indent="-457200" fontAlgn="auto">
              <a:spcBef>
                <a:spcPts val="0"/>
              </a:spcBef>
              <a:spcAft>
                <a:spcPts val="0"/>
              </a:spcAft>
              <a:buFontTx/>
              <a:buChar char="•"/>
              <a:defRPr/>
            </a:pPr>
            <a:r>
              <a:rPr lang="en-US" sz="4400" dirty="0">
                <a:latin typeface="Calibri"/>
                <a:ea typeface="+mn-ea"/>
              </a:rPr>
              <a:t> Carbon sequestration</a:t>
            </a:r>
          </a:p>
          <a:p>
            <a:pPr marL="457200" indent="-457200" fontAlgn="auto">
              <a:spcBef>
                <a:spcPts val="0"/>
              </a:spcBef>
              <a:spcAft>
                <a:spcPts val="0"/>
              </a:spcAft>
              <a:buFontTx/>
              <a:buChar char="•"/>
              <a:defRPr/>
            </a:pPr>
            <a:r>
              <a:rPr lang="en-US" sz="4400" dirty="0">
                <a:latin typeface="Calibri"/>
                <a:ea typeface="+mn-ea"/>
              </a:rPr>
              <a:t> Soil productivity</a:t>
            </a:r>
          </a:p>
          <a:p>
            <a:pPr marL="457200" indent="-457200" fontAlgn="auto">
              <a:spcBef>
                <a:spcPts val="0"/>
              </a:spcBef>
              <a:spcAft>
                <a:spcPts val="0"/>
              </a:spcAft>
              <a:buFontTx/>
              <a:buChar char="•"/>
              <a:defRPr/>
            </a:pPr>
            <a:r>
              <a:rPr lang="en-US" sz="4400" dirty="0">
                <a:latin typeface="Calibri"/>
                <a:ea typeface="+mn-ea"/>
              </a:rPr>
              <a:t> Wood products</a:t>
            </a:r>
          </a:p>
        </p:txBody>
      </p:sp>
      <p:sp>
        <p:nvSpPr>
          <p:cNvPr id="5" name="Rectangle 3">
            <a:extLst>
              <a:ext uri="{FF2B5EF4-FFF2-40B4-BE49-F238E27FC236}">
                <a16:creationId xmlns:a16="http://schemas.microsoft.com/office/drawing/2014/main" id="{A96467D9-A6FE-DD96-6138-A7F46A775DA6}"/>
              </a:ext>
            </a:extLst>
          </p:cNvPr>
          <p:cNvSpPr txBox="1">
            <a:spLocks noChangeArrowheads="1"/>
          </p:cNvSpPr>
          <p:nvPr/>
        </p:nvSpPr>
        <p:spPr>
          <a:xfrm>
            <a:off x="-152400" y="1295400"/>
            <a:ext cx="8763000" cy="685800"/>
          </a:xfrm>
          <a:prstGeom prst="rect">
            <a:avLst/>
          </a:prstGeom>
          <a:noFill/>
        </p:spPr>
        <p:txBody>
          <a:bodyPr>
            <a:normAutofit fontScale="92500"/>
          </a:bodyPr>
          <a:lstStyle/>
          <a:p>
            <a:pPr marL="457200" indent="-457200" algn="ctr" fontAlgn="auto">
              <a:spcBef>
                <a:spcPts val="0"/>
              </a:spcBef>
              <a:spcAft>
                <a:spcPts val="0"/>
              </a:spcAft>
              <a:defRPr/>
            </a:pPr>
            <a:r>
              <a:rPr lang="en-US" sz="3200" dirty="0">
                <a:solidFill>
                  <a:prstClr val="white"/>
                </a:solidFill>
                <a:latin typeface="Calibri"/>
                <a:ea typeface="+mn-ea"/>
              </a:rPr>
              <a:t>   </a:t>
            </a:r>
            <a:r>
              <a:rPr lang="en-US" sz="3600" dirty="0">
                <a:solidFill>
                  <a:prstClr val="white"/>
                </a:solidFill>
                <a:latin typeface="Calibri"/>
                <a:ea typeface="+mn-ea"/>
              </a:rPr>
              <a:t>The benefits that people receive from nature...</a:t>
            </a:r>
          </a:p>
        </p:txBody>
      </p:sp>
      <p:sp>
        <p:nvSpPr>
          <p:cNvPr id="22533" name="Rectangle 3">
            <a:extLst>
              <a:ext uri="{FF2B5EF4-FFF2-40B4-BE49-F238E27FC236}">
                <a16:creationId xmlns:a16="http://schemas.microsoft.com/office/drawing/2014/main" id="{D476B405-7A9D-265A-BD15-41E05C45DCAA}"/>
              </a:ext>
            </a:extLst>
          </p:cNvPr>
          <p:cNvSpPr txBox="1">
            <a:spLocks noChangeArrowheads="1"/>
          </p:cNvSpPr>
          <p:nvPr/>
        </p:nvSpPr>
        <p:spPr bwMode="auto">
          <a:xfrm>
            <a:off x="1131888" y="5676900"/>
            <a:ext cx="868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3300">
                <a:solidFill>
                  <a:srgbClr val="FFFFFF"/>
                </a:solidFill>
                <a:latin typeface="Calibri" panose="020F0502020204030204" pitchFamily="34" charset="0"/>
              </a:rPr>
              <a:t>…are often undervalued or unrecognized. </a:t>
            </a:r>
          </a:p>
          <a:p>
            <a:endParaRPr lang="en-US" altLang="en-US" sz="3600">
              <a:solidFill>
                <a:srgbClr val="FFFFFF"/>
              </a:solidFill>
              <a:latin typeface="Calibri" panose="020F0502020204030204" pitchFamily="34" charset="0"/>
            </a:endParaRPr>
          </a:p>
        </p:txBody>
      </p:sp>
      <p:sp>
        <p:nvSpPr>
          <p:cNvPr id="3" name="TextBox 2">
            <a:extLst>
              <a:ext uri="{FF2B5EF4-FFF2-40B4-BE49-F238E27FC236}">
                <a16:creationId xmlns:a16="http://schemas.microsoft.com/office/drawing/2014/main" id="{38C84FE0-FEB4-C7ED-EF08-62374F92C016}"/>
              </a:ext>
            </a:extLst>
          </p:cNvPr>
          <p:cNvSpPr txBox="1"/>
          <p:nvPr/>
        </p:nvSpPr>
        <p:spPr>
          <a:xfrm>
            <a:off x="76200" y="2433638"/>
            <a:ext cx="9220200" cy="431800"/>
          </a:xfrm>
          <a:prstGeom prst="rect">
            <a:avLst/>
          </a:prstGeom>
          <a:solidFill>
            <a:schemeClr val="accent6">
              <a:alpha val="50000"/>
            </a:schemeClr>
          </a:solidFill>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a:r>
              <a:rPr lang="en-US" altLang="en-US" sz="2200" b="1"/>
              <a:t>SUPPORTING – PROVISIONING – REGULATING - AESTHETIC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
            <a:extLst>
              <a:ext uri="{FF2B5EF4-FFF2-40B4-BE49-F238E27FC236}">
                <a16:creationId xmlns:a16="http://schemas.microsoft.com/office/drawing/2014/main" id="{21DC8E76-5C36-8CA1-80C6-50E987D65A3B}"/>
              </a:ext>
            </a:extLst>
          </p:cNvPr>
          <p:cNvGrpSpPr>
            <a:grpSpLocks/>
          </p:cNvGrpSpPr>
          <p:nvPr/>
        </p:nvGrpSpPr>
        <p:grpSpPr bwMode="auto">
          <a:xfrm>
            <a:off x="758825" y="50800"/>
            <a:ext cx="7543800" cy="6870700"/>
            <a:chOff x="1080" y="-20"/>
            <a:chExt cx="11880" cy="10820"/>
          </a:xfrm>
        </p:grpSpPr>
        <p:pic>
          <p:nvPicPr>
            <p:cNvPr id="23562" name="Picture 22">
              <a:extLst>
                <a:ext uri="{FF2B5EF4-FFF2-40B4-BE49-F238E27FC236}">
                  <a16:creationId xmlns:a16="http://schemas.microsoft.com/office/drawing/2014/main" id="{EC16CF98-4FF9-C435-276D-62642DC2A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 y="120"/>
              <a:ext cx="1188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3" name="Group 20">
              <a:extLst>
                <a:ext uri="{FF2B5EF4-FFF2-40B4-BE49-F238E27FC236}">
                  <a16:creationId xmlns:a16="http://schemas.microsoft.com/office/drawing/2014/main" id="{5E2C7C5F-B6B9-D3B3-96C0-2984AE796A85}"/>
                </a:ext>
              </a:extLst>
            </p:cNvPr>
            <p:cNvGrpSpPr>
              <a:grpSpLocks/>
            </p:cNvGrpSpPr>
            <p:nvPr/>
          </p:nvGrpSpPr>
          <p:grpSpPr bwMode="auto">
            <a:xfrm>
              <a:off x="6360" y="9645"/>
              <a:ext cx="1800" cy="1155"/>
              <a:chOff x="6360" y="9645"/>
              <a:chExt cx="1800" cy="1155"/>
            </a:xfrm>
          </p:grpSpPr>
          <p:sp>
            <p:nvSpPr>
              <p:cNvPr id="23582" name="Freeform 21">
                <a:extLst>
                  <a:ext uri="{FF2B5EF4-FFF2-40B4-BE49-F238E27FC236}">
                    <a16:creationId xmlns:a16="http://schemas.microsoft.com/office/drawing/2014/main" id="{EDDDEF92-E5F8-E278-774C-539B1FC5F371}"/>
                  </a:ext>
                </a:extLst>
              </p:cNvPr>
              <p:cNvSpPr>
                <a:spLocks/>
              </p:cNvSpPr>
              <p:nvPr/>
            </p:nvSpPr>
            <p:spPr bwMode="auto">
              <a:xfrm>
                <a:off x="6360" y="9645"/>
                <a:ext cx="1800" cy="1155"/>
              </a:xfrm>
              <a:custGeom>
                <a:avLst/>
                <a:gdLst>
                  <a:gd name="T0" fmla="*/ 900 w 1800"/>
                  <a:gd name="T1" fmla="*/ 9645 h 1155"/>
                  <a:gd name="T2" fmla="*/ 0 w 1800"/>
                  <a:gd name="T3" fmla="*/ 10800 h 1155"/>
                  <a:gd name="T4" fmla="*/ 1800 w 1800"/>
                  <a:gd name="T5" fmla="*/ 10800 h 1155"/>
                  <a:gd name="T6" fmla="*/ 900 w 1800"/>
                  <a:gd name="T7" fmla="*/ 9645 h 1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00" h="1155">
                    <a:moveTo>
                      <a:pt x="900" y="0"/>
                    </a:moveTo>
                    <a:lnTo>
                      <a:pt x="0" y="1155"/>
                    </a:lnTo>
                    <a:lnTo>
                      <a:pt x="1800" y="1155"/>
                    </a:lnTo>
                    <a:lnTo>
                      <a:pt x="900" y="0"/>
                    </a:lnTo>
                  </a:path>
                </a:pathLst>
              </a:custGeom>
              <a:solidFill>
                <a:srgbClr val="4F81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3564" name="Group 17">
              <a:extLst>
                <a:ext uri="{FF2B5EF4-FFF2-40B4-BE49-F238E27FC236}">
                  <a16:creationId xmlns:a16="http://schemas.microsoft.com/office/drawing/2014/main" id="{882C164D-7131-D837-74DA-703CC0AAB3BC}"/>
                </a:ext>
              </a:extLst>
            </p:cNvPr>
            <p:cNvGrpSpPr>
              <a:grpSpLocks/>
            </p:cNvGrpSpPr>
            <p:nvPr/>
          </p:nvGrpSpPr>
          <p:grpSpPr bwMode="auto">
            <a:xfrm>
              <a:off x="6360" y="9645"/>
              <a:ext cx="1800" cy="1155"/>
              <a:chOff x="6360" y="9645"/>
              <a:chExt cx="1800" cy="1155"/>
            </a:xfrm>
          </p:grpSpPr>
          <p:sp>
            <p:nvSpPr>
              <p:cNvPr id="23580" name="Freeform 19">
                <a:extLst>
                  <a:ext uri="{FF2B5EF4-FFF2-40B4-BE49-F238E27FC236}">
                    <a16:creationId xmlns:a16="http://schemas.microsoft.com/office/drawing/2014/main" id="{05DBC4CB-3039-6487-8EAC-9660B2438B8D}"/>
                  </a:ext>
                </a:extLst>
              </p:cNvPr>
              <p:cNvSpPr>
                <a:spLocks/>
              </p:cNvSpPr>
              <p:nvPr/>
            </p:nvSpPr>
            <p:spPr bwMode="auto">
              <a:xfrm>
                <a:off x="6360" y="9645"/>
                <a:ext cx="1800" cy="1155"/>
              </a:xfrm>
              <a:custGeom>
                <a:avLst/>
                <a:gdLst>
                  <a:gd name="T0" fmla="*/ 0 w 1800"/>
                  <a:gd name="T1" fmla="*/ 10800 h 1155"/>
                  <a:gd name="T2" fmla="*/ 900 w 1800"/>
                  <a:gd name="T3" fmla="*/ 9645 h 1155"/>
                  <a:gd name="T4" fmla="*/ 1800 w 1800"/>
                  <a:gd name="T5" fmla="*/ 10800 h 1155"/>
                  <a:gd name="T6" fmla="*/ 0 60000 65536"/>
                  <a:gd name="T7" fmla="*/ 0 60000 65536"/>
                  <a:gd name="T8" fmla="*/ 0 60000 65536"/>
                </a:gdLst>
                <a:ahLst/>
                <a:cxnLst>
                  <a:cxn ang="T6">
                    <a:pos x="T0" y="T1"/>
                  </a:cxn>
                  <a:cxn ang="T7">
                    <a:pos x="T2" y="T3"/>
                  </a:cxn>
                  <a:cxn ang="T8">
                    <a:pos x="T4" y="T5"/>
                  </a:cxn>
                </a:cxnLst>
                <a:rect l="0" t="0" r="r" b="b"/>
                <a:pathLst>
                  <a:path w="1800" h="1155">
                    <a:moveTo>
                      <a:pt x="0" y="1155"/>
                    </a:moveTo>
                    <a:lnTo>
                      <a:pt x="900" y="0"/>
                    </a:lnTo>
                    <a:lnTo>
                      <a:pt x="1800" y="1155"/>
                    </a:lnTo>
                  </a:path>
                </a:pathLst>
              </a:custGeom>
              <a:noFill/>
              <a:ln w="25400">
                <a:solidFill>
                  <a:srgbClr val="385D8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3581" name="Picture 18">
                <a:extLst>
                  <a:ext uri="{FF2B5EF4-FFF2-40B4-BE49-F238E27FC236}">
                    <a16:creationId xmlns:a16="http://schemas.microsoft.com/office/drawing/2014/main" id="{2090EF30-C65B-2614-6FDE-2551F14D0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1769"/>
                <a:ext cx="194" cy="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5" name="Group 14">
              <a:extLst>
                <a:ext uri="{FF2B5EF4-FFF2-40B4-BE49-F238E27FC236}">
                  <a16:creationId xmlns:a16="http://schemas.microsoft.com/office/drawing/2014/main" id="{DB00DDC6-8033-F961-F831-F0844053FD44}"/>
                </a:ext>
              </a:extLst>
            </p:cNvPr>
            <p:cNvGrpSpPr>
              <a:grpSpLocks/>
            </p:cNvGrpSpPr>
            <p:nvPr/>
          </p:nvGrpSpPr>
          <p:grpSpPr bwMode="auto">
            <a:xfrm>
              <a:off x="5040" y="1800"/>
              <a:ext cx="2" cy="6360"/>
              <a:chOff x="5040" y="1800"/>
              <a:chExt cx="2" cy="6360"/>
            </a:xfrm>
          </p:grpSpPr>
          <p:sp>
            <p:nvSpPr>
              <p:cNvPr id="23578" name="Freeform 16">
                <a:extLst>
                  <a:ext uri="{FF2B5EF4-FFF2-40B4-BE49-F238E27FC236}">
                    <a16:creationId xmlns:a16="http://schemas.microsoft.com/office/drawing/2014/main" id="{35AC39BE-5C8F-E00B-1458-B34627A5C90F}"/>
                  </a:ext>
                </a:extLst>
              </p:cNvPr>
              <p:cNvSpPr>
                <a:spLocks/>
              </p:cNvSpPr>
              <p:nvPr/>
            </p:nvSpPr>
            <p:spPr bwMode="auto">
              <a:xfrm>
                <a:off x="5040" y="1800"/>
                <a:ext cx="2" cy="6360"/>
              </a:xfrm>
              <a:custGeom>
                <a:avLst/>
                <a:gdLst>
                  <a:gd name="T0" fmla="*/ 0 w 2"/>
                  <a:gd name="T1" fmla="*/ 1800 h 6360"/>
                  <a:gd name="T2" fmla="*/ 0 w 2"/>
                  <a:gd name="T3" fmla="*/ 8160 h 6360"/>
                  <a:gd name="T4" fmla="*/ 0 60000 65536"/>
                  <a:gd name="T5" fmla="*/ 0 60000 65536"/>
                </a:gdLst>
                <a:ahLst/>
                <a:cxnLst>
                  <a:cxn ang="T4">
                    <a:pos x="T0" y="T1"/>
                  </a:cxn>
                  <a:cxn ang="T5">
                    <a:pos x="T2" y="T3"/>
                  </a:cxn>
                </a:cxnLst>
                <a:rect l="0" t="0" r="r" b="b"/>
                <a:pathLst>
                  <a:path w="2" h="6360">
                    <a:moveTo>
                      <a:pt x="0" y="0"/>
                    </a:moveTo>
                    <a:lnTo>
                      <a:pt x="0" y="636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3579" name="Picture 15">
                <a:extLst>
                  <a:ext uri="{FF2B5EF4-FFF2-40B4-BE49-F238E27FC236}">
                    <a16:creationId xmlns:a16="http://schemas.microsoft.com/office/drawing/2014/main" id="{7E35B582-8DD6-089C-F82F-9F7DFA9EA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 y="1670"/>
                <a:ext cx="194" cy="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6" name="Group 2">
              <a:extLst>
                <a:ext uri="{FF2B5EF4-FFF2-40B4-BE49-F238E27FC236}">
                  <a16:creationId xmlns:a16="http://schemas.microsoft.com/office/drawing/2014/main" id="{378F99E2-E60B-02BB-0653-A229AD1D0C5B}"/>
                </a:ext>
              </a:extLst>
            </p:cNvPr>
            <p:cNvGrpSpPr>
              <a:grpSpLocks/>
            </p:cNvGrpSpPr>
            <p:nvPr/>
          </p:nvGrpSpPr>
          <p:grpSpPr bwMode="auto">
            <a:xfrm>
              <a:off x="1191" y="-20"/>
              <a:ext cx="11465" cy="8180"/>
              <a:chOff x="1191" y="-20"/>
              <a:chExt cx="11465" cy="8180"/>
            </a:xfrm>
          </p:grpSpPr>
          <p:sp>
            <p:nvSpPr>
              <p:cNvPr id="23567" name="Freeform 13">
                <a:extLst>
                  <a:ext uri="{FF2B5EF4-FFF2-40B4-BE49-F238E27FC236}">
                    <a16:creationId xmlns:a16="http://schemas.microsoft.com/office/drawing/2014/main" id="{0B5CDB31-360A-7CE0-89B0-9775118753F8}"/>
                  </a:ext>
                </a:extLst>
              </p:cNvPr>
              <p:cNvSpPr>
                <a:spLocks/>
              </p:cNvSpPr>
              <p:nvPr/>
            </p:nvSpPr>
            <p:spPr bwMode="auto">
              <a:xfrm>
                <a:off x="8880" y="1703"/>
                <a:ext cx="2" cy="6360"/>
              </a:xfrm>
              <a:custGeom>
                <a:avLst/>
                <a:gdLst>
                  <a:gd name="T0" fmla="*/ 0 w 2"/>
                  <a:gd name="T1" fmla="*/ 1703 h 6360"/>
                  <a:gd name="T2" fmla="*/ 0 w 2"/>
                  <a:gd name="T3" fmla="*/ 8063 h 6360"/>
                  <a:gd name="T4" fmla="*/ 0 60000 65536"/>
                  <a:gd name="T5" fmla="*/ 0 60000 65536"/>
                </a:gdLst>
                <a:ahLst/>
                <a:cxnLst>
                  <a:cxn ang="T4">
                    <a:pos x="T0" y="T1"/>
                  </a:cxn>
                  <a:cxn ang="T5">
                    <a:pos x="T2" y="T3"/>
                  </a:cxn>
                </a:cxnLst>
                <a:rect l="0" t="0" r="r" b="b"/>
                <a:pathLst>
                  <a:path w="2" h="6360">
                    <a:moveTo>
                      <a:pt x="0" y="0"/>
                    </a:moveTo>
                    <a:lnTo>
                      <a:pt x="0" y="636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3568" name="Picture 12">
                <a:extLst>
                  <a:ext uri="{FF2B5EF4-FFF2-40B4-BE49-F238E27FC236}">
                    <a16:creationId xmlns:a16="http://schemas.microsoft.com/office/drawing/2014/main" id="{F1A30C44-B7D0-540E-045A-3A0314203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 y="813"/>
                <a:ext cx="3530"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1">
                <a:extLst>
                  <a:ext uri="{FF2B5EF4-FFF2-40B4-BE49-F238E27FC236}">
                    <a16:creationId xmlns:a16="http://schemas.microsoft.com/office/drawing/2014/main" id="{50662EB0-BD63-2F82-2654-97F2E5CE9B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 y="-20"/>
                <a:ext cx="5472" cy="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0">
                <a:extLst>
                  <a:ext uri="{FF2B5EF4-FFF2-40B4-BE49-F238E27FC236}">
                    <a16:creationId xmlns:a16="http://schemas.microsoft.com/office/drawing/2014/main" id="{3C7EC8E2-4E85-6C65-B4DD-4EE528105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 y="0"/>
                <a:ext cx="2354"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9">
                <a:extLst>
                  <a:ext uri="{FF2B5EF4-FFF2-40B4-BE49-F238E27FC236}">
                    <a16:creationId xmlns:a16="http://schemas.microsoft.com/office/drawing/2014/main" id="{1485EFDF-2F0B-7B6C-730C-3454B8647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0" y="0"/>
                <a:ext cx="3490" cy="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8">
                <a:extLst>
                  <a:ext uri="{FF2B5EF4-FFF2-40B4-BE49-F238E27FC236}">
                    <a16:creationId xmlns:a16="http://schemas.microsoft.com/office/drawing/2014/main" id="{C5EE8A63-CCCD-6FC9-CA3A-E4A90FD3E4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8" y="647"/>
                <a:ext cx="2967" cy="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7">
                <a:extLst>
                  <a:ext uri="{FF2B5EF4-FFF2-40B4-BE49-F238E27FC236}">
                    <a16:creationId xmlns:a16="http://schemas.microsoft.com/office/drawing/2014/main" id="{16FD13F8-C234-E2BF-0850-3225EE2928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2" y="0"/>
                <a:ext cx="4922" cy="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6">
                <a:extLst>
                  <a:ext uri="{FF2B5EF4-FFF2-40B4-BE49-F238E27FC236}">
                    <a16:creationId xmlns:a16="http://schemas.microsoft.com/office/drawing/2014/main" id="{C34F4098-7CF3-6315-792C-06BD2BA0C2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2" y="902"/>
                <a:ext cx="2254" cy="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5">
                <a:extLst>
                  <a:ext uri="{FF2B5EF4-FFF2-40B4-BE49-F238E27FC236}">
                    <a16:creationId xmlns:a16="http://schemas.microsoft.com/office/drawing/2014/main" id="{5287FA15-AEB5-9E6A-D9C8-9A4B78D69C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6" y="2473"/>
                <a:ext cx="1131"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4">
                <a:extLst>
                  <a:ext uri="{FF2B5EF4-FFF2-40B4-BE49-F238E27FC236}">
                    <a16:creationId xmlns:a16="http://schemas.microsoft.com/office/drawing/2014/main" id="{7A4C0FCC-AB23-C1EE-FF65-0667B5ACE3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142368">
                <a:off x="6014" y="1121"/>
                <a:ext cx="2161"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3">
                <a:extLst>
                  <a:ext uri="{FF2B5EF4-FFF2-40B4-BE49-F238E27FC236}">
                    <a16:creationId xmlns:a16="http://schemas.microsoft.com/office/drawing/2014/main" id="{3A8C1B70-8CEF-7C57-6925-2E4412F0B9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4" y="7080"/>
                <a:ext cx="9986"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Rectangle 24">
            <a:extLst>
              <a:ext uri="{FF2B5EF4-FFF2-40B4-BE49-F238E27FC236}">
                <a16:creationId xmlns:a16="http://schemas.microsoft.com/office/drawing/2014/main" id="{9F2A628F-AB6D-F108-DBF4-2CD69F9451D4}"/>
              </a:ext>
            </a:extLst>
          </p:cNvPr>
          <p:cNvSpPr>
            <a:spLocks noChangeArrowheads="1"/>
          </p:cNvSpPr>
          <p:nvPr/>
        </p:nvSpPr>
        <p:spPr bwMode="auto">
          <a:xfrm>
            <a:off x="1379538" y="5300663"/>
            <a:ext cx="6557962" cy="815975"/>
          </a:xfrm>
          <a:prstGeom prst="rect">
            <a:avLst/>
          </a:prstGeom>
          <a:solidFill>
            <a:schemeClr val="accent6">
              <a:lumMod val="75000"/>
              <a:alpha val="60000"/>
            </a:schemeClr>
          </a:solidFill>
          <a:ln>
            <a:noFill/>
          </a:ln>
          <a:effectLst/>
        </p:spPr>
        <p:txBody>
          <a:bodyPr wrap="none" anchor="ctr">
            <a:spAutoFit/>
          </a:bodyPr>
          <a:lstStyle/>
          <a:p>
            <a:pPr eaLnBrk="0" hangingPunct="0">
              <a:defRPr/>
            </a:pPr>
            <a:r>
              <a:rPr lang="en-US" sz="1400" b="1" dirty="0">
                <a:solidFill>
                  <a:prstClr val="white"/>
                </a:solidFill>
                <a:latin typeface="+mn-lt"/>
                <a:ea typeface="Calibri" pitchFamily="34" charset="0"/>
                <a:cs typeface="Calibri" pitchFamily="34" charset="0"/>
              </a:rPr>
              <a:t>Underlying Processes and Functions (Foundation</a:t>
            </a:r>
            <a:r>
              <a:rPr lang="en-US" sz="1100" b="1" dirty="0">
                <a:solidFill>
                  <a:prstClr val="white"/>
                </a:solidFill>
                <a:latin typeface="+mn-lt"/>
                <a:ea typeface="Calibri" pitchFamily="34" charset="0"/>
                <a:cs typeface="Calibri" pitchFamily="34" charset="0"/>
              </a:rPr>
              <a:t>)</a:t>
            </a:r>
            <a:endParaRPr lang="en-US" sz="1100" b="1" dirty="0">
              <a:solidFill>
                <a:prstClr val="white"/>
              </a:solidFill>
              <a:latin typeface="Arial" pitchFamily="34" charset="0"/>
              <a:ea typeface="+mn-ea"/>
            </a:endParaRPr>
          </a:p>
          <a:p>
            <a:pPr eaLnBrk="0" hangingPunct="0">
              <a:defRPr/>
            </a:pPr>
            <a:r>
              <a:rPr lang="en-US" sz="1100" b="1" dirty="0">
                <a:solidFill>
                  <a:prstClr val="white"/>
                </a:solidFill>
                <a:latin typeface="+mn-lt"/>
                <a:ea typeface="Calibri" pitchFamily="34" charset="0"/>
                <a:cs typeface="Calibri" pitchFamily="34" charset="0"/>
              </a:rPr>
              <a:t>Nutrient cycling , Nutrient fixation (red alder), Soil formation , Natural Disturbance (Fire, wind,</a:t>
            </a:r>
            <a:endParaRPr lang="en-US" sz="1100" b="1" dirty="0">
              <a:solidFill>
                <a:prstClr val="white"/>
              </a:solidFill>
              <a:latin typeface="Arial" pitchFamily="34" charset="0"/>
              <a:ea typeface="+mn-ea"/>
            </a:endParaRPr>
          </a:p>
          <a:p>
            <a:pPr eaLnBrk="0" hangingPunct="0">
              <a:defRPr/>
            </a:pPr>
            <a:r>
              <a:rPr lang="en-US" sz="1100" b="1" dirty="0">
                <a:solidFill>
                  <a:prstClr val="white"/>
                </a:solidFill>
                <a:latin typeface="+mn-lt"/>
                <a:ea typeface="Calibri" pitchFamily="34" charset="0"/>
                <a:cs typeface="Calibri" pitchFamily="34" charset="0"/>
              </a:rPr>
              <a:t>landslides, insects and disease) ,Water cycling (Collection, storage, release, filtration, cooling) ,</a:t>
            </a:r>
            <a:endParaRPr lang="en-US" sz="1100" b="1" dirty="0">
              <a:solidFill>
                <a:prstClr val="white"/>
              </a:solidFill>
              <a:latin typeface="Arial" pitchFamily="34" charset="0"/>
              <a:ea typeface="+mn-ea"/>
            </a:endParaRPr>
          </a:p>
          <a:p>
            <a:pPr eaLnBrk="0" hangingPunct="0">
              <a:defRPr/>
            </a:pPr>
            <a:r>
              <a:rPr lang="en-US" sz="1100" b="1" dirty="0">
                <a:solidFill>
                  <a:prstClr val="white"/>
                </a:solidFill>
                <a:latin typeface="+mn-lt"/>
                <a:ea typeface="Calibri" pitchFamily="34" charset="0"/>
                <a:cs typeface="Calibri" pitchFamily="34" charset="0"/>
              </a:rPr>
              <a:t>Carbon cycling , Photosynthesis (Oxygen production) , </a:t>
            </a:r>
            <a:r>
              <a:rPr lang="en-US" sz="1100" b="1" dirty="0" err="1">
                <a:solidFill>
                  <a:prstClr val="white"/>
                </a:solidFill>
                <a:latin typeface="+mn-lt"/>
                <a:ea typeface="Calibri" pitchFamily="34" charset="0"/>
                <a:cs typeface="Calibri" pitchFamily="34" charset="0"/>
              </a:rPr>
              <a:t>Elevational</a:t>
            </a:r>
            <a:r>
              <a:rPr lang="en-US" sz="1100" b="1" dirty="0">
                <a:solidFill>
                  <a:prstClr val="white"/>
                </a:solidFill>
                <a:latin typeface="+mn-lt"/>
                <a:ea typeface="Calibri" pitchFamily="34" charset="0"/>
                <a:cs typeface="Calibri" pitchFamily="34" charset="0"/>
              </a:rPr>
              <a:t> diversity, Air purification</a:t>
            </a:r>
            <a:endParaRPr lang="en-US" sz="1100" b="1" dirty="0">
              <a:solidFill>
                <a:prstClr val="white"/>
              </a:solidFill>
              <a:latin typeface="Arial" pitchFamily="34" charset="0"/>
              <a:ea typeface="+mn-ea"/>
            </a:endParaRPr>
          </a:p>
        </p:txBody>
      </p:sp>
      <p:sp>
        <p:nvSpPr>
          <p:cNvPr id="23555" name="Rectangle 23">
            <a:extLst>
              <a:ext uri="{FF2B5EF4-FFF2-40B4-BE49-F238E27FC236}">
                <a16:creationId xmlns:a16="http://schemas.microsoft.com/office/drawing/2014/main" id="{ACB1E98F-4FAC-8997-BE69-42224D730820}"/>
              </a:ext>
            </a:extLst>
          </p:cNvPr>
          <p:cNvSpPr>
            <a:spLocks noChangeArrowheads="1"/>
          </p:cNvSpPr>
          <p:nvPr/>
        </p:nvSpPr>
        <p:spPr bwMode="auto">
          <a:xfrm rot="1018222">
            <a:off x="5051425" y="195263"/>
            <a:ext cx="3016250" cy="20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7688" tIns="622104" rIns="380880" bIns="0" anchor="ctr">
            <a:spAutoFit/>
          </a:bodyPr>
          <a:lstStyle>
            <a:lvl1pPr>
              <a:tabLst>
                <a:tab pos="419100" algn="l"/>
              </a:tabLst>
              <a:defRPr>
                <a:solidFill>
                  <a:schemeClr val="tx1"/>
                </a:solidFill>
                <a:latin typeface="Constantia" panose="02030602050306030303" pitchFamily="18" charset="0"/>
                <a:ea typeface="MS PGothic" panose="020B0600070205080204" pitchFamily="34" charset="-128"/>
              </a:defRPr>
            </a:lvl1pPr>
            <a:lvl2pPr marL="742950" indent="-285750">
              <a:tabLst>
                <a:tab pos="419100" algn="l"/>
              </a:tabLst>
              <a:defRPr>
                <a:solidFill>
                  <a:schemeClr val="tx1"/>
                </a:solidFill>
                <a:latin typeface="Constantia" panose="02030602050306030303" pitchFamily="18" charset="0"/>
                <a:ea typeface="MS PGothic" panose="020B0600070205080204" pitchFamily="34" charset="-128"/>
              </a:defRPr>
            </a:lvl2pPr>
            <a:lvl3pPr marL="1143000" indent="-228600">
              <a:tabLst>
                <a:tab pos="419100" algn="l"/>
              </a:tabLst>
              <a:defRPr>
                <a:solidFill>
                  <a:schemeClr val="tx1"/>
                </a:solidFill>
                <a:latin typeface="Constantia" panose="02030602050306030303" pitchFamily="18" charset="0"/>
                <a:ea typeface="MS PGothic" panose="020B0600070205080204" pitchFamily="34" charset="-128"/>
              </a:defRPr>
            </a:lvl3pPr>
            <a:lvl4pPr marL="1600200" indent="-228600">
              <a:tabLst>
                <a:tab pos="419100" algn="l"/>
              </a:tabLst>
              <a:defRPr>
                <a:solidFill>
                  <a:schemeClr val="tx1"/>
                </a:solidFill>
                <a:latin typeface="Constantia" panose="02030602050306030303" pitchFamily="18" charset="0"/>
                <a:ea typeface="MS PGothic" panose="020B0600070205080204" pitchFamily="34" charset="-128"/>
              </a:defRPr>
            </a:lvl4pPr>
            <a:lvl5pPr marL="2057400" indent="-228600">
              <a:tabLst>
                <a:tab pos="419100" algn="l"/>
              </a:tabLst>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9pPr>
          </a:lstStyle>
          <a:p>
            <a:br>
              <a:rPr lang="en-US" altLang="en-US" sz="1100">
                <a:solidFill>
                  <a:srgbClr val="000000"/>
                </a:solidFill>
                <a:latin typeface="Arial" panose="020B0604020202020204" pitchFamily="34" charset="0"/>
                <a:ea typeface="Calibri" panose="020F0502020204030204" pitchFamily="34" charset="0"/>
              </a:rPr>
            </a:br>
            <a:endParaRPr lang="en-US" altLang="en-US" sz="800">
              <a:solidFill>
                <a:srgbClr val="000000"/>
              </a:solidFill>
              <a:latin typeface="Arial" panose="020B0604020202020204" pitchFamily="34" charset="0"/>
            </a:endParaRPr>
          </a:p>
          <a:p>
            <a:pPr eaLnBrk="0" hangingPunct="0"/>
            <a:br>
              <a:rPr lang="en-US" altLang="en-US" sz="1100">
                <a:solidFill>
                  <a:srgbClr val="000000"/>
                </a:solidFill>
                <a:latin typeface="Arial" panose="020B0604020202020204" pitchFamily="34" charset="0"/>
                <a:ea typeface="Calibri" panose="020F0502020204030204" pitchFamily="34" charset="0"/>
              </a:rPr>
            </a:br>
            <a:endParaRPr lang="en-US" altLang="en-US" sz="800">
              <a:solidFill>
                <a:srgbClr val="000000"/>
              </a:solidFill>
              <a:latin typeface="Arial" panose="020B0604020202020204" pitchFamily="34" charset="0"/>
            </a:endParaRPr>
          </a:p>
          <a:p>
            <a:pPr eaLnBrk="0" hangingPunct="0"/>
            <a:r>
              <a:rPr lang="en-US" altLang="en-US" b="1">
                <a:solidFill>
                  <a:srgbClr val="000000"/>
                </a:solidFill>
                <a:cs typeface="Calibri" panose="020F0502020204030204" pitchFamily="34" charset="0"/>
              </a:rPr>
              <a:t>Provisions</a:t>
            </a:r>
            <a:endParaRPr lang="en-US" altLang="en-US" sz="800">
              <a:solidFill>
                <a:srgbClr val="000000"/>
              </a:solidFill>
              <a:latin typeface="Arial" panose="020B0604020202020204" pitchFamily="34" charset="0"/>
            </a:endParaRPr>
          </a:p>
          <a:p>
            <a:pPr eaLnBrk="0" hangingPunct="0"/>
            <a:br>
              <a:rPr lang="en-US" altLang="en-US" sz="1100">
                <a:solidFill>
                  <a:srgbClr val="000000"/>
                </a:solidFill>
                <a:latin typeface="Arial" panose="020B0604020202020204" pitchFamily="34" charset="0"/>
                <a:cs typeface="Calibri" panose="020F0502020204030204" pitchFamily="34" charset="0"/>
              </a:rPr>
            </a:br>
            <a:endParaRPr lang="en-US" altLang="en-US" sz="800">
              <a:solidFill>
                <a:srgbClr val="000000"/>
              </a:solidFill>
              <a:latin typeface="Arial" panose="020B0604020202020204" pitchFamily="34" charset="0"/>
            </a:endParaRPr>
          </a:p>
          <a:p>
            <a:pPr eaLnBrk="0" hangingPunct="0"/>
            <a:endParaRPr lang="en-US" altLang="en-US">
              <a:solidFill>
                <a:srgbClr val="000000"/>
              </a:solidFill>
              <a:latin typeface="Arial" panose="020B0604020202020204" pitchFamily="34" charset="0"/>
            </a:endParaRPr>
          </a:p>
        </p:txBody>
      </p:sp>
      <p:sp>
        <p:nvSpPr>
          <p:cNvPr id="15" name="Rectangle 14">
            <a:extLst>
              <a:ext uri="{FF2B5EF4-FFF2-40B4-BE49-F238E27FC236}">
                <a16:creationId xmlns:a16="http://schemas.microsoft.com/office/drawing/2014/main" id="{17F0B49F-26C0-55C4-1880-EC687CC67FF4}"/>
              </a:ext>
            </a:extLst>
          </p:cNvPr>
          <p:cNvSpPr/>
          <p:nvPr/>
        </p:nvSpPr>
        <p:spPr>
          <a:xfrm>
            <a:off x="5715000" y="1752600"/>
            <a:ext cx="2133600" cy="2678113"/>
          </a:xfrm>
          <a:prstGeom prst="rect">
            <a:avLst/>
          </a:prstGeom>
        </p:spPr>
        <p:txBody>
          <a:bodyPr>
            <a:spAutoFit/>
          </a:bodyPr>
          <a:lstStyle>
            <a:lvl1pPr>
              <a:tabLst>
                <a:tab pos="419100" algn="l"/>
              </a:tabLst>
              <a:defRPr>
                <a:solidFill>
                  <a:schemeClr val="tx1"/>
                </a:solidFill>
                <a:latin typeface="Constantia" panose="02030602050306030303" pitchFamily="18" charset="0"/>
                <a:ea typeface="MS PGothic" panose="020B0600070205080204" pitchFamily="34" charset="-128"/>
              </a:defRPr>
            </a:lvl1pPr>
            <a:lvl2pPr marL="742950" indent="-285750">
              <a:tabLst>
                <a:tab pos="419100" algn="l"/>
              </a:tabLst>
              <a:defRPr>
                <a:solidFill>
                  <a:schemeClr val="tx1"/>
                </a:solidFill>
                <a:latin typeface="Constantia" panose="02030602050306030303" pitchFamily="18" charset="0"/>
                <a:ea typeface="MS PGothic" panose="020B0600070205080204" pitchFamily="34" charset="-128"/>
              </a:defRPr>
            </a:lvl2pPr>
            <a:lvl3pPr marL="1143000" indent="-228600">
              <a:tabLst>
                <a:tab pos="419100" algn="l"/>
              </a:tabLst>
              <a:defRPr>
                <a:solidFill>
                  <a:schemeClr val="tx1"/>
                </a:solidFill>
                <a:latin typeface="Constantia" panose="02030602050306030303" pitchFamily="18" charset="0"/>
                <a:ea typeface="MS PGothic" panose="020B0600070205080204" pitchFamily="34" charset="-128"/>
              </a:defRPr>
            </a:lvl3pPr>
            <a:lvl4pPr marL="1600200" indent="-228600">
              <a:tabLst>
                <a:tab pos="419100" algn="l"/>
              </a:tabLst>
              <a:defRPr>
                <a:solidFill>
                  <a:schemeClr val="tx1"/>
                </a:solidFill>
                <a:latin typeface="Constantia" panose="02030602050306030303" pitchFamily="18" charset="0"/>
                <a:ea typeface="MS PGothic" panose="020B0600070205080204" pitchFamily="34" charset="-128"/>
              </a:defRPr>
            </a:lvl4pPr>
            <a:lvl5pPr marL="2057400" indent="-228600">
              <a:tabLst>
                <a:tab pos="419100" algn="l"/>
              </a:tabLst>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9pPr>
          </a:lstStyle>
          <a:p>
            <a:pPr eaLnBrk="0" hangingPunct="0"/>
            <a:r>
              <a:rPr lang="en-US" altLang="en-US" sz="1200" b="1">
                <a:solidFill>
                  <a:srgbClr val="000000"/>
                </a:solidFill>
                <a:cs typeface="Calibri" panose="020F0502020204030204" pitchFamily="34" charset="0"/>
              </a:rPr>
              <a:t>Clean cold water</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ea typeface="Arial" panose="020B0604020202020204" pitchFamily="34" charset="0"/>
              </a:rPr>
              <a:t>•  </a:t>
            </a:r>
            <a:r>
              <a:rPr lang="en-US" altLang="en-US" sz="1200">
                <a:solidFill>
                  <a:srgbClr val="000000"/>
                </a:solidFill>
                <a:cs typeface="Calibri" panose="020F0502020204030204" pitchFamily="34" charset="0"/>
              </a:rPr>
              <a:t>drinking water</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Food</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ea typeface="Arial" panose="020B0604020202020204" pitchFamily="34" charset="0"/>
              </a:rPr>
              <a:t>•  </a:t>
            </a:r>
            <a:r>
              <a:rPr lang="en-US" altLang="en-US" sz="1200">
                <a:solidFill>
                  <a:srgbClr val="000000"/>
                </a:solidFill>
                <a:ea typeface="Calibri" panose="020F0502020204030204" pitchFamily="34" charset="0"/>
              </a:rPr>
              <a:t>fish, plants, elk, deer, upland birds</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First foods (huckleberries)</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Forest products</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Wood products</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Special forest products</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Mineral sources</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Stream gravel</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Road rock</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Jobs and economic activity</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Community revenue source</a:t>
            </a:r>
            <a:endParaRPr lang="en-US" altLang="en-US" sz="1200" b="1">
              <a:solidFill>
                <a:srgbClr val="000000"/>
              </a:solidFill>
              <a:latin typeface="Arial" panose="020B0604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F77FF1C9-1FF9-102D-71E6-C063BDAFFA18}"/>
              </a:ext>
            </a:extLst>
          </p:cNvPr>
          <p:cNvSpPr/>
          <p:nvPr/>
        </p:nvSpPr>
        <p:spPr>
          <a:xfrm>
            <a:off x="1509713" y="2143125"/>
            <a:ext cx="1766887" cy="2124075"/>
          </a:xfrm>
          <a:prstGeom prst="rect">
            <a:avLst/>
          </a:prstGeom>
        </p:spPr>
        <p:txBody>
          <a:bodyPr>
            <a:spAutoFit/>
          </a:bodyPr>
          <a:lstStyle>
            <a:lvl1pPr>
              <a:tabLst>
                <a:tab pos="419100" algn="l"/>
              </a:tabLst>
              <a:defRPr>
                <a:solidFill>
                  <a:schemeClr val="tx1"/>
                </a:solidFill>
                <a:latin typeface="Constantia" panose="02030602050306030303" pitchFamily="18" charset="0"/>
                <a:ea typeface="MS PGothic" panose="020B0600070205080204" pitchFamily="34" charset="-128"/>
              </a:defRPr>
            </a:lvl1pPr>
            <a:lvl2pPr marL="742950" indent="-285750">
              <a:tabLst>
                <a:tab pos="419100" algn="l"/>
              </a:tabLst>
              <a:defRPr>
                <a:solidFill>
                  <a:schemeClr val="tx1"/>
                </a:solidFill>
                <a:latin typeface="Constantia" panose="02030602050306030303" pitchFamily="18" charset="0"/>
                <a:ea typeface="MS PGothic" panose="020B0600070205080204" pitchFamily="34" charset="-128"/>
              </a:defRPr>
            </a:lvl2pPr>
            <a:lvl3pPr marL="1143000" indent="-228600">
              <a:tabLst>
                <a:tab pos="419100" algn="l"/>
              </a:tabLst>
              <a:defRPr>
                <a:solidFill>
                  <a:schemeClr val="tx1"/>
                </a:solidFill>
                <a:latin typeface="Constantia" panose="02030602050306030303" pitchFamily="18" charset="0"/>
                <a:ea typeface="MS PGothic" panose="020B0600070205080204" pitchFamily="34" charset="-128"/>
              </a:defRPr>
            </a:lvl3pPr>
            <a:lvl4pPr marL="1600200" indent="-228600">
              <a:tabLst>
                <a:tab pos="419100" algn="l"/>
              </a:tabLst>
              <a:defRPr>
                <a:solidFill>
                  <a:schemeClr val="tx1"/>
                </a:solidFill>
                <a:latin typeface="Constantia" panose="02030602050306030303" pitchFamily="18" charset="0"/>
                <a:ea typeface="MS PGothic" panose="020B0600070205080204" pitchFamily="34" charset="-128"/>
              </a:defRPr>
            </a:lvl4pPr>
            <a:lvl5pPr marL="2057400" indent="-228600">
              <a:tabLst>
                <a:tab pos="419100" algn="l"/>
              </a:tabLst>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9pPr>
          </a:lstStyle>
          <a:p>
            <a:pPr eaLnBrk="0" hangingPunct="0"/>
            <a:r>
              <a:rPr lang="en-US" altLang="en-US" sz="1200" b="1">
                <a:solidFill>
                  <a:srgbClr val="000000"/>
                </a:solidFill>
                <a:cs typeface="Calibri" panose="020F0502020204030204" pitchFamily="34" charset="0"/>
              </a:rPr>
              <a:t>Riparian</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ea typeface="Arial" panose="020B0604020202020204" pitchFamily="34" charset="0"/>
              </a:rPr>
              <a:t>•</a:t>
            </a:r>
            <a:r>
              <a:rPr lang="en-US" altLang="en-US" sz="1200">
                <a:solidFill>
                  <a:srgbClr val="000000"/>
                </a:solidFill>
                <a:ea typeface="Arial" panose="020B0604020202020204" pitchFamily="34" charset="0"/>
                <a:cs typeface="Calibri" panose="020F0502020204030204" pitchFamily="34" charset="0"/>
              </a:rPr>
              <a:t>Aquatic,</a:t>
            </a:r>
            <a:r>
              <a:rPr lang="en-US" altLang="en-US" sz="1200">
                <a:solidFill>
                  <a:srgbClr val="000000"/>
                </a:solidFill>
                <a:latin typeface="Arial" panose="020B0604020202020204" pitchFamily="34" charset="0"/>
                <a:cs typeface="Calibri" panose="020F0502020204030204" pitchFamily="34" charset="0"/>
              </a:rPr>
              <a:t> </a:t>
            </a:r>
            <a:r>
              <a:rPr lang="en-US" altLang="en-US" sz="1200">
                <a:solidFill>
                  <a:srgbClr val="000000"/>
                </a:solidFill>
                <a:cs typeface="Calibri" panose="020F0502020204030204" pitchFamily="34" charset="0"/>
              </a:rPr>
              <a:t>floodplain</a:t>
            </a:r>
            <a:endParaRPr lang="en-US" altLang="en-US" sz="1200">
              <a:solidFill>
                <a:srgbClr val="000000"/>
              </a:solidFill>
              <a:latin typeface="Arial" panose="020B0604020202020204" pitchFamily="34" charset="0"/>
              <a:cs typeface="Calibri" panose="020F0502020204030204" pitchFamily="34" charset="0"/>
            </a:endParaRPr>
          </a:p>
          <a:p>
            <a:pPr eaLnBrk="0" hangingPunct="0"/>
            <a:r>
              <a:rPr lang="en-US" altLang="en-US" sz="1200" b="1">
                <a:solidFill>
                  <a:srgbClr val="000000"/>
                </a:solidFill>
                <a:cs typeface="Calibri" panose="020F0502020204030204" pitchFamily="34" charset="0"/>
              </a:rPr>
              <a:t>Upland Forest</a:t>
            </a:r>
            <a:endParaRPr lang="en-US" altLang="en-US" sz="1200" b="1">
              <a:solidFill>
                <a:srgbClr val="000000"/>
              </a:solidFill>
              <a:latin typeface="Arial" panose="020B0604020202020204" pitchFamily="34" charset="0"/>
              <a:cs typeface="Calibri" panose="020F0502020204030204" pitchFamily="34" charset="0"/>
            </a:endParaRPr>
          </a:p>
          <a:p>
            <a:pPr eaLnBrk="0" hangingPunct="0"/>
            <a:r>
              <a:rPr lang="en-US" altLang="en-US" sz="1200">
                <a:solidFill>
                  <a:srgbClr val="000000"/>
                </a:solidFill>
                <a:cs typeface="Arial" panose="020B0604020202020204" pitchFamily="34" charset="0"/>
              </a:rPr>
              <a:t>•</a:t>
            </a:r>
            <a:r>
              <a:rPr lang="en-US" altLang="en-US" sz="1200">
                <a:solidFill>
                  <a:srgbClr val="000000"/>
                </a:solidFill>
                <a:cs typeface="Calibri" panose="020F0502020204030204" pitchFamily="34" charset="0"/>
              </a:rPr>
              <a:t>Old growth, mid-</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Calibri" panose="020F0502020204030204" pitchFamily="34" charset="0"/>
              </a:rPr>
              <a:t>seral, early seral</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Shrub</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a:t>
            </a:r>
            <a:r>
              <a:rPr lang="en-US" altLang="en-US" sz="1200">
                <a:solidFill>
                  <a:srgbClr val="000000"/>
                </a:solidFill>
                <a:cs typeface="Calibri" panose="020F0502020204030204" pitchFamily="34" charset="0"/>
              </a:rPr>
              <a:t>Vine maple</a:t>
            </a:r>
            <a:r>
              <a:rPr lang="en-US" altLang="en-US" sz="1200">
                <a:solidFill>
                  <a:srgbClr val="000000"/>
                </a:solidFill>
                <a:latin typeface="Arial" panose="020B0604020202020204" pitchFamily="34" charset="0"/>
              </a:rPr>
              <a:t> </a:t>
            </a:r>
            <a:r>
              <a:rPr lang="en-US" altLang="en-US" sz="1200">
                <a:solidFill>
                  <a:srgbClr val="000000"/>
                </a:solidFill>
                <a:cs typeface="Calibri" panose="020F0502020204030204" pitchFamily="34" charset="0"/>
              </a:rPr>
              <a:t>patches</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Meadows</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a:t>
            </a:r>
            <a:r>
              <a:rPr lang="en-US" altLang="en-US" sz="1200">
                <a:solidFill>
                  <a:srgbClr val="000000"/>
                </a:solidFill>
                <a:cs typeface="Calibri" panose="020F0502020204030204" pitchFamily="34" charset="0"/>
              </a:rPr>
              <a:t>Wet and dry</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Ponds and seeps</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Rock talus</a:t>
            </a:r>
            <a:endParaRPr lang="en-US" altLang="en-US" sz="1200" b="1">
              <a:solidFill>
                <a:srgbClr val="000000"/>
              </a:solidFill>
              <a:latin typeface="Arial" panose="020B060402020202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173565FA-A128-53C3-B4E8-D019389A9D28}"/>
              </a:ext>
            </a:extLst>
          </p:cNvPr>
          <p:cNvSpPr/>
          <p:nvPr/>
        </p:nvSpPr>
        <p:spPr>
          <a:xfrm>
            <a:off x="3343275" y="1490663"/>
            <a:ext cx="2330450" cy="2862262"/>
          </a:xfrm>
          <a:prstGeom prst="rect">
            <a:avLst/>
          </a:prstGeom>
        </p:spPr>
        <p:txBody>
          <a:bodyPr>
            <a:spAutoFit/>
          </a:bodyPr>
          <a:lstStyle>
            <a:lvl1pPr>
              <a:tabLst>
                <a:tab pos="419100" algn="l"/>
              </a:tabLst>
              <a:defRPr>
                <a:solidFill>
                  <a:schemeClr val="tx1"/>
                </a:solidFill>
                <a:latin typeface="Constantia" panose="02030602050306030303" pitchFamily="18" charset="0"/>
                <a:ea typeface="MS PGothic" panose="020B0600070205080204" pitchFamily="34" charset="-128"/>
              </a:defRPr>
            </a:lvl1pPr>
            <a:lvl2pPr marL="742950" indent="-285750">
              <a:tabLst>
                <a:tab pos="419100" algn="l"/>
              </a:tabLst>
              <a:defRPr>
                <a:solidFill>
                  <a:schemeClr val="tx1"/>
                </a:solidFill>
                <a:latin typeface="Constantia" panose="02030602050306030303" pitchFamily="18" charset="0"/>
                <a:ea typeface="MS PGothic" panose="020B0600070205080204" pitchFamily="34" charset="-128"/>
              </a:defRPr>
            </a:lvl2pPr>
            <a:lvl3pPr marL="1143000" indent="-228600">
              <a:tabLst>
                <a:tab pos="419100" algn="l"/>
              </a:tabLst>
              <a:defRPr>
                <a:solidFill>
                  <a:schemeClr val="tx1"/>
                </a:solidFill>
                <a:latin typeface="Constantia" panose="02030602050306030303" pitchFamily="18" charset="0"/>
                <a:ea typeface="MS PGothic" panose="020B0600070205080204" pitchFamily="34" charset="-128"/>
              </a:defRPr>
            </a:lvl3pPr>
            <a:lvl4pPr marL="1600200" indent="-228600">
              <a:tabLst>
                <a:tab pos="419100" algn="l"/>
              </a:tabLst>
              <a:defRPr>
                <a:solidFill>
                  <a:schemeClr val="tx1"/>
                </a:solidFill>
                <a:latin typeface="Constantia" panose="02030602050306030303" pitchFamily="18" charset="0"/>
                <a:ea typeface="MS PGothic" panose="020B0600070205080204" pitchFamily="34" charset="-128"/>
              </a:defRPr>
            </a:lvl4pPr>
            <a:lvl5pPr marL="2057400" indent="-228600">
              <a:tabLst>
                <a:tab pos="419100" algn="l"/>
              </a:tabLst>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tabLst>
                <a:tab pos="419100" algn="l"/>
              </a:tabLst>
              <a:defRPr>
                <a:solidFill>
                  <a:schemeClr val="tx1"/>
                </a:solidFill>
                <a:latin typeface="Constantia" panose="02030602050306030303" pitchFamily="18" charset="0"/>
                <a:ea typeface="MS PGothic" panose="020B0600070205080204" pitchFamily="34" charset="-128"/>
              </a:defRPr>
            </a:lvl9pPr>
          </a:lstStyle>
          <a:p>
            <a:pPr eaLnBrk="0" hangingPunct="0"/>
            <a:r>
              <a:rPr lang="en-US" altLang="en-US" sz="1200" b="1">
                <a:solidFill>
                  <a:srgbClr val="000000"/>
                </a:solidFill>
                <a:cs typeface="Calibri" panose="020F0502020204030204" pitchFamily="34" charset="0"/>
              </a:rPr>
              <a:t>Visual quality</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Scenery</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First foods </a:t>
            </a:r>
            <a:r>
              <a:rPr lang="en-US" altLang="en-US" sz="1200">
                <a:solidFill>
                  <a:srgbClr val="000000"/>
                </a:solidFill>
                <a:cs typeface="Calibri" panose="020F0502020204030204" pitchFamily="34" charset="0"/>
              </a:rPr>
              <a:t>(huckleberries)</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Recreation potential</a:t>
            </a:r>
            <a:endParaRPr lang="en-US" altLang="en-US" sz="1200" b="1">
              <a:solidFill>
                <a:srgbClr val="000000"/>
              </a:solidFill>
              <a:latin typeface="Arial" panose="020B0604020202020204" pitchFamily="34" charset="0"/>
            </a:endParaRPr>
          </a:p>
          <a:p>
            <a:pPr eaLnBrk="0" hangingPunct="0"/>
            <a:r>
              <a:rPr lang="en-US" altLang="en-US" sz="1200">
                <a:solidFill>
                  <a:srgbClr val="000000"/>
                </a:solidFill>
                <a:ea typeface="Arial" panose="020B0604020202020204" pitchFamily="34" charset="0"/>
              </a:rPr>
              <a:t>•  </a:t>
            </a:r>
            <a:r>
              <a:rPr lang="en-US" altLang="en-US" sz="1200">
                <a:solidFill>
                  <a:srgbClr val="000000"/>
                </a:solidFill>
                <a:cs typeface="Calibri" panose="020F0502020204030204" pitchFamily="34" charset="0"/>
              </a:rPr>
              <a:t>Dispersed camping</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Swimming holes</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Arial" panose="020B0604020202020204" pitchFamily="34" charset="0"/>
              </a:rPr>
              <a:t>•  </a:t>
            </a:r>
            <a:r>
              <a:rPr lang="en-US" altLang="en-US" sz="1200">
                <a:solidFill>
                  <a:srgbClr val="000000"/>
                </a:solidFill>
                <a:cs typeface="Calibri" panose="020F0502020204030204" pitchFamily="34" charset="0"/>
              </a:rPr>
              <a:t>Hiking, fishing, hunting</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Existence value</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Spiritual </a:t>
            </a:r>
            <a:r>
              <a:rPr lang="en-US" altLang="en-US" sz="1200">
                <a:solidFill>
                  <a:srgbClr val="000000"/>
                </a:solidFill>
                <a:cs typeface="Calibri" panose="020F0502020204030204" pitchFamily="34" charset="0"/>
              </a:rPr>
              <a:t>(Native values and</a:t>
            </a:r>
            <a:endParaRPr lang="en-US" altLang="en-US" sz="1200">
              <a:solidFill>
                <a:srgbClr val="000000"/>
              </a:solidFill>
              <a:latin typeface="Arial" panose="020B0604020202020204" pitchFamily="34" charset="0"/>
            </a:endParaRPr>
          </a:p>
          <a:p>
            <a:pPr eaLnBrk="0" hangingPunct="0"/>
            <a:r>
              <a:rPr lang="en-US" altLang="en-US" sz="1200">
                <a:solidFill>
                  <a:srgbClr val="000000"/>
                </a:solidFill>
                <a:cs typeface="Calibri" panose="020F0502020204030204" pitchFamily="34" charset="0"/>
              </a:rPr>
              <a:t>general recreation)</a:t>
            </a:r>
            <a:endParaRPr lang="en-US" altLang="en-US" sz="1200">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Solitude, Space</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Cultural heritage</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Rich settlement history</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Public access</a:t>
            </a:r>
            <a:endParaRPr lang="en-US" altLang="en-US" sz="1200" b="1">
              <a:solidFill>
                <a:srgbClr val="000000"/>
              </a:solidFill>
              <a:latin typeface="Arial" panose="020B0604020202020204" pitchFamily="34" charset="0"/>
            </a:endParaRPr>
          </a:p>
          <a:p>
            <a:pPr eaLnBrk="0" hangingPunct="0"/>
            <a:r>
              <a:rPr lang="en-US" altLang="en-US" sz="1200" b="1">
                <a:solidFill>
                  <a:srgbClr val="000000"/>
                </a:solidFill>
                <a:cs typeface="Calibri" panose="020F0502020204030204" pitchFamily="34" charset="0"/>
              </a:rPr>
              <a:t>Special or unique species</a:t>
            </a:r>
            <a:endParaRPr lang="en-US" altLang="en-US" sz="1200" b="1">
              <a:solidFill>
                <a:srgbClr val="000000"/>
              </a:solidFill>
              <a:latin typeface="Arial" panose="020B06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75361CA-AD03-843C-CBA3-269F2EF120A8}"/>
              </a:ext>
            </a:extLst>
          </p:cNvPr>
          <p:cNvSpPr txBox="1"/>
          <p:nvPr/>
        </p:nvSpPr>
        <p:spPr>
          <a:xfrm>
            <a:off x="1466850" y="4689475"/>
            <a:ext cx="6172200" cy="492125"/>
          </a:xfrm>
          <a:prstGeom prst="rect">
            <a:avLst/>
          </a:prstGeom>
          <a:solidFill>
            <a:schemeClr val="accent6">
              <a:lumMod val="75000"/>
              <a:alpha val="70000"/>
            </a:schemeClr>
          </a:solidFill>
        </p:spPr>
        <p:txBody>
          <a:bodyPr>
            <a:spAutoFit/>
          </a:bodyPr>
          <a:lstStyle/>
          <a:p>
            <a:pPr fontAlgn="auto">
              <a:spcBef>
                <a:spcPts val="0"/>
              </a:spcBef>
              <a:spcAft>
                <a:spcPts val="0"/>
              </a:spcAft>
              <a:defRPr/>
            </a:pPr>
            <a:r>
              <a:rPr lang="en-US" sz="1400" b="1" dirty="0">
                <a:solidFill>
                  <a:srgbClr val="FFFF00"/>
                </a:solidFill>
                <a:latin typeface="+mn-lt"/>
                <a:ea typeface="+mn-ea"/>
              </a:rPr>
              <a:t>Human Actions </a:t>
            </a:r>
            <a:r>
              <a:rPr lang="en-US" sz="1200" b="1" dirty="0">
                <a:solidFill>
                  <a:srgbClr val="FFFF00"/>
                </a:solidFill>
                <a:latin typeface="+mn-lt"/>
                <a:ea typeface="+mn-ea"/>
              </a:rPr>
              <a:t>(Potential to affect above or below): Flood Control Dam, Forest Management, Road Construction and Maintenance, Fire Suppression ,  Recreation</a:t>
            </a:r>
          </a:p>
        </p:txBody>
      </p:sp>
      <p:sp>
        <p:nvSpPr>
          <p:cNvPr id="20" name="TextBox 19">
            <a:extLst>
              <a:ext uri="{FF2B5EF4-FFF2-40B4-BE49-F238E27FC236}">
                <a16:creationId xmlns:a16="http://schemas.microsoft.com/office/drawing/2014/main" id="{0350BF9D-BBC1-C69F-A41D-ECB65978D1E3}"/>
              </a:ext>
            </a:extLst>
          </p:cNvPr>
          <p:cNvSpPr txBox="1"/>
          <p:nvPr/>
        </p:nvSpPr>
        <p:spPr>
          <a:xfrm>
            <a:off x="5451475" y="6218238"/>
            <a:ext cx="3794125" cy="646112"/>
          </a:xfrm>
          <a:prstGeom prst="rect">
            <a:avLst/>
          </a:prstGeom>
          <a:noFill/>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0" hangingPunct="0"/>
            <a:r>
              <a:rPr lang="en-US" altLang="en-US" sz="1200">
                <a:cs typeface="Calibri" panose="020F0502020204030204" pitchFamily="34" charset="0"/>
              </a:rPr>
              <a:t>Additional benefits from this landscape project:</a:t>
            </a:r>
            <a:endParaRPr lang="en-US" altLang="en-US" sz="1200">
              <a:latin typeface="Arial" panose="020B0604020202020204" pitchFamily="34" charset="0"/>
            </a:endParaRPr>
          </a:p>
          <a:p>
            <a:pPr eaLnBrk="0" hangingPunct="0"/>
            <a:r>
              <a:rPr lang="en-US" altLang="en-US" sz="1200">
                <a:ea typeface="Arial" panose="020B0604020202020204" pitchFamily="34" charset="0"/>
              </a:rPr>
              <a:t>•  </a:t>
            </a:r>
            <a:r>
              <a:rPr lang="en-US" altLang="en-US" sz="1200">
                <a:cs typeface="Calibri" panose="020F0502020204030204" pitchFamily="34" charset="0"/>
              </a:rPr>
              <a:t>Partnership potential of checkerboard landscape</a:t>
            </a:r>
            <a:endParaRPr lang="en-US" altLang="en-US" sz="1200">
              <a:latin typeface="Arial" panose="020B0604020202020204" pitchFamily="34" charset="0"/>
            </a:endParaRPr>
          </a:p>
          <a:p>
            <a:pPr eaLnBrk="0" hangingPunct="0"/>
            <a:r>
              <a:rPr lang="en-US" altLang="en-US" sz="1200">
                <a:cs typeface="Arial" panose="020B0604020202020204" pitchFamily="34" charset="0"/>
              </a:rPr>
              <a:t>•  </a:t>
            </a:r>
            <a:r>
              <a:rPr lang="en-US" altLang="en-US" sz="1200">
                <a:cs typeface="Calibri" panose="020F0502020204030204" pitchFamily="34" charset="0"/>
              </a:rPr>
              <a:t>Shared resources, cost saving</a:t>
            </a:r>
            <a:endParaRPr lang="en-US" altLang="en-US" sz="1200">
              <a:latin typeface="Arial" panose="020B0604020202020204" pitchFamily="34" charset="0"/>
            </a:endParaRPr>
          </a:p>
        </p:txBody>
      </p:sp>
      <p:sp>
        <p:nvSpPr>
          <p:cNvPr id="31" name="Rectangle 2">
            <a:extLst>
              <a:ext uri="{FF2B5EF4-FFF2-40B4-BE49-F238E27FC236}">
                <a16:creationId xmlns:a16="http://schemas.microsoft.com/office/drawing/2014/main" id="{E67735E1-BF95-588A-38BF-F22AC05289E4}"/>
              </a:ext>
            </a:extLst>
          </p:cNvPr>
          <p:cNvSpPr txBox="1">
            <a:spLocks noChangeArrowheads="1"/>
          </p:cNvSpPr>
          <p:nvPr/>
        </p:nvSpPr>
        <p:spPr>
          <a:xfrm>
            <a:off x="-19368" y="6283491"/>
            <a:ext cx="4021455" cy="574509"/>
          </a:xfrm>
          <a:prstGeom prst="rect">
            <a:avLst/>
          </a:prstGeom>
          <a:ln>
            <a:noFill/>
          </a:ln>
        </p:spPr>
        <p:txBody>
          <a:bodyPr lIns="0" tIns="0" rIns="18288" bIns="0" anchor="b">
            <a:normAutofit fontScale="97500" lnSpcReduction="1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fontAlgn="auto">
              <a:spcAft>
                <a:spcPts val="0"/>
              </a:spcAft>
              <a:defRPr/>
            </a:pPr>
            <a:r>
              <a:rPr lang="en-US" sz="4000" dirty="0">
                <a:ln w="1905"/>
                <a:solidFill>
                  <a:srgbClr val="FFFF00"/>
                </a:solidFill>
                <a:effectLst>
                  <a:outerShdw blurRad="38100" dist="38100" dir="2700000" algn="tl">
                    <a:srgbClr val="000000">
                      <a:alpha val="43137"/>
                    </a:srgbClr>
                  </a:outerShdw>
                </a:effectLst>
                <a:ea typeface="+mn-ea"/>
                <a:cs typeface="+mn-cs"/>
              </a:rPr>
              <a:t>Community Values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22494BF-BE47-711E-1E69-AFCF59E6EBAF}"/>
              </a:ext>
            </a:extLst>
          </p:cNvPr>
          <p:cNvSpPr>
            <a:spLocks noGrp="1"/>
          </p:cNvSpPr>
          <p:nvPr>
            <p:ph type="title"/>
          </p:nvPr>
        </p:nvSpPr>
        <p:spPr>
          <a:xfrm>
            <a:off x="304800" y="152400"/>
            <a:ext cx="7391400" cy="711200"/>
          </a:xfrm>
        </p:spPr>
        <p:txBody>
          <a:bodyPr>
            <a:noAutofit/>
          </a:bodyPr>
          <a:lstStyle/>
          <a:p>
            <a:r>
              <a:rPr lang="en-US" altLang="en-US" sz="4400">
                <a:solidFill>
                  <a:srgbClr val="FFFF00"/>
                </a:solidFill>
                <a:effectLst>
                  <a:outerShdw blurRad="38100" dist="38100" dir="2700000" algn="tl">
                    <a:srgbClr val="FFFFFF"/>
                  </a:outerShdw>
                </a:effectLst>
              </a:rPr>
              <a:t>Traditional USFS Assessments</a:t>
            </a:r>
          </a:p>
        </p:txBody>
      </p:sp>
      <p:pic>
        <p:nvPicPr>
          <p:cNvPr id="6146" name="Content Placeholder 3" descr="nepa_triangle_2432.jpg">
            <a:extLst>
              <a:ext uri="{FF2B5EF4-FFF2-40B4-BE49-F238E27FC236}">
                <a16:creationId xmlns:a16="http://schemas.microsoft.com/office/drawing/2014/main" id="{0F82CF34-2FE9-D15A-DBBD-4A17CB84515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92413" y="1389063"/>
            <a:ext cx="5589587" cy="5011737"/>
          </a:xfrm>
        </p:spPr>
      </p:pic>
      <p:sp>
        <p:nvSpPr>
          <p:cNvPr id="6" name="Rectangle 5">
            <a:extLst>
              <a:ext uri="{FF2B5EF4-FFF2-40B4-BE49-F238E27FC236}">
                <a16:creationId xmlns:a16="http://schemas.microsoft.com/office/drawing/2014/main" id="{AA622C3C-6839-97E0-FCB8-F5DA3E0B2A28}"/>
              </a:ext>
            </a:extLst>
          </p:cNvPr>
          <p:cNvSpPr/>
          <p:nvPr/>
        </p:nvSpPr>
        <p:spPr>
          <a:xfrm rot="1800143">
            <a:off x="3505200" y="1296988"/>
            <a:ext cx="541338" cy="2971800"/>
          </a:xfrm>
          <a:prstGeom prst="rect">
            <a:avLst/>
          </a:prstGeom>
          <a:ln w="66675">
            <a:solidFill>
              <a:srgbClr val="2506D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TextBox 6">
            <a:extLst>
              <a:ext uri="{FF2B5EF4-FFF2-40B4-BE49-F238E27FC236}">
                <a16:creationId xmlns:a16="http://schemas.microsoft.com/office/drawing/2014/main" id="{F9F61DDC-A3B6-6B53-82F5-761D93D8FA9A}"/>
              </a:ext>
            </a:extLst>
          </p:cNvPr>
          <p:cNvSpPr txBox="1"/>
          <p:nvPr/>
        </p:nvSpPr>
        <p:spPr>
          <a:xfrm>
            <a:off x="312738" y="990600"/>
            <a:ext cx="2686050" cy="2554288"/>
          </a:xfrm>
          <a:prstGeom prst="rect">
            <a:avLst/>
          </a:prstGeom>
          <a:solidFill>
            <a:srgbClr val="2506DC"/>
          </a:solidFill>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2000">
                <a:latin typeface="Calibri" panose="020F0502020204030204" pitchFamily="34" charset="0"/>
              </a:rPr>
              <a:t>Traditionally:</a:t>
            </a:r>
          </a:p>
          <a:p>
            <a:pPr>
              <a:buFont typeface="Arial" panose="020B0604020202020204" pitchFamily="34" charset="0"/>
              <a:buChar char="•"/>
            </a:pPr>
            <a:r>
              <a:rPr lang="en-US" altLang="en-US" sz="2000">
                <a:latin typeface="Calibri" panose="020F0502020204030204" pitchFamily="34" charset="0"/>
              </a:rPr>
              <a:t>Silviculturally driven</a:t>
            </a:r>
          </a:p>
          <a:p>
            <a:pPr>
              <a:buFont typeface="Arial" panose="020B0604020202020204" pitchFamily="34" charset="0"/>
              <a:buChar char="•"/>
            </a:pPr>
            <a:endParaRPr lang="en-US" altLang="en-US" sz="2000">
              <a:latin typeface="Calibri" panose="020F0502020204030204" pitchFamily="34" charset="0"/>
            </a:endParaRPr>
          </a:p>
          <a:p>
            <a:pPr>
              <a:buFont typeface="Arial" panose="020B0604020202020204" pitchFamily="34" charset="0"/>
              <a:buChar char="•"/>
            </a:pPr>
            <a:r>
              <a:rPr lang="en-US" altLang="en-US" sz="2000">
                <a:latin typeface="Calibri" panose="020F0502020204030204" pitchFamily="34" charset="0"/>
              </a:rPr>
              <a:t>Ties to landscape </a:t>
            </a:r>
          </a:p>
          <a:p>
            <a:r>
              <a:rPr lang="en-US" altLang="en-US" sz="2000">
                <a:latin typeface="Calibri" panose="020F0502020204030204" pitchFamily="34" charset="0"/>
              </a:rPr>
              <a:t>     processes were weak</a:t>
            </a:r>
          </a:p>
          <a:p>
            <a:pPr>
              <a:buFont typeface="Arial" panose="020B0604020202020204" pitchFamily="34" charset="0"/>
              <a:buChar char="•"/>
            </a:pPr>
            <a:endParaRPr lang="en-US" altLang="en-US" sz="2000">
              <a:latin typeface="Calibri" panose="020F0502020204030204" pitchFamily="34" charset="0"/>
            </a:endParaRPr>
          </a:p>
          <a:p>
            <a:pPr>
              <a:buFont typeface="Arial" panose="020B0604020202020204" pitchFamily="34" charset="0"/>
              <a:buChar char="•"/>
            </a:pPr>
            <a:r>
              <a:rPr lang="en-US" altLang="en-US" sz="2000">
                <a:latin typeface="Calibri" panose="020F0502020204030204" pitchFamily="34" charset="0"/>
              </a:rPr>
              <a:t>Didn’t meaningfully</a:t>
            </a:r>
          </a:p>
          <a:p>
            <a:r>
              <a:rPr lang="en-US" altLang="en-US" sz="2000">
                <a:latin typeface="Calibri" panose="020F0502020204030204" pitchFamily="34" charset="0"/>
              </a:rPr>
              <a:t>     involve the public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FC5F-B243-67A9-ED64-65C1F2321AC5}"/>
              </a:ext>
            </a:extLst>
          </p:cNvPr>
          <p:cNvSpPr>
            <a:spLocks noGrp="1"/>
          </p:cNvSpPr>
          <p:nvPr>
            <p:ph type="title"/>
          </p:nvPr>
        </p:nvSpPr>
        <p:spPr>
          <a:xfrm rot="16200000">
            <a:off x="-1981200" y="3124200"/>
            <a:ext cx="5410200" cy="685800"/>
          </a:xfrm>
        </p:spPr>
        <p:txBody>
          <a:bodyPr>
            <a:noAutofit/>
          </a:bodyPr>
          <a:lstStyle/>
          <a:p>
            <a:r>
              <a:rPr lang="en-US" altLang="en-US" sz="4400" i="1">
                <a:solidFill>
                  <a:schemeClr val="tx1"/>
                </a:solidFill>
                <a:effectLst>
                  <a:outerShdw blurRad="38100" dist="38100" dir="2700000" algn="tl">
                    <a:srgbClr val="04617B"/>
                  </a:outerShdw>
                </a:effectLst>
              </a:rPr>
              <a:t>Streams and Wild Fish</a:t>
            </a:r>
          </a:p>
        </p:txBody>
      </p:sp>
      <p:sp>
        <p:nvSpPr>
          <p:cNvPr id="3" name="Rectangle 2">
            <a:extLst>
              <a:ext uri="{FF2B5EF4-FFF2-40B4-BE49-F238E27FC236}">
                <a16:creationId xmlns:a16="http://schemas.microsoft.com/office/drawing/2014/main" id="{CAC10B81-9B41-2E06-E033-6A3815A1F909}"/>
              </a:ext>
            </a:extLst>
          </p:cNvPr>
          <p:cNvSpPr/>
          <p:nvPr/>
        </p:nvSpPr>
        <p:spPr>
          <a:xfrm>
            <a:off x="79375" y="-152400"/>
            <a:ext cx="7485063" cy="1046163"/>
          </a:xfrm>
          <a:prstGeom prst="rect">
            <a:avLst/>
          </a:prstGeom>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400">
                <a:solidFill>
                  <a:srgbClr val="FFFF00"/>
                </a:solidFill>
                <a:effectLst>
                  <a:outerShdw blurRad="38100" dist="38100" dir="2700000" algn="tl">
                    <a:srgbClr val="FFFFFF"/>
                  </a:outerShdw>
                </a:effectLst>
                <a:latin typeface="Calibri" panose="020F0502020204030204" pitchFamily="34" charset="0"/>
              </a:rPr>
              <a:t>Restoration Design</a:t>
            </a:r>
          </a:p>
          <a:p>
            <a:r>
              <a:rPr lang="en-US" altLang="en-US">
                <a:solidFill>
                  <a:srgbClr val="FFFF00"/>
                </a:solidFill>
                <a:effectLst>
                  <a:outerShdw blurRad="38100" dist="38100" dir="2700000" algn="tl">
                    <a:srgbClr val="FFFFFF"/>
                  </a:outerShdw>
                </a:effectLst>
                <a:latin typeface="Calibri" panose="020F0502020204030204" pitchFamily="34" charset="0"/>
              </a:rPr>
              <a:t>Landscape Challenges…Desired Condition…World of Ideas…Near Term Actions</a:t>
            </a:r>
            <a:endParaRPr lang="en-US" altLang="en-US">
              <a:latin typeface="Calibri" panose="020F0502020204030204" pitchFamily="34" charset="0"/>
            </a:endParaRPr>
          </a:p>
        </p:txBody>
      </p:sp>
      <p:pic>
        <p:nvPicPr>
          <p:cNvPr id="24579" name="Picture 2">
            <a:extLst>
              <a:ext uri="{FF2B5EF4-FFF2-40B4-BE49-F238E27FC236}">
                <a16:creationId xmlns:a16="http://schemas.microsoft.com/office/drawing/2014/main" id="{37E3DE56-FEA4-A768-375B-02E8472EF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5943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3">
            <a:extLst>
              <a:ext uri="{FF2B5EF4-FFF2-40B4-BE49-F238E27FC236}">
                <a16:creationId xmlns:a16="http://schemas.microsoft.com/office/drawing/2014/main" id="{CF673756-EC34-B361-EB2D-10EEC62D1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288925"/>
            <a:ext cx="142875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65C8-D2C4-4B63-0FCC-557CDD139BEF}"/>
              </a:ext>
            </a:extLst>
          </p:cNvPr>
          <p:cNvSpPr>
            <a:spLocks noGrp="1"/>
          </p:cNvSpPr>
          <p:nvPr>
            <p:ph type="title"/>
          </p:nvPr>
        </p:nvSpPr>
        <p:spPr>
          <a:xfrm rot="16200000">
            <a:off x="-1854200" y="2895600"/>
            <a:ext cx="5105400" cy="838200"/>
          </a:xfrm>
        </p:spPr>
        <p:txBody>
          <a:bodyPr>
            <a:noAutofit/>
          </a:bodyPr>
          <a:lstStyle/>
          <a:p>
            <a:r>
              <a:rPr lang="en-US" altLang="en-US" sz="4400" i="1">
                <a:solidFill>
                  <a:schemeClr val="tx1"/>
                </a:solidFill>
                <a:effectLst>
                  <a:outerShdw blurRad="38100" dist="38100" dir="2700000" algn="tl">
                    <a:srgbClr val="04617B"/>
                  </a:outerShdw>
                </a:effectLst>
              </a:rPr>
              <a:t>Forests and Wildlife</a:t>
            </a:r>
          </a:p>
        </p:txBody>
      </p:sp>
      <p:pic>
        <p:nvPicPr>
          <p:cNvPr id="25602" name="Picture 2">
            <a:extLst>
              <a:ext uri="{FF2B5EF4-FFF2-40B4-BE49-F238E27FC236}">
                <a16:creationId xmlns:a16="http://schemas.microsoft.com/office/drawing/2014/main" id="{7597E543-0314-2F0A-8494-BE9B1486D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238250"/>
            <a:ext cx="57404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a:extLst>
              <a:ext uri="{FF2B5EF4-FFF2-40B4-BE49-F238E27FC236}">
                <a16:creationId xmlns:a16="http://schemas.microsoft.com/office/drawing/2014/main" id="{FC9BF36A-D4A0-7C36-6F1C-D40AE4E80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350" y="314325"/>
            <a:ext cx="1441450"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6E3731B0-F765-A8E8-73A1-B19A07BE40ED}"/>
              </a:ext>
            </a:extLst>
          </p:cNvPr>
          <p:cNvSpPr/>
          <p:nvPr/>
        </p:nvSpPr>
        <p:spPr>
          <a:xfrm>
            <a:off x="79375" y="-152400"/>
            <a:ext cx="7485063" cy="1046163"/>
          </a:xfrm>
          <a:prstGeom prst="rect">
            <a:avLst/>
          </a:prstGeom>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400">
                <a:solidFill>
                  <a:srgbClr val="FFFF00"/>
                </a:solidFill>
                <a:effectLst>
                  <a:outerShdw blurRad="38100" dist="38100" dir="2700000" algn="tl">
                    <a:srgbClr val="FFFFFF"/>
                  </a:outerShdw>
                </a:effectLst>
                <a:latin typeface="Calibri" panose="020F0502020204030204" pitchFamily="34" charset="0"/>
              </a:rPr>
              <a:t>Restoration Design</a:t>
            </a:r>
          </a:p>
          <a:p>
            <a:r>
              <a:rPr lang="en-US" altLang="en-US">
                <a:solidFill>
                  <a:srgbClr val="FFFF00"/>
                </a:solidFill>
                <a:effectLst>
                  <a:outerShdw blurRad="38100" dist="38100" dir="2700000" algn="tl">
                    <a:srgbClr val="FFFFFF"/>
                  </a:outerShdw>
                </a:effectLst>
                <a:latin typeface="Calibri" panose="020F0502020204030204" pitchFamily="34" charset="0"/>
              </a:rPr>
              <a:t>Landscape Challenges…Desired Condition…World of Ideas…Near Term Actions</a:t>
            </a:r>
            <a:endParaRPr lang="en-US" altLang="en-US">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3C33-82EB-34D7-0BF3-8FECF564CD67}"/>
              </a:ext>
            </a:extLst>
          </p:cNvPr>
          <p:cNvSpPr>
            <a:spLocks noGrp="1"/>
          </p:cNvSpPr>
          <p:nvPr>
            <p:ph type="title"/>
          </p:nvPr>
        </p:nvSpPr>
        <p:spPr>
          <a:xfrm rot="16200000">
            <a:off x="-2090737" y="3462337"/>
            <a:ext cx="5638800" cy="695325"/>
          </a:xfrm>
        </p:spPr>
        <p:txBody>
          <a:bodyPr>
            <a:noAutofit/>
          </a:bodyPr>
          <a:lstStyle/>
          <a:p>
            <a:r>
              <a:rPr lang="en-US" altLang="en-US" sz="4400" i="1">
                <a:solidFill>
                  <a:schemeClr val="tx1"/>
                </a:solidFill>
                <a:effectLst>
                  <a:outerShdw blurRad="38100" dist="38100" dir="2700000" algn="tl">
                    <a:srgbClr val="04617B"/>
                  </a:outerShdw>
                </a:effectLst>
              </a:rPr>
              <a:t>Community and Culture</a:t>
            </a:r>
          </a:p>
        </p:txBody>
      </p:sp>
      <p:pic>
        <p:nvPicPr>
          <p:cNvPr id="26626" name="Picture 2">
            <a:extLst>
              <a:ext uri="{FF2B5EF4-FFF2-40B4-BE49-F238E27FC236}">
                <a16:creationId xmlns:a16="http://schemas.microsoft.com/office/drawing/2014/main" id="{EFBEFB51-3330-156E-BEE4-622DF63B9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371600"/>
            <a:ext cx="57213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a:extLst>
              <a:ext uri="{FF2B5EF4-FFF2-40B4-BE49-F238E27FC236}">
                <a16:creationId xmlns:a16="http://schemas.microsoft.com/office/drawing/2014/main" id="{62C8624D-84FF-32A1-9571-DF7F7AC0D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5600"/>
            <a:ext cx="1409700"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774BCAD-C121-EC21-8508-1D0E6CDCF0C2}"/>
              </a:ext>
            </a:extLst>
          </p:cNvPr>
          <p:cNvSpPr/>
          <p:nvPr/>
        </p:nvSpPr>
        <p:spPr>
          <a:xfrm>
            <a:off x="79375" y="-152400"/>
            <a:ext cx="7485063" cy="1046163"/>
          </a:xfrm>
          <a:prstGeom prst="rect">
            <a:avLst/>
          </a:prstGeom>
        </p:spPr>
        <p:txBody>
          <a:bodyPr wrap="none">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400">
                <a:solidFill>
                  <a:srgbClr val="FFFF00"/>
                </a:solidFill>
                <a:effectLst>
                  <a:outerShdw blurRad="38100" dist="38100" dir="2700000" algn="tl">
                    <a:srgbClr val="FFFFFF"/>
                  </a:outerShdw>
                </a:effectLst>
                <a:latin typeface="Calibri" panose="020F0502020204030204" pitchFamily="34" charset="0"/>
              </a:rPr>
              <a:t>Restoration Design</a:t>
            </a:r>
          </a:p>
          <a:p>
            <a:r>
              <a:rPr lang="en-US" altLang="en-US">
                <a:solidFill>
                  <a:srgbClr val="FFFF00"/>
                </a:solidFill>
                <a:effectLst>
                  <a:outerShdw blurRad="38100" dist="38100" dir="2700000" algn="tl">
                    <a:srgbClr val="FFFFFF"/>
                  </a:outerShdw>
                </a:effectLst>
                <a:latin typeface="Calibri" panose="020F0502020204030204" pitchFamily="34" charset="0"/>
              </a:rPr>
              <a:t>Landscape Challenges…Desired Condition…World of Ideas…Near Term Actions</a:t>
            </a:r>
            <a:endParaRPr lang="en-US" altLang="en-US">
              <a:latin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635BD-4BC3-C75C-CD96-08DE6C6BAB4D}"/>
              </a:ext>
            </a:extLst>
          </p:cNvPr>
          <p:cNvSpPr>
            <a:spLocks noGrp="1"/>
          </p:cNvSpPr>
          <p:nvPr>
            <p:ph type="title"/>
          </p:nvPr>
        </p:nvSpPr>
        <p:spPr>
          <a:xfrm>
            <a:off x="276225" y="-19050"/>
            <a:ext cx="5438775" cy="781050"/>
          </a:xfrm>
        </p:spPr>
        <p:txBody>
          <a:bodyPr>
            <a:normAutofit/>
          </a:bodyPr>
          <a:lstStyle/>
          <a:p>
            <a:r>
              <a:rPr lang="en-US" altLang="en-US" sz="4400">
                <a:solidFill>
                  <a:srgbClr val="FFFF29"/>
                </a:solidFill>
                <a:effectLst>
                  <a:outerShdw blurRad="38100" dist="38100" dir="2700000" algn="tl">
                    <a:srgbClr val="FFFFFF"/>
                  </a:outerShdw>
                </a:effectLst>
              </a:rPr>
              <a:t>Proposed Action Table</a:t>
            </a:r>
          </a:p>
        </p:txBody>
      </p:sp>
      <p:sp>
        <p:nvSpPr>
          <p:cNvPr id="27650" name="Content Placeholder 3">
            <a:extLst>
              <a:ext uri="{FF2B5EF4-FFF2-40B4-BE49-F238E27FC236}">
                <a16:creationId xmlns:a16="http://schemas.microsoft.com/office/drawing/2014/main" id="{4A2BB49C-143C-FC89-718E-B6B1280C1756}"/>
              </a:ext>
            </a:extLst>
          </p:cNvPr>
          <p:cNvSpPr>
            <a:spLocks noGrp="1"/>
          </p:cNvSpPr>
          <p:nvPr>
            <p:ph idx="1"/>
          </p:nvPr>
        </p:nvSpPr>
        <p:spPr>
          <a:xfrm>
            <a:off x="762000" y="2438400"/>
            <a:ext cx="4876800" cy="2971800"/>
          </a:xfrm>
        </p:spPr>
        <p:txBody>
          <a:bodyPr/>
          <a:lstStyle/>
          <a:p>
            <a:r>
              <a:rPr lang="en-US" altLang="en-US"/>
              <a:t>Landscape Challenges</a:t>
            </a:r>
          </a:p>
          <a:p>
            <a:r>
              <a:rPr lang="en-US" altLang="en-US"/>
              <a:t>Restoration Opportunities</a:t>
            </a:r>
          </a:p>
          <a:p>
            <a:r>
              <a:rPr lang="en-US" altLang="en-US"/>
              <a:t>Outputs</a:t>
            </a:r>
          </a:p>
          <a:p>
            <a:r>
              <a:rPr lang="en-US" altLang="en-US"/>
              <a:t>Outcomes</a:t>
            </a:r>
          </a:p>
          <a:p>
            <a:r>
              <a:rPr lang="en-US" altLang="en-US"/>
              <a:t>Benefits From Nature</a:t>
            </a:r>
          </a:p>
          <a:p>
            <a:r>
              <a:rPr lang="en-US" altLang="en-US"/>
              <a:t>Costs/Revenues</a:t>
            </a:r>
          </a:p>
          <a:p>
            <a:endParaRPr lang="en-US" altLang="en-US"/>
          </a:p>
        </p:txBody>
      </p:sp>
      <p:pic>
        <p:nvPicPr>
          <p:cNvPr id="27651" name="Picture 2">
            <a:extLst>
              <a:ext uri="{FF2B5EF4-FFF2-40B4-BE49-F238E27FC236}">
                <a16:creationId xmlns:a16="http://schemas.microsoft.com/office/drawing/2014/main" id="{D0CB7FF2-0D33-73E6-8788-E05A7CF27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9163"/>
            <a:ext cx="5410200"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Box 4">
            <a:extLst>
              <a:ext uri="{FF2B5EF4-FFF2-40B4-BE49-F238E27FC236}">
                <a16:creationId xmlns:a16="http://schemas.microsoft.com/office/drawing/2014/main" id="{A67B562B-424C-22CB-6C36-3CA389C2C67C}"/>
              </a:ext>
            </a:extLst>
          </p:cNvPr>
          <p:cNvSpPr txBox="1">
            <a:spLocks noChangeArrowheads="1"/>
          </p:cNvSpPr>
          <p:nvPr/>
        </p:nvSpPr>
        <p:spPr bwMode="auto">
          <a:xfrm>
            <a:off x="5638800" y="914400"/>
            <a:ext cx="3432175" cy="4524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b="1">
                <a:solidFill>
                  <a:schemeClr val="bg1"/>
                </a:solidFill>
              </a:rPr>
              <a:t>EXAMPLE:</a:t>
            </a:r>
          </a:p>
          <a:p>
            <a:endParaRPr lang="en-US" altLang="en-US" sz="800" b="1">
              <a:solidFill>
                <a:schemeClr val="bg1"/>
              </a:solidFill>
            </a:endParaRPr>
          </a:p>
          <a:p>
            <a:r>
              <a:rPr lang="en-US" altLang="en-US" b="1">
                <a:solidFill>
                  <a:schemeClr val="bg1"/>
                </a:solidFill>
              </a:rPr>
              <a:t>Restoration Opportunity:</a:t>
            </a:r>
          </a:p>
          <a:p>
            <a:r>
              <a:rPr lang="en-US" altLang="en-US">
                <a:solidFill>
                  <a:schemeClr val="bg1"/>
                </a:solidFill>
              </a:rPr>
              <a:t>Install Bridge</a:t>
            </a:r>
          </a:p>
          <a:p>
            <a:endParaRPr lang="en-US" altLang="en-US">
              <a:solidFill>
                <a:schemeClr val="bg1"/>
              </a:solidFill>
            </a:endParaRPr>
          </a:p>
          <a:p>
            <a:r>
              <a:rPr lang="en-US" altLang="en-US" b="1">
                <a:solidFill>
                  <a:schemeClr val="bg1"/>
                </a:solidFill>
              </a:rPr>
              <a:t>Output:</a:t>
            </a:r>
          </a:p>
          <a:p>
            <a:r>
              <a:rPr lang="en-US" altLang="en-US">
                <a:solidFill>
                  <a:schemeClr val="bg1"/>
                </a:solidFill>
              </a:rPr>
              <a:t>½ mile of stream restored</a:t>
            </a:r>
          </a:p>
          <a:p>
            <a:endParaRPr lang="en-US" altLang="en-US">
              <a:solidFill>
                <a:schemeClr val="bg1"/>
              </a:solidFill>
            </a:endParaRPr>
          </a:p>
          <a:p>
            <a:r>
              <a:rPr lang="en-US" altLang="en-US" b="1">
                <a:solidFill>
                  <a:schemeClr val="bg1"/>
                </a:solidFill>
              </a:rPr>
              <a:t>Outcome:</a:t>
            </a:r>
          </a:p>
          <a:p>
            <a:r>
              <a:rPr lang="en-US" altLang="en-US">
                <a:solidFill>
                  <a:schemeClr val="bg1"/>
                </a:solidFill>
              </a:rPr>
              <a:t> - Removes only unnatural</a:t>
            </a:r>
          </a:p>
          <a:p>
            <a:r>
              <a:rPr lang="en-US" altLang="en-US">
                <a:solidFill>
                  <a:schemeClr val="bg1"/>
                </a:solidFill>
              </a:rPr>
              <a:t>   barrier in ESA listed fish</a:t>
            </a:r>
          </a:p>
          <a:p>
            <a:r>
              <a:rPr lang="en-US" altLang="en-US">
                <a:solidFill>
                  <a:schemeClr val="bg1"/>
                </a:solidFill>
              </a:rPr>
              <a:t>   stream</a:t>
            </a:r>
          </a:p>
          <a:p>
            <a:r>
              <a:rPr lang="en-US" altLang="en-US">
                <a:solidFill>
                  <a:schemeClr val="bg1"/>
                </a:solidFill>
              </a:rPr>
              <a:t> - Allows key source of durable</a:t>
            </a:r>
          </a:p>
          <a:p>
            <a:r>
              <a:rPr lang="en-US" altLang="en-US">
                <a:solidFill>
                  <a:schemeClr val="bg1"/>
                </a:solidFill>
              </a:rPr>
              <a:t>   gravel to enter key fish habitat</a:t>
            </a:r>
          </a:p>
          <a:p>
            <a:r>
              <a:rPr lang="en-US" altLang="en-US">
                <a:solidFill>
                  <a:schemeClr val="bg1"/>
                </a:solidFill>
              </a:rPr>
              <a:t> - Adds genetic diversity to </a:t>
            </a:r>
          </a:p>
          <a:p>
            <a:r>
              <a:rPr lang="en-US" altLang="en-US">
                <a:solidFill>
                  <a:schemeClr val="bg1"/>
                </a:solidFill>
              </a:rPr>
              <a:t>   isolated population </a:t>
            </a:r>
          </a:p>
        </p:txBody>
      </p:sp>
      <p:pic>
        <p:nvPicPr>
          <p:cNvPr id="6" name="Picture 5" descr="Nice Salmon pic.jpg">
            <a:extLst>
              <a:ext uri="{FF2B5EF4-FFF2-40B4-BE49-F238E27FC236}">
                <a16:creationId xmlns:a16="http://schemas.microsoft.com/office/drawing/2014/main" id="{6C8C150A-1605-EB0C-A327-18B2D5BD59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0150" y="5819775"/>
            <a:ext cx="1593850" cy="896938"/>
          </a:xfrm>
          <a:prstGeom prst="rect">
            <a:avLst/>
          </a:prstGeom>
          <a:noFill/>
          <a:ln>
            <a:noFill/>
          </a:ln>
          <a:effectLst>
            <a:outerShdw blurRad="76200" dist="1270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E:\Cub 121 005.jpg">
            <a:extLst>
              <a:ext uri="{FF2B5EF4-FFF2-40B4-BE49-F238E27FC236}">
                <a16:creationId xmlns:a16="http://schemas.microsoft.com/office/drawing/2014/main" id="{E0D95E51-15FB-DBF4-5F45-1E5042654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5791200"/>
            <a:ext cx="1209675" cy="906463"/>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1.bp.blogspot.com/_5F8g2icbKow/SxC3Yuds-cI/AAAAAAAAAoU/W5JHnXYJpZk/s1600/DSC06978.JPG">
            <a:extLst>
              <a:ext uri="{FF2B5EF4-FFF2-40B4-BE49-F238E27FC236}">
                <a16:creationId xmlns:a16="http://schemas.microsoft.com/office/drawing/2014/main" id="{A5F31B5F-FB0C-0F32-E5CF-E9006EF0D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075" y="5791200"/>
            <a:ext cx="679450" cy="906463"/>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Documents and Settings\jhogervorst\My Documents\!Johan\Action Plans\UMF Action Plan\Pics\Road decom.jpg">
            <a:extLst>
              <a:ext uri="{FF2B5EF4-FFF2-40B4-BE49-F238E27FC236}">
                <a16:creationId xmlns:a16="http://schemas.microsoft.com/office/drawing/2014/main" id="{2188E371-A441-0AD2-A256-8A6BF77D1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5819775"/>
            <a:ext cx="1169988" cy="877888"/>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assets.mediaspanonline.com/prod/6820946/MP-lumber-checkoff-3_w500.jpg">
            <a:extLst>
              <a:ext uri="{FF2B5EF4-FFF2-40B4-BE49-F238E27FC236}">
                <a16:creationId xmlns:a16="http://schemas.microsoft.com/office/drawing/2014/main" id="{43819914-CF06-2C39-E1F1-1557F6C39A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5791200"/>
            <a:ext cx="1935163" cy="896938"/>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E6B36193-3F3F-7ED3-756E-C4AA31FAFE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5875" y="5819775"/>
            <a:ext cx="1031875" cy="911225"/>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Documents and Settings\jhogervorst\My Documents\!Johan\Action Plans\UMF Action Plan\Pics\Delta Pool.JPG">
            <a:extLst>
              <a:ext uri="{FF2B5EF4-FFF2-40B4-BE49-F238E27FC236}">
                <a16:creationId xmlns:a16="http://schemas.microsoft.com/office/drawing/2014/main" id="{C210D0B5-FB42-363D-654A-32B9810D18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7675" y="5819775"/>
            <a:ext cx="682625" cy="911225"/>
          </a:xfrm>
          <a:prstGeom prst="rect">
            <a:avLst/>
          </a:prstGeom>
          <a:noFill/>
          <a:ln>
            <a:noFill/>
          </a:ln>
          <a:effectLst>
            <a:outerShdw blurRad="76200" dist="1524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17419-C45E-4D62-663B-65D633239BE7}"/>
              </a:ext>
            </a:extLst>
          </p:cNvPr>
          <p:cNvSpPr>
            <a:spLocks noGrp="1"/>
          </p:cNvSpPr>
          <p:nvPr>
            <p:ph type="title"/>
          </p:nvPr>
        </p:nvSpPr>
        <p:spPr>
          <a:xfrm>
            <a:off x="457200" y="457200"/>
            <a:ext cx="4495800" cy="1143000"/>
          </a:xfrm>
        </p:spPr>
        <p:txBody>
          <a:bodyPr>
            <a:normAutofit/>
          </a:bodyPr>
          <a:lstStyle/>
          <a:p>
            <a:r>
              <a:rPr lang="en-US" altLang="en-US" sz="4400">
                <a:solidFill>
                  <a:srgbClr val="FFFF29"/>
                </a:solidFill>
                <a:effectLst>
                  <a:outerShdw blurRad="38100" dist="38100" dir="2700000" algn="tl">
                    <a:srgbClr val="FFFFFF"/>
                  </a:outerShdw>
                </a:effectLst>
              </a:rPr>
              <a:t>Major Outcomes</a:t>
            </a:r>
          </a:p>
        </p:txBody>
      </p:sp>
      <p:sp>
        <p:nvSpPr>
          <p:cNvPr id="2" name="Content Placeholder 1">
            <a:extLst>
              <a:ext uri="{FF2B5EF4-FFF2-40B4-BE49-F238E27FC236}">
                <a16:creationId xmlns:a16="http://schemas.microsoft.com/office/drawing/2014/main" id="{49299094-1A0F-924E-5255-22A1AF658AF9}"/>
              </a:ext>
            </a:extLst>
          </p:cNvPr>
          <p:cNvSpPr>
            <a:spLocks noGrp="1"/>
          </p:cNvSpPr>
          <p:nvPr>
            <p:ph idx="1"/>
          </p:nvPr>
        </p:nvSpPr>
        <p:spPr>
          <a:xfrm>
            <a:off x="457200" y="1676400"/>
            <a:ext cx="8229600" cy="4572000"/>
          </a:xfrm>
        </p:spPr>
        <p:txBody>
          <a:bodyPr>
            <a:normAutofit fontScale="92500"/>
          </a:bodyPr>
          <a:lstStyle/>
          <a:p>
            <a:pPr marL="274320" indent="-274320" fontAlgn="auto">
              <a:spcAft>
                <a:spcPts val="0"/>
              </a:spcAft>
              <a:buClr>
                <a:schemeClr val="accent3"/>
              </a:buClr>
              <a:buFont typeface="Wingdings 2"/>
              <a:buChar char=""/>
              <a:defRPr/>
            </a:pPr>
            <a:r>
              <a:rPr lang="en-US" dirty="0">
                <a:ea typeface="+mn-ea"/>
              </a:rPr>
              <a:t>Fire protection actions for private lands</a:t>
            </a:r>
          </a:p>
          <a:p>
            <a:pPr marL="274320" indent="-274320" fontAlgn="auto">
              <a:spcAft>
                <a:spcPts val="0"/>
              </a:spcAft>
              <a:buClr>
                <a:schemeClr val="accent3"/>
              </a:buClr>
              <a:buFont typeface="Wingdings 2"/>
              <a:buChar char=""/>
              <a:defRPr/>
            </a:pPr>
            <a:endParaRPr lang="en-US" dirty="0">
              <a:ea typeface="+mn-ea"/>
            </a:endParaRPr>
          </a:p>
          <a:p>
            <a:pPr marL="274320" indent="-274320" fontAlgn="auto">
              <a:spcAft>
                <a:spcPts val="0"/>
              </a:spcAft>
              <a:buClr>
                <a:schemeClr val="accent3"/>
              </a:buClr>
              <a:buFont typeface="Wingdings 2"/>
              <a:buChar char=""/>
              <a:defRPr/>
            </a:pPr>
            <a:r>
              <a:rPr lang="en-US" dirty="0">
                <a:ea typeface="+mn-ea"/>
              </a:rPr>
              <a:t>Wildlife habitat enhancement along an identified corridor</a:t>
            </a:r>
          </a:p>
          <a:p>
            <a:pPr marL="274320" indent="-274320" fontAlgn="auto">
              <a:spcAft>
                <a:spcPts val="0"/>
              </a:spcAft>
              <a:buClr>
                <a:schemeClr val="accent3"/>
              </a:buClr>
              <a:buFont typeface="Wingdings 2"/>
              <a:buChar char=""/>
              <a:defRPr/>
            </a:pPr>
            <a:endParaRPr lang="en-US" dirty="0">
              <a:ea typeface="+mn-ea"/>
            </a:endParaRPr>
          </a:p>
          <a:p>
            <a:pPr marL="274320" indent="-274320" fontAlgn="auto">
              <a:spcAft>
                <a:spcPts val="0"/>
              </a:spcAft>
              <a:buClr>
                <a:schemeClr val="accent3"/>
              </a:buClr>
              <a:buFont typeface="Wingdings 2"/>
              <a:buChar char=""/>
              <a:defRPr/>
            </a:pPr>
            <a:r>
              <a:rPr lang="en-US" dirty="0">
                <a:ea typeface="+mn-ea"/>
              </a:rPr>
              <a:t>Timber Volume </a:t>
            </a:r>
          </a:p>
          <a:p>
            <a:pPr marL="393192" lvl="1" indent="0" fontAlgn="auto">
              <a:spcAft>
                <a:spcPts val="0"/>
              </a:spcAft>
              <a:buFont typeface="Wingdings 2"/>
              <a:buNone/>
              <a:defRPr/>
            </a:pPr>
            <a:r>
              <a:rPr lang="en-US" dirty="0">
                <a:ea typeface="+mn-ea"/>
              </a:rPr>
              <a:t>- Greater than what was originally planned</a:t>
            </a:r>
          </a:p>
          <a:p>
            <a:pPr marL="640080" lvl="1" indent="-246888" fontAlgn="auto">
              <a:spcAft>
                <a:spcPts val="0"/>
              </a:spcAft>
              <a:buFont typeface="Wingdings 2"/>
              <a:buChar char=""/>
              <a:defRPr/>
            </a:pPr>
            <a:endParaRPr lang="en-US" dirty="0">
              <a:ea typeface="+mn-ea"/>
            </a:endParaRPr>
          </a:p>
          <a:p>
            <a:pPr marL="274320" indent="-274320" fontAlgn="auto">
              <a:spcAft>
                <a:spcPts val="0"/>
              </a:spcAft>
              <a:buClr>
                <a:schemeClr val="accent3"/>
              </a:buClr>
              <a:buFont typeface="Wingdings 2"/>
              <a:buChar char=""/>
              <a:defRPr/>
            </a:pPr>
            <a:r>
              <a:rPr lang="en-US" dirty="0">
                <a:ea typeface="+mn-ea"/>
              </a:rPr>
              <a:t>Open dialog with neighbors / community of interest</a:t>
            </a:r>
          </a:p>
          <a:p>
            <a:pPr marL="274320" indent="-274320" fontAlgn="auto">
              <a:spcAft>
                <a:spcPts val="0"/>
              </a:spcAft>
              <a:buClr>
                <a:schemeClr val="accent3"/>
              </a:buClr>
              <a:buFont typeface="Wingdings 2"/>
              <a:buChar char=""/>
              <a:defRPr/>
            </a:pPr>
            <a:endParaRPr lang="en-US" dirty="0">
              <a:ea typeface="+mn-ea"/>
            </a:endParaRPr>
          </a:p>
          <a:p>
            <a:pPr marL="274320" indent="-274320" fontAlgn="auto">
              <a:spcAft>
                <a:spcPts val="0"/>
              </a:spcAft>
              <a:buClr>
                <a:schemeClr val="accent3"/>
              </a:buClr>
              <a:buFont typeface="Wingdings 2"/>
              <a:buChar char=""/>
              <a:defRPr/>
            </a:pPr>
            <a:r>
              <a:rPr lang="en-US" dirty="0">
                <a:ea typeface="+mn-ea"/>
              </a:rPr>
              <a:t>Aquatic Restoration (Road Strategy and In-stream)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9CC04338-18DB-DEB6-CEC1-F19FA9797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5A130DD-076C-958F-54ED-D66D9B6F4677}"/>
              </a:ext>
            </a:extLst>
          </p:cNvPr>
          <p:cNvSpPr txBox="1"/>
          <p:nvPr/>
        </p:nvSpPr>
        <p:spPr>
          <a:xfrm>
            <a:off x="457200" y="225425"/>
            <a:ext cx="8012113" cy="646113"/>
          </a:xfrm>
          <a:prstGeom prst="rect">
            <a:avLst/>
          </a:prstGeom>
          <a:noFill/>
        </p:spPr>
        <p:txBody>
          <a:bodyPr wrap="none">
            <a:spAutoFit/>
          </a:bodyPr>
          <a:lstStyle/>
          <a:p>
            <a:pPr fontAlgn="auto">
              <a:spcBef>
                <a:spcPts val="0"/>
              </a:spcBef>
              <a:spcAft>
                <a:spcPts val="0"/>
              </a:spcAft>
              <a:defRPr/>
            </a:pPr>
            <a:r>
              <a:rPr lang="en-US" sz="3600" dirty="0">
                <a:solidFill>
                  <a:srgbClr val="FFFF00"/>
                </a:solidFill>
                <a:latin typeface="+mj-lt"/>
                <a:ea typeface="+mn-ea"/>
              </a:rPr>
              <a:t>Sign up for a copy at the registration table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static.flickr.com/104/250558323_88fd7e59d4.jpg">
            <a:extLst>
              <a:ext uri="{FF2B5EF4-FFF2-40B4-BE49-F238E27FC236}">
                <a16:creationId xmlns:a16="http://schemas.microsoft.com/office/drawing/2014/main" id="{ED192412-BF01-6605-E43A-964D1EDDE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68865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a:extLst>
              <a:ext uri="{FF2B5EF4-FFF2-40B4-BE49-F238E27FC236}">
                <a16:creationId xmlns:a16="http://schemas.microsoft.com/office/drawing/2014/main" id="{596DF077-E495-2ACC-C191-2644B0DD2AAE}"/>
              </a:ext>
            </a:extLst>
          </p:cNvPr>
          <p:cNvSpPr>
            <a:spLocks noGrp="1" noChangeArrowheads="1"/>
          </p:cNvSpPr>
          <p:nvPr>
            <p:ph type="title"/>
          </p:nvPr>
        </p:nvSpPr>
        <p:spPr>
          <a:xfrm>
            <a:off x="914400" y="304800"/>
            <a:ext cx="6934200" cy="933450"/>
          </a:xfrm>
        </p:spPr>
        <p:txBody>
          <a:bodyPr/>
          <a:lstStyle/>
          <a:p>
            <a:r>
              <a:rPr lang="en-US" altLang="en-US">
                <a:solidFill>
                  <a:srgbClr val="FFFF00"/>
                </a:solidFill>
              </a:rPr>
              <a:t>Questions or Discussion?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a:extLst>
              <a:ext uri="{FF2B5EF4-FFF2-40B4-BE49-F238E27FC236}">
                <a16:creationId xmlns:a16="http://schemas.microsoft.com/office/drawing/2014/main" id="{D748351C-EABF-95CB-248F-E3BE3B78735C}"/>
              </a:ext>
            </a:extLst>
          </p:cNvPr>
          <p:cNvSpPr>
            <a:spLocks noGrp="1" noChangeArrowheads="1"/>
          </p:cNvSpPr>
          <p:nvPr>
            <p:ph type="body" idx="1"/>
          </p:nvPr>
        </p:nvSpPr>
        <p:spPr>
          <a:xfrm>
            <a:off x="0" y="2590800"/>
            <a:ext cx="9144000" cy="4267200"/>
          </a:xfrm>
        </p:spPr>
        <p:txBody>
          <a:bodyPr>
            <a:noAutofit/>
          </a:bodyPr>
          <a:lstStyle/>
          <a:p>
            <a:r>
              <a:rPr lang="en-US" altLang="en-US" sz="2800">
                <a:solidFill>
                  <a:srgbClr val="FFFF00"/>
                </a:solidFill>
                <a:latin typeface="Calibri" panose="020F0502020204030204" pitchFamily="34" charset="0"/>
              </a:rPr>
              <a:t>Intensive effort to finish a design project</a:t>
            </a:r>
          </a:p>
          <a:p>
            <a:pPr lvl="1">
              <a:buClr>
                <a:schemeClr val="tx1"/>
              </a:buClr>
            </a:pPr>
            <a:r>
              <a:rPr lang="en-US" altLang="en-US" sz="2600"/>
              <a:t>French Architecture term “cart”</a:t>
            </a:r>
          </a:p>
          <a:p>
            <a:pPr lvl="1"/>
            <a:endParaRPr lang="en-US" altLang="en-US" sz="1000"/>
          </a:p>
          <a:p>
            <a:r>
              <a:rPr lang="en-US" altLang="en-US" sz="2800">
                <a:solidFill>
                  <a:srgbClr val="FFFF00"/>
                </a:solidFill>
                <a:latin typeface="Calibri" panose="020F0502020204030204" pitchFamily="34" charset="0"/>
              </a:rPr>
              <a:t>Iterative process</a:t>
            </a:r>
          </a:p>
          <a:p>
            <a:pPr lvl="1">
              <a:buClr>
                <a:schemeClr val="tx1"/>
              </a:buClr>
            </a:pPr>
            <a:r>
              <a:rPr lang="en-US" altLang="en-US" sz="2600"/>
              <a:t>Knowledge shared</a:t>
            </a:r>
          </a:p>
          <a:p>
            <a:pPr lvl="1">
              <a:buClr>
                <a:schemeClr val="tx1"/>
              </a:buClr>
            </a:pPr>
            <a:r>
              <a:rPr lang="en-US" altLang="en-US" sz="2600"/>
              <a:t>Ideas developed with a community of interest</a:t>
            </a:r>
          </a:p>
          <a:p>
            <a:pPr lvl="1">
              <a:buClr>
                <a:schemeClr val="tx1"/>
              </a:buClr>
            </a:pPr>
            <a:r>
              <a:rPr lang="en-US" altLang="en-US" sz="2600"/>
              <a:t>Repeated pin-ups of the latest products to obtain feedback</a:t>
            </a:r>
          </a:p>
          <a:p>
            <a:endParaRPr lang="en-US" altLang="en-US" sz="1000"/>
          </a:p>
          <a:p>
            <a:r>
              <a:rPr lang="en-US" altLang="en-US" sz="2800">
                <a:solidFill>
                  <a:srgbClr val="FFFF00"/>
                </a:solidFill>
                <a:latin typeface="Calibri" panose="020F0502020204030204" pitchFamily="34" charset="0"/>
              </a:rPr>
              <a:t>Used this process in the Soda Fork sub-watershed on the  Sweet Home RD to develop the proposal pre-NEPA.</a:t>
            </a:r>
          </a:p>
          <a:p>
            <a:pPr lvl="1">
              <a:buClr>
                <a:schemeClr val="tx1"/>
              </a:buClr>
              <a:buFont typeface="Wingdings 2" panose="05020102010507070707" pitchFamily="18" charset="2"/>
              <a:buNone/>
            </a:pPr>
            <a:endParaRPr lang="en-US" altLang="en-US" sz="2600"/>
          </a:p>
        </p:txBody>
      </p:sp>
      <p:pic>
        <p:nvPicPr>
          <p:cNvPr id="7170" name="Picture 4">
            <a:extLst>
              <a:ext uri="{FF2B5EF4-FFF2-40B4-BE49-F238E27FC236}">
                <a16:creationId xmlns:a16="http://schemas.microsoft.com/office/drawing/2014/main" id="{875C8C72-84C3-E369-459E-97C68D84EC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31242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0E1829D-D76B-6525-BDB7-83BD1B7C655F}"/>
              </a:ext>
            </a:extLst>
          </p:cNvPr>
          <p:cNvSpPr txBox="1">
            <a:spLocks noChangeArrowheads="1"/>
          </p:cNvSpPr>
          <p:nvPr/>
        </p:nvSpPr>
        <p:spPr>
          <a:xfrm>
            <a:off x="304800" y="533400"/>
            <a:ext cx="8686800" cy="1905000"/>
          </a:xfrm>
          <a:prstGeom prst="rect">
            <a:avLst/>
          </a:prstGeom>
          <a:ln>
            <a:noFill/>
          </a:ln>
        </p:spPr>
        <p:txBody>
          <a:bodyPr lIns="0" tIns="0" rIns="18288" bIns="0" anchor="ctr">
            <a:scene3d>
              <a:camera prst="orthographicFront"/>
              <a:lightRig rig="soft" dir="t">
                <a:rot lat="0" lon="0" rev="16800000"/>
              </a:lightRig>
            </a:scene3d>
            <a:sp3d prstMaterial="softEdge">
              <a:bevelT w="38100" h="38100"/>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fontAlgn="auto">
              <a:spcAft>
                <a:spcPts val="0"/>
              </a:spcAft>
              <a:defRPr/>
            </a:pPr>
            <a:r>
              <a:rPr lang="en-US" sz="4400" b="0" dirty="0">
                <a:solidFill>
                  <a:srgbClr val="FFFF00"/>
                </a:solidFill>
                <a:effectLst>
                  <a:outerShdw blurRad="38100" dist="38100" dir="2700000" algn="tl">
                    <a:srgbClr val="000000">
                      <a:alpha val="43137"/>
                    </a:srgbClr>
                  </a:outerShdw>
                </a:effectLst>
              </a:rPr>
              <a:t>A Different Approach - </a:t>
            </a:r>
            <a:br>
              <a:rPr lang="en-US" sz="4400" b="0" dirty="0">
                <a:solidFill>
                  <a:srgbClr val="FFFF00"/>
                </a:solidFill>
                <a:effectLst>
                  <a:outerShdw blurRad="38100" dist="38100" dir="2700000" algn="tl">
                    <a:srgbClr val="000000">
                      <a:alpha val="43137"/>
                    </a:srgbClr>
                  </a:outerShdw>
                </a:effectLst>
              </a:rPr>
            </a:br>
            <a:r>
              <a:rPr lang="en-US" sz="4400" b="0" dirty="0">
                <a:solidFill>
                  <a:srgbClr val="FFFF00"/>
                </a:solidFill>
                <a:effectLst>
                  <a:outerShdw blurRad="38100" dist="38100" dir="2700000" algn="tl">
                    <a:srgbClr val="000000">
                      <a:alpha val="43137"/>
                    </a:srgbClr>
                  </a:outerShdw>
                </a:effectLst>
              </a:rPr>
              <a:t>    The </a:t>
            </a:r>
            <a:r>
              <a:rPr lang="en-US" sz="4400" b="0" dirty="0" err="1">
                <a:solidFill>
                  <a:srgbClr val="FFFF00"/>
                </a:solidFill>
                <a:effectLst>
                  <a:outerShdw blurRad="38100" dist="38100" dir="2700000" algn="tl">
                    <a:srgbClr val="000000">
                      <a:alpha val="43137"/>
                    </a:srgbClr>
                  </a:outerShdw>
                </a:effectLst>
              </a:rPr>
              <a:t>Charette</a:t>
            </a:r>
            <a:r>
              <a:rPr lang="en-US" sz="4400" b="0" dirty="0">
                <a:solidFill>
                  <a:srgbClr val="FFFF00"/>
                </a:solidFill>
                <a:effectLst>
                  <a:outerShdw blurRad="38100" dist="38100" dir="2700000" algn="tl">
                    <a:srgbClr val="000000">
                      <a:alpha val="43137"/>
                    </a:srgbClr>
                  </a:outerShdw>
                </a:effectLst>
              </a:rPr>
              <a:t> Process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9DCD1E6-BEBE-5E62-5763-215BB947F932}"/>
              </a:ext>
            </a:extLst>
          </p:cNvPr>
          <p:cNvSpPr>
            <a:spLocks noGrp="1" noChangeArrowheads="1"/>
          </p:cNvSpPr>
          <p:nvPr>
            <p:ph type="title"/>
          </p:nvPr>
        </p:nvSpPr>
        <p:spPr>
          <a:xfrm>
            <a:off x="457200" y="0"/>
            <a:ext cx="8229600" cy="762000"/>
          </a:xfrm>
        </p:spPr>
        <p:txBody>
          <a:bodyPr>
            <a:normAutofit/>
          </a:bodyPr>
          <a:lstStyle/>
          <a:p>
            <a:r>
              <a:rPr lang="en-US" altLang="en-US" sz="4500">
                <a:solidFill>
                  <a:srgbClr val="FFFF00"/>
                </a:solidFill>
                <a:effectLst>
                  <a:outerShdw blurRad="38100" dist="38100" dir="2700000" algn="tl">
                    <a:srgbClr val="FFFFFF"/>
                  </a:outerShdw>
                </a:effectLst>
              </a:rPr>
              <a:t>Cool Soda Charette Process Steps</a:t>
            </a:r>
          </a:p>
        </p:txBody>
      </p:sp>
      <p:sp>
        <p:nvSpPr>
          <p:cNvPr id="13315" name="Rectangle 3">
            <a:extLst>
              <a:ext uri="{FF2B5EF4-FFF2-40B4-BE49-F238E27FC236}">
                <a16:creationId xmlns:a16="http://schemas.microsoft.com/office/drawing/2014/main" id="{2F2F5973-5281-8076-B65F-89226580B8DE}"/>
              </a:ext>
            </a:extLst>
          </p:cNvPr>
          <p:cNvSpPr>
            <a:spLocks noGrp="1" noChangeArrowheads="1"/>
          </p:cNvSpPr>
          <p:nvPr>
            <p:ph type="body" idx="1"/>
          </p:nvPr>
        </p:nvSpPr>
        <p:spPr>
          <a:xfrm>
            <a:off x="228600" y="762000"/>
            <a:ext cx="8305800" cy="5943600"/>
          </a:xfrm>
        </p:spPr>
        <p:txBody>
          <a:bodyPr>
            <a:normAutofit/>
          </a:bodyPr>
          <a:lstStyle/>
          <a:p>
            <a:pPr marL="0" indent="0">
              <a:lnSpc>
                <a:spcPct val="80000"/>
              </a:lnSpc>
              <a:buFont typeface="Wingdings 2" panose="05020102010507070707" pitchFamily="18" charset="2"/>
              <a:buNone/>
            </a:pPr>
            <a:r>
              <a:rPr lang="en-US" altLang="en-US" sz="2400" b="1">
                <a:solidFill>
                  <a:srgbClr val="FFFF00"/>
                </a:solidFill>
                <a:latin typeface="Calibri" panose="020F0502020204030204" pitchFamily="34" charset="0"/>
              </a:rPr>
              <a:t>1. Designate:  </a:t>
            </a:r>
          </a:p>
          <a:p>
            <a:pPr lvl="1">
              <a:lnSpc>
                <a:spcPct val="80000"/>
              </a:lnSpc>
              <a:buClr>
                <a:schemeClr val="tx1"/>
              </a:buClr>
            </a:pPr>
            <a:r>
              <a:rPr lang="en-US" altLang="en-US" sz="1500"/>
              <a:t>Project Area</a:t>
            </a:r>
            <a:endParaRPr lang="en-US" altLang="en-US" sz="1500" b="1">
              <a:solidFill>
                <a:srgbClr val="FFFF00"/>
              </a:solidFill>
            </a:endParaRPr>
          </a:p>
          <a:p>
            <a:pPr lvl="1">
              <a:lnSpc>
                <a:spcPct val="80000"/>
              </a:lnSpc>
              <a:buClr>
                <a:schemeClr val="tx1"/>
              </a:buClr>
            </a:pPr>
            <a:r>
              <a:rPr lang="en-US" altLang="en-US" sz="1500"/>
              <a:t>Team Leader/Facilitator</a:t>
            </a:r>
          </a:p>
          <a:p>
            <a:pPr lvl="1">
              <a:lnSpc>
                <a:spcPct val="80000"/>
              </a:lnSpc>
              <a:buClr>
                <a:schemeClr val="tx1"/>
              </a:buClr>
            </a:pPr>
            <a:r>
              <a:rPr lang="en-US" altLang="en-US" sz="1500"/>
              <a:t>Core team</a:t>
            </a:r>
          </a:p>
          <a:p>
            <a:pPr lvl="1">
              <a:lnSpc>
                <a:spcPct val="80000"/>
              </a:lnSpc>
              <a:buClr>
                <a:schemeClr val="tx1"/>
              </a:buClr>
            </a:pPr>
            <a:r>
              <a:rPr lang="en-US" altLang="en-US" sz="1500"/>
              <a:t>Consultants to the core team </a:t>
            </a:r>
          </a:p>
          <a:p>
            <a:pPr lvl="1">
              <a:lnSpc>
                <a:spcPct val="80000"/>
              </a:lnSpc>
              <a:buClr>
                <a:schemeClr val="tx1"/>
              </a:buClr>
            </a:pPr>
            <a:r>
              <a:rPr lang="en-US" altLang="en-US" sz="1500"/>
              <a:t>Community of Interest (Stakeholders)</a:t>
            </a:r>
          </a:p>
          <a:p>
            <a:pPr lvl="1">
              <a:lnSpc>
                <a:spcPct val="80000"/>
              </a:lnSpc>
              <a:buClr>
                <a:schemeClr val="tx1"/>
              </a:buClr>
              <a:buFont typeface="Wingdings 2" panose="05020102010507070707" pitchFamily="18" charset="2"/>
              <a:buNone/>
            </a:pPr>
            <a:r>
              <a:rPr lang="en-US" altLang="en-US" sz="1500"/>
              <a:t>     to give feedback</a:t>
            </a:r>
          </a:p>
          <a:p>
            <a:pPr marL="0" indent="0">
              <a:lnSpc>
                <a:spcPct val="80000"/>
              </a:lnSpc>
            </a:pPr>
            <a:endParaRPr lang="en-US" altLang="en-US" sz="1900"/>
          </a:p>
          <a:p>
            <a:pPr marL="0" indent="0">
              <a:lnSpc>
                <a:spcPct val="80000"/>
              </a:lnSpc>
              <a:buFont typeface="Wingdings 2" panose="05020102010507070707" pitchFamily="18" charset="2"/>
              <a:buNone/>
            </a:pPr>
            <a:r>
              <a:rPr lang="en-US" altLang="en-US" sz="2400" b="1">
                <a:solidFill>
                  <a:srgbClr val="FFFF00"/>
                </a:solidFill>
                <a:latin typeface="Calibri" panose="020F0502020204030204" pitchFamily="34" charset="0"/>
              </a:rPr>
              <a:t>2. Knowledge Transfer</a:t>
            </a:r>
          </a:p>
          <a:p>
            <a:pPr lvl="1">
              <a:lnSpc>
                <a:spcPct val="80000"/>
              </a:lnSpc>
              <a:buClr>
                <a:schemeClr val="tx1"/>
              </a:buClr>
            </a:pPr>
            <a:r>
              <a:rPr lang="en-US" altLang="en-US" sz="1500"/>
              <a:t>Intensive Introduction to the Area</a:t>
            </a:r>
          </a:p>
          <a:p>
            <a:pPr lvl="1">
              <a:lnSpc>
                <a:spcPct val="80000"/>
              </a:lnSpc>
              <a:buClr>
                <a:schemeClr val="tx1"/>
              </a:buClr>
              <a:buFont typeface="Wingdings 2" panose="05020102010507070707" pitchFamily="18" charset="2"/>
              <a:buNone/>
            </a:pPr>
            <a:endParaRPr lang="en-US" altLang="en-US" sz="2100"/>
          </a:p>
          <a:p>
            <a:pPr marL="0" indent="0">
              <a:lnSpc>
                <a:spcPct val="80000"/>
              </a:lnSpc>
              <a:buFont typeface="Wingdings 2" panose="05020102010507070707" pitchFamily="18" charset="2"/>
              <a:buNone/>
            </a:pPr>
            <a:r>
              <a:rPr lang="en-US" altLang="en-US" sz="2400" b="1">
                <a:solidFill>
                  <a:srgbClr val="FFFF00"/>
                </a:solidFill>
                <a:latin typeface="Calibri" panose="020F0502020204030204" pitchFamily="34" charset="0"/>
              </a:rPr>
              <a:t>3. Collective Learning</a:t>
            </a:r>
          </a:p>
          <a:p>
            <a:pPr lvl="1">
              <a:lnSpc>
                <a:spcPct val="80000"/>
              </a:lnSpc>
              <a:buClr>
                <a:schemeClr val="tx1"/>
              </a:buClr>
            </a:pPr>
            <a:r>
              <a:rPr lang="en-US" altLang="en-US" sz="1600"/>
              <a:t>Community of Interest gives feedback to “Pin ups”</a:t>
            </a:r>
          </a:p>
          <a:p>
            <a:pPr lvl="1">
              <a:lnSpc>
                <a:spcPct val="80000"/>
              </a:lnSpc>
              <a:buClr>
                <a:schemeClr val="tx1"/>
              </a:buClr>
            </a:pPr>
            <a:r>
              <a:rPr lang="en-US" altLang="en-US" sz="1600"/>
              <a:t>Investigation and Data Collection</a:t>
            </a:r>
          </a:p>
          <a:p>
            <a:pPr lvl="2">
              <a:lnSpc>
                <a:spcPct val="80000"/>
              </a:lnSpc>
              <a:buClr>
                <a:srgbClr val="FFFF00"/>
              </a:buClr>
              <a:buFont typeface="Wingdings" panose="05000000000000000000" pitchFamily="2" charset="2"/>
              <a:buChar char="Ø"/>
            </a:pPr>
            <a:r>
              <a:rPr lang="en-US" altLang="en-US" sz="1600"/>
              <a:t>Cultural, Ecological, Social, Economic</a:t>
            </a:r>
          </a:p>
          <a:p>
            <a:pPr lvl="2">
              <a:lnSpc>
                <a:spcPct val="80000"/>
              </a:lnSpc>
            </a:pPr>
            <a:endParaRPr lang="en-US" altLang="en-US">
              <a:solidFill>
                <a:srgbClr val="FFFF00"/>
              </a:solidFill>
            </a:endParaRPr>
          </a:p>
          <a:p>
            <a:pPr marL="0" indent="0">
              <a:lnSpc>
                <a:spcPct val="80000"/>
              </a:lnSpc>
              <a:buFont typeface="Wingdings 2" panose="05020102010507070707" pitchFamily="18" charset="2"/>
              <a:buNone/>
            </a:pPr>
            <a:r>
              <a:rPr lang="en-US" altLang="en-US" sz="2400" b="1">
                <a:solidFill>
                  <a:srgbClr val="FFFF00"/>
                </a:solidFill>
                <a:latin typeface="Calibri" panose="020F0502020204030204" pitchFamily="34" charset="0"/>
              </a:rPr>
              <a:t>4. Restoration Design Concept</a:t>
            </a:r>
          </a:p>
          <a:p>
            <a:pPr lvl="1">
              <a:lnSpc>
                <a:spcPct val="80000"/>
              </a:lnSpc>
              <a:buClr>
                <a:schemeClr val="tx1"/>
              </a:buClr>
            </a:pPr>
            <a:r>
              <a:rPr lang="en-US" altLang="en-US" sz="1600"/>
              <a:t>Community of Interest feedback </a:t>
            </a:r>
          </a:p>
          <a:p>
            <a:pPr lvl="1">
              <a:lnSpc>
                <a:spcPct val="80000"/>
              </a:lnSpc>
              <a:buClr>
                <a:schemeClr val="tx1"/>
              </a:buClr>
              <a:buFont typeface="Wingdings 2" panose="05020102010507070707" pitchFamily="18" charset="2"/>
              <a:buNone/>
            </a:pPr>
            <a:endParaRPr lang="en-US" altLang="en-US" sz="2100">
              <a:latin typeface="Calibri" panose="020F0502020204030204" pitchFamily="34" charset="0"/>
            </a:endParaRPr>
          </a:p>
          <a:p>
            <a:pPr marL="0" indent="0">
              <a:lnSpc>
                <a:spcPct val="80000"/>
              </a:lnSpc>
              <a:buFont typeface="Wingdings 2" panose="05020102010507070707" pitchFamily="18" charset="2"/>
              <a:buNone/>
            </a:pPr>
            <a:r>
              <a:rPr lang="en-US" altLang="en-US" sz="2400" b="1">
                <a:solidFill>
                  <a:srgbClr val="FFFF00"/>
                </a:solidFill>
                <a:latin typeface="Calibri" panose="020F0502020204030204" pitchFamily="34" charset="0"/>
              </a:rPr>
              <a:t>5. Graphic Report of the Design</a:t>
            </a:r>
          </a:p>
        </p:txBody>
      </p:sp>
      <p:pic>
        <p:nvPicPr>
          <p:cNvPr id="8195" name="Picture 2">
            <a:extLst>
              <a:ext uri="{FF2B5EF4-FFF2-40B4-BE49-F238E27FC236}">
                <a16:creationId xmlns:a16="http://schemas.microsoft.com/office/drawing/2014/main" id="{4B463D62-1CC3-8AC0-7A96-DF5B5AB7D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4391025"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a:extLst>
              <a:ext uri="{FF2B5EF4-FFF2-40B4-BE49-F238E27FC236}">
                <a16:creationId xmlns:a16="http://schemas.microsoft.com/office/drawing/2014/main" id="{7719CFF9-10D6-DFEE-0F07-E5255436B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175500"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91974325-EE5C-A1A9-C2C4-E4FA4F984DF4}"/>
              </a:ext>
            </a:extLst>
          </p:cNvPr>
          <p:cNvSpPr/>
          <p:nvPr/>
        </p:nvSpPr>
        <p:spPr>
          <a:xfrm>
            <a:off x="381000" y="76200"/>
            <a:ext cx="8686800" cy="769938"/>
          </a:xfrm>
          <a:prstGeom prst="rect">
            <a:avLst/>
          </a:prstGeom>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4400">
                <a:solidFill>
                  <a:srgbClr val="FFFF00"/>
                </a:solidFill>
                <a:effectLst>
                  <a:outerShdw blurRad="38100" dist="38100" dir="2700000" algn="tl">
                    <a:srgbClr val="FFFFFF"/>
                  </a:outerShdw>
                </a:effectLst>
                <a:latin typeface="Calibri" panose="020F0502020204030204" pitchFamily="34" charset="0"/>
              </a:rPr>
              <a:t>Project Area</a:t>
            </a:r>
          </a:p>
        </p:txBody>
      </p:sp>
      <p:pic>
        <p:nvPicPr>
          <p:cNvPr id="1027" name="Picture 3">
            <a:extLst>
              <a:ext uri="{FF2B5EF4-FFF2-40B4-BE49-F238E27FC236}">
                <a16:creationId xmlns:a16="http://schemas.microsoft.com/office/drawing/2014/main" id="{4365FDD4-BD7B-6B2C-06B0-BFB61BED2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90600"/>
            <a:ext cx="6543675"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E6EC947-E60A-DFF0-8355-55CF775CC830}"/>
              </a:ext>
            </a:extLst>
          </p:cNvPr>
          <p:cNvSpPr>
            <a:spLocks noGrp="1" noChangeArrowheads="1"/>
          </p:cNvSpPr>
          <p:nvPr>
            <p:ph type="title"/>
          </p:nvPr>
        </p:nvSpPr>
        <p:spPr>
          <a:xfrm>
            <a:off x="685800" y="152400"/>
            <a:ext cx="8267700" cy="762000"/>
          </a:xfrm>
        </p:spPr>
        <p:txBody>
          <a:bodyPr>
            <a:normAutofit/>
          </a:bodyPr>
          <a:lstStyle/>
          <a:p>
            <a:r>
              <a:rPr lang="en-US" altLang="en-US" sz="4500">
                <a:solidFill>
                  <a:srgbClr val="FFFF00"/>
                </a:solidFill>
                <a:effectLst>
                  <a:outerShdw blurRad="38100" dist="38100" dir="2700000" algn="tl">
                    <a:srgbClr val="FFFFFF"/>
                  </a:outerShdw>
                </a:effectLst>
              </a:rPr>
              <a:t>Participants</a:t>
            </a:r>
          </a:p>
        </p:txBody>
      </p:sp>
      <p:sp>
        <p:nvSpPr>
          <p:cNvPr id="6" name="Rectangle 3">
            <a:extLst>
              <a:ext uri="{FF2B5EF4-FFF2-40B4-BE49-F238E27FC236}">
                <a16:creationId xmlns:a16="http://schemas.microsoft.com/office/drawing/2014/main" id="{B413952D-A009-813B-FBE8-3B5276425E16}"/>
              </a:ext>
            </a:extLst>
          </p:cNvPr>
          <p:cNvSpPr txBox="1">
            <a:spLocks noChangeArrowheads="1"/>
          </p:cNvSpPr>
          <p:nvPr/>
        </p:nvSpPr>
        <p:spPr>
          <a:xfrm>
            <a:off x="457200" y="1143000"/>
            <a:ext cx="8229600" cy="5715000"/>
          </a:xfrm>
          <a:prstGeom prst="rect">
            <a:avLst/>
          </a:prstGeom>
        </p:spPr>
        <p:txBody>
          <a:bodyPr>
            <a:normAutofit/>
          </a:bodyPr>
          <a:lstStyle>
            <a:lvl1pPr marL="273050" indent="-273050">
              <a:defRPr>
                <a:solidFill>
                  <a:schemeClr val="tx1"/>
                </a:solidFill>
                <a:latin typeface="Constantia" panose="02030602050306030303" pitchFamily="18" charset="0"/>
                <a:ea typeface="MS PGothic" panose="020B0600070205080204" pitchFamily="34" charset="-128"/>
              </a:defRPr>
            </a:lvl1pPr>
            <a:lvl2pPr marL="639763" indent="-246063">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nSpc>
                <a:spcPct val="80000"/>
              </a:lnSpc>
              <a:spcBef>
                <a:spcPct val="20000"/>
              </a:spcBef>
              <a:buClr>
                <a:srgbClr val="0BD0D9"/>
              </a:buClr>
              <a:buSzPct val="95000"/>
              <a:buFont typeface="Wingdings 2" panose="05020102010507070707" pitchFamily="18" charset="2"/>
              <a:buChar char=""/>
            </a:pPr>
            <a:r>
              <a:rPr lang="en-US" altLang="en-US" sz="2400" b="1">
                <a:solidFill>
                  <a:srgbClr val="FFFF00"/>
                </a:solidFill>
                <a:latin typeface="Calibri" panose="020F0502020204030204" pitchFamily="34" charset="0"/>
              </a:rPr>
              <a:t>USFS Core Team (Consultants)  </a:t>
            </a:r>
          </a:p>
          <a:p>
            <a:pPr lvl="1">
              <a:lnSpc>
                <a:spcPct val="80000"/>
              </a:lnSpc>
              <a:spcBef>
                <a:spcPct val="20000"/>
              </a:spcBef>
              <a:buClr>
                <a:schemeClr val="tx1"/>
              </a:buClr>
              <a:buSzPct val="85000"/>
              <a:buFont typeface="Wingdings 2" panose="05020102010507070707" pitchFamily="18" charset="2"/>
              <a:buChar char=""/>
            </a:pPr>
            <a:r>
              <a:rPr lang="en-US" altLang="en-US" sz="2200"/>
              <a:t>Team Leaders: Johan Hogervorst /Anita Leach</a:t>
            </a:r>
          </a:p>
          <a:p>
            <a:pPr lvl="1">
              <a:lnSpc>
                <a:spcPct val="80000"/>
              </a:lnSpc>
              <a:spcBef>
                <a:spcPct val="20000"/>
              </a:spcBef>
              <a:buClr>
                <a:schemeClr val="tx1"/>
              </a:buClr>
              <a:buSzPct val="85000"/>
              <a:buFont typeface="Wingdings 2" panose="05020102010507070707" pitchFamily="18" charset="2"/>
              <a:buChar char=""/>
            </a:pPr>
            <a:r>
              <a:rPr lang="en-US" altLang="en-US" sz="2200"/>
              <a:t>Watershed Specialist– Lance Gatchell (Doug Shank)</a:t>
            </a:r>
          </a:p>
          <a:p>
            <a:pPr lvl="1">
              <a:lnSpc>
                <a:spcPct val="80000"/>
              </a:lnSpc>
              <a:spcBef>
                <a:spcPct val="20000"/>
              </a:spcBef>
              <a:buClr>
                <a:schemeClr val="tx1"/>
              </a:buClr>
              <a:buSzPct val="85000"/>
              <a:buFont typeface="Wingdings 2" panose="05020102010507070707" pitchFamily="18" charset="2"/>
              <a:buChar char=""/>
            </a:pPr>
            <a:r>
              <a:rPr lang="en-US" altLang="en-US" sz="2200"/>
              <a:t>Aquatic Biologist – Brett Blundon</a:t>
            </a:r>
          </a:p>
          <a:p>
            <a:pPr lvl="1">
              <a:lnSpc>
                <a:spcPct val="80000"/>
              </a:lnSpc>
              <a:spcBef>
                <a:spcPct val="20000"/>
              </a:spcBef>
              <a:buClr>
                <a:schemeClr val="tx1"/>
              </a:buClr>
              <a:buSzPct val="85000"/>
              <a:buFont typeface="Wingdings 2" panose="05020102010507070707" pitchFamily="18" charset="2"/>
              <a:buChar char=""/>
            </a:pPr>
            <a:r>
              <a:rPr lang="en-US" altLang="en-US" sz="2200"/>
              <a:t>Terrestrial Ecologist – Anita Leach (Leslie Elliott, Nanci Curtis, Jane Kertis)</a:t>
            </a:r>
          </a:p>
          <a:p>
            <a:pPr lvl="1">
              <a:lnSpc>
                <a:spcPct val="80000"/>
              </a:lnSpc>
              <a:spcBef>
                <a:spcPct val="20000"/>
              </a:spcBef>
              <a:buClr>
                <a:schemeClr val="tx1"/>
              </a:buClr>
              <a:buSzPct val="85000"/>
              <a:buFont typeface="Wingdings 2" panose="05020102010507070707" pitchFamily="18" charset="2"/>
              <a:buChar char=""/>
            </a:pPr>
            <a:r>
              <a:rPr lang="en-US" altLang="en-US" sz="2200"/>
              <a:t>Wildlife Biologist – Tiffany Young</a:t>
            </a:r>
          </a:p>
          <a:p>
            <a:pPr lvl="1">
              <a:lnSpc>
                <a:spcPct val="80000"/>
              </a:lnSpc>
              <a:spcBef>
                <a:spcPct val="20000"/>
              </a:spcBef>
              <a:buClr>
                <a:schemeClr val="tx1"/>
              </a:buClr>
              <a:buSzPct val="85000"/>
              <a:buFont typeface="Wingdings 2" panose="05020102010507070707" pitchFamily="18" charset="2"/>
              <a:buChar char=""/>
            </a:pPr>
            <a:r>
              <a:rPr lang="en-US" altLang="en-US" sz="2200"/>
              <a:t>Cultural, Heritage, Recreation – Jon Meier (Tony Farque)</a:t>
            </a:r>
          </a:p>
          <a:p>
            <a:pPr>
              <a:lnSpc>
                <a:spcPct val="80000"/>
              </a:lnSpc>
              <a:spcBef>
                <a:spcPct val="20000"/>
              </a:spcBef>
              <a:buClr>
                <a:srgbClr val="0BD0D9"/>
              </a:buClr>
              <a:buSzPct val="95000"/>
              <a:buFont typeface="Wingdings 2" panose="05020102010507070707" pitchFamily="18" charset="2"/>
              <a:buChar char=""/>
            </a:pPr>
            <a:endParaRPr lang="en-US" altLang="en-US" sz="2200"/>
          </a:p>
          <a:p>
            <a:pPr>
              <a:lnSpc>
                <a:spcPct val="80000"/>
              </a:lnSpc>
              <a:spcBef>
                <a:spcPct val="20000"/>
              </a:spcBef>
              <a:buClr>
                <a:srgbClr val="0BD0D9"/>
              </a:buClr>
              <a:buSzPct val="95000"/>
              <a:buFont typeface="Wingdings 2" panose="05020102010507070707" pitchFamily="18" charset="2"/>
              <a:buChar char=""/>
            </a:pPr>
            <a:r>
              <a:rPr lang="en-US" altLang="en-US" sz="2400" b="1">
                <a:solidFill>
                  <a:srgbClr val="FFFF00"/>
                </a:solidFill>
                <a:latin typeface="Calibri" panose="020F0502020204030204" pitchFamily="34" charset="0"/>
              </a:rPr>
              <a:t>CTC Core Team</a:t>
            </a:r>
          </a:p>
          <a:p>
            <a:pPr lvl="1">
              <a:lnSpc>
                <a:spcPct val="80000"/>
              </a:lnSpc>
              <a:spcBef>
                <a:spcPct val="20000"/>
              </a:spcBef>
              <a:buClr>
                <a:schemeClr val="tx1"/>
              </a:buClr>
              <a:buSzPct val="85000"/>
              <a:buFont typeface="Wingdings 2" panose="05020102010507070707" pitchFamily="18" charset="2"/>
              <a:buChar char=""/>
            </a:pPr>
            <a:r>
              <a:rPr lang="en-US" altLang="en-US" sz="2200"/>
              <a:t>Dave Furtwangler</a:t>
            </a:r>
          </a:p>
          <a:p>
            <a:pPr lvl="1">
              <a:lnSpc>
                <a:spcPct val="80000"/>
              </a:lnSpc>
              <a:spcBef>
                <a:spcPct val="20000"/>
              </a:spcBef>
              <a:buClr>
                <a:schemeClr val="tx1"/>
              </a:buClr>
              <a:buSzPct val="85000"/>
              <a:buFont typeface="Wingdings 2" panose="05020102010507070707" pitchFamily="18" charset="2"/>
              <a:buChar char=""/>
            </a:pPr>
            <a:r>
              <a:rPr lang="en-US" altLang="en-US" sz="2200"/>
              <a:t>Milt Moran </a:t>
            </a:r>
          </a:p>
          <a:p>
            <a:pPr lvl="1">
              <a:lnSpc>
                <a:spcPct val="80000"/>
              </a:lnSpc>
              <a:spcBef>
                <a:spcPct val="20000"/>
              </a:spcBef>
              <a:buClr>
                <a:schemeClr val="tx1"/>
              </a:buClr>
              <a:buSzPct val="85000"/>
              <a:buFont typeface="Wingdings 2" panose="05020102010507070707" pitchFamily="18" charset="2"/>
              <a:buChar char=""/>
            </a:pPr>
            <a:r>
              <a:rPr lang="en-US" altLang="en-US" sz="2200"/>
              <a:t>Bill Marshall</a:t>
            </a:r>
          </a:p>
          <a:p>
            <a:pPr lvl="1">
              <a:lnSpc>
                <a:spcPct val="80000"/>
              </a:lnSpc>
              <a:spcBef>
                <a:spcPct val="20000"/>
              </a:spcBef>
              <a:buClr>
                <a:schemeClr val="tx1"/>
              </a:buClr>
              <a:buSzPct val="85000"/>
            </a:pPr>
            <a:endParaRPr lang="en-US" altLang="en-US" sz="2200"/>
          </a:p>
          <a:p>
            <a:pPr algn="just">
              <a:lnSpc>
                <a:spcPct val="80000"/>
              </a:lnSpc>
              <a:spcBef>
                <a:spcPct val="20000"/>
              </a:spcBef>
              <a:buClr>
                <a:srgbClr val="0BD0D9"/>
              </a:buClr>
              <a:buSzPct val="95000"/>
              <a:buFont typeface="Wingdings 2" panose="05020102010507070707" pitchFamily="18" charset="2"/>
              <a:buChar char=""/>
            </a:pPr>
            <a:r>
              <a:rPr lang="en-US" altLang="en-US" sz="2400" b="1">
                <a:solidFill>
                  <a:srgbClr val="FFFF00"/>
                </a:solidFill>
                <a:latin typeface="Calibri" panose="020F0502020204030204" pitchFamily="34" charset="0"/>
              </a:rPr>
              <a:t>GIS analyst </a:t>
            </a:r>
            <a:r>
              <a:rPr lang="en-US" altLang="en-US" sz="2400"/>
              <a:t>– </a:t>
            </a:r>
            <a:r>
              <a:rPr lang="en-US" altLang="en-US" sz="2200"/>
              <a:t>Jeremy Hobson</a:t>
            </a:r>
          </a:p>
          <a:p>
            <a:pPr lvl="1">
              <a:lnSpc>
                <a:spcPct val="80000"/>
              </a:lnSpc>
              <a:spcBef>
                <a:spcPct val="20000"/>
              </a:spcBef>
              <a:buClr>
                <a:schemeClr val="tx1"/>
              </a:buClr>
              <a:buSzPct val="85000"/>
              <a:buFont typeface="Wingdings 2" panose="05020102010507070707" pitchFamily="18" charset="2"/>
              <a:buNone/>
            </a:pPr>
            <a:endParaRPr lang="en-US" altLang="en-US" sz="2400"/>
          </a:p>
        </p:txBody>
      </p:sp>
      <p:pic>
        <p:nvPicPr>
          <p:cNvPr id="10243" name="Picture 2">
            <a:extLst>
              <a:ext uri="{FF2B5EF4-FFF2-40B4-BE49-F238E27FC236}">
                <a16:creationId xmlns:a16="http://schemas.microsoft.com/office/drawing/2014/main" id="{0F588679-D5EC-088A-8D36-E30F4D99C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343400"/>
            <a:ext cx="35433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B0443553-8DDD-D1C0-985A-70F925E3FE9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endParaRPr lang="en-US" altLang="en-US">
              <a:latin typeface="Arial" panose="020B0604020202020204" pitchFamily="34" charset="0"/>
            </a:endParaRPr>
          </a:p>
        </p:txBody>
      </p:sp>
      <p:sp>
        <p:nvSpPr>
          <p:cNvPr id="6" name="Rectangle 5">
            <a:extLst>
              <a:ext uri="{FF2B5EF4-FFF2-40B4-BE49-F238E27FC236}">
                <a16:creationId xmlns:a16="http://schemas.microsoft.com/office/drawing/2014/main" id="{4B78D2AC-1275-C840-5706-FDB6CA0BEEAD}"/>
              </a:ext>
            </a:extLst>
          </p:cNvPr>
          <p:cNvSpPr/>
          <p:nvPr/>
        </p:nvSpPr>
        <p:spPr>
          <a:xfrm>
            <a:off x="304800" y="152400"/>
            <a:ext cx="8915400" cy="7540625"/>
          </a:xfrm>
          <a:prstGeom prst="rect">
            <a:avLst/>
          </a:prstGeom>
        </p:spPr>
        <p:txBody>
          <a:bodyPr>
            <a:spAutoFit/>
          </a:bodyPr>
          <a:lstStyle/>
          <a:p>
            <a:pPr fontAlgn="auto">
              <a:spcBef>
                <a:spcPts val="0"/>
              </a:spcBef>
              <a:spcAft>
                <a:spcPts val="0"/>
              </a:spcAft>
              <a:defRPr/>
            </a:pPr>
            <a:r>
              <a:rPr lang="en-US" sz="4400" dirty="0">
                <a:solidFill>
                  <a:srgbClr val="FFFF00"/>
                </a:solidFill>
                <a:effectLst>
                  <a:outerShdw blurRad="38100" dist="38100" dir="2700000" algn="tl">
                    <a:srgbClr val="000000">
                      <a:alpha val="43137"/>
                    </a:srgbClr>
                  </a:outerShdw>
                </a:effectLst>
                <a:latin typeface="+mj-lt"/>
                <a:ea typeface="+mn-ea"/>
              </a:rPr>
              <a:t>Community of Interest </a:t>
            </a:r>
          </a:p>
          <a:p>
            <a:pPr fontAlgn="auto">
              <a:spcBef>
                <a:spcPts val="0"/>
              </a:spcBef>
              <a:spcAft>
                <a:spcPts val="0"/>
              </a:spcAft>
              <a:defRPr/>
            </a:pPr>
            <a:endParaRPr lang="en-US" sz="1000" dirty="0">
              <a:solidFill>
                <a:srgbClr val="FFFF00"/>
              </a:solidFill>
              <a:effectLst>
                <a:outerShdw blurRad="38100" dist="38100" dir="2700000" algn="tl">
                  <a:srgbClr val="000000">
                    <a:alpha val="43137"/>
                  </a:srgbClr>
                </a:outerShdw>
              </a:effectLst>
              <a:latin typeface="+mj-lt"/>
              <a:ea typeface="+mn-ea"/>
            </a:endParaRPr>
          </a:p>
          <a:p>
            <a:pPr marL="800100" indent="-800100" fontAlgn="auto">
              <a:spcBef>
                <a:spcPts val="0"/>
              </a:spcBef>
              <a:spcAft>
                <a:spcPts val="0"/>
              </a:spcAft>
              <a:defRPr/>
            </a:pPr>
            <a:r>
              <a:rPr lang="en-US" dirty="0">
                <a:latin typeface="+mn-lt"/>
                <a:ea typeface="+mn-ea"/>
              </a:rPr>
              <a:t>	</a:t>
            </a:r>
            <a:r>
              <a:rPr lang="en-US" sz="2000" dirty="0">
                <a:latin typeface="+mn-lt"/>
                <a:ea typeface="+mn-ea"/>
              </a:rPr>
              <a:t>City of Sweet Home</a:t>
            </a:r>
          </a:p>
          <a:p>
            <a:pPr marL="800100" indent="-800100" fontAlgn="auto">
              <a:spcBef>
                <a:spcPts val="0"/>
              </a:spcBef>
              <a:spcAft>
                <a:spcPts val="0"/>
              </a:spcAft>
              <a:defRPr/>
            </a:pPr>
            <a:r>
              <a:rPr lang="en-US" sz="2000" dirty="0">
                <a:latin typeface="+mn-lt"/>
                <a:ea typeface="+mn-ea"/>
              </a:rPr>
              <a:t>	Linn County Park Dept.</a:t>
            </a:r>
          </a:p>
          <a:p>
            <a:pPr marL="800100" indent="-800100" fontAlgn="auto">
              <a:spcBef>
                <a:spcPts val="0"/>
              </a:spcBef>
              <a:spcAft>
                <a:spcPts val="0"/>
              </a:spcAft>
              <a:defRPr/>
            </a:pPr>
            <a:r>
              <a:rPr lang="en-US" sz="2000" dirty="0">
                <a:latin typeface="+mn-lt"/>
                <a:ea typeface="+mn-ea"/>
              </a:rPr>
              <a:t>             South Santiam Watershed Council</a:t>
            </a:r>
          </a:p>
          <a:p>
            <a:pPr marL="800100" indent="-800100" fontAlgn="auto">
              <a:spcBef>
                <a:spcPts val="0"/>
              </a:spcBef>
              <a:spcAft>
                <a:spcPts val="0"/>
              </a:spcAft>
              <a:defRPr/>
            </a:pPr>
            <a:r>
              <a:rPr lang="en-US" sz="2000" dirty="0">
                <a:latin typeface="+mn-lt"/>
                <a:ea typeface="+mn-ea"/>
              </a:rPr>
              <a:t>	Sweet Home Economic Development Group</a:t>
            </a:r>
          </a:p>
          <a:p>
            <a:pPr marL="800100" indent="-800100" fontAlgn="auto">
              <a:spcBef>
                <a:spcPts val="0"/>
              </a:spcBef>
              <a:spcAft>
                <a:spcPts val="0"/>
              </a:spcAft>
              <a:defRPr/>
            </a:pPr>
            <a:r>
              <a:rPr lang="en-US" sz="2000" dirty="0">
                <a:latin typeface="+mn-lt"/>
                <a:ea typeface="+mn-ea"/>
              </a:rPr>
              <a:t>	Portland State University Students</a:t>
            </a:r>
          </a:p>
          <a:p>
            <a:pPr marL="800100" indent="-800100" fontAlgn="auto">
              <a:spcBef>
                <a:spcPts val="0"/>
              </a:spcBef>
              <a:spcAft>
                <a:spcPts val="0"/>
              </a:spcAft>
              <a:defRPr/>
            </a:pPr>
            <a:r>
              <a:rPr lang="en-US" sz="2000" dirty="0">
                <a:latin typeface="+mn-lt"/>
                <a:ea typeface="+mn-ea"/>
              </a:rPr>
              <a:t>	University of Oregon Ecosystem Workforce Group</a:t>
            </a:r>
          </a:p>
          <a:p>
            <a:pPr marL="800100" indent="-800100" fontAlgn="auto">
              <a:spcBef>
                <a:spcPts val="0"/>
              </a:spcBef>
              <a:spcAft>
                <a:spcPts val="0"/>
              </a:spcAft>
              <a:defRPr/>
            </a:pPr>
            <a:r>
              <a:rPr lang="en-US" sz="2000" dirty="0">
                <a:latin typeface="+mn-lt"/>
                <a:ea typeface="+mn-ea"/>
              </a:rPr>
              <a:t>             Oregon State University</a:t>
            </a:r>
          </a:p>
          <a:p>
            <a:pPr marL="800100" indent="-800100" fontAlgn="auto">
              <a:spcBef>
                <a:spcPts val="0"/>
              </a:spcBef>
              <a:spcAft>
                <a:spcPts val="0"/>
              </a:spcAft>
              <a:defRPr/>
            </a:pPr>
            <a:r>
              <a:rPr lang="en-US" sz="2000" dirty="0">
                <a:latin typeface="+mn-lt"/>
                <a:ea typeface="+mn-ea"/>
              </a:rPr>
              <a:t>	Oregon Dept. of Fish and Wildlife</a:t>
            </a:r>
          </a:p>
          <a:p>
            <a:pPr marL="800100" indent="-800100" fontAlgn="auto">
              <a:spcBef>
                <a:spcPts val="0"/>
              </a:spcBef>
              <a:spcAft>
                <a:spcPts val="0"/>
              </a:spcAft>
              <a:defRPr/>
            </a:pPr>
            <a:r>
              <a:rPr lang="en-US" sz="2000" dirty="0">
                <a:latin typeface="+mn-lt"/>
                <a:ea typeface="+mn-ea"/>
              </a:rPr>
              <a:t>	Confederated Tribes of Grand Ronde Community of Oregon</a:t>
            </a:r>
          </a:p>
          <a:p>
            <a:pPr marL="800100" indent="-800100" fontAlgn="auto">
              <a:spcBef>
                <a:spcPts val="0"/>
              </a:spcBef>
              <a:spcAft>
                <a:spcPts val="0"/>
              </a:spcAft>
              <a:defRPr/>
            </a:pPr>
            <a:r>
              <a:rPr lang="en-US" sz="2000" dirty="0">
                <a:latin typeface="+mn-lt"/>
                <a:ea typeface="+mn-ea"/>
              </a:rPr>
              <a:t>	Confederated Tribes of Siletz Indians</a:t>
            </a:r>
          </a:p>
          <a:p>
            <a:pPr marL="800100" indent="-800100" fontAlgn="auto">
              <a:spcBef>
                <a:spcPts val="0"/>
              </a:spcBef>
              <a:spcAft>
                <a:spcPts val="0"/>
              </a:spcAft>
              <a:defRPr/>
            </a:pPr>
            <a:r>
              <a:rPr lang="en-US" sz="2000" dirty="0">
                <a:latin typeface="+mn-lt"/>
                <a:ea typeface="+mn-ea"/>
              </a:rPr>
              <a:t>	Confederated Tribes of Warm Springs Reservation of Oregon</a:t>
            </a:r>
          </a:p>
          <a:p>
            <a:pPr marL="800100" indent="-800100" fontAlgn="auto">
              <a:spcBef>
                <a:spcPts val="0"/>
              </a:spcBef>
              <a:spcAft>
                <a:spcPts val="0"/>
              </a:spcAft>
              <a:defRPr/>
            </a:pPr>
            <a:r>
              <a:rPr lang="en-US" sz="2000" dirty="0">
                <a:latin typeface="+mn-lt"/>
                <a:ea typeface="+mn-ea"/>
              </a:rPr>
              <a:t>	Oregon Wild</a:t>
            </a:r>
          </a:p>
          <a:p>
            <a:pPr marL="800100" indent="-800100" fontAlgn="auto">
              <a:spcBef>
                <a:spcPts val="0"/>
              </a:spcBef>
              <a:spcAft>
                <a:spcPts val="0"/>
              </a:spcAft>
              <a:defRPr/>
            </a:pPr>
            <a:r>
              <a:rPr lang="en-US" sz="2000" dirty="0">
                <a:latin typeface="+mn-lt"/>
                <a:ea typeface="+mn-ea"/>
              </a:rPr>
              <a:t>	Cascadia Wildlands</a:t>
            </a:r>
          </a:p>
          <a:p>
            <a:pPr marL="800100" indent="-800100" fontAlgn="auto">
              <a:spcBef>
                <a:spcPts val="0"/>
              </a:spcBef>
              <a:spcAft>
                <a:spcPts val="0"/>
              </a:spcAft>
              <a:defRPr/>
            </a:pPr>
            <a:r>
              <a:rPr lang="en-US" sz="2000" dirty="0">
                <a:latin typeface="+mn-lt"/>
                <a:ea typeface="+mn-ea"/>
              </a:rPr>
              <a:t>	Rocky Mountain Elk Foundation</a:t>
            </a:r>
          </a:p>
          <a:p>
            <a:pPr marL="800100" indent="-800100" fontAlgn="auto">
              <a:spcBef>
                <a:spcPts val="0"/>
              </a:spcBef>
              <a:spcAft>
                <a:spcPts val="0"/>
              </a:spcAft>
              <a:defRPr/>
            </a:pPr>
            <a:r>
              <a:rPr lang="en-US" sz="2000" dirty="0">
                <a:latin typeface="+mn-lt"/>
                <a:ea typeface="+mn-ea"/>
              </a:rPr>
              <a:t>	Oregon Hunters Association</a:t>
            </a:r>
          </a:p>
          <a:p>
            <a:pPr marL="800100" indent="-800100" fontAlgn="auto">
              <a:spcBef>
                <a:spcPts val="0"/>
              </a:spcBef>
              <a:spcAft>
                <a:spcPts val="0"/>
              </a:spcAft>
              <a:defRPr/>
            </a:pPr>
            <a:r>
              <a:rPr lang="en-US" sz="2000" dirty="0">
                <a:latin typeface="+mn-lt"/>
                <a:ea typeface="+mn-ea"/>
              </a:rPr>
              <a:t>	American Forest Resource Council</a:t>
            </a:r>
          </a:p>
          <a:p>
            <a:pPr marL="800100" indent="-800100" fontAlgn="auto">
              <a:spcBef>
                <a:spcPts val="0"/>
              </a:spcBef>
              <a:spcAft>
                <a:spcPts val="0"/>
              </a:spcAft>
              <a:defRPr/>
            </a:pPr>
            <a:r>
              <a:rPr lang="en-US" sz="2000" dirty="0">
                <a:latin typeface="+mn-lt"/>
                <a:ea typeface="+mn-ea"/>
              </a:rPr>
              <a:t>	General Public</a:t>
            </a:r>
          </a:p>
          <a:p>
            <a:pPr fontAlgn="auto">
              <a:spcBef>
                <a:spcPts val="0"/>
              </a:spcBef>
              <a:spcAft>
                <a:spcPts val="0"/>
              </a:spcAft>
              <a:defRPr/>
            </a:pPr>
            <a:r>
              <a:rPr lang="en-US" dirty="0">
                <a:latin typeface="+mn-lt"/>
                <a:ea typeface="+mn-ea"/>
              </a:rPr>
              <a:t>	</a:t>
            </a:r>
          </a:p>
          <a:p>
            <a:pPr fontAlgn="auto">
              <a:spcBef>
                <a:spcPts val="0"/>
              </a:spcBef>
              <a:spcAft>
                <a:spcPts val="0"/>
              </a:spcAft>
              <a:defRPr/>
            </a:pPr>
            <a:endParaRPr lang="en-US" dirty="0">
              <a:latin typeface="+mn-lt"/>
              <a:ea typeface="+mn-ea"/>
            </a:endParaRPr>
          </a:p>
          <a:p>
            <a:pPr fontAlgn="auto">
              <a:spcBef>
                <a:spcPts val="0"/>
              </a:spcBef>
              <a:spcAft>
                <a:spcPts val="0"/>
              </a:spcAft>
              <a:defRPr/>
            </a:pPr>
            <a:r>
              <a:rPr lang="en-US" dirty="0">
                <a:latin typeface="+mn-lt"/>
                <a:ea typeface="+mn-ea"/>
              </a:rPr>
              <a:t>	</a:t>
            </a:r>
          </a:p>
          <a:p>
            <a:pPr fontAlgn="auto">
              <a:spcBef>
                <a:spcPts val="0"/>
              </a:spcBef>
              <a:spcAft>
                <a:spcPts val="0"/>
              </a:spcAft>
              <a:defRPr/>
            </a:pPr>
            <a:r>
              <a:rPr lang="en-US" dirty="0">
                <a:latin typeface="+mn-lt"/>
                <a:ea typeface="+mn-ea"/>
              </a:rPr>
              <a:t>	</a:t>
            </a:r>
          </a:p>
          <a:p>
            <a:pPr fontAlgn="auto">
              <a:spcBef>
                <a:spcPts val="0"/>
              </a:spcBef>
              <a:spcAft>
                <a:spcPts val="0"/>
              </a:spcAft>
              <a:defRPr/>
            </a:pPr>
            <a:r>
              <a:rPr lang="en-US" dirty="0">
                <a:latin typeface="+mn-lt"/>
                <a:ea typeface="+mn-ea"/>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EB8C3F5-ADC6-3CE2-BC8D-FBAAAB9C2611}"/>
              </a:ext>
            </a:extLst>
          </p:cNvPr>
          <p:cNvSpPr>
            <a:spLocks noGrp="1" noChangeArrowheads="1"/>
          </p:cNvSpPr>
          <p:nvPr>
            <p:ph type="title"/>
          </p:nvPr>
        </p:nvSpPr>
        <p:spPr>
          <a:xfrm>
            <a:off x="685800" y="152400"/>
            <a:ext cx="8229600" cy="762000"/>
          </a:xfrm>
        </p:spPr>
        <p:txBody>
          <a:bodyPr>
            <a:normAutofit fontScale="90000"/>
          </a:bodyPr>
          <a:lstStyle/>
          <a:p>
            <a:pPr fontAlgn="auto">
              <a:spcAft>
                <a:spcPts val="0"/>
              </a:spcAft>
              <a:defRPr/>
            </a:pPr>
            <a:r>
              <a:rPr lang="en-US" dirty="0">
                <a:solidFill>
                  <a:srgbClr val="FFFF00"/>
                </a:solidFill>
                <a:effectLst>
                  <a:outerShdw blurRad="38100" dist="38100" dir="2700000" algn="tl">
                    <a:srgbClr val="000000">
                      <a:alpha val="43137"/>
                    </a:srgbClr>
                  </a:outerShdw>
                </a:effectLst>
                <a:ea typeface="+mj-ea"/>
              </a:rPr>
              <a:t>Knowledge Transfer</a:t>
            </a:r>
            <a:endParaRPr lang="en-US" sz="2400" dirty="0">
              <a:solidFill>
                <a:srgbClr val="FFFF00"/>
              </a:solidFill>
              <a:effectLst>
                <a:outerShdw blurRad="38100" dist="38100" dir="2700000" algn="tl">
                  <a:srgbClr val="000000">
                    <a:alpha val="43137"/>
                  </a:srgbClr>
                </a:outerShdw>
              </a:effectLst>
              <a:ea typeface="+mj-ea"/>
            </a:endParaRPr>
          </a:p>
        </p:txBody>
      </p:sp>
      <p:sp>
        <p:nvSpPr>
          <p:cNvPr id="5" name="TextBox 4">
            <a:extLst>
              <a:ext uri="{FF2B5EF4-FFF2-40B4-BE49-F238E27FC236}">
                <a16:creationId xmlns:a16="http://schemas.microsoft.com/office/drawing/2014/main" id="{D2EE6FE4-5FE7-9304-980C-DFE1F7961042}"/>
              </a:ext>
            </a:extLst>
          </p:cNvPr>
          <p:cNvSpPr txBox="1"/>
          <p:nvPr/>
        </p:nvSpPr>
        <p:spPr>
          <a:xfrm>
            <a:off x="381000" y="858838"/>
            <a:ext cx="6934200" cy="6075362"/>
          </a:xfrm>
          <a:prstGeom prst="rect">
            <a:avLst/>
          </a:prstGeom>
          <a:noFill/>
        </p:spPr>
        <p:txBody>
          <a:bodyPr>
            <a:spAutoFit/>
          </a:bodyPr>
          <a:lstStyle/>
          <a:p>
            <a:pPr marL="438912" indent="-320040" fontAlgn="auto">
              <a:lnSpc>
                <a:spcPct val="90000"/>
              </a:lnSpc>
              <a:spcBef>
                <a:spcPts val="0"/>
              </a:spcBef>
              <a:spcAft>
                <a:spcPts val="0"/>
              </a:spcAft>
              <a:defRPr/>
            </a:pPr>
            <a:endParaRPr lang="en-US" sz="2400" dirty="0">
              <a:latin typeface="+mn-lt"/>
              <a:ea typeface="+mn-ea"/>
            </a:endParaRPr>
          </a:p>
          <a:p>
            <a:pPr marL="438912" indent="-320040" fontAlgn="auto">
              <a:lnSpc>
                <a:spcPct val="90000"/>
              </a:lnSpc>
              <a:spcBef>
                <a:spcPts val="0"/>
              </a:spcBef>
              <a:spcAft>
                <a:spcPts val="0"/>
              </a:spcAft>
              <a:defRPr/>
            </a:pPr>
            <a:r>
              <a:rPr lang="en-US" sz="3200" dirty="0">
                <a:latin typeface="+mn-lt"/>
                <a:ea typeface="+mn-ea"/>
              </a:rPr>
              <a:t>Field visit with experts (scientists/locals)</a:t>
            </a:r>
          </a:p>
          <a:p>
            <a:pPr marL="731012" lvl="1" indent="-320040" fontAlgn="auto">
              <a:lnSpc>
                <a:spcPct val="90000"/>
              </a:lnSpc>
              <a:spcBef>
                <a:spcPts val="0"/>
              </a:spcBef>
              <a:spcAft>
                <a:spcPts val="0"/>
              </a:spcAft>
              <a:defRPr/>
            </a:pPr>
            <a:endParaRPr lang="en-US" sz="3200" dirty="0">
              <a:latin typeface="+mn-lt"/>
              <a:ea typeface="+mn-ea"/>
            </a:endParaRPr>
          </a:p>
          <a:p>
            <a:pPr marL="465138" lvl="1" indent="-319088" fontAlgn="auto">
              <a:lnSpc>
                <a:spcPct val="90000"/>
              </a:lnSpc>
              <a:spcBef>
                <a:spcPts val="0"/>
              </a:spcBef>
              <a:spcAft>
                <a:spcPts val="0"/>
              </a:spcAft>
              <a:buClr>
                <a:srgbClr val="53FB53"/>
              </a:buClr>
              <a:buSzPct val="100000"/>
              <a:defRPr/>
            </a:pPr>
            <a:r>
              <a:rPr lang="en-US" sz="3200" dirty="0">
                <a:latin typeface="+mn-lt"/>
                <a:ea typeface="+mn-ea"/>
              </a:rPr>
              <a:t>Vegetation Dynamics</a:t>
            </a:r>
          </a:p>
          <a:p>
            <a:pPr marL="854075" lvl="2" indent="-169863" fontAlgn="auto">
              <a:lnSpc>
                <a:spcPct val="90000"/>
              </a:lnSpc>
              <a:spcBef>
                <a:spcPts val="0"/>
              </a:spcBef>
              <a:spcAft>
                <a:spcPts val="0"/>
              </a:spcAft>
              <a:defRPr/>
            </a:pPr>
            <a:endParaRPr lang="en-US" sz="3200" dirty="0">
              <a:latin typeface="+mn-lt"/>
              <a:ea typeface="+mn-ea"/>
            </a:endParaRPr>
          </a:p>
          <a:p>
            <a:pPr marL="438912" indent="-320040" fontAlgn="auto">
              <a:lnSpc>
                <a:spcPct val="90000"/>
              </a:lnSpc>
              <a:spcBef>
                <a:spcPts val="0"/>
              </a:spcBef>
              <a:spcAft>
                <a:spcPts val="0"/>
              </a:spcAft>
              <a:defRPr/>
            </a:pPr>
            <a:r>
              <a:rPr lang="en-US" sz="3200" dirty="0">
                <a:latin typeface="+mn-lt"/>
                <a:ea typeface="+mn-ea"/>
              </a:rPr>
              <a:t>Wildlife Habitat</a:t>
            </a:r>
          </a:p>
          <a:p>
            <a:pPr marL="854075" lvl="1" indent="-169863" fontAlgn="auto">
              <a:lnSpc>
                <a:spcPct val="90000"/>
              </a:lnSpc>
              <a:spcBef>
                <a:spcPts val="0"/>
              </a:spcBef>
              <a:spcAft>
                <a:spcPts val="0"/>
              </a:spcAft>
              <a:defRPr/>
            </a:pPr>
            <a:endParaRPr lang="en-US" sz="3200" dirty="0">
              <a:latin typeface="+mn-lt"/>
              <a:ea typeface="+mn-ea"/>
            </a:endParaRPr>
          </a:p>
          <a:p>
            <a:pPr marL="438912" indent="-320040" fontAlgn="auto">
              <a:lnSpc>
                <a:spcPct val="90000"/>
              </a:lnSpc>
              <a:spcBef>
                <a:spcPts val="0"/>
              </a:spcBef>
              <a:spcAft>
                <a:spcPts val="0"/>
              </a:spcAft>
              <a:defRPr/>
            </a:pPr>
            <a:r>
              <a:rPr lang="en-US" sz="3200" dirty="0">
                <a:latin typeface="+mn-lt"/>
                <a:ea typeface="+mn-ea"/>
              </a:rPr>
              <a:t>Watershed and Aquatic Sciences</a:t>
            </a:r>
          </a:p>
          <a:p>
            <a:pPr marL="438912" indent="-320040" fontAlgn="auto">
              <a:lnSpc>
                <a:spcPct val="90000"/>
              </a:lnSpc>
              <a:spcBef>
                <a:spcPts val="0"/>
              </a:spcBef>
              <a:spcAft>
                <a:spcPts val="0"/>
              </a:spcAft>
              <a:defRPr/>
            </a:pPr>
            <a:endParaRPr lang="en-US" sz="3200" dirty="0">
              <a:latin typeface="+mn-lt"/>
              <a:ea typeface="+mn-ea"/>
            </a:endParaRPr>
          </a:p>
          <a:p>
            <a:pPr marL="438912" indent="-320040" fontAlgn="auto">
              <a:lnSpc>
                <a:spcPct val="90000"/>
              </a:lnSpc>
              <a:spcBef>
                <a:spcPts val="0"/>
              </a:spcBef>
              <a:spcAft>
                <a:spcPts val="0"/>
              </a:spcAft>
              <a:defRPr/>
            </a:pPr>
            <a:r>
              <a:rPr lang="en-US" sz="3200" dirty="0">
                <a:latin typeface="+mn-lt"/>
                <a:ea typeface="+mn-ea"/>
              </a:rPr>
              <a:t>Heritage and Cultural Resources</a:t>
            </a:r>
          </a:p>
          <a:p>
            <a:pPr marL="438912" indent="-320040" fontAlgn="auto">
              <a:lnSpc>
                <a:spcPct val="90000"/>
              </a:lnSpc>
              <a:spcBef>
                <a:spcPts val="0"/>
              </a:spcBef>
              <a:spcAft>
                <a:spcPts val="0"/>
              </a:spcAft>
              <a:defRPr/>
            </a:pPr>
            <a:endParaRPr lang="en-US" sz="3200" dirty="0">
              <a:latin typeface="+mn-lt"/>
              <a:ea typeface="+mn-ea"/>
            </a:endParaRPr>
          </a:p>
          <a:p>
            <a:pPr marL="438912" indent="-320040" fontAlgn="auto">
              <a:lnSpc>
                <a:spcPct val="90000"/>
              </a:lnSpc>
              <a:spcBef>
                <a:spcPts val="0"/>
              </a:spcBef>
              <a:spcAft>
                <a:spcPts val="0"/>
              </a:spcAft>
              <a:defRPr/>
            </a:pPr>
            <a:r>
              <a:rPr lang="en-US" sz="3600" dirty="0">
                <a:solidFill>
                  <a:srgbClr val="FFFF00"/>
                </a:solidFill>
                <a:latin typeface="+mj-lt"/>
                <a:ea typeface="+mn-ea"/>
              </a:rPr>
              <a:t>38 speakers over five separate days</a:t>
            </a:r>
          </a:p>
          <a:p>
            <a:pPr fontAlgn="auto">
              <a:spcBef>
                <a:spcPts val="0"/>
              </a:spcBef>
              <a:spcAft>
                <a:spcPts val="0"/>
              </a:spcAft>
              <a:defRPr/>
            </a:pPr>
            <a:endParaRPr lang="en-US" dirty="0">
              <a:latin typeface="+mn-lt"/>
              <a:ea typeface="+mn-ea"/>
            </a:endParaRPr>
          </a:p>
        </p:txBody>
      </p:sp>
      <p:pic>
        <p:nvPicPr>
          <p:cNvPr id="12291" name="Picture 3">
            <a:extLst>
              <a:ext uri="{FF2B5EF4-FFF2-40B4-BE49-F238E27FC236}">
                <a16:creationId xmlns:a16="http://schemas.microsoft.com/office/drawing/2014/main" id="{3E0709F6-6141-EB7E-BA5D-8F1D85E67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620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a:extLst>
              <a:ext uri="{FF2B5EF4-FFF2-40B4-BE49-F238E27FC236}">
                <a16:creationId xmlns:a16="http://schemas.microsoft.com/office/drawing/2014/main" id="{03E8C03F-7D37-AF7C-F7E1-A3FEDEC77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413000"/>
            <a:ext cx="27813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58A054D-BE74-8DA9-ED83-F570E306EB21}"/>
              </a:ext>
            </a:extLst>
          </p:cNvPr>
          <p:cNvSpPr>
            <a:spLocks noGrp="1" noChangeArrowheads="1"/>
          </p:cNvSpPr>
          <p:nvPr>
            <p:ph type="title"/>
          </p:nvPr>
        </p:nvSpPr>
        <p:spPr>
          <a:xfrm>
            <a:off x="228600" y="152400"/>
            <a:ext cx="6324600" cy="933450"/>
          </a:xfrm>
        </p:spPr>
        <p:txBody>
          <a:bodyPr>
            <a:noAutofit/>
          </a:bodyPr>
          <a:lstStyle/>
          <a:p>
            <a:r>
              <a:rPr lang="en-US" altLang="en-US" sz="4400">
                <a:solidFill>
                  <a:srgbClr val="FFFF00"/>
                </a:solidFill>
                <a:effectLst>
                  <a:outerShdw blurRad="38100" dist="38100" dir="2700000" algn="tl">
                    <a:srgbClr val="FFFFFF"/>
                  </a:outerShdw>
                </a:effectLst>
              </a:rPr>
              <a:t>Collective Learning</a:t>
            </a:r>
          </a:p>
        </p:txBody>
      </p:sp>
      <p:sp>
        <p:nvSpPr>
          <p:cNvPr id="5" name="TextBox 4">
            <a:extLst>
              <a:ext uri="{FF2B5EF4-FFF2-40B4-BE49-F238E27FC236}">
                <a16:creationId xmlns:a16="http://schemas.microsoft.com/office/drawing/2014/main" id="{57B01AD9-3859-07A1-7B8C-A31969EB1B92}"/>
              </a:ext>
            </a:extLst>
          </p:cNvPr>
          <p:cNvSpPr txBox="1"/>
          <p:nvPr/>
        </p:nvSpPr>
        <p:spPr>
          <a:xfrm>
            <a:off x="533400" y="1295400"/>
            <a:ext cx="8308975" cy="5662613"/>
          </a:xfrm>
          <a:prstGeom prst="rect">
            <a:avLst/>
          </a:prstGeom>
          <a:noFill/>
        </p:spPr>
        <p:txBody>
          <a:bodyPr>
            <a:spAutoFit/>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fontAlgn="base">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r>
              <a:rPr lang="en-US" altLang="en-US" sz="3200" b="1">
                <a:solidFill>
                  <a:srgbClr val="FFFF00"/>
                </a:solidFill>
                <a:latin typeface="Calibri" panose="020F0502020204030204" pitchFamily="34" charset="0"/>
              </a:rPr>
              <a:t>Collaborative Pinup #1</a:t>
            </a:r>
          </a:p>
          <a:p>
            <a:r>
              <a:rPr lang="en-US" altLang="en-US" sz="2400"/>
              <a:t>– Inherent Capacity</a:t>
            </a:r>
          </a:p>
          <a:p>
            <a:r>
              <a:rPr lang="en-US" altLang="en-US" sz="2400"/>
              <a:t>- Community Values</a:t>
            </a:r>
          </a:p>
          <a:p>
            <a:endParaRPr lang="en-US" altLang="en-US" sz="2400"/>
          </a:p>
          <a:p>
            <a:r>
              <a:rPr lang="en-US" altLang="en-US" sz="3200" b="1">
                <a:solidFill>
                  <a:srgbClr val="FFFF00"/>
                </a:solidFill>
                <a:latin typeface="Calibri" panose="020F0502020204030204" pitchFamily="34" charset="0"/>
              </a:rPr>
              <a:t>Collaborative Pinup #2</a:t>
            </a:r>
          </a:p>
          <a:p>
            <a:r>
              <a:rPr lang="en-US" altLang="en-US" sz="2400"/>
              <a:t>– Existing Condition</a:t>
            </a:r>
          </a:p>
          <a:p>
            <a:r>
              <a:rPr lang="en-US" altLang="en-US" sz="2400"/>
              <a:t>– Refine Community Values</a:t>
            </a:r>
          </a:p>
          <a:p>
            <a:endParaRPr lang="en-US" altLang="en-US" sz="2400">
              <a:solidFill>
                <a:srgbClr val="002060"/>
              </a:solidFill>
              <a:effectLst>
                <a:outerShdw blurRad="38100" dist="38100" dir="2700000" algn="tl">
                  <a:srgbClr val="FFFFFF"/>
                </a:outerShdw>
              </a:effectLst>
            </a:endParaRPr>
          </a:p>
          <a:p>
            <a:r>
              <a:rPr lang="en-US" altLang="en-US" sz="3200" b="1">
                <a:solidFill>
                  <a:srgbClr val="FFFF00"/>
                </a:solidFill>
                <a:latin typeface="Calibri" panose="020F0502020204030204" pitchFamily="34" charset="0"/>
              </a:rPr>
              <a:t>Collaborative Pinup #3</a:t>
            </a:r>
          </a:p>
          <a:p>
            <a:r>
              <a:rPr lang="en-US" altLang="en-US" sz="2400"/>
              <a:t>– Draft Restoration Ideas</a:t>
            </a:r>
          </a:p>
          <a:p>
            <a:endParaRPr lang="en-US" altLang="en-US" sz="2400">
              <a:solidFill>
                <a:srgbClr val="002060"/>
              </a:solidFill>
              <a:effectLst>
                <a:outerShdw blurRad="38100" dist="38100" dir="2700000" algn="tl">
                  <a:srgbClr val="FFFFFF"/>
                </a:outerShdw>
              </a:effectLst>
            </a:endParaRPr>
          </a:p>
          <a:p>
            <a:r>
              <a:rPr lang="en-US" altLang="en-US" sz="3200" b="1">
                <a:solidFill>
                  <a:srgbClr val="FFFF00"/>
                </a:solidFill>
                <a:latin typeface="Calibri" panose="020F0502020204030204" pitchFamily="34" charset="0"/>
              </a:rPr>
              <a:t>Collaborative Pinup #4</a:t>
            </a:r>
          </a:p>
          <a:p>
            <a:r>
              <a:rPr lang="en-US" altLang="en-US" sz="2400"/>
              <a:t>– Final Restoration Design</a:t>
            </a:r>
          </a:p>
          <a:p>
            <a:endParaRPr lang="en-US" altLang="en-US"/>
          </a:p>
        </p:txBody>
      </p:sp>
      <p:pic>
        <p:nvPicPr>
          <p:cNvPr id="13315" name="Picture 2">
            <a:extLst>
              <a:ext uri="{FF2B5EF4-FFF2-40B4-BE49-F238E27FC236}">
                <a16:creationId xmlns:a16="http://schemas.microsoft.com/office/drawing/2014/main" id="{8227256A-DC75-95CA-77C1-5B6AB7458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35100"/>
            <a:ext cx="356235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ln w="63500">
          <a:solidFill>
            <a:schemeClr val="accent1">
              <a:shade val="50000"/>
              <a:satMod val="103000"/>
              <a:alpha val="50000"/>
            </a:schemeClr>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4629</TotalTime>
  <Words>1155</Words>
  <Application>Microsoft Office PowerPoint</Application>
  <PresentationFormat>On-screen Show (4:3)</PresentationFormat>
  <Paragraphs>264</Paragraphs>
  <Slides>26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Constantia</vt:lpstr>
      <vt:lpstr>MS PGothic</vt:lpstr>
      <vt:lpstr>Arial</vt:lpstr>
      <vt:lpstr>Calibri</vt:lpstr>
      <vt:lpstr>Wingdings 2</vt:lpstr>
      <vt:lpstr>Wingdings</vt:lpstr>
      <vt:lpstr>Papyrus</vt:lpstr>
      <vt:lpstr>Flow</vt:lpstr>
      <vt:lpstr>PowerPoint Presentation</vt:lpstr>
      <vt:lpstr>Traditional USFS Assessments</vt:lpstr>
      <vt:lpstr>PowerPoint Presentation</vt:lpstr>
      <vt:lpstr>Cool Soda Charette Process Steps</vt:lpstr>
      <vt:lpstr>PowerPoint Presentation</vt:lpstr>
      <vt:lpstr>Participants</vt:lpstr>
      <vt:lpstr>PowerPoint Presentation</vt:lpstr>
      <vt:lpstr>Knowledge Transfer</vt:lpstr>
      <vt:lpstr>Collective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 Services or Benefits from Nature</vt:lpstr>
      <vt:lpstr>PowerPoint Presentation</vt:lpstr>
      <vt:lpstr>Streams and Wild Fish</vt:lpstr>
      <vt:lpstr>Forests and Wildlife</vt:lpstr>
      <vt:lpstr>Community and Culture</vt:lpstr>
      <vt:lpstr>Proposed Action Table</vt:lpstr>
      <vt:lpstr>Major Outcomes</vt:lpstr>
      <vt:lpstr>PowerPoint Presentation</vt:lpstr>
      <vt:lpstr>Questions or Discussion?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jhogervorst</dc:creator>
  <cp:lastModifiedBy>Lum-Naihe, Christof Jurh duk - FS, AZ</cp:lastModifiedBy>
  <cp:revision>167</cp:revision>
  <dcterms:created xsi:type="dcterms:W3CDTF">2012-02-14T23:53:48Z</dcterms:created>
  <dcterms:modified xsi:type="dcterms:W3CDTF">2025-08-04T17:57:44Z</dcterms:modified>
</cp:coreProperties>
</file>