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2" r:id="rId3"/>
    <p:sldId id="258" r:id="rId4"/>
    <p:sldId id="280" r:id="rId5"/>
    <p:sldId id="281" r:id="rId6"/>
    <p:sldId id="257" r:id="rId7"/>
    <p:sldId id="270" r:id="rId8"/>
    <p:sldId id="259" r:id="rId9"/>
    <p:sldId id="274" r:id="rId10"/>
    <p:sldId id="285" r:id="rId11"/>
    <p:sldId id="265" r:id="rId12"/>
    <p:sldId id="272" r:id="rId13"/>
    <p:sldId id="273" r:id="rId14"/>
    <p:sldId id="278" r:id="rId15"/>
    <p:sldId id="279" r:id="rId16"/>
    <p:sldId id="263" r:id="rId17"/>
    <p:sldId id="275" r:id="rId18"/>
    <p:sldId id="262" r:id="rId19"/>
    <p:sldId id="284" r:id="rId20"/>
    <p:sldId id="277" r:id="rId21"/>
    <p:sldId id="276" r:id="rId22"/>
    <p:sldId id="286" r:id="rId23"/>
    <p:sldId id="267" r:id="rId24"/>
    <p:sldId id="269" r:id="rId25"/>
    <p:sldId id="287" r:id="rId26"/>
    <p:sldId id="283" r:id="rId27"/>
    <p:sldId id="271" r:id="rId28"/>
    <p:sldId id="266" r:id="rId29"/>
    <p:sldId id="289" r:id="rId30"/>
    <p:sldId id="288"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E6249A-E262-5E8F-2C4A-BB1DA62836B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6D3A5D8A-A81F-7CFF-B15D-FCE1989B3E65}"/>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7DA3651-FC64-498B-ADFE-C00138CA2213}"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7CA8F481-0B3D-D996-7177-C59A24A40018}"/>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BD969C6B-8850-B27D-6137-54D81755DF5C}"/>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1215B5-6DA7-469B-6F36-8DCD3F263FD8}"/>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38F0B1E9-AA66-6093-5909-8F470E35C6F8}"/>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1C7A79B-23EF-4373-A4C2-BE00B9F1BB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FE08CBAC-E181-7781-83D1-65063D564C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4AF69F1C-3F79-1A71-CF97-1FA9FA1D1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 will just be talking about 1 aspect of this project and that is the modeling and the data behind the modeling.  There is a lot of topics and decisions that won’t involve veg modeling, and I won’t be discussing any of these.  I will finish the presentation with a slide that shows our website and some contact info for non-modeling questions.   </a:t>
            </a:r>
          </a:p>
          <a:p>
            <a:pPr>
              <a:spcBef>
                <a:spcPct val="0"/>
              </a:spcBef>
            </a:pPr>
            <a:endParaRPr lang="en-US" altLang="en-US"/>
          </a:p>
          <a:p>
            <a:pPr>
              <a:spcBef>
                <a:spcPct val="0"/>
              </a:spcBef>
            </a:pPr>
            <a:r>
              <a:rPr lang="en-US" altLang="en-US"/>
              <a:t>We signed the notice of intent to do the plan revision last spring.  We have spent most of the first year scoping and building rapor with our cooperating agencies, so the preparation of the data and the model building started last December.  Unfortunately, I don’t have any results to show you yet.  Everything that I will am presenting is a work in progress, and depending on how well it develops, we might very well need to make some changes.  </a:t>
            </a:r>
          </a:p>
          <a:p>
            <a:pPr>
              <a:spcBef>
                <a:spcPct val="0"/>
              </a:spcBef>
            </a:pPr>
            <a:endParaRPr lang="en-US" altLang="en-US"/>
          </a:p>
        </p:txBody>
      </p:sp>
      <p:sp>
        <p:nvSpPr>
          <p:cNvPr id="33795" name="Slide Number Placeholder 3">
            <a:extLst>
              <a:ext uri="{FF2B5EF4-FFF2-40B4-BE49-F238E27FC236}">
                <a16:creationId xmlns:a16="http://schemas.microsoft.com/office/drawing/2014/main" id="{E5925FB9-9283-3D89-E8B4-1B836AEDA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D5482C-5DBE-4862-B592-CC3265CDAEA5}"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971F9538-D4E3-091B-F09E-0767FEBA028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94783768-5517-D343-5042-D618051EE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1" name="Slide Number Placeholder 3">
            <a:extLst>
              <a:ext uri="{FF2B5EF4-FFF2-40B4-BE49-F238E27FC236}">
                <a16:creationId xmlns:a16="http://schemas.microsoft.com/office/drawing/2014/main" id="{EE98757D-6C8F-7B73-DE1E-473A40398E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66E3FC-8D47-4125-AF22-7FA0145C96A5}"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0A6EE416-4A89-1F3B-A668-72041545BA7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B961F506-9E98-B30E-248A-57B1178730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5" name="Slide Number Placeholder 3">
            <a:extLst>
              <a:ext uri="{FF2B5EF4-FFF2-40B4-BE49-F238E27FC236}">
                <a16:creationId xmlns:a16="http://schemas.microsoft.com/office/drawing/2014/main" id="{33CE3DBD-76E3-26E6-E6D5-1B512AEE10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9E180BD-CBE1-45F3-B1BD-DBEC17CF4459}"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974476E-95E9-1B76-7A1F-478A05EAB55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2B4160C1-4B62-9BCD-C846-4C0CABF08E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The 2008 WOPR analysis used only the initial dataset. </a:t>
            </a:r>
            <a:endParaRPr lang="en-US" altLang="en-US"/>
          </a:p>
        </p:txBody>
      </p:sp>
      <p:sp>
        <p:nvSpPr>
          <p:cNvPr id="45059" name="Slide Number Placeholder 3">
            <a:extLst>
              <a:ext uri="{FF2B5EF4-FFF2-40B4-BE49-F238E27FC236}">
                <a16:creationId xmlns:a16="http://schemas.microsoft.com/office/drawing/2014/main" id="{7C1C172C-0D52-9BD5-1413-055941442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2A80BC3-BB65-43F6-ADA5-02FE7F02D37E}"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E804D95-17E9-C7A1-9BD3-1FB25BCED59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D7057D0A-85F5-AA79-13B3-F98B35FE65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Forested land 10% stocking (stand density, usually measured in terms of basal area)</a:t>
            </a:r>
          </a:p>
        </p:txBody>
      </p:sp>
      <p:sp>
        <p:nvSpPr>
          <p:cNvPr id="46083" name="Slide Number Placeholder 3">
            <a:extLst>
              <a:ext uri="{FF2B5EF4-FFF2-40B4-BE49-F238E27FC236}">
                <a16:creationId xmlns:a16="http://schemas.microsoft.com/office/drawing/2014/main" id="{97E1BD19-2032-C3BC-04B1-C38B2399DF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2876F5B-BAD8-46C1-8631-1EA5CD83CC47}"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FDB8054-5653-4507-35CD-2823F5982DD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5CECDBD5-7CE3-D780-3623-F0A531384F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7" name="Slide Number Placeholder 3">
            <a:extLst>
              <a:ext uri="{FF2B5EF4-FFF2-40B4-BE49-F238E27FC236}">
                <a16:creationId xmlns:a16="http://schemas.microsoft.com/office/drawing/2014/main" id="{CB1CD19C-7F4B-34CA-170E-CCD260D572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6DC8319-5277-4CFC-A90D-88D4CFAF4CE9}"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0012D37-456F-EE41-200D-6270C7D3FDC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A917B982-9AFB-624A-05BB-672F38A4E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1" name="Slide Number Placeholder 3">
            <a:extLst>
              <a:ext uri="{FF2B5EF4-FFF2-40B4-BE49-F238E27FC236}">
                <a16:creationId xmlns:a16="http://schemas.microsoft.com/office/drawing/2014/main" id="{9A9E51C4-66EC-2020-5240-A489E5CA86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BB5DBB8-632C-4F2F-BB46-53F653323BD1}"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052C9252-EF58-5452-B860-D3F49F564C2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05EF94D5-25D9-2663-30C9-D2ACF1CE1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5" name="Slide Number Placeholder 3">
            <a:extLst>
              <a:ext uri="{FF2B5EF4-FFF2-40B4-BE49-F238E27FC236}">
                <a16:creationId xmlns:a16="http://schemas.microsoft.com/office/drawing/2014/main" id="{3279C0C7-418B-28E9-1A16-2D70F577B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07D6196-32B8-433D-A40A-304416AA9498}"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4DA8EE5-A2A7-9589-E8A7-4434CFF2CB2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0F06AE0-FDA8-65FD-8CF6-0450EBE141FF}"/>
              </a:ext>
            </a:extLst>
          </p:cNvPr>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altLang="en-US"/>
              <a:t>Measured plot inventory</a:t>
            </a:r>
          </a:p>
          <a:p>
            <a:pPr>
              <a:spcBef>
                <a:spcPct val="0"/>
              </a:spcBef>
            </a:pPr>
            <a:r>
              <a:rPr lang="en-US" altLang="en-US"/>
              <a:t> – highly detailed measured data on plots every 1.7 miles </a:t>
            </a:r>
          </a:p>
          <a:p>
            <a:pPr>
              <a:spcBef>
                <a:spcPct val="0"/>
              </a:spcBef>
            </a:pPr>
            <a:r>
              <a:rPr lang="en-US" altLang="en-US"/>
              <a:t>– Plots re-measured every 3 years</a:t>
            </a:r>
          </a:p>
          <a:p>
            <a:pPr>
              <a:spcBef>
                <a:spcPct val="0"/>
              </a:spcBef>
              <a:buFontTx/>
              <a:buChar char="-"/>
            </a:pPr>
            <a:r>
              <a:rPr lang="en-US" altLang="en-US"/>
              <a:t>Statistical basis for forest conditions not available at the stand level.  </a:t>
            </a:r>
          </a:p>
          <a:p>
            <a:pPr>
              <a:spcBef>
                <a:spcPct val="0"/>
              </a:spcBef>
              <a:buFontTx/>
              <a:buChar char="-"/>
            </a:pPr>
            <a:r>
              <a:rPr lang="en-US" altLang="en-US"/>
              <a:t>One plot for every 1600 acres of forested BLM ground.</a:t>
            </a:r>
          </a:p>
        </p:txBody>
      </p:sp>
      <p:sp>
        <p:nvSpPr>
          <p:cNvPr id="50179" name="Slide Number Placeholder 3">
            <a:extLst>
              <a:ext uri="{FF2B5EF4-FFF2-40B4-BE49-F238E27FC236}">
                <a16:creationId xmlns:a16="http://schemas.microsoft.com/office/drawing/2014/main" id="{3881D4FF-B8E5-6E61-72D7-1EF96A0D59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900577-AD36-427D-B4D8-6B12229F2901}"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7C45ACF2-A1AE-F07B-63F1-E0B28C6558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8AC715A0-3F27-69C8-33BF-51C6A2028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Updating all of the GIS layers to represent current information</a:t>
            </a:r>
          </a:p>
          <a:p>
            <a:pPr>
              <a:spcBef>
                <a:spcPct val="0"/>
              </a:spcBef>
            </a:pPr>
            <a:endParaRPr lang="en-US" altLang="en-US"/>
          </a:p>
          <a:p>
            <a:pPr>
              <a:spcBef>
                <a:spcPct val="0"/>
              </a:spcBef>
            </a:pPr>
            <a:r>
              <a:rPr lang="en-US" altLang="en-US"/>
              <a:t>Rastorize in 10 meter pixels for input in to Woodstock</a:t>
            </a:r>
          </a:p>
        </p:txBody>
      </p:sp>
      <p:sp>
        <p:nvSpPr>
          <p:cNvPr id="51203" name="Slide Number Placeholder 3">
            <a:extLst>
              <a:ext uri="{FF2B5EF4-FFF2-40B4-BE49-F238E27FC236}">
                <a16:creationId xmlns:a16="http://schemas.microsoft.com/office/drawing/2014/main" id="{C91D1C6B-B378-3E12-9A80-52181DDF3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E7EFD1E-4158-4658-A2AC-5BD2A712BBC8}"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AF5FC86B-7227-4EA0-DCB2-499846B136B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3DA1ADBF-76C8-E100-582D-2BD4954A8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7" name="Slide Number Placeholder 3">
            <a:extLst>
              <a:ext uri="{FF2B5EF4-FFF2-40B4-BE49-F238E27FC236}">
                <a16:creationId xmlns:a16="http://schemas.microsoft.com/office/drawing/2014/main" id="{36140590-85AE-F73C-F96F-2848DCCEAB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198CF87-6008-47F7-87E4-7BC15AA15C23}"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36D463A3-2A2F-757C-4516-A5387280F13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956D0E97-D1D1-F825-40C5-39ECA15A2B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Very important to keep in mind, that this is being done for NEPA.  Many of the choices that we make are designed to illustrate potential differences that the public or our state director can understand.  </a:t>
            </a:r>
          </a:p>
        </p:txBody>
      </p:sp>
      <p:sp>
        <p:nvSpPr>
          <p:cNvPr id="34819" name="Slide Number Placeholder 3">
            <a:extLst>
              <a:ext uri="{FF2B5EF4-FFF2-40B4-BE49-F238E27FC236}">
                <a16:creationId xmlns:a16="http://schemas.microsoft.com/office/drawing/2014/main" id="{9D71D35D-29B3-3CC7-53BA-3B61B4788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A11C02C-4E16-4D9A-9E1F-23128E734999}"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C04CEF16-CD02-5AE9-ED15-ED07C290528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AE7C671-F10C-1DDA-8613-20BBD2713B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all foresters know, one of the most important pieces of information needed for veg modeling is site index.  </a:t>
            </a:r>
          </a:p>
          <a:p>
            <a:pPr>
              <a:spcBef>
                <a:spcPct val="0"/>
              </a:spcBef>
            </a:pPr>
            <a:endParaRPr lang="en-US" altLang="en-US"/>
          </a:p>
          <a:p>
            <a:pPr>
              <a:spcBef>
                <a:spcPct val="0"/>
              </a:spcBef>
            </a:pPr>
            <a:r>
              <a:rPr lang="en-US" altLang="en-US"/>
              <a:t>Measured SI came from CVS, stand exams, or CFI inventory</a:t>
            </a:r>
          </a:p>
          <a:p>
            <a:pPr>
              <a:spcBef>
                <a:spcPct val="0"/>
              </a:spcBef>
            </a:pPr>
            <a:endParaRPr lang="en-US" altLang="en-US"/>
          </a:p>
          <a:p>
            <a:pPr>
              <a:spcBef>
                <a:spcPct val="0"/>
              </a:spcBef>
            </a:pPr>
            <a:r>
              <a:rPr lang="en-US" altLang="en-US"/>
              <a:t>The majority of the species were mapped to a Hann or King site curve and were based on breast height age and total height.  </a:t>
            </a:r>
          </a:p>
          <a:p>
            <a:pPr>
              <a:spcBef>
                <a:spcPct val="0"/>
              </a:spcBef>
            </a:pPr>
            <a:endParaRPr lang="en-US" altLang="en-US"/>
          </a:p>
          <a:p>
            <a:pPr>
              <a:spcBef>
                <a:spcPct val="0"/>
              </a:spcBef>
            </a:pPr>
            <a:r>
              <a:rPr lang="en-US" altLang="en-US"/>
              <a:t>Either 50 or 100 year, it depends on what it was measured in.  </a:t>
            </a:r>
          </a:p>
        </p:txBody>
      </p:sp>
      <p:sp>
        <p:nvSpPr>
          <p:cNvPr id="53251" name="Slide Number Placeholder 3">
            <a:extLst>
              <a:ext uri="{FF2B5EF4-FFF2-40B4-BE49-F238E27FC236}">
                <a16:creationId xmlns:a16="http://schemas.microsoft.com/office/drawing/2014/main" id="{60E945E8-D77A-6CDE-CF9C-7FF41E0371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642B797-C88C-4480-9C20-DDE9129D9F5A}"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B891CCDE-90A3-D711-5C4D-1B86BCF4B79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F46A3ACA-ED1D-E9CE-A50F-B6EAE2C447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US" altLang="en-US"/>
              <a:t>Timeline has already started, clock is ticking</a:t>
            </a:r>
          </a:p>
          <a:p>
            <a:pPr defTabSz="930275">
              <a:spcBef>
                <a:spcPct val="0"/>
              </a:spcBef>
            </a:pPr>
            <a:endParaRPr lang="en-US" altLang="en-US"/>
          </a:p>
          <a:p>
            <a:pPr defTabSz="930275">
              <a:spcBef>
                <a:spcPct val="0"/>
              </a:spcBef>
            </a:pPr>
            <a:r>
              <a:rPr lang="en-US" altLang="en-US"/>
              <a:t>Remsoft – Linear programming based forest management model.  Not spatially explicit, Spatial constraints can be approximated.  The larger the area the less likely to use a spatial model.  Call themselves the world’s leading software for sustainable, spatial optimization planning.  Woodstock Modeling Platform.</a:t>
            </a:r>
          </a:p>
          <a:p>
            <a:pPr defTabSz="930275">
              <a:spcBef>
                <a:spcPct val="0"/>
              </a:spcBef>
            </a:pPr>
            <a:endParaRPr lang="en-US" altLang="en-US"/>
          </a:p>
          <a:p>
            <a:pPr defTabSz="930275">
              <a:spcBef>
                <a:spcPct val="0"/>
              </a:spcBef>
            </a:pPr>
            <a:r>
              <a:rPr lang="en-US" altLang="en-US"/>
              <a:t>Why did we choose Organon? Go with Organon as it was used in WOPR.  We reviewed why Organon was used in 2008.  The Organon in FVS effort is still in the beta-testing phase, it is not ready for production runs and we are not familiar with it.  FVS does not do a good job of emulating the NW stands, and there are not good variants to use to southern Oregon.  Makes sense to stay with Organon as we can readily compare with 2008 results; also we understand how it works</a:t>
            </a:r>
          </a:p>
          <a:p>
            <a:pPr defTabSz="930275">
              <a:spcBef>
                <a:spcPct val="0"/>
              </a:spcBef>
            </a:pPr>
            <a:endParaRPr lang="en-US" altLang="en-US"/>
          </a:p>
          <a:p>
            <a:pPr defTabSz="930275">
              <a:spcBef>
                <a:spcPct val="0"/>
              </a:spcBef>
            </a:pPr>
            <a:r>
              <a:rPr lang="en-US" altLang="en-US"/>
              <a:t>We are comparing BLM growth with the Organon equations.  </a:t>
            </a:r>
          </a:p>
        </p:txBody>
      </p:sp>
      <p:sp>
        <p:nvSpPr>
          <p:cNvPr id="54275" name="Slide Number Placeholder 3">
            <a:extLst>
              <a:ext uri="{FF2B5EF4-FFF2-40B4-BE49-F238E27FC236}">
                <a16:creationId xmlns:a16="http://schemas.microsoft.com/office/drawing/2014/main" id="{8398DD20-D596-30E1-66EC-8CD5D7A5E6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F708FC-3DBB-4633-8F05-6461BAC5144E}"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E1DA715-9A60-2E85-7CA6-85629489069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89027B82-2BA7-DFBB-BBED-CB4D0998F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spcBef>
                <a:spcPct val="0"/>
              </a:spcBef>
            </a:pPr>
            <a:r>
              <a:rPr lang="en-US" altLang="en-US" sz="3600"/>
              <a:t>Not operational, tactical type of analysis</a:t>
            </a:r>
          </a:p>
          <a:p>
            <a:pPr>
              <a:spcBef>
                <a:spcPct val="0"/>
              </a:spcBef>
            </a:pPr>
            <a:endParaRPr lang="en-US" altLang="en-US"/>
          </a:p>
        </p:txBody>
      </p:sp>
      <p:sp>
        <p:nvSpPr>
          <p:cNvPr id="55299" name="Slide Number Placeholder 3">
            <a:extLst>
              <a:ext uri="{FF2B5EF4-FFF2-40B4-BE49-F238E27FC236}">
                <a16:creationId xmlns:a16="http://schemas.microsoft.com/office/drawing/2014/main" id="{AC09C3E1-F550-7076-EAC4-79E5E5F4BD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CFB909-C48B-47D9-99CF-58EDB2A1AFEB}"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56592A1D-4D47-809B-A0D5-E94EED14274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8E476639-14BB-A0F9-46C1-BA4B9FF13A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no way do I claim to be an expert in this.  </a:t>
            </a:r>
          </a:p>
          <a:p>
            <a:pPr>
              <a:spcBef>
                <a:spcPct val="0"/>
              </a:spcBef>
            </a:pPr>
            <a:endParaRPr lang="en-US" altLang="en-US"/>
          </a:p>
          <a:p>
            <a:pPr>
              <a:spcBef>
                <a:spcPct val="0"/>
              </a:spcBef>
            </a:pPr>
            <a:r>
              <a:rPr lang="en-US" altLang="en-US"/>
              <a:t>Extremely basic explanation of how we will proceed.   </a:t>
            </a:r>
          </a:p>
          <a:p>
            <a:pPr>
              <a:spcBef>
                <a:spcPct val="0"/>
              </a:spcBef>
            </a:pPr>
            <a:endParaRPr lang="en-US" altLang="en-US"/>
          </a:p>
          <a:p>
            <a:pPr>
              <a:spcBef>
                <a:spcPct val="0"/>
              </a:spcBef>
            </a:pPr>
            <a:r>
              <a:rPr lang="en-US" altLang="en-US"/>
              <a:t>The Woodstock framework provides a very flexible approach and it can be set-up in numerous different ways.  It can be set-up to run Monte Carlo simulations, used for stochastic processes;  </a:t>
            </a:r>
          </a:p>
        </p:txBody>
      </p:sp>
      <p:sp>
        <p:nvSpPr>
          <p:cNvPr id="56323" name="Slide Number Placeholder 3">
            <a:extLst>
              <a:ext uri="{FF2B5EF4-FFF2-40B4-BE49-F238E27FC236}">
                <a16:creationId xmlns:a16="http://schemas.microsoft.com/office/drawing/2014/main" id="{39BEFD01-BD2D-3027-7848-7A14715CF7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60B5BF8-D55A-4F6C-BE83-C752BF31C157}"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7DDA02B5-56CD-10ED-C558-93A83B2A24F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36799740-80EF-8DCF-F06F-84FFAFFB36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7" name="Slide Number Placeholder 3">
            <a:extLst>
              <a:ext uri="{FF2B5EF4-FFF2-40B4-BE49-F238E27FC236}">
                <a16:creationId xmlns:a16="http://schemas.microsoft.com/office/drawing/2014/main" id="{81882EA6-0C9B-08D0-820F-B4D5B77533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D2B76B-4076-4866-B828-C9282D60077E}"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529CF1CB-9D51-DE27-BED3-5BBA61BBE99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F2B2B72C-B8F4-B40B-B367-9470A1EE3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1" name="Slide Number Placeholder 3">
            <a:extLst>
              <a:ext uri="{FF2B5EF4-FFF2-40B4-BE49-F238E27FC236}">
                <a16:creationId xmlns:a16="http://schemas.microsoft.com/office/drawing/2014/main" id="{1D39BE73-A3F8-E834-2B5D-F80A439EC3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B452B4B-76B6-4B6B-91A3-0EF2FFA20AE8}"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554C5A16-DC1D-E01B-F6AF-0DC3031C537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40157F2D-E04C-8DC2-35E3-C556541C2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Speculative, the work hasn’t been accomplished yet.  We will be developing new alternatives based on State director guidance, and scoping efforts</a:t>
            </a:r>
          </a:p>
          <a:p>
            <a:pPr>
              <a:spcBef>
                <a:spcPct val="0"/>
              </a:spcBef>
            </a:pPr>
            <a:r>
              <a:rPr lang="en-US" altLang="en-US"/>
              <a:t>As the complexity of our management has increased, so has the expectations and complexity of the modeling.  </a:t>
            </a:r>
          </a:p>
          <a:p>
            <a:pPr>
              <a:spcBef>
                <a:spcPct val="0"/>
              </a:spcBef>
            </a:pPr>
            <a:r>
              <a:rPr lang="en-US" altLang="en-US"/>
              <a:t>It has only been four years since the WOPR have been published, our abilities and the modeling expectations have increased considerably.  </a:t>
            </a:r>
          </a:p>
          <a:p>
            <a:pPr>
              <a:spcBef>
                <a:spcPct val="0"/>
              </a:spcBef>
            </a:pPr>
            <a:r>
              <a:rPr lang="en-US" altLang="en-US"/>
              <a:t>For example:  the final designation for Critical Habitat for the Northern Spotted Owl, the 15-year monitoring report for the NSO from the Forest Service, represent the best available science.  for the </a:t>
            </a:r>
          </a:p>
          <a:p>
            <a:pPr>
              <a:spcBef>
                <a:spcPct val="0"/>
              </a:spcBef>
            </a:pPr>
            <a:r>
              <a:rPr lang="en-US" altLang="en-US"/>
              <a:t>Following process described in GTR’s</a:t>
            </a:r>
          </a:p>
        </p:txBody>
      </p:sp>
      <p:sp>
        <p:nvSpPr>
          <p:cNvPr id="59395" name="Slide Number Placeholder 3">
            <a:extLst>
              <a:ext uri="{FF2B5EF4-FFF2-40B4-BE49-F238E27FC236}">
                <a16:creationId xmlns:a16="http://schemas.microsoft.com/office/drawing/2014/main" id="{56C80216-409C-115D-5141-430229F8AB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820EA60-6CDF-47F9-8356-6CDE1C0CB9D6}"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7D6E6BAB-FE75-7C14-59FA-5C1597171C0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094A7CC5-7481-60EC-C09E-DF2C47B5A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Complexities have increased dramatically.  </a:t>
            </a:r>
          </a:p>
          <a:p>
            <a:pPr>
              <a:spcBef>
                <a:spcPct val="0"/>
              </a:spcBef>
            </a:pPr>
            <a:endParaRPr lang="en-US" altLang="en-US"/>
          </a:p>
          <a:p>
            <a:pPr>
              <a:spcBef>
                <a:spcPct val="0"/>
              </a:spcBef>
            </a:pPr>
            <a:r>
              <a:rPr lang="en-US" altLang="en-US"/>
              <a:t>Specifically, under ESA we need to understand the inter-relationships between how actions on BLM may affect species demographics rangewide, and also how actions on other ownerships may affect what we do on BLM. For most species we don’t have the data to do that type of analysis, but the Northern Spotted Owl is an exception.  </a:t>
            </a:r>
          </a:p>
          <a:p>
            <a:pPr>
              <a:spcBef>
                <a:spcPct val="0"/>
              </a:spcBef>
            </a:pPr>
            <a:endParaRPr lang="en-US" altLang="en-US"/>
          </a:p>
          <a:p>
            <a:pPr>
              <a:spcBef>
                <a:spcPct val="0"/>
              </a:spcBef>
            </a:pPr>
            <a:r>
              <a:rPr lang="en-US" altLang="en-US"/>
              <a:t>Benefit from having a recent USFS 15-year monitoring report and final critical habitat designations. </a:t>
            </a:r>
          </a:p>
          <a:p>
            <a:pPr>
              <a:spcBef>
                <a:spcPct val="0"/>
              </a:spcBef>
            </a:pPr>
            <a:endParaRPr lang="en-US" altLang="en-US"/>
          </a:p>
          <a:p>
            <a:pPr>
              <a:spcBef>
                <a:spcPct val="0"/>
              </a:spcBef>
            </a:pPr>
            <a:r>
              <a:rPr lang="en-US" altLang="en-US"/>
              <a:t>On non-blm willl be using GNN derived variables from Ivmp imagery </a:t>
            </a:r>
          </a:p>
          <a:p>
            <a:pPr>
              <a:spcBef>
                <a:spcPct val="0"/>
              </a:spcBef>
            </a:pPr>
            <a:endParaRPr lang="en-US" altLang="en-US"/>
          </a:p>
          <a:p>
            <a:pPr>
              <a:spcBef>
                <a:spcPct val="0"/>
              </a:spcBef>
            </a:pPr>
            <a:r>
              <a:rPr lang="en-US" altLang="en-US"/>
              <a:t> </a:t>
            </a:r>
          </a:p>
        </p:txBody>
      </p:sp>
      <p:sp>
        <p:nvSpPr>
          <p:cNvPr id="60419" name="Slide Number Placeholder 3">
            <a:extLst>
              <a:ext uri="{FF2B5EF4-FFF2-40B4-BE49-F238E27FC236}">
                <a16:creationId xmlns:a16="http://schemas.microsoft.com/office/drawing/2014/main" id="{304C909D-9EE9-9D06-0E23-11CD7DFA34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D89C9A7-88FB-4F8B-BCD0-882951C27D2C}"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5B18ACFF-E3A6-1AC6-4FA7-5F8E6C40661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7ECADAE0-EE7F-BC6A-BBAB-1C6018F3F5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Status and Trends of Northern Spotted Owl Populations and Habitats</a:t>
            </a:r>
          </a:p>
          <a:p>
            <a:pPr>
              <a:spcBef>
                <a:spcPct val="0"/>
              </a:spcBef>
            </a:pPr>
            <a:r>
              <a:rPr lang="en-US" altLang="en-US"/>
              <a:t>Status and Trends of nesting Habitat for the Marbled Murrelet</a:t>
            </a:r>
          </a:p>
        </p:txBody>
      </p:sp>
      <p:sp>
        <p:nvSpPr>
          <p:cNvPr id="61443" name="Slide Number Placeholder 3">
            <a:extLst>
              <a:ext uri="{FF2B5EF4-FFF2-40B4-BE49-F238E27FC236}">
                <a16:creationId xmlns:a16="http://schemas.microsoft.com/office/drawing/2014/main" id="{FA6AC88B-572E-4231-87D9-5B717130F0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8F37D4A-710D-49AF-B3CC-6C5D467147FB}"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62A11747-4312-37B3-7A40-FBF183F16B8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CEF97531-E797-EF44-13BC-DE88F6CF2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7" name="Slide Number Placeholder 3">
            <a:extLst>
              <a:ext uri="{FF2B5EF4-FFF2-40B4-BE49-F238E27FC236}">
                <a16:creationId xmlns:a16="http://schemas.microsoft.com/office/drawing/2014/main" id="{1E6B68AC-C940-EF42-8903-7AD642FE4E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1AF1B6-C3AB-4221-9B46-A94004A8F66F}"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20F161D6-815D-F3E6-721C-6246B636174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D961AE9D-1C0F-34CB-5543-C19E034269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Quick trip down memory lane</a:t>
            </a:r>
          </a:p>
          <a:p>
            <a:pPr>
              <a:spcBef>
                <a:spcPct val="0"/>
              </a:spcBef>
            </a:pPr>
            <a:r>
              <a:rPr lang="en-US" altLang="en-US"/>
              <a:t>Two major efforts in the last 20 years.  The first is the NWFP.  This is the plan that we are currently implementing.</a:t>
            </a:r>
          </a:p>
          <a:p>
            <a:pPr>
              <a:spcBef>
                <a:spcPct val="0"/>
              </a:spcBef>
            </a:pPr>
            <a:r>
              <a:rPr lang="en-US" altLang="en-US"/>
              <a:t>3  plan evaluations.  Parts of the plan have been very successful, other parts have not.  </a:t>
            </a:r>
          </a:p>
        </p:txBody>
      </p:sp>
      <p:sp>
        <p:nvSpPr>
          <p:cNvPr id="35843" name="Slide Number Placeholder 3">
            <a:extLst>
              <a:ext uri="{FF2B5EF4-FFF2-40B4-BE49-F238E27FC236}">
                <a16:creationId xmlns:a16="http://schemas.microsoft.com/office/drawing/2014/main" id="{48AB1CF9-7C27-D3B0-197C-A59E8BF035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522607-DAA7-4743-AAA6-BA0D0530E736}"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4CCFEC59-FF73-6827-6FBA-E078B24CE75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DC3EBB2A-3838-BE3A-1939-B650F884EA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1" name="Slide Number Placeholder 3">
            <a:extLst>
              <a:ext uri="{FF2B5EF4-FFF2-40B4-BE49-F238E27FC236}">
                <a16:creationId xmlns:a16="http://schemas.microsoft.com/office/drawing/2014/main" id="{CA909AC5-6292-E770-3BB2-957902D01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FAF7010-1B33-4EB6-8480-06862637B916}" type="slidenum">
              <a:rPr lang="en-US" altLang="en-US"/>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D6B5C34C-B629-382B-286F-2DD2906C86B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15CAE3B-30A5-E91D-9740-45EA4CFC4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6867" name="Slide Number Placeholder 3">
            <a:extLst>
              <a:ext uri="{FF2B5EF4-FFF2-40B4-BE49-F238E27FC236}">
                <a16:creationId xmlns:a16="http://schemas.microsoft.com/office/drawing/2014/main" id="{B364D89F-C052-A465-D41F-86C53D0970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A4BF816-1118-42C7-B6F4-7230961F3754}"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0B6D846C-5934-9F8D-E3AC-7FD854FB9A2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03854337-9897-DE78-8B13-FB0B7B95E5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Significantly more complex and larger undertaking than the NWFP.</a:t>
            </a:r>
          </a:p>
        </p:txBody>
      </p:sp>
      <p:sp>
        <p:nvSpPr>
          <p:cNvPr id="37891" name="Slide Number Placeholder 3">
            <a:extLst>
              <a:ext uri="{FF2B5EF4-FFF2-40B4-BE49-F238E27FC236}">
                <a16:creationId xmlns:a16="http://schemas.microsoft.com/office/drawing/2014/main" id="{0142D865-0BDC-3206-AEFA-7972C61848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040BC-9160-478E-8D5F-E6865E85D118}"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00035D5-B5B5-37C3-4C27-B4BFC218A26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557D380A-6261-55B1-A4DA-EF862EF5BE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Having just competed a RMP in 2008, the BLM has some very recent practical experience.  Want to take advantage to the maximum extent of those techniques and process that worked for us.  </a:t>
            </a:r>
          </a:p>
          <a:p>
            <a:pPr>
              <a:spcBef>
                <a:spcPct val="0"/>
              </a:spcBef>
            </a:pPr>
            <a:endParaRPr lang="en-US" altLang="en-US"/>
          </a:p>
          <a:p>
            <a:pPr>
              <a:spcBef>
                <a:spcPct val="0"/>
              </a:spcBef>
            </a:pPr>
            <a:r>
              <a:rPr lang="en-US" altLang="en-US"/>
              <a:t>This effort is in it’s infancy and we may move in different directions by the time we are done with this project.  </a:t>
            </a:r>
          </a:p>
          <a:p>
            <a:pPr>
              <a:spcBef>
                <a:spcPct val="0"/>
              </a:spcBef>
            </a:pPr>
            <a:endParaRPr lang="en-US" altLang="en-US"/>
          </a:p>
          <a:p>
            <a:pPr>
              <a:spcBef>
                <a:spcPct val="0"/>
              </a:spcBef>
            </a:pPr>
            <a:r>
              <a:rPr lang="en-US" altLang="en-US"/>
              <a:t>As our management has increased in complexity so have the expectations for modeling.  </a:t>
            </a:r>
          </a:p>
        </p:txBody>
      </p:sp>
      <p:sp>
        <p:nvSpPr>
          <p:cNvPr id="38915" name="Slide Number Placeholder 3">
            <a:extLst>
              <a:ext uri="{FF2B5EF4-FFF2-40B4-BE49-F238E27FC236}">
                <a16:creationId xmlns:a16="http://schemas.microsoft.com/office/drawing/2014/main" id="{3DE2D928-516D-EB44-24E8-B670788F0D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DA8D5C2-9C82-4B11-B75A-E1382C90ABCE}"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85A09A7-4A45-9B48-6F0A-13D2BBFF68C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3B2B0802-74AB-24C7-33FC-8B24504B4D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one goes through an RMP process there are literally thousands of decisions that need to be made.  One of the most basic decisions is what data are you going to use?  </a:t>
            </a:r>
          </a:p>
        </p:txBody>
      </p:sp>
      <p:sp>
        <p:nvSpPr>
          <p:cNvPr id="39939" name="Slide Number Placeholder 3">
            <a:extLst>
              <a:ext uri="{FF2B5EF4-FFF2-40B4-BE49-F238E27FC236}">
                <a16:creationId xmlns:a16="http://schemas.microsoft.com/office/drawing/2014/main" id="{0FF8D26F-499F-A24E-EFD6-463567F2F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EB55511-825B-440F-A39E-D8F76866D44E}"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BAD4FBE0-9570-E28A-9213-79ECC21A3FA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813F4F8C-5218-16C6-53A8-44100A8D6A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0963" name="Slide Number Placeholder 3">
            <a:extLst>
              <a:ext uri="{FF2B5EF4-FFF2-40B4-BE49-F238E27FC236}">
                <a16:creationId xmlns:a16="http://schemas.microsoft.com/office/drawing/2014/main" id="{72593909-9E7C-D1C5-30E7-D1478B0231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2AE862-D2DB-4D28-BBFD-1929EF6C7669}"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3DFC947E-0039-7524-4179-54D232D5589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0C3F264E-3A1C-DCEB-0A64-98D636D51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987" name="Slide Number Placeholder 3">
            <a:extLst>
              <a:ext uri="{FF2B5EF4-FFF2-40B4-BE49-F238E27FC236}">
                <a16:creationId xmlns:a16="http://schemas.microsoft.com/office/drawing/2014/main" id="{85A15751-16A2-D294-FF7B-AD8D012CF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2AE0C60-4362-44E3-9CD2-DE97B1EE2B7C}"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7358E5F-1F9B-ABBF-0687-DADC96C27F02}"/>
              </a:ext>
            </a:extLst>
          </p:cNvPr>
          <p:cNvSpPr>
            <a:spLocks noGrp="1"/>
          </p:cNvSpPr>
          <p:nvPr>
            <p:ph type="dt" sz="half" idx="10"/>
          </p:nvPr>
        </p:nvSpPr>
        <p:spPr/>
        <p:txBody>
          <a:bodyPr/>
          <a:lstStyle>
            <a:lvl1pPr>
              <a:defRPr/>
            </a:lvl1pPr>
          </a:lstStyle>
          <a:p>
            <a:fld id="{2F8F0568-AE44-4EA5-A6E8-5EFAA030D5A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0F05FB1E-E8D4-1915-EDC1-02C0DBE94B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E80C8C-0703-98AA-AA74-4C46EB183C7D}"/>
              </a:ext>
            </a:extLst>
          </p:cNvPr>
          <p:cNvSpPr>
            <a:spLocks noGrp="1"/>
          </p:cNvSpPr>
          <p:nvPr>
            <p:ph type="sldNum" sz="quarter" idx="12"/>
          </p:nvPr>
        </p:nvSpPr>
        <p:spPr/>
        <p:txBody>
          <a:bodyPr/>
          <a:lstStyle>
            <a:lvl1pPr>
              <a:defRPr/>
            </a:lvl1pPr>
          </a:lstStyle>
          <a:p>
            <a:fld id="{EC952728-37F1-4326-B790-E255361644BB}" type="slidenum">
              <a:rPr lang="en-US" altLang="en-US"/>
              <a:pPr/>
              <a:t>‹#›</a:t>
            </a:fld>
            <a:endParaRPr lang="en-US" altLang="en-US"/>
          </a:p>
        </p:txBody>
      </p:sp>
    </p:spTree>
    <p:extLst>
      <p:ext uri="{BB962C8B-B14F-4D97-AF65-F5344CB8AC3E}">
        <p14:creationId xmlns:p14="http://schemas.microsoft.com/office/powerpoint/2010/main" val="225146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8024A-4586-EC59-C6BA-6FACEDBA1521}"/>
              </a:ext>
            </a:extLst>
          </p:cNvPr>
          <p:cNvSpPr>
            <a:spLocks noGrp="1"/>
          </p:cNvSpPr>
          <p:nvPr>
            <p:ph type="dt" sz="half" idx="10"/>
          </p:nvPr>
        </p:nvSpPr>
        <p:spPr/>
        <p:txBody>
          <a:bodyPr/>
          <a:lstStyle>
            <a:lvl1pPr>
              <a:defRPr/>
            </a:lvl1pPr>
          </a:lstStyle>
          <a:p>
            <a:fld id="{70B58887-A6BA-4D9C-B899-A5C395C9C3F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88ACF2EE-ACF8-CCCD-F236-3AA4B46794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66B244-CDD5-EDB9-AC6F-961C3F32E7A4}"/>
              </a:ext>
            </a:extLst>
          </p:cNvPr>
          <p:cNvSpPr>
            <a:spLocks noGrp="1"/>
          </p:cNvSpPr>
          <p:nvPr>
            <p:ph type="sldNum" sz="quarter" idx="12"/>
          </p:nvPr>
        </p:nvSpPr>
        <p:spPr/>
        <p:txBody>
          <a:bodyPr/>
          <a:lstStyle>
            <a:lvl1pPr>
              <a:defRPr/>
            </a:lvl1pPr>
          </a:lstStyle>
          <a:p>
            <a:fld id="{E5F1EA4B-E323-4A53-B4F9-7A0B2E692B1E}" type="slidenum">
              <a:rPr lang="en-US" altLang="en-US"/>
              <a:pPr/>
              <a:t>‹#›</a:t>
            </a:fld>
            <a:endParaRPr lang="en-US" altLang="en-US"/>
          </a:p>
        </p:txBody>
      </p:sp>
    </p:spTree>
    <p:extLst>
      <p:ext uri="{BB962C8B-B14F-4D97-AF65-F5344CB8AC3E}">
        <p14:creationId xmlns:p14="http://schemas.microsoft.com/office/powerpoint/2010/main" val="4675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542B-8F24-C866-9CD6-8DAF50A84C32}"/>
              </a:ext>
            </a:extLst>
          </p:cNvPr>
          <p:cNvSpPr>
            <a:spLocks noGrp="1"/>
          </p:cNvSpPr>
          <p:nvPr>
            <p:ph type="dt" sz="half" idx="10"/>
          </p:nvPr>
        </p:nvSpPr>
        <p:spPr/>
        <p:txBody>
          <a:bodyPr/>
          <a:lstStyle>
            <a:lvl1pPr>
              <a:defRPr/>
            </a:lvl1pPr>
          </a:lstStyle>
          <a:p>
            <a:fld id="{FC69F5C7-5085-4209-BF28-AE13A46D2EC2}"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69771209-76AC-CFC8-06F1-6BF2B29146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D288C6-9094-07CF-3D15-1D2F545FFFA9}"/>
              </a:ext>
            </a:extLst>
          </p:cNvPr>
          <p:cNvSpPr>
            <a:spLocks noGrp="1"/>
          </p:cNvSpPr>
          <p:nvPr>
            <p:ph type="sldNum" sz="quarter" idx="12"/>
          </p:nvPr>
        </p:nvSpPr>
        <p:spPr/>
        <p:txBody>
          <a:bodyPr/>
          <a:lstStyle>
            <a:lvl1pPr>
              <a:defRPr/>
            </a:lvl1pPr>
          </a:lstStyle>
          <a:p>
            <a:fld id="{5ADBC7F3-46CD-44AD-BCD2-8951CEC0A7E2}" type="slidenum">
              <a:rPr lang="en-US" altLang="en-US"/>
              <a:pPr/>
              <a:t>‹#›</a:t>
            </a:fld>
            <a:endParaRPr lang="en-US" altLang="en-US"/>
          </a:p>
        </p:txBody>
      </p:sp>
    </p:spTree>
    <p:extLst>
      <p:ext uri="{BB962C8B-B14F-4D97-AF65-F5344CB8AC3E}">
        <p14:creationId xmlns:p14="http://schemas.microsoft.com/office/powerpoint/2010/main" val="76956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E7DD0-594B-DAB6-36F6-0967C5B3FAE4}"/>
              </a:ext>
            </a:extLst>
          </p:cNvPr>
          <p:cNvSpPr>
            <a:spLocks noGrp="1"/>
          </p:cNvSpPr>
          <p:nvPr>
            <p:ph type="dt" sz="half" idx="10"/>
          </p:nvPr>
        </p:nvSpPr>
        <p:spPr/>
        <p:txBody>
          <a:bodyPr/>
          <a:lstStyle>
            <a:lvl1pPr>
              <a:defRPr/>
            </a:lvl1pPr>
          </a:lstStyle>
          <a:p>
            <a:fld id="{FC56F828-B4F6-4736-ACE9-509DA82ED730}"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781A24FE-471F-6129-DAF9-9E65A7F42B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819C42-9834-25C2-3E75-9FC7F0324882}"/>
              </a:ext>
            </a:extLst>
          </p:cNvPr>
          <p:cNvSpPr>
            <a:spLocks noGrp="1"/>
          </p:cNvSpPr>
          <p:nvPr>
            <p:ph type="sldNum" sz="quarter" idx="12"/>
          </p:nvPr>
        </p:nvSpPr>
        <p:spPr/>
        <p:txBody>
          <a:bodyPr/>
          <a:lstStyle>
            <a:lvl1pPr>
              <a:defRPr/>
            </a:lvl1pPr>
          </a:lstStyle>
          <a:p>
            <a:fld id="{A5012576-5ABC-4A0D-BEBA-E4CE38BF687B}" type="slidenum">
              <a:rPr lang="en-US" altLang="en-US"/>
              <a:pPr/>
              <a:t>‹#›</a:t>
            </a:fld>
            <a:endParaRPr lang="en-US" altLang="en-US"/>
          </a:p>
        </p:txBody>
      </p:sp>
    </p:spTree>
    <p:extLst>
      <p:ext uri="{BB962C8B-B14F-4D97-AF65-F5344CB8AC3E}">
        <p14:creationId xmlns:p14="http://schemas.microsoft.com/office/powerpoint/2010/main" val="106618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B3A197-23C2-1811-1D80-8311A7B1E92D}"/>
              </a:ext>
            </a:extLst>
          </p:cNvPr>
          <p:cNvSpPr>
            <a:spLocks noGrp="1"/>
          </p:cNvSpPr>
          <p:nvPr>
            <p:ph type="dt" sz="half" idx="10"/>
          </p:nvPr>
        </p:nvSpPr>
        <p:spPr/>
        <p:txBody>
          <a:bodyPr/>
          <a:lstStyle>
            <a:lvl1pPr>
              <a:defRPr/>
            </a:lvl1pPr>
          </a:lstStyle>
          <a:p>
            <a:fld id="{A7386A58-1B29-49BB-B8F1-55153462DC59}"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4A8D7303-CCF4-134A-81AD-E2F93F6771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928C07-E3FA-25E1-DE85-AC6D7C1EF769}"/>
              </a:ext>
            </a:extLst>
          </p:cNvPr>
          <p:cNvSpPr>
            <a:spLocks noGrp="1"/>
          </p:cNvSpPr>
          <p:nvPr>
            <p:ph type="sldNum" sz="quarter" idx="12"/>
          </p:nvPr>
        </p:nvSpPr>
        <p:spPr/>
        <p:txBody>
          <a:bodyPr/>
          <a:lstStyle>
            <a:lvl1pPr>
              <a:defRPr/>
            </a:lvl1pPr>
          </a:lstStyle>
          <a:p>
            <a:fld id="{8E5AB392-4F41-4F71-B266-DEAD3CC13DFA}" type="slidenum">
              <a:rPr lang="en-US" altLang="en-US"/>
              <a:pPr/>
              <a:t>‹#›</a:t>
            </a:fld>
            <a:endParaRPr lang="en-US" altLang="en-US"/>
          </a:p>
        </p:txBody>
      </p:sp>
    </p:spTree>
    <p:extLst>
      <p:ext uri="{BB962C8B-B14F-4D97-AF65-F5344CB8AC3E}">
        <p14:creationId xmlns:p14="http://schemas.microsoft.com/office/powerpoint/2010/main" val="161405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F32D563-3711-BC25-E065-EE51263FE1B5}"/>
              </a:ext>
            </a:extLst>
          </p:cNvPr>
          <p:cNvSpPr>
            <a:spLocks noGrp="1"/>
          </p:cNvSpPr>
          <p:nvPr>
            <p:ph type="dt" sz="half" idx="10"/>
          </p:nvPr>
        </p:nvSpPr>
        <p:spPr/>
        <p:txBody>
          <a:bodyPr/>
          <a:lstStyle>
            <a:lvl1pPr>
              <a:defRPr/>
            </a:lvl1pPr>
          </a:lstStyle>
          <a:p>
            <a:fld id="{085A820E-A1D8-41F8-8027-FEC0CA1188F8}"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3FCF5BF5-C33A-4283-C148-A7B896F6AF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202672-52B2-5CF6-6976-97F06B0334DB}"/>
              </a:ext>
            </a:extLst>
          </p:cNvPr>
          <p:cNvSpPr>
            <a:spLocks noGrp="1"/>
          </p:cNvSpPr>
          <p:nvPr>
            <p:ph type="sldNum" sz="quarter" idx="12"/>
          </p:nvPr>
        </p:nvSpPr>
        <p:spPr/>
        <p:txBody>
          <a:bodyPr/>
          <a:lstStyle>
            <a:lvl1pPr>
              <a:defRPr/>
            </a:lvl1pPr>
          </a:lstStyle>
          <a:p>
            <a:fld id="{EF367D35-7E96-40BC-AB89-C21117289309}" type="slidenum">
              <a:rPr lang="en-US" altLang="en-US"/>
              <a:pPr/>
              <a:t>‹#›</a:t>
            </a:fld>
            <a:endParaRPr lang="en-US" altLang="en-US"/>
          </a:p>
        </p:txBody>
      </p:sp>
    </p:spTree>
    <p:extLst>
      <p:ext uri="{BB962C8B-B14F-4D97-AF65-F5344CB8AC3E}">
        <p14:creationId xmlns:p14="http://schemas.microsoft.com/office/powerpoint/2010/main" val="211980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EBD4522-1617-8408-00EF-0F8D3E7333CD}"/>
              </a:ext>
            </a:extLst>
          </p:cNvPr>
          <p:cNvSpPr>
            <a:spLocks noGrp="1"/>
          </p:cNvSpPr>
          <p:nvPr>
            <p:ph type="dt" sz="half" idx="10"/>
          </p:nvPr>
        </p:nvSpPr>
        <p:spPr/>
        <p:txBody>
          <a:bodyPr/>
          <a:lstStyle>
            <a:lvl1pPr>
              <a:defRPr/>
            </a:lvl1pPr>
          </a:lstStyle>
          <a:p>
            <a:fld id="{8BEA9BDA-041F-43F5-ADE1-D8CB7D009BAF}"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B354E2A8-B6A8-6393-F519-81A56CAF1C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3B04D7E-297C-D7C9-D23B-39BB9733541F}"/>
              </a:ext>
            </a:extLst>
          </p:cNvPr>
          <p:cNvSpPr>
            <a:spLocks noGrp="1"/>
          </p:cNvSpPr>
          <p:nvPr>
            <p:ph type="sldNum" sz="quarter" idx="12"/>
          </p:nvPr>
        </p:nvSpPr>
        <p:spPr/>
        <p:txBody>
          <a:bodyPr/>
          <a:lstStyle>
            <a:lvl1pPr>
              <a:defRPr/>
            </a:lvl1pPr>
          </a:lstStyle>
          <a:p>
            <a:fld id="{264B4136-C714-40E3-8D9A-47A89E56E6A8}" type="slidenum">
              <a:rPr lang="en-US" altLang="en-US"/>
              <a:pPr/>
              <a:t>‹#›</a:t>
            </a:fld>
            <a:endParaRPr lang="en-US" altLang="en-US"/>
          </a:p>
        </p:txBody>
      </p:sp>
    </p:spTree>
    <p:extLst>
      <p:ext uri="{BB962C8B-B14F-4D97-AF65-F5344CB8AC3E}">
        <p14:creationId xmlns:p14="http://schemas.microsoft.com/office/powerpoint/2010/main" val="70492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50E6AE1-E67E-0EBA-A79A-75AD8E4E470B}"/>
              </a:ext>
            </a:extLst>
          </p:cNvPr>
          <p:cNvSpPr>
            <a:spLocks noGrp="1"/>
          </p:cNvSpPr>
          <p:nvPr>
            <p:ph type="dt" sz="half" idx="10"/>
          </p:nvPr>
        </p:nvSpPr>
        <p:spPr/>
        <p:txBody>
          <a:bodyPr/>
          <a:lstStyle>
            <a:lvl1pPr>
              <a:defRPr/>
            </a:lvl1pPr>
          </a:lstStyle>
          <a:p>
            <a:fld id="{B5CC3C31-DACB-4074-9187-AC7CD95406CF}"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018B3385-748F-C5F8-B491-9AD5F55A1B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3828D2-FD6C-00F0-0218-F85B518D1DF9}"/>
              </a:ext>
            </a:extLst>
          </p:cNvPr>
          <p:cNvSpPr>
            <a:spLocks noGrp="1"/>
          </p:cNvSpPr>
          <p:nvPr>
            <p:ph type="sldNum" sz="quarter" idx="12"/>
          </p:nvPr>
        </p:nvSpPr>
        <p:spPr/>
        <p:txBody>
          <a:bodyPr/>
          <a:lstStyle>
            <a:lvl1pPr>
              <a:defRPr/>
            </a:lvl1pPr>
          </a:lstStyle>
          <a:p>
            <a:fld id="{0F22C331-40C3-4B7F-A526-7A01146A631A}" type="slidenum">
              <a:rPr lang="en-US" altLang="en-US"/>
              <a:pPr/>
              <a:t>‹#›</a:t>
            </a:fld>
            <a:endParaRPr lang="en-US" altLang="en-US"/>
          </a:p>
        </p:txBody>
      </p:sp>
    </p:spTree>
    <p:extLst>
      <p:ext uri="{BB962C8B-B14F-4D97-AF65-F5344CB8AC3E}">
        <p14:creationId xmlns:p14="http://schemas.microsoft.com/office/powerpoint/2010/main" val="352305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95F73B4-7CD6-1453-BA5C-EC550EAE14D0}"/>
              </a:ext>
            </a:extLst>
          </p:cNvPr>
          <p:cNvSpPr>
            <a:spLocks noGrp="1"/>
          </p:cNvSpPr>
          <p:nvPr>
            <p:ph type="dt" sz="half" idx="10"/>
          </p:nvPr>
        </p:nvSpPr>
        <p:spPr/>
        <p:txBody>
          <a:bodyPr/>
          <a:lstStyle>
            <a:lvl1pPr>
              <a:defRPr/>
            </a:lvl1pPr>
          </a:lstStyle>
          <a:p>
            <a:fld id="{A0FD58D0-397F-45FD-951A-FDF8C6AE9E06}"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99C0D360-4FB1-D595-742A-F2C7B8F6A0B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E5687B5-0FC6-0D43-1778-BE033F892B79}"/>
              </a:ext>
            </a:extLst>
          </p:cNvPr>
          <p:cNvSpPr>
            <a:spLocks noGrp="1"/>
          </p:cNvSpPr>
          <p:nvPr>
            <p:ph type="sldNum" sz="quarter" idx="12"/>
          </p:nvPr>
        </p:nvSpPr>
        <p:spPr/>
        <p:txBody>
          <a:bodyPr/>
          <a:lstStyle>
            <a:lvl1pPr>
              <a:defRPr/>
            </a:lvl1pPr>
          </a:lstStyle>
          <a:p>
            <a:fld id="{DCA9034F-3BA7-470F-968E-67D32C9C2872}" type="slidenum">
              <a:rPr lang="en-US" altLang="en-US"/>
              <a:pPr/>
              <a:t>‹#›</a:t>
            </a:fld>
            <a:endParaRPr lang="en-US" altLang="en-US"/>
          </a:p>
        </p:txBody>
      </p:sp>
    </p:spTree>
    <p:extLst>
      <p:ext uri="{BB962C8B-B14F-4D97-AF65-F5344CB8AC3E}">
        <p14:creationId xmlns:p14="http://schemas.microsoft.com/office/powerpoint/2010/main" val="94750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7831A7-EC30-DFF4-785D-B9EE1ECB95E2}"/>
              </a:ext>
            </a:extLst>
          </p:cNvPr>
          <p:cNvSpPr>
            <a:spLocks noGrp="1"/>
          </p:cNvSpPr>
          <p:nvPr>
            <p:ph type="dt" sz="half" idx="10"/>
          </p:nvPr>
        </p:nvSpPr>
        <p:spPr/>
        <p:txBody>
          <a:bodyPr/>
          <a:lstStyle>
            <a:lvl1pPr>
              <a:defRPr/>
            </a:lvl1pPr>
          </a:lstStyle>
          <a:p>
            <a:fld id="{E769DD4D-697D-41CA-9506-24033A9823D9}"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9D668AFF-B7E9-0771-BA56-489A100E53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E7F0C1-1271-702E-262A-B35911D948E2}"/>
              </a:ext>
            </a:extLst>
          </p:cNvPr>
          <p:cNvSpPr>
            <a:spLocks noGrp="1"/>
          </p:cNvSpPr>
          <p:nvPr>
            <p:ph type="sldNum" sz="quarter" idx="12"/>
          </p:nvPr>
        </p:nvSpPr>
        <p:spPr/>
        <p:txBody>
          <a:bodyPr/>
          <a:lstStyle>
            <a:lvl1pPr>
              <a:defRPr/>
            </a:lvl1pPr>
          </a:lstStyle>
          <a:p>
            <a:fld id="{FEACB79A-7D7D-4833-9832-BCEF17C3B4FB}" type="slidenum">
              <a:rPr lang="en-US" altLang="en-US"/>
              <a:pPr/>
              <a:t>‹#›</a:t>
            </a:fld>
            <a:endParaRPr lang="en-US" altLang="en-US"/>
          </a:p>
        </p:txBody>
      </p:sp>
    </p:spTree>
    <p:extLst>
      <p:ext uri="{BB962C8B-B14F-4D97-AF65-F5344CB8AC3E}">
        <p14:creationId xmlns:p14="http://schemas.microsoft.com/office/powerpoint/2010/main" val="213352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04451DF-69AE-FC40-DF9A-CB595556B9F2}"/>
              </a:ext>
            </a:extLst>
          </p:cNvPr>
          <p:cNvSpPr>
            <a:spLocks noGrp="1"/>
          </p:cNvSpPr>
          <p:nvPr>
            <p:ph type="dt" sz="half" idx="10"/>
          </p:nvPr>
        </p:nvSpPr>
        <p:spPr/>
        <p:txBody>
          <a:bodyPr/>
          <a:lstStyle>
            <a:lvl1pPr>
              <a:defRPr/>
            </a:lvl1pPr>
          </a:lstStyle>
          <a:p>
            <a:fld id="{C2F263B0-DD0D-44EA-A3D0-1F8B852B8B08}"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DB420AC9-279D-3A6F-9FF3-7941629425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66B860-2C3F-9489-915D-C481881B04AA}"/>
              </a:ext>
            </a:extLst>
          </p:cNvPr>
          <p:cNvSpPr>
            <a:spLocks noGrp="1"/>
          </p:cNvSpPr>
          <p:nvPr>
            <p:ph type="sldNum" sz="quarter" idx="12"/>
          </p:nvPr>
        </p:nvSpPr>
        <p:spPr/>
        <p:txBody>
          <a:bodyPr/>
          <a:lstStyle>
            <a:lvl1pPr>
              <a:defRPr/>
            </a:lvl1pPr>
          </a:lstStyle>
          <a:p>
            <a:fld id="{26F5AD33-5DB8-4622-9113-5462704D2900}" type="slidenum">
              <a:rPr lang="en-US" altLang="en-US"/>
              <a:pPr/>
              <a:t>‹#›</a:t>
            </a:fld>
            <a:endParaRPr lang="en-US" altLang="en-US"/>
          </a:p>
        </p:txBody>
      </p:sp>
    </p:spTree>
    <p:extLst>
      <p:ext uri="{BB962C8B-B14F-4D97-AF65-F5344CB8AC3E}">
        <p14:creationId xmlns:p14="http://schemas.microsoft.com/office/powerpoint/2010/main" val="80216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F924B1-754C-EE3C-0BE1-138B4DAB2C5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446D120-47E1-AA6C-1A5A-7BA1882343A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733B03-F77C-56AA-FFE2-E2D3EB6397D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98092A4-C72D-42E2-8A18-CCF9A0F6416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681CBE65-9BCF-32C5-FFC8-C67AFD127F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1628DDCA-F72B-428F-E181-99B47E51B61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C4615D7-7703-4CC7-9718-3CD2CD1440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blm.gov/or/plans/rmpswesternoregon/"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a:extLst>
              <a:ext uri="{FF2B5EF4-FFF2-40B4-BE49-F238E27FC236}">
                <a16:creationId xmlns:a16="http://schemas.microsoft.com/office/drawing/2014/main" id="{5A57FB8A-AB70-6559-14E2-004F5EE8082D}"/>
              </a:ext>
            </a:extLst>
          </p:cNvPr>
          <p:cNvSpPr>
            <a:spLocks noGrp="1"/>
          </p:cNvSpPr>
          <p:nvPr>
            <p:ph type="ctrTitle"/>
          </p:nvPr>
        </p:nvSpPr>
        <p:spPr>
          <a:xfrm>
            <a:off x="457200" y="609600"/>
            <a:ext cx="7924800" cy="2152650"/>
          </a:xfrm>
        </p:spPr>
        <p:txBody>
          <a:bodyPr/>
          <a:lstStyle/>
          <a:p>
            <a:r>
              <a:rPr lang="en-US" altLang="en-US" b="1"/>
              <a:t>Landscape Modeling for the Resource Management Plans for Western Oregon </a:t>
            </a:r>
          </a:p>
        </p:txBody>
      </p:sp>
      <p:sp>
        <p:nvSpPr>
          <p:cNvPr id="2050" name="Subtitle 2">
            <a:extLst>
              <a:ext uri="{FF2B5EF4-FFF2-40B4-BE49-F238E27FC236}">
                <a16:creationId xmlns:a16="http://schemas.microsoft.com/office/drawing/2014/main" id="{976B258D-C20E-EF0F-46B3-ADCE868F0848}"/>
              </a:ext>
            </a:extLst>
          </p:cNvPr>
          <p:cNvSpPr>
            <a:spLocks noGrp="1"/>
          </p:cNvSpPr>
          <p:nvPr>
            <p:ph type="subTitle" idx="1"/>
          </p:nvPr>
        </p:nvSpPr>
        <p:spPr/>
        <p:txBody>
          <a:bodyPr/>
          <a:lstStyle/>
          <a:p>
            <a:r>
              <a:rPr lang="en-US" altLang="en-US" sz="2000">
                <a:solidFill>
                  <a:schemeClr val="tx1"/>
                </a:solidFill>
              </a:rPr>
              <a:t>Prepared by Carolina Hooper</a:t>
            </a:r>
          </a:p>
          <a:p>
            <a:r>
              <a:rPr lang="en-US" altLang="en-US" sz="2000">
                <a:solidFill>
                  <a:schemeClr val="tx1"/>
                </a:solidFill>
              </a:rPr>
              <a:t>Vegetation Modeling Lead</a:t>
            </a:r>
          </a:p>
          <a:p>
            <a:r>
              <a:rPr lang="en-US" altLang="en-US" sz="2000">
                <a:solidFill>
                  <a:schemeClr val="tx1"/>
                </a:solidFill>
              </a:rPr>
              <a:t>Oregon State Office</a:t>
            </a:r>
          </a:p>
          <a:p>
            <a:r>
              <a:rPr lang="en-US" altLang="en-US" sz="2000">
                <a:solidFill>
                  <a:schemeClr val="tx1"/>
                </a:solidFill>
              </a:rPr>
              <a:t>4/23/13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5A27-5506-F17A-C750-51E999148E43}"/>
              </a:ext>
            </a:extLst>
          </p:cNvPr>
          <p:cNvSpPr>
            <a:spLocks noGrp="1"/>
          </p:cNvSpPr>
          <p:nvPr>
            <p:ph type="title"/>
          </p:nvPr>
        </p:nvSpPr>
        <p:spPr>
          <a:xfrm>
            <a:off x="152400" y="152400"/>
            <a:ext cx="8991600" cy="1066800"/>
          </a:xfrm>
        </p:spPr>
        <p:txBody>
          <a:bodyPr rtlCol="0">
            <a:normAutofit fontScale="90000"/>
          </a:bodyPr>
          <a:lstStyle/>
          <a:p>
            <a:pPr fontAlgn="auto">
              <a:spcAft>
                <a:spcPts val="0"/>
              </a:spcAft>
              <a:defRPr/>
            </a:pPr>
            <a:r>
              <a:rPr lang="en-US" dirty="0">
                <a:ea typeface="+mj-ea"/>
              </a:rPr>
              <a:t>79,000 Forest Operations Inventory Units</a:t>
            </a:r>
          </a:p>
        </p:txBody>
      </p:sp>
      <p:pic>
        <p:nvPicPr>
          <p:cNvPr id="11266" name="Picture 4">
            <a:extLst>
              <a:ext uri="{FF2B5EF4-FFF2-40B4-BE49-F238E27FC236}">
                <a16:creationId xmlns:a16="http://schemas.microsoft.com/office/drawing/2014/main" id="{F8EA128F-1AD8-864B-05ED-BC660074B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057900" cy="536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AE1F6E1E-A609-4751-A57F-28CB6D9E51AE}"/>
              </a:ext>
            </a:extLst>
          </p:cNvPr>
          <p:cNvSpPr>
            <a:spLocks noGrp="1"/>
          </p:cNvSpPr>
          <p:nvPr>
            <p:ph type="title"/>
          </p:nvPr>
        </p:nvSpPr>
        <p:spPr/>
        <p:txBody>
          <a:bodyPr/>
          <a:lstStyle/>
          <a:p>
            <a:r>
              <a:rPr lang="en-US" altLang="en-US" b="1"/>
              <a:t>What will be used from FOI?</a:t>
            </a:r>
          </a:p>
        </p:txBody>
      </p:sp>
      <p:sp>
        <p:nvSpPr>
          <p:cNvPr id="12290" name="Rectangle 2">
            <a:extLst>
              <a:ext uri="{FF2B5EF4-FFF2-40B4-BE49-F238E27FC236}">
                <a16:creationId xmlns:a16="http://schemas.microsoft.com/office/drawing/2014/main" id="{D1439253-5F8B-168A-A38B-2B04CB2B803E}"/>
              </a:ext>
            </a:extLst>
          </p:cNvPr>
          <p:cNvSpPr>
            <a:spLocks noChangeArrowheads="1"/>
          </p:cNvSpPr>
          <p:nvPr/>
        </p:nvSpPr>
        <p:spPr bwMode="auto">
          <a:xfrm>
            <a:off x="762000" y="1524000"/>
            <a:ext cx="754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600" b="1">
                <a:solidFill>
                  <a:srgbClr val="FF0000"/>
                </a:solidFill>
              </a:rPr>
              <a:t>From FOI:  </a:t>
            </a:r>
            <a:r>
              <a:rPr lang="en-US" altLang="en-US" sz="3600" b="1"/>
              <a:t>Stand Age, Stand Description (birthdate, forest type, density, species in overstory and understory), management history (planting, harvest history,  pre-commercial thinning)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BD5B2AA0-CD35-7DE6-BADE-10FE8976FF8B}"/>
              </a:ext>
            </a:extLst>
          </p:cNvPr>
          <p:cNvSpPr>
            <a:spLocks noGrp="1"/>
          </p:cNvSpPr>
          <p:nvPr>
            <p:ph type="title"/>
          </p:nvPr>
        </p:nvSpPr>
        <p:spPr/>
        <p:txBody>
          <a:bodyPr/>
          <a:lstStyle/>
          <a:p>
            <a:r>
              <a:rPr lang="en-US" altLang="en-US" b="1"/>
              <a:t>Current Vegetation Survey</a:t>
            </a:r>
          </a:p>
        </p:txBody>
      </p:sp>
      <p:sp>
        <p:nvSpPr>
          <p:cNvPr id="13314" name="TextBox 2">
            <a:extLst>
              <a:ext uri="{FF2B5EF4-FFF2-40B4-BE49-F238E27FC236}">
                <a16:creationId xmlns:a16="http://schemas.microsoft.com/office/drawing/2014/main" id="{DBC65AD5-BCEF-FA03-C55D-544D7EFCC54D}"/>
              </a:ext>
            </a:extLst>
          </p:cNvPr>
          <p:cNvSpPr txBox="1">
            <a:spLocks noChangeArrowheads="1"/>
          </p:cNvSpPr>
          <p:nvPr/>
        </p:nvSpPr>
        <p:spPr bwMode="auto">
          <a:xfrm>
            <a:off x="304800" y="1524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b="1"/>
              <a:t>The sampling design and measurement protocols are intended to provide data for Resource Management Plan analysis.  </a:t>
            </a:r>
          </a:p>
          <a:p>
            <a:endParaRPr lang="en-US" altLang="en-US" sz="2800" b="1"/>
          </a:p>
          <a:p>
            <a:r>
              <a:rPr lang="en-US" altLang="en-US" sz="2800" b="1"/>
              <a:t>The complete database was finalized in January 2013.  For the first time, we have change information on the measured data elements.  </a:t>
            </a:r>
          </a:p>
          <a:p>
            <a:endParaRPr lang="en-US" altLang="en-US" sz="2800"/>
          </a:p>
          <a:p>
            <a:endParaRPr lang="en-US" altLang="en-US" sz="2800"/>
          </a:p>
          <a:p>
            <a:endParaRPr lang="en-US"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A1A76420-A1B6-8FCD-8A06-96391A311819}"/>
              </a:ext>
            </a:extLst>
          </p:cNvPr>
          <p:cNvSpPr>
            <a:spLocks noGrp="1"/>
          </p:cNvSpPr>
          <p:nvPr>
            <p:ph type="title"/>
          </p:nvPr>
        </p:nvSpPr>
        <p:spPr/>
        <p:txBody>
          <a:bodyPr/>
          <a:lstStyle/>
          <a:p>
            <a:r>
              <a:rPr lang="en-US" altLang="en-US" b="1"/>
              <a:t>CVS cont.</a:t>
            </a:r>
          </a:p>
        </p:txBody>
      </p:sp>
      <p:sp>
        <p:nvSpPr>
          <p:cNvPr id="3" name="TextBox 2">
            <a:extLst>
              <a:ext uri="{FF2B5EF4-FFF2-40B4-BE49-F238E27FC236}">
                <a16:creationId xmlns:a16="http://schemas.microsoft.com/office/drawing/2014/main" id="{DB180885-9F42-8CD7-A46C-6FA3A52B7F92}"/>
              </a:ext>
            </a:extLst>
          </p:cNvPr>
          <p:cNvSpPr txBox="1"/>
          <p:nvPr/>
        </p:nvSpPr>
        <p:spPr>
          <a:xfrm>
            <a:off x="152400" y="1600200"/>
            <a:ext cx="8839200" cy="4832350"/>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sz="2200" b="1" dirty="0">
                <a:latin typeface="+mn-lt"/>
                <a:ea typeface="+mn-ea"/>
              </a:rPr>
              <a:t>Permanent plots are established on a systematic 1.7 mile grid across all BLM land in Western Oregon.  The grid covers the Salem, Eugene, Roseburg, Coos Bay, Medford District and the west side of Klamath Falls Resource Area.  </a:t>
            </a:r>
          </a:p>
          <a:p>
            <a:pPr marL="285750" indent="-285750" fontAlgn="auto">
              <a:spcBef>
                <a:spcPts val="0"/>
              </a:spcBef>
              <a:spcAft>
                <a:spcPts val="0"/>
              </a:spcAft>
              <a:buFont typeface="Arial" pitchFamily="34" charset="0"/>
              <a:buChar char="•"/>
              <a:defRPr/>
            </a:pPr>
            <a:endParaRPr lang="en-US" sz="2200" b="1" dirty="0">
              <a:latin typeface="+mn-lt"/>
              <a:ea typeface="+mn-ea"/>
            </a:endParaRPr>
          </a:p>
          <a:p>
            <a:pPr marL="285750" indent="-285750" fontAlgn="auto">
              <a:spcBef>
                <a:spcPts val="0"/>
              </a:spcBef>
              <a:spcAft>
                <a:spcPts val="0"/>
              </a:spcAft>
              <a:buFont typeface="Arial" pitchFamily="34" charset="0"/>
              <a:buChar char="•"/>
              <a:defRPr/>
            </a:pPr>
            <a:r>
              <a:rPr lang="en-US" sz="2200" b="1" dirty="0">
                <a:latin typeface="+mn-lt"/>
                <a:ea typeface="+mn-ea"/>
              </a:rPr>
              <a:t>Plots were installed if one or more subplot centers are on BLM, and the plot is forested.  </a:t>
            </a:r>
          </a:p>
          <a:p>
            <a:pPr fontAlgn="auto">
              <a:spcBef>
                <a:spcPts val="0"/>
              </a:spcBef>
              <a:spcAft>
                <a:spcPts val="0"/>
              </a:spcAft>
              <a:defRPr/>
            </a:pPr>
            <a:endParaRPr lang="en-US" sz="2200" b="1" dirty="0">
              <a:latin typeface="+mn-lt"/>
              <a:ea typeface="+mn-ea"/>
            </a:endParaRPr>
          </a:p>
          <a:p>
            <a:pPr marL="285750" indent="-285750" fontAlgn="auto">
              <a:spcBef>
                <a:spcPts val="0"/>
              </a:spcBef>
              <a:spcAft>
                <a:spcPts val="0"/>
              </a:spcAft>
              <a:buFont typeface="Arial" pitchFamily="34" charset="0"/>
              <a:buChar char="•"/>
              <a:defRPr/>
            </a:pPr>
            <a:r>
              <a:rPr lang="en-US" sz="2200" b="1" dirty="0">
                <a:latin typeface="+mn-lt"/>
                <a:ea typeface="+mn-ea"/>
              </a:rPr>
              <a:t>The plot grid was divided into 4 panels for establishment and remeasurement.</a:t>
            </a:r>
          </a:p>
          <a:p>
            <a:pPr marL="285750" indent="-285750" fontAlgn="auto">
              <a:spcBef>
                <a:spcPts val="0"/>
              </a:spcBef>
              <a:spcAft>
                <a:spcPts val="0"/>
              </a:spcAft>
              <a:buFont typeface="Arial" pitchFamily="34" charset="0"/>
              <a:buChar char="•"/>
              <a:defRPr/>
            </a:pPr>
            <a:endParaRPr lang="en-US" sz="2200" b="1" dirty="0">
              <a:latin typeface="+mn-lt"/>
              <a:ea typeface="+mn-ea"/>
            </a:endParaRPr>
          </a:p>
          <a:p>
            <a:pPr marL="285750" indent="-285750" fontAlgn="auto">
              <a:spcBef>
                <a:spcPts val="0"/>
              </a:spcBef>
              <a:spcAft>
                <a:spcPts val="0"/>
              </a:spcAft>
              <a:buFont typeface="Arial" pitchFamily="34" charset="0"/>
              <a:buChar char="•"/>
              <a:defRPr/>
            </a:pPr>
            <a:r>
              <a:rPr lang="en-US" sz="2200" b="1" dirty="0">
                <a:latin typeface="+mn-lt"/>
                <a:ea typeface="+mn-ea"/>
              </a:rPr>
              <a:t>Panel 1 was installed in 1997, panel 2-4 were installed between 1999 and 2001.  Every 3 years afterward the next panels were re-measured.  Panel 4 was completed in 2011.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B7E5B7AC-3997-02BE-660F-DD4F70862454}"/>
              </a:ext>
            </a:extLst>
          </p:cNvPr>
          <p:cNvSpPr>
            <a:spLocks noGrp="1"/>
          </p:cNvSpPr>
          <p:nvPr>
            <p:ph type="title"/>
          </p:nvPr>
        </p:nvSpPr>
        <p:spPr/>
        <p:txBody>
          <a:bodyPr/>
          <a:lstStyle/>
          <a:p>
            <a:r>
              <a:rPr lang="en-US" altLang="en-US" b="1"/>
              <a:t>CVS Database</a:t>
            </a:r>
          </a:p>
        </p:txBody>
      </p:sp>
      <p:sp>
        <p:nvSpPr>
          <p:cNvPr id="15362" name="TextBox 2">
            <a:extLst>
              <a:ext uri="{FF2B5EF4-FFF2-40B4-BE49-F238E27FC236}">
                <a16:creationId xmlns:a16="http://schemas.microsoft.com/office/drawing/2014/main" id="{456F3DCB-516E-47C1-34EF-3BD7F56E21E2}"/>
              </a:ext>
            </a:extLst>
          </p:cNvPr>
          <p:cNvSpPr txBox="1">
            <a:spLocks noChangeArrowheads="1"/>
          </p:cNvSpPr>
          <p:nvPr/>
        </p:nvSpPr>
        <p:spPr bwMode="auto">
          <a:xfrm>
            <a:off x="228600" y="1524000"/>
            <a:ext cx="8763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en-US" altLang="en-US" sz="3200" b="1"/>
              <a:t>Approximately 1400 permanent plots.  1 plot for every 1600 acres of forested BLM land. </a:t>
            </a:r>
          </a:p>
          <a:p>
            <a:pPr>
              <a:buFont typeface="Arial" panose="020B0604020202020204" pitchFamily="34" charset="0"/>
              <a:buChar char="•"/>
            </a:pPr>
            <a:r>
              <a:rPr lang="en-US" altLang="en-US" sz="3200" b="1"/>
              <a:t>210,000 individual trees (</a:t>
            </a:r>
            <a:r>
              <a:rPr lang="en-US" altLang="en-US" sz="2400" b="1"/>
              <a:t>live trees, &gt;4.9”dbh</a:t>
            </a:r>
            <a:r>
              <a:rPr lang="en-US" altLang="en-US" sz="3200" b="1"/>
              <a:t>).  Each tree is individually identified and we follow individuals.  We have growth, ingrowth, mortality, changes in insect and disease etc.  </a:t>
            </a:r>
          </a:p>
          <a:p>
            <a:pPr>
              <a:buFont typeface="Arial" panose="020B0604020202020204" pitchFamily="34" charset="0"/>
              <a:buChar char="•"/>
            </a:pPr>
            <a:r>
              <a:rPr lang="en-US" altLang="en-US" sz="3200" b="1"/>
              <a:t>Usually 1 to 5 site trees per PSU that are over 20 years old.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D5EBC1D2-0896-368D-BFCB-63FFC4BBC0A7}"/>
              </a:ext>
            </a:extLst>
          </p:cNvPr>
          <p:cNvSpPr>
            <a:spLocks noGrp="1"/>
          </p:cNvSpPr>
          <p:nvPr>
            <p:ph type="title"/>
          </p:nvPr>
        </p:nvSpPr>
        <p:spPr/>
        <p:txBody>
          <a:bodyPr/>
          <a:lstStyle/>
          <a:p>
            <a:r>
              <a:rPr lang="en-US" altLang="en-US" b="1"/>
              <a:t>Snags and Down Wood</a:t>
            </a:r>
          </a:p>
        </p:txBody>
      </p:sp>
      <p:sp>
        <p:nvSpPr>
          <p:cNvPr id="16386" name="Rectangle 3">
            <a:extLst>
              <a:ext uri="{FF2B5EF4-FFF2-40B4-BE49-F238E27FC236}">
                <a16:creationId xmlns:a16="http://schemas.microsoft.com/office/drawing/2014/main" id="{924D128B-0A63-BDFD-EE50-F2CCFBB186F3}"/>
              </a:ext>
            </a:extLst>
          </p:cNvPr>
          <p:cNvSpPr>
            <a:spLocks noChangeArrowheads="1"/>
          </p:cNvSpPr>
          <p:nvPr/>
        </p:nvSpPr>
        <p:spPr bwMode="auto">
          <a:xfrm>
            <a:off x="381000" y="1600200"/>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en-US" altLang="en-US" sz="2800" b="1"/>
              <a:t>30,000 dead trees.  Individually identified, information on height, decay class, species, insect and disease, wildlife usage. Includes both hardwoods and softwoods. </a:t>
            </a:r>
          </a:p>
          <a:p>
            <a:pPr>
              <a:buFont typeface="Arial" panose="020B0604020202020204" pitchFamily="34" charset="0"/>
              <a:buChar char="•"/>
            </a:pPr>
            <a:r>
              <a:rPr lang="en-US" altLang="en-US" sz="2800" b="1"/>
              <a:t>34,000 pieces of down woody material.  These are a minimum of 3 feet long and 3 inches diameter.  We have large end, small end, intersect diameter, total length, and decay class.  Not uniquely identified, but we do have occasion 1 and occasion 2 measurements.  Includes both hardwoods and softwoods. </a:t>
            </a:r>
            <a:r>
              <a:rPr lang="en-US" altLang="en-US" b="1"/>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444D841E-AD9F-4D65-EE61-2C0394363DCF}"/>
              </a:ext>
            </a:extLst>
          </p:cNvPr>
          <p:cNvSpPr>
            <a:spLocks noGrp="1"/>
          </p:cNvSpPr>
          <p:nvPr>
            <p:ph type="title"/>
          </p:nvPr>
        </p:nvSpPr>
        <p:spPr/>
        <p:txBody>
          <a:bodyPr/>
          <a:lstStyle/>
          <a:p>
            <a:r>
              <a:rPr lang="en-US" altLang="en-US" b="1"/>
              <a:t>What will be used from CVS?</a:t>
            </a:r>
          </a:p>
        </p:txBody>
      </p:sp>
      <p:sp>
        <p:nvSpPr>
          <p:cNvPr id="17410" name="Rectangle 2">
            <a:extLst>
              <a:ext uri="{FF2B5EF4-FFF2-40B4-BE49-F238E27FC236}">
                <a16:creationId xmlns:a16="http://schemas.microsoft.com/office/drawing/2014/main" id="{64E180DE-8A14-C66C-4686-C30E7A1615CA}"/>
              </a:ext>
            </a:extLst>
          </p:cNvPr>
          <p:cNvSpPr>
            <a:spLocks noChangeArrowheads="1"/>
          </p:cNvSpPr>
          <p:nvPr/>
        </p:nvSpPr>
        <p:spPr bwMode="auto">
          <a:xfrm>
            <a:off x="457200" y="1676400"/>
            <a:ext cx="815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en-US" altLang="en-US" sz="3600"/>
              <a:t>Measured tree lists from CVS subplots.  These will be grown in Organon.  Will use empirical data to describe the older stands.  </a:t>
            </a:r>
          </a:p>
          <a:p>
            <a:pPr>
              <a:buFont typeface="Arial" panose="020B0604020202020204" pitchFamily="34" charset="0"/>
              <a:buChar char="•"/>
            </a:pPr>
            <a:r>
              <a:rPr lang="en-US" altLang="en-US" sz="3600"/>
              <a:t>Snags/Down Wood data</a:t>
            </a:r>
          </a:p>
          <a:p>
            <a:pPr>
              <a:buFont typeface="Arial" panose="020B0604020202020204" pitchFamily="34" charset="0"/>
              <a:buChar char="•"/>
            </a:pPr>
            <a:r>
              <a:rPr lang="en-US" altLang="en-US" sz="3600"/>
              <a:t>Marbled Murrelet Platform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4D413A27-6243-AD8D-59DB-D3B4104D7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a:extLst>
              <a:ext uri="{FF2B5EF4-FFF2-40B4-BE49-F238E27FC236}">
                <a16:creationId xmlns:a16="http://schemas.microsoft.com/office/drawing/2014/main" id="{1335DAF3-6D4E-4264-FA11-9E7FDECDF8F9}"/>
              </a:ext>
            </a:extLst>
          </p:cNvPr>
          <p:cNvSpPr txBox="1">
            <a:spLocks noChangeArrowheads="1"/>
          </p:cNvSpPr>
          <p:nvPr/>
        </p:nvSpPr>
        <p:spPr bwMode="auto">
          <a:xfrm>
            <a:off x="1641475" y="152400"/>
            <a:ext cx="6373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600" b="1">
                <a:latin typeface="Garamond" panose="02020404030301010803" pitchFamily="18" charset="0"/>
              </a:rPr>
              <a:t>Stand and Permanent Plot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953B4034-2B8B-ECF0-3593-CA442FD295F8}"/>
              </a:ext>
            </a:extLst>
          </p:cNvPr>
          <p:cNvSpPr>
            <a:spLocks noGrp="1"/>
          </p:cNvSpPr>
          <p:nvPr>
            <p:ph type="title"/>
          </p:nvPr>
        </p:nvSpPr>
        <p:spPr/>
        <p:txBody>
          <a:bodyPr/>
          <a:lstStyle/>
          <a:p>
            <a:r>
              <a:rPr lang="en-US" altLang="en-US"/>
              <a:t>GIS Data to Woodstock</a:t>
            </a:r>
          </a:p>
        </p:txBody>
      </p:sp>
      <p:pic>
        <p:nvPicPr>
          <p:cNvPr id="19458" name="Picture 27">
            <a:extLst>
              <a:ext uri="{FF2B5EF4-FFF2-40B4-BE49-F238E27FC236}">
                <a16:creationId xmlns:a16="http://schemas.microsoft.com/office/drawing/2014/main" id="{270F38DC-5F59-6218-45DF-46843D3C7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600200"/>
            <a:ext cx="4625975" cy="48006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A7BDDB6-C12B-36AA-01FA-3311BB9549B0}"/>
              </a:ext>
            </a:extLst>
          </p:cNvPr>
          <p:cNvSpPr>
            <a:spLocks noGrp="1"/>
          </p:cNvSpPr>
          <p:nvPr>
            <p:ph type="title"/>
          </p:nvPr>
        </p:nvSpPr>
        <p:spPr>
          <a:xfrm>
            <a:off x="381000" y="0"/>
            <a:ext cx="8229600" cy="1143000"/>
          </a:xfrm>
        </p:spPr>
        <p:txBody>
          <a:bodyPr/>
          <a:lstStyle/>
          <a:p>
            <a:r>
              <a:rPr lang="en-US" altLang="en-US" b="1"/>
              <a:t>GIS Themes</a:t>
            </a:r>
          </a:p>
        </p:txBody>
      </p:sp>
      <p:grpSp>
        <p:nvGrpSpPr>
          <p:cNvPr id="20482" name="Group 24">
            <a:extLst>
              <a:ext uri="{FF2B5EF4-FFF2-40B4-BE49-F238E27FC236}">
                <a16:creationId xmlns:a16="http://schemas.microsoft.com/office/drawing/2014/main" id="{36F7211D-7DDC-5BA8-A26A-6D2C054E9399}"/>
              </a:ext>
            </a:extLst>
          </p:cNvPr>
          <p:cNvGrpSpPr>
            <a:grpSpLocks/>
          </p:cNvGrpSpPr>
          <p:nvPr/>
        </p:nvGrpSpPr>
        <p:grpSpPr bwMode="auto">
          <a:xfrm>
            <a:off x="1082675" y="1098550"/>
            <a:ext cx="7759700" cy="4927600"/>
            <a:chOff x="1104" y="864"/>
            <a:chExt cx="4888" cy="3104"/>
          </a:xfrm>
        </p:grpSpPr>
        <p:grpSp>
          <p:nvGrpSpPr>
            <p:cNvPr id="20484" name="Group 13">
              <a:extLst>
                <a:ext uri="{FF2B5EF4-FFF2-40B4-BE49-F238E27FC236}">
                  <a16:creationId xmlns:a16="http://schemas.microsoft.com/office/drawing/2014/main" id="{B035C15D-33DA-584C-AF12-594F05EB9EE1}"/>
                </a:ext>
              </a:extLst>
            </p:cNvPr>
            <p:cNvGrpSpPr>
              <a:grpSpLocks/>
            </p:cNvGrpSpPr>
            <p:nvPr/>
          </p:nvGrpSpPr>
          <p:grpSpPr bwMode="auto">
            <a:xfrm>
              <a:off x="1104" y="864"/>
              <a:ext cx="1510" cy="3104"/>
              <a:chOff x="672" y="1104"/>
              <a:chExt cx="1510" cy="3104"/>
            </a:xfrm>
          </p:grpSpPr>
          <p:sp>
            <p:nvSpPr>
              <p:cNvPr id="20494" name="Text Box 4">
                <a:extLst>
                  <a:ext uri="{FF2B5EF4-FFF2-40B4-BE49-F238E27FC236}">
                    <a16:creationId xmlns:a16="http://schemas.microsoft.com/office/drawing/2014/main" id="{6EE18BAD-24DF-D0E1-A167-E7F4137CB4BA}"/>
                  </a:ext>
                </a:extLst>
              </p:cNvPr>
              <p:cNvSpPr txBox="1">
                <a:spLocks noChangeArrowheads="1"/>
              </p:cNvSpPr>
              <p:nvPr/>
            </p:nvSpPr>
            <p:spPr bwMode="auto">
              <a:xfrm>
                <a:off x="672" y="1104"/>
                <a:ext cx="76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ACECs</a:t>
                </a:r>
              </a:p>
            </p:txBody>
          </p:sp>
          <p:sp>
            <p:nvSpPr>
              <p:cNvPr id="20495" name="Text Box 6">
                <a:extLst>
                  <a:ext uri="{FF2B5EF4-FFF2-40B4-BE49-F238E27FC236}">
                    <a16:creationId xmlns:a16="http://schemas.microsoft.com/office/drawing/2014/main" id="{E3D041DF-F256-A524-BCE9-C86D24D10DC4}"/>
                  </a:ext>
                </a:extLst>
              </p:cNvPr>
              <p:cNvSpPr txBox="1">
                <a:spLocks noChangeArrowheads="1"/>
              </p:cNvSpPr>
              <p:nvPr/>
            </p:nvSpPr>
            <p:spPr bwMode="auto">
              <a:xfrm>
                <a:off x="672" y="1494"/>
                <a:ext cx="151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NS Owls sites</a:t>
                </a:r>
              </a:p>
            </p:txBody>
          </p:sp>
          <p:sp>
            <p:nvSpPr>
              <p:cNvPr id="20496" name="Text Box 7">
                <a:extLst>
                  <a:ext uri="{FF2B5EF4-FFF2-40B4-BE49-F238E27FC236}">
                    <a16:creationId xmlns:a16="http://schemas.microsoft.com/office/drawing/2014/main" id="{7A03117B-1FEF-E549-2D48-46EBAB223D90}"/>
                  </a:ext>
                </a:extLst>
              </p:cNvPr>
              <p:cNvSpPr txBox="1">
                <a:spLocks noChangeArrowheads="1"/>
              </p:cNvSpPr>
              <p:nvPr/>
            </p:nvSpPr>
            <p:spPr bwMode="auto">
              <a:xfrm>
                <a:off x="672" y="1885"/>
                <a:ext cx="87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MAMU</a:t>
                </a:r>
              </a:p>
            </p:txBody>
          </p:sp>
          <p:sp>
            <p:nvSpPr>
              <p:cNvPr id="20497" name="Text Box 8">
                <a:extLst>
                  <a:ext uri="{FF2B5EF4-FFF2-40B4-BE49-F238E27FC236}">
                    <a16:creationId xmlns:a16="http://schemas.microsoft.com/office/drawing/2014/main" id="{0DAC0A97-0887-E6E1-4CEC-9038A15135F7}"/>
                  </a:ext>
                </a:extLst>
              </p:cNvPr>
              <p:cNvSpPr txBox="1">
                <a:spLocks noChangeArrowheads="1"/>
              </p:cNvSpPr>
              <p:nvPr/>
            </p:nvSpPr>
            <p:spPr bwMode="auto">
              <a:xfrm>
                <a:off x="672" y="2276"/>
                <a:ext cx="63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S&amp;M</a:t>
                </a:r>
              </a:p>
            </p:txBody>
          </p:sp>
          <p:sp>
            <p:nvSpPr>
              <p:cNvPr id="20498" name="Text Box 9">
                <a:extLst>
                  <a:ext uri="{FF2B5EF4-FFF2-40B4-BE49-F238E27FC236}">
                    <a16:creationId xmlns:a16="http://schemas.microsoft.com/office/drawing/2014/main" id="{5D8D8A6D-ED63-0A1B-2F3A-244A152F670A}"/>
                  </a:ext>
                </a:extLst>
              </p:cNvPr>
              <p:cNvSpPr txBox="1">
                <a:spLocks noChangeArrowheads="1"/>
              </p:cNvSpPr>
              <p:nvPr/>
            </p:nvSpPr>
            <p:spPr bwMode="auto">
              <a:xfrm>
                <a:off x="672" y="2667"/>
                <a:ext cx="62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VRM</a:t>
                </a:r>
              </a:p>
            </p:txBody>
          </p:sp>
          <p:sp>
            <p:nvSpPr>
              <p:cNvPr id="20499" name="Text Box 10">
                <a:extLst>
                  <a:ext uri="{FF2B5EF4-FFF2-40B4-BE49-F238E27FC236}">
                    <a16:creationId xmlns:a16="http://schemas.microsoft.com/office/drawing/2014/main" id="{B6398B19-2077-D3E3-31DA-D872D5586508}"/>
                  </a:ext>
                </a:extLst>
              </p:cNvPr>
              <p:cNvSpPr txBox="1">
                <a:spLocks noChangeArrowheads="1"/>
              </p:cNvSpPr>
              <p:nvPr/>
            </p:nvSpPr>
            <p:spPr bwMode="auto">
              <a:xfrm>
                <a:off x="672" y="3058"/>
                <a:ext cx="78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W&amp;SR</a:t>
                </a:r>
              </a:p>
            </p:txBody>
          </p:sp>
          <p:sp>
            <p:nvSpPr>
              <p:cNvPr id="20500" name="Text Box 11">
                <a:extLst>
                  <a:ext uri="{FF2B5EF4-FFF2-40B4-BE49-F238E27FC236}">
                    <a16:creationId xmlns:a16="http://schemas.microsoft.com/office/drawing/2014/main" id="{697D646B-6781-7E3E-3F36-EDB38C62E671}"/>
                  </a:ext>
                </a:extLst>
              </p:cNvPr>
              <p:cNvSpPr txBox="1">
                <a:spLocks noChangeArrowheads="1"/>
              </p:cNvSpPr>
              <p:nvPr/>
            </p:nvSpPr>
            <p:spPr bwMode="auto">
              <a:xfrm>
                <a:off x="672" y="3449"/>
                <a:ext cx="124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Recreation</a:t>
                </a:r>
              </a:p>
            </p:txBody>
          </p:sp>
          <p:sp>
            <p:nvSpPr>
              <p:cNvPr id="20501" name="Text Box 12">
                <a:extLst>
                  <a:ext uri="{FF2B5EF4-FFF2-40B4-BE49-F238E27FC236}">
                    <a16:creationId xmlns:a16="http://schemas.microsoft.com/office/drawing/2014/main" id="{50983EB7-43E0-1CE3-7D61-12ED5BC65EE2}"/>
                  </a:ext>
                </a:extLst>
              </p:cNvPr>
              <p:cNvSpPr txBox="1">
                <a:spLocks noChangeArrowheads="1"/>
              </p:cNvSpPr>
              <p:nvPr/>
            </p:nvSpPr>
            <p:spPr bwMode="auto">
              <a:xfrm>
                <a:off x="672" y="3840"/>
                <a:ext cx="98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Riparian</a:t>
                </a:r>
              </a:p>
            </p:txBody>
          </p:sp>
        </p:grpSp>
        <p:grpSp>
          <p:nvGrpSpPr>
            <p:cNvPr id="20485" name="Group 14">
              <a:extLst>
                <a:ext uri="{FF2B5EF4-FFF2-40B4-BE49-F238E27FC236}">
                  <a16:creationId xmlns:a16="http://schemas.microsoft.com/office/drawing/2014/main" id="{1015A89A-6682-B5DA-7709-48A95FC66EEB}"/>
                </a:ext>
              </a:extLst>
            </p:cNvPr>
            <p:cNvGrpSpPr>
              <a:grpSpLocks/>
            </p:cNvGrpSpPr>
            <p:nvPr/>
          </p:nvGrpSpPr>
          <p:grpSpPr bwMode="auto">
            <a:xfrm>
              <a:off x="3312" y="864"/>
              <a:ext cx="2680" cy="3066"/>
              <a:chOff x="672" y="1104"/>
              <a:chExt cx="2680" cy="3066"/>
            </a:xfrm>
          </p:grpSpPr>
          <p:sp>
            <p:nvSpPr>
              <p:cNvPr id="20486" name="Text Box 15">
                <a:extLst>
                  <a:ext uri="{FF2B5EF4-FFF2-40B4-BE49-F238E27FC236}">
                    <a16:creationId xmlns:a16="http://schemas.microsoft.com/office/drawing/2014/main" id="{C36588C3-AACC-1E0E-8ABB-68EFA2EF91FD}"/>
                  </a:ext>
                </a:extLst>
              </p:cNvPr>
              <p:cNvSpPr txBox="1">
                <a:spLocks noChangeArrowheads="1"/>
              </p:cNvSpPr>
              <p:nvPr/>
            </p:nvSpPr>
            <p:spPr bwMode="auto">
              <a:xfrm>
                <a:off x="672" y="1104"/>
                <a:ext cx="133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Land Status</a:t>
                </a:r>
              </a:p>
            </p:txBody>
          </p:sp>
          <p:sp>
            <p:nvSpPr>
              <p:cNvPr id="20487" name="Text Box 16">
                <a:extLst>
                  <a:ext uri="{FF2B5EF4-FFF2-40B4-BE49-F238E27FC236}">
                    <a16:creationId xmlns:a16="http://schemas.microsoft.com/office/drawing/2014/main" id="{19E362C7-C2BE-A602-0699-69117DD8EB51}"/>
                  </a:ext>
                </a:extLst>
              </p:cNvPr>
              <p:cNvSpPr txBox="1">
                <a:spLocks noChangeArrowheads="1"/>
              </p:cNvSpPr>
              <p:nvPr/>
            </p:nvSpPr>
            <p:spPr bwMode="auto">
              <a:xfrm>
                <a:off x="672" y="1494"/>
                <a:ext cx="119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5th Fields </a:t>
                </a:r>
              </a:p>
            </p:txBody>
          </p:sp>
          <p:sp>
            <p:nvSpPr>
              <p:cNvPr id="20488" name="Text Box 17">
                <a:extLst>
                  <a:ext uri="{FF2B5EF4-FFF2-40B4-BE49-F238E27FC236}">
                    <a16:creationId xmlns:a16="http://schemas.microsoft.com/office/drawing/2014/main" id="{BBA26294-04EA-9C11-8750-5A82A1F5C860}"/>
                  </a:ext>
                </a:extLst>
              </p:cNvPr>
              <p:cNvSpPr txBox="1">
                <a:spLocks noChangeArrowheads="1"/>
              </p:cNvSpPr>
              <p:nvPr/>
            </p:nvSpPr>
            <p:spPr bwMode="auto">
              <a:xfrm>
                <a:off x="672" y="1885"/>
                <a:ext cx="103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Counties</a:t>
                </a:r>
              </a:p>
            </p:txBody>
          </p:sp>
          <p:sp>
            <p:nvSpPr>
              <p:cNvPr id="20489" name="Text Box 18">
                <a:extLst>
                  <a:ext uri="{FF2B5EF4-FFF2-40B4-BE49-F238E27FC236}">
                    <a16:creationId xmlns:a16="http://schemas.microsoft.com/office/drawing/2014/main" id="{A426CEF5-1FFA-38EC-E1E7-4CC7FF16D96C}"/>
                  </a:ext>
                </a:extLst>
              </p:cNvPr>
              <p:cNvSpPr txBox="1">
                <a:spLocks noChangeArrowheads="1"/>
              </p:cNvSpPr>
              <p:nvPr/>
            </p:nvSpPr>
            <p:spPr bwMode="auto">
              <a:xfrm>
                <a:off x="672" y="2276"/>
                <a:ext cx="112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Provinces</a:t>
                </a:r>
              </a:p>
            </p:txBody>
          </p:sp>
          <p:sp>
            <p:nvSpPr>
              <p:cNvPr id="20490" name="Text Box 19">
                <a:extLst>
                  <a:ext uri="{FF2B5EF4-FFF2-40B4-BE49-F238E27FC236}">
                    <a16:creationId xmlns:a16="http://schemas.microsoft.com/office/drawing/2014/main" id="{BF5997FB-581A-9582-5B12-2E315BDF3197}"/>
                  </a:ext>
                </a:extLst>
              </p:cNvPr>
              <p:cNvSpPr txBox="1">
                <a:spLocks noChangeArrowheads="1"/>
              </p:cNvSpPr>
              <p:nvPr/>
            </p:nvSpPr>
            <p:spPr bwMode="auto">
              <a:xfrm>
                <a:off x="672" y="2667"/>
                <a:ext cx="199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Swiss Needle Cast</a:t>
                </a:r>
              </a:p>
            </p:txBody>
          </p:sp>
          <p:sp>
            <p:nvSpPr>
              <p:cNvPr id="20491" name="Text Box 20">
                <a:extLst>
                  <a:ext uri="{FF2B5EF4-FFF2-40B4-BE49-F238E27FC236}">
                    <a16:creationId xmlns:a16="http://schemas.microsoft.com/office/drawing/2014/main" id="{7CA633D9-C7B0-6725-AEE6-22DAFC479260}"/>
                  </a:ext>
                </a:extLst>
              </p:cNvPr>
              <p:cNvSpPr txBox="1">
                <a:spLocks noChangeArrowheads="1"/>
              </p:cNvSpPr>
              <p:nvPr/>
            </p:nvSpPr>
            <p:spPr bwMode="auto">
              <a:xfrm>
                <a:off x="672" y="3058"/>
                <a:ext cx="228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Critical Habitat Units</a:t>
                </a:r>
              </a:p>
            </p:txBody>
          </p:sp>
          <p:sp>
            <p:nvSpPr>
              <p:cNvPr id="20492" name="Text Box 21">
                <a:extLst>
                  <a:ext uri="{FF2B5EF4-FFF2-40B4-BE49-F238E27FC236}">
                    <a16:creationId xmlns:a16="http://schemas.microsoft.com/office/drawing/2014/main" id="{868533C6-ADB6-619E-B746-FBB693EBB6FA}"/>
                  </a:ext>
                </a:extLst>
              </p:cNvPr>
              <p:cNvSpPr txBox="1">
                <a:spLocks noChangeArrowheads="1"/>
              </p:cNvSpPr>
              <p:nvPr/>
            </p:nvSpPr>
            <p:spPr bwMode="auto">
              <a:xfrm>
                <a:off x="672" y="3449"/>
                <a:ext cx="65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TPCC</a:t>
                </a:r>
              </a:p>
            </p:txBody>
          </p:sp>
          <p:sp>
            <p:nvSpPr>
              <p:cNvPr id="20493" name="Text Box 22">
                <a:extLst>
                  <a:ext uri="{FF2B5EF4-FFF2-40B4-BE49-F238E27FC236}">
                    <a16:creationId xmlns:a16="http://schemas.microsoft.com/office/drawing/2014/main" id="{4BE02B40-FB13-1A7C-6CBC-1672C373D9E7}"/>
                  </a:ext>
                </a:extLst>
              </p:cNvPr>
              <p:cNvSpPr txBox="1">
                <a:spLocks noChangeArrowheads="1"/>
              </p:cNvSpPr>
              <p:nvPr/>
            </p:nvSpPr>
            <p:spPr bwMode="auto">
              <a:xfrm>
                <a:off x="672" y="3840"/>
                <a:ext cx="26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t>Forest Operations Inventory</a:t>
                </a:r>
              </a:p>
            </p:txBody>
          </p:sp>
        </p:grpSp>
      </p:grpSp>
      <p:sp>
        <p:nvSpPr>
          <p:cNvPr id="20483" name="Text Box 23">
            <a:extLst>
              <a:ext uri="{FF2B5EF4-FFF2-40B4-BE49-F238E27FC236}">
                <a16:creationId xmlns:a16="http://schemas.microsoft.com/office/drawing/2014/main" id="{CA017A83-8D32-B41F-3FCA-7DC63D134A0C}"/>
              </a:ext>
            </a:extLst>
          </p:cNvPr>
          <p:cNvSpPr txBox="1">
            <a:spLocks noChangeArrowheads="1"/>
          </p:cNvSpPr>
          <p:nvPr/>
        </p:nvSpPr>
        <p:spPr bwMode="auto">
          <a:xfrm>
            <a:off x="3332163" y="6262688"/>
            <a:ext cx="182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a:t>And Many More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7E05-C642-26F9-9CEF-1F2683A42A24}"/>
              </a:ext>
            </a:extLst>
          </p:cNvPr>
          <p:cNvSpPr>
            <a:spLocks noGrp="1"/>
          </p:cNvSpPr>
          <p:nvPr>
            <p:ph type="title"/>
          </p:nvPr>
        </p:nvSpPr>
        <p:spPr/>
        <p:txBody>
          <a:bodyPr rtlCol="0">
            <a:normAutofit fontScale="90000"/>
          </a:bodyPr>
          <a:lstStyle/>
          <a:p>
            <a:pPr fontAlgn="auto">
              <a:spcAft>
                <a:spcPts val="0"/>
              </a:spcAft>
              <a:defRPr/>
            </a:pPr>
            <a:r>
              <a:rPr lang="en-US" b="1" dirty="0">
                <a:ea typeface="+mj-ea"/>
              </a:rPr>
              <a:t>What is the Intent of Landscape Modeling?  </a:t>
            </a:r>
          </a:p>
        </p:txBody>
      </p:sp>
      <p:sp>
        <p:nvSpPr>
          <p:cNvPr id="3" name="Content Placeholder 2">
            <a:extLst>
              <a:ext uri="{FF2B5EF4-FFF2-40B4-BE49-F238E27FC236}">
                <a16:creationId xmlns:a16="http://schemas.microsoft.com/office/drawing/2014/main" id="{1DE6965E-0E28-0818-7643-DC5FEB85322A}"/>
              </a:ext>
            </a:extLst>
          </p:cNvPr>
          <p:cNvSpPr>
            <a:spLocks noGrp="1"/>
          </p:cNvSpPr>
          <p:nvPr>
            <p:ph idx="1"/>
          </p:nvPr>
        </p:nvSpPr>
        <p:spPr/>
        <p:txBody>
          <a:bodyPr>
            <a:normAutofit/>
          </a:bodyPr>
          <a:lstStyle/>
          <a:p>
            <a:pPr marL="0" indent="0">
              <a:buFont typeface="Arial" panose="020B0604020202020204" pitchFamily="34" charset="0"/>
              <a:buNone/>
            </a:pPr>
            <a:r>
              <a:rPr lang="en-US" altLang="en-US" sz="3600">
                <a:effectLst>
                  <a:outerShdw blurRad="38100" dist="38100" dir="2700000" algn="tl">
                    <a:srgbClr val="C0C0C0"/>
                  </a:outerShdw>
                </a:effectLst>
              </a:rPr>
              <a:t>Simulate the management actions </a:t>
            </a:r>
          </a:p>
          <a:p>
            <a:pPr marL="0" indent="0">
              <a:buFont typeface="Arial" panose="020B0604020202020204" pitchFamily="34" charset="0"/>
              <a:buNone/>
            </a:pPr>
            <a:r>
              <a:rPr lang="en-US" altLang="en-US" sz="3600">
                <a:effectLst>
                  <a:outerShdw blurRad="38100" dist="38100" dir="2700000" algn="tl">
                    <a:srgbClr val="C0C0C0"/>
                  </a:outerShdw>
                </a:effectLst>
              </a:rPr>
              <a:t>and allocations of the alternatives to</a:t>
            </a:r>
          </a:p>
          <a:p>
            <a:pPr marL="0" indent="0">
              <a:buFont typeface="Arial" panose="020B0604020202020204" pitchFamily="34" charset="0"/>
              <a:buNone/>
            </a:pPr>
            <a:r>
              <a:rPr lang="en-US" altLang="en-US" sz="3600">
                <a:effectLst>
                  <a:outerShdw blurRad="38100" dist="38100" dir="2700000" algn="tl">
                    <a:srgbClr val="C0C0C0"/>
                  </a:outerShdw>
                </a:effectLst>
              </a:rPr>
              <a:t>project the development of the forest</a:t>
            </a:r>
          </a:p>
          <a:p>
            <a:pPr marL="0" indent="0">
              <a:buFont typeface="Arial" panose="020B0604020202020204" pitchFamily="34" charset="0"/>
              <a:buNone/>
            </a:pPr>
            <a:r>
              <a:rPr lang="en-US" altLang="en-US" sz="3600">
                <a:effectLst>
                  <a:outerShdw blurRad="38100" dist="38100" dir="2700000" algn="tl">
                    <a:srgbClr val="C0C0C0"/>
                  </a:outerShdw>
                </a:effectLst>
              </a:rPr>
              <a:t>over time.</a:t>
            </a:r>
          </a:p>
          <a:p>
            <a:pPr marL="0" indent="0">
              <a:buFont typeface="Arial" panose="020B0604020202020204" pitchFamily="34" charset="0"/>
              <a:buNone/>
            </a:pPr>
            <a:endParaRPr lang="en-US" altLang="en-US" b="1">
              <a:effectLst>
                <a:outerShdw blurRad="38100" dist="38100" dir="2700000" algn="tl">
                  <a:srgbClr val="C0C0C0"/>
                </a:outerShdw>
              </a:effectLst>
            </a:endParaRPr>
          </a:p>
          <a:p>
            <a:pPr marL="0" indent="0">
              <a:buFont typeface="Arial" panose="020B0604020202020204" pitchFamily="34" charset="0"/>
              <a:buNone/>
            </a:pPr>
            <a:r>
              <a:rPr lang="en-US" altLang="en-US">
                <a:effectLst>
                  <a:outerShdw blurRad="38100" dist="38100" dir="2700000" algn="tl">
                    <a:srgbClr val="C0C0C0"/>
                  </a:outerShdw>
                </a:effectLst>
              </a:rPr>
              <a:t>Provide quantitative basis for</a:t>
            </a:r>
          </a:p>
          <a:p>
            <a:pPr marL="0" indent="0">
              <a:buFont typeface="Arial" panose="020B0604020202020204" pitchFamily="34" charset="0"/>
              <a:buNone/>
            </a:pPr>
            <a:r>
              <a:rPr lang="en-US" altLang="en-US">
                <a:effectLst>
                  <a:outerShdw blurRad="38100" dist="38100" dir="2700000" algn="tl">
                    <a:srgbClr val="C0C0C0"/>
                  </a:outerShdw>
                </a:effectLst>
              </a:rPr>
              <a:t>comparing  alternatives.</a:t>
            </a:r>
          </a:p>
        </p:txBody>
      </p:sp>
      <p:sp>
        <p:nvSpPr>
          <p:cNvPr id="4" name="Line 14">
            <a:extLst>
              <a:ext uri="{FF2B5EF4-FFF2-40B4-BE49-F238E27FC236}">
                <a16:creationId xmlns:a16="http://schemas.microsoft.com/office/drawing/2014/main" id="{F78E924C-8345-78E4-22DA-EA16FAC6D0CB}"/>
              </a:ext>
            </a:extLst>
          </p:cNvPr>
          <p:cNvSpPr>
            <a:spLocks noChangeShapeType="1"/>
          </p:cNvSpPr>
          <p:nvPr/>
        </p:nvSpPr>
        <p:spPr bwMode="auto">
          <a:xfrm>
            <a:off x="381000" y="4495800"/>
            <a:ext cx="8077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F364-B796-4D58-A7BF-63800E1B4E9E}"/>
              </a:ext>
            </a:extLst>
          </p:cNvPr>
          <p:cNvSpPr>
            <a:spLocks noGrp="1"/>
          </p:cNvSpPr>
          <p:nvPr>
            <p:ph type="title"/>
          </p:nvPr>
        </p:nvSpPr>
        <p:spPr/>
        <p:txBody>
          <a:bodyPr rtlCol="0">
            <a:normAutofit/>
          </a:bodyPr>
          <a:lstStyle/>
          <a:p>
            <a:pPr fontAlgn="auto">
              <a:spcAft>
                <a:spcPts val="0"/>
              </a:spcAft>
              <a:defRPr/>
            </a:pPr>
            <a:r>
              <a:rPr lang="en-US" b="1" dirty="0">
                <a:solidFill>
                  <a:schemeClr val="tx1">
                    <a:lumMod val="95000"/>
                    <a:lumOff val="5000"/>
                  </a:schemeClr>
                </a:solidFill>
                <a:ea typeface="+mj-ea"/>
              </a:rPr>
              <a:t>Site Index Determination</a:t>
            </a:r>
          </a:p>
        </p:txBody>
      </p:sp>
      <p:sp>
        <p:nvSpPr>
          <p:cNvPr id="3" name="Content Placeholder 2">
            <a:extLst>
              <a:ext uri="{FF2B5EF4-FFF2-40B4-BE49-F238E27FC236}">
                <a16:creationId xmlns:a16="http://schemas.microsoft.com/office/drawing/2014/main" id="{A55457DC-196C-48B1-63B0-E346A0FBC30A}"/>
              </a:ext>
            </a:extLst>
          </p:cNvPr>
          <p:cNvSpPr>
            <a:spLocks noGrp="1"/>
          </p:cNvSpPr>
          <p:nvPr>
            <p:ph idx="1"/>
          </p:nvPr>
        </p:nvSpPr>
        <p:spPr/>
        <p:txBody>
          <a:bodyPr>
            <a:normAutofit/>
          </a:bodyPr>
          <a:lstStyle/>
          <a:p>
            <a:pPr lvl="1">
              <a:buFont typeface="Arial" panose="020B0604020202020204" pitchFamily="34" charset="0"/>
              <a:buChar char="•"/>
            </a:pPr>
            <a:r>
              <a:rPr lang="en-US" altLang="en-US" sz="3200" b="1"/>
              <a:t>Use BLM measured SI where we have it. (12,562 FOI’s, 625,500 acres)</a:t>
            </a:r>
          </a:p>
          <a:p>
            <a:pPr lvl="1">
              <a:buFont typeface="Arial" panose="020B0604020202020204" pitchFamily="34" charset="0"/>
              <a:buChar char="•"/>
            </a:pPr>
            <a:r>
              <a:rPr lang="en-US" altLang="en-US" sz="3200" b="1">
                <a:solidFill>
                  <a:srgbClr val="0D0D0D"/>
                </a:solidFill>
              </a:rPr>
              <a:t>Use NRCS site index maps to fill in the roughly 75% that is not measured.  </a:t>
            </a:r>
          </a:p>
          <a:p>
            <a:pPr lvl="1">
              <a:buFont typeface="Arial" panose="020B0604020202020204" pitchFamily="34" charset="0"/>
              <a:buChar char="•"/>
            </a:pPr>
            <a:r>
              <a:rPr lang="en-US" altLang="en-US" sz="3200" b="1">
                <a:solidFill>
                  <a:srgbClr val="0D0D0D"/>
                </a:solidFill>
              </a:rPr>
              <a:t>Adjust the NRCS classification to move acres between site classes to come up with the CVS distribution.  </a:t>
            </a: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93EE618F-A13B-22B8-7A03-764D4E479F2E}"/>
              </a:ext>
            </a:extLst>
          </p:cNvPr>
          <p:cNvSpPr>
            <a:spLocks noGrp="1"/>
          </p:cNvSpPr>
          <p:nvPr>
            <p:ph type="title"/>
          </p:nvPr>
        </p:nvSpPr>
        <p:spPr/>
        <p:txBody>
          <a:bodyPr/>
          <a:lstStyle/>
          <a:p>
            <a:r>
              <a:rPr lang="en-US" altLang="en-US" b="1"/>
              <a:t>Tree Growth and Harvest Models</a:t>
            </a:r>
          </a:p>
        </p:txBody>
      </p:sp>
      <p:sp>
        <p:nvSpPr>
          <p:cNvPr id="4" name="Content Placeholder 3">
            <a:extLst>
              <a:ext uri="{FF2B5EF4-FFF2-40B4-BE49-F238E27FC236}">
                <a16:creationId xmlns:a16="http://schemas.microsoft.com/office/drawing/2014/main" id="{0DE9807A-5C0E-C33E-2B47-11484ECDDE43}"/>
              </a:ext>
            </a:extLst>
          </p:cNvPr>
          <p:cNvSpPr>
            <a:spLocks noGrp="1"/>
          </p:cNvSpPr>
          <p:nvPr>
            <p:ph idx="1"/>
          </p:nvPr>
        </p:nvSpPr>
        <p:spPr/>
        <p:txBody>
          <a:bodyPr rtlCol="0">
            <a:normAutofit/>
          </a:bodyPr>
          <a:lstStyle/>
          <a:p>
            <a:pPr fontAlgn="auto">
              <a:spcAft>
                <a:spcPts val="0"/>
              </a:spcAft>
              <a:defRPr/>
            </a:pPr>
            <a:r>
              <a:rPr lang="en-US" sz="2400" b="1" dirty="0">
                <a:ea typeface="+mn-ea"/>
              </a:rPr>
              <a:t>Harvest Scheduling and the changes in vegetation composition and structure will be modeled with </a:t>
            </a:r>
            <a:r>
              <a:rPr lang="en-US" sz="2400" b="1" dirty="0">
                <a:solidFill>
                  <a:srgbClr val="FF0000"/>
                </a:solidFill>
                <a:ea typeface="+mn-ea"/>
              </a:rPr>
              <a:t>Woodstock</a:t>
            </a:r>
            <a:r>
              <a:rPr lang="en-US" sz="2400" dirty="0">
                <a:ea typeface="+mn-ea"/>
              </a:rPr>
              <a:t>. </a:t>
            </a:r>
          </a:p>
          <a:p>
            <a:pPr fontAlgn="auto">
              <a:spcAft>
                <a:spcPts val="0"/>
              </a:spcAft>
              <a:defRPr/>
            </a:pPr>
            <a:r>
              <a:rPr lang="en-US" sz="2400" b="1" dirty="0">
                <a:ea typeface="+mn-ea"/>
              </a:rPr>
              <a:t>Contracted with Mason, Bruce and Girard to set-up and run the vegetation model.</a:t>
            </a:r>
          </a:p>
          <a:p>
            <a:pPr fontAlgn="auto">
              <a:spcAft>
                <a:spcPts val="0"/>
              </a:spcAft>
              <a:defRPr/>
            </a:pPr>
            <a:r>
              <a:rPr lang="en-US" sz="2400" b="1" dirty="0">
                <a:ea typeface="+mn-ea"/>
              </a:rPr>
              <a:t>Growth and Yield Modeling will be done with</a:t>
            </a:r>
            <a:r>
              <a:rPr lang="en-US" sz="2400" dirty="0">
                <a:ea typeface="+mn-ea"/>
              </a:rPr>
              <a:t> </a:t>
            </a:r>
            <a:r>
              <a:rPr lang="en-US" sz="2400" b="1" dirty="0">
                <a:solidFill>
                  <a:srgbClr val="FF0000"/>
                </a:solidFill>
                <a:ea typeface="+mn-ea"/>
              </a:rPr>
              <a:t>Organon 9.1</a:t>
            </a:r>
          </a:p>
          <a:p>
            <a:pPr marL="0" indent="0" fontAlgn="auto">
              <a:spcAft>
                <a:spcPts val="0"/>
              </a:spcAft>
              <a:buFont typeface="Arial" panose="020B0604020202020204" pitchFamily="34" charset="0"/>
              <a:buNone/>
              <a:defRPr/>
            </a:pPr>
            <a:endParaRPr lang="en-US" sz="2400" dirty="0">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FA8DF86F-29A8-CC5E-A60E-3384F7762B1F}"/>
              </a:ext>
            </a:extLst>
          </p:cNvPr>
          <p:cNvSpPr>
            <a:spLocks noGrp="1"/>
          </p:cNvSpPr>
          <p:nvPr>
            <p:ph type="title"/>
          </p:nvPr>
        </p:nvSpPr>
        <p:spPr/>
        <p:txBody>
          <a:bodyPr/>
          <a:lstStyle/>
          <a:p>
            <a:r>
              <a:rPr lang="en-US" altLang="en-US" b="1"/>
              <a:t>BLM Modeling Needs</a:t>
            </a:r>
          </a:p>
        </p:txBody>
      </p:sp>
      <p:sp>
        <p:nvSpPr>
          <p:cNvPr id="3" name="Content Placeholder 2">
            <a:extLst>
              <a:ext uri="{FF2B5EF4-FFF2-40B4-BE49-F238E27FC236}">
                <a16:creationId xmlns:a16="http://schemas.microsoft.com/office/drawing/2014/main" id="{F65A43DD-F147-0CF4-13F6-F66C5A6BD1E7}"/>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US" sz="3600" dirty="0">
                <a:ea typeface="+mn-ea"/>
              </a:rPr>
              <a:t>Strategic-level Planning </a:t>
            </a:r>
          </a:p>
          <a:p>
            <a:pPr marL="1200150" lvl="2" indent="-285750" fontAlgn="auto">
              <a:spcAft>
                <a:spcPts val="0"/>
              </a:spcAft>
              <a:defRPr/>
            </a:pPr>
            <a:r>
              <a:rPr lang="en-US" sz="3600" dirty="0">
                <a:ea typeface="+mn-ea"/>
              </a:rPr>
              <a:t>2.5 million acres</a:t>
            </a:r>
          </a:p>
          <a:p>
            <a:pPr marL="1200150" lvl="2" indent="-285750" fontAlgn="auto">
              <a:spcAft>
                <a:spcPts val="0"/>
              </a:spcAft>
              <a:defRPr/>
            </a:pPr>
            <a:r>
              <a:rPr lang="en-US" sz="3600" dirty="0">
                <a:ea typeface="+mn-ea"/>
              </a:rPr>
              <a:t>200+ year time frame</a:t>
            </a:r>
          </a:p>
          <a:p>
            <a:pPr marL="1200150" lvl="2" indent="-285750" fontAlgn="auto">
              <a:spcAft>
                <a:spcPts val="0"/>
              </a:spcAft>
              <a:defRPr/>
            </a:pPr>
            <a:r>
              <a:rPr lang="en-US" sz="3600" dirty="0">
                <a:ea typeface="+mn-ea"/>
              </a:rPr>
              <a:t>Spatial representation and analysis</a:t>
            </a:r>
          </a:p>
          <a:p>
            <a:pPr fontAlgn="auto">
              <a:spcAft>
                <a:spcPts val="0"/>
              </a:spcAft>
              <a:defRPr/>
            </a:pPr>
            <a:endParaRPr lang="en-US" dirty="0">
              <a:ea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C601D5AE-3C81-5D00-9F3D-DE3B4A078E92}"/>
              </a:ext>
            </a:extLst>
          </p:cNvPr>
          <p:cNvSpPr>
            <a:spLocks noGrp="1"/>
          </p:cNvSpPr>
          <p:nvPr>
            <p:ph type="title"/>
          </p:nvPr>
        </p:nvSpPr>
        <p:spPr/>
        <p:txBody>
          <a:bodyPr/>
          <a:lstStyle/>
          <a:p>
            <a:r>
              <a:rPr lang="en-US" altLang="en-US" b="1"/>
              <a:t>The Woodstock Model</a:t>
            </a:r>
          </a:p>
        </p:txBody>
      </p:sp>
      <p:sp>
        <p:nvSpPr>
          <p:cNvPr id="24578" name="TextBox 2">
            <a:extLst>
              <a:ext uri="{FF2B5EF4-FFF2-40B4-BE49-F238E27FC236}">
                <a16:creationId xmlns:a16="http://schemas.microsoft.com/office/drawing/2014/main" id="{D715D6D3-BB3F-A6A8-B236-83DC56B50DB3}"/>
              </a:ext>
            </a:extLst>
          </p:cNvPr>
          <p:cNvSpPr txBox="1">
            <a:spLocks noChangeArrowheads="1"/>
          </p:cNvSpPr>
          <p:nvPr/>
        </p:nvSpPr>
        <p:spPr bwMode="auto">
          <a:xfrm>
            <a:off x="381000" y="1524000"/>
            <a:ext cx="8534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a:t>Linear programming model</a:t>
            </a:r>
          </a:p>
          <a:p>
            <a:endParaRPr lang="en-US" altLang="en-US"/>
          </a:p>
          <a:p>
            <a:endParaRPr lang="en-US" altLang="en-US"/>
          </a:p>
          <a:p>
            <a:endParaRPr lang="en-US" altLang="en-US"/>
          </a:p>
          <a:p>
            <a:r>
              <a:rPr lang="en-US" altLang="en-US" sz="2400"/>
              <a:t>The model will determine the BEST solution among a number of management scenarios.  </a:t>
            </a:r>
          </a:p>
          <a:p>
            <a:endParaRPr lang="en-US" altLang="en-US" sz="2400"/>
          </a:p>
          <a:p>
            <a:r>
              <a:rPr lang="en-US" altLang="en-US" sz="2400"/>
              <a:t>Specify the kind of solution we are looking for, and then the model solves the linear programming function to determine what activity levels are needed to achieve our goals. </a:t>
            </a: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F88A653-BB17-C0A0-E1BB-443BF108054E}"/>
              </a:ext>
            </a:extLst>
          </p:cNvPr>
          <p:cNvSpPr>
            <a:spLocks noGrp="1"/>
          </p:cNvSpPr>
          <p:nvPr>
            <p:ph type="title"/>
          </p:nvPr>
        </p:nvSpPr>
        <p:spPr/>
        <p:txBody>
          <a:bodyPr/>
          <a:lstStyle/>
          <a:p>
            <a:r>
              <a:rPr lang="en-US" altLang="en-US"/>
              <a:t>Woodstock continued</a:t>
            </a:r>
          </a:p>
        </p:txBody>
      </p:sp>
      <p:pic>
        <p:nvPicPr>
          <p:cNvPr id="25602" name="Picture 2" descr="https://www.cs.duke.edu/courses/fall12/compsci590.1/linear_programming.gif">
            <a:extLst>
              <a:ext uri="{FF2B5EF4-FFF2-40B4-BE49-F238E27FC236}">
                <a16:creationId xmlns:a16="http://schemas.microsoft.com/office/drawing/2014/main" id="{152FFB90-7BBD-1A14-F65F-76A547D4E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1624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a:extLst>
              <a:ext uri="{FF2B5EF4-FFF2-40B4-BE49-F238E27FC236}">
                <a16:creationId xmlns:a16="http://schemas.microsoft.com/office/drawing/2014/main" id="{A65881E8-6A05-533C-EA40-212BEC650453}"/>
              </a:ext>
            </a:extLst>
          </p:cNvPr>
          <p:cNvSpPr txBox="1">
            <a:spLocks noChangeArrowheads="1"/>
          </p:cNvSpPr>
          <p:nvPr/>
        </p:nvSpPr>
        <p:spPr bwMode="auto">
          <a:xfrm>
            <a:off x="228600" y="1600200"/>
            <a:ext cx="403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600"/>
              <a:t>Fundamentally different from previous efforts.</a:t>
            </a:r>
          </a:p>
          <a:p>
            <a:endParaRPr lang="en-US" altLang="en-US" sz="3600"/>
          </a:p>
          <a:p>
            <a:r>
              <a:rPr lang="en-US" altLang="en-US" sz="3600"/>
              <a:t>For the 2008 analysis we used ‘Scenario-based’ analysis methods.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130585C-FE45-04B4-F2DD-0FF3A67348BF}"/>
              </a:ext>
            </a:extLst>
          </p:cNvPr>
          <p:cNvSpPr>
            <a:spLocks noGrp="1"/>
          </p:cNvSpPr>
          <p:nvPr>
            <p:ph type="title"/>
          </p:nvPr>
        </p:nvSpPr>
        <p:spPr/>
        <p:txBody>
          <a:bodyPr/>
          <a:lstStyle/>
          <a:p>
            <a:r>
              <a:rPr lang="en-US" altLang="en-US" b="1"/>
              <a:t>Woodstock Inputs</a:t>
            </a:r>
          </a:p>
        </p:txBody>
      </p:sp>
      <p:sp>
        <p:nvSpPr>
          <p:cNvPr id="26626" name="TextBox 2">
            <a:extLst>
              <a:ext uri="{FF2B5EF4-FFF2-40B4-BE49-F238E27FC236}">
                <a16:creationId xmlns:a16="http://schemas.microsoft.com/office/drawing/2014/main" id="{764A83E7-D60E-51C1-7142-BB9BDC2B503D}"/>
              </a:ext>
            </a:extLst>
          </p:cNvPr>
          <p:cNvSpPr txBox="1">
            <a:spLocks noChangeArrowheads="1"/>
          </p:cNvSpPr>
          <p:nvPr/>
        </p:nvSpPr>
        <p:spPr bwMode="auto">
          <a:xfrm>
            <a:off x="304800" y="1524000"/>
            <a:ext cx="8534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en-US" altLang="en-US" sz="3200"/>
              <a:t>A Method of Describing the Forest (a classification scheme).</a:t>
            </a:r>
          </a:p>
          <a:p>
            <a:pPr>
              <a:buFont typeface="Arial" panose="020B0604020202020204" pitchFamily="34" charset="0"/>
              <a:buChar char="•"/>
            </a:pPr>
            <a:r>
              <a:rPr lang="en-US" altLang="en-US" sz="3200"/>
              <a:t>A Range of Silvicultural Activities and Natural events.</a:t>
            </a:r>
          </a:p>
          <a:p>
            <a:pPr>
              <a:buFont typeface="Arial" panose="020B0604020202020204" pitchFamily="34" charset="0"/>
              <a:buChar char="•"/>
            </a:pPr>
            <a:r>
              <a:rPr lang="en-US" altLang="en-US" sz="3200"/>
              <a:t>A Means of Measuring the Impacts of Interventions and Natural Events. </a:t>
            </a:r>
          </a:p>
          <a:p>
            <a:pPr>
              <a:buFont typeface="Arial" panose="020B0604020202020204" pitchFamily="34" charset="0"/>
              <a:buChar char="•"/>
            </a:pPr>
            <a:r>
              <a:rPr lang="en-US" altLang="en-US" sz="3200"/>
              <a:t>A Method of Accounting for the Passage of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3D6A279F-F6B7-06BD-52AD-671905E0D405}"/>
              </a:ext>
            </a:extLst>
          </p:cNvPr>
          <p:cNvSpPr>
            <a:spLocks noGrp="1"/>
          </p:cNvSpPr>
          <p:nvPr>
            <p:ph type="title"/>
          </p:nvPr>
        </p:nvSpPr>
        <p:spPr/>
        <p:txBody>
          <a:bodyPr/>
          <a:lstStyle/>
          <a:p>
            <a:r>
              <a:rPr lang="en-US" altLang="en-US" b="1"/>
              <a:t>What is New in the RMP’s for WO?</a:t>
            </a:r>
          </a:p>
        </p:txBody>
      </p:sp>
      <p:sp>
        <p:nvSpPr>
          <p:cNvPr id="27650" name="TextBox 2">
            <a:extLst>
              <a:ext uri="{FF2B5EF4-FFF2-40B4-BE49-F238E27FC236}">
                <a16:creationId xmlns:a16="http://schemas.microsoft.com/office/drawing/2014/main" id="{D3FA717B-A82F-E3F7-269A-7B423A302D4A}"/>
              </a:ext>
            </a:extLst>
          </p:cNvPr>
          <p:cNvSpPr txBox="1">
            <a:spLocks noChangeArrowheads="1"/>
          </p:cNvSpPr>
          <p:nvPr/>
        </p:nvSpPr>
        <p:spPr bwMode="auto">
          <a:xfrm>
            <a:off x="322263" y="1447800"/>
            <a:ext cx="838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Char char="•"/>
            </a:pPr>
            <a:r>
              <a:rPr lang="en-US" altLang="en-US" sz="3600"/>
              <a:t>Incorporating Stochastic Change Due to Fire into the Model Runs </a:t>
            </a:r>
          </a:p>
          <a:p>
            <a:pPr>
              <a:buFont typeface="Arial" panose="020B0604020202020204" pitchFamily="34" charset="0"/>
              <a:buChar char="•"/>
            </a:pPr>
            <a:r>
              <a:rPr lang="en-US" altLang="en-US" sz="3600"/>
              <a:t>Modeling Snags, Coarse Woody Debris </a:t>
            </a:r>
          </a:p>
          <a:p>
            <a:pPr>
              <a:buFont typeface="Arial" panose="020B0604020202020204" pitchFamily="34" charset="0"/>
              <a:buChar char="•"/>
            </a:pPr>
            <a:r>
              <a:rPr lang="en-US" altLang="en-US" sz="3600"/>
              <a:t>Habitat Suitability Index for the Northern Spotted Owl and the Marbled Murrelet.</a:t>
            </a:r>
          </a:p>
          <a:p>
            <a:pPr>
              <a:buFont typeface="Arial" panose="020B0604020202020204" pitchFamily="34" charset="0"/>
              <a:buChar char="•"/>
            </a:pPr>
            <a:r>
              <a:rPr lang="en-US" altLang="en-US" sz="3600"/>
              <a:t> Demographic Modeling for the Northern Spotted Owl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D42234DC-E75C-6DE3-AB67-1F7A3D40B7D2}"/>
              </a:ext>
            </a:extLst>
          </p:cNvPr>
          <p:cNvSpPr>
            <a:spLocks noGrp="1"/>
          </p:cNvSpPr>
          <p:nvPr>
            <p:ph type="title"/>
          </p:nvPr>
        </p:nvSpPr>
        <p:spPr/>
        <p:txBody>
          <a:bodyPr/>
          <a:lstStyle/>
          <a:p>
            <a:r>
              <a:rPr lang="en-US" altLang="en-US" b="1"/>
              <a:t>Modeling on non-BLM  </a:t>
            </a:r>
          </a:p>
        </p:txBody>
      </p:sp>
      <p:pic>
        <p:nvPicPr>
          <p:cNvPr id="28674" name="Picture 2" descr="http://upload.wikimedia.org/wikipedia/commons/1/14/Northern_Spotted_Owl.USFWS-thumb.jpg">
            <a:extLst>
              <a:ext uri="{FF2B5EF4-FFF2-40B4-BE49-F238E27FC236}">
                <a16:creationId xmlns:a16="http://schemas.microsoft.com/office/drawing/2014/main" id="{3CD29C0A-A03F-686C-98A9-59E92F556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2971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a:extLst>
              <a:ext uri="{FF2B5EF4-FFF2-40B4-BE49-F238E27FC236}">
                <a16:creationId xmlns:a16="http://schemas.microsoft.com/office/drawing/2014/main" id="{35A19133-46AB-5EED-E96E-20610D17B71C}"/>
              </a:ext>
            </a:extLst>
          </p:cNvPr>
          <p:cNvSpPr txBox="1">
            <a:spLocks noChangeArrowheads="1"/>
          </p:cNvSpPr>
          <p:nvPr/>
        </p:nvSpPr>
        <p:spPr bwMode="auto">
          <a:xfrm>
            <a:off x="6400800" y="6161088"/>
            <a:ext cx="1809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From:   wikipedia.org</a:t>
            </a:r>
          </a:p>
        </p:txBody>
      </p:sp>
      <p:sp>
        <p:nvSpPr>
          <p:cNvPr id="28676" name="TextBox 3">
            <a:extLst>
              <a:ext uri="{FF2B5EF4-FFF2-40B4-BE49-F238E27FC236}">
                <a16:creationId xmlns:a16="http://schemas.microsoft.com/office/drawing/2014/main" id="{C60F8DC2-E75E-F94D-C2F0-E3E1BE80DE48}"/>
              </a:ext>
            </a:extLst>
          </p:cNvPr>
          <p:cNvSpPr txBox="1">
            <a:spLocks noChangeArrowheads="1"/>
          </p:cNvSpPr>
          <p:nvPr/>
        </p:nvSpPr>
        <p:spPr bwMode="auto">
          <a:xfrm>
            <a:off x="304800" y="1676400"/>
            <a:ext cx="472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600"/>
              <a:t>We need to understand the relationship between how actions on BLM may affect species demographics range-wide.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FCE6F8A-F4AC-3618-23E3-C3EFA10CDA67}"/>
              </a:ext>
            </a:extLst>
          </p:cNvPr>
          <p:cNvSpPr>
            <a:spLocks noGrp="1"/>
          </p:cNvSpPr>
          <p:nvPr>
            <p:ph type="title"/>
          </p:nvPr>
        </p:nvSpPr>
        <p:spPr/>
        <p:txBody>
          <a:bodyPr/>
          <a:lstStyle/>
          <a:p>
            <a:r>
              <a:rPr lang="en-US" altLang="en-US" b="1"/>
              <a:t>Other  Models</a:t>
            </a:r>
          </a:p>
        </p:txBody>
      </p:sp>
      <p:sp>
        <p:nvSpPr>
          <p:cNvPr id="29698" name="TextBox 2">
            <a:extLst>
              <a:ext uri="{FF2B5EF4-FFF2-40B4-BE49-F238E27FC236}">
                <a16:creationId xmlns:a16="http://schemas.microsoft.com/office/drawing/2014/main" id="{24A60D73-056D-9AA4-F0B3-AFA763AD4254}"/>
              </a:ext>
            </a:extLst>
          </p:cNvPr>
          <p:cNvSpPr txBox="1">
            <a:spLocks noChangeArrowheads="1"/>
          </p:cNvSpPr>
          <p:nvPr/>
        </p:nvSpPr>
        <p:spPr bwMode="auto">
          <a:xfrm>
            <a:off x="373063" y="2133600"/>
            <a:ext cx="838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Using MaxEnt model to develop habitat suitability index’s for both the NSO and the Marbled Murrelet. (</a:t>
            </a:r>
            <a:r>
              <a:rPr lang="en-US" altLang="en-US" sz="2400" i="1"/>
              <a:t>PNW-GTR-848, 2011; PNW-GTR-850, 2011)</a:t>
            </a:r>
          </a:p>
          <a:p>
            <a:endParaRPr lang="en-US" altLang="en-US" sz="3200"/>
          </a:p>
          <a:p>
            <a:r>
              <a:rPr lang="en-US" altLang="en-US" sz="3200"/>
              <a:t>NSO range-wide demographic analysis using the HexSim model.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9C20DE19-D7C2-2B95-66A4-3446B26DA074}"/>
              </a:ext>
            </a:extLst>
          </p:cNvPr>
          <p:cNvSpPr>
            <a:spLocks noGrp="1"/>
          </p:cNvSpPr>
          <p:nvPr>
            <p:ph type="title"/>
          </p:nvPr>
        </p:nvSpPr>
        <p:spPr/>
        <p:txBody>
          <a:bodyPr/>
          <a:lstStyle/>
          <a:p>
            <a:r>
              <a:rPr lang="en-US" altLang="en-US" b="1"/>
              <a:t>Modeling Timeline</a:t>
            </a:r>
          </a:p>
        </p:txBody>
      </p:sp>
      <p:sp>
        <p:nvSpPr>
          <p:cNvPr id="30722" name="TextBox 2">
            <a:extLst>
              <a:ext uri="{FF2B5EF4-FFF2-40B4-BE49-F238E27FC236}">
                <a16:creationId xmlns:a16="http://schemas.microsoft.com/office/drawing/2014/main" id="{3A3F1F96-1E25-113A-78E7-9877D8DAD994}"/>
              </a:ext>
            </a:extLst>
          </p:cNvPr>
          <p:cNvSpPr txBox="1">
            <a:spLocks noChangeArrowheads="1"/>
          </p:cNvSpPr>
          <p:nvPr/>
        </p:nvSpPr>
        <p:spPr bwMode="auto">
          <a:xfrm>
            <a:off x="11113" y="1600200"/>
            <a:ext cx="91805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Putting the inventory plots into strata</a:t>
            </a:r>
          </a:p>
          <a:p>
            <a:r>
              <a:rPr lang="en-US" altLang="en-US" sz="3200"/>
              <a:t>Beginning the Growth and Yield work</a:t>
            </a:r>
          </a:p>
          <a:p>
            <a:r>
              <a:rPr lang="en-US" altLang="en-US" sz="3200"/>
              <a:t>Benchmark runs done in June and July</a:t>
            </a:r>
          </a:p>
          <a:p>
            <a:r>
              <a:rPr lang="en-US" altLang="en-US" sz="3200"/>
              <a:t>The No-Action Alternative modeled in July</a:t>
            </a:r>
          </a:p>
          <a:p>
            <a:r>
              <a:rPr lang="en-US" altLang="en-US" sz="3200"/>
              <a:t>Modeling the Alternatives this Summer and Fall</a:t>
            </a:r>
          </a:p>
          <a:p>
            <a:r>
              <a:rPr lang="en-US" altLang="en-US" sz="3200"/>
              <a:t>Draft EIS by Winter of 2014.  </a:t>
            </a:r>
          </a:p>
          <a:p>
            <a:r>
              <a:rPr lang="en-US" altLang="en-US" sz="3200"/>
              <a:t>Modeling the proposed RMP’s fall and winter of 2015.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E5E25CAA-C7AA-F0AC-1DDF-E16090F2A57D}"/>
              </a:ext>
            </a:extLst>
          </p:cNvPr>
          <p:cNvSpPr>
            <a:spLocks noGrp="1"/>
          </p:cNvSpPr>
          <p:nvPr>
            <p:ph type="title"/>
          </p:nvPr>
        </p:nvSpPr>
        <p:spPr>
          <a:xfrm>
            <a:off x="457200" y="274638"/>
            <a:ext cx="4495800" cy="1249362"/>
          </a:xfrm>
        </p:spPr>
        <p:txBody>
          <a:bodyPr/>
          <a:lstStyle/>
          <a:p>
            <a:r>
              <a:rPr lang="en-US" altLang="en-US" sz="6600" b="1"/>
              <a:t>NWFP</a:t>
            </a:r>
          </a:p>
        </p:txBody>
      </p:sp>
      <p:sp>
        <p:nvSpPr>
          <p:cNvPr id="4098" name="TextBox 3">
            <a:extLst>
              <a:ext uri="{FF2B5EF4-FFF2-40B4-BE49-F238E27FC236}">
                <a16:creationId xmlns:a16="http://schemas.microsoft.com/office/drawing/2014/main" id="{629BF6E1-A4C3-DA9B-5440-4D0A7E0301E2}"/>
              </a:ext>
            </a:extLst>
          </p:cNvPr>
          <p:cNvSpPr txBox="1">
            <a:spLocks noChangeArrowheads="1"/>
          </p:cNvSpPr>
          <p:nvPr/>
        </p:nvSpPr>
        <p:spPr bwMode="auto">
          <a:xfrm>
            <a:off x="228600" y="1190625"/>
            <a:ext cx="4648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 </a:t>
            </a:r>
          </a:p>
          <a:p>
            <a:r>
              <a:rPr lang="en-US" altLang="en-US" sz="3200"/>
              <a:t>Allocation Driven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pic>
        <p:nvPicPr>
          <p:cNvPr id="4099" name="Picture 5">
            <a:extLst>
              <a:ext uri="{FF2B5EF4-FFF2-40B4-BE49-F238E27FC236}">
                <a16:creationId xmlns:a16="http://schemas.microsoft.com/office/drawing/2014/main" id="{FABF8B01-52BA-A6CA-A4CA-4F3D1D28C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
            <a:ext cx="3938588" cy="6019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4">
            <a:extLst>
              <a:ext uri="{FF2B5EF4-FFF2-40B4-BE49-F238E27FC236}">
                <a16:creationId xmlns:a16="http://schemas.microsoft.com/office/drawing/2014/main" id="{B8A33CD3-9207-726B-0981-8667FA1DCB61}"/>
              </a:ext>
            </a:extLst>
          </p:cNvPr>
          <p:cNvSpPr>
            <a:spLocks noChangeShapeType="1"/>
          </p:cNvSpPr>
          <p:nvPr/>
        </p:nvSpPr>
        <p:spPr bwMode="auto">
          <a:xfrm>
            <a:off x="228600" y="2057400"/>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4">
            <a:extLst>
              <a:ext uri="{FF2B5EF4-FFF2-40B4-BE49-F238E27FC236}">
                <a16:creationId xmlns:a16="http://schemas.microsoft.com/office/drawing/2014/main" id="{A17439DE-E3CD-9F69-058B-9B5B293666A6}"/>
              </a:ext>
            </a:extLst>
          </p:cNvPr>
          <p:cNvSpPr>
            <a:spLocks noChangeShapeType="1"/>
          </p:cNvSpPr>
          <p:nvPr/>
        </p:nvSpPr>
        <p:spPr bwMode="auto">
          <a:xfrm>
            <a:off x="304800" y="4114800"/>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4">
            <a:extLst>
              <a:ext uri="{FF2B5EF4-FFF2-40B4-BE49-F238E27FC236}">
                <a16:creationId xmlns:a16="http://schemas.microsoft.com/office/drawing/2014/main" id="{4A97A66E-D635-DA3C-599F-BE6463094A0D}"/>
              </a:ext>
            </a:extLst>
          </p:cNvPr>
          <p:cNvSpPr>
            <a:spLocks noChangeShapeType="1"/>
          </p:cNvSpPr>
          <p:nvPr/>
        </p:nvSpPr>
        <p:spPr bwMode="auto">
          <a:xfrm>
            <a:off x="228600" y="5497513"/>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TextBox 8">
            <a:extLst>
              <a:ext uri="{FF2B5EF4-FFF2-40B4-BE49-F238E27FC236}">
                <a16:creationId xmlns:a16="http://schemas.microsoft.com/office/drawing/2014/main" id="{CD021208-014C-19A9-D88D-9F9267F835D2}"/>
              </a:ext>
            </a:extLst>
          </p:cNvPr>
          <p:cNvSpPr txBox="1">
            <a:spLocks noChangeArrowheads="1"/>
          </p:cNvSpPr>
          <p:nvPr/>
        </p:nvSpPr>
        <p:spPr bwMode="auto">
          <a:xfrm>
            <a:off x="228600" y="2420938"/>
            <a:ext cx="4343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Broad Assumptions on How Forests Would Develop.</a:t>
            </a:r>
          </a:p>
        </p:txBody>
      </p:sp>
      <p:sp>
        <p:nvSpPr>
          <p:cNvPr id="4104" name="TextBox 9">
            <a:extLst>
              <a:ext uri="{FF2B5EF4-FFF2-40B4-BE49-F238E27FC236}">
                <a16:creationId xmlns:a16="http://schemas.microsoft.com/office/drawing/2014/main" id="{E2E0B208-0974-F878-CE92-2EEFF76F690C}"/>
              </a:ext>
            </a:extLst>
          </p:cNvPr>
          <p:cNvSpPr txBox="1">
            <a:spLocks noChangeArrowheads="1"/>
          </p:cNvSpPr>
          <p:nvPr/>
        </p:nvSpPr>
        <p:spPr bwMode="auto">
          <a:xfrm>
            <a:off x="304800" y="4419600"/>
            <a:ext cx="396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Very Little Vegetation Modeling</a:t>
            </a:r>
          </a:p>
        </p:txBody>
      </p:sp>
      <p:sp>
        <p:nvSpPr>
          <p:cNvPr id="4105" name="TextBox 10">
            <a:extLst>
              <a:ext uri="{FF2B5EF4-FFF2-40B4-BE49-F238E27FC236}">
                <a16:creationId xmlns:a16="http://schemas.microsoft.com/office/drawing/2014/main" id="{3159D91E-CD51-557F-1F9F-5054A0BF4FC5}"/>
              </a:ext>
            </a:extLst>
          </p:cNvPr>
          <p:cNvSpPr txBox="1">
            <a:spLocks noChangeArrowheads="1"/>
          </p:cNvSpPr>
          <p:nvPr/>
        </p:nvSpPr>
        <p:spPr bwMode="auto">
          <a:xfrm>
            <a:off x="319088" y="6019800"/>
            <a:ext cx="2309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40 Acre Pixel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3165AD6-9AFD-D46F-BA10-484D14E27C05}"/>
              </a:ext>
            </a:extLst>
          </p:cNvPr>
          <p:cNvSpPr>
            <a:spLocks noGrp="1"/>
          </p:cNvSpPr>
          <p:nvPr>
            <p:ph type="title"/>
          </p:nvPr>
        </p:nvSpPr>
        <p:spPr/>
        <p:txBody>
          <a:bodyPr/>
          <a:lstStyle/>
          <a:p>
            <a:r>
              <a:rPr lang="en-US" altLang="en-US" b="1"/>
              <a:t>RMP’s for WO</a:t>
            </a:r>
          </a:p>
        </p:txBody>
      </p:sp>
      <p:sp>
        <p:nvSpPr>
          <p:cNvPr id="31746" name="TextBox 2">
            <a:extLst>
              <a:ext uri="{FF2B5EF4-FFF2-40B4-BE49-F238E27FC236}">
                <a16:creationId xmlns:a16="http://schemas.microsoft.com/office/drawing/2014/main" id="{0A1E7C39-D8B2-66E0-C1F0-62913F11F599}"/>
              </a:ext>
            </a:extLst>
          </p:cNvPr>
          <p:cNvSpPr txBox="1">
            <a:spLocks noChangeArrowheads="1"/>
          </p:cNvSpPr>
          <p:nvPr/>
        </p:nvSpPr>
        <p:spPr bwMode="auto">
          <a:xfrm>
            <a:off x="685800" y="1828800"/>
            <a:ext cx="75422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a:t>Website:  </a:t>
            </a:r>
            <a:r>
              <a:rPr lang="en-US" altLang="en-US" sz="2400">
                <a:hlinkClick r:id="rId3"/>
              </a:rPr>
              <a:t>http://www.blm.gov/or/plans/rmpswesternoregon/</a:t>
            </a:r>
            <a:endParaRPr lang="en-US" altLang="en-US" sz="2400"/>
          </a:p>
          <a:p>
            <a:endParaRPr lang="en-US" altLang="en-US" sz="2400"/>
          </a:p>
          <a:p>
            <a:r>
              <a:rPr lang="en-US" altLang="en-US" sz="2400"/>
              <a:t>Project Manager:  	Mark Brown    	m4brown@blm.gov</a:t>
            </a:r>
          </a:p>
          <a:p>
            <a:endParaRPr lang="en-US" altLang="en-US" sz="2400"/>
          </a:p>
          <a:p>
            <a:r>
              <a:rPr lang="en-US" altLang="en-US" sz="2400"/>
              <a:t>Public Affairs: 		Jodi Bean 	jbean@blm.gov</a:t>
            </a:r>
          </a:p>
          <a:p>
            <a:endParaRPr lang="en-US" altLang="en-US" sz="2400"/>
          </a:p>
          <a:p>
            <a:r>
              <a:rPr lang="en-US" altLang="en-US" sz="2400"/>
              <a:t>Veg Modeling :  	Carolina Hooper   chooper@blm.gov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DE536093-31E3-768B-315B-75E23F48AE46}"/>
              </a:ext>
            </a:extLst>
          </p:cNvPr>
          <p:cNvSpPr>
            <a:spLocks noGrp="1"/>
          </p:cNvSpPr>
          <p:nvPr>
            <p:ph type="title"/>
          </p:nvPr>
        </p:nvSpPr>
        <p:spPr>
          <a:xfrm>
            <a:off x="457200" y="274638"/>
            <a:ext cx="4267200" cy="1325562"/>
          </a:xfrm>
        </p:spPr>
        <p:txBody>
          <a:bodyPr/>
          <a:lstStyle/>
          <a:p>
            <a:r>
              <a:rPr lang="en-US" altLang="en-US" sz="5400" b="1"/>
              <a:t>1995 RMP’s</a:t>
            </a:r>
          </a:p>
        </p:txBody>
      </p:sp>
      <p:sp>
        <p:nvSpPr>
          <p:cNvPr id="3" name="Rectangle 2">
            <a:extLst>
              <a:ext uri="{FF2B5EF4-FFF2-40B4-BE49-F238E27FC236}">
                <a16:creationId xmlns:a16="http://schemas.microsoft.com/office/drawing/2014/main" id="{A1F7BAB6-CCA0-D13E-CDE9-C70AFF57FCB8}"/>
              </a:ext>
            </a:extLst>
          </p:cNvPr>
          <p:cNvSpPr/>
          <p:nvPr/>
        </p:nvSpPr>
        <p:spPr>
          <a:xfrm>
            <a:off x="304800" y="4495800"/>
            <a:ext cx="4648200" cy="1077913"/>
          </a:xfrm>
          <a:prstGeom prst="rect">
            <a:avLst/>
          </a:prstGeom>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a:effectLst>
                  <a:outerShdw blurRad="38100" dist="38100" dir="2700000" algn="tl">
                    <a:srgbClr val="C0C0C0"/>
                  </a:outerShdw>
                </a:effectLst>
              </a:rPr>
              <a:t>Age Based </a:t>
            </a:r>
          </a:p>
          <a:p>
            <a:r>
              <a:rPr lang="en-US" altLang="en-US" sz="3200" b="1">
                <a:effectLst>
                  <a:outerShdw blurRad="38100" dist="38100" dir="2700000" algn="tl">
                    <a:srgbClr val="C0C0C0"/>
                  </a:outerShdw>
                </a:effectLst>
              </a:rPr>
              <a:t>Habitat Interpretations.</a:t>
            </a:r>
          </a:p>
        </p:txBody>
      </p:sp>
      <p:sp>
        <p:nvSpPr>
          <p:cNvPr id="4" name="Rectangle 3">
            <a:extLst>
              <a:ext uri="{FF2B5EF4-FFF2-40B4-BE49-F238E27FC236}">
                <a16:creationId xmlns:a16="http://schemas.microsoft.com/office/drawing/2014/main" id="{931A5E08-A6CE-D1A6-0E2B-A07606F378BD}"/>
              </a:ext>
            </a:extLst>
          </p:cNvPr>
          <p:cNvSpPr/>
          <p:nvPr/>
        </p:nvSpPr>
        <p:spPr>
          <a:xfrm>
            <a:off x="304800" y="2057400"/>
            <a:ext cx="4572000" cy="1570038"/>
          </a:xfrm>
          <a:prstGeom prst="rect">
            <a:avLst/>
          </a:prstGeom>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a:effectLst>
                  <a:outerShdw blurRad="38100" dist="38100" dir="2700000" algn="tl">
                    <a:srgbClr val="C0C0C0"/>
                  </a:outerShdw>
                </a:effectLst>
              </a:rPr>
              <a:t>Harvest Scheduling </a:t>
            </a:r>
          </a:p>
          <a:p>
            <a:r>
              <a:rPr lang="en-US" altLang="en-US" sz="3200" b="1">
                <a:effectLst>
                  <a:outerShdw blurRad="38100" dist="38100" dir="2700000" algn="tl">
                    <a:srgbClr val="C0C0C0"/>
                  </a:outerShdw>
                </a:effectLst>
              </a:rPr>
              <a:t>Modeling Matrix Lands.</a:t>
            </a:r>
          </a:p>
          <a:p>
            <a:r>
              <a:rPr lang="en-US" altLang="en-US" sz="3200" b="1">
                <a:effectLst>
                  <a:outerShdw blurRad="38100" dist="38100" dir="2700000" algn="tl">
                    <a:srgbClr val="C0C0C0"/>
                  </a:outerShdw>
                </a:effectLst>
              </a:rPr>
              <a:t>Used TRIM + </a:t>
            </a:r>
          </a:p>
        </p:txBody>
      </p:sp>
      <p:pic>
        <p:nvPicPr>
          <p:cNvPr id="5124" name="Picture 9">
            <a:extLst>
              <a:ext uri="{FF2B5EF4-FFF2-40B4-BE49-F238E27FC236}">
                <a16:creationId xmlns:a16="http://schemas.microsoft.com/office/drawing/2014/main" id="{4B24CE87-BE0A-86FD-FB6D-59DDA450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228600"/>
            <a:ext cx="3665537" cy="6324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4">
            <a:extLst>
              <a:ext uri="{FF2B5EF4-FFF2-40B4-BE49-F238E27FC236}">
                <a16:creationId xmlns:a16="http://schemas.microsoft.com/office/drawing/2014/main" id="{63203589-D6BC-53A4-88E7-F2D07411003C}"/>
              </a:ext>
            </a:extLst>
          </p:cNvPr>
          <p:cNvSpPr>
            <a:spLocks noChangeShapeType="1"/>
          </p:cNvSpPr>
          <p:nvPr/>
        </p:nvSpPr>
        <p:spPr bwMode="auto">
          <a:xfrm>
            <a:off x="228600" y="3627438"/>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4">
            <a:extLst>
              <a:ext uri="{FF2B5EF4-FFF2-40B4-BE49-F238E27FC236}">
                <a16:creationId xmlns:a16="http://schemas.microsoft.com/office/drawing/2014/main" id="{716BC082-94EF-9AD6-CA85-5044849FB58C}"/>
              </a:ext>
            </a:extLst>
          </p:cNvPr>
          <p:cNvSpPr>
            <a:spLocks noChangeShapeType="1"/>
          </p:cNvSpPr>
          <p:nvPr/>
        </p:nvSpPr>
        <p:spPr bwMode="auto">
          <a:xfrm>
            <a:off x="228600" y="2057400"/>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9D1189AD-5420-10A3-AECA-4742CBA2DD09}"/>
              </a:ext>
            </a:extLst>
          </p:cNvPr>
          <p:cNvSpPr>
            <a:spLocks noGrp="1"/>
          </p:cNvSpPr>
          <p:nvPr>
            <p:ph type="title"/>
          </p:nvPr>
        </p:nvSpPr>
        <p:spPr>
          <a:xfrm>
            <a:off x="492125" y="76200"/>
            <a:ext cx="4267200" cy="1249363"/>
          </a:xfrm>
        </p:spPr>
        <p:txBody>
          <a:bodyPr/>
          <a:lstStyle/>
          <a:p>
            <a:r>
              <a:rPr lang="en-US" altLang="en-US" sz="6000" b="1"/>
              <a:t>WOPR</a:t>
            </a:r>
          </a:p>
        </p:txBody>
      </p:sp>
      <p:pic>
        <p:nvPicPr>
          <p:cNvPr id="6146" name="Picture 8">
            <a:extLst>
              <a:ext uri="{FF2B5EF4-FFF2-40B4-BE49-F238E27FC236}">
                <a16:creationId xmlns:a16="http://schemas.microsoft.com/office/drawing/2014/main" id="{51B01585-8C57-23CC-9D03-9D09EA857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1066800"/>
            <a:ext cx="4032250" cy="544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7683421-4C5A-ECFA-A6AD-FA65A3800CB3}"/>
              </a:ext>
            </a:extLst>
          </p:cNvPr>
          <p:cNvSpPr/>
          <p:nvPr/>
        </p:nvSpPr>
        <p:spPr>
          <a:xfrm>
            <a:off x="152400" y="1219200"/>
            <a:ext cx="4572000" cy="1077913"/>
          </a:xfrm>
          <a:prstGeom prst="rect">
            <a:avLst/>
          </a:prstGeom>
        </p:spPr>
        <p:txBody>
          <a:bodyPr>
            <a:spAutoFit/>
          </a:bodyPr>
          <a:lstStyle/>
          <a:p>
            <a:pPr fontAlgn="auto">
              <a:spcBef>
                <a:spcPts val="0"/>
              </a:spcBef>
              <a:spcAft>
                <a:spcPts val="0"/>
              </a:spcAft>
              <a:defRPr/>
            </a:pPr>
            <a:r>
              <a:rPr lang="en-US" sz="3200" dirty="0">
                <a:effectLst>
                  <a:outerShdw blurRad="38100" dist="38100" dir="2700000" algn="tl">
                    <a:srgbClr val="C0C0C0"/>
                  </a:outerShdw>
                </a:effectLst>
                <a:latin typeface="+mn-lt"/>
                <a:ea typeface="+mn-ea"/>
              </a:rPr>
              <a:t>Vegetation Modeling </a:t>
            </a:r>
          </a:p>
          <a:p>
            <a:pPr fontAlgn="auto">
              <a:spcBef>
                <a:spcPts val="0"/>
              </a:spcBef>
              <a:spcAft>
                <a:spcPts val="0"/>
              </a:spcAft>
              <a:defRPr/>
            </a:pPr>
            <a:r>
              <a:rPr lang="en-US" sz="3200" dirty="0">
                <a:effectLst>
                  <a:outerShdw blurRad="38100" dist="38100" dir="2700000" algn="tl">
                    <a:srgbClr val="C0C0C0"/>
                  </a:outerShdw>
                </a:effectLst>
                <a:latin typeface="+mn-lt"/>
                <a:ea typeface="+mn-ea"/>
              </a:rPr>
              <a:t>On All BLM Lands. </a:t>
            </a:r>
            <a:endParaRPr lang="en-US" sz="3200" dirty="0">
              <a:latin typeface="+mn-lt"/>
              <a:ea typeface="+mn-ea"/>
            </a:endParaRPr>
          </a:p>
        </p:txBody>
      </p:sp>
      <p:sp>
        <p:nvSpPr>
          <p:cNvPr id="5" name="Rectangle 4">
            <a:extLst>
              <a:ext uri="{FF2B5EF4-FFF2-40B4-BE49-F238E27FC236}">
                <a16:creationId xmlns:a16="http://schemas.microsoft.com/office/drawing/2014/main" id="{BFAEEF2B-6D5C-1A02-5C41-66A8863022DC}"/>
              </a:ext>
            </a:extLst>
          </p:cNvPr>
          <p:cNvSpPr/>
          <p:nvPr/>
        </p:nvSpPr>
        <p:spPr>
          <a:xfrm>
            <a:off x="152400" y="2514600"/>
            <a:ext cx="4572000" cy="1077913"/>
          </a:xfrm>
          <a:prstGeom prst="rect">
            <a:avLst/>
          </a:prstGeom>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effectLst>
                  <a:outerShdw blurRad="38100" dist="38100" dir="2700000" algn="tl">
                    <a:srgbClr val="C0C0C0"/>
                  </a:outerShdw>
                </a:effectLst>
              </a:rPr>
              <a:t>Rate of Change in</a:t>
            </a:r>
          </a:p>
          <a:p>
            <a:r>
              <a:rPr lang="en-US" altLang="en-US" sz="3200">
                <a:effectLst>
                  <a:outerShdw blurRad="38100" dist="38100" dir="2700000" algn="tl">
                    <a:srgbClr val="C0C0C0"/>
                  </a:outerShdw>
                </a:effectLst>
              </a:rPr>
              <a:t>Forest Conditions.</a:t>
            </a:r>
          </a:p>
        </p:txBody>
      </p:sp>
      <p:sp>
        <p:nvSpPr>
          <p:cNvPr id="6" name="Rectangle 5">
            <a:extLst>
              <a:ext uri="{FF2B5EF4-FFF2-40B4-BE49-F238E27FC236}">
                <a16:creationId xmlns:a16="http://schemas.microsoft.com/office/drawing/2014/main" id="{092AA357-94C1-8172-3F74-9E06EFD99BA3}"/>
              </a:ext>
            </a:extLst>
          </p:cNvPr>
          <p:cNvSpPr/>
          <p:nvPr/>
        </p:nvSpPr>
        <p:spPr>
          <a:xfrm>
            <a:off x="131763" y="3786188"/>
            <a:ext cx="4572000" cy="1077912"/>
          </a:xfrm>
          <a:prstGeom prst="rect">
            <a:avLst/>
          </a:prstGeom>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effectLst>
                  <a:outerShdw blurRad="38100" dist="38100" dir="2700000" algn="tl">
                    <a:srgbClr val="C0C0C0"/>
                  </a:outerShdw>
                </a:effectLst>
              </a:rPr>
              <a:t>Spatial Projections</a:t>
            </a:r>
          </a:p>
          <a:p>
            <a:r>
              <a:rPr lang="en-US" altLang="en-US" sz="3200">
                <a:effectLst>
                  <a:outerShdw blurRad="38100" dist="38100" dir="2700000" algn="tl">
                    <a:srgbClr val="C0C0C0"/>
                  </a:outerShdw>
                </a:effectLst>
              </a:rPr>
              <a:t>And Analysis.</a:t>
            </a:r>
          </a:p>
        </p:txBody>
      </p:sp>
      <p:sp>
        <p:nvSpPr>
          <p:cNvPr id="7" name="Line 14">
            <a:extLst>
              <a:ext uri="{FF2B5EF4-FFF2-40B4-BE49-F238E27FC236}">
                <a16:creationId xmlns:a16="http://schemas.microsoft.com/office/drawing/2014/main" id="{1DEA8950-FD3C-3288-51B2-54CACD574AAF}"/>
              </a:ext>
            </a:extLst>
          </p:cNvPr>
          <p:cNvSpPr>
            <a:spLocks noChangeShapeType="1"/>
          </p:cNvSpPr>
          <p:nvPr/>
        </p:nvSpPr>
        <p:spPr bwMode="auto">
          <a:xfrm>
            <a:off x="103188" y="2319338"/>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4">
            <a:extLst>
              <a:ext uri="{FF2B5EF4-FFF2-40B4-BE49-F238E27FC236}">
                <a16:creationId xmlns:a16="http://schemas.microsoft.com/office/drawing/2014/main" id="{100255DA-8EAB-F5A6-7E8A-977EA138B1C7}"/>
              </a:ext>
            </a:extLst>
          </p:cNvPr>
          <p:cNvSpPr>
            <a:spLocks noChangeShapeType="1"/>
          </p:cNvSpPr>
          <p:nvPr/>
        </p:nvSpPr>
        <p:spPr bwMode="auto">
          <a:xfrm>
            <a:off x="120650" y="3627438"/>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TextBox 8">
            <a:extLst>
              <a:ext uri="{FF2B5EF4-FFF2-40B4-BE49-F238E27FC236}">
                <a16:creationId xmlns:a16="http://schemas.microsoft.com/office/drawing/2014/main" id="{44F78AA9-1653-B3D3-79B9-1EDC8121B3AD}"/>
              </a:ext>
            </a:extLst>
          </p:cNvPr>
          <p:cNvSpPr txBox="1">
            <a:spLocks noChangeArrowheads="1"/>
          </p:cNvSpPr>
          <p:nvPr/>
        </p:nvSpPr>
        <p:spPr bwMode="auto">
          <a:xfrm>
            <a:off x="131763" y="5181600"/>
            <a:ext cx="48307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OPTIONS : Scenario Based, Land Management Simulator, D.R. Systems Inc.</a:t>
            </a:r>
          </a:p>
        </p:txBody>
      </p:sp>
      <p:sp>
        <p:nvSpPr>
          <p:cNvPr id="10" name="Line 14">
            <a:extLst>
              <a:ext uri="{FF2B5EF4-FFF2-40B4-BE49-F238E27FC236}">
                <a16:creationId xmlns:a16="http://schemas.microsoft.com/office/drawing/2014/main" id="{DE0AF3CF-A77E-872C-E4C3-B1A23CC46A66}"/>
              </a:ext>
            </a:extLst>
          </p:cNvPr>
          <p:cNvSpPr>
            <a:spLocks noChangeShapeType="1"/>
          </p:cNvSpPr>
          <p:nvPr/>
        </p:nvSpPr>
        <p:spPr bwMode="auto">
          <a:xfrm>
            <a:off x="152400" y="4953000"/>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EC56-F5E3-7A9F-33EF-49F37E03EB6A}"/>
              </a:ext>
            </a:extLst>
          </p:cNvPr>
          <p:cNvSpPr>
            <a:spLocks noGrp="1"/>
          </p:cNvSpPr>
          <p:nvPr>
            <p:ph type="title"/>
          </p:nvPr>
        </p:nvSpPr>
        <p:spPr>
          <a:xfrm>
            <a:off x="381000" y="0"/>
            <a:ext cx="4648200" cy="1858963"/>
          </a:xfrm>
        </p:spPr>
        <p:txBody>
          <a:bodyPr rtlCol="0">
            <a:normAutofit fontScale="90000"/>
          </a:bodyPr>
          <a:lstStyle/>
          <a:p>
            <a:pPr fontAlgn="auto">
              <a:spcAft>
                <a:spcPts val="0"/>
              </a:spcAft>
              <a:defRPr/>
            </a:pPr>
            <a:r>
              <a:rPr lang="en-US" b="1" dirty="0">
                <a:ea typeface="+mj-ea"/>
              </a:rPr>
              <a:t>Resource Management Plans for Western Oregon</a:t>
            </a:r>
          </a:p>
        </p:txBody>
      </p:sp>
      <p:pic>
        <p:nvPicPr>
          <p:cNvPr id="7170" name="Picture 9">
            <a:extLst>
              <a:ext uri="{FF2B5EF4-FFF2-40B4-BE49-F238E27FC236}">
                <a16:creationId xmlns:a16="http://schemas.microsoft.com/office/drawing/2014/main" id="{385CF3EC-4D50-F061-2382-008357107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228600"/>
            <a:ext cx="3665537" cy="6324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C68BEB6F-E8B4-DC90-D106-12A588F1DDA3}"/>
              </a:ext>
            </a:extLst>
          </p:cNvPr>
          <p:cNvSpPr/>
          <p:nvPr/>
        </p:nvSpPr>
        <p:spPr>
          <a:xfrm>
            <a:off x="92075" y="1857375"/>
            <a:ext cx="4572000" cy="1077913"/>
          </a:xfrm>
          <a:prstGeom prst="rect">
            <a:avLst/>
          </a:prstGeom>
        </p:spPr>
        <p:txBody>
          <a:bodyPr>
            <a:spAutoFit/>
          </a:bodyPr>
          <a:lstStyle/>
          <a:p>
            <a:pPr fontAlgn="auto">
              <a:spcBef>
                <a:spcPts val="0"/>
              </a:spcBef>
              <a:spcAft>
                <a:spcPts val="0"/>
              </a:spcAft>
              <a:defRPr/>
            </a:pPr>
            <a:r>
              <a:rPr lang="en-US" sz="3200" dirty="0">
                <a:effectLst>
                  <a:outerShdw blurRad="38100" dist="38100" dir="2700000" algn="tl">
                    <a:srgbClr val="C0C0C0"/>
                  </a:outerShdw>
                </a:effectLst>
                <a:latin typeface="+mn-lt"/>
                <a:ea typeface="+mn-ea"/>
              </a:rPr>
              <a:t>Vegetation Modeling on all BLM Forested Lands.  </a:t>
            </a:r>
            <a:endParaRPr lang="en-US" sz="3200" dirty="0">
              <a:latin typeface="+mn-lt"/>
              <a:ea typeface="+mn-ea"/>
            </a:endParaRPr>
          </a:p>
        </p:txBody>
      </p:sp>
      <p:sp>
        <p:nvSpPr>
          <p:cNvPr id="6" name="Rectangle 5">
            <a:extLst>
              <a:ext uri="{FF2B5EF4-FFF2-40B4-BE49-F238E27FC236}">
                <a16:creationId xmlns:a16="http://schemas.microsoft.com/office/drawing/2014/main" id="{BAC71AE6-176E-FEDC-3814-CE2916E5A1B8}"/>
              </a:ext>
            </a:extLst>
          </p:cNvPr>
          <p:cNvSpPr/>
          <p:nvPr/>
        </p:nvSpPr>
        <p:spPr>
          <a:xfrm>
            <a:off x="79375" y="2936875"/>
            <a:ext cx="4687888" cy="1076325"/>
          </a:xfrm>
          <a:prstGeom prst="rect">
            <a:avLst/>
          </a:prstGeom>
        </p:spPr>
        <p:txBody>
          <a:bodyPr>
            <a:spAutoFit/>
          </a:bodyPr>
          <a:lstStyle/>
          <a:p>
            <a:pPr fontAlgn="auto">
              <a:spcBef>
                <a:spcPts val="0"/>
              </a:spcBef>
              <a:spcAft>
                <a:spcPts val="0"/>
              </a:spcAft>
              <a:defRPr/>
            </a:pPr>
            <a:r>
              <a:rPr lang="en-US" sz="3200" dirty="0">
                <a:effectLst>
                  <a:outerShdw blurRad="38100" dist="38100" dir="2700000" algn="tl">
                    <a:srgbClr val="C0C0C0"/>
                  </a:outerShdw>
                </a:effectLst>
                <a:latin typeface="+mn-lt"/>
                <a:ea typeface="+mn-ea"/>
              </a:rPr>
              <a:t>Rate of change in Forest Conditions.  </a:t>
            </a:r>
            <a:endParaRPr lang="en-US" sz="3200" dirty="0">
              <a:latin typeface="+mn-lt"/>
              <a:ea typeface="+mn-ea"/>
            </a:endParaRPr>
          </a:p>
        </p:txBody>
      </p:sp>
      <p:sp>
        <p:nvSpPr>
          <p:cNvPr id="7" name="Rectangle 6">
            <a:extLst>
              <a:ext uri="{FF2B5EF4-FFF2-40B4-BE49-F238E27FC236}">
                <a16:creationId xmlns:a16="http://schemas.microsoft.com/office/drawing/2014/main" id="{31176732-C046-0791-83B1-62663E3702AE}"/>
              </a:ext>
            </a:extLst>
          </p:cNvPr>
          <p:cNvSpPr/>
          <p:nvPr/>
        </p:nvSpPr>
        <p:spPr>
          <a:xfrm>
            <a:off x="127000" y="4013200"/>
            <a:ext cx="4572000" cy="1077913"/>
          </a:xfrm>
          <a:prstGeom prst="rect">
            <a:avLst/>
          </a:prstGeom>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effectLst>
                  <a:outerShdw blurRad="38100" dist="38100" dir="2700000" algn="tl">
                    <a:srgbClr val="C0C0C0"/>
                  </a:outerShdw>
                </a:effectLst>
              </a:rPr>
              <a:t>Spatial Projections</a:t>
            </a:r>
          </a:p>
          <a:p>
            <a:r>
              <a:rPr lang="en-US" altLang="en-US" sz="3200">
                <a:effectLst>
                  <a:outerShdw blurRad="38100" dist="38100" dir="2700000" algn="tl">
                    <a:srgbClr val="C0C0C0"/>
                  </a:outerShdw>
                </a:effectLst>
              </a:rPr>
              <a:t>And Analysis.</a:t>
            </a:r>
          </a:p>
        </p:txBody>
      </p:sp>
      <p:sp>
        <p:nvSpPr>
          <p:cNvPr id="7174" name="TextBox 7">
            <a:extLst>
              <a:ext uri="{FF2B5EF4-FFF2-40B4-BE49-F238E27FC236}">
                <a16:creationId xmlns:a16="http://schemas.microsoft.com/office/drawing/2014/main" id="{CD194EA5-8099-D4F1-986E-ABDFFD16F97D}"/>
              </a:ext>
            </a:extLst>
          </p:cNvPr>
          <p:cNvSpPr txBox="1">
            <a:spLocks noChangeArrowheads="1"/>
          </p:cNvSpPr>
          <p:nvPr/>
        </p:nvSpPr>
        <p:spPr bwMode="auto">
          <a:xfrm>
            <a:off x="195263" y="5105400"/>
            <a:ext cx="5246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t>Woodstock Model:  Linear programming based</a:t>
            </a:r>
          </a:p>
          <a:p>
            <a:r>
              <a:rPr lang="en-US" altLang="en-US" sz="2800"/>
              <a:t>Forest Management Model</a:t>
            </a:r>
          </a:p>
          <a:p>
            <a:r>
              <a:rPr lang="en-US" altLang="en-US" sz="2800"/>
              <a:t>Remsoft</a:t>
            </a:r>
          </a:p>
        </p:txBody>
      </p:sp>
      <p:sp>
        <p:nvSpPr>
          <p:cNvPr id="9" name="Line 14">
            <a:extLst>
              <a:ext uri="{FF2B5EF4-FFF2-40B4-BE49-F238E27FC236}">
                <a16:creationId xmlns:a16="http://schemas.microsoft.com/office/drawing/2014/main" id="{5FCE9492-D917-3DFD-D0A3-1D9B3FCEFEE8}"/>
              </a:ext>
            </a:extLst>
          </p:cNvPr>
          <p:cNvSpPr>
            <a:spLocks noChangeShapeType="1"/>
          </p:cNvSpPr>
          <p:nvPr/>
        </p:nvSpPr>
        <p:spPr bwMode="auto">
          <a:xfrm>
            <a:off x="127000" y="2936875"/>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a:extLst>
              <a:ext uri="{FF2B5EF4-FFF2-40B4-BE49-F238E27FC236}">
                <a16:creationId xmlns:a16="http://schemas.microsoft.com/office/drawing/2014/main" id="{E99139CD-3611-4F80-1BAF-583D43C4E75D}"/>
              </a:ext>
            </a:extLst>
          </p:cNvPr>
          <p:cNvSpPr>
            <a:spLocks noChangeShapeType="1"/>
          </p:cNvSpPr>
          <p:nvPr/>
        </p:nvSpPr>
        <p:spPr bwMode="auto">
          <a:xfrm>
            <a:off x="53975" y="3989388"/>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4">
            <a:extLst>
              <a:ext uri="{FF2B5EF4-FFF2-40B4-BE49-F238E27FC236}">
                <a16:creationId xmlns:a16="http://schemas.microsoft.com/office/drawing/2014/main" id="{6FEF6826-0ED7-F4CB-4966-BA8F785433FA}"/>
              </a:ext>
            </a:extLst>
          </p:cNvPr>
          <p:cNvSpPr>
            <a:spLocks noChangeShapeType="1"/>
          </p:cNvSpPr>
          <p:nvPr/>
        </p:nvSpPr>
        <p:spPr bwMode="auto">
          <a:xfrm>
            <a:off x="53975" y="5091113"/>
            <a:ext cx="4648200" cy="0"/>
          </a:xfrm>
          <a:prstGeom prst="line">
            <a:avLst/>
          </a:prstGeom>
          <a:noFill/>
          <a:ln w="38100">
            <a:solidFill>
              <a:srgbClr val="9537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9C1F83D6-5ECD-48E0-612C-13316705F0CA}"/>
              </a:ext>
            </a:extLst>
          </p:cNvPr>
          <p:cNvSpPr>
            <a:spLocks noGrp="1"/>
          </p:cNvSpPr>
          <p:nvPr>
            <p:ph type="title"/>
          </p:nvPr>
        </p:nvSpPr>
        <p:spPr/>
        <p:txBody>
          <a:bodyPr/>
          <a:lstStyle/>
          <a:p>
            <a:r>
              <a:rPr lang="en-US" altLang="en-US" b="1"/>
              <a:t>Modeling Philosophy</a:t>
            </a:r>
          </a:p>
        </p:txBody>
      </p:sp>
      <p:sp>
        <p:nvSpPr>
          <p:cNvPr id="8194" name="TextBox 2">
            <a:extLst>
              <a:ext uri="{FF2B5EF4-FFF2-40B4-BE49-F238E27FC236}">
                <a16:creationId xmlns:a16="http://schemas.microsoft.com/office/drawing/2014/main" id="{CD025188-836E-CD77-EC13-893C5F550719}"/>
              </a:ext>
            </a:extLst>
          </p:cNvPr>
          <p:cNvSpPr txBox="1">
            <a:spLocks noChangeArrowheads="1"/>
          </p:cNvSpPr>
          <p:nvPr/>
        </p:nvSpPr>
        <p:spPr bwMode="auto">
          <a:xfrm>
            <a:off x="914400" y="1828800"/>
            <a:ext cx="784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To the extent possible,  we will use data that has been collected on BLM managed land. Our stand-level and permanent plot-level information has been developed, collected and maintained by BLM employees for use in developing Resource Management Plans, and provides the best available information.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CBD69C07-B4C0-994F-4E92-3BEF7BCD4DEE}"/>
              </a:ext>
            </a:extLst>
          </p:cNvPr>
          <p:cNvSpPr>
            <a:spLocks noGrp="1"/>
          </p:cNvSpPr>
          <p:nvPr>
            <p:ph type="title"/>
          </p:nvPr>
        </p:nvSpPr>
        <p:spPr/>
        <p:txBody>
          <a:bodyPr/>
          <a:lstStyle/>
          <a:p>
            <a:r>
              <a:rPr lang="en-US" altLang="en-US" b="1"/>
              <a:t>Three Main Data Sources</a:t>
            </a:r>
            <a:endParaRPr lang="en-US" altLang="en-US"/>
          </a:p>
        </p:txBody>
      </p:sp>
      <p:sp>
        <p:nvSpPr>
          <p:cNvPr id="9218" name="TextBox 2">
            <a:extLst>
              <a:ext uri="{FF2B5EF4-FFF2-40B4-BE49-F238E27FC236}">
                <a16:creationId xmlns:a16="http://schemas.microsoft.com/office/drawing/2014/main" id="{F4EC4EED-3F7C-934B-5450-98844E00736D}"/>
              </a:ext>
            </a:extLst>
          </p:cNvPr>
          <p:cNvSpPr txBox="1">
            <a:spLocks noChangeArrowheads="1"/>
          </p:cNvSpPr>
          <p:nvPr/>
        </p:nvSpPr>
        <p:spPr bwMode="auto">
          <a:xfrm>
            <a:off x="457200" y="1905000"/>
            <a:ext cx="8229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a:t>Forest Operations Inventory (FOI) -  Stand-level inventory </a:t>
            </a:r>
          </a:p>
          <a:p>
            <a:endParaRPr lang="en-US" altLang="en-US" sz="3200" b="1"/>
          </a:p>
          <a:p>
            <a:r>
              <a:rPr lang="en-US" altLang="en-US" sz="3200" b="1"/>
              <a:t>Current Vegetation Survey (CVS) - Permanent Plot inventory</a:t>
            </a:r>
          </a:p>
          <a:p>
            <a:endParaRPr lang="en-US" altLang="en-US" sz="3200" b="1"/>
          </a:p>
          <a:p>
            <a:r>
              <a:rPr lang="en-US" altLang="en-US" sz="3200" b="1"/>
              <a:t>Geographic Information System (GIS) </a:t>
            </a:r>
            <a:endParaRPr lang="en-US"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716D65-FFCF-5A73-8766-80CB2EC9D5B9}"/>
              </a:ext>
            </a:extLst>
          </p:cNvPr>
          <p:cNvSpPr>
            <a:spLocks noGrp="1"/>
          </p:cNvSpPr>
          <p:nvPr>
            <p:ph type="title"/>
          </p:nvPr>
        </p:nvSpPr>
        <p:spPr/>
        <p:txBody>
          <a:bodyPr/>
          <a:lstStyle/>
          <a:p>
            <a:r>
              <a:rPr lang="en-US" altLang="en-US" b="1"/>
              <a:t>Forest Operations Inventory</a:t>
            </a:r>
          </a:p>
        </p:txBody>
      </p:sp>
      <p:sp>
        <p:nvSpPr>
          <p:cNvPr id="10242" name="Content Placeholder 2">
            <a:extLst>
              <a:ext uri="{FF2B5EF4-FFF2-40B4-BE49-F238E27FC236}">
                <a16:creationId xmlns:a16="http://schemas.microsoft.com/office/drawing/2014/main" id="{F8FC47CA-7707-B9E6-9DB1-1E81614F9455}"/>
              </a:ext>
            </a:extLst>
          </p:cNvPr>
          <p:cNvSpPr>
            <a:spLocks noGrp="1"/>
          </p:cNvSpPr>
          <p:nvPr>
            <p:ph idx="1"/>
          </p:nvPr>
        </p:nvSpPr>
        <p:spPr/>
        <p:txBody>
          <a:bodyPr/>
          <a:lstStyle/>
          <a:p>
            <a:r>
              <a:rPr lang="en-US" altLang="en-US" b="1"/>
              <a:t>Stand-level data that is stored in the Microstorms database.  (</a:t>
            </a:r>
            <a:r>
              <a:rPr lang="en-US" altLang="en-US" sz="2200" b="1"/>
              <a:t>approx.  79,000 stands</a:t>
            </a:r>
            <a:r>
              <a:rPr lang="en-US" altLang="en-US" b="1"/>
              <a:t>)</a:t>
            </a:r>
          </a:p>
          <a:p>
            <a:r>
              <a:rPr lang="en-US" altLang="en-US" b="1"/>
              <a:t>Derived from stand-level inventories, photo interpretation, and lidar.  </a:t>
            </a:r>
          </a:p>
          <a:p>
            <a:r>
              <a:rPr lang="en-US" altLang="en-US" b="1"/>
              <a:t>Includes information on stand age, treatment history, vegetative description and condition, surveys, stand exams, location. (</a:t>
            </a:r>
            <a:r>
              <a:rPr lang="en-US" altLang="en-US" sz="2400" b="1"/>
              <a:t>many attributes</a:t>
            </a:r>
            <a:r>
              <a:rPr lang="en-US" altLang="en-US"/>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2182</Words>
  <Application>Microsoft Office PowerPoint</Application>
  <PresentationFormat>On-screen Show (4:3)</PresentationFormat>
  <Paragraphs>253</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MS PGothic</vt:lpstr>
      <vt:lpstr>Arial</vt:lpstr>
      <vt:lpstr>Garamond</vt:lpstr>
      <vt:lpstr>Office Theme</vt:lpstr>
      <vt:lpstr>Landscape Modeling for the Resource Management Plans for Western Oregon </vt:lpstr>
      <vt:lpstr>What is the Intent of Landscape Modeling?  </vt:lpstr>
      <vt:lpstr>NWFP</vt:lpstr>
      <vt:lpstr>1995 RMP’s</vt:lpstr>
      <vt:lpstr>WOPR</vt:lpstr>
      <vt:lpstr>Resource Management Plans for Western Oregon</vt:lpstr>
      <vt:lpstr>Modeling Philosophy</vt:lpstr>
      <vt:lpstr>Three Main Data Sources</vt:lpstr>
      <vt:lpstr>Forest Operations Inventory</vt:lpstr>
      <vt:lpstr>79,000 Forest Operations Inventory Units</vt:lpstr>
      <vt:lpstr>What will be used from FOI?</vt:lpstr>
      <vt:lpstr>Current Vegetation Survey</vt:lpstr>
      <vt:lpstr>CVS cont.</vt:lpstr>
      <vt:lpstr>CVS Database</vt:lpstr>
      <vt:lpstr>Snags and Down Wood</vt:lpstr>
      <vt:lpstr>What will be used from CVS?</vt:lpstr>
      <vt:lpstr>PowerPoint Presentation</vt:lpstr>
      <vt:lpstr>GIS Data to Woodstock</vt:lpstr>
      <vt:lpstr>GIS Themes</vt:lpstr>
      <vt:lpstr>Site Index Determination</vt:lpstr>
      <vt:lpstr>Tree Growth and Harvest Models</vt:lpstr>
      <vt:lpstr>BLM Modeling Needs</vt:lpstr>
      <vt:lpstr>The Woodstock Model</vt:lpstr>
      <vt:lpstr>Woodstock continued</vt:lpstr>
      <vt:lpstr>Woodstock Inputs</vt:lpstr>
      <vt:lpstr>What is New in the RMP’s for WO?</vt:lpstr>
      <vt:lpstr>Modeling on non-BLM  </vt:lpstr>
      <vt:lpstr>Other  Models</vt:lpstr>
      <vt:lpstr>Modeling Timeline</vt:lpstr>
      <vt:lpstr>RMP’s for WO</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for the BLM’s Western Oregon Plan Revisions</dc:title>
  <dc:creator>Hooper, Carolina</dc:creator>
  <cp:lastModifiedBy>Lum-Naihe, Christof Jurh duk - FS, AZ</cp:lastModifiedBy>
  <cp:revision>47</cp:revision>
  <dcterms:created xsi:type="dcterms:W3CDTF">2013-04-05T23:04:06Z</dcterms:created>
  <dcterms:modified xsi:type="dcterms:W3CDTF">2025-08-04T17:58:20Z</dcterms:modified>
</cp:coreProperties>
</file>