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79" r:id="rId2"/>
  </p:sldMasterIdLst>
  <p:notesMasterIdLst>
    <p:notesMasterId r:id="rId37"/>
  </p:notesMasterIdLst>
  <p:handoutMasterIdLst>
    <p:handoutMasterId r:id="rId38"/>
  </p:handoutMasterIdLst>
  <p:sldIdLst>
    <p:sldId id="256" r:id="rId3"/>
    <p:sldId id="535" r:id="rId4"/>
    <p:sldId id="513" r:id="rId5"/>
    <p:sldId id="517" r:id="rId6"/>
    <p:sldId id="476" r:id="rId7"/>
    <p:sldId id="518" r:id="rId8"/>
    <p:sldId id="519" r:id="rId9"/>
    <p:sldId id="520" r:id="rId10"/>
    <p:sldId id="504" r:id="rId11"/>
    <p:sldId id="503" r:id="rId12"/>
    <p:sldId id="512" r:id="rId13"/>
    <p:sldId id="521" r:id="rId14"/>
    <p:sldId id="522" r:id="rId15"/>
    <p:sldId id="523" r:id="rId16"/>
    <p:sldId id="508" r:id="rId17"/>
    <p:sldId id="526" r:id="rId18"/>
    <p:sldId id="530" r:id="rId19"/>
    <p:sldId id="524" r:id="rId20"/>
    <p:sldId id="525" r:id="rId21"/>
    <p:sldId id="500" r:id="rId22"/>
    <p:sldId id="527" r:id="rId23"/>
    <p:sldId id="485" r:id="rId24"/>
    <p:sldId id="533" r:id="rId25"/>
    <p:sldId id="531" r:id="rId26"/>
    <p:sldId id="532" r:id="rId27"/>
    <p:sldId id="465" r:id="rId28"/>
    <p:sldId id="534" r:id="rId29"/>
    <p:sldId id="467" r:id="rId30"/>
    <p:sldId id="537" r:id="rId31"/>
    <p:sldId id="536" r:id="rId32"/>
    <p:sldId id="496" r:id="rId33"/>
    <p:sldId id="529" r:id="rId34"/>
    <p:sldId id="494" r:id="rId35"/>
    <p:sldId id="477" r:id="rId36"/>
  </p:sldIdLst>
  <p:sldSz cx="9144000" cy="6858000" type="screen4x3"/>
  <p:notesSz cx="6946900" cy="9220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324">
          <p15:clr>
            <a:srgbClr val="A4A3A4"/>
          </p15:clr>
        </p15:guide>
        <p15:guide id="2" orient="horz" pos="1612">
          <p15:clr>
            <a:srgbClr val="A4A3A4"/>
          </p15:clr>
        </p15:guide>
        <p15:guide id="3" orient="horz" pos="1892">
          <p15:clr>
            <a:srgbClr val="A4A3A4"/>
          </p15:clr>
        </p15:guide>
        <p15:guide id="4" orient="horz" pos="2184">
          <p15:clr>
            <a:srgbClr val="A4A3A4"/>
          </p15:clr>
        </p15:guide>
        <p15:guide id="5" orient="horz" pos="2436">
          <p15:clr>
            <a:srgbClr val="A4A3A4"/>
          </p15:clr>
        </p15:guide>
        <p15:guide id="6" orient="horz" pos="3792">
          <p15:clr>
            <a:srgbClr val="A4A3A4"/>
          </p15:clr>
        </p15:guide>
        <p15:guide id="7" pos="3408">
          <p15:clr>
            <a:srgbClr val="A4A3A4"/>
          </p15:clr>
        </p15:guide>
        <p15:guide id="8" pos="816">
          <p15:clr>
            <a:srgbClr val="A4A3A4"/>
          </p15:clr>
        </p15:guide>
        <p15:guide id="9" pos="3828">
          <p15:clr>
            <a:srgbClr val="A4A3A4"/>
          </p15:clr>
        </p15:guide>
        <p15:guide id="10" pos="4188">
          <p15:clr>
            <a:srgbClr val="A4A3A4"/>
          </p15:clr>
        </p15:guide>
        <p15:guide id="11" pos="4512">
          <p15:clr>
            <a:srgbClr val="A4A3A4"/>
          </p15:clr>
        </p15:guide>
        <p15:guide id="12" pos="48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600"/>
    <a:srgbClr val="FFFFFF"/>
    <a:srgbClr val="D3DFF9"/>
    <a:srgbClr val="000000"/>
    <a:srgbClr val="808080"/>
    <a:srgbClr val="FFFFCC"/>
    <a:srgbClr val="FFFF00"/>
    <a:srgbClr val="004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590" y="78"/>
      </p:cViewPr>
      <p:guideLst>
        <p:guide orient="horz" pos="1324"/>
        <p:guide orient="horz" pos="1612"/>
        <p:guide orient="horz" pos="1892"/>
        <p:guide orient="horz" pos="2184"/>
        <p:guide orient="horz" pos="2436"/>
        <p:guide orient="horz" pos="3792"/>
        <p:guide pos="3408"/>
        <p:guide pos="816"/>
        <p:guide pos="3828"/>
        <p:guide pos="4188"/>
        <p:guide pos="4512"/>
        <p:guide pos="48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89632D6-380F-F2E3-F3EF-6D37BA9036A3}"/>
              </a:ext>
            </a:extLst>
          </p:cNvPr>
          <p:cNvSpPr>
            <a:spLocks noGrp="1" noChangeArrowheads="1"/>
          </p:cNvSpPr>
          <p:nvPr>
            <p:ph type="hdr" sz="quarter"/>
          </p:nvPr>
        </p:nvSpPr>
        <p:spPr bwMode="auto">
          <a:xfrm>
            <a:off x="0" y="0"/>
            <a:ext cx="3011488" cy="461963"/>
          </a:xfrm>
          <a:prstGeom prst="rect">
            <a:avLst/>
          </a:prstGeom>
          <a:noFill/>
          <a:ln w="9525">
            <a:noFill/>
            <a:miter lim="800000"/>
            <a:headEnd/>
            <a:tailEnd/>
          </a:ln>
          <a:effectLst/>
        </p:spPr>
        <p:txBody>
          <a:bodyPr vert="horz" wrap="square" lIns="19245" tIns="0" rIns="19245" bIns="0" numCol="1" anchor="t" anchorCtr="0" compatLnSpc="1">
            <a:prstTxWarp prst="textNoShape">
              <a:avLst/>
            </a:prstTxWarp>
          </a:bodyPr>
          <a:lstStyle>
            <a:lvl1pPr defTabSz="923925" eaLnBrk="0" hangingPunct="0">
              <a:defRPr sz="1000" i="1">
                <a:latin typeface="Arial" charset="0"/>
                <a:ea typeface="+mn-ea"/>
              </a:defRPr>
            </a:lvl1pPr>
          </a:lstStyle>
          <a:p>
            <a:pPr>
              <a:defRPr/>
            </a:pPr>
            <a:endParaRPr lang="en-US"/>
          </a:p>
        </p:txBody>
      </p:sp>
      <p:sp>
        <p:nvSpPr>
          <p:cNvPr id="3075" name="Rectangle 3">
            <a:extLst>
              <a:ext uri="{FF2B5EF4-FFF2-40B4-BE49-F238E27FC236}">
                <a16:creationId xmlns:a16="http://schemas.microsoft.com/office/drawing/2014/main" id="{963C5B56-5A18-3EFE-5E9A-F7BB8ACA6E60}"/>
              </a:ext>
            </a:extLst>
          </p:cNvPr>
          <p:cNvSpPr>
            <a:spLocks noGrp="1" noChangeArrowheads="1"/>
          </p:cNvSpPr>
          <p:nvPr>
            <p:ph type="dt" sz="quarter" idx="1"/>
          </p:nvPr>
        </p:nvSpPr>
        <p:spPr bwMode="auto">
          <a:xfrm>
            <a:off x="3935413" y="0"/>
            <a:ext cx="3011487" cy="461963"/>
          </a:xfrm>
          <a:prstGeom prst="rect">
            <a:avLst/>
          </a:prstGeom>
          <a:noFill/>
          <a:ln w="9525">
            <a:noFill/>
            <a:miter lim="800000"/>
            <a:headEnd/>
            <a:tailEnd/>
          </a:ln>
          <a:effectLst/>
        </p:spPr>
        <p:txBody>
          <a:bodyPr vert="horz" wrap="square" lIns="19245" tIns="0" rIns="19245" bIns="0" numCol="1" anchor="t" anchorCtr="0" compatLnSpc="1">
            <a:prstTxWarp prst="textNoShape">
              <a:avLst/>
            </a:prstTxWarp>
          </a:bodyPr>
          <a:lstStyle>
            <a:lvl1pPr algn="r" defTabSz="923925" eaLnBrk="0" hangingPunct="0">
              <a:defRPr sz="1000" i="1">
                <a:latin typeface="Arial" charset="0"/>
                <a:ea typeface="+mn-ea"/>
              </a:defRPr>
            </a:lvl1pPr>
          </a:lstStyle>
          <a:p>
            <a:pPr>
              <a:defRPr/>
            </a:pPr>
            <a:endParaRPr lang="en-US"/>
          </a:p>
        </p:txBody>
      </p:sp>
      <p:sp>
        <p:nvSpPr>
          <p:cNvPr id="3076" name="Rectangle 4">
            <a:extLst>
              <a:ext uri="{FF2B5EF4-FFF2-40B4-BE49-F238E27FC236}">
                <a16:creationId xmlns:a16="http://schemas.microsoft.com/office/drawing/2014/main" id="{C42400E2-708F-8640-C1CE-B0D497B8F108}"/>
              </a:ext>
            </a:extLst>
          </p:cNvPr>
          <p:cNvSpPr>
            <a:spLocks noGrp="1" noChangeArrowheads="1"/>
          </p:cNvSpPr>
          <p:nvPr>
            <p:ph type="ftr" sz="quarter" idx="2"/>
          </p:nvPr>
        </p:nvSpPr>
        <p:spPr bwMode="auto">
          <a:xfrm>
            <a:off x="0" y="8758238"/>
            <a:ext cx="3011488" cy="461962"/>
          </a:xfrm>
          <a:prstGeom prst="rect">
            <a:avLst/>
          </a:prstGeom>
          <a:noFill/>
          <a:ln w="9525">
            <a:noFill/>
            <a:miter lim="800000"/>
            <a:headEnd/>
            <a:tailEnd/>
          </a:ln>
          <a:effectLst/>
        </p:spPr>
        <p:txBody>
          <a:bodyPr vert="horz" wrap="square" lIns="19245" tIns="0" rIns="19245" bIns="0" numCol="1" anchor="b" anchorCtr="0" compatLnSpc="1">
            <a:prstTxWarp prst="textNoShape">
              <a:avLst/>
            </a:prstTxWarp>
          </a:bodyPr>
          <a:lstStyle>
            <a:lvl1pPr defTabSz="923925" eaLnBrk="0" hangingPunct="0">
              <a:defRPr sz="1000" i="1">
                <a:latin typeface="Arial" charset="0"/>
                <a:ea typeface="+mn-ea"/>
              </a:defRPr>
            </a:lvl1pPr>
          </a:lstStyle>
          <a:p>
            <a:pPr>
              <a:defRPr/>
            </a:pPr>
            <a:endParaRPr lang="en-US"/>
          </a:p>
        </p:txBody>
      </p:sp>
      <p:sp>
        <p:nvSpPr>
          <p:cNvPr id="3077" name="Rectangle 5">
            <a:extLst>
              <a:ext uri="{FF2B5EF4-FFF2-40B4-BE49-F238E27FC236}">
                <a16:creationId xmlns:a16="http://schemas.microsoft.com/office/drawing/2014/main" id="{2FC8651C-F09E-B87D-8435-F0E09A5342F2}"/>
              </a:ext>
            </a:extLst>
          </p:cNvPr>
          <p:cNvSpPr>
            <a:spLocks noGrp="1" noChangeArrowheads="1"/>
          </p:cNvSpPr>
          <p:nvPr>
            <p:ph type="sldNum" sz="quarter" idx="3"/>
          </p:nvPr>
        </p:nvSpPr>
        <p:spPr bwMode="auto">
          <a:xfrm>
            <a:off x="3935413" y="8758238"/>
            <a:ext cx="3011487" cy="461962"/>
          </a:xfrm>
          <a:prstGeom prst="rect">
            <a:avLst/>
          </a:prstGeom>
          <a:noFill/>
          <a:ln w="9525">
            <a:noFill/>
            <a:miter lim="800000"/>
            <a:headEnd/>
            <a:tailEnd/>
          </a:ln>
          <a:effectLst/>
        </p:spPr>
        <p:txBody>
          <a:bodyPr vert="horz" wrap="square" lIns="19245" tIns="0" rIns="19245" bIns="0" numCol="1" anchor="b" anchorCtr="0" compatLnSpc="1">
            <a:prstTxWarp prst="textNoShape">
              <a:avLst/>
            </a:prstTxWarp>
          </a:bodyPr>
          <a:lstStyle>
            <a:lvl1pPr algn="r" defTabSz="923925" eaLnBrk="0" hangingPunct="0">
              <a:defRPr sz="1000" i="1">
                <a:latin typeface="Arial" panose="020B0604020202020204" pitchFamily="34" charset="0"/>
              </a:defRPr>
            </a:lvl1pPr>
          </a:lstStyle>
          <a:p>
            <a:fld id="{D9A8441B-777B-4566-A9E6-5B42BB477E34}"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2DA92B6-4651-C570-F9F8-C2D1C46C8390}"/>
              </a:ext>
            </a:extLst>
          </p:cNvPr>
          <p:cNvSpPr>
            <a:spLocks noGrp="1" noChangeArrowheads="1"/>
          </p:cNvSpPr>
          <p:nvPr>
            <p:ph type="hdr" sz="quarter"/>
          </p:nvPr>
        </p:nvSpPr>
        <p:spPr bwMode="auto">
          <a:xfrm>
            <a:off x="0" y="0"/>
            <a:ext cx="3011488" cy="461963"/>
          </a:xfrm>
          <a:prstGeom prst="rect">
            <a:avLst/>
          </a:prstGeom>
          <a:noFill/>
          <a:ln w="9525">
            <a:noFill/>
            <a:miter lim="800000"/>
            <a:headEnd/>
            <a:tailEnd/>
          </a:ln>
          <a:effectLst/>
        </p:spPr>
        <p:txBody>
          <a:bodyPr vert="horz" wrap="square" lIns="19245" tIns="0" rIns="19245" bIns="0" numCol="1" anchor="t" anchorCtr="0" compatLnSpc="1">
            <a:prstTxWarp prst="textNoShape">
              <a:avLst/>
            </a:prstTxWarp>
          </a:bodyPr>
          <a:lstStyle>
            <a:lvl1pPr defTabSz="923925" eaLnBrk="0" hangingPunct="0">
              <a:defRPr sz="1000" i="1">
                <a:ea typeface="+mn-ea"/>
              </a:defRPr>
            </a:lvl1pPr>
          </a:lstStyle>
          <a:p>
            <a:pPr>
              <a:defRPr/>
            </a:pPr>
            <a:endParaRPr lang="en-US"/>
          </a:p>
        </p:txBody>
      </p:sp>
      <p:sp>
        <p:nvSpPr>
          <p:cNvPr id="2051" name="Rectangle 3">
            <a:extLst>
              <a:ext uri="{FF2B5EF4-FFF2-40B4-BE49-F238E27FC236}">
                <a16:creationId xmlns:a16="http://schemas.microsoft.com/office/drawing/2014/main" id="{22C47DD1-E4F6-51FB-086B-16A36095197D}"/>
              </a:ext>
            </a:extLst>
          </p:cNvPr>
          <p:cNvSpPr>
            <a:spLocks noGrp="1" noChangeArrowheads="1"/>
          </p:cNvSpPr>
          <p:nvPr>
            <p:ph type="dt" idx="1"/>
          </p:nvPr>
        </p:nvSpPr>
        <p:spPr bwMode="auto">
          <a:xfrm>
            <a:off x="3935413" y="0"/>
            <a:ext cx="3011487" cy="461963"/>
          </a:xfrm>
          <a:prstGeom prst="rect">
            <a:avLst/>
          </a:prstGeom>
          <a:noFill/>
          <a:ln w="9525">
            <a:noFill/>
            <a:miter lim="800000"/>
            <a:headEnd/>
            <a:tailEnd/>
          </a:ln>
          <a:effectLst/>
        </p:spPr>
        <p:txBody>
          <a:bodyPr vert="horz" wrap="square" lIns="19245" tIns="0" rIns="19245" bIns="0" numCol="1" anchor="t" anchorCtr="0" compatLnSpc="1">
            <a:prstTxWarp prst="textNoShape">
              <a:avLst/>
            </a:prstTxWarp>
          </a:bodyPr>
          <a:lstStyle>
            <a:lvl1pPr algn="r" defTabSz="923925" eaLnBrk="0" hangingPunct="0">
              <a:defRPr sz="1000" i="1">
                <a:ea typeface="+mn-ea"/>
              </a:defRPr>
            </a:lvl1pPr>
          </a:lstStyle>
          <a:p>
            <a:pPr>
              <a:defRPr/>
            </a:pPr>
            <a:endParaRPr lang="en-US"/>
          </a:p>
        </p:txBody>
      </p:sp>
      <p:sp>
        <p:nvSpPr>
          <p:cNvPr id="2052" name="Rectangle 4">
            <a:extLst>
              <a:ext uri="{FF2B5EF4-FFF2-40B4-BE49-F238E27FC236}">
                <a16:creationId xmlns:a16="http://schemas.microsoft.com/office/drawing/2014/main" id="{F542161F-03BD-3411-ED20-4CC749E4434D}"/>
              </a:ext>
            </a:extLst>
          </p:cNvPr>
          <p:cNvSpPr>
            <a:spLocks noGrp="1" noChangeArrowheads="1"/>
          </p:cNvSpPr>
          <p:nvPr>
            <p:ph type="ftr" sz="quarter" idx="4"/>
          </p:nvPr>
        </p:nvSpPr>
        <p:spPr bwMode="auto">
          <a:xfrm>
            <a:off x="0" y="8758238"/>
            <a:ext cx="3011488" cy="461962"/>
          </a:xfrm>
          <a:prstGeom prst="rect">
            <a:avLst/>
          </a:prstGeom>
          <a:noFill/>
          <a:ln w="9525">
            <a:noFill/>
            <a:miter lim="800000"/>
            <a:headEnd/>
            <a:tailEnd/>
          </a:ln>
          <a:effectLst/>
        </p:spPr>
        <p:txBody>
          <a:bodyPr vert="horz" wrap="square" lIns="19245" tIns="0" rIns="19245" bIns="0" numCol="1" anchor="b" anchorCtr="0" compatLnSpc="1">
            <a:prstTxWarp prst="textNoShape">
              <a:avLst/>
            </a:prstTxWarp>
          </a:bodyPr>
          <a:lstStyle>
            <a:lvl1pPr defTabSz="923925" eaLnBrk="0" hangingPunct="0">
              <a:defRPr sz="1000" i="1">
                <a:ea typeface="+mn-ea"/>
              </a:defRPr>
            </a:lvl1pPr>
          </a:lstStyle>
          <a:p>
            <a:pPr>
              <a:defRPr/>
            </a:pPr>
            <a:endParaRPr lang="en-US"/>
          </a:p>
        </p:txBody>
      </p:sp>
      <p:sp>
        <p:nvSpPr>
          <p:cNvPr id="2053" name="Rectangle 5">
            <a:extLst>
              <a:ext uri="{FF2B5EF4-FFF2-40B4-BE49-F238E27FC236}">
                <a16:creationId xmlns:a16="http://schemas.microsoft.com/office/drawing/2014/main" id="{C6EDCC09-538F-C0CD-2106-CD2E981980F0}"/>
              </a:ext>
            </a:extLst>
          </p:cNvPr>
          <p:cNvSpPr>
            <a:spLocks noGrp="1" noChangeArrowheads="1"/>
          </p:cNvSpPr>
          <p:nvPr>
            <p:ph type="sldNum" sz="quarter" idx="5"/>
          </p:nvPr>
        </p:nvSpPr>
        <p:spPr bwMode="auto">
          <a:xfrm>
            <a:off x="3935413" y="8758238"/>
            <a:ext cx="3011487" cy="461962"/>
          </a:xfrm>
          <a:prstGeom prst="rect">
            <a:avLst/>
          </a:prstGeom>
          <a:noFill/>
          <a:ln w="9525">
            <a:noFill/>
            <a:miter lim="800000"/>
            <a:headEnd/>
            <a:tailEnd/>
          </a:ln>
          <a:effectLst/>
        </p:spPr>
        <p:txBody>
          <a:bodyPr vert="horz" wrap="square" lIns="19245" tIns="0" rIns="19245" bIns="0" numCol="1" anchor="b" anchorCtr="0" compatLnSpc="1">
            <a:prstTxWarp prst="textNoShape">
              <a:avLst/>
            </a:prstTxWarp>
          </a:bodyPr>
          <a:lstStyle>
            <a:lvl1pPr algn="r" defTabSz="923925" eaLnBrk="0" hangingPunct="0">
              <a:defRPr sz="1000" i="1"/>
            </a:lvl1pPr>
          </a:lstStyle>
          <a:p>
            <a:fld id="{84EC71BA-A248-4894-90C1-A8386D4D5089}" type="slidenum">
              <a:rPr lang="en-US" altLang="en-US"/>
              <a:pPr/>
              <a:t>‹#›</a:t>
            </a:fld>
            <a:endParaRPr lang="en-US" altLang="en-US"/>
          </a:p>
        </p:txBody>
      </p:sp>
      <p:sp>
        <p:nvSpPr>
          <p:cNvPr id="2054" name="Rectangle 6">
            <a:extLst>
              <a:ext uri="{FF2B5EF4-FFF2-40B4-BE49-F238E27FC236}">
                <a16:creationId xmlns:a16="http://schemas.microsoft.com/office/drawing/2014/main" id="{F6F64F19-63E5-64D1-B8CB-13D9CEFEC267}"/>
              </a:ext>
            </a:extLst>
          </p:cNvPr>
          <p:cNvSpPr>
            <a:spLocks noGrp="1" noChangeArrowheads="1"/>
          </p:cNvSpPr>
          <p:nvPr>
            <p:ph type="body" sz="quarter" idx="3"/>
          </p:nvPr>
        </p:nvSpPr>
        <p:spPr bwMode="auto">
          <a:xfrm>
            <a:off x="927100" y="4379913"/>
            <a:ext cx="5092700" cy="4149725"/>
          </a:xfrm>
          <a:prstGeom prst="rect">
            <a:avLst/>
          </a:prstGeom>
          <a:noFill/>
          <a:ln w="9525">
            <a:noFill/>
            <a:miter lim="800000"/>
            <a:headEnd/>
            <a:tailEnd/>
          </a:ln>
          <a:effectLst/>
        </p:spPr>
        <p:txBody>
          <a:bodyPr vert="horz" wrap="square" lIns="93017" tIns="46510" rIns="93017" bIns="46510"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9" name="Rectangle 7">
            <a:extLst>
              <a:ext uri="{FF2B5EF4-FFF2-40B4-BE49-F238E27FC236}">
                <a16:creationId xmlns:a16="http://schemas.microsoft.com/office/drawing/2014/main" id="{1C601D6A-232D-79CA-2E85-52D1B7E7499D}"/>
              </a:ext>
            </a:extLst>
          </p:cNvPr>
          <p:cNvSpPr>
            <a:spLocks noGrp="1" noRot="1" noChangeAspect="1" noChangeArrowheads="1" noTextEdit="1"/>
          </p:cNvSpPr>
          <p:nvPr>
            <p:ph type="sldImg" idx="2"/>
          </p:nvPr>
        </p:nvSpPr>
        <p:spPr bwMode="auto">
          <a:xfrm>
            <a:off x="1177925" y="696913"/>
            <a:ext cx="4592638" cy="34448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5">
            <a:extLst>
              <a:ext uri="{FF2B5EF4-FFF2-40B4-BE49-F238E27FC236}">
                <a16:creationId xmlns:a16="http://schemas.microsoft.com/office/drawing/2014/main" id="{6114E5B9-7D40-0F33-E591-F6974AEF13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1B8E4626-1D3A-4F85-8D61-C4DF7673AEF7}" type="slidenum">
              <a:rPr lang="en-US" altLang="en-US" sz="1000"/>
              <a:pPr/>
              <a:t>1</a:t>
            </a:fld>
            <a:endParaRPr lang="en-US" altLang="en-US" sz="1000"/>
          </a:p>
        </p:txBody>
      </p:sp>
      <p:sp>
        <p:nvSpPr>
          <p:cNvPr id="65538" name="Rectangle 2">
            <a:extLst>
              <a:ext uri="{FF2B5EF4-FFF2-40B4-BE49-F238E27FC236}">
                <a16:creationId xmlns:a16="http://schemas.microsoft.com/office/drawing/2014/main" id="{F5AD7601-D778-528B-85FD-932F2009C7DC}"/>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B49A8AB9-576A-B116-7C49-2A070AA9A8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EF70D410-8FAA-5347-86A1-97CB4A173DF9}"/>
              </a:ext>
            </a:extLst>
          </p:cNvPr>
          <p:cNvSpPr>
            <a:spLocks noGrp="1" noRot="1" noChangeAspect="1"/>
          </p:cNvSpPr>
          <p:nvPr>
            <p:ph type="sldImg"/>
          </p:nvPr>
        </p:nvSpPr>
        <p:spPr>
          <a:ln/>
        </p:spPr>
      </p:sp>
      <p:sp>
        <p:nvSpPr>
          <p:cNvPr id="74754" name="Notes Placeholder 2">
            <a:extLst>
              <a:ext uri="{FF2B5EF4-FFF2-40B4-BE49-F238E27FC236}">
                <a16:creationId xmlns:a16="http://schemas.microsoft.com/office/drawing/2014/main" id="{254B9F07-AEB9-3EBB-74E4-518E24F2E43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For any given stand these are the kinds of questions that should be asked. </a:t>
            </a:r>
          </a:p>
          <a:p>
            <a:r>
              <a:rPr lang="en-US" altLang="en-US"/>
              <a:t>How much of this is on the landscape – </a:t>
            </a:r>
          </a:p>
          <a:p>
            <a:r>
              <a:rPr lang="en-US" altLang="en-US"/>
              <a:t>Where are the other stands</a:t>
            </a:r>
          </a:p>
          <a:p>
            <a:r>
              <a:rPr lang="en-US" altLang="en-US"/>
              <a:t>Is this unique</a:t>
            </a:r>
          </a:p>
          <a:p>
            <a:r>
              <a:rPr lang="en-US" altLang="en-US"/>
              <a:t>Does this interact appropriately with other stands </a:t>
            </a:r>
          </a:p>
          <a:p>
            <a:r>
              <a:rPr lang="en-US" altLang="en-US"/>
              <a:t>You  can see that pattern on the landscape becomes important.</a:t>
            </a:r>
          </a:p>
          <a:p>
            <a:r>
              <a:rPr lang="en-US" altLang="en-US"/>
              <a:t>Without answering at least some of these questions – there is no way to set an objective that has much, if any ecological relevance. </a:t>
            </a:r>
          </a:p>
        </p:txBody>
      </p:sp>
      <p:sp>
        <p:nvSpPr>
          <p:cNvPr id="74755" name="Slide Number Placeholder 3">
            <a:extLst>
              <a:ext uri="{FF2B5EF4-FFF2-40B4-BE49-F238E27FC236}">
                <a16:creationId xmlns:a16="http://schemas.microsoft.com/office/drawing/2014/main" id="{B7A318F7-1012-F905-C353-C099CA620D4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1616E297-9F6B-439C-A2F2-0A7B4D67E8ED}" type="slidenum">
              <a:rPr lang="en-US" altLang="en-US" sz="1000"/>
              <a:pPr/>
              <a:t>10</a:t>
            </a:fld>
            <a:endParaRPr lang="en-US" altLang="en-US"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C8401E1A-B9D3-6CDA-8BB6-73D54004C51A}"/>
              </a:ext>
            </a:extLst>
          </p:cNvPr>
          <p:cNvSpPr>
            <a:spLocks noGrp="1" noRot="1" noChangeAspect="1"/>
          </p:cNvSpPr>
          <p:nvPr>
            <p:ph type="sldImg"/>
          </p:nvPr>
        </p:nvSpPr>
        <p:spPr>
          <a:ln/>
        </p:spPr>
      </p:sp>
      <p:sp>
        <p:nvSpPr>
          <p:cNvPr id="75778" name="Notes Placeholder 2">
            <a:extLst>
              <a:ext uri="{FF2B5EF4-FFF2-40B4-BE49-F238E27FC236}">
                <a16:creationId xmlns:a16="http://schemas.microsoft.com/office/drawing/2014/main" id="{6BE2F0E9-85EF-32A9-FB51-BB7AA7FD71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Functional large scale landscapes (not the mountains necessarily) are the result of being able to absorb disturbance while propagating the underlying processes. Those underlying processes are inextricably entwined with the pattern and composition on the landscape. The pattern and composition are composed (or described by) patches with unique characteristics. Those patches are composed of trees and other vegetation (live and dead).</a:t>
            </a:r>
          </a:p>
          <a:p>
            <a:r>
              <a:rPr lang="en-US" altLang="en-US"/>
              <a:t>At each scale we observe emergent structures and patterns that result from smaller scale, underlying processes and patterns…. </a:t>
            </a:r>
          </a:p>
          <a:p>
            <a:endParaRPr lang="en-US" altLang="en-US"/>
          </a:p>
          <a:p>
            <a:r>
              <a:rPr lang="en-US" altLang="en-US"/>
              <a:t>It follows that if we can quantify and analyze the underlying pattern and composition at smaller scales, then we can begin to manage for the resilience of the larger landscapes.</a:t>
            </a:r>
          </a:p>
          <a:p>
            <a:endParaRPr lang="en-US" altLang="en-US"/>
          </a:p>
        </p:txBody>
      </p:sp>
      <p:sp>
        <p:nvSpPr>
          <p:cNvPr id="75779" name="Slide Number Placeholder 3">
            <a:extLst>
              <a:ext uri="{FF2B5EF4-FFF2-40B4-BE49-F238E27FC236}">
                <a16:creationId xmlns:a16="http://schemas.microsoft.com/office/drawing/2014/main" id="{3F617BE1-7E72-6D9E-ABA9-E4072AC511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BE10E397-F01D-4F40-B34A-F0AB28F5AA62}" type="slidenum">
              <a:rPr lang="en-US" altLang="en-US" sz="1000"/>
              <a:pPr/>
              <a:t>11</a:t>
            </a:fld>
            <a:endParaRPr lang="en-US" altLang="en-US"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13318A58-B33E-7FE7-A32F-996703EFA695}"/>
              </a:ext>
            </a:extLst>
          </p:cNvPr>
          <p:cNvSpPr>
            <a:spLocks noGrp="1" noRot="1" noChangeAspect="1"/>
          </p:cNvSpPr>
          <p:nvPr>
            <p:ph type="sldImg"/>
          </p:nvPr>
        </p:nvSpPr>
        <p:spPr>
          <a:ln/>
        </p:spPr>
      </p:sp>
      <p:sp>
        <p:nvSpPr>
          <p:cNvPr id="76802" name="Notes Placeholder 2">
            <a:extLst>
              <a:ext uri="{FF2B5EF4-FFF2-40B4-BE49-F238E27FC236}">
                <a16:creationId xmlns:a16="http://schemas.microsoft.com/office/drawing/2014/main" id="{FE8290A3-F652-AAD3-91BD-0F778C053E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Here is the pattern of a forest Structure class (in terms of aggregation and landscape area), this the envelope of conditions that occur across a sample of landscapes… </a:t>
            </a:r>
          </a:p>
          <a:p>
            <a:endParaRPr lang="en-US" altLang="en-US"/>
          </a:p>
          <a:p>
            <a:r>
              <a:rPr lang="en-US" altLang="en-US"/>
              <a:t>Our approach to Climate Change on the Okanogan Wenatchee NF is to assume that as different climate regimes take effect, our ecosystems will begin to shift in a direction that accomodates that new regime, not that climate change impacts will happen instantaneously. As we look at these climate change over time, we expect that the envelope of patterns (Area and Agregation) change accordingly. </a:t>
            </a:r>
          </a:p>
          <a:p>
            <a:endParaRPr lang="en-US" altLang="en-US"/>
          </a:p>
          <a:p>
            <a:r>
              <a:rPr lang="en-US" altLang="en-US"/>
              <a:t>We are managing our landscapes to push patterns and compositions in a direction that is compatible with a warm/dry climate scenario…. </a:t>
            </a:r>
          </a:p>
          <a:p>
            <a:r>
              <a:rPr lang="en-US" altLang="en-US"/>
              <a:t>What we want to avoid is a feature of interest suffering disturbance processes that in one or two quick bursts removes it from the landscape.</a:t>
            </a:r>
          </a:p>
          <a:p>
            <a:endParaRPr lang="en-US" altLang="en-US"/>
          </a:p>
          <a:p>
            <a:r>
              <a:rPr lang="en-US" altLang="en-US"/>
              <a:t> Our ecosystems have seen different climates in the past… we want to buy them hang time to adapt, if they can.</a:t>
            </a:r>
          </a:p>
          <a:p>
            <a:endParaRPr lang="en-US" altLang="en-US"/>
          </a:p>
          <a:p>
            <a:r>
              <a:rPr lang="en-US" altLang="en-US"/>
              <a:t>We aren’t trying to have THE RIGHT answer, merely an answer that respects the theory of landscape ecology and plant physiology.</a:t>
            </a:r>
          </a:p>
        </p:txBody>
      </p:sp>
      <p:sp>
        <p:nvSpPr>
          <p:cNvPr id="76803" name="Slide Number Placeholder 3">
            <a:extLst>
              <a:ext uri="{FF2B5EF4-FFF2-40B4-BE49-F238E27FC236}">
                <a16:creationId xmlns:a16="http://schemas.microsoft.com/office/drawing/2014/main" id="{BA662016-584E-969A-A23A-5E216439FC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BA72CF7B-10BF-4526-B3A3-08724126F0BF}" type="slidenum">
              <a:rPr lang="en-US" altLang="en-US" sz="1000"/>
              <a:pPr/>
              <a:t>12</a:t>
            </a:fld>
            <a:endParaRPr lang="en-US" altLang="en-US"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F5EE465C-E58D-B206-4E85-504679CB5DDB}"/>
              </a:ext>
            </a:extLst>
          </p:cNvPr>
          <p:cNvSpPr>
            <a:spLocks noGrp="1" noRot="1" noChangeAspect="1"/>
          </p:cNvSpPr>
          <p:nvPr>
            <p:ph type="sldImg"/>
          </p:nvPr>
        </p:nvSpPr>
        <p:spPr>
          <a:ln/>
        </p:spPr>
      </p:sp>
      <p:sp>
        <p:nvSpPr>
          <p:cNvPr id="77826" name="Notes Placeholder 2">
            <a:extLst>
              <a:ext uri="{FF2B5EF4-FFF2-40B4-BE49-F238E27FC236}">
                <a16:creationId xmlns:a16="http://schemas.microsoft.com/office/drawing/2014/main" id="{B7165611-EE5B-6E3E-BB76-E2B2EB930F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If we could find use climate change analogs – conditions where a warm/dry or warm/moist conditions have had an impact on the pattern and composition we’d be able to specify how the envelope of patterns would need to morph to fit our climate change scenario.</a:t>
            </a:r>
          </a:p>
          <a:p>
            <a:endParaRPr lang="en-US" altLang="en-US"/>
          </a:p>
          <a:p>
            <a:r>
              <a:rPr lang="en-US" altLang="en-US"/>
              <a:t>Our approach to incorporate climate change into planning is to use the Ecological subregions 1</a:t>
            </a:r>
            <a:r>
              <a:rPr lang="en-US" altLang="en-US" baseline="30000"/>
              <a:t>st</a:t>
            </a:r>
            <a:r>
              <a:rPr lang="en-US" altLang="en-US"/>
              <a:t> developed in the Interior Columbia Basin Project – and later improved and refined by hessburg et al.</a:t>
            </a:r>
          </a:p>
          <a:p>
            <a:endParaRPr lang="en-US" altLang="en-US"/>
          </a:p>
          <a:p>
            <a:r>
              <a:rPr lang="en-US" altLang="en-US"/>
              <a:t>The entire ICBEMP consists of 54 ecoregions, whose  relationships we can track through a statistically derived hierarchical tree… ie. We know which ESR is the next warmer, drier ESR to an ESR of interest.</a:t>
            </a:r>
          </a:p>
        </p:txBody>
      </p:sp>
      <p:sp>
        <p:nvSpPr>
          <p:cNvPr id="77827" name="Slide Number Placeholder 3">
            <a:extLst>
              <a:ext uri="{FF2B5EF4-FFF2-40B4-BE49-F238E27FC236}">
                <a16:creationId xmlns:a16="http://schemas.microsoft.com/office/drawing/2014/main" id="{CA9679E9-D95C-34B8-B980-7E20E0AF6AA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846A252F-A555-4D11-B1A5-76029011651E}" type="slidenum">
              <a:rPr lang="en-US" altLang="en-US" sz="1000"/>
              <a:pPr/>
              <a:t>13</a:t>
            </a:fld>
            <a:endParaRPr lang="en-US" altLang="en-US"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6724E0F0-C0E5-789D-2F63-B9FB9A1696CE}"/>
              </a:ext>
            </a:extLst>
          </p:cNvPr>
          <p:cNvSpPr>
            <a:spLocks noGrp="1" noRot="1" noChangeAspect="1"/>
          </p:cNvSpPr>
          <p:nvPr>
            <p:ph type="sldImg"/>
          </p:nvPr>
        </p:nvSpPr>
        <p:spPr>
          <a:ln/>
        </p:spPr>
      </p:sp>
      <p:sp>
        <p:nvSpPr>
          <p:cNvPr id="78850" name="Notes Placeholder 2">
            <a:extLst>
              <a:ext uri="{FF2B5EF4-FFF2-40B4-BE49-F238E27FC236}">
                <a16:creationId xmlns:a16="http://schemas.microsoft.com/office/drawing/2014/main" id="{A588A871-1835-9B92-D8FE-C9C09911AD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 other words we know which ESR is the next warmer, drier ESR to an ESR of interest. These ESRs developed over long time lines.. So a warm dry ESR has landscapes that have developed in more warm, more moisture limited landscapes. We can use these ecoregions to analyze the pattern and compostion of features of interest across multiple landscapes.</a:t>
            </a:r>
          </a:p>
          <a:p>
            <a:endParaRPr lang="en-US" altLang="en-US"/>
          </a:p>
          <a:p>
            <a:r>
              <a:rPr lang="en-US" altLang="en-US"/>
              <a:t>We are able to use these ecoregions… more specifically the pattern and composition of the watersheds that compose the ecoregions as climate change analogs.</a:t>
            </a:r>
          </a:p>
        </p:txBody>
      </p:sp>
      <p:sp>
        <p:nvSpPr>
          <p:cNvPr id="78851" name="Slide Number Placeholder 3">
            <a:extLst>
              <a:ext uri="{FF2B5EF4-FFF2-40B4-BE49-F238E27FC236}">
                <a16:creationId xmlns:a16="http://schemas.microsoft.com/office/drawing/2014/main" id="{5C41A158-53FD-71D3-56E1-9660C59C96F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EB15DC50-8260-4B63-BF02-CE185D20A655}" type="slidenum">
              <a:rPr lang="en-US" altLang="en-US" sz="1000"/>
              <a:pPr/>
              <a:t>14</a:t>
            </a:fld>
            <a:endParaRPr lang="en-US" altLang="en-US"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A026C12D-16A7-A172-A83A-83A458557666}"/>
              </a:ext>
            </a:extLst>
          </p:cNvPr>
          <p:cNvSpPr>
            <a:spLocks noGrp="1" noRot="1" noChangeAspect="1"/>
          </p:cNvSpPr>
          <p:nvPr>
            <p:ph type="sldImg"/>
          </p:nvPr>
        </p:nvSpPr>
        <p:spPr>
          <a:ln/>
        </p:spPr>
      </p:sp>
      <p:sp>
        <p:nvSpPr>
          <p:cNvPr id="79874" name="Notes Placeholder 2">
            <a:extLst>
              <a:ext uri="{FF2B5EF4-FFF2-40B4-BE49-F238E27FC236}">
                <a16:creationId xmlns:a16="http://schemas.microsoft.com/office/drawing/2014/main" id="{E24AAA0C-083A-7D84-0F9F-33CE0E0288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If we could go back and catch a snapshot and Measure the amount and location (hence pattern) of ‘X’ across these landscapes that would define the envelopes of conditions for attributes of interest.</a:t>
            </a:r>
          </a:p>
        </p:txBody>
      </p:sp>
      <p:sp>
        <p:nvSpPr>
          <p:cNvPr id="79875" name="Slide Number Placeholder 3">
            <a:extLst>
              <a:ext uri="{FF2B5EF4-FFF2-40B4-BE49-F238E27FC236}">
                <a16:creationId xmlns:a16="http://schemas.microsoft.com/office/drawing/2014/main" id="{22BB491E-DC48-AA9E-0C28-C4A2D88CF2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40351D6-6880-4C1C-ACE0-13053591F065}" type="slidenum">
              <a:rPr lang="en-US" altLang="en-US" sz="1000"/>
              <a:pPr/>
              <a:t>15</a:t>
            </a:fld>
            <a:endParaRPr lang="en-US" altLang="en-US"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D86E66C7-845A-1B65-7859-98A3B0BCF712}"/>
              </a:ext>
            </a:extLst>
          </p:cNvPr>
          <p:cNvSpPr>
            <a:spLocks noGrp="1" noRot="1" noChangeAspect="1"/>
          </p:cNvSpPr>
          <p:nvPr>
            <p:ph type="sldImg"/>
          </p:nvPr>
        </p:nvSpPr>
        <p:spPr>
          <a:ln/>
        </p:spPr>
      </p:sp>
      <p:sp>
        <p:nvSpPr>
          <p:cNvPr id="80898" name="Notes Placeholder 2">
            <a:extLst>
              <a:ext uri="{FF2B5EF4-FFF2-40B4-BE49-F238E27FC236}">
                <a16:creationId xmlns:a16="http://schemas.microsoft.com/office/drawing/2014/main" id="{D5C39432-4F25-650B-346E-2EE2791F68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 and it was done for historical landscapes.</a:t>
            </a:r>
          </a:p>
          <a:p>
            <a:endParaRPr lang="en-US" altLang="en-US"/>
          </a:p>
          <a:p>
            <a:r>
              <a:rPr lang="en-US" altLang="en-US"/>
              <a:t>All told 300 and some odd landscapes were photo-interpreted. And attributes were derived. </a:t>
            </a:r>
          </a:p>
          <a:p>
            <a:r>
              <a:rPr lang="en-US" altLang="en-US"/>
              <a:t>Going back in time is difficult, but the oldest stereo-photos, available for the sampled watersheds were used to PI these landscapes. </a:t>
            </a:r>
          </a:p>
          <a:p>
            <a:r>
              <a:rPr lang="en-US" altLang="en-US"/>
              <a:t>What other options exist?</a:t>
            </a:r>
          </a:p>
          <a:p>
            <a:endParaRPr lang="en-US" altLang="en-US"/>
          </a:p>
          <a:p>
            <a:r>
              <a:rPr lang="en-US" altLang="en-US"/>
              <a:t>These photo-interpreted watersheds, represent a ~10 of the area of the ESR that they were sampled from – so they are a statistically valid sample of the EcoRegion. These form the Reference Conditions – or the Historical References…. </a:t>
            </a:r>
          </a:p>
          <a:p>
            <a:r>
              <a:rPr lang="en-US" altLang="en-US"/>
              <a:t>But this is the basis of our restoration strategy which I’ll also be talking about later today.</a:t>
            </a:r>
          </a:p>
        </p:txBody>
      </p:sp>
      <p:sp>
        <p:nvSpPr>
          <p:cNvPr id="80899" name="Slide Number Placeholder 3">
            <a:extLst>
              <a:ext uri="{FF2B5EF4-FFF2-40B4-BE49-F238E27FC236}">
                <a16:creationId xmlns:a16="http://schemas.microsoft.com/office/drawing/2014/main" id="{863C6A05-7A23-38D2-B7D5-EE1E7FD4A56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ED555044-8276-4763-A89E-C4D1A2EFBC12}" type="slidenum">
              <a:rPr lang="en-US" altLang="en-US" sz="1000"/>
              <a:pPr/>
              <a:t>16</a:t>
            </a:fld>
            <a:endParaRPr lang="en-US" altLang="en-US"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EEA6A194-5849-46F6-8234-FA8F205552F1}"/>
              </a:ext>
            </a:extLst>
          </p:cNvPr>
          <p:cNvSpPr>
            <a:spLocks noGrp="1" noRot="1" noChangeAspect="1"/>
          </p:cNvSpPr>
          <p:nvPr>
            <p:ph type="sldImg"/>
          </p:nvPr>
        </p:nvSpPr>
        <p:spPr>
          <a:ln/>
        </p:spPr>
      </p:sp>
      <p:sp>
        <p:nvSpPr>
          <p:cNvPr id="81922" name="Notes Placeholder 2">
            <a:extLst>
              <a:ext uri="{FF2B5EF4-FFF2-40B4-BE49-F238E27FC236}">
                <a16:creationId xmlns:a16="http://schemas.microsoft.com/office/drawing/2014/main" id="{273E17D5-A31A-20B3-53B9-BEDB68F6F5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 also collect the same information on current landscapes.</a:t>
            </a:r>
          </a:p>
          <a:p>
            <a:endParaRPr lang="en-US" altLang="en-US"/>
          </a:p>
          <a:p>
            <a:r>
              <a:rPr lang="en-US" altLang="en-US"/>
              <a:t>A set of standardized rules are applied to photointerpreted data to derive attrributes of interest:</a:t>
            </a:r>
          </a:p>
          <a:p>
            <a:r>
              <a:rPr lang="en-US" altLang="en-US"/>
              <a:t>Wildlife habitats:    [Spotted owl habitat (darker color)]</a:t>
            </a:r>
          </a:p>
          <a:p>
            <a:r>
              <a:rPr lang="en-US" altLang="en-US"/>
              <a:t>Insect and disease vulnerability: [WSB]</a:t>
            </a:r>
          </a:p>
          <a:p>
            <a:r>
              <a:rPr lang="en-US" altLang="en-US"/>
              <a:t>Fire Behavior : [RCF]</a:t>
            </a:r>
          </a:p>
          <a:p>
            <a:r>
              <a:rPr lang="en-US" altLang="en-US"/>
              <a:t>Forest Structure…</a:t>
            </a:r>
          </a:p>
          <a:p>
            <a:endParaRPr lang="en-US" altLang="en-US"/>
          </a:p>
          <a:p>
            <a:r>
              <a:rPr lang="en-US" altLang="en-US"/>
              <a:t>We use about 13 in our analyses, but have regular access to about 28 total.. The others just aren’t used by our specialists.</a:t>
            </a:r>
          </a:p>
        </p:txBody>
      </p:sp>
      <p:sp>
        <p:nvSpPr>
          <p:cNvPr id="81923" name="Slide Number Placeholder 3">
            <a:extLst>
              <a:ext uri="{FF2B5EF4-FFF2-40B4-BE49-F238E27FC236}">
                <a16:creationId xmlns:a16="http://schemas.microsoft.com/office/drawing/2014/main" id="{0D39E84B-A424-32AB-4454-BF5369217C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923F3EBC-7333-490E-B21C-A48734184F44}" type="slidenum">
              <a:rPr lang="en-US" altLang="en-US" sz="1000"/>
              <a:pPr/>
              <a:t>17</a:t>
            </a:fld>
            <a:endParaRPr lang="en-US" altLang="en-US"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CAF680E8-B25F-8B2E-81E4-BA109845E677}"/>
              </a:ext>
            </a:extLst>
          </p:cNvPr>
          <p:cNvSpPr>
            <a:spLocks noGrp="1" noRot="1" noChangeAspect="1"/>
          </p:cNvSpPr>
          <p:nvPr>
            <p:ph type="sldImg"/>
          </p:nvPr>
        </p:nvSpPr>
        <p:spPr>
          <a:ln/>
        </p:spPr>
      </p:sp>
      <p:sp>
        <p:nvSpPr>
          <p:cNvPr id="82946" name="Notes Placeholder 2">
            <a:extLst>
              <a:ext uri="{FF2B5EF4-FFF2-40B4-BE49-F238E27FC236}">
                <a16:creationId xmlns:a16="http://schemas.microsoft.com/office/drawing/2014/main" id="{DF355B7C-322D-7667-160C-CBDA20470B1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Each feature of interest is analyzed using Fragstats to derive both landscape.</a:t>
            </a:r>
          </a:p>
        </p:txBody>
      </p:sp>
      <p:sp>
        <p:nvSpPr>
          <p:cNvPr id="82947" name="Slide Number Placeholder 3">
            <a:extLst>
              <a:ext uri="{FF2B5EF4-FFF2-40B4-BE49-F238E27FC236}">
                <a16:creationId xmlns:a16="http://schemas.microsoft.com/office/drawing/2014/main" id="{730F92F4-3854-5D4C-C138-0AE02AD1081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479D8F0B-B31D-4FEB-9809-FBDD4D3DCE78}" type="slidenum">
              <a:rPr lang="en-US" altLang="en-US" sz="1000"/>
              <a:pPr/>
              <a:t>18</a:t>
            </a:fld>
            <a:endParaRPr lang="en-US" altLang="en-US"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67C8B33F-52A8-E799-E6DC-F1EEB5CF1AB0}"/>
              </a:ext>
            </a:extLst>
          </p:cNvPr>
          <p:cNvSpPr>
            <a:spLocks noGrp="1" noRot="1" noChangeAspect="1"/>
          </p:cNvSpPr>
          <p:nvPr>
            <p:ph type="sldImg"/>
          </p:nvPr>
        </p:nvSpPr>
        <p:spPr>
          <a:ln/>
        </p:spPr>
      </p:sp>
      <p:sp>
        <p:nvSpPr>
          <p:cNvPr id="83970" name="Notes Placeholder 2">
            <a:extLst>
              <a:ext uri="{FF2B5EF4-FFF2-40B4-BE49-F238E27FC236}">
                <a16:creationId xmlns:a16="http://schemas.microsoft.com/office/drawing/2014/main" id="{6892791E-10D1-439C-A85C-B689192FA2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and class (or stand) level metrics….  Both of which quantify the landscape patterns.</a:t>
            </a:r>
          </a:p>
          <a:p>
            <a:r>
              <a:rPr lang="en-US" altLang="en-US"/>
              <a:t> </a:t>
            </a:r>
          </a:p>
          <a:p>
            <a:r>
              <a:rPr lang="en-US" altLang="en-US"/>
              <a:t>This work has already been done for the historically sampled watersheds that make up our ROV reference conditions..</a:t>
            </a:r>
          </a:p>
          <a:p>
            <a:endParaRPr lang="en-US" altLang="en-US"/>
          </a:p>
          <a:p>
            <a:r>
              <a:rPr lang="en-US" altLang="en-US"/>
              <a:t>And we do this for our current landscape being analyzed</a:t>
            </a:r>
          </a:p>
        </p:txBody>
      </p:sp>
      <p:sp>
        <p:nvSpPr>
          <p:cNvPr id="83971" name="Slide Number Placeholder 3">
            <a:extLst>
              <a:ext uri="{FF2B5EF4-FFF2-40B4-BE49-F238E27FC236}">
                <a16:creationId xmlns:a16="http://schemas.microsoft.com/office/drawing/2014/main" id="{355D3B6C-CF8E-54DD-CE70-88C9AEB757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6DF1FCC3-C037-4520-97A5-9FB5E155A23B}" type="slidenum">
              <a:rPr lang="en-US" altLang="en-US" sz="1000"/>
              <a:pPr/>
              <a:t>19</a:t>
            </a:fld>
            <a:endParaRPr lang="en-US" altLang="en-US"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860465AF-450E-E206-5EA3-4BF7D707B164}"/>
              </a:ext>
            </a:extLst>
          </p:cNvPr>
          <p:cNvSpPr>
            <a:spLocks noGrp="1" noRot="1" noChangeAspect="1"/>
          </p:cNvSpPr>
          <p:nvPr>
            <p:ph type="sldImg"/>
          </p:nvPr>
        </p:nvSpPr>
        <p:spPr>
          <a:ln/>
        </p:spPr>
      </p:sp>
      <p:sp>
        <p:nvSpPr>
          <p:cNvPr id="66562" name="Notes Placeholder 2">
            <a:extLst>
              <a:ext uri="{FF2B5EF4-FFF2-40B4-BE49-F238E27FC236}">
                <a16:creationId xmlns:a16="http://schemas.microsoft.com/office/drawing/2014/main" id="{7712E81E-8873-A8CF-AEBA-03AB47B26B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objective of today’s talk is to give a succinct view of the process that we are undertaking to restore large landscapes on the Okanogan Wenatchee NF. Today I’m going briefly talk about landscapes, not stands. </a:t>
            </a:r>
          </a:p>
          <a:p>
            <a:r>
              <a:rPr lang="en-US" altLang="en-US"/>
              <a:t>I’ll also cover the analysis, timeline, and products that the OWF FRS provides – and many the details of the process.</a:t>
            </a:r>
          </a:p>
        </p:txBody>
      </p:sp>
      <p:sp>
        <p:nvSpPr>
          <p:cNvPr id="66563" name="Slide Number Placeholder 3">
            <a:extLst>
              <a:ext uri="{FF2B5EF4-FFF2-40B4-BE49-F238E27FC236}">
                <a16:creationId xmlns:a16="http://schemas.microsoft.com/office/drawing/2014/main" id="{7285E1BD-3006-220F-9BF9-0031040277D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DA4EA821-B136-4E4B-9173-3B7448547E9C}" type="slidenum">
              <a:rPr lang="en-US" altLang="en-US" sz="1000"/>
              <a:pPr/>
              <a:t>2</a:t>
            </a:fld>
            <a:endParaRPr lang="en-US" altLang="en-US"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33F442BB-F2A6-FD3D-65BD-FBC8246C223F}"/>
              </a:ext>
            </a:extLst>
          </p:cNvPr>
          <p:cNvSpPr>
            <a:spLocks noGrp="1" noRot="1" noChangeAspect="1"/>
          </p:cNvSpPr>
          <p:nvPr>
            <p:ph type="sldImg"/>
          </p:nvPr>
        </p:nvSpPr>
        <p:spPr>
          <a:ln/>
        </p:spPr>
      </p:sp>
      <p:sp>
        <p:nvSpPr>
          <p:cNvPr id="84994" name="Notes Placeholder 2">
            <a:extLst>
              <a:ext uri="{FF2B5EF4-FFF2-40B4-BE49-F238E27FC236}">
                <a16:creationId xmlns:a16="http://schemas.microsoft.com/office/drawing/2014/main" id="{A0D76A45-EA9C-64E9-D833-00D2CC1C6FB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For example we’d get something that looks like this across the ten landscapes.. Each of these is a data point in the envelope of patterns that we saw a minute ago… </a:t>
            </a:r>
          </a:p>
          <a:p>
            <a:endParaRPr lang="en-US" altLang="en-US"/>
          </a:p>
          <a:p>
            <a:r>
              <a:rPr lang="en-US" altLang="en-US"/>
              <a:t>This attribute is derived identically across all 300+ watersheds in the historical sample… The ecoregional subregion map determines which watersheds are used to compare for the NRV and which are used for the FRV comparison.</a:t>
            </a:r>
          </a:p>
        </p:txBody>
      </p:sp>
      <p:sp>
        <p:nvSpPr>
          <p:cNvPr id="84995" name="Slide Number Placeholder 3">
            <a:extLst>
              <a:ext uri="{FF2B5EF4-FFF2-40B4-BE49-F238E27FC236}">
                <a16:creationId xmlns:a16="http://schemas.microsoft.com/office/drawing/2014/main" id="{7A00E5CE-603F-4522-A3AA-CB76E6D7E6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F351BA50-04B9-4934-BB40-BA5743439038}" type="slidenum">
              <a:rPr lang="en-US" altLang="en-US" sz="1000"/>
              <a:pPr/>
              <a:t>20</a:t>
            </a:fld>
            <a:endParaRPr lang="en-US" altLang="en-US"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B65928F7-CBAD-5712-E404-7281F2344524}"/>
              </a:ext>
            </a:extLst>
          </p:cNvPr>
          <p:cNvSpPr>
            <a:spLocks noGrp="1" noRot="1" noChangeAspect="1"/>
          </p:cNvSpPr>
          <p:nvPr>
            <p:ph type="sldImg"/>
          </p:nvPr>
        </p:nvSpPr>
        <p:spPr>
          <a:ln/>
        </p:spPr>
      </p:sp>
      <p:sp>
        <p:nvSpPr>
          <p:cNvPr id="86018" name="Notes Placeholder 2">
            <a:extLst>
              <a:ext uri="{FF2B5EF4-FFF2-40B4-BE49-F238E27FC236}">
                <a16:creationId xmlns:a16="http://schemas.microsoft.com/office/drawing/2014/main" id="{1FCDDA69-A358-4007-C422-A7D64196C1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Our analysis, uses the Ecosystem Management Decision Support software to analyze the current state of the system. </a:t>
            </a:r>
          </a:p>
          <a:p>
            <a:endParaRPr lang="en-US" altLang="en-US"/>
          </a:p>
          <a:p>
            <a:r>
              <a:rPr lang="en-US" altLang="en-US"/>
              <a:t>EMDS helps us identify where patterns and compositions are within the shared ranges of condition of both the historical normal for the watersheds current ecological subregion and of the warmer drier subregion..  (or where they are departed)</a:t>
            </a:r>
          </a:p>
          <a:p>
            <a:endParaRPr lang="en-US" altLang="en-US"/>
          </a:p>
          <a:p>
            <a:r>
              <a:rPr lang="en-US" altLang="en-US"/>
              <a:t>The further outside of this intersection of envelopes, simultaneously across all of these metrics, the more departed the watershed, and the higher a restoration priority it rates.</a:t>
            </a:r>
          </a:p>
          <a:p>
            <a:endParaRPr lang="en-US" altLang="en-US"/>
          </a:p>
          <a:p>
            <a:r>
              <a:rPr lang="en-US" altLang="en-US"/>
              <a:t>It should be noted, that the manager can still choose to favor one climate scenario over another due to a variety of reasons… for example uniqueness or WUI concerns… this is a DSS</a:t>
            </a:r>
          </a:p>
        </p:txBody>
      </p:sp>
      <p:sp>
        <p:nvSpPr>
          <p:cNvPr id="86019" name="Slide Number Placeholder 3">
            <a:extLst>
              <a:ext uri="{FF2B5EF4-FFF2-40B4-BE49-F238E27FC236}">
                <a16:creationId xmlns:a16="http://schemas.microsoft.com/office/drawing/2014/main" id="{7A6FB4B9-9B59-26C2-C9A6-07AE3CF8B9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150CD4BD-7279-4D37-A0F4-C760B27F0610}" type="slidenum">
              <a:rPr lang="en-US" altLang="en-US" sz="1000">
                <a:solidFill>
                  <a:srgbClr val="000000"/>
                </a:solidFill>
              </a:rPr>
              <a:pPr/>
              <a:t>21</a:t>
            </a:fld>
            <a:endParaRPr lang="en-US" altLang="en-US" sz="100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8FD5001A-8E91-5B0E-1CAD-5C883BC27507}"/>
              </a:ext>
            </a:extLst>
          </p:cNvPr>
          <p:cNvSpPr>
            <a:spLocks noGrp="1" noRot="1" noChangeAspect="1"/>
          </p:cNvSpPr>
          <p:nvPr>
            <p:ph type="sldImg"/>
          </p:nvPr>
        </p:nvSpPr>
        <p:spPr>
          <a:ln/>
        </p:spPr>
      </p:sp>
      <p:sp>
        <p:nvSpPr>
          <p:cNvPr id="87042" name="Notes Placeholder 2">
            <a:extLst>
              <a:ext uri="{FF2B5EF4-FFF2-40B4-BE49-F238E27FC236}">
                <a16:creationId xmlns:a16="http://schemas.microsoft.com/office/drawing/2014/main" id="{1CFC097C-E9E5-7AC9-E3E0-327E6AE621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analysis works hierarchically – with the logical analysis of the current state of the system occurring on the right… and the decision making criteria making the adjustments to the relative importance of each of the variables.</a:t>
            </a:r>
          </a:p>
          <a:p>
            <a:endParaRPr lang="en-US" altLang="en-US"/>
          </a:p>
          <a:p>
            <a:r>
              <a:rPr lang="en-US" altLang="en-US"/>
              <a:t>Each layer of the analysis is graphically summarizing the lower levels of the analysis…</a:t>
            </a:r>
          </a:p>
          <a:p>
            <a:endParaRPr lang="en-US" altLang="en-US"/>
          </a:p>
          <a:p>
            <a:r>
              <a:rPr lang="en-US" altLang="en-US"/>
              <a:t>Until we end up with the final prioritization – where red polygons indicate areas of where the highest departures from NRV and FRV occur. </a:t>
            </a:r>
          </a:p>
          <a:p>
            <a:endParaRPr lang="en-US" altLang="en-US"/>
          </a:p>
        </p:txBody>
      </p:sp>
      <p:sp>
        <p:nvSpPr>
          <p:cNvPr id="87043" name="Slide Number Placeholder 3">
            <a:extLst>
              <a:ext uri="{FF2B5EF4-FFF2-40B4-BE49-F238E27FC236}">
                <a16:creationId xmlns:a16="http://schemas.microsoft.com/office/drawing/2014/main" id="{42D727B7-6B5A-03C5-A032-81846ABA1A2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AB34BE7B-9269-4F96-A6B5-FABE4CC689A7}" type="slidenum">
              <a:rPr lang="en-US" altLang="en-US" sz="1000"/>
              <a:pPr/>
              <a:t>22</a:t>
            </a:fld>
            <a:endParaRPr lang="en-US" altLang="en-US"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65A9134B-EF91-381D-3510-DB77E096B384}"/>
              </a:ext>
            </a:extLst>
          </p:cNvPr>
          <p:cNvSpPr>
            <a:spLocks noGrp="1" noRot="1" noChangeAspect="1"/>
          </p:cNvSpPr>
          <p:nvPr>
            <p:ph type="sldImg"/>
          </p:nvPr>
        </p:nvSpPr>
        <p:spPr>
          <a:ln/>
        </p:spPr>
      </p:sp>
      <p:sp>
        <p:nvSpPr>
          <p:cNvPr id="88066" name="Notes Placeholder 2">
            <a:extLst>
              <a:ext uri="{FF2B5EF4-FFF2-40B4-BE49-F238E27FC236}">
                <a16:creationId xmlns:a16="http://schemas.microsoft.com/office/drawing/2014/main" id="{DF0B18BC-EC1D-127B-1996-C8E23175E5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Our EMDS analysis summarizes 168 pieces of departure data to give us a map where the most restoration value for the investment might occur… and provides all the data (and more) to start solving the landscape issues within the PLTA</a:t>
            </a:r>
          </a:p>
          <a:p>
            <a:endParaRPr lang="en-US" altLang="en-US"/>
          </a:p>
        </p:txBody>
      </p:sp>
      <p:sp>
        <p:nvSpPr>
          <p:cNvPr id="88067" name="Slide Number Placeholder 3">
            <a:extLst>
              <a:ext uri="{FF2B5EF4-FFF2-40B4-BE49-F238E27FC236}">
                <a16:creationId xmlns:a16="http://schemas.microsoft.com/office/drawing/2014/main" id="{BEB46DF5-B588-F824-F958-B80EF20098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3712C564-76D0-4262-B69A-88F907BDB31D}" type="slidenum">
              <a:rPr lang="en-US" altLang="en-US" sz="1000"/>
              <a:pPr/>
              <a:t>23</a:t>
            </a:fld>
            <a:endParaRPr lang="en-US" altLang="en-US"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2DD51401-CD04-7648-84EA-4620BB1A4870}"/>
              </a:ext>
            </a:extLst>
          </p:cNvPr>
          <p:cNvSpPr>
            <a:spLocks noGrp="1" noRot="1" noChangeAspect="1"/>
          </p:cNvSpPr>
          <p:nvPr>
            <p:ph type="sldImg"/>
          </p:nvPr>
        </p:nvSpPr>
        <p:spPr>
          <a:ln/>
        </p:spPr>
      </p:sp>
      <p:sp>
        <p:nvSpPr>
          <p:cNvPr id="89090" name="Notes Placeholder 2">
            <a:extLst>
              <a:ext uri="{FF2B5EF4-FFF2-40B4-BE49-F238E27FC236}">
                <a16:creationId xmlns:a16="http://schemas.microsoft.com/office/drawing/2014/main" id="{0DA163FF-CF51-678D-E220-368EA15C60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For any given attribute (e.g. Forest structure) we can easily assess whether the Richness, Diversity, Evenness, or Arrangement of the all the structure classes on a landscape are within the NRV or FRV </a:t>
            </a:r>
          </a:p>
        </p:txBody>
      </p:sp>
      <p:sp>
        <p:nvSpPr>
          <p:cNvPr id="89091" name="Slide Number Placeholder 3">
            <a:extLst>
              <a:ext uri="{FF2B5EF4-FFF2-40B4-BE49-F238E27FC236}">
                <a16:creationId xmlns:a16="http://schemas.microsoft.com/office/drawing/2014/main" id="{04A8961B-2A1F-A990-E758-16797B14EC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FF4DF815-CF77-4C1D-BB1B-94A9F10A9901}" type="slidenum">
              <a:rPr lang="en-US" altLang="en-US" sz="1000"/>
              <a:pPr/>
              <a:t>24</a:t>
            </a:fld>
            <a:endParaRPr lang="en-US" altLang="en-US"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476D9E31-ECFE-A467-EE6A-B3C454C62236}"/>
              </a:ext>
            </a:extLst>
          </p:cNvPr>
          <p:cNvSpPr>
            <a:spLocks noGrp="1" noRot="1" noChangeAspect="1"/>
          </p:cNvSpPr>
          <p:nvPr>
            <p:ph type="sldImg"/>
          </p:nvPr>
        </p:nvSpPr>
        <p:spPr>
          <a:ln/>
        </p:spPr>
      </p:sp>
      <p:sp>
        <p:nvSpPr>
          <p:cNvPr id="90114" name="Notes Placeholder 2">
            <a:extLst>
              <a:ext uri="{FF2B5EF4-FFF2-40B4-BE49-F238E27FC236}">
                <a16:creationId xmlns:a16="http://schemas.microsoft.com/office/drawing/2014/main" id="{BB87BC57-BAEF-A45B-3D4D-BD94921F991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And with practice we can easily assess which individual classes are driving the landscape issues – therefore identifying how to treat any given stand type :</a:t>
            </a:r>
          </a:p>
          <a:p>
            <a:r>
              <a:rPr lang="en-US" altLang="en-US"/>
              <a:t>Do we try and modify :</a:t>
            </a:r>
          </a:p>
          <a:p>
            <a:r>
              <a:rPr lang="en-US" altLang="en-US"/>
              <a:t>the number of patches?</a:t>
            </a:r>
          </a:p>
          <a:p>
            <a:r>
              <a:rPr lang="en-US" altLang="en-US"/>
              <a:t>Amount (area) on the landscape?</a:t>
            </a:r>
          </a:p>
          <a:p>
            <a:r>
              <a:rPr lang="en-US" altLang="en-US"/>
              <a:t>Reduce edge?</a:t>
            </a:r>
          </a:p>
          <a:p>
            <a:r>
              <a:rPr lang="en-US" altLang="en-US"/>
              <a:t>the average patch size?</a:t>
            </a:r>
          </a:p>
          <a:p>
            <a:r>
              <a:rPr lang="en-US" altLang="en-US"/>
              <a:t>Distance to nearest neighbor?</a:t>
            </a:r>
          </a:p>
          <a:p>
            <a:endParaRPr lang="en-US" altLang="en-US"/>
          </a:p>
          <a:p>
            <a:r>
              <a:rPr lang="en-US" altLang="en-US"/>
              <a:t>And several others</a:t>
            </a:r>
          </a:p>
        </p:txBody>
      </p:sp>
      <p:sp>
        <p:nvSpPr>
          <p:cNvPr id="90115" name="Slide Number Placeholder 3">
            <a:extLst>
              <a:ext uri="{FF2B5EF4-FFF2-40B4-BE49-F238E27FC236}">
                <a16:creationId xmlns:a16="http://schemas.microsoft.com/office/drawing/2014/main" id="{E5FC2464-6F91-5143-05D3-3D2AC75ECD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DDC0F08D-9B4E-4798-8A85-175C3F6F1CF6}" type="slidenum">
              <a:rPr lang="en-US" altLang="en-US" sz="1000"/>
              <a:pPr/>
              <a:t>25</a:t>
            </a:fld>
            <a:endParaRPr lang="en-US" altLang="en-US"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1F5332C3-C7A6-8917-27E1-63F8B9BEF838}"/>
              </a:ext>
            </a:extLst>
          </p:cNvPr>
          <p:cNvSpPr>
            <a:spLocks noGrp="1" noRot="1" noChangeAspect="1"/>
          </p:cNvSpPr>
          <p:nvPr>
            <p:ph type="sldImg"/>
          </p:nvPr>
        </p:nvSpPr>
        <p:spPr>
          <a:ln/>
        </p:spPr>
      </p:sp>
      <p:sp>
        <p:nvSpPr>
          <p:cNvPr id="91138" name="Notes Placeholder 2">
            <a:extLst>
              <a:ext uri="{FF2B5EF4-FFF2-40B4-BE49-F238E27FC236}">
                <a16:creationId xmlns:a16="http://schemas.microsoft.com/office/drawing/2014/main" id="{983A3397-787D-9652-0F9E-77E88286CD5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1139" name="Slide Number Placeholder 3">
            <a:extLst>
              <a:ext uri="{FF2B5EF4-FFF2-40B4-BE49-F238E27FC236}">
                <a16:creationId xmlns:a16="http://schemas.microsoft.com/office/drawing/2014/main" id="{3C624758-2AAA-6745-CEB4-2B3A185D64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616B0106-DF0A-407E-A18E-CA527D58BD56}" type="slidenum">
              <a:rPr lang="en-US" altLang="en-US" sz="1000"/>
              <a:pPr/>
              <a:t>26</a:t>
            </a:fld>
            <a:endParaRPr lang="en-US" altLang="en-US"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C4F669FE-1C05-2D58-4D1A-06100FCB6191}"/>
              </a:ext>
            </a:extLst>
          </p:cNvPr>
          <p:cNvSpPr>
            <a:spLocks noGrp="1" noRot="1" noChangeAspect="1"/>
          </p:cNvSpPr>
          <p:nvPr>
            <p:ph type="sldImg"/>
          </p:nvPr>
        </p:nvSpPr>
        <p:spPr>
          <a:ln/>
        </p:spPr>
      </p:sp>
      <p:sp>
        <p:nvSpPr>
          <p:cNvPr id="92162" name="Notes Placeholder 2">
            <a:extLst>
              <a:ext uri="{FF2B5EF4-FFF2-40B4-BE49-F238E27FC236}">
                <a16:creationId xmlns:a16="http://schemas.microsoft.com/office/drawing/2014/main" id="{32014CF0-237E-7424-18B3-254E243866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solidFill>
                  <a:srgbClr val="FFFFFF"/>
                </a:solidFill>
              </a:rPr>
              <a:t>OWNF Restoration Strategy is intended to develop a landscape approach that accounts for multiple resources, has a defined transparent process, and is efficient in its analysis.</a:t>
            </a:r>
          </a:p>
          <a:p>
            <a:endParaRPr lang="en-US" altLang="en-US">
              <a:solidFill>
                <a:srgbClr val="FFFFFF"/>
              </a:solidFill>
            </a:endParaRPr>
          </a:p>
          <a:p>
            <a:r>
              <a:rPr lang="en-US" altLang="en-US">
                <a:solidFill>
                  <a:srgbClr val="FFFFFF"/>
                </a:solidFill>
              </a:rPr>
              <a:t>The strategy is able to put forward a reasonable approach to restore resilience across entire landscapes because processes don’t just happen in one stand, they happen across many stands.</a:t>
            </a:r>
          </a:p>
          <a:p>
            <a:endParaRPr lang="en-US" altLang="en-US">
              <a:solidFill>
                <a:srgbClr val="FFFFFF"/>
              </a:solidFill>
            </a:endParaRPr>
          </a:p>
          <a:p>
            <a:r>
              <a:rPr lang="en-US" altLang="en-US">
                <a:solidFill>
                  <a:srgbClr val="FFFFFF"/>
                </a:solidFill>
              </a:rPr>
              <a:t>There is a tremendous amount of detail that is summarized in the analysis, but all of the information is available for additional work.</a:t>
            </a:r>
          </a:p>
          <a:p>
            <a:endParaRPr lang="en-US" altLang="en-US">
              <a:solidFill>
                <a:srgbClr val="FFFFFF"/>
              </a:solidFill>
            </a:endParaRPr>
          </a:p>
          <a:p>
            <a:r>
              <a:rPr lang="en-US" altLang="en-US">
                <a:solidFill>
                  <a:srgbClr val="FFFFFF"/>
                </a:solidFill>
              </a:rPr>
              <a:t>We are convinced that we can do a tremendous amount of true ecological restoration while building capacity to provide ecosystem services including biomass and traditional timber.</a:t>
            </a:r>
          </a:p>
          <a:p>
            <a:endParaRPr lang="en-US" altLang="en-US">
              <a:solidFill>
                <a:srgbClr val="FFFFFF"/>
              </a:solidFill>
            </a:endParaRPr>
          </a:p>
          <a:p>
            <a:r>
              <a:rPr lang="en-US" altLang="en-US">
                <a:solidFill>
                  <a:srgbClr val="FFFFFF"/>
                </a:solidFill>
              </a:rPr>
              <a:t>The crux is that we must analyze, diagnose, prescribe and treat at landscape scales to achieve either goal.</a:t>
            </a:r>
          </a:p>
          <a:p>
            <a:endParaRPr lang="en-US" altLang="en-US">
              <a:solidFill>
                <a:srgbClr val="FFFFFF"/>
              </a:solidFill>
            </a:endParaRPr>
          </a:p>
          <a:p>
            <a:r>
              <a:rPr lang="en-US" altLang="en-US">
                <a:solidFill>
                  <a:srgbClr val="FFFFFF"/>
                </a:solidFill>
              </a:rPr>
              <a:t>Forest Service policy directs us to use the best science, the best science gives us the understanding and the tools to necessitate working at landscape scales in order to be efficient so that we can fulfill our stated policy of restoring resilience to landscapes.</a:t>
            </a:r>
          </a:p>
          <a:p>
            <a:r>
              <a:rPr lang="en-US" altLang="en-US">
                <a:solidFill>
                  <a:srgbClr val="FFFFFF"/>
                </a:solidFill>
              </a:rPr>
              <a:t>For once, its possible that policy, science and management are working in conjunction with each other not opposed.</a:t>
            </a:r>
          </a:p>
          <a:p>
            <a:endParaRPr lang="en-US" altLang="en-US"/>
          </a:p>
        </p:txBody>
      </p:sp>
      <p:sp>
        <p:nvSpPr>
          <p:cNvPr id="92163" name="Slide Number Placeholder 3">
            <a:extLst>
              <a:ext uri="{FF2B5EF4-FFF2-40B4-BE49-F238E27FC236}">
                <a16:creationId xmlns:a16="http://schemas.microsoft.com/office/drawing/2014/main" id="{49F13975-3368-0A0C-AF1D-DFDD8270ED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E6FA620A-A472-4A11-9EDC-39E6D672568E}" type="slidenum">
              <a:rPr lang="en-US" altLang="en-US" sz="1000"/>
              <a:pPr/>
              <a:t>27</a:t>
            </a:fld>
            <a:endParaRPr lang="en-US" altLang="en-US"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2E90535C-5D73-703B-EF93-E20593A4507F}"/>
              </a:ext>
            </a:extLst>
          </p:cNvPr>
          <p:cNvSpPr>
            <a:spLocks noGrp="1" noRot="1" noChangeAspect="1"/>
          </p:cNvSpPr>
          <p:nvPr>
            <p:ph type="sldImg"/>
          </p:nvPr>
        </p:nvSpPr>
        <p:spPr>
          <a:ln/>
        </p:spPr>
      </p:sp>
      <p:sp>
        <p:nvSpPr>
          <p:cNvPr id="93186" name="Notes Placeholder 2">
            <a:extLst>
              <a:ext uri="{FF2B5EF4-FFF2-40B4-BE49-F238E27FC236}">
                <a16:creationId xmlns:a16="http://schemas.microsoft.com/office/drawing/2014/main" id="{6032927C-9E6F-1CA9-ACE1-F4F22B60124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r>
              <a:rPr lang="en-US" altLang="en-US"/>
              <a:t>But if I’m going to spend the time capturing orange, maybe I should measure many attributes. Attributes that I could use to describe ORANGE and many other things. </a:t>
            </a:r>
          </a:p>
          <a:p>
            <a:r>
              <a:rPr lang="en-US" altLang="en-US"/>
              <a:t>In fact if I were to collect about 24 variables, I could derive about 70 attributes from that base data….</a:t>
            </a:r>
          </a:p>
          <a:p>
            <a:r>
              <a:rPr lang="en-US" altLang="en-US"/>
              <a:t>This is in fact exactly what was done…. </a:t>
            </a:r>
          </a:p>
        </p:txBody>
      </p:sp>
      <p:sp>
        <p:nvSpPr>
          <p:cNvPr id="93187" name="Slide Number Placeholder 3">
            <a:extLst>
              <a:ext uri="{FF2B5EF4-FFF2-40B4-BE49-F238E27FC236}">
                <a16:creationId xmlns:a16="http://schemas.microsoft.com/office/drawing/2014/main" id="{2CCAF78D-DDB0-95BB-49ED-9947F431FA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81C49C57-8091-4D2E-8F5D-3CE9CC5CF06A}" type="slidenum">
              <a:rPr lang="en-US" altLang="en-US" sz="1000"/>
              <a:pPr/>
              <a:t>29</a:t>
            </a:fld>
            <a:endParaRPr lang="en-US" altLang="en-US"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E76990C3-A018-B18B-5685-503EA7EB9044}"/>
              </a:ext>
            </a:extLst>
          </p:cNvPr>
          <p:cNvSpPr>
            <a:spLocks noGrp="1" noRot="1" noChangeAspect="1"/>
          </p:cNvSpPr>
          <p:nvPr>
            <p:ph type="sldImg"/>
          </p:nvPr>
        </p:nvSpPr>
        <p:spPr>
          <a:ln/>
        </p:spPr>
      </p:sp>
      <p:sp>
        <p:nvSpPr>
          <p:cNvPr id="94210" name="Notes Placeholder 2">
            <a:extLst>
              <a:ext uri="{FF2B5EF4-FFF2-40B4-BE49-F238E27FC236}">
                <a16:creationId xmlns:a16="http://schemas.microsoft.com/office/drawing/2014/main" id="{2382B11C-CB48-91FB-9E89-BCFFEC946B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At the mid-scale we find patch sized distributions that are fractal in nature - processes that beget processes that beget processes </a:t>
            </a:r>
          </a:p>
          <a:p>
            <a:endParaRPr lang="en-US" altLang="en-US"/>
          </a:p>
          <a:p>
            <a:r>
              <a:rPr lang="en-US" altLang="en-US"/>
              <a:t>At the tree scale branches are fractal, the vascular system of the leaves are fractal, the root systems are fractal, and even the xylem system is fractal. </a:t>
            </a:r>
          </a:p>
          <a:p>
            <a:endParaRPr lang="en-US" altLang="en-US"/>
          </a:p>
          <a:p>
            <a:r>
              <a:rPr lang="en-US" altLang="en-US"/>
              <a:t>These fractal relationships imply that the emergent property (the tree, the landscape) is the result of the underlying processes, and that there is a tremendous amount of resilience built into the system just as a result of those underlying processes.</a:t>
            </a:r>
          </a:p>
        </p:txBody>
      </p:sp>
      <p:sp>
        <p:nvSpPr>
          <p:cNvPr id="94211" name="Slide Number Placeholder 3">
            <a:extLst>
              <a:ext uri="{FF2B5EF4-FFF2-40B4-BE49-F238E27FC236}">
                <a16:creationId xmlns:a16="http://schemas.microsoft.com/office/drawing/2014/main" id="{69799E65-10EC-16DA-B196-FE7CC094BCC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1FD9E44C-8CD6-4285-B23B-636ED4D206B1}" type="slidenum">
              <a:rPr lang="en-US" altLang="en-US" sz="1000"/>
              <a:pPr/>
              <a:t>30</a:t>
            </a:fld>
            <a:endParaRPr lang="en-US" altLang="en-US"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B3203ED5-29FB-359D-B5F7-A238BAEBDB89}"/>
              </a:ext>
            </a:extLst>
          </p:cNvPr>
          <p:cNvSpPr>
            <a:spLocks noGrp="1" noRot="1" noChangeAspect="1"/>
          </p:cNvSpPr>
          <p:nvPr>
            <p:ph type="sldImg"/>
          </p:nvPr>
        </p:nvSpPr>
        <p:spPr>
          <a:ln/>
        </p:spPr>
      </p:sp>
      <p:sp>
        <p:nvSpPr>
          <p:cNvPr id="67586" name="Notes Placeholder 2">
            <a:extLst>
              <a:ext uri="{FF2B5EF4-FFF2-40B4-BE49-F238E27FC236}">
                <a16:creationId xmlns:a16="http://schemas.microsoft.com/office/drawing/2014/main" id="{9CB0792A-456B-C2F5-3A39-C051ACDB1C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OWF has written and peer-reviewed a Restoration Strategy that analyzes complete subwatersheds. Importantly we are attempting to restore patterns, composition, and processes to increase overall resilience to climate change and disturbance.</a:t>
            </a:r>
          </a:p>
        </p:txBody>
      </p:sp>
      <p:sp>
        <p:nvSpPr>
          <p:cNvPr id="67587" name="Slide Number Placeholder 3">
            <a:extLst>
              <a:ext uri="{FF2B5EF4-FFF2-40B4-BE49-F238E27FC236}">
                <a16:creationId xmlns:a16="http://schemas.microsoft.com/office/drawing/2014/main" id="{BDF79845-CD62-508D-9F43-9F79DF67D65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9F559359-3CC8-4E67-9878-0209A3393881}" type="slidenum">
              <a:rPr lang="en-US" altLang="en-US" sz="1000"/>
              <a:pPr/>
              <a:t>3</a:t>
            </a:fld>
            <a:endParaRPr lang="en-US" altLang="en-US" sz="10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6CDAEBC5-6082-EBEB-EE73-EF233DCAEEC5}"/>
              </a:ext>
            </a:extLst>
          </p:cNvPr>
          <p:cNvSpPr>
            <a:spLocks noGrp="1" noRot="1" noChangeAspect="1"/>
          </p:cNvSpPr>
          <p:nvPr>
            <p:ph type="sldImg"/>
          </p:nvPr>
        </p:nvSpPr>
        <p:spPr>
          <a:ln/>
        </p:spPr>
      </p:sp>
      <p:sp>
        <p:nvSpPr>
          <p:cNvPr id="95234" name="Notes Placeholder 2">
            <a:extLst>
              <a:ext uri="{FF2B5EF4-FFF2-40B4-BE49-F238E27FC236}">
                <a16:creationId xmlns:a16="http://schemas.microsoft.com/office/drawing/2014/main" id="{95D41018-7F10-592B-0869-26A3B3996C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5235" name="Slide Number Placeholder 3">
            <a:extLst>
              <a:ext uri="{FF2B5EF4-FFF2-40B4-BE49-F238E27FC236}">
                <a16:creationId xmlns:a16="http://schemas.microsoft.com/office/drawing/2014/main" id="{FB126B83-A90E-DA20-B584-7C21CE7433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521ECC48-E067-425B-8E15-521FBFB9447F}" type="slidenum">
              <a:rPr lang="en-US" altLang="en-US" sz="1000"/>
              <a:pPr/>
              <a:t>31</a:t>
            </a:fld>
            <a:endParaRPr lang="en-US" altLang="en-US"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BCC78152-35BC-FC97-73ED-D8468C770883}"/>
              </a:ext>
            </a:extLst>
          </p:cNvPr>
          <p:cNvSpPr>
            <a:spLocks noGrp="1" noRot="1" noChangeAspect="1"/>
          </p:cNvSpPr>
          <p:nvPr>
            <p:ph type="sldImg"/>
          </p:nvPr>
        </p:nvSpPr>
        <p:spPr>
          <a:ln/>
        </p:spPr>
      </p:sp>
      <p:sp>
        <p:nvSpPr>
          <p:cNvPr id="3" name="Notes Placeholder 2">
            <a:extLst>
              <a:ext uri="{FF2B5EF4-FFF2-40B4-BE49-F238E27FC236}">
                <a16:creationId xmlns:a16="http://schemas.microsoft.com/office/drawing/2014/main" id="{5F78B895-A0B0-B02A-1935-A503F713F6C1}"/>
              </a:ext>
            </a:extLst>
          </p:cNvPr>
          <p:cNvSpPr>
            <a:spLocks noGrp="1"/>
          </p:cNvSpPr>
          <p:nvPr>
            <p:ph type="body" idx="1"/>
          </p:nvPr>
        </p:nvSpPr>
        <p:spPr/>
        <p:txBody>
          <a:bodyPr/>
          <a:lstStyle/>
          <a:p>
            <a:pPr>
              <a:defRPr/>
            </a:pPr>
            <a:r>
              <a:rPr lang="en-US" dirty="0">
                <a:ea typeface="+mn-ea"/>
              </a:rPr>
              <a:t>Ecosystem services include water, other fiber output, and other forest products.</a:t>
            </a:r>
          </a:p>
          <a:p>
            <a:pPr>
              <a:defRPr/>
            </a:pPr>
            <a:endParaRPr lang="en-US" dirty="0">
              <a:ea typeface="+mn-ea"/>
            </a:endParaRPr>
          </a:p>
          <a:p>
            <a:pPr>
              <a:defRPr/>
            </a:pPr>
            <a:r>
              <a:rPr lang="en-US" dirty="0">
                <a:ea typeface="+mn-ea"/>
              </a:rPr>
              <a:t>Therefore, we are attempting to manage p</a:t>
            </a:r>
            <a:r>
              <a:rPr lang="en-US" dirty="0">
                <a:solidFill>
                  <a:schemeClr val="bg1">
                    <a:lumMod val="40000"/>
                    <a:lumOff val="60000"/>
                  </a:schemeClr>
                </a:solidFill>
                <a:ea typeface="+mn-ea"/>
              </a:rPr>
              <a:t>rocesses, and more specifically, </a:t>
            </a:r>
            <a:r>
              <a:rPr lang="en-US" u="sng" dirty="0">
                <a:solidFill>
                  <a:schemeClr val="bg1">
                    <a:lumMod val="40000"/>
                    <a:lumOff val="60000"/>
                  </a:schemeClr>
                </a:solidFill>
                <a:ea typeface="+mn-ea"/>
              </a:rPr>
              <a:t>patterns and compositions</a:t>
            </a:r>
            <a:r>
              <a:rPr lang="en-US" dirty="0">
                <a:solidFill>
                  <a:schemeClr val="bg1">
                    <a:lumMod val="40000"/>
                    <a:lumOff val="60000"/>
                  </a:schemeClr>
                </a:solidFill>
                <a:ea typeface="+mn-ea"/>
              </a:rPr>
              <a:t> at the right scale.</a:t>
            </a:r>
          </a:p>
          <a:p>
            <a:pPr>
              <a:defRPr/>
            </a:pPr>
            <a:endParaRPr lang="en-US" dirty="0">
              <a:ea typeface="+mn-ea"/>
            </a:endParaRPr>
          </a:p>
        </p:txBody>
      </p:sp>
      <p:sp>
        <p:nvSpPr>
          <p:cNvPr id="96259" name="Slide Number Placeholder 3">
            <a:extLst>
              <a:ext uri="{FF2B5EF4-FFF2-40B4-BE49-F238E27FC236}">
                <a16:creationId xmlns:a16="http://schemas.microsoft.com/office/drawing/2014/main" id="{0B4C7058-2318-B2FC-5468-5F5C4307256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5739073C-3BAA-414F-A696-7DCCFC058865}" type="slidenum">
              <a:rPr lang="en-US" altLang="en-US" sz="1000"/>
              <a:pPr/>
              <a:t>32</a:t>
            </a:fld>
            <a:endParaRPr lang="en-US" altLang="en-US"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A6CB09E7-E1CC-AB91-465F-29B2FF527EDC}"/>
              </a:ext>
            </a:extLst>
          </p:cNvPr>
          <p:cNvSpPr>
            <a:spLocks noGrp="1" noRot="1" noChangeAspect="1"/>
          </p:cNvSpPr>
          <p:nvPr>
            <p:ph type="sldImg"/>
          </p:nvPr>
        </p:nvSpPr>
        <p:spPr>
          <a:ln/>
        </p:spPr>
      </p:sp>
      <p:sp>
        <p:nvSpPr>
          <p:cNvPr id="97282" name="Notes Placeholder 2">
            <a:extLst>
              <a:ext uri="{FF2B5EF4-FFF2-40B4-BE49-F238E27FC236}">
                <a16:creationId xmlns:a16="http://schemas.microsoft.com/office/drawing/2014/main" id="{0B52B4EE-457D-5A2F-C2DE-02BCF077CD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Now we can describe ‘ORANGE’ which is actually SECC structure. And many others. Some of these derived items are better than others. But our entire landscapes can be consistently classified, described, and used for management purposes.</a:t>
            </a:r>
          </a:p>
        </p:txBody>
      </p:sp>
      <p:sp>
        <p:nvSpPr>
          <p:cNvPr id="97283" name="Slide Number Placeholder 3">
            <a:extLst>
              <a:ext uri="{FF2B5EF4-FFF2-40B4-BE49-F238E27FC236}">
                <a16:creationId xmlns:a16="http://schemas.microsoft.com/office/drawing/2014/main" id="{3A8C0127-1B05-6B44-4C53-FDBBCF6C7A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901C2352-9DF6-4A10-BD5F-D82838D30E9B}" type="slidenum">
              <a:rPr lang="en-US" altLang="en-US" sz="1000"/>
              <a:pPr/>
              <a:t>33</a:t>
            </a:fld>
            <a:endParaRPr lang="en-US" altLang="en-US"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8C170E05-C406-D33B-89CF-4AB251868663}"/>
              </a:ext>
            </a:extLst>
          </p:cNvPr>
          <p:cNvSpPr>
            <a:spLocks noGrp="1" noRot="1" noChangeAspect="1"/>
          </p:cNvSpPr>
          <p:nvPr>
            <p:ph type="sldImg"/>
          </p:nvPr>
        </p:nvSpPr>
        <p:spPr>
          <a:ln/>
        </p:spPr>
      </p:sp>
      <p:sp>
        <p:nvSpPr>
          <p:cNvPr id="98306" name="Notes Placeholder 2">
            <a:extLst>
              <a:ext uri="{FF2B5EF4-FFF2-40B4-BE49-F238E27FC236}">
                <a16:creationId xmlns:a16="http://schemas.microsoft.com/office/drawing/2014/main" id="{CC8F2665-F43B-766D-2BC5-6DDA11C821F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 fact, that is exactly what happened. </a:t>
            </a:r>
          </a:p>
          <a:p>
            <a:endParaRPr lang="en-US" altLang="en-US"/>
          </a:p>
          <a:p>
            <a:r>
              <a:rPr lang="en-US" altLang="en-US"/>
              <a:t>The tremendous amount of variability in the natural environment requires that we stratify the landscape, to partition as much variance as possible.</a:t>
            </a:r>
          </a:p>
          <a:p>
            <a:r>
              <a:rPr lang="en-US" altLang="en-US"/>
              <a:t>We use the Ecological subregions 1</a:t>
            </a:r>
            <a:r>
              <a:rPr lang="en-US" altLang="en-US" baseline="30000"/>
              <a:t>st</a:t>
            </a:r>
            <a:r>
              <a:rPr lang="en-US" altLang="en-US"/>
              <a:t> developed in the Interior Columbia Basin Project – and later improved and refined by hessburg et al.</a:t>
            </a:r>
          </a:p>
          <a:p>
            <a:endParaRPr lang="en-US" altLang="en-US"/>
          </a:p>
          <a:p>
            <a:r>
              <a:rPr lang="en-US" altLang="en-US"/>
              <a:t>The entire ICBEMP consists of 54 ecoregions, whose  relationships we can track through a statistically derived hierarchical tree… ie. We know which ESR is the next warmer, drier ESR to an ESR of interest.</a:t>
            </a:r>
          </a:p>
        </p:txBody>
      </p:sp>
      <p:sp>
        <p:nvSpPr>
          <p:cNvPr id="98307" name="Slide Number Placeholder 3">
            <a:extLst>
              <a:ext uri="{FF2B5EF4-FFF2-40B4-BE49-F238E27FC236}">
                <a16:creationId xmlns:a16="http://schemas.microsoft.com/office/drawing/2014/main" id="{6EC12A05-CCAA-DD40-BDC9-E6A98D35D76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5E6A5896-0FF7-4F7F-8C31-C1E87FF904A0}" type="slidenum">
              <a:rPr lang="en-US" altLang="en-US" sz="1000"/>
              <a:pPr/>
              <a:t>34</a:t>
            </a:fld>
            <a:endParaRPr lang="en-US" altLang="en-US"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E6416DF1-48E9-1F9B-3F18-458E20DB5B4F}"/>
              </a:ext>
            </a:extLst>
          </p:cNvPr>
          <p:cNvSpPr>
            <a:spLocks noGrp="1" noRot="1" noChangeAspect="1"/>
          </p:cNvSpPr>
          <p:nvPr>
            <p:ph type="sldImg"/>
          </p:nvPr>
        </p:nvSpPr>
        <p:spPr>
          <a:ln/>
        </p:spPr>
      </p:sp>
      <p:sp>
        <p:nvSpPr>
          <p:cNvPr id="68610" name="Notes Placeholder 2">
            <a:extLst>
              <a:ext uri="{FF2B5EF4-FFF2-40B4-BE49-F238E27FC236}">
                <a16:creationId xmlns:a16="http://schemas.microsoft.com/office/drawing/2014/main" id="{C9CCF32E-9063-BF82-8FE2-0970A2F6A26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key issues that we wanted our Restoration strategy to address were…. </a:t>
            </a:r>
          </a:p>
        </p:txBody>
      </p:sp>
      <p:sp>
        <p:nvSpPr>
          <p:cNvPr id="68611" name="Slide Number Placeholder 3">
            <a:extLst>
              <a:ext uri="{FF2B5EF4-FFF2-40B4-BE49-F238E27FC236}">
                <a16:creationId xmlns:a16="http://schemas.microsoft.com/office/drawing/2014/main" id="{56165EEC-A182-A8F6-2E85-470940B3EA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4990C207-EA3A-4717-9036-19591691A6EB}" type="slidenum">
              <a:rPr lang="en-US" altLang="en-US" sz="1000"/>
              <a:pPr/>
              <a:t>4</a:t>
            </a:fld>
            <a:endParaRPr lang="en-US" altLang="en-US" sz="10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4E47656D-7EC4-1B29-31DB-B0EC0589C1B6}"/>
              </a:ext>
            </a:extLst>
          </p:cNvPr>
          <p:cNvSpPr>
            <a:spLocks noGrp="1" noRot="1" noChangeAspect="1"/>
          </p:cNvSpPr>
          <p:nvPr>
            <p:ph type="sldImg"/>
          </p:nvPr>
        </p:nvSpPr>
        <p:spPr>
          <a:ln/>
        </p:spPr>
      </p:sp>
      <p:sp>
        <p:nvSpPr>
          <p:cNvPr id="69634" name="Notes Placeholder 2">
            <a:extLst>
              <a:ext uri="{FF2B5EF4-FFF2-40B4-BE49-F238E27FC236}">
                <a16:creationId xmlns:a16="http://schemas.microsoft.com/office/drawing/2014/main" id="{3B72C478-FEBC-13EB-158A-A3480DEDC3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Our approach to solving those issues … </a:t>
            </a:r>
          </a:p>
        </p:txBody>
      </p:sp>
      <p:sp>
        <p:nvSpPr>
          <p:cNvPr id="69635" name="Slide Number Placeholder 3">
            <a:extLst>
              <a:ext uri="{FF2B5EF4-FFF2-40B4-BE49-F238E27FC236}">
                <a16:creationId xmlns:a16="http://schemas.microsoft.com/office/drawing/2014/main" id="{C0D5AA70-6F70-F1BC-9CC0-E55E033FFC0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4F6BBDEC-BD55-4CFB-BC16-A41084B9AEF0}" type="slidenum">
              <a:rPr lang="en-US" altLang="en-US" sz="1000"/>
              <a:pPr/>
              <a:t>5</a:t>
            </a:fld>
            <a:endParaRPr lang="en-US" altLang="en-US"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85F043C6-08D6-F62A-7637-FF5133358E27}"/>
              </a:ext>
            </a:extLst>
          </p:cNvPr>
          <p:cNvSpPr>
            <a:spLocks noGrp="1" noRot="1" noChangeAspect="1"/>
          </p:cNvSpPr>
          <p:nvPr>
            <p:ph type="sldImg"/>
          </p:nvPr>
        </p:nvSpPr>
        <p:spPr>
          <a:ln/>
        </p:spPr>
      </p:sp>
      <p:sp>
        <p:nvSpPr>
          <p:cNvPr id="70658" name="Notes Placeholder 2">
            <a:extLst>
              <a:ext uri="{FF2B5EF4-FFF2-40B4-BE49-F238E27FC236}">
                <a16:creationId xmlns:a16="http://schemas.microsoft.com/office/drawing/2014/main" id="{ECE4F41F-74F0-6DC9-9E76-7609F488E62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We feel that our strategy has many  benefits, some of which include:</a:t>
            </a:r>
          </a:p>
        </p:txBody>
      </p:sp>
      <p:sp>
        <p:nvSpPr>
          <p:cNvPr id="70659" name="Slide Number Placeholder 3">
            <a:extLst>
              <a:ext uri="{FF2B5EF4-FFF2-40B4-BE49-F238E27FC236}">
                <a16:creationId xmlns:a16="http://schemas.microsoft.com/office/drawing/2014/main" id="{64A2F35C-7D51-D9AA-3BD5-355A0C8F95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96D5A21F-5213-48E7-94DE-5FC1C0C09F47}" type="slidenum">
              <a:rPr lang="en-US" altLang="en-US" sz="1000"/>
              <a:pPr/>
              <a:t>6</a:t>
            </a:fld>
            <a:endParaRPr lang="en-US" altLang="en-US"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1308568C-D1CB-217D-B0A5-131AC106E0B5}"/>
              </a:ext>
            </a:extLst>
          </p:cNvPr>
          <p:cNvSpPr>
            <a:spLocks noGrp="1" noRot="1" noChangeAspect="1"/>
          </p:cNvSpPr>
          <p:nvPr>
            <p:ph type="sldImg"/>
          </p:nvPr>
        </p:nvSpPr>
        <p:spPr>
          <a:ln/>
        </p:spPr>
      </p:sp>
      <p:sp>
        <p:nvSpPr>
          <p:cNvPr id="71682" name="Notes Placeholder 2">
            <a:extLst>
              <a:ext uri="{FF2B5EF4-FFF2-40B4-BE49-F238E27FC236}">
                <a16:creationId xmlns:a16="http://schemas.microsoft.com/office/drawing/2014/main" id="{6F96CF96-BB1C-3FB4-2F53-005DF70E23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is our Restoration Strategy in a nutshell. The green items are analyzed with respect to Historical ROV’s… climate change being an assessment driven by the comparison with landscapes that developed in warmer drier conditions than our current landscape. </a:t>
            </a:r>
          </a:p>
          <a:p>
            <a:endParaRPr lang="en-US" altLang="en-US"/>
          </a:p>
          <a:p>
            <a:r>
              <a:rPr lang="en-US" altLang="en-US"/>
              <a:t>We also incorporate Decision maker’s priorities…. Which reflect current socio-economic  issues… and can include additional data. We currently assess fire simulation outputs and will be beta-testing a road aquatics module later this year. </a:t>
            </a:r>
          </a:p>
          <a:p>
            <a:endParaRPr lang="en-US" altLang="en-US"/>
          </a:p>
          <a:p>
            <a:r>
              <a:rPr lang="en-US" altLang="en-US"/>
              <a:t>Biomass/Economics is a place holder for a module to be developed… we recognize it as a key consideration doing restoration work with limited budgets.</a:t>
            </a:r>
          </a:p>
          <a:p>
            <a:endParaRPr lang="en-US" altLang="en-US"/>
          </a:p>
          <a:p>
            <a:r>
              <a:rPr lang="en-US" altLang="en-US"/>
              <a:t>We develop PLTA’s, we develop traditional nepa, and we incorporate large and old tree guidelines and within stand tree spacing variability (clumps and gaps). </a:t>
            </a:r>
          </a:p>
        </p:txBody>
      </p:sp>
      <p:sp>
        <p:nvSpPr>
          <p:cNvPr id="71683" name="Slide Number Placeholder 3">
            <a:extLst>
              <a:ext uri="{FF2B5EF4-FFF2-40B4-BE49-F238E27FC236}">
                <a16:creationId xmlns:a16="http://schemas.microsoft.com/office/drawing/2014/main" id="{9B07670E-B23F-934A-0AF6-494C8FF8DB0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756F154C-8B06-4F82-B0C6-BB36033B8D03}" type="slidenum">
              <a:rPr lang="en-US" altLang="en-US" sz="1000"/>
              <a:pPr/>
              <a:t>7</a:t>
            </a:fld>
            <a:endParaRPr lang="en-US" altLang="en-US"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2688A4D9-782E-22A9-D047-2EAF7F74B450}"/>
              </a:ext>
            </a:extLst>
          </p:cNvPr>
          <p:cNvSpPr>
            <a:spLocks noGrp="1" noRot="1" noChangeAspect="1"/>
          </p:cNvSpPr>
          <p:nvPr>
            <p:ph type="sldImg"/>
          </p:nvPr>
        </p:nvSpPr>
        <p:spPr>
          <a:ln/>
        </p:spPr>
      </p:sp>
      <p:sp>
        <p:nvSpPr>
          <p:cNvPr id="72706" name="Notes Placeholder 2">
            <a:extLst>
              <a:ext uri="{FF2B5EF4-FFF2-40B4-BE49-F238E27FC236}">
                <a16:creationId xmlns:a16="http://schemas.microsoft.com/office/drawing/2014/main" id="{47903F4C-2A7D-CCA9-24DA-0FDE416598A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 realistic timeline with an experienced analyst looks like this… on the left is the part of the analysis… the timeline necessary… and then the product in green.</a:t>
            </a:r>
          </a:p>
          <a:p>
            <a:endParaRPr lang="en-US" altLang="en-US"/>
          </a:p>
          <a:p>
            <a:r>
              <a:rPr lang="en-US" altLang="en-US"/>
              <a:t>You’ll notice that we do photointerpretation. We have lost a lot of our experienced PIers, but from past experience, we know that we can get a waterhsed every 2-2.5 weeks PI”d. But at 27 days, that’s still 1,000 acres of analysis a day.</a:t>
            </a:r>
          </a:p>
          <a:p>
            <a:endParaRPr lang="en-US" altLang="en-US"/>
          </a:p>
          <a:p>
            <a:r>
              <a:rPr lang="en-US" altLang="en-US"/>
              <a:t>The PLTA diagnosis takes about 7 days, but there is definitely some iteration that depends on the operational/project level information found at the stand level. </a:t>
            </a:r>
          </a:p>
          <a:p>
            <a:endParaRPr lang="en-US" altLang="en-US"/>
          </a:p>
          <a:p>
            <a:r>
              <a:rPr lang="en-US" altLang="en-US"/>
              <a:t>The analysis can, depending on the Potental Landscape Treatment Areas chosen, be used for multiple NEPA documents. </a:t>
            </a:r>
          </a:p>
          <a:p>
            <a:endParaRPr lang="en-US" altLang="en-US"/>
          </a:p>
          <a:p>
            <a:r>
              <a:rPr lang="en-US" altLang="en-US"/>
              <a:t>I’ll discuss this slide a little more in depth today.</a:t>
            </a:r>
          </a:p>
          <a:p>
            <a:endParaRPr lang="en-US" altLang="en-US"/>
          </a:p>
          <a:p>
            <a:endParaRPr lang="en-US" altLang="en-US"/>
          </a:p>
        </p:txBody>
      </p:sp>
      <p:sp>
        <p:nvSpPr>
          <p:cNvPr id="72707" name="Slide Number Placeholder 3">
            <a:extLst>
              <a:ext uri="{FF2B5EF4-FFF2-40B4-BE49-F238E27FC236}">
                <a16:creationId xmlns:a16="http://schemas.microsoft.com/office/drawing/2014/main" id="{7D392FD5-972C-921F-C404-C4AA4B874B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B53C2910-A1DD-40BA-A444-6CFBE1AABE5B}" type="slidenum">
              <a:rPr lang="en-US" altLang="en-US" sz="1000"/>
              <a:pPr/>
              <a:t>8</a:t>
            </a:fld>
            <a:endParaRPr lang="en-US" altLang="en-US"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EB3A3EC1-FB89-E70B-70D4-E516DEF508ED}"/>
              </a:ext>
            </a:extLst>
          </p:cNvPr>
          <p:cNvSpPr>
            <a:spLocks noGrp="1" noRot="1" noChangeAspect="1"/>
          </p:cNvSpPr>
          <p:nvPr>
            <p:ph type="sldImg"/>
          </p:nvPr>
        </p:nvSpPr>
        <p:spPr>
          <a:ln/>
        </p:spPr>
      </p:sp>
      <p:sp>
        <p:nvSpPr>
          <p:cNvPr id="73730" name="Notes Placeholder 2">
            <a:extLst>
              <a:ext uri="{FF2B5EF4-FFF2-40B4-BE49-F238E27FC236}">
                <a16:creationId xmlns:a16="http://schemas.microsoft.com/office/drawing/2014/main" id="{DD48BD9B-E0BC-D740-EC52-16521903C2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But first, </a:t>
            </a:r>
          </a:p>
          <a:p>
            <a:endParaRPr lang="en-US" altLang="en-US"/>
          </a:p>
          <a:p>
            <a:r>
              <a:rPr lang="en-US" altLang="en-US"/>
              <a:t>For decades we have managed our resources at the stand level. We have identified a stand, set an objective and frequently met that objective. But Landscape ecology tells us that its not just the stand itself that we are treating – we are impacting the stands around it. </a:t>
            </a:r>
          </a:p>
          <a:p>
            <a:endParaRPr lang="en-US" altLang="en-US"/>
          </a:p>
          <a:p>
            <a:r>
              <a:rPr lang="en-US" altLang="en-US"/>
              <a:t>Regardless of how hard we try the stands that we manage are part of a bigger picture. </a:t>
            </a:r>
          </a:p>
          <a:p>
            <a:endParaRPr lang="en-US" altLang="en-US"/>
          </a:p>
          <a:p>
            <a:r>
              <a:rPr lang="en-US" altLang="en-US"/>
              <a:t>Managing the stands not of interest can be as important as managing the stand of interest.</a:t>
            </a:r>
          </a:p>
        </p:txBody>
      </p:sp>
      <p:sp>
        <p:nvSpPr>
          <p:cNvPr id="73731" name="Slide Number Placeholder 3">
            <a:extLst>
              <a:ext uri="{FF2B5EF4-FFF2-40B4-BE49-F238E27FC236}">
                <a16:creationId xmlns:a16="http://schemas.microsoft.com/office/drawing/2014/main" id="{38CB198D-25BB-E666-E5DF-DF7FDF9AA1B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defTabSz="923925"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defTabSz="923925"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defTabSz="923925"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defTabSz="923925"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defTabSz="923925"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fld id="{9E8BF7BE-B525-498A-A80A-C0B7C275FE73}" type="slidenum">
              <a:rPr lang="en-US" altLang="en-US" sz="1000"/>
              <a:pPr/>
              <a:t>9</a:t>
            </a:fld>
            <a:endParaRPr lang="en-US" altLang="en-US"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115715" name="Rectangle 3"/>
          <p:cNvSpPr>
            <a:spLocks noGrp="1" noChangeArrowheads="1"/>
          </p:cNvSpPr>
          <p:nvPr>
            <p:ph type="subTitle" idx="1"/>
          </p:nvPr>
        </p:nvSpPr>
        <p:spPr>
          <a:xfrm>
            <a:off x="914400" y="35814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 name="Rectangle 4">
            <a:extLst>
              <a:ext uri="{FF2B5EF4-FFF2-40B4-BE49-F238E27FC236}">
                <a16:creationId xmlns:a16="http://schemas.microsoft.com/office/drawing/2014/main" id="{7978DBE0-64EF-6858-B759-5203D9580258}"/>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A563CCD-02F5-4D23-89A0-2D9D4C1ADFC9}"/>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C3E8B01-7473-1CA3-2032-4B9A8249E4F9}"/>
              </a:ext>
            </a:extLst>
          </p:cNvPr>
          <p:cNvSpPr>
            <a:spLocks noGrp="1" noChangeArrowheads="1"/>
          </p:cNvSpPr>
          <p:nvPr>
            <p:ph type="sldNum" sz="quarter" idx="12"/>
          </p:nvPr>
        </p:nvSpPr>
        <p:spPr/>
        <p:txBody>
          <a:bodyPr/>
          <a:lstStyle>
            <a:lvl1pPr>
              <a:defRPr/>
            </a:lvl1pPr>
          </a:lstStyle>
          <a:p>
            <a:fld id="{608C5DC7-D7A6-4E99-A692-2B43211B7235}" type="slidenum">
              <a:rPr lang="en-US" altLang="en-US"/>
              <a:pPr/>
              <a:t>‹#›</a:t>
            </a:fld>
            <a:endParaRPr lang="en-US" altLang="en-US"/>
          </a:p>
        </p:txBody>
      </p:sp>
    </p:spTree>
    <p:extLst>
      <p:ext uri="{BB962C8B-B14F-4D97-AF65-F5344CB8AC3E}">
        <p14:creationId xmlns:p14="http://schemas.microsoft.com/office/powerpoint/2010/main" val="400747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8F2751-5619-CBA3-3B6F-BB502E92719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6A12891-A749-27DC-AD44-76D520877E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8D7E57-24F4-0BC0-1452-E5399247B47F}"/>
              </a:ext>
            </a:extLst>
          </p:cNvPr>
          <p:cNvSpPr>
            <a:spLocks noGrp="1"/>
          </p:cNvSpPr>
          <p:nvPr>
            <p:ph type="sldNum" sz="quarter" idx="12"/>
          </p:nvPr>
        </p:nvSpPr>
        <p:spPr/>
        <p:txBody>
          <a:bodyPr/>
          <a:lstStyle>
            <a:lvl1pPr>
              <a:defRPr/>
            </a:lvl1pPr>
          </a:lstStyle>
          <a:p>
            <a:fld id="{44E8F4A9-EF98-4697-9990-18228C07DDFC}" type="slidenum">
              <a:rPr lang="en-US" altLang="en-US"/>
              <a:pPr/>
              <a:t>‹#›</a:t>
            </a:fld>
            <a:endParaRPr lang="en-US" altLang="en-US"/>
          </a:p>
        </p:txBody>
      </p:sp>
    </p:spTree>
    <p:extLst>
      <p:ext uri="{BB962C8B-B14F-4D97-AF65-F5344CB8AC3E}">
        <p14:creationId xmlns:p14="http://schemas.microsoft.com/office/powerpoint/2010/main" val="2155066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E69E39-488E-FF67-BDFA-D83F05AA55FC}"/>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250A564-DF62-3123-B11F-9649C8CB8F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314FFB-0C09-C8BB-99E6-08B434FE0173}"/>
              </a:ext>
            </a:extLst>
          </p:cNvPr>
          <p:cNvSpPr>
            <a:spLocks noGrp="1"/>
          </p:cNvSpPr>
          <p:nvPr>
            <p:ph type="sldNum" sz="quarter" idx="12"/>
          </p:nvPr>
        </p:nvSpPr>
        <p:spPr/>
        <p:txBody>
          <a:bodyPr/>
          <a:lstStyle>
            <a:lvl1pPr>
              <a:defRPr/>
            </a:lvl1pPr>
          </a:lstStyle>
          <a:p>
            <a:fld id="{34F8A252-B148-44A3-BF45-3FD0C97207A1}" type="slidenum">
              <a:rPr lang="en-US" altLang="en-US"/>
              <a:pPr/>
              <a:t>‹#›</a:t>
            </a:fld>
            <a:endParaRPr lang="en-US" altLang="en-US"/>
          </a:p>
        </p:txBody>
      </p:sp>
    </p:spTree>
    <p:extLst>
      <p:ext uri="{BB962C8B-B14F-4D97-AF65-F5344CB8AC3E}">
        <p14:creationId xmlns:p14="http://schemas.microsoft.com/office/powerpoint/2010/main" val="4220335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DD153BB7-0F71-30E1-1080-E34B3A3741EA}"/>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775632A4-2E75-D52D-3E0E-C3404001C5D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B723E8C-13F1-5465-8414-718FD2D38171}"/>
              </a:ext>
            </a:extLst>
          </p:cNvPr>
          <p:cNvSpPr>
            <a:spLocks noGrp="1"/>
          </p:cNvSpPr>
          <p:nvPr>
            <p:ph type="sldNum" sz="quarter" idx="12"/>
          </p:nvPr>
        </p:nvSpPr>
        <p:spPr/>
        <p:txBody>
          <a:bodyPr/>
          <a:lstStyle>
            <a:lvl1pPr>
              <a:defRPr/>
            </a:lvl1pPr>
          </a:lstStyle>
          <a:p>
            <a:fld id="{4AF50A07-8479-4600-AFCB-DAED82F2E89B}" type="slidenum">
              <a:rPr lang="en-US" altLang="en-US"/>
              <a:pPr/>
              <a:t>‹#›</a:t>
            </a:fld>
            <a:endParaRPr lang="en-US" altLang="en-US"/>
          </a:p>
        </p:txBody>
      </p:sp>
    </p:spTree>
    <p:extLst>
      <p:ext uri="{BB962C8B-B14F-4D97-AF65-F5344CB8AC3E}">
        <p14:creationId xmlns:p14="http://schemas.microsoft.com/office/powerpoint/2010/main" val="3670081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5E8F3A-1B63-3EF0-0BA1-265AFC34FC9C}"/>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44B31AA0-A937-25FD-9815-78EE9B8D169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7A2DF065-A990-14C8-F186-AB184B4061E9}"/>
              </a:ext>
            </a:extLst>
          </p:cNvPr>
          <p:cNvSpPr>
            <a:spLocks noGrp="1"/>
          </p:cNvSpPr>
          <p:nvPr>
            <p:ph type="sldNum" sz="quarter" idx="12"/>
          </p:nvPr>
        </p:nvSpPr>
        <p:spPr/>
        <p:txBody>
          <a:bodyPr/>
          <a:lstStyle>
            <a:lvl1pPr>
              <a:defRPr/>
            </a:lvl1pPr>
          </a:lstStyle>
          <a:p>
            <a:fld id="{A453B803-D772-4766-8E23-49614D6B1383}" type="slidenum">
              <a:rPr lang="en-US" altLang="en-US"/>
              <a:pPr/>
              <a:t>‹#›</a:t>
            </a:fld>
            <a:endParaRPr lang="en-US" altLang="en-US"/>
          </a:p>
        </p:txBody>
      </p:sp>
    </p:spTree>
    <p:extLst>
      <p:ext uri="{BB962C8B-B14F-4D97-AF65-F5344CB8AC3E}">
        <p14:creationId xmlns:p14="http://schemas.microsoft.com/office/powerpoint/2010/main" val="4216153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04721B-932E-12C1-62D8-9AFB148B9698}"/>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56CB2C45-2B92-ECCB-9447-75AD72776A88}"/>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944D6CF-85A7-1200-CD6D-08B09B2FC7C8}"/>
              </a:ext>
            </a:extLst>
          </p:cNvPr>
          <p:cNvSpPr>
            <a:spLocks noGrp="1" noChangeArrowheads="1"/>
          </p:cNvSpPr>
          <p:nvPr>
            <p:ph type="sldNum" sz="quarter" idx="12"/>
          </p:nvPr>
        </p:nvSpPr>
        <p:spPr/>
        <p:txBody>
          <a:bodyPr/>
          <a:lstStyle>
            <a:lvl1pPr>
              <a:defRPr/>
            </a:lvl1pPr>
          </a:lstStyle>
          <a:p>
            <a:fld id="{61577303-B117-41E3-8BF3-83B224AF5EB8}" type="slidenum">
              <a:rPr lang="en-US" altLang="en-US"/>
              <a:pPr/>
              <a:t>‹#›</a:t>
            </a:fld>
            <a:endParaRPr lang="en-US" altLang="en-US"/>
          </a:p>
        </p:txBody>
      </p:sp>
    </p:spTree>
    <p:extLst>
      <p:ext uri="{BB962C8B-B14F-4D97-AF65-F5344CB8AC3E}">
        <p14:creationId xmlns:p14="http://schemas.microsoft.com/office/powerpoint/2010/main" val="647754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1069DDB-5F31-45AB-0608-025E83FC35B0}"/>
              </a:ext>
            </a:extLst>
          </p:cNvPr>
          <p:cNvSpPr>
            <a:spLocks noGrp="1"/>
          </p:cNvSpPr>
          <p:nvPr>
            <p:ph type="dt" sz="half" idx="10"/>
          </p:nvPr>
        </p:nvSpPr>
        <p:spPr/>
        <p:txBody>
          <a:bodyPr/>
          <a:lstStyle>
            <a:lvl1pPr>
              <a:defRPr>
                <a:latin typeface="Times New Roman" panose="02020603050405020304" pitchFamily="18" charset="0"/>
              </a:defRPr>
            </a:lvl1pPr>
          </a:lstStyle>
          <a:p>
            <a:fld id="{97CA00AE-83F6-49F7-976F-01872490669D}"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6E0A6FFE-DBB1-AFF3-4D6E-91C45473B7BC}"/>
              </a:ext>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3A94D6BE-456E-A033-ACA8-845F15885A27}"/>
              </a:ext>
            </a:extLst>
          </p:cNvPr>
          <p:cNvSpPr>
            <a:spLocks noGrp="1"/>
          </p:cNvSpPr>
          <p:nvPr>
            <p:ph type="sldNum" sz="quarter" idx="12"/>
          </p:nvPr>
        </p:nvSpPr>
        <p:spPr/>
        <p:txBody>
          <a:bodyPr/>
          <a:lstStyle>
            <a:lvl1pPr>
              <a:defRPr>
                <a:latin typeface="Times New Roman" panose="02020603050405020304" pitchFamily="18" charset="0"/>
              </a:defRPr>
            </a:lvl1pPr>
          </a:lstStyle>
          <a:p>
            <a:fld id="{D8FA2FCE-F39E-4323-8E7F-7B0220F0E217}" type="slidenum">
              <a:rPr lang="en-US" altLang="en-US"/>
              <a:pPr/>
              <a:t>‹#›</a:t>
            </a:fld>
            <a:endParaRPr lang="en-US" altLang="en-US"/>
          </a:p>
        </p:txBody>
      </p:sp>
    </p:spTree>
    <p:extLst>
      <p:ext uri="{BB962C8B-B14F-4D97-AF65-F5344CB8AC3E}">
        <p14:creationId xmlns:p14="http://schemas.microsoft.com/office/powerpoint/2010/main" val="197881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8A316-6BEC-3A62-E5A4-2F4F7A43E567}"/>
              </a:ext>
            </a:extLst>
          </p:cNvPr>
          <p:cNvSpPr>
            <a:spLocks noGrp="1"/>
          </p:cNvSpPr>
          <p:nvPr>
            <p:ph type="dt" sz="half" idx="10"/>
          </p:nvPr>
        </p:nvSpPr>
        <p:spPr/>
        <p:txBody>
          <a:bodyPr/>
          <a:lstStyle>
            <a:lvl1pPr>
              <a:defRPr>
                <a:latin typeface="Times New Roman" panose="02020603050405020304" pitchFamily="18" charset="0"/>
              </a:defRPr>
            </a:lvl1pPr>
          </a:lstStyle>
          <a:p>
            <a:fld id="{F350FFFF-789F-41C3-BFC0-82AF7C5CE091}"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CB26BD71-7299-720F-6F7B-79170EB966B9}"/>
              </a:ext>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C8934EE8-624B-8F71-F101-BEF028D3D340}"/>
              </a:ext>
            </a:extLst>
          </p:cNvPr>
          <p:cNvSpPr>
            <a:spLocks noGrp="1"/>
          </p:cNvSpPr>
          <p:nvPr>
            <p:ph type="sldNum" sz="quarter" idx="12"/>
          </p:nvPr>
        </p:nvSpPr>
        <p:spPr/>
        <p:txBody>
          <a:bodyPr/>
          <a:lstStyle>
            <a:lvl1pPr>
              <a:defRPr>
                <a:latin typeface="Times New Roman" panose="02020603050405020304" pitchFamily="18" charset="0"/>
              </a:defRPr>
            </a:lvl1pPr>
          </a:lstStyle>
          <a:p>
            <a:fld id="{65D99E93-7755-4905-970A-6AD0C332E909}" type="slidenum">
              <a:rPr lang="en-US" altLang="en-US"/>
              <a:pPr/>
              <a:t>‹#›</a:t>
            </a:fld>
            <a:endParaRPr lang="en-US" altLang="en-US"/>
          </a:p>
        </p:txBody>
      </p:sp>
    </p:spTree>
    <p:extLst>
      <p:ext uri="{BB962C8B-B14F-4D97-AF65-F5344CB8AC3E}">
        <p14:creationId xmlns:p14="http://schemas.microsoft.com/office/powerpoint/2010/main" val="38866742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BCDD08-7E4B-1A5A-0DEC-140450FE1D17}"/>
              </a:ext>
            </a:extLst>
          </p:cNvPr>
          <p:cNvSpPr>
            <a:spLocks noGrp="1"/>
          </p:cNvSpPr>
          <p:nvPr>
            <p:ph type="dt" sz="half" idx="10"/>
          </p:nvPr>
        </p:nvSpPr>
        <p:spPr/>
        <p:txBody>
          <a:bodyPr/>
          <a:lstStyle>
            <a:lvl1pPr>
              <a:defRPr>
                <a:latin typeface="Times New Roman" panose="02020603050405020304" pitchFamily="18" charset="0"/>
              </a:defRPr>
            </a:lvl1pPr>
          </a:lstStyle>
          <a:p>
            <a:fld id="{1194E57B-7615-490D-874F-388EF2274266}"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39F3344F-6E16-037F-E5F3-0A1014737F2C}"/>
              </a:ext>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A905FCD5-B069-5EDF-229B-C81717E2DA19}"/>
              </a:ext>
            </a:extLst>
          </p:cNvPr>
          <p:cNvSpPr>
            <a:spLocks noGrp="1"/>
          </p:cNvSpPr>
          <p:nvPr>
            <p:ph type="sldNum" sz="quarter" idx="12"/>
          </p:nvPr>
        </p:nvSpPr>
        <p:spPr/>
        <p:txBody>
          <a:bodyPr/>
          <a:lstStyle>
            <a:lvl1pPr>
              <a:defRPr>
                <a:latin typeface="Times New Roman" panose="02020603050405020304" pitchFamily="18" charset="0"/>
              </a:defRPr>
            </a:lvl1pPr>
          </a:lstStyle>
          <a:p>
            <a:fld id="{C284DB18-6EE1-4E5F-B9A0-6D1621E4456C}" type="slidenum">
              <a:rPr lang="en-US" altLang="en-US"/>
              <a:pPr/>
              <a:t>‹#›</a:t>
            </a:fld>
            <a:endParaRPr lang="en-US" altLang="en-US"/>
          </a:p>
        </p:txBody>
      </p:sp>
    </p:spTree>
    <p:extLst>
      <p:ext uri="{BB962C8B-B14F-4D97-AF65-F5344CB8AC3E}">
        <p14:creationId xmlns:p14="http://schemas.microsoft.com/office/powerpoint/2010/main" val="905094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BD2FB8-A0D0-83F1-607A-45559041625D}"/>
              </a:ext>
            </a:extLst>
          </p:cNvPr>
          <p:cNvSpPr>
            <a:spLocks noGrp="1"/>
          </p:cNvSpPr>
          <p:nvPr>
            <p:ph type="dt" sz="half" idx="10"/>
          </p:nvPr>
        </p:nvSpPr>
        <p:spPr/>
        <p:txBody>
          <a:bodyPr/>
          <a:lstStyle>
            <a:lvl1pPr>
              <a:defRPr>
                <a:latin typeface="Times New Roman" panose="02020603050405020304" pitchFamily="18" charset="0"/>
              </a:defRPr>
            </a:lvl1pPr>
          </a:lstStyle>
          <a:p>
            <a:fld id="{D0218C68-7E70-4A1E-8708-46BB79A971F5}" type="datetimeFigureOut">
              <a:rPr lang="en-US" altLang="en-US"/>
              <a:pPr/>
              <a:t>8/4/2025</a:t>
            </a:fld>
            <a:endParaRPr lang="en-US" altLang="en-US"/>
          </a:p>
        </p:txBody>
      </p:sp>
      <p:sp>
        <p:nvSpPr>
          <p:cNvPr id="6" name="Footer Placeholder 5">
            <a:extLst>
              <a:ext uri="{FF2B5EF4-FFF2-40B4-BE49-F238E27FC236}">
                <a16:creationId xmlns:a16="http://schemas.microsoft.com/office/drawing/2014/main" id="{2CA8988D-4301-9BAA-C850-8E4B6E5CE737}"/>
              </a:ext>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7018C321-86B9-05E8-4DD3-F1C162585FB9}"/>
              </a:ext>
            </a:extLst>
          </p:cNvPr>
          <p:cNvSpPr>
            <a:spLocks noGrp="1"/>
          </p:cNvSpPr>
          <p:nvPr>
            <p:ph type="sldNum" sz="quarter" idx="12"/>
          </p:nvPr>
        </p:nvSpPr>
        <p:spPr/>
        <p:txBody>
          <a:bodyPr/>
          <a:lstStyle>
            <a:lvl1pPr>
              <a:defRPr>
                <a:latin typeface="Times New Roman" panose="02020603050405020304" pitchFamily="18" charset="0"/>
              </a:defRPr>
            </a:lvl1pPr>
          </a:lstStyle>
          <a:p>
            <a:fld id="{96FA1237-11D6-4EB0-AEC3-26CCAD3B2751}" type="slidenum">
              <a:rPr lang="en-US" altLang="en-US"/>
              <a:pPr/>
              <a:t>‹#›</a:t>
            </a:fld>
            <a:endParaRPr lang="en-US" altLang="en-US"/>
          </a:p>
        </p:txBody>
      </p:sp>
    </p:spTree>
    <p:extLst>
      <p:ext uri="{BB962C8B-B14F-4D97-AF65-F5344CB8AC3E}">
        <p14:creationId xmlns:p14="http://schemas.microsoft.com/office/powerpoint/2010/main" val="1881466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FB6D39-352D-B26F-518D-9176EC3A2355}"/>
              </a:ext>
            </a:extLst>
          </p:cNvPr>
          <p:cNvSpPr>
            <a:spLocks noGrp="1"/>
          </p:cNvSpPr>
          <p:nvPr>
            <p:ph type="dt" sz="half" idx="10"/>
          </p:nvPr>
        </p:nvSpPr>
        <p:spPr/>
        <p:txBody>
          <a:bodyPr/>
          <a:lstStyle>
            <a:lvl1pPr>
              <a:defRPr>
                <a:latin typeface="Times New Roman" panose="02020603050405020304" pitchFamily="18" charset="0"/>
              </a:defRPr>
            </a:lvl1pPr>
          </a:lstStyle>
          <a:p>
            <a:fld id="{0AA60DBD-01D0-4610-9AD8-1059AF82E843}" type="datetimeFigureOut">
              <a:rPr lang="en-US" altLang="en-US"/>
              <a:pPr/>
              <a:t>8/4/2025</a:t>
            </a:fld>
            <a:endParaRPr lang="en-US" altLang="en-US"/>
          </a:p>
        </p:txBody>
      </p:sp>
      <p:sp>
        <p:nvSpPr>
          <p:cNvPr id="8" name="Footer Placeholder 7">
            <a:extLst>
              <a:ext uri="{FF2B5EF4-FFF2-40B4-BE49-F238E27FC236}">
                <a16:creationId xmlns:a16="http://schemas.microsoft.com/office/drawing/2014/main" id="{30363B75-7FFD-6E31-EF53-50C6FE978A67}"/>
              </a:ext>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9" name="Slide Number Placeholder 8">
            <a:extLst>
              <a:ext uri="{FF2B5EF4-FFF2-40B4-BE49-F238E27FC236}">
                <a16:creationId xmlns:a16="http://schemas.microsoft.com/office/drawing/2014/main" id="{BB9457D7-C5B4-5B59-5C8F-6AA9FA5870A2}"/>
              </a:ext>
            </a:extLst>
          </p:cNvPr>
          <p:cNvSpPr>
            <a:spLocks noGrp="1"/>
          </p:cNvSpPr>
          <p:nvPr>
            <p:ph type="sldNum" sz="quarter" idx="12"/>
          </p:nvPr>
        </p:nvSpPr>
        <p:spPr/>
        <p:txBody>
          <a:bodyPr/>
          <a:lstStyle>
            <a:lvl1pPr>
              <a:defRPr>
                <a:latin typeface="Times New Roman" panose="02020603050405020304" pitchFamily="18" charset="0"/>
              </a:defRPr>
            </a:lvl1pPr>
          </a:lstStyle>
          <a:p>
            <a:fld id="{123D19EE-FCDD-4A54-BB2C-EB685F90A059}" type="slidenum">
              <a:rPr lang="en-US" altLang="en-US"/>
              <a:pPr/>
              <a:t>‹#›</a:t>
            </a:fld>
            <a:endParaRPr lang="en-US" altLang="en-US"/>
          </a:p>
        </p:txBody>
      </p:sp>
    </p:spTree>
    <p:extLst>
      <p:ext uri="{BB962C8B-B14F-4D97-AF65-F5344CB8AC3E}">
        <p14:creationId xmlns:p14="http://schemas.microsoft.com/office/powerpoint/2010/main" val="655362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2B0BB-83E7-C819-ED05-81A8C8E2F54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6FA735F-0F73-82BE-2E9E-24A925A0995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44382D-9843-8BDF-E40C-8A727C8C5D02}"/>
              </a:ext>
            </a:extLst>
          </p:cNvPr>
          <p:cNvSpPr>
            <a:spLocks noGrp="1"/>
          </p:cNvSpPr>
          <p:nvPr>
            <p:ph type="sldNum" sz="quarter" idx="12"/>
          </p:nvPr>
        </p:nvSpPr>
        <p:spPr/>
        <p:txBody>
          <a:bodyPr/>
          <a:lstStyle>
            <a:lvl1pPr>
              <a:defRPr/>
            </a:lvl1pPr>
          </a:lstStyle>
          <a:p>
            <a:fld id="{EB7820D3-55BD-4D6F-B459-5DDB5BC36352}" type="slidenum">
              <a:rPr lang="en-US" altLang="en-US"/>
              <a:pPr/>
              <a:t>‹#›</a:t>
            </a:fld>
            <a:endParaRPr lang="en-US" altLang="en-US"/>
          </a:p>
        </p:txBody>
      </p:sp>
    </p:spTree>
    <p:extLst>
      <p:ext uri="{BB962C8B-B14F-4D97-AF65-F5344CB8AC3E}">
        <p14:creationId xmlns:p14="http://schemas.microsoft.com/office/powerpoint/2010/main" val="11042259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DCD396-8B15-9B91-178B-A04217FB0AC2}"/>
              </a:ext>
            </a:extLst>
          </p:cNvPr>
          <p:cNvSpPr>
            <a:spLocks noGrp="1"/>
          </p:cNvSpPr>
          <p:nvPr>
            <p:ph type="dt" sz="half" idx="10"/>
          </p:nvPr>
        </p:nvSpPr>
        <p:spPr/>
        <p:txBody>
          <a:bodyPr/>
          <a:lstStyle>
            <a:lvl1pPr>
              <a:defRPr>
                <a:latin typeface="Times New Roman" panose="02020603050405020304" pitchFamily="18" charset="0"/>
              </a:defRPr>
            </a:lvl1pPr>
          </a:lstStyle>
          <a:p>
            <a:fld id="{267CDA77-2EF3-4D8D-853D-095E0C7C58A4}" type="datetimeFigureOut">
              <a:rPr lang="en-US" altLang="en-US"/>
              <a:pPr/>
              <a:t>8/4/2025</a:t>
            </a:fld>
            <a:endParaRPr lang="en-US" altLang="en-US"/>
          </a:p>
        </p:txBody>
      </p:sp>
      <p:sp>
        <p:nvSpPr>
          <p:cNvPr id="4" name="Footer Placeholder 3">
            <a:extLst>
              <a:ext uri="{FF2B5EF4-FFF2-40B4-BE49-F238E27FC236}">
                <a16:creationId xmlns:a16="http://schemas.microsoft.com/office/drawing/2014/main" id="{147B1DE3-71B3-A281-9CD7-C742A4F384B2}"/>
              </a:ext>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B445CF4E-4DBF-03B4-3EE6-1DA5F651B73A}"/>
              </a:ext>
            </a:extLst>
          </p:cNvPr>
          <p:cNvSpPr>
            <a:spLocks noGrp="1"/>
          </p:cNvSpPr>
          <p:nvPr>
            <p:ph type="sldNum" sz="quarter" idx="12"/>
          </p:nvPr>
        </p:nvSpPr>
        <p:spPr/>
        <p:txBody>
          <a:bodyPr/>
          <a:lstStyle>
            <a:lvl1pPr>
              <a:defRPr>
                <a:latin typeface="Times New Roman" panose="02020603050405020304" pitchFamily="18" charset="0"/>
              </a:defRPr>
            </a:lvl1pPr>
          </a:lstStyle>
          <a:p>
            <a:fld id="{750F1266-E8F5-477F-AB64-8978BE585CEE}" type="slidenum">
              <a:rPr lang="en-US" altLang="en-US"/>
              <a:pPr/>
              <a:t>‹#›</a:t>
            </a:fld>
            <a:endParaRPr lang="en-US" altLang="en-US"/>
          </a:p>
        </p:txBody>
      </p:sp>
    </p:spTree>
    <p:extLst>
      <p:ext uri="{BB962C8B-B14F-4D97-AF65-F5344CB8AC3E}">
        <p14:creationId xmlns:p14="http://schemas.microsoft.com/office/powerpoint/2010/main" val="343885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2733F5-3B5B-EAE1-AA2C-F44321D47C5E}"/>
              </a:ext>
            </a:extLst>
          </p:cNvPr>
          <p:cNvSpPr>
            <a:spLocks noGrp="1"/>
          </p:cNvSpPr>
          <p:nvPr>
            <p:ph type="dt" sz="half" idx="10"/>
          </p:nvPr>
        </p:nvSpPr>
        <p:spPr/>
        <p:txBody>
          <a:bodyPr/>
          <a:lstStyle>
            <a:lvl1pPr>
              <a:defRPr>
                <a:latin typeface="Times New Roman" panose="02020603050405020304" pitchFamily="18" charset="0"/>
              </a:defRPr>
            </a:lvl1pPr>
          </a:lstStyle>
          <a:p>
            <a:fld id="{C3518C5F-52BF-4FE3-B847-AD901A436A92}" type="datetimeFigureOut">
              <a:rPr lang="en-US" altLang="en-US"/>
              <a:pPr/>
              <a:t>8/4/2025</a:t>
            </a:fld>
            <a:endParaRPr lang="en-US" altLang="en-US"/>
          </a:p>
        </p:txBody>
      </p:sp>
      <p:sp>
        <p:nvSpPr>
          <p:cNvPr id="3" name="Footer Placeholder 2">
            <a:extLst>
              <a:ext uri="{FF2B5EF4-FFF2-40B4-BE49-F238E27FC236}">
                <a16:creationId xmlns:a16="http://schemas.microsoft.com/office/drawing/2014/main" id="{63B345BD-A34B-F1C1-22AB-CFCDF77AC7AD}"/>
              </a:ext>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4" name="Slide Number Placeholder 3">
            <a:extLst>
              <a:ext uri="{FF2B5EF4-FFF2-40B4-BE49-F238E27FC236}">
                <a16:creationId xmlns:a16="http://schemas.microsoft.com/office/drawing/2014/main" id="{5E3C4438-D30E-4662-958E-8E16D17FA608}"/>
              </a:ext>
            </a:extLst>
          </p:cNvPr>
          <p:cNvSpPr>
            <a:spLocks noGrp="1"/>
          </p:cNvSpPr>
          <p:nvPr>
            <p:ph type="sldNum" sz="quarter" idx="12"/>
          </p:nvPr>
        </p:nvSpPr>
        <p:spPr/>
        <p:txBody>
          <a:bodyPr/>
          <a:lstStyle>
            <a:lvl1pPr>
              <a:defRPr>
                <a:latin typeface="Times New Roman" panose="02020603050405020304" pitchFamily="18" charset="0"/>
              </a:defRPr>
            </a:lvl1pPr>
          </a:lstStyle>
          <a:p>
            <a:fld id="{A0C1F5E5-4CC5-4802-841C-6D3F3E42BF48}" type="slidenum">
              <a:rPr lang="en-US" altLang="en-US"/>
              <a:pPr/>
              <a:t>‹#›</a:t>
            </a:fld>
            <a:endParaRPr lang="en-US" altLang="en-US"/>
          </a:p>
        </p:txBody>
      </p:sp>
    </p:spTree>
    <p:extLst>
      <p:ext uri="{BB962C8B-B14F-4D97-AF65-F5344CB8AC3E}">
        <p14:creationId xmlns:p14="http://schemas.microsoft.com/office/powerpoint/2010/main" val="8759720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FFAFC4E-CFA4-1821-9C14-E2F0157FFF0A}"/>
              </a:ext>
            </a:extLst>
          </p:cNvPr>
          <p:cNvSpPr>
            <a:spLocks noGrp="1"/>
          </p:cNvSpPr>
          <p:nvPr>
            <p:ph type="dt" sz="half" idx="10"/>
          </p:nvPr>
        </p:nvSpPr>
        <p:spPr/>
        <p:txBody>
          <a:bodyPr/>
          <a:lstStyle>
            <a:lvl1pPr>
              <a:defRPr>
                <a:latin typeface="Times New Roman" panose="02020603050405020304" pitchFamily="18" charset="0"/>
              </a:defRPr>
            </a:lvl1pPr>
          </a:lstStyle>
          <a:p>
            <a:fld id="{B638D93D-456B-41B6-821E-DADCED5AC10B}" type="datetimeFigureOut">
              <a:rPr lang="en-US" altLang="en-US"/>
              <a:pPr/>
              <a:t>8/4/2025</a:t>
            </a:fld>
            <a:endParaRPr lang="en-US" altLang="en-US"/>
          </a:p>
        </p:txBody>
      </p:sp>
      <p:sp>
        <p:nvSpPr>
          <p:cNvPr id="6" name="Footer Placeholder 5">
            <a:extLst>
              <a:ext uri="{FF2B5EF4-FFF2-40B4-BE49-F238E27FC236}">
                <a16:creationId xmlns:a16="http://schemas.microsoft.com/office/drawing/2014/main" id="{EDA6E610-B02A-D10F-3AE0-E0D8438EECAA}"/>
              </a:ext>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C6A94262-B1F8-692B-C603-5691ECD38D0C}"/>
              </a:ext>
            </a:extLst>
          </p:cNvPr>
          <p:cNvSpPr>
            <a:spLocks noGrp="1"/>
          </p:cNvSpPr>
          <p:nvPr>
            <p:ph type="sldNum" sz="quarter" idx="12"/>
          </p:nvPr>
        </p:nvSpPr>
        <p:spPr/>
        <p:txBody>
          <a:bodyPr/>
          <a:lstStyle>
            <a:lvl1pPr>
              <a:defRPr>
                <a:latin typeface="Times New Roman" panose="02020603050405020304" pitchFamily="18" charset="0"/>
              </a:defRPr>
            </a:lvl1pPr>
          </a:lstStyle>
          <a:p>
            <a:fld id="{00E5E05B-5567-4FAD-BE92-D25DEE5FDA3F}" type="slidenum">
              <a:rPr lang="en-US" altLang="en-US"/>
              <a:pPr/>
              <a:t>‹#›</a:t>
            </a:fld>
            <a:endParaRPr lang="en-US" altLang="en-US"/>
          </a:p>
        </p:txBody>
      </p:sp>
    </p:spTree>
    <p:extLst>
      <p:ext uri="{BB962C8B-B14F-4D97-AF65-F5344CB8AC3E}">
        <p14:creationId xmlns:p14="http://schemas.microsoft.com/office/powerpoint/2010/main" val="759443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1BAFD219-70DA-9670-581D-741504CA84FF}"/>
              </a:ext>
            </a:extLst>
          </p:cNvPr>
          <p:cNvSpPr>
            <a:spLocks noGrp="1"/>
          </p:cNvSpPr>
          <p:nvPr>
            <p:ph type="dt" sz="half" idx="10"/>
          </p:nvPr>
        </p:nvSpPr>
        <p:spPr/>
        <p:txBody>
          <a:bodyPr/>
          <a:lstStyle>
            <a:lvl1pPr>
              <a:defRPr>
                <a:latin typeface="Times New Roman" panose="02020603050405020304" pitchFamily="18" charset="0"/>
              </a:defRPr>
            </a:lvl1pPr>
          </a:lstStyle>
          <a:p>
            <a:fld id="{56004232-B769-4312-860E-9F584DE4C03C}" type="datetimeFigureOut">
              <a:rPr lang="en-US" altLang="en-US"/>
              <a:pPr/>
              <a:t>8/4/2025</a:t>
            </a:fld>
            <a:endParaRPr lang="en-US" altLang="en-US"/>
          </a:p>
        </p:txBody>
      </p:sp>
      <p:sp>
        <p:nvSpPr>
          <p:cNvPr id="6" name="Footer Placeholder 5">
            <a:extLst>
              <a:ext uri="{FF2B5EF4-FFF2-40B4-BE49-F238E27FC236}">
                <a16:creationId xmlns:a16="http://schemas.microsoft.com/office/drawing/2014/main" id="{5F3C8DBE-B42C-557D-878B-835FA82D4403}"/>
              </a:ext>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E6021D34-EF38-BF87-D76D-77E5447F783C}"/>
              </a:ext>
            </a:extLst>
          </p:cNvPr>
          <p:cNvSpPr>
            <a:spLocks noGrp="1"/>
          </p:cNvSpPr>
          <p:nvPr>
            <p:ph type="sldNum" sz="quarter" idx="12"/>
          </p:nvPr>
        </p:nvSpPr>
        <p:spPr/>
        <p:txBody>
          <a:bodyPr/>
          <a:lstStyle>
            <a:lvl1pPr>
              <a:defRPr>
                <a:latin typeface="Times New Roman" panose="02020603050405020304" pitchFamily="18" charset="0"/>
              </a:defRPr>
            </a:lvl1pPr>
          </a:lstStyle>
          <a:p>
            <a:fld id="{0F9282F1-A143-41AE-8BA8-0413E5BBACA1}" type="slidenum">
              <a:rPr lang="en-US" altLang="en-US"/>
              <a:pPr/>
              <a:t>‹#›</a:t>
            </a:fld>
            <a:endParaRPr lang="en-US" altLang="en-US"/>
          </a:p>
        </p:txBody>
      </p:sp>
    </p:spTree>
    <p:extLst>
      <p:ext uri="{BB962C8B-B14F-4D97-AF65-F5344CB8AC3E}">
        <p14:creationId xmlns:p14="http://schemas.microsoft.com/office/powerpoint/2010/main" val="36732005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86CF62-A16B-8CB5-B555-07B471607DC4}"/>
              </a:ext>
            </a:extLst>
          </p:cNvPr>
          <p:cNvSpPr>
            <a:spLocks noGrp="1"/>
          </p:cNvSpPr>
          <p:nvPr>
            <p:ph type="dt" sz="half" idx="10"/>
          </p:nvPr>
        </p:nvSpPr>
        <p:spPr/>
        <p:txBody>
          <a:bodyPr/>
          <a:lstStyle>
            <a:lvl1pPr>
              <a:defRPr>
                <a:latin typeface="Times New Roman" panose="02020603050405020304" pitchFamily="18" charset="0"/>
              </a:defRPr>
            </a:lvl1pPr>
          </a:lstStyle>
          <a:p>
            <a:fld id="{4E8194B7-CBB3-4102-9D3F-D5CFD84D9550}"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CA124938-E8B8-DF8D-286A-FEC9F34E7D76}"/>
              </a:ext>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84A58CC4-339A-CD79-3A30-B850A5F96CCE}"/>
              </a:ext>
            </a:extLst>
          </p:cNvPr>
          <p:cNvSpPr>
            <a:spLocks noGrp="1"/>
          </p:cNvSpPr>
          <p:nvPr>
            <p:ph type="sldNum" sz="quarter" idx="12"/>
          </p:nvPr>
        </p:nvSpPr>
        <p:spPr/>
        <p:txBody>
          <a:bodyPr/>
          <a:lstStyle>
            <a:lvl1pPr>
              <a:defRPr>
                <a:latin typeface="Times New Roman" panose="02020603050405020304" pitchFamily="18" charset="0"/>
              </a:defRPr>
            </a:lvl1pPr>
          </a:lstStyle>
          <a:p>
            <a:fld id="{BBE09CF0-2D73-4983-80DE-45764257011A}" type="slidenum">
              <a:rPr lang="en-US" altLang="en-US"/>
              <a:pPr/>
              <a:t>‹#›</a:t>
            </a:fld>
            <a:endParaRPr lang="en-US" altLang="en-US"/>
          </a:p>
        </p:txBody>
      </p:sp>
    </p:spTree>
    <p:extLst>
      <p:ext uri="{BB962C8B-B14F-4D97-AF65-F5344CB8AC3E}">
        <p14:creationId xmlns:p14="http://schemas.microsoft.com/office/powerpoint/2010/main" val="2550755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10578F-DFA6-53F2-6EEB-8F973F927CA8}"/>
              </a:ext>
            </a:extLst>
          </p:cNvPr>
          <p:cNvSpPr>
            <a:spLocks noGrp="1"/>
          </p:cNvSpPr>
          <p:nvPr>
            <p:ph type="dt" sz="half" idx="10"/>
          </p:nvPr>
        </p:nvSpPr>
        <p:spPr/>
        <p:txBody>
          <a:bodyPr/>
          <a:lstStyle>
            <a:lvl1pPr>
              <a:defRPr>
                <a:latin typeface="Times New Roman" panose="02020603050405020304" pitchFamily="18" charset="0"/>
              </a:defRPr>
            </a:lvl1pPr>
          </a:lstStyle>
          <a:p>
            <a:fld id="{F0AB085C-A1FC-4740-89A9-F0BE5D2516E3}"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C28F48C9-8294-E8F7-031F-8AE7A83A61E0}"/>
              </a:ext>
            </a:extLst>
          </p:cNvPr>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041B574B-1F8F-E056-BD3A-99C9ED8472E4}"/>
              </a:ext>
            </a:extLst>
          </p:cNvPr>
          <p:cNvSpPr>
            <a:spLocks noGrp="1"/>
          </p:cNvSpPr>
          <p:nvPr>
            <p:ph type="sldNum" sz="quarter" idx="12"/>
          </p:nvPr>
        </p:nvSpPr>
        <p:spPr/>
        <p:txBody>
          <a:bodyPr/>
          <a:lstStyle>
            <a:lvl1pPr>
              <a:defRPr>
                <a:latin typeface="Times New Roman" panose="02020603050405020304" pitchFamily="18" charset="0"/>
              </a:defRPr>
            </a:lvl1pPr>
          </a:lstStyle>
          <a:p>
            <a:fld id="{52539311-9ACD-4C1D-8147-2019B654095C}" type="slidenum">
              <a:rPr lang="en-US" altLang="en-US"/>
              <a:pPr/>
              <a:t>‹#›</a:t>
            </a:fld>
            <a:endParaRPr lang="en-US" altLang="en-US"/>
          </a:p>
        </p:txBody>
      </p:sp>
    </p:spTree>
    <p:extLst>
      <p:ext uri="{BB962C8B-B14F-4D97-AF65-F5344CB8AC3E}">
        <p14:creationId xmlns:p14="http://schemas.microsoft.com/office/powerpoint/2010/main" val="41441137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68BDFB-7D19-50B4-4FB4-6435BDC968A0}"/>
              </a:ext>
            </a:extLst>
          </p:cNvPr>
          <p:cNvSpPr>
            <a:spLocks noGrp="1" noChangeArrowheads="1"/>
          </p:cNvSpPr>
          <p:nvPr>
            <p:ph type="dt" sz="half" idx="10"/>
          </p:nvPr>
        </p:nvSpPr>
        <p:spPr/>
        <p:txBody>
          <a:bodyPr rtlCol="0"/>
          <a:lstStyle>
            <a:lvl1pPr>
              <a:defRPr>
                <a:solidFill>
                  <a:prstClr val="white">
                    <a:tint val="75000"/>
                  </a:prstClr>
                </a:solidFill>
                <a:latin typeface="Times New Roman" pitchFamily="18" charset="0"/>
                <a:ea typeface="+mn-ea"/>
              </a:defRPr>
            </a:lvl1pPr>
          </a:lstStyle>
          <a:p>
            <a:pPr>
              <a:defRPr/>
            </a:pPr>
            <a:endParaRPr lang="en-US"/>
          </a:p>
        </p:txBody>
      </p:sp>
      <p:sp>
        <p:nvSpPr>
          <p:cNvPr id="6" name="Footer Placeholder 5">
            <a:extLst>
              <a:ext uri="{FF2B5EF4-FFF2-40B4-BE49-F238E27FC236}">
                <a16:creationId xmlns:a16="http://schemas.microsoft.com/office/drawing/2014/main" id="{08D37DC8-AD52-1724-6CA3-C532EEEBFA7D}"/>
              </a:ext>
            </a:extLst>
          </p:cNvPr>
          <p:cNvSpPr>
            <a:spLocks noGrp="1" noChangeArrowheads="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40986341-6F79-9991-37DB-308A349316A6}"/>
              </a:ext>
            </a:extLst>
          </p:cNvPr>
          <p:cNvSpPr>
            <a:spLocks noGrp="1" noChangeArrowheads="1"/>
          </p:cNvSpPr>
          <p:nvPr>
            <p:ph type="sldNum" sz="quarter" idx="12"/>
          </p:nvPr>
        </p:nvSpPr>
        <p:spPr/>
        <p:txBody>
          <a:bodyPr/>
          <a:lstStyle>
            <a:lvl1pPr>
              <a:defRPr>
                <a:latin typeface="Times New Roman" panose="02020603050405020304" pitchFamily="18" charset="0"/>
              </a:defRPr>
            </a:lvl1pPr>
          </a:lstStyle>
          <a:p>
            <a:fld id="{7C8B468E-4AEF-4498-96F2-8C7F200812AD}" type="slidenum">
              <a:rPr lang="en-US" altLang="en-US"/>
              <a:pPr/>
              <a:t>‹#›</a:t>
            </a:fld>
            <a:endParaRPr lang="en-US" altLang="en-US"/>
          </a:p>
        </p:txBody>
      </p:sp>
    </p:spTree>
    <p:extLst>
      <p:ext uri="{BB962C8B-B14F-4D97-AF65-F5344CB8AC3E}">
        <p14:creationId xmlns:p14="http://schemas.microsoft.com/office/powerpoint/2010/main" val="333556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5F111C9D-D305-119C-610A-D0393BA573BA}"/>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80140DD-0EDC-1448-F4A4-47CF8159A3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367B22-A619-2D75-3CC8-2EE098F9A742}"/>
              </a:ext>
            </a:extLst>
          </p:cNvPr>
          <p:cNvSpPr>
            <a:spLocks noGrp="1"/>
          </p:cNvSpPr>
          <p:nvPr>
            <p:ph type="sldNum" sz="quarter" idx="12"/>
          </p:nvPr>
        </p:nvSpPr>
        <p:spPr/>
        <p:txBody>
          <a:bodyPr/>
          <a:lstStyle>
            <a:lvl1pPr>
              <a:defRPr/>
            </a:lvl1pPr>
          </a:lstStyle>
          <a:p>
            <a:fld id="{C5A00504-D703-44CB-B97D-30B4D85E40AE}" type="slidenum">
              <a:rPr lang="en-US" altLang="en-US"/>
              <a:pPr/>
              <a:t>‹#›</a:t>
            </a:fld>
            <a:endParaRPr lang="en-US" altLang="en-US"/>
          </a:p>
        </p:txBody>
      </p:sp>
    </p:spTree>
    <p:extLst>
      <p:ext uri="{BB962C8B-B14F-4D97-AF65-F5344CB8AC3E}">
        <p14:creationId xmlns:p14="http://schemas.microsoft.com/office/powerpoint/2010/main" val="92533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7FA0C0-DBCC-1B7E-E5FB-F428D1948D64}"/>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CEA69D54-E356-C0C1-3476-6428BE1EA1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0756340-B6B8-48F6-E92B-81335530357A}"/>
              </a:ext>
            </a:extLst>
          </p:cNvPr>
          <p:cNvSpPr>
            <a:spLocks noGrp="1"/>
          </p:cNvSpPr>
          <p:nvPr>
            <p:ph type="sldNum" sz="quarter" idx="12"/>
          </p:nvPr>
        </p:nvSpPr>
        <p:spPr/>
        <p:txBody>
          <a:bodyPr/>
          <a:lstStyle>
            <a:lvl1pPr>
              <a:defRPr/>
            </a:lvl1pPr>
          </a:lstStyle>
          <a:p>
            <a:fld id="{78F13ADA-82B5-420A-AFD0-A87E20305B42}" type="slidenum">
              <a:rPr lang="en-US" altLang="en-US"/>
              <a:pPr/>
              <a:t>‹#›</a:t>
            </a:fld>
            <a:endParaRPr lang="en-US" altLang="en-US"/>
          </a:p>
        </p:txBody>
      </p:sp>
    </p:spTree>
    <p:extLst>
      <p:ext uri="{BB962C8B-B14F-4D97-AF65-F5344CB8AC3E}">
        <p14:creationId xmlns:p14="http://schemas.microsoft.com/office/powerpoint/2010/main" val="974937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503124-AEA3-C1F9-399A-AAC9869799D2}"/>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4D534C20-F0BC-18A3-C7BD-0D31266DD1B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3DFACAD6-BBF7-342D-35B6-D20E7B063ECF}"/>
              </a:ext>
            </a:extLst>
          </p:cNvPr>
          <p:cNvSpPr>
            <a:spLocks noGrp="1"/>
          </p:cNvSpPr>
          <p:nvPr>
            <p:ph type="sldNum" sz="quarter" idx="12"/>
          </p:nvPr>
        </p:nvSpPr>
        <p:spPr/>
        <p:txBody>
          <a:bodyPr/>
          <a:lstStyle>
            <a:lvl1pPr>
              <a:defRPr/>
            </a:lvl1pPr>
          </a:lstStyle>
          <a:p>
            <a:fld id="{DB725B1E-440A-443D-91F9-96C593A27566}" type="slidenum">
              <a:rPr lang="en-US" altLang="en-US"/>
              <a:pPr/>
              <a:t>‹#›</a:t>
            </a:fld>
            <a:endParaRPr lang="en-US" altLang="en-US"/>
          </a:p>
        </p:txBody>
      </p:sp>
    </p:spTree>
    <p:extLst>
      <p:ext uri="{BB962C8B-B14F-4D97-AF65-F5344CB8AC3E}">
        <p14:creationId xmlns:p14="http://schemas.microsoft.com/office/powerpoint/2010/main" val="3901279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477ABF-4B8A-469E-D45A-5C19EDA5C6AD}"/>
              </a:ext>
            </a:extLst>
          </p:cNvPr>
          <p:cNvSpPr>
            <a:spLocks noGrp="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FC636CC7-D14D-6900-156C-A5CD57524D6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2FDF984F-5C0E-3828-CE53-C639171F044C}"/>
              </a:ext>
            </a:extLst>
          </p:cNvPr>
          <p:cNvSpPr>
            <a:spLocks noGrp="1"/>
          </p:cNvSpPr>
          <p:nvPr>
            <p:ph type="sldNum" sz="quarter" idx="12"/>
          </p:nvPr>
        </p:nvSpPr>
        <p:spPr/>
        <p:txBody>
          <a:bodyPr/>
          <a:lstStyle>
            <a:lvl1pPr>
              <a:defRPr/>
            </a:lvl1pPr>
          </a:lstStyle>
          <a:p>
            <a:fld id="{EBFC8A3B-AD16-4F73-87C0-F35B013125AD}" type="slidenum">
              <a:rPr lang="en-US" altLang="en-US"/>
              <a:pPr/>
              <a:t>‹#›</a:t>
            </a:fld>
            <a:endParaRPr lang="en-US" altLang="en-US"/>
          </a:p>
        </p:txBody>
      </p:sp>
    </p:spTree>
    <p:extLst>
      <p:ext uri="{BB962C8B-B14F-4D97-AF65-F5344CB8AC3E}">
        <p14:creationId xmlns:p14="http://schemas.microsoft.com/office/powerpoint/2010/main" val="2914171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07A9C9-DD98-3F64-B129-0E2B28BC3843}"/>
              </a:ext>
            </a:extLst>
          </p:cNvPr>
          <p:cNvSpPr>
            <a:spLocks noGrp="1"/>
          </p:cNvSpPr>
          <p:nvPr>
            <p:ph type="dt" sz="half" idx="10"/>
          </p:nvPr>
        </p:nvSpPr>
        <p:spPr/>
        <p:txBody>
          <a:bodyPr/>
          <a:lstStyle>
            <a:lvl1pPr>
              <a:defRPr/>
            </a:lvl1pPr>
          </a:lstStyle>
          <a:p>
            <a:pPr>
              <a:defRPr/>
            </a:pPr>
            <a:endParaRPr lang="en-US"/>
          </a:p>
        </p:txBody>
      </p:sp>
      <p:sp>
        <p:nvSpPr>
          <p:cNvPr id="3" name="Footer Placeholder 2">
            <a:extLst>
              <a:ext uri="{FF2B5EF4-FFF2-40B4-BE49-F238E27FC236}">
                <a16:creationId xmlns:a16="http://schemas.microsoft.com/office/drawing/2014/main" id="{DF082AF9-7832-1837-5FD7-439BACD5E05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15273D14-E1EC-5EA5-43C8-485E9C92125E}"/>
              </a:ext>
            </a:extLst>
          </p:cNvPr>
          <p:cNvSpPr>
            <a:spLocks noGrp="1"/>
          </p:cNvSpPr>
          <p:nvPr>
            <p:ph type="sldNum" sz="quarter" idx="12"/>
          </p:nvPr>
        </p:nvSpPr>
        <p:spPr/>
        <p:txBody>
          <a:bodyPr/>
          <a:lstStyle>
            <a:lvl1pPr>
              <a:defRPr/>
            </a:lvl1pPr>
          </a:lstStyle>
          <a:p>
            <a:fld id="{3CB8C44D-B362-4980-8090-6C7DE9CCB44F}" type="slidenum">
              <a:rPr lang="en-US" altLang="en-US"/>
              <a:pPr/>
              <a:t>‹#›</a:t>
            </a:fld>
            <a:endParaRPr lang="en-US" altLang="en-US"/>
          </a:p>
        </p:txBody>
      </p:sp>
    </p:spTree>
    <p:extLst>
      <p:ext uri="{BB962C8B-B14F-4D97-AF65-F5344CB8AC3E}">
        <p14:creationId xmlns:p14="http://schemas.microsoft.com/office/powerpoint/2010/main" val="3629782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AAAA352-B587-B8EC-3F07-998DAD02660C}"/>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2379CE41-0EB7-0829-0884-5B0BA0C2CE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3A2EB813-911D-87EE-ABEF-DE70429AAFD7}"/>
              </a:ext>
            </a:extLst>
          </p:cNvPr>
          <p:cNvSpPr>
            <a:spLocks noGrp="1"/>
          </p:cNvSpPr>
          <p:nvPr>
            <p:ph type="sldNum" sz="quarter" idx="12"/>
          </p:nvPr>
        </p:nvSpPr>
        <p:spPr/>
        <p:txBody>
          <a:bodyPr/>
          <a:lstStyle>
            <a:lvl1pPr>
              <a:defRPr/>
            </a:lvl1pPr>
          </a:lstStyle>
          <a:p>
            <a:fld id="{A29BBEA9-2643-4137-A31E-B415F8DAA254}" type="slidenum">
              <a:rPr lang="en-US" altLang="en-US"/>
              <a:pPr/>
              <a:t>‹#›</a:t>
            </a:fld>
            <a:endParaRPr lang="en-US" altLang="en-US"/>
          </a:p>
        </p:txBody>
      </p:sp>
    </p:spTree>
    <p:extLst>
      <p:ext uri="{BB962C8B-B14F-4D97-AF65-F5344CB8AC3E}">
        <p14:creationId xmlns:p14="http://schemas.microsoft.com/office/powerpoint/2010/main" val="2904254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0032BCB-7891-9A31-642F-54D1144D4BD6}"/>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33963DE-FE55-4329-4F01-A3E38EF5E5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2629F4A-2553-BE60-0E41-FE666301740D}"/>
              </a:ext>
            </a:extLst>
          </p:cNvPr>
          <p:cNvSpPr>
            <a:spLocks noGrp="1"/>
          </p:cNvSpPr>
          <p:nvPr>
            <p:ph type="sldNum" sz="quarter" idx="12"/>
          </p:nvPr>
        </p:nvSpPr>
        <p:spPr/>
        <p:txBody>
          <a:bodyPr/>
          <a:lstStyle>
            <a:lvl1pPr>
              <a:defRPr/>
            </a:lvl1pPr>
          </a:lstStyle>
          <a:p>
            <a:fld id="{62D584E2-8F1E-4CD0-93E1-7E7B9AF2CFFF}" type="slidenum">
              <a:rPr lang="en-US" altLang="en-US"/>
              <a:pPr/>
              <a:t>‹#›</a:t>
            </a:fld>
            <a:endParaRPr lang="en-US" altLang="en-US"/>
          </a:p>
        </p:txBody>
      </p:sp>
    </p:spTree>
    <p:extLst>
      <p:ext uri="{BB962C8B-B14F-4D97-AF65-F5344CB8AC3E}">
        <p14:creationId xmlns:p14="http://schemas.microsoft.com/office/powerpoint/2010/main" val="1343878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4CA6D1A-0920-64BE-7890-7577A4BB0CA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6735729-46B0-0643-6F0E-CA2A50E7A6D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4692" name="Rectangle 4">
            <a:extLst>
              <a:ext uri="{FF2B5EF4-FFF2-40B4-BE49-F238E27FC236}">
                <a16:creationId xmlns:a16="http://schemas.microsoft.com/office/drawing/2014/main" id="{7492C439-EFAF-4E4E-3D2A-2AFB03CF196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defRPr>
            </a:lvl1pPr>
          </a:lstStyle>
          <a:p>
            <a:pPr>
              <a:defRPr/>
            </a:pPr>
            <a:endParaRPr lang="en-US"/>
          </a:p>
        </p:txBody>
      </p:sp>
      <p:sp>
        <p:nvSpPr>
          <p:cNvPr id="114693" name="Rectangle 5">
            <a:extLst>
              <a:ext uri="{FF2B5EF4-FFF2-40B4-BE49-F238E27FC236}">
                <a16:creationId xmlns:a16="http://schemas.microsoft.com/office/drawing/2014/main" id="{DBE6AA40-B3AA-40D1-F9F5-49C5AA324C0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defRPr>
            </a:lvl1pPr>
          </a:lstStyle>
          <a:p>
            <a:pPr>
              <a:defRPr/>
            </a:pPr>
            <a:endParaRPr lang="en-US"/>
          </a:p>
        </p:txBody>
      </p:sp>
      <p:sp>
        <p:nvSpPr>
          <p:cNvPr id="114694" name="Rectangle 6">
            <a:extLst>
              <a:ext uri="{FF2B5EF4-FFF2-40B4-BE49-F238E27FC236}">
                <a16:creationId xmlns:a16="http://schemas.microsoft.com/office/drawing/2014/main" id="{93C01A08-A33A-8982-C861-6B2A26EB151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45F5329-D113-43E2-AA5D-5474973E564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Lst>
  <p:txStyles>
    <p:titleStyle>
      <a:lvl1pPr algn="ctr" rtl="0" eaLnBrk="0" fontAlgn="base" hangingPunct="0">
        <a:spcBef>
          <a:spcPct val="0"/>
        </a:spcBef>
        <a:spcAft>
          <a:spcPct val="0"/>
        </a:spcAft>
        <a:defRPr sz="4400" i="1">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i="1">
          <a:solidFill>
            <a:schemeClr val="tx2"/>
          </a:solidFill>
          <a:latin typeface="Times New Roman" pitchFamily="18" charset="0"/>
          <a:ea typeface="MS PGothic" panose="020B0600070205080204" pitchFamily="34" charset="-128"/>
        </a:defRPr>
      </a:lvl2pPr>
      <a:lvl3pPr algn="ctr" rtl="0" eaLnBrk="0" fontAlgn="base" hangingPunct="0">
        <a:spcBef>
          <a:spcPct val="0"/>
        </a:spcBef>
        <a:spcAft>
          <a:spcPct val="0"/>
        </a:spcAft>
        <a:defRPr sz="4400" i="1">
          <a:solidFill>
            <a:schemeClr val="tx2"/>
          </a:solidFill>
          <a:latin typeface="Times New Roman" pitchFamily="18" charset="0"/>
          <a:ea typeface="MS PGothic" panose="020B0600070205080204" pitchFamily="34" charset="-128"/>
        </a:defRPr>
      </a:lvl3pPr>
      <a:lvl4pPr algn="ctr" rtl="0" eaLnBrk="0" fontAlgn="base" hangingPunct="0">
        <a:spcBef>
          <a:spcPct val="0"/>
        </a:spcBef>
        <a:spcAft>
          <a:spcPct val="0"/>
        </a:spcAft>
        <a:defRPr sz="4400" i="1">
          <a:solidFill>
            <a:schemeClr val="tx2"/>
          </a:solidFill>
          <a:latin typeface="Times New Roman" pitchFamily="18" charset="0"/>
          <a:ea typeface="MS PGothic" panose="020B0600070205080204" pitchFamily="34" charset="-128"/>
        </a:defRPr>
      </a:lvl4pPr>
      <a:lvl5pPr algn="ctr" rtl="0" eaLnBrk="0" fontAlgn="base" hangingPunct="0">
        <a:spcBef>
          <a:spcPct val="0"/>
        </a:spcBef>
        <a:spcAft>
          <a:spcPct val="0"/>
        </a:spcAft>
        <a:defRPr sz="4400" i="1">
          <a:solidFill>
            <a:schemeClr val="tx2"/>
          </a:solidFill>
          <a:latin typeface="Times New Roman" pitchFamily="18" charset="0"/>
          <a:ea typeface="MS PGothic" panose="020B0600070205080204" pitchFamily="34" charset="-128"/>
        </a:defRPr>
      </a:lvl5pPr>
      <a:lvl6pPr marL="457200" algn="ctr" rtl="0" fontAlgn="base">
        <a:spcBef>
          <a:spcPct val="0"/>
        </a:spcBef>
        <a:spcAft>
          <a:spcPct val="0"/>
        </a:spcAft>
        <a:defRPr sz="4400" i="1">
          <a:solidFill>
            <a:schemeClr val="tx2"/>
          </a:solidFill>
          <a:latin typeface="Times New Roman" pitchFamily="18" charset="0"/>
        </a:defRPr>
      </a:lvl6pPr>
      <a:lvl7pPr marL="914400" algn="ctr" rtl="0" fontAlgn="base">
        <a:spcBef>
          <a:spcPct val="0"/>
        </a:spcBef>
        <a:spcAft>
          <a:spcPct val="0"/>
        </a:spcAft>
        <a:defRPr sz="4400" i="1">
          <a:solidFill>
            <a:schemeClr val="tx2"/>
          </a:solidFill>
          <a:latin typeface="Times New Roman" pitchFamily="18" charset="0"/>
        </a:defRPr>
      </a:lvl7pPr>
      <a:lvl8pPr marL="1371600" algn="ctr" rtl="0" fontAlgn="base">
        <a:spcBef>
          <a:spcPct val="0"/>
        </a:spcBef>
        <a:spcAft>
          <a:spcPct val="0"/>
        </a:spcAft>
        <a:defRPr sz="4400" i="1">
          <a:solidFill>
            <a:schemeClr val="tx2"/>
          </a:solidFill>
          <a:latin typeface="Times New Roman" pitchFamily="18" charset="0"/>
        </a:defRPr>
      </a:lvl8pPr>
      <a:lvl9pPr marL="1828800" algn="ctr" rtl="0" fontAlgn="base">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65000"/>
        <a:buFont typeface="Wingdings" panose="05000000000000000000" pitchFamily="2" charset="2"/>
        <a:buChar char="v"/>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SzPct val="65000"/>
        <a:buChar char="•"/>
        <a:defRPr sz="2000">
          <a:solidFill>
            <a:schemeClr val="tx1"/>
          </a:solidFill>
          <a:latin typeface="+mn-lt"/>
        </a:defRPr>
      </a:lvl6pPr>
      <a:lvl7pPr marL="2971800" indent="-228600" algn="l" rtl="0" fontAlgn="base">
        <a:spcBef>
          <a:spcPct val="20000"/>
        </a:spcBef>
        <a:spcAft>
          <a:spcPct val="0"/>
        </a:spcAft>
        <a:buSzPct val="65000"/>
        <a:buChar char="•"/>
        <a:defRPr sz="2000">
          <a:solidFill>
            <a:schemeClr val="tx1"/>
          </a:solidFill>
          <a:latin typeface="+mn-lt"/>
        </a:defRPr>
      </a:lvl7pPr>
      <a:lvl8pPr marL="3429000" indent="-228600" algn="l" rtl="0" fontAlgn="base">
        <a:spcBef>
          <a:spcPct val="20000"/>
        </a:spcBef>
        <a:spcAft>
          <a:spcPct val="0"/>
        </a:spcAft>
        <a:buSzPct val="65000"/>
        <a:buChar char="•"/>
        <a:defRPr sz="2000">
          <a:solidFill>
            <a:schemeClr val="tx1"/>
          </a:solidFill>
          <a:latin typeface="+mn-lt"/>
        </a:defRPr>
      </a:lvl8pPr>
      <a:lvl9pPr marL="3886200" indent="-228600" algn="l" rtl="0" fontAlgn="base">
        <a:spcBef>
          <a:spcPct val="20000"/>
        </a:spcBef>
        <a:spcAft>
          <a:spcPct val="0"/>
        </a:spcAft>
        <a:buSzPct val="65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9B742F40-23FF-C233-7F0E-7914CCB0119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96DE9D22-DEF9-A581-D4D9-CABA57CE007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8C8B246-2435-444A-FD10-E4D68411686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alibri" panose="020F0502020204030204" pitchFamily="34" charset="0"/>
              </a:defRPr>
            </a:lvl1pPr>
          </a:lstStyle>
          <a:p>
            <a:fld id="{BD3F5A97-FB13-4E3E-829D-F58D8A400283}"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B556B021-8A38-3343-AA9F-BEE8A41A0BBA}"/>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white">
                    <a:tint val="75000"/>
                  </a:prstClr>
                </a:solidFill>
                <a:latin typeface="Calibri"/>
                <a:ea typeface="+mn-ea"/>
              </a:defRPr>
            </a:lvl1pPr>
          </a:lstStyle>
          <a:p>
            <a:pPr>
              <a:defRPr/>
            </a:pPr>
            <a:endParaRPr lang="en-US"/>
          </a:p>
        </p:txBody>
      </p:sp>
      <p:sp>
        <p:nvSpPr>
          <p:cNvPr id="6" name="Slide Number Placeholder 5">
            <a:extLst>
              <a:ext uri="{FF2B5EF4-FFF2-40B4-BE49-F238E27FC236}">
                <a16:creationId xmlns:a16="http://schemas.microsoft.com/office/drawing/2014/main" id="{D5DCCBF1-1D66-5CBA-C3E2-F6B94DD1FCC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panose="020F0502020204030204" pitchFamily="34" charset="0"/>
              </a:defRPr>
            </a:lvl1pPr>
          </a:lstStyle>
          <a:p>
            <a:fld id="{BCB63A24-9A11-49DD-BE68-8C7F11512B48}"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ctr"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1B756C25-79E0-50C4-1B83-4997B2F83CFD}"/>
              </a:ext>
            </a:extLst>
          </p:cNvPr>
          <p:cNvSpPr>
            <a:spLocks noGrp="1" noChangeArrowheads="1"/>
          </p:cNvSpPr>
          <p:nvPr>
            <p:ph type="ctrTitle"/>
          </p:nvPr>
        </p:nvSpPr>
        <p:spPr>
          <a:xfrm>
            <a:off x="152400" y="152400"/>
            <a:ext cx="8839200" cy="838200"/>
          </a:xfrm>
        </p:spPr>
        <p:txBody>
          <a:bodyPr/>
          <a:lstStyle/>
          <a:p>
            <a:pPr algn="l" eaLnBrk="1" hangingPunct="1"/>
            <a:r>
              <a:rPr lang="en-US" altLang="en-US" sz="3200" i="0">
                <a:solidFill>
                  <a:srgbClr val="FFFFFF"/>
                </a:solidFill>
                <a:latin typeface="Comic Sans MS" panose="030F0702030302020204" pitchFamily="66" charset="0"/>
                <a:cs typeface="Arial" panose="020B0604020202020204" pitchFamily="34" charset="0"/>
              </a:rPr>
              <a:t>Landscape Ecology and Forest Restoration for the eastern slope of the Cascades</a:t>
            </a:r>
          </a:p>
        </p:txBody>
      </p:sp>
      <p:sp>
        <p:nvSpPr>
          <p:cNvPr id="29698" name="Rectangle 3">
            <a:extLst>
              <a:ext uri="{FF2B5EF4-FFF2-40B4-BE49-F238E27FC236}">
                <a16:creationId xmlns:a16="http://schemas.microsoft.com/office/drawing/2014/main" id="{10B06AB4-7907-67A4-9E46-E1DAC44887E0}"/>
              </a:ext>
            </a:extLst>
          </p:cNvPr>
          <p:cNvSpPr>
            <a:spLocks noGrp="1" noChangeArrowheads="1"/>
          </p:cNvSpPr>
          <p:nvPr>
            <p:ph type="subTitle" idx="1"/>
          </p:nvPr>
        </p:nvSpPr>
        <p:spPr>
          <a:xfrm>
            <a:off x="228600" y="4267200"/>
            <a:ext cx="8915400" cy="1219200"/>
          </a:xfrm>
        </p:spPr>
        <p:txBody>
          <a:bodyPr/>
          <a:lstStyle/>
          <a:p>
            <a:pPr algn="l" eaLnBrk="1" hangingPunct="1">
              <a:lnSpc>
                <a:spcPct val="80000"/>
              </a:lnSpc>
            </a:pPr>
            <a:r>
              <a:rPr lang="en-US" altLang="en-US" sz="2000" i="1">
                <a:solidFill>
                  <a:srgbClr val="FFFFFF"/>
                </a:solidFill>
                <a:latin typeface="Comic Sans MS" panose="030F0702030302020204" pitchFamily="66" charset="0"/>
              </a:rPr>
              <a:t>James Dickinson, Andrea Lyons, Richy Harrod, William Gaines, Paul Hessburg, Sr., </a:t>
            </a:r>
          </a:p>
          <a:p>
            <a:pPr algn="l" eaLnBrk="1" hangingPunct="1">
              <a:lnSpc>
                <a:spcPct val="80000"/>
              </a:lnSpc>
            </a:pPr>
            <a:r>
              <a:rPr lang="en-US" altLang="en-US" sz="2000">
                <a:solidFill>
                  <a:srgbClr val="FFFFFF"/>
                </a:solidFill>
                <a:latin typeface="Comic Sans MS" panose="030F0702030302020204" pitchFamily="66" charset="0"/>
              </a:rPr>
              <a:t>Okanogan-Wenatchee NF and Wenatchee Forestry Sciences Laboratory</a:t>
            </a:r>
          </a:p>
        </p:txBody>
      </p:sp>
      <p:pic>
        <p:nvPicPr>
          <p:cNvPr id="29699" name="Picture 154" descr="Photo Point 007B_Mollies Rock_2 after fire">
            <a:extLst>
              <a:ext uri="{FF2B5EF4-FFF2-40B4-BE49-F238E27FC236}">
                <a16:creationId xmlns:a16="http://schemas.microsoft.com/office/drawing/2014/main" id="{8695476E-FB42-008C-1457-D40CE33B2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1249363"/>
            <a:ext cx="4195763" cy="2789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9700" name="Picture 155" descr="Photo point 007B_Mollies Rock_1 before fire">
            <a:extLst>
              <a:ext uri="{FF2B5EF4-FFF2-40B4-BE49-F238E27FC236}">
                <a16:creationId xmlns:a16="http://schemas.microsoft.com/office/drawing/2014/main" id="{7842BA20-AF0E-5C80-D04F-F5B399C61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47775"/>
            <a:ext cx="4243388" cy="2790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2">
            <a:extLst>
              <a:ext uri="{FF2B5EF4-FFF2-40B4-BE49-F238E27FC236}">
                <a16:creationId xmlns:a16="http://schemas.microsoft.com/office/drawing/2014/main" id="{3316F684-DF42-8C6C-E845-8508FA3C3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245427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a:extLst>
              <a:ext uri="{FF2B5EF4-FFF2-40B4-BE49-F238E27FC236}">
                <a16:creationId xmlns:a16="http://schemas.microsoft.com/office/drawing/2014/main" id="{8BBF466A-E8D1-E10D-3DC2-61470F2FE1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5638" y="3657600"/>
            <a:ext cx="5567362"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498F5623-E393-2264-74A1-263DADB14ED4}"/>
              </a:ext>
            </a:extLst>
          </p:cNvPr>
          <p:cNvSpPr txBox="1"/>
          <p:nvPr/>
        </p:nvSpPr>
        <p:spPr>
          <a:xfrm>
            <a:off x="3505200" y="715963"/>
            <a:ext cx="2743200" cy="1570037"/>
          </a:xfrm>
          <a:prstGeom prst="rect">
            <a:avLst/>
          </a:prstGeom>
          <a:noFill/>
        </p:spPr>
        <p:txBody>
          <a:bodyPr>
            <a:spAutoFit/>
          </a:bodyPr>
          <a:lstStyle/>
          <a:p>
            <a:pPr>
              <a:defRPr/>
            </a:pPr>
            <a:r>
              <a:rPr lang="en-US" dirty="0">
                <a:solidFill>
                  <a:schemeClr val="bg1">
                    <a:lumMod val="40000"/>
                    <a:lumOff val="60000"/>
                  </a:schemeClr>
                </a:solidFill>
                <a:ea typeface="+mn-ea"/>
              </a:rPr>
              <a:t>Quantity</a:t>
            </a:r>
          </a:p>
          <a:p>
            <a:pPr>
              <a:defRPr/>
            </a:pPr>
            <a:r>
              <a:rPr lang="en-US" dirty="0">
                <a:solidFill>
                  <a:schemeClr val="bg1">
                    <a:lumMod val="40000"/>
                    <a:lumOff val="60000"/>
                  </a:schemeClr>
                </a:solidFill>
                <a:ea typeface="+mn-ea"/>
              </a:rPr>
              <a:t>Configuration </a:t>
            </a:r>
          </a:p>
          <a:p>
            <a:pPr>
              <a:defRPr/>
            </a:pPr>
            <a:r>
              <a:rPr lang="en-US" dirty="0">
                <a:solidFill>
                  <a:schemeClr val="bg1">
                    <a:lumMod val="40000"/>
                    <a:lumOff val="60000"/>
                  </a:schemeClr>
                </a:solidFill>
                <a:ea typeface="+mn-ea"/>
              </a:rPr>
              <a:t>Uniqueness</a:t>
            </a:r>
          </a:p>
          <a:p>
            <a:pPr>
              <a:defRPr/>
            </a:pPr>
            <a:r>
              <a:rPr lang="en-US" dirty="0">
                <a:solidFill>
                  <a:schemeClr val="bg1">
                    <a:lumMod val="40000"/>
                    <a:lumOff val="60000"/>
                  </a:schemeClr>
                </a:solidFill>
                <a:ea typeface="+mn-ea"/>
              </a:rPr>
              <a:t>Interactions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descr="C:\LT_Workspace\E\Photos\SubsetForPresentation\fractal_7.jpg">
            <a:extLst>
              <a:ext uri="{FF2B5EF4-FFF2-40B4-BE49-F238E27FC236}">
                <a16:creationId xmlns:a16="http://schemas.microsoft.com/office/drawing/2014/main" id="{9B898B91-C8B4-F432-0478-34B122209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228600"/>
            <a:ext cx="6186488"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2">
            <a:extLst>
              <a:ext uri="{FF2B5EF4-FFF2-40B4-BE49-F238E27FC236}">
                <a16:creationId xmlns:a16="http://schemas.microsoft.com/office/drawing/2014/main" id="{4020DC70-FEB0-DA92-A494-13A848B11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6963" y="2286000"/>
            <a:ext cx="4002087" cy="242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2">
            <a:extLst>
              <a:ext uri="{FF2B5EF4-FFF2-40B4-BE49-F238E27FC236}">
                <a16:creationId xmlns:a16="http://schemas.microsoft.com/office/drawing/2014/main" id="{D5E99CD4-DB95-22C3-33DF-0D95DAA521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5475" y="2911475"/>
            <a:ext cx="1933575"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0" name="Picture 2" descr="C:\LT_Workspace\E\Photos\SubsetForPresentation\Fractal_Tree.jpg">
            <a:extLst>
              <a:ext uri="{FF2B5EF4-FFF2-40B4-BE49-F238E27FC236}">
                <a16:creationId xmlns:a16="http://schemas.microsoft.com/office/drawing/2014/main" id="{43DB2FD0-9CA6-0ECE-BEB6-63D1BC79C0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8963" y="4114800"/>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Freeform 7">
            <a:extLst>
              <a:ext uri="{FF2B5EF4-FFF2-40B4-BE49-F238E27FC236}">
                <a16:creationId xmlns:a16="http://schemas.microsoft.com/office/drawing/2014/main" id="{256ABD50-E858-BC3A-F7D8-E4DABEF607A6}"/>
              </a:ext>
            </a:extLst>
          </p:cNvPr>
          <p:cNvSpPr>
            <a:spLocks/>
          </p:cNvSpPr>
          <p:nvPr/>
        </p:nvSpPr>
        <p:spPr bwMode="auto">
          <a:xfrm>
            <a:off x="1611313" y="2328863"/>
            <a:ext cx="2503487" cy="3081337"/>
          </a:xfrm>
          <a:custGeom>
            <a:avLst/>
            <a:gdLst/>
            <a:ahLst/>
            <a:cxnLst/>
            <a:rect l="0" t="0" r="r" b="b"/>
            <a:pathLst>
              <a:path w="2065867" h="3081867">
                <a:moveTo>
                  <a:pt x="451556" y="2506134"/>
                </a:moveTo>
                <a:lnTo>
                  <a:pt x="451556" y="2506134"/>
                </a:lnTo>
                <a:cubicBezTo>
                  <a:pt x="432741" y="2479793"/>
                  <a:pt x="409587" y="2456065"/>
                  <a:pt x="395111" y="2427112"/>
                </a:cubicBezTo>
                <a:cubicBezTo>
                  <a:pt x="386530" y="2409950"/>
                  <a:pt x="388476" y="2389282"/>
                  <a:pt x="383823" y="2370667"/>
                </a:cubicBezTo>
                <a:cubicBezTo>
                  <a:pt x="380937" y="2359123"/>
                  <a:pt x="375803" y="2348242"/>
                  <a:pt x="372534" y="2336800"/>
                </a:cubicBezTo>
                <a:cubicBezTo>
                  <a:pt x="368272" y="2321882"/>
                  <a:pt x="366693" y="2306172"/>
                  <a:pt x="361245" y="2291645"/>
                </a:cubicBezTo>
                <a:cubicBezTo>
                  <a:pt x="355336" y="2275888"/>
                  <a:pt x="346193" y="2261541"/>
                  <a:pt x="338667" y="2246489"/>
                </a:cubicBezTo>
                <a:cubicBezTo>
                  <a:pt x="334904" y="2227674"/>
                  <a:pt x="333446" y="2208248"/>
                  <a:pt x="327378" y="2190045"/>
                </a:cubicBezTo>
                <a:cubicBezTo>
                  <a:pt x="322056" y="2174080"/>
                  <a:pt x="309636" y="2161008"/>
                  <a:pt x="304800" y="2144889"/>
                </a:cubicBezTo>
                <a:cubicBezTo>
                  <a:pt x="298223" y="2122965"/>
                  <a:pt x="299409" y="2099272"/>
                  <a:pt x="293511" y="2077156"/>
                </a:cubicBezTo>
                <a:cubicBezTo>
                  <a:pt x="231142" y="1843269"/>
                  <a:pt x="286538" y="2062321"/>
                  <a:pt x="237067" y="1930400"/>
                </a:cubicBezTo>
                <a:cubicBezTo>
                  <a:pt x="190955" y="1807436"/>
                  <a:pt x="266061" y="1965811"/>
                  <a:pt x="203200" y="1840089"/>
                </a:cubicBezTo>
                <a:cubicBezTo>
                  <a:pt x="199437" y="1821274"/>
                  <a:pt x="197182" y="1802094"/>
                  <a:pt x="191911" y="1783645"/>
                </a:cubicBezTo>
                <a:cubicBezTo>
                  <a:pt x="182104" y="1749320"/>
                  <a:pt x="166703" y="1716678"/>
                  <a:pt x="158045" y="1682045"/>
                </a:cubicBezTo>
                <a:cubicBezTo>
                  <a:pt x="124578" y="1548177"/>
                  <a:pt x="175917" y="1760116"/>
                  <a:pt x="135467" y="1557867"/>
                </a:cubicBezTo>
                <a:cubicBezTo>
                  <a:pt x="129930" y="1530182"/>
                  <a:pt x="113840" y="1503324"/>
                  <a:pt x="101600" y="1478845"/>
                </a:cubicBezTo>
                <a:cubicBezTo>
                  <a:pt x="97837" y="1448741"/>
                  <a:pt x="95738" y="1418383"/>
                  <a:pt x="90311" y="1388534"/>
                </a:cubicBezTo>
                <a:cubicBezTo>
                  <a:pt x="88182" y="1376826"/>
                  <a:pt x="82292" y="1366109"/>
                  <a:pt x="79023" y="1354667"/>
                </a:cubicBezTo>
                <a:cubicBezTo>
                  <a:pt x="74761" y="1339749"/>
                  <a:pt x="71497" y="1324564"/>
                  <a:pt x="67734" y="1309512"/>
                </a:cubicBezTo>
                <a:cubicBezTo>
                  <a:pt x="63971" y="1271882"/>
                  <a:pt x="61793" y="1234060"/>
                  <a:pt x="56445" y="1196623"/>
                </a:cubicBezTo>
                <a:cubicBezTo>
                  <a:pt x="54251" y="1181264"/>
                  <a:pt x="48522" y="1166613"/>
                  <a:pt x="45156" y="1151467"/>
                </a:cubicBezTo>
                <a:cubicBezTo>
                  <a:pt x="40994" y="1132737"/>
                  <a:pt x="38029" y="1113753"/>
                  <a:pt x="33867" y="1095023"/>
                </a:cubicBezTo>
                <a:cubicBezTo>
                  <a:pt x="1982" y="951541"/>
                  <a:pt x="45337" y="1163658"/>
                  <a:pt x="11289" y="993423"/>
                </a:cubicBezTo>
                <a:cubicBezTo>
                  <a:pt x="7526" y="925690"/>
                  <a:pt x="0" y="858061"/>
                  <a:pt x="0" y="790223"/>
                </a:cubicBezTo>
                <a:cubicBezTo>
                  <a:pt x="0" y="693475"/>
                  <a:pt x="4374" y="610308"/>
                  <a:pt x="22578" y="519289"/>
                </a:cubicBezTo>
                <a:cubicBezTo>
                  <a:pt x="29665" y="483854"/>
                  <a:pt x="34397" y="472544"/>
                  <a:pt x="45156" y="440267"/>
                </a:cubicBezTo>
                <a:cubicBezTo>
                  <a:pt x="48919" y="413926"/>
                  <a:pt x="51227" y="387336"/>
                  <a:pt x="56445" y="361245"/>
                </a:cubicBezTo>
                <a:cubicBezTo>
                  <a:pt x="58779" y="349576"/>
                  <a:pt x="64848" y="338922"/>
                  <a:pt x="67734" y="327378"/>
                </a:cubicBezTo>
                <a:cubicBezTo>
                  <a:pt x="72388" y="308764"/>
                  <a:pt x="74370" y="289548"/>
                  <a:pt x="79023" y="270934"/>
                </a:cubicBezTo>
                <a:cubicBezTo>
                  <a:pt x="81909" y="259390"/>
                  <a:pt x="82878" y="246359"/>
                  <a:pt x="90311" y="237067"/>
                </a:cubicBezTo>
                <a:cubicBezTo>
                  <a:pt x="98787" y="226472"/>
                  <a:pt x="112889" y="222015"/>
                  <a:pt x="124178" y="214489"/>
                </a:cubicBezTo>
                <a:cubicBezTo>
                  <a:pt x="131704" y="203200"/>
                  <a:pt x="137162" y="190217"/>
                  <a:pt x="146756" y="180623"/>
                </a:cubicBezTo>
                <a:cubicBezTo>
                  <a:pt x="160060" y="167319"/>
                  <a:pt x="176601" y="157692"/>
                  <a:pt x="191911" y="146756"/>
                </a:cubicBezTo>
                <a:cubicBezTo>
                  <a:pt x="216043" y="129518"/>
                  <a:pt x="243085" y="112043"/>
                  <a:pt x="270934" y="101600"/>
                </a:cubicBezTo>
                <a:cubicBezTo>
                  <a:pt x="285461" y="96152"/>
                  <a:pt x="301037" y="94075"/>
                  <a:pt x="316089" y="90312"/>
                </a:cubicBezTo>
                <a:cubicBezTo>
                  <a:pt x="411390" y="42662"/>
                  <a:pt x="312454" y="85274"/>
                  <a:pt x="485423" y="56445"/>
                </a:cubicBezTo>
                <a:cubicBezTo>
                  <a:pt x="512445" y="51941"/>
                  <a:pt x="537658" y="39607"/>
                  <a:pt x="564445" y="33867"/>
                </a:cubicBezTo>
                <a:cubicBezTo>
                  <a:pt x="630098" y="19798"/>
                  <a:pt x="747245" y="15165"/>
                  <a:pt x="801511" y="11289"/>
                </a:cubicBezTo>
                <a:cubicBezTo>
                  <a:pt x="820326" y="7526"/>
                  <a:pt x="838768" y="0"/>
                  <a:pt x="857956" y="0"/>
                </a:cubicBezTo>
                <a:cubicBezTo>
                  <a:pt x="1046076" y="0"/>
                  <a:pt x="909626" y="7382"/>
                  <a:pt x="1016000" y="22578"/>
                </a:cubicBezTo>
                <a:cubicBezTo>
                  <a:pt x="1053437" y="27926"/>
                  <a:pt x="1091259" y="30104"/>
                  <a:pt x="1128889" y="33867"/>
                </a:cubicBezTo>
                <a:cubicBezTo>
                  <a:pt x="1140178" y="37630"/>
                  <a:pt x="1152113" y="39834"/>
                  <a:pt x="1162756" y="45156"/>
                </a:cubicBezTo>
                <a:cubicBezTo>
                  <a:pt x="1250294" y="88925"/>
                  <a:pt x="1145363" y="50647"/>
                  <a:pt x="1230489" y="79023"/>
                </a:cubicBezTo>
                <a:cubicBezTo>
                  <a:pt x="1241778" y="90312"/>
                  <a:pt x="1251754" y="103088"/>
                  <a:pt x="1264356" y="112889"/>
                </a:cubicBezTo>
                <a:cubicBezTo>
                  <a:pt x="1285775" y="129548"/>
                  <a:pt x="1332089" y="158045"/>
                  <a:pt x="1332089" y="158045"/>
                </a:cubicBezTo>
                <a:cubicBezTo>
                  <a:pt x="1388151" y="242137"/>
                  <a:pt x="1316094" y="138850"/>
                  <a:pt x="1388534" y="225778"/>
                </a:cubicBezTo>
                <a:cubicBezTo>
                  <a:pt x="1435573" y="282225"/>
                  <a:pt x="1382886" y="240828"/>
                  <a:pt x="1444978" y="282223"/>
                </a:cubicBezTo>
                <a:cubicBezTo>
                  <a:pt x="1452504" y="293512"/>
                  <a:pt x="1461488" y="303954"/>
                  <a:pt x="1467556" y="316089"/>
                </a:cubicBezTo>
                <a:cubicBezTo>
                  <a:pt x="1472878" y="326732"/>
                  <a:pt x="1472244" y="340055"/>
                  <a:pt x="1478845" y="349956"/>
                </a:cubicBezTo>
                <a:cubicBezTo>
                  <a:pt x="1487701" y="363240"/>
                  <a:pt x="1501422" y="372534"/>
                  <a:pt x="1512711" y="383823"/>
                </a:cubicBezTo>
                <a:cubicBezTo>
                  <a:pt x="1533409" y="445915"/>
                  <a:pt x="1511563" y="390280"/>
                  <a:pt x="1546578" y="451556"/>
                </a:cubicBezTo>
                <a:cubicBezTo>
                  <a:pt x="1603864" y="551806"/>
                  <a:pt x="1536731" y="448076"/>
                  <a:pt x="1591734" y="530578"/>
                </a:cubicBezTo>
                <a:cubicBezTo>
                  <a:pt x="1595497" y="560682"/>
                  <a:pt x="1596666" y="591224"/>
                  <a:pt x="1603023" y="620889"/>
                </a:cubicBezTo>
                <a:cubicBezTo>
                  <a:pt x="1619968" y="699966"/>
                  <a:pt x="1622771" y="666018"/>
                  <a:pt x="1636889" y="722489"/>
                </a:cubicBezTo>
                <a:cubicBezTo>
                  <a:pt x="1643200" y="747732"/>
                  <a:pt x="1659762" y="818887"/>
                  <a:pt x="1670756" y="835378"/>
                </a:cubicBezTo>
                <a:lnTo>
                  <a:pt x="1693334" y="869245"/>
                </a:lnTo>
                <a:lnTo>
                  <a:pt x="1738489" y="1004712"/>
                </a:lnTo>
                <a:lnTo>
                  <a:pt x="1749778" y="1038578"/>
                </a:lnTo>
                <a:cubicBezTo>
                  <a:pt x="1753541" y="1049867"/>
                  <a:pt x="1755745" y="1061802"/>
                  <a:pt x="1761067" y="1072445"/>
                </a:cubicBezTo>
                <a:lnTo>
                  <a:pt x="1783645" y="1117600"/>
                </a:lnTo>
                <a:cubicBezTo>
                  <a:pt x="1812621" y="1233505"/>
                  <a:pt x="1773238" y="1089849"/>
                  <a:pt x="1817511" y="1207912"/>
                </a:cubicBezTo>
                <a:cubicBezTo>
                  <a:pt x="1826204" y="1231093"/>
                  <a:pt x="1834723" y="1288050"/>
                  <a:pt x="1840089" y="1309512"/>
                </a:cubicBezTo>
                <a:cubicBezTo>
                  <a:pt x="1842975" y="1321056"/>
                  <a:pt x="1848109" y="1331937"/>
                  <a:pt x="1851378" y="1343378"/>
                </a:cubicBezTo>
                <a:cubicBezTo>
                  <a:pt x="1879728" y="1442602"/>
                  <a:pt x="1846889" y="1341202"/>
                  <a:pt x="1873956" y="1422400"/>
                </a:cubicBezTo>
                <a:cubicBezTo>
                  <a:pt x="1877719" y="1444978"/>
                  <a:pt x="1880280" y="1467790"/>
                  <a:pt x="1885245" y="1490134"/>
                </a:cubicBezTo>
                <a:cubicBezTo>
                  <a:pt x="1887826" y="1501750"/>
                  <a:pt x="1893648" y="1512456"/>
                  <a:pt x="1896534" y="1524000"/>
                </a:cubicBezTo>
                <a:cubicBezTo>
                  <a:pt x="1901188" y="1542615"/>
                  <a:pt x="1903661" y="1561714"/>
                  <a:pt x="1907823" y="1580445"/>
                </a:cubicBezTo>
                <a:cubicBezTo>
                  <a:pt x="1917274" y="1622975"/>
                  <a:pt x="1917827" y="1621749"/>
                  <a:pt x="1930400" y="1659467"/>
                </a:cubicBezTo>
                <a:cubicBezTo>
                  <a:pt x="1934163" y="1697097"/>
                  <a:pt x="1934720" y="1735186"/>
                  <a:pt x="1941689" y="1772356"/>
                </a:cubicBezTo>
                <a:cubicBezTo>
                  <a:pt x="1946075" y="1795747"/>
                  <a:pt x="1956741" y="1817511"/>
                  <a:pt x="1964267" y="1840089"/>
                </a:cubicBezTo>
                <a:lnTo>
                  <a:pt x="1986845" y="1907823"/>
                </a:lnTo>
                <a:lnTo>
                  <a:pt x="2009423" y="1975556"/>
                </a:lnTo>
                <a:lnTo>
                  <a:pt x="2020711" y="2009423"/>
                </a:lnTo>
                <a:cubicBezTo>
                  <a:pt x="2024474" y="2039527"/>
                  <a:pt x="2027710" y="2069701"/>
                  <a:pt x="2032000" y="2099734"/>
                </a:cubicBezTo>
                <a:cubicBezTo>
                  <a:pt x="2035237" y="2122393"/>
                  <a:pt x="2040615" y="2144735"/>
                  <a:pt x="2043289" y="2167467"/>
                </a:cubicBezTo>
                <a:cubicBezTo>
                  <a:pt x="2052055" y="2241975"/>
                  <a:pt x="2060899" y="2380142"/>
                  <a:pt x="2065867" y="2449689"/>
                </a:cubicBezTo>
                <a:cubicBezTo>
                  <a:pt x="2062104" y="2521185"/>
                  <a:pt x="2063108" y="2593093"/>
                  <a:pt x="2054578" y="2664178"/>
                </a:cubicBezTo>
                <a:cubicBezTo>
                  <a:pt x="2051742" y="2687808"/>
                  <a:pt x="2032000" y="2731912"/>
                  <a:pt x="2032000" y="2731912"/>
                </a:cubicBezTo>
                <a:cubicBezTo>
                  <a:pt x="2029541" y="2751585"/>
                  <a:pt x="2026262" y="2825778"/>
                  <a:pt x="2009423" y="2856089"/>
                </a:cubicBezTo>
                <a:cubicBezTo>
                  <a:pt x="1996245" y="2879810"/>
                  <a:pt x="1986845" y="2908771"/>
                  <a:pt x="1964267" y="2923823"/>
                </a:cubicBezTo>
                <a:cubicBezTo>
                  <a:pt x="1952978" y="2931349"/>
                  <a:pt x="1941440" y="2938514"/>
                  <a:pt x="1930400" y="2946400"/>
                </a:cubicBezTo>
                <a:cubicBezTo>
                  <a:pt x="1915090" y="2957336"/>
                  <a:pt x="1902073" y="2971853"/>
                  <a:pt x="1885245" y="2980267"/>
                </a:cubicBezTo>
                <a:cubicBezTo>
                  <a:pt x="1863958" y="2990910"/>
                  <a:pt x="1817511" y="3002845"/>
                  <a:pt x="1817511" y="3002845"/>
                </a:cubicBezTo>
                <a:cubicBezTo>
                  <a:pt x="1806222" y="3010371"/>
                  <a:pt x="1795780" y="3019355"/>
                  <a:pt x="1783645" y="3025423"/>
                </a:cubicBezTo>
                <a:cubicBezTo>
                  <a:pt x="1757839" y="3038326"/>
                  <a:pt x="1719099" y="3041559"/>
                  <a:pt x="1693334" y="3048000"/>
                </a:cubicBezTo>
                <a:cubicBezTo>
                  <a:pt x="1681790" y="3050886"/>
                  <a:pt x="1670909" y="3056020"/>
                  <a:pt x="1659467" y="3059289"/>
                </a:cubicBezTo>
                <a:cubicBezTo>
                  <a:pt x="1622269" y="3069917"/>
                  <a:pt x="1596664" y="3074107"/>
                  <a:pt x="1557867" y="3081867"/>
                </a:cubicBezTo>
                <a:cubicBezTo>
                  <a:pt x="1475082" y="3078104"/>
                  <a:pt x="1391487" y="3082722"/>
                  <a:pt x="1309511" y="3070578"/>
                </a:cubicBezTo>
                <a:cubicBezTo>
                  <a:pt x="1287806" y="3067363"/>
                  <a:pt x="1273439" y="3044861"/>
                  <a:pt x="1253067" y="3036712"/>
                </a:cubicBezTo>
                <a:cubicBezTo>
                  <a:pt x="1235252" y="3029586"/>
                  <a:pt x="1215438" y="3029186"/>
                  <a:pt x="1196623" y="3025423"/>
                </a:cubicBezTo>
                <a:cubicBezTo>
                  <a:pt x="1114105" y="2970411"/>
                  <a:pt x="1217867" y="3037563"/>
                  <a:pt x="1117600" y="2980267"/>
                </a:cubicBezTo>
                <a:cubicBezTo>
                  <a:pt x="1105820" y="2973536"/>
                  <a:pt x="1095869" y="2963757"/>
                  <a:pt x="1083734" y="2957689"/>
                </a:cubicBezTo>
                <a:cubicBezTo>
                  <a:pt x="1073091" y="2952367"/>
                  <a:pt x="1060269" y="2952179"/>
                  <a:pt x="1049867" y="2946400"/>
                </a:cubicBezTo>
                <a:cubicBezTo>
                  <a:pt x="1026147" y="2933222"/>
                  <a:pt x="1007876" y="2909826"/>
                  <a:pt x="982134" y="2901245"/>
                </a:cubicBezTo>
                <a:cubicBezTo>
                  <a:pt x="897012" y="2872871"/>
                  <a:pt x="1001932" y="2911145"/>
                  <a:pt x="914400" y="2867378"/>
                </a:cubicBezTo>
                <a:cubicBezTo>
                  <a:pt x="903757" y="2862056"/>
                  <a:pt x="891177" y="2861410"/>
                  <a:pt x="880534" y="2856089"/>
                </a:cubicBezTo>
                <a:cubicBezTo>
                  <a:pt x="858126" y="2844885"/>
                  <a:pt x="801308" y="2798055"/>
                  <a:pt x="790223" y="2788356"/>
                </a:cubicBezTo>
                <a:cubicBezTo>
                  <a:pt x="778208" y="2777843"/>
                  <a:pt x="768621" y="2764709"/>
                  <a:pt x="756356" y="2754489"/>
                </a:cubicBezTo>
                <a:cubicBezTo>
                  <a:pt x="745933" y="2745803"/>
                  <a:pt x="733778" y="2739438"/>
                  <a:pt x="722489" y="2731912"/>
                </a:cubicBezTo>
                <a:cubicBezTo>
                  <a:pt x="714963" y="2720623"/>
                  <a:pt x="709505" y="2707639"/>
                  <a:pt x="699911" y="2698045"/>
                </a:cubicBezTo>
                <a:cubicBezTo>
                  <a:pt x="690317" y="2688451"/>
                  <a:pt x="674520" y="2686061"/>
                  <a:pt x="666045" y="2675467"/>
                </a:cubicBezTo>
                <a:cubicBezTo>
                  <a:pt x="603733" y="2597575"/>
                  <a:pt x="717940" y="2683721"/>
                  <a:pt x="620889" y="2619023"/>
                </a:cubicBezTo>
                <a:cubicBezTo>
                  <a:pt x="613363" y="2607734"/>
                  <a:pt x="609816" y="2592347"/>
                  <a:pt x="598311" y="2585156"/>
                </a:cubicBezTo>
                <a:cubicBezTo>
                  <a:pt x="578130" y="2572542"/>
                  <a:pt x="530578" y="2562578"/>
                  <a:pt x="530578" y="2562578"/>
                </a:cubicBezTo>
                <a:cubicBezTo>
                  <a:pt x="491389" y="2523391"/>
                  <a:pt x="464726" y="2515541"/>
                  <a:pt x="451556" y="2506134"/>
                </a:cubicBezTo>
                <a:close/>
              </a:path>
            </a:pathLst>
          </a:custGeom>
          <a:solidFill>
            <a:srgbClr val="D3DFF9">
              <a:alpha val="38823"/>
            </a:srgbClr>
          </a:solidFill>
          <a:ln w="19050" cap="flat" cmpd="sng">
            <a:solidFill>
              <a:srgbClr val="7030A0"/>
            </a:solidFill>
            <a:prstDash val="solid"/>
            <a:round/>
            <a:headEnd type="none" w="sm" len="sm"/>
            <a:tailEnd type="none" w="sm" len="sm"/>
          </a:ln>
        </p:spPr>
        <p:txBody>
          <a:bodyPr wrap="none"/>
          <a:lstStyle/>
          <a:p>
            <a:endParaRPr lang="en-US"/>
          </a:p>
        </p:txBody>
      </p:sp>
      <p:sp>
        <p:nvSpPr>
          <p:cNvPr id="9" name="Freeform 8">
            <a:extLst>
              <a:ext uri="{FF2B5EF4-FFF2-40B4-BE49-F238E27FC236}">
                <a16:creationId xmlns:a16="http://schemas.microsoft.com/office/drawing/2014/main" id="{5E98F2E5-6D62-30E8-D0A0-D5CC682B9AFE}"/>
              </a:ext>
            </a:extLst>
          </p:cNvPr>
          <p:cNvSpPr>
            <a:spLocks/>
          </p:cNvSpPr>
          <p:nvPr/>
        </p:nvSpPr>
        <p:spPr bwMode="auto">
          <a:xfrm>
            <a:off x="2590800" y="2716213"/>
            <a:ext cx="4140200" cy="2665412"/>
          </a:xfrm>
          <a:custGeom>
            <a:avLst/>
            <a:gdLst/>
            <a:ahLst/>
            <a:cxnLst/>
            <a:rect l="0" t="0" r="r" b="b"/>
            <a:pathLst>
              <a:path w="4140568" h="2664771">
                <a:moveTo>
                  <a:pt x="668163" y="844952"/>
                </a:moveTo>
                <a:lnTo>
                  <a:pt x="668163" y="844952"/>
                </a:lnTo>
                <a:cubicBezTo>
                  <a:pt x="702887" y="837236"/>
                  <a:pt x="737827" y="830430"/>
                  <a:pt x="772336" y="821803"/>
                </a:cubicBezTo>
                <a:cubicBezTo>
                  <a:pt x="784173" y="818844"/>
                  <a:pt x="796147" y="815684"/>
                  <a:pt x="807060" y="810228"/>
                </a:cubicBezTo>
                <a:cubicBezTo>
                  <a:pt x="819502" y="804007"/>
                  <a:pt x="829342" y="793300"/>
                  <a:pt x="841784" y="787079"/>
                </a:cubicBezTo>
                <a:cubicBezTo>
                  <a:pt x="852697" y="781623"/>
                  <a:pt x="865595" y="780960"/>
                  <a:pt x="876508" y="775504"/>
                </a:cubicBezTo>
                <a:cubicBezTo>
                  <a:pt x="888950" y="769283"/>
                  <a:pt x="898790" y="758576"/>
                  <a:pt x="911232" y="752355"/>
                </a:cubicBezTo>
                <a:cubicBezTo>
                  <a:pt x="944350" y="735796"/>
                  <a:pt x="979837" y="738097"/>
                  <a:pt x="1015404" y="729205"/>
                </a:cubicBezTo>
                <a:cubicBezTo>
                  <a:pt x="1039077" y="723287"/>
                  <a:pt x="1061703" y="713772"/>
                  <a:pt x="1084852" y="706056"/>
                </a:cubicBezTo>
                <a:cubicBezTo>
                  <a:pt x="1096427" y="702198"/>
                  <a:pt x="1107612" y="696874"/>
                  <a:pt x="1119576" y="694481"/>
                </a:cubicBezTo>
                <a:cubicBezTo>
                  <a:pt x="1138867" y="690623"/>
                  <a:pt x="1158469" y="688083"/>
                  <a:pt x="1177449" y="682907"/>
                </a:cubicBezTo>
                <a:cubicBezTo>
                  <a:pt x="1200991" y="676486"/>
                  <a:pt x="1223748" y="667473"/>
                  <a:pt x="1246898" y="659757"/>
                </a:cubicBezTo>
                <a:cubicBezTo>
                  <a:pt x="1258473" y="655899"/>
                  <a:pt x="1269587" y="650189"/>
                  <a:pt x="1281622" y="648183"/>
                </a:cubicBezTo>
                <a:cubicBezTo>
                  <a:pt x="1304313" y="644401"/>
                  <a:pt x="1383519" y="631967"/>
                  <a:pt x="1408943" y="625033"/>
                </a:cubicBezTo>
                <a:cubicBezTo>
                  <a:pt x="1490135" y="602890"/>
                  <a:pt x="1456900" y="603867"/>
                  <a:pt x="1524690" y="590309"/>
                </a:cubicBezTo>
                <a:cubicBezTo>
                  <a:pt x="1577243" y="579798"/>
                  <a:pt x="1664520" y="570707"/>
                  <a:pt x="1709885" y="555585"/>
                </a:cubicBezTo>
                <a:cubicBezTo>
                  <a:pt x="1771936" y="534901"/>
                  <a:pt x="1718675" y="551060"/>
                  <a:pt x="1802482" y="532436"/>
                </a:cubicBezTo>
                <a:cubicBezTo>
                  <a:pt x="1818011" y="528985"/>
                  <a:pt x="1833485" y="525231"/>
                  <a:pt x="1848781" y="520861"/>
                </a:cubicBezTo>
                <a:cubicBezTo>
                  <a:pt x="1860512" y="517509"/>
                  <a:pt x="1871595" y="511933"/>
                  <a:pt x="1883505" y="509286"/>
                </a:cubicBezTo>
                <a:cubicBezTo>
                  <a:pt x="1976395" y="488644"/>
                  <a:pt x="1926556" y="507205"/>
                  <a:pt x="2010827" y="486137"/>
                </a:cubicBezTo>
                <a:cubicBezTo>
                  <a:pt x="2069012" y="471591"/>
                  <a:pt x="2023697" y="479702"/>
                  <a:pt x="2080275" y="451413"/>
                </a:cubicBezTo>
                <a:cubicBezTo>
                  <a:pt x="2106737" y="438182"/>
                  <a:pt x="2146451" y="434869"/>
                  <a:pt x="2172872" y="428264"/>
                </a:cubicBezTo>
                <a:cubicBezTo>
                  <a:pt x="2184709" y="425305"/>
                  <a:pt x="2196683" y="422145"/>
                  <a:pt x="2207596" y="416689"/>
                </a:cubicBezTo>
                <a:cubicBezTo>
                  <a:pt x="2220038" y="410468"/>
                  <a:pt x="2229878" y="399761"/>
                  <a:pt x="2242320" y="393540"/>
                </a:cubicBezTo>
                <a:cubicBezTo>
                  <a:pt x="2253233" y="388084"/>
                  <a:pt x="2266131" y="387421"/>
                  <a:pt x="2277044" y="381965"/>
                </a:cubicBezTo>
                <a:cubicBezTo>
                  <a:pt x="2366785" y="337093"/>
                  <a:pt x="2259221" y="376329"/>
                  <a:pt x="2346493" y="347241"/>
                </a:cubicBezTo>
                <a:cubicBezTo>
                  <a:pt x="2375278" y="328050"/>
                  <a:pt x="2393947" y="313530"/>
                  <a:pt x="2427515" y="300942"/>
                </a:cubicBezTo>
                <a:cubicBezTo>
                  <a:pt x="2442410" y="295356"/>
                  <a:pt x="2458381" y="293225"/>
                  <a:pt x="2473814" y="289367"/>
                </a:cubicBezTo>
                <a:cubicBezTo>
                  <a:pt x="2540543" y="244882"/>
                  <a:pt x="2476174" y="283395"/>
                  <a:pt x="2543262" y="254643"/>
                </a:cubicBezTo>
                <a:cubicBezTo>
                  <a:pt x="2559121" y="247846"/>
                  <a:pt x="2574580" y="240055"/>
                  <a:pt x="2589561" y="231494"/>
                </a:cubicBezTo>
                <a:cubicBezTo>
                  <a:pt x="2601639" y="224592"/>
                  <a:pt x="2611573" y="213995"/>
                  <a:pt x="2624285" y="208345"/>
                </a:cubicBezTo>
                <a:cubicBezTo>
                  <a:pt x="2646583" y="198435"/>
                  <a:pt x="2670584" y="192911"/>
                  <a:pt x="2693733" y="185195"/>
                </a:cubicBezTo>
                <a:cubicBezTo>
                  <a:pt x="2705308" y="181337"/>
                  <a:pt x="2716379" y="175346"/>
                  <a:pt x="2728457" y="173621"/>
                </a:cubicBezTo>
                <a:cubicBezTo>
                  <a:pt x="2755465" y="169763"/>
                  <a:pt x="2782638" y="166926"/>
                  <a:pt x="2809480" y="162046"/>
                </a:cubicBezTo>
                <a:cubicBezTo>
                  <a:pt x="2825131" y="159200"/>
                  <a:pt x="2840056" y="152890"/>
                  <a:pt x="2855779" y="150471"/>
                </a:cubicBezTo>
                <a:cubicBezTo>
                  <a:pt x="2890310" y="145158"/>
                  <a:pt x="2925227" y="142754"/>
                  <a:pt x="2959951" y="138896"/>
                </a:cubicBezTo>
                <a:cubicBezTo>
                  <a:pt x="2971526" y="135038"/>
                  <a:pt x="2982904" y="130532"/>
                  <a:pt x="2994675" y="127322"/>
                </a:cubicBezTo>
                <a:cubicBezTo>
                  <a:pt x="3025370" y="118951"/>
                  <a:pt x="3056074" y="110411"/>
                  <a:pt x="3087272" y="104172"/>
                </a:cubicBezTo>
                <a:cubicBezTo>
                  <a:pt x="3168159" y="87996"/>
                  <a:pt x="3125740" y="95832"/>
                  <a:pt x="3214594" y="81023"/>
                </a:cubicBezTo>
                <a:cubicBezTo>
                  <a:pt x="3285914" y="33477"/>
                  <a:pt x="3207072" y="79672"/>
                  <a:pt x="3307191" y="46299"/>
                </a:cubicBezTo>
                <a:cubicBezTo>
                  <a:pt x="3323560" y="40843"/>
                  <a:pt x="3336531" y="26330"/>
                  <a:pt x="3353490" y="23150"/>
                </a:cubicBezTo>
                <a:cubicBezTo>
                  <a:pt x="3399153" y="14588"/>
                  <a:pt x="3446211" y="16706"/>
                  <a:pt x="3492386" y="11575"/>
                </a:cubicBezTo>
                <a:cubicBezTo>
                  <a:pt x="3515711" y="8983"/>
                  <a:pt x="3538685" y="3858"/>
                  <a:pt x="3561834" y="0"/>
                </a:cubicBezTo>
                <a:cubicBezTo>
                  <a:pt x="3615849" y="3858"/>
                  <a:pt x="3670084" y="5368"/>
                  <a:pt x="3723880" y="11575"/>
                </a:cubicBezTo>
                <a:cubicBezTo>
                  <a:pt x="3770508" y="16955"/>
                  <a:pt x="3862776" y="34724"/>
                  <a:pt x="3862776" y="34724"/>
                </a:cubicBezTo>
                <a:cubicBezTo>
                  <a:pt x="3874351" y="38582"/>
                  <a:pt x="3889878" y="36772"/>
                  <a:pt x="3897500" y="46299"/>
                </a:cubicBezTo>
                <a:cubicBezTo>
                  <a:pt x="3907438" y="58721"/>
                  <a:pt x="3903489" y="77703"/>
                  <a:pt x="3909075" y="92598"/>
                </a:cubicBezTo>
                <a:cubicBezTo>
                  <a:pt x="3915133" y="108754"/>
                  <a:pt x="3922653" y="124540"/>
                  <a:pt x="3932224" y="138896"/>
                </a:cubicBezTo>
                <a:cubicBezTo>
                  <a:pt x="3938277" y="147976"/>
                  <a:pt x="3948557" y="153524"/>
                  <a:pt x="3955374" y="162046"/>
                </a:cubicBezTo>
                <a:cubicBezTo>
                  <a:pt x="4019833" y="242620"/>
                  <a:pt x="3930761" y="149008"/>
                  <a:pt x="4013247" y="231494"/>
                </a:cubicBezTo>
                <a:cubicBezTo>
                  <a:pt x="4039847" y="311295"/>
                  <a:pt x="4019141" y="283688"/>
                  <a:pt x="4059546" y="324091"/>
                </a:cubicBezTo>
                <a:cubicBezTo>
                  <a:pt x="4063404" y="339524"/>
                  <a:pt x="4068000" y="354791"/>
                  <a:pt x="4071120" y="370390"/>
                </a:cubicBezTo>
                <a:cubicBezTo>
                  <a:pt x="4075723" y="393403"/>
                  <a:pt x="4077003" y="417070"/>
                  <a:pt x="4082695" y="439838"/>
                </a:cubicBezTo>
                <a:cubicBezTo>
                  <a:pt x="4088613" y="463511"/>
                  <a:pt x="4098128" y="486137"/>
                  <a:pt x="4105844" y="509286"/>
                </a:cubicBezTo>
                <a:lnTo>
                  <a:pt x="4117419" y="544010"/>
                </a:lnTo>
                <a:cubicBezTo>
                  <a:pt x="4121277" y="555585"/>
                  <a:pt x="4126035" y="566897"/>
                  <a:pt x="4128994" y="578734"/>
                </a:cubicBezTo>
                <a:lnTo>
                  <a:pt x="4140568" y="625033"/>
                </a:lnTo>
                <a:cubicBezTo>
                  <a:pt x="4136710" y="679048"/>
                  <a:pt x="4138405" y="733750"/>
                  <a:pt x="4128994" y="787079"/>
                </a:cubicBezTo>
                <a:cubicBezTo>
                  <a:pt x="4126576" y="800778"/>
                  <a:pt x="4112065" y="809360"/>
                  <a:pt x="4105844" y="821803"/>
                </a:cubicBezTo>
                <a:cubicBezTo>
                  <a:pt x="4100388" y="832716"/>
                  <a:pt x="4100547" y="846065"/>
                  <a:pt x="4094270" y="856527"/>
                </a:cubicBezTo>
                <a:cubicBezTo>
                  <a:pt x="4085655" y="870885"/>
                  <a:pt x="4049132" y="897368"/>
                  <a:pt x="4036396" y="902826"/>
                </a:cubicBezTo>
                <a:cubicBezTo>
                  <a:pt x="4021775" y="909092"/>
                  <a:pt x="4005531" y="910542"/>
                  <a:pt x="3990098" y="914400"/>
                </a:cubicBezTo>
                <a:cubicBezTo>
                  <a:pt x="3960136" y="944362"/>
                  <a:pt x="3927461" y="981577"/>
                  <a:pt x="3885925" y="995423"/>
                </a:cubicBezTo>
                <a:cubicBezTo>
                  <a:pt x="3874350" y="999281"/>
                  <a:pt x="3861866" y="1001073"/>
                  <a:pt x="3851201" y="1006998"/>
                </a:cubicBezTo>
                <a:cubicBezTo>
                  <a:pt x="3731801" y="1073331"/>
                  <a:pt x="3825601" y="1038680"/>
                  <a:pt x="3747029" y="1064871"/>
                </a:cubicBezTo>
                <a:cubicBezTo>
                  <a:pt x="3737615" y="1093115"/>
                  <a:pt x="3734745" y="1111879"/>
                  <a:pt x="3712305" y="1134319"/>
                </a:cubicBezTo>
                <a:cubicBezTo>
                  <a:pt x="3605143" y="1241481"/>
                  <a:pt x="3756628" y="1059461"/>
                  <a:pt x="3642857" y="1192193"/>
                </a:cubicBezTo>
                <a:cubicBezTo>
                  <a:pt x="3630303" y="1206840"/>
                  <a:pt x="3619346" y="1222793"/>
                  <a:pt x="3608133" y="1238491"/>
                </a:cubicBezTo>
                <a:cubicBezTo>
                  <a:pt x="3600047" y="1249811"/>
                  <a:pt x="3594820" y="1263378"/>
                  <a:pt x="3584984" y="1273215"/>
                </a:cubicBezTo>
                <a:cubicBezTo>
                  <a:pt x="3575147" y="1283052"/>
                  <a:pt x="3561835" y="1288648"/>
                  <a:pt x="3550260" y="1296365"/>
                </a:cubicBezTo>
                <a:cubicBezTo>
                  <a:pt x="3542543" y="1307940"/>
                  <a:pt x="3536352" y="1320692"/>
                  <a:pt x="3527110" y="1331089"/>
                </a:cubicBezTo>
                <a:cubicBezTo>
                  <a:pt x="3505360" y="1355558"/>
                  <a:pt x="3457662" y="1400537"/>
                  <a:pt x="3457662" y="1400537"/>
                </a:cubicBezTo>
                <a:lnTo>
                  <a:pt x="3434513" y="1493134"/>
                </a:lnTo>
                <a:cubicBezTo>
                  <a:pt x="3430655" y="1508567"/>
                  <a:pt x="3426058" y="1523834"/>
                  <a:pt x="3422938" y="1539433"/>
                </a:cubicBezTo>
                <a:cubicBezTo>
                  <a:pt x="3419080" y="1558724"/>
                  <a:pt x="3416539" y="1578327"/>
                  <a:pt x="3411363" y="1597307"/>
                </a:cubicBezTo>
                <a:cubicBezTo>
                  <a:pt x="3404943" y="1620849"/>
                  <a:pt x="3395930" y="1643606"/>
                  <a:pt x="3388214" y="1666755"/>
                </a:cubicBezTo>
                <a:cubicBezTo>
                  <a:pt x="3384356" y="1678330"/>
                  <a:pt x="3383407" y="1691327"/>
                  <a:pt x="3376639" y="1701479"/>
                </a:cubicBezTo>
                <a:cubicBezTo>
                  <a:pt x="3343730" y="1750843"/>
                  <a:pt x="3328544" y="1767402"/>
                  <a:pt x="3307191" y="1817226"/>
                </a:cubicBezTo>
                <a:cubicBezTo>
                  <a:pt x="3291319" y="1854261"/>
                  <a:pt x="3294910" y="1866353"/>
                  <a:pt x="3284042" y="1909823"/>
                </a:cubicBezTo>
                <a:cubicBezTo>
                  <a:pt x="3269671" y="1967306"/>
                  <a:pt x="3274161" y="1924597"/>
                  <a:pt x="3249318" y="1990846"/>
                </a:cubicBezTo>
                <a:cubicBezTo>
                  <a:pt x="3243732" y="2005741"/>
                  <a:pt x="3242314" y="2021908"/>
                  <a:pt x="3237743" y="2037145"/>
                </a:cubicBezTo>
                <a:cubicBezTo>
                  <a:pt x="3237733" y="2037180"/>
                  <a:pt x="3208812" y="2123938"/>
                  <a:pt x="3203019" y="2141317"/>
                </a:cubicBezTo>
                <a:cubicBezTo>
                  <a:pt x="3199161" y="2152892"/>
                  <a:pt x="3198212" y="2165889"/>
                  <a:pt x="3191444" y="2176041"/>
                </a:cubicBezTo>
                <a:cubicBezTo>
                  <a:pt x="3183728" y="2187616"/>
                  <a:pt x="3174516" y="2198323"/>
                  <a:pt x="3168295" y="2210765"/>
                </a:cubicBezTo>
                <a:cubicBezTo>
                  <a:pt x="3149468" y="2248419"/>
                  <a:pt x="3166740" y="2247044"/>
                  <a:pt x="3133571" y="2280213"/>
                </a:cubicBezTo>
                <a:cubicBezTo>
                  <a:pt x="3123734" y="2290050"/>
                  <a:pt x="3109409" y="2294309"/>
                  <a:pt x="3098847" y="2303362"/>
                </a:cubicBezTo>
                <a:cubicBezTo>
                  <a:pt x="3082276" y="2317566"/>
                  <a:pt x="3073254" y="2342759"/>
                  <a:pt x="3052548" y="2349661"/>
                </a:cubicBezTo>
                <a:lnTo>
                  <a:pt x="2983100" y="2372810"/>
                </a:lnTo>
                <a:cubicBezTo>
                  <a:pt x="2971525" y="2376668"/>
                  <a:pt x="2958528" y="2377617"/>
                  <a:pt x="2948376" y="2384385"/>
                </a:cubicBezTo>
                <a:cubicBezTo>
                  <a:pt x="2890952" y="2422667"/>
                  <a:pt x="2927423" y="2405567"/>
                  <a:pt x="2832629" y="2419109"/>
                </a:cubicBezTo>
                <a:cubicBezTo>
                  <a:pt x="2821054" y="2422967"/>
                  <a:pt x="2808818" y="2425228"/>
                  <a:pt x="2797905" y="2430684"/>
                </a:cubicBezTo>
                <a:cubicBezTo>
                  <a:pt x="2785463" y="2436905"/>
                  <a:pt x="2776477" y="2449742"/>
                  <a:pt x="2763181" y="2453833"/>
                </a:cubicBezTo>
                <a:cubicBezTo>
                  <a:pt x="2725575" y="2465404"/>
                  <a:pt x="2684762" y="2464541"/>
                  <a:pt x="2647434" y="2476983"/>
                </a:cubicBezTo>
                <a:cubicBezTo>
                  <a:pt x="2582531" y="2498616"/>
                  <a:pt x="2624536" y="2485601"/>
                  <a:pt x="2520113" y="2511707"/>
                </a:cubicBezTo>
                <a:cubicBezTo>
                  <a:pt x="2504680" y="2515565"/>
                  <a:pt x="2488906" y="2518250"/>
                  <a:pt x="2473814" y="2523281"/>
                </a:cubicBezTo>
                <a:cubicBezTo>
                  <a:pt x="2462239" y="2527139"/>
                  <a:pt x="2451094" y="2532673"/>
                  <a:pt x="2439090" y="2534856"/>
                </a:cubicBezTo>
                <a:cubicBezTo>
                  <a:pt x="2408486" y="2540421"/>
                  <a:pt x="2377237" y="2541701"/>
                  <a:pt x="2346493" y="2546431"/>
                </a:cubicBezTo>
                <a:cubicBezTo>
                  <a:pt x="2327048" y="2549422"/>
                  <a:pt x="2308152" y="2555661"/>
                  <a:pt x="2288619" y="2558005"/>
                </a:cubicBezTo>
                <a:cubicBezTo>
                  <a:pt x="2211622" y="2567245"/>
                  <a:pt x="2057125" y="2581155"/>
                  <a:pt x="2057125" y="2581155"/>
                </a:cubicBezTo>
                <a:cubicBezTo>
                  <a:pt x="2012247" y="2596113"/>
                  <a:pt x="1982007" y="2607179"/>
                  <a:pt x="1929804" y="2615879"/>
                </a:cubicBezTo>
                <a:cubicBezTo>
                  <a:pt x="1833445" y="2631938"/>
                  <a:pt x="1883589" y="2624134"/>
                  <a:pt x="1779333" y="2639028"/>
                </a:cubicBezTo>
                <a:cubicBezTo>
                  <a:pt x="1641083" y="2685113"/>
                  <a:pt x="1732181" y="2659231"/>
                  <a:pt x="1408943" y="2639028"/>
                </a:cubicBezTo>
                <a:cubicBezTo>
                  <a:pt x="1396766" y="2638267"/>
                  <a:pt x="1385950" y="2630805"/>
                  <a:pt x="1374219" y="2627453"/>
                </a:cubicBezTo>
                <a:cubicBezTo>
                  <a:pt x="1358923" y="2623083"/>
                  <a:pt x="1343487" y="2619156"/>
                  <a:pt x="1327920" y="2615879"/>
                </a:cubicBezTo>
                <a:cubicBezTo>
                  <a:pt x="1270166" y="2603721"/>
                  <a:pt x="1211557" y="2595470"/>
                  <a:pt x="1154300" y="2581155"/>
                </a:cubicBezTo>
                <a:cubicBezTo>
                  <a:pt x="1138867" y="2577297"/>
                  <a:pt x="1123297" y="2573950"/>
                  <a:pt x="1108001" y="2569580"/>
                </a:cubicBezTo>
                <a:cubicBezTo>
                  <a:pt x="1062100" y="2556465"/>
                  <a:pt x="1073170" y="2552849"/>
                  <a:pt x="1015404" y="2546431"/>
                </a:cubicBezTo>
                <a:cubicBezTo>
                  <a:pt x="965406" y="2540876"/>
                  <a:pt x="915090" y="2538714"/>
                  <a:pt x="864933" y="2534856"/>
                </a:cubicBezTo>
                <a:cubicBezTo>
                  <a:pt x="853358" y="2530998"/>
                  <a:pt x="841633" y="2527565"/>
                  <a:pt x="830209" y="2523281"/>
                </a:cubicBezTo>
                <a:cubicBezTo>
                  <a:pt x="810755" y="2515986"/>
                  <a:pt x="792381" y="2505599"/>
                  <a:pt x="772336" y="2500132"/>
                </a:cubicBezTo>
                <a:cubicBezTo>
                  <a:pt x="749694" y="2493957"/>
                  <a:pt x="725900" y="2493160"/>
                  <a:pt x="702887" y="2488557"/>
                </a:cubicBezTo>
                <a:cubicBezTo>
                  <a:pt x="687288" y="2485437"/>
                  <a:pt x="672022" y="2480841"/>
                  <a:pt x="656589" y="2476983"/>
                </a:cubicBezTo>
                <a:cubicBezTo>
                  <a:pt x="601497" y="2440254"/>
                  <a:pt x="643517" y="2462644"/>
                  <a:pt x="575566" y="2442259"/>
                </a:cubicBezTo>
                <a:cubicBezTo>
                  <a:pt x="552193" y="2435247"/>
                  <a:pt x="506118" y="2419109"/>
                  <a:pt x="506118" y="2419109"/>
                </a:cubicBezTo>
                <a:cubicBezTo>
                  <a:pt x="494543" y="2407534"/>
                  <a:pt x="485014" y="2393465"/>
                  <a:pt x="471394" y="2384385"/>
                </a:cubicBezTo>
                <a:cubicBezTo>
                  <a:pt x="378971" y="2322769"/>
                  <a:pt x="497562" y="2431617"/>
                  <a:pt x="401946" y="2349661"/>
                </a:cubicBezTo>
                <a:cubicBezTo>
                  <a:pt x="332040" y="2289742"/>
                  <a:pt x="384727" y="2313055"/>
                  <a:pt x="320923" y="2291788"/>
                </a:cubicBezTo>
                <a:lnTo>
                  <a:pt x="274624" y="2245489"/>
                </a:lnTo>
                <a:cubicBezTo>
                  <a:pt x="259191" y="2230056"/>
                  <a:pt x="249030" y="2206092"/>
                  <a:pt x="228325" y="2199190"/>
                </a:cubicBezTo>
                <a:cubicBezTo>
                  <a:pt x="180404" y="2183216"/>
                  <a:pt x="203753" y="2194383"/>
                  <a:pt x="158877" y="2164466"/>
                </a:cubicBezTo>
                <a:cubicBezTo>
                  <a:pt x="105811" y="2084866"/>
                  <a:pt x="138973" y="2103816"/>
                  <a:pt x="77855" y="2083443"/>
                </a:cubicBezTo>
                <a:cubicBezTo>
                  <a:pt x="46988" y="1990845"/>
                  <a:pt x="93288" y="2098876"/>
                  <a:pt x="31556" y="2037145"/>
                </a:cubicBezTo>
                <a:cubicBezTo>
                  <a:pt x="22929" y="2028518"/>
                  <a:pt x="23839" y="2013996"/>
                  <a:pt x="19981" y="2002421"/>
                </a:cubicBezTo>
                <a:cubicBezTo>
                  <a:pt x="-2225" y="1869188"/>
                  <a:pt x="-10758" y="1847299"/>
                  <a:pt x="19981" y="1655180"/>
                </a:cubicBezTo>
                <a:cubicBezTo>
                  <a:pt x="21909" y="1643132"/>
                  <a:pt x="43130" y="1647463"/>
                  <a:pt x="54705" y="1643605"/>
                </a:cubicBezTo>
                <a:cubicBezTo>
                  <a:pt x="99922" y="1598390"/>
                  <a:pt x="52476" y="1638932"/>
                  <a:pt x="112579" y="1608881"/>
                </a:cubicBezTo>
                <a:cubicBezTo>
                  <a:pt x="192512" y="1568915"/>
                  <a:pt x="97245" y="1598247"/>
                  <a:pt x="193601" y="1574157"/>
                </a:cubicBezTo>
                <a:cubicBezTo>
                  <a:pt x="201318" y="1566441"/>
                  <a:pt x="207393" y="1556623"/>
                  <a:pt x="216751" y="1551008"/>
                </a:cubicBezTo>
                <a:cubicBezTo>
                  <a:pt x="238672" y="1537856"/>
                  <a:pt x="306893" y="1530197"/>
                  <a:pt x="320923" y="1527859"/>
                </a:cubicBezTo>
                <a:cubicBezTo>
                  <a:pt x="445396" y="1486367"/>
                  <a:pt x="366023" y="1506332"/>
                  <a:pt x="563991" y="1493134"/>
                </a:cubicBezTo>
                <a:cubicBezTo>
                  <a:pt x="612181" y="1477072"/>
                  <a:pt x="595133" y="1481159"/>
                  <a:pt x="656589" y="1469985"/>
                </a:cubicBezTo>
                <a:cubicBezTo>
                  <a:pt x="679679" y="1465787"/>
                  <a:pt x="703269" y="1464102"/>
                  <a:pt x="726037" y="1458410"/>
                </a:cubicBezTo>
                <a:cubicBezTo>
                  <a:pt x="749710" y="1452492"/>
                  <a:pt x="772336" y="1442977"/>
                  <a:pt x="795485" y="1435261"/>
                </a:cubicBezTo>
                <a:lnTo>
                  <a:pt x="830209" y="1423686"/>
                </a:lnTo>
                <a:lnTo>
                  <a:pt x="864933" y="1412112"/>
                </a:lnTo>
                <a:cubicBezTo>
                  <a:pt x="880366" y="1396679"/>
                  <a:pt x="899125" y="1383973"/>
                  <a:pt x="911232" y="1365813"/>
                </a:cubicBezTo>
                <a:cubicBezTo>
                  <a:pt x="918948" y="1354238"/>
                  <a:pt x="925221" y="1341558"/>
                  <a:pt x="934381" y="1331089"/>
                </a:cubicBezTo>
                <a:cubicBezTo>
                  <a:pt x="952346" y="1310557"/>
                  <a:pt x="992255" y="1273215"/>
                  <a:pt x="992255" y="1273215"/>
                </a:cubicBezTo>
                <a:cubicBezTo>
                  <a:pt x="996113" y="1261640"/>
                  <a:pt x="1003829" y="1250692"/>
                  <a:pt x="1003829" y="1238491"/>
                </a:cubicBezTo>
                <a:cubicBezTo>
                  <a:pt x="1003829" y="1176639"/>
                  <a:pt x="1002423" y="1114307"/>
                  <a:pt x="992255" y="1053296"/>
                </a:cubicBezTo>
                <a:cubicBezTo>
                  <a:pt x="988145" y="1028634"/>
                  <a:pt x="948525" y="1025644"/>
                  <a:pt x="934381" y="1018572"/>
                </a:cubicBezTo>
                <a:cubicBezTo>
                  <a:pt x="921939" y="1012351"/>
                  <a:pt x="911232" y="1003139"/>
                  <a:pt x="899657" y="995423"/>
                </a:cubicBezTo>
                <a:cubicBezTo>
                  <a:pt x="878713" y="964007"/>
                  <a:pt x="863891" y="936854"/>
                  <a:pt x="830209" y="914400"/>
                </a:cubicBezTo>
                <a:cubicBezTo>
                  <a:pt x="818634" y="906684"/>
                  <a:pt x="809172" y="893739"/>
                  <a:pt x="795485" y="891251"/>
                </a:cubicBezTo>
                <a:cubicBezTo>
                  <a:pt x="765117" y="885730"/>
                  <a:pt x="733753" y="891251"/>
                  <a:pt x="702887" y="891251"/>
                </a:cubicBezTo>
                <a:lnTo>
                  <a:pt x="691313" y="902826"/>
                </a:lnTo>
                <a:lnTo>
                  <a:pt x="668163" y="844952"/>
                </a:lnTo>
                <a:close/>
              </a:path>
            </a:pathLst>
          </a:custGeom>
          <a:solidFill>
            <a:srgbClr val="D3DFF9">
              <a:alpha val="38823"/>
            </a:srgbClr>
          </a:solidFill>
          <a:ln w="19050" cap="flat" cmpd="sng">
            <a:solidFill>
              <a:srgbClr val="7030A0"/>
            </a:solidFill>
            <a:prstDash val="solid"/>
            <a:round/>
            <a:headEnd type="none" w="sm" len="sm"/>
            <a:tailEnd type="none" w="sm" len="sm"/>
          </a:ln>
        </p:spPr>
        <p:txBody>
          <a:bodyPr wrap="none"/>
          <a:lstStyle/>
          <a:p>
            <a:endParaRPr lang="en-US"/>
          </a:p>
        </p:txBody>
      </p:sp>
      <p:sp>
        <p:nvSpPr>
          <p:cNvPr id="11" name="Freeform 10">
            <a:extLst>
              <a:ext uri="{FF2B5EF4-FFF2-40B4-BE49-F238E27FC236}">
                <a16:creationId xmlns:a16="http://schemas.microsoft.com/office/drawing/2014/main" id="{3CB159B4-24F5-D1A8-6933-BB597D6EF827}"/>
              </a:ext>
            </a:extLst>
          </p:cNvPr>
          <p:cNvSpPr>
            <a:spLocks/>
          </p:cNvSpPr>
          <p:nvPr/>
        </p:nvSpPr>
        <p:spPr bwMode="auto">
          <a:xfrm>
            <a:off x="1960563" y="1219200"/>
            <a:ext cx="3983037" cy="4073525"/>
          </a:xfrm>
          <a:custGeom>
            <a:avLst/>
            <a:gdLst/>
            <a:ahLst/>
            <a:cxnLst/>
            <a:rect l="0" t="0" r="r" b="b"/>
            <a:pathLst>
              <a:path w="3981691" h="4074289">
                <a:moveTo>
                  <a:pt x="891251" y="57874"/>
                </a:moveTo>
                <a:lnTo>
                  <a:pt x="891251" y="57874"/>
                </a:lnTo>
                <a:cubicBezTo>
                  <a:pt x="833377" y="54016"/>
                  <a:pt x="775344" y="52071"/>
                  <a:pt x="717630" y="46299"/>
                </a:cubicBezTo>
                <a:cubicBezTo>
                  <a:pt x="677215" y="42257"/>
                  <a:pt x="652112" y="30881"/>
                  <a:pt x="613458" y="23150"/>
                </a:cubicBezTo>
                <a:cubicBezTo>
                  <a:pt x="511612" y="2781"/>
                  <a:pt x="576861" y="22526"/>
                  <a:pt x="509286" y="0"/>
                </a:cubicBezTo>
                <a:cubicBezTo>
                  <a:pt x="478420" y="3858"/>
                  <a:pt x="447293" y="6010"/>
                  <a:pt x="416689" y="11575"/>
                </a:cubicBezTo>
                <a:cubicBezTo>
                  <a:pt x="370970" y="19888"/>
                  <a:pt x="389604" y="25117"/>
                  <a:pt x="347240" y="46299"/>
                </a:cubicBezTo>
                <a:cubicBezTo>
                  <a:pt x="328739" y="55550"/>
                  <a:pt x="283525" y="64504"/>
                  <a:pt x="266218" y="69449"/>
                </a:cubicBezTo>
                <a:cubicBezTo>
                  <a:pt x="254487" y="72801"/>
                  <a:pt x="243069" y="77165"/>
                  <a:pt x="231494" y="81023"/>
                </a:cubicBezTo>
                <a:cubicBezTo>
                  <a:pt x="205715" y="98210"/>
                  <a:pt x="192467" y="103763"/>
                  <a:pt x="173620" y="127322"/>
                </a:cubicBezTo>
                <a:cubicBezTo>
                  <a:pt x="115214" y="200328"/>
                  <a:pt x="183217" y="129301"/>
                  <a:pt x="127321" y="185195"/>
                </a:cubicBezTo>
                <a:cubicBezTo>
                  <a:pt x="123463" y="196770"/>
                  <a:pt x="123369" y="210392"/>
                  <a:pt x="115747" y="219919"/>
                </a:cubicBezTo>
                <a:cubicBezTo>
                  <a:pt x="55912" y="294715"/>
                  <a:pt x="98543" y="190511"/>
                  <a:pt x="69448" y="277793"/>
                </a:cubicBezTo>
                <a:cubicBezTo>
                  <a:pt x="65590" y="304801"/>
                  <a:pt x="64008" y="332233"/>
                  <a:pt x="57873" y="358816"/>
                </a:cubicBezTo>
                <a:cubicBezTo>
                  <a:pt x="52386" y="382593"/>
                  <a:pt x="40642" y="404591"/>
                  <a:pt x="34724" y="428264"/>
                </a:cubicBezTo>
                <a:lnTo>
                  <a:pt x="23149" y="474562"/>
                </a:lnTo>
                <a:cubicBezTo>
                  <a:pt x="19291" y="505428"/>
                  <a:pt x="17139" y="536556"/>
                  <a:pt x="11575" y="567160"/>
                </a:cubicBezTo>
                <a:cubicBezTo>
                  <a:pt x="9392" y="579164"/>
                  <a:pt x="0" y="589683"/>
                  <a:pt x="0" y="601884"/>
                </a:cubicBezTo>
                <a:cubicBezTo>
                  <a:pt x="0" y="702326"/>
                  <a:pt x="13193" y="677812"/>
                  <a:pt x="34724" y="763930"/>
                </a:cubicBezTo>
                <a:cubicBezTo>
                  <a:pt x="36885" y="772573"/>
                  <a:pt x="50759" y="833095"/>
                  <a:pt x="57873" y="844952"/>
                </a:cubicBezTo>
                <a:cubicBezTo>
                  <a:pt x="122474" y="952622"/>
                  <a:pt x="34670" y="763822"/>
                  <a:pt x="104172" y="902826"/>
                </a:cubicBezTo>
                <a:cubicBezTo>
                  <a:pt x="109628" y="913739"/>
                  <a:pt x="111463" y="926126"/>
                  <a:pt x="115747" y="937550"/>
                </a:cubicBezTo>
                <a:cubicBezTo>
                  <a:pt x="123042" y="957004"/>
                  <a:pt x="131601" y="975969"/>
                  <a:pt x="138896" y="995423"/>
                </a:cubicBezTo>
                <a:cubicBezTo>
                  <a:pt x="143180" y="1006847"/>
                  <a:pt x="143379" y="1020219"/>
                  <a:pt x="150471" y="1030147"/>
                </a:cubicBezTo>
                <a:cubicBezTo>
                  <a:pt x="197936" y="1096598"/>
                  <a:pt x="190190" y="1051711"/>
                  <a:pt x="219919" y="1111170"/>
                </a:cubicBezTo>
                <a:cubicBezTo>
                  <a:pt x="225375" y="1122083"/>
                  <a:pt x="226038" y="1134981"/>
                  <a:pt x="231494" y="1145894"/>
                </a:cubicBezTo>
                <a:cubicBezTo>
                  <a:pt x="237715" y="1158336"/>
                  <a:pt x="248422" y="1168176"/>
                  <a:pt x="254643" y="1180618"/>
                </a:cubicBezTo>
                <a:cubicBezTo>
                  <a:pt x="284694" y="1240721"/>
                  <a:pt x="244152" y="1193275"/>
                  <a:pt x="289367" y="1238492"/>
                </a:cubicBezTo>
                <a:cubicBezTo>
                  <a:pt x="297083" y="1257783"/>
                  <a:pt x="305221" y="1276911"/>
                  <a:pt x="312516" y="1296365"/>
                </a:cubicBezTo>
                <a:cubicBezTo>
                  <a:pt x="316800" y="1307789"/>
                  <a:pt x="318166" y="1320424"/>
                  <a:pt x="324091" y="1331089"/>
                </a:cubicBezTo>
                <a:cubicBezTo>
                  <a:pt x="337603" y="1355410"/>
                  <a:pt x="370390" y="1400537"/>
                  <a:pt x="370390" y="1400537"/>
                </a:cubicBezTo>
                <a:cubicBezTo>
                  <a:pt x="374248" y="1412112"/>
                  <a:pt x="376508" y="1424348"/>
                  <a:pt x="381964" y="1435261"/>
                </a:cubicBezTo>
                <a:cubicBezTo>
                  <a:pt x="388185" y="1447704"/>
                  <a:pt x="399634" y="1457199"/>
                  <a:pt x="405114" y="1469985"/>
                </a:cubicBezTo>
                <a:cubicBezTo>
                  <a:pt x="411381" y="1484607"/>
                  <a:pt x="408963" y="1502378"/>
                  <a:pt x="416689" y="1516284"/>
                </a:cubicBezTo>
                <a:cubicBezTo>
                  <a:pt x="428686" y="1537880"/>
                  <a:pt x="448164" y="1554393"/>
                  <a:pt x="462987" y="1574157"/>
                </a:cubicBezTo>
                <a:cubicBezTo>
                  <a:pt x="506508" y="1632184"/>
                  <a:pt x="461599" y="1590477"/>
                  <a:pt x="532435" y="1643605"/>
                </a:cubicBezTo>
                <a:cubicBezTo>
                  <a:pt x="560182" y="1726846"/>
                  <a:pt x="519768" y="1622860"/>
                  <a:pt x="613458" y="1747778"/>
                </a:cubicBezTo>
                <a:cubicBezTo>
                  <a:pt x="656529" y="1805205"/>
                  <a:pt x="632131" y="1783375"/>
                  <a:pt x="682906" y="1817226"/>
                </a:cubicBezTo>
                <a:cubicBezTo>
                  <a:pt x="686764" y="1828801"/>
                  <a:pt x="687713" y="1841798"/>
                  <a:pt x="694481" y="1851950"/>
                </a:cubicBezTo>
                <a:cubicBezTo>
                  <a:pt x="721240" y="1892088"/>
                  <a:pt x="730714" y="1881353"/>
                  <a:pt x="763929" y="1909823"/>
                </a:cubicBezTo>
                <a:cubicBezTo>
                  <a:pt x="780500" y="1924027"/>
                  <a:pt x="794795" y="1940689"/>
                  <a:pt x="810228" y="1956122"/>
                </a:cubicBezTo>
                <a:cubicBezTo>
                  <a:pt x="930638" y="2076532"/>
                  <a:pt x="771413" y="1912767"/>
                  <a:pt x="868101" y="2025570"/>
                </a:cubicBezTo>
                <a:cubicBezTo>
                  <a:pt x="882305" y="2042141"/>
                  <a:pt x="898967" y="2056436"/>
                  <a:pt x="914400" y="2071869"/>
                </a:cubicBezTo>
                <a:cubicBezTo>
                  <a:pt x="925975" y="2083444"/>
                  <a:pt x="940044" y="2092973"/>
                  <a:pt x="949124" y="2106593"/>
                </a:cubicBezTo>
                <a:cubicBezTo>
                  <a:pt x="1006594" y="2192799"/>
                  <a:pt x="932735" y="2086928"/>
                  <a:pt x="1006997" y="2176041"/>
                </a:cubicBezTo>
                <a:cubicBezTo>
                  <a:pt x="1036855" y="2211870"/>
                  <a:pt x="1023101" y="2215654"/>
                  <a:pt x="1064871" y="2245489"/>
                </a:cubicBezTo>
                <a:cubicBezTo>
                  <a:pt x="1078912" y="2255518"/>
                  <a:pt x="1095737" y="2260922"/>
                  <a:pt x="1111170" y="2268638"/>
                </a:cubicBezTo>
                <a:cubicBezTo>
                  <a:pt x="1118886" y="2276355"/>
                  <a:pt x="1125798" y="2284971"/>
                  <a:pt x="1134319" y="2291788"/>
                </a:cubicBezTo>
                <a:cubicBezTo>
                  <a:pt x="1145182" y="2300478"/>
                  <a:pt x="1159206" y="2305100"/>
                  <a:pt x="1169043" y="2314937"/>
                </a:cubicBezTo>
                <a:cubicBezTo>
                  <a:pt x="1182684" y="2328578"/>
                  <a:pt x="1192192" y="2345803"/>
                  <a:pt x="1203767" y="2361236"/>
                </a:cubicBezTo>
                <a:cubicBezTo>
                  <a:pt x="1207625" y="2372811"/>
                  <a:pt x="1210536" y="2384746"/>
                  <a:pt x="1215342" y="2395960"/>
                </a:cubicBezTo>
                <a:cubicBezTo>
                  <a:pt x="1226309" y="2421551"/>
                  <a:pt x="1243757" y="2454629"/>
                  <a:pt x="1261640" y="2476983"/>
                </a:cubicBezTo>
                <a:cubicBezTo>
                  <a:pt x="1268457" y="2485504"/>
                  <a:pt x="1277073" y="2492416"/>
                  <a:pt x="1284790" y="2500132"/>
                </a:cubicBezTo>
                <a:cubicBezTo>
                  <a:pt x="1288648" y="2515565"/>
                  <a:pt x="1289250" y="2532203"/>
                  <a:pt x="1296364" y="2546431"/>
                </a:cubicBezTo>
                <a:cubicBezTo>
                  <a:pt x="1301244" y="2556192"/>
                  <a:pt x="1312697" y="2561059"/>
                  <a:pt x="1319514" y="2569580"/>
                </a:cubicBezTo>
                <a:cubicBezTo>
                  <a:pt x="1390033" y="2657727"/>
                  <a:pt x="1277500" y="2539141"/>
                  <a:pt x="1388962" y="2650603"/>
                </a:cubicBezTo>
                <a:cubicBezTo>
                  <a:pt x="1392820" y="2673752"/>
                  <a:pt x="1391821" y="2698261"/>
                  <a:pt x="1400537" y="2720051"/>
                </a:cubicBezTo>
                <a:cubicBezTo>
                  <a:pt x="1410436" y="2744799"/>
                  <a:pt x="1451018" y="2782107"/>
                  <a:pt x="1469985" y="2801074"/>
                </a:cubicBezTo>
                <a:cubicBezTo>
                  <a:pt x="1473843" y="2812649"/>
                  <a:pt x="1475282" y="2825336"/>
                  <a:pt x="1481559" y="2835798"/>
                </a:cubicBezTo>
                <a:cubicBezTo>
                  <a:pt x="1487174" y="2845156"/>
                  <a:pt x="1498161" y="2850217"/>
                  <a:pt x="1504709" y="2858947"/>
                </a:cubicBezTo>
                <a:cubicBezTo>
                  <a:pt x="1521402" y="2881205"/>
                  <a:pt x="1535575" y="2905246"/>
                  <a:pt x="1551008" y="2928395"/>
                </a:cubicBezTo>
                <a:lnTo>
                  <a:pt x="1574157" y="2963119"/>
                </a:lnTo>
                <a:cubicBezTo>
                  <a:pt x="1581873" y="2974694"/>
                  <a:pt x="1587470" y="2988006"/>
                  <a:pt x="1597306" y="2997843"/>
                </a:cubicBezTo>
                <a:cubicBezTo>
                  <a:pt x="1637269" y="3037808"/>
                  <a:pt x="1632109" y="3029373"/>
                  <a:pt x="1666754" y="3078866"/>
                </a:cubicBezTo>
                <a:cubicBezTo>
                  <a:pt x="1682709" y="3101659"/>
                  <a:pt x="1689904" y="3132881"/>
                  <a:pt x="1713053" y="3148314"/>
                </a:cubicBezTo>
                <a:cubicBezTo>
                  <a:pt x="1724628" y="3156031"/>
                  <a:pt x="1737308" y="3162303"/>
                  <a:pt x="1747777" y="3171464"/>
                </a:cubicBezTo>
                <a:cubicBezTo>
                  <a:pt x="1768309" y="3189429"/>
                  <a:pt x="1789282" y="3207511"/>
                  <a:pt x="1805651" y="3229337"/>
                </a:cubicBezTo>
                <a:cubicBezTo>
                  <a:pt x="1817226" y="3244770"/>
                  <a:pt x="1825555" y="3263286"/>
                  <a:pt x="1840375" y="3275636"/>
                </a:cubicBezTo>
                <a:cubicBezTo>
                  <a:pt x="1849748" y="3283447"/>
                  <a:pt x="1863524" y="3283353"/>
                  <a:pt x="1875099" y="3287211"/>
                </a:cubicBezTo>
                <a:cubicBezTo>
                  <a:pt x="1878957" y="3298786"/>
                  <a:pt x="1878046" y="3313308"/>
                  <a:pt x="1886673" y="3321935"/>
                </a:cubicBezTo>
                <a:cubicBezTo>
                  <a:pt x="1960908" y="3396170"/>
                  <a:pt x="1926948" y="3318130"/>
                  <a:pt x="1979271" y="3391383"/>
                </a:cubicBezTo>
                <a:cubicBezTo>
                  <a:pt x="1989300" y="3405423"/>
                  <a:pt x="1988617" y="3427328"/>
                  <a:pt x="2002420" y="3437681"/>
                </a:cubicBezTo>
                <a:cubicBezTo>
                  <a:pt x="2021941" y="3452322"/>
                  <a:pt x="2048719" y="3453115"/>
                  <a:pt x="2071868" y="3460831"/>
                </a:cubicBezTo>
                <a:lnTo>
                  <a:pt x="2106592" y="3472405"/>
                </a:lnTo>
                <a:lnTo>
                  <a:pt x="2199190" y="3565003"/>
                </a:lnTo>
                <a:cubicBezTo>
                  <a:pt x="2210765" y="3576578"/>
                  <a:pt x="2223688" y="3586945"/>
                  <a:pt x="2233914" y="3599727"/>
                </a:cubicBezTo>
                <a:cubicBezTo>
                  <a:pt x="2249347" y="3619018"/>
                  <a:pt x="2265390" y="3637836"/>
                  <a:pt x="2280213" y="3657600"/>
                </a:cubicBezTo>
                <a:cubicBezTo>
                  <a:pt x="2288560" y="3668729"/>
                  <a:pt x="2291966" y="3684347"/>
                  <a:pt x="2303362" y="3692324"/>
                </a:cubicBezTo>
                <a:cubicBezTo>
                  <a:pt x="2331633" y="3712114"/>
                  <a:pt x="2371557" y="3714221"/>
                  <a:pt x="2395959" y="3738623"/>
                </a:cubicBezTo>
                <a:cubicBezTo>
                  <a:pt x="2403676" y="3746340"/>
                  <a:pt x="2412292" y="3753251"/>
                  <a:pt x="2419109" y="3761773"/>
                </a:cubicBezTo>
                <a:cubicBezTo>
                  <a:pt x="2427799" y="3772636"/>
                  <a:pt x="2430683" y="3788781"/>
                  <a:pt x="2442258" y="3796497"/>
                </a:cubicBezTo>
                <a:cubicBezTo>
                  <a:pt x="2455494" y="3805321"/>
                  <a:pt x="2473124" y="3804213"/>
                  <a:pt x="2488557" y="3808071"/>
                </a:cubicBezTo>
                <a:cubicBezTo>
                  <a:pt x="2540492" y="3860008"/>
                  <a:pt x="2478815" y="3805232"/>
                  <a:pt x="2546430" y="3842795"/>
                </a:cubicBezTo>
                <a:cubicBezTo>
                  <a:pt x="2602352" y="3873863"/>
                  <a:pt x="2608285" y="3892034"/>
                  <a:pt x="2662177" y="3912243"/>
                </a:cubicBezTo>
                <a:cubicBezTo>
                  <a:pt x="2691847" y="3923369"/>
                  <a:pt x="2715216" y="3921401"/>
                  <a:pt x="2743200" y="3935393"/>
                </a:cubicBezTo>
                <a:cubicBezTo>
                  <a:pt x="2826716" y="3977151"/>
                  <a:pt x="2722770" y="3941110"/>
                  <a:pt x="2824223" y="3981692"/>
                </a:cubicBezTo>
                <a:cubicBezTo>
                  <a:pt x="2846879" y="3990755"/>
                  <a:pt x="2893671" y="4004841"/>
                  <a:pt x="2893671" y="4004841"/>
                </a:cubicBezTo>
                <a:cubicBezTo>
                  <a:pt x="2905246" y="4016416"/>
                  <a:pt x="2914775" y="4030485"/>
                  <a:pt x="2928395" y="4039565"/>
                </a:cubicBezTo>
                <a:cubicBezTo>
                  <a:pt x="2938547" y="4046333"/>
                  <a:pt x="2951905" y="4046334"/>
                  <a:pt x="2963119" y="4051140"/>
                </a:cubicBezTo>
                <a:cubicBezTo>
                  <a:pt x="2978978" y="4057937"/>
                  <a:pt x="2993985" y="4066573"/>
                  <a:pt x="3009418" y="4074289"/>
                </a:cubicBezTo>
                <a:cubicBezTo>
                  <a:pt x="3071150" y="4070431"/>
                  <a:pt x="3133068" y="4068868"/>
                  <a:pt x="3194613" y="4062714"/>
                </a:cubicBezTo>
                <a:cubicBezTo>
                  <a:pt x="3210442" y="4061131"/>
                  <a:pt x="3225312" y="4054260"/>
                  <a:pt x="3240911" y="4051140"/>
                </a:cubicBezTo>
                <a:cubicBezTo>
                  <a:pt x="3263924" y="4046537"/>
                  <a:pt x="3287210" y="4043423"/>
                  <a:pt x="3310359" y="4039565"/>
                </a:cubicBezTo>
                <a:cubicBezTo>
                  <a:pt x="3329650" y="4031849"/>
                  <a:pt x="3348779" y="4023711"/>
                  <a:pt x="3368233" y="4016416"/>
                </a:cubicBezTo>
                <a:cubicBezTo>
                  <a:pt x="3379657" y="4012132"/>
                  <a:pt x="3392805" y="4011609"/>
                  <a:pt x="3402957" y="4004841"/>
                </a:cubicBezTo>
                <a:cubicBezTo>
                  <a:pt x="3416577" y="3995761"/>
                  <a:pt x="3424361" y="3979631"/>
                  <a:pt x="3437681" y="3970117"/>
                </a:cubicBezTo>
                <a:cubicBezTo>
                  <a:pt x="3474952" y="3943495"/>
                  <a:pt x="3497417" y="3944281"/>
                  <a:pt x="3541853" y="3935393"/>
                </a:cubicBezTo>
                <a:cubicBezTo>
                  <a:pt x="3565002" y="3919960"/>
                  <a:pt x="3585973" y="3900607"/>
                  <a:pt x="3611301" y="3889094"/>
                </a:cubicBezTo>
                <a:cubicBezTo>
                  <a:pt x="3629211" y="3880953"/>
                  <a:pt x="3650909" y="3884826"/>
                  <a:pt x="3669175" y="3877519"/>
                </a:cubicBezTo>
                <a:cubicBezTo>
                  <a:pt x="3690063" y="3869164"/>
                  <a:pt x="3707757" y="3854370"/>
                  <a:pt x="3727048" y="3842795"/>
                </a:cubicBezTo>
                <a:cubicBezTo>
                  <a:pt x="3734764" y="3831220"/>
                  <a:pt x="3741037" y="3818540"/>
                  <a:pt x="3750197" y="3808071"/>
                </a:cubicBezTo>
                <a:cubicBezTo>
                  <a:pt x="3797593" y="3753904"/>
                  <a:pt x="3795729" y="3758426"/>
                  <a:pt x="3842795" y="3727049"/>
                </a:cubicBezTo>
                <a:cubicBezTo>
                  <a:pt x="3850511" y="3715474"/>
                  <a:pt x="3859723" y="3704767"/>
                  <a:pt x="3865944" y="3692324"/>
                </a:cubicBezTo>
                <a:cubicBezTo>
                  <a:pt x="3884035" y="3656142"/>
                  <a:pt x="3870564" y="3647427"/>
                  <a:pt x="3900668" y="3611302"/>
                </a:cubicBezTo>
                <a:cubicBezTo>
                  <a:pt x="3909574" y="3600615"/>
                  <a:pt x="3923817" y="3595869"/>
                  <a:pt x="3935392" y="3588152"/>
                </a:cubicBezTo>
                <a:cubicBezTo>
                  <a:pt x="3939250" y="3572719"/>
                  <a:pt x="3942597" y="3557150"/>
                  <a:pt x="3946967" y="3541854"/>
                </a:cubicBezTo>
                <a:cubicBezTo>
                  <a:pt x="3950319" y="3530123"/>
                  <a:pt x="3956687" y="3519189"/>
                  <a:pt x="3958542" y="3507130"/>
                </a:cubicBezTo>
                <a:cubicBezTo>
                  <a:pt x="3984119" y="3340877"/>
                  <a:pt x="3953830" y="3440240"/>
                  <a:pt x="3981691" y="3356659"/>
                </a:cubicBezTo>
                <a:cubicBezTo>
                  <a:pt x="3977833" y="3310360"/>
                  <a:pt x="3976256" y="3263814"/>
                  <a:pt x="3970116" y="3217762"/>
                </a:cubicBezTo>
                <a:cubicBezTo>
                  <a:pt x="3968504" y="3205668"/>
                  <a:pt x="3962826" y="3194462"/>
                  <a:pt x="3958542" y="3183038"/>
                </a:cubicBezTo>
                <a:cubicBezTo>
                  <a:pt x="3904709" y="3039483"/>
                  <a:pt x="3964843" y="3201600"/>
                  <a:pt x="3912243" y="3078866"/>
                </a:cubicBezTo>
                <a:cubicBezTo>
                  <a:pt x="3907437" y="3067652"/>
                  <a:pt x="3906124" y="3055055"/>
                  <a:pt x="3900668" y="3044142"/>
                </a:cubicBezTo>
                <a:cubicBezTo>
                  <a:pt x="3894447" y="3031700"/>
                  <a:pt x="3882685" y="3022334"/>
                  <a:pt x="3877519" y="3009418"/>
                </a:cubicBezTo>
                <a:cubicBezTo>
                  <a:pt x="3859394" y="2964105"/>
                  <a:pt x="3846653" y="2916821"/>
                  <a:pt x="3831220" y="2870522"/>
                </a:cubicBezTo>
                <a:cubicBezTo>
                  <a:pt x="3827362" y="2858947"/>
                  <a:pt x="3824176" y="2847126"/>
                  <a:pt x="3819645" y="2835798"/>
                </a:cubicBezTo>
                <a:cubicBezTo>
                  <a:pt x="3811929" y="2816507"/>
                  <a:pt x="3803791" y="2797378"/>
                  <a:pt x="3796496" y="2777924"/>
                </a:cubicBezTo>
                <a:cubicBezTo>
                  <a:pt x="3792212" y="2766500"/>
                  <a:pt x="3789205" y="2754624"/>
                  <a:pt x="3784921" y="2743200"/>
                </a:cubicBezTo>
                <a:cubicBezTo>
                  <a:pt x="3770250" y="2704078"/>
                  <a:pt x="3760703" y="2687374"/>
                  <a:pt x="3750197" y="2650603"/>
                </a:cubicBezTo>
                <a:cubicBezTo>
                  <a:pt x="3719162" y="2541979"/>
                  <a:pt x="3763368" y="2674150"/>
                  <a:pt x="3715473" y="2546431"/>
                </a:cubicBezTo>
                <a:cubicBezTo>
                  <a:pt x="3711189" y="2535007"/>
                  <a:pt x="3710176" y="2522169"/>
                  <a:pt x="3703899" y="2511707"/>
                </a:cubicBezTo>
                <a:cubicBezTo>
                  <a:pt x="3698284" y="2502349"/>
                  <a:pt x="3688466" y="2496274"/>
                  <a:pt x="3680749" y="2488557"/>
                </a:cubicBezTo>
                <a:cubicBezTo>
                  <a:pt x="3637552" y="2315760"/>
                  <a:pt x="3707115" y="2549904"/>
                  <a:pt x="3634451" y="2419109"/>
                </a:cubicBezTo>
                <a:cubicBezTo>
                  <a:pt x="3592705" y="2343967"/>
                  <a:pt x="3630514" y="2339241"/>
                  <a:pt x="3588152" y="2268638"/>
                </a:cubicBezTo>
                <a:cubicBezTo>
                  <a:pt x="3576923" y="2249923"/>
                  <a:pt x="3557286" y="2237773"/>
                  <a:pt x="3541853" y="2222340"/>
                </a:cubicBezTo>
                <a:cubicBezTo>
                  <a:pt x="3534137" y="2206907"/>
                  <a:pt x="3527084" y="2191124"/>
                  <a:pt x="3518704" y="2176041"/>
                </a:cubicBezTo>
                <a:cubicBezTo>
                  <a:pt x="3507779" y="2156375"/>
                  <a:pt x="3493117" y="2138726"/>
                  <a:pt x="3483980" y="2118168"/>
                </a:cubicBezTo>
                <a:cubicBezTo>
                  <a:pt x="3446672" y="2034226"/>
                  <a:pt x="3506047" y="2105511"/>
                  <a:pt x="3437681" y="2037145"/>
                </a:cubicBezTo>
                <a:cubicBezTo>
                  <a:pt x="3433823" y="2025570"/>
                  <a:pt x="3432383" y="2012883"/>
                  <a:pt x="3426106" y="2002421"/>
                </a:cubicBezTo>
                <a:cubicBezTo>
                  <a:pt x="3415109" y="1984093"/>
                  <a:pt x="3384007" y="1966638"/>
                  <a:pt x="3368233" y="1956122"/>
                </a:cubicBezTo>
                <a:cubicBezTo>
                  <a:pt x="3356658" y="1940689"/>
                  <a:pt x="3343080" y="1926572"/>
                  <a:pt x="3333509" y="1909823"/>
                </a:cubicBezTo>
                <a:cubicBezTo>
                  <a:pt x="3327456" y="1899230"/>
                  <a:pt x="3329026" y="1885027"/>
                  <a:pt x="3321934" y="1875099"/>
                </a:cubicBezTo>
                <a:cubicBezTo>
                  <a:pt x="3300677" y="1845340"/>
                  <a:pt x="3244560" y="1803940"/>
                  <a:pt x="3217762" y="1782502"/>
                </a:cubicBezTo>
                <a:cubicBezTo>
                  <a:pt x="3213904" y="1770927"/>
                  <a:pt x="3213678" y="1757409"/>
                  <a:pt x="3206187" y="1747778"/>
                </a:cubicBezTo>
                <a:cubicBezTo>
                  <a:pt x="3163496" y="1692890"/>
                  <a:pt x="3148429" y="1686124"/>
                  <a:pt x="3102015" y="1655180"/>
                </a:cubicBezTo>
                <a:cubicBezTo>
                  <a:pt x="3044545" y="1568974"/>
                  <a:pt x="3118404" y="1674845"/>
                  <a:pt x="3044142" y="1585732"/>
                </a:cubicBezTo>
                <a:cubicBezTo>
                  <a:pt x="3035236" y="1575045"/>
                  <a:pt x="3029898" y="1561695"/>
                  <a:pt x="3020992" y="1551008"/>
                </a:cubicBezTo>
                <a:cubicBezTo>
                  <a:pt x="3010513" y="1538433"/>
                  <a:pt x="2996089" y="1529379"/>
                  <a:pt x="2986268" y="1516284"/>
                </a:cubicBezTo>
                <a:cubicBezTo>
                  <a:pt x="2972770" y="1498286"/>
                  <a:pt x="2965790" y="1475823"/>
                  <a:pt x="2951544" y="1458411"/>
                </a:cubicBezTo>
                <a:cubicBezTo>
                  <a:pt x="2892986" y="1386840"/>
                  <a:pt x="2905881" y="1396890"/>
                  <a:pt x="2847372" y="1377388"/>
                </a:cubicBezTo>
                <a:cubicBezTo>
                  <a:pt x="2786695" y="1296485"/>
                  <a:pt x="2841395" y="1358718"/>
                  <a:pt x="2777924" y="1307940"/>
                </a:cubicBezTo>
                <a:cubicBezTo>
                  <a:pt x="2769403" y="1301123"/>
                  <a:pt x="2763855" y="1290843"/>
                  <a:pt x="2754775" y="1284790"/>
                </a:cubicBezTo>
                <a:cubicBezTo>
                  <a:pt x="2740418" y="1275219"/>
                  <a:pt x="2722833" y="1271212"/>
                  <a:pt x="2708476" y="1261641"/>
                </a:cubicBezTo>
                <a:cubicBezTo>
                  <a:pt x="2699396" y="1255588"/>
                  <a:pt x="2693847" y="1245309"/>
                  <a:pt x="2685326" y="1238492"/>
                </a:cubicBezTo>
                <a:cubicBezTo>
                  <a:pt x="2650472" y="1210609"/>
                  <a:pt x="2644566" y="1220064"/>
                  <a:pt x="2615878" y="1180618"/>
                </a:cubicBezTo>
                <a:cubicBezTo>
                  <a:pt x="2601788" y="1161244"/>
                  <a:pt x="2551220" y="1069661"/>
                  <a:pt x="2523281" y="1041722"/>
                </a:cubicBezTo>
                <a:cubicBezTo>
                  <a:pt x="2513444" y="1031885"/>
                  <a:pt x="2499420" y="1027263"/>
                  <a:pt x="2488557" y="1018573"/>
                </a:cubicBezTo>
                <a:cubicBezTo>
                  <a:pt x="2443161" y="982256"/>
                  <a:pt x="2490988" y="1003949"/>
                  <a:pt x="2430683" y="983849"/>
                </a:cubicBezTo>
                <a:cubicBezTo>
                  <a:pt x="2422967" y="976132"/>
                  <a:pt x="2416892" y="966314"/>
                  <a:pt x="2407534" y="960699"/>
                </a:cubicBezTo>
                <a:cubicBezTo>
                  <a:pt x="2397072" y="954422"/>
                  <a:pt x="2381437" y="957751"/>
                  <a:pt x="2372810" y="949124"/>
                </a:cubicBezTo>
                <a:cubicBezTo>
                  <a:pt x="2311080" y="887394"/>
                  <a:pt x="2419106" y="933689"/>
                  <a:pt x="2326511" y="902826"/>
                </a:cubicBezTo>
                <a:cubicBezTo>
                  <a:pt x="2282298" y="858611"/>
                  <a:pt x="2327137" y="898571"/>
                  <a:pt x="2257063" y="856527"/>
                </a:cubicBezTo>
                <a:cubicBezTo>
                  <a:pt x="2233206" y="842213"/>
                  <a:pt x="2210764" y="825661"/>
                  <a:pt x="2187615" y="810228"/>
                </a:cubicBezTo>
                <a:lnTo>
                  <a:pt x="2152891" y="787079"/>
                </a:lnTo>
                <a:cubicBezTo>
                  <a:pt x="2149033" y="775504"/>
                  <a:pt x="2151244" y="759447"/>
                  <a:pt x="2141316" y="752355"/>
                </a:cubicBezTo>
                <a:cubicBezTo>
                  <a:pt x="2121460" y="738172"/>
                  <a:pt x="2071868" y="729205"/>
                  <a:pt x="2071868" y="729205"/>
                </a:cubicBezTo>
                <a:cubicBezTo>
                  <a:pt x="2054787" y="703583"/>
                  <a:pt x="2040731" y="677581"/>
                  <a:pt x="2013995" y="659757"/>
                </a:cubicBezTo>
                <a:cubicBezTo>
                  <a:pt x="2003843" y="652989"/>
                  <a:pt x="1990846" y="652041"/>
                  <a:pt x="1979271" y="648183"/>
                </a:cubicBezTo>
                <a:cubicBezTo>
                  <a:pt x="1891522" y="560434"/>
                  <a:pt x="1939105" y="593376"/>
                  <a:pt x="1840375" y="544011"/>
                </a:cubicBezTo>
                <a:cubicBezTo>
                  <a:pt x="1817225" y="520861"/>
                  <a:pt x="1798166" y="492722"/>
                  <a:pt x="1770926" y="474562"/>
                </a:cubicBezTo>
                <a:cubicBezTo>
                  <a:pt x="1759351" y="466846"/>
                  <a:pt x="1746599" y="460655"/>
                  <a:pt x="1736202" y="451413"/>
                </a:cubicBezTo>
                <a:cubicBezTo>
                  <a:pt x="1711733" y="429663"/>
                  <a:pt x="1697812" y="392318"/>
                  <a:pt x="1666754" y="381965"/>
                </a:cubicBezTo>
                <a:cubicBezTo>
                  <a:pt x="1655179" y="378107"/>
                  <a:pt x="1642695" y="376315"/>
                  <a:pt x="1632030" y="370390"/>
                </a:cubicBezTo>
                <a:cubicBezTo>
                  <a:pt x="1607709" y="356879"/>
                  <a:pt x="1582255" y="343765"/>
                  <a:pt x="1562582" y="324092"/>
                </a:cubicBezTo>
                <a:cubicBezTo>
                  <a:pt x="1554866" y="316375"/>
                  <a:pt x="1548791" y="306557"/>
                  <a:pt x="1539433" y="300942"/>
                </a:cubicBezTo>
                <a:cubicBezTo>
                  <a:pt x="1528971" y="294665"/>
                  <a:pt x="1516284" y="293226"/>
                  <a:pt x="1504709" y="289368"/>
                </a:cubicBezTo>
                <a:cubicBezTo>
                  <a:pt x="1493134" y="281651"/>
                  <a:pt x="1480547" y="275271"/>
                  <a:pt x="1469985" y="266218"/>
                </a:cubicBezTo>
                <a:cubicBezTo>
                  <a:pt x="1441232" y="241573"/>
                  <a:pt x="1424393" y="211955"/>
                  <a:pt x="1388962" y="196770"/>
                </a:cubicBezTo>
                <a:cubicBezTo>
                  <a:pt x="1374340" y="190504"/>
                  <a:pt x="1357959" y="189565"/>
                  <a:pt x="1342663" y="185195"/>
                </a:cubicBezTo>
                <a:cubicBezTo>
                  <a:pt x="1330932" y="181843"/>
                  <a:pt x="1319153" y="178427"/>
                  <a:pt x="1307939" y="173621"/>
                </a:cubicBezTo>
                <a:cubicBezTo>
                  <a:pt x="1207819" y="130713"/>
                  <a:pt x="1308350" y="166040"/>
                  <a:pt x="1226916" y="138897"/>
                </a:cubicBezTo>
                <a:cubicBezTo>
                  <a:pt x="1203767" y="123464"/>
                  <a:pt x="1184750" y="98055"/>
                  <a:pt x="1157468" y="92598"/>
                </a:cubicBezTo>
                <a:cubicBezTo>
                  <a:pt x="1083996" y="77903"/>
                  <a:pt x="1118681" y="85794"/>
                  <a:pt x="1053296" y="69449"/>
                </a:cubicBezTo>
                <a:cubicBezTo>
                  <a:pt x="1041721" y="61732"/>
                  <a:pt x="1031358" y="51779"/>
                  <a:pt x="1018572" y="46299"/>
                </a:cubicBezTo>
                <a:cubicBezTo>
                  <a:pt x="985014" y="31917"/>
                  <a:pt x="970740" y="34724"/>
                  <a:pt x="937549" y="34724"/>
                </a:cubicBezTo>
                <a:lnTo>
                  <a:pt x="891251" y="57874"/>
                </a:lnTo>
                <a:close/>
              </a:path>
            </a:pathLst>
          </a:custGeom>
          <a:solidFill>
            <a:srgbClr val="D3DFF9">
              <a:alpha val="38823"/>
            </a:srgbClr>
          </a:solidFill>
          <a:ln w="19050" cap="flat" cmpd="sng">
            <a:solidFill>
              <a:srgbClr val="7030A0"/>
            </a:solidFill>
            <a:prstDash val="solid"/>
            <a:round/>
            <a:headEnd type="none" w="sm" len="sm"/>
            <a:tailEnd type="none" w="sm" len="sm"/>
          </a:ln>
        </p:spPr>
        <p:txBody>
          <a:bodyPr wrap="none"/>
          <a:lstStyle/>
          <a:p>
            <a:endParaRPr lang="en-US"/>
          </a:p>
        </p:txBody>
      </p:sp>
      <p:sp>
        <p:nvSpPr>
          <p:cNvPr id="14" name="Freeform 13">
            <a:extLst>
              <a:ext uri="{FF2B5EF4-FFF2-40B4-BE49-F238E27FC236}">
                <a16:creationId xmlns:a16="http://schemas.microsoft.com/office/drawing/2014/main" id="{0075257F-C19D-CA92-97C6-F9E31019E94A}"/>
              </a:ext>
            </a:extLst>
          </p:cNvPr>
          <p:cNvSpPr>
            <a:spLocks/>
          </p:cNvSpPr>
          <p:nvPr/>
        </p:nvSpPr>
        <p:spPr bwMode="auto">
          <a:xfrm rot="1804810">
            <a:off x="3103563" y="1581150"/>
            <a:ext cx="2949575" cy="1924050"/>
          </a:xfrm>
          <a:custGeom>
            <a:avLst/>
            <a:gdLst/>
            <a:ahLst/>
            <a:cxnLst/>
            <a:rect l="0" t="0" r="r" b="b"/>
            <a:pathLst>
              <a:path w="2950149" h="1923730">
                <a:moveTo>
                  <a:pt x="2893671" y="326424"/>
                </a:moveTo>
                <a:lnTo>
                  <a:pt x="2893671" y="326424"/>
                </a:lnTo>
                <a:cubicBezTo>
                  <a:pt x="2847372" y="310991"/>
                  <a:pt x="2789285" y="314633"/>
                  <a:pt x="2754775" y="280125"/>
                </a:cubicBezTo>
                <a:cubicBezTo>
                  <a:pt x="2733243" y="258594"/>
                  <a:pt x="2726103" y="248428"/>
                  <a:pt x="2696901" y="233827"/>
                </a:cubicBezTo>
                <a:cubicBezTo>
                  <a:pt x="2685988" y="228371"/>
                  <a:pt x="2673908" y="225604"/>
                  <a:pt x="2662177" y="222252"/>
                </a:cubicBezTo>
                <a:cubicBezTo>
                  <a:pt x="2624032" y="211353"/>
                  <a:pt x="2597791" y="207060"/>
                  <a:pt x="2558005" y="199103"/>
                </a:cubicBezTo>
                <a:cubicBezTo>
                  <a:pt x="2542572" y="191386"/>
                  <a:pt x="2528578" y="179568"/>
                  <a:pt x="2511706" y="175953"/>
                </a:cubicBezTo>
                <a:cubicBezTo>
                  <a:pt x="2473792" y="167828"/>
                  <a:pt x="2434434" y="169187"/>
                  <a:pt x="2395959" y="164378"/>
                </a:cubicBezTo>
                <a:cubicBezTo>
                  <a:pt x="2372672" y="161467"/>
                  <a:pt x="2349660" y="156662"/>
                  <a:pt x="2326511" y="152804"/>
                </a:cubicBezTo>
                <a:cubicBezTo>
                  <a:pt x="2235608" y="122502"/>
                  <a:pt x="2325286" y="149208"/>
                  <a:pt x="2129742" y="129654"/>
                </a:cubicBezTo>
                <a:cubicBezTo>
                  <a:pt x="2106390" y="127319"/>
                  <a:pt x="2083384" y="122278"/>
                  <a:pt x="2060294" y="118080"/>
                </a:cubicBezTo>
                <a:cubicBezTo>
                  <a:pt x="2046058" y="115492"/>
                  <a:pt x="1973607" y="101487"/>
                  <a:pt x="1956121" y="94930"/>
                </a:cubicBezTo>
                <a:cubicBezTo>
                  <a:pt x="1892359" y="71019"/>
                  <a:pt x="1929545" y="70109"/>
                  <a:pt x="1863524" y="60206"/>
                </a:cubicBezTo>
                <a:cubicBezTo>
                  <a:pt x="1642557" y="27061"/>
                  <a:pt x="1637478" y="35486"/>
                  <a:pt x="1377387" y="25482"/>
                </a:cubicBezTo>
                <a:cubicBezTo>
                  <a:pt x="1196334" y="-19778"/>
                  <a:pt x="1312974" y="4975"/>
                  <a:pt x="902825" y="25482"/>
                </a:cubicBezTo>
                <a:cubicBezTo>
                  <a:pt x="873756" y="26935"/>
                  <a:pt x="856758" y="46845"/>
                  <a:pt x="833377" y="60206"/>
                </a:cubicBezTo>
                <a:cubicBezTo>
                  <a:pt x="786298" y="87108"/>
                  <a:pt x="791419" y="82271"/>
                  <a:pt x="740780" y="94930"/>
                </a:cubicBezTo>
                <a:cubicBezTo>
                  <a:pt x="725347" y="102647"/>
                  <a:pt x="707582" y="106851"/>
                  <a:pt x="694481" y="118080"/>
                </a:cubicBezTo>
                <a:cubicBezTo>
                  <a:pt x="679834" y="130634"/>
                  <a:pt x="675455" y="153165"/>
                  <a:pt x="659757" y="164378"/>
                </a:cubicBezTo>
                <a:cubicBezTo>
                  <a:pt x="646812" y="173624"/>
                  <a:pt x="628891" y="172095"/>
                  <a:pt x="613458" y="175953"/>
                </a:cubicBezTo>
                <a:cubicBezTo>
                  <a:pt x="601883" y="183670"/>
                  <a:pt x="590531" y="191730"/>
                  <a:pt x="578734" y="199103"/>
                </a:cubicBezTo>
                <a:cubicBezTo>
                  <a:pt x="559657" y="211027"/>
                  <a:pt x="538428" y="219773"/>
                  <a:pt x="520861" y="233827"/>
                </a:cubicBezTo>
                <a:cubicBezTo>
                  <a:pt x="443704" y="295552"/>
                  <a:pt x="483345" y="276796"/>
                  <a:pt x="428263" y="337999"/>
                </a:cubicBezTo>
                <a:cubicBezTo>
                  <a:pt x="406362" y="362333"/>
                  <a:pt x="388097" y="392806"/>
                  <a:pt x="358815" y="407447"/>
                </a:cubicBezTo>
                <a:lnTo>
                  <a:pt x="312516" y="430596"/>
                </a:lnTo>
                <a:cubicBezTo>
                  <a:pt x="304800" y="442171"/>
                  <a:pt x="300230" y="456630"/>
                  <a:pt x="289367" y="465320"/>
                </a:cubicBezTo>
                <a:cubicBezTo>
                  <a:pt x="279840" y="472942"/>
                  <a:pt x="265556" y="471439"/>
                  <a:pt x="254643" y="476895"/>
                </a:cubicBezTo>
                <a:cubicBezTo>
                  <a:pt x="242201" y="483116"/>
                  <a:pt x="230782" y="491354"/>
                  <a:pt x="219919" y="500044"/>
                </a:cubicBezTo>
                <a:cubicBezTo>
                  <a:pt x="187346" y="526103"/>
                  <a:pt x="197258" y="528124"/>
                  <a:pt x="173620" y="569492"/>
                </a:cubicBezTo>
                <a:cubicBezTo>
                  <a:pt x="166718" y="581570"/>
                  <a:pt x="158187" y="592641"/>
                  <a:pt x="150471" y="604216"/>
                </a:cubicBezTo>
                <a:cubicBezTo>
                  <a:pt x="146613" y="619649"/>
                  <a:pt x="146010" y="636286"/>
                  <a:pt x="138896" y="650515"/>
                </a:cubicBezTo>
                <a:cubicBezTo>
                  <a:pt x="134016" y="660276"/>
                  <a:pt x="122564" y="665144"/>
                  <a:pt x="115747" y="673665"/>
                </a:cubicBezTo>
                <a:cubicBezTo>
                  <a:pt x="107057" y="684528"/>
                  <a:pt x="100314" y="696814"/>
                  <a:pt x="92597" y="708389"/>
                </a:cubicBezTo>
                <a:cubicBezTo>
                  <a:pt x="88739" y="719964"/>
                  <a:pt x="87300" y="732651"/>
                  <a:pt x="81023" y="743113"/>
                </a:cubicBezTo>
                <a:cubicBezTo>
                  <a:pt x="75408" y="752471"/>
                  <a:pt x="62753" y="756501"/>
                  <a:pt x="57873" y="766262"/>
                </a:cubicBezTo>
                <a:cubicBezTo>
                  <a:pt x="46960" y="788087"/>
                  <a:pt x="42440" y="812561"/>
                  <a:pt x="34724" y="835710"/>
                </a:cubicBezTo>
                <a:lnTo>
                  <a:pt x="11575" y="905158"/>
                </a:lnTo>
                <a:lnTo>
                  <a:pt x="0" y="951457"/>
                </a:lnTo>
                <a:cubicBezTo>
                  <a:pt x="4979" y="1026140"/>
                  <a:pt x="7329" y="1126998"/>
                  <a:pt x="23149" y="1206100"/>
                </a:cubicBezTo>
                <a:cubicBezTo>
                  <a:pt x="25542" y="1218064"/>
                  <a:pt x="31372" y="1229093"/>
                  <a:pt x="34724" y="1240824"/>
                </a:cubicBezTo>
                <a:cubicBezTo>
                  <a:pt x="48841" y="1290231"/>
                  <a:pt x="45937" y="1291283"/>
                  <a:pt x="57873" y="1344996"/>
                </a:cubicBezTo>
                <a:cubicBezTo>
                  <a:pt x="61324" y="1360525"/>
                  <a:pt x="65997" y="1375766"/>
                  <a:pt x="69448" y="1391295"/>
                </a:cubicBezTo>
                <a:cubicBezTo>
                  <a:pt x="74729" y="1415061"/>
                  <a:pt x="80189" y="1459077"/>
                  <a:pt x="92597" y="1483892"/>
                </a:cubicBezTo>
                <a:cubicBezTo>
                  <a:pt x="98818" y="1496335"/>
                  <a:pt x="108030" y="1507041"/>
                  <a:pt x="115747" y="1518616"/>
                </a:cubicBezTo>
                <a:cubicBezTo>
                  <a:pt x="137877" y="1585012"/>
                  <a:pt x="112338" y="1525646"/>
                  <a:pt x="150471" y="1576490"/>
                </a:cubicBezTo>
                <a:cubicBezTo>
                  <a:pt x="167164" y="1598748"/>
                  <a:pt x="171884" y="1633496"/>
                  <a:pt x="196769" y="1645938"/>
                </a:cubicBezTo>
                <a:cubicBezTo>
                  <a:pt x="212202" y="1653654"/>
                  <a:pt x="228272" y="1660210"/>
                  <a:pt x="243068" y="1669087"/>
                </a:cubicBezTo>
                <a:cubicBezTo>
                  <a:pt x="306573" y="1707190"/>
                  <a:pt x="330618" y="1736853"/>
                  <a:pt x="405114" y="1761685"/>
                </a:cubicBezTo>
                <a:cubicBezTo>
                  <a:pt x="428263" y="1769401"/>
                  <a:pt x="450493" y="1780822"/>
                  <a:pt x="474562" y="1784834"/>
                </a:cubicBezTo>
                <a:cubicBezTo>
                  <a:pt x="568077" y="1800420"/>
                  <a:pt x="521748" y="1788988"/>
                  <a:pt x="613458" y="1819558"/>
                </a:cubicBezTo>
                <a:cubicBezTo>
                  <a:pt x="692832" y="1846016"/>
                  <a:pt x="594316" y="1814774"/>
                  <a:pt x="706056" y="1842708"/>
                </a:cubicBezTo>
                <a:cubicBezTo>
                  <a:pt x="717892" y="1845667"/>
                  <a:pt x="728870" y="1851635"/>
                  <a:pt x="740780" y="1854282"/>
                </a:cubicBezTo>
                <a:cubicBezTo>
                  <a:pt x="763690" y="1859373"/>
                  <a:pt x="787460" y="1860165"/>
                  <a:pt x="810228" y="1865857"/>
                </a:cubicBezTo>
                <a:cubicBezTo>
                  <a:pt x="833901" y="1871775"/>
                  <a:pt x="879676" y="1889006"/>
                  <a:pt x="879676" y="1889006"/>
                </a:cubicBezTo>
                <a:cubicBezTo>
                  <a:pt x="891251" y="1896723"/>
                  <a:pt x="901957" y="1905935"/>
                  <a:pt x="914400" y="1912156"/>
                </a:cubicBezTo>
                <a:cubicBezTo>
                  <a:pt x="925313" y="1917612"/>
                  <a:pt x="936923" y="1923730"/>
                  <a:pt x="949124" y="1923730"/>
                </a:cubicBezTo>
                <a:cubicBezTo>
                  <a:pt x="1064935" y="1923730"/>
                  <a:pt x="1180617" y="1916014"/>
                  <a:pt x="1296364" y="1912156"/>
                </a:cubicBezTo>
                <a:cubicBezTo>
                  <a:pt x="1333215" y="1899872"/>
                  <a:pt x="1345790" y="1894085"/>
                  <a:pt x="1388962" y="1889006"/>
                </a:cubicBezTo>
                <a:cubicBezTo>
                  <a:pt x="1435103" y="1883578"/>
                  <a:pt x="1481608" y="1881837"/>
                  <a:pt x="1527858" y="1877432"/>
                </a:cubicBezTo>
                <a:cubicBezTo>
                  <a:pt x="1562638" y="1874120"/>
                  <a:pt x="1597306" y="1869715"/>
                  <a:pt x="1632030" y="1865857"/>
                </a:cubicBezTo>
                <a:cubicBezTo>
                  <a:pt x="1667448" y="1857002"/>
                  <a:pt x="1686409" y="1857777"/>
                  <a:pt x="1713053" y="1831133"/>
                </a:cubicBezTo>
                <a:cubicBezTo>
                  <a:pt x="1773215" y="1770971"/>
                  <a:pt x="1702078" y="1819078"/>
                  <a:pt x="1759352" y="1773259"/>
                </a:cubicBezTo>
                <a:cubicBezTo>
                  <a:pt x="1847493" y="1702746"/>
                  <a:pt x="1728923" y="1815263"/>
                  <a:pt x="1840375" y="1703811"/>
                </a:cubicBezTo>
                <a:cubicBezTo>
                  <a:pt x="1844233" y="1692236"/>
                  <a:pt x="1843322" y="1677714"/>
                  <a:pt x="1851949" y="1669087"/>
                </a:cubicBezTo>
                <a:cubicBezTo>
                  <a:pt x="1860576" y="1660460"/>
                  <a:pt x="1875459" y="1662319"/>
                  <a:pt x="1886673" y="1657513"/>
                </a:cubicBezTo>
                <a:cubicBezTo>
                  <a:pt x="1902533" y="1650716"/>
                  <a:pt x="1919618" y="1645289"/>
                  <a:pt x="1932972" y="1634363"/>
                </a:cubicBezTo>
                <a:cubicBezTo>
                  <a:pt x="1962533" y="1610177"/>
                  <a:pt x="1982216" y="1574528"/>
                  <a:pt x="2013995" y="1553341"/>
                </a:cubicBezTo>
                <a:lnTo>
                  <a:pt x="2048719" y="1530191"/>
                </a:lnTo>
                <a:cubicBezTo>
                  <a:pt x="2087002" y="1472765"/>
                  <a:pt x="2062029" y="1505307"/>
                  <a:pt x="2129742" y="1437594"/>
                </a:cubicBezTo>
                <a:cubicBezTo>
                  <a:pt x="2137459" y="1429877"/>
                  <a:pt x="2143130" y="1419324"/>
                  <a:pt x="2152891" y="1414444"/>
                </a:cubicBezTo>
                <a:cubicBezTo>
                  <a:pt x="2168324" y="1406728"/>
                  <a:pt x="2184209" y="1399856"/>
                  <a:pt x="2199190" y="1391295"/>
                </a:cubicBezTo>
                <a:cubicBezTo>
                  <a:pt x="2211268" y="1384393"/>
                  <a:pt x="2221472" y="1374367"/>
                  <a:pt x="2233914" y="1368146"/>
                </a:cubicBezTo>
                <a:cubicBezTo>
                  <a:pt x="2244827" y="1362690"/>
                  <a:pt x="2257725" y="1362027"/>
                  <a:pt x="2268638" y="1356571"/>
                </a:cubicBezTo>
                <a:cubicBezTo>
                  <a:pt x="2352154" y="1314813"/>
                  <a:pt x="2248208" y="1350854"/>
                  <a:pt x="2349661" y="1310272"/>
                </a:cubicBezTo>
                <a:cubicBezTo>
                  <a:pt x="2372317" y="1301209"/>
                  <a:pt x="2395960" y="1294839"/>
                  <a:pt x="2419109" y="1287123"/>
                </a:cubicBezTo>
                <a:lnTo>
                  <a:pt x="2453833" y="1275548"/>
                </a:lnTo>
                <a:cubicBezTo>
                  <a:pt x="2465408" y="1271690"/>
                  <a:pt x="2478405" y="1270741"/>
                  <a:pt x="2488557" y="1263973"/>
                </a:cubicBezTo>
                <a:cubicBezTo>
                  <a:pt x="2511706" y="1248540"/>
                  <a:pt x="2538332" y="1237348"/>
                  <a:pt x="2558005" y="1217675"/>
                </a:cubicBezTo>
                <a:lnTo>
                  <a:pt x="2615878" y="1159801"/>
                </a:lnTo>
                <a:cubicBezTo>
                  <a:pt x="2623595" y="1152084"/>
                  <a:pt x="2628675" y="1140103"/>
                  <a:pt x="2639028" y="1136652"/>
                </a:cubicBezTo>
                <a:lnTo>
                  <a:pt x="2673752" y="1125077"/>
                </a:lnTo>
                <a:cubicBezTo>
                  <a:pt x="2681932" y="1112807"/>
                  <a:pt x="2703556" y="1075452"/>
                  <a:pt x="2720051" y="1067204"/>
                </a:cubicBezTo>
                <a:cubicBezTo>
                  <a:pt x="2734279" y="1060090"/>
                  <a:pt x="2750916" y="1059487"/>
                  <a:pt x="2766349" y="1055629"/>
                </a:cubicBezTo>
                <a:cubicBezTo>
                  <a:pt x="2834060" y="987919"/>
                  <a:pt x="2801523" y="1012890"/>
                  <a:pt x="2858947" y="974606"/>
                </a:cubicBezTo>
                <a:cubicBezTo>
                  <a:pt x="2868361" y="946362"/>
                  <a:pt x="2871232" y="927597"/>
                  <a:pt x="2893671" y="905158"/>
                </a:cubicBezTo>
                <a:cubicBezTo>
                  <a:pt x="2903508" y="895322"/>
                  <a:pt x="2916820" y="889725"/>
                  <a:pt x="2928395" y="882009"/>
                </a:cubicBezTo>
                <a:cubicBezTo>
                  <a:pt x="2967382" y="765042"/>
                  <a:pt x="2945407" y="844750"/>
                  <a:pt x="2928395" y="581067"/>
                </a:cubicBezTo>
                <a:cubicBezTo>
                  <a:pt x="2926392" y="550026"/>
                  <a:pt x="2921550" y="519214"/>
                  <a:pt x="2916820" y="488470"/>
                </a:cubicBezTo>
                <a:cubicBezTo>
                  <a:pt x="2913828" y="469025"/>
                  <a:pt x="2905245" y="430596"/>
                  <a:pt x="2905245" y="430596"/>
                </a:cubicBezTo>
                <a:lnTo>
                  <a:pt x="2893671" y="326424"/>
                </a:lnTo>
                <a:close/>
              </a:path>
            </a:pathLst>
          </a:custGeom>
          <a:solidFill>
            <a:srgbClr val="D3DFF9">
              <a:alpha val="38823"/>
            </a:srgbClr>
          </a:solidFill>
          <a:ln w="19050" cap="flat" cmpd="sng">
            <a:solidFill>
              <a:srgbClr val="7030A0"/>
            </a:solidFill>
            <a:prstDash val="solid"/>
            <a:round/>
            <a:headEnd type="none" w="sm" len="sm"/>
            <a:tailEnd type="none" w="sm" len="sm"/>
          </a:ln>
        </p:spPr>
        <p:txBody>
          <a:bodyPr wrap="none"/>
          <a:lstStyle/>
          <a:p>
            <a:endParaRPr lang="en-US"/>
          </a:p>
        </p:txBody>
      </p:sp>
      <p:cxnSp>
        <p:nvCxnSpPr>
          <p:cNvPr id="40965" name="Straight Connector 15">
            <a:extLst>
              <a:ext uri="{FF2B5EF4-FFF2-40B4-BE49-F238E27FC236}">
                <a16:creationId xmlns:a16="http://schemas.microsoft.com/office/drawing/2014/main" id="{99637F0E-476F-4CF7-BC58-E482FF422603}"/>
              </a:ext>
            </a:extLst>
          </p:cNvPr>
          <p:cNvCxnSpPr>
            <a:cxnSpLocks noChangeShapeType="1"/>
          </p:cNvCxnSpPr>
          <p:nvPr/>
        </p:nvCxnSpPr>
        <p:spPr bwMode="auto">
          <a:xfrm>
            <a:off x="1524000" y="1066800"/>
            <a:ext cx="0" cy="4648200"/>
          </a:xfrm>
          <a:prstGeom prst="line">
            <a:avLst/>
          </a:prstGeom>
          <a:noFill/>
          <a:ln w="34925">
            <a:solidFill>
              <a:srgbClr val="FFFFFF"/>
            </a:solidFill>
            <a:round/>
            <a:headEnd type="none" w="sm" len="sm"/>
            <a:tailEnd type="none" w="sm" len="sm"/>
          </a:ln>
        </p:spPr>
      </p:cxnSp>
      <p:cxnSp>
        <p:nvCxnSpPr>
          <p:cNvPr id="40966" name="Straight Connector 18">
            <a:extLst>
              <a:ext uri="{FF2B5EF4-FFF2-40B4-BE49-F238E27FC236}">
                <a16:creationId xmlns:a16="http://schemas.microsoft.com/office/drawing/2014/main" id="{D42EE4B4-F975-DCC8-F06B-60F99DBF0B30}"/>
              </a:ext>
            </a:extLst>
          </p:cNvPr>
          <p:cNvCxnSpPr>
            <a:cxnSpLocks noChangeShapeType="1"/>
          </p:cNvCxnSpPr>
          <p:nvPr/>
        </p:nvCxnSpPr>
        <p:spPr bwMode="auto">
          <a:xfrm>
            <a:off x="1524000" y="5695950"/>
            <a:ext cx="5715000" cy="0"/>
          </a:xfrm>
          <a:prstGeom prst="line">
            <a:avLst/>
          </a:prstGeom>
          <a:noFill/>
          <a:ln w="34925">
            <a:solidFill>
              <a:srgbClr val="FFFFFF"/>
            </a:solidFill>
            <a:round/>
            <a:headEnd type="none" w="sm" len="sm"/>
            <a:tailEnd type="none" w="sm" len="sm"/>
          </a:ln>
        </p:spPr>
      </p:cxnSp>
      <p:grpSp>
        <p:nvGrpSpPr>
          <p:cNvPr id="40967" name="Group 2055">
            <a:extLst>
              <a:ext uri="{FF2B5EF4-FFF2-40B4-BE49-F238E27FC236}">
                <a16:creationId xmlns:a16="http://schemas.microsoft.com/office/drawing/2014/main" id="{0B285620-E312-164D-7629-0528DB0FA37A}"/>
              </a:ext>
            </a:extLst>
          </p:cNvPr>
          <p:cNvGrpSpPr>
            <a:grpSpLocks/>
          </p:cNvGrpSpPr>
          <p:nvPr/>
        </p:nvGrpSpPr>
        <p:grpSpPr bwMode="auto">
          <a:xfrm>
            <a:off x="1773238" y="2438400"/>
            <a:ext cx="2033587" cy="2667000"/>
            <a:chOff x="1772855" y="2438400"/>
            <a:chExt cx="2033970" cy="2667000"/>
          </a:xfrm>
        </p:grpSpPr>
        <p:sp>
          <p:nvSpPr>
            <p:cNvPr id="40990" name="Oval 21">
              <a:extLst>
                <a:ext uri="{FF2B5EF4-FFF2-40B4-BE49-F238E27FC236}">
                  <a16:creationId xmlns:a16="http://schemas.microsoft.com/office/drawing/2014/main" id="{EC053E1A-EA2A-D110-F976-1A347095E284}"/>
                </a:ext>
              </a:extLst>
            </p:cNvPr>
            <p:cNvSpPr>
              <a:spLocks noChangeArrowheads="1"/>
            </p:cNvSpPr>
            <p:nvPr/>
          </p:nvSpPr>
          <p:spPr bwMode="auto">
            <a:xfrm>
              <a:off x="2823779" y="3601213"/>
              <a:ext cx="76200" cy="76200"/>
            </a:xfrm>
            <a:prstGeom prst="ellipse">
              <a:avLst/>
            </a:prstGeom>
            <a:solidFill>
              <a:srgbClr val="C00000"/>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40991" name="Oval 24">
              <a:extLst>
                <a:ext uri="{FF2B5EF4-FFF2-40B4-BE49-F238E27FC236}">
                  <a16:creationId xmlns:a16="http://schemas.microsoft.com/office/drawing/2014/main" id="{38A45581-5979-C910-DF74-73A5A1D2846E}"/>
                </a:ext>
              </a:extLst>
            </p:cNvPr>
            <p:cNvSpPr>
              <a:spLocks noChangeArrowheads="1"/>
            </p:cNvSpPr>
            <p:nvPr/>
          </p:nvSpPr>
          <p:spPr bwMode="auto">
            <a:xfrm>
              <a:off x="2552699" y="3124200"/>
              <a:ext cx="76200" cy="76200"/>
            </a:xfrm>
            <a:prstGeom prst="ellipse">
              <a:avLst/>
            </a:prstGeom>
            <a:solidFill>
              <a:srgbClr val="C00000"/>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40992" name="Oval 25">
              <a:extLst>
                <a:ext uri="{FF2B5EF4-FFF2-40B4-BE49-F238E27FC236}">
                  <a16:creationId xmlns:a16="http://schemas.microsoft.com/office/drawing/2014/main" id="{0DF0D3F1-35DE-A5CA-FA0E-F35395F8E101}"/>
                </a:ext>
              </a:extLst>
            </p:cNvPr>
            <p:cNvSpPr>
              <a:spLocks noChangeArrowheads="1"/>
            </p:cNvSpPr>
            <p:nvPr/>
          </p:nvSpPr>
          <p:spPr bwMode="auto">
            <a:xfrm>
              <a:off x="2438399" y="3422650"/>
              <a:ext cx="76200" cy="76200"/>
            </a:xfrm>
            <a:prstGeom prst="ellipse">
              <a:avLst/>
            </a:prstGeom>
            <a:solidFill>
              <a:srgbClr val="C00000"/>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40993" name="Oval 26">
              <a:extLst>
                <a:ext uri="{FF2B5EF4-FFF2-40B4-BE49-F238E27FC236}">
                  <a16:creationId xmlns:a16="http://schemas.microsoft.com/office/drawing/2014/main" id="{7E923E55-35EE-21CB-253A-05D8FC64B8D6}"/>
                </a:ext>
              </a:extLst>
            </p:cNvPr>
            <p:cNvSpPr>
              <a:spLocks noChangeArrowheads="1"/>
            </p:cNvSpPr>
            <p:nvPr/>
          </p:nvSpPr>
          <p:spPr bwMode="auto">
            <a:xfrm>
              <a:off x="2514599" y="4132644"/>
              <a:ext cx="76200" cy="76200"/>
            </a:xfrm>
            <a:prstGeom prst="ellipse">
              <a:avLst/>
            </a:prstGeom>
            <a:solidFill>
              <a:srgbClr val="C00000"/>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40994" name="Oval 27">
              <a:extLst>
                <a:ext uri="{FF2B5EF4-FFF2-40B4-BE49-F238E27FC236}">
                  <a16:creationId xmlns:a16="http://schemas.microsoft.com/office/drawing/2014/main" id="{A0D3A002-30A5-7204-A9D5-1F123BB201F8}"/>
                </a:ext>
              </a:extLst>
            </p:cNvPr>
            <p:cNvSpPr>
              <a:spLocks noChangeArrowheads="1"/>
            </p:cNvSpPr>
            <p:nvPr/>
          </p:nvSpPr>
          <p:spPr bwMode="auto">
            <a:xfrm>
              <a:off x="2077655" y="3016250"/>
              <a:ext cx="76200" cy="76200"/>
            </a:xfrm>
            <a:prstGeom prst="ellipse">
              <a:avLst/>
            </a:prstGeom>
            <a:solidFill>
              <a:srgbClr val="C00000"/>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40995" name="Oval 28">
              <a:extLst>
                <a:ext uri="{FF2B5EF4-FFF2-40B4-BE49-F238E27FC236}">
                  <a16:creationId xmlns:a16="http://schemas.microsoft.com/office/drawing/2014/main" id="{BC784653-FE86-6757-FC41-AC7A7FD16EA4}"/>
                </a:ext>
              </a:extLst>
            </p:cNvPr>
            <p:cNvSpPr>
              <a:spLocks noChangeArrowheads="1"/>
            </p:cNvSpPr>
            <p:nvPr/>
          </p:nvSpPr>
          <p:spPr bwMode="auto">
            <a:xfrm>
              <a:off x="1772855" y="3599244"/>
              <a:ext cx="76200" cy="76200"/>
            </a:xfrm>
            <a:prstGeom prst="ellipse">
              <a:avLst/>
            </a:prstGeom>
            <a:solidFill>
              <a:srgbClr val="C00000"/>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40996" name="Oval 29">
              <a:extLst>
                <a:ext uri="{FF2B5EF4-FFF2-40B4-BE49-F238E27FC236}">
                  <a16:creationId xmlns:a16="http://schemas.microsoft.com/office/drawing/2014/main" id="{4E1DF8DC-8244-0E79-AD05-F09D6DD34A2B}"/>
                </a:ext>
              </a:extLst>
            </p:cNvPr>
            <p:cNvSpPr>
              <a:spLocks noChangeArrowheads="1"/>
            </p:cNvSpPr>
            <p:nvPr/>
          </p:nvSpPr>
          <p:spPr bwMode="auto">
            <a:xfrm>
              <a:off x="2039555" y="2438400"/>
              <a:ext cx="76200" cy="76200"/>
            </a:xfrm>
            <a:prstGeom prst="ellipse">
              <a:avLst/>
            </a:prstGeom>
            <a:solidFill>
              <a:srgbClr val="C00000"/>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40997" name="Oval 30">
              <a:extLst>
                <a:ext uri="{FF2B5EF4-FFF2-40B4-BE49-F238E27FC236}">
                  <a16:creationId xmlns:a16="http://schemas.microsoft.com/office/drawing/2014/main" id="{BED5F921-6EE5-EBCD-C277-98A33AEEBEAB}"/>
                </a:ext>
              </a:extLst>
            </p:cNvPr>
            <p:cNvSpPr>
              <a:spLocks noChangeArrowheads="1"/>
            </p:cNvSpPr>
            <p:nvPr/>
          </p:nvSpPr>
          <p:spPr bwMode="auto">
            <a:xfrm>
              <a:off x="2971800" y="2543150"/>
              <a:ext cx="76200" cy="76200"/>
            </a:xfrm>
            <a:prstGeom prst="ellipse">
              <a:avLst/>
            </a:prstGeom>
            <a:solidFill>
              <a:srgbClr val="C00000"/>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40998" name="Oval 31">
              <a:extLst>
                <a:ext uri="{FF2B5EF4-FFF2-40B4-BE49-F238E27FC236}">
                  <a16:creationId xmlns:a16="http://schemas.microsoft.com/office/drawing/2014/main" id="{9040E365-D9CC-920B-33E8-FC855E2E78D0}"/>
                </a:ext>
              </a:extLst>
            </p:cNvPr>
            <p:cNvSpPr>
              <a:spLocks noChangeArrowheads="1"/>
            </p:cNvSpPr>
            <p:nvPr/>
          </p:nvSpPr>
          <p:spPr bwMode="auto">
            <a:xfrm>
              <a:off x="2667000" y="5029200"/>
              <a:ext cx="76200" cy="76200"/>
            </a:xfrm>
            <a:prstGeom prst="ellipse">
              <a:avLst/>
            </a:prstGeom>
            <a:solidFill>
              <a:srgbClr val="C00000"/>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40999" name="Oval 32">
              <a:extLst>
                <a:ext uri="{FF2B5EF4-FFF2-40B4-BE49-F238E27FC236}">
                  <a16:creationId xmlns:a16="http://schemas.microsoft.com/office/drawing/2014/main" id="{0BB96E5C-2738-8EC2-99DE-F353C4C2C5AC}"/>
                </a:ext>
              </a:extLst>
            </p:cNvPr>
            <p:cNvSpPr>
              <a:spLocks noChangeArrowheads="1"/>
            </p:cNvSpPr>
            <p:nvPr/>
          </p:nvSpPr>
          <p:spPr bwMode="auto">
            <a:xfrm>
              <a:off x="3730625" y="4947414"/>
              <a:ext cx="76200" cy="76200"/>
            </a:xfrm>
            <a:prstGeom prst="ellipse">
              <a:avLst/>
            </a:prstGeom>
            <a:solidFill>
              <a:srgbClr val="C00000"/>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41000" name="Oval 33">
              <a:extLst>
                <a:ext uri="{FF2B5EF4-FFF2-40B4-BE49-F238E27FC236}">
                  <a16:creationId xmlns:a16="http://schemas.microsoft.com/office/drawing/2014/main" id="{5F39E62B-D957-F07B-82D7-D9EC193BA469}"/>
                </a:ext>
              </a:extLst>
            </p:cNvPr>
            <p:cNvSpPr>
              <a:spLocks noChangeArrowheads="1"/>
            </p:cNvSpPr>
            <p:nvPr/>
          </p:nvSpPr>
          <p:spPr bwMode="auto">
            <a:xfrm>
              <a:off x="3505200" y="4076700"/>
              <a:ext cx="76200" cy="76200"/>
            </a:xfrm>
            <a:prstGeom prst="ellipse">
              <a:avLst/>
            </a:prstGeom>
            <a:solidFill>
              <a:srgbClr val="C00000"/>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24" name="5-Point Star 23">
              <a:extLst>
                <a:ext uri="{FF2B5EF4-FFF2-40B4-BE49-F238E27FC236}">
                  <a16:creationId xmlns:a16="http://schemas.microsoft.com/office/drawing/2014/main" id="{50C622E1-CE09-C32C-62E2-8EA6AB589053}"/>
                </a:ext>
              </a:extLst>
            </p:cNvPr>
            <p:cNvSpPr/>
            <p:nvPr/>
          </p:nvSpPr>
          <p:spPr bwMode="auto">
            <a:xfrm>
              <a:off x="2230141" y="4029075"/>
              <a:ext cx="208001" cy="207963"/>
            </a:xfrm>
            <a:prstGeom prst="star5">
              <a:avLst/>
            </a:prstGeom>
            <a:solidFill>
              <a:srgbClr val="C00000"/>
            </a:solidFill>
            <a:ln w="12700" cap="flat" cmpd="sng" algn="ctr">
              <a:solidFill>
                <a:schemeClr val="tx1"/>
              </a:solidFill>
              <a:prstDash val="solid"/>
              <a:round/>
              <a:headEnd type="none" w="sm" len="sm"/>
              <a:tailEnd type="none" w="sm" len="sm"/>
            </a:ln>
            <a:effectLst/>
          </p:spPr>
          <p:txBody>
            <a:bodyPr wrap="none"/>
            <a:lstStyle/>
            <a:p>
              <a:pPr>
                <a:defRPr/>
              </a:pPr>
              <a:endParaRPr lang="en-US">
                <a:solidFill>
                  <a:srgbClr val="FF0000"/>
                </a:solidFill>
                <a:ea typeface="+mn-ea"/>
              </a:endParaRPr>
            </a:p>
          </p:txBody>
        </p:sp>
      </p:grpSp>
      <p:grpSp>
        <p:nvGrpSpPr>
          <p:cNvPr id="23" name="Group 22">
            <a:extLst>
              <a:ext uri="{FF2B5EF4-FFF2-40B4-BE49-F238E27FC236}">
                <a16:creationId xmlns:a16="http://schemas.microsoft.com/office/drawing/2014/main" id="{AAD22076-DFCF-4EEB-DA91-E2AAF91B77A4}"/>
              </a:ext>
            </a:extLst>
          </p:cNvPr>
          <p:cNvGrpSpPr>
            <a:grpSpLocks/>
          </p:cNvGrpSpPr>
          <p:nvPr/>
        </p:nvGrpSpPr>
        <p:grpSpPr bwMode="auto">
          <a:xfrm>
            <a:off x="1611313" y="1020763"/>
            <a:ext cx="722312" cy="4541837"/>
            <a:chOff x="1578379" y="1577882"/>
            <a:chExt cx="722451" cy="4542031"/>
          </a:xfrm>
        </p:grpSpPr>
        <p:cxnSp>
          <p:nvCxnSpPr>
            <p:cNvPr id="3" name="Straight Arrow Connector 2">
              <a:extLst>
                <a:ext uri="{FF2B5EF4-FFF2-40B4-BE49-F238E27FC236}">
                  <a16:creationId xmlns:a16="http://schemas.microsoft.com/office/drawing/2014/main" id="{50628AAA-78B1-009B-367C-8452213DFDC7}"/>
                </a:ext>
              </a:extLst>
            </p:cNvPr>
            <p:cNvCxnSpPr>
              <a:stCxn id="24" idx="0"/>
              <a:endCxn id="20" idx="5"/>
            </p:cNvCxnSpPr>
            <p:nvPr/>
          </p:nvCxnSpPr>
          <p:spPr>
            <a:xfrm flipH="1" flipV="1">
              <a:off x="1787969" y="1708063"/>
              <a:ext cx="512861" cy="287826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29E5E7AF-FBA7-50E2-4F3F-6A1570A8E5F9}"/>
                </a:ext>
              </a:extLst>
            </p:cNvPr>
            <p:cNvCxnSpPr>
              <a:stCxn id="20" idx="3"/>
            </p:cNvCxnSpPr>
            <p:nvPr/>
          </p:nvCxnSpPr>
          <p:spPr>
            <a:xfrm flipH="1">
              <a:off x="1578379" y="1708063"/>
              <a:ext cx="101620" cy="4411850"/>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21159B96-4C13-BCA6-B527-20C34F64C5E6}"/>
                </a:ext>
              </a:extLst>
            </p:cNvPr>
            <p:cNvSpPr/>
            <p:nvPr/>
          </p:nvSpPr>
          <p:spPr>
            <a:xfrm>
              <a:off x="1657769" y="1577882"/>
              <a:ext cx="152429" cy="152407"/>
            </a:xfrm>
            <a:prstGeom prst="ellipse">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40969" name="TextBox 2054">
            <a:extLst>
              <a:ext uri="{FF2B5EF4-FFF2-40B4-BE49-F238E27FC236}">
                <a16:creationId xmlns:a16="http://schemas.microsoft.com/office/drawing/2014/main" id="{152B1267-B7C9-0031-5F5C-9A16441846A5}"/>
              </a:ext>
            </a:extLst>
          </p:cNvPr>
          <p:cNvSpPr txBox="1">
            <a:spLocks noChangeArrowheads="1"/>
          </p:cNvSpPr>
          <p:nvPr/>
        </p:nvSpPr>
        <p:spPr bwMode="auto">
          <a:xfrm>
            <a:off x="1276350" y="5849938"/>
            <a:ext cx="477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a:solidFill>
                  <a:srgbClr val="FFFFFF"/>
                </a:solidFill>
              </a:rPr>
              <a:t>0%</a:t>
            </a:r>
          </a:p>
        </p:txBody>
      </p:sp>
      <p:sp>
        <p:nvSpPr>
          <p:cNvPr id="40970" name="TextBox 43">
            <a:extLst>
              <a:ext uri="{FF2B5EF4-FFF2-40B4-BE49-F238E27FC236}">
                <a16:creationId xmlns:a16="http://schemas.microsoft.com/office/drawing/2014/main" id="{313A551F-D66D-7569-DD57-E2760F57FDC5}"/>
              </a:ext>
            </a:extLst>
          </p:cNvPr>
          <p:cNvSpPr txBox="1">
            <a:spLocks noChangeArrowheads="1"/>
          </p:cNvSpPr>
          <p:nvPr/>
        </p:nvSpPr>
        <p:spPr bwMode="auto">
          <a:xfrm>
            <a:off x="6848475" y="5849938"/>
            <a:ext cx="7048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a:solidFill>
                  <a:srgbClr val="FFFFFF"/>
                </a:solidFill>
              </a:rPr>
              <a:t>100%</a:t>
            </a:r>
          </a:p>
        </p:txBody>
      </p:sp>
      <p:sp>
        <p:nvSpPr>
          <p:cNvPr id="40971" name="TextBox 44">
            <a:extLst>
              <a:ext uri="{FF2B5EF4-FFF2-40B4-BE49-F238E27FC236}">
                <a16:creationId xmlns:a16="http://schemas.microsoft.com/office/drawing/2014/main" id="{9C6D4D2D-BD3E-2A79-CD65-BCA737F21D06}"/>
              </a:ext>
            </a:extLst>
          </p:cNvPr>
          <p:cNvSpPr txBox="1">
            <a:spLocks noChangeArrowheads="1"/>
          </p:cNvSpPr>
          <p:nvPr/>
        </p:nvSpPr>
        <p:spPr bwMode="auto">
          <a:xfrm>
            <a:off x="3937000" y="5849938"/>
            <a:ext cx="7239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a:solidFill>
                  <a:srgbClr val="FFFFFF"/>
                </a:solidFill>
              </a:rPr>
              <a:t>50%</a:t>
            </a:r>
          </a:p>
        </p:txBody>
      </p:sp>
      <p:sp>
        <p:nvSpPr>
          <p:cNvPr id="40972" name="TextBox 46">
            <a:extLst>
              <a:ext uri="{FF2B5EF4-FFF2-40B4-BE49-F238E27FC236}">
                <a16:creationId xmlns:a16="http://schemas.microsoft.com/office/drawing/2014/main" id="{F5B10572-6C30-5D0A-29DA-2B1381D5EB23}"/>
              </a:ext>
            </a:extLst>
          </p:cNvPr>
          <p:cNvSpPr txBox="1">
            <a:spLocks noChangeArrowheads="1"/>
          </p:cNvSpPr>
          <p:nvPr/>
        </p:nvSpPr>
        <p:spPr bwMode="auto">
          <a:xfrm>
            <a:off x="914400" y="5535613"/>
            <a:ext cx="4778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a:solidFill>
                  <a:srgbClr val="FFFFFF"/>
                </a:solidFill>
              </a:rPr>
              <a:t>0%</a:t>
            </a:r>
          </a:p>
        </p:txBody>
      </p:sp>
      <p:sp>
        <p:nvSpPr>
          <p:cNvPr id="40973" name="TextBox 47">
            <a:extLst>
              <a:ext uri="{FF2B5EF4-FFF2-40B4-BE49-F238E27FC236}">
                <a16:creationId xmlns:a16="http://schemas.microsoft.com/office/drawing/2014/main" id="{19304168-B743-657E-5F5A-86EC2D57350C}"/>
              </a:ext>
            </a:extLst>
          </p:cNvPr>
          <p:cNvSpPr txBox="1">
            <a:spLocks noChangeArrowheads="1"/>
          </p:cNvSpPr>
          <p:nvPr/>
        </p:nvSpPr>
        <p:spPr bwMode="auto">
          <a:xfrm>
            <a:off x="685800" y="869950"/>
            <a:ext cx="7064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a:solidFill>
                  <a:srgbClr val="FFFFFF"/>
                </a:solidFill>
              </a:rPr>
              <a:t>100%</a:t>
            </a:r>
          </a:p>
        </p:txBody>
      </p:sp>
      <p:sp>
        <p:nvSpPr>
          <p:cNvPr id="40974" name="TextBox 48">
            <a:extLst>
              <a:ext uri="{FF2B5EF4-FFF2-40B4-BE49-F238E27FC236}">
                <a16:creationId xmlns:a16="http://schemas.microsoft.com/office/drawing/2014/main" id="{023B4F28-987E-61BB-F00D-47C746F670B4}"/>
              </a:ext>
            </a:extLst>
          </p:cNvPr>
          <p:cNvSpPr txBox="1">
            <a:spLocks noChangeArrowheads="1"/>
          </p:cNvSpPr>
          <p:nvPr/>
        </p:nvSpPr>
        <p:spPr bwMode="auto">
          <a:xfrm>
            <a:off x="800100" y="3200400"/>
            <a:ext cx="7239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a:solidFill>
                  <a:srgbClr val="FFFFFF"/>
                </a:solidFill>
              </a:rPr>
              <a:t>50%</a:t>
            </a:r>
          </a:p>
        </p:txBody>
      </p:sp>
      <p:sp>
        <p:nvSpPr>
          <p:cNvPr id="40975" name="TextBox 2056">
            <a:extLst>
              <a:ext uri="{FF2B5EF4-FFF2-40B4-BE49-F238E27FC236}">
                <a16:creationId xmlns:a16="http://schemas.microsoft.com/office/drawing/2014/main" id="{28F3E8A7-8A4F-1210-B811-9874679FF352}"/>
              </a:ext>
            </a:extLst>
          </p:cNvPr>
          <p:cNvSpPr txBox="1">
            <a:spLocks noChangeArrowheads="1"/>
          </p:cNvSpPr>
          <p:nvPr/>
        </p:nvSpPr>
        <p:spPr bwMode="auto">
          <a:xfrm>
            <a:off x="1038225" y="76200"/>
            <a:ext cx="7419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a:solidFill>
                  <a:srgbClr val="FFFFFF"/>
                </a:solidFill>
              </a:rPr>
              <a:t>Area and aggregation of forest structure influenced by climate change</a:t>
            </a:r>
          </a:p>
        </p:txBody>
      </p:sp>
      <p:sp>
        <p:nvSpPr>
          <p:cNvPr id="40976" name="TextBox 2064">
            <a:extLst>
              <a:ext uri="{FF2B5EF4-FFF2-40B4-BE49-F238E27FC236}">
                <a16:creationId xmlns:a16="http://schemas.microsoft.com/office/drawing/2014/main" id="{6859FA1E-A3FB-5849-A09C-810F1488BC9B}"/>
              </a:ext>
            </a:extLst>
          </p:cNvPr>
          <p:cNvSpPr txBox="1">
            <a:spLocks noChangeArrowheads="1"/>
          </p:cNvSpPr>
          <p:nvPr/>
        </p:nvSpPr>
        <p:spPr bwMode="auto">
          <a:xfrm>
            <a:off x="3425825" y="6243638"/>
            <a:ext cx="2289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FFFFFF"/>
                </a:solidFill>
              </a:rPr>
              <a:t>Landscape  Area</a:t>
            </a:r>
          </a:p>
        </p:txBody>
      </p:sp>
      <p:sp>
        <p:nvSpPr>
          <p:cNvPr id="40977" name="TextBox 2065">
            <a:extLst>
              <a:ext uri="{FF2B5EF4-FFF2-40B4-BE49-F238E27FC236}">
                <a16:creationId xmlns:a16="http://schemas.microsoft.com/office/drawing/2014/main" id="{D32B97F2-0F81-B215-985C-843ED882B1AB}"/>
              </a:ext>
            </a:extLst>
          </p:cNvPr>
          <p:cNvSpPr txBox="1">
            <a:spLocks noChangeArrowheads="1"/>
          </p:cNvSpPr>
          <p:nvPr/>
        </p:nvSpPr>
        <p:spPr bwMode="auto">
          <a:xfrm rot="-5400000">
            <a:off x="-1270000" y="3302001"/>
            <a:ext cx="3449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FFFFFF"/>
                </a:solidFill>
              </a:rPr>
              <a:t>Max. Aggregation of area</a:t>
            </a:r>
          </a:p>
        </p:txBody>
      </p:sp>
      <p:grpSp>
        <p:nvGrpSpPr>
          <p:cNvPr id="2073" name="Group 2072">
            <a:extLst>
              <a:ext uri="{FF2B5EF4-FFF2-40B4-BE49-F238E27FC236}">
                <a16:creationId xmlns:a16="http://schemas.microsoft.com/office/drawing/2014/main" id="{5E9721CF-BC51-C364-3BC2-10AC059FECEE}"/>
              </a:ext>
            </a:extLst>
          </p:cNvPr>
          <p:cNvGrpSpPr>
            <a:grpSpLocks/>
          </p:cNvGrpSpPr>
          <p:nvPr/>
        </p:nvGrpSpPr>
        <p:grpSpPr bwMode="auto">
          <a:xfrm>
            <a:off x="2438400" y="3614738"/>
            <a:ext cx="1314450" cy="493712"/>
            <a:chOff x="2438399" y="3614484"/>
            <a:chExt cx="1315086" cy="493568"/>
          </a:xfrm>
        </p:grpSpPr>
        <p:cxnSp>
          <p:nvCxnSpPr>
            <p:cNvPr id="40985" name="Straight Arrow Connector 2058">
              <a:extLst>
                <a:ext uri="{FF2B5EF4-FFF2-40B4-BE49-F238E27FC236}">
                  <a16:creationId xmlns:a16="http://schemas.microsoft.com/office/drawing/2014/main" id="{D97CC2DF-69E1-ED4F-1A08-EFE93C11A183}"/>
                </a:ext>
              </a:extLst>
            </p:cNvPr>
            <p:cNvCxnSpPr>
              <a:cxnSpLocks noChangeShapeType="1"/>
              <a:stCxn id="24" idx="4"/>
            </p:cNvCxnSpPr>
            <p:nvPr/>
          </p:nvCxnSpPr>
          <p:spPr bwMode="auto">
            <a:xfrm flipV="1">
              <a:off x="2438399" y="3637344"/>
              <a:ext cx="1292226" cy="470708"/>
            </a:xfrm>
            <a:prstGeom prst="straightConnector1">
              <a:avLst/>
            </a:prstGeom>
            <a:noFill/>
            <a:ln w="25400">
              <a:solidFill>
                <a:srgbClr val="FFC000"/>
              </a:solidFill>
              <a:round/>
              <a:headEnd type="none" w="sm" len="sm"/>
              <a:tailEnd type="arrow" w="med" len="med"/>
            </a:ln>
          </p:spPr>
        </p:cxnSp>
        <p:sp>
          <p:nvSpPr>
            <p:cNvPr id="40986" name="Oval 2068">
              <a:extLst>
                <a:ext uri="{FF2B5EF4-FFF2-40B4-BE49-F238E27FC236}">
                  <a16:creationId xmlns:a16="http://schemas.microsoft.com/office/drawing/2014/main" id="{82CBD9F1-8149-A13A-47B3-EA3DE33B094A}"/>
                </a:ext>
              </a:extLst>
            </p:cNvPr>
            <p:cNvSpPr>
              <a:spLocks noChangeArrowheads="1"/>
            </p:cNvSpPr>
            <p:nvPr/>
          </p:nvSpPr>
          <p:spPr bwMode="auto">
            <a:xfrm>
              <a:off x="3707765" y="3614484"/>
              <a:ext cx="45720" cy="45720"/>
            </a:xfrm>
            <a:prstGeom prst="ellipse">
              <a:avLst/>
            </a:prstGeom>
            <a:solidFill>
              <a:srgbClr val="001600"/>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grpSp>
      <p:grpSp>
        <p:nvGrpSpPr>
          <p:cNvPr id="2071" name="Group 2070">
            <a:extLst>
              <a:ext uri="{FF2B5EF4-FFF2-40B4-BE49-F238E27FC236}">
                <a16:creationId xmlns:a16="http://schemas.microsoft.com/office/drawing/2014/main" id="{AAE9D6D0-D0D0-2C19-34E0-F024938F2C6E}"/>
              </a:ext>
            </a:extLst>
          </p:cNvPr>
          <p:cNvGrpSpPr>
            <a:grpSpLocks/>
          </p:cNvGrpSpPr>
          <p:nvPr/>
        </p:nvGrpSpPr>
        <p:grpSpPr bwMode="auto">
          <a:xfrm>
            <a:off x="3730625" y="3636963"/>
            <a:ext cx="1092200" cy="461962"/>
            <a:chOff x="3730625" y="3637344"/>
            <a:chExt cx="1092835" cy="462216"/>
          </a:xfrm>
        </p:grpSpPr>
        <p:cxnSp>
          <p:nvCxnSpPr>
            <p:cNvPr id="40983" name="Straight Arrow Connector 2060">
              <a:extLst>
                <a:ext uri="{FF2B5EF4-FFF2-40B4-BE49-F238E27FC236}">
                  <a16:creationId xmlns:a16="http://schemas.microsoft.com/office/drawing/2014/main" id="{66CF129A-6D5B-98A3-81C0-C0427EA749F4}"/>
                </a:ext>
              </a:extLst>
            </p:cNvPr>
            <p:cNvCxnSpPr>
              <a:cxnSpLocks noChangeShapeType="1"/>
            </p:cNvCxnSpPr>
            <p:nvPr/>
          </p:nvCxnSpPr>
          <p:spPr bwMode="auto">
            <a:xfrm>
              <a:off x="3730625" y="3637344"/>
              <a:ext cx="1069975" cy="439356"/>
            </a:xfrm>
            <a:prstGeom prst="straightConnector1">
              <a:avLst/>
            </a:prstGeom>
            <a:noFill/>
            <a:ln w="25400">
              <a:solidFill>
                <a:srgbClr val="FFC000"/>
              </a:solidFill>
              <a:round/>
              <a:headEnd type="none" w="sm" len="sm"/>
              <a:tailEnd type="arrow" w="med" len="med"/>
            </a:ln>
          </p:spPr>
        </p:cxnSp>
        <p:sp>
          <p:nvSpPr>
            <p:cNvPr id="40984" name="Oval 62">
              <a:extLst>
                <a:ext uri="{FF2B5EF4-FFF2-40B4-BE49-F238E27FC236}">
                  <a16:creationId xmlns:a16="http://schemas.microsoft.com/office/drawing/2014/main" id="{93116180-B73A-1A4F-79E3-C9CEA9BFBA3D}"/>
                </a:ext>
              </a:extLst>
            </p:cNvPr>
            <p:cNvSpPr>
              <a:spLocks noChangeArrowheads="1"/>
            </p:cNvSpPr>
            <p:nvPr/>
          </p:nvSpPr>
          <p:spPr bwMode="auto">
            <a:xfrm>
              <a:off x="4777740" y="4053840"/>
              <a:ext cx="45720" cy="45720"/>
            </a:xfrm>
            <a:prstGeom prst="ellipse">
              <a:avLst/>
            </a:prstGeom>
            <a:solidFill>
              <a:srgbClr val="001600"/>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grpSp>
      <p:grpSp>
        <p:nvGrpSpPr>
          <p:cNvPr id="2072" name="Group 2071">
            <a:extLst>
              <a:ext uri="{FF2B5EF4-FFF2-40B4-BE49-F238E27FC236}">
                <a16:creationId xmlns:a16="http://schemas.microsoft.com/office/drawing/2014/main" id="{D5575EEC-EEC3-3F86-F7F8-FBC9CF36688D}"/>
              </a:ext>
            </a:extLst>
          </p:cNvPr>
          <p:cNvGrpSpPr>
            <a:grpSpLocks/>
          </p:cNvGrpSpPr>
          <p:nvPr/>
        </p:nvGrpSpPr>
        <p:grpSpPr bwMode="auto">
          <a:xfrm>
            <a:off x="4548188" y="2535238"/>
            <a:ext cx="252412" cy="1541462"/>
            <a:chOff x="4547661" y="2534652"/>
            <a:chExt cx="252939" cy="1542048"/>
          </a:xfrm>
        </p:grpSpPr>
        <p:cxnSp>
          <p:nvCxnSpPr>
            <p:cNvPr id="40981" name="Straight Arrow Connector 2062">
              <a:extLst>
                <a:ext uri="{FF2B5EF4-FFF2-40B4-BE49-F238E27FC236}">
                  <a16:creationId xmlns:a16="http://schemas.microsoft.com/office/drawing/2014/main" id="{9AE0587E-8D86-304A-2A98-D8419008A56B}"/>
                </a:ext>
              </a:extLst>
            </p:cNvPr>
            <p:cNvCxnSpPr>
              <a:cxnSpLocks noChangeShapeType="1"/>
            </p:cNvCxnSpPr>
            <p:nvPr/>
          </p:nvCxnSpPr>
          <p:spPr bwMode="auto">
            <a:xfrm flipH="1" flipV="1">
              <a:off x="4572001" y="2557512"/>
              <a:ext cx="228599" cy="1519188"/>
            </a:xfrm>
            <a:prstGeom prst="straightConnector1">
              <a:avLst/>
            </a:prstGeom>
            <a:noFill/>
            <a:ln w="25400">
              <a:solidFill>
                <a:srgbClr val="FFC000"/>
              </a:solidFill>
              <a:round/>
              <a:headEnd type="none" w="sm" len="sm"/>
              <a:tailEnd type="arrow" w="med" len="med"/>
            </a:ln>
          </p:spPr>
        </p:cxnSp>
        <p:sp>
          <p:nvSpPr>
            <p:cNvPr id="40982" name="Oval 63">
              <a:extLst>
                <a:ext uri="{FF2B5EF4-FFF2-40B4-BE49-F238E27FC236}">
                  <a16:creationId xmlns:a16="http://schemas.microsoft.com/office/drawing/2014/main" id="{D9563C72-3D6F-C161-C615-F12D859100EB}"/>
                </a:ext>
              </a:extLst>
            </p:cNvPr>
            <p:cNvSpPr>
              <a:spLocks noChangeArrowheads="1"/>
            </p:cNvSpPr>
            <p:nvPr/>
          </p:nvSpPr>
          <p:spPr bwMode="auto">
            <a:xfrm>
              <a:off x="4547661" y="2534652"/>
              <a:ext cx="45720" cy="45720"/>
            </a:xfrm>
            <a:prstGeom prst="ellipse">
              <a:avLst/>
            </a:prstGeom>
            <a:solidFill>
              <a:srgbClr val="001600"/>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73"/>
                                        </p:tgtEl>
                                        <p:attrNameLst>
                                          <p:attrName>style.visibility</p:attrName>
                                        </p:attrNameLst>
                                      </p:cBhvr>
                                      <p:to>
                                        <p:strVal val="visible"/>
                                      </p:to>
                                    </p:set>
                                    <p:animEffect transition="in" filter="fade">
                                      <p:cBhvr>
                                        <p:cTn id="12" dur="500"/>
                                        <p:tgtEl>
                                          <p:spTgt spid="20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2071"/>
                                        </p:tgtEl>
                                        <p:attrNameLst>
                                          <p:attrName>style.visibility</p:attrName>
                                        </p:attrNameLst>
                                      </p:cBhvr>
                                      <p:to>
                                        <p:strVal val="visible"/>
                                      </p:to>
                                    </p:set>
                                    <p:animEffect transition="in" filter="fade">
                                      <p:cBhvr>
                                        <p:cTn id="20" dur="500"/>
                                        <p:tgtEl>
                                          <p:spTgt spid="207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2072"/>
                                        </p:tgtEl>
                                        <p:attrNameLst>
                                          <p:attrName>style.visibility</p:attrName>
                                        </p:attrNameLst>
                                      </p:cBhvr>
                                      <p:to>
                                        <p:strVal val="visible"/>
                                      </p:to>
                                    </p:set>
                                    <p:animEffect transition="in" filter="fade">
                                      <p:cBhvr>
                                        <p:cTn id="28" dur="500"/>
                                        <p:tgtEl>
                                          <p:spTgt spid="207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a:extLst>
              <a:ext uri="{FF2B5EF4-FFF2-40B4-BE49-F238E27FC236}">
                <a16:creationId xmlns:a16="http://schemas.microsoft.com/office/drawing/2014/main" id="{DD085F6E-3E18-8B66-913F-430D39F23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01675"/>
            <a:ext cx="5486400"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86" name="TextBox 2">
            <a:extLst>
              <a:ext uri="{FF2B5EF4-FFF2-40B4-BE49-F238E27FC236}">
                <a16:creationId xmlns:a16="http://schemas.microsoft.com/office/drawing/2014/main" id="{1A01CF13-7E10-5A6B-A97E-501F6F380796}"/>
              </a:ext>
            </a:extLst>
          </p:cNvPr>
          <p:cNvSpPr txBox="1">
            <a:spLocks noChangeArrowheads="1"/>
          </p:cNvSpPr>
          <p:nvPr/>
        </p:nvSpPr>
        <p:spPr bwMode="auto">
          <a:xfrm>
            <a:off x="6324600" y="1295400"/>
            <a:ext cx="2514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FFFFFF"/>
                </a:solidFill>
              </a:rPr>
              <a:t>Interior Columbia Basin Ecosystem Management Project (ICBEMP)</a:t>
            </a:r>
          </a:p>
        </p:txBody>
      </p:sp>
      <p:sp>
        <p:nvSpPr>
          <p:cNvPr id="41987" name="TextBox 3">
            <a:extLst>
              <a:ext uri="{FF2B5EF4-FFF2-40B4-BE49-F238E27FC236}">
                <a16:creationId xmlns:a16="http://schemas.microsoft.com/office/drawing/2014/main" id="{31DF9B0C-9478-77A7-E669-3D36C0857CD6}"/>
              </a:ext>
            </a:extLst>
          </p:cNvPr>
          <p:cNvSpPr txBox="1">
            <a:spLocks noChangeArrowheads="1"/>
          </p:cNvSpPr>
          <p:nvPr/>
        </p:nvSpPr>
        <p:spPr bwMode="auto">
          <a:xfrm>
            <a:off x="6324600" y="2819400"/>
            <a:ext cx="213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FFFFFF"/>
                </a:solidFill>
              </a:rPr>
              <a:t>Hessburg et al. 2000</a:t>
            </a:r>
          </a:p>
        </p:txBody>
      </p:sp>
      <p:sp>
        <p:nvSpPr>
          <p:cNvPr id="41988" name="TextBox 4">
            <a:extLst>
              <a:ext uri="{FF2B5EF4-FFF2-40B4-BE49-F238E27FC236}">
                <a16:creationId xmlns:a16="http://schemas.microsoft.com/office/drawing/2014/main" id="{68AFFE68-7542-D656-11E1-EBE6B9F68119}"/>
              </a:ext>
            </a:extLst>
          </p:cNvPr>
          <p:cNvSpPr txBox="1">
            <a:spLocks noChangeArrowheads="1"/>
          </p:cNvSpPr>
          <p:nvPr/>
        </p:nvSpPr>
        <p:spPr bwMode="auto">
          <a:xfrm>
            <a:off x="152400" y="152400"/>
            <a:ext cx="563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2000" u="sng">
                <a:solidFill>
                  <a:srgbClr val="FFFFFF"/>
                </a:solidFill>
              </a:rPr>
              <a:t>Ecological subregions of the Interior Columbia Basin</a:t>
            </a:r>
          </a:p>
        </p:txBody>
      </p:sp>
      <p:sp>
        <p:nvSpPr>
          <p:cNvPr id="41989" name="TextBox 6">
            <a:extLst>
              <a:ext uri="{FF2B5EF4-FFF2-40B4-BE49-F238E27FC236}">
                <a16:creationId xmlns:a16="http://schemas.microsoft.com/office/drawing/2014/main" id="{AA27F852-BE04-B7BA-D6CD-A06303EBF270}"/>
              </a:ext>
            </a:extLst>
          </p:cNvPr>
          <p:cNvSpPr txBox="1">
            <a:spLocks noChangeArrowheads="1"/>
          </p:cNvSpPr>
          <p:nvPr/>
        </p:nvSpPr>
        <p:spPr bwMode="auto">
          <a:xfrm>
            <a:off x="2362200" y="5934075"/>
            <a:ext cx="152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FFFFFF"/>
                </a:solidFill>
              </a:rPr>
              <a:t>54 ESRs</a:t>
            </a:r>
          </a:p>
        </p:txBody>
      </p:sp>
      <p:sp>
        <p:nvSpPr>
          <p:cNvPr id="8" name="TextBox 7">
            <a:extLst>
              <a:ext uri="{FF2B5EF4-FFF2-40B4-BE49-F238E27FC236}">
                <a16:creationId xmlns:a16="http://schemas.microsoft.com/office/drawing/2014/main" id="{E263F079-224B-849C-345D-4A6FEA01BC25}"/>
              </a:ext>
            </a:extLst>
          </p:cNvPr>
          <p:cNvSpPr txBox="1"/>
          <p:nvPr/>
        </p:nvSpPr>
        <p:spPr>
          <a:xfrm>
            <a:off x="6400800" y="4327525"/>
            <a:ext cx="2133600" cy="2000250"/>
          </a:xfrm>
          <a:prstGeom prst="rect">
            <a:avLst/>
          </a:prstGeom>
          <a:noFill/>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FFFFFF"/>
                </a:solidFill>
              </a:rPr>
              <a:t>Based on:</a:t>
            </a:r>
          </a:p>
          <a:p>
            <a:pPr eaLnBrk="1" hangingPunct="1">
              <a:buFont typeface="Arial" panose="020B0604020202020204" pitchFamily="34" charset="0"/>
              <a:buChar char="•"/>
            </a:pPr>
            <a:r>
              <a:rPr lang="en-US" altLang="en-US" sz="2000">
                <a:solidFill>
                  <a:srgbClr val="FFFFFF"/>
                </a:solidFill>
              </a:rPr>
              <a:t>Temperature</a:t>
            </a:r>
          </a:p>
          <a:p>
            <a:pPr eaLnBrk="1" hangingPunct="1">
              <a:buFont typeface="Arial" panose="020B0604020202020204" pitchFamily="34" charset="0"/>
              <a:buChar char="•"/>
            </a:pPr>
            <a:r>
              <a:rPr lang="en-US" altLang="en-US" sz="2000">
                <a:solidFill>
                  <a:srgbClr val="FFFFFF"/>
                </a:solidFill>
              </a:rPr>
              <a:t>Precipitation</a:t>
            </a:r>
          </a:p>
          <a:p>
            <a:pPr eaLnBrk="1" hangingPunct="1">
              <a:buFont typeface="Arial" panose="020B0604020202020204" pitchFamily="34" charset="0"/>
              <a:buChar char="•"/>
            </a:pPr>
            <a:r>
              <a:rPr lang="en-US" altLang="en-US" sz="2000">
                <a:solidFill>
                  <a:srgbClr val="FFFFFF"/>
                </a:solidFill>
              </a:rPr>
              <a:t>Solar insolation</a:t>
            </a:r>
          </a:p>
          <a:p>
            <a:pPr eaLnBrk="1" hangingPunct="1">
              <a:buFont typeface="Arial" panose="020B0604020202020204" pitchFamily="34" charset="0"/>
              <a:buChar char="•"/>
            </a:pPr>
            <a:r>
              <a:rPr lang="en-US" altLang="en-US" sz="2000">
                <a:solidFill>
                  <a:srgbClr val="FFFFFF"/>
                </a:solidFill>
              </a:rPr>
              <a:t>PVG</a:t>
            </a:r>
          </a:p>
          <a:p>
            <a:pPr eaLnBrk="1" hangingPunct="1">
              <a:buFont typeface="Arial" panose="020B0604020202020204" pitchFamily="34" charset="0"/>
              <a:buChar char="•"/>
            </a:pPr>
            <a:r>
              <a:rPr lang="en-US" altLang="en-US" sz="2000">
                <a:solidFill>
                  <a:srgbClr val="FFFFFF"/>
                </a:solidFill>
              </a:rPr>
              <a:t>Bailey’s Eco’s.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C:\LT_Workspace\E\Projects\Presentations\HoodRiverWorkshop\ESR_Branch.jpg">
            <a:extLst>
              <a:ext uri="{FF2B5EF4-FFF2-40B4-BE49-F238E27FC236}">
                <a16:creationId xmlns:a16="http://schemas.microsoft.com/office/drawing/2014/main" id="{E27FC006-E165-8245-6A0F-F9F741A9F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28600"/>
            <a:ext cx="488791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Box 2">
            <a:extLst>
              <a:ext uri="{FF2B5EF4-FFF2-40B4-BE49-F238E27FC236}">
                <a16:creationId xmlns:a16="http://schemas.microsoft.com/office/drawing/2014/main" id="{3F95206B-A324-6C92-C5B6-11BD58A878C5}"/>
              </a:ext>
            </a:extLst>
          </p:cNvPr>
          <p:cNvSpPr txBox="1">
            <a:spLocks noChangeArrowheads="1"/>
          </p:cNvSpPr>
          <p:nvPr/>
        </p:nvSpPr>
        <p:spPr bwMode="auto">
          <a:xfrm>
            <a:off x="6172200" y="4327525"/>
            <a:ext cx="2133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Font typeface="Arial" panose="020B0604020202020204" pitchFamily="34" charset="0"/>
              <a:buChar char="•"/>
            </a:pPr>
            <a:r>
              <a:rPr lang="en-US" altLang="en-US" sz="2000">
                <a:solidFill>
                  <a:srgbClr val="FFFFFF"/>
                </a:solidFill>
              </a:rPr>
              <a:t>Temperature</a:t>
            </a:r>
          </a:p>
          <a:p>
            <a:pPr eaLnBrk="1" hangingPunct="1">
              <a:buFont typeface="Arial" panose="020B0604020202020204" pitchFamily="34" charset="0"/>
              <a:buChar char="•"/>
            </a:pPr>
            <a:r>
              <a:rPr lang="en-US" altLang="en-US" sz="2000">
                <a:solidFill>
                  <a:srgbClr val="FFFFFF"/>
                </a:solidFill>
              </a:rPr>
              <a:t>Precipitation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C:\LT_Workspace\E\Photos\SubsetForPresentation\TimeSeries.png">
            <a:extLst>
              <a:ext uri="{FF2B5EF4-FFF2-40B4-BE49-F238E27FC236}">
                <a16:creationId xmlns:a16="http://schemas.microsoft.com/office/drawing/2014/main" id="{2DC64F23-E982-4D64-59EF-DA72243E2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8382000" cy="5334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AEC4AD4-9D64-CE95-3837-976923AEA411}"/>
              </a:ext>
            </a:extLst>
          </p:cNvPr>
          <p:cNvSpPr txBox="1"/>
          <p:nvPr/>
        </p:nvSpPr>
        <p:spPr>
          <a:xfrm>
            <a:off x="762000" y="304800"/>
            <a:ext cx="7467600" cy="461963"/>
          </a:xfrm>
          <a:prstGeom prst="rect">
            <a:avLst/>
          </a:prstGeom>
          <a:noFill/>
        </p:spPr>
        <p:txBody>
          <a:bodyPr>
            <a:spAutoFit/>
          </a:bodyPr>
          <a:lstStyle/>
          <a:p>
            <a:pPr>
              <a:defRPr/>
            </a:pPr>
            <a:r>
              <a:rPr lang="en-US" dirty="0">
                <a:solidFill>
                  <a:schemeClr val="bg1">
                    <a:lumMod val="40000"/>
                    <a:lumOff val="60000"/>
                  </a:schemeClr>
                </a:solidFill>
                <a:ea typeface="+mn-ea"/>
              </a:rPr>
              <a:t>Hypothetical development trajectory of six landscapes</a:t>
            </a:r>
          </a:p>
        </p:txBody>
      </p:sp>
      <p:sp>
        <p:nvSpPr>
          <p:cNvPr id="9" name="Rectangle 8">
            <a:extLst>
              <a:ext uri="{FF2B5EF4-FFF2-40B4-BE49-F238E27FC236}">
                <a16:creationId xmlns:a16="http://schemas.microsoft.com/office/drawing/2014/main" id="{247F45DE-6ABE-D35E-A60E-587CF030113D}"/>
              </a:ext>
            </a:extLst>
          </p:cNvPr>
          <p:cNvSpPr>
            <a:spLocks noChangeArrowheads="1"/>
          </p:cNvSpPr>
          <p:nvPr/>
        </p:nvSpPr>
        <p:spPr bwMode="auto">
          <a:xfrm>
            <a:off x="6477000" y="1524000"/>
            <a:ext cx="152400" cy="4114800"/>
          </a:xfrm>
          <a:prstGeom prst="rect">
            <a:avLst/>
          </a:pr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grpSp>
        <p:nvGrpSpPr>
          <p:cNvPr id="10" name="Group 9">
            <a:extLst>
              <a:ext uri="{FF2B5EF4-FFF2-40B4-BE49-F238E27FC236}">
                <a16:creationId xmlns:a16="http://schemas.microsoft.com/office/drawing/2014/main" id="{BF9C34FC-6449-920C-857F-4822EE48813B}"/>
              </a:ext>
            </a:extLst>
          </p:cNvPr>
          <p:cNvGrpSpPr>
            <a:grpSpLocks/>
          </p:cNvGrpSpPr>
          <p:nvPr/>
        </p:nvGrpSpPr>
        <p:grpSpPr bwMode="auto">
          <a:xfrm>
            <a:off x="6473825" y="2819400"/>
            <a:ext cx="161925" cy="2606675"/>
            <a:chOff x="6474439" y="2819400"/>
            <a:chExt cx="161364" cy="2606168"/>
          </a:xfrm>
        </p:grpSpPr>
        <p:sp>
          <p:nvSpPr>
            <p:cNvPr id="44037" name="Oval 13">
              <a:extLst>
                <a:ext uri="{FF2B5EF4-FFF2-40B4-BE49-F238E27FC236}">
                  <a16:creationId xmlns:a16="http://schemas.microsoft.com/office/drawing/2014/main" id="{3C5B2413-29B5-790B-BC55-1260DEAF67F5}"/>
                </a:ext>
              </a:extLst>
            </p:cNvPr>
            <p:cNvSpPr>
              <a:spLocks noChangeArrowheads="1"/>
            </p:cNvSpPr>
            <p:nvPr/>
          </p:nvSpPr>
          <p:spPr bwMode="auto">
            <a:xfrm>
              <a:off x="6477000" y="4191000"/>
              <a:ext cx="152400" cy="152400"/>
            </a:xfrm>
            <a:prstGeom prst="ellipse">
              <a:avLst/>
            </a:pr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44038" name="Oval 19">
              <a:extLst>
                <a:ext uri="{FF2B5EF4-FFF2-40B4-BE49-F238E27FC236}">
                  <a16:creationId xmlns:a16="http://schemas.microsoft.com/office/drawing/2014/main" id="{7CA54544-4B56-2950-C3D2-9AB3B8066A18}"/>
                </a:ext>
              </a:extLst>
            </p:cNvPr>
            <p:cNvSpPr>
              <a:spLocks noChangeArrowheads="1"/>
            </p:cNvSpPr>
            <p:nvPr/>
          </p:nvSpPr>
          <p:spPr bwMode="auto">
            <a:xfrm rot="-1800000">
              <a:off x="6483403" y="5273168"/>
              <a:ext cx="152400" cy="152400"/>
            </a:xfrm>
            <a:prstGeom prst="ellipse">
              <a:avLst/>
            </a:pr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44039" name="Oval 20">
              <a:extLst>
                <a:ext uri="{FF2B5EF4-FFF2-40B4-BE49-F238E27FC236}">
                  <a16:creationId xmlns:a16="http://schemas.microsoft.com/office/drawing/2014/main" id="{B6A7DD29-7280-EB77-B305-55E6F53AD743}"/>
                </a:ext>
              </a:extLst>
            </p:cNvPr>
            <p:cNvSpPr>
              <a:spLocks noChangeArrowheads="1"/>
            </p:cNvSpPr>
            <p:nvPr/>
          </p:nvSpPr>
          <p:spPr bwMode="auto">
            <a:xfrm>
              <a:off x="6483403" y="5029200"/>
              <a:ext cx="152400" cy="152400"/>
            </a:xfrm>
            <a:prstGeom prst="ellipse">
              <a:avLst/>
            </a:pr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44040" name="Oval 21">
              <a:extLst>
                <a:ext uri="{FF2B5EF4-FFF2-40B4-BE49-F238E27FC236}">
                  <a16:creationId xmlns:a16="http://schemas.microsoft.com/office/drawing/2014/main" id="{1F0E0F48-1C9D-612B-44BA-B544E87F8692}"/>
                </a:ext>
              </a:extLst>
            </p:cNvPr>
            <p:cNvSpPr>
              <a:spLocks noChangeArrowheads="1"/>
            </p:cNvSpPr>
            <p:nvPr/>
          </p:nvSpPr>
          <p:spPr bwMode="auto">
            <a:xfrm>
              <a:off x="6475720" y="4591210"/>
              <a:ext cx="152400" cy="152400"/>
            </a:xfrm>
            <a:prstGeom prst="ellipse">
              <a:avLst/>
            </a:pr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44041" name="Oval 22">
              <a:extLst>
                <a:ext uri="{FF2B5EF4-FFF2-40B4-BE49-F238E27FC236}">
                  <a16:creationId xmlns:a16="http://schemas.microsoft.com/office/drawing/2014/main" id="{A145C85C-117C-FD32-87F7-D10896C3F3F9}"/>
                </a:ext>
              </a:extLst>
            </p:cNvPr>
            <p:cNvSpPr>
              <a:spLocks noChangeArrowheads="1"/>
            </p:cNvSpPr>
            <p:nvPr/>
          </p:nvSpPr>
          <p:spPr bwMode="auto">
            <a:xfrm>
              <a:off x="6474439" y="4636034"/>
              <a:ext cx="152400" cy="152400"/>
            </a:xfrm>
            <a:prstGeom prst="ellipse">
              <a:avLst/>
            </a:pr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44042" name="Oval 23">
              <a:extLst>
                <a:ext uri="{FF2B5EF4-FFF2-40B4-BE49-F238E27FC236}">
                  <a16:creationId xmlns:a16="http://schemas.microsoft.com/office/drawing/2014/main" id="{7206DC3F-C2F9-5357-9FF9-B552C7527460}"/>
                </a:ext>
              </a:extLst>
            </p:cNvPr>
            <p:cNvSpPr>
              <a:spLocks noChangeArrowheads="1"/>
            </p:cNvSpPr>
            <p:nvPr/>
          </p:nvSpPr>
          <p:spPr bwMode="auto">
            <a:xfrm>
              <a:off x="6477000" y="2819400"/>
              <a:ext cx="152400" cy="152400"/>
            </a:xfrm>
            <a:prstGeom prst="ellipse">
              <a:avLst/>
            </a:prstGeom>
            <a:noFill/>
            <a:ln w="1270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4B557978-18ED-7BE9-8661-DCF323EDE4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82563"/>
            <a:ext cx="7650163" cy="644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C:\LT_WorkSpace\E\Posters_conferences_reviews\IALE_RhodeIsland_2012\SPOW.emf">
            <a:extLst>
              <a:ext uri="{FF2B5EF4-FFF2-40B4-BE49-F238E27FC236}">
                <a16:creationId xmlns:a16="http://schemas.microsoft.com/office/drawing/2014/main" id="{21F020B4-0FA6-20D0-DA8A-FFFF1E254D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17" t="19896" r="4617" b="17604"/>
          <a:stretch>
            <a:fillRect/>
          </a:stretch>
        </p:blipFill>
        <p:spPr bwMode="auto">
          <a:xfrm>
            <a:off x="152400" y="171450"/>
            <a:ext cx="5429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LT_WorkSpace\E\Posters_conferences_reviews\IALE_RhodeIsland_2012\wsb_haz.emf">
            <a:extLst>
              <a:ext uri="{FF2B5EF4-FFF2-40B4-BE49-F238E27FC236}">
                <a16:creationId xmlns:a16="http://schemas.microsoft.com/office/drawing/2014/main" id="{1F2B55F6-A242-7977-108E-80E05C72A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023938"/>
            <a:ext cx="58039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LT_WorkSpace\E\Posters_conferences_reviews\IALE_RhodeIsland_2012\RCF.emf">
            <a:extLst>
              <a:ext uri="{FF2B5EF4-FFF2-40B4-BE49-F238E27FC236}">
                <a16:creationId xmlns:a16="http://schemas.microsoft.com/office/drawing/2014/main" id="{77CA1520-DD6E-101B-F81A-541A5AC7FE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9700" y="3429000"/>
            <a:ext cx="58039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C:\LT_WorkSpace\E\Posters_conferences_reviews\IALE_RhodeIsland_2012\Structure.emf">
            <a:extLst>
              <a:ext uri="{FF2B5EF4-FFF2-40B4-BE49-F238E27FC236}">
                <a16:creationId xmlns:a16="http://schemas.microsoft.com/office/drawing/2014/main" id="{AA906648-5BA9-D21A-8742-B69CAB1B07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928" t="20834" r="4353" b="17708"/>
          <a:stretch>
            <a:fillRect/>
          </a:stretch>
        </p:blipFill>
        <p:spPr bwMode="auto">
          <a:xfrm>
            <a:off x="914400" y="992188"/>
            <a:ext cx="80343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74EEA14-A998-EA0F-AC05-500FF1D42701}"/>
              </a:ext>
            </a:extLst>
          </p:cNvPr>
          <p:cNvSpPr txBox="1"/>
          <p:nvPr/>
        </p:nvSpPr>
        <p:spPr>
          <a:xfrm>
            <a:off x="6102350" y="5181600"/>
            <a:ext cx="2901950" cy="1200150"/>
          </a:xfrm>
          <a:prstGeom prst="rect">
            <a:avLst/>
          </a:prstGeom>
          <a:noFill/>
        </p:spPr>
        <p:txBody>
          <a:bodyPr>
            <a:spAutoFit/>
          </a:bodyPr>
          <a:lstStyle/>
          <a:p>
            <a:pPr>
              <a:defRPr/>
            </a:pPr>
            <a:r>
              <a:rPr lang="en-US" dirty="0">
                <a:solidFill>
                  <a:schemeClr val="bg1">
                    <a:lumMod val="20000"/>
                    <a:lumOff val="80000"/>
                  </a:schemeClr>
                </a:solidFill>
                <a:ea typeface="+mn-ea"/>
              </a:rPr>
              <a:t>~70 derived attributes; wildlife, fire, vegetation, I&amp;D.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fade">
                                      <p:cBhvr>
                                        <p:cTn id="1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D7898173-BD7C-F42F-5C98-CC94F5DBC489}"/>
              </a:ext>
            </a:extLst>
          </p:cNvPr>
          <p:cNvSpPr>
            <a:spLocks noChangeArrowheads="1"/>
          </p:cNvSpPr>
          <p:nvPr/>
        </p:nvSpPr>
        <p:spPr bwMode="auto">
          <a:xfrm>
            <a:off x="144463" y="231775"/>
            <a:ext cx="57610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2000">
                <a:solidFill>
                  <a:srgbClr val="FFFFFF"/>
                </a:solidFill>
              </a:rPr>
              <a:t>Landscape metrics are computed for an attribute (e.g. Forest Structure) for the entire mosaic.</a:t>
            </a:r>
          </a:p>
        </p:txBody>
      </p:sp>
      <p:sp>
        <p:nvSpPr>
          <p:cNvPr id="47106" name="TextBox 3">
            <a:extLst>
              <a:ext uri="{FF2B5EF4-FFF2-40B4-BE49-F238E27FC236}">
                <a16:creationId xmlns:a16="http://schemas.microsoft.com/office/drawing/2014/main" id="{B05B124F-8046-3D57-4B2E-9E937282B533}"/>
              </a:ext>
            </a:extLst>
          </p:cNvPr>
          <p:cNvSpPr txBox="1">
            <a:spLocks noChangeArrowheads="1"/>
          </p:cNvSpPr>
          <p:nvPr/>
        </p:nvSpPr>
        <p:spPr bwMode="auto">
          <a:xfrm>
            <a:off x="152400" y="1371600"/>
            <a:ext cx="2971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a:solidFill>
                  <a:srgbClr val="FFFFFF"/>
                </a:solidFill>
              </a:rPr>
              <a:t>Richness  (PR)</a:t>
            </a:r>
          </a:p>
          <a:p>
            <a:pPr eaLnBrk="1" hangingPunct="1"/>
            <a:r>
              <a:rPr lang="en-US" altLang="en-US" sz="1600">
                <a:solidFill>
                  <a:srgbClr val="FFFFFF"/>
                </a:solidFill>
              </a:rPr>
              <a:t>Diversity (SHDI, N1, N2)</a:t>
            </a:r>
          </a:p>
          <a:p>
            <a:pPr eaLnBrk="1" hangingPunct="1"/>
            <a:r>
              <a:rPr lang="en-US" altLang="en-US" sz="1600">
                <a:solidFill>
                  <a:srgbClr val="FFFFFF"/>
                </a:solidFill>
              </a:rPr>
              <a:t>Evenness (MSiEI, Alatalo’s)</a:t>
            </a:r>
          </a:p>
          <a:p>
            <a:pPr eaLnBrk="1" hangingPunct="1"/>
            <a:r>
              <a:rPr lang="en-US" altLang="en-US" sz="1600">
                <a:solidFill>
                  <a:srgbClr val="FFFFFF"/>
                </a:solidFill>
              </a:rPr>
              <a:t>Arrangement (Contag., IJI)</a:t>
            </a:r>
          </a:p>
        </p:txBody>
      </p:sp>
      <p:pic>
        <p:nvPicPr>
          <p:cNvPr id="47107" name="Picture 3" descr="C:\LT_WorkSpace\E\Posters_conferences_reviews\IALE_RhodeIsland_2012\Structure.emf">
            <a:extLst>
              <a:ext uri="{FF2B5EF4-FFF2-40B4-BE49-F238E27FC236}">
                <a16:creationId xmlns:a16="http://schemas.microsoft.com/office/drawing/2014/main" id="{988A85ED-3A67-AEC9-CDBA-DCD5BFA39B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28" t="20834" r="4353" b="17708"/>
          <a:stretch>
            <a:fillRect/>
          </a:stretch>
        </p:blipFill>
        <p:spPr bwMode="auto">
          <a:xfrm>
            <a:off x="139700" y="3889375"/>
            <a:ext cx="5499100"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C:\LT_WorkSpace\E\Posters_conferences_reviews\IALE_RhodeIsland_2012\Structuer_SI.emf">
            <a:extLst>
              <a:ext uri="{FF2B5EF4-FFF2-40B4-BE49-F238E27FC236}">
                <a16:creationId xmlns:a16="http://schemas.microsoft.com/office/drawing/2014/main" id="{8F1F3001-C8F6-7013-E1B4-C02B0F32B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34" t="21136" r="3430" b="17021"/>
          <a:stretch>
            <a:fillRect/>
          </a:stretch>
        </p:blipFill>
        <p:spPr bwMode="auto">
          <a:xfrm>
            <a:off x="76200" y="3889375"/>
            <a:ext cx="5597525"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0" name="Group 2">
            <a:extLst>
              <a:ext uri="{FF2B5EF4-FFF2-40B4-BE49-F238E27FC236}">
                <a16:creationId xmlns:a16="http://schemas.microsoft.com/office/drawing/2014/main" id="{61498049-A82A-7EF5-4617-D52A5C872D3D}"/>
              </a:ext>
            </a:extLst>
          </p:cNvPr>
          <p:cNvGrpSpPr>
            <a:grpSpLocks/>
          </p:cNvGrpSpPr>
          <p:nvPr/>
        </p:nvGrpSpPr>
        <p:grpSpPr bwMode="auto">
          <a:xfrm>
            <a:off x="2286000" y="304800"/>
            <a:ext cx="6553200" cy="2794000"/>
            <a:chOff x="3048000" y="2971800"/>
            <a:chExt cx="5638800" cy="2793325"/>
          </a:xfrm>
        </p:grpSpPr>
        <p:sp>
          <p:nvSpPr>
            <p:cNvPr id="48131" name="Rectangle 3">
              <a:extLst>
                <a:ext uri="{FF2B5EF4-FFF2-40B4-BE49-F238E27FC236}">
                  <a16:creationId xmlns:a16="http://schemas.microsoft.com/office/drawing/2014/main" id="{77DAEB3E-E8B3-CB22-60E6-EB24D1B74E65}"/>
                </a:ext>
              </a:extLst>
            </p:cNvPr>
            <p:cNvSpPr>
              <a:spLocks noChangeArrowheads="1"/>
            </p:cNvSpPr>
            <p:nvPr/>
          </p:nvSpPr>
          <p:spPr bwMode="auto">
            <a:xfrm>
              <a:off x="3048000" y="2971800"/>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r" eaLnBrk="1" hangingPunct="1"/>
              <a:r>
                <a:rPr lang="en-US" altLang="en-US" sz="2000">
                  <a:solidFill>
                    <a:srgbClr val="FFFFFF"/>
                  </a:solidFill>
                </a:rPr>
                <a:t>Class metrics measure the aggregate properties of the patches belonging to a single class or patch type.</a:t>
              </a:r>
            </a:p>
          </p:txBody>
        </p:sp>
        <p:sp>
          <p:nvSpPr>
            <p:cNvPr id="48132" name="TextBox 4">
              <a:extLst>
                <a:ext uri="{FF2B5EF4-FFF2-40B4-BE49-F238E27FC236}">
                  <a16:creationId xmlns:a16="http://schemas.microsoft.com/office/drawing/2014/main" id="{E28C1A10-BD7B-8F08-315B-3E57312F7E99}"/>
                </a:ext>
              </a:extLst>
            </p:cNvPr>
            <p:cNvSpPr txBox="1">
              <a:spLocks noChangeArrowheads="1"/>
            </p:cNvSpPr>
            <p:nvPr/>
          </p:nvSpPr>
          <p:spPr bwMode="auto">
            <a:xfrm>
              <a:off x="6400800" y="3733800"/>
              <a:ext cx="22860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r" eaLnBrk="1" hangingPunct="1"/>
              <a:r>
                <a:rPr lang="en-US" altLang="en-US" sz="1800">
                  <a:solidFill>
                    <a:srgbClr val="FFFFFF"/>
                  </a:solidFill>
                </a:rPr>
                <a:t>Percent Land</a:t>
              </a:r>
            </a:p>
            <a:p>
              <a:pPr algn="r" eaLnBrk="1" hangingPunct="1"/>
              <a:r>
                <a:rPr lang="en-US" altLang="en-US" sz="1800">
                  <a:solidFill>
                    <a:srgbClr val="FFFFFF"/>
                  </a:solidFill>
                </a:rPr>
                <a:t>Largest Patch index</a:t>
              </a:r>
            </a:p>
            <a:p>
              <a:pPr algn="r" eaLnBrk="1" hangingPunct="1"/>
              <a:r>
                <a:rPr lang="en-US" altLang="en-US" sz="1800">
                  <a:solidFill>
                    <a:srgbClr val="FFFFFF"/>
                  </a:solidFill>
                </a:rPr>
                <a:t>Patch Density</a:t>
              </a:r>
            </a:p>
            <a:p>
              <a:pPr algn="r" eaLnBrk="1" hangingPunct="1"/>
              <a:r>
                <a:rPr lang="en-US" altLang="en-US" sz="1800">
                  <a:solidFill>
                    <a:srgbClr val="FFFFFF"/>
                  </a:solidFill>
                </a:rPr>
                <a:t>Mean Patch size</a:t>
              </a:r>
            </a:p>
            <a:p>
              <a:pPr algn="r" eaLnBrk="1" hangingPunct="1"/>
              <a:r>
                <a:rPr lang="en-US" altLang="en-US" sz="1800">
                  <a:solidFill>
                    <a:srgbClr val="FFFFFF"/>
                  </a:solidFill>
                </a:rPr>
                <a:t>Mean nearest neighbor</a:t>
              </a:r>
            </a:p>
            <a:p>
              <a:pPr algn="r" eaLnBrk="1" hangingPunct="1"/>
              <a:r>
                <a:rPr lang="en-US" altLang="en-US" sz="1800">
                  <a:solidFill>
                    <a:srgbClr val="FFFFFF"/>
                  </a:solidFill>
                </a:rPr>
                <a:t>Edge Density</a:t>
              </a:r>
            </a:p>
            <a:p>
              <a:pPr algn="r" eaLnBrk="1" hangingPunct="1"/>
              <a:r>
                <a:rPr lang="en-US" altLang="en-US" sz="1800">
                  <a:solidFill>
                    <a:srgbClr val="FFFFFF"/>
                  </a:solidFill>
                </a:rPr>
                <a:t>Aggregation Index</a:t>
              </a: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B852DC-42D9-073A-DEF0-824437C94E1A}"/>
              </a:ext>
            </a:extLst>
          </p:cNvPr>
          <p:cNvSpPr txBox="1"/>
          <p:nvPr/>
        </p:nvSpPr>
        <p:spPr>
          <a:xfrm>
            <a:off x="2362200" y="652463"/>
            <a:ext cx="4572000" cy="4986337"/>
          </a:xfrm>
          <a:prstGeom prst="rect">
            <a:avLst/>
          </a:prstGeom>
          <a:noFill/>
          <a:ln>
            <a:noFill/>
          </a:ln>
        </p:spPr>
        <p:txBody>
          <a:bodyPr>
            <a:spAutoFit/>
          </a:bodyPr>
          <a:lstStyle/>
          <a:p>
            <a:pPr>
              <a:defRPr/>
            </a:pPr>
            <a:r>
              <a:rPr lang="en-US" sz="3200" u="sng" dirty="0">
                <a:solidFill>
                  <a:srgbClr val="FFFFFF"/>
                </a:solidFill>
                <a:ea typeface="+mn-ea"/>
              </a:rPr>
              <a:t>Presentation Objectives</a:t>
            </a:r>
          </a:p>
          <a:p>
            <a:pPr marL="342900" indent="-342900">
              <a:buFont typeface="Arial" pitchFamily="34" charset="0"/>
              <a:buChar char="•"/>
              <a:defRPr/>
            </a:pPr>
            <a:r>
              <a:rPr lang="en-US" sz="2200" dirty="0">
                <a:solidFill>
                  <a:srgbClr val="FFFFFF"/>
                </a:solidFill>
                <a:ea typeface="+mn-ea"/>
              </a:rPr>
              <a:t>Restoration Strategy</a:t>
            </a:r>
          </a:p>
          <a:p>
            <a:pPr marL="800100" lvl="1" indent="-342900">
              <a:buFont typeface="Arial" pitchFamily="34" charset="0"/>
              <a:buChar char="•"/>
              <a:defRPr/>
            </a:pPr>
            <a:r>
              <a:rPr lang="en-US" sz="2200" dirty="0">
                <a:solidFill>
                  <a:srgbClr val="FFFFFF"/>
                </a:solidFill>
                <a:ea typeface="+mn-ea"/>
              </a:rPr>
              <a:t>Benefits</a:t>
            </a:r>
          </a:p>
          <a:p>
            <a:pPr marL="800100" lvl="1" indent="-342900">
              <a:buFont typeface="Arial" pitchFamily="34" charset="0"/>
              <a:buChar char="•"/>
              <a:defRPr/>
            </a:pPr>
            <a:r>
              <a:rPr lang="en-US" sz="2200" dirty="0">
                <a:solidFill>
                  <a:srgbClr val="FFFFFF"/>
                </a:solidFill>
                <a:ea typeface="+mn-ea"/>
              </a:rPr>
              <a:t>Process</a:t>
            </a:r>
          </a:p>
          <a:p>
            <a:pPr marL="800100" lvl="1" indent="-342900">
              <a:buFont typeface="Arial" pitchFamily="34" charset="0"/>
              <a:buChar char="•"/>
              <a:defRPr/>
            </a:pPr>
            <a:r>
              <a:rPr lang="en-US" sz="2200" dirty="0">
                <a:solidFill>
                  <a:srgbClr val="FFFFFF"/>
                </a:solidFill>
                <a:ea typeface="+mn-ea"/>
              </a:rPr>
              <a:t>Timeline</a:t>
            </a:r>
          </a:p>
          <a:p>
            <a:pPr marL="342900" indent="-342900">
              <a:buFont typeface="Arial" pitchFamily="34" charset="0"/>
              <a:buChar char="•"/>
              <a:defRPr/>
            </a:pPr>
            <a:r>
              <a:rPr lang="en-US" sz="2200" dirty="0">
                <a:solidFill>
                  <a:srgbClr val="FFFFFF"/>
                </a:solidFill>
                <a:ea typeface="+mn-ea"/>
              </a:rPr>
              <a:t>Need</a:t>
            </a:r>
          </a:p>
          <a:p>
            <a:pPr marL="800100" lvl="1" indent="-342900">
              <a:buFont typeface="Arial" pitchFamily="34" charset="0"/>
              <a:buChar char="•"/>
              <a:defRPr/>
            </a:pPr>
            <a:r>
              <a:rPr lang="en-US" sz="2200" dirty="0">
                <a:solidFill>
                  <a:srgbClr val="FFFFFF"/>
                </a:solidFill>
                <a:ea typeface="+mn-ea"/>
              </a:rPr>
              <a:t>Landscapes</a:t>
            </a:r>
          </a:p>
          <a:p>
            <a:pPr marL="800100" lvl="1" indent="-342900">
              <a:buFont typeface="Arial" pitchFamily="34" charset="0"/>
              <a:buChar char="•"/>
              <a:defRPr/>
            </a:pPr>
            <a:r>
              <a:rPr lang="en-US" sz="2200" dirty="0">
                <a:solidFill>
                  <a:srgbClr val="FFFFFF"/>
                </a:solidFill>
                <a:ea typeface="+mn-ea"/>
              </a:rPr>
              <a:t>Process, pattern, function</a:t>
            </a:r>
          </a:p>
          <a:p>
            <a:pPr marL="800100" lvl="1" indent="-342900">
              <a:buFont typeface="Arial" pitchFamily="34" charset="0"/>
              <a:buChar char="•"/>
              <a:defRPr/>
            </a:pPr>
            <a:r>
              <a:rPr lang="en-US" sz="2200" dirty="0">
                <a:solidFill>
                  <a:srgbClr val="FFFFFF"/>
                </a:solidFill>
                <a:ea typeface="+mn-ea"/>
              </a:rPr>
              <a:t>Climate Change</a:t>
            </a:r>
          </a:p>
          <a:p>
            <a:pPr marL="342900" indent="-342900">
              <a:buFont typeface="Arial" pitchFamily="34" charset="0"/>
              <a:buChar char="•"/>
              <a:defRPr/>
            </a:pPr>
            <a:r>
              <a:rPr lang="en-US" sz="2200" dirty="0">
                <a:solidFill>
                  <a:srgbClr val="FFFFFF"/>
                </a:solidFill>
                <a:ea typeface="+mn-ea"/>
              </a:rPr>
              <a:t>Details</a:t>
            </a:r>
          </a:p>
          <a:p>
            <a:pPr marL="800100" lvl="1" indent="-342900">
              <a:buFont typeface="Arial" pitchFamily="34" charset="0"/>
              <a:buChar char="•"/>
              <a:defRPr/>
            </a:pPr>
            <a:r>
              <a:rPr lang="en-US" sz="2200" dirty="0">
                <a:solidFill>
                  <a:srgbClr val="FFFFFF"/>
                </a:solidFill>
                <a:ea typeface="+mn-ea"/>
              </a:rPr>
              <a:t>Outputs</a:t>
            </a:r>
          </a:p>
          <a:p>
            <a:pPr marL="800100" lvl="1" indent="-342900">
              <a:buFont typeface="Arial" pitchFamily="34" charset="0"/>
              <a:buChar char="•"/>
              <a:defRPr/>
            </a:pPr>
            <a:r>
              <a:rPr lang="en-US" sz="2200" dirty="0">
                <a:solidFill>
                  <a:srgbClr val="FFFFFF"/>
                </a:solidFill>
                <a:ea typeface="+mn-ea"/>
              </a:rPr>
              <a:t>Scales of analysis</a:t>
            </a:r>
          </a:p>
          <a:p>
            <a:pPr marL="800100" lvl="1" indent="-342900">
              <a:buFont typeface="Arial" pitchFamily="34" charset="0"/>
              <a:buChar char="•"/>
              <a:defRPr/>
            </a:pPr>
            <a:r>
              <a:rPr lang="en-US" sz="2200" dirty="0">
                <a:solidFill>
                  <a:srgbClr val="FFFFFF"/>
                </a:solidFill>
                <a:ea typeface="+mn-ea"/>
              </a:rPr>
              <a:t>Reference Conditions</a:t>
            </a:r>
          </a:p>
          <a:p>
            <a:pPr marL="800100" lvl="1" indent="-342900">
              <a:buFont typeface="Arial" pitchFamily="34" charset="0"/>
              <a:buChar char="•"/>
              <a:defRPr/>
            </a:pPr>
            <a:r>
              <a:rPr lang="en-US" sz="2200" dirty="0">
                <a:solidFill>
                  <a:srgbClr val="FFFFFF"/>
                </a:solidFill>
                <a:ea typeface="+mn-ea"/>
              </a:rPr>
              <a:t>PLTA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Snagit_PPTF379">
            <a:extLst>
              <a:ext uri="{FF2B5EF4-FFF2-40B4-BE49-F238E27FC236}">
                <a16:creationId xmlns:a16="http://schemas.microsoft.com/office/drawing/2014/main" id="{3138BCE0-512A-CFD4-1C14-ADDB3A8F9CA0}"/>
              </a:ext>
            </a:extLst>
          </p:cNvPr>
          <p:cNvPicPr>
            <a:picLocks noChangeAspect="1"/>
          </p:cNvPicPr>
          <p:nvPr/>
        </p:nvPicPr>
        <p:blipFill>
          <a:blip r:embed="rId3">
            <a:extLst>
              <a:ext uri="{28A0092B-C50C-407E-A947-70E740481C1C}">
                <a14:useLocalDpi xmlns:a14="http://schemas.microsoft.com/office/drawing/2010/main" val="0"/>
              </a:ext>
            </a:extLst>
          </a:blip>
          <a:srcRect l="11234" r="10756"/>
          <a:stretch>
            <a:fillRect/>
          </a:stretch>
        </p:blipFill>
        <p:spPr bwMode="auto">
          <a:xfrm>
            <a:off x="487363" y="38100"/>
            <a:ext cx="28575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Snagit_PPT6E74">
            <a:extLst>
              <a:ext uri="{FF2B5EF4-FFF2-40B4-BE49-F238E27FC236}">
                <a16:creationId xmlns:a16="http://schemas.microsoft.com/office/drawing/2014/main" id="{41165F17-8A9E-61EC-856C-6F8A5BCD762D}"/>
              </a:ext>
            </a:extLst>
          </p:cNvPr>
          <p:cNvPicPr>
            <a:picLocks noChangeAspect="1"/>
          </p:cNvPicPr>
          <p:nvPr/>
        </p:nvPicPr>
        <p:blipFill>
          <a:blip r:embed="rId4">
            <a:extLst>
              <a:ext uri="{28A0092B-C50C-407E-A947-70E740481C1C}">
                <a14:useLocalDpi xmlns:a14="http://schemas.microsoft.com/office/drawing/2010/main" val="0"/>
              </a:ext>
            </a:extLst>
          </a:blip>
          <a:srcRect l="21011" r="20950"/>
          <a:stretch>
            <a:fillRect/>
          </a:stretch>
        </p:blipFill>
        <p:spPr bwMode="auto">
          <a:xfrm>
            <a:off x="4046538" y="76200"/>
            <a:ext cx="21256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Snagit_PPT34BF">
            <a:extLst>
              <a:ext uri="{FF2B5EF4-FFF2-40B4-BE49-F238E27FC236}">
                <a16:creationId xmlns:a16="http://schemas.microsoft.com/office/drawing/2014/main" id="{5DFAFEBF-06B6-8DD8-4A85-FAE67E0B1511}"/>
              </a:ext>
            </a:extLst>
          </p:cNvPr>
          <p:cNvPicPr>
            <a:picLocks noChangeAspect="1"/>
          </p:cNvPicPr>
          <p:nvPr/>
        </p:nvPicPr>
        <p:blipFill>
          <a:blip r:embed="rId5">
            <a:extLst>
              <a:ext uri="{28A0092B-C50C-407E-A947-70E740481C1C}">
                <a14:useLocalDpi xmlns:a14="http://schemas.microsoft.com/office/drawing/2010/main" val="0"/>
              </a:ext>
            </a:extLst>
          </a:blip>
          <a:srcRect l="2704" t="6667" r="2435" b="6750"/>
          <a:stretch>
            <a:fillRect/>
          </a:stretch>
        </p:blipFill>
        <p:spPr bwMode="auto">
          <a:xfrm>
            <a:off x="533400" y="2209800"/>
            <a:ext cx="3475038"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Snagit_PPTC4FE">
            <a:extLst>
              <a:ext uri="{FF2B5EF4-FFF2-40B4-BE49-F238E27FC236}">
                <a16:creationId xmlns:a16="http://schemas.microsoft.com/office/drawing/2014/main" id="{7C8BB270-F5E1-7EB6-66A0-C5C59B9C2ADD}"/>
              </a:ext>
            </a:extLst>
          </p:cNvPr>
          <p:cNvPicPr>
            <a:picLocks noChangeAspect="1"/>
          </p:cNvPicPr>
          <p:nvPr/>
        </p:nvPicPr>
        <p:blipFill>
          <a:blip r:embed="rId6">
            <a:extLst>
              <a:ext uri="{28A0092B-C50C-407E-A947-70E740481C1C}">
                <a14:useLocalDpi xmlns:a14="http://schemas.microsoft.com/office/drawing/2010/main" val="0"/>
              </a:ext>
            </a:extLst>
          </a:blip>
          <a:srcRect l="23030" r="21989"/>
          <a:stretch>
            <a:fillRect/>
          </a:stretch>
        </p:blipFill>
        <p:spPr bwMode="auto">
          <a:xfrm>
            <a:off x="6938963" y="76200"/>
            <a:ext cx="20145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Snagit_PPTE451">
            <a:extLst>
              <a:ext uri="{FF2B5EF4-FFF2-40B4-BE49-F238E27FC236}">
                <a16:creationId xmlns:a16="http://schemas.microsoft.com/office/drawing/2014/main" id="{1062AC8A-52F7-F7B0-24C1-AA75FDBD9DD7}"/>
              </a:ext>
            </a:extLst>
          </p:cNvPr>
          <p:cNvPicPr>
            <a:picLocks noChangeAspect="1"/>
          </p:cNvPicPr>
          <p:nvPr/>
        </p:nvPicPr>
        <p:blipFill>
          <a:blip r:embed="rId7">
            <a:extLst>
              <a:ext uri="{28A0092B-C50C-407E-A947-70E740481C1C}">
                <a14:useLocalDpi xmlns:a14="http://schemas.microsoft.com/office/drawing/2010/main" val="0"/>
              </a:ext>
            </a:extLst>
          </a:blip>
          <a:srcRect l="27252" r="28439"/>
          <a:stretch>
            <a:fillRect/>
          </a:stretch>
        </p:blipFill>
        <p:spPr bwMode="auto">
          <a:xfrm>
            <a:off x="4168775" y="2362200"/>
            <a:ext cx="16224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Snagit_PPT1283">
            <a:extLst>
              <a:ext uri="{FF2B5EF4-FFF2-40B4-BE49-F238E27FC236}">
                <a16:creationId xmlns:a16="http://schemas.microsoft.com/office/drawing/2014/main" id="{4A21E341-3C1B-6A07-A83B-3EFC1D35710D}"/>
              </a:ext>
            </a:extLst>
          </p:cNvPr>
          <p:cNvPicPr>
            <a:picLocks noChangeAspect="1"/>
          </p:cNvPicPr>
          <p:nvPr/>
        </p:nvPicPr>
        <p:blipFill>
          <a:blip r:embed="rId8">
            <a:extLst>
              <a:ext uri="{28A0092B-C50C-407E-A947-70E740481C1C}">
                <a14:useLocalDpi xmlns:a14="http://schemas.microsoft.com/office/drawing/2010/main" val="0"/>
              </a:ext>
            </a:extLst>
          </a:blip>
          <a:srcRect l="16434" r="17621"/>
          <a:stretch>
            <a:fillRect/>
          </a:stretch>
        </p:blipFill>
        <p:spPr bwMode="auto">
          <a:xfrm>
            <a:off x="6324600" y="2362200"/>
            <a:ext cx="24161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Snagit_PPTC1E">
            <a:extLst>
              <a:ext uri="{FF2B5EF4-FFF2-40B4-BE49-F238E27FC236}">
                <a16:creationId xmlns:a16="http://schemas.microsoft.com/office/drawing/2014/main" id="{15A14B6B-BAD1-A127-8955-AB2C10B41292}"/>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8600" y="4114800"/>
            <a:ext cx="36623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Snagit_PPTFAD1">
            <a:extLst>
              <a:ext uri="{FF2B5EF4-FFF2-40B4-BE49-F238E27FC236}">
                <a16:creationId xmlns:a16="http://schemas.microsoft.com/office/drawing/2014/main" id="{0D5667AD-C78D-151F-7BB1-777C1D44CC6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91000" y="4549775"/>
            <a:ext cx="36623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7" name="Group 3">
            <a:extLst>
              <a:ext uri="{FF2B5EF4-FFF2-40B4-BE49-F238E27FC236}">
                <a16:creationId xmlns:a16="http://schemas.microsoft.com/office/drawing/2014/main" id="{A9FB2DFE-03F2-5342-D563-5BBF2BA440C2}"/>
              </a:ext>
            </a:extLst>
          </p:cNvPr>
          <p:cNvGrpSpPr>
            <a:grpSpLocks/>
          </p:cNvGrpSpPr>
          <p:nvPr/>
        </p:nvGrpSpPr>
        <p:grpSpPr bwMode="auto">
          <a:xfrm>
            <a:off x="1905000" y="301625"/>
            <a:ext cx="6834188" cy="5581650"/>
            <a:chOff x="1904999" y="304800"/>
            <a:chExt cx="6834673" cy="5581650"/>
          </a:xfrm>
        </p:grpSpPr>
        <p:pic>
          <p:nvPicPr>
            <p:cNvPr id="50217" name="Picture 2">
              <a:extLst>
                <a:ext uri="{FF2B5EF4-FFF2-40B4-BE49-F238E27FC236}">
                  <a16:creationId xmlns:a16="http://schemas.microsoft.com/office/drawing/2014/main" id="{9A290307-ADEA-96A9-4239-1582385D1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999" y="304800"/>
              <a:ext cx="6834673" cy="55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Triangle 4">
              <a:extLst>
                <a:ext uri="{FF2B5EF4-FFF2-40B4-BE49-F238E27FC236}">
                  <a16:creationId xmlns:a16="http://schemas.microsoft.com/office/drawing/2014/main" id="{007339DF-2F9A-EB36-2F01-A31466C5E8B4}"/>
                </a:ext>
              </a:extLst>
            </p:cNvPr>
            <p:cNvSpPr/>
            <p:nvPr/>
          </p:nvSpPr>
          <p:spPr>
            <a:xfrm>
              <a:off x="1904999" y="1524000"/>
              <a:ext cx="5575696" cy="436245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pic>
        <p:nvPicPr>
          <p:cNvPr id="50178" name="Picture 2" descr="C:\LT_WorkSpace\E\Posters_conferences_reviews\IALE_RhodeIsland_2012\Structuer_SI.emf">
            <a:extLst>
              <a:ext uri="{FF2B5EF4-FFF2-40B4-BE49-F238E27FC236}">
                <a16:creationId xmlns:a16="http://schemas.microsoft.com/office/drawing/2014/main" id="{EF2053B1-FE20-978C-99FD-B7A61A33E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34" t="21136" r="3430" b="17021"/>
          <a:stretch>
            <a:fillRect/>
          </a:stretch>
        </p:blipFill>
        <p:spPr bwMode="auto">
          <a:xfrm>
            <a:off x="152400" y="4114800"/>
            <a:ext cx="49974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7FD19BEB-6839-FD99-F157-329740919B79}"/>
              </a:ext>
            </a:extLst>
          </p:cNvPr>
          <p:cNvSpPr/>
          <p:nvPr/>
        </p:nvSpPr>
        <p:spPr>
          <a:xfrm>
            <a:off x="3768725" y="1295400"/>
            <a:ext cx="422275" cy="373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nvGrpSpPr>
          <p:cNvPr id="50180" name="Group 19">
            <a:extLst>
              <a:ext uri="{FF2B5EF4-FFF2-40B4-BE49-F238E27FC236}">
                <a16:creationId xmlns:a16="http://schemas.microsoft.com/office/drawing/2014/main" id="{1238E4A7-9856-4A51-A1D8-ADFABA2DC9F6}"/>
              </a:ext>
            </a:extLst>
          </p:cNvPr>
          <p:cNvGrpSpPr>
            <a:grpSpLocks/>
          </p:cNvGrpSpPr>
          <p:nvPr/>
        </p:nvGrpSpPr>
        <p:grpSpPr bwMode="auto">
          <a:xfrm>
            <a:off x="4873625" y="1295400"/>
            <a:ext cx="2951163" cy="3008313"/>
            <a:chOff x="4873625" y="1295400"/>
            <a:chExt cx="2951163" cy="3008313"/>
          </a:xfrm>
        </p:grpSpPr>
        <p:sp>
          <p:nvSpPr>
            <p:cNvPr id="21" name="Rectangle 20">
              <a:extLst>
                <a:ext uri="{FF2B5EF4-FFF2-40B4-BE49-F238E27FC236}">
                  <a16:creationId xmlns:a16="http://schemas.microsoft.com/office/drawing/2014/main" id="{0DE32455-263C-1736-1CF1-F0C69A8F1F03}"/>
                </a:ext>
              </a:extLst>
            </p:cNvPr>
            <p:cNvSpPr/>
            <p:nvPr/>
          </p:nvSpPr>
          <p:spPr>
            <a:xfrm>
              <a:off x="4876800" y="1295400"/>
              <a:ext cx="482600" cy="373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2" name="Rectangle 21">
              <a:extLst>
                <a:ext uri="{FF2B5EF4-FFF2-40B4-BE49-F238E27FC236}">
                  <a16:creationId xmlns:a16="http://schemas.microsoft.com/office/drawing/2014/main" id="{1AACE804-4E52-3846-C4B0-D3C2C593C08E}"/>
                </a:ext>
              </a:extLst>
            </p:cNvPr>
            <p:cNvSpPr/>
            <p:nvPr/>
          </p:nvSpPr>
          <p:spPr>
            <a:xfrm>
              <a:off x="6096000" y="1295400"/>
              <a:ext cx="561975" cy="373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Rectangle 22">
              <a:extLst>
                <a:ext uri="{FF2B5EF4-FFF2-40B4-BE49-F238E27FC236}">
                  <a16:creationId xmlns:a16="http://schemas.microsoft.com/office/drawing/2014/main" id="{7FB43D95-0112-EF39-5C9B-6A9CA1EF81A2}"/>
                </a:ext>
              </a:extLst>
            </p:cNvPr>
            <p:cNvSpPr/>
            <p:nvPr/>
          </p:nvSpPr>
          <p:spPr>
            <a:xfrm>
              <a:off x="7124700" y="1295400"/>
              <a:ext cx="688975" cy="37306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4" name="Rectangle 23">
              <a:extLst>
                <a:ext uri="{FF2B5EF4-FFF2-40B4-BE49-F238E27FC236}">
                  <a16:creationId xmlns:a16="http://schemas.microsoft.com/office/drawing/2014/main" id="{78D23399-7441-B4CD-A7DC-00983DCAB969}"/>
                </a:ext>
              </a:extLst>
            </p:cNvPr>
            <p:cNvSpPr/>
            <p:nvPr/>
          </p:nvSpPr>
          <p:spPr>
            <a:xfrm>
              <a:off x="4873625" y="2232025"/>
              <a:ext cx="482600" cy="32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5" name="Rectangle 24">
              <a:extLst>
                <a:ext uri="{FF2B5EF4-FFF2-40B4-BE49-F238E27FC236}">
                  <a16:creationId xmlns:a16="http://schemas.microsoft.com/office/drawing/2014/main" id="{8D5A2AD9-0967-15C3-CCD1-43ABDE5B9543}"/>
                </a:ext>
              </a:extLst>
            </p:cNvPr>
            <p:cNvSpPr/>
            <p:nvPr/>
          </p:nvSpPr>
          <p:spPr>
            <a:xfrm>
              <a:off x="6096000" y="2987675"/>
              <a:ext cx="561975" cy="441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6" name="Rectangle 25">
              <a:extLst>
                <a:ext uri="{FF2B5EF4-FFF2-40B4-BE49-F238E27FC236}">
                  <a16:creationId xmlns:a16="http://schemas.microsoft.com/office/drawing/2014/main" id="{4FDD6A1D-3AC3-0CBC-453A-2994FC624879}"/>
                </a:ext>
              </a:extLst>
            </p:cNvPr>
            <p:cNvSpPr/>
            <p:nvPr/>
          </p:nvSpPr>
          <p:spPr>
            <a:xfrm>
              <a:off x="6096000" y="2232025"/>
              <a:ext cx="561975" cy="3254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7" name="Rectangle 26">
              <a:extLst>
                <a:ext uri="{FF2B5EF4-FFF2-40B4-BE49-F238E27FC236}">
                  <a16:creationId xmlns:a16="http://schemas.microsoft.com/office/drawing/2014/main" id="{06BE13B1-398A-0F11-1973-1A20D9930064}"/>
                </a:ext>
              </a:extLst>
            </p:cNvPr>
            <p:cNvSpPr/>
            <p:nvPr/>
          </p:nvSpPr>
          <p:spPr>
            <a:xfrm>
              <a:off x="7124700" y="3810000"/>
              <a:ext cx="688975" cy="4937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8" name="Rectangle 27">
              <a:extLst>
                <a:ext uri="{FF2B5EF4-FFF2-40B4-BE49-F238E27FC236}">
                  <a16:creationId xmlns:a16="http://schemas.microsoft.com/office/drawing/2014/main" id="{4F192859-0B44-B2CD-3783-315458D6A663}"/>
                </a:ext>
              </a:extLst>
            </p:cNvPr>
            <p:cNvSpPr/>
            <p:nvPr/>
          </p:nvSpPr>
          <p:spPr>
            <a:xfrm>
              <a:off x="7124700" y="2971800"/>
              <a:ext cx="688975" cy="4889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9" name="Rectangle 28">
              <a:extLst>
                <a:ext uri="{FF2B5EF4-FFF2-40B4-BE49-F238E27FC236}">
                  <a16:creationId xmlns:a16="http://schemas.microsoft.com/office/drawing/2014/main" id="{5D1F214B-AD66-F703-81F1-D18459EC205C}"/>
                </a:ext>
              </a:extLst>
            </p:cNvPr>
            <p:cNvSpPr/>
            <p:nvPr/>
          </p:nvSpPr>
          <p:spPr>
            <a:xfrm>
              <a:off x="7135813" y="2238375"/>
              <a:ext cx="688975" cy="3143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grpSp>
        <p:nvGrpSpPr>
          <p:cNvPr id="50181" name="Group 1">
            <a:extLst>
              <a:ext uri="{FF2B5EF4-FFF2-40B4-BE49-F238E27FC236}">
                <a16:creationId xmlns:a16="http://schemas.microsoft.com/office/drawing/2014/main" id="{1E01FD64-D0BC-6BCA-4D3A-A5185CD02133}"/>
              </a:ext>
            </a:extLst>
          </p:cNvPr>
          <p:cNvGrpSpPr>
            <a:grpSpLocks/>
          </p:cNvGrpSpPr>
          <p:nvPr/>
        </p:nvGrpSpPr>
        <p:grpSpPr bwMode="auto">
          <a:xfrm>
            <a:off x="3746500" y="1066800"/>
            <a:ext cx="3903663" cy="3213100"/>
            <a:chOff x="3746377" y="1066800"/>
            <a:chExt cx="3903783" cy="3213100"/>
          </a:xfrm>
        </p:grpSpPr>
        <p:sp>
          <p:nvSpPr>
            <p:cNvPr id="7" name="Rectangle 6">
              <a:extLst>
                <a:ext uri="{FF2B5EF4-FFF2-40B4-BE49-F238E27FC236}">
                  <a16:creationId xmlns:a16="http://schemas.microsoft.com/office/drawing/2014/main" id="{EE1B17E9-0B40-38ED-8226-0D9748BC26EA}"/>
                </a:ext>
              </a:extLst>
            </p:cNvPr>
            <p:cNvSpPr/>
            <p:nvPr/>
          </p:nvSpPr>
          <p:spPr>
            <a:xfrm>
              <a:off x="3746377" y="1066800"/>
              <a:ext cx="739798" cy="533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1" name="Rectangle 30">
              <a:extLst>
                <a:ext uri="{FF2B5EF4-FFF2-40B4-BE49-F238E27FC236}">
                  <a16:creationId xmlns:a16="http://schemas.microsoft.com/office/drawing/2014/main" id="{0D70C280-08B3-416D-AF0E-6D7D76AB4DF5}"/>
                </a:ext>
              </a:extLst>
            </p:cNvPr>
            <p:cNvSpPr/>
            <p:nvPr/>
          </p:nvSpPr>
          <p:spPr>
            <a:xfrm>
              <a:off x="7196121" y="1076325"/>
              <a:ext cx="449276" cy="52387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2" name="Rectangle 31">
              <a:extLst>
                <a:ext uri="{FF2B5EF4-FFF2-40B4-BE49-F238E27FC236}">
                  <a16:creationId xmlns:a16="http://schemas.microsoft.com/office/drawing/2014/main" id="{3DE60C77-EE1F-5506-E198-CE039A147CEB}"/>
                </a:ext>
              </a:extLst>
            </p:cNvPr>
            <p:cNvSpPr/>
            <p:nvPr/>
          </p:nvSpPr>
          <p:spPr>
            <a:xfrm>
              <a:off x="6095949" y="1076325"/>
              <a:ext cx="628669" cy="533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3" name="Rectangle 32">
              <a:extLst>
                <a:ext uri="{FF2B5EF4-FFF2-40B4-BE49-F238E27FC236}">
                  <a16:creationId xmlns:a16="http://schemas.microsoft.com/office/drawing/2014/main" id="{8468C723-E306-D8D4-E476-5809565B7CF7}"/>
                </a:ext>
              </a:extLst>
            </p:cNvPr>
            <p:cNvSpPr/>
            <p:nvPr/>
          </p:nvSpPr>
          <p:spPr>
            <a:xfrm>
              <a:off x="4971965" y="1066800"/>
              <a:ext cx="438163" cy="5334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4" name="Rectangle 33">
              <a:extLst>
                <a:ext uri="{FF2B5EF4-FFF2-40B4-BE49-F238E27FC236}">
                  <a16:creationId xmlns:a16="http://schemas.microsoft.com/office/drawing/2014/main" id="{C67072A6-0688-0467-8A2F-5FD96D6EDAEA}"/>
                </a:ext>
              </a:extLst>
            </p:cNvPr>
            <p:cNvSpPr/>
            <p:nvPr/>
          </p:nvSpPr>
          <p:spPr>
            <a:xfrm>
              <a:off x="4971965" y="1962150"/>
              <a:ext cx="438163" cy="5524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1" name="Rectangle 40">
              <a:extLst>
                <a:ext uri="{FF2B5EF4-FFF2-40B4-BE49-F238E27FC236}">
                  <a16:creationId xmlns:a16="http://schemas.microsoft.com/office/drawing/2014/main" id="{6977D6E8-366B-FAB1-21A3-ABE5308E231D}"/>
                </a:ext>
              </a:extLst>
            </p:cNvPr>
            <p:cNvSpPr/>
            <p:nvPr/>
          </p:nvSpPr>
          <p:spPr>
            <a:xfrm>
              <a:off x="7207233" y="1962150"/>
              <a:ext cx="438163" cy="5524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2" name="Rectangle 41">
              <a:extLst>
                <a:ext uri="{FF2B5EF4-FFF2-40B4-BE49-F238E27FC236}">
                  <a16:creationId xmlns:a16="http://schemas.microsoft.com/office/drawing/2014/main" id="{CBD10F24-7857-B9A7-473E-D027FCF8EC58}"/>
                </a:ext>
              </a:extLst>
            </p:cNvPr>
            <p:cNvSpPr/>
            <p:nvPr/>
          </p:nvSpPr>
          <p:spPr>
            <a:xfrm>
              <a:off x="6095949" y="1962150"/>
              <a:ext cx="533416" cy="5524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3" name="Rectangle 42">
              <a:extLst>
                <a:ext uri="{FF2B5EF4-FFF2-40B4-BE49-F238E27FC236}">
                  <a16:creationId xmlns:a16="http://schemas.microsoft.com/office/drawing/2014/main" id="{469F24AF-741E-A839-219F-918E773BD51D}"/>
                </a:ext>
              </a:extLst>
            </p:cNvPr>
            <p:cNvSpPr/>
            <p:nvPr/>
          </p:nvSpPr>
          <p:spPr>
            <a:xfrm>
              <a:off x="6095949" y="3073400"/>
              <a:ext cx="533416" cy="3111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4" name="Rectangle 43">
              <a:extLst>
                <a:ext uri="{FF2B5EF4-FFF2-40B4-BE49-F238E27FC236}">
                  <a16:creationId xmlns:a16="http://schemas.microsoft.com/office/drawing/2014/main" id="{4C2F23D3-758D-F4B1-0612-566165FE56B6}"/>
                </a:ext>
              </a:extLst>
            </p:cNvPr>
            <p:cNvSpPr/>
            <p:nvPr/>
          </p:nvSpPr>
          <p:spPr>
            <a:xfrm>
              <a:off x="7207233" y="3073400"/>
              <a:ext cx="422288" cy="3175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5" name="Rectangle 44">
              <a:extLst>
                <a:ext uri="{FF2B5EF4-FFF2-40B4-BE49-F238E27FC236}">
                  <a16:creationId xmlns:a16="http://schemas.microsoft.com/office/drawing/2014/main" id="{3A8491E3-B539-9D0F-E346-F7007CDE39BF}"/>
                </a:ext>
              </a:extLst>
            </p:cNvPr>
            <p:cNvSpPr/>
            <p:nvPr/>
          </p:nvSpPr>
          <p:spPr>
            <a:xfrm>
              <a:off x="7227872" y="3860800"/>
              <a:ext cx="422288" cy="4191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grpSp>
      <p:cxnSp>
        <p:nvCxnSpPr>
          <p:cNvPr id="30" name="Straight Connector 29">
            <a:extLst>
              <a:ext uri="{FF2B5EF4-FFF2-40B4-BE49-F238E27FC236}">
                <a16:creationId xmlns:a16="http://schemas.microsoft.com/office/drawing/2014/main" id="{10CA8A57-03DE-3E1C-602B-5258D2CE71C1}"/>
              </a:ext>
            </a:extLst>
          </p:cNvPr>
          <p:cNvCxnSpPr/>
          <p:nvPr/>
        </p:nvCxnSpPr>
        <p:spPr>
          <a:xfrm>
            <a:off x="228600" y="2168525"/>
            <a:ext cx="457200" cy="0"/>
          </a:xfrm>
          <a:prstGeom prst="line">
            <a:avLst/>
          </a:prstGeom>
          <a:ln w="28575">
            <a:solidFill>
              <a:srgbClr val="00B050"/>
            </a:solidFill>
          </a:ln>
        </p:spPr>
        <p:style>
          <a:lnRef idx="1">
            <a:schemeClr val="accent3"/>
          </a:lnRef>
          <a:fillRef idx="0">
            <a:schemeClr val="accent3"/>
          </a:fillRef>
          <a:effectRef idx="0">
            <a:schemeClr val="accent3"/>
          </a:effectRef>
          <a:fontRef idx="minor">
            <a:schemeClr val="tx1"/>
          </a:fontRef>
        </p:style>
      </p:cxnSp>
      <p:cxnSp>
        <p:nvCxnSpPr>
          <p:cNvPr id="48" name="Straight Connector 47">
            <a:extLst>
              <a:ext uri="{FF2B5EF4-FFF2-40B4-BE49-F238E27FC236}">
                <a16:creationId xmlns:a16="http://schemas.microsoft.com/office/drawing/2014/main" id="{16F6C6CD-BF60-F4A0-FAF1-BE2DA9EA3244}"/>
              </a:ext>
            </a:extLst>
          </p:cNvPr>
          <p:cNvCxnSpPr/>
          <p:nvPr/>
        </p:nvCxnSpPr>
        <p:spPr>
          <a:xfrm>
            <a:off x="228600" y="2795588"/>
            <a:ext cx="4572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50184" name="TextBox 2047">
            <a:extLst>
              <a:ext uri="{FF2B5EF4-FFF2-40B4-BE49-F238E27FC236}">
                <a16:creationId xmlns:a16="http://schemas.microsoft.com/office/drawing/2014/main" id="{5B62F358-4C79-BDC3-3592-1A8AC94869F0}"/>
              </a:ext>
            </a:extLst>
          </p:cNvPr>
          <p:cNvSpPr txBox="1">
            <a:spLocks noChangeArrowheads="1"/>
          </p:cNvSpPr>
          <p:nvPr/>
        </p:nvSpPr>
        <p:spPr bwMode="auto">
          <a:xfrm>
            <a:off x="762000" y="1992313"/>
            <a:ext cx="182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800">
                <a:solidFill>
                  <a:srgbClr val="FFFFFF"/>
                </a:solidFill>
                <a:latin typeface="Calibri" panose="020F0502020204030204" pitchFamily="34" charset="0"/>
              </a:rPr>
              <a:t>Cooler/moist ESR</a:t>
            </a:r>
          </a:p>
        </p:txBody>
      </p:sp>
      <p:sp>
        <p:nvSpPr>
          <p:cNvPr id="50185" name="TextBox 2048">
            <a:extLst>
              <a:ext uri="{FF2B5EF4-FFF2-40B4-BE49-F238E27FC236}">
                <a16:creationId xmlns:a16="http://schemas.microsoft.com/office/drawing/2014/main" id="{30840095-FF00-62EB-1F2D-CD7C78E8AE56}"/>
              </a:ext>
            </a:extLst>
          </p:cNvPr>
          <p:cNvSpPr txBox="1">
            <a:spLocks noChangeArrowheads="1"/>
          </p:cNvSpPr>
          <p:nvPr/>
        </p:nvSpPr>
        <p:spPr bwMode="auto">
          <a:xfrm>
            <a:off x="776288" y="2601913"/>
            <a:ext cx="190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800">
                <a:solidFill>
                  <a:srgbClr val="FFFFFF"/>
                </a:solidFill>
                <a:latin typeface="Calibri" panose="020F0502020204030204" pitchFamily="34" charset="0"/>
              </a:rPr>
              <a:t>Warmer/drier ESR</a:t>
            </a:r>
          </a:p>
        </p:txBody>
      </p:sp>
      <p:sp>
        <p:nvSpPr>
          <p:cNvPr id="50186" name="TextBox 34">
            <a:extLst>
              <a:ext uri="{FF2B5EF4-FFF2-40B4-BE49-F238E27FC236}">
                <a16:creationId xmlns:a16="http://schemas.microsoft.com/office/drawing/2014/main" id="{28D1B32E-CC57-2777-76A8-D5FCD1608790}"/>
              </a:ext>
            </a:extLst>
          </p:cNvPr>
          <p:cNvSpPr txBox="1">
            <a:spLocks noChangeArrowheads="1"/>
          </p:cNvSpPr>
          <p:nvPr/>
        </p:nvSpPr>
        <p:spPr bwMode="auto">
          <a:xfrm>
            <a:off x="82550" y="3048000"/>
            <a:ext cx="2127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800" b="1">
                <a:solidFill>
                  <a:srgbClr val="FFFFFF"/>
                </a:solidFill>
                <a:latin typeface="Calibri" panose="020F0502020204030204" pitchFamily="34" charset="0"/>
              </a:rPr>
              <a:t>Class Metrics</a:t>
            </a:r>
          </a:p>
        </p:txBody>
      </p:sp>
      <p:sp>
        <p:nvSpPr>
          <p:cNvPr id="6" name="Rectangle 5">
            <a:extLst>
              <a:ext uri="{FF2B5EF4-FFF2-40B4-BE49-F238E27FC236}">
                <a16:creationId xmlns:a16="http://schemas.microsoft.com/office/drawing/2014/main" id="{A411B0E8-9F76-3A9F-C48B-CB37CBBA1469}"/>
              </a:ext>
            </a:extLst>
          </p:cNvPr>
          <p:cNvSpPr/>
          <p:nvPr/>
        </p:nvSpPr>
        <p:spPr>
          <a:xfrm>
            <a:off x="3768725" y="1295400"/>
            <a:ext cx="422275" cy="304800"/>
          </a:xfrm>
          <a:prstGeom prst="rect">
            <a:avLst/>
          </a:prstGeom>
          <a:solidFill>
            <a:schemeClr val="accent1">
              <a:lumMod val="7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 name="Rectangle 35">
            <a:extLst>
              <a:ext uri="{FF2B5EF4-FFF2-40B4-BE49-F238E27FC236}">
                <a16:creationId xmlns:a16="http://schemas.microsoft.com/office/drawing/2014/main" id="{781FCFF6-4C05-5488-79C1-037DF9B7E83E}"/>
              </a:ext>
            </a:extLst>
          </p:cNvPr>
          <p:cNvSpPr/>
          <p:nvPr/>
        </p:nvSpPr>
        <p:spPr>
          <a:xfrm>
            <a:off x="6096000" y="3055938"/>
            <a:ext cx="533400" cy="328612"/>
          </a:xfrm>
          <a:prstGeom prst="rect">
            <a:avLst/>
          </a:prstGeom>
          <a:solidFill>
            <a:schemeClr val="accent1">
              <a:lumMod val="7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 name="Rectangle 36">
            <a:extLst>
              <a:ext uri="{FF2B5EF4-FFF2-40B4-BE49-F238E27FC236}">
                <a16:creationId xmlns:a16="http://schemas.microsoft.com/office/drawing/2014/main" id="{7CBE6530-451F-7D6B-531C-2EA1DE271BE6}"/>
              </a:ext>
            </a:extLst>
          </p:cNvPr>
          <p:cNvSpPr/>
          <p:nvPr/>
        </p:nvSpPr>
        <p:spPr>
          <a:xfrm>
            <a:off x="7202488" y="2238375"/>
            <a:ext cx="447675" cy="276225"/>
          </a:xfrm>
          <a:prstGeom prst="rect">
            <a:avLst/>
          </a:prstGeom>
          <a:solidFill>
            <a:schemeClr val="accent1">
              <a:lumMod val="7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Rectangle 37">
            <a:extLst>
              <a:ext uri="{FF2B5EF4-FFF2-40B4-BE49-F238E27FC236}">
                <a16:creationId xmlns:a16="http://schemas.microsoft.com/office/drawing/2014/main" id="{3EA12FC2-57AF-FBDE-D4F8-351680A3AD9A}"/>
              </a:ext>
            </a:extLst>
          </p:cNvPr>
          <p:cNvSpPr/>
          <p:nvPr/>
        </p:nvSpPr>
        <p:spPr>
          <a:xfrm>
            <a:off x="6081713" y="2219325"/>
            <a:ext cx="547687" cy="304800"/>
          </a:xfrm>
          <a:prstGeom prst="rect">
            <a:avLst/>
          </a:prstGeom>
          <a:solidFill>
            <a:schemeClr val="accent1">
              <a:lumMod val="7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 name="Rectangle 38">
            <a:extLst>
              <a:ext uri="{FF2B5EF4-FFF2-40B4-BE49-F238E27FC236}">
                <a16:creationId xmlns:a16="http://schemas.microsoft.com/office/drawing/2014/main" id="{3B592718-B9D4-69EC-157D-9D65FD23B871}"/>
              </a:ext>
            </a:extLst>
          </p:cNvPr>
          <p:cNvSpPr/>
          <p:nvPr/>
        </p:nvSpPr>
        <p:spPr>
          <a:xfrm>
            <a:off x="4972050" y="2228850"/>
            <a:ext cx="400050" cy="285750"/>
          </a:xfrm>
          <a:prstGeom prst="rect">
            <a:avLst/>
          </a:prstGeom>
          <a:solidFill>
            <a:schemeClr val="accent1">
              <a:lumMod val="7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Rectangle 39">
            <a:extLst>
              <a:ext uri="{FF2B5EF4-FFF2-40B4-BE49-F238E27FC236}">
                <a16:creationId xmlns:a16="http://schemas.microsoft.com/office/drawing/2014/main" id="{DAA8ABE9-9843-507D-CD1D-FD25462FF1A4}"/>
              </a:ext>
            </a:extLst>
          </p:cNvPr>
          <p:cNvSpPr/>
          <p:nvPr/>
        </p:nvSpPr>
        <p:spPr>
          <a:xfrm>
            <a:off x="7196138" y="1309688"/>
            <a:ext cx="438150" cy="304800"/>
          </a:xfrm>
          <a:prstGeom prst="rect">
            <a:avLst/>
          </a:prstGeom>
          <a:solidFill>
            <a:schemeClr val="accent1">
              <a:lumMod val="7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Rectangle 45">
            <a:extLst>
              <a:ext uri="{FF2B5EF4-FFF2-40B4-BE49-F238E27FC236}">
                <a16:creationId xmlns:a16="http://schemas.microsoft.com/office/drawing/2014/main" id="{1DE518F0-F2B7-6B72-C1A1-315F1BA6CDC7}"/>
              </a:ext>
            </a:extLst>
          </p:cNvPr>
          <p:cNvSpPr/>
          <p:nvPr/>
        </p:nvSpPr>
        <p:spPr>
          <a:xfrm>
            <a:off x="6081713" y="1304925"/>
            <a:ext cx="576262" cy="304800"/>
          </a:xfrm>
          <a:prstGeom prst="rect">
            <a:avLst/>
          </a:prstGeom>
          <a:solidFill>
            <a:schemeClr val="accent1">
              <a:lumMod val="7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Rectangle 46">
            <a:extLst>
              <a:ext uri="{FF2B5EF4-FFF2-40B4-BE49-F238E27FC236}">
                <a16:creationId xmlns:a16="http://schemas.microsoft.com/office/drawing/2014/main" id="{96AD4968-3E9B-CE4B-3CF7-669BE74B9B92}"/>
              </a:ext>
            </a:extLst>
          </p:cNvPr>
          <p:cNvSpPr/>
          <p:nvPr/>
        </p:nvSpPr>
        <p:spPr>
          <a:xfrm>
            <a:off x="4972050" y="1304925"/>
            <a:ext cx="377825" cy="304800"/>
          </a:xfrm>
          <a:prstGeom prst="rect">
            <a:avLst/>
          </a:prstGeom>
          <a:solidFill>
            <a:schemeClr val="accent1">
              <a:lumMod val="7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9" name="Rectangle 48">
            <a:extLst>
              <a:ext uri="{FF2B5EF4-FFF2-40B4-BE49-F238E27FC236}">
                <a16:creationId xmlns:a16="http://schemas.microsoft.com/office/drawing/2014/main" id="{CFB0B169-8D6D-F63C-679C-343B2D8CF8FF}"/>
              </a:ext>
            </a:extLst>
          </p:cNvPr>
          <p:cNvSpPr/>
          <p:nvPr/>
        </p:nvSpPr>
        <p:spPr>
          <a:xfrm>
            <a:off x="7227888" y="3860800"/>
            <a:ext cx="422275" cy="419100"/>
          </a:xfrm>
          <a:prstGeom prst="rect">
            <a:avLst/>
          </a:prstGeom>
          <a:solidFill>
            <a:schemeClr val="accent1">
              <a:lumMod val="7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 name="Rectangle 49">
            <a:extLst>
              <a:ext uri="{FF2B5EF4-FFF2-40B4-BE49-F238E27FC236}">
                <a16:creationId xmlns:a16="http://schemas.microsoft.com/office/drawing/2014/main" id="{F2BEA447-B3E3-068D-5F11-1D6598111698}"/>
              </a:ext>
            </a:extLst>
          </p:cNvPr>
          <p:cNvSpPr/>
          <p:nvPr/>
        </p:nvSpPr>
        <p:spPr>
          <a:xfrm>
            <a:off x="7212013" y="3068638"/>
            <a:ext cx="417512" cy="315912"/>
          </a:xfrm>
          <a:prstGeom prst="rect">
            <a:avLst/>
          </a:prstGeom>
          <a:solidFill>
            <a:schemeClr val="accent1">
              <a:lumMod val="75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4-Point Star 7">
            <a:extLst>
              <a:ext uri="{FF2B5EF4-FFF2-40B4-BE49-F238E27FC236}">
                <a16:creationId xmlns:a16="http://schemas.microsoft.com/office/drawing/2014/main" id="{0C197CF0-5134-A2CB-0BBA-AC703479C467}"/>
              </a:ext>
            </a:extLst>
          </p:cNvPr>
          <p:cNvSpPr>
            <a:spLocks noChangeAspect="1"/>
          </p:cNvSpPr>
          <p:nvPr/>
        </p:nvSpPr>
        <p:spPr>
          <a:xfrm rot="2700000" flipV="1">
            <a:off x="4078288" y="1454150"/>
            <a:ext cx="30162" cy="30163"/>
          </a:xfrm>
          <a:prstGeom prst="star4">
            <a:avLst/>
          </a:prstGeom>
          <a:solidFill>
            <a:srgbClr val="FF0000"/>
          </a:solidFill>
          <a:ln w="22225">
            <a:solidFill>
              <a:srgbClr val="001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path" presetSubtype="0" accel="50000" decel="50000" fill="hold" grpId="0" nodeType="clickEffect">
                                  <p:stCondLst>
                                    <p:cond delay="0"/>
                                  </p:stCondLst>
                                  <p:childTnLst>
                                    <p:animMotion origin="layout" path="M 0.00035 0.00024 L 0.05608 -0.02731 " pathEditMode="relative" rAng="0" ptsTypes="AA">
                                      <p:cBhvr>
                                        <p:cTn id="6" dur="2000" fill="hold"/>
                                        <p:tgtEl>
                                          <p:spTgt spid="8"/>
                                        </p:tgtEl>
                                        <p:attrNameLst>
                                          <p:attrName>ppt_x</p:attrName>
                                          <p:attrName>ppt_y</p:attrName>
                                        </p:attrNameLst>
                                      </p:cBhvr>
                                      <p:rCtr x="2778" y="-13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Group 3">
            <a:extLst>
              <a:ext uri="{FF2B5EF4-FFF2-40B4-BE49-F238E27FC236}">
                <a16:creationId xmlns:a16="http://schemas.microsoft.com/office/drawing/2014/main" id="{305A98D8-177D-40C3-D370-82C40EB5748F}"/>
              </a:ext>
            </a:extLst>
          </p:cNvPr>
          <p:cNvGrpSpPr>
            <a:grpSpLocks/>
          </p:cNvGrpSpPr>
          <p:nvPr/>
        </p:nvGrpSpPr>
        <p:grpSpPr bwMode="auto">
          <a:xfrm>
            <a:off x="0" y="0"/>
            <a:ext cx="9144000" cy="6858000"/>
            <a:chOff x="0" y="0"/>
            <a:chExt cx="9144000" cy="6858000"/>
          </a:xfrm>
        </p:grpSpPr>
        <p:sp>
          <p:nvSpPr>
            <p:cNvPr id="2" name="Rectangle 1">
              <a:extLst>
                <a:ext uri="{FF2B5EF4-FFF2-40B4-BE49-F238E27FC236}">
                  <a16:creationId xmlns:a16="http://schemas.microsoft.com/office/drawing/2014/main" id="{A9B6C880-A8B3-4087-33A0-A21133AEC7BB}"/>
                </a:ext>
              </a:extLst>
            </p:cNvPr>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pic>
          <p:nvPicPr>
            <p:cNvPr id="51203" name="Group 1">
              <a:extLst>
                <a:ext uri="{FF2B5EF4-FFF2-40B4-BE49-F238E27FC236}">
                  <a16:creationId xmlns:a16="http://schemas.microsoft.com/office/drawing/2014/main" id="{26B71568-6E3B-6C7C-68E0-DB60E7D886F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77056"/>
              <a:ext cx="8991600" cy="6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A5F97-BB15-92F1-2594-8847E227E346}"/>
              </a:ext>
            </a:extLst>
          </p:cNvPr>
          <p:cNvSpPr txBox="1">
            <a:spLocks/>
          </p:cNvSpPr>
          <p:nvPr/>
        </p:nvSpPr>
        <p:spPr>
          <a:xfrm>
            <a:off x="0" y="0"/>
            <a:ext cx="9144000" cy="838200"/>
          </a:xfrm>
          <a:prstGeom prst="rect">
            <a:avLst/>
          </a:prstGeom>
        </p:spPr>
        <p:txBody>
          <a:bodyPr>
            <a:normAutofit/>
          </a:bodyPr>
          <a:lstStyle/>
          <a:p>
            <a:pPr algn="ctr">
              <a:defRPr/>
            </a:pPr>
            <a:r>
              <a:rPr lang="en-US" sz="4400" i="1" u="sng" kern="0" dirty="0">
                <a:solidFill>
                  <a:srgbClr val="FFFFFF"/>
                </a:solidFill>
                <a:latin typeface="Arial" pitchFamily="34" charset="0"/>
                <a:ea typeface="+mj-ea"/>
                <a:cs typeface="+mj-cs"/>
              </a:rPr>
              <a:t>P</a:t>
            </a:r>
            <a:r>
              <a:rPr lang="en-US" sz="3200" i="1" kern="0" dirty="0">
                <a:solidFill>
                  <a:srgbClr val="FFFFFF"/>
                </a:solidFill>
                <a:latin typeface="Arial" pitchFamily="34" charset="0"/>
                <a:ea typeface="+mj-ea"/>
                <a:cs typeface="+mj-cs"/>
              </a:rPr>
              <a:t>otential</a:t>
            </a:r>
            <a:r>
              <a:rPr lang="en-US" sz="4200" i="1" kern="0" dirty="0">
                <a:solidFill>
                  <a:srgbClr val="FFFFFF"/>
                </a:solidFill>
                <a:latin typeface="Arial" pitchFamily="34" charset="0"/>
                <a:ea typeface="+mj-ea"/>
                <a:cs typeface="+mj-cs"/>
              </a:rPr>
              <a:t> </a:t>
            </a:r>
            <a:r>
              <a:rPr lang="en-US" sz="4400" i="1" u="sng" kern="0" dirty="0">
                <a:solidFill>
                  <a:srgbClr val="FFFFFF"/>
                </a:solidFill>
                <a:latin typeface="Arial" pitchFamily="34" charset="0"/>
                <a:ea typeface="+mj-ea"/>
                <a:cs typeface="+mj-cs"/>
              </a:rPr>
              <a:t>L</a:t>
            </a:r>
            <a:r>
              <a:rPr lang="en-US" sz="3200" i="1" kern="0" dirty="0">
                <a:solidFill>
                  <a:srgbClr val="FFFFFF"/>
                </a:solidFill>
                <a:latin typeface="Arial" pitchFamily="34" charset="0"/>
                <a:ea typeface="+mj-ea"/>
                <a:cs typeface="+mj-cs"/>
              </a:rPr>
              <a:t>andscape</a:t>
            </a:r>
            <a:r>
              <a:rPr lang="en-US" sz="4200" i="1" kern="0" dirty="0">
                <a:solidFill>
                  <a:srgbClr val="FFFFFF"/>
                </a:solidFill>
                <a:latin typeface="Arial" pitchFamily="34" charset="0"/>
                <a:ea typeface="+mj-ea"/>
                <a:cs typeface="+mj-cs"/>
              </a:rPr>
              <a:t> </a:t>
            </a:r>
            <a:r>
              <a:rPr lang="en-US" sz="4400" i="1" u="sng" kern="0" dirty="0">
                <a:solidFill>
                  <a:srgbClr val="FFFFFF"/>
                </a:solidFill>
                <a:latin typeface="Arial" pitchFamily="34" charset="0"/>
                <a:ea typeface="+mj-ea"/>
                <a:cs typeface="+mj-cs"/>
              </a:rPr>
              <a:t>T</a:t>
            </a:r>
            <a:r>
              <a:rPr lang="en-US" sz="3200" i="1" kern="0" dirty="0">
                <a:solidFill>
                  <a:srgbClr val="FFFFFF"/>
                </a:solidFill>
                <a:latin typeface="Arial" pitchFamily="34" charset="0"/>
                <a:ea typeface="+mj-ea"/>
                <a:cs typeface="+mj-cs"/>
              </a:rPr>
              <a:t>reatment</a:t>
            </a:r>
            <a:r>
              <a:rPr lang="en-US" sz="4200" i="1" kern="0" dirty="0">
                <a:solidFill>
                  <a:srgbClr val="FFFFFF"/>
                </a:solidFill>
                <a:latin typeface="Arial" pitchFamily="34" charset="0"/>
                <a:ea typeface="+mj-ea"/>
                <a:cs typeface="+mj-cs"/>
              </a:rPr>
              <a:t> </a:t>
            </a:r>
            <a:r>
              <a:rPr lang="en-US" sz="4400" i="1" u="sng" kern="0" dirty="0">
                <a:solidFill>
                  <a:srgbClr val="FFFFFF"/>
                </a:solidFill>
                <a:latin typeface="Arial" pitchFamily="34" charset="0"/>
                <a:ea typeface="+mj-ea"/>
                <a:cs typeface="+mj-cs"/>
              </a:rPr>
              <a:t>A</a:t>
            </a:r>
            <a:r>
              <a:rPr lang="en-US" sz="3200" i="1" kern="0" dirty="0">
                <a:solidFill>
                  <a:srgbClr val="FFFFFF"/>
                </a:solidFill>
                <a:latin typeface="Arial" pitchFamily="34" charset="0"/>
                <a:ea typeface="+mj-ea"/>
                <a:cs typeface="+mj-cs"/>
              </a:rPr>
              <a:t>reas</a:t>
            </a:r>
          </a:p>
        </p:txBody>
      </p:sp>
      <p:sp>
        <p:nvSpPr>
          <p:cNvPr id="7" name="TextBox 4">
            <a:extLst>
              <a:ext uri="{FF2B5EF4-FFF2-40B4-BE49-F238E27FC236}">
                <a16:creationId xmlns:a16="http://schemas.microsoft.com/office/drawing/2014/main" id="{6EF7E631-DF41-4A05-6418-5B20A4AB3FA6}"/>
              </a:ext>
            </a:extLst>
          </p:cNvPr>
          <p:cNvSpPr txBox="1">
            <a:spLocks noChangeArrowheads="1"/>
          </p:cNvSpPr>
          <p:nvPr/>
        </p:nvSpPr>
        <p:spPr bwMode="auto">
          <a:xfrm>
            <a:off x="228600" y="3810000"/>
            <a:ext cx="64008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182563" eaLnBrk="0" hangingPunct="0">
              <a:defRPr sz="2400">
                <a:solidFill>
                  <a:schemeClr val="tx1"/>
                </a:solidFill>
                <a:latin typeface="Times New Roman" panose="02020603050405020304" pitchFamily="18" charset="0"/>
                <a:ea typeface="MS PGothic" panose="020B0600070205080204" pitchFamily="34" charset="-128"/>
              </a:defRPr>
            </a:lvl1pPr>
            <a:lvl2pPr marL="639763" indent="-182563"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lnSpc>
                <a:spcPct val="150000"/>
              </a:lnSpc>
              <a:buFont typeface="Arial" panose="020B0604020202020204" pitchFamily="34" charset="0"/>
              <a:buChar char="•"/>
            </a:pPr>
            <a:r>
              <a:rPr lang="en-US" altLang="en-US" sz="2200" b="1">
                <a:solidFill>
                  <a:srgbClr val="FFFFFF"/>
                </a:solidFill>
                <a:latin typeface="Arial" panose="020B0604020202020204" pitchFamily="34" charset="0"/>
                <a:cs typeface="Arial" panose="020B0604020202020204" pitchFamily="34" charset="0"/>
              </a:rPr>
              <a:t>Landscape Rx </a:t>
            </a:r>
            <a:r>
              <a:rPr lang="en-US" altLang="en-US" sz="2200" b="1">
                <a:solidFill>
                  <a:srgbClr val="FFFFFF"/>
                </a:solidFill>
                <a:latin typeface="Arial" panose="020B0604020202020204" pitchFamily="34" charset="0"/>
                <a:cs typeface="Arial" panose="020B0604020202020204" pitchFamily="34" charset="0"/>
                <a:sym typeface="Wingdings" panose="05000000000000000000" pitchFamily="2" charset="2"/>
              </a:rPr>
              <a:t> P&amp;N</a:t>
            </a:r>
            <a:endParaRPr lang="en-US" altLang="en-US" sz="2200" b="1">
              <a:solidFill>
                <a:srgbClr val="FFFFFF"/>
              </a:solidFill>
              <a:latin typeface="Arial" panose="020B0604020202020204" pitchFamily="34" charset="0"/>
              <a:cs typeface="Arial" panose="020B0604020202020204" pitchFamily="34" charset="0"/>
            </a:endParaRPr>
          </a:p>
          <a:p>
            <a:pPr eaLnBrk="1" hangingPunct="1">
              <a:lnSpc>
                <a:spcPct val="150000"/>
              </a:lnSpc>
              <a:buFont typeface="Arial" panose="020B0604020202020204" pitchFamily="34" charset="0"/>
              <a:buChar char="•"/>
            </a:pPr>
            <a:r>
              <a:rPr lang="en-US" altLang="en-US" sz="2200" b="1">
                <a:solidFill>
                  <a:srgbClr val="FFFFFF"/>
                </a:solidFill>
                <a:latin typeface="Arial" panose="020B0604020202020204" pitchFamily="34" charset="0"/>
                <a:cs typeface="Arial" panose="020B0604020202020204" pitchFamily="34" charset="0"/>
              </a:rPr>
              <a:t>3-5 PLTAs per subwatershed</a:t>
            </a:r>
          </a:p>
          <a:p>
            <a:pPr lvl="1" eaLnBrk="1" hangingPunct="1">
              <a:lnSpc>
                <a:spcPct val="150000"/>
              </a:lnSpc>
              <a:buFont typeface="Arial" panose="020B0604020202020204" pitchFamily="34" charset="0"/>
              <a:buChar char="•"/>
            </a:pPr>
            <a:r>
              <a:rPr lang="en-US" altLang="en-US" sz="2200" b="1">
                <a:solidFill>
                  <a:srgbClr val="FFFFFF"/>
                </a:solidFill>
                <a:latin typeface="Arial" panose="020B0604020202020204" pitchFamily="34" charset="0"/>
                <a:cs typeface="Arial" panose="020B0604020202020204" pitchFamily="34" charset="0"/>
              </a:rPr>
              <a:t>~ 5-10k acres each</a:t>
            </a:r>
          </a:p>
          <a:p>
            <a:pPr lvl="1" eaLnBrk="1" hangingPunct="1">
              <a:lnSpc>
                <a:spcPct val="150000"/>
              </a:lnSpc>
              <a:buFont typeface="Arial" panose="020B0604020202020204" pitchFamily="34" charset="0"/>
              <a:buChar char="•"/>
            </a:pPr>
            <a:r>
              <a:rPr lang="en-US" altLang="en-US" sz="2200" b="1">
                <a:solidFill>
                  <a:srgbClr val="FFFFFF"/>
                </a:solidFill>
                <a:latin typeface="Arial" panose="020B0604020202020204" pitchFamily="34" charset="0"/>
                <a:cs typeface="Arial" panose="020B0604020202020204" pitchFamily="34" charset="0"/>
              </a:rPr>
              <a:t>Chosen based data in underlying tables</a:t>
            </a:r>
          </a:p>
          <a:p>
            <a:pPr eaLnBrk="1" hangingPunct="1">
              <a:lnSpc>
                <a:spcPct val="150000"/>
              </a:lnSpc>
              <a:buFont typeface="Arial" panose="020B0604020202020204" pitchFamily="34" charset="0"/>
              <a:buChar char="•"/>
            </a:pPr>
            <a:r>
              <a:rPr lang="en-US" altLang="en-US" sz="2200" b="1">
                <a:solidFill>
                  <a:srgbClr val="FFFFFF"/>
                </a:solidFill>
                <a:latin typeface="Arial" panose="020B0604020202020204" pitchFamily="34" charset="0"/>
                <a:cs typeface="Arial" panose="020B0604020202020204" pitchFamily="34" charset="0"/>
              </a:rPr>
              <a:t>Can have multiple projects per PLTA</a:t>
            </a:r>
          </a:p>
        </p:txBody>
      </p:sp>
      <p:pic>
        <p:nvPicPr>
          <p:cNvPr id="52227" name="Picture 2">
            <a:extLst>
              <a:ext uri="{FF2B5EF4-FFF2-40B4-BE49-F238E27FC236}">
                <a16:creationId xmlns:a16="http://schemas.microsoft.com/office/drawing/2014/main" id="{837AE842-B6AB-2547-EB65-0921D4E79DF6}"/>
              </a:ext>
            </a:extLst>
          </p:cNvPr>
          <p:cNvPicPr>
            <a:picLocks noChangeAspect="1"/>
          </p:cNvPicPr>
          <p:nvPr/>
        </p:nvPicPr>
        <p:blipFill>
          <a:blip r:embed="rId3">
            <a:extLst>
              <a:ext uri="{28A0092B-C50C-407E-A947-70E740481C1C}">
                <a14:useLocalDpi xmlns:a14="http://schemas.microsoft.com/office/drawing/2010/main" val="0"/>
              </a:ext>
            </a:extLst>
          </a:blip>
          <a:srcRect l="2243" t="15057" b="7016"/>
          <a:stretch>
            <a:fillRect/>
          </a:stretch>
        </p:blipFill>
        <p:spPr bwMode="auto">
          <a:xfrm>
            <a:off x="3721100" y="842963"/>
            <a:ext cx="5041900" cy="308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Freeform 5">
            <a:extLst>
              <a:ext uri="{FF2B5EF4-FFF2-40B4-BE49-F238E27FC236}">
                <a16:creationId xmlns:a16="http://schemas.microsoft.com/office/drawing/2014/main" id="{943B281A-4370-2905-C88F-72323B21CEEC}"/>
              </a:ext>
            </a:extLst>
          </p:cNvPr>
          <p:cNvSpPr>
            <a:spLocks/>
          </p:cNvSpPr>
          <p:nvPr/>
        </p:nvSpPr>
        <p:spPr bwMode="auto">
          <a:xfrm>
            <a:off x="6535738" y="925513"/>
            <a:ext cx="2078037" cy="2732087"/>
          </a:xfrm>
          <a:custGeom>
            <a:avLst/>
            <a:gdLst>
              <a:gd name="T0" fmla="*/ 2065866 w 2078025"/>
              <a:gd name="T1" fmla="*/ 2731911 h 2731911"/>
              <a:gd name="T2" fmla="*/ 1275644 w 2078025"/>
              <a:gd name="T3" fmla="*/ 2190044 h 2731911"/>
              <a:gd name="T4" fmla="*/ 824089 w 2078025"/>
              <a:gd name="T5" fmla="*/ 1919111 h 2731911"/>
              <a:gd name="T6" fmla="*/ 225777 w 2078025"/>
              <a:gd name="T7" fmla="*/ 1614311 h 2731911"/>
              <a:gd name="T8" fmla="*/ 180622 w 2078025"/>
              <a:gd name="T9" fmla="*/ 1241778 h 2731911"/>
              <a:gd name="T10" fmla="*/ 146755 w 2078025"/>
              <a:gd name="T11" fmla="*/ 925689 h 2731911"/>
              <a:gd name="T12" fmla="*/ 79022 w 2078025"/>
              <a:gd name="T13" fmla="*/ 756355 h 2731911"/>
              <a:gd name="T14" fmla="*/ 79022 w 2078025"/>
              <a:gd name="T15" fmla="*/ 587022 h 2731911"/>
              <a:gd name="T16" fmla="*/ 0 w 2078025"/>
              <a:gd name="T17" fmla="*/ 158044 h 2731911"/>
              <a:gd name="T18" fmla="*/ 158044 w 2078025"/>
              <a:gd name="T19" fmla="*/ 135467 h 2731911"/>
              <a:gd name="T20" fmla="*/ 367065 w 2078025"/>
              <a:gd name="T21" fmla="*/ 139523 h 2731911"/>
              <a:gd name="T22" fmla="*/ 722489 w 2078025"/>
              <a:gd name="T23" fmla="*/ 124178 h 2731911"/>
              <a:gd name="T24" fmla="*/ 1128889 w 2078025"/>
              <a:gd name="T25" fmla="*/ 146755 h 2731911"/>
              <a:gd name="T26" fmla="*/ 1288521 w 2078025"/>
              <a:gd name="T27" fmla="*/ 122061 h 2731911"/>
              <a:gd name="T28" fmla="*/ 1388533 w 2078025"/>
              <a:gd name="T29" fmla="*/ 0 h 2731911"/>
              <a:gd name="T30" fmla="*/ 1636889 w 2078025"/>
              <a:gd name="T31" fmla="*/ 169333 h 2731911"/>
              <a:gd name="T32" fmla="*/ 1693333 w 2078025"/>
              <a:gd name="T33" fmla="*/ 440267 h 2731911"/>
              <a:gd name="T34" fmla="*/ 1648177 w 2078025"/>
              <a:gd name="T35" fmla="*/ 880533 h 2731911"/>
              <a:gd name="T36" fmla="*/ 1478844 w 2078025"/>
              <a:gd name="T37" fmla="*/ 1151467 h 2731911"/>
              <a:gd name="T38" fmla="*/ 1335616 w 2078025"/>
              <a:gd name="T39" fmla="*/ 1239838 h 2731911"/>
              <a:gd name="T40" fmla="*/ 1353961 w 2078025"/>
              <a:gd name="T41" fmla="*/ 1581150 h 2731911"/>
              <a:gd name="T42" fmla="*/ 1641475 w 2078025"/>
              <a:gd name="T43" fmla="*/ 2113492 h 2731911"/>
              <a:gd name="T44" fmla="*/ 1998662 w 2078025"/>
              <a:gd name="T45" fmla="*/ 2396948 h 2731911"/>
              <a:gd name="T46" fmla="*/ 2036586 w 2078025"/>
              <a:gd name="T47" fmla="*/ 2521655 h 2731911"/>
              <a:gd name="T48" fmla="*/ 2066925 w 2078025"/>
              <a:gd name="T49" fmla="*/ 2629781 h 2731911"/>
              <a:gd name="T50" fmla="*/ 2066925 w 2078025"/>
              <a:gd name="T51" fmla="*/ 2720092 h 273191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78025" h="2731911">
                <a:moveTo>
                  <a:pt x="2065866" y="2731911"/>
                </a:moveTo>
                <a:lnTo>
                  <a:pt x="1275644" y="2190044"/>
                </a:lnTo>
                <a:lnTo>
                  <a:pt x="824089" y="1919111"/>
                </a:lnTo>
                <a:lnTo>
                  <a:pt x="225777" y="1614311"/>
                </a:lnTo>
                <a:lnTo>
                  <a:pt x="180622" y="1241778"/>
                </a:lnTo>
                <a:lnTo>
                  <a:pt x="146755" y="925689"/>
                </a:lnTo>
                <a:lnTo>
                  <a:pt x="79022" y="756355"/>
                </a:lnTo>
                <a:lnTo>
                  <a:pt x="79022" y="587022"/>
                </a:lnTo>
                <a:lnTo>
                  <a:pt x="0" y="158044"/>
                </a:lnTo>
                <a:lnTo>
                  <a:pt x="158044" y="135467"/>
                </a:lnTo>
                <a:lnTo>
                  <a:pt x="367065" y="139523"/>
                </a:lnTo>
                <a:cubicBezTo>
                  <a:pt x="514115" y="177271"/>
                  <a:pt x="595518" y="122973"/>
                  <a:pt x="722489" y="124178"/>
                </a:cubicBezTo>
                <a:cubicBezTo>
                  <a:pt x="849460" y="125383"/>
                  <a:pt x="993422" y="139229"/>
                  <a:pt x="1128889" y="146755"/>
                </a:cubicBezTo>
                <a:cubicBezTo>
                  <a:pt x="1170987" y="125824"/>
                  <a:pt x="1246423" y="142992"/>
                  <a:pt x="1288521" y="122061"/>
                </a:cubicBezTo>
                <a:lnTo>
                  <a:pt x="1388533" y="0"/>
                </a:lnTo>
                <a:lnTo>
                  <a:pt x="1636889" y="169333"/>
                </a:lnTo>
                <a:lnTo>
                  <a:pt x="1693333" y="440267"/>
                </a:lnTo>
                <a:lnTo>
                  <a:pt x="1648177" y="880533"/>
                </a:lnTo>
                <a:lnTo>
                  <a:pt x="1478844" y="1151467"/>
                </a:lnTo>
                <a:lnTo>
                  <a:pt x="1335616" y="1239838"/>
                </a:lnTo>
                <a:lnTo>
                  <a:pt x="1353961" y="1581150"/>
                </a:lnTo>
                <a:lnTo>
                  <a:pt x="1641475" y="2113492"/>
                </a:lnTo>
                <a:lnTo>
                  <a:pt x="1998662" y="2396948"/>
                </a:lnTo>
                <a:lnTo>
                  <a:pt x="2036586" y="2521655"/>
                </a:lnTo>
                <a:cubicBezTo>
                  <a:pt x="2048291" y="2626995"/>
                  <a:pt x="2061869" y="2596708"/>
                  <a:pt x="2066925" y="2629781"/>
                </a:cubicBezTo>
                <a:cubicBezTo>
                  <a:pt x="2071981" y="2662854"/>
                  <a:pt x="2089150" y="2678876"/>
                  <a:pt x="2066925" y="2720092"/>
                </a:cubicBezTo>
              </a:path>
            </a:pathLst>
          </a:custGeom>
          <a:noFill/>
          <a:ln w="38100" cap="flat" cmpd="sng">
            <a:solidFill>
              <a:srgbClr val="00B0F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1600"/>
        </a:solidFill>
        <a:effectLst/>
      </p:bgPr>
    </p:bg>
    <p:spTree>
      <p:nvGrpSpPr>
        <p:cNvPr id="1" name=""/>
        <p:cNvGrpSpPr/>
        <p:nvPr/>
      </p:nvGrpSpPr>
      <p:grpSpPr>
        <a:xfrm>
          <a:off x="0" y="0"/>
          <a:ext cx="0" cy="0"/>
          <a:chOff x="0" y="0"/>
          <a:chExt cx="0" cy="0"/>
        </a:xfrm>
      </p:grpSpPr>
      <p:pic>
        <p:nvPicPr>
          <p:cNvPr id="53250" name="Snagit_PPTE4A1">
            <a:extLst>
              <a:ext uri="{FF2B5EF4-FFF2-40B4-BE49-F238E27FC236}">
                <a16:creationId xmlns:a16="http://schemas.microsoft.com/office/drawing/2014/main" id="{FAF9F158-B1BC-CEC9-B5E2-A41ED399C532}"/>
              </a:ext>
            </a:extLst>
          </p:cNvPr>
          <p:cNvPicPr>
            <a:picLocks noChangeAspect="1"/>
          </p:cNvPicPr>
          <p:nvPr/>
        </p:nvPicPr>
        <p:blipFill>
          <a:blip r:embed="rId3">
            <a:extLst>
              <a:ext uri="{28A0092B-C50C-407E-A947-70E740481C1C}">
                <a14:useLocalDpi xmlns:a14="http://schemas.microsoft.com/office/drawing/2010/main" val="0"/>
              </a:ext>
            </a:extLst>
          </a:blip>
          <a:srcRect r="12083"/>
          <a:stretch>
            <a:fillRect/>
          </a:stretch>
        </p:blipFill>
        <p:spPr bwMode="auto">
          <a:xfrm>
            <a:off x="571500" y="782638"/>
            <a:ext cx="80391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Snagit_PPTD617">
            <a:extLst>
              <a:ext uri="{FF2B5EF4-FFF2-40B4-BE49-F238E27FC236}">
                <a16:creationId xmlns:a16="http://schemas.microsoft.com/office/drawing/2014/main" id="{47DDAAF8-A332-0886-A766-D202E258D0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713" y="871538"/>
            <a:ext cx="8675687"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a:extLst>
              <a:ext uri="{FF2B5EF4-FFF2-40B4-BE49-F238E27FC236}">
                <a16:creationId xmlns:a16="http://schemas.microsoft.com/office/drawing/2014/main" id="{D8037DDF-2445-9755-A776-1170FB8E002A}"/>
              </a:ext>
            </a:extLst>
          </p:cNvPr>
          <p:cNvGrpSpPr/>
          <p:nvPr/>
        </p:nvGrpSpPr>
        <p:grpSpPr>
          <a:xfrm>
            <a:off x="4114800" y="2438401"/>
            <a:ext cx="2895600" cy="904820"/>
            <a:chOff x="1201153" y="2661825"/>
            <a:chExt cx="2209800" cy="843375"/>
          </a:xfrm>
          <a:solidFill>
            <a:srgbClr val="808080"/>
          </a:solidFill>
        </p:grpSpPr>
        <p:sp>
          <p:nvSpPr>
            <p:cNvPr id="3" name="Rounded Rectangle 2">
              <a:extLst>
                <a:ext uri="{FF2B5EF4-FFF2-40B4-BE49-F238E27FC236}">
                  <a16:creationId xmlns:a16="http://schemas.microsoft.com/office/drawing/2014/main" id="{46923EC1-94AF-C3D2-62D6-6F89BBAD708B}"/>
                </a:ext>
              </a:extLst>
            </p:cNvPr>
            <p:cNvSpPr/>
            <p:nvPr/>
          </p:nvSpPr>
          <p:spPr>
            <a:xfrm>
              <a:off x="1219200" y="2667000"/>
              <a:ext cx="1676400" cy="838200"/>
            </a:xfrm>
            <a:prstGeom prst="roundRect">
              <a:avLst/>
            </a:pr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sp>
          <p:nvSpPr>
            <p:cNvPr id="4" name="TextBox 3">
              <a:extLst>
                <a:ext uri="{FF2B5EF4-FFF2-40B4-BE49-F238E27FC236}">
                  <a16:creationId xmlns:a16="http://schemas.microsoft.com/office/drawing/2014/main" id="{920271CB-2187-521D-6E33-E3A6A5AF96AC}"/>
                </a:ext>
              </a:extLst>
            </p:cNvPr>
            <p:cNvSpPr txBox="1"/>
            <p:nvPr/>
          </p:nvSpPr>
          <p:spPr>
            <a:xfrm>
              <a:off x="1201153" y="2661825"/>
              <a:ext cx="2209800" cy="774565"/>
            </a:xfrm>
            <a:prstGeom prst="rect">
              <a:avLst/>
            </a:prstGeom>
            <a:noFill/>
            <a:ln>
              <a:noFill/>
            </a:ln>
          </p:spPr>
          <p:txBody>
            <a:bodyPr>
              <a:spAutoFit/>
            </a:bodyPr>
            <a:lstStyle/>
            <a:p>
              <a:pPr>
                <a:defRPr/>
              </a:pPr>
              <a:r>
                <a:rPr lang="en-US" sz="1600" b="1" dirty="0">
                  <a:solidFill>
                    <a:srgbClr val="FFFFFF"/>
                  </a:solidFill>
                  <a:ea typeface="+mn-ea"/>
                </a:rPr>
                <a:t>Calculate Departures/Priorities</a:t>
              </a:r>
            </a:p>
            <a:p>
              <a:pPr>
                <a:defRPr/>
              </a:pPr>
              <a:r>
                <a:rPr lang="en-US" sz="1600" b="1" dirty="0">
                  <a:solidFill>
                    <a:srgbClr val="FFFFFF"/>
                  </a:solidFill>
                  <a:ea typeface="+mn-ea"/>
                </a:rPr>
                <a:t>by Resource</a:t>
              </a:r>
            </a:p>
          </p:txBody>
        </p:sp>
      </p:grpSp>
      <p:grpSp>
        <p:nvGrpSpPr>
          <p:cNvPr id="5" name="Group 14">
            <a:extLst>
              <a:ext uri="{FF2B5EF4-FFF2-40B4-BE49-F238E27FC236}">
                <a16:creationId xmlns:a16="http://schemas.microsoft.com/office/drawing/2014/main" id="{0C6C8E9C-138E-A67E-D30B-B0CA04D3D759}"/>
              </a:ext>
            </a:extLst>
          </p:cNvPr>
          <p:cNvGrpSpPr/>
          <p:nvPr/>
        </p:nvGrpSpPr>
        <p:grpSpPr>
          <a:xfrm>
            <a:off x="6324600" y="3962400"/>
            <a:ext cx="1600200" cy="990600"/>
            <a:chOff x="1447800" y="3581400"/>
            <a:chExt cx="1600200" cy="990600"/>
          </a:xfrm>
          <a:solidFill>
            <a:srgbClr val="808080"/>
          </a:solidFill>
        </p:grpSpPr>
        <p:sp>
          <p:nvSpPr>
            <p:cNvPr id="6" name="Rounded Rectangle 5">
              <a:extLst>
                <a:ext uri="{FF2B5EF4-FFF2-40B4-BE49-F238E27FC236}">
                  <a16:creationId xmlns:a16="http://schemas.microsoft.com/office/drawing/2014/main" id="{E6E0ABA3-6367-3EDC-43A9-976F42289EC8}"/>
                </a:ext>
              </a:extLst>
            </p:cNvPr>
            <p:cNvSpPr/>
            <p:nvPr/>
          </p:nvSpPr>
          <p:spPr>
            <a:xfrm>
              <a:off x="1447800" y="3581400"/>
              <a:ext cx="1600200" cy="990600"/>
            </a:xfrm>
            <a:prstGeom prst="roundRect">
              <a:avLst/>
            </a:pr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a:solidFill>
                  <a:srgbClr val="FFFFFF"/>
                </a:solidFill>
              </a:endParaRPr>
            </a:p>
          </p:txBody>
        </p:sp>
        <p:sp>
          <p:nvSpPr>
            <p:cNvPr id="7" name="TextBox 6">
              <a:extLst>
                <a:ext uri="{FF2B5EF4-FFF2-40B4-BE49-F238E27FC236}">
                  <a16:creationId xmlns:a16="http://schemas.microsoft.com/office/drawing/2014/main" id="{5DA34C98-EEA5-687D-6ECF-7C1207BD0912}"/>
                </a:ext>
              </a:extLst>
            </p:cNvPr>
            <p:cNvSpPr txBox="1"/>
            <p:nvPr/>
          </p:nvSpPr>
          <p:spPr>
            <a:xfrm>
              <a:off x="1524000" y="3581400"/>
              <a:ext cx="1447800" cy="830997"/>
            </a:xfrm>
            <a:prstGeom prst="rect">
              <a:avLst/>
            </a:prstGeom>
            <a:noFill/>
            <a:ln>
              <a:noFill/>
            </a:ln>
          </p:spPr>
          <p:txBody>
            <a:bodyPr>
              <a:spAutoFit/>
            </a:bodyPr>
            <a:lstStyle/>
            <a:p>
              <a:pPr>
                <a:defRPr/>
              </a:pPr>
              <a:r>
                <a:rPr lang="en-US" sz="1600" b="1" dirty="0">
                  <a:solidFill>
                    <a:srgbClr val="FFFFFF"/>
                  </a:solidFill>
                  <a:ea typeface="+mn-ea"/>
                </a:rPr>
                <a:t>Integrate/</a:t>
              </a:r>
            </a:p>
            <a:p>
              <a:pPr>
                <a:defRPr/>
              </a:pPr>
              <a:r>
                <a:rPr lang="en-US" sz="1600" b="1" dirty="0">
                  <a:solidFill>
                    <a:srgbClr val="FFFFFF"/>
                  </a:solidFill>
                  <a:ea typeface="+mn-ea"/>
                </a:rPr>
                <a:t>Weight Resources</a:t>
              </a:r>
            </a:p>
          </p:txBody>
        </p:sp>
      </p:grpSp>
      <p:grpSp>
        <p:nvGrpSpPr>
          <p:cNvPr id="8" name="Group 16">
            <a:extLst>
              <a:ext uri="{FF2B5EF4-FFF2-40B4-BE49-F238E27FC236}">
                <a16:creationId xmlns:a16="http://schemas.microsoft.com/office/drawing/2014/main" id="{EBFCD816-9782-436C-5468-6CD645F4B7EC}"/>
              </a:ext>
            </a:extLst>
          </p:cNvPr>
          <p:cNvGrpSpPr/>
          <p:nvPr/>
        </p:nvGrpSpPr>
        <p:grpSpPr>
          <a:xfrm>
            <a:off x="3124200" y="5029200"/>
            <a:ext cx="2514600" cy="914400"/>
            <a:chOff x="1447800" y="4648200"/>
            <a:chExt cx="2514600" cy="914400"/>
          </a:xfrm>
          <a:solidFill>
            <a:srgbClr val="808080"/>
          </a:solidFill>
        </p:grpSpPr>
        <p:sp>
          <p:nvSpPr>
            <p:cNvPr id="9" name="Rounded Rectangle 8">
              <a:extLst>
                <a:ext uri="{FF2B5EF4-FFF2-40B4-BE49-F238E27FC236}">
                  <a16:creationId xmlns:a16="http://schemas.microsoft.com/office/drawing/2014/main" id="{188D9F58-5A54-55B0-8F52-48DC3A167F79}"/>
                </a:ext>
              </a:extLst>
            </p:cNvPr>
            <p:cNvSpPr/>
            <p:nvPr/>
          </p:nvSpPr>
          <p:spPr>
            <a:xfrm>
              <a:off x="1447800" y="4648200"/>
              <a:ext cx="2514600" cy="914400"/>
            </a:xfrm>
            <a:prstGeom prst="roundRect">
              <a:avLst/>
            </a:pr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a:solidFill>
                  <a:srgbClr val="FFFFFF"/>
                </a:solidFill>
              </a:endParaRPr>
            </a:p>
          </p:txBody>
        </p:sp>
        <p:sp>
          <p:nvSpPr>
            <p:cNvPr id="10" name="TextBox 9">
              <a:extLst>
                <a:ext uri="{FF2B5EF4-FFF2-40B4-BE49-F238E27FC236}">
                  <a16:creationId xmlns:a16="http://schemas.microsoft.com/office/drawing/2014/main" id="{7163AF17-8C99-4768-8F46-73F53802E490}"/>
                </a:ext>
              </a:extLst>
            </p:cNvPr>
            <p:cNvSpPr txBox="1"/>
            <p:nvPr/>
          </p:nvSpPr>
          <p:spPr>
            <a:xfrm>
              <a:off x="1600200" y="4648200"/>
              <a:ext cx="2057400" cy="830997"/>
            </a:xfrm>
            <a:prstGeom prst="rect">
              <a:avLst/>
            </a:prstGeom>
            <a:noFill/>
            <a:ln>
              <a:noFill/>
            </a:ln>
          </p:spPr>
          <p:txBody>
            <a:bodyPr>
              <a:spAutoFit/>
            </a:bodyPr>
            <a:lstStyle/>
            <a:p>
              <a:pPr>
                <a:defRPr/>
              </a:pPr>
              <a:r>
                <a:rPr lang="en-US" sz="1600" b="1" dirty="0">
                  <a:solidFill>
                    <a:srgbClr val="FFFFFF"/>
                  </a:solidFill>
                  <a:ea typeface="+mn-ea"/>
                </a:rPr>
                <a:t>Calculate  other Decisionmaker Priorities</a:t>
              </a:r>
            </a:p>
          </p:txBody>
        </p:sp>
      </p:grpSp>
      <p:grpSp>
        <p:nvGrpSpPr>
          <p:cNvPr id="11" name="Group 8">
            <a:extLst>
              <a:ext uri="{FF2B5EF4-FFF2-40B4-BE49-F238E27FC236}">
                <a16:creationId xmlns:a16="http://schemas.microsoft.com/office/drawing/2014/main" id="{AB5C703C-64C2-9379-C6E9-EBC89FA581AE}"/>
              </a:ext>
            </a:extLst>
          </p:cNvPr>
          <p:cNvGrpSpPr/>
          <p:nvPr/>
        </p:nvGrpSpPr>
        <p:grpSpPr>
          <a:xfrm>
            <a:off x="990600" y="457200"/>
            <a:ext cx="2438400" cy="685800"/>
            <a:chOff x="4343400" y="762000"/>
            <a:chExt cx="2438400" cy="685800"/>
          </a:xfrm>
          <a:solidFill>
            <a:srgbClr val="808080"/>
          </a:solidFill>
        </p:grpSpPr>
        <p:sp>
          <p:nvSpPr>
            <p:cNvPr id="12" name="Rounded Rectangle 11">
              <a:extLst>
                <a:ext uri="{FF2B5EF4-FFF2-40B4-BE49-F238E27FC236}">
                  <a16:creationId xmlns:a16="http://schemas.microsoft.com/office/drawing/2014/main" id="{8BB6D0FF-96B5-CF1B-4212-9FD159615AE5}"/>
                </a:ext>
              </a:extLst>
            </p:cNvPr>
            <p:cNvSpPr/>
            <p:nvPr/>
          </p:nvSpPr>
          <p:spPr>
            <a:xfrm>
              <a:off x="4343400" y="762000"/>
              <a:ext cx="2209800" cy="685800"/>
            </a:xfrm>
            <a:prstGeom prst="roundRect">
              <a:avLst/>
            </a:pr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sp>
          <p:nvSpPr>
            <p:cNvPr id="13" name="TextBox 12">
              <a:extLst>
                <a:ext uri="{FF2B5EF4-FFF2-40B4-BE49-F238E27FC236}">
                  <a16:creationId xmlns:a16="http://schemas.microsoft.com/office/drawing/2014/main" id="{9D127B1F-3178-EBAB-8A27-1D41CB3F0F60}"/>
                </a:ext>
              </a:extLst>
            </p:cNvPr>
            <p:cNvSpPr txBox="1"/>
            <p:nvPr/>
          </p:nvSpPr>
          <p:spPr>
            <a:xfrm>
              <a:off x="4495800" y="762000"/>
              <a:ext cx="2286000" cy="584775"/>
            </a:xfrm>
            <a:prstGeom prst="rect">
              <a:avLst/>
            </a:prstGeom>
            <a:noFill/>
            <a:ln>
              <a:noFill/>
            </a:ln>
          </p:spPr>
          <p:txBody>
            <a:bodyPr>
              <a:spAutoFit/>
            </a:bodyPr>
            <a:lstStyle/>
            <a:p>
              <a:pPr>
                <a:defRPr/>
              </a:pPr>
              <a:r>
                <a:rPr lang="en-US" sz="1600" b="1" dirty="0">
                  <a:solidFill>
                    <a:srgbClr val="FFFFFF"/>
                  </a:solidFill>
                  <a:ea typeface="+mn-ea"/>
                </a:rPr>
                <a:t>‘PI’ the Landscape</a:t>
              </a:r>
            </a:p>
            <a:p>
              <a:pPr>
                <a:defRPr/>
              </a:pPr>
              <a:r>
                <a:rPr lang="en-US" sz="1600" b="1" dirty="0">
                  <a:solidFill>
                    <a:srgbClr val="FFFFFF"/>
                  </a:solidFill>
                  <a:ea typeface="+mn-ea"/>
                </a:rPr>
                <a:t> (Raw Data)</a:t>
              </a:r>
            </a:p>
          </p:txBody>
        </p:sp>
      </p:grpSp>
      <p:grpSp>
        <p:nvGrpSpPr>
          <p:cNvPr id="14" name="Group 10">
            <a:extLst>
              <a:ext uri="{FF2B5EF4-FFF2-40B4-BE49-F238E27FC236}">
                <a16:creationId xmlns:a16="http://schemas.microsoft.com/office/drawing/2014/main" id="{FC835B2C-578B-655E-DF4F-DFE5014DFDF0}"/>
              </a:ext>
            </a:extLst>
          </p:cNvPr>
          <p:cNvGrpSpPr/>
          <p:nvPr/>
        </p:nvGrpSpPr>
        <p:grpSpPr>
          <a:xfrm>
            <a:off x="3886200" y="1371600"/>
            <a:ext cx="1905000" cy="457200"/>
            <a:chOff x="3200400" y="1524000"/>
            <a:chExt cx="1905000" cy="457200"/>
          </a:xfrm>
          <a:solidFill>
            <a:srgbClr val="808080"/>
          </a:solidFill>
        </p:grpSpPr>
        <p:sp>
          <p:nvSpPr>
            <p:cNvPr id="15" name="Rounded Rectangle 14">
              <a:extLst>
                <a:ext uri="{FF2B5EF4-FFF2-40B4-BE49-F238E27FC236}">
                  <a16:creationId xmlns:a16="http://schemas.microsoft.com/office/drawing/2014/main" id="{B29010B3-02C1-AF60-8445-1FB2D4CD91C2}"/>
                </a:ext>
              </a:extLst>
            </p:cNvPr>
            <p:cNvSpPr/>
            <p:nvPr/>
          </p:nvSpPr>
          <p:spPr>
            <a:xfrm>
              <a:off x="3200400" y="1524000"/>
              <a:ext cx="1752600" cy="457200"/>
            </a:xfrm>
            <a:prstGeom prst="roundRect">
              <a:avLst/>
            </a:pr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sp>
          <p:nvSpPr>
            <p:cNvPr id="16" name="TextBox 15">
              <a:extLst>
                <a:ext uri="{FF2B5EF4-FFF2-40B4-BE49-F238E27FC236}">
                  <a16:creationId xmlns:a16="http://schemas.microsoft.com/office/drawing/2014/main" id="{0D142B44-0E0E-6EC1-B3B1-EBB691E79EAE}"/>
                </a:ext>
              </a:extLst>
            </p:cNvPr>
            <p:cNvSpPr txBox="1"/>
            <p:nvPr/>
          </p:nvSpPr>
          <p:spPr>
            <a:xfrm>
              <a:off x="3200400" y="1524000"/>
              <a:ext cx="1905000" cy="338554"/>
            </a:xfrm>
            <a:prstGeom prst="rect">
              <a:avLst/>
            </a:prstGeom>
            <a:noFill/>
            <a:ln>
              <a:noFill/>
            </a:ln>
          </p:spPr>
          <p:txBody>
            <a:bodyPr>
              <a:spAutoFit/>
            </a:bodyPr>
            <a:lstStyle/>
            <a:p>
              <a:pPr>
                <a:defRPr/>
              </a:pPr>
              <a:r>
                <a:rPr lang="en-US" sz="1600" b="1" dirty="0">
                  <a:solidFill>
                    <a:srgbClr val="FFFFFF"/>
                  </a:solidFill>
                  <a:ea typeface="+mn-ea"/>
                </a:rPr>
                <a:t>Derive attributes</a:t>
              </a:r>
            </a:p>
          </p:txBody>
        </p:sp>
      </p:grpSp>
      <p:sp>
        <p:nvSpPr>
          <p:cNvPr id="17" name="Bent Arrow 16">
            <a:extLst>
              <a:ext uri="{FF2B5EF4-FFF2-40B4-BE49-F238E27FC236}">
                <a16:creationId xmlns:a16="http://schemas.microsoft.com/office/drawing/2014/main" id="{E6DC1485-AABC-BC7B-D8D9-7328130EF23B}"/>
              </a:ext>
            </a:extLst>
          </p:cNvPr>
          <p:cNvSpPr/>
          <p:nvPr/>
        </p:nvSpPr>
        <p:spPr>
          <a:xfrm rot="5400000">
            <a:off x="3810000" y="152400"/>
            <a:ext cx="609600" cy="1676400"/>
          </a:xfrm>
          <a:prstGeom prst="ben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sp>
        <p:nvSpPr>
          <p:cNvPr id="18" name="Down Arrow 17">
            <a:extLst>
              <a:ext uri="{FF2B5EF4-FFF2-40B4-BE49-F238E27FC236}">
                <a16:creationId xmlns:a16="http://schemas.microsoft.com/office/drawing/2014/main" id="{DEB47844-FEA9-3895-A744-8EFFC8AB958B}"/>
              </a:ext>
            </a:extLst>
          </p:cNvPr>
          <p:cNvSpPr/>
          <p:nvPr/>
        </p:nvSpPr>
        <p:spPr>
          <a:xfrm>
            <a:off x="4724400" y="1905000"/>
            <a:ext cx="228600" cy="457200"/>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grpSp>
        <p:nvGrpSpPr>
          <p:cNvPr id="19" name="Group 21">
            <a:extLst>
              <a:ext uri="{FF2B5EF4-FFF2-40B4-BE49-F238E27FC236}">
                <a16:creationId xmlns:a16="http://schemas.microsoft.com/office/drawing/2014/main" id="{0CF24EED-2A22-C25B-C557-AFA06346815B}"/>
              </a:ext>
            </a:extLst>
          </p:cNvPr>
          <p:cNvGrpSpPr/>
          <p:nvPr/>
        </p:nvGrpSpPr>
        <p:grpSpPr>
          <a:xfrm>
            <a:off x="838200" y="3124200"/>
            <a:ext cx="2895600" cy="762000"/>
            <a:chOff x="685800" y="1905000"/>
            <a:chExt cx="2667000" cy="762000"/>
          </a:xfrm>
          <a:solidFill>
            <a:srgbClr val="808080"/>
          </a:solidFill>
        </p:grpSpPr>
        <p:sp>
          <p:nvSpPr>
            <p:cNvPr id="20" name="Rounded Rectangle 19">
              <a:extLst>
                <a:ext uri="{FF2B5EF4-FFF2-40B4-BE49-F238E27FC236}">
                  <a16:creationId xmlns:a16="http://schemas.microsoft.com/office/drawing/2014/main" id="{6C56F0F8-CC18-51B1-DCF9-5F76F79462F5}"/>
                </a:ext>
              </a:extLst>
            </p:cNvPr>
            <p:cNvSpPr/>
            <p:nvPr/>
          </p:nvSpPr>
          <p:spPr>
            <a:xfrm>
              <a:off x="685800" y="1905000"/>
              <a:ext cx="2667000" cy="762000"/>
            </a:xfrm>
            <a:prstGeom prst="roundRect">
              <a:avLst/>
            </a:pr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dirty="0">
                <a:solidFill>
                  <a:srgbClr val="FFFFFF"/>
                </a:solidFill>
              </a:endParaRPr>
            </a:p>
          </p:txBody>
        </p:sp>
        <p:sp>
          <p:nvSpPr>
            <p:cNvPr id="21" name="TextBox 20">
              <a:extLst>
                <a:ext uri="{FF2B5EF4-FFF2-40B4-BE49-F238E27FC236}">
                  <a16:creationId xmlns:a16="http://schemas.microsoft.com/office/drawing/2014/main" id="{46ABA1F8-F79D-FCEC-B315-0AC830ED5865}"/>
                </a:ext>
              </a:extLst>
            </p:cNvPr>
            <p:cNvSpPr txBox="1"/>
            <p:nvPr/>
          </p:nvSpPr>
          <p:spPr>
            <a:xfrm>
              <a:off x="762000" y="1981200"/>
              <a:ext cx="2590800" cy="584775"/>
            </a:xfrm>
            <a:prstGeom prst="rect">
              <a:avLst/>
            </a:prstGeom>
            <a:noFill/>
            <a:ln>
              <a:noFill/>
            </a:ln>
          </p:spPr>
          <p:txBody>
            <a:bodyPr>
              <a:spAutoFit/>
            </a:bodyPr>
            <a:lstStyle/>
            <a:p>
              <a:pPr>
                <a:defRPr/>
              </a:pPr>
              <a:r>
                <a:rPr lang="en-US" sz="1600" b="1" dirty="0">
                  <a:solidFill>
                    <a:srgbClr val="FFFFFF"/>
                  </a:solidFill>
                  <a:ea typeface="+mn-ea"/>
                </a:rPr>
                <a:t>Landscape Rx, Scenarios, Alternatives</a:t>
              </a:r>
            </a:p>
          </p:txBody>
        </p:sp>
      </p:grpSp>
      <p:sp>
        <p:nvSpPr>
          <p:cNvPr id="22" name="Bent Arrow 21">
            <a:extLst>
              <a:ext uri="{FF2B5EF4-FFF2-40B4-BE49-F238E27FC236}">
                <a16:creationId xmlns:a16="http://schemas.microsoft.com/office/drawing/2014/main" id="{03E04999-5F37-F73C-B43B-9D668241F61C}"/>
              </a:ext>
            </a:extLst>
          </p:cNvPr>
          <p:cNvSpPr/>
          <p:nvPr/>
        </p:nvSpPr>
        <p:spPr>
          <a:xfrm>
            <a:off x="1981200" y="2438400"/>
            <a:ext cx="2133600" cy="609600"/>
          </a:xfrm>
          <a:prstGeom prst="ben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sp>
        <p:nvSpPr>
          <p:cNvPr id="23" name="Bent Arrow 22">
            <a:extLst>
              <a:ext uri="{FF2B5EF4-FFF2-40B4-BE49-F238E27FC236}">
                <a16:creationId xmlns:a16="http://schemas.microsoft.com/office/drawing/2014/main" id="{6390294F-78DA-8ED6-A4BF-A3133D467F49}"/>
              </a:ext>
            </a:extLst>
          </p:cNvPr>
          <p:cNvSpPr/>
          <p:nvPr/>
        </p:nvSpPr>
        <p:spPr>
          <a:xfrm rot="5400000">
            <a:off x="6400800" y="2743200"/>
            <a:ext cx="1143000" cy="1143000"/>
          </a:xfrm>
          <a:prstGeom prst="ben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sp>
        <p:nvSpPr>
          <p:cNvPr id="24" name="Bent Arrow 23">
            <a:extLst>
              <a:ext uri="{FF2B5EF4-FFF2-40B4-BE49-F238E27FC236}">
                <a16:creationId xmlns:a16="http://schemas.microsoft.com/office/drawing/2014/main" id="{080EA6BC-69BA-E123-23B4-80A71E2F14E6}"/>
              </a:ext>
            </a:extLst>
          </p:cNvPr>
          <p:cNvSpPr/>
          <p:nvPr/>
        </p:nvSpPr>
        <p:spPr>
          <a:xfrm rot="16200000">
            <a:off x="1562100" y="4152900"/>
            <a:ext cx="1714500" cy="1257300"/>
          </a:xfrm>
          <a:prstGeom prst="ben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sp>
        <p:nvSpPr>
          <p:cNvPr id="25" name="Bent Arrow 24">
            <a:extLst>
              <a:ext uri="{FF2B5EF4-FFF2-40B4-BE49-F238E27FC236}">
                <a16:creationId xmlns:a16="http://schemas.microsoft.com/office/drawing/2014/main" id="{D1437F7D-D274-44DC-A9D8-2A6E7EA07B0C}"/>
              </a:ext>
            </a:extLst>
          </p:cNvPr>
          <p:cNvSpPr/>
          <p:nvPr/>
        </p:nvSpPr>
        <p:spPr>
          <a:xfrm rot="10800000">
            <a:off x="5715000" y="5029200"/>
            <a:ext cx="1447800" cy="762000"/>
          </a:xfrm>
          <a:prstGeom prst="ben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grpSp>
        <p:nvGrpSpPr>
          <p:cNvPr id="26" name="Group 30">
            <a:extLst>
              <a:ext uri="{FF2B5EF4-FFF2-40B4-BE49-F238E27FC236}">
                <a16:creationId xmlns:a16="http://schemas.microsoft.com/office/drawing/2014/main" id="{F5239EA2-D45F-0ACE-369B-91B34002306D}"/>
              </a:ext>
            </a:extLst>
          </p:cNvPr>
          <p:cNvGrpSpPr/>
          <p:nvPr/>
        </p:nvGrpSpPr>
        <p:grpSpPr>
          <a:xfrm>
            <a:off x="228600" y="5867400"/>
            <a:ext cx="1752600" cy="762000"/>
            <a:chOff x="0" y="5257800"/>
            <a:chExt cx="1752600" cy="762000"/>
          </a:xfrm>
          <a:solidFill>
            <a:srgbClr val="808080"/>
          </a:solidFill>
        </p:grpSpPr>
        <p:sp>
          <p:nvSpPr>
            <p:cNvPr id="27" name="Rounded Rectangle 26">
              <a:extLst>
                <a:ext uri="{FF2B5EF4-FFF2-40B4-BE49-F238E27FC236}">
                  <a16:creationId xmlns:a16="http://schemas.microsoft.com/office/drawing/2014/main" id="{C8F929F4-148A-FBFC-574D-234C374B7C7E}"/>
                </a:ext>
              </a:extLst>
            </p:cNvPr>
            <p:cNvSpPr/>
            <p:nvPr/>
          </p:nvSpPr>
          <p:spPr>
            <a:xfrm>
              <a:off x="0" y="5257800"/>
              <a:ext cx="1752600" cy="762000"/>
            </a:xfrm>
            <a:prstGeom prst="roundRect">
              <a:avLst/>
            </a:pr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a:solidFill>
                  <a:srgbClr val="FFFFFF"/>
                </a:solidFill>
              </a:endParaRPr>
            </a:p>
          </p:txBody>
        </p:sp>
        <p:sp>
          <p:nvSpPr>
            <p:cNvPr id="28" name="TextBox 27">
              <a:extLst>
                <a:ext uri="{FF2B5EF4-FFF2-40B4-BE49-F238E27FC236}">
                  <a16:creationId xmlns:a16="http://schemas.microsoft.com/office/drawing/2014/main" id="{1B980400-5C43-06EB-4BCE-CFB510F8A5A9}"/>
                </a:ext>
              </a:extLst>
            </p:cNvPr>
            <p:cNvSpPr txBox="1"/>
            <p:nvPr/>
          </p:nvSpPr>
          <p:spPr>
            <a:xfrm>
              <a:off x="533400" y="5410200"/>
              <a:ext cx="762000" cy="338554"/>
            </a:xfrm>
            <a:prstGeom prst="rect">
              <a:avLst/>
            </a:prstGeom>
            <a:noFill/>
            <a:ln>
              <a:noFill/>
            </a:ln>
          </p:spPr>
          <p:txBody>
            <a:bodyPr>
              <a:spAutoFit/>
            </a:bodyPr>
            <a:lstStyle/>
            <a:p>
              <a:pPr>
                <a:defRPr/>
              </a:pPr>
              <a:r>
                <a:rPr lang="en-US" sz="1600" b="1" dirty="0">
                  <a:solidFill>
                    <a:srgbClr val="FFFFFF"/>
                  </a:solidFill>
                  <a:ea typeface="+mn-ea"/>
                </a:rPr>
                <a:t>NEPA</a:t>
              </a:r>
            </a:p>
          </p:txBody>
        </p:sp>
      </p:grpSp>
      <p:sp>
        <p:nvSpPr>
          <p:cNvPr id="29" name="Down Arrow 28">
            <a:extLst>
              <a:ext uri="{FF2B5EF4-FFF2-40B4-BE49-F238E27FC236}">
                <a16:creationId xmlns:a16="http://schemas.microsoft.com/office/drawing/2014/main" id="{9DDE91A7-81D9-D542-D5BC-0C2792B93073}"/>
              </a:ext>
            </a:extLst>
          </p:cNvPr>
          <p:cNvSpPr/>
          <p:nvPr/>
        </p:nvSpPr>
        <p:spPr>
          <a:xfrm>
            <a:off x="990600" y="3962400"/>
            <a:ext cx="381000" cy="1752600"/>
          </a:xfrm>
          <a:prstGeom prst="down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sp>
        <p:nvSpPr>
          <p:cNvPr id="30" name="Oval 29">
            <a:extLst>
              <a:ext uri="{FF2B5EF4-FFF2-40B4-BE49-F238E27FC236}">
                <a16:creationId xmlns:a16="http://schemas.microsoft.com/office/drawing/2014/main" id="{6EAC319C-DFA1-F2DB-A213-E5027C427FC9}"/>
              </a:ext>
            </a:extLst>
          </p:cNvPr>
          <p:cNvSpPr/>
          <p:nvPr/>
        </p:nvSpPr>
        <p:spPr>
          <a:xfrm>
            <a:off x="304800" y="2133600"/>
            <a:ext cx="8229600" cy="403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cxnSp>
        <p:nvCxnSpPr>
          <p:cNvPr id="31" name="Straight Arrow Connector 30">
            <a:extLst>
              <a:ext uri="{FF2B5EF4-FFF2-40B4-BE49-F238E27FC236}">
                <a16:creationId xmlns:a16="http://schemas.microsoft.com/office/drawing/2014/main" id="{C2EFEDC2-41E5-F26D-0124-8B1E82F5ABF4}"/>
              </a:ext>
            </a:extLst>
          </p:cNvPr>
          <p:cNvCxnSpPr/>
          <p:nvPr/>
        </p:nvCxnSpPr>
        <p:spPr>
          <a:xfrm rot="5400000">
            <a:off x="7477125" y="2371725"/>
            <a:ext cx="438150" cy="457200"/>
          </a:xfrm>
          <a:prstGeom prst="straightConnector1">
            <a:avLst/>
          </a:prstGeom>
          <a:ln w="31750">
            <a:solidFill>
              <a:srgbClr val="FFFFFF"/>
            </a:solidFill>
            <a:headEnd w="med" len="lg"/>
            <a:tailEnd type="arrow"/>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90E2D9AE-683C-3682-00E0-6BD70B7E360A}"/>
              </a:ext>
            </a:extLst>
          </p:cNvPr>
          <p:cNvSpPr txBox="1">
            <a:spLocks noChangeArrowheads="1"/>
          </p:cNvSpPr>
          <p:nvPr/>
        </p:nvSpPr>
        <p:spPr bwMode="auto">
          <a:xfrm>
            <a:off x="7620000" y="1981200"/>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400">
                <a:solidFill>
                  <a:srgbClr val="FFFFFF"/>
                </a:solidFill>
                <a:latin typeface="Arial" panose="020B0604020202020204" pitchFamily="34" charset="0"/>
                <a:cs typeface="Arial" panose="020B0604020202020204" pitchFamily="34" charset="0"/>
              </a:rPr>
              <a:t>EMDS</a:t>
            </a:r>
          </a:p>
        </p:txBody>
      </p:sp>
      <p:sp>
        <p:nvSpPr>
          <p:cNvPr id="33" name="Title 1">
            <a:extLst>
              <a:ext uri="{FF2B5EF4-FFF2-40B4-BE49-F238E27FC236}">
                <a16:creationId xmlns:a16="http://schemas.microsoft.com/office/drawing/2014/main" id="{AB77ED21-69EC-C753-78F1-6C07E074D7C1}"/>
              </a:ext>
            </a:extLst>
          </p:cNvPr>
          <p:cNvSpPr txBox="1">
            <a:spLocks/>
          </p:cNvSpPr>
          <p:nvPr/>
        </p:nvSpPr>
        <p:spPr>
          <a:xfrm>
            <a:off x="5715000" y="76200"/>
            <a:ext cx="3429000" cy="1828800"/>
          </a:xfrm>
          <a:prstGeom prst="rect">
            <a:avLst/>
          </a:prstGeom>
        </p:spPr>
        <p:txBody>
          <a:bodyPr>
            <a:normAutofit/>
          </a:bodyPr>
          <a:lstStyle/>
          <a:p>
            <a:pPr algn="ctr" fontAlgn="auto">
              <a:spcAft>
                <a:spcPts val="0"/>
              </a:spcAft>
              <a:defRPr/>
            </a:pPr>
            <a:r>
              <a:rPr lang="en-US" sz="3200" dirty="0">
                <a:solidFill>
                  <a:srgbClr val="FFFFFF"/>
                </a:solidFill>
                <a:latin typeface="Arial" pitchFamily="34" charset="0"/>
                <a:ea typeface="+mj-ea"/>
                <a:cs typeface="+mj-cs"/>
              </a:rPr>
              <a:t>The Landscape Evaluation</a:t>
            </a:r>
          </a:p>
        </p:txBody>
      </p:sp>
      <p:sp>
        <p:nvSpPr>
          <p:cNvPr id="34" name="Bent Arrow 33">
            <a:extLst>
              <a:ext uri="{FF2B5EF4-FFF2-40B4-BE49-F238E27FC236}">
                <a16:creationId xmlns:a16="http://schemas.microsoft.com/office/drawing/2014/main" id="{D4036C90-080F-7136-85F1-2F77D8BACA75}"/>
              </a:ext>
            </a:extLst>
          </p:cNvPr>
          <p:cNvSpPr/>
          <p:nvPr/>
        </p:nvSpPr>
        <p:spPr>
          <a:xfrm rot="14016678">
            <a:off x="3903663" y="3028950"/>
            <a:ext cx="609600" cy="1676400"/>
          </a:xfrm>
          <a:prstGeom prst="ben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8FFC4A-A2A5-6B20-DF4B-4B85615D6383}"/>
              </a:ext>
            </a:extLst>
          </p:cNvPr>
          <p:cNvSpPr txBox="1"/>
          <p:nvPr/>
        </p:nvSpPr>
        <p:spPr>
          <a:xfrm>
            <a:off x="609600" y="152400"/>
            <a:ext cx="8001000" cy="4954588"/>
          </a:xfrm>
          <a:prstGeom prst="rect">
            <a:avLst/>
          </a:prstGeom>
          <a:noFill/>
        </p:spPr>
        <p:txBody>
          <a:bodyPr>
            <a:spAutoFit/>
          </a:bodyPr>
          <a:lstStyle/>
          <a:p>
            <a:pPr algn="ctr">
              <a:defRPr/>
            </a:pPr>
            <a:r>
              <a:rPr lang="en-US" sz="2800" u="sng" dirty="0">
                <a:solidFill>
                  <a:srgbClr val="FFFFFF"/>
                </a:solidFill>
                <a:ea typeface="+mn-ea"/>
              </a:rPr>
              <a:t>Conclusions</a:t>
            </a:r>
            <a:endParaRPr lang="en-US" dirty="0">
              <a:solidFill>
                <a:srgbClr val="FFFFFF"/>
              </a:solidFill>
              <a:ea typeface="+mn-ea"/>
            </a:endParaRPr>
          </a:p>
          <a:p>
            <a:pPr marL="519113" indent="-474663">
              <a:defRPr/>
            </a:pPr>
            <a:r>
              <a:rPr lang="en-US" dirty="0">
                <a:solidFill>
                  <a:srgbClr val="FFFFFF"/>
                </a:solidFill>
                <a:ea typeface="+mn-ea"/>
              </a:rPr>
              <a:t>The Restoration Strategy:</a:t>
            </a:r>
          </a:p>
          <a:p>
            <a:pPr marL="519113" indent="-474663">
              <a:buFont typeface="Arial" pitchFamily="34" charset="0"/>
              <a:buChar char="•"/>
              <a:tabLst>
                <a:tab pos="576263" algn="l"/>
              </a:tabLst>
              <a:defRPr/>
            </a:pPr>
            <a:r>
              <a:rPr lang="en-US" dirty="0">
                <a:solidFill>
                  <a:srgbClr val="FFFFFF"/>
                </a:solidFill>
                <a:ea typeface="+mn-ea"/>
              </a:rPr>
              <a:t>addresses analysis, policy, and </a:t>
            </a:r>
            <a:r>
              <a:rPr lang="en-US" dirty="0" err="1">
                <a:solidFill>
                  <a:srgbClr val="FFFFFF"/>
                </a:solidFill>
                <a:ea typeface="+mn-ea"/>
              </a:rPr>
              <a:t>ecoystem</a:t>
            </a:r>
            <a:r>
              <a:rPr lang="en-US" dirty="0">
                <a:solidFill>
                  <a:srgbClr val="FFFFFF"/>
                </a:solidFill>
                <a:ea typeface="+mn-ea"/>
              </a:rPr>
              <a:t> issues.</a:t>
            </a:r>
          </a:p>
          <a:p>
            <a:pPr marL="519113" indent="-474663">
              <a:buFont typeface="Arial" pitchFamily="34" charset="0"/>
              <a:buChar char="•"/>
              <a:tabLst>
                <a:tab pos="576263" algn="l"/>
              </a:tabLst>
              <a:defRPr/>
            </a:pPr>
            <a:endParaRPr lang="en-US" dirty="0">
              <a:solidFill>
                <a:srgbClr val="FFFFFF"/>
              </a:solidFill>
              <a:ea typeface="+mn-ea"/>
            </a:endParaRPr>
          </a:p>
          <a:p>
            <a:pPr marL="519113" indent="-474663">
              <a:buFont typeface="Arial" pitchFamily="34" charset="0"/>
              <a:buChar char="•"/>
              <a:tabLst>
                <a:tab pos="576263" algn="l"/>
              </a:tabLst>
              <a:defRPr/>
            </a:pPr>
            <a:r>
              <a:rPr lang="en-US" dirty="0">
                <a:solidFill>
                  <a:srgbClr val="FFFFFF"/>
                </a:solidFill>
                <a:ea typeface="+mn-ea"/>
              </a:rPr>
              <a:t>provides a robust analysis of how processes functioned across large landscapes, not just stands, and is supported by ecological theory </a:t>
            </a:r>
          </a:p>
          <a:p>
            <a:pPr marL="519113" indent="-474663">
              <a:buFont typeface="Arial" pitchFamily="34" charset="0"/>
              <a:buChar char="•"/>
              <a:tabLst>
                <a:tab pos="576263" algn="l"/>
              </a:tabLst>
              <a:defRPr/>
            </a:pPr>
            <a:endParaRPr lang="en-US" dirty="0">
              <a:solidFill>
                <a:srgbClr val="FFFFFF"/>
              </a:solidFill>
              <a:ea typeface="+mn-ea"/>
            </a:endParaRPr>
          </a:p>
          <a:p>
            <a:pPr marL="519113" indent="-474663">
              <a:buFont typeface="Arial" pitchFamily="34" charset="0"/>
              <a:buChar char="•"/>
              <a:tabLst>
                <a:tab pos="576263" algn="l"/>
              </a:tabLst>
              <a:defRPr/>
            </a:pPr>
            <a:r>
              <a:rPr lang="en-US" dirty="0">
                <a:solidFill>
                  <a:srgbClr val="FFFFFF"/>
                </a:solidFill>
                <a:ea typeface="+mn-ea"/>
              </a:rPr>
              <a:t>provides enough data so that the user can ask, and answer nearly any question of the landscape</a:t>
            </a:r>
          </a:p>
          <a:p>
            <a:pPr marL="519113" indent="-474663">
              <a:buFont typeface="Arial" pitchFamily="34" charset="0"/>
              <a:buChar char="•"/>
              <a:tabLst>
                <a:tab pos="576263" algn="l"/>
              </a:tabLst>
              <a:defRPr/>
            </a:pPr>
            <a:endParaRPr lang="en-US" dirty="0">
              <a:solidFill>
                <a:srgbClr val="FFFFFF"/>
              </a:solidFill>
              <a:ea typeface="+mn-ea"/>
            </a:endParaRPr>
          </a:p>
          <a:p>
            <a:pPr marL="519113" indent="-474663">
              <a:buFont typeface="Arial" pitchFamily="34" charset="0"/>
              <a:buChar char="•"/>
              <a:tabLst>
                <a:tab pos="576263" algn="l"/>
              </a:tabLst>
              <a:defRPr/>
            </a:pPr>
            <a:r>
              <a:rPr lang="en-US" dirty="0">
                <a:solidFill>
                  <a:srgbClr val="FFFFFF"/>
                </a:solidFill>
                <a:ea typeface="+mn-ea"/>
              </a:rPr>
              <a:t>provides a framework for planning efficiencies, 	long term monitoring, and adaptive management</a:t>
            </a:r>
          </a:p>
        </p:txBody>
      </p:sp>
      <p:grpSp>
        <p:nvGrpSpPr>
          <p:cNvPr id="56322" name="Group 13">
            <a:extLst>
              <a:ext uri="{FF2B5EF4-FFF2-40B4-BE49-F238E27FC236}">
                <a16:creationId xmlns:a16="http://schemas.microsoft.com/office/drawing/2014/main" id="{36BF2E9D-22A5-726D-772F-14DAA5912A44}"/>
              </a:ext>
            </a:extLst>
          </p:cNvPr>
          <p:cNvGrpSpPr>
            <a:grpSpLocks/>
          </p:cNvGrpSpPr>
          <p:nvPr/>
        </p:nvGrpSpPr>
        <p:grpSpPr bwMode="auto">
          <a:xfrm>
            <a:off x="2590800" y="5329238"/>
            <a:ext cx="3543300" cy="1376362"/>
            <a:chOff x="2590800" y="4567535"/>
            <a:chExt cx="3543300" cy="1376065"/>
          </a:xfrm>
        </p:grpSpPr>
        <p:sp>
          <p:nvSpPr>
            <p:cNvPr id="2" name="TextBox 1">
              <a:extLst>
                <a:ext uri="{FF2B5EF4-FFF2-40B4-BE49-F238E27FC236}">
                  <a16:creationId xmlns:a16="http://schemas.microsoft.com/office/drawing/2014/main" id="{1E80AABC-1B04-98D2-D802-543240A32393}"/>
                </a:ext>
              </a:extLst>
            </p:cNvPr>
            <p:cNvSpPr txBox="1"/>
            <p:nvPr/>
          </p:nvSpPr>
          <p:spPr>
            <a:xfrm>
              <a:off x="3810000" y="4567535"/>
              <a:ext cx="990600" cy="461862"/>
            </a:xfrm>
            <a:prstGeom prst="rect">
              <a:avLst/>
            </a:prstGeom>
            <a:noFill/>
          </p:spPr>
          <p:txBody>
            <a:bodyPr>
              <a:spAutoFit/>
            </a:bodyPr>
            <a:lstStyle/>
            <a:p>
              <a:pPr>
                <a:defRPr/>
              </a:pPr>
              <a:r>
                <a:rPr lang="en-US" dirty="0">
                  <a:solidFill>
                    <a:schemeClr val="bg1">
                      <a:lumMod val="20000"/>
                      <a:lumOff val="80000"/>
                    </a:schemeClr>
                  </a:solidFill>
                  <a:ea typeface="+mn-ea"/>
                </a:rPr>
                <a:t>Policy</a:t>
              </a:r>
            </a:p>
          </p:txBody>
        </p:sp>
        <p:sp>
          <p:nvSpPr>
            <p:cNvPr id="3" name="TextBox 2">
              <a:extLst>
                <a:ext uri="{FF2B5EF4-FFF2-40B4-BE49-F238E27FC236}">
                  <a16:creationId xmlns:a16="http://schemas.microsoft.com/office/drawing/2014/main" id="{E3156866-02B6-1836-23A3-A5813C1CC2AA}"/>
                </a:ext>
              </a:extLst>
            </p:cNvPr>
            <p:cNvSpPr txBox="1"/>
            <p:nvPr/>
          </p:nvSpPr>
          <p:spPr>
            <a:xfrm>
              <a:off x="4724400" y="5481738"/>
              <a:ext cx="1409700" cy="461862"/>
            </a:xfrm>
            <a:prstGeom prst="rect">
              <a:avLst/>
            </a:prstGeom>
            <a:noFill/>
          </p:spPr>
          <p:txBody>
            <a:bodyPr>
              <a:spAutoFit/>
            </a:bodyPr>
            <a:lstStyle/>
            <a:p>
              <a:pPr>
                <a:defRPr/>
              </a:pPr>
              <a:r>
                <a:rPr lang="en-US" dirty="0">
                  <a:solidFill>
                    <a:schemeClr val="bg1">
                      <a:lumMod val="20000"/>
                      <a:lumOff val="80000"/>
                    </a:schemeClr>
                  </a:solidFill>
                  <a:ea typeface="+mn-ea"/>
                </a:rPr>
                <a:t>Science</a:t>
              </a:r>
            </a:p>
          </p:txBody>
        </p:sp>
        <p:sp>
          <p:nvSpPr>
            <p:cNvPr id="4" name="TextBox 3">
              <a:extLst>
                <a:ext uri="{FF2B5EF4-FFF2-40B4-BE49-F238E27FC236}">
                  <a16:creationId xmlns:a16="http://schemas.microsoft.com/office/drawing/2014/main" id="{F97B52D1-F8B1-749F-86AA-189D2ED136CF}"/>
                </a:ext>
              </a:extLst>
            </p:cNvPr>
            <p:cNvSpPr txBox="1"/>
            <p:nvPr/>
          </p:nvSpPr>
          <p:spPr>
            <a:xfrm>
              <a:off x="2590800" y="5481738"/>
              <a:ext cx="1524000" cy="461862"/>
            </a:xfrm>
            <a:prstGeom prst="rect">
              <a:avLst/>
            </a:prstGeom>
            <a:noFill/>
          </p:spPr>
          <p:txBody>
            <a:bodyPr>
              <a:spAutoFit/>
            </a:bodyPr>
            <a:lstStyle/>
            <a:p>
              <a:pPr>
                <a:defRPr/>
              </a:pPr>
              <a:r>
                <a:rPr lang="en-US" dirty="0">
                  <a:solidFill>
                    <a:schemeClr val="bg1">
                      <a:lumMod val="20000"/>
                      <a:lumOff val="80000"/>
                    </a:schemeClr>
                  </a:solidFill>
                  <a:ea typeface="+mn-ea"/>
                </a:rPr>
                <a:t>Efficiency</a:t>
              </a:r>
            </a:p>
          </p:txBody>
        </p:sp>
        <p:sp>
          <p:nvSpPr>
            <p:cNvPr id="56326" name="Right Arrow 10">
              <a:extLst>
                <a:ext uri="{FF2B5EF4-FFF2-40B4-BE49-F238E27FC236}">
                  <a16:creationId xmlns:a16="http://schemas.microsoft.com/office/drawing/2014/main" id="{FD212B13-B8D5-05C8-990A-F0AB4F459783}"/>
                </a:ext>
              </a:extLst>
            </p:cNvPr>
            <p:cNvSpPr>
              <a:spLocks noChangeArrowheads="1"/>
            </p:cNvSpPr>
            <p:nvPr/>
          </p:nvSpPr>
          <p:spPr bwMode="auto">
            <a:xfrm rot="3600000">
              <a:off x="4375370" y="5147271"/>
              <a:ext cx="609411" cy="278447"/>
            </a:xfrm>
            <a:prstGeom prst="rightArrow">
              <a:avLst>
                <a:gd name="adj1" fmla="val 50000"/>
                <a:gd name="adj2" fmla="val 50004"/>
              </a:avLst>
            </a:prstGeom>
            <a:solidFill>
              <a:schemeClr val="accent1"/>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56327" name="Right Arrow 11">
              <a:extLst>
                <a:ext uri="{FF2B5EF4-FFF2-40B4-BE49-F238E27FC236}">
                  <a16:creationId xmlns:a16="http://schemas.microsoft.com/office/drawing/2014/main" id="{AD16EB15-FEAE-D18C-FE80-C56C0E5ECB6D}"/>
                </a:ext>
              </a:extLst>
            </p:cNvPr>
            <p:cNvSpPr>
              <a:spLocks noChangeArrowheads="1"/>
            </p:cNvSpPr>
            <p:nvPr/>
          </p:nvSpPr>
          <p:spPr bwMode="auto">
            <a:xfrm rot="10800000">
              <a:off x="4000594" y="5588952"/>
              <a:ext cx="609411" cy="278447"/>
            </a:xfrm>
            <a:prstGeom prst="rightArrow">
              <a:avLst>
                <a:gd name="adj1" fmla="val 50000"/>
                <a:gd name="adj2" fmla="val 50004"/>
              </a:avLst>
            </a:prstGeom>
            <a:solidFill>
              <a:schemeClr val="accent1"/>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sp>
          <p:nvSpPr>
            <p:cNvPr id="56328" name="Right Arrow 12">
              <a:extLst>
                <a:ext uri="{FF2B5EF4-FFF2-40B4-BE49-F238E27FC236}">
                  <a16:creationId xmlns:a16="http://schemas.microsoft.com/office/drawing/2014/main" id="{823B4C24-692B-77B5-D23C-A547A633FA9D}"/>
                </a:ext>
              </a:extLst>
            </p:cNvPr>
            <p:cNvSpPr>
              <a:spLocks noChangeArrowheads="1"/>
            </p:cNvSpPr>
            <p:nvPr/>
          </p:nvSpPr>
          <p:spPr bwMode="auto">
            <a:xfrm rot="-3600000">
              <a:off x="3689570" y="5089882"/>
              <a:ext cx="609411" cy="278447"/>
            </a:xfrm>
            <a:prstGeom prst="rightArrow">
              <a:avLst>
                <a:gd name="adj1" fmla="val 50000"/>
                <a:gd name="adj2" fmla="val 50004"/>
              </a:avLst>
            </a:prstGeom>
            <a:solidFill>
              <a:schemeClr val="accent1"/>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68C0D53-671C-6814-ED7C-6A89C2FD7476}"/>
              </a:ext>
            </a:extLst>
          </p:cNvPr>
          <p:cNvSpPr txBox="1">
            <a:spLocks noChangeArrowheads="1"/>
          </p:cNvSpPr>
          <p:nvPr/>
        </p:nvSpPr>
        <p:spPr>
          <a:xfrm>
            <a:off x="8001000" y="76200"/>
            <a:ext cx="1068388" cy="4724400"/>
          </a:xfrm>
          <a:prstGeom prst="rect">
            <a:avLst/>
          </a:prstGeom>
        </p:spPr>
        <p:txBody>
          <a:bodyPr vert="vert">
            <a:normAutofit fontScale="85000" lnSpcReduction="20000"/>
          </a:bodyPr>
          <a:lstStyle/>
          <a:p>
            <a:pPr>
              <a:defRPr/>
            </a:pPr>
            <a:r>
              <a:rPr lang="en-US" sz="4200" b="1" i="1" kern="0" dirty="0">
                <a:solidFill>
                  <a:srgbClr val="FFFFFF"/>
                </a:solidFill>
                <a:latin typeface="Arial" pitchFamily="34" charset="0"/>
                <a:ea typeface="+mj-ea"/>
                <a:cs typeface="Arial" pitchFamily="34" charset="0"/>
              </a:rPr>
              <a:t>Questions &amp; Comments</a:t>
            </a:r>
          </a:p>
        </p:txBody>
      </p:sp>
      <p:pic>
        <p:nvPicPr>
          <p:cNvPr id="57346" name="Picture 6" descr="OLDPPINE">
            <a:extLst>
              <a:ext uri="{FF2B5EF4-FFF2-40B4-BE49-F238E27FC236}">
                <a16:creationId xmlns:a16="http://schemas.microsoft.com/office/drawing/2014/main" id="{48418368-7F6D-3EB4-D64E-4A04F7204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7848600" cy="677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7347" name="Group 3">
            <a:extLst>
              <a:ext uri="{FF2B5EF4-FFF2-40B4-BE49-F238E27FC236}">
                <a16:creationId xmlns:a16="http://schemas.microsoft.com/office/drawing/2014/main" id="{DB408142-9598-F4F5-B089-2A3B3F97EAE9}"/>
              </a:ext>
            </a:extLst>
          </p:cNvPr>
          <p:cNvGrpSpPr>
            <a:grpSpLocks/>
          </p:cNvGrpSpPr>
          <p:nvPr/>
        </p:nvGrpSpPr>
        <p:grpSpPr bwMode="auto">
          <a:xfrm>
            <a:off x="2278063" y="990600"/>
            <a:ext cx="4572000" cy="5257800"/>
            <a:chOff x="2278049" y="793805"/>
            <a:chExt cx="4572000" cy="5257800"/>
          </a:xfrm>
        </p:grpSpPr>
        <p:sp>
          <p:nvSpPr>
            <p:cNvPr id="57348" name="Rounded Rectangle 4">
              <a:extLst>
                <a:ext uri="{FF2B5EF4-FFF2-40B4-BE49-F238E27FC236}">
                  <a16:creationId xmlns:a16="http://schemas.microsoft.com/office/drawing/2014/main" id="{BCB2E6AC-CE6E-2EE9-CD6B-DD0C0B8114F8}"/>
                </a:ext>
              </a:extLst>
            </p:cNvPr>
            <p:cNvSpPr>
              <a:spLocks noChangeArrowheads="1"/>
            </p:cNvSpPr>
            <p:nvPr/>
          </p:nvSpPr>
          <p:spPr bwMode="auto">
            <a:xfrm>
              <a:off x="2278049" y="793805"/>
              <a:ext cx="4572000" cy="5257800"/>
            </a:xfrm>
            <a:prstGeom prst="roundRect">
              <a:avLst>
                <a:gd name="adj" fmla="val 16667"/>
              </a:avLst>
            </a:prstGeom>
            <a:solidFill>
              <a:srgbClr val="FFFFFF">
                <a:alpha val="63136"/>
              </a:srgbClr>
            </a:solidFill>
            <a:ln w="12700">
              <a:solidFill>
                <a:schemeClr val="tx1"/>
              </a:solidFill>
              <a:round/>
              <a:headEnd type="none" w="sm" len="sm"/>
              <a:tailEnd type="none" w="sm" len="sm"/>
            </a:ln>
          </p:spPr>
          <p:txBody>
            <a:bodyPr wrap="none"/>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endParaRPr lang="en-US" altLang="en-US"/>
            </a:p>
          </p:txBody>
        </p:sp>
        <p:pic>
          <p:nvPicPr>
            <p:cNvPr id="57349" name="Picture 2" descr="C:\LT_Workspace\E\Posters_conferences_reviews\FS_Shield.png">
              <a:extLst>
                <a:ext uri="{FF2B5EF4-FFF2-40B4-BE49-F238E27FC236}">
                  <a16:creationId xmlns:a16="http://schemas.microsoft.com/office/drawing/2014/main" id="{BC38A898-490D-98EB-FE04-3A98C297D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9114" y="2153879"/>
              <a:ext cx="8704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3" descr="C:\LT_Workspace\E\Posters_conferences_reviews\PNW_color.PNG">
              <a:extLst>
                <a:ext uri="{FF2B5EF4-FFF2-40B4-BE49-F238E27FC236}">
                  <a16:creationId xmlns:a16="http://schemas.microsoft.com/office/drawing/2014/main" id="{F88427E9-1321-7729-6C0A-B349E909C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6659" y="2153879"/>
              <a:ext cx="8653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4" descr="C:\LT_Workspace\E\Posters_conferences_reviews\okawen logo.jpg">
              <a:extLst>
                <a:ext uri="{FF2B5EF4-FFF2-40B4-BE49-F238E27FC236}">
                  <a16:creationId xmlns:a16="http://schemas.microsoft.com/office/drawing/2014/main" id="{DA4E55D1-48B8-AD1B-9341-E8C6AD1A22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0232" y="2153879"/>
              <a:ext cx="79291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5" descr="C:\LT_Workspace\E\Posters_conferences_reviews\emds.jpg">
              <a:extLst>
                <a:ext uri="{FF2B5EF4-FFF2-40B4-BE49-F238E27FC236}">
                  <a16:creationId xmlns:a16="http://schemas.microsoft.com/office/drawing/2014/main" id="{C1B45775-232D-99BC-72DB-822EF42E9B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2529" y="3643685"/>
              <a:ext cx="146304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6" descr="C:\LT_Workspace\E\Posters_conferences_reviews\NetWeaver.jpg">
              <a:extLst>
                <a:ext uri="{FF2B5EF4-FFF2-40B4-BE49-F238E27FC236}">
                  <a16:creationId xmlns:a16="http://schemas.microsoft.com/office/drawing/2014/main" id="{9A12459C-4559-2889-C3F7-D2341DA2CC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9605" y="5289605"/>
              <a:ext cx="1494169"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7" descr="C:\LT_Workspace\E\Posters_conferences_reviews\InfoHarvest.jpg">
              <a:extLst>
                <a:ext uri="{FF2B5EF4-FFF2-40B4-BE49-F238E27FC236}">
                  <a16:creationId xmlns:a16="http://schemas.microsoft.com/office/drawing/2014/main" id="{D51A4267-0C5C-0A05-89D1-980B08A3B7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4980" y="5289605"/>
              <a:ext cx="11887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8" descr="C:\LT_Workspace\E\Posters_conferences_reviews\USDA.JPG">
              <a:extLst>
                <a:ext uri="{FF2B5EF4-FFF2-40B4-BE49-F238E27FC236}">
                  <a16:creationId xmlns:a16="http://schemas.microsoft.com/office/drawing/2014/main" id="{1C6008CE-EB15-0992-ADDB-44D14C093A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96463" y="1022405"/>
              <a:ext cx="935752" cy="6400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356" name="Picture 2" descr="C:\LT_Workspace\E\Posters_conferences_reviews\RedlandsInst.jpg">
              <a:extLst>
                <a:ext uri="{FF2B5EF4-FFF2-40B4-BE49-F238E27FC236}">
                  <a16:creationId xmlns:a16="http://schemas.microsoft.com/office/drawing/2014/main" id="{C9D512F2-C664-560A-10C0-71A0967ED3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4104" y="5289605"/>
              <a:ext cx="84047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icbemp_nac10.jpg">
            <a:extLst>
              <a:ext uri="{FF2B5EF4-FFF2-40B4-BE49-F238E27FC236}">
                <a16:creationId xmlns:a16="http://schemas.microsoft.com/office/drawing/2014/main" id="{95D39D95-D558-3D76-A0AA-58BA05BF49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90575"/>
            <a:ext cx="5353050"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06891E23-B730-0E04-3BAD-68C2804DA2E8}"/>
              </a:ext>
            </a:extLst>
          </p:cNvPr>
          <p:cNvSpPr txBox="1">
            <a:spLocks/>
          </p:cNvSpPr>
          <p:nvPr/>
        </p:nvSpPr>
        <p:spPr>
          <a:xfrm>
            <a:off x="0" y="0"/>
            <a:ext cx="9144000" cy="838200"/>
          </a:xfrm>
          <a:prstGeom prst="rect">
            <a:avLst/>
          </a:prstGeom>
        </p:spPr>
        <p:txBody>
          <a:bodyPr>
            <a:normAutofit/>
          </a:bodyPr>
          <a:lstStyle/>
          <a:p>
            <a:pPr algn="ctr">
              <a:defRPr/>
            </a:pPr>
            <a:r>
              <a:rPr lang="en-US" sz="4200" i="1" kern="0" dirty="0">
                <a:solidFill>
                  <a:srgbClr val="FFFFFF"/>
                </a:solidFill>
                <a:latin typeface="Arial" pitchFamily="34" charset="0"/>
                <a:ea typeface="+mj-ea"/>
                <a:cs typeface="+mj-cs"/>
              </a:rPr>
              <a:t>Photo Interpreted Attributes</a:t>
            </a:r>
          </a:p>
        </p:txBody>
      </p:sp>
      <p:sp>
        <p:nvSpPr>
          <p:cNvPr id="4" name="Content Placeholder 3">
            <a:extLst>
              <a:ext uri="{FF2B5EF4-FFF2-40B4-BE49-F238E27FC236}">
                <a16:creationId xmlns:a16="http://schemas.microsoft.com/office/drawing/2014/main" id="{1188D84A-C088-02D3-BC18-0C0BA4925FA1}"/>
              </a:ext>
            </a:extLst>
          </p:cNvPr>
          <p:cNvSpPr txBox="1">
            <a:spLocks/>
          </p:cNvSpPr>
          <p:nvPr/>
        </p:nvSpPr>
        <p:spPr>
          <a:xfrm>
            <a:off x="228600" y="5715000"/>
            <a:ext cx="8839200" cy="1066800"/>
          </a:xfrm>
          <a:prstGeom prst="rect">
            <a:avLst/>
          </a:prstGeom>
        </p:spPr>
        <p:txBody>
          <a:bodyPr>
            <a:normAutofit fontScale="92500" lnSpcReduction="10000"/>
          </a:bodyPr>
          <a:lstStyle/>
          <a:p>
            <a:pPr marL="342900" indent="-342900">
              <a:spcBef>
                <a:spcPct val="20000"/>
              </a:spcBef>
              <a:buClr>
                <a:schemeClr val="tx2"/>
              </a:buClr>
              <a:buSzPct val="65000"/>
              <a:buFont typeface="Wingdings" pitchFamily="2" charset="2"/>
              <a:buChar char="v"/>
              <a:defRPr/>
            </a:pPr>
            <a:r>
              <a:rPr lang="en-US" sz="3200" kern="0">
                <a:solidFill>
                  <a:srgbClr val="FFFFFF"/>
                </a:solidFill>
                <a:latin typeface="Arial" pitchFamily="34" charset="0"/>
                <a:ea typeface="+mn-ea"/>
                <a:cs typeface="Arial" pitchFamily="34" charset="0"/>
              </a:rPr>
              <a:t>24 attributes collected; 70 derived</a:t>
            </a:r>
          </a:p>
          <a:p>
            <a:pPr marL="342900" indent="-342900">
              <a:spcBef>
                <a:spcPct val="20000"/>
              </a:spcBef>
              <a:buClr>
                <a:schemeClr val="tx2"/>
              </a:buClr>
              <a:buSzPct val="65000"/>
              <a:buFont typeface="Wingdings" pitchFamily="2" charset="2"/>
              <a:buChar char="v"/>
              <a:defRPr/>
            </a:pPr>
            <a:r>
              <a:rPr lang="en-US" sz="3200" kern="0">
                <a:solidFill>
                  <a:srgbClr val="FFFFFF"/>
                </a:solidFill>
                <a:latin typeface="Arial" pitchFamily="34" charset="0"/>
                <a:ea typeface="+mn-ea"/>
                <a:cs typeface="Arial" pitchFamily="34" charset="0"/>
              </a:rPr>
              <a:t>Attributes </a:t>
            </a:r>
            <a:r>
              <a:rPr lang="en-US" sz="3200" kern="0">
                <a:solidFill>
                  <a:srgbClr val="FFFFFF"/>
                </a:solidFill>
                <a:latin typeface="Arial" pitchFamily="34" charset="0"/>
                <a:ea typeface="+mn-ea"/>
                <a:cs typeface="Arial" pitchFamily="34" charset="0"/>
                <a:sym typeface="Wingdings" pitchFamily="2" charset="2"/>
              </a:rPr>
              <a:t> wildlife habitat, fire and insect risk</a:t>
            </a:r>
            <a:endParaRPr lang="en-US" sz="3200" kern="0" dirty="0">
              <a:solidFill>
                <a:srgbClr val="FFFFFF"/>
              </a:solidFill>
              <a:latin typeface="Arial" pitchFamily="34" charset="0"/>
              <a:ea typeface="+mn-ea"/>
              <a:cs typeface="Arial" pitchFamily="34" charset="0"/>
            </a:endParaRPr>
          </a:p>
        </p:txBody>
      </p:sp>
      <p:sp>
        <p:nvSpPr>
          <p:cNvPr id="58372" name="TextBox 4">
            <a:extLst>
              <a:ext uri="{FF2B5EF4-FFF2-40B4-BE49-F238E27FC236}">
                <a16:creationId xmlns:a16="http://schemas.microsoft.com/office/drawing/2014/main" id="{96F72D20-6DDB-D32A-1E2E-8BE129D4061D}"/>
              </a:ext>
            </a:extLst>
          </p:cNvPr>
          <p:cNvSpPr txBox="1">
            <a:spLocks noChangeArrowheads="1"/>
          </p:cNvSpPr>
          <p:nvPr/>
        </p:nvSpPr>
        <p:spPr bwMode="auto">
          <a:xfrm>
            <a:off x="5791200" y="1752600"/>
            <a:ext cx="3352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182563"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Font typeface="Arial" panose="020B0604020202020204" pitchFamily="34" charset="0"/>
              <a:buChar char="•"/>
            </a:pPr>
            <a:r>
              <a:rPr lang="en-US" altLang="en-US">
                <a:solidFill>
                  <a:srgbClr val="FFFFFF"/>
                </a:solidFill>
                <a:latin typeface="Arial" panose="020B0604020202020204" pitchFamily="34" charset="0"/>
                <a:cs typeface="Arial" panose="020B0604020202020204" pitchFamily="34" charset="0"/>
              </a:rPr>
              <a:t>% Canopy cover</a:t>
            </a:r>
          </a:p>
          <a:p>
            <a:pPr eaLnBrk="1" hangingPunct="1">
              <a:buFont typeface="Arial" panose="020B0604020202020204" pitchFamily="34" charset="0"/>
              <a:buChar char="•"/>
            </a:pPr>
            <a:r>
              <a:rPr lang="en-US" altLang="en-US">
                <a:solidFill>
                  <a:srgbClr val="FFFFFF"/>
                </a:solidFill>
                <a:latin typeface="Arial" panose="020B0604020202020204" pitchFamily="34" charset="0"/>
                <a:cs typeface="Arial" panose="020B0604020202020204" pitchFamily="34" charset="0"/>
              </a:rPr>
              <a:t># Canopy layers</a:t>
            </a:r>
          </a:p>
          <a:p>
            <a:pPr eaLnBrk="1" hangingPunct="1">
              <a:buFont typeface="Arial" panose="020B0604020202020204" pitchFamily="34" charset="0"/>
              <a:buChar char="•"/>
            </a:pPr>
            <a:r>
              <a:rPr lang="en-US" altLang="en-US">
                <a:solidFill>
                  <a:srgbClr val="FFFFFF"/>
                </a:solidFill>
                <a:latin typeface="Arial" panose="020B0604020202020204" pitchFamily="34" charset="0"/>
                <a:cs typeface="Arial" panose="020B0604020202020204" pitchFamily="34" charset="0"/>
              </a:rPr>
              <a:t>Species composition (overstory, understory)</a:t>
            </a:r>
          </a:p>
          <a:p>
            <a:pPr eaLnBrk="1" hangingPunct="1">
              <a:buFont typeface="Arial" panose="020B0604020202020204" pitchFamily="34" charset="0"/>
              <a:buChar char="•"/>
            </a:pPr>
            <a:r>
              <a:rPr lang="en-US" altLang="en-US">
                <a:solidFill>
                  <a:srgbClr val="FFFFFF"/>
                </a:solidFill>
                <a:latin typeface="Arial" panose="020B0604020202020204" pitchFamily="34" charset="0"/>
                <a:cs typeface="Arial" panose="020B0604020202020204" pitchFamily="34" charset="0"/>
              </a:rPr>
              <a:t>Tree size</a:t>
            </a:r>
          </a:p>
          <a:p>
            <a:pPr eaLnBrk="1" hangingPunct="1">
              <a:buFont typeface="Arial" panose="020B0604020202020204" pitchFamily="34" charset="0"/>
              <a:buChar char="•"/>
            </a:pPr>
            <a:r>
              <a:rPr lang="en-US" altLang="en-US">
                <a:solidFill>
                  <a:srgbClr val="FFFFFF"/>
                </a:solidFill>
                <a:latin typeface="Arial" panose="020B0604020202020204" pitchFamily="34" charset="0"/>
                <a:cs typeface="Arial" panose="020B0604020202020204" pitchFamily="34" charset="0"/>
              </a:rPr>
              <a:t>Clumpiness of trees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1CAEC484-645E-971A-437E-F174E91A1378}"/>
              </a:ext>
            </a:extLst>
          </p:cNvPr>
          <p:cNvSpPr>
            <a:spLocks noChangeArrowheads="1"/>
          </p:cNvSpPr>
          <p:nvPr/>
        </p:nvSpPr>
        <p:spPr bwMode="auto">
          <a:xfrm>
            <a:off x="828675" y="152400"/>
            <a:ext cx="7629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a:solidFill>
                  <a:srgbClr val="FFFFFF"/>
                </a:solidFill>
              </a:rPr>
              <a:t>“Restore forest patterns, processes, and functions to increase resilience to climate  change and to disturbances.”</a:t>
            </a:r>
          </a:p>
        </p:txBody>
      </p:sp>
      <p:pic>
        <p:nvPicPr>
          <p:cNvPr id="3" name="Picture 2">
            <a:extLst>
              <a:ext uri="{FF2B5EF4-FFF2-40B4-BE49-F238E27FC236}">
                <a16:creationId xmlns:a16="http://schemas.microsoft.com/office/drawing/2014/main" id="{F3471868-9FFA-A25D-7E1D-B88FB23B4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1066800"/>
            <a:ext cx="4295775" cy="529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a:extLst>
              <a:ext uri="{FF2B5EF4-FFF2-40B4-BE49-F238E27FC236}">
                <a16:creationId xmlns:a16="http://schemas.microsoft.com/office/drawing/2014/main" id="{0FDE3DB6-1BEC-A3DA-A2FD-0119CEAD4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81000"/>
            <a:ext cx="620871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C:\LT_Workspace\E\Photos\SubsetForPresentation\Fractal_Tree.jpg">
            <a:extLst>
              <a:ext uri="{FF2B5EF4-FFF2-40B4-BE49-F238E27FC236}">
                <a16:creationId xmlns:a16="http://schemas.microsoft.com/office/drawing/2014/main" id="{8027932A-1B40-1AD8-AF55-2C263EB8F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6383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LT_Workspace\E\Photos\SubsetForPresentation\fractal_leaf.jpg">
            <a:extLst>
              <a:ext uri="{FF2B5EF4-FFF2-40B4-BE49-F238E27FC236}">
                <a16:creationId xmlns:a16="http://schemas.microsoft.com/office/drawing/2014/main" id="{1ABEBB53-600E-E4D0-6160-55D1C1F239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489200"/>
            <a:ext cx="40386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LT_Workspace\E\Photos\SubsetForPresentation\TREE_ROOTS_SPACE_ROOT.jpg">
            <a:extLst>
              <a:ext uri="{FF2B5EF4-FFF2-40B4-BE49-F238E27FC236}">
                <a16:creationId xmlns:a16="http://schemas.microsoft.com/office/drawing/2014/main" id="{50C19B53-C63B-6797-C8C5-405AFFCF05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4019550"/>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LT_Workspace\E\Photos\SubsetForPresentation\EmboliaArbres,0.jpg">
            <a:extLst>
              <a:ext uri="{FF2B5EF4-FFF2-40B4-BE49-F238E27FC236}">
                <a16:creationId xmlns:a16="http://schemas.microsoft.com/office/drawing/2014/main" id="{B8631967-380B-AD5C-7D64-38BA13A248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5226050"/>
            <a:ext cx="20383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0418" name="TextBox 3">
            <a:extLst>
              <a:ext uri="{FF2B5EF4-FFF2-40B4-BE49-F238E27FC236}">
                <a16:creationId xmlns:a16="http://schemas.microsoft.com/office/drawing/2014/main" id="{ECA6DD37-5B90-8097-BFBB-B494DC13CCD4}"/>
              </a:ext>
            </a:extLst>
          </p:cNvPr>
          <p:cNvSpPr txBox="1">
            <a:spLocks noChangeArrowheads="1"/>
          </p:cNvSpPr>
          <p:nvPr/>
        </p:nvSpPr>
        <p:spPr bwMode="auto">
          <a:xfrm>
            <a:off x="5848350" y="685800"/>
            <a:ext cx="3143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Font typeface="Arial" panose="020B0604020202020204" pitchFamily="34" charset="0"/>
              <a:buChar char="•"/>
            </a:pPr>
            <a:r>
              <a:rPr lang="en-US" altLang="en-US">
                <a:solidFill>
                  <a:srgbClr val="FFFFFF"/>
                </a:solidFill>
              </a:rPr>
              <a:t>Major Flow Routes</a:t>
            </a:r>
          </a:p>
          <a:p>
            <a:pPr eaLnBrk="1" hangingPunct="1">
              <a:buFont typeface="Arial" panose="020B0604020202020204" pitchFamily="34" charset="0"/>
              <a:buChar char="•"/>
            </a:pPr>
            <a:r>
              <a:rPr lang="en-US" altLang="en-US">
                <a:solidFill>
                  <a:srgbClr val="FFFFFF"/>
                </a:solidFill>
              </a:rPr>
              <a:t>Fireline Intensity</a:t>
            </a:r>
          </a:p>
          <a:p>
            <a:pPr eaLnBrk="1" hangingPunct="1">
              <a:buFont typeface="Arial" panose="020B0604020202020204" pitchFamily="34" charset="0"/>
              <a:buChar char="•"/>
            </a:pPr>
            <a:r>
              <a:rPr lang="en-US" altLang="en-US">
                <a:solidFill>
                  <a:srgbClr val="FFFFFF"/>
                </a:solidFill>
              </a:rPr>
              <a:t>Rate of Spread</a:t>
            </a:r>
          </a:p>
        </p:txBody>
      </p:sp>
      <p:sp>
        <p:nvSpPr>
          <p:cNvPr id="60419" name="TextBox 4">
            <a:extLst>
              <a:ext uri="{FF2B5EF4-FFF2-40B4-BE49-F238E27FC236}">
                <a16:creationId xmlns:a16="http://schemas.microsoft.com/office/drawing/2014/main" id="{9A1BC69E-0D61-018D-7E0C-ABBCA4769B99}"/>
              </a:ext>
            </a:extLst>
          </p:cNvPr>
          <p:cNvSpPr txBox="1">
            <a:spLocks noChangeArrowheads="1"/>
          </p:cNvSpPr>
          <p:nvPr/>
        </p:nvSpPr>
        <p:spPr bwMode="auto">
          <a:xfrm>
            <a:off x="5848350" y="5715000"/>
            <a:ext cx="3143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buFont typeface="Wingdings" panose="05000000000000000000" pitchFamily="2" charset="2"/>
              <a:buChar char="Ø"/>
            </a:pPr>
            <a:r>
              <a:rPr lang="en-US" altLang="en-US" sz="1400">
                <a:solidFill>
                  <a:srgbClr val="FFFFFF"/>
                </a:solidFill>
              </a:rPr>
              <a:t>Modeled using current fuels maps</a:t>
            </a:r>
          </a:p>
          <a:p>
            <a:pPr eaLnBrk="1" hangingPunct="1">
              <a:buFont typeface="Wingdings" panose="05000000000000000000" pitchFamily="2" charset="2"/>
              <a:buChar char="Ø"/>
            </a:pPr>
            <a:r>
              <a:rPr lang="en-US" altLang="en-US" sz="1400">
                <a:solidFill>
                  <a:srgbClr val="FFFFFF"/>
                </a:solidFill>
              </a:rPr>
              <a:t>No ROV</a:t>
            </a:r>
          </a:p>
          <a:p>
            <a:pPr eaLnBrk="1" hangingPunct="1">
              <a:buFont typeface="Wingdings" panose="05000000000000000000" pitchFamily="2" charset="2"/>
              <a:buChar char="Ø"/>
            </a:pPr>
            <a:r>
              <a:rPr lang="en-US" altLang="en-US" sz="1400">
                <a:solidFill>
                  <a:srgbClr val="FFFFFF"/>
                </a:solidFill>
              </a:rPr>
              <a:t>Incorporated using the DSS</a:t>
            </a:r>
          </a:p>
        </p:txBody>
      </p:sp>
      <p:pic>
        <p:nvPicPr>
          <p:cNvPr id="60420" name="Picture 3">
            <a:extLst>
              <a:ext uri="{FF2B5EF4-FFF2-40B4-BE49-F238E27FC236}">
                <a16:creationId xmlns:a16="http://schemas.microsoft.com/office/drawing/2014/main" id="{D77A7D08-77F0-34BE-67A0-26F4048B1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0175"/>
            <a:ext cx="4876800" cy="657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27F878-1CE1-F2BC-9505-E6BE288393C5}"/>
              </a:ext>
            </a:extLst>
          </p:cNvPr>
          <p:cNvSpPr txBox="1"/>
          <p:nvPr/>
        </p:nvSpPr>
        <p:spPr>
          <a:xfrm>
            <a:off x="304800" y="5875338"/>
            <a:ext cx="8382000" cy="830262"/>
          </a:xfrm>
          <a:prstGeom prst="rect">
            <a:avLst/>
          </a:prstGeom>
          <a:noFill/>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DDD4CB"/>
                </a:solidFill>
              </a:rPr>
              <a:t>“Ecosystem restoration” is ecologically based providing ecosystem services as the tangible outputs.</a:t>
            </a:r>
          </a:p>
        </p:txBody>
      </p:sp>
      <p:pic>
        <p:nvPicPr>
          <p:cNvPr id="61442" name="Picture 3">
            <a:extLst>
              <a:ext uri="{FF2B5EF4-FFF2-40B4-BE49-F238E27FC236}">
                <a16:creationId xmlns:a16="http://schemas.microsoft.com/office/drawing/2014/main" id="{2798BA11-DC7E-EE74-D4CA-9A94839586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692150"/>
            <a:ext cx="423545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1">
            <a:extLst>
              <a:ext uri="{FF2B5EF4-FFF2-40B4-BE49-F238E27FC236}">
                <a16:creationId xmlns:a16="http://schemas.microsoft.com/office/drawing/2014/main" id="{B0310F6A-8010-6EF9-0DFE-075AB9113D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16125" y="76200"/>
            <a:ext cx="51466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a:extLst>
              <a:ext uri="{FF2B5EF4-FFF2-40B4-BE49-F238E27FC236}">
                <a16:creationId xmlns:a16="http://schemas.microsoft.com/office/drawing/2014/main" id="{96FB9B5A-237F-6339-1E01-63F0C6FC5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01675"/>
            <a:ext cx="5486400" cy="463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0" name="TextBox 2">
            <a:extLst>
              <a:ext uri="{FF2B5EF4-FFF2-40B4-BE49-F238E27FC236}">
                <a16:creationId xmlns:a16="http://schemas.microsoft.com/office/drawing/2014/main" id="{5EF04C46-391F-16D9-93BE-566CF247D3AA}"/>
              </a:ext>
            </a:extLst>
          </p:cNvPr>
          <p:cNvSpPr txBox="1">
            <a:spLocks noChangeArrowheads="1"/>
          </p:cNvSpPr>
          <p:nvPr/>
        </p:nvSpPr>
        <p:spPr bwMode="auto">
          <a:xfrm>
            <a:off x="6324600" y="1295400"/>
            <a:ext cx="2514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FFFFFF"/>
                </a:solidFill>
              </a:rPr>
              <a:t>Interior Columbia Basin Ecosystem Management Project (ICBEMP)</a:t>
            </a:r>
          </a:p>
        </p:txBody>
      </p:sp>
      <p:sp>
        <p:nvSpPr>
          <p:cNvPr id="63491" name="TextBox 3">
            <a:extLst>
              <a:ext uri="{FF2B5EF4-FFF2-40B4-BE49-F238E27FC236}">
                <a16:creationId xmlns:a16="http://schemas.microsoft.com/office/drawing/2014/main" id="{71154AE4-1A03-887D-46F7-322736B39279}"/>
              </a:ext>
            </a:extLst>
          </p:cNvPr>
          <p:cNvSpPr txBox="1">
            <a:spLocks noChangeArrowheads="1"/>
          </p:cNvSpPr>
          <p:nvPr/>
        </p:nvSpPr>
        <p:spPr bwMode="auto">
          <a:xfrm>
            <a:off x="6324600" y="2819400"/>
            <a:ext cx="213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FFFFFF"/>
                </a:solidFill>
              </a:rPr>
              <a:t>Hessburg et al. 2000</a:t>
            </a:r>
          </a:p>
        </p:txBody>
      </p:sp>
      <p:sp>
        <p:nvSpPr>
          <p:cNvPr id="63492" name="TextBox 4">
            <a:extLst>
              <a:ext uri="{FF2B5EF4-FFF2-40B4-BE49-F238E27FC236}">
                <a16:creationId xmlns:a16="http://schemas.microsoft.com/office/drawing/2014/main" id="{EBCF7D16-3342-9252-BD3F-01A08916A57E}"/>
              </a:ext>
            </a:extLst>
          </p:cNvPr>
          <p:cNvSpPr txBox="1">
            <a:spLocks noChangeArrowheads="1"/>
          </p:cNvSpPr>
          <p:nvPr/>
        </p:nvSpPr>
        <p:spPr bwMode="auto">
          <a:xfrm>
            <a:off x="152400" y="152400"/>
            <a:ext cx="563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2000" u="sng">
                <a:solidFill>
                  <a:srgbClr val="FFFFFF"/>
                </a:solidFill>
              </a:rPr>
              <a:t>Ecological subregions of the Interior Columbia Basin</a:t>
            </a:r>
          </a:p>
        </p:txBody>
      </p:sp>
      <p:sp>
        <p:nvSpPr>
          <p:cNvPr id="6" name="TextBox 5">
            <a:extLst>
              <a:ext uri="{FF2B5EF4-FFF2-40B4-BE49-F238E27FC236}">
                <a16:creationId xmlns:a16="http://schemas.microsoft.com/office/drawing/2014/main" id="{228BB408-2637-77F6-6D63-51FC897F89A7}"/>
              </a:ext>
            </a:extLst>
          </p:cNvPr>
          <p:cNvSpPr txBox="1"/>
          <p:nvPr/>
        </p:nvSpPr>
        <p:spPr>
          <a:xfrm>
            <a:off x="6400800" y="4327525"/>
            <a:ext cx="2133600" cy="2000250"/>
          </a:xfrm>
          <a:prstGeom prst="rect">
            <a:avLst/>
          </a:prstGeom>
          <a:noFill/>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FFFFFF"/>
                </a:solidFill>
              </a:rPr>
              <a:t>Based on:</a:t>
            </a:r>
          </a:p>
          <a:p>
            <a:pPr eaLnBrk="1" hangingPunct="1">
              <a:buFont typeface="Arial" panose="020B0604020202020204" pitchFamily="34" charset="0"/>
              <a:buChar char="•"/>
            </a:pPr>
            <a:r>
              <a:rPr lang="en-US" altLang="en-US" sz="2000">
                <a:solidFill>
                  <a:srgbClr val="FFFFFF"/>
                </a:solidFill>
              </a:rPr>
              <a:t>Temperature</a:t>
            </a:r>
          </a:p>
          <a:p>
            <a:pPr eaLnBrk="1" hangingPunct="1">
              <a:buFont typeface="Arial" panose="020B0604020202020204" pitchFamily="34" charset="0"/>
              <a:buChar char="•"/>
            </a:pPr>
            <a:r>
              <a:rPr lang="en-US" altLang="en-US" sz="2000">
                <a:solidFill>
                  <a:srgbClr val="FFFFFF"/>
                </a:solidFill>
              </a:rPr>
              <a:t>Precipitation</a:t>
            </a:r>
          </a:p>
          <a:p>
            <a:pPr eaLnBrk="1" hangingPunct="1">
              <a:buFont typeface="Arial" panose="020B0604020202020204" pitchFamily="34" charset="0"/>
              <a:buChar char="•"/>
            </a:pPr>
            <a:r>
              <a:rPr lang="en-US" altLang="en-US" sz="2000">
                <a:solidFill>
                  <a:srgbClr val="FFFFFF"/>
                </a:solidFill>
              </a:rPr>
              <a:t>Solar insolation</a:t>
            </a:r>
          </a:p>
          <a:p>
            <a:pPr eaLnBrk="1" hangingPunct="1">
              <a:buFont typeface="Arial" panose="020B0604020202020204" pitchFamily="34" charset="0"/>
              <a:buChar char="•"/>
            </a:pPr>
            <a:r>
              <a:rPr lang="en-US" altLang="en-US" sz="2000">
                <a:solidFill>
                  <a:srgbClr val="FFFFFF"/>
                </a:solidFill>
              </a:rPr>
              <a:t>PVG</a:t>
            </a:r>
          </a:p>
          <a:p>
            <a:pPr eaLnBrk="1" hangingPunct="1">
              <a:buFont typeface="Arial" panose="020B0604020202020204" pitchFamily="34" charset="0"/>
              <a:buChar char="•"/>
            </a:pPr>
            <a:r>
              <a:rPr lang="en-US" altLang="en-US" sz="2000">
                <a:solidFill>
                  <a:srgbClr val="FFFFFF"/>
                </a:solidFill>
              </a:rPr>
              <a:t>Bailey’s Eco’s.</a:t>
            </a:r>
          </a:p>
        </p:txBody>
      </p:sp>
      <p:sp>
        <p:nvSpPr>
          <p:cNvPr id="63494" name="TextBox 6">
            <a:extLst>
              <a:ext uri="{FF2B5EF4-FFF2-40B4-BE49-F238E27FC236}">
                <a16:creationId xmlns:a16="http://schemas.microsoft.com/office/drawing/2014/main" id="{24BA1419-B89C-F95E-D1BB-09255667D429}"/>
              </a:ext>
            </a:extLst>
          </p:cNvPr>
          <p:cNvSpPr txBox="1">
            <a:spLocks noChangeArrowheads="1"/>
          </p:cNvSpPr>
          <p:nvPr/>
        </p:nvSpPr>
        <p:spPr bwMode="auto">
          <a:xfrm>
            <a:off x="2362200" y="5934075"/>
            <a:ext cx="152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FFFFFF"/>
                </a:solidFill>
              </a:rPr>
              <a:t>54 ESRs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CF216EB0-254E-FB38-ADAE-0F56800FEBA3}"/>
              </a:ext>
            </a:extLst>
          </p:cNvPr>
          <p:cNvSpPr>
            <a:spLocks noGrp="1" noChangeArrowheads="1"/>
          </p:cNvSpPr>
          <p:nvPr>
            <p:ph type="title"/>
          </p:nvPr>
        </p:nvSpPr>
        <p:spPr>
          <a:xfrm>
            <a:off x="685800" y="76200"/>
            <a:ext cx="7772400" cy="990600"/>
          </a:xfrm>
        </p:spPr>
        <p:txBody>
          <a:bodyPr/>
          <a:lstStyle/>
          <a:p>
            <a:pPr eaLnBrk="1" hangingPunct="1"/>
            <a:r>
              <a:rPr lang="en-US" altLang="en-US">
                <a:solidFill>
                  <a:srgbClr val="FFFFFF"/>
                </a:solidFill>
              </a:rPr>
              <a:t>Key Forest Restoration Issues</a:t>
            </a:r>
          </a:p>
        </p:txBody>
      </p:sp>
      <p:sp>
        <p:nvSpPr>
          <p:cNvPr id="32770" name="Rectangle 3">
            <a:extLst>
              <a:ext uri="{FF2B5EF4-FFF2-40B4-BE49-F238E27FC236}">
                <a16:creationId xmlns:a16="http://schemas.microsoft.com/office/drawing/2014/main" id="{CF6B0CBB-A936-35B2-CA77-A04C737EE9D6}"/>
              </a:ext>
            </a:extLst>
          </p:cNvPr>
          <p:cNvSpPr>
            <a:spLocks noGrp="1" noChangeArrowheads="1"/>
          </p:cNvSpPr>
          <p:nvPr>
            <p:ph type="body" sz="half" idx="1"/>
          </p:nvPr>
        </p:nvSpPr>
        <p:spPr>
          <a:xfrm>
            <a:off x="304800" y="1905000"/>
            <a:ext cx="4191000" cy="3276600"/>
          </a:xfrm>
        </p:spPr>
        <p:txBody>
          <a:bodyPr/>
          <a:lstStyle/>
          <a:p>
            <a:pPr marL="342900" lvl="1" indent="-342900" eaLnBrk="1" hangingPunct="1"/>
            <a:r>
              <a:rPr lang="en-US" altLang="en-US" sz="2400">
                <a:solidFill>
                  <a:srgbClr val="FFFFFF"/>
                </a:solidFill>
              </a:rPr>
              <a:t>Restoring Resiliency to Landscapes</a:t>
            </a:r>
          </a:p>
          <a:p>
            <a:pPr marL="342900" lvl="1" indent="-342900" eaLnBrk="1" hangingPunct="1"/>
            <a:r>
              <a:rPr lang="en-US" altLang="en-US" sz="2400">
                <a:solidFill>
                  <a:srgbClr val="FFFFFF"/>
                </a:solidFill>
              </a:rPr>
              <a:t>Spotted Owl Recovery</a:t>
            </a:r>
          </a:p>
          <a:p>
            <a:pPr marL="342900" lvl="1" indent="-342900" eaLnBrk="1" hangingPunct="1"/>
            <a:r>
              <a:rPr lang="en-US" altLang="en-US" sz="2400">
                <a:solidFill>
                  <a:srgbClr val="FFFFFF"/>
                </a:solidFill>
              </a:rPr>
              <a:t>Climate Change</a:t>
            </a:r>
          </a:p>
          <a:p>
            <a:pPr marL="342900" lvl="1" indent="-342900" eaLnBrk="1" hangingPunct="1"/>
            <a:r>
              <a:rPr lang="en-US" altLang="en-US" sz="2400">
                <a:solidFill>
                  <a:srgbClr val="FFFFFF"/>
                </a:solidFill>
              </a:rPr>
              <a:t>Road/Aquatic Evaluation</a:t>
            </a:r>
          </a:p>
          <a:p>
            <a:pPr marL="342900" lvl="1" indent="-342900" eaLnBrk="1" hangingPunct="1"/>
            <a:r>
              <a:rPr lang="en-US" altLang="en-US" sz="2400">
                <a:solidFill>
                  <a:srgbClr val="FFFFFF"/>
                </a:solidFill>
              </a:rPr>
              <a:t>Adaptive Management and Monitoring</a:t>
            </a:r>
          </a:p>
          <a:p>
            <a:pPr eaLnBrk="1" hangingPunct="1">
              <a:buFontTx/>
              <a:buNone/>
            </a:pPr>
            <a:endParaRPr lang="en-US" altLang="en-US" sz="2400">
              <a:solidFill>
                <a:srgbClr val="FFFFFF"/>
              </a:solidFill>
            </a:endParaRPr>
          </a:p>
        </p:txBody>
      </p:sp>
      <p:pic>
        <p:nvPicPr>
          <p:cNvPr id="32771" name="Picture 5" descr="underburn">
            <a:extLst>
              <a:ext uri="{FF2B5EF4-FFF2-40B4-BE49-F238E27FC236}">
                <a16:creationId xmlns:a16="http://schemas.microsoft.com/office/drawing/2014/main" id="{5E4C6A3C-4E05-E500-7E80-F9301A9ACD1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95800" y="1905000"/>
            <a:ext cx="4648200" cy="3098800"/>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DD7ADC9-E881-933F-3593-948A71D85AA3}"/>
              </a:ext>
            </a:extLst>
          </p:cNvPr>
          <p:cNvSpPr>
            <a:spLocks noGrp="1"/>
          </p:cNvSpPr>
          <p:nvPr>
            <p:ph type="title"/>
          </p:nvPr>
        </p:nvSpPr>
        <p:spPr>
          <a:xfrm>
            <a:off x="685800" y="76200"/>
            <a:ext cx="7772400" cy="1143000"/>
          </a:xfrm>
        </p:spPr>
        <p:txBody>
          <a:bodyPr/>
          <a:lstStyle/>
          <a:p>
            <a:pPr eaLnBrk="1" hangingPunct="1"/>
            <a:r>
              <a:rPr lang="en-US" altLang="en-US" b="1">
                <a:solidFill>
                  <a:srgbClr val="FFFFFF"/>
                </a:solidFill>
              </a:rPr>
              <a:t>Restoration Approach</a:t>
            </a:r>
          </a:p>
        </p:txBody>
      </p:sp>
      <p:sp>
        <p:nvSpPr>
          <p:cNvPr id="20483" name="Content Placeholder 2">
            <a:extLst>
              <a:ext uri="{FF2B5EF4-FFF2-40B4-BE49-F238E27FC236}">
                <a16:creationId xmlns:a16="http://schemas.microsoft.com/office/drawing/2014/main" id="{E2BA6DD2-3E6C-25D1-1CEA-9624A9705F45}"/>
              </a:ext>
            </a:extLst>
          </p:cNvPr>
          <p:cNvSpPr>
            <a:spLocks noGrp="1"/>
          </p:cNvSpPr>
          <p:nvPr>
            <p:ph idx="1"/>
          </p:nvPr>
        </p:nvSpPr>
        <p:spPr>
          <a:xfrm>
            <a:off x="152400" y="1066800"/>
            <a:ext cx="8839200" cy="5638800"/>
          </a:xfrm>
        </p:spPr>
        <p:txBody>
          <a:bodyPr/>
          <a:lstStyle/>
          <a:p>
            <a:pPr eaLnBrk="1" hangingPunct="1"/>
            <a:r>
              <a:rPr lang="en-US" altLang="en-US" sz="3000" b="1">
                <a:solidFill>
                  <a:srgbClr val="FFFFFF"/>
                </a:solidFill>
              </a:rPr>
              <a:t>Manage for landscape patterns of all structures</a:t>
            </a:r>
          </a:p>
          <a:p>
            <a:pPr eaLnBrk="1" hangingPunct="1"/>
            <a:r>
              <a:rPr lang="en-US" altLang="en-US" sz="3000" b="1">
                <a:solidFill>
                  <a:srgbClr val="FFFFFF"/>
                </a:solidFill>
              </a:rPr>
              <a:t>Restore native fire regimes across landscapes, while planning for chance events</a:t>
            </a:r>
          </a:p>
          <a:p>
            <a:pPr eaLnBrk="1" hangingPunct="1"/>
            <a:r>
              <a:rPr lang="en-US" altLang="en-US" sz="3000" b="1">
                <a:solidFill>
                  <a:srgbClr val="FFFFFF"/>
                </a:solidFill>
              </a:rPr>
              <a:t>Restore native patch size distributions </a:t>
            </a:r>
          </a:p>
          <a:p>
            <a:pPr eaLnBrk="1" hangingPunct="1"/>
            <a:r>
              <a:rPr lang="en-US" altLang="en-US" sz="3000" b="1">
                <a:solidFill>
                  <a:srgbClr val="FFFFFF"/>
                </a:solidFill>
              </a:rPr>
              <a:t>Restore spatial variability within stands </a:t>
            </a:r>
          </a:p>
          <a:p>
            <a:pPr eaLnBrk="1" hangingPunct="1"/>
            <a:r>
              <a:rPr lang="en-US" altLang="en-US" sz="3000" b="1">
                <a:solidFill>
                  <a:srgbClr val="FFFFFF"/>
                </a:solidFill>
              </a:rPr>
              <a:t>Retain fire tolerant structures</a:t>
            </a:r>
          </a:p>
          <a:p>
            <a:pPr eaLnBrk="1" hangingPunct="1"/>
            <a:r>
              <a:rPr lang="en-US" altLang="en-US" sz="3000" b="1">
                <a:solidFill>
                  <a:srgbClr val="FFFFFF"/>
                </a:solidFill>
              </a:rPr>
              <a:t>Develop long-term plans for maintaining our investment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500"/>
                                        <p:tgtEl>
                                          <p:spTgt spid="2048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483">
                                            <p:txEl>
                                              <p:pRg st="1" end="1"/>
                                            </p:txEl>
                                          </p:spTgt>
                                        </p:tgtEl>
                                        <p:attrNameLst>
                                          <p:attrName>style.visibility</p:attrName>
                                        </p:attrNameLst>
                                      </p:cBhvr>
                                      <p:to>
                                        <p:strVal val="visible"/>
                                      </p:to>
                                    </p:set>
                                    <p:animEffect transition="in" filter="fade">
                                      <p:cBhvr>
                                        <p:cTn id="10" dur="500"/>
                                        <p:tgtEl>
                                          <p:spTgt spid="20483">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animEffect transition="in" filter="fade">
                                      <p:cBhvr>
                                        <p:cTn id="15" dur="500"/>
                                        <p:tgtEl>
                                          <p:spTgt spid="20483">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0483">
                                            <p:txEl>
                                              <p:pRg st="3" end="3"/>
                                            </p:txEl>
                                          </p:spTgt>
                                        </p:tgtEl>
                                        <p:attrNameLst>
                                          <p:attrName>style.visibility</p:attrName>
                                        </p:attrNameLst>
                                      </p:cBhvr>
                                      <p:to>
                                        <p:strVal val="visible"/>
                                      </p:to>
                                    </p:set>
                                    <p:animEffect transition="in" filter="fade">
                                      <p:cBhvr>
                                        <p:cTn id="20" dur="500"/>
                                        <p:tgtEl>
                                          <p:spTgt spid="2048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0483">
                                            <p:txEl>
                                              <p:pRg st="4" end="4"/>
                                            </p:txEl>
                                          </p:spTgt>
                                        </p:tgtEl>
                                        <p:attrNameLst>
                                          <p:attrName>style.visibility</p:attrName>
                                        </p:attrNameLst>
                                      </p:cBhvr>
                                      <p:to>
                                        <p:strVal val="visible"/>
                                      </p:to>
                                    </p:set>
                                    <p:animEffect transition="in" filter="fade">
                                      <p:cBhvr>
                                        <p:cTn id="23" dur="500"/>
                                        <p:tgtEl>
                                          <p:spTgt spid="2048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0483">
                                            <p:txEl>
                                              <p:pRg st="5" end="5"/>
                                            </p:txEl>
                                          </p:spTgt>
                                        </p:tgtEl>
                                        <p:attrNameLst>
                                          <p:attrName>style.visibility</p:attrName>
                                        </p:attrNameLst>
                                      </p:cBhvr>
                                      <p:to>
                                        <p:strVal val="visible"/>
                                      </p:to>
                                    </p:set>
                                    <p:animEffect transition="in" filter="fade">
                                      <p:cBhvr>
                                        <p:cTn id="26" dur="500"/>
                                        <p:tgtEl>
                                          <p:spTgt spid="2048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19A431-2809-4C0A-46EE-B9BB8CFD3CC3}"/>
              </a:ext>
            </a:extLst>
          </p:cNvPr>
          <p:cNvSpPr txBox="1">
            <a:spLocks/>
          </p:cNvSpPr>
          <p:nvPr/>
        </p:nvSpPr>
        <p:spPr>
          <a:xfrm>
            <a:off x="609600" y="914400"/>
            <a:ext cx="8305800" cy="5867400"/>
          </a:xfrm>
          <a:prstGeom prst="rect">
            <a:avLst/>
          </a:prstGeom>
        </p:spPr>
        <p:txBody>
          <a:bodyPr>
            <a:normAutofit/>
          </a:bodyPr>
          <a:lstStyle/>
          <a:p>
            <a:pPr marL="342900" indent="-342900">
              <a:lnSpc>
                <a:spcPct val="125000"/>
              </a:lnSpc>
              <a:spcBef>
                <a:spcPct val="20000"/>
              </a:spcBef>
              <a:buClr>
                <a:schemeClr val="tx2"/>
              </a:buClr>
              <a:buSzPct val="65000"/>
              <a:buFont typeface="Wingdings" pitchFamily="2" charset="2"/>
              <a:buChar char="v"/>
              <a:defRPr/>
            </a:pPr>
            <a:r>
              <a:rPr lang="en-US" sz="3000" kern="0" dirty="0">
                <a:solidFill>
                  <a:srgbClr val="FFFFFF"/>
                </a:solidFill>
                <a:latin typeface="Arial" pitchFamily="34" charset="0"/>
                <a:ea typeface="+mn-ea"/>
                <a:cs typeface="Arial" pitchFamily="34" charset="0"/>
              </a:rPr>
              <a:t>Doing the right things in the right places</a:t>
            </a:r>
          </a:p>
          <a:p>
            <a:pPr marL="742950" lvl="1" indent="-285750">
              <a:lnSpc>
                <a:spcPct val="125000"/>
              </a:lnSpc>
              <a:spcBef>
                <a:spcPct val="20000"/>
              </a:spcBef>
              <a:buFontTx/>
              <a:buChar char="–"/>
              <a:defRPr/>
            </a:pPr>
            <a:r>
              <a:rPr lang="en-US" sz="2600" kern="0" dirty="0">
                <a:solidFill>
                  <a:srgbClr val="FFFFFF"/>
                </a:solidFill>
                <a:latin typeface="Arial" pitchFamily="34" charset="0"/>
                <a:ea typeface="+mn-ea"/>
                <a:cs typeface="Arial" pitchFamily="34" charset="0"/>
              </a:rPr>
              <a:t>Identify priority areas</a:t>
            </a:r>
          </a:p>
          <a:p>
            <a:pPr marL="742950" lvl="1" indent="-285750">
              <a:lnSpc>
                <a:spcPct val="125000"/>
              </a:lnSpc>
              <a:spcBef>
                <a:spcPct val="20000"/>
              </a:spcBef>
              <a:buFontTx/>
              <a:buChar char="–"/>
              <a:defRPr/>
            </a:pPr>
            <a:r>
              <a:rPr lang="en-US" sz="2600" kern="0" dirty="0">
                <a:solidFill>
                  <a:srgbClr val="FFFFFF"/>
                </a:solidFill>
                <a:latin typeface="Arial" pitchFamily="34" charset="0"/>
                <a:ea typeface="+mn-ea"/>
                <a:cs typeface="Arial" pitchFamily="34" charset="0"/>
              </a:rPr>
              <a:t>Make transparent decisions</a:t>
            </a:r>
          </a:p>
          <a:p>
            <a:pPr marL="742950" lvl="1" indent="-285750">
              <a:lnSpc>
                <a:spcPct val="125000"/>
              </a:lnSpc>
              <a:spcBef>
                <a:spcPct val="20000"/>
              </a:spcBef>
              <a:buFontTx/>
              <a:buChar char="–"/>
              <a:defRPr/>
            </a:pPr>
            <a:r>
              <a:rPr lang="en-US" sz="2600" kern="0" dirty="0">
                <a:solidFill>
                  <a:srgbClr val="FFFFFF"/>
                </a:solidFill>
                <a:latin typeface="Arial" pitchFamily="34" charset="0"/>
                <a:ea typeface="+mn-ea"/>
                <a:cs typeface="Arial" pitchFamily="34" charset="0"/>
              </a:rPr>
              <a:t>Prepare for the future</a:t>
            </a:r>
          </a:p>
          <a:p>
            <a:pPr marL="342900" indent="-342900">
              <a:lnSpc>
                <a:spcPct val="125000"/>
              </a:lnSpc>
              <a:spcBef>
                <a:spcPct val="20000"/>
              </a:spcBef>
              <a:buClr>
                <a:schemeClr val="tx2"/>
              </a:buClr>
              <a:buSzPct val="65000"/>
              <a:buFont typeface="Wingdings" pitchFamily="2" charset="2"/>
              <a:buChar char="v"/>
              <a:defRPr/>
            </a:pPr>
            <a:r>
              <a:rPr lang="en-US" sz="3000" kern="0" dirty="0">
                <a:solidFill>
                  <a:srgbClr val="FFFFFF"/>
                </a:solidFill>
                <a:latin typeface="Arial" pitchFamily="34" charset="0"/>
                <a:ea typeface="+mn-ea"/>
                <a:cs typeface="Arial" pitchFamily="34" charset="0"/>
              </a:rPr>
              <a:t>Focused field work, realistic timelines</a:t>
            </a:r>
          </a:p>
          <a:p>
            <a:pPr marL="342900" indent="-342900">
              <a:lnSpc>
                <a:spcPct val="125000"/>
              </a:lnSpc>
              <a:spcBef>
                <a:spcPct val="20000"/>
              </a:spcBef>
              <a:buClr>
                <a:schemeClr val="tx2"/>
              </a:buClr>
              <a:buSzPct val="65000"/>
              <a:buFont typeface="Wingdings" pitchFamily="2" charset="2"/>
              <a:buChar char="v"/>
              <a:defRPr/>
            </a:pPr>
            <a:r>
              <a:rPr lang="en-US" sz="3000" kern="0" dirty="0">
                <a:solidFill>
                  <a:srgbClr val="FFFFFF"/>
                </a:solidFill>
                <a:latin typeface="Arial" pitchFamily="34" charset="0"/>
                <a:ea typeface="+mn-ea"/>
                <a:cs typeface="Arial" pitchFamily="34" charset="0"/>
              </a:rPr>
              <a:t>Efficient planning (NEPA)</a:t>
            </a:r>
          </a:p>
          <a:p>
            <a:pPr marL="342900" indent="-342900">
              <a:lnSpc>
                <a:spcPct val="125000"/>
              </a:lnSpc>
              <a:spcBef>
                <a:spcPct val="20000"/>
              </a:spcBef>
              <a:buClr>
                <a:schemeClr val="tx2"/>
              </a:buClr>
              <a:buSzPct val="65000"/>
              <a:buFont typeface="Wingdings" pitchFamily="2" charset="2"/>
              <a:buChar char="v"/>
              <a:defRPr/>
            </a:pPr>
            <a:r>
              <a:rPr lang="en-US" sz="3000" kern="0" dirty="0">
                <a:solidFill>
                  <a:srgbClr val="FFFFFF"/>
                </a:solidFill>
                <a:latin typeface="Arial" pitchFamily="34" charset="0"/>
                <a:ea typeface="+mn-ea"/>
                <a:cs typeface="Arial" pitchFamily="34" charset="0"/>
              </a:rPr>
              <a:t>Integrated set of desired conditions</a:t>
            </a:r>
          </a:p>
          <a:p>
            <a:pPr marL="342900" indent="-342900">
              <a:lnSpc>
                <a:spcPct val="125000"/>
              </a:lnSpc>
              <a:spcBef>
                <a:spcPct val="20000"/>
              </a:spcBef>
              <a:buClr>
                <a:schemeClr val="tx2"/>
              </a:buClr>
              <a:buSzPct val="65000"/>
              <a:buFont typeface="Wingdings" pitchFamily="2" charset="2"/>
              <a:buChar char="v"/>
              <a:defRPr/>
            </a:pPr>
            <a:r>
              <a:rPr lang="en-US" sz="3000" kern="0" dirty="0">
                <a:solidFill>
                  <a:srgbClr val="FFFFFF"/>
                </a:solidFill>
                <a:latin typeface="Arial" pitchFamily="34" charset="0"/>
                <a:ea typeface="+mn-ea"/>
                <a:cs typeface="Arial" pitchFamily="34" charset="0"/>
              </a:rPr>
              <a:t>Emphasize and plan for outcomes</a:t>
            </a:r>
          </a:p>
          <a:p>
            <a:pPr marL="342900" indent="-342900">
              <a:lnSpc>
                <a:spcPct val="125000"/>
              </a:lnSpc>
              <a:spcBef>
                <a:spcPct val="20000"/>
              </a:spcBef>
              <a:buClr>
                <a:schemeClr val="tx2"/>
              </a:buClr>
              <a:buSzPct val="65000"/>
              <a:buFont typeface="Wingdings" pitchFamily="2" charset="2"/>
              <a:buChar char="v"/>
              <a:defRPr/>
            </a:pPr>
            <a:r>
              <a:rPr lang="en-US" sz="3000" kern="0" dirty="0">
                <a:solidFill>
                  <a:srgbClr val="FFFFFF"/>
                </a:solidFill>
                <a:latin typeface="Arial" pitchFamily="34" charset="0"/>
                <a:ea typeface="+mn-ea"/>
                <a:cs typeface="Arial" pitchFamily="34" charset="0"/>
              </a:rPr>
              <a:t>Incorporates science, support, collaborations</a:t>
            </a:r>
          </a:p>
        </p:txBody>
      </p:sp>
      <p:sp>
        <p:nvSpPr>
          <p:cNvPr id="4" name="Title 1">
            <a:extLst>
              <a:ext uri="{FF2B5EF4-FFF2-40B4-BE49-F238E27FC236}">
                <a16:creationId xmlns:a16="http://schemas.microsoft.com/office/drawing/2014/main" id="{EBB648FB-5194-DB35-6E57-CF61C39A8535}"/>
              </a:ext>
            </a:extLst>
          </p:cNvPr>
          <p:cNvSpPr txBox="1">
            <a:spLocks/>
          </p:cNvSpPr>
          <p:nvPr/>
        </p:nvSpPr>
        <p:spPr>
          <a:xfrm>
            <a:off x="457200" y="76200"/>
            <a:ext cx="8229600" cy="838200"/>
          </a:xfrm>
          <a:prstGeom prst="rect">
            <a:avLst/>
          </a:prstGeom>
        </p:spPr>
        <p:txBody>
          <a:bodyPr>
            <a:normAutofit/>
          </a:bodyPr>
          <a:lstStyle/>
          <a:p>
            <a:pPr algn="ctr">
              <a:defRPr/>
            </a:pPr>
            <a:r>
              <a:rPr lang="en-US" sz="4400" i="1" kern="0">
                <a:solidFill>
                  <a:srgbClr val="FFFFFF"/>
                </a:solidFill>
                <a:latin typeface="Arial" pitchFamily="34" charset="0"/>
                <a:ea typeface="+mj-ea"/>
                <a:cs typeface="+mj-cs"/>
              </a:rPr>
              <a:t>Benefits of the Strategy</a:t>
            </a:r>
            <a:endParaRPr lang="en-US" sz="4400" i="1" kern="0" dirty="0">
              <a:solidFill>
                <a:srgbClr val="FFFFFF"/>
              </a:solidFill>
              <a:latin typeface="Arial" pitchFamily="34" charset="0"/>
              <a:ea typeface="+mj-ea"/>
              <a:cs typeface="+mj-cs"/>
            </a:endParaRPr>
          </a:p>
        </p:txBody>
      </p:sp>
      <p:pic>
        <p:nvPicPr>
          <p:cNvPr id="34819" name="Picture 4" descr="IMG_1167.jpg">
            <a:extLst>
              <a:ext uri="{FF2B5EF4-FFF2-40B4-BE49-F238E27FC236}">
                <a16:creationId xmlns:a16="http://schemas.microsoft.com/office/drawing/2014/main" id="{12CDD7D4-F206-2028-6A28-ED6FE90149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5240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Oval 6">
            <a:extLst>
              <a:ext uri="{FF2B5EF4-FFF2-40B4-BE49-F238E27FC236}">
                <a16:creationId xmlns:a16="http://schemas.microsoft.com/office/drawing/2014/main" id="{6CEB25F8-794F-569A-9609-C9E0212D1D7F}"/>
              </a:ext>
            </a:extLst>
          </p:cNvPr>
          <p:cNvSpPr>
            <a:spLocks noChangeArrowheads="1"/>
          </p:cNvSpPr>
          <p:nvPr/>
        </p:nvSpPr>
        <p:spPr bwMode="auto">
          <a:xfrm>
            <a:off x="2514600" y="1676400"/>
            <a:ext cx="4495800" cy="1447800"/>
          </a:xfrm>
          <a:prstGeom prst="ellipse">
            <a:avLst/>
          </a:prstGeom>
          <a:solidFill>
            <a:srgbClr val="FFFFFF"/>
          </a:solidFill>
          <a:ln w="9525" algn="ctr">
            <a:solidFill>
              <a:schemeClr val="tx1"/>
            </a:solidFill>
            <a:round/>
            <a:headEnd/>
            <a:tailEnd/>
          </a:ln>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chemeClr val="bg2"/>
                </a:solidFill>
              </a:rPr>
              <a:t>Landscape Evaluation</a:t>
            </a:r>
          </a:p>
          <a:p>
            <a:pPr eaLnBrk="1" hangingPunct="1">
              <a:buFont typeface="Arial" panose="020B0604020202020204" pitchFamily="34" charset="0"/>
              <a:buChar char="•"/>
            </a:pPr>
            <a:r>
              <a:rPr lang="en-US" altLang="en-US" sz="1400" b="1">
                <a:solidFill>
                  <a:srgbClr val="00B050"/>
                </a:solidFill>
              </a:rPr>
              <a:t>Current state  w/rspct to ROV</a:t>
            </a:r>
          </a:p>
          <a:p>
            <a:pPr eaLnBrk="1" hangingPunct="1">
              <a:buFont typeface="Arial" panose="020B0604020202020204" pitchFamily="34" charset="0"/>
              <a:buChar char="•"/>
            </a:pPr>
            <a:r>
              <a:rPr lang="en-US" altLang="en-US" sz="1400">
                <a:solidFill>
                  <a:schemeClr val="bg2"/>
                </a:solidFill>
              </a:rPr>
              <a:t>Decision makers’ priorties</a:t>
            </a:r>
          </a:p>
        </p:txBody>
      </p:sp>
      <p:sp>
        <p:nvSpPr>
          <p:cNvPr id="35842" name="Oval 7">
            <a:extLst>
              <a:ext uri="{FF2B5EF4-FFF2-40B4-BE49-F238E27FC236}">
                <a16:creationId xmlns:a16="http://schemas.microsoft.com/office/drawing/2014/main" id="{89160F11-37D3-CB46-6E74-D9B0344011E4}"/>
              </a:ext>
            </a:extLst>
          </p:cNvPr>
          <p:cNvSpPr>
            <a:spLocks noChangeArrowheads="1"/>
          </p:cNvSpPr>
          <p:nvPr/>
        </p:nvSpPr>
        <p:spPr bwMode="auto">
          <a:xfrm>
            <a:off x="5105400" y="4191000"/>
            <a:ext cx="3657600" cy="1066800"/>
          </a:xfrm>
          <a:prstGeom prst="ellipse">
            <a:avLst/>
          </a:prstGeom>
          <a:solidFill>
            <a:srgbClr val="FFFFFF"/>
          </a:solidFill>
          <a:ln w="9525">
            <a:solidFill>
              <a:schemeClr val="tx1"/>
            </a:solidFill>
            <a:round/>
            <a:headEnd/>
            <a:tailEnd/>
          </a:ln>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2000">
                <a:solidFill>
                  <a:schemeClr val="bg2"/>
                </a:solidFill>
              </a:rPr>
              <a:t>Potential Landscape </a:t>
            </a:r>
            <a:br>
              <a:rPr lang="en-US" altLang="en-US" sz="2000">
                <a:solidFill>
                  <a:schemeClr val="bg2"/>
                </a:solidFill>
              </a:rPr>
            </a:br>
            <a:r>
              <a:rPr lang="en-US" altLang="en-US" sz="2000">
                <a:solidFill>
                  <a:schemeClr val="bg2"/>
                </a:solidFill>
              </a:rPr>
              <a:t>Treatment Area</a:t>
            </a:r>
          </a:p>
        </p:txBody>
      </p:sp>
      <p:sp>
        <p:nvSpPr>
          <p:cNvPr id="35843" name="Oval 8">
            <a:extLst>
              <a:ext uri="{FF2B5EF4-FFF2-40B4-BE49-F238E27FC236}">
                <a16:creationId xmlns:a16="http://schemas.microsoft.com/office/drawing/2014/main" id="{FCB8AB8B-50ED-6286-8F4E-5A927D291566}"/>
              </a:ext>
            </a:extLst>
          </p:cNvPr>
          <p:cNvSpPr>
            <a:spLocks noChangeArrowheads="1"/>
          </p:cNvSpPr>
          <p:nvPr/>
        </p:nvSpPr>
        <p:spPr bwMode="auto">
          <a:xfrm>
            <a:off x="457200" y="4114800"/>
            <a:ext cx="3505200" cy="1143000"/>
          </a:xfrm>
          <a:prstGeom prst="ellipse">
            <a:avLst/>
          </a:prstGeom>
          <a:solidFill>
            <a:srgbClr val="FFFFFF"/>
          </a:solidFill>
          <a:ln w="9525">
            <a:solidFill>
              <a:schemeClr val="tx1"/>
            </a:solidFill>
            <a:round/>
            <a:headEnd/>
            <a:tailEnd/>
          </a:ln>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2000">
                <a:solidFill>
                  <a:schemeClr val="bg2"/>
                </a:solidFill>
              </a:rPr>
              <a:t>Project Level NEPA</a:t>
            </a:r>
          </a:p>
        </p:txBody>
      </p:sp>
      <p:sp>
        <p:nvSpPr>
          <p:cNvPr id="35844" name="TextBox 9">
            <a:extLst>
              <a:ext uri="{FF2B5EF4-FFF2-40B4-BE49-F238E27FC236}">
                <a16:creationId xmlns:a16="http://schemas.microsoft.com/office/drawing/2014/main" id="{123F476D-8ED1-1CAA-AC5D-80FE4B397CFA}"/>
              </a:ext>
            </a:extLst>
          </p:cNvPr>
          <p:cNvSpPr txBox="1">
            <a:spLocks noChangeArrowheads="1"/>
          </p:cNvSpPr>
          <p:nvPr/>
        </p:nvSpPr>
        <p:spPr bwMode="auto">
          <a:xfrm>
            <a:off x="7629525" y="1912938"/>
            <a:ext cx="14589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b="1">
                <a:solidFill>
                  <a:srgbClr val="FFFFFF"/>
                </a:solidFill>
              </a:rPr>
              <a:t>Modeled Fire</a:t>
            </a:r>
          </a:p>
        </p:txBody>
      </p:sp>
      <p:sp>
        <p:nvSpPr>
          <p:cNvPr id="35845" name="TextBox 10">
            <a:extLst>
              <a:ext uri="{FF2B5EF4-FFF2-40B4-BE49-F238E27FC236}">
                <a16:creationId xmlns:a16="http://schemas.microsoft.com/office/drawing/2014/main" id="{CCD35641-A424-C666-43CC-63AA656C49FE}"/>
              </a:ext>
            </a:extLst>
          </p:cNvPr>
          <p:cNvSpPr txBox="1">
            <a:spLocks noChangeArrowheads="1"/>
          </p:cNvSpPr>
          <p:nvPr/>
        </p:nvSpPr>
        <p:spPr bwMode="auto">
          <a:xfrm>
            <a:off x="2082800" y="147638"/>
            <a:ext cx="1574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b="1">
                <a:solidFill>
                  <a:srgbClr val="00B050"/>
                </a:solidFill>
              </a:rPr>
              <a:t>Vegetation</a:t>
            </a:r>
          </a:p>
        </p:txBody>
      </p:sp>
      <p:sp>
        <p:nvSpPr>
          <p:cNvPr id="35846" name="TextBox 11">
            <a:extLst>
              <a:ext uri="{FF2B5EF4-FFF2-40B4-BE49-F238E27FC236}">
                <a16:creationId xmlns:a16="http://schemas.microsoft.com/office/drawing/2014/main" id="{671D288F-44C9-9F40-0C92-B1C337C176A3}"/>
              </a:ext>
            </a:extLst>
          </p:cNvPr>
          <p:cNvSpPr txBox="1">
            <a:spLocks noChangeArrowheads="1"/>
          </p:cNvSpPr>
          <p:nvPr/>
        </p:nvSpPr>
        <p:spPr bwMode="auto">
          <a:xfrm>
            <a:off x="6934200" y="1066800"/>
            <a:ext cx="2154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b="1">
                <a:solidFill>
                  <a:srgbClr val="FFFFFF"/>
                </a:solidFill>
              </a:rPr>
              <a:t>Road/Aquatic Evaluation</a:t>
            </a:r>
          </a:p>
        </p:txBody>
      </p:sp>
      <p:sp>
        <p:nvSpPr>
          <p:cNvPr id="35847" name="TextBox 12">
            <a:extLst>
              <a:ext uri="{FF2B5EF4-FFF2-40B4-BE49-F238E27FC236}">
                <a16:creationId xmlns:a16="http://schemas.microsoft.com/office/drawing/2014/main" id="{1BE10F2E-8BC3-9286-A54B-48B7D313E66F}"/>
              </a:ext>
            </a:extLst>
          </p:cNvPr>
          <p:cNvSpPr txBox="1">
            <a:spLocks noChangeArrowheads="1"/>
          </p:cNvSpPr>
          <p:nvPr/>
        </p:nvSpPr>
        <p:spPr bwMode="auto">
          <a:xfrm>
            <a:off x="3962400" y="134938"/>
            <a:ext cx="2322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b="1">
                <a:solidFill>
                  <a:srgbClr val="00B050"/>
                </a:solidFill>
              </a:rPr>
              <a:t>Wildlife Habitat</a:t>
            </a:r>
          </a:p>
        </p:txBody>
      </p:sp>
      <p:sp>
        <p:nvSpPr>
          <p:cNvPr id="14" name="Down Arrow 13">
            <a:extLst>
              <a:ext uri="{FF2B5EF4-FFF2-40B4-BE49-F238E27FC236}">
                <a16:creationId xmlns:a16="http://schemas.microsoft.com/office/drawing/2014/main" id="{552175E3-5D74-D5C0-A721-AD84616658E6}"/>
              </a:ext>
            </a:extLst>
          </p:cNvPr>
          <p:cNvSpPr/>
          <p:nvPr/>
        </p:nvSpPr>
        <p:spPr bwMode="auto">
          <a:xfrm rot="19800438">
            <a:off x="6329363" y="2784475"/>
            <a:ext cx="485775" cy="1539875"/>
          </a:xfrm>
          <a:prstGeom prst="down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defRPr/>
            </a:pPr>
            <a:endParaRPr lang="en-US">
              <a:solidFill>
                <a:srgbClr val="FFFFFF"/>
              </a:solidFill>
            </a:endParaRPr>
          </a:p>
        </p:txBody>
      </p:sp>
      <p:sp>
        <p:nvSpPr>
          <p:cNvPr id="15" name="Right Arrow 14">
            <a:extLst>
              <a:ext uri="{FF2B5EF4-FFF2-40B4-BE49-F238E27FC236}">
                <a16:creationId xmlns:a16="http://schemas.microsoft.com/office/drawing/2014/main" id="{30EBBBE9-D231-6175-517A-A10F911946CD}"/>
              </a:ext>
            </a:extLst>
          </p:cNvPr>
          <p:cNvSpPr/>
          <p:nvPr/>
        </p:nvSpPr>
        <p:spPr bwMode="auto">
          <a:xfrm rot="10800000">
            <a:off x="3733800" y="4495800"/>
            <a:ext cx="1600200" cy="484188"/>
          </a:xfrm>
          <a:prstGeom prst="right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defRPr/>
            </a:pPr>
            <a:endParaRPr lang="en-US">
              <a:solidFill>
                <a:srgbClr val="FFFFFF"/>
              </a:solidFill>
            </a:endParaRPr>
          </a:p>
        </p:txBody>
      </p:sp>
      <p:sp>
        <p:nvSpPr>
          <p:cNvPr id="16" name="Down Arrow 15">
            <a:extLst>
              <a:ext uri="{FF2B5EF4-FFF2-40B4-BE49-F238E27FC236}">
                <a16:creationId xmlns:a16="http://schemas.microsoft.com/office/drawing/2014/main" id="{C8A70179-2E16-323E-4BDC-832661A61A16}"/>
              </a:ext>
            </a:extLst>
          </p:cNvPr>
          <p:cNvSpPr/>
          <p:nvPr/>
        </p:nvSpPr>
        <p:spPr bwMode="auto">
          <a:xfrm rot="12022461">
            <a:off x="2636838" y="2676525"/>
            <a:ext cx="484187" cy="1597025"/>
          </a:xfrm>
          <a:prstGeom prst="downArrow">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a:lstStyle/>
          <a:p>
            <a:pPr>
              <a:defRPr/>
            </a:pPr>
            <a:endParaRPr lang="en-US">
              <a:solidFill>
                <a:srgbClr val="FFFFFF"/>
              </a:solidFill>
            </a:endParaRPr>
          </a:p>
        </p:txBody>
      </p:sp>
      <p:cxnSp>
        <p:nvCxnSpPr>
          <p:cNvPr id="18" name="Straight Arrow Connector 17">
            <a:extLst>
              <a:ext uri="{FF2B5EF4-FFF2-40B4-BE49-F238E27FC236}">
                <a16:creationId xmlns:a16="http://schemas.microsoft.com/office/drawing/2014/main" id="{80B2C47C-4928-C3F1-960A-32C72F3EEDBB}"/>
              </a:ext>
            </a:extLst>
          </p:cNvPr>
          <p:cNvCxnSpPr>
            <a:cxnSpLocks noChangeShapeType="1"/>
            <a:endCxn id="7170" idx="7"/>
          </p:cNvCxnSpPr>
          <p:nvPr/>
        </p:nvCxnSpPr>
        <p:spPr bwMode="auto">
          <a:xfrm flipH="1">
            <a:off x="6351588" y="1676400"/>
            <a:ext cx="430212" cy="212725"/>
          </a:xfrm>
          <a:prstGeom prst="straightConnector1">
            <a:avLst/>
          </a:prstGeom>
          <a:noFill/>
          <a:ln w="38100">
            <a:solidFill>
              <a:srgbClr val="FFFFFF"/>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23" name="Straight Arrow Connector 22">
            <a:extLst>
              <a:ext uri="{FF2B5EF4-FFF2-40B4-BE49-F238E27FC236}">
                <a16:creationId xmlns:a16="http://schemas.microsoft.com/office/drawing/2014/main" id="{4144EA1A-979E-30F4-60F6-F28AF5C0BB65}"/>
              </a:ext>
            </a:extLst>
          </p:cNvPr>
          <p:cNvCxnSpPr>
            <a:cxnSpLocks noChangeShapeType="1"/>
            <a:stCxn id="35847" idx="2"/>
          </p:cNvCxnSpPr>
          <p:nvPr/>
        </p:nvCxnSpPr>
        <p:spPr bwMode="auto">
          <a:xfrm flipH="1">
            <a:off x="4953000" y="596900"/>
            <a:ext cx="171450" cy="1087438"/>
          </a:xfrm>
          <a:prstGeom prst="straightConnector1">
            <a:avLst/>
          </a:prstGeom>
          <a:noFill/>
          <a:ln w="38100">
            <a:solidFill>
              <a:srgbClr val="00B050"/>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26" name="Straight Arrow Connector 25">
            <a:extLst>
              <a:ext uri="{FF2B5EF4-FFF2-40B4-BE49-F238E27FC236}">
                <a16:creationId xmlns:a16="http://schemas.microsoft.com/office/drawing/2014/main" id="{80DE0477-9755-074A-A74E-63856436342E}"/>
              </a:ext>
            </a:extLst>
          </p:cNvPr>
          <p:cNvCxnSpPr>
            <a:cxnSpLocks noChangeShapeType="1"/>
          </p:cNvCxnSpPr>
          <p:nvPr/>
        </p:nvCxnSpPr>
        <p:spPr bwMode="auto">
          <a:xfrm>
            <a:off x="3657600" y="609600"/>
            <a:ext cx="838200" cy="1066800"/>
          </a:xfrm>
          <a:prstGeom prst="straightConnector1">
            <a:avLst/>
          </a:prstGeom>
          <a:noFill/>
          <a:ln w="38100">
            <a:solidFill>
              <a:srgbClr val="00B050"/>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cxnSp>
        <p:nvCxnSpPr>
          <p:cNvPr id="29" name="Straight Arrow Connector 28">
            <a:extLst>
              <a:ext uri="{FF2B5EF4-FFF2-40B4-BE49-F238E27FC236}">
                <a16:creationId xmlns:a16="http://schemas.microsoft.com/office/drawing/2014/main" id="{E65009E1-3111-85D4-D9EE-DE5BD8F90B77}"/>
              </a:ext>
            </a:extLst>
          </p:cNvPr>
          <p:cNvCxnSpPr>
            <a:cxnSpLocks noChangeShapeType="1"/>
          </p:cNvCxnSpPr>
          <p:nvPr/>
        </p:nvCxnSpPr>
        <p:spPr bwMode="auto">
          <a:xfrm>
            <a:off x="3240088" y="1295400"/>
            <a:ext cx="546100" cy="388938"/>
          </a:xfrm>
          <a:prstGeom prst="straightConnector1">
            <a:avLst/>
          </a:prstGeom>
          <a:noFill/>
          <a:ln w="38100">
            <a:solidFill>
              <a:srgbClr val="00B050"/>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35855" name="TextBox 31">
            <a:extLst>
              <a:ext uri="{FF2B5EF4-FFF2-40B4-BE49-F238E27FC236}">
                <a16:creationId xmlns:a16="http://schemas.microsoft.com/office/drawing/2014/main" id="{287A9D67-437B-0489-9302-D61833E6F713}"/>
              </a:ext>
            </a:extLst>
          </p:cNvPr>
          <p:cNvSpPr txBox="1">
            <a:spLocks noChangeArrowheads="1"/>
          </p:cNvSpPr>
          <p:nvPr/>
        </p:nvSpPr>
        <p:spPr bwMode="auto">
          <a:xfrm>
            <a:off x="1676400" y="6096000"/>
            <a:ext cx="67421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2800" b="1">
                <a:solidFill>
                  <a:srgbClr val="FFFFFF"/>
                </a:solidFill>
              </a:rPr>
              <a:t>Multiple Projects/Landscape Evaluation</a:t>
            </a:r>
          </a:p>
        </p:txBody>
      </p:sp>
      <p:sp>
        <p:nvSpPr>
          <p:cNvPr id="35856" name="TextBox 16">
            <a:extLst>
              <a:ext uri="{FF2B5EF4-FFF2-40B4-BE49-F238E27FC236}">
                <a16:creationId xmlns:a16="http://schemas.microsoft.com/office/drawing/2014/main" id="{7672E4BB-8341-B37F-4C12-EB326D9FCB86}"/>
              </a:ext>
            </a:extLst>
          </p:cNvPr>
          <p:cNvSpPr txBox="1">
            <a:spLocks noChangeArrowheads="1"/>
          </p:cNvSpPr>
          <p:nvPr/>
        </p:nvSpPr>
        <p:spPr bwMode="auto">
          <a:xfrm>
            <a:off x="6781800" y="54102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b="1">
                <a:solidFill>
                  <a:srgbClr val="FFFFFF"/>
                </a:solidFill>
              </a:rPr>
              <a:t>-P&amp;N</a:t>
            </a:r>
          </a:p>
          <a:p>
            <a:pPr eaLnBrk="1" hangingPunct="1"/>
            <a:r>
              <a:rPr lang="en-US" altLang="en-US" sz="1600" b="1">
                <a:solidFill>
                  <a:srgbClr val="FFFFFF"/>
                </a:solidFill>
              </a:rPr>
              <a:t>-Landscape Prescription</a:t>
            </a:r>
          </a:p>
        </p:txBody>
      </p:sp>
      <p:cxnSp>
        <p:nvCxnSpPr>
          <p:cNvPr id="35857" name="Straight Arrow Connector 19">
            <a:extLst>
              <a:ext uri="{FF2B5EF4-FFF2-40B4-BE49-F238E27FC236}">
                <a16:creationId xmlns:a16="http://schemas.microsoft.com/office/drawing/2014/main" id="{6C0EFBC2-672B-9722-8198-5C2BCB57CD68}"/>
              </a:ext>
            </a:extLst>
          </p:cNvPr>
          <p:cNvCxnSpPr>
            <a:cxnSpLocks noChangeShapeType="1"/>
          </p:cNvCxnSpPr>
          <p:nvPr/>
        </p:nvCxnSpPr>
        <p:spPr bwMode="auto">
          <a:xfrm rot="16200000" flipH="1">
            <a:off x="7200900" y="5067300"/>
            <a:ext cx="457200" cy="381000"/>
          </a:xfrm>
          <a:prstGeom prst="straightConnector1">
            <a:avLst/>
          </a:prstGeom>
          <a:noFill/>
          <a:ln w="28575">
            <a:solidFill>
              <a:srgbClr val="FFFFFF"/>
            </a:solidFill>
            <a:round/>
            <a:headEnd/>
            <a:tailEnd type="arrow" w="med" len="med"/>
          </a:ln>
          <a:extLst>
            <a:ext uri="{909E8E84-426E-40DD-AFC4-6F175D3DCCD1}">
              <a14:hiddenFill xmlns:a14="http://schemas.microsoft.com/office/drawing/2010/main">
                <a:noFill/>
              </a14:hiddenFill>
            </a:ext>
          </a:extLst>
        </p:spPr>
      </p:cxnSp>
      <p:sp>
        <p:nvSpPr>
          <p:cNvPr id="35858" name="TextBox 24">
            <a:extLst>
              <a:ext uri="{FF2B5EF4-FFF2-40B4-BE49-F238E27FC236}">
                <a16:creationId xmlns:a16="http://schemas.microsoft.com/office/drawing/2014/main" id="{74C7811F-B056-A35A-E4F5-65A888F8510A}"/>
              </a:ext>
            </a:extLst>
          </p:cNvPr>
          <p:cNvSpPr txBox="1">
            <a:spLocks noChangeArrowheads="1"/>
          </p:cNvSpPr>
          <p:nvPr/>
        </p:nvSpPr>
        <p:spPr bwMode="auto">
          <a:xfrm>
            <a:off x="685800" y="5638800"/>
            <a:ext cx="2509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b="1">
                <a:solidFill>
                  <a:srgbClr val="FFFFFF"/>
                </a:solidFill>
              </a:rPr>
              <a:t>-Stand Level Prescriptions</a:t>
            </a:r>
          </a:p>
        </p:txBody>
      </p:sp>
      <p:cxnSp>
        <p:nvCxnSpPr>
          <p:cNvPr id="35859" name="Straight Arrow Connector 27">
            <a:extLst>
              <a:ext uri="{FF2B5EF4-FFF2-40B4-BE49-F238E27FC236}">
                <a16:creationId xmlns:a16="http://schemas.microsoft.com/office/drawing/2014/main" id="{D641DF01-F58A-2F7A-7851-2EBAC9563824}"/>
              </a:ext>
            </a:extLst>
          </p:cNvPr>
          <p:cNvCxnSpPr>
            <a:cxnSpLocks noChangeShapeType="1"/>
          </p:cNvCxnSpPr>
          <p:nvPr/>
        </p:nvCxnSpPr>
        <p:spPr bwMode="auto">
          <a:xfrm rot="5400000">
            <a:off x="1104900" y="4914900"/>
            <a:ext cx="838200" cy="609600"/>
          </a:xfrm>
          <a:prstGeom prst="straightConnector1">
            <a:avLst/>
          </a:prstGeom>
          <a:noFill/>
          <a:ln w="28575">
            <a:solidFill>
              <a:srgbClr val="FFFFFF"/>
            </a:solidFill>
            <a:round/>
            <a:headEnd/>
            <a:tailEnd type="arrow" w="med" len="med"/>
          </a:ln>
          <a:extLst>
            <a:ext uri="{909E8E84-426E-40DD-AFC4-6F175D3DCCD1}">
              <a14:hiddenFill xmlns:a14="http://schemas.microsoft.com/office/drawing/2010/main">
                <a:noFill/>
              </a14:hiddenFill>
            </a:ext>
          </a:extLst>
        </p:spPr>
      </p:cxnSp>
      <p:sp>
        <p:nvSpPr>
          <p:cNvPr id="35860" name="TextBox 10">
            <a:extLst>
              <a:ext uri="{FF2B5EF4-FFF2-40B4-BE49-F238E27FC236}">
                <a16:creationId xmlns:a16="http://schemas.microsoft.com/office/drawing/2014/main" id="{40F04BE5-0BFB-DF38-27CD-F9D3DC227095}"/>
              </a:ext>
            </a:extLst>
          </p:cNvPr>
          <p:cNvSpPr txBox="1">
            <a:spLocks noChangeArrowheads="1"/>
          </p:cNvSpPr>
          <p:nvPr/>
        </p:nvSpPr>
        <p:spPr bwMode="auto">
          <a:xfrm>
            <a:off x="76200" y="2217738"/>
            <a:ext cx="2389188"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b="1">
                <a:solidFill>
                  <a:srgbClr val="FFFFFF"/>
                </a:solidFill>
              </a:rPr>
              <a:t>Large and old tree guidelines</a:t>
            </a:r>
          </a:p>
        </p:txBody>
      </p:sp>
      <p:cxnSp>
        <p:nvCxnSpPr>
          <p:cNvPr id="22" name="Straight Arrow Connector 21">
            <a:extLst>
              <a:ext uri="{FF2B5EF4-FFF2-40B4-BE49-F238E27FC236}">
                <a16:creationId xmlns:a16="http://schemas.microsoft.com/office/drawing/2014/main" id="{3B10C0E2-BB17-1DD7-9956-099D7FFDFAC6}"/>
              </a:ext>
            </a:extLst>
          </p:cNvPr>
          <p:cNvCxnSpPr>
            <a:cxnSpLocks noChangeShapeType="1"/>
            <a:stCxn id="35860" idx="2"/>
            <a:endCxn id="35843" idx="0"/>
          </p:cNvCxnSpPr>
          <p:nvPr/>
        </p:nvCxnSpPr>
        <p:spPr bwMode="auto">
          <a:xfrm>
            <a:off x="1270000" y="3065463"/>
            <a:ext cx="939800" cy="1049337"/>
          </a:xfrm>
          <a:prstGeom prst="straightConnector1">
            <a:avLst/>
          </a:prstGeom>
          <a:noFill/>
          <a:ln w="38100">
            <a:solidFill>
              <a:srgbClr val="FFFFFF"/>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35862" name="TextBox 12">
            <a:extLst>
              <a:ext uri="{FF2B5EF4-FFF2-40B4-BE49-F238E27FC236}">
                <a16:creationId xmlns:a16="http://schemas.microsoft.com/office/drawing/2014/main" id="{E7AB8A6F-C81D-B21E-B446-15F5E6FB06F6}"/>
              </a:ext>
            </a:extLst>
          </p:cNvPr>
          <p:cNvSpPr txBox="1">
            <a:spLocks noChangeArrowheads="1"/>
          </p:cNvSpPr>
          <p:nvPr/>
        </p:nvSpPr>
        <p:spPr bwMode="auto">
          <a:xfrm>
            <a:off x="6324600" y="376238"/>
            <a:ext cx="2530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b="1">
                <a:solidFill>
                  <a:srgbClr val="00B050"/>
                </a:solidFill>
              </a:rPr>
              <a:t>Climate Change</a:t>
            </a:r>
          </a:p>
        </p:txBody>
      </p:sp>
      <p:cxnSp>
        <p:nvCxnSpPr>
          <p:cNvPr id="27" name="Straight Arrow Connector 26">
            <a:extLst>
              <a:ext uri="{FF2B5EF4-FFF2-40B4-BE49-F238E27FC236}">
                <a16:creationId xmlns:a16="http://schemas.microsoft.com/office/drawing/2014/main" id="{CFBFA7AE-997F-41F1-67B7-B645B349B7F1}"/>
              </a:ext>
            </a:extLst>
          </p:cNvPr>
          <p:cNvCxnSpPr>
            <a:cxnSpLocks noChangeShapeType="1"/>
            <a:stCxn id="35844" idx="1"/>
            <a:endCxn id="7170" idx="6"/>
          </p:cNvCxnSpPr>
          <p:nvPr/>
        </p:nvCxnSpPr>
        <p:spPr bwMode="auto">
          <a:xfrm flipH="1">
            <a:off x="7010400" y="2327275"/>
            <a:ext cx="619125" cy="73025"/>
          </a:xfrm>
          <a:prstGeom prst="straightConnector1">
            <a:avLst/>
          </a:prstGeom>
          <a:noFill/>
          <a:ln w="38100">
            <a:solidFill>
              <a:srgbClr val="FFFFFF"/>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35864" name="TextBox 12">
            <a:extLst>
              <a:ext uri="{FF2B5EF4-FFF2-40B4-BE49-F238E27FC236}">
                <a16:creationId xmlns:a16="http://schemas.microsoft.com/office/drawing/2014/main" id="{6C270984-25E6-7422-39A6-92458C65512F}"/>
              </a:ext>
            </a:extLst>
          </p:cNvPr>
          <p:cNvSpPr txBox="1">
            <a:spLocks noChangeArrowheads="1"/>
          </p:cNvSpPr>
          <p:nvPr/>
        </p:nvSpPr>
        <p:spPr bwMode="auto">
          <a:xfrm>
            <a:off x="641350" y="839788"/>
            <a:ext cx="2598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b="1">
                <a:solidFill>
                  <a:srgbClr val="00B050"/>
                </a:solidFill>
              </a:rPr>
              <a:t>Insect and Disease</a:t>
            </a:r>
          </a:p>
        </p:txBody>
      </p:sp>
      <p:cxnSp>
        <p:nvCxnSpPr>
          <p:cNvPr id="30" name="Straight Arrow Connector 29">
            <a:extLst>
              <a:ext uri="{FF2B5EF4-FFF2-40B4-BE49-F238E27FC236}">
                <a16:creationId xmlns:a16="http://schemas.microsoft.com/office/drawing/2014/main" id="{BE64F63A-57B6-2E0F-03BB-47039AA9B981}"/>
              </a:ext>
            </a:extLst>
          </p:cNvPr>
          <p:cNvCxnSpPr>
            <a:cxnSpLocks noChangeShapeType="1"/>
          </p:cNvCxnSpPr>
          <p:nvPr/>
        </p:nvCxnSpPr>
        <p:spPr bwMode="auto">
          <a:xfrm flipH="1">
            <a:off x="5805488" y="855663"/>
            <a:ext cx="479425" cy="922337"/>
          </a:xfrm>
          <a:prstGeom prst="straightConnector1">
            <a:avLst/>
          </a:prstGeom>
          <a:noFill/>
          <a:ln w="38100">
            <a:solidFill>
              <a:srgbClr val="00B050"/>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35866" name="TextBox 12">
            <a:extLst>
              <a:ext uri="{FF2B5EF4-FFF2-40B4-BE49-F238E27FC236}">
                <a16:creationId xmlns:a16="http://schemas.microsoft.com/office/drawing/2014/main" id="{33817656-92BB-BD5B-271B-567AEF2D505F}"/>
              </a:ext>
            </a:extLst>
          </p:cNvPr>
          <p:cNvSpPr txBox="1">
            <a:spLocks noChangeArrowheads="1"/>
          </p:cNvSpPr>
          <p:nvPr/>
        </p:nvSpPr>
        <p:spPr bwMode="auto">
          <a:xfrm>
            <a:off x="225425" y="1336675"/>
            <a:ext cx="19907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b="1">
                <a:solidFill>
                  <a:srgbClr val="00B050"/>
                </a:solidFill>
              </a:rPr>
              <a:t>Fire and fuels</a:t>
            </a:r>
          </a:p>
        </p:txBody>
      </p:sp>
      <p:cxnSp>
        <p:nvCxnSpPr>
          <p:cNvPr id="41" name="Straight Arrow Connector 40">
            <a:extLst>
              <a:ext uri="{FF2B5EF4-FFF2-40B4-BE49-F238E27FC236}">
                <a16:creationId xmlns:a16="http://schemas.microsoft.com/office/drawing/2014/main" id="{8FB1C4BD-4E17-3850-41E0-0B5F7C11DD34}"/>
              </a:ext>
            </a:extLst>
          </p:cNvPr>
          <p:cNvCxnSpPr>
            <a:cxnSpLocks noChangeShapeType="1"/>
          </p:cNvCxnSpPr>
          <p:nvPr/>
        </p:nvCxnSpPr>
        <p:spPr bwMode="auto">
          <a:xfrm>
            <a:off x="2190750" y="1641475"/>
            <a:ext cx="547688" cy="388938"/>
          </a:xfrm>
          <a:prstGeom prst="straightConnector1">
            <a:avLst/>
          </a:prstGeom>
          <a:noFill/>
          <a:ln w="38100">
            <a:solidFill>
              <a:srgbClr val="00B050"/>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
        <p:nvSpPr>
          <p:cNvPr id="35868" name="TextBox 1">
            <a:extLst>
              <a:ext uri="{FF2B5EF4-FFF2-40B4-BE49-F238E27FC236}">
                <a16:creationId xmlns:a16="http://schemas.microsoft.com/office/drawing/2014/main" id="{5C98E0B5-7172-9221-29E0-E17E8855654F}"/>
              </a:ext>
            </a:extLst>
          </p:cNvPr>
          <p:cNvSpPr txBox="1">
            <a:spLocks noChangeArrowheads="1"/>
          </p:cNvSpPr>
          <p:nvPr/>
        </p:nvSpPr>
        <p:spPr bwMode="auto">
          <a:xfrm>
            <a:off x="7594600" y="2814638"/>
            <a:ext cx="1397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b="1">
                <a:solidFill>
                  <a:srgbClr val="FFFFFF"/>
                </a:solidFill>
              </a:rPr>
              <a:t>Biomass/Econ.*</a:t>
            </a:r>
          </a:p>
        </p:txBody>
      </p:sp>
      <p:cxnSp>
        <p:nvCxnSpPr>
          <p:cNvPr id="31" name="Straight Arrow Connector 30">
            <a:extLst>
              <a:ext uri="{FF2B5EF4-FFF2-40B4-BE49-F238E27FC236}">
                <a16:creationId xmlns:a16="http://schemas.microsoft.com/office/drawing/2014/main" id="{5CC09A1D-B3AD-18AF-6014-15BE1D0B9395}"/>
              </a:ext>
            </a:extLst>
          </p:cNvPr>
          <p:cNvCxnSpPr>
            <a:cxnSpLocks noChangeShapeType="1"/>
            <a:stCxn id="35868" idx="1"/>
          </p:cNvCxnSpPr>
          <p:nvPr/>
        </p:nvCxnSpPr>
        <p:spPr bwMode="auto">
          <a:xfrm flipH="1" flipV="1">
            <a:off x="6781800" y="2743200"/>
            <a:ext cx="812800" cy="485775"/>
          </a:xfrm>
          <a:prstGeom prst="straightConnector1">
            <a:avLst/>
          </a:prstGeom>
          <a:noFill/>
          <a:ln w="38100">
            <a:solidFill>
              <a:srgbClr val="FFFFFF"/>
            </a:solidFill>
            <a:round/>
            <a:headEnd/>
            <a:tailEnd type="arrow" w="med" len="med"/>
          </a:ln>
          <a:effectLst>
            <a:outerShdw blurRad="40000" dist="23000" dir="5400000" rotWithShape="0">
              <a:srgbClr val="808080">
                <a:alpha val="34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Box 1">
            <a:extLst>
              <a:ext uri="{FF2B5EF4-FFF2-40B4-BE49-F238E27FC236}">
                <a16:creationId xmlns:a16="http://schemas.microsoft.com/office/drawing/2014/main" id="{F32CE006-954C-6C57-090B-448373BFC329}"/>
              </a:ext>
            </a:extLst>
          </p:cNvPr>
          <p:cNvSpPr txBox="1">
            <a:spLocks noChangeArrowheads="1"/>
          </p:cNvSpPr>
          <p:nvPr/>
        </p:nvSpPr>
        <p:spPr bwMode="auto">
          <a:xfrm>
            <a:off x="4076700" y="1524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2800">
                <a:solidFill>
                  <a:srgbClr val="FFFFFF"/>
                </a:solidFill>
              </a:rPr>
              <a:t>Timeline</a:t>
            </a:r>
          </a:p>
        </p:txBody>
      </p:sp>
      <p:sp>
        <p:nvSpPr>
          <p:cNvPr id="36866" name="TextBox 2">
            <a:extLst>
              <a:ext uri="{FF2B5EF4-FFF2-40B4-BE49-F238E27FC236}">
                <a16:creationId xmlns:a16="http://schemas.microsoft.com/office/drawing/2014/main" id="{33EF1012-4335-76BF-BD0F-D9165079B5FB}"/>
              </a:ext>
            </a:extLst>
          </p:cNvPr>
          <p:cNvSpPr txBox="1">
            <a:spLocks noChangeArrowheads="1"/>
          </p:cNvSpPr>
          <p:nvPr/>
        </p:nvSpPr>
        <p:spPr bwMode="auto">
          <a:xfrm>
            <a:off x="342900" y="1295400"/>
            <a:ext cx="373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FFFFFF"/>
                </a:solidFill>
              </a:rPr>
              <a:t>Photointerpretation </a:t>
            </a:r>
          </a:p>
        </p:txBody>
      </p:sp>
      <p:sp>
        <p:nvSpPr>
          <p:cNvPr id="36867" name="TextBox 3">
            <a:extLst>
              <a:ext uri="{FF2B5EF4-FFF2-40B4-BE49-F238E27FC236}">
                <a16:creationId xmlns:a16="http://schemas.microsoft.com/office/drawing/2014/main" id="{F56E919B-2AEC-A7C0-F25E-012F607ED6AA}"/>
              </a:ext>
            </a:extLst>
          </p:cNvPr>
          <p:cNvSpPr txBox="1">
            <a:spLocks noChangeArrowheads="1"/>
          </p:cNvSpPr>
          <p:nvPr/>
        </p:nvSpPr>
        <p:spPr bwMode="auto">
          <a:xfrm>
            <a:off x="609600" y="1677988"/>
            <a:ext cx="3733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FFFFFF"/>
                </a:solidFill>
              </a:rPr>
              <a:t>Processing, analysis</a:t>
            </a:r>
          </a:p>
        </p:txBody>
      </p:sp>
      <p:sp>
        <p:nvSpPr>
          <p:cNvPr id="36868" name="TextBox 4">
            <a:extLst>
              <a:ext uri="{FF2B5EF4-FFF2-40B4-BE49-F238E27FC236}">
                <a16:creationId xmlns:a16="http://schemas.microsoft.com/office/drawing/2014/main" id="{87E1750F-EC81-F0A6-00D0-8E63DBD2A958}"/>
              </a:ext>
            </a:extLst>
          </p:cNvPr>
          <p:cNvSpPr txBox="1">
            <a:spLocks noChangeArrowheads="1"/>
          </p:cNvSpPr>
          <p:nvPr/>
        </p:nvSpPr>
        <p:spPr bwMode="auto">
          <a:xfrm>
            <a:off x="838200" y="2057400"/>
            <a:ext cx="426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FFFFFF"/>
                </a:solidFill>
              </a:rPr>
              <a:t>Landscape level diagnosis /prescription</a:t>
            </a:r>
          </a:p>
        </p:txBody>
      </p:sp>
      <p:sp>
        <p:nvSpPr>
          <p:cNvPr id="36869" name="TextBox 5">
            <a:extLst>
              <a:ext uri="{FF2B5EF4-FFF2-40B4-BE49-F238E27FC236}">
                <a16:creationId xmlns:a16="http://schemas.microsoft.com/office/drawing/2014/main" id="{151F0EA7-45C5-530C-8D02-06D60D3AAE8F}"/>
              </a:ext>
            </a:extLst>
          </p:cNvPr>
          <p:cNvSpPr txBox="1">
            <a:spLocks noChangeArrowheads="1"/>
          </p:cNvSpPr>
          <p:nvPr/>
        </p:nvSpPr>
        <p:spPr bwMode="auto">
          <a:xfrm>
            <a:off x="428625" y="3489325"/>
            <a:ext cx="3810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FFFFFF"/>
                </a:solidFill>
              </a:rPr>
              <a:t>PLTA diagnosis/prescription</a:t>
            </a:r>
          </a:p>
          <a:p>
            <a:pPr eaLnBrk="1" hangingPunct="1"/>
            <a:r>
              <a:rPr lang="en-US" altLang="en-US">
                <a:solidFill>
                  <a:srgbClr val="FFFFFF"/>
                </a:solidFill>
              </a:rPr>
              <a:t>/alternative development</a:t>
            </a:r>
          </a:p>
        </p:txBody>
      </p:sp>
      <p:sp>
        <p:nvSpPr>
          <p:cNvPr id="36870" name="TextBox 6">
            <a:extLst>
              <a:ext uri="{FF2B5EF4-FFF2-40B4-BE49-F238E27FC236}">
                <a16:creationId xmlns:a16="http://schemas.microsoft.com/office/drawing/2014/main" id="{6D1ECF7E-2A6F-B517-11ED-78A9F1D01DA4}"/>
              </a:ext>
            </a:extLst>
          </p:cNvPr>
          <p:cNvSpPr txBox="1">
            <a:spLocks noChangeArrowheads="1"/>
          </p:cNvSpPr>
          <p:nvPr/>
        </p:nvSpPr>
        <p:spPr bwMode="auto">
          <a:xfrm>
            <a:off x="209550" y="5562600"/>
            <a:ext cx="502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FFFFFF"/>
                </a:solidFill>
              </a:rPr>
              <a:t>Field Recon, verification of feasibility, stand level, and other NEPA issues as usual</a:t>
            </a:r>
          </a:p>
        </p:txBody>
      </p:sp>
      <p:sp>
        <p:nvSpPr>
          <p:cNvPr id="10" name="Equal 9">
            <a:extLst>
              <a:ext uri="{FF2B5EF4-FFF2-40B4-BE49-F238E27FC236}">
                <a16:creationId xmlns:a16="http://schemas.microsoft.com/office/drawing/2014/main" id="{0900BAFA-7206-CE44-3DB4-A8F99A04E4E4}"/>
              </a:ext>
            </a:extLst>
          </p:cNvPr>
          <p:cNvSpPr/>
          <p:nvPr/>
        </p:nvSpPr>
        <p:spPr bwMode="auto">
          <a:xfrm>
            <a:off x="4733925" y="1954213"/>
            <a:ext cx="762000" cy="533400"/>
          </a:xfrm>
          <a:prstGeom prst="mathEqual">
            <a:avLst/>
          </a:prstGeom>
          <a:solidFill>
            <a:schemeClr val="accent1"/>
          </a:solidFill>
          <a:ln w="12700" cap="flat" cmpd="sng" algn="ctr">
            <a:solidFill>
              <a:schemeClr val="tx1"/>
            </a:solidFill>
            <a:prstDash val="solid"/>
            <a:round/>
            <a:headEnd type="none" w="sm" len="sm"/>
            <a:tailEnd type="none" w="sm" len="sm"/>
          </a:ln>
          <a:effectLst/>
        </p:spPr>
        <p:txBody>
          <a:bodyPr wrap="none"/>
          <a:lstStyle/>
          <a:p>
            <a:pPr>
              <a:defRPr/>
            </a:pPr>
            <a:endParaRPr lang="en-US">
              <a:ea typeface="+mn-ea"/>
            </a:endParaRPr>
          </a:p>
        </p:txBody>
      </p:sp>
      <p:sp>
        <p:nvSpPr>
          <p:cNvPr id="36872" name="TextBox 10">
            <a:extLst>
              <a:ext uri="{FF2B5EF4-FFF2-40B4-BE49-F238E27FC236}">
                <a16:creationId xmlns:a16="http://schemas.microsoft.com/office/drawing/2014/main" id="{54457C03-2922-DBDD-DFBE-346E9A0B5021}"/>
              </a:ext>
            </a:extLst>
          </p:cNvPr>
          <p:cNvSpPr txBox="1">
            <a:spLocks noChangeArrowheads="1"/>
          </p:cNvSpPr>
          <p:nvPr/>
        </p:nvSpPr>
        <p:spPr bwMode="auto">
          <a:xfrm>
            <a:off x="5848350" y="1539875"/>
            <a:ext cx="2590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92D050"/>
                </a:solidFill>
              </a:rPr>
              <a:t>20,000 – 30,000 acres of analyzed landscape + data</a:t>
            </a:r>
          </a:p>
        </p:txBody>
      </p:sp>
      <p:sp>
        <p:nvSpPr>
          <p:cNvPr id="12" name="Equal 11">
            <a:extLst>
              <a:ext uri="{FF2B5EF4-FFF2-40B4-BE49-F238E27FC236}">
                <a16:creationId xmlns:a16="http://schemas.microsoft.com/office/drawing/2014/main" id="{D312451A-6E3F-297C-DB10-51B9461D2896}"/>
              </a:ext>
            </a:extLst>
          </p:cNvPr>
          <p:cNvSpPr/>
          <p:nvPr/>
        </p:nvSpPr>
        <p:spPr bwMode="auto">
          <a:xfrm>
            <a:off x="4733925" y="3733800"/>
            <a:ext cx="762000" cy="533400"/>
          </a:xfrm>
          <a:prstGeom prst="mathEqual">
            <a:avLst/>
          </a:prstGeom>
          <a:solidFill>
            <a:schemeClr val="accent1"/>
          </a:solidFill>
          <a:ln w="12700" cap="flat" cmpd="sng" algn="ctr">
            <a:solidFill>
              <a:schemeClr val="tx1"/>
            </a:solidFill>
            <a:prstDash val="solid"/>
            <a:round/>
            <a:headEnd type="none" w="sm" len="sm"/>
            <a:tailEnd type="none" w="sm" len="sm"/>
          </a:ln>
          <a:effectLst/>
        </p:spPr>
        <p:txBody>
          <a:bodyPr wrap="none"/>
          <a:lstStyle/>
          <a:p>
            <a:pPr>
              <a:defRPr/>
            </a:pPr>
            <a:endParaRPr lang="en-US">
              <a:ea typeface="+mn-ea"/>
            </a:endParaRPr>
          </a:p>
        </p:txBody>
      </p:sp>
      <p:sp>
        <p:nvSpPr>
          <p:cNvPr id="36874" name="TextBox 12">
            <a:extLst>
              <a:ext uri="{FF2B5EF4-FFF2-40B4-BE49-F238E27FC236}">
                <a16:creationId xmlns:a16="http://schemas.microsoft.com/office/drawing/2014/main" id="{9F7A493F-E6BF-06F1-B2EE-570B201B17D4}"/>
              </a:ext>
            </a:extLst>
          </p:cNvPr>
          <p:cNvSpPr txBox="1">
            <a:spLocks noChangeArrowheads="1"/>
          </p:cNvSpPr>
          <p:nvPr/>
        </p:nvSpPr>
        <p:spPr bwMode="auto">
          <a:xfrm>
            <a:off x="5848350" y="2971800"/>
            <a:ext cx="31432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a:solidFill>
                  <a:srgbClr val="92D050"/>
                </a:solidFill>
              </a:rPr>
              <a:t>5-10,000ac. of proposed action, with stand specific objectives, prescriptions and effects</a:t>
            </a:r>
          </a:p>
        </p:txBody>
      </p:sp>
      <p:sp>
        <p:nvSpPr>
          <p:cNvPr id="36875" name="TextBox 13">
            <a:extLst>
              <a:ext uri="{FF2B5EF4-FFF2-40B4-BE49-F238E27FC236}">
                <a16:creationId xmlns:a16="http://schemas.microsoft.com/office/drawing/2014/main" id="{FAAE5F1C-77BF-CAD1-6519-5D4A3B2831C5}"/>
              </a:ext>
            </a:extLst>
          </p:cNvPr>
          <p:cNvSpPr txBox="1">
            <a:spLocks noChangeArrowheads="1"/>
          </p:cNvSpPr>
          <p:nvPr/>
        </p:nvSpPr>
        <p:spPr bwMode="auto">
          <a:xfrm>
            <a:off x="4733925" y="3435350"/>
            <a:ext cx="76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600">
                <a:solidFill>
                  <a:srgbClr val="FFFFFF"/>
                </a:solidFill>
              </a:rPr>
              <a:t>7 days</a:t>
            </a:r>
          </a:p>
        </p:txBody>
      </p:sp>
      <p:sp>
        <p:nvSpPr>
          <p:cNvPr id="36876" name="TextBox 14">
            <a:extLst>
              <a:ext uri="{FF2B5EF4-FFF2-40B4-BE49-F238E27FC236}">
                <a16:creationId xmlns:a16="http://schemas.microsoft.com/office/drawing/2014/main" id="{64F93390-FEB7-22E8-6C1D-9FFBABCE4C8C}"/>
              </a:ext>
            </a:extLst>
          </p:cNvPr>
          <p:cNvSpPr txBox="1">
            <a:spLocks noChangeArrowheads="1"/>
          </p:cNvSpPr>
          <p:nvPr/>
        </p:nvSpPr>
        <p:spPr bwMode="auto">
          <a:xfrm>
            <a:off x="4381500" y="1227138"/>
            <a:ext cx="1295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r>
              <a:rPr lang="en-US" altLang="en-US" sz="1600">
                <a:solidFill>
                  <a:srgbClr val="FFFFFF"/>
                </a:solidFill>
              </a:rPr>
              <a:t>27 days</a:t>
            </a:r>
          </a:p>
          <a:p>
            <a:pPr algn="ctr" eaLnBrk="1" hangingPunct="1"/>
            <a:r>
              <a:rPr lang="en-US" altLang="en-US" sz="1600">
                <a:solidFill>
                  <a:srgbClr val="FFFFFF"/>
                </a:solidFill>
              </a:rPr>
              <a:t>add 20 days for additional</a:t>
            </a:r>
          </a:p>
        </p:txBody>
      </p:sp>
      <p:grpSp>
        <p:nvGrpSpPr>
          <p:cNvPr id="36877" name="Group 8">
            <a:extLst>
              <a:ext uri="{FF2B5EF4-FFF2-40B4-BE49-F238E27FC236}">
                <a16:creationId xmlns:a16="http://schemas.microsoft.com/office/drawing/2014/main" id="{3BD2BB12-4640-1A48-AD4B-3783A1CF9CC6}"/>
              </a:ext>
            </a:extLst>
          </p:cNvPr>
          <p:cNvGrpSpPr>
            <a:grpSpLocks/>
          </p:cNvGrpSpPr>
          <p:nvPr/>
        </p:nvGrpSpPr>
        <p:grpSpPr bwMode="auto">
          <a:xfrm rot="3760091">
            <a:off x="1752601" y="4316412"/>
            <a:ext cx="1014412" cy="1090613"/>
            <a:chOff x="1905000" y="4076700"/>
            <a:chExt cx="1015055" cy="1090305"/>
          </a:xfrm>
        </p:grpSpPr>
        <p:sp>
          <p:nvSpPr>
            <p:cNvPr id="8" name="Circular Arrow 7">
              <a:extLst>
                <a:ext uri="{FF2B5EF4-FFF2-40B4-BE49-F238E27FC236}">
                  <a16:creationId xmlns:a16="http://schemas.microsoft.com/office/drawing/2014/main" id="{1C9635B0-0118-99CD-27B0-49E0BAAEA927}"/>
                </a:ext>
              </a:extLst>
            </p:cNvPr>
            <p:cNvSpPr/>
            <p:nvPr/>
          </p:nvSpPr>
          <p:spPr bwMode="auto">
            <a:xfrm>
              <a:off x="1904205" y="4075182"/>
              <a:ext cx="991228" cy="1028409"/>
            </a:xfrm>
            <a:prstGeom prst="circularArrow">
              <a:avLst/>
            </a:prstGeom>
            <a:solidFill>
              <a:schemeClr val="accent1"/>
            </a:solidFill>
            <a:ln w="12700" cap="flat" cmpd="sng" algn="ctr">
              <a:solidFill>
                <a:schemeClr val="tx1"/>
              </a:solidFill>
              <a:prstDash val="solid"/>
              <a:round/>
              <a:headEnd type="none" w="sm" len="sm"/>
              <a:tailEnd type="none" w="sm" len="sm"/>
            </a:ln>
            <a:effectLst/>
          </p:spPr>
          <p:txBody>
            <a:bodyPr wrap="none"/>
            <a:lstStyle/>
            <a:p>
              <a:pPr>
                <a:defRPr/>
              </a:pPr>
              <a:endParaRPr lang="en-US">
                <a:ea typeface="+mn-ea"/>
              </a:endParaRPr>
            </a:p>
          </p:txBody>
        </p:sp>
        <p:sp>
          <p:nvSpPr>
            <p:cNvPr id="16" name="Circular Arrow 15">
              <a:extLst>
                <a:ext uri="{FF2B5EF4-FFF2-40B4-BE49-F238E27FC236}">
                  <a16:creationId xmlns:a16="http://schemas.microsoft.com/office/drawing/2014/main" id="{B61E2C7F-0FED-E2F2-717A-3D7F837C3781}"/>
                </a:ext>
              </a:extLst>
            </p:cNvPr>
            <p:cNvSpPr/>
            <p:nvPr/>
          </p:nvSpPr>
          <p:spPr bwMode="auto">
            <a:xfrm rot="10800000">
              <a:off x="1927530" y="4137248"/>
              <a:ext cx="991228" cy="1028409"/>
            </a:xfrm>
            <a:prstGeom prst="circularArrow">
              <a:avLst/>
            </a:prstGeom>
            <a:solidFill>
              <a:schemeClr val="accent1"/>
            </a:solidFill>
            <a:ln w="12700" cap="flat" cmpd="sng" algn="ctr">
              <a:solidFill>
                <a:schemeClr val="tx1"/>
              </a:solidFill>
              <a:prstDash val="solid"/>
              <a:round/>
              <a:headEnd type="none" w="sm" len="sm"/>
              <a:tailEnd type="none" w="sm" len="sm"/>
            </a:ln>
            <a:effectLst/>
          </p:spPr>
          <p:txBody>
            <a:bodyPr wrap="none"/>
            <a:lstStyle/>
            <a:p>
              <a:pPr>
                <a:defRPr/>
              </a:pPr>
              <a:endParaRPr lang="en-US">
                <a:ea typeface="+mn-ea"/>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C:\LT_Workspace\E\Photos\SubsetForPresentation\optical-illusion2.png">
            <a:extLst>
              <a:ext uri="{FF2B5EF4-FFF2-40B4-BE49-F238E27FC236}">
                <a16:creationId xmlns:a16="http://schemas.microsoft.com/office/drawing/2014/main" id="{4963C12E-D784-8363-C4D0-7BE358BCB4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89113"/>
            <a:ext cx="2219325"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0" name="Picture 2">
            <a:extLst>
              <a:ext uri="{FF2B5EF4-FFF2-40B4-BE49-F238E27FC236}">
                <a16:creationId xmlns:a16="http://schemas.microsoft.com/office/drawing/2014/main" id="{A3067F16-4B01-EC9F-0466-04234D42C3E9}"/>
              </a:ext>
            </a:extLst>
          </p:cNvPr>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l="12569" t="16011" r="11601" b="14093"/>
          <a:stretch>
            <a:fillRect/>
          </a:stretch>
        </p:blipFill>
        <p:spPr bwMode="auto">
          <a:xfrm>
            <a:off x="5334000" y="1787525"/>
            <a:ext cx="3419475" cy="2935288"/>
          </a:xfrm>
          <a:prstGeom prst="rect">
            <a:avLst/>
          </a:prstGeom>
          <a:noFill/>
          <a:ln w="12700">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F1422383-B0B3-3FDB-DF12-4E297CA9129F}"/>
              </a:ext>
            </a:extLst>
          </p:cNvPr>
          <p:cNvSpPr txBox="1"/>
          <p:nvPr/>
        </p:nvSpPr>
        <p:spPr>
          <a:xfrm>
            <a:off x="2209800" y="304800"/>
            <a:ext cx="5410200" cy="461963"/>
          </a:xfrm>
          <a:prstGeom prst="rect">
            <a:avLst/>
          </a:prstGeom>
          <a:noFill/>
        </p:spPr>
        <p:txBody>
          <a:bodyPr>
            <a:spAutoFit/>
          </a:bodyPr>
          <a:lstStyle/>
          <a:p>
            <a:pPr>
              <a:defRPr/>
            </a:pPr>
            <a:r>
              <a:rPr lang="en-US" dirty="0">
                <a:solidFill>
                  <a:schemeClr val="bg1">
                    <a:lumMod val="40000"/>
                    <a:lumOff val="60000"/>
                  </a:schemeClr>
                </a:solidFill>
                <a:ea typeface="+mn-ea"/>
              </a:rPr>
              <a:t>Why NOT stand level management?</a:t>
            </a:r>
          </a:p>
        </p:txBody>
      </p:sp>
    </p:spTree>
  </p:cSld>
  <p:clrMapOvr>
    <a:masterClrMapping/>
  </p:clrMapOvr>
</p:sld>
</file>

<file path=ppt/theme/theme1.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Designs\Sakura.pot</Template>
  <TotalTime>8207</TotalTime>
  <Pages>17</Pages>
  <Words>3141</Words>
  <Application>Microsoft Office PowerPoint</Application>
  <PresentationFormat>On-screen Show (4:3)</PresentationFormat>
  <Paragraphs>344</Paragraphs>
  <Slides>34</Slides>
  <Notes>33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Times New Roman</vt:lpstr>
      <vt:lpstr>MS PGothic</vt:lpstr>
      <vt:lpstr>Arial</vt:lpstr>
      <vt:lpstr>Wingdings</vt:lpstr>
      <vt:lpstr>Calibri</vt:lpstr>
      <vt:lpstr>Comic Sans MS</vt:lpstr>
      <vt:lpstr>Sakura</vt:lpstr>
      <vt:lpstr>Office Theme</vt:lpstr>
      <vt:lpstr>Landscape Ecology and Forest Restoration for the eastern slope of the Cascades</vt:lpstr>
      <vt:lpstr>PowerPoint Presentation</vt:lpstr>
      <vt:lpstr>PowerPoint Presentation</vt:lpstr>
      <vt:lpstr>Key Forest Restoration Issues</vt:lpstr>
      <vt:lpstr>Restoration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USDA Forest Service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of OWF_FRS</dc:title>
  <dc:subject>FRS_Sharing</dc:subject>
  <dc:creator>James Dickinson</dc:creator>
  <cp:keywords>EMDS FRS Restoration</cp:keywords>
  <cp:lastModifiedBy>Lum-Naihe, Christof Jurh duk - FS, AZ</cp:lastModifiedBy>
  <cp:revision>212</cp:revision>
  <cp:lastPrinted>1996-06-05T17:13:54Z</cp:lastPrinted>
  <dcterms:created xsi:type="dcterms:W3CDTF">2003-03-31T22:30:41Z</dcterms:created>
  <dcterms:modified xsi:type="dcterms:W3CDTF">2025-08-04T17:58:13Z</dcterms:modified>
</cp:coreProperties>
</file>