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97" r:id="rId2"/>
    <p:sldId id="521" r:id="rId3"/>
    <p:sldId id="527" r:id="rId4"/>
    <p:sldId id="523" r:id="rId5"/>
    <p:sldId id="525" r:id="rId6"/>
    <p:sldId id="526" r:id="rId7"/>
    <p:sldId id="528" r:id="rId8"/>
    <p:sldId id="498" r:id="rId9"/>
    <p:sldId id="519" r:id="rId10"/>
    <p:sldId id="476" r:id="rId11"/>
    <p:sldId id="497" r:id="rId12"/>
    <p:sldId id="499" r:id="rId13"/>
    <p:sldId id="337" r:id="rId14"/>
    <p:sldId id="490" r:id="rId15"/>
    <p:sldId id="404" r:id="rId16"/>
    <p:sldId id="491" r:id="rId17"/>
    <p:sldId id="509" r:id="rId18"/>
    <p:sldId id="492" r:id="rId19"/>
    <p:sldId id="275" r:id="rId20"/>
    <p:sldId id="277" r:id="rId21"/>
    <p:sldId id="278" r:id="rId22"/>
    <p:sldId id="408" r:id="rId23"/>
    <p:sldId id="410" r:id="rId24"/>
    <p:sldId id="411" r:id="rId25"/>
    <p:sldId id="485" r:id="rId26"/>
    <p:sldId id="494" r:id="rId27"/>
    <p:sldId id="500" r:id="rId28"/>
    <p:sldId id="503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52966E-B3F9-414E-B842-368C7232F6C4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25002F-EF4C-4635-A30E-FC2623112F1D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FlamMap</a:t>
          </a:r>
          <a:endParaRPr lang="en-US" b="1" dirty="0">
            <a:solidFill>
              <a:schemeClr val="tx1"/>
            </a:solidFill>
          </a:endParaRPr>
        </a:p>
        <a:p>
          <a:r>
            <a:rPr lang="en-US" dirty="0">
              <a:solidFill>
                <a:schemeClr val="tx1"/>
              </a:solidFill>
            </a:rPr>
            <a:t>(RMRS)</a:t>
          </a:r>
        </a:p>
      </dgm:t>
    </dgm:pt>
    <dgm:pt modelId="{2C51125A-9495-463D-A0B7-88D71A0B0CDE}" type="parTrans" cxnId="{ECD61A69-2718-4FBA-9E7C-1A85F68DA947}">
      <dgm:prSet/>
      <dgm:spPr/>
      <dgm:t>
        <a:bodyPr/>
        <a:lstStyle/>
        <a:p>
          <a:endParaRPr lang="en-US"/>
        </a:p>
      </dgm:t>
    </dgm:pt>
    <dgm:pt modelId="{791B064C-8031-4411-84E5-AE3C18DF8C86}" type="sibTrans" cxnId="{ECD61A69-2718-4FBA-9E7C-1A85F68DA947}">
      <dgm:prSet/>
      <dgm:spPr/>
      <dgm:t>
        <a:bodyPr/>
        <a:lstStyle/>
        <a:p>
          <a:endParaRPr lang="en-US"/>
        </a:p>
      </dgm:t>
    </dgm:pt>
    <dgm:pt modelId="{C9FE2863-4187-47E3-A485-47A55F942A4A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Landscape Treatment Designer</a:t>
          </a:r>
        </a:p>
      </dgm:t>
    </dgm:pt>
    <dgm:pt modelId="{D05C5FA4-2720-4E10-8CAC-2EFA7AE2F11C}" type="parTrans" cxnId="{4D84C662-C28D-4935-A3F5-3BA1B0FE2B47}">
      <dgm:prSet/>
      <dgm:spPr/>
      <dgm:t>
        <a:bodyPr/>
        <a:lstStyle/>
        <a:p>
          <a:endParaRPr lang="en-US"/>
        </a:p>
      </dgm:t>
    </dgm:pt>
    <dgm:pt modelId="{55B4BFEC-0DAD-40AD-9656-7F39743ED743}" type="sibTrans" cxnId="{4D84C662-C28D-4935-A3F5-3BA1B0FE2B47}">
      <dgm:prSet/>
      <dgm:spPr/>
      <dgm:t>
        <a:bodyPr/>
        <a:lstStyle/>
        <a:p>
          <a:endParaRPr lang="en-US"/>
        </a:p>
      </dgm:t>
    </dgm:pt>
    <dgm:pt modelId="{1B81C791-DAF4-417A-A40D-EAD885D1140E}">
      <dgm:prSet phldrT="[Text]" phldr="1"/>
      <dgm:spPr/>
      <dgm:t>
        <a:bodyPr/>
        <a:lstStyle/>
        <a:p>
          <a:endParaRPr lang="en-US" dirty="0"/>
        </a:p>
      </dgm:t>
    </dgm:pt>
    <dgm:pt modelId="{4CFBA1C9-290E-4EBC-AE51-5A797FA81932}" type="parTrans" cxnId="{C6425F04-0AEC-40B3-99FA-80BAB3317F99}">
      <dgm:prSet/>
      <dgm:spPr/>
      <dgm:t>
        <a:bodyPr/>
        <a:lstStyle/>
        <a:p>
          <a:endParaRPr lang="en-US"/>
        </a:p>
      </dgm:t>
    </dgm:pt>
    <dgm:pt modelId="{CA9B1511-35A1-49DA-9921-E2BC881BB617}" type="sibTrans" cxnId="{C6425F04-0AEC-40B3-99FA-80BAB3317F99}">
      <dgm:prSet/>
      <dgm:spPr/>
      <dgm:t>
        <a:bodyPr/>
        <a:lstStyle/>
        <a:p>
          <a:endParaRPr lang="en-US"/>
        </a:p>
      </dgm:t>
    </dgm:pt>
    <dgm:pt modelId="{A36F4EAC-64E1-4A44-9278-686F93D3B044}">
      <dgm:prSet phldrT="[Text]"/>
      <dgm:spPr/>
      <dgm:t>
        <a:bodyPr/>
        <a:lstStyle/>
        <a:p>
          <a:endParaRPr lang="en-US" dirty="0"/>
        </a:p>
      </dgm:t>
    </dgm:pt>
    <dgm:pt modelId="{D909A9F5-ADD1-40E4-B515-EAC6ABA4CEBF}" type="parTrans" cxnId="{1A46DC2C-3D35-4FB5-ACC8-C20C7F08F5F7}">
      <dgm:prSet/>
      <dgm:spPr/>
      <dgm:t>
        <a:bodyPr/>
        <a:lstStyle/>
        <a:p>
          <a:endParaRPr lang="en-US"/>
        </a:p>
      </dgm:t>
    </dgm:pt>
    <dgm:pt modelId="{D9A947E2-61D0-4EB5-B142-9021D2D2F7AF}" type="sibTrans" cxnId="{1A46DC2C-3D35-4FB5-ACC8-C20C7F08F5F7}">
      <dgm:prSet/>
      <dgm:spPr/>
      <dgm:t>
        <a:bodyPr/>
        <a:lstStyle/>
        <a:p>
          <a:endParaRPr lang="en-US"/>
        </a:p>
      </dgm:t>
    </dgm:pt>
    <dgm:pt modelId="{A8CEF63E-C99C-4189-BE4C-3A95A9A240F2}">
      <dgm:prSet phldrT="[Text]"/>
      <dgm:spPr/>
      <dgm:t>
        <a:bodyPr/>
        <a:lstStyle/>
        <a:p>
          <a:endParaRPr lang="en-US" dirty="0"/>
        </a:p>
      </dgm:t>
    </dgm:pt>
    <dgm:pt modelId="{7838BE44-01D2-47E6-8550-07EF734AA970}" type="parTrans" cxnId="{9588AB35-E15F-4ED7-8DCF-305BA4EC6171}">
      <dgm:prSet/>
      <dgm:spPr/>
      <dgm:t>
        <a:bodyPr/>
        <a:lstStyle/>
        <a:p>
          <a:endParaRPr lang="en-US"/>
        </a:p>
      </dgm:t>
    </dgm:pt>
    <dgm:pt modelId="{46E22883-8800-4F4A-8A53-A244A95D7018}" type="sibTrans" cxnId="{9588AB35-E15F-4ED7-8DCF-305BA4EC6171}">
      <dgm:prSet/>
      <dgm:spPr/>
      <dgm:t>
        <a:bodyPr/>
        <a:lstStyle/>
        <a:p>
          <a:endParaRPr lang="en-US"/>
        </a:p>
      </dgm:t>
    </dgm:pt>
    <dgm:pt modelId="{C025B6A0-D4FE-4BF0-B9B2-4AE26B6C9C7D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Arcfuels</a:t>
          </a:r>
          <a:endParaRPr lang="en-US" b="1" dirty="0">
            <a:solidFill>
              <a:schemeClr val="tx1"/>
            </a:solidFill>
          </a:endParaRPr>
        </a:p>
      </dgm:t>
    </dgm:pt>
    <dgm:pt modelId="{0FF19667-5B9B-4938-9D56-00BB2096A5AD}" type="parTrans" cxnId="{657D8D40-00DD-4321-8463-87F635A97BE3}">
      <dgm:prSet/>
      <dgm:spPr/>
      <dgm:t>
        <a:bodyPr/>
        <a:lstStyle/>
        <a:p>
          <a:endParaRPr lang="en-US"/>
        </a:p>
      </dgm:t>
    </dgm:pt>
    <dgm:pt modelId="{E07133BC-A0CD-48A6-9CF7-09FBF3804CDD}" type="sibTrans" cxnId="{657D8D40-00DD-4321-8463-87F635A97BE3}">
      <dgm:prSet/>
      <dgm:spPr/>
      <dgm:t>
        <a:bodyPr/>
        <a:lstStyle/>
        <a:p>
          <a:endParaRPr lang="en-US"/>
        </a:p>
      </dgm:t>
    </dgm:pt>
    <dgm:pt modelId="{BC37CDC9-59EB-48CC-80C0-694291C3225F}">
      <dgm:prSet phldrT="[Text]" phldr="1"/>
      <dgm:spPr/>
      <dgm:t>
        <a:bodyPr/>
        <a:lstStyle/>
        <a:p>
          <a:endParaRPr lang="en-US" dirty="0"/>
        </a:p>
      </dgm:t>
    </dgm:pt>
    <dgm:pt modelId="{E553D9E7-C952-42EF-A7E8-B05A9F56FD5E}" type="parTrans" cxnId="{AF1BEB3D-04DE-414B-8655-212687E80D52}">
      <dgm:prSet/>
      <dgm:spPr/>
      <dgm:t>
        <a:bodyPr/>
        <a:lstStyle/>
        <a:p>
          <a:endParaRPr lang="en-US"/>
        </a:p>
      </dgm:t>
    </dgm:pt>
    <dgm:pt modelId="{A02BB46C-23D3-4C15-B918-7C3656245F5C}" type="sibTrans" cxnId="{AF1BEB3D-04DE-414B-8655-212687E80D52}">
      <dgm:prSet/>
      <dgm:spPr/>
      <dgm:t>
        <a:bodyPr/>
        <a:lstStyle/>
        <a:p>
          <a:endParaRPr lang="en-US"/>
        </a:p>
      </dgm:t>
    </dgm:pt>
    <dgm:pt modelId="{DBBA6E5F-321A-4226-ACC6-1190594115E2}">
      <dgm:prSet phldrT="[Text]" phldr="1" custScaleX="76004" custScaleY="79696" custLinFactNeighborX="812" custLinFactNeighborY="3815"/>
      <dgm:spPr/>
      <dgm:t>
        <a:bodyPr/>
        <a:lstStyle/>
        <a:p>
          <a:endParaRPr lang="en-US" dirty="0"/>
        </a:p>
      </dgm:t>
    </dgm:pt>
    <dgm:pt modelId="{CF30A26A-6440-46A6-B0D8-0DB49D7E02BE}" type="parTrans" cxnId="{D639B5B2-744B-45A7-9FEB-10EFDB93D8A3}">
      <dgm:prSet/>
      <dgm:spPr/>
      <dgm:t>
        <a:bodyPr/>
        <a:lstStyle/>
        <a:p>
          <a:endParaRPr lang="en-US"/>
        </a:p>
      </dgm:t>
    </dgm:pt>
    <dgm:pt modelId="{46C2CA52-0E55-41FA-BD3B-E8D59A4ED0E2}" type="sibTrans" cxnId="{D639B5B2-744B-45A7-9FEB-10EFDB93D8A3}">
      <dgm:prSet/>
      <dgm:spPr/>
      <dgm:t>
        <a:bodyPr/>
        <a:lstStyle/>
        <a:p>
          <a:endParaRPr lang="en-US"/>
        </a:p>
      </dgm:t>
    </dgm:pt>
    <dgm:pt modelId="{6EA0429B-CA61-4EEC-9B95-6830BEB07093}" type="pres">
      <dgm:prSet presAssocID="{8E52966E-B3F9-414E-B842-368C7232F6C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D33D00A-C752-4F41-A32E-946AD7E729C4}" type="pres">
      <dgm:prSet presAssocID="{6625002F-EF4C-4635-A30E-FC2623112F1D}" presName="gear1" presStyleLbl="node1" presStyleIdx="0" presStyleCnt="3" custScaleX="57851" custScaleY="64763" custLinFactNeighborX="30236" custLinFactNeighborY="-66040">
        <dgm:presLayoutVars>
          <dgm:chMax val="1"/>
          <dgm:bulletEnabled val="1"/>
        </dgm:presLayoutVars>
      </dgm:prSet>
      <dgm:spPr/>
    </dgm:pt>
    <dgm:pt modelId="{AF9A8AD5-7A0E-456A-BE14-F1B615DE42D0}" type="pres">
      <dgm:prSet presAssocID="{6625002F-EF4C-4635-A30E-FC2623112F1D}" presName="gear1srcNode" presStyleLbl="node1" presStyleIdx="0" presStyleCnt="3"/>
      <dgm:spPr/>
    </dgm:pt>
    <dgm:pt modelId="{4DEB7E6F-F52F-47A9-9F84-8467861E929F}" type="pres">
      <dgm:prSet presAssocID="{6625002F-EF4C-4635-A30E-FC2623112F1D}" presName="gear1dstNode" presStyleLbl="node1" presStyleIdx="0" presStyleCnt="3"/>
      <dgm:spPr/>
    </dgm:pt>
    <dgm:pt modelId="{377AC745-7733-4C3C-AA41-130E60E11A6D}" type="pres">
      <dgm:prSet presAssocID="{C9FE2863-4187-47E3-A485-47A55F942A4A}" presName="gear2" presStyleLbl="node1" presStyleIdx="1" presStyleCnt="3" custScaleX="93700" custScaleY="85950" custLinFactNeighborX="58219" custLinFactNeighborY="-3425">
        <dgm:presLayoutVars>
          <dgm:chMax val="1"/>
          <dgm:bulletEnabled val="1"/>
        </dgm:presLayoutVars>
      </dgm:prSet>
      <dgm:spPr/>
    </dgm:pt>
    <dgm:pt modelId="{09AE138B-532B-4C8E-8366-6D07D7071F06}" type="pres">
      <dgm:prSet presAssocID="{C9FE2863-4187-47E3-A485-47A55F942A4A}" presName="gear2srcNode" presStyleLbl="node1" presStyleIdx="1" presStyleCnt="3"/>
      <dgm:spPr/>
    </dgm:pt>
    <dgm:pt modelId="{B2AD1429-9497-4A17-8BC7-B7FAAE2D7836}" type="pres">
      <dgm:prSet presAssocID="{C9FE2863-4187-47E3-A485-47A55F942A4A}" presName="gear2dstNode" presStyleLbl="node1" presStyleIdx="1" presStyleCnt="3"/>
      <dgm:spPr/>
    </dgm:pt>
    <dgm:pt modelId="{73661DF9-51AC-4D7C-BA84-70A46155949C}" type="pres">
      <dgm:prSet presAssocID="{C025B6A0-D4FE-4BF0-B9B2-4AE26B6C9C7D}" presName="gear3" presStyleLbl="node1" presStyleIdx="2" presStyleCnt="3" custScaleX="82754" custScaleY="84239" custLinFactNeighborX="14616" custLinFactNeighborY="-5329"/>
      <dgm:spPr/>
    </dgm:pt>
    <dgm:pt modelId="{FFCB0E26-0921-4E89-A351-AFE76065A85A}" type="pres">
      <dgm:prSet presAssocID="{C025B6A0-D4FE-4BF0-B9B2-4AE26B6C9C7D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CC299E33-3A8E-4EC0-9D28-8E07DA304C17}" type="pres">
      <dgm:prSet presAssocID="{C025B6A0-D4FE-4BF0-B9B2-4AE26B6C9C7D}" presName="gear3srcNode" presStyleLbl="node1" presStyleIdx="2" presStyleCnt="3"/>
      <dgm:spPr/>
    </dgm:pt>
    <dgm:pt modelId="{8DD7362F-FDF5-480A-B138-2BBB5290CE4B}" type="pres">
      <dgm:prSet presAssocID="{C025B6A0-D4FE-4BF0-B9B2-4AE26B6C9C7D}" presName="gear3dstNode" presStyleLbl="node1" presStyleIdx="2" presStyleCnt="3"/>
      <dgm:spPr/>
    </dgm:pt>
    <dgm:pt modelId="{0C14F74B-F4B5-4891-BA00-7CF3A5D1CADD}" type="pres">
      <dgm:prSet presAssocID="{791B064C-8031-4411-84E5-AE3C18DF8C86}" presName="connector1" presStyleLbl="sibTrans2D1" presStyleIdx="0" presStyleCnt="3" custScaleX="108023" custLinFactNeighborX="3605" custLinFactNeighborY="-40508"/>
      <dgm:spPr/>
    </dgm:pt>
    <dgm:pt modelId="{DC7C019F-D49B-432F-80B3-1D8DCF7FD56F}" type="pres">
      <dgm:prSet presAssocID="{55B4BFEC-0DAD-40AD-9656-7F39743ED743}" presName="connector2" presStyleLbl="sibTrans2D1" presStyleIdx="1" presStyleCnt="3"/>
      <dgm:spPr/>
    </dgm:pt>
    <dgm:pt modelId="{F0D00EAB-4B84-4F1A-AEB6-8952D2FFE3D2}" type="pres">
      <dgm:prSet presAssocID="{E07133BC-A0CD-48A6-9CF7-09FBF3804CDD}" presName="connector3" presStyleLbl="sibTrans2D1" presStyleIdx="2" presStyleCnt="3"/>
      <dgm:spPr/>
    </dgm:pt>
  </dgm:ptLst>
  <dgm:cxnLst>
    <dgm:cxn modelId="{7535A203-77A4-294C-9F4A-A3B1CED99489}" type="presOf" srcId="{55B4BFEC-0DAD-40AD-9656-7F39743ED743}" destId="{DC7C019F-D49B-432F-80B3-1D8DCF7FD56F}" srcOrd="0" destOrd="0" presId="urn:microsoft.com/office/officeart/2005/8/layout/gear1"/>
    <dgm:cxn modelId="{C6425F04-0AEC-40B3-99FA-80BAB3317F99}" srcId="{8E52966E-B3F9-414E-B842-368C7232F6C4}" destId="{1B81C791-DAF4-417A-A40D-EAD885D1140E}" srcOrd="4" destOrd="0" parTransId="{4CFBA1C9-290E-4EBC-AE51-5A797FA81932}" sibTransId="{CA9B1511-35A1-49DA-9921-E2BC881BB617}"/>
    <dgm:cxn modelId="{A7CED21F-026F-2540-9E7D-60153A12C1D3}" type="presOf" srcId="{C025B6A0-D4FE-4BF0-B9B2-4AE26B6C9C7D}" destId="{FFCB0E26-0921-4E89-A351-AFE76065A85A}" srcOrd="1" destOrd="0" presId="urn:microsoft.com/office/officeart/2005/8/layout/gear1"/>
    <dgm:cxn modelId="{F26EAD20-4D6E-924C-B368-6F9F342893EB}" type="presOf" srcId="{6625002F-EF4C-4635-A30E-FC2623112F1D}" destId="{4DEB7E6F-F52F-47A9-9F84-8467861E929F}" srcOrd="2" destOrd="0" presId="urn:microsoft.com/office/officeart/2005/8/layout/gear1"/>
    <dgm:cxn modelId="{F696CB28-64D4-C446-8708-6746ABF86134}" type="presOf" srcId="{C9FE2863-4187-47E3-A485-47A55F942A4A}" destId="{09AE138B-532B-4C8E-8366-6D07D7071F06}" srcOrd="1" destOrd="0" presId="urn:microsoft.com/office/officeart/2005/8/layout/gear1"/>
    <dgm:cxn modelId="{1A46DC2C-3D35-4FB5-ACC8-C20C7F08F5F7}" srcId="{8E52966E-B3F9-414E-B842-368C7232F6C4}" destId="{A36F4EAC-64E1-4A44-9278-686F93D3B044}" srcOrd="6" destOrd="0" parTransId="{D909A9F5-ADD1-40E4-B515-EAC6ABA4CEBF}" sibTransId="{D9A947E2-61D0-4EB5-B142-9021D2D2F7AF}"/>
    <dgm:cxn modelId="{9C264332-32A7-2D45-82C2-2B310BC82270}" type="presOf" srcId="{C025B6A0-D4FE-4BF0-B9B2-4AE26B6C9C7D}" destId="{CC299E33-3A8E-4EC0-9D28-8E07DA304C17}" srcOrd="2" destOrd="0" presId="urn:microsoft.com/office/officeart/2005/8/layout/gear1"/>
    <dgm:cxn modelId="{9588AB35-E15F-4ED7-8DCF-305BA4EC6171}" srcId="{8E52966E-B3F9-414E-B842-368C7232F6C4}" destId="{A8CEF63E-C99C-4189-BE4C-3A95A9A240F2}" srcOrd="5" destOrd="0" parTransId="{7838BE44-01D2-47E6-8550-07EF734AA970}" sibTransId="{46E22883-8800-4F4A-8A53-A244A95D7018}"/>
    <dgm:cxn modelId="{1C49CF36-AF67-C644-9143-93D5DA4F8E27}" type="presOf" srcId="{E07133BC-A0CD-48A6-9CF7-09FBF3804CDD}" destId="{F0D00EAB-4B84-4F1A-AEB6-8952D2FFE3D2}" srcOrd="0" destOrd="0" presId="urn:microsoft.com/office/officeart/2005/8/layout/gear1"/>
    <dgm:cxn modelId="{AF1BEB3D-04DE-414B-8655-212687E80D52}" srcId="{8E52966E-B3F9-414E-B842-368C7232F6C4}" destId="{BC37CDC9-59EB-48CC-80C0-694291C3225F}" srcOrd="3" destOrd="0" parTransId="{E553D9E7-C952-42EF-A7E8-B05A9F56FD5E}" sibTransId="{A02BB46C-23D3-4C15-B918-7C3656245F5C}"/>
    <dgm:cxn modelId="{657D8D40-00DD-4321-8463-87F635A97BE3}" srcId="{8E52966E-B3F9-414E-B842-368C7232F6C4}" destId="{C025B6A0-D4FE-4BF0-B9B2-4AE26B6C9C7D}" srcOrd="2" destOrd="0" parTransId="{0FF19667-5B9B-4938-9D56-00BB2096A5AD}" sibTransId="{E07133BC-A0CD-48A6-9CF7-09FBF3804CDD}"/>
    <dgm:cxn modelId="{28FEF55D-9CB5-BB4F-9DCB-DF5710AE07A1}" type="presOf" srcId="{6625002F-EF4C-4635-A30E-FC2623112F1D}" destId="{AF9A8AD5-7A0E-456A-BE14-F1B615DE42D0}" srcOrd="1" destOrd="0" presId="urn:microsoft.com/office/officeart/2005/8/layout/gear1"/>
    <dgm:cxn modelId="{4D84C662-C28D-4935-A3F5-3BA1B0FE2B47}" srcId="{8E52966E-B3F9-414E-B842-368C7232F6C4}" destId="{C9FE2863-4187-47E3-A485-47A55F942A4A}" srcOrd="1" destOrd="0" parTransId="{D05C5FA4-2720-4E10-8CAC-2EFA7AE2F11C}" sibTransId="{55B4BFEC-0DAD-40AD-9656-7F39743ED743}"/>
    <dgm:cxn modelId="{ECD61A69-2718-4FBA-9E7C-1A85F68DA947}" srcId="{8E52966E-B3F9-414E-B842-368C7232F6C4}" destId="{6625002F-EF4C-4635-A30E-FC2623112F1D}" srcOrd="0" destOrd="0" parTransId="{2C51125A-9495-463D-A0B7-88D71A0B0CDE}" sibTransId="{791B064C-8031-4411-84E5-AE3C18DF8C86}"/>
    <dgm:cxn modelId="{AE6F887B-991C-3F4B-80A7-0916B63ED93A}" type="presOf" srcId="{C025B6A0-D4FE-4BF0-B9B2-4AE26B6C9C7D}" destId="{73661DF9-51AC-4D7C-BA84-70A46155949C}" srcOrd="0" destOrd="0" presId="urn:microsoft.com/office/officeart/2005/8/layout/gear1"/>
    <dgm:cxn modelId="{7013B287-B12B-3249-A2DB-96830AA4B495}" type="presOf" srcId="{6625002F-EF4C-4635-A30E-FC2623112F1D}" destId="{4D33D00A-C752-4F41-A32E-946AD7E729C4}" srcOrd="0" destOrd="0" presId="urn:microsoft.com/office/officeart/2005/8/layout/gear1"/>
    <dgm:cxn modelId="{37ABF38A-CF19-8B47-A789-D45EAA0F7FB0}" type="presOf" srcId="{C9FE2863-4187-47E3-A485-47A55F942A4A}" destId="{B2AD1429-9497-4A17-8BC7-B7FAAE2D7836}" srcOrd="2" destOrd="0" presId="urn:microsoft.com/office/officeart/2005/8/layout/gear1"/>
    <dgm:cxn modelId="{D639B5B2-744B-45A7-9FEB-10EFDB93D8A3}" srcId="{8E52966E-B3F9-414E-B842-368C7232F6C4}" destId="{DBBA6E5F-321A-4226-ACC6-1190594115E2}" srcOrd="7" destOrd="0" parTransId="{CF30A26A-6440-46A6-B0D8-0DB49D7E02BE}" sibTransId="{46C2CA52-0E55-41FA-BD3B-E8D59A4ED0E2}"/>
    <dgm:cxn modelId="{51B1A1B6-BCA2-2E40-B521-3D9E2A31EDC1}" type="presOf" srcId="{C9FE2863-4187-47E3-A485-47A55F942A4A}" destId="{377AC745-7733-4C3C-AA41-130E60E11A6D}" srcOrd="0" destOrd="0" presId="urn:microsoft.com/office/officeart/2005/8/layout/gear1"/>
    <dgm:cxn modelId="{0416EDE9-3D70-7A4F-8D37-4DF448289AD0}" type="presOf" srcId="{C025B6A0-D4FE-4BF0-B9B2-4AE26B6C9C7D}" destId="{8DD7362F-FDF5-480A-B138-2BBB5290CE4B}" srcOrd="3" destOrd="0" presId="urn:microsoft.com/office/officeart/2005/8/layout/gear1"/>
    <dgm:cxn modelId="{0C8E21EC-0ABF-3140-86B8-A548B1ACF6EF}" type="presOf" srcId="{791B064C-8031-4411-84E5-AE3C18DF8C86}" destId="{0C14F74B-F4B5-4891-BA00-7CF3A5D1CADD}" srcOrd="0" destOrd="0" presId="urn:microsoft.com/office/officeart/2005/8/layout/gear1"/>
    <dgm:cxn modelId="{9D6825F2-1240-8D48-9AF2-EA6A8D11436F}" type="presOf" srcId="{8E52966E-B3F9-414E-B842-368C7232F6C4}" destId="{6EA0429B-CA61-4EEC-9B95-6830BEB07093}" srcOrd="0" destOrd="0" presId="urn:microsoft.com/office/officeart/2005/8/layout/gear1"/>
    <dgm:cxn modelId="{85624A5D-A77A-1E42-B919-EF4F90061875}" type="presParOf" srcId="{6EA0429B-CA61-4EEC-9B95-6830BEB07093}" destId="{4D33D00A-C752-4F41-A32E-946AD7E729C4}" srcOrd="0" destOrd="0" presId="urn:microsoft.com/office/officeart/2005/8/layout/gear1"/>
    <dgm:cxn modelId="{3C94765E-9E51-134F-9C2F-B41BAA2E508D}" type="presParOf" srcId="{6EA0429B-CA61-4EEC-9B95-6830BEB07093}" destId="{AF9A8AD5-7A0E-456A-BE14-F1B615DE42D0}" srcOrd="1" destOrd="0" presId="urn:microsoft.com/office/officeart/2005/8/layout/gear1"/>
    <dgm:cxn modelId="{7EA2A790-F1E6-2140-B4FE-7D68BDA18086}" type="presParOf" srcId="{6EA0429B-CA61-4EEC-9B95-6830BEB07093}" destId="{4DEB7E6F-F52F-47A9-9F84-8467861E929F}" srcOrd="2" destOrd="0" presId="urn:microsoft.com/office/officeart/2005/8/layout/gear1"/>
    <dgm:cxn modelId="{FC7FD713-1139-0D46-8EE1-AB814EA9B675}" type="presParOf" srcId="{6EA0429B-CA61-4EEC-9B95-6830BEB07093}" destId="{377AC745-7733-4C3C-AA41-130E60E11A6D}" srcOrd="3" destOrd="0" presId="urn:microsoft.com/office/officeart/2005/8/layout/gear1"/>
    <dgm:cxn modelId="{F3625A2C-D880-2B41-B4E7-25CD47B13128}" type="presParOf" srcId="{6EA0429B-CA61-4EEC-9B95-6830BEB07093}" destId="{09AE138B-532B-4C8E-8366-6D07D7071F06}" srcOrd="4" destOrd="0" presId="urn:microsoft.com/office/officeart/2005/8/layout/gear1"/>
    <dgm:cxn modelId="{2610FDEE-0E20-0E4E-8934-9DAA12DC069D}" type="presParOf" srcId="{6EA0429B-CA61-4EEC-9B95-6830BEB07093}" destId="{B2AD1429-9497-4A17-8BC7-B7FAAE2D7836}" srcOrd="5" destOrd="0" presId="urn:microsoft.com/office/officeart/2005/8/layout/gear1"/>
    <dgm:cxn modelId="{1E98463D-1EBA-0A48-B946-CEE4E099F72C}" type="presParOf" srcId="{6EA0429B-CA61-4EEC-9B95-6830BEB07093}" destId="{73661DF9-51AC-4D7C-BA84-70A46155949C}" srcOrd="6" destOrd="0" presId="urn:microsoft.com/office/officeart/2005/8/layout/gear1"/>
    <dgm:cxn modelId="{FAA804E2-DF1A-2D4E-967D-EE52F1D7CB34}" type="presParOf" srcId="{6EA0429B-CA61-4EEC-9B95-6830BEB07093}" destId="{FFCB0E26-0921-4E89-A351-AFE76065A85A}" srcOrd="7" destOrd="0" presId="urn:microsoft.com/office/officeart/2005/8/layout/gear1"/>
    <dgm:cxn modelId="{77B6B839-883A-3044-9A7F-CA2DD4653B9F}" type="presParOf" srcId="{6EA0429B-CA61-4EEC-9B95-6830BEB07093}" destId="{CC299E33-3A8E-4EC0-9D28-8E07DA304C17}" srcOrd="8" destOrd="0" presId="urn:microsoft.com/office/officeart/2005/8/layout/gear1"/>
    <dgm:cxn modelId="{748DCC20-5934-C749-847B-C8353E0F23DD}" type="presParOf" srcId="{6EA0429B-CA61-4EEC-9B95-6830BEB07093}" destId="{8DD7362F-FDF5-480A-B138-2BBB5290CE4B}" srcOrd="9" destOrd="0" presId="urn:microsoft.com/office/officeart/2005/8/layout/gear1"/>
    <dgm:cxn modelId="{C454B0B3-41E3-6649-A86E-1D32C1D79C88}" type="presParOf" srcId="{6EA0429B-CA61-4EEC-9B95-6830BEB07093}" destId="{0C14F74B-F4B5-4891-BA00-7CF3A5D1CADD}" srcOrd="10" destOrd="0" presId="urn:microsoft.com/office/officeart/2005/8/layout/gear1"/>
    <dgm:cxn modelId="{748082E4-1758-BD4C-9910-64C16AB022CF}" type="presParOf" srcId="{6EA0429B-CA61-4EEC-9B95-6830BEB07093}" destId="{DC7C019F-D49B-432F-80B3-1D8DCF7FD56F}" srcOrd="11" destOrd="0" presId="urn:microsoft.com/office/officeart/2005/8/layout/gear1"/>
    <dgm:cxn modelId="{A5A9B1E0-562A-5F46-B704-99CD391B54B3}" type="presParOf" srcId="{6EA0429B-CA61-4EEC-9B95-6830BEB07093}" destId="{F0D00EAB-4B84-4F1A-AEB6-8952D2FFE3D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33D00A-C752-4F41-A32E-946AD7E729C4}">
      <dsp:nvSpPr>
        <dsp:cNvPr id="0" name=""/>
        <dsp:cNvSpPr/>
      </dsp:nvSpPr>
      <dsp:spPr>
        <a:xfrm>
          <a:off x="4471504" y="1142813"/>
          <a:ext cx="1769910" cy="1981378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FlamMap</a:t>
          </a:r>
          <a:endParaRPr lang="en-US" sz="2000" b="1" kern="1200" dirty="0">
            <a:solidFill>
              <a:schemeClr val="tx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(RMRS)</a:t>
          </a:r>
        </a:p>
      </dsp:txBody>
      <dsp:txXfrm>
        <a:off x="4827335" y="1592892"/>
        <a:ext cx="1058248" cy="1045644"/>
      </dsp:txXfrm>
    </dsp:sp>
    <dsp:sp modelId="{377AC745-7733-4C3C-AA41-130E60E11A6D}">
      <dsp:nvSpPr>
        <dsp:cNvPr id="0" name=""/>
        <dsp:cNvSpPr/>
      </dsp:nvSpPr>
      <dsp:spPr>
        <a:xfrm>
          <a:off x="2487148" y="1981198"/>
          <a:ext cx="2084862" cy="1912421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Landscape Treatment Designer</a:t>
          </a:r>
        </a:p>
      </dsp:txBody>
      <dsp:txXfrm>
        <a:off x="2993672" y="2465566"/>
        <a:ext cx="1071814" cy="943685"/>
      </dsp:txXfrm>
    </dsp:sp>
    <dsp:sp modelId="{73661DF9-51AC-4D7C-BA84-70A46155949C}">
      <dsp:nvSpPr>
        <dsp:cNvPr id="0" name=""/>
        <dsp:cNvSpPr/>
      </dsp:nvSpPr>
      <dsp:spPr>
        <a:xfrm rot="20700000">
          <a:off x="2952081" y="389636"/>
          <a:ext cx="1792257" cy="1848331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Arcfuels</a:t>
          </a:r>
          <a:endParaRPr lang="en-US" sz="2000" b="1" kern="1200" dirty="0">
            <a:solidFill>
              <a:schemeClr val="tx1"/>
            </a:solidFill>
          </a:endParaRPr>
        </a:p>
      </dsp:txBody>
      <dsp:txXfrm rot="-20700000">
        <a:off x="3341850" y="798355"/>
        <a:ext cx="1012720" cy="1030893"/>
      </dsp:txXfrm>
    </dsp:sp>
    <dsp:sp modelId="{0C14F74B-F4B5-4891-BA00-7CF3A5D1CADD}">
      <dsp:nvSpPr>
        <dsp:cNvPr id="0" name=""/>
        <dsp:cNvSpPr/>
      </dsp:nvSpPr>
      <dsp:spPr>
        <a:xfrm>
          <a:off x="2665835" y="567492"/>
          <a:ext cx="4230256" cy="3916070"/>
        </a:xfrm>
        <a:prstGeom prst="circularArrow">
          <a:avLst>
            <a:gd name="adj1" fmla="val 4687"/>
            <a:gd name="adj2" fmla="val 299029"/>
            <a:gd name="adj3" fmla="val 2541405"/>
            <a:gd name="adj4" fmla="val 15807939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7C019F-D49B-432F-80B3-1D8DCF7FD56F}">
      <dsp:nvSpPr>
        <dsp:cNvPr id="0" name=""/>
        <dsp:cNvSpPr/>
      </dsp:nvSpPr>
      <dsp:spPr>
        <a:xfrm>
          <a:off x="727613" y="1402907"/>
          <a:ext cx="2845269" cy="284526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D00EAB-4B84-4F1A-AEB6-8952D2FFE3D2}">
      <dsp:nvSpPr>
        <dsp:cNvPr id="0" name=""/>
        <dsp:cNvSpPr/>
      </dsp:nvSpPr>
      <dsp:spPr>
        <a:xfrm>
          <a:off x="1863637" y="-117346"/>
          <a:ext cx="3067773" cy="306777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6AAE5E9-CE73-0149-42DE-F1C81461B3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8CC767-1151-31B3-C0EA-D9C589D274B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BCE06A9-CADF-4AE7-BEDF-432622EF4B41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113AD7B-DABE-DBBE-C190-E1E7FB02A9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16513FA-9DE2-73E2-EFF0-84F69B0731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CE4D0-4829-E340-62D6-02BF746F0E5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DFA8B-55EF-3D91-7BDC-AF0186EF63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028673-09AB-4C92-9C1C-810D58ACCEF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9D78856E-BB3F-341D-B280-3A6155D21E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A413D39E-66AE-4C77-4CEC-F94BD310B3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25DF26DC-C122-CC14-DFE0-3036DA637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056C0A9-4AB6-4815-B7E1-6076EBD70346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0B15C865-B512-E228-3AC2-F141AA4F11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4F3F2BEC-4AA1-323C-0367-E2DFD7D475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3BDE703E-D789-2375-8ADB-1FDC84AD58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871CCCC-E084-4082-A6E1-BBFCBCC37170}" type="slidenum">
              <a:rPr lang="en-US" altLang="en-US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A4ECF-470D-EABF-0343-99313ACB7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708B29-C514-4FF5-84E6-F09275B8C801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483C3-BE8D-B097-1494-F2BCCAEEB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C0DC1-8758-EB91-3ECF-E4C1CA67C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F2674-D92B-44A0-A6B4-C6304B8B4F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735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63CBA-1BEC-9AAE-191D-7F0F603A7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4002DC-C61B-48CF-9D80-B3EE08EF8785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3BEDD-C97E-6AFD-26B3-68355FD2D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AD7C5-14C4-7159-A5AD-7C00EFAF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71B1D-5453-41DE-841D-B53E3BC35A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72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95A32-C507-5351-90F8-FADEAA4CF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1E95C3-54D9-43F6-A8F8-E0CFD797EF81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80424-F5E3-F6A5-42ED-709ED07F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72EAF-244C-7BEB-998F-5C012AC0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2B455-A735-4DB8-9DD2-726FBBA19D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278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0CB4B59-628D-9DF9-B6EC-653C0DCDF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533BFD-E089-4F5C-8B4A-33E16A95EF82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467DE24-163E-F3E2-7509-47D0221CF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52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4582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86FEB-1347-AD65-74FD-E3E6E0A1B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D1157B-2AE0-4E39-8252-16E02DAD15BD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06D8F-F50A-1FAF-7F56-024243174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Landscape treatment </a:t>
            </a:r>
            <a:r>
              <a:rPr lang="en-US" err="1"/>
              <a:t>desinger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085C3-C349-22C7-E913-6DE22E454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18615-2ACA-4CAC-9CCF-884E283673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226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5004F-B894-36B6-FFC2-7982041DA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62EC1C-D2D9-4ACB-9891-298DDC465870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24E1F-7795-04FA-1FC3-8260D487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AE5FD-BAF4-65D6-AEF9-AC80468A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0C9EB-F2DC-4B88-8309-9C64297606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712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40F439-3119-C4EB-1E80-94B49AE00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DBC962-E6C2-461C-8970-9AC5C5AFFDBB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5EB68A4-C026-44A2-20D1-9073B324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79C4E7-2B59-8517-FC7F-CB9666AB8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10CDE-40F1-4A21-AE91-0E62CCC597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230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D4C9D41-126E-30A2-1BCE-73D14EA71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788ABC-6D3E-4A05-A27E-EB6EE1E94813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43904EE-3D54-02CF-7D6B-DC1CF0B9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EC1046-C12D-CE23-331F-1CA21A6D2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CE7B06-891A-4415-9958-C7CD80C567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2459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2D75F46-A235-51B6-31A3-CD93EEB9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815A05-8F3F-4B5B-9306-7145A06BD5EA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EA05615-4F87-E761-5BEA-DA67A25CB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865940-570A-10D1-2136-EFA19307A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F955-0E7B-445B-B51C-E825517133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538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041E970-D7C0-D943-2522-DE4BDEFD3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AD24AD-13CE-4842-B1E5-1114D3B03456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9BBDDD4-310C-0A72-D05E-2D8F5898E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E712668-04E6-AFA8-5F5D-42B220C86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3F7E22-CCE7-4F15-896B-7B79CEFCFE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317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5599CE-EDE7-D781-0DB4-6055B113B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6987A4-2EC9-4925-BF2C-DDC5532BA77A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9007B4-E4FC-F5E9-38A6-0DACCF454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0D3D00-42BC-0833-D63C-30BBBF9D0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FC4949-D91B-45EB-957D-9D4BADE581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561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2CABC59-1C55-C250-7A91-9D4B61F82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F83982-7001-4BE9-92FE-0C492222ADD7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A22B5CF-003C-8A50-3291-D50790D5B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CBCBC0-975B-2BC2-11AE-170AAC546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16163-B341-4821-A9BD-ACF9560807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062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D45B14D-B14A-8CF2-B43B-EF7D07720B2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C109D5E-0979-024B-5614-236F7D7F03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3C1FA-84A2-CBDB-A1D6-0801E0E19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03EFB798-0A28-49FB-95F3-0503EC0D351F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8AF5B-8811-D0BF-DDE4-E33639A69F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9D9E1-E626-0403-819B-35FA044D6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D7CD844-F486-4EA4-A476-97DBC2F6576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hyperlink" Target="mailto:aager@fs.fed.u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1F4F0527-74C1-7250-516C-BF29CDDCB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1143000"/>
          </a:xfrm>
        </p:spPr>
        <p:txBody>
          <a:bodyPr/>
          <a:lstStyle/>
          <a:p>
            <a:r>
              <a:rPr lang="en-US" altLang="en-US" sz="3200" b="1"/>
              <a:t>Landscape Treatment Designer: Spatial optimization for restoration and fuel treatment planning</a:t>
            </a:r>
            <a:endParaRPr lang="en-US" altLang="en-US" sz="320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A9153A0-B599-8483-EF74-16C130CA4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5" t="17909" r="32556" b="14366"/>
          <a:stretch>
            <a:fillRect/>
          </a:stretch>
        </p:blipFill>
        <p:spPr bwMode="auto">
          <a:xfrm>
            <a:off x="5938838" y="1981200"/>
            <a:ext cx="2919412" cy="375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2">
            <a:extLst>
              <a:ext uri="{FF2B5EF4-FFF2-40B4-BE49-F238E27FC236}">
                <a16:creationId xmlns:a16="http://schemas.microsoft.com/office/drawing/2014/main" id="{0F5E56AE-2D68-4046-25FC-C371BF56A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8" t="18657" r="21921" b="9142"/>
          <a:stretch>
            <a:fillRect/>
          </a:stretch>
        </p:blipFill>
        <p:spPr bwMode="auto">
          <a:xfrm>
            <a:off x="2092325" y="2209800"/>
            <a:ext cx="3519488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TextBox 2">
            <a:extLst>
              <a:ext uri="{FF2B5EF4-FFF2-40B4-BE49-F238E27FC236}">
                <a16:creationId xmlns:a16="http://schemas.microsoft.com/office/drawing/2014/main" id="{74FB0BFD-50B3-B4C8-099D-F1BE4419A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0"/>
            <a:ext cx="7848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/>
              <a:t>Alan Ager, Western Wildland Environmental Threat Assessment Center, PNW Research Station, </a:t>
            </a:r>
            <a:r>
              <a:rPr lang="en-US" altLang="en-US" sz="2000">
                <a:hlinkClick r:id="rId4"/>
              </a:rPr>
              <a:t>aager@fs.fed.us</a:t>
            </a:r>
            <a:endParaRPr lang="en-US" altLang="en-US" sz="2000"/>
          </a:p>
          <a:p>
            <a:endParaRPr lang="en-US" altLang="en-US" sz="2000"/>
          </a:p>
        </p:txBody>
      </p:sp>
      <p:pic>
        <p:nvPicPr>
          <p:cNvPr id="4101" name="Picture 2" descr="C:\!POWERPOINT AND IMAGES\PHOTOS\NFDSC logo acronym.BMP">
            <a:extLst>
              <a:ext uri="{FF2B5EF4-FFF2-40B4-BE49-F238E27FC236}">
                <a16:creationId xmlns:a16="http://schemas.microsoft.com/office/drawing/2014/main" id="{3527A1A1-47BD-73D8-44EB-2202EFA81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6178550"/>
            <a:ext cx="153193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3" descr="C:\!POWERPOINT AND IMAGES\PHOTOS\wwetac_new.JPG">
            <a:extLst>
              <a:ext uri="{FF2B5EF4-FFF2-40B4-BE49-F238E27FC236}">
                <a16:creationId xmlns:a16="http://schemas.microsoft.com/office/drawing/2014/main" id="{690F0C52-11D7-A030-F689-9694EF6B2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170613"/>
            <a:ext cx="9906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003D58E8-34E5-4540-A335-C1177F47D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6096000"/>
            <a:ext cx="6953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C:\@Projects\firerisk\!!!new paper\figs\5 Figure from ppt.tif">
            <a:extLst>
              <a:ext uri="{FF2B5EF4-FFF2-40B4-BE49-F238E27FC236}">
                <a16:creationId xmlns:a16="http://schemas.microsoft.com/office/drawing/2014/main" id="{565389C4-59E1-3ADA-EED6-73F4C0E41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635500"/>
            <a:ext cx="11430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itle 1">
            <a:extLst>
              <a:ext uri="{FF2B5EF4-FFF2-40B4-BE49-F238E27FC236}">
                <a16:creationId xmlns:a16="http://schemas.microsoft.com/office/drawing/2014/main" id="{E44936A9-354F-EF77-21F6-393DD57FB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8077200" cy="1143000"/>
          </a:xfrm>
        </p:spPr>
        <p:txBody>
          <a:bodyPr/>
          <a:lstStyle/>
          <a:p>
            <a:r>
              <a:rPr lang="en-US" altLang="en-US" sz="3200"/>
              <a:t>Another reason for LTD: we need better tools for project level planning</a:t>
            </a:r>
            <a:endParaRPr lang="en-US" altLang="en-US" sz="2800"/>
          </a:p>
        </p:txBody>
      </p:sp>
      <p:pic>
        <p:nvPicPr>
          <p:cNvPr id="13315" name="Picture 1">
            <a:extLst>
              <a:ext uri="{FF2B5EF4-FFF2-40B4-BE49-F238E27FC236}">
                <a16:creationId xmlns:a16="http://schemas.microsoft.com/office/drawing/2014/main" id="{723B0191-8540-D8F9-171C-679F26FF5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"/>
          <a:stretch>
            <a:fillRect/>
          </a:stretch>
        </p:blipFill>
        <p:spPr bwMode="auto">
          <a:xfrm>
            <a:off x="123825" y="1752600"/>
            <a:ext cx="307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632B3CA9-DC46-65C3-3956-FDFC2AF10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66" b="67249"/>
          <a:stretch>
            <a:fillRect/>
          </a:stretch>
        </p:blipFill>
        <p:spPr bwMode="auto">
          <a:xfrm>
            <a:off x="63500" y="4800600"/>
            <a:ext cx="33655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gallery03">
            <a:extLst>
              <a:ext uri="{FF2B5EF4-FFF2-40B4-BE49-F238E27FC236}">
                <a16:creationId xmlns:a16="http://schemas.microsoft.com/office/drawing/2014/main" id="{1D3CF463-6C96-5E59-C08F-D0677B119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876800"/>
            <a:ext cx="1752600" cy="1314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TextBox 11">
            <a:extLst>
              <a:ext uri="{FF2B5EF4-FFF2-40B4-BE49-F238E27FC236}">
                <a16:creationId xmlns:a16="http://schemas.microsoft.com/office/drawing/2014/main" id="{80129D10-78C5-7B44-7E7A-C347A32DE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319838"/>
            <a:ext cx="3276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Optimization concepts</a:t>
            </a:r>
          </a:p>
        </p:txBody>
      </p:sp>
      <p:sp>
        <p:nvSpPr>
          <p:cNvPr id="13319" name="TextBox 12">
            <a:extLst>
              <a:ext uri="{FF2B5EF4-FFF2-40B4-BE49-F238E27FC236}">
                <a16:creationId xmlns:a16="http://schemas.microsoft.com/office/drawing/2014/main" id="{503B0D72-A229-C30D-D7EE-7B0464F8F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05238"/>
            <a:ext cx="228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Risk Factors</a:t>
            </a:r>
          </a:p>
        </p:txBody>
      </p:sp>
      <p:sp>
        <p:nvSpPr>
          <p:cNvPr id="13320" name="TextBox 13">
            <a:extLst>
              <a:ext uri="{FF2B5EF4-FFF2-40B4-BE49-F238E27FC236}">
                <a16:creationId xmlns:a16="http://schemas.microsoft.com/office/drawing/2014/main" id="{903B2ED4-2E18-830C-F30A-A841A86C1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6324600"/>
            <a:ext cx="403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Spatial pattern of values</a:t>
            </a:r>
          </a:p>
        </p:txBody>
      </p:sp>
      <p:pic>
        <p:nvPicPr>
          <p:cNvPr id="13321" name="Picture 15" descr="DFC_OG_pine150dpi">
            <a:extLst>
              <a:ext uri="{FF2B5EF4-FFF2-40B4-BE49-F238E27FC236}">
                <a16:creationId xmlns:a16="http://schemas.microsoft.com/office/drawing/2014/main" id="{C55A9040-463F-87D2-A425-6732ADCD0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057400"/>
            <a:ext cx="1600200" cy="1200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2" name="TextBox 16">
            <a:extLst>
              <a:ext uri="{FF2B5EF4-FFF2-40B4-BE49-F238E27FC236}">
                <a16:creationId xmlns:a16="http://schemas.microsoft.com/office/drawing/2014/main" id="{353D194C-DB74-16FF-6125-0D2EF4B65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276600"/>
            <a:ext cx="327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Wildfire ecology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16D852D-72E1-0AF5-AD59-FD6196B2E62E}"/>
              </a:ext>
            </a:extLst>
          </p:cNvPr>
          <p:cNvSpPr/>
          <p:nvPr/>
        </p:nvSpPr>
        <p:spPr>
          <a:xfrm>
            <a:off x="8382000" y="4800600"/>
            <a:ext cx="304800" cy="1447800"/>
          </a:xfrm>
          <a:prstGeom prst="ellipse">
            <a:avLst/>
          </a:prstGeom>
          <a:solidFill>
            <a:schemeClr val="accent6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3CD3FFC4-689A-D33B-AE7E-9D9949E789C2}"/>
              </a:ext>
            </a:extLst>
          </p:cNvPr>
          <p:cNvSpPr/>
          <p:nvPr/>
        </p:nvSpPr>
        <p:spPr>
          <a:xfrm rot="1991633">
            <a:off x="3206750" y="3613150"/>
            <a:ext cx="749300" cy="2492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D18850B6-4666-87FA-2099-1704943299BE}"/>
              </a:ext>
            </a:extLst>
          </p:cNvPr>
          <p:cNvSpPr/>
          <p:nvPr/>
        </p:nvSpPr>
        <p:spPr>
          <a:xfrm rot="8054116">
            <a:off x="4864100" y="3511551"/>
            <a:ext cx="777875" cy="292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6A88962F-56BF-086F-983E-0326ADAA1C1D}"/>
              </a:ext>
            </a:extLst>
          </p:cNvPr>
          <p:cNvSpPr/>
          <p:nvPr/>
        </p:nvSpPr>
        <p:spPr>
          <a:xfrm rot="13009255">
            <a:off x="4876800" y="4814888"/>
            <a:ext cx="914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422D345A-5FAE-082A-F5B8-8784AC97AC48}"/>
              </a:ext>
            </a:extLst>
          </p:cNvPr>
          <p:cNvSpPr/>
          <p:nvPr/>
        </p:nvSpPr>
        <p:spPr>
          <a:xfrm rot="19657850">
            <a:off x="3363913" y="4868863"/>
            <a:ext cx="914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328" name="Picture 4" descr="davis_fire2_2003">
            <a:extLst>
              <a:ext uri="{FF2B5EF4-FFF2-40B4-BE49-F238E27FC236}">
                <a16:creationId xmlns:a16="http://schemas.microsoft.com/office/drawing/2014/main" id="{0B152C32-F87F-CAE0-A55C-B25B09471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057400"/>
            <a:ext cx="1625600" cy="1219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5B05C53-F2A8-DAAD-62BF-263377883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110038"/>
            <a:ext cx="3657600" cy="3698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Optimum spatial treatment strategy</a:t>
            </a:r>
          </a:p>
        </p:txBody>
      </p:sp>
      <p:sp>
        <p:nvSpPr>
          <p:cNvPr id="13330" name="TextBox 2">
            <a:extLst>
              <a:ext uri="{FF2B5EF4-FFF2-40B4-BE49-F238E27FC236}">
                <a16:creationId xmlns:a16="http://schemas.microsoft.com/office/drawing/2014/main" id="{AD392E8C-7707-17EE-6C88-A0D546B51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143000"/>
            <a:ext cx="784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i="1"/>
              <a:t>Combine risk analyses and fuel treatment optimization concepts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extLst>
              <a:ext uri="{FF2B5EF4-FFF2-40B4-BE49-F238E27FC236}">
                <a16:creationId xmlns:a16="http://schemas.microsoft.com/office/drawing/2014/main" id="{7DCEA7A9-13A8-B801-1C62-73F484EF5846}"/>
              </a:ext>
            </a:extLst>
          </p:cNvPr>
          <p:cNvSpPr/>
          <p:nvPr/>
        </p:nvSpPr>
        <p:spPr>
          <a:xfrm>
            <a:off x="228600" y="2819400"/>
            <a:ext cx="8688388" cy="995363"/>
          </a:xfrm>
          <a:prstGeom prst="rightArrow">
            <a:avLst/>
          </a:prstGeom>
          <a:gradFill flip="none" rotWithShape="1">
            <a:gsLst>
              <a:gs pos="0">
                <a:srgbClr val="FFF200"/>
              </a:gs>
              <a:gs pos="65000">
                <a:srgbClr val="FF7A00"/>
              </a:gs>
              <a:gs pos="75838">
                <a:srgbClr val="FF0E00"/>
              </a:gs>
              <a:gs pos="86000">
                <a:srgbClr val="FF0300"/>
              </a:gs>
              <a:gs pos="100000">
                <a:srgbClr val="4D0808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CE6DC5-0876-43E4-6210-4DB038299D58}"/>
              </a:ext>
            </a:extLst>
          </p:cNvPr>
          <p:cNvSpPr txBox="1"/>
          <p:nvPr/>
        </p:nvSpPr>
        <p:spPr>
          <a:xfrm>
            <a:off x="228600" y="3833813"/>
            <a:ext cx="1146175" cy="738187"/>
          </a:xfrm>
          <a:prstGeom prst="rect">
            <a:avLst/>
          </a:prstGeom>
          <a:solidFill>
            <a:schemeClr val="bg2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20" r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Low hazard fire containers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6F00DC-2E8B-19B2-000E-37B125EA062C}"/>
              </a:ext>
            </a:extLst>
          </p:cNvPr>
          <p:cNvSpPr txBox="1"/>
          <p:nvPr/>
        </p:nvSpPr>
        <p:spPr>
          <a:xfrm>
            <a:off x="6343650" y="3962400"/>
            <a:ext cx="1123950" cy="738188"/>
          </a:xfrm>
          <a:prstGeom prst="rect">
            <a:avLst/>
          </a:prstGeom>
          <a:solidFill>
            <a:schemeClr val="bg2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20" r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Treatment optimization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B7F1CC-C8B2-C029-09AA-AD3FE3CF8D3B}"/>
              </a:ext>
            </a:extLst>
          </p:cNvPr>
          <p:cNvSpPr txBox="1"/>
          <p:nvPr/>
        </p:nvSpPr>
        <p:spPr>
          <a:xfrm>
            <a:off x="3468688" y="3814763"/>
            <a:ext cx="1103312" cy="738187"/>
          </a:xfrm>
          <a:prstGeom prst="rect">
            <a:avLst/>
          </a:prstGeom>
          <a:solidFill>
            <a:schemeClr val="bg2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20" r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Focused defensible fuel breaks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E2DCE3-36CC-6329-E717-F18239FC6149}"/>
              </a:ext>
            </a:extLst>
          </p:cNvPr>
          <p:cNvSpPr txBox="1"/>
          <p:nvPr/>
        </p:nvSpPr>
        <p:spPr>
          <a:xfrm>
            <a:off x="4876800" y="3962400"/>
            <a:ext cx="1296988" cy="523875"/>
          </a:xfrm>
          <a:prstGeom prst="rect">
            <a:avLst/>
          </a:prstGeom>
          <a:solidFill>
            <a:schemeClr val="bg2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20" r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Dispersed fuel breaks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9649DC-328D-BCC9-C16E-50B7934C66BF}"/>
              </a:ext>
            </a:extLst>
          </p:cNvPr>
          <p:cNvSpPr txBox="1"/>
          <p:nvPr/>
        </p:nvSpPr>
        <p:spPr>
          <a:xfrm>
            <a:off x="1524000" y="3833813"/>
            <a:ext cx="1803400" cy="738187"/>
          </a:xfrm>
          <a:prstGeom prst="rect">
            <a:avLst/>
          </a:prstGeom>
          <a:solidFill>
            <a:schemeClr val="bg2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5720" r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Strategic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Restoration of natural</a:t>
            </a:r>
            <a:b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fire breaks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4732DA-CBF5-C1ED-3588-0A8FACF6D250}"/>
              </a:ext>
            </a:extLst>
          </p:cNvPr>
          <p:cNvSpPr txBox="1"/>
          <p:nvPr/>
        </p:nvSpPr>
        <p:spPr>
          <a:xfrm>
            <a:off x="7650163" y="3962400"/>
            <a:ext cx="1266825" cy="523875"/>
          </a:xfrm>
          <a:prstGeom prst="rect">
            <a:avLst/>
          </a:prstGeom>
          <a:solidFill>
            <a:schemeClr val="bg2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5720" r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High hazard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fire containers</a:t>
            </a:r>
          </a:p>
        </p:txBody>
      </p:sp>
      <p:pic>
        <p:nvPicPr>
          <p:cNvPr id="11" name="Picture 10" descr="Old_growth_protection.jpg">
            <a:extLst>
              <a:ext uri="{FF2B5EF4-FFF2-40B4-BE49-F238E27FC236}">
                <a16:creationId xmlns:a16="http://schemas.microsoft.com/office/drawing/2014/main" id="{39BF075F-1E33-D96A-F19B-E19529EEA6B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4869990"/>
            <a:ext cx="1282800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restoration_patch.jpg">
            <a:extLst>
              <a:ext uri="{FF2B5EF4-FFF2-40B4-BE49-F238E27FC236}">
                <a16:creationId xmlns:a16="http://schemas.microsoft.com/office/drawing/2014/main" id="{ED780DF8-4185-BF1A-AC9E-14B336ABD5D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743" y="4869990"/>
            <a:ext cx="1282800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hazard_tom.jpg">
            <a:extLst>
              <a:ext uri="{FF2B5EF4-FFF2-40B4-BE49-F238E27FC236}">
                <a16:creationId xmlns:a16="http://schemas.microsoft.com/office/drawing/2014/main" id="{58512148-6F1F-7FA8-FDB6-3B8B8D0022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2491" y="4869990"/>
            <a:ext cx="1282800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wui_community_protection.jpg">
            <a:extLst>
              <a:ext uri="{FF2B5EF4-FFF2-40B4-BE49-F238E27FC236}">
                <a16:creationId xmlns:a16="http://schemas.microsoft.com/office/drawing/2014/main" id="{1758373C-C178-942E-9256-5AA4085847B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6600" y="4869990"/>
            <a:ext cx="1282800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Old_growth_protection.jpg">
            <a:extLst>
              <a:ext uri="{FF2B5EF4-FFF2-40B4-BE49-F238E27FC236}">
                <a16:creationId xmlns:a16="http://schemas.microsoft.com/office/drawing/2014/main" id="{AB97B9AA-83BD-5C74-E812-E45D093EDF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4900694"/>
            <a:ext cx="1282800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49" name="TextBox 16">
            <a:extLst>
              <a:ext uri="{FF2B5EF4-FFF2-40B4-BE49-F238E27FC236}">
                <a16:creationId xmlns:a16="http://schemas.microsoft.com/office/drawing/2014/main" id="{83E4CAC4-F4EF-EB2D-1DE9-029836D5D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6376988"/>
            <a:ext cx="5768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Black polygons represent treatment  units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91E4BC40-75B8-356F-138D-A77F0F58B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Example spatial fuel treatment designs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2FB00D-F4A1-0D74-36B6-696E559F13FE}"/>
              </a:ext>
            </a:extLst>
          </p:cNvPr>
          <p:cNvSpPr txBox="1"/>
          <p:nvPr/>
        </p:nvSpPr>
        <p:spPr>
          <a:xfrm>
            <a:off x="228600" y="2209800"/>
            <a:ext cx="8688388" cy="1384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+mn-lt"/>
                <a:ea typeface="+mn-ea"/>
              </a:rPr>
              <a:t>Fuel treatment goals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+mn-lt"/>
                <a:ea typeface="+mn-ea"/>
              </a:rPr>
              <a:t>Restoration                  Protection                           Contain </a:t>
            </a:r>
            <a:r>
              <a:rPr lang="en-US" sz="2400" dirty="0">
                <a:latin typeface="+mn-lt"/>
                <a:ea typeface="+mn-ea"/>
              </a:rPr>
              <a:t>                  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rPr>
              <a:t>                         </a:t>
            </a:r>
          </a:p>
        </p:txBody>
      </p:sp>
      <p:pic>
        <p:nvPicPr>
          <p:cNvPr id="19" name="Picture 18" descr="DFPZ_Road_Protection.jpg">
            <a:extLst>
              <a:ext uri="{FF2B5EF4-FFF2-40B4-BE49-F238E27FC236}">
                <a16:creationId xmlns:a16="http://schemas.microsoft.com/office/drawing/2014/main" id="{5402B1F6-CD33-3893-D9E6-6CB74EC5225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54458" y="4869990"/>
            <a:ext cx="1282800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C86D2A44-17B3-1FB1-EA4A-C9923194594D}"/>
              </a:ext>
            </a:extLst>
          </p:cNvPr>
          <p:cNvSpPr/>
          <p:nvPr/>
        </p:nvSpPr>
        <p:spPr>
          <a:xfrm>
            <a:off x="423863" y="5486400"/>
            <a:ext cx="685800" cy="609600"/>
          </a:xfrm>
          <a:custGeom>
            <a:avLst/>
            <a:gdLst>
              <a:gd name="connsiteX0" fmla="*/ 315311 w 788276"/>
              <a:gd name="connsiteY0" fmla="*/ 630621 h 662152"/>
              <a:gd name="connsiteX1" fmla="*/ 315311 w 788276"/>
              <a:gd name="connsiteY1" fmla="*/ 630621 h 662152"/>
              <a:gd name="connsiteX2" fmla="*/ 157656 w 788276"/>
              <a:gd name="connsiteY2" fmla="*/ 599090 h 662152"/>
              <a:gd name="connsiteX3" fmla="*/ 31531 w 788276"/>
              <a:gd name="connsiteY3" fmla="*/ 504497 h 662152"/>
              <a:gd name="connsiteX4" fmla="*/ 0 w 788276"/>
              <a:gd name="connsiteY4" fmla="*/ 378373 h 662152"/>
              <a:gd name="connsiteX5" fmla="*/ 94594 w 788276"/>
              <a:gd name="connsiteY5" fmla="*/ 220718 h 662152"/>
              <a:gd name="connsiteX6" fmla="*/ 126125 w 788276"/>
              <a:gd name="connsiteY6" fmla="*/ 63063 h 662152"/>
              <a:gd name="connsiteX7" fmla="*/ 346842 w 788276"/>
              <a:gd name="connsiteY7" fmla="*/ 31532 h 662152"/>
              <a:gd name="connsiteX8" fmla="*/ 536028 w 788276"/>
              <a:gd name="connsiteY8" fmla="*/ 0 h 662152"/>
              <a:gd name="connsiteX9" fmla="*/ 693683 w 788276"/>
              <a:gd name="connsiteY9" fmla="*/ 63063 h 662152"/>
              <a:gd name="connsiteX10" fmla="*/ 756745 w 788276"/>
              <a:gd name="connsiteY10" fmla="*/ 189187 h 662152"/>
              <a:gd name="connsiteX11" fmla="*/ 756745 w 788276"/>
              <a:gd name="connsiteY11" fmla="*/ 189187 h 662152"/>
              <a:gd name="connsiteX12" fmla="*/ 788276 w 788276"/>
              <a:gd name="connsiteY12" fmla="*/ 441435 h 662152"/>
              <a:gd name="connsiteX13" fmla="*/ 252249 w 788276"/>
              <a:gd name="connsiteY13" fmla="*/ 662152 h 662152"/>
              <a:gd name="connsiteX14" fmla="*/ 252249 w 788276"/>
              <a:gd name="connsiteY14" fmla="*/ 662152 h 662152"/>
              <a:gd name="connsiteX15" fmla="*/ 315311 w 788276"/>
              <a:gd name="connsiteY15" fmla="*/ 630621 h 662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88276" h="662152">
                <a:moveTo>
                  <a:pt x="315311" y="630621"/>
                </a:moveTo>
                <a:lnTo>
                  <a:pt x="315311" y="630621"/>
                </a:lnTo>
                <a:lnTo>
                  <a:pt x="157656" y="599090"/>
                </a:lnTo>
                <a:lnTo>
                  <a:pt x="31531" y="504497"/>
                </a:lnTo>
                <a:lnTo>
                  <a:pt x="0" y="378373"/>
                </a:lnTo>
                <a:lnTo>
                  <a:pt x="94594" y="220718"/>
                </a:lnTo>
                <a:lnTo>
                  <a:pt x="126125" y="63063"/>
                </a:lnTo>
                <a:lnTo>
                  <a:pt x="346842" y="31532"/>
                </a:lnTo>
                <a:lnTo>
                  <a:pt x="536028" y="0"/>
                </a:lnTo>
                <a:lnTo>
                  <a:pt x="693683" y="63063"/>
                </a:lnTo>
                <a:lnTo>
                  <a:pt x="756745" y="189187"/>
                </a:lnTo>
                <a:lnTo>
                  <a:pt x="756745" y="189187"/>
                </a:lnTo>
                <a:lnTo>
                  <a:pt x="788276" y="441435"/>
                </a:lnTo>
                <a:lnTo>
                  <a:pt x="252249" y="662152"/>
                </a:lnTo>
                <a:lnTo>
                  <a:pt x="252249" y="662152"/>
                </a:lnTo>
                <a:lnTo>
                  <a:pt x="315311" y="63062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D2F6EA65-0966-7317-0FB1-3BCA97F8AED7}"/>
              </a:ext>
            </a:extLst>
          </p:cNvPr>
          <p:cNvSpPr/>
          <p:nvPr/>
        </p:nvSpPr>
        <p:spPr>
          <a:xfrm>
            <a:off x="565150" y="5770563"/>
            <a:ext cx="163513" cy="60325"/>
          </a:xfrm>
          <a:custGeom>
            <a:avLst/>
            <a:gdLst>
              <a:gd name="connsiteX0" fmla="*/ 0 w 120770"/>
              <a:gd name="connsiteY0" fmla="*/ 17253 h 120770"/>
              <a:gd name="connsiteX1" fmla="*/ 17253 w 120770"/>
              <a:gd name="connsiteY1" fmla="*/ 120770 h 120770"/>
              <a:gd name="connsiteX2" fmla="*/ 86265 w 120770"/>
              <a:gd name="connsiteY2" fmla="*/ 103517 h 120770"/>
              <a:gd name="connsiteX3" fmla="*/ 120770 w 120770"/>
              <a:gd name="connsiteY3" fmla="*/ 34505 h 120770"/>
              <a:gd name="connsiteX4" fmla="*/ 86265 w 120770"/>
              <a:gd name="connsiteY4" fmla="*/ 0 h 120770"/>
              <a:gd name="connsiteX5" fmla="*/ 51759 w 120770"/>
              <a:gd name="connsiteY5" fmla="*/ 51758 h 120770"/>
              <a:gd name="connsiteX6" fmla="*/ 0 w 120770"/>
              <a:gd name="connsiteY6" fmla="*/ 17253 h 12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770" h="120770">
                <a:moveTo>
                  <a:pt x="0" y="17253"/>
                </a:moveTo>
                <a:lnTo>
                  <a:pt x="17253" y="120770"/>
                </a:lnTo>
                <a:lnTo>
                  <a:pt x="86265" y="103517"/>
                </a:lnTo>
                <a:lnTo>
                  <a:pt x="120770" y="34505"/>
                </a:lnTo>
                <a:lnTo>
                  <a:pt x="86265" y="0"/>
                </a:lnTo>
                <a:lnTo>
                  <a:pt x="51759" y="51758"/>
                </a:lnTo>
                <a:lnTo>
                  <a:pt x="0" y="17253"/>
                </a:lnTo>
                <a:close/>
              </a:path>
            </a:pathLst>
          </a:cu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241897A-867C-38B3-403A-C984E54EE8E6}"/>
              </a:ext>
            </a:extLst>
          </p:cNvPr>
          <p:cNvSpPr/>
          <p:nvPr/>
        </p:nvSpPr>
        <p:spPr>
          <a:xfrm>
            <a:off x="747713" y="5592763"/>
            <a:ext cx="215900" cy="122237"/>
          </a:xfrm>
          <a:custGeom>
            <a:avLst/>
            <a:gdLst>
              <a:gd name="connsiteX0" fmla="*/ 0 w 120770"/>
              <a:gd name="connsiteY0" fmla="*/ 17253 h 120770"/>
              <a:gd name="connsiteX1" fmla="*/ 17253 w 120770"/>
              <a:gd name="connsiteY1" fmla="*/ 120770 h 120770"/>
              <a:gd name="connsiteX2" fmla="*/ 86265 w 120770"/>
              <a:gd name="connsiteY2" fmla="*/ 103517 h 120770"/>
              <a:gd name="connsiteX3" fmla="*/ 120770 w 120770"/>
              <a:gd name="connsiteY3" fmla="*/ 34505 h 120770"/>
              <a:gd name="connsiteX4" fmla="*/ 86265 w 120770"/>
              <a:gd name="connsiteY4" fmla="*/ 0 h 120770"/>
              <a:gd name="connsiteX5" fmla="*/ 51759 w 120770"/>
              <a:gd name="connsiteY5" fmla="*/ 51758 h 120770"/>
              <a:gd name="connsiteX6" fmla="*/ 0 w 120770"/>
              <a:gd name="connsiteY6" fmla="*/ 17253 h 12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770" h="120770">
                <a:moveTo>
                  <a:pt x="0" y="17253"/>
                </a:moveTo>
                <a:lnTo>
                  <a:pt x="17253" y="120770"/>
                </a:lnTo>
                <a:lnTo>
                  <a:pt x="86265" y="103517"/>
                </a:lnTo>
                <a:lnTo>
                  <a:pt x="120770" y="34505"/>
                </a:lnTo>
                <a:lnTo>
                  <a:pt x="86265" y="0"/>
                </a:lnTo>
                <a:lnTo>
                  <a:pt x="51759" y="51758"/>
                </a:lnTo>
                <a:lnTo>
                  <a:pt x="0" y="17253"/>
                </a:lnTo>
                <a:close/>
              </a:path>
            </a:pathLst>
          </a:cu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B020DF5E-C742-770A-4D9A-6FF7E9A128C7}"/>
              </a:ext>
            </a:extLst>
          </p:cNvPr>
          <p:cNvSpPr/>
          <p:nvPr/>
        </p:nvSpPr>
        <p:spPr>
          <a:xfrm>
            <a:off x="747713" y="5830888"/>
            <a:ext cx="215900" cy="158750"/>
          </a:xfrm>
          <a:custGeom>
            <a:avLst/>
            <a:gdLst>
              <a:gd name="connsiteX0" fmla="*/ 0 w 120770"/>
              <a:gd name="connsiteY0" fmla="*/ 17253 h 120770"/>
              <a:gd name="connsiteX1" fmla="*/ 17253 w 120770"/>
              <a:gd name="connsiteY1" fmla="*/ 120770 h 120770"/>
              <a:gd name="connsiteX2" fmla="*/ 86265 w 120770"/>
              <a:gd name="connsiteY2" fmla="*/ 103517 h 120770"/>
              <a:gd name="connsiteX3" fmla="*/ 120770 w 120770"/>
              <a:gd name="connsiteY3" fmla="*/ 34505 h 120770"/>
              <a:gd name="connsiteX4" fmla="*/ 86265 w 120770"/>
              <a:gd name="connsiteY4" fmla="*/ 0 h 120770"/>
              <a:gd name="connsiteX5" fmla="*/ 51759 w 120770"/>
              <a:gd name="connsiteY5" fmla="*/ 51758 h 120770"/>
              <a:gd name="connsiteX6" fmla="*/ 0 w 120770"/>
              <a:gd name="connsiteY6" fmla="*/ 17253 h 12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770" h="120770">
                <a:moveTo>
                  <a:pt x="0" y="17253"/>
                </a:moveTo>
                <a:lnTo>
                  <a:pt x="17253" y="120770"/>
                </a:lnTo>
                <a:lnTo>
                  <a:pt x="86265" y="103517"/>
                </a:lnTo>
                <a:lnTo>
                  <a:pt x="120770" y="34505"/>
                </a:lnTo>
                <a:lnTo>
                  <a:pt x="86265" y="0"/>
                </a:lnTo>
                <a:lnTo>
                  <a:pt x="51759" y="51758"/>
                </a:lnTo>
                <a:lnTo>
                  <a:pt x="0" y="17253"/>
                </a:lnTo>
                <a:close/>
              </a:path>
            </a:pathLst>
          </a:cu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024AC9-3BAF-3C45-7B2F-4E81BD24DAAE}"/>
              </a:ext>
            </a:extLst>
          </p:cNvPr>
          <p:cNvSpPr txBox="1"/>
          <p:nvPr/>
        </p:nvSpPr>
        <p:spPr>
          <a:xfrm>
            <a:off x="3200400" y="4800600"/>
            <a:ext cx="685800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  <a:ea typeface="+mn-ea"/>
              </a:rPr>
              <a:t>WUI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5AB4E-557D-E8EF-BB1C-0BFB6EEA3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159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LTD Overview</a:t>
            </a: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32A04A96-BE38-2891-3EA5-63EEA76F4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/>
              <a:t>Modeling a spatial planning problem in LTD requires</a:t>
            </a:r>
            <a:endParaRPr lang="en-US" altLang="en-US">
              <a:solidFill>
                <a:srgbClr val="FF0000"/>
              </a:solidFill>
            </a:endParaRPr>
          </a:p>
          <a:p>
            <a:pPr marL="914400" lvl="1" indent="-514350">
              <a:buFont typeface="Calibri" panose="020F0502020204030204" pitchFamily="34" charset="0"/>
              <a:buAutoNum type="arabicPeriod"/>
            </a:pPr>
            <a:r>
              <a:rPr lang="en-US" altLang="en-US">
                <a:solidFill>
                  <a:srgbClr val="FF0000"/>
                </a:solidFill>
              </a:rPr>
              <a:t>Objective function</a:t>
            </a:r>
            <a:r>
              <a:rPr lang="en-US" altLang="en-US"/>
              <a:t> Quantifies the goals or potential response from management activities</a:t>
            </a:r>
          </a:p>
          <a:p>
            <a:pPr marL="914400" lvl="1" indent="-514350">
              <a:buFont typeface="Calibri" panose="020F0502020204030204" pitchFamily="34" charset="0"/>
              <a:buAutoNum type="arabicPeriod"/>
            </a:pPr>
            <a:r>
              <a:rPr lang="en-US" altLang="en-US">
                <a:solidFill>
                  <a:srgbClr val="FF0000"/>
                </a:solidFill>
              </a:rPr>
              <a:t>Constraints </a:t>
            </a:r>
            <a:r>
              <a:rPr lang="en-US" altLang="en-US"/>
              <a:t> Specify the restrictions on budgets or activities</a:t>
            </a:r>
          </a:p>
          <a:p>
            <a:pPr marL="914400" lvl="1" indent="-514350">
              <a:buFont typeface="Calibri" panose="020F0502020204030204" pitchFamily="34" charset="0"/>
              <a:buAutoNum type="arabicPeriod"/>
            </a:pPr>
            <a:r>
              <a:rPr lang="en-US" altLang="en-US">
                <a:solidFill>
                  <a:srgbClr val="FF0000"/>
                </a:solidFill>
              </a:rPr>
              <a:t>Management thresholds </a:t>
            </a:r>
            <a:r>
              <a:rPr lang="en-US" altLang="en-US"/>
              <a:t> Defines conditions where treatments are needed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D3B54-B842-6350-1788-8BD64E235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3000"/>
              <a:t>LTD Maximizes (or minimizes) the objective function subject to constraints</a:t>
            </a:r>
          </a:p>
          <a:p>
            <a:pPr>
              <a:lnSpc>
                <a:spcPct val="80000"/>
              </a:lnSpc>
            </a:pPr>
            <a:r>
              <a:rPr lang="en-US" altLang="en-US" sz="3000"/>
              <a:t>Management is allocated based on the treatment threshold</a:t>
            </a:r>
          </a:p>
          <a:p>
            <a:pPr>
              <a:lnSpc>
                <a:spcPct val="80000"/>
              </a:lnSpc>
            </a:pPr>
            <a:r>
              <a:rPr lang="en-US" altLang="en-US" sz="3000"/>
              <a:t>Options</a:t>
            </a:r>
          </a:p>
          <a:p>
            <a:pPr lvl="1">
              <a:lnSpc>
                <a:spcPct val="80000"/>
              </a:lnSpc>
            </a:pPr>
            <a:r>
              <a:rPr lang="en-US" altLang="en-US" sz="2600">
                <a:solidFill>
                  <a:srgbClr val="FF0000"/>
                </a:solidFill>
              </a:rPr>
              <a:t>Aggregation</a:t>
            </a:r>
            <a:r>
              <a:rPr lang="en-US" altLang="en-US" sz="2600"/>
              <a:t> – Management units need to be connected</a:t>
            </a:r>
          </a:p>
          <a:p>
            <a:pPr lvl="1">
              <a:lnSpc>
                <a:spcPct val="80000"/>
              </a:lnSpc>
            </a:pPr>
            <a:r>
              <a:rPr lang="en-US" altLang="en-US" sz="2600">
                <a:solidFill>
                  <a:srgbClr val="FF0000"/>
                </a:solidFill>
              </a:rPr>
              <a:t>Iteration </a:t>
            </a:r>
            <a:r>
              <a:rPr lang="en-US" altLang="en-US" sz="2600"/>
              <a:t>– repeat the optimization identify a list of priority projects</a:t>
            </a:r>
          </a:p>
          <a:p>
            <a:pPr lvl="1">
              <a:lnSpc>
                <a:spcPct val="80000"/>
              </a:lnSpc>
            </a:pPr>
            <a:r>
              <a:rPr lang="en-US" altLang="en-US" sz="2600">
                <a:solidFill>
                  <a:srgbClr val="FF0000"/>
                </a:solidFill>
              </a:rPr>
              <a:t>Step treatments and constraints </a:t>
            </a:r>
            <a:r>
              <a:rPr lang="en-US" altLang="en-US" sz="2600"/>
              <a:t>– performs sensitivity analysis –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2AEDFC-2B29-4084-CF67-C9DFCE046E7E}"/>
              </a:ext>
            </a:extLst>
          </p:cNvPr>
          <p:cNvSpPr txBox="1">
            <a:spLocks/>
          </p:cNvSpPr>
          <p:nvPr/>
        </p:nvSpPr>
        <p:spPr>
          <a:xfrm>
            <a:off x="533400" y="277813"/>
            <a:ext cx="8229600" cy="715962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LTD Overview (cont.)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F9225-35AA-6812-EAF2-F4F301D1B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LTD hardware and data requirements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18120-D06A-814E-63D8-74A8D16D4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500"/>
              <a:t>64 bit computer – hardware depends on the problem</a:t>
            </a:r>
          </a:p>
          <a:p>
            <a:pPr>
              <a:lnSpc>
                <a:spcPct val="80000"/>
              </a:lnSpc>
            </a:pPr>
            <a:r>
              <a:rPr lang="en-US" altLang="en-US" sz="2500"/>
              <a:t>Shapefile of management units</a:t>
            </a:r>
          </a:p>
          <a:p>
            <a:pPr lvl="1">
              <a:lnSpc>
                <a:spcPct val="80000"/>
              </a:lnSpc>
            </a:pPr>
            <a:r>
              <a:rPr lang="en-US" altLang="en-US" sz="2200"/>
              <a:t>Stands</a:t>
            </a:r>
          </a:p>
          <a:p>
            <a:pPr lvl="1">
              <a:lnSpc>
                <a:spcPct val="80000"/>
              </a:lnSpc>
            </a:pPr>
            <a:r>
              <a:rPr lang="en-US" altLang="en-US" sz="2200"/>
              <a:t>HUC4/5/6’s</a:t>
            </a:r>
          </a:p>
          <a:p>
            <a:pPr lvl="1">
              <a:lnSpc>
                <a:spcPct val="80000"/>
              </a:lnSpc>
            </a:pPr>
            <a:r>
              <a:rPr lang="en-US" altLang="en-US" sz="2200"/>
              <a:t>Districts</a:t>
            </a:r>
          </a:p>
          <a:p>
            <a:pPr lvl="1">
              <a:lnSpc>
                <a:spcPct val="80000"/>
              </a:lnSpc>
            </a:pPr>
            <a:r>
              <a:rPr lang="en-US" altLang="en-US" sz="2200"/>
              <a:t>etc</a:t>
            </a:r>
          </a:p>
          <a:p>
            <a:pPr>
              <a:lnSpc>
                <a:spcPct val="80000"/>
              </a:lnSpc>
            </a:pPr>
            <a:r>
              <a:rPr lang="en-US" altLang="en-US" sz="2500"/>
              <a:t>Attributes data that describe</a:t>
            </a:r>
          </a:p>
          <a:p>
            <a:pPr lvl="1">
              <a:lnSpc>
                <a:spcPct val="80000"/>
              </a:lnSpc>
            </a:pPr>
            <a:r>
              <a:rPr lang="en-US" altLang="en-US" sz="2200"/>
              <a:t>Objectives</a:t>
            </a:r>
          </a:p>
          <a:p>
            <a:pPr lvl="1">
              <a:lnSpc>
                <a:spcPct val="80000"/>
              </a:lnSpc>
            </a:pPr>
            <a:r>
              <a:rPr lang="en-US" altLang="en-US" sz="2200"/>
              <a:t>Constraints</a:t>
            </a:r>
          </a:p>
          <a:p>
            <a:pPr lvl="1">
              <a:lnSpc>
                <a:spcPct val="80000"/>
              </a:lnSpc>
            </a:pPr>
            <a:r>
              <a:rPr lang="en-US" altLang="en-US" sz="2200"/>
              <a:t>Treatment thresholds</a:t>
            </a:r>
          </a:p>
          <a:p>
            <a:pPr lvl="1">
              <a:lnSpc>
                <a:spcPct val="80000"/>
              </a:lnSpc>
            </a:pPr>
            <a:r>
              <a:rPr lang="en-US" altLang="en-US" sz="2200"/>
              <a:t>Availability</a:t>
            </a:r>
          </a:p>
          <a:p>
            <a:pPr lvl="1">
              <a:lnSpc>
                <a:spcPct val="80000"/>
              </a:lnSpc>
            </a:pPr>
            <a:r>
              <a:rPr lang="en-US" altLang="en-US" sz="2200"/>
              <a:t>XY centroid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>
            <a:extLst>
              <a:ext uri="{FF2B5EF4-FFF2-40B4-BE49-F238E27FC236}">
                <a16:creationId xmlns:a16="http://schemas.microsoft.com/office/drawing/2014/main" id="{F23F8D3A-FEA7-2B50-C15A-C429746CA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76200"/>
            <a:ext cx="7467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000"/>
              <a:t>LTD Interface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90A699ED-EEFD-C220-45F7-2BE7C17A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4" t="3233" r="13242" b="10559"/>
          <a:stretch>
            <a:fillRect/>
          </a:stretch>
        </p:blipFill>
        <p:spPr bwMode="auto">
          <a:xfrm>
            <a:off x="317500" y="938213"/>
            <a:ext cx="8356600" cy="55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9128202-3654-BB88-EFBB-436AB5FA6BA0}"/>
              </a:ext>
            </a:extLst>
          </p:cNvPr>
          <p:cNvSpPr/>
          <p:nvPr/>
        </p:nvSpPr>
        <p:spPr>
          <a:xfrm>
            <a:off x="317500" y="2743200"/>
            <a:ext cx="15113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268147-98E4-9F67-E4C9-562A950C45EF}"/>
              </a:ext>
            </a:extLst>
          </p:cNvPr>
          <p:cNvSpPr/>
          <p:nvPr/>
        </p:nvSpPr>
        <p:spPr>
          <a:xfrm>
            <a:off x="317500" y="4419600"/>
            <a:ext cx="15113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589C72-38C2-5A90-FC51-666F0ABF507E}"/>
              </a:ext>
            </a:extLst>
          </p:cNvPr>
          <p:cNvSpPr/>
          <p:nvPr/>
        </p:nvSpPr>
        <p:spPr>
          <a:xfrm>
            <a:off x="3352800" y="4440238"/>
            <a:ext cx="15113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4689F90-57FE-CB52-724F-24AB38A1A980}"/>
              </a:ext>
            </a:extLst>
          </p:cNvPr>
          <p:cNvSpPr/>
          <p:nvPr/>
        </p:nvSpPr>
        <p:spPr>
          <a:xfrm>
            <a:off x="6610350" y="1600200"/>
            <a:ext cx="15113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E59054-BFE7-AADB-9113-FED7DA52977B}"/>
              </a:ext>
            </a:extLst>
          </p:cNvPr>
          <p:cNvSpPr/>
          <p:nvPr/>
        </p:nvSpPr>
        <p:spPr>
          <a:xfrm>
            <a:off x="3505200" y="3124200"/>
            <a:ext cx="1676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9B5C9-C235-7B58-CE8E-4AAC1ED2B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873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Outputs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2B6E4879-2F94-2146-C5DB-985163520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84225"/>
            <a:ext cx="8229600" cy="4525963"/>
          </a:xfrm>
        </p:spPr>
        <p:txBody>
          <a:bodyPr/>
          <a:lstStyle/>
          <a:p>
            <a:r>
              <a:rPr lang="en-US" altLang="en-US"/>
              <a:t>Shapefile with management priorities, i.e. project areas that maximize the objective function given the constraints.</a:t>
            </a:r>
          </a:p>
          <a:p>
            <a:r>
              <a:rPr lang="en-US" altLang="en-US"/>
              <a:t>Summary text files for analyzing tradeoffs</a:t>
            </a:r>
          </a:p>
        </p:txBody>
      </p:sp>
      <p:pic>
        <p:nvPicPr>
          <p:cNvPr id="19459" name="Picture 5">
            <a:extLst>
              <a:ext uri="{FF2B5EF4-FFF2-40B4-BE49-F238E27FC236}">
                <a16:creationId xmlns:a16="http://schemas.microsoft.com/office/drawing/2014/main" id="{5CD7F16F-E43A-4997-CDEF-C6041F4ED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5" t="26357" r="18069" b="22481"/>
          <a:stretch>
            <a:fillRect/>
          </a:stretch>
        </p:blipFill>
        <p:spPr bwMode="auto">
          <a:xfrm>
            <a:off x="5307013" y="3200400"/>
            <a:ext cx="3074987" cy="327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>
            <a:extLst>
              <a:ext uri="{FF2B5EF4-FFF2-40B4-BE49-F238E27FC236}">
                <a16:creationId xmlns:a16="http://schemas.microsoft.com/office/drawing/2014/main" id="{85FE1E70-5FC4-FFAE-7DE1-F31C492CE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00400"/>
            <a:ext cx="462915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3">
            <a:extLst>
              <a:ext uri="{FF2B5EF4-FFF2-40B4-BE49-F238E27FC236}">
                <a16:creationId xmlns:a16="http://schemas.microsoft.com/office/drawing/2014/main" id="{DE3CA57F-8E68-A4EE-E823-31E26E6CC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75431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objective</a:t>
            </a:r>
          </a:p>
        </p:txBody>
      </p:sp>
      <p:sp>
        <p:nvSpPr>
          <p:cNvPr id="19462" name="TextBox 8">
            <a:extLst>
              <a:ext uri="{FF2B5EF4-FFF2-40B4-BE49-F238E27FC236}">
                <a16:creationId xmlns:a16="http://schemas.microsoft.com/office/drawing/2014/main" id="{9E02601A-E649-1ABC-F15F-E7E10EA22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251575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Management thresholds</a:t>
            </a:r>
          </a:p>
        </p:txBody>
      </p:sp>
      <p:sp>
        <p:nvSpPr>
          <p:cNvPr id="19463" name="TextBox 9">
            <a:extLst>
              <a:ext uri="{FF2B5EF4-FFF2-40B4-BE49-F238E27FC236}">
                <a16:creationId xmlns:a16="http://schemas.microsoft.com/office/drawing/2014/main" id="{56090172-4C72-01D4-2182-53F8728B5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83051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constraint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DDFC1514-B8BA-BF92-263A-569A83E96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3"/>
          </a:xfrm>
        </p:spPr>
        <p:txBody>
          <a:bodyPr/>
          <a:lstStyle/>
          <a:p>
            <a:r>
              <a:rPr lang="en-US" altLang="en-US" sz="3200"/>
              <a:t>Example search for locating spatial optima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16683309-3E06-D54B-2F96-3D892F3E9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8458200" cy="1371600"/>
          </a:xfrm>
        </p:spPr>
        <p:txBody>
          <a:bodyPr/>
          <a:lstStyle/>
          <a:p>
            <a:r>
              <a:rPr lang="en-US" altLang="en-US" sz="2800"/>
              <a:t>Can treat 8 cells total in project</a:t>
            </a:r>
          </a:p>
          <a:p>
            <a:r>
              <a:rPr lang="en-US" altLang="en-US" sz="2800"/>
              <a:t>Treat when stand density &gt; 5</a:t>
            </a:r>
          </a:p>
          <a:p>
            <a:r>
              <a:rPr lang="en-US" altLang="en-US" sz="2800"/>
              <a:t>Maximize treatment of high fire risk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DC9E2D-7992-9E3F-7C28-BABFCFA748C0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733800"/>
          <a:ext cx="342900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EE2A740-EF50-6345-86FE-15695076658E}"/>
              </a:ext>
            </a:extLst>
          </p:cNvPr>
          <p:cNvGraphicFramePr>
            <a:graphicFrameLocks noGrp="1"/>
          </p:cNvGraphicFramePr>
          <p:nvPr/>
        </p:nvGraphicFramePr>
        <p:xfrm>
          <a:off x="5029200" y="3733800"/>
          <a:ext cx="342900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631" name="TextBox 5">
            <a:extLst>
              <a:ext uri="{FF2B5EF4-FFF2-40B4-BE49-F238E27FC236}">
                <a16:creationId xmlns:a16="http://schemas.microsoft.com/office/drawing/2014/main" id="{5E039C1F-125C-7EF3-09EF-A440EFBB0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195638"/>
            <a:ext cx="2095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/>
              <a:t>Stand density</a:t>
            </a:r>
          </a:p>
        </p:txBody>
      </p:sp>
      <p:sp>
        <p:nvSpPr>
          <p:cNvPr id="20632" name="TextBox 6">
            <a:extLst>
              <a:ext uri="{FF2B5EF4-FFF2-40B4-BE49-F238E27FC236}">
                <a16:creationId xmlns:a16="http://schemas.microsoft.com/office/drawing/2014/main" id="{0CC58A1C-9FAD-0E64-A374-94F0F8730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2004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/>
              <a:t>Fire risk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42CE928-64B0-AD94-32C9-CDFE851427E9}"/>
              </a:ext>
            </a:extLst>
          </p:cNvPr>
          <p:cNvCxnSpPr/>
          <p:nvPr/>
        </p:nvCxnSpPr>
        <p:spPr>
          <a:xfrm>
            <a:off x="914400" y="3048000"/>
            <a:ext cx="762000" cy="19812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94253A-9A45-198C-28A8-CBA3F3C2D985}"/>
              </a:ext>
            </a:extLst>
          </p:cNvPr>
          <p:cNvCxnSpPr/>
          <p:nvPr/>
        </p:nvCxnSpPr>
        <p:spPr>
          <a:xfrm>
            <a:off x="4648200" y="2895600"/>
            <a:ext cx="1066800" cy="2098675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35" name="TextBox 12">
            <a:extLst>
              <a:ext uri="{FF2B5EF4-FFF2-40B4-BE49-F238E27FC236}">
                <a16:creationId xmlns:a16="http://schemas.microsoft.com/office/drawing/2014/main" id="{5011A4DB-2152-0BBB-D481-CA7AE1D25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468563"/>
            <a:ext cx="213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/>
              <a:t>Project area</a:t>
            </a:r>
          </a:p>
        </p:txBody>
      </p:sp>
      <p:sp>
        <p:nvSpPr>
          <p:cNvPr id="20636" name="TextBox 13">
            <a:extLst>
              <a:ext uri="{FF2B5EF4-FFF2-40B4-BE49-F238E27FC236}">
                <a16:creationId xmlns:a16="http://schemas.microsoft.com/office/drawing/2014/main" id="{6EE42EA4-E070-8439-FEC6-8D7FFE5E1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433638"/>
            <a:ext cx="228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/>
              <a:t>Treated pixels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>
            <a:extLst>
              <a:ext uri="{FF2B5EF4-FFF2-40B4-BE49-F238E27FC236}">
                <a16:creationId xmlns:a16="http://schemas.microsoft.com/office/drawing/2014/main" id="{52A9CAFA-C35B-7C4A-8944-56F654B1D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4224" r="32509" b="14009"/>
          <a:stretch>
            <a:fillRect/>
          </a:stretch>
        </p:blipFill>
        <p:spPr bwMode="auto">
          <a:xfrm>
            <a:off x="152400" y="1676400"/>
            <a:ext cx="2014538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4">
            <a:extLst>
              <a:ext uri="{FF2B5EF4-FFF2-40B4-BE49-F238E27FC236}">
                <a16:creationId xmlns:a16="http://schemas.microsoft.com/office/drawing/2014/main" id="{37487D99-ACA9-3B13-E5C1-7A9F58EEF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195" r="32552" b="12500"/>
          <a:stretch>
            <a:fillRect/>
          </a:stretch>
        </p:blipFill>
        <p:spPr bwMode="auto">
          <a:xfrm>
            <a:off x="7086600" y="1676400"/>
            <a:ext cx="1981200" cy="461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Box 3">
            <a:extLst>
              <a:ext uri="{FF2B5EF4-FFF2-40B4-BE49-F238E27FC236}">
                <a16:creationId xmlns:a16="http://schemas.microsoft.com/office/drawing/2014/main" id="{8BF51CE4-1776-33F9-D517-F0FF29F3E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9375"/>
            <a:ext cx="6580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/>
              <a:t>Example – Mt Emily WUI, La Grande Ranger District</a:t>
            </a:r>
          </a:p>
        </p:txBody>
      </p:sp>
      <p:sp>
        <p:nvSpPr>
          <p:cNvPr id="21508" name="TextBox 7">
            <a:extLst>
              <a:ext uri="{FF2B5EF4-FFF2-40B4-BE49-F238E27FC236}">
                <a16:creationId xmlns:a16="http://schemas.microsoft.com/office/drawing/2014/main" id="{9A150834-01DB-A518-43DB-CC1420C5D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319838"/>
            <a:ext cx="4160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/>
              <a:t>Density of residential structures</a:t>
            </a:r>
          </a:p>
        </p:txBody>
      </p:sp>
      <p:sp>
        <p:nvSpPr>
          <p:cNvPr id="21509" name="TextBox 8">
            <a:extLst>
              <a:ext uri="{FF2B5EF4-FFF2-40B4-BE49-F238E27FC236}">
                <a16:creationId xmlns:a16="http://schemas.microsoft.com/office/drawing/2014/main" id="{366874BD-7CBF-1388-391D-43A5F9540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675" y="6319838"/>
            <a:ext cx="4175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/>
              <a:t>Priority projects and treatments</a:t>
            </a:r>
          </a:p>
        </p:txBody>
      </p:sp>
      <p:pic>
        <p:nvPicPr>
          <p:cNvPr id="21510" name="Picture 5">
            <a:extLst>
              <a:ext uri="{FF2B5EF4-FFF2-40B4-BE49-F238E27FC236}">
                <a16:creationId xmlns:a16="http://schemas.microsoft.com/office/drawing/2014/main" id="{A60C0A6F-6FB6-6146-2163-3F8EF7DF2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3" t="4208" r="20677" b="11028"/>
          <a:stretch>
            <a:fillRect/>
          </a:stretch>
        </p:blipFill>
        <p:spPr bwMode="auto">
          <a:xfrm>
            <a:off x="2155825" y="579438"/>
            <a:ext cx="5083175" cy="448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CEFF179E-608A-17D9-4FC8-81459A9D7106}"/>
              </a:ext>
            </a:extLst>
          </p:cNvPr>
          <p:cNvSpPr/>
          <p:nvPr/>
        </p:nvSpPr>
        <p:spPr>
          <a:xfrm>
            <a:off x="2514600" y="5029200"/>
            <a:ext cx="4191000" cy="4572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>
            <a:extLst>
              <a:ext uri="{FF2B5EF4-FFF2-40B4-BE49-F238E27FC236}">
                <a16:creationId xmlns:a16="http://schemas.microsoft.com/office/drawing/2014/main" id="{278C7B11-A269-933E-977F-AD9B4BDAF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9000" r="19376" b="16000"/>
          <a:stretch>
            <a:fillRect/>
          </a:stretch>
        </p:blipFill>
        <p:spPr bwMode="auto">
          <a:xfrm>
            <a:off x="609600" y="1981200"/>
            <a:ext cx="75438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Box 1">
            <a:extLst>
              <a:ext uri="{FF2B5EF4-FFF2-40B4-BE49-F238E27FC236}">
                <a16:creationId xmlns:a16="http://schemas.microsoft.com/office/drawing/2014/main" id="{293937B3-0C05-3C8B-1D8C-0D4093AA6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/>
              <a:t>Example from the Ochoco National Forest – Identify and prioritize potential project areas.</a:t>
            </a:r>
          </a:p>
          <a:p>
            <a:endParaRPr lang="en-US" altLang="en-US" sz="2400"/>
          </a:p>
        </p:txBody>
      </p:sp>
      <p:sp>
        <p:nvSpPr>
          <p:cNvPr id="22531" name="TextBox 2">
            <a:extLst>
              <a:ext uri="{FF2B5EF4-FFF2-40B4-BE49-F238E27FC236}">
                <a16:creationId xmlns:a16="http://schemas.microsoft.com/office/drawing/2014/main" id="{4755B66A-AB40-3550-9B27-CA680A03A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82688"/>
            <a:ext cx="807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/>
              <a:t>Treat areas with high concentration of overstocked stands, large trees, and high fuel hazard. </a:t>
            </a:r>
          </a:p>
        </p:txBody>
      </p:sp>
      <p:sp>
        <p:nvSpPr>
          <p:cNvPr id="22532" name="TextBox 3">
            <a:extLst>
              <a:ext uri="{FF2B5EF4-FFF2-40B4-BE49-F238E27FC236}">
                <a16:creationId xmlns:a16="http://schemas.microsoft.com/office/drawing/2014/main" id="{49291BE4-A373-9860-BFBC-197B5DE82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0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Crown fire x flame length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23AD1AD-783F-8BC8-6B3E-4DB26DE1D55B}"/>
              </a:ext>
            </a:extLst>
          </p:cNvPr>
          <p:cNvGraphicFramePr/>
          <p:nvPr/>
        </p:nvGraphicFramePr>
        <p:xfrm>
          <a:off x="533400" y="685800"/>
          <a:ext cx="62484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42FF5DD5-D4DF-3033-C5C3-28446311F824}"/>
              </a:ext>
            </a:extLst>
          </p:cNvPr>
          <p:cNvGrpSpPr/>
          <p:nvPr/>
        </p:nvGrpSpPr>
        <p:grpSpPr>
          <a:xfrm>
            <a:off x="1600200" y="977343"/>
            <a:ext cx="2133600" cy="2146857"/>
            <a:chOff x="1744497" y="331405"/>
            <a:chExt cx="1284159" cy="1284159"/>
          </a:xfrm>
          <a:effectLst>
            <a:glow rad="660400">
              <a:schemeClr val="accent1">
                <a:alpha val="40000"/>
              </a:schemeClr>
            </a:glow>
          </a:effectLst>
        </p:grpSpPr>
        <p:sp>
          <p:nvSpPr>
            <p:cNvPr id="9" name="Shape 8">
              <a:extLst>
                <a:ext uri="{FF2B5EF4-FFF2-40B4-BE49-F238E27FC236}">
                  <a16:creationId xmlns:a16="http://schemas.microsoft.com/office/drawing/2014/main" id="{144077B0-7DF4-507E-072B-A9A110B67A04}"/>
                </a:ext>
              </a:extLst>
            </p:cNvPr>
            <p:cNvSpPr/>
            <p:nvPr/>
          </p:nvSpPr>
          <p:spPr>
            <a:xfrm rot="20700000">
              <a:off x="1744497" y="331405"/>
              <a:ext cx="1284159" cy="1284159"/>
            </a:xfrm>
            <a:prstGeom prst="gear6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4">
              <a:extLst>
                <a:ext uri="{FF2B5EF4-FFF2-40B4-BE49-F238E27FC236}">
                  <a16:creationId xmlns:a16="http://schemas.microsoft.com/office/drawing/2014/main" id="{9C7A7883-79FB-10C7-92B3-6031CF0DF801}"/>
                </a:ext>
              </a:extLst>
            </p:cNvPr>
            <p:cNvSpPr/>
            <p:nvPr/>
          </p:nvSpPr>
          <p:spPr>
            <a:xfrm>
              <a:off x="2026150" y="617393"/>
              <a:ext cx="720852" cy="720852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970" tIns="13970" rIns="13970" bIns="13970" spcCol="1270" anchor="ctr"/>
            <a:lstStyle/>
            <a:p>
              <a:pPr algn="ctr" defTabSz="4889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b="1" dirty="0">
                  <a:solidFill>
                    <a:schemeClr val="tx1"/>
                  </a:solidFill>
                </a:rPr>
                <a:t>Wildfire Risk Framework</a:t>
              </a:r>
            </a:p>
          </p:txBody>
        </p:sp>
      </p:grpSp>
      <p:sp>
        <p:nvSpPr>
          <p:cNvPr id="5123" name="TextBox 13">
            <a:extLst>
              <a:ext uri="{FF2B5EF4-FFF2-40B4-BE49-F238E27FC236}">
                <a16:creationId xmlns:a16="http://schemas.microsoft.com/office/drawing/2014/main" id="{FB1DB61E-5CC7-C43D-ED5B-729B9031D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152400"/>
            <a:ext cx="8193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/>
              <a:t>WWETAC Landscape Risk Dynamics Focus Area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18DBEB-B62C-38FE-89CA-AD26F57A5026}"/>
              </a:ext>
            </a:extLst>
          </p:cNvPr>
          <p:cNvGrpSpPr/>
          <p:nvPr/>
        </p:nvGrpSpPr>
        <p:grpSpPr>
          <a:xfrm>
            <a:off x="685186" y="2635404"/>
            <a:ext cx="1894239" cy="1936596"/>
            <a:chOff x="1744497" y="331405"/>
            <a:chExt cx="1284159" cy="1284159"/>
          </a:xfrm>
          <a:effectLst>
            <a:glow rad="660400">
              <a:schemeClr val="accent1">
                <a:alpha val="40000"/>
              </a:schemeClr>
            </a:glow>
          </a:effectLst>
        </p:grpSpPr>
        <p:sp>
          <p:nvSpPr>
            <p:cNvPr id="16" name="Shape 15">
              <a:extLst>
                <a:ext uri="{FF2B5EF4-FFF2-40B4-BE49-F238E27FC236}">
                  <a16:creationId xmlns:a16="http://schemas.microsoft.com/office/drawing/2014/main" id="{C5076A89-FCB2-1059-3396-4D6095366901}"/>
                </a:ext>
              </a:extLst>
            </p:cNvPr>
            <p:cNvSpPr/>
            <p:nvPr/>
          </p:nvSpPr>
          <p:spPr>
            <a:xfrm rot="20700000">
              <a:off x="1744497" y="331405"/>
              <a:ext cx="1284159" cy="1284159"/>
            </a:xfrm>
            <a:prstGeom prst="gear6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Shape 4">
              <a:extLst>
                <a:ext uri="{FF2B5EF4-FFF2-40B4-BE49-F238E27FC236}">
                  <a16:creationId xmlns:a16="http://schemas.microsoft.com/office/drawing/2014/main" id="{B5D16904-7BFD-E845-183F-58C6FBB0879D}"/>
                </a:ext>
              </a:extLst>
            </p:cNvPr>
            <p:cNvSpPr/>
            <p:nvPr/>
          </p:nvSpPr>
          <p:spPr>
            <a:xfrm>
              <a:off x="2026150" y="617393"/>
              <a:ext cx="720852" cy="720852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970" tIns="13970" rIns="13970" bIns="13970" spcCol="1270" anchor="ctr"/>
            <a:lstStyle/>
            <a:p>
              <a:pPr algn="ctr" defTabSz="4889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schemeClr val="tx1"/>
                  </a:solidFill>
                </a:rPr>
                <a:t>LSIM</a:t>
              </a:r>
              <a:r>
                <a:rPr lang="en-US" sz="1600" dirty="0">
                  <a:solidFill>
                    <a:schemeClr val="tx1"/>
                  </a:solidFill>
                </a:rPr>
                <a:t> Re-engineered FVS planning model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4C3D23-42A3-7B25-2238-0D5DEA5C88D9}"/>
              </a:ext>
            </a:extLst>
          </p:cNvPr>
          <p:cNvGrpSpPr/>
          <p:nvPr/>
        </p:nvGrpSpPr>
        <p:grpSpPr>
          <a:xfrm>
            <a:off x="10761" y="4159404"/>
            <a:ext cx="1894239" cy="1936596"/>
            <a:chOff x="1744497" y="331405"/>
            <a:chExt cx="1284159" cy="1284159"/>
          </a:xfrm>
          <a:effectLst>
            <a:glow rad="660400">
              <a:schemeClr val="accent1">
                <a:alpha val="40000"/>
              </a:schemeClr>
            </a:glow>
          </a:effectLst>
        </p:grpSpPr>
        <p:sp>
          <p:nvSpPr>
            <p:cNvPr id="19" name="Shape 18">
              <a:extLst>
                <a:ext uri="{FF2B5EF4-FFF2-40B4-BE49-F238E27FC236}">
                  <a16:creationId xmlns:a16="http://schemas.microsoft.com/office/drawing/2014/main" id="{2AF1465B-34BF-9249-54D3-B0C36392218B}"/>
                </a:ext>
              </a:extLst>
            </p:cNvPr>
            <p:cNvSpPr/>
            <p:nvPr/>
          </p:nvSpPr>
          <p:spPr>
            <a:xfrm rot="20700000">
              <a:off x="1744497" y="331405"/>
              <a:ext cx="1284159" cy="1284159"/>
            </a:xfrm>
            <a:prstGeom prst="gear6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Shape 4">
              <a:extLst>
                <a:ext uri="{FF2B5EF4-FFF2-40B4-BE49-F238E27FC236}">
                  <a16:creationId xmlns:a16="http://schemas.microsoft.com/office/drawing/2014/main" id="{3CB65633-C4F6-E9AC-50F1-F3B9BCAE2BCE}"/>
                </a:ext>
              </a:extLst>
            </p:cNvPr>
            <p:cNvSpPr/>
            <p:nvPr/>
          </p:nvSpPr>
          <p:spPr>
            <a:xfrm>
              <a:off x="2026150" y="617393"/>
              <a:ext cx="720852" cy="7208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970" tIns="13970" rIns="13970" bIns="13970" spcCol="1270" anchor="ctr"/>
            <a:lstStyle/>
            <a:p>
              <a:pPr algn="ctr" defTabSz="4889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schemeClr val="tx1"/>
                  </a:solidFill>
                </a:rPr>
                <a:t>Envision </a:t>
              </a:r>
              <a:r>
                <a:rPr lang="en-US" sz="1600" dirty="0">
                  <a:solidFill>
                    <a:schemeClr val="tx1"/>
                  </a:solidFill>
                </a:rPr>
                <a:t>Agent based planning model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24CD6F0-688D-5FB3-5492-C9D1BBD18B4B}"/>
              </a:ext>
            </a:extLst>
          </p:cNvPr>
          <p:cNvSpPr txBox="1"/>
          <p:nvPr/>
        </p:nvSpPr>
        <p:spPr>
          <a:xfrm>
            <a:off x="5029200" y="5782270"/>
            <a:ext cx="25146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NEPA Support Restoration and Fuels planning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5B6F71-C130-E07A-D4E1-0FE871CD796B}"/>
              </a:ext>
            </a:extLst>
          </p:cNvPr>
          <p:cNvSpPr txBox="1"/>
          <p:nvPr/>
        </p:nvSpPr>
        <p:spPr>
          <a:xfrm>
            <a:off x="1837897" y="6059269"/>
            <a:ext cx="2462132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Management and Policy Research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E8B651BD-344A-36C9-1084-BB26E8F91B65}"/>
              </a:ext>
            </a:extLst>
          </p:cNvPr>
          <p:cNvSpPr/>
          <p:nvPr/>
        </p:nvSpPr>
        <p:spPr>
          <a:xfrm>
            <a:off x="2603500" y="4267200"/>
            <a:ext cx="368300" cy="16764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F8E5A5D7-A914-191F-FBC1-31CC498C399A}"/>
              </a:ext>
            </a:extLst>
          </p:cNvPr>
          <p:cNvSpPr/>
          <p:nvPr/>
        </p:nvSpPr>
        <p:spPr>
          <a:xfrm rot="20246382">
            <a:off x="5378450" y="3894138"/>
            <a:ext cx="369888" cy="181133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C4CFC04B-5485-0AA6-7FAC-FCF367F38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7" t="4051" r="18222" b="10373"/>
          <a:stretch>
            <a:fillRect/>
          </a:stretch>
        </p:blipFill>
        <p:spPr bwMode="auto">
          <a:xfrm>
            <a:off x="152400" y="7620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OCHpriority1.tiff">
            <a:extLst>
              <a:ext uri="{FF2B5EF4-FFF2-40B4-BE49-F238E27FC236}">
                <a16:creationId xmlns:a16="http://schemas.microsoft.com/office/drawing/2014/main" id="{D3038501-A877-EE2F-2EC9-FE74575A6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5344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2">
            <a:extLst>
              <a:ext uri="{FF2B5EF4-FFF2-40B4-BE49-F238E27FC236}">
                <a16:creationId xmlns:a16="http://schemas.microsoft.com/office/drawing/2014/main" id="{191B7432-7D2D-F40B-6AC2-528745D17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33400"/>
            <a:ext cx="54864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Project areas are identified that maximize the objective function – color indicates priority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12B1771-8298-CE5C-C78B-5A3E9123D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3"/>
          </a:xfrm>
        </p:spPr>
        <p:txBody>
          <a:bodyPr/>
          <a:lstStyle/>
          <a:p>
            <a:r>
              <a:rPr lang="en-US" altLang="en-US" sz="3600"/>
              <a:t>Case study 3. Wallowa Whitman NF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0880F1CB-44E0-4D6B-9548-45340823A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22425"/>
            <a:ext cx="5410200" cy="4525963"/>
          </a:xfrm>
        </p:spPr>
        <p:txBody>
          <a:bodyPr/>
          <a:lstStyle/>
          <a:p>
            <a:r>
              <a:rPr lang="en-US" altLang="en-US" sz="2400"/>
              <a:t>Goal: Create high hazard fire containers surrounded by defensible zones.  </a:t>
            </a:r>
          </a:p>
          <a:p>
            <a:r>
              <a:rPr lang="en-US" altLang="en-US" sz="2400"/>
              <a:t>Treat along roads and ridges, near WUI, treat stands with crown fire behavior </a:t>
            </a:r>
          </a:p>
          <a:p>
            <a:pPr lvl="1"/>
            <a:endParaRPr lang="en-US" altLang="en-US" sz="1800"/>
          </a:p>
          <a:p>
            <a:pPr lvl="1"/>
            <a:endParaRPr lang="en-US" altLang="en-US"/>
          </a:p>
        </p:txBody>
      </p:sp>
      <p:pic>
        <p:nvPicPr>
          <p:cNvPr id="7" name="Picture 6" descr="DFPZ_Road_Protection.jpg">
            <a:extLst>
              <a:ext uri="{FF2B5EF4-FFF2-40B4-BE49-F238E27FC236}">
                <a16:creationId xmlns:a16="http://schemas.microsoft.com/office/drawing/2014/main" id="{4E4B598A-7A52-EFA0-B8AD-4AAECF4EEB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1600200"/>
            <a:ext cx="2819400" cy="3014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604" name="Content Placeholder 2">
            <a:extLst>
              <a:ext uri="{FF2B5EF4-FFF2-40B4-BE49-F238E27FC236}">
                <a16:creationId xmlns:a16="http://schemas.microsoft.com/office/drawing/2014/main" id="{F90F171D-EADF-5426-474D-17C74D2158AB}"/>
              </a:ext>
            </a:extLst>
          </p:cNvPr>
          <p:cNvSpPr txBox="1">
            <a:spLocks/>
          </p:cNvSpPr>
          <p:nvPr/>
        </p:nvSpPr>
        <p:spPr bwMode="auto">
          <a:xfrm>
            <a:off x="381000" y="3352800"/>
            <a:ext cx="594360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/>
              <a:t>Input data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/>
              <a:t>Distance to road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/>
              <a:t>Distance to WUI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/>
              <a:t>Slope position 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/>
              <a:t>Percent stand in crown fire condition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3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>
            <a:extLst>
              <a:ext uri="{FF2B5EF4-FFF2-40B4-BE49-F238E27FC236}">
                <a16:creationId xmlns:a16="http://schemas.microsoft.com/office/drawing/2014/main" id="{2916CD2F-F4FF-DA66-0C79-0C7D637D8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0" t="14363" r="10046" b="11708"/>
          <a:stretch>
            <a:fillRect/>
          </a:stretch>
        </p:blipFill>
        <p:spPr bwMode="auto">
          <a:xfrm>
            <a:off x="914400" y="1570038"/>
            <a:ext cx="7456488" cy="52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Box 4">
            <a:extLst>
              <a:ext uri="{FF2B5EF4-FFF2-40B4-BE49-F238E27FC236}">
                <a16:creationId xmlns:a16="http://schemas.microsoft.com/office/drawing/2014/main" id="{841EFC51-1C5D-5A1E-545E-8F39052D8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5715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/>
              <a:t>Project areas.  High priority = on ridges with high concentration with crown fire stands near roads.  (only treated stands are shown)  WUI not considered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>
            <a:extLst>
              <a:ext uri="{FF2B5EF4-FFF2-40B4-BE49-F238E27FC236}">
                <a16:creationId xmlns:a16="http://schemas.microsoft.com/office/drawing/2014/main" id="{3888DBC5-FC76-06EF-F3B8-FB8AFD6A5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5" t="12729" r="43958" b="39851"/>
          <a:stretch>
            <a:fillRect/>
          </a:stretch>
        </p:blipFill>
        <p:spPr bwMode="auto">
          <a:xfrm>
            <a:off x="663575" y="685800"/>
            <a:ext cx="52038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FPZ_Road_Protection.jpg">
            <a:extLst>
              <a:ext uri="{FF2B5EF4-FFF2-40B4-BE49-F238E27FC236}">
                <a16:creationId xmlns:a16="http://schemas.microsoft.com/office/drawing/2014/main" id="{6BB63C87-C7A1-77A3-1C8C-1810B515E7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757" t="11695" r="26543" b="28545"/>
          <a:stretch/>
        </p:blipFill>
        <p:spPr>
          <a:xfrm>
            <a:off x="6412250" y="3248167"/>
            <a:ext cx="2503150" cy="2924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651" name="TextBox 1">
            <a:extLst>
              <a:ext uri="{FF2B5EF4-FFF2-40B4-BE49-F238E27FC236}">
                <a16:creationId xmlns:a16="http://schemas.microsoft.com/office/drawing/2014/main" id="{949A2831-498A-0FC3-824E-3493F775B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6200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/>
              <a:t>Treatment units within projects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C88077A-CFD9-3927-5E78-49ACB337F966}"/>
              </a:ext>
            </a:extLst>
          </p:cNvPr>
          <p:cNvSpPr/>
          <p:nvPr/>
        </p:nvSpPr>
        <p:spPr>
          <a:xfrm>
            <a:off x="1131888" y="1524000"/>
            <a:ext cx="2133600" cy="2667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0C0FEFB6-5982-234F-FA3B-39CC21AB9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0" y="5899150"/>
            <a:ext cx="2686050" cy="741363"/>
          </a:xfrm>
        </p:spPr>
        <p:txBody>
          <a:bodyPr/>
          <a:lstStyle/>
          <a:p>
            <a:r>
              <a:rPr lang="en-US" altLang="en-US" sz="2000"/>
              <a:t>Density of old growth ponderosa pine (&gt;21” DBH)</a:t>
            </a:r>
          </a:p>
        </p:txBody>
      </p:sp>
      <p:sp>
        <p:nvSpPr>
          <p:cNvPr id="28674" name="TextBox 4">
            <a:extLst>
              <a:ext uri="{FF2B5EF4-FFF2-40B4-BE49-F238E27FC236}">
                <a16:creationId xmlns:a16="http://schemas.microsoft.com/office/drawing/2014/main" id="{266872C4-F77A-75A3-7443-4F329A7BC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406400"/>
            <a:ext cx="427355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 b="1"/>
              <a:t>Optimizing dry forest restoration</a:t>
            </a:r>
          </a:p>
          <a:p>
            <a:endParaRPr lang="en-US" altLang="en-US" sz="2400"/>
          </a:p>
          <a:p>
            <a:r>
              <a:rPr lang="en-US" altLang="en-US" sz="2400"/>
              <a:t>Locate and treat stands to build low hazard fire containers to protect old growth ponderosa pine</a:t>
            </a:r>
          </a:p>
          <a:p>
            <a:endParaRPr lang="en-US" altLang="en-US" sz="2400"/>
          </a:p>
          <a:p>
            <a:r>
              <a:rPr lang="en-US" altLang="en-US" sz="2400"/>
              <a:t>Ager et al. Ecosphere Feb, 2013.</a:t>
            </a:r>
          </a:p>
        </p:txBody>
      </p:sp>
      <p:pic>
        <p:nvPicPr>
          <p:cNvPr id="28675" name="Picture 5" descr="DFC_OG_pine150dpi">
            <a:extLst>
              <a:ext uri="{FF2B5EF4-FFF2-40B4-BE49-F238E27FC236}">
                <a16:creationId xmlns:a16="http://schemas.microsoft.com/office/drawing/2014/main" id="{9896066F-7932-D12F-7E89-A2CFA762B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4346575"/>
            <a:ext cx="2301875" cy="1509713"/>
          </a:xfrm>
          <a:prstGeom prst="rect">
            <a:avLst/>
          </a:prstGeom>
          <a:noFill/>
          <a:ln w="9525">
            <a:solidFill>
              <a:srgbClr val="6CE11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DavisFire_W043">
            <a:extLst>
              <a:ext uri="{FF2B5EF4-FFF2-40B4-BE49-F238E27FC236}">
                <a16:creationId xmlns:a16="http://schemas.microsoft.com/office/drawing/2014/main" id="{0D364407-DEB6-7551-C9DA-824D3B459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4346575"/>
            <a:ext cx="2032000" cy="1524000"/>
          </a:xfrm>
          <a:prstGeom prst="rect">
            <a:avLst/>
          </a:prstGeom>
          <a:noFill/>
          <a:ln w="9525">
            <a:solidFill>
              <a:srgbClr val="6CE11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:\@projects\!ppt and work photos\Figure1_Veg,Fires,PP,BP,CFL97_101202.jpg">
            <a:extLst>
              <a:ext uri="{FF2B5EF4-FFF2-40B4-BE49-F238E27FC236}">
                <a16:creationId xmlns:a16="http://schemas.microsoft.com/office/drawing/2014/main" id="{3D735AEE-106B-D32E-B31B-E5168AADE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8" b="52380"/>
          <a:stretch>
            <a:fillRect/>
          </a:stretch>
        </p:blipFill>
        <p:spPr bwMode="auto">
          <a:xfrm>
            <a:off x="4775200" y="436563"/>
            <a:ext cx="3817938" cy="542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03AD4-C977-CE84-1422-945CB4FF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R6 prioritization experiment</a:t>
            </a: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74136D7B-1274-D478-F400-F94486D10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7" t="15302" r="24873" b="13147"/>
          <a:stretch>
            <a:fillRect/>
          </a:stretch>
        </p:blipFill>
        <p:spPr bwMode="auto">
          <a:xfrm>
            <a:off x="4748213" y="1547813"/>
            <a:ext cx="4319587" cy="523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>
            <a:extLst>
              <a:ext uri="{FF2B5EF4-FFF2-40B4-BE49-F238E27FC236}">
                <a16:creationId xmlns:a16="http://schemas.microsoft.com/office/drawing/2014/main" id="{553822DA-7054-19BD-85F2-22B27550F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1" t="5927" r="18860" b="9375"/>
          <a:stretch>
            <a:fillRect/>
          </a:stretch>
        </p:blipFill>
        <p:spPr bwMode="auto">
          <a:xfrm>
            <a:off x="44450" y="3105150"/>
            <a:ext cx="4675188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0" name="Rectangle 3">
            <a:extLst>
              <a:ext uri="{FF2B5EF4-FFF2-40B4-BE49-F238E27FC236}">
                <a16:creationId xmlns:a16="http://schemas.microsoft.com/office/drawing/2014/main" id="{433AC615-CAA4-7419-7561-E0D96607E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8" y="796925"/>
            <a:ext cx="457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400"/>
              <a:t>Sub-watershed scale indices obtained for TRACS and wildfire exposure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/>
              <a:t>Components equally weighted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/>
              <a:t>Generated prioritization schedule 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ontent Placeholder 2">
            <a:extLst>
              <a:ext uri="{FF2B5EF4-FFF2-40B4-BE49-F238E27FC236}">
                <a16:creationId xmlns:a16="http://schemas.microsoft.com/office/drawing/2014/main" id="{DEC1008A-CEBD-E776-D29B-9CD10EE99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808038"/>
            <a:ext cx="8458200" cy="4525962"/>
          </a:xfrm>
        </p:spPr>
        <p:txBody>
          <a:bodyPr/>
          <a:lstStyle/>
          <a:p>
            <a:r>
              <a:rPr lang="en-US" altLang="en-US" sz="2400"/>
              <a:t>What are the management tradeoffs between restoration, wildfire risk, and economic benefit? </a:t>
            </a:r>
          </a:p>
          <a:p>
            <a:r>
              <a:rPr lang="en-US" altLang="en-US" sz="2400"/>
              <a:t>What are optimal project design parameters (area treated, treatment threshold, percent of project treated)?</a:t>
            </a:r>
          </a:p>
          <a:p>
            <a:r>
              <a:rPr lang="en-US" altLang="en-US" sz="2400"/>
              <a:t>Do spatial optima exist?</a:t>
            </a:r>
          </a:p>
          <a:p>
            <a:r>
              <a:rPr lang="en-US" altLang="en-US" sz="2400"/>
              <a:t>Effect of conservation and WUI protection on optima?</a:t>
            </a:r>
          </a:p>
        </p:txBody>
      </p:sp>
      <p:pic>
        <p:nvPicPr>
          <p:cNvPr id="30722" name="Picture 2" descr="http://scidavis.sourceforge.net/help/manual/pics/exemple-plot3d.png">
            <a:extLst>
              <a:ext uri="{FF2B5EF4-FFF2-40B4-BE49-F238E27FC236}">
                <a16:creationId xmlns:a16="http://schemas.microsoft.com/office/drawing/2014/main" id="{A8F44276-F251-A517-CCF4-6E552B4D0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"/>
          <a:stretch>
            <a:fillRect/>
          </a:stretch>
        </p:blipFill>
        <p:spPr bwMode="auto">
          <a:xfrm>
            <a:off x="5133975" y="3713163"/>
            <a:ext cx="4010025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9">
            <a:extLst>
              <a:ext uri="{FF2B5EF4-FFF2-40B4-BE49-F238E27FC236}">
                <a16:creationId xmlns:a16="http://schemas.microsoft.com/office/drawing/2014/main" id="{3E95055B-1A0F-C9DE-DAE0-3F83906CF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962400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Thin Volume</a:t>
            </a:r>
          </a:p>
        </p:txBody>
      </p:sp>
      <p:sp>
        <p:nvSpPr>
          <p:cNvPr id="30724" name="TextBox 10">
            <a:extLst>
              <a:ext uri="{FF2B5EF4-FFF2-40B4-BE49-F238E27FC236}">
                <a16:creationId xmlns:a16="http://schemas.microsoft.com/office/drawing/2014/main" id="{41BDCD8E-E72C-9F77-5DDD-87B95FD12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5954713"/>
            <a:ext cx="1600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Reduction in wildfire risk</a:t>
            </a:r>
          </a:p>
        </p:txBody>
      </p:sp>
      <p:sp>
        <p:nvSpPr>
          <p:cNvPr id="30725" name="TextBox 11">
            <a:extLst>
              <a:ext uri="{FF2B5EF4-FFF2-40B4-BE49-F238E27FC236}">
                <a16:creationId xmlns:a16="http://schemas.microsoft.com/office/drawing/2014/main" id="{E740732E-2394-98AE-25B0-3870FA46C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3975" y="6165850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Restoration</a:t>
            </a:r>
          </a:p>
        </p:txBody>
      </p:sp>
      <p:sp>
        <p:nvSpPr>
          <p:cNvPr id="30726" name="Title 1">
            <a:extLst>
              <a:ext uri="{FF2B5EF4-FFF2-40B4-BE49-F238E27FC236}">
                <a16:creationId xmlns:a16="http://schemas.microsoft.com/office/drawing/2014/main" id="{12699207-05C8-FC2F-0CAD-9A3C4FD1A3A2}"/>
              </a:ext>
            </a:extLst>
          </p:cNvPr>
          <p:cNvSpPr txBox="1">
            <a:spLocks/>
          </p:cNvSpPr>
          <p:nvPr/>
        </p:nvSpPr>
        <p:spPr bwMode="auto">
          <a:xfrm>
            <a:off x="414338" y="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3200"/>
              <a:t>Blue Mountains Study</a:t>
            </a:r>
          </a:p>
          <a:p>
            <a:pPr algn="ctr"/>
            <a:r>
              <a:rPr lang="en-US" altLang="en-US" sz="2400" i="1"/>
              <a:t>Spatial Optimization for Accelerated Restoration</a:t>
            </a:r>
            <a:br>
              <a:rPr lang="en-US" altLang="en-US" sz="2000" i="1"/>
            </a:br>
            <a:endParaRPr lang="en-US" altLang="en-US" sz="2000" i="1"/>
          </a:p>
        </p:txBody>
      </p:sp>
      <p:pic>
        <p:nvPicPr>
          <p:cNvPr id="30727" name="Picture 2">
            <a:extLst>
              <a:ext uri="{FF2B5EF4-FFF2-40B4-BE49-F238E27FC236}">
                <a16:creationId xmlns:a16="http://schemas.microsoft.com/office/drawing/2014/main" id="{41EC4C59-3B0B-8F1D-6976-E43A4750A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9" t="12930" r="46684" b="14223"/>
          <a:stretch>
            <a:fillRect/>
          </a:stretch>
        </p:blipFill>
        <p:spPr bwMode="auto">
          <a:xfrm>
            <a:off x="2057400" y="3467100"/>
            <a:ext cx="2514600" cy="326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4185BE6B-D676-64B4-F830-0D3D4126D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4" t="19344" r="19878" b="13657"/>
          <a:stretch>
            <a:fillRect/>
          </a:stretch>
        </p:blipFill>
        <p:spPr bwMode="auto">
          <a:xfrm>
            <a:off x="423863" y="1143000"/>
            <a:ext cx="811053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6" name="TextBox 3">
            <a:extLst>
              <a:ext uri="{FF2B5EF4-FFF2-40B4-BE49-F238E27FC236}">
                <a16:creationId xmlns:a16="http://schemas.microsoft.com/office/drawing/2014/main" id="{1D7D2E79-4D81-3017-BF70-80BDF63A6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"/>
            <a:ext cx="59436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/>
              <a:t>Website with program and tutorial: www.arcfuels.org/ltd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>
            <a:extLst>
              <a:ext uri="{FF2B5EF4-FFF2-40B4-BE49-F238E27FC236}">
                <a16:creationId xmlns:a16="http://schemas.microsoft.com/office/drawing/2014/main" id="{9F01DEE9-0BC5-A628-4816-D6CF08AA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75" y="152400"/>
            <a:ext cx="8229600" cy="796925"/>
          </a:xfrm>
        </p:spPr>
        <p:txBody>
          <a:bodyPr/>
          <a:lstStyle/>
          <a:p>
            <a:r>
              <a:rPr lang="en-US" altLang="en-US" sz="3200"/>
              <a:t>Wildfire Risk Framework - Application of risk concepts and science at multiple scales</a:t>
            </a:r>
            <a:endParaRPr lang="en-US" altLang="en-US" sz="40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DD3CBC-7C15-6A6D-1478-16E6CFD6B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473200"/>
            <a:ext cx="1000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</a:rPr>
              <a:t>National program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64CCD0-13A2-1ACE-CE26-128D1B55D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895600"/>
            <a:ext cx="811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Region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E929137-10ED-1FE7-FE0E-5FC879D11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419600"/>
            <a:ext cx="846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National Forest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C937111-051A-9617-9296-A4287CCCC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953125"/>
            <a:ext cx="922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solidFill>
                  <a:srgbClr val="000000"/>
                </a:solidFill>
              </a:rPr>
              <a:t>Ranger District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D9941F-733F-B633-AAD6-BD6C4574C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4700" y="3057525"/>
            <a:ext cx="1643063" cy="922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</a:rPr>
              <a:t>Landscape design of fuel treatments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9CF5A581-7476-3556-A85C-33BCE3ABEC05}"/>
              </a:ext>
            </a:extLst>
          </p:cNvPr>
          <p:cNvSpPr/>
          <p:nvPr/>
        </p:nvSpPr>
        <p:spPr>
          <a:xfrm>
            <a:off x="304800" y="2057400"/>
            <a:ext cx="271463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59C8CE42-6569-FF76-44E3-6B4E8283ACBA}"/>
              </a:ext>
            </a:extLst>
          </p:cNvPr>
          <p:cNvSpPr/>
          <p:nvPr/>
        </p:nvSpPr>
        <p:spPr>
          <a:xfrm>
            <a:off x="338138" y="5111750"/>
            <a:ext cx="271462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361C920D-AFFB-1094-ECDC-0C13A363F489}"/>
              </a:ext>
            </a:extLst>
          </p:cNvPr>
          <p:cNvSpPr/>
          <p:nvPr/>
        </p:nvSpPr>
        <p:spPr>
          <a:xfrm>
            <a:off x="304800" y="3467100"/>
            <a:ext cx="271463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0A0D793E-8D0B-CD00-C2A7-48CF8E8AC372}"/>
              </a:ext>
            </a:extLst>
          </p:cNvPr>
          <p:cNvSpPr/>
          <p:nvPr/>
        </p:nvSpPr>
        <p:spPr>
          <a:xfrm>
            <a:off x="5822950" y="5870575"/>
            <a:ext cx="882650" cy="3762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6FF02A-1508-C69C-ABA4-251AD81BC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6238" y="5151438"/>
            <a:ext cx="923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400">
                <a:solidFill>
                  <a:srgbClr val="000000"/>
                </a:solidFill>
              </a:rPr>
              <a:t>Projects</a:t>
            </a: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551B21D5-2884-2A68-D096-0ECC8C7EC1FE}"/>
              </a:ext>
            </a:extLst>
          </p:cNvPr>
          <p:cNvSpPr/>
          <p:nvPr/>
        </p:nvSpPr>
        <p:spPr>
          <a:xfrm>
            <a:off x="2808288" y="5919788"/>
            <a:ext cx="879475" cy="377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157" name="TextBox 3">
            <a:extLst>
              <a:ext uri="{FF2B5EF4-FFF2-40B4-BE49-F238E27FC236}">
                <a16:creationId xmlns:a16="http://schemas.microsoft.com/office/drawing/2014/main" id="{74D67099-0ED7-6593-460D-705B9592B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9638" y="2743200"/>
            <a:ext cx="1936750" cy="1477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Investment prioritization among administrative units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9E4223A-1029-2015-4F59-435A647E6AA3}"/>
              </a:ext>
            </a:extLst>
          </p:cNvPr>
          <p:cNvCxnSpPr/>
          <p:nvPr/>
        </p:nvCxnSpPr>
        <p:spPr>
          <a:xfrm flipH="1" flipV="1">
            <a:off x="2895600" y="2551113"/>
            <a:ext cx="1770063" cy="6524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A4BBD49-45F7-3656-7C2B-30009F7C7096}"/>
              </a:ext>
            </a:extLst>
          </p:cNvPr>
          <p:cNvCxnSpPr/>
          <p:nvPr/>
        </p:nvCxnSpPr>
        <p:spPr>
          <a:xfrm flipH="1">
            <a:off x="2590800" y="3208338"/>
            <a:ext cx="2074863" cy="765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C9F91B8-9EF2-9242-DE98-EAE3CC226021}"/>
              </a:ext>
            </a:extLst>
          </p:cNvPr>
          <p:cNvCxnSpPr/>
          <p:nvPr/>
        </p:nvCxnSpPr>
        <p:spPr>
          <a:xfrm flipH="1">
            <a:off x="2590800" y="3222625"/>
            <a:ext cx="2057400" cy="22367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CE6AE6F-10F6-69EC-BCDA-BF09CA280BCE}"/>
              </a:ext>
            </a:extLst>
          </p:cNvPr>
          <p:cNvCxnSpPr/>
          <p:nvPr/>
        </p:nvCxnSpPr>
        <p:spPr>
          <a:xfrm flipH="1">
            <a:off x="3246438" y="3235325"/>
            <a:ext cx="1401762" cy="2608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62" name="Picture 2" descr="C:\!POWERPOINT AND IMAGES\fortrock.jpg">
            <a:extLst>
              <a:ext uri="{FF2B5EF4-FFF2-40B4-BE49-F238E27FC236}">
                <a16:creationId xmlns:a16="http://schemas.microsoft.com/office/drawing/2014/main" id="{44B0B3D7-7F5F-AE67-73DD-C69079837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486400"/>
            <a:ext cx="90963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3" descr="C:\!POWERPOINT AND IMAGES\national_K.jpg">
            <a:extLst>
              <a:ext uri="{FF2B5EF4-FFF2-40B4-BE49-F238E27FC236}">
                <a16:creationId xmlns:a16="http://schemas.microsoft.com/office/drawing/2014/main" id="{53D51E09-A106-2501-E947-0F53FF7ED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204913"/>
            <a:ext cx="15906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4" descr="C:\!POWERPOINT AND IMAGES\region6.jpg">
            <a:extLst>
              <a:ext uri="{FF2B5EF4-FFF2-40B4-BE49-F238E27FC236}">
                <a16:creationId xmlns:a16="http://schemas.microsoft.com/office/drawing/2014/main" id="{0B8B364D-5C8E-6C1C-7DFA-421D26E2F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609850"/>
            <a:ext cx="11033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Picture 5" descr="C:\!POWERPOINT AND IMAGES\deadlog.jpg">
            <a:extLst>
              <a:ext uri="{FF2B5EF4-FFF2-40B4-BE49-F238E27FC236}">
                <a16:creationId xmlns:a16="http://schemas.microsoft.com/office/drawing/2014/main" id="{DCF89661-A965-A030-781D-3B8EEB963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5551488"/>
            <a:ext cx="1462087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6" name="Picture 6" descr="C:\!POWERPOINT AND IMAGES\deschutes.jpg">
            <a:extLst>
              <a:ext uri="{FF2B5EF4-FFF2-40B4-BE49-F238E27FC236}">
                <a16:creationId xmlns:a16="http://schemas.microsoft.com/office/drawing/2014/main" id="{B95451BF-2615-2339-4954-179ED0621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14800"/>
            <a:ext cx="1000125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7" name="Picture 5" descr="C:\!POWERPOINT AND IMAGES\deadlog.jpg">
            <a:extLst>
              <a:ext uri="{FF2B5EF4-FFF2-40B4-BE49-F238E27FC236}">
                <a16:creationId xmlns:a16="http://schemas.microsoft.com/office/drawing/2014/main" id="{41E9F3C8-53B3-7ECA-D41D-960EC092F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02200"/>
            <a:ext cx="22860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2406118-CE91-497E-019F-E5829E5A47BF}"/>
              </a:ext>
            </a:extLst>
          </p:cNvPr>
          <p:cNvCxnSpPr>
            <a:stCxn id="31" idx="2"/>
            <a:endCxn id="6167" idx="0"/>
          </p:cNvCxnSpPr>
          <p:nvPr/>
        </p:nvCxnSpPr>
        <p:spPr>
          <a:xfrm>
            <a:off x="7947025" y="3979863"/>
            <a:ext cx="53975" cy="9223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6" grpId="0"/>
      <p:bldP spid="47" grpId="0"/>
      <p:bldP spid="31" grpId="0" animBg="1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5EE00EFA-0AB9-098F-751B-70B6050F6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88" y="381000"/>
            <a:ext cx="3343275" cy="2117725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altLang="en-US" sz="3200"/>
              <a:t>Exposure profile for the Deschutes NF</a:t>
            </a:r>
          </a:p>
        </p:txBody>
      </p:sp>
      <p:pic>
        <p:nvPicPr>
          <p:cNvPr id="7170" name="Picture 2" descr="C:\!papers PPT\!1 S1PAPER\!!!!Paper\FEM submission\nfig3.tif">
            <a:extLst>
              <a:ext uri="{FF2B5EF4-FFF2-40B4-BE49-F238E27FC236}">
                <a16:creationId xmlns:a16="http://schemas.microsoft.com/office/drawing/2014/main" id="{63F2A962-32ED-6D64-3C33-BFC4AA3D4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t="8453" r="11070" b="17068"/>
          <a:stretch>
            <a:fillRect/>
          </a:stretch>
        </p:blipFill>
        <p:spPr bwMode="auto">
          <a:xfrm>
            <a:off x="3733800" y="304800"/>
            <a:ext cx="50958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3">
            <a:extLst>
              <a:ext uri="{FF2B5EF4-FFF2-40B4-BE49-F238E27FC236}">
                <a16:creationId xmlns:a16="http://schemas.microsoft.com/office/drawing/2014/main" id="{63B369DD-C79B-1F79-3737-76E4114C2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3022600"/>
            <a:ext cx="31432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/>
              <a:t>A) Burn probability</a:t>
            </a:r>
          </a:p>
          <a:p>
            <a:r>
              <a:rPr lang="en-US" altLang="en-US" sz="2800"/>
              <a:t>B) Flame length</a:t>
            </a:r>
          </a:p>
          <a:p>
            <a:r>
              <a:rPr lang="en-US" altLang="en-US" sz="2800"/>
              <a:t>C) Fire size</a:t>
            </a:r>
          </a:p>
          <a:p>
            <a:r>
              <a:rPr lang="en-US" altLang="en-US" sz="2800"/>
              <a:t>D) Source sink ratio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DC909AF5-2CE6-D496-D409-535A4E789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1459" r="5278" b="3592"/>
          <a:stretch>
            <a:fillRect/>
          </a:stretch>
        </p:blipFill>
        <p:spPr bwMode="auto">
          <a:xfrm>
            <a:off x="514350" y="973138"/>
            <a:ext cx="7681913" cy="511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TextBox 6">
            <a:extLst>
              <a:ext uri="{FF2B5EF4-FFF2-40B4-BE49-F238E27FC236}">
                <a16:creationId xmlns:a16="http://schemas.microsoft.com/office/drawing/2014/main" id="{187474ED-4354-B428-6D00-07DD3E98A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11863"/>
            <a:ext cx="9144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</a:rPr>
              <a:t>GFM</a:t>
            </a:r>
            <a:r>
              <a:rPr lang="en-US" altLang="en-US"/>
              <a:t> – general forest  matrix    </a:t>
            </a:r>
            <a:r>
              <a:rPr lang="en-US" altLang="en-US" b="1">
                <a:solidFill>
                  <a:schemeClr val="accent1"/>
                </a:solidFill>
              </a:rPr>
              <a:t>EAG</a:t>
            </a:r>
            <a:r>
              <a:rPr lang="en-US" altLang="en-US"/>
              <a:t> – eagle habitat    </a:t>
            </a:r>
            <a:r>
              <a:rPr lang="en-US" altLang="en-US" b="1">
                <a:solidFill>
                  <a:srgbClr val="7030A0"/>
                </a:solidFill>
              </a:rPr>
              <a:t>CHU</a:t>
            </a:r>
            <a:r>
              <a:rPr lang="en-US" altLang="en-US"/>
              <a:t> – NSO critical habitat units</a:t>
            </a:r>
          </a:p>
          <a:p>
            <a:r>
              <a:rPr lang="en-US" altLang="en-US" b="1">
                <a:solidFill>
                  <a:srgbClr val="00B050"/>
                </a:solidFill>
              </a:rPr>
              <a:t>FSH</a:t>
            </a:r>
            <a:r>
              <a:rPr lang="en-US" altLang="en-US"/>
              <a:t> – stream conservation areas </a:t>
            </a:r>
            <a:r>
              <a:rPr lang="en-US" altLang="en-US" b="1"/>
              <a:t>HRA</a:t>
            </a:r>
            <a:r>
              <a:rPr lang="en-US" altLang="en-US"/>
              <a:t> – NSO home range active  </a:t>
            </a:r>
            <a:r>
              <a:rPr lang="en-US" altLang="en-US" b="1">
                <a:solidFill>
                  <a:srgbClr val="FFC000"/>
                </a:solidFill>
              </a:rPr>
              <a:t>HRP</a:t>
            </a:r>
            <a:r>
              <a:rPr lang="en-US" altLang="en-US"/>
              <a:t> – NSO home range potential</a:t>
            </a:r>
          </a:p>
        </p:txBody>
      </p:sp>
      <p:sp>
        <p:nvSpPr>
          <p:cNvPr id="8195" name="TextBox 7">
            <a:extLst>
              <a:ext uri="{FF2B5EF4-FFF2-40B4-BE49-F238E27FC236}">
                <a16:creationId xmlns:a16="http://schemas.microsoft.com/office/drawing/2014/main" id="{B3F2B9F3-F042-BD29-118D-368191876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25" y="1214438"/>
            <a:ext cx="1752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i="1"/>
              <a:t>High overall exposure</a:t>
            </a:r>
          </a:p>
        </p:txBody>
      </p:sp>
      <p:pic>
        <p:nvPicPr>
          <p:cNvPr id="8196" name="Picture 4" descr="des_lrmp2">
            <a:extLst>
              <a:ext uri="{FF2B5EF4-FFF2-40B4-BE49-F238E27FC236}">
                <a16:creationId xmlns:a16="http://schemas.microsoft.com/office/drawing/2014/main" id="{76134840-2433-5613-CF53-3F88BAAD8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717675"/>
            <a:ext cx="1152525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21C60B-F565-62E2-A6DD-3F6837922A05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6313488" y="2032000"/>
            <a:ext cx="1724025" cy="5080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F14E498-809C-B525-00CD-5D930D91655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641975" y="2867025"/>
            <a:ext cx="2686050" cy="11112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CDC5A2-93F0-A0C3-1090-C80B6D39E2C4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5641975" y="2522538"/>
            <a:ext cx="2576513" cy="2174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00" name="TextBox 9">
            <a:extLst>
              <a:ext uri="{FF2B5EF4-FFF2-40B4-BE49-F238E27FC236}">
                <a16:creationId xmlns:a16="http://schemas.microsoft.com/office/drawing/2014/main" id="{68B7F986-6AEB-455F-5537-B8F34CD7E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1209675"/>
            <a:ext cx="1752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 i="1"/>
              <a:t>Low probability, high hazard</a:t>
            </a:r>
          </a:p>
        </p:txBody>
      </p:sp>
      <p:sp>
        <p:nvSpPr>
          <p:cNvPr id="8201" name="TextBox 11">
            <a:extLst>
              <a:ext uri="{FF2B5EF4-FFF2-40B4-BE49-F238E27FC236}">
                <a16:creationId xmlns:a16="http://schemas.microsoft.com/office/drawing/2014/main" id="{1A9B4937-B590-5341-7222-A073E9F2B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4268788"/>
            <a:ext cx="1752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 i="1"/>
              <a:t>Low hazard, high probability</a:t>
            </a:r>
          </a:p>
        </p:txBody>
      </p:sp>
      <p:sp>
        <p:nvSpPr>
          <p:cNvPr id="8202" name="TextBox 13">
            <a:extLst>
              <a:ext uri="{FF2B5EF4-FFF2-40B4-BE49-F238E27FC236}">
                <a16:creationId xmlns:a16="http://schemas.microsoft.com/office/drawing/2014/main" id="{198CE8D4-37A9-EA26-A13E-8C249C3AF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219075"/>
            <a:ext cx="8594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/>
              <a:t>Simulation outputs can be used to prioritize specific values at risk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>
            <a:extLst>
              <a:ext uri="{FF2B5EF4-FFF2-40B4-BE49-F238E27FC236}">
                <a16:creationId xmlns:a16="http://schemas.microsoft.com/office/drawing/2014/main" id="{611B7C52-F2A9-ACF6-DB03-FC28A43D2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641350"/>
            <a:ext cx="8783638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TextBox 5">
            <a:extLst>
              <a:ext uri="{FF2B5EF4-FFF2-40B4-BE49-F238E27FC236}">
                <a16:creationId xmlns:a16="http://schemas.microsoft.com/office/drawing/2014/main" id="{7C8D4D83-ABF4-5C4D-0D5B-E5FA7B0E2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725" y="1677988"/>
            <a:ext cx="1752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i="1"/>
              <a:t>High overall exposure</a:t>
            </a:r>
          </a:p>
        </p:txBody>
      </p:sp>
      <p:sp>
        <p:nvSpPr>
          <p:cNvPr id="9219" name="TextBox 6">
            <a:extLst>
              <a:ext uri="{FF2B5EF4-FFF2-40B4-BE49-F238E27FC236}">
                <a16:creationId xmlns:a16="http://schemas.microsoft.com/office/drawing/2014/main" id="{1E1A5994-F0A1-C05F-BBCB-4AC30C451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673225"/>
            <a:ext cx="1752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 i="1"/>
              <a:t>Low probability, high hazard</a:t>
            </a:r>
          </a:p>
        </p:txBody>
      </p:sp>
      <p:sp>
        <p:nvSpPr>
          <p:cNvPr id="9220" name="TextBox 7">
            <a:extLst>
              <a:ext uri="{FF2B5EF4-FFF2-40B4-BE49-F238E27FC236}">
                <a16:creationId xmlns:a16="http://schemas.microsoft.com/office/drawing/2014/main" id="{0204F5F0-2B03-3CE0-21EA-595085711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0350" y="4732338"/>
            <a:ext cx="1752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 i="1"/>
              <a:t>Low hazard, high probability</a:t>
            </a:r>
          </a:p>
        </p:txBody>
      </p:sp>
      <p:sp>
        <p:nvSpPr>
          <p:cNvPr id="9221" name="TextBox 8">
            <a:extLst>
              <a:ext uri="{FF2B5EF4-FFF2-40B4-BE49-F238E27FC236}">
                <a16:creationId xmlns:a16="http://schemas.microsoft.com/office/drawing/2014/main" id="{0765D5A7-05A6-7F88-21B2-BC6AF5895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76200"/>
            <a:ext cx="8594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/>
              <a:t>Simulation outputs can be used to prioritize specific values at risk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DA78C69A-4516-0D09-F1BC-040D6F12B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3"/>
          </a:xfrm>
        </p:spPr>
        <p:txBody>
          <a:bodyPr/>
          <a:lstStyle/>
          <a:p>
            <a:r>
              <a:rPr lang="en-US" altLang="en-US" sz="3200"/>
              <a:t>Exposure plots for the 82 western national forests</a:t>
            </a:r>
          </a:p>
        </p:txBody>
      </p:sp>
      <p:pic>
        <p:nvPicPr>
          <p:cNvPr id="10242" name="Picture 3">
            <a:extLst>
              <a:ext uri="{FF2B5EF4-FFF2-40B4-BE49-F238E27FC236}">
                <a16:creationId xmlns:a16="http://schemas.microsoft.com/office/drawing/2014/main" id="{9886C9D9-F08C-95C2-1068-47D945076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6400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3C6E-86E7-9F27-8C18-11165E65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6477000" cy="609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Motivation</a:t>
            </a: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BED59A66-C947-695E-497A-38139D33B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5638800" cy="5867400"/>
          </a:xfrm>
        </p:spPr>
        <p:txBody>
          <a:bodyPr/>
          <a:lstStyle/>
          <a:p>
            <a:r>
              <a:rPr lang="en-US" altLang="en-US" sz="2400"/>
              <a:t>FS spends a great deal of effort on assessments</a:t>
            </a:r>
          </a:p>
          <a:p>
            <a:r>
              <a:rPr lang="en-US" altLang="en-US" sz="2400"/>
              <a:t>Simple decision support systems are lacking to process these assessments and expose choices and tradeoffs </a:t>
            </a:r>
          </a:p>
          <a:p>
            <a:r>
              <a:rPr lang="en-US" altLang="en-US" sz="2400"/>
              <a:t>Nor do systems exist to explore optimal mixes of investment strategies, i.e. the frontiers of restoration</a:t>
            </a:r>
          </a:p>
          <a:p>
            <a:pPr lvl="1"/>
            <a:r>
              <a:rPr lang="en-US" altLang="en-US" sz="2000"/>
              <a:t>Project size</a:t>
            </a:r>
          </a:p>
          <a:p>
            <a:pPr lvl="1"/>
            <a:r>
              <a:rPr lang="en-US" altLang="en-US" sz="2000"/>
              <a:t>Treatment intensity and patterns</a:t>
            </a:r>
          </a:p>
          <a:p>
            <a:pPr lvl="1"/>
            <a:r>
              <a:rPr lang="en-US" altLang="en-US" sz="2000"/>
              <a:t>Economics </a:t>
            </a:r>
          </a:p>
          <a:p>
            <a:r>
              <a:rPr lang="en-US" altLang="en-US" sz="2400"/>
              <a:t>Choices exist because of landscape heterogeneity in relation to management goals and constraints</a:t>
            </a:r>
          </a:p>
        </p:txBody>
      </p:sp>
      <p:pic>
        <p:nvPicPr>
          <p:cNvPr id="1026" name="Picture 2" descr="http://media.publicbroadcasting.net/wvia/newsroom/images/3684542.jpg">
            <a:extLst>
              <a:ext uri="{FF2B5EF4-FFF2-40B4-BE49-F238E27FC236}">
                <a16:creationId xmlns:a16="http://schemas.microsoft.com/office/drawing/2014/main" id="{6A1117D7-320C-F6DE-1CDD-61DC602B2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8" y="2312988"/>
            <a:ext cx="2424112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7">
            <a:extLst>
              <a:ext uri="{FF2B5EF4-FFF2-40B4-BE49-F238E27FC236}">
                <a16:creationId xmlns:a16="http://schemas.microsoft.com/office/drawing/2014/main" id="{1F51E46E-909A-CA9C-1E6D-C47AAC087821}"/>
              </a:ext>
            </a:extLst>
          </p:cNvPr>
          <p:cNvSpPr/>
          <p:nvPr/>
        </p:nvSpPr>
        <p:spPr>
          <a:xfrm>
            <a:off x="6781800" y="152400"/>
            <a:ext cx="2438400" cy="2160588"/>
          </a:xfrm>
          <a:prstGeom prst="cloud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67D58E-CC59-4E9A-0B8B-377F61047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533400"/>
            <a:ext cx="182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Optimize the greatest good for the greatest number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869DBF3D-BDBC-E743-E192-8C0650D71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3238"/>
            <a:ext cx="8229600" cy="1096962"/>
          </a:xfrm>
        </p:spPr>
        <p:txBody>
          <a:bodyPr/>
          <a:lstStyle/>
          <a:p>
            <a:r>
              <a:rPr lang="en-US" altLang="en-US" sz="3600"/>
              <a:t>Policies need to be downscaled for prioritization and implementation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91009A29-6877-DD4E-5EB5-DFEA1C3CE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5" t="11198" r="46268" b="15366"/>
          <a:stretch>
            <a:fillRect/>
          </a:stretch>
        </p:blipFill>
        <p:spPr bwMode="auto">
          <a:xfrm>
            <a:off x="457200" y="2514600"/>
            <a:ext cx="2286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A31FDD11-16C5-A60D-79AD-CD34202D8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7" t="11719" r="32687" b="16927"/>
          <a:stretch>
            <a:fillRect/>
          </a:stretch>
        </p:blipFill>
        <p:spPr bwMode="auto">
          <a:xfrm>
            <a:off x="3048000" y="2590800"/>
            <a:ext cx="2449513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A7D22684-3349-42BE-69F0-D300E4245E50}"/>
              </a:ext>
            </a:extLst>
          </p:cNvPr>
          <p:cNvSpPr/>
          <p:nvPr/>
        </p:nvSpPr>
        <p:spPr>
          <a:xfrm>
            <a:off x="6324600" y="3048000"/>
            <a:ext cx="1828800" cy="2209800"/>
          </a:xfrm>
          <a:prstGeom prst="triangl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293" name="TextBox 3">
            <a:extLst>
              <a:ext uri="{FF2B5EF4-FFF2-40B4-BE49-F238E27FC236}">
                <a16:creationId xmlns:a16="http://schemas.microsoft.com/office/drawing/2014/main" id="{A4D887D7-1FB8-2560-57B1-D8071724D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25780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Wildfire risk</a:t>
            </a:r>
          </a:p>
        </p:txBody>
      </p:sp>
      <p:sp>
        <p:nvSpPr>
          <p:cNvPr id="12294" name="TextBox 6">
            <a:extLst>
              <a:ext uri="{FF2B5EF4-FFF2-40B4-BE49-F238E27FC236}">
                <a16:creationId xmlns:a16="http://schemas.microsoft.com/office/drawing/2014/main" id="{D403F4F3-0590-8CF1-8AB6-71FFC1224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25780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Economics</a:t>
            </a:r>
          </a:p>
        </p:txBody>
      </p:sp>
      <p:sp>
        <p:nvSpPr>
          <p:cNvPr id="12295" name="TextBox 7">
            <a:extLst>
              <a:ext uri="{FF2B5EF4-FFF2-40B4-BE49-F238E27FC236}">
                <a16:creationId xmlns:a16="http://schemas.microsoft.com/office/drawing/2014/main" id="{39D7458A-A299-FCD3-3881-9402F3530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678113"/>
            <a:ext cx="144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Restoration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4988</TotalTime>
  <Words>964</Words>
  <Application>Microsoft Office PowerPoint</Application>
  <PresentationFormat>On-screen Show (4:3)</PresentationFormat>
  <Paragraphs>261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Calibri</vt:lpstr>
      <vt:lpstr>MS PGothic</vt:lpstr>
      <vt:lpstr>Arial</vt:lpstr>
      <vt:lpstr>Office Theme</vt:lpstr>
      <vt:lpstr>Landscape Treatment Designer: Spatial optimization for restoration and fuel treatment planning</vt:lpstr>
      <vt:lpstr>PowerPoint Presentation</vt:lpstr>
      <vt:lpstr>Wildfire Risk Framework - Application of risk concepts and science at multiple scales</vt:lpstr>
      <vt:lpstr>Exposure profile for the Deschutes NF</vt:lpstr>
      <vt:lpstr>PowerPoint Presentation</vt:lpstr>
      <vt:lpstr>PowerPoint Presentation</vt:lpstr>
      <vt:lpstr>Exposure plots for the 82 western national forests</vt:lpstr>
      <vt:lpstr>Motivation</vt:lpstr>
      <vt:lpstr>Policies need to be downscaled for prioritization and implementation</vt:lpstr>
      <vt:lpstr>Another reason for LTD: we need better tools for project level planning</vt:lpstr>
      <vt:lpstr>Example spatial fuel treatment designs</vt:lpstr>
      <vt:lpstr>LTD Overview</vt:lpstr>
      <vt:lpstr>PowerPoint Presentation</vt:lpstr>
      <vt:lpstr>LTD hardware and data requirements </vt:lpstr>
      <vt:lpstr>PowerPoint Presentation</vt:lpstr>
      <vt:lpstr>Outputs</vt:lpstr>
      <vt:lpstr>Example search for locating spatial optima</vt:lpstr>
      <vt:lpstr>PowerPoint Presentation</vt:lpstr>
      <vt:lpstr>PowerPoint Presentation</vt:lpstr>
      <vt:lpstr>PowerPoint Presentation</vt:lpstr>
      <vt:lpstr>PowerPoint Presentation</vt:lpstr>
      <vt:lpstr>Case study 3. Wallowa Whitman NF</vt:lpstr>
      <vt:lpstr>PowerPoint Presentation</vt:lpstr>
      <vt:lpstr>PowerPoint Presentation</vt:lpstr>
      <vt:lpstr>Density of old growth ponderosa pine (&gt;21” DBH)</vt:lpstr>
      <vt:lpstr>R6 prioritization experiment</vt:lpstr>
      <vt:lpstr>PowerPoint Presentation</vt:lpstr>
      <vt:lpstr>PowerPoint Presentation</vt:lpstr>
    </vt:vector>
  </TitlesOfParts>
  <Company>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Ager, Alan</dc:creator>
  <cp:lastModifiedBy>Lum-Naihe, Christof Jurh duk - FS, AZ</cp:lastModifiedBy>
  <cp:revision>191</cp:revision>
  <dcterms:created xsi:type="dcterms:W3CDTF">2012-01-24T15:28:45Z</dcterms:created>
  <dcterms:modified xsi:type="dcterms:W3CDTF">2025-08-04T17:58:28Z</dcterms:modified>
</cp:coreProperties>
</file>