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1.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353" r:id="rId3"/>
    <p:sldId id="360" r:id="rId4"/>
    <p:sldId id="325" r:id="rId5"/>
    <p:sldId id="351" r:id="rId6"/>
    <p:sldId id="291" r:id="rId7"/>
    <p:sldId id="357" r:id="rId8"/>
    <p:sldId id="356" r:id="rId9"/>
    <p:sldId id="355" r:id="rId10"/>
    <p:sldId id="292" r:id="rId11"/>
    <p:sldId id="337" r:id="rId12"/>
    <p:sldId id="359" r:id="rId13"/>
    <p:sldId id="339" r:id="rId14"/>
    <p:sldId id="361" r:id="rId15"/>
    <p:sldId id="341" r:id="rId16"/>
    <p:sldId id="350" r:id="rId17"/>
    <p:sldId id="362" r:id="rId18"/>
    <p:sldId id="363" r:id="rId19"/>
    <p:sldId id="299" r:id="rId20"/>
    <p:sldId id="304" r:id="rId21"/>
    <p:sldId id="305" r:id="rId22"/>
    <p:sldId id="306" r:id="rId23"/>
    <p:sldId id="307" r:id="rId24"/>
    <p:sldId id="308" r:id="rId25"/>
    <p:sldId id="309" r:id="rId26"/>
    <p:sldId id="310" r:id="rId27"/>
    <p:sldId id="352" r:id="rId28"/>
    <p:sldId id="314" r:id="rId29"/>
    <p:sldId id="315" r:id="rId30"/>
    <p:sldId id="316" r:id="rId31"/>
    <p:sldId id="317" r:id="rId32"/>
    <p:sldId id="318" r:id="rId33"/>
    <p:sldId id="319" r:id="rId34"/>
    <p:sldId id="320" r:id="rId35"/>
    <p:sldId id="321" r:id="rId36"/>
    <p:sldId id="280" r:id="rId37"/>
    <p:sldId id="364" r:id="rId38"/>
    <p:sldId id="345" r:id="rId39"/>
    <p:sldId id="347" r:id="rId40"/>
    <p:sldId id="346" r:id="rId41"/>
    <p:sldId id="348" r:id="rId42"/>
    <p:sldId id="349" r:id="rId43"/>
    <p:sldId id="323"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ie Henderson" initials="EB"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3366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590" y="78"/>
      </p:cViewPr>
      <p:guideLst>
        <p:guide orient="horz" pos="2160"/>
        <p:guide pos="2880"/>
      </p:guideLst>
    </p:cSldViewPr>
  </p:slideViewPr>
  <p:outlineViewPr>
    <p:cViewPr>
      <p:scale>
        <a:sx n="33" d="100"/>
        <a:sy n="33" d="100"/>
      </p:scale>
      <p:origin x="0" y="7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file:///E:\Climate%20Change%20and%20VDDT\Conservation%20Biology%20Manuscript\Figure_spreadsheets\STM\tbl1_%20LGo_nomgt.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E:\Climate%20Change%20and%20VDDT\Conservation%20Biology%20Manuscript\Figure_spreadsheets\STM\tbl1_%20LGo_resil.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4137343571745601"/>
          <c:y val="4.4073532176457597E-2"/>
          <c:w val="0.69996640914916897"/>
          <c:h val="0.72250797219318996"/>
        </c:manualLayout>
      </c:layout>
      <c:lineChart>
        <c:grouping val="standard"/>
        <c:varyColors val="0"/>
        <c:ser>
          <c:idx val="0"/>
          <c:order val="0"/>
          <c:tx>
            <c:strRef>
              <c:f>LGo_pl!$GG$1</c:f>
              <c:strCache>
                <c:ptCount val="1"/>
                <c:pt idx="0">
                  <c:v>Average</c:v>
                </c:pt>
              </c:strCache>
            </c:strRef>
          </c:tx>
          <c:spPr>
            <a:ln>
              <a:solidFill>
                <a:sysClr val="windowText" lastClr="000000"/>
              </a:solidFill>
            </a:ln>
          </c:spPr>
          <c:marker>
            <c:symbol val="none"/>
          </c:marker>
          <c:cat>
            <c:numRef>
              <c:f>LGo_pl!$CT$2:$CT$91</c:f>
              <c:numCache>
                <c:formatCode>General</c:formatCode>
                <c:ptCount val="90"/>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pt idx="41">
                  <c:v>2051</c:v>
                </c:pt>
                <c:pt idx="42">
                  <c:v>2052</c:v>
                </c:pt>
                <c:pt idx="43">
                  <c:v>2053</c:v>
                </c:pt>
                <c:pt idx="44">
                  <c:v>2054</c:v>
                </c:pt>
                <c:pt idx="45">
                  <c:v>2055</c:v>
                </c:pt>
                <c:pt idx="46">
                  <c:v>2056</c:v>
                </c:pt>
                <c:pt idx="47">
                  <c:v>2057</c:v>
                </c:pt>
                <c:pt idx="48">
                  <c:v>2058</c:v>
                </c:pt>
                <c:pt idx="49">
                  <c:v>2059</c:v>
                </c:pt>
                <c:pt idx="50">
                  <c:v>2060</c:v>
                </c:pt>
                <c:pt idx="51">
                  <c:v>2061</c:v>
                </c:pt>
                <c:pt idx="52">
                  <c:v>2062</c:v>
                </c:pt>
                <c:pt idx="53">
                  <c:v>2063</c:v>
                </c:pt>
                <c:pt idx="54">
                  <c:v>2064</c:v>
                </c:pt>
                <c:pt idx="55">
                  <c:v>2065</c:v>
                </c:pt>
                <c:pt idx="56">
                  <c:v>2066</c:v>
                </c:pt>
                <c:pt idx="57">
                  <c:v>2067</c:v>
                </c:pt>
                <c:pt idx="58">
                  <c:v>2068</c:v>
                </c:pt>
                <c:pt idx="59">
                  <c:v>2069</c:v>
                </c:pt>
                <c:pt idx="60">
                  <c:v>2070</c:v>
                </c:pt>
                <c:pt idx="61">
                  <c:v>2071</c:v>
                </c:pt>
                <c:pt idx="62">
                  <c:v>2072</c:v>
                </c:pt>
                <c:pt idx="63">
                  <c:v>2073</c:v>
                </c:pt>
                <c:pt idx="64">
                  <c:v>2074</c:v>
                </c:pt>
                <c:pt idx="65">
                  <c:v>2075</c:v>
                </c:pt>
                <c:pt idx="66">
                  <c:v>2076</c:v>
                </c:pt>
                <c:pt idx="67">
                  <c:v>2077</c:v>
                </c:pt>
                <c:pt idx="68">
                  <c:v>2078</c:v>
                </c:pt>
                <c:pt idx="69">
                  <c:v>2079</c:v>
                </c:pt>
                <c:pt idx="70">
                  <c:v>2080</c:v>
                </c:pt>
                <c:pt idx="71">
                  <c:v>2081</c:v>
                </c:pt>
                <c:pt idx="72">
                  <c:v>2082</c:v>
                </c:pt>
                <c:pt idx="73">
                  <c:v>2083</c:v>
                </c:pt>
                <c:pt idx="74">
                  <c:v>2084</c:v>
                </c:pt>
                <c:pt idx="75">
                  <c:v>2085</c:v>
                </c:pt>
                <c:pt idx="76">
                  <c:v>2086</c:v>
                </c:pt>
                <c:pt idx="77">
                  <c:v>2087</c:v>
                </c:pt>
                <c:pt idx="78">
                  <c:v>2088</c:v>
                </c:pt>
                <c:pt idx="79">
                  <c:v>2089</c:v>
                </c:pt>
                <c:pt idx="80">
                  <c:v>2090</c:v>
                </c:pt>
                <c:pt idx="81">
                  <c:v>2091</c:v>
                </c:pt>
                <c:pt idx="82">
                  <c:v>2092</c:v>
                </c:pt>
                <c:pt idx="83">
                  <c:v>2093</c:v>
                </c:pt>
                <c:pt idx="84">
                  <c:v>2094</c:v>
                </c:pt>
                <c:pt idx="85">
                  <c:v>2095</c:v>
                </c:pt>
                <c:pt idx="86">
                  <c:v>2096</c:v>
                </c:pt>
                <c:pt idx="87">
                  <c:v>2097</c:v>
                </c:pt>
                <c:pt idx="88">
                  <c:v>2098</c:v>
                </c:pt>
                <c:pt idx="89">
                  <c:v>2099</c:v>
                </c:pt>
              </c:numCache>
            </c:numRef>
          </c:cat>
          <c:val>
            <c:numRef>
              <c:f>LGo_pl!$GG$2:$GG$91</c:f>
              <c:numCache>
                <c:formatCode>General</c:formatCode>
                <c:ptCount val="90"/>
                <c:pt idx="0">
                  <c:v>81785.738228760005</c:v>
                </c:pt>
                <c:pt idx="1">
                  <c:v>78371.945809379875</c:v>
                </c:pt>
                <c:pt idx="2">
                  <c:v>79278.399799379971</c:v>
                </c:pt>
                <c:pt idx="3">
                  <c:v>78365.007264240005</c:v>
                </c:pt>
                <c:pt idx="4">
                  <c:v>78190.124466690104</c:v>
                </c:pt>
                <c:pt idx="5">
                  <c:v>77396.722344449969</c:v>
                </c:pt>
                <c:pt idx="6">
                  <c:v>76539.447253799895</c:v>
                </c:pt>
                <c:pt idx="7">
                  <c:v>75465.252832680009</c:v>
                </c:pt>
                <c:pt idx="8">
                  <c:v>74556.758363310015</c:v>
                </c:pt>
                <c:pt idx="9">
                  <c:v>73692.545620140023</c:v>
                </c:pt>
                <c:pt idx="10">
                  <c:v>72601.617194910024</c:v>
                </c:pt>
                <c:pt idx="11">
                  <c:v>71611.088131980025</c:v>
                </c:pt>
                <c:pt idx="12">
                  <c:v>70575.257276279881</c:v>
                </c:pt>
                <c:pt idx="13">
                  <c:v>69524.938818449969</c:v>
                </c:pt>
                <c:pt idx="14">
                  <c:v>68506.861857030002</c:v>
                </c:pt>
                <c:pt idx="15">
                  <c:v>67417.769714310023</c:v>
                </c:pt>
                <c:pt idx="16">
                  <c:v>66258.683702280076</c:v>
                </c:pt>
                <c:pt idx="17">
                  <c:v>65166.531973199999</c:v>
                </c:pt>
                <c:pt idx="18">
                  <c:v>64078.460184149983</c:v>
                </c:pt>
                <c:pt idx="19">
                  <c:v>63320.972867460012</c:v>
                </c:pt>
                <c:pt idx="20">
                  <c:v>62451.862945920009</c:v>
                </c:pt>
                <c:pt idx="21">
                  <c:v>61341.344442990012</c:v>
                </c:pt>
                <c:pt idx="22">
                  <c:v>60090.837728400009</c:v>
                </c:pt>
                <c:pt idx="23">
                  <c:v>58868.084251350039</c:v>
                </c:pt>
                <c:pt idx="24">
                  <c:v>57674.716058250029</c:v>
                </c:pt>
                <c:pt idx="25">
                  <c:v>56576.64524949</c:v>
                </c:pt>
                <c:pt idx="26">
                  <c:v>55377.971069130013</c:v>
                </c:pt>
                <c:pt idx="27">
                  <c:v>54591.303293639998</c:v>
                </c:pt>
                <c:pt idx="28">
                  <c:v>53327.124660150002</c:v>
                </c:pt>
                <c:pt idx="29">
                  <c:v>53199.379514700042</c:v>
                </c:pt>
                <c:pt idx="30">
                  <c:v>52237.624074750012</c:v>
                </c:pt>
                <c:pt idx="31">
                  <c:v>50663.063892060018</c:v>
                </c:pt>
                <c:pt idx="32">
                  <c:v>49314.197951460003</c:v>
                </c:pt>
                <c:pt idx="33">
                  <c:v>47918.19383810999</c:v>
                </c:pt>
                <c:pt idx="34">
                  <c:v>46594.42825743003</c:v>
                </c:pt>
                <c:pt idx="35">
                  <c:v>45884.896413480019</c:v>
                </c:pt>
                <c:pt idx="36">
                  <c:v>44708.05711719003</c:v>
                </c:pt>
                <c:pt idx="37">
                  <c:v>44953.749973350001</c:v>
                </c:pt>
                <c:pt idx="38">
                  <c:v>43986.07702035</c:v>
                </c:pt>
                <c:pt idx="39">
                  <c:v>40920.009957000017</c:v>
                </c:pt>
                <c:pt idx="40">
                  <c:v>39720.315681810003</c:v>
                </c:pt>
                <c:pt idx="41">
                  <c:v>38984.662888559993</c:v>
                </c:pt>
                <c:pt idx="42">
                  <c:v>38508.173164709951</c:v>
                </c:pt>
                <c:pt idx="43">
                  <c:v>38122.491766409978</c:v>
                </c:pt>
                <c:pt idx="44">
                  <c:v>37486.626798959987</c:v>
                </c:pt>
                <c:pt idx="45">
                  <c:v>37417.040652060023</c:v>
                </c:pt>
                <c:pt idx="46">
                  <c:v>37513.971198899999</c:v>
                </c:pt>
                <c:pt idx="47">
                  <c:v>37013.401160549984</c:v>
                </c:pt>
                <c:pt idx="48">
                  <c:v>36697.101454799988</c:v>
                </c:pt>
                <c:pt idx="49">
                  <c:v>37681.100046450003</c:v>
                </c:pt>
                <c:pt idx="50">
                  <c:v>37341.536316300037</c:v>
                </c:pt>
                <c:pt idx="51">
                  <c:v>36162.044874000021</c:v>
                </c:pt>
                <c:pt idx="52">
                  <c:v>35782.077060809977</c:v>
                </c:pt>
                <c:pt idx="53">
                  <c:v>35768.199437009993</c:v>
                </c:pt>
                <c:pt idx="54">
                  <c:v>35389.253086559977</c:v>
                </c:pt>
                <c:pt idx="55">
                  <c:v>35333.951897160012</c:v>
                </c:pt>
                <c:pt idx="56">
                  <c:v>35158.048214400042</c:v>
                </c:pt>
                <c:pt idx="57">
                  <c:v>35286.812464050003</c:v>
                </c:pt>
                <c:pt idx="58">
                  <c:v>35261.304335100031</c:v>
                </c:pt>
                <c:pt idx="59">
                  <c:v>34490.962340550002</c:v>
                </c:pt>
                <c:pt idx="60">
                  <c:v>34246.900715400021</c:v>
                </c:pt>
                <c:pt idx="61">
                  <c:v>34157.520298350013</c:v>
                </c:pt>
                <c:pt idx="62">
                  <c:v>33063.939665999998</c:v>
                </c:pt>
                <c:pt idx="63">
                  <c:v>33025.575674699998</c:v>
                </c:pt>
                <c:pt idx="64">
                  <c:v>33076.999886309997</c:v>
                </c:pt>
                <c:pt idx="65">
                  <c:v>33760.411093260002</c:v>
                </c:pt>
                <c:pt idx="66">
                  <c:v>32990.680443599987</c:v>
                </c:pt>
                <c:pt idx="67">
                  <c:v>32628.262346100011</c:v>
                </c:pt>
                <c:pt idx="68">
                  <c:v>32358.692731499999</c:v>
                </c:pt>
                <c:pt idx="69">
                  <c:v>31544.06854040999</c:v>
                </c:pt>
                <c:pt idx="70">
                  <c:v>31184.098527509999</c:v>
                </c:pt>
                <c:pt idx="71">
                  <c:v>31020.438920220011</c:v>
                </c:pt>
                <c:pt idx="72">
                  <c:v>30952.893303810011</c:v>
                </c:pt>
                <c:pt idx="73">
                  <c:v>30496.40139420002</c:v>
                </c:pt>
                <c:pt idx="74">
                  <c:v>30132.146159820011</c:v>
                </c:pt>
                <c:pt idx="75">
                  <c:v>30007.87154316001</c:v>
                </c:pt>
                <c:pt idx="76">
                  <c:v>30030.930539460009</c:v>
                </c:pt>
                <c:pt idx="77">
                  <c:v>28836.745601850002</c:v>
                </c:pt>
                <c:pt idx="78">
                  <c:v>28600.439624999992</c:v>
                </c:pt>
                <c:pt idx="79">
                  <c:v>28660.026155850021</c:v>
                </c:pt>
                <c:pt idx="80">
                  <c:v>28452.084296220011</c:v>
                </c:pt>
                <c:pt idx="81">
                  <c:v>28614.315489119999</c:v>
                </c:pt>
                <c:pt idx="82">
                  <c:v>28770.62877009001</c:v>
                </c:pt>
                <c:pt idx="83">
                  <c:v>28704.920293980009</c:v>
                </c:pt>
                <c:pt idx="84">
                  <c:v>28413.108168570001</c:v>
                </c:pt>
                <c:pt idx="85">
                  <c:v>28015.998962400001</c:v>
                </c:pt>
                <c:pt idx="86">
                  <c:v>27953.75935575</c:v>
                </c:pt>
                <c:pt idx="87">
                  <c:v>27883.9692216</c:v>
                </c:pt>
                <c:pt idx="88">
                  <c:v>27821.93381073001</c:v>
                </c:pt>
                <c:pt idx="89">
                  <c:v>27399.72414024001</c:v>
                </c:pt>
              </c:numCache>
            </c:numRef>
          </c:val>
          <c:smooth val="0"/>
          <c:extLst>
            <c:ext xmlns:c16="http://schemas.microsoft.com/office/drawing/2014/chart" uri="{C3380CC4-5D6E-409C-BE32-E72D297353CC}">
              <c16:uniqueId val="{00000000-FBEF-4470-8A5F-5CF6F1D50426}"/>
            </c:ext>
          </c:extLst>
        </c:ser>
        <c:ser>
          <c:idx val="1"/>
          <c:order val="1"/>
          <c:tx>
            <c:strRef>
              <c:f>LGo_pl!$GI$1</c:f>
              <c:strCache>
                <c:ptCount val="1"/>
                <c:pt idx="0">
                  <c:v>Avg-SD</c:v>
                </c:pt>
              </c:strCache>
            </c:strRef>
          </c:tx>
          <c:spPr>
            <a:ln w="19050">
              <a:solidFill>
                <a:srgbClr val="A7AC97"/>
              </a:solidFill>
              <a:prstDash val="sysDash"/>
            </a:ln>
          </c:spPr>
          <c:marker>
            <c:symbol val="none"/>
          </c:marker>
          <c:cat>
            <c:numRef>
              <c:f>LGo_pl!$CT$2:$CT$91</c:f>
              <c:numCache>
                <c:formatCode>General</c:formatCode>
                <c:ptCount val="90"/>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pt idx="41">
                  <c:v>2051</c:v>
                </c:pt>
                <c:pt idx="42">
                  <c:v>2052</c:v>
                </c:pt>
                <c:pt idx="43">
                  <c:v>2053</c:v>
                </c:pt>
                <c:pt idx="44">
                  <c:v>2054</c:v>
                </c:pt>
                <c:pt idx="45">
                  <c:v>2055</c:v>
                </c:pt>
                <c:pt idx="46">
                  <c:v>2056</c:v>
                </c:pt>
                <c:pt idx="47">
                  <c:v>2057</c:v>
                </c:pt>
                <c:pt idx="48">
                  <c:v>2058</c:v>
                </c:pt>
                <c:pt idx="49">
                  <c:v>2059</c:v>
                </c:pt>
                <c:pt idx="50">
                  <c:v>2060</c:v>
                </c:pt>
                <c:pt idx="51">
                  <c:v>2061</c:v>
                </c:pt>
                <c:pt idx="52">
                  <c:v>2062</c:v>
                </c:pt>
                <c:pt idx="53">
                  <c:v>2063</c:v>
                </c:pt>
                <c:pt idx="54">
                  <c:v>2064</c:v>
                </c:pt>
                <c:pt idx="55">
                  <c:v>2065</c:v>
                </c:pt>
                <c:pt idx="56">
                  <c:v>2066</c:v>
                </c:pt>
                <c:pt idx="57">
                  <c:v>2067</c:v>
                </c:pt>
                <c:pt idx="58">
                  <c:v>2068</c:v>
                </c:pt>
                <c:pt idx="59">
                  <c:v>2069</c:v>
                </c:pt>
                <c:pt idx="60">
                  <c:v>2070</c:v>
                </c:pt>
                <c:pt idx="61">
                  <c:v>2071</c:v>
                </c:pt>
                <c:pt idx="62">
                  <c:v>2072</c:v>
                </c:pt>
                <c:pt idx="63">
                  <c:v>2073</c:v>
                </c:pt>
                <c:pt idx="64">
                  <c:v>2074</c:v>
                </c:pt>
                <c:pt idx="65">
                  <c:v>2075</c:v>
                </c:pt>
                <c:pt idx="66">
                  <c:v>2076</c:v>
                </c:pt>
                <c:pt idx="67">
                  <c:v>2077</c:v>
                </c:pt>
                <c:pt idx="68">
                  <c:v>2078</c:v>
                </c:pt>
                <c:pt idx="69">
                  <c:v>2079</c:v>
                </c:pt>
                <c:pt idx="70">
                  <c:v>2080</c:v>
                </c:pt>
                <c:pt idx="71">
                  <c:v>2081</c:v>
                </c:pt>
                <c:pt idx="72">
                  <c:v>2082</c:v>
                </c:pt>
                <c:pt idx="73">
                  <c:v>2083</c:v>
                </c:pt>
                <c:pt idx="74">
                  <c:v>2084</c:v>
                </c:pt>
                <c:pt idx="75">
                  <c:v>2085</c:v>
                </c:pt>
                <c:pt idx="76">
                  <c:v>2086</c:v>
                </c:pt>
                <c:pt idx="77">
                  <c:v>2087</c:v>
                </c:pt>
                <c:pt idx="78">
                  <c:v>2088</c:v>
                </c:pt>
                <c:pt idx="79">
                  <c:v>2089</c:v>
                </c:pt>
                <c:pt idx="80">
                  <c:v>2090</c:v>
                </c:pt>
                <c:pt idx="81">
                  <c:v>2091</c:v>
                </c:pt>
                <c:pt idx="82">
                  <c:v>2092</c:v>
                </c:pt>
                <c:pt idx="83">
                  <c:v>2093</c:v>
                </c:pt>
                <c:pt idx="84">
                  <c:v>2094</c:v>
                </c:pt>
                <c:pt idx="85">
                  <c:v>2095</c:v>
                </c:pt>
                <c:pt idx="86">
                  <c:v>2096</c:v>
                </c:pt>
                <c:pt idx="87">
                  <c:v>2097</c:v>
                </c:pt>
                <c:pt idx="88">
                  <c:v>2098</c:v>
                </c:pt>
                <c:pt idx="89">
                  <c:v>2099</c:v>
                </c:pt>
              </c:numCache>
            </c:numRef>
          </c:cat>
          <c:val>
            <c:numRef>
              <c:f>LGo_pl!$GI$2:$GI$91</c:f>
              <c:numCache>
                <c:formatCode>General</c:formatCode>
                <c:ptCount val="90"/>
                <c:pt idx="0">
                  <c:v>80005.710692368448</c:v>
                </c:pt>
                <c:pt idx="1">
                  <c:v>73104.001466562302</c:v>
                </c:pt>
                <c:pt idx="2">
                  <c:v>76649.461476591794</c:v>
                </c:pt>
                <c:pt idx="3">
                  <c:v>75781.807252471306</c:v>
                </c:pt>
                <c:pt idx="4">
                  <c:v>76657.379626106427</c:v>
                </c:pt>
                <c:pt idx="5">
                  <c:v>76092.298259059942</c:v>
                </c:pt>
                <c:pt idx="6">
                  <c:v>75323.689198328051</c:v>
                </c:pt>
                <c:pt idx="7">
                  <c:v>74155.55532053177</c:v>
                </c:pt>
                <c:pt idx="8">
                  <c:v>73297.370592737454</c:v>
                </c:pt>
                <c:pt idx="9">
                  <c:v>72423.460602564417</c:v>
                </c:pt>
                <c:pt idx="10">
                  <c:v>71227.632507949718</c:v>
                </c:pt>
                <c:pt idx="11">
                  <c:v>70195.912891943313</c:v>
                </c:pt>
                <c:pt idx="12">
                  <c:v>69123.814382507189</c:v>
                </c:pt>
                <c:pt idx="13">
                  <c:v>68066.103964537993</c:v>
                </c:pt>
                <c:pt idx="14">
                  <c:v>67038.777082467015</c:v>
                </c:pt>
                <c:pt idx="15">
                  <c:v>65919.739227842612</c:v>
                </c:pt>
                <c:pt idx="16">
                  <c:v>64713.607630295548</c:v>
                </c:pt>
                <c:pt idx="17">
                  <c:v>63595.592535211887</c:v>
                </c:pt>
                <c:pt idx="18">
                  <c:v>62449.031564476798</c:v>
                </c:pt>
                <c:pt idx="19">
                  <c:v>61102.3083597609</c:v>
                </c:pt>
                <c:pt idx="20">
                  <c:v>59838.405780046684</c:v>
                </c:pt>
                <c:pt idx="21">
                  <c:v>58586.59550476139</c:v>
                </c:pt>
                <c:pt idx="22">
                  <c:v>57219.450123757531</c:v>
                </c:pt>
                <c:pt idx="23">
                  <c:v>55894.874456536832</c:v>
                </c:pt>
                <c:pt idx="24">
                  <c:v>54437.017746519166</c:v>
                </c:pt>
                <c:pt idx="25">
                  <c:v>53004.377110566187</c:v>
                </c:pt>
                <c:pt idx="26">
                  <c:v>51504.767758480557</c:v>
                </c:pt>
                <c:pt idx="27">
                  <c:v>49555.633714695767</c:v>
                </c:pt>
                <c:pt idx="28">
                  <c:v>48050.96300288877</c:v>
                </c:pt>
                <c:pt idx="29">
                  <c:v>47205.57518396189</c:v>
                </c:pt>
                <c:pt idx="30">
                  <c:v>45731.025165563493</c:v>
                </c:pt>
                <c:pt idx="31">
                  <c:v>44013.37755731598</c:v>
                </c:pt>
                <c:pt idx="32">
                  <c:v>42368.995969712567</c:v>
                </c:pt>
                <c:pt idx="33">
                  <c:v>40556.501830298082</c:v>
                </c:pt>
                <c:pt idx="34">
                  <c:v>38851.130741415662</c:v>
                </c:pt>
                <c:pt idx="35">
                  <c:v>37140.330751226742</c:v>
                </c:pt>
                <c:pt idx="36">
                  <c:v>35305.646125146399</c:v>
                </c:pt>
                <c:pt idx="37">
                  <c:v>34594.389550518623</c:v>
                </c:pt>
                <c:pt idx="38">
                  <c:v>32770.190139725477</c:v>
                </c:pt>
                <c:pt idx="39">
                  <c:v>30830.12216498395</c:v>
                </c:pt>
                <c:pt idx="40">
                  <c:v>28778.286001261909</c:v>
                </c:pt>
                <c:pt idx="41">
                  <c:v>27715.721536299261</c:v>
                </c:pt>
                <c:pt idx="42">
                  <c:v>26904.52766392058</c:v>
                </c:pt>
                <c:pt idx="43">
                  <c:v>25847.243156694331</c:v>
                </c:pt>
                <c:pt idx="44">
                  <c:v>24833.866353830272</c:v>
                </c:pt>
                <c:pt idx="45">
                  <c:v>24178.14216388455</c:v>
                </c:pt>
                <c:pt idx="46">
                  <c:v>23844.917427279121</c:v>
                </c:pt>
                <c:pt idx="47">
                  <c:v>22951.119902345479</c:v>
                </c:pt>
                <c:pt idx="48">
                  <c:v>22251.30968639849</c:v>
                </c:pt>
                <c:pt idx="49">
                  <c:v>22823.116060232282</c:v>
                </c:pt>
                <c:pt idx="50">
                  <c:v>22293.63175391288</c:v>
                </c:pt>
                <c:pt idx="51">
                  <c:v>21744.291557571891</c:v>
                </c:pt>
                <c:pt idx="52">
                  <c:v>21168.885672492321</c:v>
                </c:pt>
                <c:pt idx="53">
                  <c:v>20220.132289499339</c:v>
                </c:pt>
                <c:pt idx="54">
                  <c:v>19523.282874727931</c:v>
                </c:pt>
                <c:pt idx="55">
                  <c:v>19215.038811410399</c:v>
                </c:pt>
                <c:pt idx="56">
                  <c:v>18709.832207296349</c:v>
                </c:pt>
                <c:pt idx="57">
                  <c:v>18784.75722202834</c:v>
                </c:pt>
                <c:pt idx="58">
                  <c:v>18561.797777351519</c:v>
                </c:pt>
                <c:pt idx="59">
                  <c:v>17643.663227340439</c:v>
                </c:pt>
                <c:pt idx="60">
                  <c:v>17439.728249856511</c:v>
                </c:pt>
                <c:pt idx="61">
                  <c:v>17002.58042114304</c:v>
                </c:pt>
                <c:pt idx="62">
                  <c:v>16069.40149217107</c:v>
                </c:pt>
                <c:pt idx="63">
                  <c:v>15848.029422340251</c:v>
                </c:pt>
                <c:pt idx="64">
                  <c:v>15908.837666889171</c:v>
                </c:pt>
                <c:pt idx="65">
                  <c:v>16714.50482657383</c:v>
                </c:pt>
                <c:pt idx="66">
                  <c:v>16286.821818593689</c:v>
                </c:pt>
                <c:pt idx="67">
                  <c:v>16234.21143882258</c:v>
                </c:pt>
                <c:pt idx="68">
                  <c:v>16019.84271690075</c:v>
                </c:pt>
                <c:pt idx="69">
                  <c:v>15962.766350411561</c:v>
                </c:pt>
                <c:pt idx="70">
                  <c:v>15789.69335600211</c:v>
                </c:pt>
                <c:pt idx="71">
                  <c:v>15472.89344331814</c:v>
                </c:pt>
                <c:pt idx="72">
                  <c:v>15341.04125661404</c:v>
                </c:pt>
                <c:pt idx="73">
                  <c:v>14884.957298134381</c:v>
                </c:pt>
                <c:pt idx="74">
                  <c:v>14663.41407328314</c:v>
                </c:pt>
                <c:pt idx="75">
                  <c:v>14939.977492639</c:v>
                </c:pt>
                <c:pt idx="76">
                  <c:v>14984.069305177651</c:v>
                </c:pt>
                <c:pt idx="77">
                  <c:v>15137.085737034769</c:v>
                </c:pt>
                <c:pt idx="78">
                  <c:v>15710.819934276869</c:v>
                </c:pt>
                <c:pt idx="79">
                  <c:v>15794.246250886439</c:v>
                </c:pt>
                <c:pt idx="80">
                  <c:v>15659.765152722281</c:v>
                </c:pt>
                <c:pt idx="81">
                  <c:v>15780.304816995271</c:v>
                </c:pt>
                <c:pt idx="82">
                  <c:v>15880.069667567759</c:v>
                </c:pt>
                <c:pt idx="83">
                  <c:v>15646.15629805501</c:v>
                </c:pt>
                <c:pt idx="84">
                  <c:v>15327.903978451281</c:v>
                </c:pt>
                <c:pt idx="85">
                  <c:v>14898.118460784561</c:v>
                </c:pt>
                <c:pt idx="86">
                  <c:v>14822.205116625661</c:v>
                </c:pt>
                <c:pt idx="87">
                  <c:v>14760.01456529287</c:v>
                </c:pt>
                <c:pt idx="88">
                  <c:v>14706.362713949689</c:v>
                </c:pt>
                <c:pt idx="89">
                  <c:v>14584.13015611526</c:v>
                </c:pt>
              </c:numCache>
            </c:numRef>
          </c:val>
          <c:smooth val="0"/>
          <c:extLst>
            <c:ext xmlns:c16="http://schemas.microsoft.com/office/drawing/2014/chart" uri="{C3380CC4-5D6E-409C-BE32-E72D297353CC}">
              <c16:uniqueId val="{00000001-FBEF-4470-8A5F-5CF6F1D50426}"/>
            </c:ext>
          </c:extLst>
        </c:ser>
        <c:ser>
          <c:idx val="2"/>
          <c:order val="2"/>
          <c:tx>
            <c:strRef>
              <c:f>LGo_pl!$GJ$1</c:f>
              <c:strCache>
                <c:ptCount val="1"/>
                <c:pt idx="0">
                  <c:v>Avg+SD</c:v>
                </c:pt>
              </c:strCache>
            </c:strRef>
          </c:tx>
          <c:spPr>
            <a:ln w="19050">
              <a:solidFill>
                <a:srgbClr val="A7AC97"/>
              </a:solidFill>
              <a:prstDash val="sysDash"/>
            </a:ln>
          </c:spPr>
          <c:marker>
            <c:symbol val="none"/>
          </c:marker>
          <c:cat>
            <c:numRef>
              <c:f>LGo_pl!$CT$2:$CT$91</c:f>
              <c:numCache>
                <c:formatCode>General</c:formatCode>
                <c:ptCount val="90"/>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pt idx="41">
                  <c:v>2051</c:v>
                </c:pt>
                <c:pt idx="42">
                  <c:v>2052</c:v>
                </c:pt>
                <c:pt idx="43">
                  <c:v>2053</c:v>
                </c:pt>
                <c:pt idx="44">
                  <c:v>2054</c:v>
                </c:pt>
                <c:pt idx="45">
                  <c:v>2055</c:v>
                </c:pt>
                <c:pt idx="46">
                  <c:v>2056</c:v>
                </c:pt>
                <c:pt idx="47">
                  <c:v>2057</c:v>
                </c:pt>
                <c:pt idx="48">
                  <c:v>2058</c:v>
                </c:pt>
                <c:pt idx="49">
                  <c:v>2059</c:v>
                </c:pt>
                <c:pt idx="50">
                  <c:v>2060</c:v>
                </c:pt>
                <c:pt idx="51">
                  <c:v>2061</c:v>
                </c:pt>
                <c:pt idx="52">
                  <c:v>2062</c:v>
                </c:pt>
                <c:pt idx="53">
                  <c:v>2063</c:v>
                </c:pt>
                <c:pt idx="54">
                  <c:v>2064</c:v>
                </c:pt>
                <c:pt idx="55">
                  <c:v>2065</c:v>
                </c:pt>
                <c:pt idx="56">
                  <c:v>2066</c:v>
                </c:pt>
                <c:pt idx="57">
                  <c:v>2067</c:v>
                </c:pt>
                <c:pt idx="58">
                  <c:v>2068</c:v>
                </c:pt>
                <c:pt idx="59">
                  <c:v>2069</c:v>
                </c:pt>
                <c:pt idx="60">
                  <c:v>2070</c:v>
                </c:pt>
                <c:pt idx="61">
                  <c:v>2071</c:v>
                </c:pt>
                <c:pt idx="62">
                  <c:v>2072</c:v>
                </c:pt>
                <c:pt idx="63">
                  <c:v>2073</c:v>
                </c:pt>
                <c:pt idx="64">
                  <c:v>2074</c:v>
                </c:pt>
                <c:pt idx="65">
                  <c:v>2075</c:v>
                </c:pt>
                <c:pt idx="66">
                  <c:v>2076</c:v>
                </c:pt>
                <c:pt idx="67">
                  <c:v>2077</c:v>
                </c:pt>
                <c:pt idx="68">
                  <c:v>2078</c:v>
                </c:pt>
                <c:pt idx="69">
                  <c:v>2079</c:v>
                </c:pt>
                <c:pt idx="70">
                  <c:v>2080</c:v>
                </c:pt>
                <c:pt idx="71">
                  <c:v>2081</c:v>
                </c:pt>
                <c:pt idx="72">
                  <c:v>2082</c:v>
                </c:pt>
                <c:pt idx="73">
                  <c:v>2083</c:v>
                </c:pt>
                <c:pt idx="74">
                  <c:v>2084</c:v>
                </c:pt>
                <c:pt idx="75">
                  <c:v>2085</c:v>
                </c:pt>
                <c:pt idx="76">
                  <c:v>2086</c:v>
                </c:pt>
                <c:pt idx="77">
                  <c:v>2087</c:v>
                </c:pt>
                <c:pt idx="78">
                  <c:v>2088</c:v>
                </c:pt>
                <c:pt idx="79">
                  <c:v>2089</c:v>
                </c:pt>
                <c:pt idx="80">
                  <c:v>2090</c:v>
                </c:pt>
                <c:pt idx="81">
                  <c:v>2091</c:v>
                </c:pt>
                <c:pt idx="82">
                  <c:v>2092</c:v>
                </c:pt>
                <c:pt idx="83">
                  <c:v>2093</c:v>
                </c:pt>
                <c:pt idx="84">
                  <c:v>2094</c:v>
                </c:pt>
                <c:pt idx="85">
                  <c:v>2095</c:v>
                </c:pt>
                <c:pt idx="86">
                  <c:v>2096</c:v>
                </c:pt>
                <c:pt idx="87">
                  <c:v>2097</c:v>
                </c:pt>
                <c:pt idx="88">
                  <c:v>2098</c:v>
                </c:pt>
                <c:pt idx="89">
                  <c:v>2099</c:v>
                </c:pt>
              </c:numCache>
            </c:numRef>
          </c:cat>
          <c:val>
            <c:numRef>
              <c:f>LGo_pl!$GJ$2:$GJ$91</c:f>
              <c:numCache>
                <c:formatCode>General</c:formatCode>
                <c:ptCount val="90"/>
                <c:pt idx="0">
                  <c:v>83565.765765151475</c:v>
                </c:pt>
                <c:pt idx="1">
                  <c:v>83639.890152197753</c:v>
                </c:pt>
                <c:pt idx="2">
                  <c:v>81907.33812216825</c:v>
                </c:pt>
                <c:pt idx="3">
                  <c:v>80948.207276008703</c:v>
                </c:pt>
                <c:pt idx="4">
                  <c:v>79722.869307273533</c:v>
                </c:pt>
                <c:pt idx="5">
                  <c:v>78701.146429839922</c:v>
                </c:pt>
                <c:pt idx="6">
                  <c:v>77755.205309272016</c:v>
                </c:pt>
                <c:pt idx="7">
                  <c:v>76774.950344828409</c:v>
                </c:pt>
                <c:pt idx="8">
                  <c:v>75816.146133882517</c:v>
                </c:pt>
                <c:pt idx="9">
                  <c:v>74961.630637715542</c:v>
                </c:pt>
                <c:pt idx="10">
                  <c:v>73975.601881870258</c:v>
                </c:pt>
                <c:pt idx="11">
                  <c:v>73026.263372016445</c:v>
                </c:pt>
                <c:pt idx="12">
                  <c:v>72026.700170052718</c:v>
                </c:pt>
                <c:pt idx="13">
                  <c:v>70983.773672362004</c:v>
                </c:pt>
                <c:pt idx="14">
                  <c:v>69974.946631592858</c:v>
                </c:pt>
                <c:pt idx="15">
                  <c:v>68915.800200777405</c:v>
                </c:pt>
                <c:pt idx="16">
                  <c:v>67803.759774264458</c:v>
                </c:pt>
                <c:pt idx="17">
                  <c:v>66737.471411188104</c:v>
                </c:pt>
                <c:pt idx="18">
                  <c:v>65707.888803823138</c:v>
                </c:pt>
                <c:pt idx="19">
                  <c:v>65539.637375159029</c:v>
                </c:pt>
                <c:pt idx="20">
                  <c:v>65065.320111793328</c:v>
                </c:pt>
                <c:pt idx="21">
                  <c:v>64096.093381218547</c:v>
                </c:pt>
                <c:pt idx="22">
                  <c:v>62962.225333042486</c:v>
                </c:pt>
                <c:pt idx="23">
                  <c:v>61841.294046163173</c:v>
                </c:pt>
                <c:pt idx="24">
                  <c:v>60912.414369980841</c:v>
                </c:pt>
                <c:pt idx="25">
                  <c:v>60148.91338841377</c:v>
                </c:pt>
                <c:pt idx="26">
                  <c:v>59251.174379779441</c:v>
                </c:pt>
                <c:pt idx="27">
                  <c:v>59626.9728725842</c:v>
                </c:pt>
                <c:pt idx="28">
                  <c:v>58603.286317411243</c:v>
                </c:pt>
                <c:pt idx="29">
                  <c:v>59193.183845438121</c:v>
                </c:pt>
                <c:pt idx="30">
                  <c:v>58744.222983936401</c:v>
                </c:pt>
                <c:pt idx="31">
                  <c:v>57312.750226804143</c:v>
                </c:pt>
                <c:pt idx="32">
                  <c:v>56259.399933207373</c:v>
                </c:pt>
                <c:pt idx="33">
                  <c:v>55279.885845921941</c:v>
                </c:pt>
                <c:pt idx="34">
                  <c:v>54337.725773444283</c:v>
                </c:pt>
                <c:pt idx="35">
                  <c:v>54629.462075733281</c:v>
                </c:pt>
                <c:pt idx="36">
                  <c:v>54110.468109233603</c:v>
                </c:pt>
                <c:pt idx="37">
                  <c:v>55313.110396181393</c:v>
                </c:pt>
                <c:pt idx="38">
                  <c:v>55201.963900974501</c:v>
                </c:pt>
                <c:pt idx="39">
                  <c:v>51009.897749016083</c:v>
                </c:pt>
                <c:pt idx="40">
                  <c:v>50662.345362358152</c:v>
                </c:pt>
                <c:pt idx="41">
                  <c:v>50253.604240820758</c:v>
                </c:pt>
                <c:pt idx="42">
                  <c:v>50111.818665499472</c:v>
                </c:pt>
                <c:pt idx="43">
                  <c:v>50397.740376125672</c:v>
                </c:pt>
                <c:pt idx="44">
                  <c:v>50139.387244089739</c:v>
                </c:pt>
                <c:pt idx="45">
                  <c:v>50655.939140235467</c:v>
                </c:pt>
                <c:pt idx="46">
                  <c:v>51183.02497052087</c:v>
                </c:pt>
                <c:pt idx="47">
                  <c:v>51075.682418754441</c:v>
                </c:pt>
                <c:pt idx="48">
                  <c:v>51142.893223201478</c:v>
                </c:pt>
                <c:pt idx="49">
                  <c:v>52539.084032667677</c:v>
                </c:pt>
                <c:pt idx="50">
                  <c:v>52389.440878687179</c:v>
                </c:pt>
                <c:pt idx="51">
                  <c:v>50579.798190428082</c:v>
                </c:pt>
                <c:pt idx="52">
                  <c:v>50395.268449127667</c:v>
                </c:pt>
                <c:pt idx="53">
                  <c:v>51316.266584520599</c:v>
                </c:pt>
                <c:pt idx="54">
                  <c:v>51255.223298392113</c:v>
                </c:pt>
                <c:pt idx="55">
                  <c:v>51452.864982909603</c:v>
                </c:pt>
                <c:pt idx="56">
                  <c:v>51606.264221503567</c:v>
                </c:pt>
                <c:pt idx="57">
                  <c:v>51788.867706071629</c:v>
                </c:pt>
                <c:pt idx="58">
                  <c:v>51960.810892848538</c:v>
                </c:pt>
                <c:pt idx="59">
                  <c:v>51338.261453759507</c:v>
                </c:pt>
                <c:pt idx="60">
                  <c:v>51054.073180943407</c:v>
                </c:pt>
                <c:pt idx="61">
                  <c:v>51312.460175556982</c:v>
                </c:pt>
                <c:pt idx="62">
                  <c:v>50058.477839828964</c:v>
                </c:pt>
                <c:pt idx="63">
                  <c:v>50203.121927059699</c:v>
                </c:pt>
                <c:pt idx="64">
                  <c:v>50245.162105730778</c:v>
                </c:pt>
                <c:pt idx="65">
                  <c:v>50806.317359946202</c:v>
                </c:pt>
                <c:pt idx="66">
                  <c:v>49694.539068606296</c:v>
                </c:pt>
                <c:pt idx="67">
                  <c:v>49022.313253377499</c:v>
                </c:pt>
                <c:pt idx="68">
                  <c:v>48697.542746099258</c:v>
                </c:pt>
                <c:pt idx="69">
                  <c:v>47125.37073040846</c:v>
                </c:pt>
                <c:pt idx="70">
                  <c:v>46578.503699017892</c:v>
                </c:pt>
                <c:pt idx="71">
                  <c:v>46567.984397121902</c:v>
                </c:pt>
                <c:pt idx="72">
                  <c:v>46564.745351005979</c:v>
                </c:pt>
                <c:pt idx="73">
                  <c:v>46107.845490265587</c:v>
                </c:pt>
                <c:pt idx="74">
                  <c:v>45600.87824635693</c:v>
                </c:pt>
                <c:pt idx="75">
                  <c:v>45075.765593680982</c:v>
                </c:pt>
                <c:pt idx="76">
                  <c:v>45077.791773742319</c:v>
                </c:pt>
                <c:pt idx="77">
                  <c:v>42536.405466665172</c:v>
                </c:pt>
                <c:pt idx="78">
                  <c:v>41490.059315723141</c:v>
                </c:pt>
                <c:pt idx="79">
                  <c:v>41525.806060813578</c:v>
                </c:pt>
                <c:pt idx="80">
                  <c:v>41244.403439717717</c:v>
                </c:pt>
                <c:pt idx="81">
                  <c:v>41448.326161244731</c:v>
                </c:pt>
                <c:pt idx="82">
                  <c:v>41661.187872612223</c:v>
                </c:pt>
                <c:pt idx="83">
                  <c:v>41763.684289905003</c:v>
                </c:pt>
                <c:pt idx="84">
                  <c:v>41498.312358688738</c:v>
                </c:pt>
                <c:pt idx="85">
                  <c:v>41133.879464015423</c:v>
                </c:pt>
                <c:pt idx="86">
                  <c:v>41085.313594874358</c:v>
                </c:pt>
                <c:pt idx="87">
                  <c:v>41007.923877907131</c:v>
                </c:pt>
                <c:pt idx="88">
                  <c:v>40937.504907510272</c:v>
                </c:pt>
                <c:pt idx="89">
                  <c:v>40215.318124364741</c:v>
                </c:pt>
              </c:numCache>
            </c:numRef>
          </c:val>
          <c:smooth val="0"/>
          <c:extLst>
            <c:ext xmlns:c16="http://schemas.microsoft.com/office/drawing/2014/chart" uri="{C3380CC4-5D6E-409C-BE32-E72D297353CC}">
              <c16:uniqueId val="{00000002-FBEF-4470-8A5F-5CF6F1D50426}"/>
            </c:ext>
          </c:extLst>
        </c:ser>
        <c:dLbls>
          <c:showLegendKey val="0"/>
          <c:showVal val="0"/>
          <c:showCatName val="0"/>
          <c:showSerName val="0"/>
          <c:showPercent val="0"/>
          <c:showBubbleSize val="0"/>
        </c:dLbls>
        <c:smooth val="0"/>
        <c:axId val="-2107928216"/>
        <c:axId val="-2107922728"/>
      </c:lineChart>
      <c:catAx>
        <c:axId val="-2107928216"/>
        <c:scaling>
          <c:orientation val="minMax"/>
        </c:scaling>
        <c:delete val="0"/>
        <c:axPos val="b"/>
        <c:title>
          <c:tx>
            <c:rich>
              <a:bodyPr/>
              <a:lstStyle/>
              <a:p>
                <a:pPr>
                  <a:defRPr sz="1600"/>
                </a:pPr>
                <a:r>
                  <a:rPr lang="en-US" sz="1600"/>
                  <a:t>Year</a:t>
                </a:r>
              </a:p>
            </c:rich>
          </c:tx>
          <c:overlay val="0"/>
        </c:title>
        <c:numFmt formatCode="General" sourceLinked="1"/>
        <c:majorTickMark val="out"/>
        <c:minorTickMark val="none"/>
        <c:tickLblPos val="nextTo"/>
        <c:txPr>
          <a:bodyPr/>
          <a:lstStyle/>
          <a:p>
            <a:pPr>
              <a:defRPr sz="1600"/>
            </a:pPr>
            <a:endParaRPr lang="en-US"/>
          </a:p>
        </c:txPr>
        <c:crossAx val="-2107922728"/>
        <c:crosses val="autoZero"/>
        <c:auto val="1"/>
        <c:lblAlgn val="ctr"/>
        <c:lblOffset val="100"/>
        <c:tickLblSkip val="20"/>
        <c:tickMarkSkip val="10"/>
        <c:noMultiLvlLbl val="0"/>
      </c:catAx>
      <c:valAx>
        <c:axId val="-2107922728"/>
        <c:scaling>
          <c:orientation val="minMax"/>
          <c:max val="180000"/>
          <c:min val="0"/>
        </c:scaling>
        <c:delete val="0"/>
        <c:axPos val="l"/>
        <c:majorGridlines>
          <c:spPr>
            <a:ln>
              <a:noFill/>
            </a:ln>
          </c:spPr>
        </c:majorGridlines>
        <c:title>
          <c:tx>
            <c:rich>
              <a:bodyPr rot="-5400000" vert="horz"/>
              <a:lstStyle/>
              <a:p>
                <a:pPr>
                  <a:defRPr sz="1600"/>
                </a:pPr>
                <a:r>
                  <a:rPr lang="en-US" sz="1600"/>
                  <a:t>Hectares</a:t>
                </a:r>
              </a:p>
            </c:rich>
          </c:tx>
          <c:overlay val="0"/>
        </c:title>
        <c:numFmt formatCode="#,##0" sourceLinked="0"/>
        <c:majorTickMark val="out"/>
        <c:minorTickMark val="none"/>
        <c:tickLblPos val="nextTo"/>
        <c:txPr>
          <a:bodyPr/>
          <a:lstStyle/>
          <a:p>
            <a:pPr>
              <a:defRPr sz="1600"/>
            </a:pPr>
            <a:endParaRPr lang="en-US"/>
          </a:p>
        </c:txPr>
        <c:crossAx val="-2107928216"/>
        <c:crosses val="autoZero"/>
        <c:crossBetween val="between"/>
        <c:majorUnit val="40000"/>
      </c:valAx>
    </c:plotArea>
    <c:plotVisOnly val="1"/>
    <c:dispBlanksAs val="gap"/>
    <c:showDLblsOverMax val="0"/>
  </c:chart>
  <c:spPr>
    <a:solidFill>
      <a:schemeClr val="bg1"/>
    </a:solidFill>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4066522494547299"/>
          <c:y val="6.8356663750364505E-2"/>
          <c:w val="0.70086318435547701"/>
          <c:h val="0.69221383785360202"/>
        </c:manualLayout>
      </c:layout>
      <c:lineChart>
        <c:grouping val="standard"/>
        <c:varyColors val="0"/>
        <c:ser>
          <c:idx val="0"/>
          <c:order val="0"/>
          <c:tx>
            <c:strRef>
              <c:f>LGo_pl!$CN$1</c:f>
              <c:strCache>
                <c:ptCount val="1"/>
                <c:pt idx="0">
                  <c:v>Avg</c:v>
                </c:pt>
              </c:strCache>
            </c:strRef>
          </c:tx>
          <c:spPr>
            <a:ln>
              <a:solidFill>
                <a:sysClr val="windowText" lastClr="000000"/>
              </a:solidFill>
            </a:ln>
          </c:spPr>
          <c:marker>
            <c:symbol val="none"/>
          </c:marker>
          <c:cat>
            <c:numRef>
              <c:f>LGo_pl!$A$2:$A$91</c:f>
              <c:numCache>
                <c:formatCode>General</c:formatCode>
                <c:ptCount val="90"/>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pt idx="41">
                  <c:v>2051</c:v>
                </c:pt>
                <c:pt idx="42">
                  <c:v>2052</c:v>
                </c:pt>
                <c:pt idx="43">
                  <c:v>2053</c:v>
                </c:pt>
                <c:pt idx="44">
                  <c:v>2054</c:v>
                </c:pt>
                <c:pt idx="45">
                  <c:v>2055</c:v>
                </c:pt>
                <c:pt idx="46">
                  <c:v>2056</c:v>
                </c:pt>
                <c:pt idx="47">
                  <c:v>2057</c:v>
                </c:pt>
                <c:pt idx="48">
                  <c:v>2058</c:v>
                </c:pt>
                <c:pt idx="49">
                  <c:v>2059</c:v>
                </c:pt>
                <c:pt idx="50">
                  <c:v>2060</c:v>
                </c:pt>
                <c:pt idx="51">
                  <c:v>2061</c:v>
                </c:pt>
                <c:pt idx="52">
                  <c:v>2062</c:v>
                </c:pt>
                <c:pt idx="53">
                  <c:v>2063</c:v>
                </c:pt>
                <c:pt idx="54">
                  <c:v>2064</c:v>
                </c:pt>
                <c:pt idx="55">
                  <c:v>2065</c:v>
                </c:pt>
                <c:pt idx="56">
                  <c:v>2066</c:v>
                </c:pt>
                <c:pt idx="57">
                  <c:v>2067</c:v>
                </c:pt>
                <c:pt idx="58">
                  <c:v>2068</c:v>
                </c:pt>
                <c:pt idx="59">
                  <c:v>2069</c:v>
                </c:pt>
                <c:pt idx="60">
                  <c:v>2070</c:v>
                </c:pt>
                <c:pt idx="61">
                  <c:v>2071</c:v>
                </c:pt>
                <c:pt idx="62">
                  <c:v>2072</c:v>
                </c:pt>
                <c:pt idx="63">
                  <c:v>2073</c:v>
                </c:pt>
                <c:pt idx="64">
                  <c:v>2074</c:v>
                </c:pt>
                <c:pt idx="65">
                  <c:v>2075</c:v>
                </c:pt>
                <c:pt idx="66">
                  <c:v>2076</c:v>
                </c:pt>
                <c:pt idx="67">
                  <c:v>2077</c:v>
                </c:pt>
                <c:pt idx="68">
                  <c:v>2078</c:v>
                </c:pt>
                <c:pt idx="69">
                  <c:v>2079</c:v>
                </c:pt>
                <c:pt idx="70">
                  <c:v>2080</c:v>
                </c:pt>
                <c:pt idx="71">
                  <c:v>2081</c:v>
                </c:pt>
                <c:pt idx="72">
                  <c:v>2082</c:v>
                </c:pt>
                <c:pt idx="73">
                  <c:v>2083</c:v>
                </c:pt>
                <c:pt idx="74">
                  <c:v>2084</c:v>
                </c:pt>
                <c:pt idx="75">
                  <c:v>2085</c:v>
                </c:pt>
                <c:pt idx="76">
                  <c:v>2086</c:v>
                </c:pt>
                <c:pt idx="77">
                  <c:v>2087</c:v>
                </c:pt>
                <c:pt idx="78">
                  <c:v>2088</c:v>
                </c:pt>
                <c:pt idx="79">
                  <c:v>2089</c:v>
                </c:pt>
                <c:pt idx="80">
                  <c:v>2090</c:v>
                </c:pt>
                <c:pt idx="81">
                  <c:v>2091</c:v>
                </c:pt>
                <c:pt idx="82">
                  <c:v>2092</c:v>
                </c:pt>
                <c:pt idx="83">
                  <c:v>2093</c:v>
                </c:pt>
                <c:pt idx="84">
                  <c:v>2094</c:v>
                </c:pt>
                <c:pt idx="85">
                  <c:v>2095</c:v>
                </c:pt>
                <c:pt idx="86">
                  <c:v>2096</c:v>
                </c:pt>
                <c:pt idx="87">
                  <c:v>2097</c:v>
                </c:pt>
                <c:pt idx="88">
                  <c:v>2098</c:v>
                </c:pt>
                <c:pt idx="89">
                  <c:v>2099</c:v>
                </c:pt>
              </c:numCache>
            </c:numRef>
          </c:cat>
          <c:val>
            <c:numRef>
              <c:f>LGo_pl!$GF$2:$GF$91</c:f>
              <c:numCache>
                <c:formatCode>General</c:formatCode>
                <c:ptCount val="90"/>
                <c:pt idx="0">
                  <c:v>82424.664034380025</c:v>
                </c:pt>
                <c:pt idx="1">
                  <c:v>79617.553965000014</c:v>
                </c:pt>
                <c:pt idx="2">
                  <c:v>81480.254309999989</c:v>
                </c:pt>
                <c:pt idx="3">
                  <c:v>81624.731684669998</c:v>
                </c:pt>
                <c:pt idx="4">
                  <c:v>82155.094965179916</c:v>
                </c:pt>
                <c:pt idx="5">
                  <c:v>82630.157373089969</c:v>
                </c:pt>
                <c:pt idx="6">
                  <c:v>83141.744289569891</c:v>
                </c:pt>
                <c:pt idx="7">
                  <c:v>83597.421611430007</c:v>
                </c:pt>
                <c:pt idx="8">
                  <c:v>84257.979065550026</c:v>
                </c:pt>
                <c:pt idx="9">
                  <c:v>85047.299688240033</c:v>
                </c:pt>
                <c:pt idx="10">
                  <c:v>85713.161676749995</c:v>
                </c:pt>
                <c:pt idx="11">
                  <c:v>86580.434299860004</c:v>
                </c:pt>
                <c:pt idx="12">
                  <c:v>87456.483572399884</c:v>
                </c:pt>
                <c:pt idx="13">
                  <c:v>88411.096272509894</c:v>
                </c:pt>
                <c:pt idx="14">
                  <c:v>89463.049150589984</c:v>
                </c:pt>
                <c:pt idx="15">
                  <c:v>90516.02281128004</c:v>
                </c:pt>
                <c:pt idx="16">
                  <c:v>91582.053974280003</c:v>
                </c:pt>
                <c:pt idx="17">
                  <c:v>92726.241622290006</c:v>
                </c:pt>
                <c:pt idx="18">
                  <c:v>93894.306275339884</c:v>
                </c:pt>
                <c:pt idx="19">
                  <c:v>95303.167234019929</c:v>
                </c:pt>
                <c:pt idx="20">
                  <c:v>96743.452649940009</c:v>
                </c:pt>
                <c:pt idx="21">
                  <c:v>97986.817021229886</c:v>
                </c:pt>
                <c:pt idx="22">
                  <c:v>99230.593661190069</c:v>
                </c:pt>
                <c:pt idx="23">
                  <c:v>100547.82425709</c:v>
                </c:pt>
                <c:pt idx="24">
                  <c:v>101824.65583254</c:v>
                </c:pt>
                <c:pt idx="25">
                  <c:v>103136.9955016499</c:v>
                </c:pt>
                <c:pt idx="26">
                  <c:v>104676.86401839</c:v>
                </c:pt>
                <c:pt idx="27">
                  <c:v>105916.75721604</c:v>
                </c:pt>
                <c:pt idx="28">
                  <c:v>107516.4198962401</c:v>
                </c:pt>
                <c:pt idx="29">
                  <c:v>109022.2120619999</c:v>
                </c:pt>
                <c:pt idx="30">
                  <c:v>110576.16114164999</c:v>
                </c:pt>
                <c:pt idx="31">
                  <c:v>111290.1849189002</c:v>
                </c:pt>
                <c:pt idx="32">
                  <c:v>112564.97446995</c:v>
                </c:pt>
                <c:pt idx="33">
                  <c:v>113775.27972210009</c:v>
                </c:pt>
                <c:pt idx="34">
                  <c:v>115056.80598419999</c:v>
                </c:pt>
                <c:pt idx="35">
                  <c:v>116482.80788055</c:v>
                </c:pt>
                <c:pt idx="36">
                  <c:v>118000.02812625009</c:v>
                </c:pt>
                <c:pt idx="37">
                  <c:v>118326.93668235</c:v>
                </c:pt>
                <c:pt idx="38">
                  <c:v>119889.2492630999</c:v>
                </c:pt>
                <c:pt idx="39">
                  <c:v>117164.38222215</c:v>
                </c:pt>
                <c:pt idx="40">
                  <c:v>118326.5252887501</c:v>
                </c:pt>
                <c:pt idx="41">
                  <c:v>119054.01763620001</c:v>
                </c:pt>
                <c:pt idx="42">
                  <c:v>120010.05922905001</c:v>
                </c:pt>
                <c:pt idx="43">
                  <c:v>121077.11204415</c:v>
                </c:pt>
                <c:pt idx="44">
                  <c:v>121793.1743038501</c:v>
                </c:pt>
                <c:pt idx="45">
                  <c:v>122728.4005549499</c:v>
                </c:pt>
                <c:pt idx="46">
                  <c:v>124336.6313580001</c:v>
                </c:pt>
                <c:pt idx="47">
                  <c:v>125419.39606395</c:v>
                </c:pt>
                <c:pt idx="48">
                  <c:v>126609.9085971</c:v>
                </c:pt>
                <c:pt idx="49">
                  <c:v>127867.7624544</c:v>
                </c:pt>
                <c:pt idx="50">
                  <c:v>128525.45927804989</c:v>
                </c:pt>
                <c:pt idx="51">
                  <c:v>125973.22961736</c:v>
                </c:pt>
                <c:pt idx="52">
                  <c:v>126476.8591971601</c:v>
                </c:pt>
                <c:pt idx="53">
                  <c:v>127311.68625876</c:v>
                </c:pt>
                <c:pt idx="54">
                  <c:v>128184.4712456101</c:v>
                </c:pt>
                <c:pt idx="55">
                  <c:v>128933.58887406001</c:v>
                </c:pt>
                <c:pt idx="56">
                  <c:v>130006.96618806</c:v>
                </c:pt>
                <c:pt idx="57">
                  <c:v>130923.42225839999</c:v>
                </c:pt>
                <c:pt idx="58">
                  <c:v>131834.36598480001</c:v>
                </c:pt>
                <c:pt idx="59">
                  <c:v>132123.11616180011</c:v>
                </c:pt>
                <c:pt idx="60">
                  <c:v>131994.55541969999</c:v>
                </c:pt>
                <c:pt idx="61">
                  <c:v>132330.24069075001</c:v>
                </c:pt>
                <c:pt idx="62">
                  <c:v>131050.1458503001</c:v>
                </c:pt>
                <c:pt idx="63">
                  <c:v>131587.03963259989</c:v>
                </c:pt>
                <c:pt idx="64">
                  <c:v>130829.5511164802</c:v>
                </c:pt>
                <c:pt idx="65">
                  <c:v>131557.85605133991</c:v>
                </c:pt>
                <c:pt idx="66">
                  <c:v>128717.48658770999</c:v>
                </c:pt>
                <c:pt idx="67">
                  <c:v>129459.66684794991</c:v>
                </c:pt>
                <c:pt idx="68">
                  <c:v>129806.5792509001</c:v>
                </c:pt>
                <c:pt idx="69">
                  <c:v>129579.4541850299</c:v>
                </c:pt>
                <c:pt idx="70">
                  <c:v>130535.49533454</c:v>
                </c:pt>
                <c:pt idx="71">
                  <c:v>131221.3549527899</c:v>
                </c:pt>
                <c:pt idx="72">
                  <c:v>131584.38762239981</c:v>
                </c:pt>
                <c:pt idx="73">
                  <c:v>131239.92424689</c:v>
                </c:pt>
                <c:pt idx="74">
                  <c:v>130351.4270064001</c:v>
                </c:pt>
                <c:pt idx="75">
                  <c:v>129379.6773196201</c:v>
                </c:pt>
                <c:pt idx="76">
                  <c:v>130081.45156686001</c:v>
                </c:pt>
                <c:pt idx="77">
                  <c:v>128072.64268772989</c:v>
                </c:pt>
                <c:pt idx="78">
                  <c:v>128388.93958106991</c:v>
                </c:pt>
                <c:pt idx="79">
                  <c:v>129310.9037705699</c:v>
                </c:pt>
                <c:pt idx="80">
                  <c:v>128897.0629139699</c:v>
                </c:pt>
                <c:pt idx="81">
                  <c:v>129888.20284955989</c:v>
                </c:pt>
                <c:pt idx="82">
                  <c:v>129768.6237435901</c:v>
                </c:pt>
                <c:pt idx="83">
                  <c:v>129979.62369656999</c:v>
                </c:pt>
                <c:pt idx="84">
                  <c:v>129514.3559676001</c:v>
                </c:pt>
                <c:pt idx="85">
                  <c:v>128672.59132692</c:v>
                </c:pt>
                <c:pt idx="86">
                  <c:v>129262.33800665999</c:v>
                </c:pt>
                <c:pt idx="87">
                  <c:v>129539.66142663</c:v>
                </c:pt>
                <c:pt idx="88">
                  <c:v>129963.9108125699</c:v>
                </c:pt>
                <c:pt idx="89">
                  <c:v>130085.1251935201</c:v>
                </c:pt>
              </c:numCache>
            </c:numRef>
          </c:val>
          <c:smooth val="0"/>
          <c:extLst>
            <c:ext xmlns:c16="http://schemas.microsoft.com/office/drawing/2014/chart" uri="{C3380CC4-5D6E-409C-BE32-E72D297353CC}">
              <c16:uniqueId val="{00000000-8ABE-46D6-8B87-7BD4FA645327}"/>
            </c:ext>
          </c:extLst>
        </c:ser>
        <c:ser>
          <c:idx val="1"/>
          <c:order val="1"/>
          <c:tx>
            <c:strRef>
              <c:f>LGo_pl!$CP$1</c:f>
              <c:strCache>
                <c:ptCount val="1"/>
                <c:pt idx="0">
                  <c:v>Avg-SD</c:v>
                </c:pt>
              </c:strCache>
            </c:strRef>
          </c:tx>
          <c:spPr>
            <a:ln w="19050">
              <a:solidFill>
                <a:srgbClr val="A7AC97"/>
              </a:solidFill>
              <a:prstDash val="sysDash"/>
            </a:ln>
          </c:spPr>
          <c:marker>
            <c:symbol val="none"/>
          </c:marker>
          <c:cat>
            <c:numRef>
              <c:f>LGo_pl!$A$2:$A$91</c:f>
              <c:numCache>
                <c:formatCode>General</c:formatCode>
                <c:ptCount val="90"/>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pt idx="41">
                  <c:v>2051</c:v>
                </c:pt>
                <c:pt idx="42">
                  <c:v>2052</c:v>
                </c:pt>
                <c:pt idx="43">
                  <c:v>2053</c:v>
                </c:pt>
                <c:pt idx="44">
                  <c:v>2054</c:v>
                </c:pt>
                <c:pt idx="45">
                  <c:v>2055</c:v>
                </c:pt>
                <c:pt idx="46">
                  <c:v>2056</c:v>
                </c:pt>
                <c:pt idx="47">
                  <c:v>2057</c:v>
                </c:pt>
                <c:pt idx="48">
                  <c:v>2058</c:v>
                </c:pt>
                <c:pt idx="49">
                  <c:v>2059</c:v>
                </c:pt>
                <c:pt idx="50">
                  <c:v>2060</c:v>
                </c:pt>
                <c:pt idx="51">
                  <c:v>2061</c:v>
                </c:pt>
                <c:pt idx="52">
                  <c:v>2062</c:v>
                </c:pt>
                <c:pt idx="53">
                  <c:v>2063</c:v>
                </c:pt>
                <c:pt idx="54">
                  <c:v>2064</c:v>
                </c:pt>
                <c:pt idx="55">
                  <c:v>2065</c:v>
                </c:pt>
                <c:pt idx="56">
                  <c:v>2066</c:v>
                </c:pt>
                <c:pt idx="57">
                  <c:v>2067</c:v>
                </c:pt>
                <c:pt idx="58">
                  <c:v>2068</c:v>
                </c:pt>
                <c:pt idx="59">
                  <c:v>2069</c:v>
                </c:pt>
                <c:pt idx="60">
                  <c:v>2070</c:v>
                </c:pt>
                <c:pt idx="61">
                  <c:v>2071</c:v>
                </c:pt>
                <c:pt idx="62">
                  <c:v>2072</c:v>
                </c:pt>
                <c:pt idx="63">
                  <c:v>2073</c:v>
                </c:pt>
                <c:pt idx="64">
                  <c:v>2074</c:v>
                </c:pt>
                <c:pt idx="65">
                  <c:v>2075</c:v>
                </c:pt>
                <c:pt idx="66">
                  <c:v>2076</c:v>
                </c:pt>
                <c:pt idx="67">
                  <c:v>2077</c:v>
                </c:pt>
                <c:pt idx="68">
                  <c:v>2078</c:v>
                </c:pt>
                <c:pt idx="69">
                  <c:v>2079</c:v>
                </c:pt>
                <c:pt idx="70">
                  <c:v>2080</c:v>
                </c:pt>
                <c:pt idx="71">
                  <c:v>2081</c:v>
                </c:pt>
                <c:pt idx="72">
                  <c:v>2082</c:v>
                </c:pt>
                <c:pt idx="73">
                  <c:v>2083</c:v>
                </c:pt>
                <c:pt idx="74">
                  <c:v>2084</c:v>
                </c:pt>
                <c:pt idx="75">
                  <c:v>2085</c:v>
                </c:pt>
                <c:pt idx="76">
                  <c:v>2086</c:v>
                </c:pt>
                <c:pt idx="77">
                  <c:v>2087</c:v>
                </c:pt>
                <c:pt idx="78">
                  <c:v>2088</c:v>
                </c:pt>
                <c:pt idx="79">
                  <c:v>2089</c:v>
                </c:pt>
                <c:pt idx="80">
                  <c:v>2090</c:v>
                </c:pt>
                <c:pt idx="81">
                  <c:v>2091</c:v>
                </c:pt>
                <c:pt idx="82">
                  <c:v>2092</c:v>
                </c:pt>
                <c:pt idx="83">
                  <c:v>2093</c:v>
                </c:pt>
                <c:pt idx="84">
                  <c:v>2094</c:v>
                </c:pt>
                <c:pt idx="85">
                  <c:v>2095</c:v>
                </c:pt>
                <c:pt idx="86">
                  <c:v>2096</c:v>
                </c:pt>
                <c:pt idx="87">
                  <c:v>2097</c:v>
                </c:pt>
                <c:pt idx="88">
                  <c:v>2098</c:v>
                </c:pt>
                <c:pt idx="89">
                  <c:v>2099</c:v>
                </c:pt>
              </c:numCache>
            </c:numRef>
          </c:cat>
          <c:val>
            <c:numRef>
              <c:f>LGo_pl!$GH$2:$GH$91</c:f>
              <c:numCache>
                <c:formatCode>General</c:formatCode>
                <c:ptCount val="90"/>
                <c:pt idx="0">
                  <c:v>80748.098898585187</c:v>
                </c:pt>
                <c:pt idx="1">
                  <c:v>74180.134261378407</c:v>
                </c:pt>
                <c:pt idx="2">
                  <c:v>78657.398451968576</c:v>
                </c:pt>
                <c:pt idx="3">
                  <c:v>78837.914525474655</c:v>
                </c:pt>
                <c:pt idx="4">
                  <c:v>79773.0078625428</c:v>
                </c:pt>
                <c:pt idx="5">
                  <c:v>80407.187206858405</c:v>
                </c:pt>
                <c:pt idx="6">
                  <c:v>80895.115140361406</c:v>
                </c:pt>
                <c:pt idx="7">
                  <c:v>81283.459136362711</c:v>
                </c:pt>
                <c:pt idx="8">
                  <c:v>82044.815253605673</c:v>
                </c:pt>
                <c:pt idx="9">
                  <c:v>82866.721953655433</c:v>
                </c:pt>
                <c:pt idx="10">
                  <c:v>83364.584152476033</c:v>
                </c:pt>
                <c:pt idx="11">
                  <c:v>84215.730969906537</c:v>
                </c:pt>
                <c:pt idx="12">
                  <c:v>85058.60360910451</c:v>
                </c:pt>
                <c:pt idx="13">
                  <c:v>86003.642414448055</c:v>
                </c:pt>
                <c:pt idx="14">
                  <c:v>87116.376695023268</c:v>
                </c:pt>
                <c:pt idx="15">
                  <c:v>88145.505107495774</c:v>
                </c:pt>
                <c:pt idx="16">
                  <c:v>89141.210537552717</c:v>
                </c:pt>
                <c:pt idx="17">
                  <c:v>90283.085049782007</c:v>
                </c:pt>
                <c:pt idx="18">
                  <c:v>91367.917653474695</c:v>
                </c:pt>
                <c:pt idx="19">
                  <c:v>92399.481097971322</c:v>
                </c:pt>
                <c:pt idx="20">
                  <c:v>93528.074891045646</c:v>
                </c:pt>
                <c:pt idx="21">
                  <c:v>94867.693742676405</c:v>
                </c:pt>
                <c:pt idx="22">
                  <c:v>96083.863576633739</c:v>
                </c:pt>
                <c:pt idx="23">
                  <c:v>97343.008519450406</c:v>
                </c:pt>
                <c:pt idx="24">
                  <c:v>98503.319268138657</c:v>
                </c:pt>
                <c:pt idx="25">
                  <c:v>99589.134290155955</c:v>
                </c:pt>
                <c:pt idx="26">
                  <c:v>101081.0295197384</c:v>
                </c:pt>
                <c:pt idx="27">
                  <c:v>101482.36556813979</c:v>
                </c:pt>
                <c:pt idx="28">
                  <c:v>103468.81875989609</c:v>
                </c:pt>
                <c:pt idx="29">
                  <c:v>105079.1660582757</c:v>
                </c:pt>
                <c:pt idx="30">
                  <c:v>106769.55922303841</c:v>
                </c:pt>
                <c:pt idx="31">
                  <c:v>107416.4736486085</c:v>
                </c:pt>
                <c:pt idx="32">
                  <c:v>108967.34060241529</c:v>
                </c:pt>
                <c:pt idx="33">
                  <c:v>109911.721413373</c:v>
                </c:pt>
                <c:pt idx="34">
                  <c:v>111127.2425789688</c:v>
                </c:pt>
                <c:pt idx="35">
                  <c:v>112421.33204731951</c:v>
                </c:pt>
                <c:pt idx="36">
                  <c:v>114009.18251631421</c:v>
                </c:pt>
                <c:pt idx="37">
                  <c:v>111082.3545380443</c:v>
                </c:pt>
                <c:pt idx="38">
                  <c:v>112742.05813816639</c:v>
                </c:pt>
                <c:pt idx="39">
                  <c:v>104907.1808145556</c:v>
                </c:pt>
                <c:pt idx="40">
                  <c:v>106029.39677863249</c:v>
                </c:pt>
                <c:pt idx="41">
                  <c:v>106139.8159913698</c:v>
                </c:pt>
                <c:pt idx="42">
                  <c:v>106952.48064011071</c:v>
                </c:pt>
                <c:pt idx="43">
                  <c:v>107885.4077814271</c:v>
                </c:pt>
                <c:pt idx="44">
                  <c:v>108491.3503684413</c:v>
                </c:pt>
                <c:pt idx="45">
                  <c:v>109306.636303712</c:v>
                </c:pt>
                <c:pt idx="46">
                  <c:v>111104.40991390029</c:v>
                </c:pt>
                <c:pt idx="47">
                  <c:v>112029.66024952701</c:v>
                </c:pt>
                <c:pt idx="48">
                  <c:v>112952.6696014843</c:v>
                </c:pt>
                <c:pt idx="49">
                  <c:v>113817.6793666115</c:v>
                </c:pt>
                <c:pt idx="50">
                  <c:v>113797.3036732318</c:v>
                </c:pt>
                <c:pt idx="51">
                  <c:v>110198.88650158211</c:v>
                </c:pt>
                <c:pt idx="52">
                  <c:v>110076.7944486098</c:v>
                </c:pt>
                <c:pt idx="53">
                  <c:v>110711.742809749</c:v>
                </c:pt>
                <c:pt idx="54">
                  <c:v>111396.84037487319</c:v>
                </c:pt>
                <c:pt idx="55">
                  <c:v>111780.5844882934</c:v>
                </c:pt>
                <c:pt idx="56">
                  <c:v>112622.1413131052</c:v>
                </c:pt>
                <c:pt idx="57">
                  <c:v>113291.1801241066</c:v>
                </c:pt>
                <c:pt idx="58">
                  <c:v>113922.206505974</c:v>
                </c:pt>
                <c:pt idx="59">
                  <c:v>114309.7528893869</c:v>
                </c:pt>
                <c:pt idx="60">
                  <c:v>112613.1305740363</c:v>
                </c:pt>
                <c:pt idx="61">
                  <c:v>111508.6998772653</c:v>
                </c:pt>
                <c:pt idx="62">
                  <c:v>108005.2553417272</c:v>
                </c:pt>
                <c:pt idx="63">
                  <c:v>108286.3635791742</c:v>
                </c:pt>
                <c:pt idx="64">
                  <c:v>106170.099337202</c:v>
                </c:pt>
                <c:pt idx="65">
                  <c:v>106879.2495030428</c:v>
                </c:pt>
                <c:pt idx="66">
                  <c:v>101517.41555824901</c:v>
                </c:pt>
                <c:pt idx="67">
                  <c:v>102346.3041954931</c:v>
                </c:pt>
                <c:pt idx="68">
                  <c:v>101317.3741978458</c:v>
                </c:pt>
                <c:pt idx="69">
                  <c:v>100619.6805955478</c:v>
                </c:pt>
                <c:pt idx="70">
                  <c:v>101440.4255242115</c:v>
                </c:pt>
                <c:pt idx="71">
                  <c:v>101947.9899407738</c:v>
                </c:pt>
                <c:pt idx="72">
                  <c:v>102009.9989695223</c:v>
                </c:pt>
                <c:pt idx="73">
                  <c:v>99550.938518351133</c:v>
                </c:pt>
                <c:pt idx="74">
                  <c:v>96826.989710445996</c:v>
                </c:pt>
                <c:pt idx="75">
                  <c:v>94896.897420492227</c:v>
                </c:pt>
                <c:pt idx="76">
                  <c:v>95194.953824456534</c:v>
                </c:pt>
                <c:pt idx="77">
                  <c:v>93865.013865837362</c:v>
                </c:pt>
                <c:pt idx="78">
                  <c:v>93918.363665527664</c:v>
                </c:pt>
                <c:pt idx="79">
                  <c:v>94579.983234257394</c:v>
                </c:pt>
                <c:pt idx="80">
                  <c:v>93101.659149762985</c:v>
                </c:pt>
                <c:pt idx="81">
                  <c:v>94095.244058966433</c:v>
                </c:pt>
                <c:pt idx="82">
                  <c:v>92943.431440288055</c:v>
                </c:pt>
                <c:pt idx="83">
                  <c:v>92040.397075052519</c:v>
                </c:pt>
                <c:pt idx="84">
                  <c:v>90164.163189948027</c:v>
                </c:pt>
                <c:pt idx="85">
                  <c:v>88020.204068366889</c:v>
                </c:pt>
                <c:pt idx="86">
                  <c:v>88635.722638835403</c:v>
                </c:pt>
                <c:pt idx="87">
                  <c:v>88643.498902329811</c:v>
                </c:pt>
                <c:pt idx="88">
                  <c:v>88930.663885158981</c:v>
                </c:pt>
                <c:pt idx="89">
                  <c:v>88849.466925503162</c:v>
                </c:pt>
              </c:numCache>
            </c:numRef>
          </c:val>
          <c:smooth val="0"/>
          <c:extLst>
            <c:ext xmlns:c16="http://schemas.microsoft.com/office/drawing/2014/chart" uri="{C3380CC4-5D6E-409C-BE32-E72D297353CC}">
              <c16:uniqueId val="{00000001-8ABE-46D6-8B87-7BD4FA645327}"/>
            </c:ext>
          </c:extLst>
        </c:ser>
        <c:ser>
          <c:idx val="2"/>
          <c:order val="2"/>
          <c:tx>
            <c:strRef>
              <c:f>LGo_pl!$CQ$1</c:f>
              <c:strCache>
                <c:ptCount val="1"/>
                <c:pt idx="0">
                  <c:v>Avg+SD</c:v>
                </c:pt>
              </c:strCache>
            </c:strRef>
          </c:tx>
          <c:spPr>
            <a:ln w="19050">
              <a:solidFill>
                <a:srgbClr val="A7AC97"/>
              </a:solidFill>
              <a:prstDash val="sysDash"/>
            </a:ln>
          </c:spPr>
          <c:marker>
            <c:symbol val="none"/>
          </c:marker>
          <c:cat>
            <c:numRef>
              <c:f>LGo_pl!$A$2:$A$91</c:f>
              <c:numCache>
                <c:formatCode>General</c:formatCode>
                <c:ptCount val="90"/>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pt idx="41">
                  <c:v>2051</c:v>
                </c:pt>
                <c:pt idx="42">
                  <c:v>2052</c:v>
                </c:pt>
                <c:pt idx="43">
                  <c:v>2053</c:v>
                </c:pt>
                <c:pt idx="44">
                  <c:v>2054</c:v>
                </c:pt>
                <c:pt idx="45">
                  <c:v>2055</c:v>
                </c:pt>
                <c:pt idx="46">
                  <c:v>2056</c:v>
                </c:pt>
                <c:pt idx="47">
                  <c:v>2057</c:v>
                </c:pt>
                <c:pt idx="48">
                  <c:v>2058</c:v>
                </c:pt>
                <c:pt idx="49">
                  <c:v>2059</c:v>
                </c:pt>
                <c:pt idx="50">
                  <c:v>2060</c:v>
                </c:pt>
                <c:pt idx="51">
                  <c:v>2061</c:v>
                </c:pt>
                <c:pt idx="52">
                  <c:v>2062</c:v>
                </c:pt>
                <c:pt idx="53">
                  <c:v>2063</c:v>
                </c:pt>
                <c:pt idx="54">
                  <c:v>2064</c:v>
                </c:pt>
                <c:pt idx="55">
                  <c:v>2065</c:v>
                </c:pt>
                <c:pt idx="56">
                  <c:v>2066</c:v>
                </c:pt>
                <c:pt idx="57">
                  <c:v>2067</c:v>
                </c:pt>
                <c:pt idx="58">
                  <c:v>2068</c:v>
                </c:pt>
                <c:pt idx="59">
                  <c:v>2069</c:v>
                </c:pt>
                <c:pt idx="60">
                  <c:v>2070</c:v>
                </c:pt>
                <c:pt idx="61">
                  <c:v>2071</c:v>
                </c:pt>
                <c:pt idx="62">
                  <c:v>2072</c:v>
                </c:pt>
                <c:pt idx="63">
                  <c:v>2073</c:v>
                </c:pt>
                <c:pt idx="64">
                  <c:v>2074</c:v>
                </c:pt>
                <c:pt idx="65">
                  <c:v>2075</c:v>
                </c:pt>
                <c:pt idx="66">
                  <c:v>2076</c:v>
                </c:pt>
                <c:pt idx="67">
                  <c:v>2077</c:v>
                </c:pt>
                <c:pt idx="68">
                  <c:v>2078</c:v>
                </c:pt>
                <c:pt idx="69">
                  <c:v>2079</c:v>
                </c:pt>
                <c:pt idx="70">
                  <c:v>2080</c:v>
                </c:pt>
                <c:pt idx="71">
                  <c:v>2081</c:v>
                </c:pt>
                <c:pt idx="72">
                  <c:v>2082</c:v>
                </c:pt>
                <c:pt idx="73">
                  <c:v>2083</c:v>
                </c:pt>
                <c:pt idx="74">
                  <c:v>2084</c:v>
                </c:pt>
                <c:pt idx="75">
                  <c:v>2085</c:v>
                </c:pt>
                <c:pt idx="76">
                  <c:v>2086</c:v>
                </c:pt>
                <c:pt idx="77">
                  <c:v>2087</c:v>
                </c:pt>
                <c:pt idx="78">
                  <c:v>2088</c:v>
                </c:pt>
                <c:pt idx="79">
                  <c:v>2089</c:v>
                </c:pt>
                <c:pt idx="80">
                  <c:v>2090</c:v>
                </c:pt>
                <c:pt idx="81">
                  <c:v>2091</c:v>
                </c:pt>
                <c:pt idx="82">
                  <c:v>2092</c:v>
                </c:pt>
                <c:pt idx="83">
                  <c:v>2093</c:v>
                </c:pt>
                <c:pt idx="84">
                  <c:v>2094</c:v>
                </c:pt>
                <c:pt idx="85">
                  <c:v>2095</c:v>
                </c:pt>
                <c:pt idx="86">
                  <c:v>2096</c:v>
                </c:pt>
                <c:pt idx="87">
                  <c:v>2097</c:v>
                </c:pt>
                <c:pt idx="88">
                  <c:v>2098</c:v>
                </c:pt>
                <c:pt idx="89">
                  <c:v>2099</c:v>
                </c:pt>
              </c:numCache>
            </c:numRef>
          </c:cat>
          <c:val>
            <c:numRef>
              <c:f>LGo_pl!$GI$2:$GI$91</c:f>
              <c:numCache>
                <c:formatCode>General</c:formatCode>
                <c:ptCount val="90"/>
                <c:pt idx="0">
                  <c:v>84101.229170174847</c:v>
                </c:pt>
                <c:pt idx="1">
                  <c:v>85054.973668621533</c:v>
                </c:pt>
                <c:pt idx="2">
                  <c:v>84303.110168031475</c:v>
                </c:pt>
                <c:pt idx="3">
                  <c:v>84411.54884386521</c:v>
                </c:pt>
                <c:pt idx="4">
                  <c:v>84537.182067817193</c:v>
                </c:pt>
                <c:pt idx="5">
                  <c:v>84853.127539321635</c:v>
                </c:pt>
                <c:pt idx="6">
                  <c:v>85388.373438778624</c:v>
                </c:pt>
                <c:pt idx="7">
                  <c:v>85911.384086497375</c:v>
                </c:pt>
                <c:pt idx="8">
                  <c:v>86471.142877494334</c:v>
                </c:pt>
                <c:pt idx="9">
                  <c:v>87227.877422824706</c:v>
                </c:pt>
                <c:pt idx="10">
                  <c:v>88061.739201023825</c:v>
                </c:pt>
                <c:pt idx="11">
                  <c:v>88945.137629813471</c:v>
                </c:pt>
                <c:pt idx="12">
                  <c:v>89854.363535695404</c:v>
                </c:pt>
                <c:pt idx="13">
                  <c:v>90818.550130571952</c:v>
                </c:pt>
                <c:pt idx="14">
                  <c:v>91809.721606156658</c:v>
                </c:pt>
                <c:pt idx="15">
                  <c:v>92886.540515064335</c:v>
                </c:pt>
                <c:pt idx="16">
                  <c:v>94022.897411007172</c:v>
                </c:pt>
                <c:pt idx="17">
                  <c:v>95169.398194798196</c:v>
                </c:pt>
                <c:pt idx="18">
                  <c:v>96420.694897205161</c:v>
                </c:pt>
                <c:pt idx="19">
                  <c:v>98206.853370068668</c:v>
                </c:pt>
                <c:pt idx="20">
                  <c:v>99958.830408834445</c:v>
                </c:pt>
                <c:pt idx="21">
                  <c:v>101105.9402997834</c:v>
                </c:pt>
                <c:pt idx="22">
                  <c:v>102377.3237457464</c:v>
                </c:pt>
                <c:pt idx="23">
                  <c:v>103752.6399947295</c:v>
                </c:pt>
                <c:pt idx="24">
                  <c:v>105145.99239694139</c:v>
                </c:pt>
                <c:pt idx="25">
                  <c:v>106684.85671314401</c:v>
                </c:pt>
                <c:pt idx="26">
                  <c:v>108272.6985170416</c:v>
                </c:pt>
                <c:pt idx="27">
                  <c:v>110351.1488639403</c:v>
                </c:pt>
                <c:pt idx="28">
                  <c:v>111564.0210325841</c:v>
                </c:pt>
                <c:pt idx="29">
                  <c:v>112965.25806572429</c:v>
                </c:pt>
                <c:pt idx="30">
                  <c:v>114382.7630602616</c:v>
                </c:pt>
                <c:pt idx="31">
                  <c:v>115163.8961891917</c:v>
                </c:pt>
                <c:pt idx="32">
                  <c:v>116162.60833748461</c:v>
                </c:pt>
                <c:pt idx="33">
                  <c:v>117638.838030827</c:v>
                </c:pt>
                <c:pt idx="34">
                  <c:v>118986.3693894312</c:v>
                </c:pt>
                <c:pt idx="35">
                  <c:v>120544.2837137804</c:v>
                </c:pt>
                <c:pt idx="36">
                  <c:v>121990.87373618579</c:v>
                </c:pt>
                <c:pt idx="37">
                  <c:v>125571.5188266558</c:v>
                </c:pt>
                <c:pt idx="38">
                  <c:v>127036.4403880335</c:v>
                </c:pt>
                <c:pt idx="39">
                  <c:v>129421.58362974451</c:v>
                </c:pt>
                <c:pt idx="40">
                  <c:v>130623.6537988677</c:v>
                </c:pt>
                <c:pt idx="41">
                  <c:v>131968.21928103029</c:v>
                </c:pt>
                <c:pt idx="42">
                  <c:v>133067.63781798919</c:v>
                </c:pt>
                <c:pt idx="43">
                  <c:v>134268.81630687299</c:v>
                </c:pt>
                <c:pt idx="44">
                  <c:v>135094.998239259</c:v>
                </c:pt>
                <c:pt idx="45">
                  <c:v>136150.16480618779</c:v>
                </c:pt>
                <c:pt idx="46">
                  <c:v>137568.85280209969</c:v>
                </c:pt>
                <c:pt idx="47">
                  <c:v>138809.13187837301</c:v>
                </c:pt>
                <c:pt idx="48">
                  <c:v>140267.1475927158</c:v>
                </c:pt>
                <c:pt idx="49">
                  <c:v>141917.8455421887</c:v>
                </c:pt>
                <c:pt idx="50">
                  <c:v>143253.6148828681</c:v>
                </c:pt>
                <c:pt idx="51">
                  <c:v>141747.57273313779</c:v>
                </c:pt>
                <c:pt idx="52">
                  <c:v>142876.9239457103</c:v>
                </c:pt>
                <c:pt idx="53">
                  <c:v>143911.62970777089</c:v>
                </c:pt>
                <c:pt idx="54">
                  <c:v>144972.1021163468</c:v>
                </c:pt>
                <c:pt idx="55">
                  <c:v>146086.59325982671</c:v>
                </c:pt>
                <c:pt idx="56">
                  <c:v>147391.7910630148</c:v>
                </c:pt>
                <c:pt idx="57">
                  <c:v>148555.6643926934</c:v>
                </c:pt>
                <c:pt idx="58">
                  <c:v>149746.52546362579</c:v>
                </c:pt>
                <c:pt idx="59">
                  <c:v>149936.47943421311</c:v>
                </c:pt>
                <c:pt idx="60">
                  <c:v>151375.98026536379</c:v>
                </c:pt>
                <c:pt idx="61">
                  <c:v>153151.78150423459</c:v>
                </c:pt>
                <c:pt idx="62">
                  <c:v>154095.03635887301</c:v>
                </c:pt>
                <c:pt idx="63">
                  <c:v>154887.71568602571</c:v>
                </c:pt>
                <c:pt idx="64">
                  <c:v>155489.00289575811</c:v>
                </c:pt>
                <c:pt idx="65">
                  <c:v>156236.46259963731</c:v>
                </c:pt>
                <c:pt idx="66">
                  <c:v>155917.55761717091</c:v>
                </c:pt>
                <c:pt idx="67">
                  <c:v>156573.02950040679</c:v>
                </c:pt>
                <c:pt idx="68">
                  <c:v>158295.78430395431</c:v>
                </c:pt>
                <c:pt idx="69">
                  <c:v>158539.2277745122</c:v>
                </c:pt>
                <c:pt idx="70">
                  <c:v>159630.5651448686</c:v>
                </c:pt>
                <c:pt idx="71">
                  <c:v>160494.71996480611</c:v>
                </c:pt>
                <c:pt idx="72">
                  <c:v>161158.77627527781</c:v>
                </c:pt>
                <c:pt idx="73">
                  <c:v>162928.90997542901</c:v>
                </c:pt>
                <c:pt idx="74">
                  <c:v>163875.86430235399</c:v>
                </c:pt>
                <c:pt idx="75">
                  <c:v>163862.45721874799</c:v>
                </c:pt>
                <c:pt idx="76">
                  <c:v>164967.94930926349</c:v>
                </c:pt>
                <c:pt idx="77">
                  <c:v>162280.2715096226</c:v>
                </c:pt>
                <c:pt idx="78">
                  <c:v>162859.51549661241</c:v>
                </c:pt>
                <c:pt idx="79">
                  <c:v>164041.82430688251</c:v>
                </c:pt>
                <c:pt idx="80">
                  <c:v>164692.46667817701</c:v>
                </c:pt>
                <c:pt idx="81">
                  <c:v>165681.1616401535</c:v>
                </c:pt>
                <c:pt idx="82">
                  <c:v>166593.81604689211</c:v>
                </c:pt>
                <c:pt idx="83">
                  <c:v>167918.85031808741</c:v>
                </c:pt>
                <c:pt idx="84">
                  <c:v>168864.54874525219</c:v>
                </c:pt>
                <c:pt idx="85">
                  <c:v>169324.97858547309</c:v>
                </c:pt>
                <c:pt idx="86">
                  <c:v>169888.95337448461</c:v>
                </c:pt>
                <c:pt idx="87">
                  <c:v>170435.82395093</c:v>
                </c:pt>
                <c:pt idx="88">
                  <c:v>170997.15773998099</c:v>
                </c:pt>
                <c:pt idx="89">
                  <c:v>171320.78346153669</c:v>
                </c:pt>
              </c:numCache>
            </c:numRef>
          </c:val>
          <c:smooth val="0"/>
          <c:extLst>
            <c:ext xmlns:c16="http://schemas.microsoft.com/office/drawing/2014/chart" uri="{C3380CC4-5D6E-409C-BE32-E72D297353CC}">
              <c16:uniqueId val="{00000002-8ABE-46D6-8B87-7BD4FA645327}"/>
            </c:ext>
          </c:extLst>
        </c:ser>
        <c:dLbls>
          <c:showLegendKey val="0"/>
          <c:showVal val="0"/>
          <c:showCatName val="0"/>
          <c:showSerName val="0"/>
          <c:showPercent val="0"/>
          <c:showBubbleSize val="0"/>
        </c:dLbls>
        <c:smooth val="0"/>
        <c:axId val="-2078917864"/>
        <c:axId val="-2078912360"/>
      </c:lineChart>
      <c:catAx>
        <c:axId val="-2078917864"/>
        <c:scaling>
          <c:orientation val="minMax"/>
        </c:scaling>
        <c:delete val="0"/>
        <c:axPos val="b"/>
        <c:title>
          <c:tx>
            <c:rich>
              <a:bodyPr/>
              <a:lstStyle/>
              <a:p>
                <a:pPr>
                  <a:defRPr sz="1600"/>
                </a:pPr>
                <a:r>
                  <a:rPr lang="en-US" sz="1600"/>
                  <a:t>Year</a:t>
                </a:r>
              </a:p>
            </c:rich>
          </c:tx>
          <c:overlay val="0"/>
        </c:title>
        <c:numFmt formatCode="General" sourceLinked="1"/>
        <c:majorTickMark val="out"/>
        <c:minorTickMark val="none"/>
        <c:tickLblPos val="nextTo"/>
        <c:txPr>
          <a:bodyPr/>
          <a:lstStyle/>
          <a:p>
            <a:pPr>
              <a:defRPr sz="1600"/>
            </a:pPr>
            <a:endParaRPr lang="en-US"/>
          </a:p>
        </c:txPr>
        <c:crossAx val="-2078912360"/>
        <c:crosses val="autoZero"/>
        <c:auto val="1"/>
        <c:lblAlgn val="ctr"/>
        <c:lblOffset val="100"/>
        <c:tickLblSkip val="20"/>
        <c:tickMarkSkip val="10"/>
        <c:noMultiLvlLbl val="0"/>
      </c:catAx>
      <c:valAx>
        <c:axId val="-2078912360"/>
        <c:scaling>
          <c:orientation val="minMax"/>
          <c:max val="180000"/>
          <c:min val="0"/>
        </c:scaling>
        <c:delete val="0"/>
        <c:axPos val="l"/>
        <c:majorGridlines>
          <c:spPr>
            <a:ln>
              <a:noFill/>
            </a:ln>
          </c:spPr>
        </c:majorGridlines>
        <c:title>
          <c:tx>
            <c:rich>
              <a:bodyPr rot="-5400000" vert="horz"/>
              <a:lstStyle/>
              <a:p>
                <a:pPr>
                  <a:defRPr sz="1600"/>
                </a:pPr>
                <a:r>
                  <a:rPr lang="en-US" sz="1600"/>
                  <a:t>Hectares</a:t>
                </a:r>
              </a:p>
            </c:rich>
          </c:tx>
          <c:overlay val="0"/>
        </c:title>
        <c:numFmt formatCode="#,##0" sourceLinked="0"/>
        <c:majorTickMark val="out"/>
        <c:minorTickMark val="none"/>
        <c:tickLblPos val="nextTo"/>
        <c:txPr>
          <a:bodyPr/>
          <a:lstStyle/>
          <a:p>
            <a:pPr>
              <a:defRPr sz="1600"/>
            </a:pPr>
            <a:endParaRPr lang="en-US"/>
          </a:p>
        </c:txPr>
        <c:crossAx val="-2078917864"/>
        <c:crosses val="autoZero"/>
        <c:crossBetween val="between"/>
        <c:majorUnit val="40000"/>
      </c:valAx>
    </c:plotArea>
    <c:plotVisOnly val="1"/>
    <c:dispBlanksAs val="gap"/>
    <c:showDLblsOverMax val="0"/>
  </c:chart>
  <c:spPr>
    <a:solidFill>
      <a:schemeClr val="bg1"/>
    </a:solidFill>
    <a:ln>
      <a:noFill/>
    </a:ln>
  </c:sp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3-04-18T16:04:16.465" idx="4">
    <p:pos x="10" y="10"/>
    <p:text>I'd like to do a more thorough wrap-up that puts us more strongly in the context of "Landscape Planning", rather than simply simulation modeling.
Take a look at slides 38 through 42.  I'm trying to get back to the idea that the question/ scenario-development process, and the engagement process is probably just as important as the details of how our models function, as opposed to any other models.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D7976B-8392-F97D-9B95-A5C98CB29F3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7C7DAC60-196E-5A14-3000-43A4FDEE0390}"/>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568A098-FDF2-43EC-A80F-AFA1A1562DC4}" type="datetimeFigureOut">
              <a:rPr lang="en-US" altLang="en-US"/>
              <a:pPr/>
              <a:t>8/4/2025</a:t>
            </a:fld>
            <a:endParaRPr lang="en-US" altLang="en-US"/>
          </a:p>
        </p:txBody>
      </p:sp>
      <p:sp>
        <p:nvSpPr>
          <p:cNvPr id="4" name="Slide Image Placeholder 3">
            <a:extLst>
              <a:ext uri="{FF2B5EF4-FFF2-40B4-BE49-F238E27FC236}">
                <a16:creationId xmlns:a16="http://schemas.microsoft.com/office/drawing/2014/main" id="{4BB9F5FF-383F-155B-8769-DC9F67396F7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664F55D-9D55-1E81-7C7E-88298103542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F72BEF3-BB8C-0C47-1FEB-A3CDA2C897D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E4C31DEB-083B-83AF-99F6-8EBF3973C0B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2B37C03-C88D-4BF1-BA3E-0C869744221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72825651-EBC2-B3AE-1D32-74146AF5CFE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32A355DD-1F73-F35D-B57B-72B5AFC372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8131" name="Slide Number Placeholder 3">
            <a:extLst>
              <a:ext uri="{FF2B5EF4-FFF2-40B4-BE49-F238E27FC236}">
                <a16:creationId xmlns:a16="http://schemas.microsoft.com/office/drawing/2014/main" id="{92E51563-04D6-033B-A89B-FDAA6B38BE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48DDC4D-207A-4CB5-A3E3-C832542A3625}"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0B730C37-09F2-FE31-CF25-EF71231AD27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CDAA21A2-155E-7230-F84D-9F0E1E78CF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7347" name="Slide Number Placeholder 3">
            <a:extLst>
              <a:ext uri="{FF2B5EF4-FFF2-40B4-BE49-F238E27FC236}">
                <a16:creationId xmlns:a16="http://schemas.microsoft.com/office/drawing/2014/main" id="{201DB76C-FDB2-4F27-6D2B-AD12DFE182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B14BDAD-BC1C-4ADF-AE11-1D024863F99B}" type="slidenum">
              <a:rPr lang="en-US" altLang="en-US"/>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437AB77A-DDDF-547E-C0E8-56A2A6C58D1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9B916E40-F7B9-04D3-6629-6F638F42AC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8371" name="Slide Number Placeholder 3">
            <a:extLst>
              <a:ext uri="{FF2B5EF4-FFF2-40B4-BE49-F238E27FC236}">
                <a16:creationId xmlns:a16="http://schemas.microsoft.com/office/drawing/2014/main" id="{1D68FBAE-F0C5-6156-9FDB-6B0F90C1DC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51168F7-9E53-48C0-8FB7-F5254CA39158}" type="slidenum">
              <a:rPr lang="en-US" altLang="en-US"/>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5B9A56CC-9E1B-F99E-EDDB-262EC9B5589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CDF8132B-B8F4-4247-0D52-D9DDDF1EF2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5" name="Slide Number Placeholder 3">
            <a:extLst>
              <a:ext uri="{FF2B5EF4-FFF2-40B4-BE49-F238E27FC236}">
                <a16:creationId xmlns:a16="http://schemas.microsoft.com/office/drawing/2014/main" id="{913447DF-6BFE-AA37-7381-EDF8F47BAC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F76FEDC-FC59-4CE6-9477-214380413DEE}" type="slidenum">
              <a:rPr lang="en-US" altLang="en-US"/>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7C43ABF4-A1C6-579C-9474-76E57184F2C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CCE849B8-4387-F8AF-0C96-B789C0159D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0419" name="Slide Number Placeholder 3">
            <a:extLst>
              <a:ext uri="{FF2B5EF4-FFF2-40B4-BE49-F238E27FC236}">
                <a16:creationId xmlns:a16="http://schemas.microsoft.com/office/drawing/2014/main" id="{BA5174E8-8A4E-6BB6-597A-E79CF46CA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D568BE8-8696-4896-8C6F-7BFF1D614F8D}" type="slidenum">
              <a:rPr lang="en-US" altLang="en-US"/>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12173D25-7829-B33E-667F-B17C936281D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297DD564-0EA3-4BB7-38C3-CF1CDB0B03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1443" name="Slide Number Placeholder 3">
            <a:extLst>
              <a:ext uri="{FF2B5EF4-FFF2-40B4-BE49-F238E27FC236}">
                <a16:creationId xmlns:a16="http://schemas.microsoft.com/office/drawing/2014/main" id="{9930C5B8-5B00-823B-7CED-182B3D2256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807B481-42F2-45E3-887B-A8DED07B9F50}" type="slidenum">
              <a:rPr lang="en-US" altLang="en-US"/>
              <a:pPr/>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43BA4EF8-EA48-32AF-21ED-9DB9B65EF9B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5DF92C01-7EC3-B88A-6701-CE93A43E8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2467" name="Slide Number Placeholder 3">
            <a:extLst>
              <a:ext uri="{FF2B5EF4-FFF2-40B4-BE49-F238E27FC236}">
                <a16:creationId xmlns:a16="http://schemas.microsoft.com/office/drawing/2014/main" id="{9193189F-171F-A869-0C8E-1BFB0F65C2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2DE365B-0AC1-4716-84A0-E0045BB239DC}" type="slidenum">
              <a:rPr lang="en-US" altLang="en-US"/>
              <a:pPr/>
              <a:t>16</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5FF8943E-E6D4-54FC-65F6-06C9B72925E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D81FC2AA-4DAD-DA8F-973E-B4B779F8F7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3491" name="Slide Number Placeholder 3">
            <a:extLst>
              <a:ext uri="{FF2B5EF4-FFF2-40B4-BE49-F238E27FC236}">
                <a16:creationId xmlns:a16="http://schemas.microsoft.com/office/drawing/2014/main" id="{74D1F9E5-1739-C0A3-F827-6CA0049C65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384F623-02A8-4D4C-9B94-C9E844888A41}" type="slidenum">
              <a:rPr lang="en-US" altLang="en-US"/>
              <a:pPr/>
              <a:t>17</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D1E11BA3-2B66-4DFF-3036-4B5E8706422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1C18BE5A-EF50-2CD7-C8AE-A656127DC4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4515" name="Slide Number Placeholder 3">
            <a:extLst>
              <a:ext uri="{FF2B5EF4-FFF2-40B4-BE49-F238E27FC236}">
                <a16:creationId xmlns:a16="http://schemas.microsoft.com/office/drawing/2014/main" id="{53BFBFA4-F70A-7D5B-CFBE-9A443CBBB8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0CEC99D-A41D-4959-AA5D-EC77719C6B5B}" type="slidenum">
              <a:rPr lang="en-US" altLang="en-US"/>
              <a:pPr/>
              <a:t>19</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87FAFB30-1868-CDCE-5043-004AE44E41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C0E99AF-D487-46CC-8BAE-F70E3154B5AB}" type="slidenum">
              <a:rPr lang="en-US" altLang="en-US">
                <a:latin typeface="Arial" panose="020B0604020202020204" pitchFamily="34" charset="0"/>
              </a:rPr>
              <a:pPr/>
              <a:t>20</a:t>
            </a:fld>
            <a:endParaRPr lang="en-US" altLang="en-US">
              <a:latin typeface="Arial" panose="020B0604020202020204" pitchFamily="34" charset="0"/>
            </a:endParaRPr>
          </a:p>
        </p:txBody>
      </p:sp>
      <p:sp>
        <p:nvSpPr>
          <p:cNvPr id="65538" name="Rectangle 2">
            <a:extLst>
              <a:ext uri="{FF2B5EF4-FFF2-40B4-BE49-F238E27FC236}">
                <a16:creationId xmlns:a16="http://schemas.microsoft.com/office/drawing/2014/main" id="{6D48C0D4-9EA0-63A8-8D4C-C8E8A73CDB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a:extLst>
              <a:ext uri="{FF2B5EF4-FFF2-40B4-BE49-F238E27FC236}">
                <a16:creationId xmlns:a16="http://schemas.microsoft.com/office/drawing/2014/main" id="{7888B98F-9B9B-FD30-5A60-5129065785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latin typeface="Arial" panose="020B0604020202020204" pitchFamily="34" charset="0"/>
              </a:rPr>
              <a:t>Emilie mentioned our efforts to make STMs climate-smart, but when we started the Integrated Landscape assessment project, STMs did not account for potential effects of climate change. </a:t>
            </a:r>
          </a:p>
          <a:p>
            <a:pPr>
              <a:spcBef>
                <a:spcPct val="0"/>
              </a:spcBef>
            </a:pPr>
            <a:r>
              <a:rPr lang="en-US" altLang="en-US">
                <a:latin typeface="Arial" panose="020B0604020202020204" pitchFamily="34" charset="0"/>
              </a:rPr>
              <a:t>We know that many ecosystem processes that are implicitly or explicitly included in these state-and-transition models are either directly or indirectly tied to climate, and so climatic change is likely to affect them in the future. </a:t>
            </a:r>
          </a:p>
          <a:p>
            <a:pPr>
              <a:spcBef>
                <a:spcPct val="0"/>
              </a:spcBef>
            </a:pPr>
            <a:r>
              <a:rPr lang="en-US" altLang="en-US"/>
              <a:t>But up until ILAP, site potential in these models did not change through time, resulting in a static potential vegetation type for any modeled location. So with a warming climate, a site in a Pacific silver fir type couldn’t shift into a western hemlock type; once a site was classified into a potential vegetation type, it stayed there through time.  </a:t>
            </a:r>
          </a:p>
          <a:p>
            <a:pPr>
              <a:spcBef>
                <a:spcPct val="0"/>
              </a:spcBef>
            </a:pPr>
            <a:r>
              <a:rPr lang="en-US" altLang="en-US"/>
              <a:t>Fire frequency and severity was also unchanged through time.  </a:t>
            </a:r>
          </a:p>
          <a:p>
            <a:pPr>
              <a:spcBef>
                <a:spcPct val="0"/>
              </a:spcBef>
            </a:pPr>
            <a:r>
              <a:rPr lang="en-US" altLang="en-US"/>
              <a:t>So we attempted to incorporate climate change into STMs in two focus areas for the ILAP project, one in central Oregon, and one in eastern Arizona.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D3394FC7-ADF7-BD0E-0E96-AB893A8C70A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A7BC3981-34E5-F7BD-F2B7-A8ED49A91A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We did this by using output from Dynamic Global Vegetation Models.</a:t>
            </a:r>
          </a:p>
          <a:p>
            <a:pPr>
              <a:spcBef>
                <a:spcPct val="0"/>
              </a:spcBef>
            </a:pPr>
            <a:r>
              <a:rPr lang="en-US" altLang="en-US"/>
              <a:t>Dynamic global vegetation models (or DGVMs) are currently considered to be among the most advanced tools to assess climate change effects on ecosystems. </a:t>
            </a:r>
          </a:p>
          <a:p>
            <a:pPr>
              <a:spcBef>
                <a:spcPct val="0"/>
              </a:spcBef>
            </a:pPr>
            <a:r>
              <a:rPr lang="en-US" altLang="en-US"/>
              <a:t>They integrate information on a number of physical and biological processes and mechanisms</a:t>
            </a:r>
          </a:p>
          <a:p>
            <a:pPr>
              <a:spcBef>
                <a:spcPct val="0"/>
              </a:spcBef>
            </a:pPr>
            <a:r>
              <a:rPr lang="en-US" altLang="en-US"/>
              <a:t>And they incorporate information from global climate models to simulate changes in vegetation structure and composition and ecosystem function through time. So they can produce results for a number of different potential climate futures.</a:t>
            </a:r>
          </a:p>
        </p:txBody>
      </p:sp>
      <p:sp>
        <p:nvSpPr>
          <p:cNvPr id="66563" name="Slide Number Placeholder 3">
            <a:extLst>
              <a:ext uri="{FF2B5EF4-FFF2-40B4-BE49-F238E27FC236}">
                <a16:creationId xmlns:a16="http://schemas.microsoft.com/office/drawing/2014/main" id="{200EE8FC-BB66-0F81-4E32-E91BAA46D6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00F515E-8130-403E-AE0A-C0AC6621BB82}" type="slidenum">
              <a:rPr lang="en-US" altLang="en-US"/>
              <a:pPr/>
              <a:t>21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8E44AB8B-5A28-305B-3F5E-E79F7F259A2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23D974A5-6E08-2036-A4E3-F2D9EB3D76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9155" name="Slide Number Placeholder 3">
            <a:extLst>
              <a:ext uri="{FF2B5EF4-FFF2-40B4-BE49-F238E27FC236}">
                <a16:creationId xmlns:a16="http://schemas.microsoft.com/office/drawing/2014/main" id="{82173DB7-40C7-CE95-2C85-B53E9223C5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5A479E-7167-48C9-815F-8D06FEF74BF7}" type="slidenum">
              <a:rPr lang="en-US" altLang="en-US"/>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293E8915-5ECA-2429-B255-7345EDCE8A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CD3D8303-43A5-CD8D-8B85-8105243CF0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MC1 is a DGVM that integrates biogeography, biogeochemistry, and fire modules into a single modeling environment and has been used for regional- to global-scale assessments of potential climate change effects on ecosystems.</a:t>
            </a:r>
          </a:p>
          <a:p>
            <a:pPr>
              <a:spcBef>
                <a:spcPct val="0"/>
              </a:spcBef>
            </a:pPr>
            <a:r>
              <a:rPr lang="en-US" altLang="en-US"/>
              <a:t>It was developed here in the Pacific Northwest, at the Pacific Northwest Research Station, by Ron Neilson and others.</a:t>
            </a:r>
            <a:endParaRPr lang="en-US" altLang="en-US">
              <a:latin typeface="Arial" panose="020B0604020202020204" pitchFamily="34" charset="0"/>
            </a:endParaRPr>
          </a:p>
          <a:p>
            <a:pPr>
              <a:spcBef>
                <a:spcPct val="0"/>
              </a:spcBef>
            </a:pPr>
            <a:r>
              <a:rPr lang="en-US" altLang="en-US">
                <a:latin typeface="Arial" panose="020B0604020202020204" pitchFamily="34" charset="0"/>
              </a:rPr>
              <a:t>This figure shows the structure of MC1, which stands for MAPSS-CENTURY hybrid, version 2.  </a:t>
            </a:r>
          </a:p>
          <a:p>
            <a:pPr>
              <a:spcBef>
                <a:spcPct val="0"/>
              </a:spcBef>
            </a:pPr>
            <a:r>
              <a:rPr lang="en-US" altLang="en-US">
                <a:latin typeface="Arial" panose="020B0604020202020204" pitchFamily="34" charset="0"/>
              </a:rPr>
              <a:t>The MAPSS model simulates the changing distribution of vegetation as the climate changes.  </a:t>
            </a:r>
          </a:p>
          <a:p>
            <a:pPr>
              <a:spcBef>
                <a:spcPct val="0"/>
              </a:spcBef>
            </a:pPr>
            <a:r>
              <a:rPr lang="en-US" altLang="en-US">
                <a:latin typeface="Arial" panose="020B0604020202020204" pitchFamily="34" charset="0"/>
              </a:rPr>
              <a:t>The CENTURY model simulates the growth and decline of vegetation over time, both above and belowground, as the climate varies.  </a:t>
            </a:r>
          </a:p>
          <a:p>
            <a:pPr>
              <a:spcBef>
                <a:spcPct val="0"/>
              </a:spcBef>
            </a:pPr>
            <a:r>
              <a:rPr lang="en-US" altLang="en-US">
                <a:latin typeface="Arial" panose="020B0604020202020204" pitchFamily="34" charset="0"/>
              </a:rPr>
              <a:t>The fire model simulates fire as a function of the vegetation type and simulated fuel characteristics.  </a:t>
            </a:r>
          </a:p>
          <a:p>
            <a:pPr>
              <a:spcBef>
                <a:spcPct val="0"/>
              </a:spcBef>
            </a:pPr>
            <a:r>
              <a:rPr lang="en-US" altLang="en-US">
                <a:latin typeface="Arial" panose="020B0604020202020204" pitchFamily="34" charset="0"/>
              </a:rPr>
              <a:t>The model gives output for 800 m squared pixels (or at coarser resolutions) for relatively broad plant functional types.</a:t>
            </a:r>
          </a:p>
          <a:p>
            <a:pPr>
              <a:spcBef>
                <a:spcPct val="0"/>
              </a:spcBef>
            </a:pPr>
            <a:endParaRPr lang="en-US" altLang="en-US"/>
          </a:p>
        </p:txBody>
      </p:sp>
      <p:sp>
        <p:nvSpPr>
          <p:cNvPr id="67587" name="Slide Number Placeholder 3">
            <a:extLst>
              <a:ext uri="{FF2B5EF4-FFF2-40B4-BE49-F238E27FC236}">
                <a16:creationId xmlns:a16="http://schemas.microsoft.com/office/drawing/2014/main" id="{D9A50948-B511-9D44-AAF1-B96D63A10E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576A672-1052-4353-9857-1A071A48E601}" type="slidenum">
              <a:rPr lang="en-US" altLang="en-US"/>
              <a:pPr/>
              <a:t>22</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7B565F41-2A85-A61D-9057-3985AD09284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488E8049-43A3-D4DD-790B-8EFB5C59C3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We effectively linked the mechanistic climate-smart power of the MC2 DGVM with the detailed vegetation dynamics in STMs. </a:t>
            </a:r>
          </a:p>
          <a:p>
            <a:pPr>
              <a:spcBef>
                <a:spcPct val="0"/>
              </a:spcBef>
            </a:pPr>
            <a:r>
              <a:rPr lang="en-US" altLang="en-US"/>
              <a:t>We summarized projections of future vegetation and wildfire regime changes from MC1 and incorporated the projections as trends that alter both potential vegetation type and wildfire probabilities in a suite of local STMs. </a:t>
            </a:r>
          </a:p>
          <a:p>
            <a:pPr>
              <a:spcBef>
                <a:spcPct val="0"/>
              </a:spcBef>
            </a:pPr>
            <a:r>
              <a:rPr lang="en-US" altLang="en-US"/>
              <a:t>The outcome is a collection of “climate-smart” STMs which are connected to each other, allowing climate-driven shifts in vegetation type to occur. </a:t>
            </a:r>
          </a:p>
          <a:p>
            <a:pPr>
              <a:spcBef>
                <a:spcPct val="0"/>
              </a:spcBef>
            </a:pPr>
            <a:r>
              <a:rPr lang="en-US" altLang="en-US"/>
              <a:t>So before this project, if a site was in any one of these four PVTs, it couldn’t shift PVT over time, even with changing climate.</a:t>
            </a:r>
          </a:p>
          <a:p>
            <a:pPr>
              <a:spcBef>
                <a:spcPct val="0"/>
              </a:spcBef>
            </a:pPr>
            <a:r>
              <a:rPr lang="en-US" altLang="en-US"/>
              <a:t>What our work did was link these different PVTs, so area on the landscape could transition from one PVT to another with changes in climate.  So for example, some are in the wet mixed conifer PVT, with warming and drying under climate change, may shift into the dry mixed conifer PVT.</a:t>
            </a:r>
          </a:p>
        </p:txBody>
      </p:sp>
      <p:sp>
        <p:nvSpPr>
          <p:cNvPr id="68611" name="Slide Number Placeholder 3">
            <a:extLst>
              <a:ext uri="{FF2B5EF4-FFF2-40B4-BE49-F238E27FC236}">
                <a16:creationId xmlns:a16="http://schemas.microsoft.com/office/drawing/2014/main" id="{2933EE40-A125-C891-037C-BC7AC7A96A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56D39F4-7D81-4D1A-9CD9-88B57AE39C3E}" type="slidenum">
              <a:rPr lang="en-US" altLang="en-US"/>
              <a:pPr/>
              <a:t>23</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7717CF11-193C-ABDF-AC06-92669AC5984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7F22BEFA-93B0-6506-A1BB-C5BEEF0A42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spcBef>
                <a:spcPct val="0"/>
              </a:spcBef>
            </a:pPr>
            <a:r>
              <a:rPr lang="en-US" altLang="en-US">
                <a:latin typeface="Dialog" charset="0"/>
              </a:rPr>
              <a:t>As I mentioned, we developed climate-smart STMs for two focus area, including one in central Oregon.  I’m going to describe the process we used in central Oregon to give you a better idea of what it entailed.</a:t>
            </a:r>
          </a:p>
          <a:p>
            <a:pPr defTabSz="912813">
              <a:spcBef>
                <a:spcPct val="0"/>
              </a:spcBef>
            </a:pPr>
            <a:r>
              <a:rPr lang="en-US" altLang="en-US">
                <a:latin typeface="Dialog" charset="0"/>
              </a:rPr>
              <a:t>This shows the study area, which is approximately 2 ½ million acres or just over 1 million hectares.</a:t>
            </a:r>
          </a:p>
          <a:p>
            <a:pPr defTabSz="912813">
              <a:spcBef>
                <a:spcPct val="0"/>
              </a:spcBef>
            </a:pPr>
            <a:endParaRPr lang="en-US" altLang="en-US"/>
          </a:p>
        </p:txBody>
      </p:sp>
      <p:sp>
        <p:nvSpPr>
          <p:cNvPr id="69635" name="Slide Number Placeholder 3">
            <a:extLst>
              <a:ext uri="{FF2B5EF4-FFF2-40B4-BE49-F238E27FC236}">
                <a16:creationId xmlns:a16="http://schemas.microsoft.com/office/drawing/2014/main" id="{E842764D-83D9-466A-87F4-A1A9627487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8678022-9BAF-48E8-9AFF-FD5CE162B87A}" type="slidenum">
              <a:rPr lang="en-US" altLang="en-US"/>
              <a:pPr/>
              <a:t>24</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93729AB6-B727-5A14-3F9A-A8975F6E6A0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4F5248E5-9434-EE92-15D7-BD4811A596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This shows two historical vegetation maps for the study area.  The top is the potential vegetation map used in the state-and-transition modeling.  You can see in this map that the study area was historically dominated by ponderosa pine, dry and moist mixed conifer forests, with Wyoming big sagebrush shrubland being the dominant arid land type.</a:t>
            </a:r>
          </a:p>
          <a:p>
            <a:pPr>
              <a:spcBef>
                <a:spcPct val="0"/>
              </a:spcBef>
            </a:pPr>
            <a:r>
              <a:rPr lang="en-US" altLang="en-US"/>
              <a:t>The bottom map is MC1 simulated historical vegetation.  You can see these types are much more coarse, with the much of the area being simulated as temperate needle-leaved forest, and more moist forest types simulated as cool needle-leaved forest.  </a:t>
            </a:r>
          </a:p>
        </p:txBody>
      </p:sp>
      <p:sp>
        <p:nvSpPr>
          <p:cNvPr id="70659" name="Slide Number Placeholder 3">
            <a:extLst>
              <a:ext uri="{FF2B5EF4-FFF2-40B4-BE49-F238E27FC236}">
                <a16:creationId xmlns:a16="http://schemas.microsoft.com/office/drawing/2014/main" id="{3A77A982-462E-0B40-66CA-FABC63BE03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413ECD1-1293-4CC9-8F78-DA8150085CF9}" type="slidenum">
              <a:rPr lang="en-US" altLang="en-US"/>
              <a:pPr/>
              <a:t>25</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30742FE3-5704-7633-2BB2-5CB163E814D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a:extLst>
              <a:ext uri="{FF2B5EF4-FFF2-40B4-BE49-F238E27FC236}">
                <a16:creationId xmlns:a16="http://schemas.microsoft.com/office/drawing/2014/main" id="{EA120420-E319-8134-C771-9521ACD578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Once we saw what MC1 vegetation types occurred in the study area, we cross-walked them to STM potential vegetation types in previously-developed STM models for the study area.</a:t>
            </a:r>
          </a:p>
          <a:p>
            <a:pPr>
              <a:spcBef>
                <a:spcPct val="0"/>
              </a:spcBef>
            </a:pPr>
            <a:r>
              <a:rPr lang="en-US" altLang="en-US"/>
              <a:t>We did this with map overlays and expert opinion.</a:t>
            </a:r>
          </a:p>
          <a:p>
            <a:pPr>
              <a:spcBef>
                <a:spcPct val="0"/>
              </a:spcBef>
            </a:pPr>
            <a:r>
              <a:rPr lang="en-US" altLang="en-US"/>
              <a:t>This table is color-coded by forests, and arid lands.</a:t>
            </a:r>
          </a:p>
        </p:txBody>
      </p:sp>
      <p:sp>
        <p:nvSpPr>
          <p:cNvPr id="71683" name="Slide Number Placeholder 3">
            <a:extLst>
              <a:ext uri="{FF2B5EF4-FFF2-40B4-BE49-F238E27FC236}">
                <a16:creationId xmlns:a16="http://schemas.microsoft.com/office/drawing/2014/main" id="{869F2B23-9DB0-8150-B678-CD17D0909F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51963F6-B966-46CA-8052-5C30F00DAA82}" type="slidenum">
              <a:rPr lang="en-US" altLang="en-US"/>
              <a:pPr/>
              <a:t>26</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2018AE3B-1557-D23E-BFB6-B674DB21032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BC0DB580-6294-42BD-8ABF-809E9F0F27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latin typeface="Arial" panose="020B0604020202020204" pitchFamily="34" charset="0"/>
              </a:rPr>
              <a:t>The next step was to run future scenarios in MC1.</a:t>
            </a:r>
          </a:p>
          <a:p>
            <a:pPr>
              <a:spcBef>
                <a:spcPct val="0"/>
              </a:spcBef>
            </a:pPr>
            <a:r>
              <a:rPr lang="en-US" altLang="en-US">
                <a:latin typeface="Arial" panose="020B0604020202020204" pitchFamily="34" charset="0"/>
              </a:rPr>
              <a:t>Input climate information to run MC1 came from 3 global climate models</a:t>
            </a:r>
          </a:p>
          <a:p>
            <a:pPr>
              <a:spcBef>
                <a:spcPct val="0"/>
              </a:spcBef>
            </a:pPr>
            <a:r>
              <a:rPr lang="en-US" altLang="en-US">
                <a:latin typeface="Arial" panose="020B0604020202020204" pitchFamily="34" charset="0"/>
              </a:rPr>
              <a:t>And each of these models was run under a carbon dioxide emission scenario from the IPCC’s fourth assessment report.  A2 is characterized by relatively high CO2 emissions.  </a:t>
            </a:r>
          </a:p>
          <a:p>
            <a:pPr>
              <a:spcBef>
                <a:spcPct val="0"/>
              </a:spcBef>
            </a:pPr>
            <a:r>
              <a:rPr lang="en-US" altLang="en-US"/>
              <a:t>This shows differences between future (2070-2099) and historical (1971-2000) mean monthly temperatures and precipitation for the A2 scenario</a:t>
            </a:r>
          </a:p>
        </p:txBody>
      </p:sp>
      <p:sp>
        <p:nvSpPr>
          <p:cNvPr id="72707" name="Slide Number Placeholder 3">
            <a:extLst>
              <a:ext uri="{FF2B5EF4-FFF2-40B4-BE49-F238E27FC236}">
                <a16:creationId xmlns:a16="http://schemas.microsoft.com/office/drawing/2014/main" id="{C2F125D3-C864-439B-4F47-C15B303DE0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49BC91E-DA59-46E7-8F0E-D0BA983E93EE}" type="slidenum">
              <a:rPr lang="en-US" altLang="en-US"/>
              <a:pPr/>
              <a:t>27</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A0CA2AE6-9BF7-484C-F4CB-FD1DD2EA042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AFF03E0B-E689-EBD8-1FB3-4F7227682C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we ran MC1 with the different climate input data, and these are some of the results.  So these aren’t the linked model results but rather the trends that were incorporated into STMs.</a:t>
            </a:r>
          </a:p>
          <a:p>
            <a:pPr>
              <a:spcBef>
                <a:spcPct val="0"/>
              </a:spcBef>
            </a:pPr>
            <a:r>
              <a:rPr lang="en-US" altLang="en-US"/>
              <a:t>Functional types can and do fluctuate sharply over relatively short timeframes as climate conditions evolve. The model does not take into account landscape legacy, or the lag between changes in environmental conditions and the actual replacement of the existing vegetation. For example, MC1 does not account for the ability of some tree species to survive several episodes of climate extremes over many centuries. </a:t>
            </a:r>
          </a:p>
          <a:p>
            <a:pPr>
              <a:spcBef>
                <a:spcPct val="0"/>
              </a:spcBef>
            </a:pPr>
            <a:r>
              <a:rPr lang="en-US" altLang="en-US"/>
              <a:t>Under all three scenarios, temperate needleleaf forests remain the dominant vegetation type, but there is a (sometimes dramatic) drop in this vegetation type with widespread fires in the 2040s.</a:t>
            </a:r>
          </a:p>
          <a:p>
            <a:pPr>
              <a:spcBef>
                <a:spcPct val="0"/>
              </a:spcBef>
            </a:pPr>
            <a:r>
              <a:rPr lang="en-US" altLang="en-US"/>
              <a:t>Generally, there was decline in both subalpine and cool needleleaf forests.</a:t>
            </a:r>
          </a:p>
          <a:p>
            <a:pPr>
              <a:spcBef>
                <a:spcPct val="0"/>
              </a:spcBef>
            </a:pPr>
            <a:r>
              <a:rPr lang="en-US" altLang="en-US"/>
              <a:t>There was also a general increase in temperate needleleaf woodland, xeromorphic shrubland, and under Hadley, an increase in warm-season grassland.</a:t>
            </a:r>
          </a:p>
        </p:txBody>
      </p:sp>
      <p:sp>
        <p:nvSpPr>
          <p:cNvPr id="73731" name="Slide Number Placeholder 3">
            <a:extLst>
              <a:ext uri="{FF2B5EF4-FFF2-40B4-BE49-F238E27FC236}">
                <a16:creationId xmlns:a16="http://schemas.microsoft.com/office/drawing/2014/main" id="{8C3F4728-147F-BF3B-060F-0F8235F637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FB0D17C-896E-4178-AAFC-8238DC1E72AF}" type="slidenum">
              <a:rPr lang="en-US" altLang="en-US"/>
              <a:pPr/>
              <a:t>28</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E92A5A6A-272B-8977-A60E-95DD1B8877C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49B75DFE-37CD-C69A-C07F-5E0BE2F4C5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This figure shows the fire trends out of MC1 for forests and arid lands under the three scenarios.</a:t>
            </a:r>
          </a:p>
          <a:p>
            <a:pPr>
              <a:spcBef>
                <a:spcPct val="0"/>
              </a:spcBef>
            </a:pPr>
            <a:r>
              <a:rPr lang="en-US" altLang="en-US"/>
              <a:t>You can see there are substantial increases in fire under all three scenarios.  Increases in forest fire are especially apparent under Hadley, the hot and dry scenario.</a:t>
            </a:r>
          </a:p>
        </p:txBody>
      </p:sp>
      <p:sp>
        <p:nvSpPr>
          <p:cNvPr id="74755" name="Slide Number Placeholder 3">
            <a:extLst>
              <a:ext uri="{FF2B5EF4-FFF2-40B4-BE49-F238E27FC236}">
                <a16:creationId xmlns:a16="http://schemas.microsoft.com/office/drawing/2014/main" id="{339CAAFB-5487-61DC-AFC6-3392E03B0E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9C7B387-CE5A-4AE6-9545-8144F2F4B22F}" type="slidenum">
              <a:rPr lang="en-US" altLang="en-US"/>
              <a:pPr/>
              <a:t>29</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F4A6866F-7AA2-A1FC-4807-C67E101082A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192DE5F2-EDB5-460A-9FA7-C66BEAA163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again, we used the MC1 output to alter fire probability and probability of vegetation type change in the STMs.</a:t>
            </a:r>
          </a:p>
          <a:p>
            <a:pPr>
              <a:spcBef>
                <a:spcPct val="0"/>
              </a:spcBef>
            </a:pPr>
            <a:r>
              <a:rPr lang="en-US" altLang="en-US"/>
              <a:t>Then we ran the climatized STMs, and here are some of the results.</a:t>
            </a:r>
          </a:p>
          <a:p>
            <a:pPr>
              <a:spcBef>
                <a:spcPct val="0"/>
              </a:spcBef>
            </a:pPr>
            <a:r>
              <a:rPr lang="en-US" altLang="en-US"/>
              <a:t>One of the first things we noticed about this output is that the fluctuations in area of the different vegetation types aren’t as dramatic as they were with the MC1 output.  </a:t>
            </a:r>
          </a:p>
          <a:p>
            <a:pPr>
              <a:spcBef>
                <a:spcPct val="0"/>
              </a:spcBef>
            </a:pPr>
            <a:r>
              <a:rPr lang="en-US" altLang="en-US"/>
              <a:t>STMs constrain changes in vegetation type. In STMs, once a pixel is on a given successional trajectory in a given PVT, it will stay on that trajectory unless it is in an early-successional or open condition or there is a stand-replacement disturbance, at which point it has the opportunity to move onto a different trajectory in a different PVT. </a:t>
            </a:r>
          </a:p>
          <a:p>
            <a:pPr>
              <a:spcBef>
                <a:spcPct val="0"/>
              </a:spcBef>
            </a:pPr>
            <a:r>
              <a:rPr lang="en-US" altLang="en-US"/>
              <a:t>All three climate change scenarios projected by our linked DGVM-STM suggested continued dominance of temperate needle-leaved forest in our study area. All three also forecast declines of cool needle-leaved and subalpine forests. </a:t>
            </a:r>
          </a:p>
          <a:p>
            <a:pPr>
              <a:spcBef>
                <a:spcPct val="0"/>
              </a:spcBef>
            </a:pPr>
            <a:r>
              <a:rPr lang="en-US" altLang="en-US"/>
              <a:t>All three agreed that temperate needle-leaved woodlands will likely remain an important arid-lands vegetation community and that temperate shrublands will likely decline by the end of the century. </a:t>
            </a:r>
          </a:p>
          <a:p>
            <a:pPr>
              <a:spcBef>
                <a:spcPct val="0"/>
              </a:spcBef>
            </a:pPr>
            <a:r>
              <a:rPr lang="en-US" altLang="en-US"/>
              <a:t>All three models forecast increasing abundance of xeromorphic shrublands with the hot and dry Hadley-A2 scenario showing that they may become the dominant arid-land vegetation community by the end of the century. </a:t>
            </a:r>
          </a:p>
          <a:p>
            <a:pPr>
              <a:spcBef>
                <a:spcPct val="0"/>
              </a:spcBef>
            </a:pPr>
            <a:r>
              <a:rPr lang="en-US" altLang="en-US"/>
              <a:t>The Hadley-A2, and to a lesser extent the MIROC-A2, scenarios suggest increasing abundance of warm-season grasslands, which are currently not present. </a:t>
            </a:r>
          </a:p>
          <a:p>
            <a:pPr>
              <a:spcBef>
                <a:spcPct val="0"/>
              </a:spcBef>
            </a:pPr>
            <a:r>
              <a:rPr lang="en-US" altLang="en-US"/>
              <a:t>It’s also interesting to note that under the Hadley and CSIRO scenarios, there is little change up until about 2040, when forcing under A2 increases and more fire is simulated in MC1.</a:t>
            </a:r>
          </a:p>
          <a:p>
            <a:pPr>
              <a:spcBef>
                <a:spcPct val="0"/>
              </a:spcBef>
            </a:pPr>
            <a:r>
              <a:rPr lang="en-US" altLang="en-US"/>
              <a:t>This might mean that habitat for species of interest and other ecosystem services might give the impression of being relatively stable for a few decades, then experience wide swings during the following decades. </a:t>
            </a:r>
          </a:p>
          <a:p>
            <a:pPr>
              <a:spcBef>
                <a:spcPct val="0"/>
              </a:spcBef>
            </a:pPr>
            <a:endParaRPr lang="en-US" altLang="en-US"/>
          </a:p>
        </p:txBody>
      </p:sp>
      <p:sp>
        <p:nvSpPr>
          <p:cNvPr id="75779" name="Slide Number Placeholder 3">
            <a:extLst>
              <a:ext uri="{FF2B5EF4-FFF2-40B4-BE49-F238E27FC236}">
                <a16:creationId xmlns:a16="http://schemas.microsoft.com/office/drawing/2014/main" id="{490968C2-ABA2-6A9F-0F82-A065E8D2FE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264252C-D48A-4513-B824-12061FCC3D2C}" type="slidenum">
              <a:rPr lang="en-US" altLang="en-US"/>
              <a:pPr/>
              <a:t>30</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5EF27AFC-B027-6FC7-5F0E-0D32A0F9335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97AD25B5-5347-664C-C979-6E77F23BF5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In addition to looking at STM results under different climate scenarios, we also looked at the linked DGVM-STM results under different management scenarios.</a:t>
            </a:r>
          </a:p>
          <a:p>
            <a:pPr>
              <a:spcBef>
                <a:spcPct val="0"/>
              </a:spcBef>
            </a:pPr>
            <a:r>
              <a:rPr lang="en-US" altLang="en-US"/>
              <a:t>The STMs were run under two management scenarios.</a:t>
            </a:r>
          </a:p>
          <a:p>
            <a:pPr>
              <a:spcBef>
                <a:spcPct val="0"/>
              </a:spcBef>
            </a:pPr>
            <a:r>
              <a:rPr lang="en-US" altLang="en-US"/>
              <a:t>Fire frequencies derived from Modern Trends in Burn Severity data, which is satellite data of all fires greater than 1000 acres.</a:t>
            </a:r>
          </a:p>
        </p:txBody>
      </p:sp>
      <p:sp>
        <p:nvSpPr>
          <p:cNvPr id="76803" name="Slide Number Placeholder 3">
            <a:extLst>
              <a:ext uri="{FF2B5EF4-FFF2-40B4-BE49-F238E27FC236}">
                <a16:creationId xmlns:a16="http://schemas.microsoft.com/office/drawing/2014/main" id="{D1F0A2A1-6DB1-4EB1-93C3-21B4CC952D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DB72273-6868-4C81-B88C-8B6E59835F07}" type="slidenum">
              <a:rPr lang="en-US" altLang="en-US"/>
              <a:pPr/>
              <a:t>31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88351849-6AD2-0377-7637-D580FB0711D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DC426B82-B11F-E485-B811-D04355FD53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0179" name="Slide Number Placeholder 3">
            <a:extLst>
              <a:ext uri="{FF2B5EF4-FFF2-40B4-BE49-F238E27FC236}">
                <a16:creationId xmlns:a16="http://schemas.microsoft.com/office/drawing/2014/main" id="{1792E3A0-D604-5860-7E6D-820F479DE1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332C0B7-F434-427C-B606-C3B5678E03DF}" type="slidenum">
              <a:rPr lang="en-US" altLang="en-US"/>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30DD3984-0C5B-FE0C-AC8F-C8D1B13BEF6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41F29A3D-6F7F-6746-91B2-7EE28C822E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These are some of the state-and-transition model results for different management scenarios</a:t>
            </a:r>
          </a:p>
          <a:p>
            <a:pPr>
              <a:spcBef>
                <a:spcPct val="0"/>
              </a:spcBef>
            </a:pPr>
            <a:r>
              <a:rPr lang="en-US" altLang="en-US"/>
              <a:t>We did an analysis looking at area in dry forests, or temperate needleleaf forests from the previous figures, and moist mixed conifer forests, or cool needleleaf forests from the previous figures, under the two management scenarios, fire suppression only, and a resilience scenario characterized by moderate levels of thinning in dry forests and some prescribed fire.</a:t>
            </a:r>
          </a:p>
          <a:p>
            <a:pPr>
              <a:spcBef>
                <a:spcPct val="0"/>
              </a:spcBef>
            </a:pPr>
            <a:r>
              <a:rPr lang="en-US" altLang="en-US"/>
              <a:t>This shows the mean number of hectares of dry forests across all three climate scenarios.  Since there were 30 Monte Carlo simulations for each climate scenario, this is the mean of 90 Monte Carlos.</a:t>
            </a:r>
          </a:p>
          <a:p>
            <a:pPr>
              <a:spcBef>
                <a:spcPct val="0"/>
              </a:spcBef>
            </a:pPr>
            <a:r>
              <a:rPr lang="en-US" altLang="en-US"/>
              <a:t>The area in green is the area between the minimum and maximum area across Monte Carlos.</a:t>
            </a:r>
          </a:p>
          <a:p>
            <a:pPr>
              <a:spcBef>
                <a:spcPct val="0"/>
              </a:spcBef>
            </a:pPr>
            <a:r>
              <a:rPr lang="en-US" altLang="en-US"/>
              <a:t>These other lines are randomly selected Monte Carlo (of 90) to show you some of the variation in trends</a:t>
            </a:r>
          </a:p>
          <a:p>
            <a:pPr>
              <a:spcBef>
                <a:spcPct val="0"/>
              </a:spcBef>
            </a:pPr>
            <a:r>
              <a:rPr lang="en-US" altLang="en-US"/>
              <a:t>Trends similar between the two scenarios, except the min is greater under the resilience scenario</a:t>
            </a:r>
          </a:p>
          <a:p>
            <a:pPr>
              <a:spcBef>
                <a:spcPct val="0"/>
              </a:spcBef>
            </a:pPr>
            <a:r>
              <a:rPr lang="en-US" altLang="en-US"/>
              <a:t>You can also see variation among scenarios is pretty low until the 2040s, when there’s a ramp up in CO2 forcing under the A2 scenarios and a lot of fire in MC1.</a:t>
            </a:r>
          </a:p>
        </p:txBody>
      </p:sp>
      <p:sp>
        <p:nvSpPr>
          <p:cNvPr id="77827" name="Slide Number Placeholder 3">
            <a:extLst>
              <a:ext uri="{FF2B5EF4-FFF2-40B4-BE49-F238E27FC236}">
                <a16:creationId xmlns:a16="http://schemas.microsoft.com/office/drawing/2014/main" id="{204C40C7-DE8E-5B57-1482-D14FCA4127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3F06E01-8487-4CAC-8516-1A24CE42E974}" type="slidenum">
              <a:rPr lang="en-US" altLang="en-US"/>
              <a:pPr/>
              <a:t>32</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2089F054-C697-9392-5D10-758168306C5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F3F9C060-E41A-F1D9-416D-73D87B3463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This shows trends in area of dry forests with large trees greater than 20 inches (50.8 cm) and open canopy (10-40%) under the two management scenarios.  These forests represent the forest structure we think was common in the study area before fire suppression and a structure that is relatively resilient to fire.</a:t>
            </a:r>
          </a:p>
          <a:p>
            <a:pPr>
              <a:spcBef>
                <a:spcPct val="0"/>
              </a:spcBef>
            </a:pPr>
            <a:r>
              <a:rPr lang="en-US" altLang="en-US"/>
              <a:t>Under the fire suppression scenario, the mean amount of area in large diameter open dry forest conditions continuously declined. Conversely, LGo area was maintained, and even increased slightly, under the resilience scenario due to management treatments, which thin dense forests and therefore maintain the larger diameter, more fire tolerant, dry pine species. </a:t>
            </a:r>
          </a:p>
        </p:txBody>
      </p:sp>
      <p:sp>
        <p:nvSpPr>
          <p:cNvPr id="78851" name="Slide Number Placeholder 3">
            <a:extLst>
              <a:ext uri="{FF2B5EF4-FFF2-40B4-BE49-F238E27FC236}">
                <a16:creationId xmlns:a16="http://schemas.microsoft.com/office/drawing/2014/main" id="{A2FE8B7A-1EB0-4456-D027-0F68E489B8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C4D580B-93BB-486C-ACD0-1E2EF6241DA2}" type="slidenum">
              <a:rPr lang="en-US" altLang="en-US"/>
              <a:pPr/>
              <a:t>33</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EDDF17BB-F420-C27E-0555-F0D3C402B29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38D316D3-B31F-E8E5-153C-D43FF7463D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However, we did see some interesting trends in forest size classes over time.</a:t>
            </a:r>
          </a:p>
          <a:p>
            <a:pPr>
              <a:spcBef>
                <a:spcPct val="0"/>
              </a:spcBef>
            </a:pPr>
            <a:r>
              <a:rPr lang="en-US" altLang="en-US"/>
              <a:t>By the end of the simulations, the landscape under both management scenarios was dominated by the smallest size class with the medium size class comprising approximately 15% of the landscape.  The area in largest tree diameter class declined by about half under the fire suppression scenario, but was maintained under the resilience scenario.</a:t>
            </a:r>
          </a:p>
          <a:p>
            <a:pPr>
              <a:spcBef>
                <a:spcPct val="0"/>
              </a:spcBef>
            </a:pPr>
            <a:r>
              <a:rPr lang="en-US" altLang="en-US"/>
              <a:t>We saw similar patterns in the moist  mixed conifer type, suggesting that </a:t>
            </a:r>
          </a:p>
          <a:p>
            <a:pPr>
              <a:spcBef>
                <a:spcPct val="0"/>
              </a:spcBef>
            </a:pPr>
            <a:endParaRPr lang="en-US" altLang="en-US"/>
          </a:p>
        </p:txBody>
      </p:sp>
      <p:sp>
        <p:nvSpPr>
          <p:cNvPr id="79875" name="Slide Number Placeholder 3">
            <a:extLst>
              <a:ext uri="{FF2B5EF4-FFF2-40B4-BE49-F238E27FC236}">
                <a16:creationId xmlns:a16="http://schemas.microsoft.com/office/drawing/2014/main" id="{35DEA629-4A8D-2EE5-9E06-3325A85A13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C84A5CD-1178-4E4E-B3E2-C101342D132B}" type="slidenum">
              <a:rPr lang="en-US" altLang="en-US"/>
              <a:pPr/>
              <a:t>34</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10A2FBE0-58A8-DFF4-A1F1-D06546AFF99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F1901069-00DA-6639-AC34-13A5D4FCBB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This project showed that including species-specific fire resistance and some realistic constraints on vegetation change, such as legacies of long-lived trees, dampens sudden shifts in vegetation conditions and results in greater vegetation resilience than a DGVM alone might indicate.</a:t>
            </a:r>
          </a:p>
          <a:p>
            <a:pPr>
              <a:spcBef>
                <a:spcPct val="0"/>
              </a:spcBef>
            </a:pPr>
            <a:r>
              <a:rPr lang="en-US" altLang="en-US"/>
              <a:t>There could be changes in species composition and structure with climate change, but the current dominant vegetation types will likely remain dominant.</a:t>
            </a:r>
          </a:p>
          <a:p>
            <a:pPr>
              <a:spcBef>
                <a:spcPct val="0"/>
              </a:spcBef>
            </a:pPr>
            <a:r>
              <a:rPr lang="en-US" altLang="en-US"/>
              <a:t>Management aimed at increasing ecosystem resilience may minimize losses of moist mixed conifer forest and dry forests with large trees and open canopy.  However, we saw that regardless of management, losses of moist mixed conifer forests are likely, which poses a problem for maintenance of spotted owl habitat in the study area.  We also saw that there may be more limited opportunities, due to increased fire frequency, to recruit large trees.</a:t>
            </a:r>
          </a:p>
          <a:p>
            <a:pPr>
              <a:spcBef>
                <a:spcPct val="0"/>
              </a:spcBef>
            </a:pPr>
            <a:r>
              <a:rPr lang="en-US" altLang="en-US"/>
              <a:t>Overall, we think the coupled MC1-STM model is useful in assessing potential climate change impacts on vegetation and can be used for landscape planning efforts to target treatments and increase resilience to climate change.</a:t>
            </a:r>
          </a:p>
        </p:txBody>
      </p:sp>
      <p:sp>
        <p:nvSpPr>
          <p:cNvPr id="80899" name="Slide Number Placeholder 3">
            <a:extLst>
              <a:ext uri="{FF2B5EF4-FFF2-40B4-BE49-F238E27FC236}">
                <a16:creationId xmlns:a16="http://schemas.microsoft.com/office/drawing/2014/main" id="{639B603E-8ED6-59B2-299A-531B178922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ECF7798-0295-42DF-99B4-A2AE30D418DB}" type="slidenum">
              <a:rPr lang="en-US" altLang="en-US"/>
              <a:pPr/>
              <a:t>35</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8D019A0D-F848-AC84-F4BD-382A92EA659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4460920D-FBBC-5605-F03B-59A80783AB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Are these models providing accurate predictions of what will happen on these landscapes?  Probably not, but they can help us to explore potential futures and facilitate development of no regrets adaptation actions.</a:t>
            </a:r>
          </a:p>
          <a:p>
            <a:pPr>
              <a:spcBef>
                <a:spcPct val="0"/>
              </a:spcBef>
            </a:pPr>
            <a:r>
              <a:rPr lang="en-US" altLang="en-US"/>
              <a:t>These models cannot tell you exactly what is going to happen in a project area, although they can give some indication of the potential trends in that area</a:t>
            </a:r>
          </a:p>
          <a:p>
            <a:pPr>
              <a:spcBef>
                <a:spcPct val="0"/>
              </a:spcBef>
            </a:pPr>
            <a:r>
              <a:rPr lang="en-US" altLang="en-US"/>
              <a:t>The process we described here requires a lot of data and effort to implement, but the base STMs are there, it’s flexible on climate input data, and we’re streamlining the linkage process, which will bring down future costs.</a:t>
            </a:r>
          </a:p>
          <a:p>
            <a:pPr>
              <a:spcBef>
                <a:spcPct val="0"/>
              </a:spcBef>
            </a:pPr>
            <a:endParaRPr lang="en-US" altLang="en-US"/>
          </a:p>
          <a:p>
            <a:pPr>
              <a:spcBef>
                <a:spcPct val="0"/>
              </a:spcBef>
            </a:pPr>
            <a:endParaRPr lang="en-US" altLang="en-US"/>
          </a:p>
        </p:txBody>
      </p:sp>
      <p:sp>
        <p:nvSpPr>
          <p:cNvPr id="81923" name="Slide Number Placeholder 3">
            <a:extLst>
              <a:ext uri="{FF2B5EF4-FFF2-40B4-BE49-F238E27FC236}">
                <a16:creationId xmlns:a16="http://schemas.microsoft.com/office/drawing/2014/main" id="{C503D517-CCE3-1E2B-D7A9-30EC690ED2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3DC0C3-2D2D-4C6D-BE17-632123793692}" type="slidenum">
              <a:rPr lang="en-US" altLang="en-US"/>
              <a:pPr/>
              <a:t>36</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C14B318A-C435-732A-4331-7DE222B5718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a:extLst>
              <a:ext uri="{FF2B5EF4-FFF2-40B4-BE49-F238E27FC236}">
                <a16:creationId xmlns:a16="http://schemas.microsoft.com/office/drawing/2014/main" id="{654EC11C-B5C4-EC75-81FD-6112DCB532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In a meeting last week in Southwest Oregon, I was speaking with one participant afterwards who told me that “You know that this work doesn’t really mean anything until it impacts what really happens on the ground”.  </a:t>
            </a:r>
          </a:p>
          <a:p>
            <a:pPr>
              <a:spcBef>
                <a:spcPct val="0"/>
              </a:spcBef>
            </a:pPr>
            <a:endParaRPr lang="en-US" altLang="en-US"/>
          </a:p>
          <a:p>
            <a:pPr>
              <a:spcBef>
                <a:spcPct val="0"/>
              </a:spcBef>
            </a:pPr>
            <a:r>
              <a:rPr lang="en-US" altLang="en-US"/>
              <a:t>On one hand, I was a little offended. His definition, it implies that the work is useless unless it is applied. I’m quite certain that my ‘restoration scenario’ will be applied on the ground across an entire ecoregion is extremely low.  Thus, ‘failure’ is likely. </a:t>
            </a:r>
          </a:p>
          <a:p>
            <a:pPr>
              <a:spcBef>
                <a:spcPct val="0"/>
              </a:spcBef>
            </a:pPr>
            <a:endParaRPr lang="en-US" altLang="en-US"/>
          </a:p>
          <a:p>
            <a:pPr>
              <a:spcBef>
                <a:spcPct val="0"/>
              </a:spcBef>
            </a:pPr>
            <a:r>
              <a:rPr lang="en-US" altLang="en-US"/>
              <a:t>On the other hand, his comment is useful food for thought.  Yet another published scientific paper, will not, in and of itself, translate into good policies that are effectively carried out over whole landscapes.  </a:t>
            </a:r>
          </a:p>
          <a:p>
            <a:pPr>
              <a:spcBef>
                <a:spcPct val="0"/>
              </a:spcBef>
            </a:pPr>
            <a:endParaRPr lang="en-US" altLang="en-US"/>
          </a:p>
          <a:p>
            <a:pPr>
              <a:spcBef>
                <a:spcPct val="0"/>
              </a:spcBef>
            </a:pPr>
            <a:r>
              <a:rPr lang="en-US" altLang="en-US"/>
              <a:t>In light of that, I view our work as a tool for telling useful stories that can nudge the planning process towards formulating plans and policies that are likely to succeed.</a:t>
            </a:r>
          </a:p>
          <a:p>
            <a:pPr>
              <a:spcBef>
                <a:spcPct val="0"/>
              </a:spcBef>
            </a:pPr>
            <a:endParaRPr lang="en-US" altLang="en-US"/>
          </a:p>
          <a:p>
            <a:pPr>
              <a:spcBef>
                <a:spcPct val="0"/>
              </a:spcBef>
            </a:pPr>
            <a:r>
              <a:rPr lang="en-US" altLang="en-US"/>
              <a:t>If our models can tell stories that have credibility beyond our little group of researchers, then they can serve as teaching tools form the basis for productive and informed conversations in the public sphere.</a:t>
            </a:r>
          </a:p>
          <a:p>
            <a:pPr>
              <a:spcBef>
                <a:spcPct val="0"/>
              </a:spcBef>
            </a:pPr>
            <a:endParaRPr lang="en-US" altLang="en-US"/>
          </a:p>
          <a:p>
            <a:pPr>
              <a:spcBef>
                <a:spcPct val="0"/>
              </a:spcBef>
            </a:pPr>
            <a:r>
              <a:rPr lang="en-US" altLang="en-US"/>
              <a:t>This has always been a primary goal of ILAP, which has already been a tool to help inform national forests as they revise their forest plans.</a:t>
            </a:r>
          </a:p>
          <a:p>
            <a:pPr>
              <a:spcBef>
                <a:spcPct val="0"/>
              </a:spcBef>
            </a:pPr>
            <a:endParaRPr lang="en-US" altLang="en-US"/>
          </a:p>
          <a:p>
            <a:pPr>
              <a:spcBef>
                <a:spcPct val="0"/>
              </a:spcBef>
            </a:pPr>
            <a:r>
              <a:rPr lang="en-US" altLang="en-US"/>
              <a:t>With the CMH project, a key component of our work is in outreach, starting from the very beginning with a set of outreach meetings asking folks who are likely to be involved in the planning process for their input.</a:t>
            </a:r>
          </a:p>
        </p:txBody>
      </p:sp>
      <p:sp>
        <p:nvSpPr>
          <p:cNvPr id="82947" name="Slide Number Placeholder 3">
            <a:extLst>
              <a:ext uri="{FF2B5EF4-FFF2-40B4-BE49-F238E27FC236}">
                <a16:creationId xmlns:a16="http://schemas.microsoft.com/office/drawing/2014/main" id="{E33356E1-A5B3-5037-BCB2-FBB539E8B2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C5749BF-4821-48F5-B871-F243797723E0}" type="slidenum">
              <a:rPr lang="en-US" altLang="en-US"/>
              <a:pPr/>
              <a:t>38</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1B57831F-A211-37A6-B95D-281FD2E1CA3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a:extLst>
              <a:ext uri="{FF2B5EF4-FFF2-40B4-BE49-F238E27FC236}">
                <a16:creationId xmlns:a16="http://schemas.microsoft.com/office/drawing/2014/main" id="{ABCB94E1-4760-F0FB-53FA-B0521B911F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3971" name="Slide Number Placeholder 3">
            <a:extLst>
              <a:ext uri="{FF2B5EF4-FFF2-40B4-BE49-F238E27FC236}">
                <a16:creationId xmlns:a16="http://schemas.microsoft.com/office/drawing/2014/main" id="{E6041491-0C1E-E6F3-3B93-EA44E5B295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8A00067-6F4A-4428-8C58-3113B98A3618}" type="slidenum">
              <a:rPr lang="en-US" altLang="en-US"/>
              <a:pPr/>
              <a:t>39</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58B43731-834E-65C3-0FD0-0C0ACCCE542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a:extLst>
              <a:ext uri="{FF2B5EF4-FFF2-40B4-BE49-F238E27FC236}">
                <a16:creationId xmlns:a16="http://schemas.microsoft.com/office/drawing/2014/main" id="{DB39E6AC-EBB9-727D-D006-3C7A55ED4C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back to this 3x3 matrix.  This matrix effectively defines our question-space.</a:t>
            </a:r>
          </a:p>
          <a:p>
            <a:pPr>
              <a:spcBef>
                <a:spcPct val="0"/>
              </a:spcBef>
            </a:pPr>
            <a:endParaRPr lang="en-US" altLang="en-US"/>
          </a:p>
          <a:p>
            <a:pPr>
              <a:spcBef>
                <a:spcPct val="0"/>
              </a:spcBef>
            </a:pPr>
            <a:r>
              <a:rPr lang="en-US" altLang="en-US"/>
              <a:t>Questions about landscapes are not simple to define.</a:t>
            </a:r>
          </a:p>
          <a:p>
            <a:pPr>
              <a:spcBef>
                <a:spcPct val="0"/>
              </a:spcBef>
            </a:pPr>
            <a:endParaRPr lang="en-US" altLang="en-US"/>
          </a:p>
          <a:p>
            <a:pPr>
              <a:spcBef>
                <a:spcPct val="0"/>
              </a:spcBef>
            </a:pPr>
            <a:r>
              <a:rPr lang="en-US" altLang="en-US"/>
              <a:t>Luckily for us, some dimensions of this matrix are already fairly well-defined:  The climate hypotheses.  We’re building off of others’ work.</a:t>
            </a:r>
          </a:p>
          <a:p>
            <a:pPr>
              <a:spcBef>
                <a:spcPct val="0"/>
              </a:spcBef>
            </a:pPr>
            <a:r>
              <a:rPr lang="en-US" altLang="en-US"/>
              <a:t>Current Management:  Wherever we can pull information about what is currently being done on which lands, we use that to parameterize our models.  Again, the decisions are somewhat made for us already.</a:t>
            </a:r>
          </a:p>
          <a:p>
            <a:pPr>
              <a:spcBef>
                <a:spcPct val="0"/>
              </a:spcBef>
            </a:pPr>
            <a:endParaRPr lang="en-US" altLang="en-US"/>
          </a:p>
          <a:p>
            <a:pPr>
              <a:spcBef>
                <a:spcPct val="0"/>
              </a:spcBef>
            </a:pPr>
            <a:r>
              <a:rPr lang="en-US" altLang="en-US"/>
              <a:t>Restoration/NR Economy scenarios:  Here is where the most work is needed.  Designing scenarios involves an almost infinite array of questions, that can be approached in many different ways. </a:t>
            </a:r>
          </a:p>
        </p:txBody>
      </p:sp>
      <p:sp>
        <p:nvSpPr>
          <p:cNvPr id="84995" name="Slide Number Placeholder 3">
            <a:extLst>
              <a:ext uri="{FF2B5EF4-FFF2-40B4-BE49-F238E27FC236}">
                <a16:creationId xmlns:a16="http://schemas.microsoft.com/office/drawing/2014/main" id="{2C767192-B969-2CBB-361E-9BC45D3303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22D01CB-C438-46F5-AE06-9DD688743FE5}" type="slidenum">
              <a:rPr lang="en-US" altLang="en-US"/>
              <a:pPr/>
              <a:t>40</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5EEFAA35-FC43-8223-BA69-9C5D292671D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25551272-B2D1-C8A6-BDA2-56301EBBFF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6019" name="Slide Number Placeholder 3">
            <a:extLst>
              <a:ext uri="{FF2B5EF4-FFF2-40B4-BE49-F238E27FC236}">
                <a16:creationId xmlns:a16="http://schemas.microsoft.com/office/drawing/2014/main" id="{6B2F4B73-DA39-2F86-CD72-7746DE3644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2223DC3-63EC-43ED-8073-562D4B82B171}" type="slidenum">
              <a:rPr lang="en-US" altLang="en-US"/>
              <a:pPr/>
              <a:t>41</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26665CD5-92D5-84D6-02DC-DA1C78EDC1A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a:extLst>
              <a:ext uri="{FF2B5EF4-FFF2-40B4-BE49-F238E27FC236}">
                <a16:creationId xmlns:a16="http://schemas.microsoft.com/office/drawing/2014/main" id="{D4D9AE64-7CFF-B0AD-D5D5-8F46FD256C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7043" name="Slide Number Placeholder 3">
            <a:extLst>
              <a:ext uri="{FF2B5EF4-FFF2-40B4-BE49-F238E27FC236}">
                <a16:creationId xmlns:a16="http://schemas.microsoft.com/office/drawing/2014/main" id="{9A17F048-4140-798E-C990-0642B7F9F3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039C010-03B4-4A64-8229-FB0F273E0266}" type="slidenum">
              <a:rPr lang="en-US" altLang="en-US"/>
              <a:pPr/>
              <a:t>42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D149F1E4-0E34-2311-C859-102EFBAFA44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DBE61279-29C0-B0E4-B0A8-6CEBE4147A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1203" name="Slide Number Placeholder 3">
            <a:extLst>
              <a:ext uri="{FF2B5EF4-FFF2-40B4-BE49-F238E27FC236}">
                <a16:creationId xmlns:a16="http://schemas.microsoft.com/office/drawing/2014/main" id="{17ADE280-57D4-A2CA-863F-A0683EADD9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CE865B8-2A7B-4FE9-AC39-75260948DBD4}" type="slidenum">
              <a:rPr lang="en-US" altLang="en-US"/>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A54869A1-5F4B-9482-7622-D650D7F0725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C86FD020-8574-4E84-F75D-44E2CAC3C9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We want to acknowledge the larger research team on the ILAP and CMH projects, and also the funding providers.</a:t>
            </a:r>
          </a:p>
        </p:txBody>
      </p:sp>
      <p:sp>
        <p:nvSpPr>
          <p:cNvPr id="88067" name="Slide Number Placeholder 3">
            <a:extLst>
              <a:ext uri="{FF2B5EF4-FFF2-40B4-BE49-F238E27FC236}">
                <a16:creationId xmlns:a16="http://schemas.microsoft.com/office/drawing/2014/main" id="{36F1E685-E3C8-5654-6F49-A0C4A9EC93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8EA96D9-70CB-4A20-9753-F8766E64F37E}" type="slidenum">
              <a:rPr lang="en-US" altLang="en-US"/>
              <a:pPr/>
              <a:t>43</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25584FA0-CE94-5D9D-16B7-D32A5B77F97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5F57A5B4-BDD2-9414-B3DA-FDB501DC41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We sketched out a 3x3 table to outline the shape of the stories that we would like to explore.</a:t>
            </a:r>
          </a:p>
          <a:p>
            <a:pPr>
              <a:spcBef>
                <a:spcPct val="0"/>
              </a:spcBef>
            </a:pPr>
            <a:endParaRPr lang="en-US" altLang="en-US"/>
          </a:p>
          <a:p>
            <a:pPr>
              <a:spcBef>
                <a:spcPct val="0"/>
              </a:spcBef>
            </a:pPr>
            <a:r>
              <a:rPr lang="en-US" altLang="en-US"/>
              <a:t>Here’s a sketch of how we might find a story within this matrix.  Note: THESE ARE NOT RESULTS OR HYPOTHESES. (hence the cheesy clip-art).</a:t>
            </a:r>
          </a:p>
          <a:p>
            <a:pPr>
              <a:spcBef>
                <a:spcPct val="0"/>
              </a:spcBef>
            </a:pPr>
            <a:endParaRPr lang="en-US" altLang="en-US"/>
          </a:p>
          <a:p>
            <a:pPr>
              <a:spcBef>
                <a:spcPct val="0"/>
              </a:spcBef>
            </a:pPr>
            <a:r>
              <a:rPr lang="en-US" altLang="en-US"/>
              <a:t>Our goal within this project is to understand the shape of this space primarily with respect to the vegetation, as it relates to owl habitat.</a:t>
            </a:r>
          </a:p>
          <a:p>
            <a:pPr>
              <a:spcBef>
                <a:spcPct val="0"/>
              </a:spcBef>
            </a:pPr>
            <a:endParaRPr lang="en-US" altLang="en-US"/>
          </a:p>
          <a:p>
            <a:pPr>
              <a:spcBef>
                <a:spcPct val="0"/>
              </a:spcBef>
            </a:pPr>
            <a:endParaRPr lang="en-US" altLang="en-US"/>
          </a:p>
        </p:txBody>
      </p:sp>
      <p:sp>
        <p:nvSpPr>
          <p:cNvPr id="52227" name="Slide Number Placeholder 3">
            <a:extLst>
              <a:ext uri="{FF2B5EF4-FFF2-40B4-BE49-F238E27FC236}">
                <a16:creationId xmlns:a16="http://schemas.microsoft.com/office/drawing/2014/main" id="{CA135E29-587F-5CE6-80AE-4D44726C41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8398CA2-1331-4E46-B1DB-25F2714F58AE}" type="slidenum">
              <a:rPr lang="en-US" altLang="en-US"/>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6215B64A-A85F-0D24-5AE9-F2F00E6E6E6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C60CBBDD-1DEF-801B-3130-B9D4F71E30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3251" name="Slide Number Placeholder 3">
            <a:extLst>
              <a:ext uri="{FF2B5EF4-FFF2-40B4-BE49-F238E27FC236}">
                <a16:creationId xmlns:a16="http://schemas.microsoft.com/office/drawing/2014/main" id="{13947330-E230-819A-20FF-C76FAFBB1C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E795B3C-306C-457A-95A1-9C02E06B6658}" type="slidenum">
              <a:rPr lang="en-US" altLang="en-US"/>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A3F13C01-AC78-56AD-8863-58706A510EA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32D31D54-CE7F-FCA3-E19D-D5BF66F5A7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4275" name="Slide Number Placeholder 3">
            <a:extLst>
              <a:ext uri="{FF2B5EF4-FFF2-40B4-BE49-F238E27FC236}">
                <a16:creationId xmlns:a16="http://schemas.microsoft.com/office/drawing/2014/main" id="{40B7B2EF-1507-464B-32D7-57DD065A8A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AEF8990-B328-46CE-BACE-3CD84F4BA2DB}" type="slidenum">
              <a:rPr lang="en-US" altLang="en-US"/>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AF0DB6AB-BD4D-29C1-B767-A5C8E9DD0B1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5562CE34-B5B6-1007-F997-B69B01C18D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5299" name="Slide Number Placeholder 3">
            <a:extLst>
              <a:ext uri="{FF2B5EF4-FFF2-40B4-BE49-F238E27FC236}">
                <a16:creationId xmlns:a16="http://schemas.microsoft.com/office/drawing/2014/main" id="{88832F95-9100-43AC-23A8-0632C3C274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872D2D5-F7E3-4E94-90FF-68B7E494B17A}" type="slidenum">
              <a:rPr lang="en-US" altLang="en-US"/>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15CA08DD-9A1C-62D4-00BD-E8AA6DC9A90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A43471E0-F7EE-1CE8-1D7C-5AA1152082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6323" name="Slide Number Placeholder 3">
            <a:extLst>
              <a:ext uri="{FF2B5EF4-FFF2-40B4-BE49-F238E27FC236}">
                <a16:creationId xmlns:a16="http://schemas.microsoft.com/office/drawing/2014/main" id="{6CF1F44B-4477-DD77-EEE1-E3684E1957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171F4C8-4A49-47E8-97BD-B0FFCE9A3B35}" type="slidenum">
              <a:rPr lang="en-US" altLang="en-US"/>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3474955-0DC5-DB40-336F-ACCDB9F7FCD2}"/>
              </a:ext>
            </a:extLst>
          </p:cNvPr>
          <p:cNvSpPr>
            <a:spLocks noGrp="1"/>
          </p:cNvSpPr>
          <p:nvPr>
            <p:ph type="dt" sz="half" idx="10"/>
          </p:nvPr>
        </p:nvSpPr>
        <p:spPr/>
        <p:txBody>
          <a:bodyPr/>
          <a:lstStyle>
            <a:lvl1pPr>
              <a:defRPr/>
            </a:lvl1pPr>
          </a:lstStyle>
          <a:p>
            <a:fld id="{68097719-D4E1-4F1B-8132-D2AA874CA61C}"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5B0943FB-DD87-B4F3-86BE-63BEFE4F13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0E8319-49A5-674D-3989-9CE145E143BB}"/>
              </a:ext>
            </a:extLst>
          </p:cNvPr>
          <p:cNvSpPr>
            <a:spLocks noGrp="1"/>
          </p:cNvSpPr>
          <p:nvPr>
            <p:ph type="sldNum" sz="quarter" idx="12"/>
          </p:nvPr>
        </p:nvSpPr>
        <p:spPr/>
        <p:txBody>
          <a:bodyPr/>
          <a:lstStyle>
            <a:lvl1pPr>
              <a:defRPr/>
            </a:lvl1pPr>
          </a:lstStyle>
          <a:p>
            <a:fld id="{FE73FD9C-3440-4174-8FED-C16739F7B7F9}" type="slidenum">
              <a:rPr lang="en-US" altLang="en-US"/>
              <a:pPr/>
              <a:t>‹#›</a:t>
            </a:fld>
            <a:endParaRPr lang="en-US" altLang="en-US"/>
          </a:p>
        </p:txBody>
      </p:sp>
    </p:spTree>
    <p:extLst>
      <p:ext uri="{BB962C8B-B14F-4D97-AF65-F5344CB8AC3E}">
        <p14:creationId xmlns:p14="http://schemas.microsoft.com/office/powerpoint/2010/main" val="2960040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C1F7E-9084-4D02-C512-285BA1C0534B}"/>
              </a:ext>
            </a:extLst>
          </p:cNvPr>
          <p:cNvSpPr>
            <a:spLocks noGrp="1"/>
          </p:cNvSpPr>
          <p:nvPr>
            <p:ph type="dt" sz="half" idx="10"/>
          </p:nvPr>
        </p:nvSpPr>
        <p:spPr/>
        <p:txBody>
          <a:bodyPr/>
          <a:lstStyle>
            <a:lvl1pPr>
              <a:defRPr/>
            </a:lvl1pPr>
          </a:lstStyle>
          <a:p>
            <a:fld id="{6336D0A3-78A7-447B-8177-26AED826168C}"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60C241A8-51E9-5530-5FCC-273923B516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4E5BE1-2D29-9733-F89F-4C4636C62ED3}"/>
              </a:ext>
            </a:extLst>
          </p:cNvPr>
          <p:cNvSpPr>
            <a:spLocks noGrp="1"/>
          </p:cNvSpPr>
          <p:nvPr>
            <p:ph type="sldNum" sz="quarter" idx="12"/>
          </p:nvPr>
        </p:nvSpPr>
        <p:spPr/>
        <p:txBody>
          <a:bodyPr/>
          <a:lstStyle>
            <a:lvl1pPr>
              <a:defRPr/>
            </a:lvl1pPr>
          </a:lstStyle>
          <a:p>
            <a:fld id="{590B57B8-A882-4605-AEE1-5FFD0BCDFC91}" type="slidenum">
              <a:rPr lang="en-US" altLang="en-US"/>
              <a:pPr/>
              <a:t>‹#›</a:t>
            </a:fld>
            <a:endParaRPr lang="en-US" altLang="en-US"/>
          </a:p>
        </p:txBody>
      </p:sp>
    </p:spTree>
    <p:extLst>
      <p:ext uri="{BB962C8B-B14F-4D97-AF65-F5344CB8AC3E}">
        <p14:creationId xmlns:p14="http://schemas.microsoft.com/office/powerpoint/2010/main" val="2564288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2C7C7-A0C8-FB5F-EFFF-37C2B084BFCF}"/>
              </a:ext>
            </a:extLst>
          </p:cNvPr>
          <p:cNvSpPr>
            <a:spLocks noGrp="1"/>
          </p:cNvSpPr>
          <p:nvPr>
            <p:ph type="dt" sz="half" idx="10"/>
          </p:nvPr>
        </p:nvSpPr>
        <p:spPr/>
        <p:txBody>
          <a:bodyPr/>
          <a:lstStyle>
            <a:lvl1pPr>
              <a:defRPr/>
            </a:lvl1pPr>
          </a:lstStyle>
          <a:p>
            <a:fld id="{A15DCEB6-CAA5-406E-86D4-D3DF981B13CE}"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8D60CFFC-AC77-0E86-4F2C-50D7EE559C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45D123-7AEB-9391-6CE7-7958F62D0045}"/>
              </a:ext>
            </a:extLst>
          </p:cNvPr>
          <p:cNvSpPr>
            <a:spLocks noGrp="1"/>
          </p:cNvSpPr>
          <p:nvPr>
            <p:ph type="sldNum" sz="quarter" idx="12"/>
          </p:nvPr>
        </p:nvSpPr>
        <p:spPr/>
        <p:txBody>
          <a:bodyPr/>
          <a:lstStyle>
            <a:lvl1pPr>
              <a:defRPr/>
            </a:lvl1pPr>
          </a:lstStyle>
          <a:p>
            <a:fld id="{E082DE03-6149-4F95-8A79-5F68949BF0FA}" type="slidenum">
              <a:rPr lang="en-US" altLang="en-US"/>
              <a:pPr/>
              <a:t>‹#›</a:t>
            </a:fld>
            <a:endParaRPr lang="en-US" altLang="en-US"/>
          </a:p>
        </p:txBody>
      </p:sp>
    </p:spTree>
    <p:extLst>
      <p:ext uri="{BB962C8B-B14F-4D97-AF65-F5344CB8AC3E}">
        <p14:creationId xmlns:p14="http://schemas.microsoft.com/office/powerpoint/2010/main" val="2531651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25963"/>
          </a:xfrm>
        </p:spPr>
        <p:txBody>
          <a:bodyPr rtlCol="0">
            <a:normAutofit/>
          </a:bodyPr>
          <a:lstStyle/>
          <a:p>
            <a:pPr lvl="0"/>
            <a:endParaRPr lang="en-US" noProof="0"/>
          </a:p>
        </p:txBody>
      </p:sp>
      <p:sp>
        <p:nvSpPr>
          <p:cNvPr id="5" name="Rectangle 5">
            <a:extLst>
              <a:ext uri="{FF2B5EF4-FFF2-40B4-BE49-F238E27FC236}">
                <a16:creationId xmlns:a16="http://schemas.microsoft.com/office/drawing/2014/main" id="{FABD5218-B9C5-F5BA-06E0-E886E3E17103}"/>
              </a:ext>
            </a:extLst>
          </p:cNvPr>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807378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0AE4C9-E4B0-3E7B-311F-2030BCE52955}"/>
              </a:ext>
            </a:extLst>
          </p:cNvPr>
          <p:cNvSpPr>
            <a:spLocks noGrp="1"/>
          </p:cNvSpPr>
          <p:nvPr>
            <p:ph type="dt" sz="half" idx="10"/>
          </p:nvPr>
        </p:nvSpPr>
        <p:spPr/>
        <p:txBody>
          <a:bodyPr/>
          <a:lstStyle>
            <a:lvl1pPr>
              <a:defRPr/>
            </a:lvl1pPr>
          </a:lstStyle>
          <a:p>
            <a:fld id="{05B155F5-044D-47F3-B825-6779D9343A70}"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1566E35F-0D7C-4462-8062-327539DAC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14FB0E-ED2D-795E-30E4-76EF523F821F}"/>
              </a:ext>
            </a:extLst>
          </p:cNvPr>
          <p:cNvSpPr>
            <a:spLocks noGrp="1"/>
          </p:cNvSpPr>
          <p:nvPr>
            <p:ph type="sldNum" sz="quarter" idx="12"/>
          </p:nvPr>
        </p:nvSpPr>
        <p:spPr/>
        <p:txBody>
          <a:bodyPr/>
          <a:lstStyle>
            <a:lvl1pPr>
              <a:defRPr/>
            </a:lvl1pPr>
          </a:lstStyle>
          <a:p>
            <a:fld id="{A647AC2A-12DA-414B-898A-398F674E45E3}" type="slidenum">
              <a:rPr lang="en-US" altLang="en-US"/>
              <a:pPr/>
              <a:t>‹#›</a:t>
            </a:fld>
            <a:endParaRPr lang="en-US" altLang="en-US"/>
          </a:p>
        </p:txBody>
      </p:sp>
    </p:spTree>
    <p:extLst>
      <p:ext uri="{BB962C8B-B14F-4D97-AF65-F5344CB8AC3E}">
        <p14:creationId xmlns:p14="http://schemas.microsoft.com/office/powerpoint/2010/main" val="1547675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C6509A-8179-1F8C-C2B8-8BFDE40C91D6}"/>
              </a:ext>
            </a:extLst>
          </p:cNvPr>
          <p:cNvSpPr>
            <a:spLocks noGrp="1"/>
          </p:cNvSpPr>
          <p:nvPr>
            <p:ph type="dt" sz="half" idx="10"/>
          </p:nvPr>
        </p:nvSpPr>
        <p:spPr/>
        <p:txBody>
          <a:bodyPr/>
          <a:lstStyle>
            <a:lvl1pPr>
              <a:defRPr/>
            </a:lvl1pPr>
          </a:lstStyle>
          <a:p>
            <a:fld id="{AB512722-5E37-48B0-8532-86026F367E5A}"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19E8E9BE-3746-40BF-8F81-2BECB6A670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741D529-8CF8-5DB2-CE7E-F9F9F0E6C5E4}"/>
              </a:ext>
            </a:extLst>
          </p:cNvPr>
          <p:cNvSpPr>
            <a:spLocks noGrp="1"/>
          </p:cNvSpPr>
          <p:nvPr>
            <p:ph type="sldNum" sz="quarter" idx="12"/>
          </p:nvPr>
        </p:nvSpPr>
        <p:spPr/>
        <p:txBody>
          <a:bodyPr/>
          <a:lstStyle>
            <a:lvl1pPr>
              <a:defRPr/>
            </a:lvl1pPr>
          </a:lstStyle>
          <a:p>
            <a:fld id="{89BF6C4F-4223-4E87-8BD9-09F0C3A7B06C}" type="slidenum">
              <a:rPr lang="en-US" altLang="en-US"/>
              <a:pPr/>
              <a:t>‹#›</a:t>
            </a:fld>
            <a:endParaRPr lang="en-US" altLang="en-US"/>
          </a:p>
        </p:txBody>
      </p:sp>
    </p:spTree>
    <p:extLst>
      <p:ext uri="{BB962C8B-B14F-4D97-AF65-F5344CB8AC3E}">
        <p14:creationId xmlns:p14="http://schemas.microsoft.com/office/powerpoint/2010/main" val="4056409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E3EA161-A100-0D13-B9F4-B865CFE2ED7D}"/>
              </a:ext>
            </a:extLst>
          </p:cNvPr>
          <p:cNvSpPr>
            <a:spLocks noGrp="1"/>
          </p:cNvSpPr>
          <p:nvPr>
            <p:ph type="dt" sz="half" idx="10"/>
          </p:nvPr>
        </p:nvSpPr>
        <p:spPr/>
        <p:txBody>
          <a:bodyPr/>
          <a:lstStyle>
            <a:lvl1pPr>
              <a:defRPr/>
            </a:lvl1pPr>
          </a:lstStyle>
          <a:p>
            <a:fld id="{F5CFE9BC-3FA0-4796-9835-5B813EC72EB2}"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A33F5562-6083-F97D-1CCE-B81449B734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017347-11B2-7C88-AD3E-CA275B331DC9}"/>
              </a:ext>
            </a:extLst>
          </p:cNvPr>
          <p:cNvSpPr>
            <a:spLocks noGrp="1"/>
          </p:cNvSpPr>
          <p:nvPr>
            <p:ph type="sldNum" sz="quarter" idx="12"/>
          </p:nvPr>
        </p:nvSpPr>
        <p:spPr/>
        <p:txBody>
          <a:bodyPr/>
          <a:lstStyle>
            <a:lvl1pPr>
              <a:defRPr/>
            </a:lvl1pPr>
          </a:lstStyle>
          <a:p>
            <a:fld id="{B3E438A2-BDCE-4BD8-9FFA-0301C0E7E205}" type="slidenum">
              <a:rPr lang="en-US" altLang="en-US"/>
              <a:pPr/>
              <a:t>‹#›</a:t>
            </a:fld>
            <a:endParaRPr lang="en-US" altLang="en-US"/>
          </a:p>
        </p:txBody>
      </p:sp>
    </p:spTree>
    <p:extLst>
      <p:ext uri="{BB962C8B-B14F-4D97-AF65-F5344CB8AC3E}">
        <p14:creationId xmlns:p14="http://schemas.microsoft.com/office/powerpoint/2010/main" val="509197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15492A0-5D01-4658-EF83-1B9813295CF8}"/>
              </a:ext>
            </a:extLst>
          </p:cNvPr>
          <p:cNvSpPr>
            <a:spLocks noGrp="1"/>
          </p:cNvSpPr>
          <p:nvPr>
            <p:ph type="dt" sz="half" idx="10"/>
          </p:nvPr>
        </p:nvSpPr>
        <p:spPr/>
        <p:txBody>
          <a:bodyPr/>
          <a:lstStyle>
            <a:lvl1pPr>
              <a:defRPr/>
            </a:lvl1pPr>
          </a:lstStyle>
          <a:p>
            <a:fld id="{EA423DA5-AEB0-437E-AA1A-F333F04FD85C}" type="datetimeFigureOut">
              <a:rPr lang="en-US" altLang="en-US"/>
              <a:pPr/>
              <a:t>8/4/2025</a:t>
            </a:fld>
            <a:endParaRPr lang="en-US" altLang="en-US"/>
          </a:p>
        </p:txBody>
      </p:sp>
      <p:sp>
        <p:nvSpPr>
          <p:cNvPr id="8" name="Footer Placeholder 4">
            <a:extLst>
              <a:ext uri="{FF2B5EF4-FFF2-40B4-BE49-F238E27FC236}">
                <a16:creationId xmlns:a16="http://schemas.microsoft.com/office/drawing/2014/main" id="{178ACF14-1F18-A269-D14D-D42FA0FECD0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6D10D8A-2C8B-0A51-6E34-1D96D5F54868}"/>
              </a:ext>
            </a:extLst>
          </p:cNvPr>
          <p:cNvSpPr>
            <a:spLocks noGrp="1"/>
          </p:cNvSpPr>
          <p:nvPr>
            <p:ph type="sldNum" sz="quarter" idx="12"/>
          </p:nvPr>
        </p:nvSpPr>
        <p:spPr/>
        <p:txBody>
          <a:bodyPr/>
          <a:lstStyle>
            <a:lvl1pPr>
              <a:defRPr/>
            </a:lvl1pPr>
          </a:lstStyle>
          <a:p>
            <a:fld id="{7E3675AB-4DAE-4565-BA4D-9D5EEA69AB03}" type="slidenum">
              <a:rPr lang="en-US" altLang="en-US"/>
              <a:pPr/>
              <a:t>‹#›</a:t>
            </a:fld>
            <a:endParaRPr lang="en-US" altLang="en-US"/>
          </a:p>
        </p:txBody>
      </p:sp>
    </p:spTree>
    <p:extLst>
      <p:ext uri="{BB962C8B-B14F-4D97-AF65-F5344CB8AC3E}">
        <p14:creationId xmlns:p14="http://schemas.microsoft.com/office/powerpoint/2010/main" val="900517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B7D1FE1-4710-656D-0878-761DF1610F22}"/>
              </a:ext>
            </a:extLst>
          </p:cNvPr>
          <p:cNvSpPr>
            <a:spLocks noGrp="1"/>
          </p:cNvSpPr>
          <p:nvPr>
            <p:ph type="dt" sz="half" idx="10"/>
          </p:nvPr>
        </p:nvSpPr>
        <p:spPr/>
        <p:txBody>
          <a:bodyPr/>
          <a:lstStyle>
            <a:lvl1pPr>
              <a:defRPr/>
            </a:lvl1pPr>
          </a:lstStyle>
          <a:p>
            <a:fld id="{A8B0C0AC-60B7-4B86-B43F-C57A1772CBBB}"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43DB8DC3-F6E5-7711-EACC-355938A5BE0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5A6DB09-F295-7E28-6E78-73B66543A644}"/>
              </a:ext>
            </a:extLst>
          </p:cNvPr>
          <p:cNvSpPr>
            <a:spLocks noGrp="1"/>
          </p:cNvSpPr>
          <p:nvPr>
            <p:ph type="sldNum" sz="quarter" idx="12"/>
          </p:nvPr>
        </p:nvSpPr>
        <p:spPr/>
        <p:txBody>
          <a:bodyPr/>
          <a:lstStyle>
            <a:lvl1pPr>
              <a:defRPr/>
            </a:lvl1pPr>
          </a:lstStyle>
          <a:p>
            <a:fld id="{2F08F9C8-748A-4F58-A9AE-AFF58D01DC53}" type="slidenum">
              <a:rPr lang="en-US" altLang="en-US"/>
              <a:pPr/>
              <a:t>‹#›</a:t>
            </a:fld>
            <a:endParaRPr lang="en-US" altLang="en-US"/>
          </a:p>
        </p:txBody>
      </p:sp>
    </p:spTree>
    <p:extLst>
      <p:ext uri="{BB962C8B-B14F-4D97-AF65-F5344CB8AC3E}">
        <p14:creationId xmlns:p14="http://schemas.microsoft.com/office/powerpoint/2010/main" val="2396384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712F8D-83F6-8036-A507-B497D8458E65}"/>
              </a:ext>
            </a:extLst>
          </p:cNvPr>
          <p:cNvSpPr>
            <a:spLocks noGrp="1"/>
          </p:cNvSpPr>
          <p:nvPr>
            <p:ph type="dt" sz="half" idx="10"/>
          </p:nvPr>
        </p:nvSpPr>
        <p:spPr/>
        <p:txBody>
          <a:bodyPr/>
          <a:lstStyle>
            <a:lvl1pPr>
              <a:defRPr/>
            </a:lvl1pPr>
          </a:lstStyle>
          <a:p>
            <a:fld id="{BD95B28E-9D7E-4F1A-B00F-9AADA47B58E3}" type="datetimeFigureOut">
              <a:rPr lang="en-US" altLang="en-US"/>
              <a:pPr/>
              <a:t>8/4/2025</a:t>
            </a:fld>
            <a:endParaRPr lang="en-US" altLang="en-US"/>
          </a:p>
        </p:txBody>
      </p:sp>
      <p:sp>
        <p:nvSpPr>
          <p:cNvPr id="3" name="Footer Placeholder 4">
            <a:extLst>
              <a:ext uri="{FF2B5EF4-FFF2-40B4-BE49-F238E27FC236}">
                <a16:creationId xmlns:a16="http://schemas.microsoft.com/office/drawing/2014/main" id="{4B54E167-1B77-2E9A-E5DA-C6ABFEF6F36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414F4EA-5F4B-5155-266B-B8754E908763}"/>
              </a:ext>
            </a:extLst>
          </p:cNvPr>
          <p:cNvSpPr>
            <a:spLocks noGrp="1"/>
          </p:cNvSpPr>
          <p:nvPr>
            <p:ph type="sldNum" sz="quarter" idx="12"/>
          </p:nvPr>
        </p:nvSpPr>
        <p:spPr/>
        <p:txBody>
          <a:bodyPr/>
          <a:lstStyle>
            <a:lvl1pPr>
              <a:defRPr/>
            </a:lvl1pPr>
          </a:lstStyle>
          <a:p>
            <a:fld id="{2AE1E5C9-75AD-41A7-883F-73666ACF0758}" type="slidenum">
              <a:rPr lang="en-US" altLang="en-US"/>
              <a:pPr/>
              <a:t>‹#›</a:t>
            </a:fld>
            <a:endParaRPr lang="en-US" altLang="en-US"/>
          </a:p>
        </p:txBody>
      </p:sp>
    </p:spTree>
    <p:extLst>
      <p:ext uri="{BB962C8B-B14F-4D97-AF65-F5344CB8AC3E}">
        <p14:creationId xmlns:p14="http://schemas.microsoft.com/office/powerpoint/2010/main" val="3942228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D7CA681-9B96-F0F1-C79B-78B9E0E62157}"/>
              </a:ext>
            </a:extLst>
          </p:cNvPr>
          <p:cNvSpPr>
            <a:spLocks noGrp="1"/>
          </p:cNvSpPr>
          <p:nvPr>
            <p:ph type="dt" sz="half" idx="10"/>
          </p:nvPr>
        </p:nvSpPr>
        <p:spPr/>
        <p:txBody>
          <a:bodyPr/>
          <a:lstStyle>
            <a:lvl1pPr>
              <a:defRPr/>
            </a:lvl1pPr>
          </a:lstStyle>
          <a:p>
            <a:fld id="{182D5276-376D-4B7E-AD0D-F826C1B247B4}"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A0C97ED7-BC17-7B75-859D-D919E331DA3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0BF21A5-5A01-78FC-DBDE-EBC5317F9F89}"/>
              </a:ext>
            </a:extLst>
          </p:cNvPr>
          <p:cNvSpPr>
            <a:spLocks noGrp="1"/>
          </p:cNvSpPr>
          <p:nvPr>
            <p:ph type="sldNum" sz="quarter" idx="12"/>
          </p:nvPr>
        </p:nvSpPr>
        <p:spPr/>
        <p:txBody>
          <a:bodyPr/>
          <a:lstStyle>
            <a:lvl1pPr>
              <a:defRPr/>
            </a:lvl1pPr>
          </a:lstStyle>
          <a:p>
            <a:fld id="{553AABAC-B366-4D4A-B16E-2D642459F895}" type="slidenum">
              <a:rPr lang="en-US" altLang="en-US"/>
              <a:pPr/>
              <a:t>‹#›</a:t>
            </a:fld>
            <a:endParaRPr lang="en-US" altLang="en-US"/>
          </a:p>
        </p:txBody>
      </p:sp>
    </p:spTree>
    <p:extLst>
      <p:ext uri="{BB962C8B-B14F-4D97-AF65-F5344CB8AC3E}">
        <p14:creationId xmlns:p14="http://schemas.microsoft.com/office/powerpoint/2010/main" val="373303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3446333-CDFF-1026-DE0C-947129455380}"/>
              </a:ext>
            </a:extLst>
          </p:cNvPr>
          <p:cNvSpPr>
            <a:spLocks noGrp="1"/>
          </p:cNvSpPr>
          <p:nvPr>
            <p:ph type="dt" sz="half" idx="10"/>
          </p:nvPr>
        </p:nvSpPr>
        <p:spPr/>
        <p:txBody>
          <a:bodyPr/>
          <a:lstStyle>
            <a:lvl1pPr>
              <a:defRPr/>
            </a:lvl1pPr>
          </a:lstStyle>
          <a:p>
            <a:fld id="{F66F712C-5663-4EFB-9CE2-A991E9EB3A3D}"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6192C9B0-49EA-C471-94F2-343334F94A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1323F97-CC9C-9A9E-DCF0-E08535F799D5}"/>
              </a:ext>
            </a:extLst>
          </p:cNvPr>
          <p:cNvSpPr>
            <a:spLocks noGrp="1"/>
          </p:cNvSpPr>
          <p:nvPr>
            <p:ph type="sldNum" sz="quarter" idx="12"/>
          </p:nvPr>
        </p:nvSpPr>
        <p:spPr/>
        <p:txBody>
          <a:bodyPr/>
          <a:lstStyle>
            <a:lvl1pPr>
              <a:defRPr/>
            </a:lvl1pPr>
          </a:lstStyle>
          <a:p>
            <a:fld id="{BC4EAAFC-3BD1-419B-9F99-559C7779CBB2}" type="slidenum">
              <a:rPr lang="en-US" altLang="en-US"/>
              <a:pPr/>
              <a:t>‹#›</a:t>
            </a:fld>
            <a:endParaRPr lang="en-US" altLang="en-US"/>
          </a:p>
        </p:txBody>
      </p:sp>
    </p:spTree>
    <p:extLst>
      <p:ext uri="{BB962C8B-B14F-4D97-AF65-F5344CB8AC3E}">
        <p14:creationId xmlns:p14="http://schemas.microsoft.com/office/powerpoint/2010/main" val="122943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A0AFA7B-D06C-DBC9-7C6A-AE3EECF3A90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88D114B-FB6F-BD30-7CE1-DBF333D9023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2FD5470-CE7A-7E7B-ED84-85E92007572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57861B3-39D7-401F-A6F8-ECE51AFE656D}"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0E829532-4366-FD21-F7D3-009D80B68B3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8634A19-6AC2-A9EF-FA24-192B83B7FD5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BF6CBED-4B10-459D-BC86-CF13264F06A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1F65-7381-AB48-5112-3725FE10874A}"/>
              </a:ext>
            </a:extLst>
          </p:cNvPr>
          <p:cNvSpPr>
            <a:spLocks noGrp="1"/>
          </p:cNvSpPr>
          <p:nvPr>
            <p:ph type="ctrTitle"/>
          </p:nvPr>
        </p:nvSpPr>
        <p:spPr>
          <a:xfrm>
            <a:off x="685800" y="838200"/>
            <a:ext cx="7772400" cy="2613025"/>
          </a:xfrm>
        </p:spPr>
        <p:txBody>
          <a:bodyPr rtlCol="0">
            <a:normAutofit fontScale="90000"/>
          </a:bodyPr>
          <a:lstStyle/>
          <a:p>
            <a:pPr fontAlgn="auto">
              <a:spcAft>
                <a:spcPts val="0"/>
              </a:spcAft>
              <a:defRPr/>
            </a:pPr>
            <a:r>
              <a:rPr lang="en-US" dirty="0">
                <a:ea typeface="+mj-ea"/>
              </a:rPr>
              <a:t>Integrating Climate Change into Landscape Planning</a:t>
            </a:r>
            <a:br>
              <a:rPr lang="en-US" dirty="0">
                <a:ea typeface="+mj-ea"/>
              </a:rPr>
            </a:br>
            <a:br>
              <a:rPr lang="en-US" dirty="0">
                <a:ea typeface="+mj-ea"/>
              </a:rPr>
            </a:br>
            <a:r>
              <a:rPr lang="en-US" sz="3600" i="1" dirty="0">
                <a:ea typeface="+mj-ea"/>
              </a:rPr>
              <a:t>Modeling climate and management interactions within the ILAP framework</a:t>
            </a:r>
            <a:endParaRPr lang="en-US" i="1" dirty="0">
              <a:ea typeface="+mj-ea"/>
            </a:endParaRPr>
          </a:p>
        </p:txBody>
      </p:sp>
      <p:sp>
        <p:nvSpPr>
          <p:cNvPr id="3074" name="Subtitle 2">
            <a:extLst>
              <a:ext uri="{FF2B5EF4-FFF2-40B4-BE49-F238E27FC236}">
                <a16:creationId xmlns:a16="http://schemas.microsoft.com/office/drawing/2014/main" id="{4BDA1B74-EFD4-8043-A7BD-728F9EB28F0A}"/>
              </a:ext>
            </a:extLst>
          </p:cNvPr>
          <p:cNvSpPr>
            <a:spLocks noGrp="1"/>
          </p:cNvSpPr>
          <p:nvPr>
            <p:ph type="subTitle" idx="1"/>
          </p:nvPr>
        </p:nvSpPr>
        <p:spPr/>
        <p:txBody>
          <a:bodyPr/>
          <a:lstStyle/>
          <a:p>
            <a:r>
              <a:rPr lang="en-US" altLang="en-US">
                <a:solidFill>
                  <a:schemeClr val="tx2"/>
                </a:solidFill>
              </a:rPr>
              <a:t>April 23, 2013</a:t>
            </a:r>
          </a:p>
          <a:p>
            <a:r>
              <a:rPr lang="en-US" altLang="en-US">
                <a:solidFill>
                  <a:schemeClr val="tx2"/>
                </a:solidFill>
              </a:rPr>
              <a:t>Jessica Halofsky</a:t>
            </a:r>
          </a:p>
          <a:p>
            <a:r>
              <a:rPr lang="en-US" altLang="en-US">
                <a:solidFill>
                  <a:schemeClr val="tx2"/>
                </a:solidFill>
              </a:rPr>
              <a:t>Emilie Henderson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F56A5205-DACF-EAF8-8FCC-1E8A95174907}"/>
              </a:ext>
            </a:extLst>
          </p:cNvPr>
          <p:cNvSpPr>
            <a:spLocks noGrp="1"/>
          </p:cNvSpPr>
          <p:nvPr>
            <p:ph type="title"/>
          </p:nvPr>
        </p:nvSpPr>
        <p:spPr/>
        <p:txBody>
          <a:bodyPr/>
          <a:lstStyle/>
          <a:p>
            <a:r>
              <a:rPr lang="en-US" altLang="en-US"/>
              <a:t>General Topics</a:t>
            </a:r>
          </a:p>
        </p:txBody>
      </p:sp>
      <p:sp>
        <p:nvSpPr>
          <p:cNvPr id="3" name="Content Placeholder 2">
            <a:extLst>
              <a:ext uri="{FF2B5EF4-FFF2-40B4-BE49-F238E27FC236}">
                <a16:creationId xmlns:a16="http://schemas.microsoft.com/office/drawing/2014/main" id="{9B3291F7-D6F8-C89C-BBEB-D21C718D5EA4}"/>
              </a:ext>
            </a:extLst>
          </p:cNvPr>
          <p:cNvSpPr>
            <a:spLocks noGrp="1"/>
          </p:cNvSpPr>
          <p:nvPr>
            <p:ph idx="1"/>
          </p:nvPr>
        </p:nvSpPr>
        <p:spPr/>
        <p:txBody>
          <a:bodyPr rtlCol="0">
            <a:normAutofit/>
          </a:bodyPr>
          <a:lstStyle/>
          <a:p>
            <a:pPr fontAlgn="auto">
              <a:spcAft>
                <a:spcPts val="0"/>
              </a:spcAft>
              <a:defRPr/>
            </a:pPr>
            <a:r>
              <a:rPr lang="en-US" dirty="0">
                <a:solidFill>
                  <a:schemeClr val="bg1">
                    <a:lumMod val="50000"/>
                  </a:schemeClr>
                </a:solidFill>
                <a:ea typeface="+mn-ea"/>
              </a:rPr>
              <a:t>Starting Conditions </a:t>
            </a:r>
          </a:p>
          <a:p>
            <a:pPr fontAlgn="auto">
              <a:spcAft>
                <a:spcPts val="0"/>
              </a:spcAft>
              <a:defRPr/>
            </a:pPr>
            <a:r>
              <a:rPr lang="en-US" b="1" dirty="0">
                <a:ea typeface="+mn-ea"/>
              </a:rPr>
              <a:t>State Transition Modeling, without accounting for climate</a:t>
            </a:r>
          </a:p>
          <a:p>
            <a:pPr fontAlgn="auto">
              <a:spcAft>
                <a:spcPts val="0"/>
              </a:spcAft>
              <a:defRPr/>
            </a:pPr>
            <a:r>
              <a:rPr lang="en-US" dirty="0">
                <a:solidFill>
                  <a:schemeClr val="bg1">
                    <a:lumMod val="50000"/>
                  </a:schemeClr>
                </a:solidFill>
                <a:ea typeface="+mn-ea"/>
              </a:rPr>
              <a:t>Climate impacts modeling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B8CE7BA1-7F68-D457-919C-544E15AB5DBC}"/>
              </a:ext>
            </a:extLst>
          </p:cNvPr>
          <p:cNvSpPr>
            <a:spLocks noGrp="1"/>
          </p:cNvSpPr>
          <p:nvPr>
            <p:ph type="title"/>
          </p:nvPr>
        </p:nvSpPr>
        <p:spPr/>
        <p:txBody>
          <a:bodyPr/>
          <a:lstStyle/>
          <a:p>
            <a:r>
              <a:rPr lang="en-US" altLang="en-US"/>
              <a:t>State and Transition Modeling</a:t>
            </a:r>
          </a:p>
        </p:txBody>
      </p:sp>
      <p:sp>
        <p:nvSpPr>
          <p:cNvPr id="4" name="Rectangle 3">
            <a:extLst>
              <a:ext uri="{FF2B5EF4-FFF2-40B4-BE49-F238E27FC236}">
                <a16:creationId xmlns:a16="http://schemas.microsoft.com/office/drawing/2014/main" id="{17CF182C-34BA-A736-BB52-10B4E2EA5C54}"/>
              </a:ext>
            </a:extLst>
          </p:cNvPr>
          <p:cNvSpPr/>
          <p:nvPr/>
        </p:nvSpPr>
        <p:spPr>
          <a:xfrm>
            <a:off x="2286000" y="1905000"/>
            <a:ext cx="14478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Early </a:t>
            </a:r>
            <a:r>
              <a:rPr lang="en-US" dirty="0" err="1"/>
              <a:t>Successional</a:t>
            </a:r>
            <a:endParaRPr lang="en-US" dirty="0"/>
          </a:p>
        </p:txBody>
      </p:sp>
      <p:sp>
        <p:nvSpPr>
          <p:cNvPr id="5" name="Rectangle 4">
            <a:extLst>
              <a:ext uri="{FF2B5EF4-FFF2-40B4-BE49-F238E27FC236}">
                <a16:creationId xmlns:a16="http://schemas.microsoft.com/office/drawing/2014/main" id="{BAFC1E37-2E78-76E4-6B38-D80FFE2040E4}"/>
              </a:ext>
            </a:extLst>
          </p:cNvPr>
          <p:cNvSpPr/>
          <p:nvPr/>
        </p:nvSpPr>
        <p:spPr>
          <a:xfrm>
            <a:off x="5181600" y="1905000"/>
            <a:ext cx="14478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Young Forest</a:t>
            </a:r>
          </a:p>
        </p:txBody>
      </p:sp>
      <p:sp>
        <p:nvSpPr>
          <p:cNvPr id="6" name="Rectangle 5">
            <a:extLst>
              <a:ext uri="{FF2B5EF4-FFF2-40B4-BE49-F238E27FC236}">
                <a16:creationId xmlns:a16="http://schemas.microsoft.com/office/drawing/2014/main" id="{C6EB5D95-65BA-1AC5-D9FB-C0325B07B999}"/>
              </a:ext>
            </a:extLst>
          </p:cNvPr>
          <p:cNvSpPr/>
          <p:nvPr/>
        </p:nvSpPr>
        <p:spPr>
          <a:xfrm>
            <a:off x="2286000" y="4267200"/>
            <a:ext cx="14478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Mature Forest</a:t>
            </a:r>
          </a:p>
        </p:txBody>
      </p:sp>
      <p:sp>
        <p:nvSpPr>
          <p:cNvPr id="7" name="Rectangle 6">
            <a:extLst>
              <a:ext uri="{FF2B5EF4-FFF2-40B4-BE49-F238E27FC236}">
                <a16:creationId xmlns:a16="http://schemas.microsoft.com/office/drawing/2014/main" id="{0DE7B954-CD0A-F08F-E137-AFF696B1E3FE}"/>
              </a:ext>
            </a:extLst>
          </p:cNvPr>
          <p:cNvSpPr/>
          <p:nvPr/>
        </p:nvSpPr>
        <p:spPr>
          <a:xfrm>
            <a:off x="5181600" y="4267200"/>
            <a:ext cx="14478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Old Growth Forest</a:t>
            </a:r>
          </a:p>
        </p:txBody>
      </p:sp>
      <p:grpSp>
        <p:nvGrpSpPr>
          <p:cNvPr id="13318" name="Group 16">
            <a:extLst>
              <a:ext uri="{FF2B5EF4-FFF2-40B4-BE49-F238E27FC236}">
                <a16:creationId xmlns:a16="http://schemas.microsoft.com/office/drawing/2014/main" id="{851514CA-1DEF-22F1-6B8A-EC5BE9961D2C}"/>
              </a:ext>
            </a:extLst>
          </p:cNvPr>
          <p:cNvGrpSpPr>
            <a:grpSpLocks/>
          </p:cNvGrpSpPr>
          <p:nvPr/>
        </p:nvGrpSpPr>
        <p:grpSpPr bwMode="auto">
          <a:xfrm>
            <a:off x="3009900" y="2514600"/>
            <a:ext cx="5045075" cy="2362200"/>
            <a:chOff x="3009900" y="2514600"/>
            <a:chExt cx="5045132" cy="2362200"/>
          </a:xfrm>
        </p:grpSpPr>
        <p:cxnSp>
          <p:nvCxnSpPr>
            <p:cNvPr id="9" name="Straight Arrow Connector 8">
              <a:extLst>
                <a:ext uri="{FF2B5EF4-FFF2-40B4-BE49-F238E27FC236}">
                  <a16:creationId xmlns:a16="http://schemas.microsoft.com/office/drawing/2014/main" id="{6BEBD625-E580-9B38-D5B6-32511D812596}"/>
                </a:ext>
              </a:extLst>
            </p:cNvPr>
            <p:cNvCxnSpPr>
              <a:stCxn id="4" idx="3"/>
              <a:endCxn id="5" idx="1"/>
            </p:cNvCxnSpPr>
            <p:nvPr/>
          </p:nvCxnSpPr>
          <p:spPr>
            <a:xfrm>
              <a:off x="3733808" y="2514600"/>
              <a:ext cx="1447816"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15AA2DE-4C75-40D3-DB7A-8F906E0F3286}"/>
                </a:ext>
              </a:extLst>
            </p:cNvPr>
            <p:cNvCxnSpPr>
              <a:stCxn id="5" idx="2"/>
              <a:endCxn id="6" idx="0"/>
            </p:cNvCxnSpPr>
            <p:nvPr/>
          </p:nvCxnSpPr>
          <p:spPr>
            <a:xfrm flipH="1">
              <a:off x="3009900" y="3124200"/>
              <a:ext cx="2895633" cy="11430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AD92FA8-F913-E56D-5D10-B4055DAB471E}"/>
                </a:ext>
              </a:extLst>
            </p:cNvPr>
            <p:cNvCxnSpPr>
              <a:stCxn id="6" idx="3"/>
              <a:endCxn id="7" idx="1"/>
            </p:cNvCxnSpPr>
            <p:nvPr/>
          </p:nvCxnSpPr>
          <p:spPr>
            <a:xfrm>
              <a:off x="3733808" y="4876800"/>
              <a:ext cx="1447816"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3334" name="TextBox 15">
              <a:extLst>
                <a:ext uri="{FF2B5EF4-FFF2-40B4-BE49-F238E27FC236}">
                  <a16:creationId xmlns:a16="http://schemas.microsoft.com/office/drawing/2014/main" id="{25722B66-DB3B-C89E-A9A0-4E5AC7A684D9}"/>
                </a:ext>
              </a:extLst>
            </p:cNvPr>
            <p:cNvSpPr txBox="1">
              <a:spLocks noChangeArrowheads="1"/>
            </p:cNvSpPr>
            <p:nvPr/>
          </p:nvSpPr>
          <p:spPr bwMode="auto">
            <a:xfrm>
              <a:off x="7162800" y="2514600"/>
              <a:ext cx="892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B050"/>
                  </a:solidFill>
                </a:rPr>
                <a:t>Growth</a:t>
              </a:r>
            </a:p>
          </p:txBody>
        </p:sp>
      </p:grpSp>
      <p:sp>
        <p:nvSpPr>
          <p:cNvPr id="18" name="Rectangle 17">
            <a:extLst>
              <a:ext uri="{FF2B5EF4-FFF2-40B4-BE49-F238E27FC236}">
                <a16:creationId xmlns:a16="http://schemas.microsoft.com/office/drawing/2014/main" id="{806A1C65-C380-9F7A-2FF8-3D55E63A9B3D}"/>
              </a:ext>
            </a:extLst>
          </p:cNvPr>
          <p:cNvSpPr/>
          <p:nvPr/>
        </p:nvSpPr>
        <p:spPr>
          <a:xfrm>
            <a:off x="2362200" y="1981200"/>
            <a:ext cx="152400" cy="1524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9" name="Curved Connector 18">
            <a:extLst>
              <a:ext uri="{FF2B5EF4-FFF2-40B4-BE49-F238E27FC236}">
                <a16:creationId xmlns:a16="http://schemas.microsoft.com/office/drawing/2014/main" id="{93AA58F2-C2BE-DF7C-7822-5FE7411AAB57}"/>
              </a:ext>
            </a:extLst>
          </p:cNvPr>
          <p:cNvCxnSpPr>
            <a:stCxn id="7" idx="3"/>
            <a:endCxn id="4" idx="2"/>
          </p:cNvCxnSpPr>
          <p:nvPr/>
        </p:nvCxnSpPr>
        <p:spPr>
          <a:xfrm flipH="1" flipV="1">
            <a:off x="3009900" y="3124200"/>
            <a:ext cx="3619500" cy="1752600"/>
          </a:xfrm>
          <a:prstGeom prst="curvedConnector4">
            <a:avLst>
              <a:gd name="adj1" fmla="val -6316"/>
              <a:gd name="adj2" fmla="val 67391"/>
            </a:avLst>
          </a:prstGeom>
          <a:ln w="38100">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3AA773CA-B8C5-0348-460B-D40298AEB7A9}"/>
              </a:ext>
            </a:extLst>
          </p:cNvPr>
          <p:cNvCxnSpPr>
            <a:stCxn id="5" idx="2"/>
            <a:endCxn id="4" idx="2"/>
          </p:cNvCxnSpPr>
          <p:nvPr/>
        </p:nvCxnSpPr>
        <p:spPr>
          <a:xfrm rot="5400000">
            <a:off x="4457700" y="1676400"/>
            <a:ext cx="12700" cy="2895600"/>
          </a:xfrm>
          <a:prstGeom prst="curvedConnector3">
            <a:avLst>
              <a:gd name="adj1" fmla="val 1800000"/>
            </a:avLst>
          </a:prstGeom>
          <a:ln w="38100">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hape 22">
            <a:extLst>
              <a:ext uri="{FF2B5EF4-FFF2-40B4-BE49-F238E27FC236}">
                <a16:creationId xmlns:a16="http://schemas.microsoft.com/office/drawing/2014/main" id="{75126CD7-447C-EB58-AB92-4ED2F659F796}"/>
              </a:ext>
            </a:extLst>
          </p:cNvPr>
          <p:cNvCxnSpPr>
            <a:stCxn id="6" idx="3"/>
            <a:endCxn id="4" idx="2"/>
          </p:cNvCxnSpPr>
          <p:nvPr/>
        </p:nvCxnSpPr>
        <p:spPr>
          <a:xfrm flipH="1" flipV="1">
            <a:off x="3009900" y="3124200"/>
            <a:ext cx="723900" cy="1752600"/>
          </a:xfrm>
          <a:prstGeom prst="curvedConnector4">
            <a:avLst>
              <a:gd name="adj1" fmla="val -31579"/>
              <a:gd name="adj2" fmla="val 67391"/>
            </a:avLst>
          </a:prstGeom>
          <a:ln w="38100">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3323" name="TextBox 24">
            <a:extLst>
              <a:ext uri="{FF2B5EF4-FFF2-40B4-BE49-F238E27FC236}">
                <a16:creationId xmlns:a16="http://schemas.microsoft.com/office/drawing/2014/main" id="{4BC75044-F8E9-D3A3-C374-B3DAA0844FCC}"/>
              </a:ext>
            </a:extLst>
          </p:cNvPr>
          <p:cNvSpPr txBox="1">
            <a:spLocks noChangeArrowheads="1"/>
          </p:cNvSpPr>
          <p:nvPr/>
        </p:nvSpPr>
        <p:spPr bwMode="auto">
          <a:xfrm>
            <a:off x="7162800" y="2784475"/>
            <a:ext cx="536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FFC000"/>
                </a:solidFill>
              </a:rPr>
              <a:t>Fire</a:t>
            </a:r>
          </a:p>
        </p:txBody>
      </p:sp>
      <p:sp>
        <p:nvSpPr>
          <p:cNvPr id="27" name="Rectangle 26">
            <a:extLst>
              <a:ext uri="{FF2B5EF4-FFF2-40B4-BE49-F238E27FC236}">
                <a16:creationId xmlns:a16="http://schemas.microsoft.com/office/drawing/2014/main" id="{A99EBA52-C21A-BA77-3604-EE1A24D7BFA3}"/>
              </a:ext>
            </a:extLst>
          </p:cNvPr>
          <p:cNvSpPr/>
          <p:nvPr/>
        </p:nvSpPr>
        <p:spPr>
          <a:xfrm>
            <a:off x="2514600" y="2133600"/>
            <a:ext cx="152400" cy="1524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a:extLst>
              <a:ext uri="{FF2B5EF4-FFF2-40B4-BE49-F238E27FC236}">
                <a16:creationId xmlns:a16="http://schemas.microsoft.com/office/drawing/2014/main" id="{12823976-C061-5058-A88D-771387C0B89E}"/>
              </a:ext>
            </a:extLst>
          </p:cNvPr>
          <p:cNvSpPr/>
          <p:nvPr/>
        </p:nvSpPr>
        <p:spPr>
          <a:xfrm>
            <a:off x="2667000" y="2286000"/>
            <a:ext cx="152400" cy="1524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9" name="Elbow Connector 28">
            <a:extLst>
              <a:ext uri="{FF2B5EF4-FFF2-40B4-BE49-F238E27FC236}">
                <a16:creationId xmlns:a16="http://schemas.microsoft.com/office/drawing/2014/main" id="{7B0E89DD-64CF-8D56-884F-C78892FBBEE5}"/>
              </a:ext>
            </a:extLst>
          </p:cNvPr>
          <p:cNvCxnSpPr>
            <a:stCxn id="6" idx="3"/>
            <a:endCxn id="4" idx="2"/>
          </p:cNvCxnSpPr>
          <p:nvPr/>
        </p:nvCxnSpPr>
        <p:spPr>
          <a:xfrm flipH="1" flipV="1">
            <a:off x="3009900" y="3124200"/>
            <a:ext cx="723900" cy="1752600"/>
          </a:xfrm>
          <a:prstGeom prst="bentConnector4">
            <a:avLst>
              <a:gd name="adj1" fmla="val -31579"/>
              <a:gd name="adj2" fmla="val 6739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3327" name="TextBox 37">
            <a:extLst>
              <a:ext uri="{FF2B5EF4-FFF2-40B4-BE49-F238E27FC236}">
                <a16:creationId xmlns:a16="http://schemas.microsoft.com/office/drawing/2014/main" id="{0A504A09-5C23-5C0A-6E7C-1659C8FFE775}"/>
              </a:ext>
            </a:extLst>
          </p:cNvPr>
          <p:cNvSpPr txBox="1">
            <a:spLocks noChangeArrowheads="1"/>
          </p:cNvSpPr>
          <p:nvPr/>
        </p:nvSpPr>
        <p:spPr bwMode="auto">
          <a:xfrm>
            <a:off x="7162800" y="3048000"/>
            <a:ext cx="1490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70C0"/>
                </a:solidFill>
              </a:rPr>
              <a:t>Regeneration </a:t>
            </a:r>
          </a:p>
          <a:p>
            <a:r>
              <a:rPr lang="en-US" altLang="en-US">
                <a:solidFill>
                  <a:srgbClr val="0070C0"/>
                </a:solidFill>
              </a:rPr>
              <a:t>Harvest</a:t>
            </a:r>
          </a:p>
        </p:txBody>
      </p:sp>
      <p:sp>
        <p:nvSpPr>
          <p:cNvPr id="26" name="Rectangle 25">
            <a:extLst>
              <a:ext uri="{FF2B5EF4-FFF2-40B4-BE49-F238E27FC236}">
                <a16:creationId xmlns:a16="http://schemas.microsoft.com/office/drawing/2014/main" id="{F02FBB15-B944-B976-01C6-4F227C127551}"/>
              </a:ext>
            </a:extLst>
          </p:cNvPr>
          <p:cNvSpPr/>
          <p:nvPr/>
        </p:nvSpPr>
        <p:spPr>
          <a:xfrm>
            <a:off x="3124200" y="5181600"/>
            <a:ext cx="152400" cy="1524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a:extLst>
              <a:ext uri="{FF2B5EF4-FFF2-40B4-BE49-F238E27FC236}">
                <a16:creationId xmlns:a16="http://schemas.microsoft.com/office/drawing/2014/main" id="{4184A33F-E606-0BBB-4B37-96CBA7E7D531}"/>
              </a:ext>
            </a:extLst>
          </p:cNvPr>
          <p:cNvSpPr/>
          <p:nvPr/>
        </p:nvSpPr>
        <p:spPr>
          <a:xfrm>
            <a:off x="5486400" y="5257800"/>
            <a:ext cx="152400" cy="1524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a:extLst>
              <a:ext uri="{FF2B5EF4-FFF2-40B4-BE49-F238E27FC236}">
                <a16:creationId xmlns:a16="http://schemas.microsoft.com/office/drawing/2014/main" id="{32739078-080B-672E-ECE5-48DDE58276F0}"/>
              </a:ext>
            </a:extLst>
          </p:cNvPr>
          <p:cNvSpPr/>
          <p:nvPr/>
        </p:nvSpPr>
        <p:spPr>
          <a:xfrm>
            <a:off x="5867400" y="2819400"/>
            <a:ext cx="152400" cy="1524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6.94444E-6 -4.44444E-6 L 0.32447 -0.003 L 0.00885 0.34977 L 0.32551 0.35417 " pathEditMode="relative" ptsTypes="AAAA">
                                      <p:cBhvr>
                                        <p:cTn id="6" dur="5000" fill="hold"/>
                                        <p:tgtEl>
                                          <p:spTgt spid="18"/>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6.94444E-6 -4.44444E-6 L 0.32447 -0.003 L 0.00885 0.34977 L 0.32551 0.35417 " pathEditMode="relative" ptsTypes="AAAA">
                                      <p:cBhvr>
                                        <p:cTn id="8" dur="5000" fill="hold"/>
                                        <p:tgtEl>
                                          <p:spTgt spid="27"/>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5.55112E-17 0.0007 L 0.32674 0.0051 L 0.01892 0.34445 C 0.04497 0.37084 0.03733 0.36852 0.05451 0.37547 C 0.06094 0.38149 0.07101 0.38149 0.07882 0.3845 C 0.08854 0.38403 0.09826 0.38496 0.10781 0.38287 C 0.11076 0.38218 0.12344 0.37014 0.12674 0.36806 C 0.13281 0.36412 0.13559 0.35741 0.13889 0.35047 C 0.14028 0.34746 0.1434 0.34144 0.1434 0.34144 C 0.14462 0.3345 0.14618 0.32755 0.14774 0.32084 C 0.14913 0.29283 0.15104 0.27848 0.14896 0.24815 C 0.14878 0.24514 0.14253 0.23426 0.14219 0.23334 C 0.13698 0.21922 0.12986 0.21436 0.11892 0.20973 C 0.11267 0.20325 0.10556 0.2 0.09774 0.19769 C 0.0941 0.19051 0.09045 0.18936 0.08438 0.1875 C 0.07795 0.18311 0.07986 0.18079 0.07222 0.17848 C 0.06736 0.17524 0.06267 0.17084 0.05781 0.16806 C 0.05573 0.1669 0.05104 0.16528 0.05104 0.16528 C 0.04583 0.16042 0.04115 0.15857 0.03559 0.15325 C 0.03403 0.15186 0.03264 0.15024 0.03108 0.14885 C 0.03003 0.14792 0.02778 0.14584 0.02778 0.14584 C 0.02222 0.13496 0.02135 0.12639 0.01997 0.11343 C 0.02031 0.10209 0.01736 0.06135 0.02448 0.04375 " pathEditMode="relative" ptsTypes="AAffffffffffffffffffffA">
                                      <p:cBhvr>
                                        <p:cTn id="10" dur="5000" fill="hold"/>
                                        <p:tgtEl>
                                          <p:spTgt spid="28"/>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3.05556E-6 2.59259E-6 L -0.34114 0.28588 L -0.01336 0.29028 " pathEditMode="relative" ptsTypes="AAA">
                                      <p:cBhvr>
                                        <p:cTn id="12" dur="5000" fill="hold"/>
                                        <p:tgtEl>
                                          <p:spTgt spid="31"/>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3.88889E-6 1.11111E-6 C 0.03472 -0.02061 0.06944 -0.04144 0.10434 -0.06204 C 0.10833 -0.06436 0.11233 -0.06505 0.11667 -0.06667 C 0.11892 -0.0676 0.12326 -0.06945 0.12326 -0.06945 C 0.12483 -0.07107 0.12621 -0.07292 0.12778 -0.07408 C 0.12882 -0.07477 0.13021 -0.07431 0.13108 -0.07547 C 0.13559 -0.08148 0.13681 -0.09005 0.13889 -0.09769 C 0.14028 -0.11991 0.14444 -0.14723 0.12882 -0.16135 C 0.12691 -0.16898 0.12378 -0.17871 0.11771 -0.18218 C 0.1125 -0.18519 0.10642 -0.18542 0.10104 -0.18797 C 0.0908 -0.1926 0.07934 -0.19676 0.06875 -0.2 C 0.06076 -0.20232 0.05243 -0.20232 0.04444 -0.2044 C 0.03403 -0.20718 0.03385 -0.2088 0.02101 -0.21019 C 0.01302 -0.2132 0.00469 -0.21621 -0.00347 -0.2176 C -0.01181 -0.22176 -0.01997 -0.2213 -0.02899 -0.22223 C -0.05069 -0.22755 -0.02604 -0.22199 -0.08125 -0.225 C -0.11146 -0.22662 -0.14184 -0.23311 -0.17222 -0.23542 C -0.17847 -0.23843 -0.18646 -0.23866 -0.19236 -0.24283 C -0.20122 -0.24908 -0.21163 -0.25672 -0.22118 -0.26065 C -0.22465 -0.26389 -0.23142 -0.2676 -0.23559 -0.26945 C -0.24288 -0.27616 -0.2474 -0.28681 -0.25451 -0.29329 C -0.25538 -0.30371 -0.25573 -0.31135 -0.26007 -0.31991 C -0.26424 -0.33727 -0.26233 -0.35486 -0.26233 -0.37315 L 0.02882 -0.38519 " pathEditMode="relative" ptsTypes="ffffffffffffffffffffffAA">
                                      <p:cBhvr>
                                        <p:cTn id="14" dur="5000" fill="hold"/>
                                        <p:tgtEl>
                                          <p:spTgt spid="30"/>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1.66667E-6 -4.81481E-6 L 0.08333 -0.06088 L 0.08333 -0.22685 L -0.01667 -0.22685 L -0.01458 -0.39421 L 0.30434 -0.42222 " pathEditMode="relative" ptsTypes="AAAAAA">
                                      <p:cBhvr>
                                        <p:cTn id="16" dur="5000" fill="hold"/>
                                        <p:tgtEl>
                                          <p:spTgt spid="2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28" grpId="0" animBg="1"/>
      <p:bldP spid="26"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FDCA-5C7C-61DC-6BC0-B31EC4F2699F}"/>
              </a:ext>
            </a:extLst>
          </p:cNvPr>
          <p:cNvSpPr>
            <a:spLocks noGrp="1"/>
          </p:cNvSpPr>
          <p:nvPr>
            <p:ph type="title"/>
          </p:nvPr>
        </p:nvSpPr>
        <p:spPr>
          <a:xfrm>
            <a:off x="457200" y="0"/>
            <a:ext cx="8229600" cy="1143000"/>
          </a:xfrm>
        </p:spPr>
        <p:txBody>
          <a:bodyPr rtlCol="0">
            <a:normAutofit fontScale="90000"/>
          </a:bodyPr>
          <a:lstStyle/>
          <a:p>
            <a:pPr fontAlgn="auto">
              <a:spcAft>
                <a:spcPts val="0"/>
              </a:spcAft>
              <a:defRPr/>
            </a:pPr>
            <a:r>
              <a:rPr lang="en-US" dirty="0">
                <a:ea typeface="+mj-ea"/>
              </a:rPr>
              <a:t>State and Transition Modeling:</a:t>
            </a:r>
            <a:br>
              <a:rPr lang="en-US" dirty="0">
                <a:ea typeface="+mj-ea"/>
              </a:rPr>
            </a:br>
            <a:r>
              <a:rPr lang="en-US" dirty="0">
                <a:ea typeface="+mj-ea"/>
              </a:rPr>
              <a:t>Dry Douglas-fir</a:t>
            </a:r>
          </a:p>
        </p:txBody>
      </p:sp>
      <p:pic>
        <p:nvPicPr>
          <p:cNvPr id="14338" name="Picture 2">
            <a:extLst>
              <a:ext uri="{FF2B5EF4-FFF2-40B4-BE49-F238E27FC236}">
                <a16:creationId xmlns:a16="http://schemas.microsoft.com/office/drawing/2014/main" id="{1AC33439-420F-1CA6-0C20-D30B7B6E1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05000"/>
            <a:ext cx="60039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0D20D249-1BE5-77C2-748A-B022A12204C4}"/>
              </a:ext>
            </a:extLst>
          </p:cNvPr>
          <p:cNvSpPr txBox="1">
            <a:spLocks noChangeArrowheads="1"/>
          </p:cNvSpPr>
          <p:nvPr/>
        </p:nvSpPr>
        <p:spPr bwMode="auto">
          <a:xfrm>
            <a:off x="0" y="3124200"/>
            <a:ext cx="119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Grass-Forb</a:t>
            </a:r>
          </a:p>
        </p:txBody>
      </p:sp>
      <p:sp>
        <p:nvSpPr>
          <p:cNvPr id="30" name="TextBox 29">
            <a:extLst>
              <a:ext uri="{FF2B5EF4-FFF2-40B4-BE49-F238E27FC236}">
                <a16:creationId xmlns:a16="http://schemas.microsoft.com/office/drawing/2014/main" id="{C11BC02A-0ADA-3A78-E14A-D3DB7A85A51B}"/>
              </a:ext>
            </a:extLst>
          </p:cNvPr>
          <p:cNvSpPr txBox="1">
            <a:spLocks noChangeArrowheads="1"/>
          </p:cNvSpPr>
          <p:nvPr/>
        </p:nvSpPr>
        <p:spPr bwMode="auto">
          <a:xfrm>
            <a:off x="7273925" y="4953000"/>
            <a:ext cx="1870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Giant Trees</a:t>
            </a:r>
          </a:p>
          <a:p>
            <a:r>
              <a:rPr lang="en-US" altLang="en-US"/>
              <a:t>Moderate Canopy</a:t>
            </a:r>
          </a:p>
          <a:p>
            <a:r>
              <a:rPr lang="en-US" altLang="en-US"/>
              <a:t>Multi-Layered</a:t>
            </a:r>
          </a:p>
        </p:txBody>
      </p:sp>
      <p:sp>
        <p:nvSpPr>
          <p:cNvPr id="31" name="TextBox 30">
            <a:extLst>
              <a:ext uri="{FF2B5EF4-FFF2-40B4-BE49-F238E27FC236}">
                <a16:creationId xmlns:a16="http://schemas.microsoft.com/office/drawing/2014/main" id="{5B6F4C24-6A03-AF6A-02AF-56CF12DD9B22}"/>
              </a:ext>
            </a:extLst>
          </p:cNvPr>
          <p:cNvSpPr txBox="1">
            <a:spLocks noChangeArrowheads="1"/>
          </p:cNvSpPr>
          <p:nvPr/>
        </p:nvSpPr>
        <p:spPr bwMode="auto">
          <a:xfrm>
            <a:off x="2667000" y="1371600"/>
            <a:ext cx="4027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Pole-stage, single-story, post-disturbance</a:t>
            </a:r>
          </a:p>
        </p:txBody>
      </p:sp>
      <p:cxnSp>
        <p:nvCxnSpPr>
          <p:cNvPr id="35" name="Straight Arrow Connector 34">
            <a:extLst>
              <a:ext uri="{FF2B5EF4-FFF2-40B4-BE49-F238E27FC236}">
                <a16:creationId xmlns:a16="http://schemas.microsoft.com/office/drawing/2014/main" id="{5950E4E7-C77D-E815-B7A2-91A13DA1C759}"/>
              </a:ext>
            </a:extLst>
          </p:cNvPr>
          <p:cNvCxnSpPr>
            <a:stCxn id="26" idx="3"/>
          </p:cNvCxnSpPr>
          <p:nvPr/>
        </p:nvCxnSpPr>
        <p:spPr>
          <a:xfrm>
            <a:off x="1193800" y="3308350"/>
            <a:ext cx="787400" cy="120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60097AC-5D98-D744-7247-4686792AC101}"/>
              </a:ext>
            </a:extLst>
          </p:cNvPr>
          <p:cNvCxnSpPr/>
          <p:nvPr/>
        </p:nvCxnSpPr>
        <p:spPr>
          <a:xfrm flipH="1">
            <a:off x="3581400" y="1600200"/>
            <a:ext cx="609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9FC604D-E794-6BD4-E074-A90ECC1F777E}"/>
              </a:ext>
            </a:extLst>
          </p:cNvPr>
          <p:cNvCxnSpPr/>
          <p:nvPr/>
        </p:nvCxnSpPr>
        <p:spPr>
          <a:xfrm flipH="1" flipV="1">
            <a:off x="6629400" y="4953000"/>
            <a:ext cx="838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099" name="Picture 3" descr="C:\Users\Emilie.Grossmann\AppData\Local\Microsoft\Windows\Temporary Internet Files\Content.IE5\Y6MY4IFU\MC900029967[1].wmf">
            <a:extLst>
              <a:ext uri="{FF2B5EF4-FFF2-40B4-BE49-F238E27FC236}">
                <a16:creationId xmlns:a16="http://schemas.microsoft.com/office/drawing/2014/main" id="{E4F0DFCE-B8AC-512A-B6B3-9462F35F3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4102100"/>
            <a:ext cx="5984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9">
            <a:extLst>
              <a:ext uri="{FF2B5EF4-FFF2-40B4-BE49-F238E27FC236}">
                <a16:creationId xmlns:a16="http://schemas.microsoft.com/office/drawing/2014/main" id="{215DA21C-A60B-2FE8-DD3D-86A3CE9B5B90}"/>
              </a:ext>
            </a:extLst>
          </p:cNvPr>
          <p:cNvGrpSpPr>
            <a:grpSpLocks/>
          </p:cNvGrpSpPr>
          <p:nvPr/>
        </p:nvGrpSpPr>
        <p:grpSpPr bwMode="auto">
          <a:xfrm>
            <a:off x="3365500" y="3968750"/>
            <a:ext cx="3271838" cy="1054100"/>
            <a:chOff x="3365500" y="3968750"/>
            <a:chExt cx="3271837" cy="1054099"/>
          </a:xfrm>
        </p:grpSpPr>
        <p:pic>
          <p:nvPicPr>
            <p:cNvPr id="14347" name="Picture 2" descr="C:\Users\Emilie.Grossmann\AppData\Local\Microsoft\Windows\Temporary Internet Files\Content.IE5\VLI8LF0K\MM900236357[1].gif">
              <a:extLst>
                <a:ext uri="{FF2B5EF4-FFF2-40B4-BE49-F238E27FC236}">
                  <a16:creationId xmlns:a16="http://schemas.microsoft.com/office/drawing/2014/main" id="{D2648B20-2D08-567F-741B-11ED5938EA5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27500" y="3975100"/>
              <a:ext cx="223837" cy="30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2" descr="C:\Users\Emilie.Grossmann\AppData\Local\Microsoft\Windows\Temporary Internet Files\Content.IE5\VLI8LF0K\MM900236357[1].gif">
              <a:extLst>
                <a:ext uri="{FF2B5EF4-FFF2-40B4-BE49-F238E27FC236}">
                  <a16:creationId xmlns:a16="http://schemas.microsoft.com/office/drawing/2014/main" id="{CE0FED39-0063-A1EB-6E62-2ECF9583831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21150" y="4711700"/>
              <a:ext cx="223837" cy="30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2" descr="C:\Users\Emilie.Grossmann\AppData\Local\Microsoft\Windows\Temporary Internet Files\Content.IE5\VLI8LF0K\MM900236357[1].gif">
              <a:extLst>
                <a:ext uri="{FF2B5EF4-FFF2-40B4-BE49-F238E27FC236}">
                  <a16:creationId xmlns:a16="http://schemas.microsoft.com/office/drawing/2014/main" id="{FA80B663-B731-8811-0B1C-B59480A801B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89500" y="3975100"/>
              <a:ext cx="223837" cy="30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2" descr="C:\Users\Emilie.Grossmann\AppData\Local\Microsoft\Windows\Temporary Internet Files\Content.IE5\VLI8LF0K\MM900236357[1].gif">
              <a:extLst>
                <a:ext uri="{FF2B5EF4-FFF2-40B4-BE49-F238E27FC236}">
                  <a16:creationId xmlns:a16="http://schemas.microsoft.com/office/drawing/2014/main" id="{9169D119-7155-26C8-D2EB-AD8222D75C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38713" y="4711701"/>
              <a:ext cx="223837" cy="30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2" descr="C:\Users\Emilie.Grossmann\AppData\Local\Microsoft\Windows\Temporary Internet Files\Content.IE5\VLI8LF0K\MM900236357[1].gif">
              <a:extLst>
                <a:ext uri="{FF2B5EF4-FFF2-40B4-BE49-F238E27FC236}">
                  <a16:creationId xmlns:a16="http://schemas.microsoft.com/office/drawing/2014/main" id="{C50A466F-AD4F-D6A7-9BA5-632FCCC59B1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13500" y="3975100"/>
              <a:ext cx="223837" cy="30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2" descr="C:\Users\Emilie.Grossmann\AppData\Local\Microsoft\Windows\Temporary Internet Files\Content.IE5\VLI8LF0K\MM900236357[1].gif">
              <a:extLst>
                <a:ext uri="{FF2B5EF4-FFF2-40B4-BE49-F238E27FC236}">
                  <a16:creationId xmlns:a16="http://schemas.microsoft.com/office/drawing/2014/main" id="{21B3F46A-684C-D842-1BB8-1D2714EF444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07150" y="4718050"/>
              <a:ext cx="223837" cy="30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2" descr="C:\Users\Emilie.Grossmann\AppData\Local\Microsoft\Windows\Temporary Internet Files\Content.IE5\VLI8LF0K\MM900236357[1].gif">
              <a:extLst>
                <a:ext uri="{FF2B5EF4-FFF2-40B4-BE49-F238E27FC236}">
                  <a16:creationId xmlns:a16="http://schemas.microsoft.com/office/drawing/2014/main" id="{8030A4A6-9760-0A9D-1E53-D701FA12C75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45151" y="4081023"/>
              <a:ext cx="146050" cy="19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2" descr="C:\Users\Emilie.Grossmann\AppData\Local\Microsoft\Windows\Temporary Internet Files\Content.IE5\VLI8LF0K\MM900236357[1].gif">
              <a:extLst>
                <a:ext uri="{FF2B5EF4-FFF2-40B4-BE49-F238E27FC236}">
                  <a16:creationId xmlns:a16="http://schemas.microsoft.com/office/drawing/2014/main" id="{89EFE0BC-4DB3-FC0E-C35A-FC56E48952C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57851" y="4817623"/>
              <a:ext cx="146050" cy="19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2" descr="C:\Users\Emilie.Grossmann\AppData\Local\Microsoft\Windows\Temporary Internet Files\Content.IE5\VLI8LF0K\MM900236357[1].gif">
              <a:extLst>
                <a:ext uri="{FF2B5EF4-FFF2-40B4-BE49-F238E27FC236}">
                  <a16:creationId xmlns:a16="http://schemas.microsoft.com/office/drawing/2014/main" id="{7E543CA3-7A13-CEB1-79E3-41E1EE1AA9B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65500" y="3968750"/>
              <a:ext cx="223837" cy="30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09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88F0B09D-CA85-ACB9-5FA5-6B1CDE1124FC}"/>
              </a:ext>
            </a:extLst>
          </p:cNvPr>
          <p:cNvSpPr>
            <a:spLocks noGrp="1"/>
          </p:cNvSpPr>
          <p:nvPr>
            <p:ph type="title"/>
          </p:nvPr>
        </p:nvSpPr>
        <p:spPr/>
        <p:txBody>
          <a:bodyPr/>
          <a:lstStyle/>
          <a:p>
            <a:r>
              <a:rPr lang="en-US" altLang="en-US"/>
              <a:t>ILAP Potential Vegetation Types</a:t>
            </a:r>
          </a:p>
        </p:txBody>
      </p:sp>
      <p:sp>
        <p:nvSpPr>
          <p:cNvPr id="15362" name="Content Placeholder 4">
            <a:extLst>
              <a:ext uri="{FF2B5EF4-FFF2-40B4-BE49-F238E27FC236}">
                <a16:creationId xmlns:a16="http://schemas.microsoft.com/office/drawing/2014/main" id="{1DAE9203-1FBF-1B5D-D9D3-7DE211E36EBC}"/>
              </a:ext>
            </a:extLst>
          </p:cNvPr>
          <p:cNvSpPr>
            <a:spLocks noGrp="1"/>
          </p:cNvSpPr>
          <p:nvPr>
            <p:ph idx="1"/>
          </p:nvPr>
        </p:nvSpPr>
        <p:spPr/>
        <p:txBody>
          <a:bodyPr/>
          <a:lstStyle/>
          <a:p>
            <a:endParaRPr lang="en-US" altLang="en-US"/>
          </a:p>
        </p:txBody>
      </p:sp>
      <p:pic>
        <p:nvPicPr>
          <p:cNvPr id="15363" name="Picture 2" descr="D:\Projects\NWCSC\Maps\PVT.tif">
            <a:extLst>
              <a:ext uri="{FF2B5EF4-FFF2-40B4-BE49-F238E27FC236}">
                <a16:creationId xmlns:a16="http://schemas.microsoft.com/office/drawing/2014/main" id="{53090014-77CC-2886-A81D-644EF08F5B5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1806575"/>
            <a:ext cx="7378700"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6">
            <a:extLst>
              <a:ext uri="{FF2B5EF4-FFF2-40B4-BE49-F238E27FC236}">
                <a16:creationId xmlns:a16="http://schemas.microsoft.com/office/drawing/2014/main" id="{4A20E0DC-215E-6F85-31A9-EEC991ABFDF6}"/>
              </a:ext>
            </a:extLst>
          </p:cNvPr>
          <p:cNvGrpSpPr>
            <a:grpSpLocks/>
          </p:cNvGrpSpPr>
          <p:nvPr/>
        </p:nvGrpSpPr>
        <p:grpSpPr bwMode="auto">
          <a:xfrm>
            <a:off x="5562600" y="4756150"/>
            <a:ext cx="3581400" cy="2101850"/>
            <a:chOff x="5562600" y="4756120"/>
            <a:chExt cx="3581400" cy="2101880"/>
          </a:xfrm>
        </p:grpSpPr>
        <p:pic>
          <p:nvPicPr>
            <p:cNvPr id="15379" name="Picture 5">
              <a:extLst>
                <a:ext uri="{FF2B5EF4-FFF2-40B4-BE49-F238E27FC236}">
                  <a16:creationId xmlns:a16="http://schemas.microsoft.com/office/drawing/2014/main" id="{6F043387-D4EB-1641-D0EC-0831866DB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756120"/>
              <a:ext cx="3581400" cy="210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C54F245-50BF-19B5-7AD8-193AF0E33F52}"/>
                </a:ext>
              </a:extLst>
            </p:cNvPr>
            <p:cNvSpPr/>
            <p:nvPr/>
          </p:nvSpPr>
          <p:spPr>
            <a:xfrm>
              <a:off x="5747956" y="5486400"/>
              <a:ext cx="3396044" cy="1323439"/>
            </a:xfrm>
            <a:prstGeom prst="rect">
              <a:avLst/>
            </a:prstGeom>
            <a:noFill/>
          </p:spPr>
          <p:txBody>
            <a:bodyPr>
              <a:spAutoFit/>
            </a:bodyPr>
            <a:lstStyle/>
            <a:p>
              <a:pPr algn="ctr" fontAlgn="auto">
                <a:spcBef>
                  <a:spcPts val="0"/>
                </a:spcBef>
                <a:spcAft>
                  <a:spcPts val="0"/>
                </a:spcAft>
                <a:defRPr/>
              </a:pP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rPr>
                <a:t>Intermediate White fir</a:t>
              </a:r>
            </a:p>
          </p:txBody>
        </p:sp>
      </p:grpSp>
      <p:cxnSp>
        <p:nvCxnSpPr>
          <p:cNvPr id="11" name="Straight Arrow Connector 10">
            <a:extLst>
              <a:ext uri="{FF2B5EF4-FFF2-40B4-BE49-F238E27FC236}">
                <a16:creationId xmlns:a16="http://schemas.microsoft.com/office/drawing/2014/main" id="{4D6A3891-490C-8641-4E58-E7A20480A344}"/>
              </a:ext>
            </a:extLst>
          </p:cNvPr>
          <p:cNvCxnSpPr/>
          <p:nvPr/>
        </p:nvCxnSpPr>
        <p:spPr>
          <a:xfrm flipH="1" flipV="1">
            <a:off x="4876800" y="4876800"/>
            <a:ext cx="1143000" cy="2286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11">
            <a:extLst>
              <a:ext uri="{FF2B5EF4-FFF2-40B4-BE49-F238E27FC236}">
                <a16:creationId xmlns:a16="http://schemas.microsoft.com/office/drawing/2014/main" id="{1AA7B985-391A-6A7E-E4C3-AEFD249AE413}"/>
              </a:ext>
            </a:extLst>
          </p:cNvPr>
          <p:cNvGrpSpPr>
            <a:grpSpLocks/>
          </p:cNvGrpSpPr>
          <p:nvPr/>
        </p:nvGrpSpPr>
        <p:grpSpPr bwMode="auto">
          <a:xfrm>
            <a:off x="3429000" y="533400"/>
            <a:ext cx="3395663" cy="2327275"/>
            <a:chOff x="3004756" y="2778149"/>
            <a:chExt cx="3396044" cy="2327251"/>
          </a:xfrm>
        </p:grpSpPr>
        <p:pic>
          <p:nvPicPr>
            <p:cNvPr id="15377" name="Picture 2">
              <a:extLst>
                <a:ext uri="{FF2B5EF4-FFF2-40B4-BE49-F238E27FC236}">
                  <a16:creationId xmlns:a16="http://schemas.microsoft.com/office/drawing/2014/main" id="{3E25C459-BC7D-A407-D8D1-41860C501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044" y="2778149"/>
              <a:ext cx="3334057" cy="232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F85259B0-27D1-3F1E-86DE-F9910443DFBC}"/>
                </a:ext>
              </a:extLst>
            </p:cNvPr>
            <p:cNvSpPr/>
            <p:nvPr/>
          </p:nvSpPr>
          <p:spPr>
            <a:xfrm>
              <a:off x="3004756" y="4378349"/>
              <a:ext cx="3396044" cy="707886"/>
            </a:xfrm>
            <a:prstGeom prst="rect">
              <a:avLst/>
            </a:prstGeom>
            <a:noFill/>
          </p:spPr>
          <p:txBody>
            <a:bodyPr>
              <a:spAutoFit/>
            </a:bodyPr>
            <a:lstStyle/>
            <a:p>
              <a:pPr algn="ctr" fontAlgn="auto">
                <a:spcBef>
                  <a:spcPts val="0"/>
                </a:spcBef>
                <a:spcAft>
                  <a:spcPts val="0"/>
                </a:spcAft>
                <a:defRPr/>
              </a:pP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rPr>
                <a:t>Dry Douglas-fir</a:t>
              </a:r>
            </a:p>
          </p:txBody>
        </p:sp>
      </p:grpSp>
      <p:cxnSp>
        <p:nvCxnSpPr>
          <p:cNvPr id="16" name="Straight Arrow Connector 15">
            <a:extLst>
              <a:ext uri="{FF2B5EF4-FFF2-40B4-BE49-F238E27FC236}">
                <a16:creationId xmlns:a16="http://schemas.microsoft.com/office/drawing/2014/main" id="{3FA297E0-2D47-22A4-2078-A52D05E73CB3}"/>
              </a:ext>
            </a:extLst>
          </p:cNvPr>
          <p:cNvCxnSpPr/>
          <p:nvPr/>
        </p:nvCxnSpPr>
        <p:spPr>
          <a:xfrm flipH="1">
            <a:off x="4038600" y="2667000"/>
            <a:ext cx="838200" cy="17526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17">
            <a:extLst>
              <a:ext uri="{FF2B5EF4-FFF2-40B4-BE49-F238E27FC236}">
                <a16:creationId xmlns:a16="http://schemas.microsoft.com/office/drawing/2014/main" id="{D580B7BE-6B75-BBC5-5224-FA83ACCA7C32}"/>
              </a:ext>
            </a:extLst>
          </p:cNvPr>
          <p:cNvGrpSpPr>
            <a:grpSpLocks/>
          </p:cNvGrpSpPr>
          <p:nvPr/>
        </p:nvGrpSpPr>
        <p:grpSpPr bwMode="auto">
          <a:xfrm>
            <a:off x="0" y="4648200"/>
            <a:ext cx="3513138" cy="2006600"/>
            <a:chOff x="68303" y="916346"/>
            <a:chExt cx="3513097" cy="2007293"/>
          </a:xfrm>
        </p:grpSpPr>
        <p:pic>
          <p:nvPicPr>
            <p:cNvPr id="15375" name="Picture 3">
              <a:extLst>
                <a:ext uri="{FF2B5EF4-FFF2-40B4-BE49-F238E27FC236}">
                  <a16:creationId xmlns:a16="http://schemas.microsoft.com/office/drawing/2014/main" id="{1B361EC9-43B2-A8C0-B98F-4E00932777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916346"/>
              <a:ext cx="3352800" cy="194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3B88C227-90DB-6398-FAA5-E4087A286617}"/>
                </a:ext>
              </a:extLst>
            </p:cNvPr>
            <p:cNvSpPr/>
            <p:nvPr/>
          </p:nvSpPr>
          <p:spPr>
            <a:xfrm>
              <a:off x="68303" y="1600200"/>
              <a:ext cx="3360698" cy="1323439"/>
            </a:xfrm>
            <a:prstGeom prst="rect">
              <a:avLst/>
            </a:prstGeom>
            <a:noFill/>
          </p:spPr>
          <p:txBody>
            <a:bodyPr>
              <a:spAutoFit/>
            </a:bodyPr>
            <a:lstStyle/>
            <a:p>
              <a:pPr algn="ctr" fontAlgn="auto">
                <a:spcBef>
                  <a:spcPts val="0"/>
                </a:spcBef>
                <a:spcAft>
                  <a:spcPts val="0"/>
                </a:spcAft>
                <a:defRPr/>
              </a:pP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rPr>
                <a:t>Oregon White Oak</a:t>
              </a:r>
            </a:p>
          </p:txBody>
        </p:sp>
      </p:grpSp>
      <p:cxnSp>
        <p:nvCxnSpPr>
          <p:cNvPr id="22" name="Straight Arrow Connector 21">
            <a:extLst>
              <a:ext uri="{FF2B5EF4-FFF2-40B4-BE49-F238E27FC236}">
                <a16:creationId xmlns:a16="http://schemas.microsoft.com/office/drawing/2014/main" id="{F6E89686-C066-D185-E93A-708F9647DC48}"/>
              </a:ext>
            </a:extLst>
          </p:cNvPr>
          <p:cNvCxnSpPr/>
          <p:nvPr/>
        </p:nvCxnSpPr>
        <p:spPr>
          <a:xfrm flipV="1">
            <a:off x="3352800" y="5029200"/>
            <a:ext cx="914400" cy="5334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D734770-6A41-D31A-FC00-1886AA28B203}"/>
              </a:ext>
            </a:extLst>
          </p:cNvPr>
          <p:cNvSpPr txBox="1">
            <a:spLocks noChangeArrowheads="1"/>
          </p:cNvSpPr>
          <p:nvPr/>
        </p:nvSpPr>
        <p:spPr bwMode="auto">
          <a:xfrm>
            <a:off x="1598613" y="1981200"/>
            <a:ext cx="5976937" cy="3970338"/>
          </a:xfrm>
          <a:prstGeom prst="rect">
            <a:avLst/>
          </a:prstGeom>
          <a:solidFill>
            <a:schemeClr val="tx2">
              <a:alpha val="7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3600"/>
              <a:t>PROBLEM: </a:t>
            </a:r>
          </a:p>
          <a:p>
            <a:pPr algn="ctr"/>
            <a:endParaRPr lang="en-US" altLang="en-US" sz="3600"/>
          </a:p>
          <a:p>
            <a:pPr algn="ctr"/>
            <a:r>
              <a:rPr lang="en-US" altLang="en-US" sz="3600"/>
              <a:t>Basic framework assumes that </a:t>
            </a:r>
          </a:p>
          <a:p>
            <a:pPr algn="ctr"/>
            <a:r>
              <a:rPr lang="en-US" altLang="en-US" sz="3600"/>
              <a:t>this map doesn’t change.  </a:t>
            </a:r>
          </a:p>
          <a:p>
            <a:pPr algn="ctr"/>
            <a:endParaRPr lang="en-US" altLang="en-US" sz="3600"/>
          </a:p>
          <a:p>
            <a:pPr algn="ctr"/>
            <a:r>
              <a:rPr lang="en-US" altLang="en-US" sz="3600"/>
              <a:t>When climate shifts, so</a:t>
            </a:r>
          </a:p>
          <a:p>
            <a:pPr algn="ctr"/>
            <a:r>
              <a:rPr lang="en-US" altLang="en-US" sz="3600"/>
              <a:t>will potential vegetation.</a:t>
            </a:r>
          </a:p>
        </p:txBody>
      </p:sp>
      <p:sp>
        <p:nvSpPr>
          <p:cNvPr id="15371" name="AutoShape 2" descr="dam it dam it dam it dam it  dam it dam it dam it dam it">
            <a:extLst>
              <a:ext uri="{FF2B5EF4-FFF2-40B4-BE49-F238E27FC236}">
                <a16:creationId xmlns:a16="http://schemas.microsoft.com/office/drawing/2014/main" id="{87A52A64-11C8-BE1A-F76E-DDF8ED3C2362}"/>
              </a:ext>
            </a:extLst>
          </p:cNvPr>
          <p:cNvSpPr>
            <a:spLocks noChangeAspect="1" noChangeArrowheads="1"/>
          </p:cNvSpPr>
          <p:nvPr/>
        </p:nvSpPr>
        <p:spPr bwMode="auto">
          <a:xfrm>
            <a:off x="155575" y="-1516063"/>
            <a:ext cx="4762500" cy="317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5372" name="AutoShape 4" descr="dam it dam it dam it dam it  dam it dam it dam it dam it">
            <a:extLst>
              <a:ext uri="{FF2B5EF4-FFF2-40B4-BE49-F238E27FC236}">
                <a16:creationId xmlns:a16="http://schemas.microsoft.com/office/drawing/2014/main" id="{A3211927-DC4A-6BAD-B958-9E4AC422FD58}"/>
              </a:ext>
            </a:extLst>
          </p:cNvPr>
          <p:cNvSpPr>
            <a:spLocks noChangeAspect="1" noChangeArrowheads="1"/>
          </p:cNvSpPr>
          <p:nvPr/>
        </p:nvSpPr>
        <p:spPr bwMode="auto">
          <a:xfrm>
            <a:off x="155575" y="-1516063"/>
            <a:ext cx="4762500" cy="317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5373" name="AutoShape 6" descr="dam it dam it dam it dam it  dam it dam it dam it dam it">
            <a:extLst>
              <a:ext uri="{FF2B5EF4-FFF2-40B4-BE49-F238E27FC236}">
                <a16:creationId xmlns:a16="http://schemas.microsoft.com/office/drawing/2014/main" id="{8417C94C-F343-857E-4795-DFDF622AF93A}"/>
              </a:ext>
            </a:extLst>
          </p:cNvPr>
          <p:cNvSpPr>
            <a:spLocks noChangeAspect="1" noChangeArrowheads="1"/>
          </p:cNvSpPr>
          <p:nvPr/>
        </p:nvSpPr>
        <p:spPr bwMode="auto">
          <a:xfrm>
            <a:off x="155575" y="-1516063"/>
            <a:ext cx="4762500" cy="317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15374" name="AutoShape 8" descr="dam it dam it dam it dam it  dam it dam it dam it dam it">
            <a:extLst>
              <a:ext uri="{FF2B5EF4-FFF2-40B4-BE49-F238E27FC236}">
                <a16:creationId xmlns:a16="http://schemas.microsoft.com/office/drawing/2014/main" id="{F55DC866-A1C7-72B1-7044-969BAB9106AA}"/>
              </a:ext>
            </a:extLst>
          </p:cNvPr>
          <p:cNvSpPr>
            <a:spLocks noChangeAspect="1" noChangeArrowheads="1"/>
          </p:cNvSpPr>
          <p:nvPr/>
        </p:nvSpPr>
        <p:spPr bwMode="auto">
          <a:xfrm>
            <a:off x="155575" y="-1516063"/>
            <a:ext cx="4762500" cy="317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A5B1B2F-E273-5994-63BC-DD3EB79AA5B1}"/>
              </a:ext>
            </a:extLst>
          </p:cNvPr>
          <p:cNvSpPr>
            <a:spLocks noGrp="1"/>
          </p:cNvSpPr>
          <p:nvPr>
            <p:ph type="title"/>
          </p:nvPr>
        </p:nvSpPr>
        <p:spPr/>
        <p:txBody>
          <a:bodyPr/>
          <a:lstStyle/>
          <a:p>
            <a:r>
              <a:rPr lang="en-US" altLang="en-US"/>
              <a:t>State and Transition Modeling</a:t>
            </a:r>
          </a:p>
        </p:txBody>
      </p:sp>
      <p:sp>
        <p:nvSpPr>
          <p:cNvPr id="4" name="Rectangle 3">
            <a:extLst>
              <a:ext uri="{FF2B5EF4-FFF2-40B4-BE49-F238E27FC236}">
                <a16:creationId xmlns:a16="http://schemas.microsoft.com/office/drawing/2014/main" id="{3A065E3A-8C87-4902-5A64-6D4946EAA4B6}"/>
              </a:ext>
            </a:extLst>
          </p:cNvPr>
          <p:cNvSpPr/>
          <p:nvPr/>
        </p:nvSpPr>
        <p:spPr>
          <a:xfrm>
            <a:off x="2286000" y="1905000"/>
            <a:ext cx="14478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Early </a:t>
            </a:r>
            <a:r>
              <a:rPr lang="en-US" dirty="0" err="1"/>
              <a:t>Successional</a:t>
            </a:r>
            <a:endParaRPr lang="en-US" dirty="0"/>
          </a:p>
        </p:txBody>
      </p:sp>
      <p:sp>
        <p:nvSpPr>
          <p:cNvPr id="5" name="Rectangle 4">
            <a:extLst>
              <a:ext uri="{FF2B5EF4-FFF2-40B4-BE49-F238E27FC236}">
                <a16:creationId xmlns:a16="http://schemas.microsoft.com/office/drawing/2014/main" id="{877E1C3E-F898-73CF-6664-5BD91F02F66B}"/>
              </a:ext>
            </a:extLst>
          </p:cNvPr>
          <p:cNvSpPr/>
          <p:nvPr/>
        </p:nvSpPr>
        <p:spPr>
          <a:xfrm>
            <a:off x="5181600" y="1905000"/>
            <a:ext cx="14478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Young Forest</a:t>
            </a:r>
          </a:p>
        </p:txBody>
      </p:sp>
      <p:sp>
        <p:nvSpPr>
          <p:cNvPr id="6" name="Rectangle 5">
            <a:extLst>
              <a:ext uri="{FF2B5EF4-FFF2-40B4-BE49-F238E27FC236}">
                <a16:creationId xmlns:a16="http://schemas.microsoft.com/office/drawing/2014/main" id="{8A063AA1-CB03-6662-6284-D48A907D3BC7}"/>
              </a:ext>
            </a:extLst>
          </p:cNvPr>
          <p:cNvSpPr/>
          <p:nvPr/>
        </p:nvSpPr>
        <p:spPr>
          <a:xfrm>
            <a:off x="2286000" y="4267200"/>
            <a:ext cx="14478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Mature Forest</a:t>
            </a:r>
          </a:p>
        </p:txBody>
      </p:sp>
      <p:sp>
        <p:nvSpPr>
          <p:cNvPr id="7" name="Rectangle 6">
            <a:extLst>
              <a:ext uri="{FF2B5EF4-FFF2-40B4-BE49-F238E27FC236}">
                <a16:creationId xmlns:a16="http://schemas.microsoft.com/office/drawing/2014/main" id="{1726C8F9-0CF9-FAD3-4D1B-154F11E74F69}"/>
              </a:ext>
            </a:extLst>
          </p:cNvPr>
          <p:cNvSpPr/>
          <p:nvPr/>
        </p:nvSpPr>
        <p:spPr>
          <a:xfrm>
            <a:off x="5181600" y="4267200"/>
            <a:ext cx="14478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Late </a:t>
            </a:r>
            <a:r>
              <a:rPr lang="en-US" dirty="0" err="1"/>
              <a:t>Successional</a:t>
            </a:r>
            <a:r>
              <a:rPr lang="en-US" dirty="0"/>
              <a:t> Old Growth</a:t>
            </a:r>
          </a:p>
        </p:txBody>
      </p:sp>
      <p:grpSp>
        <p:nvGrpSpPr>
          <p:cNvPr id="16390" name="Group 16">
            <a:extLst>
              <a:ext uri="{FF2B5EF4-FFF2-40B4-BE49-F238E27FC236}">
                <a16:creationId xmlns:a16="http://schemas.microsoft.com/office/drawing/2014/main" id="{C4EF5125-FC11-EA6F-ADBE-90592D62ED06}"/>
              </a:ext>
            </a:extLst>
          </p:cNvPr>
          <p:cNvGrpSpPr>
            <a:grpSpLocks/>
          </p:cNvGrpSpPr>
          <p:nvPr/>
        </p:nvGrpSpPr>
        <p:grpSpPr bwMode="auto">
          <a:xfrm>
            <a:off x="3009900" y="2514600"/>
            <a:ext cx="5045075" cy="2362200"/>
            <a:chOff x="3009900" y="2514600"/>
            <a:chExt cx="5045132" cy="2362200"/>
          </a:xfrm>
        </p:grpSpPr>
        <p:cxnSp>
          <p:nvCxnSpPr>
            <p:cNvPr id="9" name="Straight Arrow Connector 8">
              <a:extLst>
                <a:ext uri="{FF2B5EF4-FFF2-40B4-BE49-F238E27FC236}">
                  <a16:creationId xmlns:a16="http://schemas.microsoft.com/office/drawing/2014/main" id="{1B88BA67-7B60-EC95-7677-786D1A53BC20}"/>
                </a:ext>
              </a:extLst>
            </p:cNvPr>
            <p:cNvCxnSpPr>
              <a:stCxn id="4" idx="3"/>
              <a:endCxn id="5" idx="1"/>
            </p:cNvCxnSpPr>
            <p:nvPr/>
          </p:nvCxnSpPr>
          <p:spPr>
            <a:xfrm>
              <a:off x="3733808" y="2514600"/>
              <a:ext cx="1447816"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61EA899-DAA7-F314-A2B9-666363D6FEBF}"/>
                </a:ext>
              </a:extLst>
            </p:cNvPr>
            <p:cNvCxnSpPr>
              <a:stCxn id="5" idx="2"/>
              <a:endCxn id="6" idx="0"/>
            </p:cNvCxnSpPr>
            <p:nvPr/>
          </p:nvCxnSpPr>
          <p:spPr>
            <a:xfrm flipH="1">
              <a:off x="3009900" y="3124200"/>
              <a:ext cx="2895633" cy="11430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1BE51B9-D2AE-BA0D-6A57-54C4441E18AA}"/>
                </a:ext>
              </a:extLst>
            </p:cNvPr>
            <p:cNvCxnSpPr>
              <a:stCxn id="6" idx="3"/>
              <a:endCxn id="7" idx="1"/>
            </p:cNvCxnSpPr>
            <p:nvPr/>
          </p:nvCxnSpPr>
          <p:spPr>
            <a:xfrm>
              <a:off x="3733808" y="4876800"/>
              <a:ext cx="1447816"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6400" name="TextBox 15">
              <a:extLst>
                <a:ext uri="{FF2B5EF4-FFF2-40B4-BE49-F238E27FC236}">
                  <a16:creationId xmlns:a16="http://schemas.microsoft.com/office/drawing/2014/main" id="{82122CAA-1CEA-838A-BD26-CF60FFE62B96}"/>
                </a:ext>
              </a:extLst>
            </p:cNvPr>
            <p:cNvSpPr txBox="1">
              <a:spLocks noChangeArrowheads="1"/>
            </p:cNvSpPr>
            <p:nvPr/>
          </p:nvSpPr>
          <p:spPr bwMode="auto">
            <a:xfrm>
              <a:off x="7162800" y="2514600"/>
              <a:ext cx="892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B050"/>
                  </a:solidFill>
                </a:rPr>
                <a:t>Growth</a:t>
              </a:r>
            </a:p>
          </p:txBody>
        </p:sp>
      </p:grpSp>
      <p:cxnSp>
        <p:nvCxnSpPr>
          <p:cNvPr id="19" name="Curved Connector 18">
            <a:extLst>
              <a:ext uri="{FF2B5EF4-FFF2-40B4-BE49-F238E27FC236}">
                <a16:creationId xmlns:a16="http://schemas.microsoft.com/office/drawing/2014/main" id="{ACBDBAFB-D5D3-8B60-ED4C-6EB9AD05CC37}"/>
              </a:ext>
            </a:extLst>
          </p:cNvPr>
          <p:cNvCxnSpPr>
            <a:stCxn id="7" idx="3"/>
            <a:endCxn id="4" idx="2"/>
          </p:cNvCxnSpPr>
          <p:nvPr/>
        </p:nvCxnSpPr>
        <p:spPr>
          <a:xfrm flipH="1" flipV="1">
            <a:off x="3009900" y="3124200"/>
            <a:ext cx="3619500" cy="1752600"/>
          </a:xfrm>
          <a:prstGeom prst="curvedConnector4">
            <a:avLst>
              <a:gd name="adj1" fmla="val -6316"/>
              <a:gd name="adj2" fmla="val 67391"/>
            </a:avLst>
          </a:prstGeom>
          <a:ln w="38100">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DAC52C54-8C14-8FAB-53C3-82302B8D076A}"/>
              </a:ext>
            </a:extLst>
          </p:cNvPr>
          <p:cNvCxnSpPr>
            <a:stCxn id="5" idx="2"/>
            <a:endCxn id="4" idx="2"/>
          </p:cNvCxnSpPr>
          <p:nvPr/>
        </p:nvCxnSpPr>
        <p:spPr>
          <a:xfrm rot="5400000">
            <a:off x="4457700" y="1676400"/>
            <a:ext cx="12700" cy="2895600"/>
          </a:xfrm>
          <a:prstGeom prst="curvedConnector3">
            <a:avLst>
              <a:gd name="adj1" fmla="val 1800000"/>
            </a:avLst>
          </a:prstGeom>
          <a:ln w="38100">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hape 22">
            <a:extLst>
              <a:ext uri="{FF2B5EF4-FFF2-40B4-BE49-F238E27FC236}">
                <a16:creationId xmlns:a16="http://schemas.microsoft.com/office/drawing/2014/main" id="{927A8C9B-8839-197D-FD31-F761E3A2A97E}"/>
              </a:ext>
            </a:extLst>
          </p:cNvPr>
          <p:cNvCxnSpPr>
            <a:stCxn id="6" idx="3"/>
            <a:endCxn id="4" idx="2"/>
          </p:cNvCxnSpPr>
          <p:nvPr/>
        </p:nvCxnSpPr>
        <p:spPr>
          <a:xfrm flipH="1" flipV="1">
            <a:off x="3009900" y="3124200"/>
            <a:ext cx="723900" cy="1752600"/>
          </a:xfrm>
          <a:prstGeom prst="curvedConnector4">
            <a:avLst>
              <a:gd name="adj1" fmla="val -31579"/>
              <a:gd name="adj2" fmla="val 67391"/>
            </a:avLst>
          </a:prstGeom>
          <a:ln w="38100">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6394" name="TextBox 24">
            <a:extLst>
              <a:ext uri="{FF2B5EF4-FFF2-40B4-BE49-F238E27FC236}">
                <a16:creationId xmlns:a16="http://schemas.microsoft.com/office/drawing/2014/main" id="{ACD290DF-ECE0-9F5B-BF3D-8B7AC30FAE68}"/>
              </a:ext>
            </a:extLst>
          </p:cNvPr>
          <p:cNvSpPr txBox="1">
            <a:spLocks noChangeArrowheads="1"/>
          </p:cNvSpPr>
          <p:nvPr/>
        </p:nvSpPr>
        <p:spPr bwMode="auto">
          <a:xfrm>
            <a:off x="7162800" y="2790825"/>
            <a:ext cx="536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FFC000"/>
                </a:solidFill>
              </a:rPr>
              <a:t>Fire</a:t>
            </a:r>
          </a:p>
        </p:txBody>
      </p:sp>
      <p:cxnSp>
        <p:nvCxnSpPr>
          <p:cNvPr id="29" name="Elbow Connector 28">
            <a:extLst>
              <a:ext uri="{FF2B5EF4-FFF2-40B4-BE49-F238E27FC236}">
                <a16:creationId xmlns:a16="http://schemas.microsoft.com/office/drawing/2014/main" id="{5485E29F-0464-61AB-8012-2C0BC0319437}"/>
              </a:ext>
            </a:extLst>
          </p:cNvPr>
          <p:cNvCxnSpPr>
            <a:stCxn id="6" idx="3"/>
            <a:endCxn id="4" idx="2"/>
          </p:cNvCxnSpPr>
          <p:nvPr/>
        </p:nvCxnSpPr>
        <p:spPr>
          <a:xfrm flipH="1" flipV="1">
            <a:off x="3009900" y="3124200"/>
            <a:ext cx="723900" cy="1752600"/>
          </a:xfrm>
          <a:prstGeom prst="bentConnector4">
            <a:avLst>
              <a:gd name="adj1" fmla="val -31579"/>
              <a:gd name="adj2" fmla="val 6739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6396" name="TextBox 37">
            <a:extLst>
              <a:ext uri="{FF2B5EF4-FFF2-40B4-BE49-F238E27FC236}">
                <a16:creationId xmlns:a16="http://schemas.microsoft.com/office/drawing/2014/main" id="{320E01A4-C038-1F8D-2DC8-DC3134E6CC8F}"/>
              </a:ext>
            </a:extLst>
          </p:cNvPr>
          <p:cNvSpPr txBox="1">
            <a:spLocks noChangeArrowheads="1"/>
          </p:cNvSpPr>
          <p:nvPr/>
        </p:nvSpPr>
        <p:spPr bwMode="auto">
          <a:xfrm>
            <a:off x="7162800" y="3048000"/>
            <a:ext cx="1490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70C0"/>
                </a:solidFill>
              </a:rPr>
              <a:t>Regeneration </a:t>
            </a:r>
          </a:p>
          <a:p>
            <a:r>
              <a:rPr lang="en-US" altLang="en-US">
                <a:solidFill>
                  <a:srgbClr val="0070C0"/>
                </a:solidFill>
              </a:rPr>
              <a:t>Harvest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265D-B552-7F50-9DF4-E651C4E1685A}"/>
              </a:ext>
            </a:extLst>
          </p:cNvPr>
          <p:cNvSpPr>
            <a:spLocks noGrp="1"/>
          </p:cNvSpPr>
          <p:nvPr>
            <p:ph type="title"/>
          </p:nvPr>
        </p:nvSpPr>
        <p:spPr>
          <a:xfrm>
            <a:off x="-228600" y="274638"/>
            <a:ext cx="9525000" cy="1143000"/>
          </a:xfrm>
        </p:spPr>
        <p:txBody>
          <a:bodyPr rtlCol="0">
            <a:normAutofit fontScale="90000"/>
          </a:bodyPr>
          <a:lstStyle/>
          <a:p>
            <a:pPr fontAlgn="auto">
              <a:spcAft>
                <a:spcPts val="0"/>
              </a:spcAft>
              <a:defRPr/>
            </a:pPr>
            <a:r>
              <a:rPr lang="en-US" sz="3600" dirty="0">
                <a:ea typeface="+mj-ea"/>
              </a:rPr>
              <a:t>Estimated harvests from the LANDSAT record in</a:t>
            </a:r>
            <a:br>
              <a:rPr lang="en-US" sz="3600" dirty="0">
                <a:ea typeface="+mj-ea"/>
              </a:rPr>
            </a:br>
            <a:r>
              <a:rPr lang="en-US" sz="3600" dirty="0">
                <a:ea typeface="+mj-ea"/>
              </a:rPr>
              <a:t>Southwest Oregon</a:t>
            </a:r>
          </a:p>
        </p:txBody>
      </p:sp>
      <p:sp>
        <p:nvSpPr>
          <p:cNvPr id="17410" name="Content Placeholder 2">
            <a:extLst>
              <a:ext uri="{FF2B5EF4-FFF2-40B4-BE49-F238E27FC236}">
                <a16:creationId xmlns:a16="http://schemas.microsoft.com/office/drawing/2014/main" id="{F023C447-44F4-CA80-1A24-76701CB93BB1}"/>
              </a:ext>
            </a:extLst>
          </p:cNvPr>
          <p:cNvSpPr>
            <a:spLocks noGrp="1"/>
          </p:cNvSpPr>
          <p:nvPr>
            <p:ph idx="1"/>
          </p:nvPr>
        </p:nvSpPr>
        <p:spPr/>
        <p:txBody>
          <a:bodyPr/>
          <a:lstStyle/>
          <a:p>
            <a:endParaRPr lang="en-US" altLang="en-US"/>
          </a:p>
        </p:txBody>
      </p:sp>
      <p:pic>
        <p:nvPicPr>
          <p:cNvPr id="17411" name="Picture 4">
            <a:extLst>
              <a:ext uri="{FF2B5EF4-FFF2-40B4-BE49-F238E27FC236}">
                <a16:creationId xmlns:a16="http://schemas.microsoft.com/office/drawing/2014/main" id="{2508440F-F162-ED1C-08F7-4AE0D9E63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62100"/>
            <a:ext cx="89154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6">
            <a:extLst>
              <a:ext uri="{FF2B5EF4-FFF2-40B4-BE49-F238E27FC236}">
                <a16:creationId xmlns:a16="http://schemas.microsoft.com/office/drawing/2014/main" id="{1FA247F4-B217-FE49-0D2D-96BFF2831B55}"/>
              </a:ext>
            </a:extLst>
          </p:cNvPr>
          <p:cNvSpPr txBox="1">
            <a:spLocks noChangeArrowheads="1"/>
          </p:cNvSpPr>
          <p:nvPr/>
        </p:nvSpPr>
        <p:spPr bwMode="auto">
          <a:xfrm>
            <a:off x="76200" y="6477000"/>
            <a:ext cx="7094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i="1"/>
              <a:t>Thanks to Robert Kennedy for the LandTrendr  maps of disturbance history</a:t>
            </a:r>
          </a:p>
        </p:txBody>
      </p:sp>
      <p:cxnSp>
        <p:nvCxnSpPr>
          <p:cNvPr id="9" name="Straight Connector 8">
            <a:extLst>
              <a:ext uri="{FF2B5EF4-FFF2-40B4-BE49-F238E27FC236}">
                <a16:creationId xmlns:a16="http://schemas.microsoft.com/office/drawing/2014/main" id="{32722D63-B80C-150F-9A75-C0507704D179}"/>
              </a:ext>
            </a:extLst>
          </p:cNvPr>
          <p:cNvCxnSpPr/>
          <p:nvPr/>
        </p:nvCxnSpPr>
        <p:spPr>
          <a:xfrm>
            <a:off x="4800600" y="3810000"/>
            <a:ext cx="3657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B2C00A7-AEB5-8539-B7D8-158733FFCA8C}"/>
              </a:ext>
            </a:extLst>
          </p:cNvPr>
          <p:cNvCxnSpPr/>
          <p:nvPr/>
        </p:nvCxnSpPr>
        <p:spPr>
          <a:xfrm>
            <a:off x="4800600" y="5029200"/>
            <a:ext cx="36576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B8D6-0C05-09BA-69FE-AB5996476646}"/>
              </a:ext>
            </a:extLst>
          </p:cNvPr>
          <p:cNvSpPr>
            <a:spLocks noGrp="1"/>
          </p:cNvSpPr>
          <p:nvPr>
            <p:ph type="title"/>
          </p:nvPr>
        </p:nvSpPr>
        <p:spPr>
          <a:xfrm>
            <a:off x="457200" y="0"/>
            <a:ext cx="8229600" cy="990600"/>
          </a:xfrm>
        </p:spPr>
        <p:txBody>
          <a:bodyPr/>
          <a:lstStyle/>
          <a:p>
            <a:r>
              <a:rPr lang="en-US" altLang="en-US"/>
              <a:t>Current Fire</a:t>
            </a:r>
          </a:p>
        </p:txBody>
      </p:sp>
      <p:pic>
        <p:nvPicPr>
          <p:cNvPr id="18434" name="Picture 2">
            <a:extLst>
              <a:ext uri="{FF2B5EF4-FFF2-40B4-BE49-F238E27FC236}">
                <a16:creationId xmlns:a16="http://schemas.microsoft.com/office/drawing/2014/main" id="{B44F9690-89C0-1BC2-EEF5-E6385331EDD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2362200"/>
            <a:ext cx="8229600" cy="4113213"/>
          </a:xfrm>
        </p:spPr>
      </p:pic>
      <p:pic>
        <p:nvPicPr>
          <p:cNvPr id="3107" name="Picture 35" descr="D:\Projects\NWCSC\Maps\1987.tif">
            <a:extLst>
              <a:ext uri="{FF2B5EF4-FFF2-40B4-BE49-F238E27FC236}">
                <a16:creationId xmlns:a16="http://schemas.microsoft.com/office/drawing/2014/main" id="{40A8D10E-0670-A31D-1BBF-877E7388BC1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381000"/>
            <a:ext cx="21367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8" name="Picture 36" descr="D:\Projects\NWCSC\Maps\1988.tif">
            <a:extLst>
              <a:ext uri="{FF2B5EF4-FFF2-40B4-BE49-F238E27FC236}">
                <a16:creationId xmlns:a16="http://schemas.microsoft.com/office/drawing/2014/main" id="{6521DC7D-3FD4-A575-F280-99341473D28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8863" y="381000"/>
            <a:ext cx="21367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0" name="Picture 38" descr="D:\Projects\NWCSC\Maps\2002.tif">
            <a:extLst>
              <a:ext uri="{FF2B5EF4-FFF2-40B4-BE49-F238E27FC236}">
                <a16:creationId xmlns:a16="http://schemas.microsoft.com/office/drawing/2014/main" id="{72CFC41C-E283-AC1B-202A-5852B1CAC92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381000"/>
            <a:ext cx="21367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1" name="Picture 39" descr="D:\Projects\NWCSC\Maps\2003.tif">
            <a:extLst>
              <a:ext uri="{FF2B5EF4-FFF2-40B4-BE49-F238E27FC236}">
                <a16:creationId xmlns:a16="http://schemas.microsoft.com/office/drawing/2014/main" id="{A678798F-4DB5-A7B6-3009-EEB9F8A558A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4825" y="381000"/>
            <a:ext cx="21367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ADC77BE-9E5E-E333-DFCD-102827187B36}"/>
              </a:ext>
            </a:extLst>
          </p:cNvPr>
          <p:cNvSpPr txBox="1">
            <a:spLocks noChangeArrowheads="1"/>
          </p:cNvSpPr>
          <p:nvPr/>
        </p:nvSpPr>
        <p:spPr bwMode="auto">
          <a:xfrm>
            <a:off x="1447800" y="1752600"/>
            <a:ext cx="6088063" cy="3970338"/>
          </a:xfrm>
          <a:prstGeom prst="rect">
            <a:avLst/>
          </a:prstGeom>
          <a:solidFill>
            <a:schemeClr val="tx2">
              <a:alpha val="7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3600"/>
              <a:t>PROBLEM: </a:t>
            </a:r>
          </a:p>
          <a:p>
            <a:pPr algn="ctr"/>
            <a:endParaRPr lang="en-US" altLang="en-US" sz="3600"/>
          </a:p>
          <a:p>
            <a:pPr algn="ctr"/>
            <a:r>
              <a:rPr lang="en-US" altLang="en-US" sz="3600"/>
              <a:t>Fire regimes are set to </a:t>
            </a:r>
          </a:p>
          <a:p>
            <a:pPr algn="ctr"/>
            <a:r>
              <a:rPr lang="en-US" altLang="en-US" sz="3600"/>
              <a:t>resemble the recent past.</a:t>
            </a:r>
          </a:p>
          <a:p>
            <a:pPr algn="ctr"/>
            <a:endParaRPr lang="en-US" altLang="en-US" sz="3600"/>
          </a:p>
          <a:p>
            <a:pPr algn="ctr"/>
            <a:r>
              <a:rPr lang="en-US" altLang="en-US" sz="3600"/>
              <a:t>They will probably change with </a:t>
            </a:r>
          </a:p>
          <a:p>
            <a:pPr algn="ctr"/>
            <a:r>
              <a:rPr lang="en-US" altLang="en-US" sz="3600"/>
              <a:t>shifting climate.</a:t>
            </a:r>
          </a:p>
        </p:txBody>
      </p:sp>
      <p:sp>
        <p:nvSpPr>
          <p:cNvPr id="18440" name="TextBox 16">
            <a:extLst>
              <a:ext uri="{FF2B5EF4-FFF2-40B4-BE49-F238E27FC236}">
                <a16:creationId xmlns:a16="http://schemas.microsoft.com/office/drawing/2014/main" id="{16DA3FD7-CDAD-C56C-FA60-AF1002369076}"/>
              </a:ext>
            </a:extLst>
          </p:cNvPr>
          <p:cNvSpPr txBox="1">
            <a:spLocks noChangeArrowheads="1"/>
          </p:cNvSpPr>
          <p:nvPr/>
        </p:nvSpPr>
        <p:spPr bwMode="auto">
          <a:xfrm>
            <a:off x="76200" y="6564313"/>
            <a:ext cx="6619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Extracted from Monitoring Trends in Burn Severity dataset: mtbs.gov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10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0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0210A9DF-CEB4-DD45-853A-4274B8FF9B3B}"/>
              </a:ext>
            </a:extLst>
          </p:cNvPr>
          <p:cNvSpPr>
            <a:spLocks noGrp="1"/>
          </p:cNvSpPr>
          <p:nvPr>
            <p:ph type="title"/>
          </p:nvPr>
        </p:nvSpPr>
        <p:spPr>
          <a:xfrm>
            <a:off x="457200" y="381000"/>
            <a:ext cx="8229600" cy="1143000"/>
          </a:xfrm>
        </p:spPr>
        <p:txBody>
          <a:bodyPr/>
          <a:lstStyle/>
          <a:p>
            <a:r>
              <a:rPr lang="en-US" altLang="en-US" sz="2800"/>
              <a:t>Preliminary results for Southwestern Oregon: </a:t>
            </a:r>
            <a:br>
              <a:rPr lang="en-US" altLang="en-US" sz="2400"/>
            </a:br>
            <a:r>
              <a:rPr lang="en-US" altLang="en-US" sz="2000"/>
              <a:t>Current management</a:t>
            </a:r>
            <a:br>
              <a:rPr lang="en-US" altLang="en-US" sz="2000"/>
            </a:br>
            <a:r>
              <a:rPr lang="en-US" altLang="en-US" sz="2000"/>
              <a:t>Area with Large and Giant Trees</a:t>
            </a:r>
            <a:br>
              <a:rPr lang="en-US" altLang="en-US" sz="2000"/>
            </a:br>
            <a:r>
              <a:rPr lang="en-US" altLang="en-US" sz="2000"/>
              <a:t>No Climate Change</a:t>
            </a:r>
            <a:br>
              <a:rPr lang="en-US" altLang="en-US" sz="3200"/>
            </a:br>
            <a:endParaRPr lang="en-US" altLang="en-US" sz="3200"/>
          </a:p>
        </p:txBody>
      </p:sp>
      <p:pic>
        <p:nvPicPr>
          <p:cNvPr id="1026" name="Picture 2" descr="D:\Projects\NWCSC\Maps\LgGiant_chg10_curmgt.tif">
            <a:extLst>
              <a:ext uri="{FF2B5EF4-FFF2-40B4-BE49-F238E27FC236}">
                <a16:creationId xmlns:a16="http://schemas.microsoft.com/office/drawing/2014/main" id="{98ABEC3E-BC99-6672-01B3-A95EA740C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88" y="1466850"/>
            <a:ext cx="726122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D:\Projects\NWCSC\Maps\LgGiant_chg20_curmgt.tif">
            <a:extLst>
              <a:ext uri="{FF2B5EF4-FFF2-40B4-BE49-F238E27FC236}">
                <a16:creationId xmlns:a16="http://schemas.microsoft.com/office/drawing/2014/main" id="{15D8665C-22F0-017A-0D16-B870F703D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388" y="1466850"/>
            <a:ext cx="726122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D:\Projects\NWCSC\Maps\LgGiant_chg30_curmgt.tif">
            <a:extLst>
              <a:ext uri="{FF2B5EF4-FFF2-40B4-BE49-F238E27FC236}">
                <a16:creationId xmlns:a16="http://schemas.microsoft.com/office/drawing/2014/main" id="{B2705C1D-67BD-C111-6B47-1E4F8EC6AE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388" y="1466850"/>
            <a:ext cx="726122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D:\Projects\NWCSC\Maps\LgGiant_chg40_curmgt.tif">
            <a:extLst>
              <a:ext uri="{FF2B5EF4-FFF2-40B4-BE49-F238E27FC236}">
                <a16:creationId xmlns:a16="http://schemas.microsoft.com/office/drawing/2014/main" id="{BC064275-6D1E-7F07-A842-A1B232923D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388" y="1466850"/>
            <a:ext cx="726122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D:\Projects\NWCSC\Maps\LgGiant_chg50_curmgt.tif">
            <a:extLst>
              <a:ext uri="{FF2B5EF4-FFF2-40B4-BE49-F238E27FC236}">
                <a16:creationId xmlns:a16="http://schemas.microsoft.com/office/drawing/2014/main" id="{E86B42E2-EC4A-CBE1-77BD-9D3350D6EA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1388" y="1466850"/>
            <a:ext cx="726122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DCE4101D-53F0-DE24-1C21-E87539984BE5}"/>
              </a:ext>
            </a:extLst>
          </p:cNvPr>
          <p:cNvSpPr>
            <a:spLocks noGrp="1"/>
          </p:cNvSpPr>
          <p:nvPr>
            <p:ph type="title"/>
          </p:nvPr>
        </p:nvSpPr>
        <p:spPr/>
        <p:txBody>
          <a:bodyPr/>
          <a:lstStyle/>
          <a:p>
            <a:endParaRPr lang="en-US" altLang="en-US"/>
          </a:p>
        </p:txBody>
      </p:sp>
      <p:sp>
        <p:nvSpPr>
          <p:cNvPr id="20482" name="Content Placeholder 2">
            <a:extLst>
              <a:ext uri="{FF2B5EF4-FFF2-40B4-BE49-F238E27FC236}">
                <a16:creationId xmlns:a16="http://schemas.microsoft.com/office/drawing/2014/main" id="{467C599E-4B45-5494-9B9C-12EDC7E9E619}"/>
              </a:ext>
            </a:extLst>
          </p:cNvPr>
          <p:cNvSpPr>
            <a:spLocks noGrp="1"/>
          </p:cNvSpPr>
          <p:nvPr>
            <p:ph idx="1"/>
          </p:nvPr>
        </p:nvSpPr>
        <p:spPr/>
        <p:txBody>
          <a:bodyPr/>
          <a:lstStyle/>
          <a:p>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457E89C2-A5C7-8B00-DF7D-DEC877875A9E}"/>
              </a:ext>
            </a:extLst>
          </p:cNvPr>
          <p:cNvSpPr>
            <a:spLocks noGrp="1"/>
          </p:cNvSpPr>
          <p:nvPr>
            <p:ph type="title"/>
          </p:nvPr>
        </p:nvSpPr>
        <p:spPr/>
        <p:txBody>
          <a:bodyPr/>
          <a:lstStyle/>
          <a:p>
            <a:r>
              <a:rPr lang="en-US" altLang="en-US"/>
              <a:t>General Topics</a:t>
            </a:r>
          </a:p>
        </p:txBody>
      </p:sp>
      <p:sp>
        <p:nvSpPr>
          <p:cNvPr id="3" name="Content Placeholder 2">
            <a:extLst>
              <a:ext uri="{FF2B5EF4-FFF2-40B4-BE49-F238E27FC236}">
                <a16:creationId xmlns:a16="http://schemas.microsoft.com/office/drawing/2014/main" id="{BE0FF936-3E43-0EDB-C683-888DD39FF760}"/>
              </a:ext>
            </a:extLst>
          </p:cNvPr>
          <p:cNvSpPr>
            <a:spLocks noGrp="1"/>
          </p:cNvSpPr>
          <p:nvPr>
            <p:ph idx="1"/>
          </p:nvPr>
        </p:nvSpPr>
        <p:spPr/>
        <p:txBody>
          <a:bodyPr>
            <a:normAutofit/>
          </a:bodyPr>
          <a:lstStyle/>
          <a:p>
            <a:r>
              <a:rPr lang="en-US" altLang="en-US">
                <a:solidFill>
                  <a:srgbClr val="7F7F7F"/>
                </a:solidFill>
              </a:rPr>
              <a:t>Starting Conditions</a:t>
            </a:r>
          </a:p>
          <a:p>
            <a:r>
              <a:rPr lang="en-US" altLang="en-US">
                <a:solidFill>
                  <a:srgbClr val="7F7F7F"/>
                </a:solidFill>
              </a:rPr>
              <a:t>State Transition Modeling, without accounting for climate</a:t>
            </a:r>
          </a:p>
          <a:p>
            <a:r>
              <a:rPr lang="en-US" altLang="en-US" b="1"/>
              <a:t>Climate impacts modeling</a:t>
            </a:r>
          </a:p>
          <a:p>
            <a:pPr lvl="1"/>
            <a:r>
              <a:rPr lang="en-US" altLang="en-US" b="1"/>
              <a:t>ILAP extension – Central Oregon Study Area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a:extLst>
              <a:ext uri="{FF2B5EF4-FFF2-40B4-BE49-F238E27FC236}">
                <a16:creationId xmlns:a16="http://schemas.microsoft.com/office/drawing/2014/main" id="{61AB9E43-4DC8-771C-5FD6-E96FE60E92B6}"/>
              </a:ext>
            </a:extLst>
          </p:cNvPr>
          <p:cNvSpPr>
            <a:spLocks noGrp="1"/>
          </p:cNvSpPr>
          <p:nvPr>
            <p:ph type="title"/>
          </p:nvPr>
        </p:nvSpPr>
        <p:spPr/>
        <p:txBody>
          <a:bodyPr/>
          <a:lstStyle/>
          <a:p>
            <a:r>
              <a:rPr lang="en-US" altLang="en-US"/>
              <a:t>Modeling</a:t>
            </a:r>
          </a:p>
        </p:txBody>
      </p:sp>
      <p:sp>
        <p:nvSpPr>
          <p:cNvPr id="3" name="Content Placeholder 2">
            <a:extLst>
              <a:ext uri="{FF2B5EF4-FFF2-40B4-BE49-F238E27FC236}">
                <a16:creationId xmlns:a16="http://schemas.microsoft.com/office/drawing/2014/main" id="{17A53FD6-BF42-A4E3-9860-3A16FDC1BFE5}"/>
              </a:ext>
            </a:extLst>
          </p:cNvPr>
          <p:cNvSpPr>
            <a:spLocks noGrp="1"/>
          </p:cNvSpPr>
          <p:nvPr>
            <p:ph idx="1"/>
          </p:nvPr>
        </p:nvSpPr>
        <p:spPr>
          <a:xfrm>
            <a:off x="381000" y="2590800"/>
            <a:ext cx="8305800" cy="3810000"/>
          </a:xfrm>
        </p:spPr>
        <p:txBody>
          <a:bodyPr>
            <a:normAutofit/>
          </a:bodyPr>
          <a:lstStyle/>
          <a:p>
            <a:pPr>
              <a:lnSpc>
                <a:spcPct val="90000"/>
              </a:lnSpc>
            </a:pPr>
            <a:r>
              <a:rPr lang="en-US" altLang="en-US"/>
              <a:t>               “Essentially, all models are wrong, but               </a:t>
            </a:r>
          </a:p>
          <a:p>
            <a:pPr>
              <a:lnSpc>
                <a:spcPct val="90000"/>
              </a:lnSpc>
            </a:pPr>
            <a:r>
              <a:rPr lang="en-US" altLang="en-US"/>
              <a:t>                   some are useful.” – </a:t>
            </a:r>
            <a:r>
              <a:rPr lang="en-US" altLang="en-US" sz="2400" i="1"/>
              <a:t>Box &amp; Draper 1987</a:t>
            </a:r>
            <a:endParaRPr lang="en-US" altLang="en-US" i="1"/>
          </a:p>
          <a:p>
            <a:pPr>
              <a:lnSpc>
                <a:spcPct val="90000"/>
              </a:lnSpc>
            </a:pPr>
            <a:endParaRPr lang="en-US" altLang="en-US"/>
          </a:p>
          <a:p>
            <a:pPr>
              <a:lnSpc>
                <a:spcPct val="90000"/>
              </a:lnSpc>
            </a:pPr>
            <a:endParaRPr lang="en-US" altLang="en-US"/>
          </a:p>
          <a:p>
            <a:pPr>
              <a:lnSpc>
                <a:spcPct val="90000"/>
              </a:lnSpc>
            </a:pPr>
            <a:endParaRPr lang="en-US" altLang="en-US"/>
          </a:p>
          <a:p>
            <a:pPr>
              <a:lnSpc>
                <a:spcPct val="90000"/>
              </a:lnSpc>
              <a:buFont typeface="Arial" panose="020B0604020202020204" pitchFamily="34" charset="0"/>
              <a:buNone/>
            </a:pPr>
            <a:r>
              <a:rPr lang="en-US" altLang="en-US"/>
              <a:t>“It’s Only a Model.” </a:t>
            </a:r>
          </a:p>
          <a:p>
            <a:pPr>
              <a:lnSpc>
                <a:spcPct val="90000"/>
              </a:lnSpc>
              <a:buFont typeface="Arial" panose="020B0604020202020204" pitchFamily="34" charset="0"/>
              <a:buNone/>
            </a:pPr>
            <a:r>
              <a:rPr lang="en-US" altLang="en-US"/>
              <a:t>                 – </a:t>
            </a:r>
            <a:r>
              <a:rPr lang="en-US" altLang="en-US" sz="2400" i="1"/>
              <a:t>Patsy, 1975</a:t>
            </a:r>
          </a:p>
          <a:p>
            <a:pPr>
              <a:lnSpc>
                <a:spcPct val="90000"/>
              </a:lnSpc>
            </a:pPr>
            <a:endParaRPr lang="en-US" altLang="en-US" i="1"/>
          </a:p>
          <a:p>
            <a:pPr>
              <a:lnSpc>
                <a:spcPct val="90000"/>
              </a:lnSpc>
            </a:pPr>
            <a:endParaRPr lang="en-US" altLang="en-US" i="1"/>
          </a:p>
          <a:p>
            <a:pPr>
              <a:lnSpc>
                <a:spcPct val="90000"/>
              </a:lnSpc>
            </a:pPr>
            <a:endParaRPr lang="en-US" altLang="en-US" i="1"/>
          </a:p>
          <a:p>
            <a:pPr>
              <a:lnSpc>
                <a:spcPct val="90000"/>
              </a:lnSpc>
            </a:pPr>
            <a:endParaRPr lang="en-US" altLang="en-US" i="1"/>
          </a:p>
          <a:p>
            <a:pPr>
              <a:lnSpc>
                <a:spcPct val="90000"/>
              </a:lnSpc>
            </a:pPr>
            <a:endParaRPr lang="en-US" altLang="en-US" i="1"/>
          </a:p>
          <a:p>
            <a:pPr>
              <a:lnSpc>
                <a:spcPct val="90000"/>
              </a:lnSpc>
            </a:pPr>
            <a:endParaRPr lang="en-US" altLang="en-US" i="1"/>
          </a:p>
          <a:p>
            <a:pPr>
              <a:lnSpc>
                <a:spcPct val="90000"/>
              </a:lnSpc>
            </a:pPr>
            <a:endParaRPr lang="en-US" altLang="en-US"/>
          </a:p>
        </p:txBody>
      </p:sp>
      <p:pic>
        <p:nvPicPr>
          <p:cNvPr id="18434" name="Picture 2" descr="http://4.bp.blogspot.com/-gG6Zq8UoMpY/Tzjx_xH-CXI/AAAAAAAALc8/AP_HkNbKg0g/s1600/itsonlyamodel.jpg">
            <a:extLst>
              <a:ext uri="{FF2B5EF4-FFF2-40B4-BE49-F238E27FC236}">
                <a16:creationId xmlns:a16="http://schemas.microsoft.com/office/drawing/2014/main" id="{250345F2-35D1-BC00-8F95-244E5912B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292600"/>
            <a:ext cx="39624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2" descr="http://upload.wikimedia.org/wikipedia/commons/thumb/a/a2/GeorgeEPBox.jpg/200px-GeorgeEPBox.jpg">
            <a:extLst>
              <a:ext uri="{FF2B5EF4-FFF2-40B4-BE49-F238E27FC236}">
                <a16:creationId xmlns:a16="http://schemas.microsoft.com/office/drawing/2014/main" id="{8C6A0EA4-686A-1E4A-911C-A3945E6DD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1905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6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ADDB560-FD57-1D37-844E-326FBF913158}"/>
              </a:ext>
            </a:extLst>
          </p:cNvPr>
          <p:cNvSpPr>
            <a:spLocks noGrp="1" noChangeArrowheads="1"/>
          </p:cNvSpPr>
          <p:nvPr>
            <p:ph type="title"/>
          </p:nvPr>
        </p:nvSpPr>
        <p:spPr>
          <a:xfrm>
            <a:off x="457200" y="152400"/>
            <a:ext cx="8229600" cy="1371600"/>
          </a:xfrm>
          <a:ln w="19050">
            <a:solidFill>
              <a:schemeClr val="bg2">
                <a:lumMod val="25000"/>
              </a:schemeClr>
            </a:solidFill>
          </a:ln>
        </p:spPr>
        <p:txBody>
          <a:bodyPr rtlCol="0">
            <a:noAutofit/>
          </a:bodyPr>
          <a:lstStyle/>
          <a:p>
            <a:pPr fontAlgn="auto">
              <a:spcAft>
                <a:spcPts val="0"/>
              </a:spcAft>
              <a:defRPr/>
            </a:pPr>
            <a:r>
              <a:rPr lang="en-US" dirty="0">
                <a:solidFill>
                  <a:schemeClr val="accent1">
                    <a:lumMod val="50000"/>
                  </a:schemeClr>
                </a:solidFill>
                <a:ea typeface="+mj-ea"/>
              </a:rPr>
              <a:t>What about climate change?</a:t>
            </a:r>
          </a:p>
        </p:txBody>
      </p:sp>
      <p:sp>
        <p:nvSpPr>
          <p:cNvPr id="3075" name="Rectangle 3">
            <a:extLst>
              <a:ext uri="{FF2B5EF4-FFF2-40B4-BE49-F238E27FC236}">
                <a16:creationId xmlns:a16="http://schemas.microsoft.com/office/drawing/2014/main" id="{8A5C1B01-6117-B077-4712-FE0B746A895C}"/>
              </a:ext>
            </a:extLst>
          </p:cNvPr>
          <p:cNvSpPr>
            <a:spLocks noGrp="1" noChangeArrowheads="1"/>
          </p:cNvSpPr>
          <p:nvPr>
            <p:ph type="body" sz="half" idx="1"/>
          </p:nvPr>
        </p:nvSpPr>
        <p:spPr>
          <a:xfrm>
            <a:off x="457200" y="1905000"/>
            <a:ext cx="4876800" cy="4572000"/>
          </a:xfrm>
        </p:spPr>
        <p:txBody>
          <a:bodyPr rtlCol="0">
            <a:normAutofit/>
          </a:bodyPr>
          <a:lstStyle/>
          <a:p>
            <a:pPr fontAlgn="auto">
              <a:lnSpc>
                <a:spcPct val="90000"/>
              </a:lnSpc>
              <a:spcAft>
                <a:spcPts val="0"/>
              </a:spcAft>
              <a:defRPr/>
            </a:pPr>
            <a:r>
              <a:rPr lang="en-US" dirty="0">
                <a:solidFill>
                  <a:schemeClr val="accent1">
                    <a:lumMod val="50000"/>
                  </a:schemeClr>
                </a:solidFill>
                <a:ea typeface="+mn-ea"/>
              </a:rPr>
              <a:t>Climate controls </a:t>
            </a:r>
            <a:br>
              <a:rPr lang="en-US" dirty="0">
                <a:solidFill>
                  <a:schemeClr val="accent1">
                    <a:lumMod val="50000"/>
                  </a:schemeClr>
                </a:solidFill>
                <a:ea typeface="+mn-ea"/>
              </a:rPr>
            </a:br>
            <a:r>
              <a:rPr lang="en-US" dirty="0">
                <a:solidFill>
                  <a:schemeClr val="accent1">
                    <a:lumMod val="50000"/>
                  </a:schemeClr>
                </a:solidFill>
                <a:ea typeface="+mn-ea"/>
              </a:rPr>
              <a:t>ecosystem processes, including:</a:t>
            </a:r>
          </a:p>
          <a:p>
            <a:pPr fontAlgn="auto">
              <a:lnSpc>
                <a:spcPct val="90000"/>
              </a:lnSpc>
              <a:spcAft>
                <a:spcPts val="0"/>
              </a:spcAft>
              <a:defRPr/>
            </a:pPr>
            <a:endParaRPr lang="en-US" sz="1200" dirty="0">
              <a:solidFill>
                <a:schemeClr val="accent1">
                  <a:lumMod val="50000"/>
                </a:schemeClr>
              </a:solidFill>
              <a:ea typeface="+mn-ea"/>
            </a:endParaRPr>
          </a:p>
          <a:p>
            <a:pPr lvl="1" fontAlgn="auto">
              <a:lnSpc>
                <a:spcPct val="90000"/>
              </a:lnSpc>
              <a:spcAft>
                <a:spcPts val="0"/>
              </a:spcAft>
              <a:defRPr/>
            </a:pPr>
            <a:r>
              <a:rPr lang="en-US" dirty="0">
                <a:solidFill>
                  <a:schemeClr val="accent1">
                    <a:lumMod val="50000"/>
                  </a:schemeClr>
                </a:solidFill>
                <a:ea typeface="+mn-ea"/>
              </a:rPr>
              <a:t>Plant establishment, growth, and mortality</a:t>
            </a:r>
          </a:p>
          <a:p>
            <a:pPr fontAlgn="auto">
              <a:lnSpc>
                <a:spcPct val="90000"/>
              </a:lnSpc>
              <a:spcAft>
                <a:spcPts val="0"/>
              </a:spcAft>
              <a:buFontTx/>
              <a:buNone/>
              <a:defRPr/>
            </a:pPr>
            <a:endParaRPr lang="en-US" sz="1200" dirty="0">
              <a:solidFill>
                <a:schemeClr val="accent1">
                  <a:lumMod val="50000"/>
                </a:schemeClr>
              </a:solidFill>
              <a:ea typeface="+mn-ea"/>
            </a:endParaRPr>
          </a:p>
          <a:p>
            <a:pPr lvl="1" fontAlgn="auto">
              <a:lnSpc>
                <a:spcPct val="90000"/>
              </a:lnSpc>
              <a:spcAft>
                <a:spcPts val="0"/>
              </a:spcAft>
              <a:defRPr/>
            </a:pPr>
            <a:r>
              <a:rPr lang="en-US" dirty="0">
                <a:solidFill>
                  <a:schemeClr val="accent1">
                    <a:lumMod val="50000"/>
                  </a:schemeClr>
                </a:solidFill>
                <a:ea typeface="+mn-ea"/>
              </a:rPr>
              <a:t>Disturbance</a:t>
            </a:r>
          </a:p>
          <a:p>
            <a:pPr lvl="2" fontAlgn="auto">
              <a:lnSpc>
                <a:spcPct val="90000"/>
              </a:lnSpc>
              <a:spcAft>
                <a:spcPts val="0"/>
              </a:spcAft>
              <a:defRPr/>
            </a:pPr>
            <a:r>
              <a:rPr lang="en-US" dirty="0">
                <a:solidFill>
                  <a:schemeClr val="accent1">
                    <a:lumMod val="50000"/>
                  </a:schemeClr>
                </a:solidFill>
                <a:ea typeface="+mn-ea"/>
              </a:rPr>
              <a:t>Drought</a:t>
            </a:r>
          </a:p>
          <a:p>
            <a:pPr lvl="2" fontAlgn="auto">
              <a:lnSpc>
                <a:spcPct val="90000"/>
              </a:lnSpc>
              <a:spcAft>
                <a:spcPts val="0"/>
              </a:spcAft>
              <a:defRPr/>
            </a:pPr>
            <a:r>
              <a:rPr lang="en-US" dirty="0">
                <a:solidFill>
                  <a:schemeClr val="accent1">
                    <a:lumMod val="50000"/>
                  </a:schemeClr>
                </a:solidFill>
                <a:ea typeface="+mn-ea"/>
              </a:rPr>
              <a:t>Fire </a:t>
            </a:r>
          </a:p>
          <a:p>
            <a:pPr lvl="2" fontAlgn="auto">
              <a:lnSpc>
                <a:spcPct val="90000"/>
              </a:lnSpc>
              <a:spcAft>
                <a:spcPts val="0"/>
              </a:spcAft>
              <a:defRPr/>
            </a:pPr>
            <a:r>
              <a:rPr lang="en-US" dirty="0">
                <a:solidFill>
                  <a:schemeClr val="accent1">
                    <a:lumMod val="50000"/>
                  </a:schemeClr>
                </a:solidFill>
                <a:ea typeface="+mn-ea"/>
              </a:rPr>
              <a:t>Insect outbreaks</a:t>
            </a:r>
          </a:p>
          <a:p>
            <a:pPr fontAlgn="auto">
              <a:lnSpc>
                <a:spcPct val="90000"/>
              </a:lnSpc>
              <a:spcAft>
                <a:spcPts val="0"/>
              </a:spcAft>
              <a:defRPr/>
            </a:pPr>
            <a:endParaRPr lang="en-US" sz="2600" dirty="0">
              <a:ea typeface="+mn-ea"/>
            </a:endParaRPr>
          </a:p>
        </p:txBody>
      </p:sp>
      <p:pic>
        <p:nvPicPr>
          <p:cNvPr id="22531" name="Picture 7" descr="sprouting">
            <a:extLst>
              <a:ext uri="{FF2B5EF4-FFF2-40B4-BE49-F238E27FC236}">
                <a16:creationId xmlns:a16="http://schemas.microsoft.com/office/drawing/2014/main" id="{F0520FCD-3182-01C1-F0A3-1F6EDD156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133600"/>
            <a:ext cx="289560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descr="http://www.topnews.in/files/crown_fire.jpg">
            <a:extLst>
              <a:ext uri="{FF2B5EF4-FFF2-40B4-BE49-F238E27FC236}">
                <a16:creationId xmlns:a16="http://schemas.microsoft.com/office/drawing/2014/main" id="{427E2950-987F-173A-C132-54F9A99240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419600"/>
            <a:ext cx="290195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D4D76C-0573-E473-0B6D-21FC610045DD}"/>
              </a:ext>
            </a:extLst>
          </p:cNvPr>
          <p:cNvSpPr>
            <a:spLocks noGrp="1"/>
          </p:cNvSpPr>
          <p:nvPr>
            <p:ph type="title"/>
          </p:nvPr>
        </p:nvSpPr>
        <p:spPr>
          <a:ln w="19050">
            <a:solidFill>
              <a:schemeClr val="bg2">
                <a:lumMod val="25000"/>
              </a:schemeClr>
            </a:solidFill>
          </a:ln>
        </p:spPr>
        <p:txBody>
          <a:bodyPr rtlCol="0">
            <a:normAutofit fontScale="90000"/>
          </a:bodyPr>
          <a:lstStyle/>
          <a:p>
            <a:pPr fontAlgn="auto">
              <a:spcAft>
                <a:spcPts val="0"/>
              </a:spcAft>
              <a:defRPr/>
            </a:pPr>
            <a:r>
              <a:rPr lang="en-US" dirty="0">
                <a:solidFill>
                  <a:schemeClr val="accent1">
                    <a:lumMod val="50000"/>
                  </a:schemeClr>
                </a:solidFill>
                <a:ea typeface="+mj-ea"/>
              </a:rPr>
              <a:t>Dynamic Global Vegetation Models (DGVMs):</a:t>
            </a:r>
          </a:p>
        </p:txBody>
      </p:sp>
      <p:sp>
        <p:nvSpPr>
          <p:cNvPr id="6" name="Content Placeholder 5">
            <a:extLst>
              <a:ext uri="{FF2B5EF4-FFF2-40B4-BE49-F238E27FC236}">
                <a16:creationId xmlns:a16="http://schemas.microsoft.com/office/drawing/2014/main" id="{94F623BE-0834-FBE3-E333-F899391FB4D6}"/>
              </a:ext>
            </a:extLst>
          </p:cNvPr>
          <p:cNvSpPr>
            <a:spLocks noGrp="1"/>
          </p:cNvSpPr>
          <p:nvPr>
            <p:ph idx="1"/>
          </p:nvPr>
        </p:nvSpPr>
        <p:spPr/>
        <p:txBody>
          <a:bodyPr rtlCol="0">
            <a:normAutofit/>
          </a:bodyPr>
          <a:lstStyle/>
          <a:p>
            <a:pPr fontAlgn="auto">
              <a:spcAft>
                <a:spcPts val="0"/>
              </a:spcAft>
              <a:defRPr/>
            </a:pPr>
            <a:r>
              <a:rPr lang="en-US" dirty="0">
                <a:solidFill>
                  <a:schemeClr val="accent1">
                    <a:lumMod val="50000"/>
                  </a:schemeClr>
                </a:solidFill>
                <a:ea typeface="+mn-ea"/>
              </a:rPr>
              <a:t>Link state-of-the-art knowledge of: </a:t>
            </a:r>
          </a:p>
          <a:p>
            <a:pPr lvl="1" fontAlgn="auto">
              <a:spcAft>
                <a:spcPts val="0"/>
              </a:spcAft>
              <a:defRPr/>
            </a:pPr>
            <a:r>
              <a:rPr lang="en-US" dirty="0">
                <a:solidFill>
                  <a:schemeClr val="accent1">
                    <a:lumMod val="50000"/>
                  </a:schemeClr>
                </a:solidFill>
                <a:ea typeface="+mn-ea"/>
              </a:rPr>
              <a:t>plant physiology</a:t>
            </a:r>
          </a:p>
          <a:p>
            <a:pPr lvl="1" fontAlgn="auto">
              <a:spcAft>
                <a:spcPts val="0"/>
              </a:spcAft>
              <a:defRPr/>
            </a:pPr>
            <a:r>
              <a:rPr lang="en-US" dirty="0">
                <a:solidFill>
                  <a:schemeClr val="accent1">
                    <a:lumMod val="50000"/>
                  </a:schemeClr>
                </a:solidFill>
                <a:ea typeface="+mn-ea"/>
              </a:rPr>
              <a:t>biogeography </a:t>
            </a:r>
          </a:p>
          <a:p>
            <a:pPr lvl="1" fontAlgn="auto">
              <a:spcAft>
                <a:spcPts val="0"/>
              </a:spcAft>
              <a:defRPr/>
            </a:pPr>
            <a:r>
              <a:rPr lang="en-US" dirty="0">
                <a:solidFill>
                  <a:schemeClr val="accent1">
                    <a:lumMod val="50000"/>
                  </a:schemeClr>
                </a:solidFill>
                <a:ea typeface="+mn-ea"/>
              </a:rPr>
              <a:t>biogeochemistry</a:t>
            </a:r>
          </a:p>
          <a:p>
            <a:pPr lvl="1" fontAlgn="auto">
              <a:spcAft>
                <a:spcPts val="0"/>
              </a:spcAft>
              <a:defRPr/>
            </a:pPr>
            <a:r>
              <a:rPr lang="en-US" dirty="0">
                <a:solidFill>
                  <a:schemeClr val="accent1">
                    <a:lumMod val="50000"/>
                  </a:schemeClr>
                </a:solidFill>
                <a:ea typeface="+mn-ea"/>
              </a:rPr>
              <a:t>biophysics</a:t>
            </a:r>
          </a:p>
          <a:p>
            <a:pPr fontAlgn="auto">
              <a:spcAft>
                <a:spcPts val="0"/>
              </a:spcAft>
              <a:defRPr/>
            </a:pPr>
            <a:r>
              <a:rPr lang="en-US" dirty="0">
                <a:solidFill>
                  <a:schemeClr val="accent1">
                    <a:lumMod val="50000"/>
                  </a:schemeClr>
                </a:solidFill>
                <a:ea typeface="+mn-ea"/>
              </a:rPr>
              <a:t>Simulate changes in vegetation structure and composition and ecosystem function through time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26">
            <a:extLst>
              <a:ext uri="{FF2B5EF4-FFF2-40B4-BE49-F238E27FC236}">
                <a16:creationId xmlns:a16="http://schemas.microsoft.com/office/drawing/2014/main" id="{03517CB9-306F-8EBF-9625-579D43799768}"/>
              </a:ext>
            </a:extLst>
          </p:cNvPr>
          <p:cNvSpPr txBox="1">
            <a:spLocks noChangeArrowheads="1"/>
          </p:cNvSpPr>
          <p:nvPr/>
        </p:nvSpPr>
        <p:spPr bwMode="auto">
          <a:xfrm>
            <a:off x="0" y="64579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000"/>
              <a:t>*adapted from: Bachelet, D., J. M. Lenihan, C. Daly, R. P. Neilson, D. S. Ojima, and W. J. Parton. 2001. </a:t>
            </a:r>
            <a:r>
              <a:rPr lang="en-US" altLang="en-US" sz="1000" i="1"/>
              <a:t>MC1: A Dynamic Vegetation Model for Estimating the Distribution of Vegetation and Associated Ecosystem Fluxes of Carbon, Nutrients, and Water</a:t>
            </a:r>
            <a:r>
              <a:rPr lang="en-US" altLang="en-US" sz="1000"/>
              <a:t>. USDA Forest Service General Technical Report PNW-GTR-508.</a:t>
            </a:r>
          </a:p>
        </p:txBody>
      </p:sp>
      <p:grpSp>
        <p:nvGrpSpPr>
          <p:cNvPr id="24578" name="Group 51">
            <a:extLst>
              <a:ext uri="{FF2B5EF4-FFF2-40B4-BE49-F238E27FC236}">
                <a16:creationId xmlns:a16="http://schemas.microsoft.com/office/drawing/2014/main" id="{D0822949-24EF-40F5-2113-1BF52D1FE726}"/>
              </a:ext>
            </a:extLst>
          </p:cNvPr>
          <p:cNvGrpSpPr>
            <a:grpSpLocks/>
          </p:cNvGrpSpPr>
          <p:nvPr/>
        </p:nvGrpSpPr>
        <p:grpSpPr bwMode="auto">
          <a:xfrm>
            <a:off x="990600" y="2127250"/>
            <a:ext cx="8229600" cy="3587750"/>
            <a:chOff x="990600" y="914400"/>
            <a:chExt cx="8229600" cy="3588475"/>
          </a:xfrm>
        </p:grpSpPr>
        <p:grpSp>
          <p:nvGrpSpPr>
            <p:cNvPr id="24580" name="Group 25">
              <a:extLst>
                <a:ext uri="{FF2B5EF4-FFF2-40B4-BE49-F238E27FC236}">
                  <a16:creationId xmlns:a16="http://schemas.microsoft.com/office/drawing/2014/main" id="{0DB6E07B-DDA3-0F62-9BD5-663ECFE3B3C7}"/>
                </a:ext>
              </a:extLst>
            </p:cNvPr>
            <p:cNvGrpSpPr>
              <a:grpSpLocks/>
            </p:cNvGrpSpPr>
            <p:nvPr/>
          </p:nvGrpSpPr>
          <p:grpSpPr bwMode="auto">
            <a:xfrm>
              <a:off x="990600" y="914400"/>
              <a:ext cx="8229600" cy="3588475"/>
              <a:chOff x="990600" y="1121434"/>
              <a:chExt cx="8229600" cy="3588475"/>
            </a:xfrm>
          </p:grpSpPr>
          <p:sp>
            <p:nvSpPr>
              <p:cNvPr id="24584" name="Text Box 44">
                <a:extLst>
                  <a:ext uri="{FF2B5EF4-FFF2-40B4-BE49-F238E27FC236}">
                    <a16:creationId xmlns:a16="http://schemas.microsoft.com/office/drawing/2014/main" id="{0AC5623F-C82F-CB24-B3BE-9D12A9A551A5}"/>
                  </a:ext>
                </a:extLst>
              </p:cNvPr>
              <p:cNvSpPr txBox="1">
                <a:spLocks noChangeArrowheads="1"/>
              </p:cNvSpPr>
              <p:nvPr/>
            </p:nvSpPr>
            <p:spPr bwMode="auto">
              <a:xfrm>
                <a:off x="6487286" y="2710940"/>
                <a:ext cx="2732914" cy="8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b="1"/>
                  <a:t>biomass mortality</a:t>
                </a:r>
              </a:p>
              <a:p>
                <a:endParaRPr lang="en-US" altLang="en-US" sz="1600" b="1"/>
              </a:p>
              <a:p>
                <a:r>
                  <a:rPr lang="en-US" altLang="en-US" sz="1600" b="1"/>
                  <a:t>nutrient loss and release</a:t>
                </a:r>
              </a:p>
            </p:txBody>
          </p:sp>
          <p:grpSp>
            <p:nvGrpSpPr>
              <p:cNvPr id="24585" name="Group 24">
                <a:extLst>
                  <a:ext uri="{FF2B5EF4-FFF2-40B4-BE49-F238E27FC236}">
                    <a16:creationId xmlns:a16="http://schemas.microsoft.com/office/drawing/2014/main" id="{503993B8-4987-DF7B-7EFD-F1949191E51F}"/>
                  </a:ext>
                </a:extLst>
              </p:cNvPr>
              <p:cNvGrpSpPr>
                <a:grpSpLocks/>
              </p:cNvGrpSpPr>
              <p:nvPr/>
            </p:nvGrpSpPr>
            <p:grpSpPr bwMode="auto">
              <a:xfrm>
                <a:off x="990600" y="1121434"/>
                <a:ext cx="6400800" cy="3588475"/>
                <a:chOff x="990600" y="1121434"/>
                <a:chExt cx="6400800" cy="3588475"/>
              </a:xfrm>
            </p:grpSpPr>
            <p:sp>
              <p:nvSpPr>
                <p:cNvPr id="24586" name="AutoShape 20">
                  <a:extLst>
                    <a:ext uri="{FF2B5EF4-FFF2-40B4-BE49-F238E27FC236}">
                      <a16:creationId xmlns:a16="http://schemas.microsoft.com/office/drawing/2014/main" id="{BD03CC98-0B12-1AB1-FDB3-A80B7DB5DADA}"/>
                    </a:ext>
                  </a:extLst>
                </p:cNvPr>
                <p:cNvSpPr>
                  <a:spLocks noChangeArrowheads="1"/>
                </p:cNvSpPr>
                <p:nvPr/>
              </p:nvSpPr>
              <p:spPr bwMode="auto">
                <a:xfrm>
                  <a:off x="1455862" y="1187346"/>
                  <a:ext cx="1479131" cy="1075928"/>
                </a:xfrm>
                <a:prstGeom prst="roundRect">
                  <a:avLst>
                    <a:gd name="adj" fmla="val 16667"/>
                  </a:avLst>
                </a:prstGeom>
                <a:solidFill>
                  <a:srgbClr val="FFCC00"/>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US" altLang="en-US" sz="1400" b="1"/>
                </a:p>
              </p:txBody>
            </p:sp>
            <p:sp>
              <p:nvSpPr>
                <p:cNvPr id="24587" name="AutoShape 21">
                  <a:extLst>
                    <a:ext uri="{FF2B5EF4-FFF2-40B4-BE49-F238E27FC236}">
                      <a16:creationId xmlns:a16="http://schemas.microsoft.com/office/drawing/2014/main" id="{76E0D5B5-49F1-0F1B-F5F9-CF8895523465}"/>
                    </a:ext>
                  </a:extLst>
                </p:cNvPr>
                <p:cNvSpPr>
                  <a:spLocks noChangeArrowheads="1"/>
                </p:cNvSpPr>
                <p:nvPr/>
              </p:nvSpPr>
              <p:spPr bwMode="auto">
                <a:xfrm>
                  <a:off x="5573070" y="1187346"/>
                  <a:ext cx="1818330" cy="1075928"/>
                </a:xfrm>
                <a:prstGeom prst="roundRect">
                  <a:avLst>
                    <a:gd name="adj" fmla="val 16667"/>
                  </a:avLst>
                </a:prstGeom>
                <a:solidFill>
                  <a:srgbClr val="3366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sz="1400"/>
                </a:p>
              </p:txBody>
            </p:sp>
            <p:sp>
              <p:nvSpPr>
                <p:cNvPr id="24588" name="Text Box 27">
                  <a:extLst>
                    <a:ext uri="{FF2B5EF4-FFF2-40B4-BE49-F238E27FC236}">
                      <a16:creationId xmlns:a16="http://schemas.microsoft.com/office/drawing/2014/main" id="{C85761A8-F318-0516-2752-C152A7CB07FC}"/>
                    </a:ext>
                  </a:extLst>
                </p:cNvPr>
                <p:cNvSpPr txBox="1">
                  <a:spLocks noChangeArrowheads="1"/>
                </p:cNvSpPr>
                <p:nvPr/>
              </p:nvSpPr>
              <p:spPr bwMode="auto">
                <a:xfrm>
                  <a:off x="1447801" y="1434510"/>
                  <a:ext cx="1534692" cy="36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a:t>Biogeography</a:t>
                  </a:r>
                </a:p>
              </p:txBody>
            </p:sp>
            <p:sp>
              <p:nvSpPr>
                <p:cNvPr id="24589" name="Text Box 28">
                  <a:extLst>
                    <a:ext uri="{FF2B5EF4-FFF2-40B4-BE49-F238E27FC236}">
                      <a16:creationId xmlns:a16="http://schemas.microsoft.com/office/drawing/2014/main" id="{975B7592-1B01-F8BE-3F38-1C83EED2BA33}"/>
                    </a:ext>
                  </a:extLst>
                </p:cNvPr>
                <p:cNvSpPr txBox="1">
                  <a:spLocks noChangeArrowheads="1"/>
                </p:cNvSpPr>
                <p:nvPr/>
              </p:nvSpPr>
              <p:spPr bwMode="auto">
                <a:xfrm>
                  <a:off x="5604935" y="1442977"/>
                  <a:ext cx="1786465" cy="36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a:t>Biogeochemistry</a:t>
                  </a:r>
                </a:p>
              </p:txBody>
            </p:sp>
            <p:sp>
              <p:nvSpPr>
                <p:cNvPr id="24590" name="AutoShape 29">
                  <a:extLst>
                    <a:ext uri="{FF2B5EF4-FFF2-40B4-BE49-F238E27FC236}">
                      <a16:creationId xmlns:a16="http://schemas.microsoft.com/office/drawing/2014/main" id="{FA906F75-1039-FB36-8B09-38E1F2DB759D}"/>
                    </a:ext>
                  </a:extLst>
                </p:cNvPr>
                <p:cNvSpPr>
                  <a:spLocks noChangeArrowheads="1"/>
                </p:cNvSpPr>
                <p:nvPr/>
              </p:nvSpPr>
              <p:spPr bwMode="auto">
                <a:xfrm>
                  <a:off x="3496248" y="3485561"/>
                  <a:ext cx="1479131" cy="1075928"/>
                </a:xfrm>
                <a:prstGeom prst="roundRect">
                  <a:avLst>
                    <a:gd name="adj" fmla="val 16667"/>
                  </a:avLst>
                </a:prstGeom>
                <a:solidFill>
                  <a:srgbClr val="800000"/>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US" altLang="en-US" sz="1400" b="1"/>
                </a:p>
              </p:txBody>
            </p:sp>
            <p:cxnSp>
              <p:nvCxnSpPr>
                <p:cNvPr id="24591" name="AutoShape 30">
                  <a:extLst>
                    <a:ext uri="{FF2B5EF4-FFF2-40B4-BE49-F238E27FC236}">
                      <a16:creationId xmlns:a16="http://schemas.microsoft.com/office/drawing/2014/main" id="{273E65E4-F20B-A695-ADBD-98F899AF694C}"/>
                    </a:ext>
                  </a:extLst>
                </p:cNvPr>
                <p:cNvCxnSpPr>
                  <a:cxnSpLocks noChangeShapeType="1"/>
                  <a:stCxn id="24586" idx="3"/>
                  <a:endCxn id="24587" idx="1"/>
                </p:cNvCxnSpPr>
                <p:nvPr/>
              </p:nvCxnSpPr>
              <p:spPr bwMode="auto">
                <a:xfrm>
                  <a:off x="2934993" y="1725311"/>
                  <a:ext cx="2638077" cy="0"/>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592" name="AutoShape 31">
                  <a:extLst>
                    <a:ext uri="{FF2B5EF4-FFF2-40B4-BE49-F238E27FC236}">
                      <a16:creationId xmlns:a16="http://schemas.microsoft.com/office/drawing/2014/main" id="{B8A8C450-F143-B65C-437E-8692027524F4}"/>
                    </a:ext>
                  </a:extLst>
                </p:cNvPr>
                <p:cNvCxnSpPr>
                  <a:cxnSpLocks noChangeShapeType="1"/>
                  <a:stCxn id="24586" idx="2"/>
                  <a:endCxn id="24590" idx="1"/>
                </p:cNvCxnSpPr>
                <p:nvPr/>
              </p:nvCxnSpPr>
              <p:spPr bwMode="auto">
                <a:xfrm rot="16200000" flipH="1">
                  <a:off x="1965713" y="2492989"/>
                  <a:ext cx="1760251" cy="1300820"/>
                </a:xfrm>
                <a:prstGeom prst="bentConnector2">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cxnSp>
              <p:nvCxnSpPr>
                <p:cNvPr id="24593" name="AutoShape 32">
                  <a:extLst>
                    <a:ext uri="{FF2B5EF4-FFF2-40B4-BE49-F238E27FC236}">
                      <a16:creationId xmlns:a16="http://schemas.microsoft.com/office/drawing/2014/main" id="{F0CB1712-1227-D342-9B75-82DBBAA9478B}"/>
                    </a:ext>
                  </a:extLst>
                </p:cNvPr>
                <p:cNvCxnSpPr>
                  <a:cxnSpLocks noChangeShapeType="1"/>
                  <a:stCxn id="24587" idx="2"/>
                  <a:endCxn id="24590" idx="3"/>
                </p:cNvCxnSpPr>
                <p:nvPr/>
              </p:nvCxnSpPr>
              <p:spPr bwMode="auto">
                <a:xfrm rot="5400000">
                  <a:off x="4848682" y="2389972"/>
                  <a:ext cx="1760251" cy="1506856"/>
                </a:xfrm>
                <a:prstGeom prst="bentConnector2">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sp>
              <p:nvSpPr>
                <p:cNvPr id="24594" name="Text Box 33">
                  <a:extLst>
                    <a:ext uri="{FF2B5EF4-FFF2-40B4-BE49-F238E27FC236}">
                      <a16:creationId xmlns:a16="http://schemas.microsoft.com/office/drawing/2014/main" id="{7CBF669E-B994-9A94-9D70-7E4A9CA811F4}"/>
                    </a:ext>
                  </a:extLst>
                </p:cNvPr>
                <p:cNvSpPr txBox="1">
                  <a:spLocks noChangeArrowheads="1"/>
                </p:cNvSpPr>
                <p:nvPr/>
              </p:nvSpPr>
              <p:spPr bwMode="auto">
                <a:xfrm>
                  <a:off x="3945575" y="3701801"/>
                  <a:ext cx="685800" cy="36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a:t>Fire</a:t>
                  </a:r>
                </a:p>
              </p:txBody>
            </p:sp>
            <p:sp>
              <p:nvSpPr>
                <p:cNvPr id="24595" name="Line 35">
                  <a:extLst>
                    <a:ext uri="{FF2B5EF4-FFF2-40B4-BE49-F238E27FC236}">
                      <a16:creationId xmlns:a16="http://schemas.microsoft.com/office/drawing/2014/main" id="{55EC9952-B19A-DD10-6E7C-EE4E2BDE5913}"/>
                    </a:ext>
                  </a:extLst>
                </p:cNvPr>
                <p:cNvSpPr>
                  <a:spLocks noChangeShapeType="1"/>
                </p:cNvSpPr>
                <p:nvPr/>
              </p:nvSpPr>
              <p:spPr bwMode="auto">
                <a:xfrm flipV="1">
                  <a:off x="3787732" y="1511934"/>
                  <a:ext cx="1031952"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4596" name="Line 36">
                  <a:extLst>
                    <a:ext uri="{FF2B5EF4-FFF2-40B4-BE49-F238E27FC236}">
                      <a16:creationId xmlns:a16="http://schemas.microsoft.com/office/drawing/2014/main" id="{CD83D796-022F-897C-712E-350168F02499}"/>
                    </a:ext>
                  </a:extLst>
                </p:cNvPr>
                <p:cNvSpPr>
                  <a:spLocks noChangeShapeType="1"/>
                </p:cNvSpPr>
                <p:nvPr/>
              </p:nvSpPr>
              <p:spPr bwMode="auto">
                <a:xfrm flipH="1" flipV="1">
                  <a:off x="3751296" y="1909702"/>
                  <a:ext cx="1066351"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4597" name="Line 37">
                  <a:extLst>
                    <a:ext uri="{FF2B5EF4-FFF2-40B4-BE49-F238E27FC236}">
                      <a16:creationId xmlns:a16="http://schemas.microsoft.com/office/drawing/2014/main" id="{8661B2D7-C896-24EF-43EE-4E125018AAD3}"/>
                    </a:ext>
                  </a:extLst>
                </p:cNvPr>
                <p:cNvSpPr>
                  <a:spLocks noChangeShapeType="1"/>
                </p:cNvSpPr>
                <p:nvPr/>
              </p:nvSpPr>
              <p:spPr bwMode="auto">
                <a:xfrm flipH="1" flipV="1">
                  <a:off x="5172278" y="3810149"/>
                  <a:ext cx="825561"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4598" name="Line 38">
                  <a:extLst>
                    <a:ext uri="{FF2B5EF4-FFF2-40B4-BE49-F238E27FC236}">
                      <a16:creationId xmlns:a16="http://schemas.microsoft.com/office/drawing/2014/main" id="{48253D01-8DC0-3D28-9D81-3C831931240D}"/>
                    </a:ext>
                  </a:extLst>
                </p:cNvPr>
                <p:cNvSpPr>
                  <a:spLocks noChangeShapeType="1"/>
                </p:cNvSpPr>
                <p:nvPr/>
              </p:nvSpPr>
              <p:spPr bwMode="auto">
                <a:xfrm flipV="1">
                  <a:off x="2585361" y="3810149"/>
                  <a:ext cx="756765"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4599" name="Line 39">
                  <a:extLst>
                    <a:ext uri="{FF2B5EF4-FFF2-40B4-BE49-F238E27FC236}">
                      <a16:creationId xmlns:a16="http://schemas.microsoft.com/office/drawing/2014/main" id="{DBC20458-8E4B-7D61-2EC3-5C2FC342AD4D}"/>
                    </a:ext>
                  </a:extLst>
                </p:cNvPr>
                <p:cNvSpPr>
                  <a:spLocks noChangeShapeType="1"/>
                </p:cNvSpPr>
                <p:nvPr/>
              </p:nvSpPr>
              <p:spPr bwMode="auto">
                <a:xfrm flipV="1">
                  <a:off x="2366749" y="2584242"/>
                  <a:ext cx="0" cy="916531"/>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4600" name="Line 40">
                  <a:extLst>
                    <a:ext uri="{FF2B5EF4-FFF2-40B4-BE49-F238E27FC236}">
                      <a16:creationId xmlns:a16="http://schemas.microsoft.com/office/drawing/2014/main" id="{1AC0974C-922E-402B-D8B9-C22F626ED92C}"/>
                    </a:ext>
                  </a:extLst>
                </p:cNvPr>
                <p:cNvSpPr>
                  <a:spLocks noChangeShapeType="1"/>
                </p:cNvSpPr>
                <p:nvPr/>
              </p:nvSpPr>
              <p:spPr bwMode="auto">
                <a:xfrm flipV="1">
                  <a:off x="6172200" y="2628439"/>
                  <a:ext cx="0" cy="916531"/>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4601" name="Text Box 41">
                  <a:extLst>
                    <a:ext uri="{FF2B5EF4-FFF2-40B4-BE49-F238E27FC236}">
                      <a16:creationId xmlns:a16="http://schemas.microsoft.com/office/drawing/2014/main" id="{E21DFE6E-9C8F-239B-1879-D3D280253177}"/>
                    </a:ext>
                  </a:extLst>
                </p:cNvPr>
                <p:cNvSpPr txBox="1">
                  <a:spLocks noChangeArrowheads="1"/>
                </p:cNvSpPr>
                <p:nvPr/>
              </p:nvSpPr>
              <p:spPr bwMode="auto">
                <a:xfrm>
                  <a:off x="990600" y="2777894"/>
                  <a:ext cx="1123195" cy="58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b="1"/>
                    <a:t>       fire</a:t>
                  </a:r>
                </a:p>
                <a:p>
                  <a:r>
                    <a:rPr lang="en-US" altLang="en-US" sz="1600" b="1"/>
                    <a:t>occurrence</a:t>
                  </a:r>
                </a:p>
              </p:txBody>
            </p:sp>
            <p:sp>
              <p:nvSpPr>
                <p:cNvPr id="24602" name="Text Box 42">
                  <a:extLst>
                    <a:ext uri="{FF2B5EF4-FFF2-40B4-BE49-F238E27FC236}">
                      <a16:creationId xmlns:a16="http://schemas.microsoft.com/office/drawing/2014/main" id="{1C25BD3E-F838-CF7B-C9F9-8E59304B235B}"/>
                    </a:ext>
                  </a:extLst>
                </p:cNvPr>
                <p:cNvSpPr txBox="1">
                  <a:spLocks noChangeArrowheads="1"/>
                </p:cNvSpPr>
                <p:nvPr/>
              </p:nvSpPr>
              <p:spPr bwMode="auto">
                <a:xfrm>
                  <a:off x="2438400" y="4124980"/>
                  <a:ext cx="1165935" cy="58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b="1"/>
                    <a:t>lifeform</a:t>
                  </a:r>
                </a:p>
                <a:p>
                  <a:r>
                    <a:rPr lang="en-US" altLang="en-US" sz="1600" b="1"/>
                    <a:t>mixture</a:t>
                  </a:r>
                </a:p>
              </p:txBody>
            </p:sp>
            <p:sp>
              <p:nvSpPr>
                <p:cNvPr id="24603" name="Text Box 43">
                  <a:extLst>
                    <a:ext uri="{FF2B5EF4-FFF2-40B4-BE49-F238E27FC236}">
                      <a16:creationId xmlns:a16="http://schemas.microsoft.com/office/drawing/2014/main" id="{6A8A30C4-6FD8-FC6B-AA7F-62DD3953D886}"/>
                    </a:ext>
                  </a:extLst>
                </p:cNvPr>
                <p:cNvSpPr txBox="1">
                  <a:spLocks noChangeArrowheads="1"/>
                </p:cNvSpPr>
                <p:nvPr/>
              </p:nvSpPr>
              <p:spPr bwMode="auto">
                <a:xfrm>
                  <a:off x="5127172" y="4115772"/>
                  <a:ext cx="1993849" cy="58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b="1"/>
                    <a:t>carbon pools</a:t>
                  </a:r>
                </a:p>
                <a:p>
                  <a:r>
                    <a:rPr lang="en-US" altLang="en-US" sz="1600" b="1"/>
                    <a:t>soil moisture</a:t>
                  </a:r>
                </a:p>
              </p:txBody>
            </p:sp>
            <p:sp>
              <p:nvSpPr>
                <p:cNvPr id="24604" name="Text Box 45">
                  <a:extLst>
                    <a:ext uri="{FF2B5EF4-FFF2-40B4-BE49-F238E27FC236}">
                      <a16:creationId xmlns:a16="http://schemas.microsoft.com/office/drawing/2014/main" id="{502014C3-B615-D06F-9B0B-4A6E5131517B}"/>
                    </a:ext>
                  </a:extLst>
                </p:cNvPr>
                <p:cNvSpPr txBox="1">
                  <a:spLocks noChangeArrowheads="1"/>
                </p:cNvSpPr>
                <p:nvPr/>
              </p:nvSpPr>
              <p:spPr bwMode="auto">
                <a:xfrm>
                  <a:off x="3505200" y="1121434"/>
                  <a:ext cx="1646027" cy="33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b="1"/>
                    <a:t>lifeform mixture</a:t>
                  </a:r>
                </a:p>
              </p:txBody>
            </p:sp>
            <p:sp>
              <p:nvSpPr>
                <p:cNvPr id="24605" name="Text Box 46">
                  <a:extLst>
                    <a:ext uri="{FF2B5EF4-FFF2-40B4-BE49-F238E27FC236}">
                      <a16:creationId xmlns:a16="http://schemas.microsoft.com/office/drawing/2014/main" id="{8E5AF066-5C07-8E51-9B4A-DBB3C40878B3}"/>
                    </a:ext>
                  </a:extLst>
                </p:cNvPr>
                <p:cNvSpPr txBox="1">
                  <a:spLocks noChangeArrowheads="1"/>
                </p:cNvSpPr>
                <p:nvPr/>
              </p:nvSpPr>
              <p:spPr bwMode="auto">
                <a:xfrm>
                  <a:off x="3733800" y="2093756"/>
                  <a:ext cx="1348110" cy="33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b="1"/>
                    <a:t>live biomass</a:t>
                  </a:r>
                </a:p>
              </p:txBody>
            </p:sp>
          </p:grpSp>
        </p:grpSp>
        <p:sp>
          <p:nvSpPr>
            <p:cNvPr id="24581" name="Text Box 27">
              <a:extLst>
                <a:ext uri="{FF2B5EF4-FFF2-40B4-BE49-F238E27FC236}">
                  <a16:creationId xmlns:a16="http://schemas.microsoft.com/office/drawing/2014/main" id="{C2D834F0-2D50-8249-6E5B-ACDF18D9017E}"/>
                </a:ext>
              </a:extLst>
            </p:cNvPr>
            <p:cNvSpPr txBox="1">
              <a:spLocks noChangeArrowheads="1"/>
            </p:cNvSpPr>
            <p:nvPr/>
          </p:nvSpPr>
          <p:spPr bwMode="auto">
            <a:xfrm>
              <a:off x="1676400" y="1524000"/>
              <a:ext cx="1029840" cy="36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a:t>(MAPSS)</a:t>
              </a:r>
            </a:p>
          </p:txBody>
        </p:sp>
        <p:sp>
          <p:nvSpPr>
            <p:cNvPr id="24582" name="Text Box 27">
              <a:extLst>
                <a:ext uri="{FF2B5EF4-FFF2-40B4-BE49-F238E27FC236}">
                  <a16:creationId xmlns:a16="http://schemas.microsoft.com/office/drawing/2014/main" id="{7C72AD25-CD33-3198-31B7-202F9855BDC0}"/>
                </a:ext>
              </a:extLst>
            </p:cNvPr>
            <p:cNvSpPr txBox="1">
              <a:spLocks noChangeArrowheads="1"/>
            </p:cNvSpPr>
            <p:nvPr/>
          </p:nvSpPr>
          <p:spPr bwMode="auto">
            <a:xfrm>
              <a:off x="5869224" y="1524000"/>
              <a:ext cx="1376701" cy="36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a:t>(CENTURY)</a:t>
              </a:r>
            </a:p>
          </p:txBody>
        </p:sp>
        <p:sp>
          <p:nvSpPr>
            <p:cNvPr id="24583" name="Text Box 27">
              <a:extLst>
                <a:ext uri="{FF2B5EF4-FFF2-40B4-BE49-F238E27FC236}">
                  <a16:creationId xmlns:a16="http://schemas.microsoft.com/office/drawing/2014/main" id="{E613F895-1A4D-66F4-7DF0-2C6E2E60DE55}"/>
                </a:ext>
              </a:extLst>
            </p:cNvPr>
            <p:cNvSpPr txBox="1">
              <a:spLocks noChangeArrowheads="1"/>
            </p:cNvSpPr>
            <p:nvPr/>
          </p:nvSpPr>
          <p:spPr bwMode="auto">
            <a:xfrm>
              <a:off x="3733800" y="3767410"/>
              <a:ext cx="1066800" cy="36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a:t>(MCFire)</a:t>
              </a:r>
            </a:p>
          </p:txBody>
        </p:sp>
      </p:grpSp>
      <p:sp>
        <p:nvSpPr>
          <p:cNvPr id="32" name="Title 31">
            <a:extLst>
              <a:ext uri="{FF2B5EF4-FFF2-40B4-BE49-F238E27FC236}">
                <a16:creationId xmlns:a16="http://schemas.microsoft.com/office/drawing/2014/main" id="{9A10FE20-723D-8113-016B-DE3FC7CE5785}"/>
              </a:ext>
            </a:extLst>
          </p:cNvPr>
          <p:cNvSpPr>
            <a:spLocks noGrp="1"/>
          </p:cNvSpPr>
          <p:nvPr>
            <p:ph type="title"/>
          </p:nvPr>
        </p:nvSpPr>
        <p:spPr>
          <a:xfrm>
            <a:off x="457200" y="334963"/>
            <a:ext cx="8229600" cy="1265237"/>
          </a:xfrm>
          <a:ln w="19050">
            <a:solidFill>
              <a:schemeClr val="bg2">
                <a:lumMod val="25000"/>
              </a:schemeClr>
            </a:solidFill>
          </a:ln>
        </p:spPr>
        <p:txBody>
          <a:bodyPr rtlCol="0">
            <a:noAutofit/>
          </a:bodyPr>
          <a:lstStyle/>
          <a:p>
            <a:pPr fontAlgn="auto">
              <a:spcAft>
                <a:spcPts val="0"/>
              </a:spcAft>
              <a:defRPr/>
            </a:pPr>
            <a:r>
              <a:rPr lang="en-US" dirty="0">
                <a:solidFill>
                  <a:schemeClr val="accent1">
                    <a:lumMod val="50000"/>
                  </a:schemeClr>
                </a:solidFill>
                <a:ea typeface="+mj-ea"/>
              </a:rPr>
              <a:t>The MC1 Dynamic Global Vegetation Model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52815B6-EC52-25B1-F283-64BCCA76890A}"/>
              </a:ext>
            </a:extLst>
          </p:cNvPr>
          <p:cNvSpPr/>
          <p:nvPr/>
        </p:nvSpPr>
        <p:spPr>
          <a:xfrm>
            <a:off x="3719513" y="1684338"/>
            <a:ext cx="5181600" cy="4286250"/>
          </a:xfrm>
          <a:prstGeom prst="rect">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170" name="Rectangle 15">
            <a:extLst>
              <a:ext uri="{FF2B5EF4-FFF2-40B4-BE49-F238E27FC236}">
                <a16:creationId xmlns:a16="http://schemas.microsoft.com/office/drawing/2014/main" id="{891B4DBD-D705-1446-510E-362A1A1DFDF8}"/>
              </a:ext>
            </a:extLst>
          </p:cNvPr>
          <p:cNvSpPr>
            <a:spLocks noGrp="1" noChangeArrowheads="1"/>
          </p:cNvSpPr>
          <p:nvPr>
            <p:ph type="title"/>
          </p:nvPr>
        </p:nvSpPr>
        <p:spPr>
          <a:xfrm>
            <a:off x="412750" y="76200"/>
            <a:ext cx="8229600" cy="914400"/>
          </a:xfrm>
          <a:ln>
            <a:solidFill>
              <a:srgbClr val="002060"/>
            </a:solidFill>
          </a:ln>
        </p:spPr>
        <p:txBody>
          <a:bodyPr rtlCol="0">
            <a:normAutofit/>
          </a:bodyPr>
          <a:lstStyle/>
          <a:p>
            <a:pPr fontAlgn="auto">
              <a:spcAft>
                <a:spcPts val="0"/>
              </a:spcAft>
              <a:defRPr/>
            </a:pPr>
            <a:r>
              <a:rPr lang="en-US" sz="4000" dirty="0">
                <a:solidFill>
                  <a:schemeClr val="accent1">
                    <a:lumMod val="50000"/>
                  </a:schemeClr>
                </a:solidFill>
                <a:ea typeface="+mj-ea"/>
              </a:rPr>
              <a:t>A Linked Model Approach</a:t>
            </a:r>
          </a:p>
        </p:txBody>
      </p:sp>
      <p:pic>
        <p:nvPicPr>
          <p:cNvPr id="7171" name="Picture 5">
            <a:extLst>
              <a:ext uri="{FF2B5EF4-FFF2-40B4-BE49-F238E27FC236}">
                <a16:creationId xmlns:a16="http://schemas.microsoft.com/office/drawing/2014/main" id="{E0C2D089-3A75-D126-9635-DBA83303F012}"/>
              </a:ext>
            </a:extLst>
          </p:cNvPr>
          <p:cNvPicPr>
            <a:picLocks noGrp="1" noChangeAspect="1" noChangeArrowheads="1"/>
          </p:cNvPicPr>
          <p:nvPr>
            <p:ph sz="quarter" idx="4294967295"/>
          </p:nvPr>
        </p:nvPicPr>
        <p:blipFill>
          <a:blip r:embed="rId3" cstate="email">
            <a:duotone>
              <a:prstClr val="black"/>
              <a:schemeClr val="accent1">
                <a:tint val="45000"/>
                <a:satMod val="400000"/>
              </a:schemeClr>
            </a:duotone>
          </a:blip>
          <a:stretch>
            <a:fillRect/>
          </a:stretch>
        </p:blipFill>
        <p:spPr>
          <a:xfrm>
            <a:off x="4235106" y="2092896"/>
            <a:ext cx="1831976" cy="1267900"/>
          </a:xfrm>
          <a:solidFill>
            <a:srgbClr val="FFCC99"/>
          </a:solidFill>
        </p:spPr>
      </p:pic>
      <p:sp>
        <p:nvSpPr>
          <p:cNvPr id="7172" name="Text Box 24">
            <a:extLst>
              <a:ext uri="{FF2B5EF4-FFF2-40B4-BE49-F238E27FC236}">
                <a16:creationId xmlns:a16="http://schemas.microsoft.com/office/drawing/2014/main" id="{83C588DA-B01F-8A68-59E3-61ACF32A6DF9}"/>
              </a:ext>
            </a:extLst>
          </p:cNvPr>
          <p:cNvSpPr txBox="1">
            <a:spLocks noChangeArrowheads="1"/>
          </p:cNvSpPr>
          <p:nvPr/>
        </p:nvSpPr>
        <p:spPr bwMode="auto">
          <a:xfrm>
            <a:off x="4217988" y="5354638"/>
            <a:ext cx="1879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Dry Mixed Conifer</a:t>
            </a:r>
          </a:p>
        </p:txBody>
      </p:sp>
      <p:sp>
        <p:nvSpPr>
          <p:cNvPr id="7184" name="Text Box 26">
            <a:extLst>
              <a:ext uri="{FF2B5EF4-FFF2-40B4-BE49-F238E27FC236}">
                <a16:creationId xmlns:a16="http://schemas.microsoft.com/office/drawing/2014/main" id="{A1CC7A06-992A-6E45-6FB7-154840FB44E2}"/>
              </a:ext>
            </a:extLst>
          </p:cNvPr>
          <p:cNvSpPr txBox="1">
            <a:spLocks noChangeArrowheads="1"/>
          </p:cNvSpPr>
          <p:nvPr/>
        </p:nvSpPr>
        <p:spPr bwMode="auto">
          <a:xfrm>
            <a:off x="6369050" y="3352800"/>
            <a:ext cx="2393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Xeric Ponderosa Pine</a:t>
            </a:r>
          </a:p>
        </p:txBody>
      </p:sp>
      <p:pic>
        <p:nvPicPr>
          <p:cNvPr id="7185" name="Picture 8">
            <a:extLst>
              <a:ext uri="{FF2B5EF4-FFF2-40B4-BE49-F238E27FC236}">
                <a16:creationId xmlns:a16="http://schemas.microsoft.com/office/drawing/2014/main" id="{FCF842E7-9738-7243-2830-7A21A4940577}"/>
              </a:ext>
            </a:extLst>
          </p:cNvPr>
          <p:cNvPicPr>
            <a:picLocks noChangeAspect="1" noChangeArrowheads="1"/>
          </p:cNvPicPr>
          <p:nvPr/>
        </p:nvPicPr>
        <p:blipFill>
          <a:blip r:embed="rId3" cstate="email">
            <a:duotone>
              <a:prstClr val="black"/>
              <a:schemeClr val="accent2">
                <a:tint val="45000"/>
                <a:satMod val="400000"/>
              </a:schemeClr>
            </a:duotone>
          </a:blip>
          <a:srcRect/>
          <a:stretch>
            <a:fillRect/>
          </a:stretch>
        </p:blipFill>
        <p:spPr bwMode="auto">
          <a:xfrm>
            <a:off x="4251702" y="4056206"/>
            <a:ext cx="1803354" cy="1247632"/>
          </a:xfrm>
          <a:prstGeom prst="rect">
            <a:avLst/>
          </a:prstGeom>
          <a:solidFill>
            <a:srgbClr val="FFCCCC"/>
          </a:solidFill>
          <a:ln w="9525">
            <a:noFill/>
            <a:miter lim="800000"/>
            <a:headEnd/>
            <a:tailEnd/>
          </a:ln>
        </p:spPr>
      </p:pic>
      <p:pic>
        <p:nvPicPr>
          <p:cNvPr id="7186" name="Picture 11">
            <a:extLst>
              <a:ext uri="{FF2B5EF4-FFF2-40B4-BE49-F238E27FC236}">
                <a16:creationId xmlns:a16="http://schemas.microsoft.com/office/drawing/2014/main" id="{9A18AD5F-5167-0E85-02C2-C34062D934BD}"/>
              </a:ext>
            </a:extLst>
          </p:cNvPr>
          <p:cNvPicPr>
            <a:picLocks noChangeAspect="1" noChangeArrowheads="1"/>
          </p:cNvPicPr>
          <p:nvPr/>
        </p:nvPicPr>
        <p:blipFill>
          <a:blip r:embed="rId3" cstate="email">
            <a:duotone>
              <a:prstClr val="black"/>
              <a:schemeClr val="accent4">
                <a:tint val="45000"/>
                <a:satMod val="400000"/>
              </a:schemeClr>
            </a:duotone>
          </a:blip>
          <a:srcRect/>
          <a:stretch>
            <a:fillRect/>
          </a:stretch>
        </p:blipFill>
        <p:spPr bwMode="auto">
          <a:xfrm>
            <a:off x="6507956" y="2084696"/>
            <a:ext cx="1828800" cy="1268104"/>
          </a:xfrm>
          <a:prstGeom prst="rect">
            <a:avLst/>
          </a:prstGeom>
          <a:solidFill>
            <a:srgbClr val="CCFF99"/>
          </a:solidFill>
          <a:ln w="9525">
            <a:noFill/>
            <a:miter lim="800000"/>
            <a:headEnd/>
            <a:tailEnd/>
          </a:ln>
        </p:spPr>
      </p:pic>
      <p:sp>
        <p:nvSpPr>
          <p:cNvPr id="7189" name="Text Box 27">
            <a:extLst>
              <a:ext uri="{FF2B5EF4-FFF2-40B4-BE49-F238E27FC236}">
                <a16:creationId xmlns:a16="http://schemas.microsoft.com/office/drawing/2014/main" id="{EC92B60E-8269-C429-5F79-5219AFFB5F4F}"/>
              </a:ext>
            </a:extLst>
          </p:cNvPr>
          <p:cNvSpPr txBox="1">
            <a:spLocks noChangeArrowheads="1"/>
          </p:cNvSpPr>
          <p:nvPr/>
        </p:nvSpPr>
        <p:spPr bwMode="auto">
          <a:xfrm>
            <a:off x="4235450" y="3363913"/>
            <a:ext cx="1860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Juniper woodland</a:t>
            </a:r>
          </a:p>
        </p:txBody>
      </p:sp>
      <p:sp>
        <p:nvSpPr>
          <p:cNvPr id="7181" name="Text Box 25">
            <a:extLst>
              <a:ext uri="{FF2B5EF4-FFF2-40B4-BE49-F238E27FC236}">
                <a16:creationId xmlns:a16="http://schemas.microsoft.com/office/drawing/2014/main" id="{CA922F52-89A3-B017-7AC5-AF0FDF29DBA7}"/>
              </a:ext>
            </a:extLst>
          </p:cNvPr>
          <p:cNvSpPr txBox="1">
            <a:spLocks noChangeArrowheads="1"/>
          </p:cNvSpPr>
          <p:nvPr/>
        </p:nvSpPr>
        <p:spPr bwMode="auto">
          <a:xfrm>
            <a:off x="6446838" y="5351463"/>
            <a:ext cx="2087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rPr>
              <a:t>Moist Mixed Conifer</a:t>
            </a:r>
          </a:p>
        </p:txBody>
      </p:sp>
      <p:pic>
        <p:nvPicPr>
          <p:cNvPr id="7182" name="Picture 14">
            <a:extLst>
              <a:ext uri="{FF2B5EF4-FFF2-40B4-BE49-F238E27FC236}">
                <a16:creationId xmlns:a16="http://schemas.microsoft.com/office/drawing/2014/main" id="{CB2B03F6-1E9A-A9AE-4AA8-68BAF264765C}"/>
              </a:ext>
            </a:extLst>
          </p:cNvPr>
          <p:cNvPicPr>
            <a:picLocks noChangeAspect="1" noChangeArrowheads="1"/>
          </p:cNvPicPr>
          <p:nvPr/>
        </p:nvPicPr>
        <p:blipFill>
          <a:blip r:embed="rId3" cstate="email">
            <a:duotone>
              <a:prstClr val="black"/>
              <a:schemeClr val="accent3">
                <a:tint val="45000"/>
                <a:satMod val="400000"/>
              </a:schemeClr>
            </a:duotone>
          </a:blip>
          <a:srcRect/>
          <a:stretch>
            <a:fillRect/>
          </a:stretch>
        </p:blipFill>
        <p:spPr bwMode="auto">
          <a:xfrm>
            <a:off x="6553200" y="4055114"/>
            <a:ext cx="1828800" cy="1265238"/>
          </a:xfrm>
          <a:prstGeom prst="rect">
            <a:avLst/>
          </a:prstGeom>
          <a:solidFill>
            <a:srgbClr val="CCFFFF"/>
          </a:solidFill>
          <a:ln w="9525">
            <a:noFill/>
            <a:miter lim="800000"/>
            <a:headEnd/>
            <a:tailEnd/>
          </a:ln>
        </p:spPr>
      </p:pic>
      <p:sp>
        <p:nvSpPr>
          <p:cNvPr id="28" name="Text Box 62">
            <a:extLst>
              <a:ext uri="{FF2B5EF4-FFF2-40B4-BE49-F238E27FC236}">
                <a16:creationId xmlns:a16="http://schemas.microsoft.com/office/drawing/2014/main" id="{79D988B9-C502-3136-F47A-1A15B49C75AA}"/>
              </a:ext>
            </a:extLst>
          </p:cNvPr>
          <p:cNvSpPr txBox="1">
            <a:spLocks noChangeArrowheads="1"/>
          </p:cNvSpPr>
          <p:nvPr/>
        </p:nvSpPr>
        <p:spPr bwMode="auto">
          <a:xfrm>
            <a:off x="990600" y="1600200"/>
            <a:ext cx="1752600" cy="523875"/>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2800" b="1" dirty="0">
                <a:solidFill>
                  <a:schemeClr val="accent1">
                    <a:lumMod val="50000"/>
                  </a:schemeClr>
                </a:solidFill>
                <a:latin typeface="+mj-lt"/>
                <a:ea typeface="+mn-ea"/>
              </a:rPr>
              <a:t>MC1</a:t>
            </a:r>
          </a:p>
        </p:txBody>
      </p:sp>
      <p:sp>
        <p:nvSpPr>
          <p:cNvPr id="40" name="TextBox 39">
            <a:extLst>
              <a:ext uri="{FF2B5EF4-FFF2-40B4-BE49-F238E27FC236}">
                <a16:creationId xmlns:a16="http://schemas.microsoft.com/office/drawing/2014/main" id="{92F4B44A-2ABD-F0BE-51D3-81C18B5B4AFC}"/>
              </a:ext>
            </a:extLst>
          </p:cNvPr>
          <p:cNvSpPr txBox="1"/>
          <p:nvPr/>
        </p:nvSpPr>
        <p:spPr>
          <a:xfrm>
            <a:off x="5889625" y="1190625"/>
            <a:ext cx="985838" cy="522288"/>
          </a:xfrm>
          <a:prstGeom prst="rect">
            <a:avLst/>
          </a:prstGeom>
          <a:noFill/>
        </p:spPr>
        <p:txBody>
          <a:bodyPr wrap="none">
            <a:spAutoFit/>
          </a:bodyPr>
          <a:lstStyle/>
          <a:p>
            <a:pPr fontAlgn="auto">
              <a:spcBef>
                <a:spcPts val="0"/>
              </a:spcBef>
              <a:spcAft>
                <a:spcPts val="0"/>
              </a:spcAft>
              <a:defRPr/>
            </a:pPr>
            <a:r>
              <a:rPr lang="en-US" sz="2800" b="1" dirty="0">
                <a:solidFill>
                  <a:schemeClr val="accent1">
                    <a:lumMod val="50000"/>
                  </a:schemeClr>
                </a:solidFill>
                <a:latin typeface="+mj-lt"/>
                <a:ea typeface="+mn-ea"/>
              </a:rPr>
              <a:t>STMs</a:t>
            </a:r>
          </a:p>
        </p:txBody>
      </p:sp>
      <p:pic>
        <p:nvPicPr>
          <p:cNvPr id="24" name="Picture 2" descr="C:\Documents and Settings\bachelet\My Documents\My Pictures\work_graphs\mc1_3box.gif">
            <a:extLst>
              <a:ext uri="{FF2B5EF4-FFF2-40B4-BE49-F238E27FC236}">
                <a16:creationId xmlns:a16="http://schemas.microsoft.com/office/drawing/2014/main" id="{BBEC0C41-F532-788B-C87F-67CB14954810}"/>
              </a:ext>
            </a:extLst>
          </p:cNvPr>
          <p:cNvPicPr>
            <a:picLocks noChangeAspect="1" noChangeArrowheads="1"/>
          </p:cNvPicPr>
          <p:nvPr/>
        </p:nvPicPr>
        <p:blipFill>
          <a:blip r:embed="rId4" cstate="screen"/>
          <a:srcRect l="3290" t="10870" b="13043"/>
          <a:stretch>
            <a:fillRect/>
          </a:stretch>
        </p:blipFill>
        <p:spPr bwMode="auto">
          <a:xfrm>
            <a:off x="349250" y="2133600"/>
            <a:ext cx="2927350" cy="1862138"/>
          </a:xfrm>
          <a:prstGeom prst="rect">
            <a:avLst/>
          </a:prstGeom>
          <a:noFill/>
          <a:ln w="28575">
            <a:solidFill>
              <a:schemeClr val="accent4">
                <a:lumMod val="50000"/>
              </a:schemeClr>
            </a:solidFill>
          </a:ln>
        </p:spPr>
      </p:pic>
      <p:sp>
        <p:nvSpPr>
          <p:cNvPr id="2" name="Bent-Up Arrow 1">
            <a:extLst>
              <a:ext uri="{FF2B5EF4-FFF2-40B4-BE49-F238E27FC236}">
                <a16:creationId xmlns:a16="http://schemas.microsoft.com/office/drawing/2014/main" id="{533258F2-4972-E97F-E908-CCB14E50FEB5}"/>
              </a:ext>
            </a:extLst>
          </p:cNvPr>
          <p:cNvSpPr/>
          <p:nvPr/>
        </p:nvSpPr>
        <p:spPr>
          <a:xfrm rot="5400000">
            <a:off x="2118519" y="3580606"/>
            <a:ext cx="1158875" cy="2017713"/>
          </a:xfrm>
          <a:prstGeom prst="bentUp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 name="Straight Arrow Connector 3">
            <a:extLst>
              <a:ext uri="{FF2B5EF4-FFF2-40B4-BE49-F238E27FC236}">
                <a16:creationId xmlns:a16="http://schemas.microsoft.com/office/drawing/2014/main" id="{F3CACBCD-1BE3-1521-DB0A-38AC01D1FD14}"/>
              </a:ext>
            </a:extLst>
          </p:cNvPr>
          <p:cNvCxnSpPr/>
          <p:nvPr/>
        </p:nvCxnSpPr>
        <p:spPr>
          <a:xfrm flipV="1">
            <a:off x="6096000" y="3352800"/>
            <a:ext cx="411163" cy="715963"/>
          </a:xfrm>
          <a:prstGeom prst="straightConnector1">
            <a:avLst/>
          </a:prstGeom>
          <a:ln w="28575">
            <a:solidFill>
              <a:schemeClr val="accent1">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58DB5C0-8290-8272-B655-605A3829B35B}"/>
              </a:ext>
            </a:extLst>
          </p:cNvPr>
          <p:cNvCxnSpPr/>
          <p:nvPr/>
        </p:nvCxnSpPr>
        <p:spPr>
          <a:xfrm>
            <a:off x="6096000" y="3349625"/>
            <a:ext cx="457200" cy="706438"/>
          </a:xfrm>
          <a:prstGeom prst="straightConnector1">
            <a:avLst/>
          </a:prstGeom>
          <a:ln w="28575">
            <a:solidFill>
              <a:schemeClr val="accent1">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F593AF1-D3D9-9488-F22F-F0803B024F95}"/>
              </a:ext>
            </a:extLst>
          </p:cNvPr>
          <p:cNvCxnSpPr>
            <a:stCxn id="7171" idx="2"/>
            <a:endCxn id="7185" idx="0"/>
          </p:cNvCxnSpPr>
          <p:nvPr/>
        </p:nvCxnSpPr>
        <p:spPr>
          <a:xfrm>
            <a:off x="5151438" y="3360738"/>
            <a:ext cx="1587" cy="695325"/>
          </a:xfrm>
          <a:prstGeom prst="straightConnector1">
            <a:avLst/>
          </a:prstGeom>
          <a:ln w="28575">
            <a:solidFill>
              <a:schemeClr val="accent1">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D131788-59C6-95D4-B26A-4CEB5C071BA6}"/>
              </a:ext>
            </a:extLst>
          </p:cNvPr>
          <p:cNvCxnSpPr/>
          <p:nvPr/>
        </p:nvCxnSpPr>
        <p:spPr>
          <a:xfrm>
            <a:off x="7466013" y="3352800"/>
            <a:ext cx="1587" cy="709613"/>
          </a:xfrm>
          <a:prstGeom prst="straightConnector1">
            <a:avLst/>
          </a:prstGeom>
          <a:ln w="28575">
            <a:solidFill>
              <a:schemeClr val="accent1">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883B0AF-545A-4099-6820-82FC9019F503}"/>
              </a:ext>
            </a:extLst>
          </p:cNvPr>
          <p:cNvCxnSpPr>
            <a:stCxn id="7171" idx="3"/>
            <a:endCxn id="7186" idx="1"/>
          </p:cNvCxnSpPr>
          <p:nvPr/>
        </p:nvCxnSpPr>
        <p:spPr>
          <a:xfrm flipV="1">
            <a:off x="6067425" y="2719388"/>
            <a:ext cx="439738" cy="7937"/>
          </a:xfrm>
          <a:prstGeom prst="straightConnector1">
            <a:avLst/>
          </a:prstGeom>
          <a:ln w="28575">
            <a:solidFill>
              <a:schemeClr val="accent1">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71C7CC1-3424-DF6E-BB32-6CFD97345032}"/>
              </a:ext>
            </a:extLst>
          </p:cNvPr>
          <p:cNvCxnSpPr>
            <a:stCxn id="7185" idx="3"/>
            <a:endCxn id="7182" idx="1"/>
          </p:cNvCxnSpPr>
          <p:nvPr/>
        </p:nvCxnSpPr>
        <p:spPr>
          <a:xfrm>
            <a:off x="6054725" y="4679950"/>
            <a:ext cx="498475" cy="7938"/>
          </a:xfrm>
          <a:prstGeom prst="straightConnector1">
            <a:avLst/>
          </a:prstGeom>
          <a:ln w="28575">
            <a:solidFill>
              <a:schemeClr val="accent1">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5" name="Picture 2" descr="Fire Flames Symbol Clip Art">
            <a:extLst>
              <a:ext uri="{FF2B5EF4-FFF2-40B4-BE49-F238E27FC236}">
                <a16:creationId xmlns:a16="http://schemas.microsoft.com/office/drawing/2014/main" id="{F5683105-5F95-799F-D0DE-0E37C444D1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286000"/>
            <a:ext cx="7667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Fire Flames Symbol Clip Art">
            <a:extLst>
              <a:ext uri="{FF2B5EF4-FFF2-40B4-BE49-F238E27FC236}">
                <a16:creationId xmlns:a16="http://schemas.microsoft.com/office/drawing/2014/main" id="{AE3D4C0E-EEA5-8DDD-6E7E-74534D7649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0" y="2286000"/>
            <a:ext cx="7667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Fire Flames Symbol Clip Art">
            <a:extLst>
              <a:ext uri="{FF2B5EF4-FFF2-40B4-BE49-F238E27FC236}">
                <a16:creationId xmlns:a16="http://schemas.microsoft.com/office/drawing/2014/main" id="{B9783F2F-0622-6BDC-A424-AF680B0FFE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7263" y="4230688"/>
            <a:ext cx="76676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Fire Flames Symbol Clip Art">
            <a:extLst>
              <a:ext uri="{FF2B5EF4-FFF2-40B4-BE49-F238E27FC236}">
                <a16:creationId xmlns:a16="http://schemas.microsoft.com/office/drawing/2014/main" id="{2801125B-A87A-C4E6-996A-AF3931F9E1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4268788"/>
            <a:ext cx="766763"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7189"/>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7172"/>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718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7181"/>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84" grpId="0"/>
      <p:bldP spid="7189" grpId="0"/>
      <p:bldP spid="718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34510-F058-2B7F-05CD-2822BB0368D5}"/>
              </a:ext>
            </a:extLst>
          </p:cNvPr>
          <p:cNvSpPr>
            <a:spLocks noGrp="1"/>
          </p:cNvSpPr>
          <p:nvPr>
            <p:ph type="title"/>
          </p:nvPr>
        </p:nvSpPr>
        <p:spPr>
          <a:ln w="19050">
            <a:solidFill>
              <a:schemeClr val="bg2">
                <a:lumMod val="25000"/>
              </a:schemeClr>
            </a:solidFill>
          </a:ln>
        </p:spPr>
        <p:txBody>
          <a:bodyPr rtlCol="0">
            <a:normAutofit/>
          </a:bodyPr>
          <a:lstStyle/>
          <a:p>
            <a:pPr fontAlgn="auto">
              <a:spcAft>
                <a:spcPts val="0"/>
              </a:spcAft>
              <a:defRPr/>
            </a:pPr>
            <a:r>
              <a:rPr lang="en-US" dirty="0">
                <a:solidFill>
                  <a:schemeClr val="accent1">
                    <a:lumMod val="50000"/>
                  </a:schemeClr>
                </a:solidFill>
                <a:ea typeface="+mj-ea"/>
              </a:rPr>
              <a:t>Central Oregon Study Area</a:t>
            </a:r>
          </a:p>
        </p:txBody>
      </p:sp>
      <p:pic>
        <p:nvPicPr>
          <p:cNvPr id="26626" name="Content Placeholder 3">
            <a:extLst>
              <a:ext uri="{FF2B5EF4-FFF2-40B4-BE49-F238E27FC236}">
                <a16:creationId xmlns:a16="http://schemas.microsoft.com/office/drawing/2014/main" id="{B19B1BBD-144A-EEEA-5789-85DE622821E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04813" y="1600200"/>
            <a:ext cx="8326437" cy="50292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A1C2D-E327-BBF3-515D-EC9E42F0B4E7}"/>
              </a:ext>
            </a:extLst>
          </p:cNvPr>
          <p:cNvSpPr>
            <a:spLocks noGrp="1"/>
          </p:cNvSpPr>
          <p:nvPr>
            <p:ph type="title"/>
          </p:nvPr>
        </p:nvSpPr>
        <p:spPr>
          <a:xfrm>
            <a:off x="457200" y="147638"/>
            <a:ext cx="8229600" cy="766762"/>
          </a:xfrm>
          <a:ln w="19050">
            <a:solidFill>
              <a:schemeClr val="bg2">
                <a:lumMod val="25000"/>
              </a:schemeClr>
            </a:solidFill>
          </a:ln>
        </p:spPr>
        <p:txBody>
          <a:bodyPr rtlCol="0">
            <a:normAutofit fontScale="90000"/>
          </a:bodyPr>
          <a:lstStyle/>
          <a:p>
            <a:pPr fontAlgn="auto">
              <a:spcAft>
                <a:spcPts val="0"/>
              </a:spcAft>
              <a:defRPr/>
            </a:pPr>
            <a:r>
              <a:rPr lang="en-US" dirty="0">
                <a:solidFill>
                  <a:schemeClr val="accent1">
                    <a:lumMod val="50000"/>
                  </a:schemeClr>
                </a:solidFill>
                <a:ea typeface="+mj-ea"/>
              </a:rPr>
              <a:t>Historical vegetation in the study area</a:t>
            </a:r>
          </a:p>
        </p:txBody>
      </p:sp>
      <p:pic>
        <p:nvPicPr>
          <p:cNvPr id="27650" name="Picture 2">
            <a:extLst>
              <a:ext uri="{FF2B5EF4-FFF2-40B4-BE49-F238E27FC236}">
                <a16:creationId xmlns:a16="http://schemas.microsoft.com/office/drawing/2014/main" id="{F3BD9962-BC47-9067-79B2-CD26B120AC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03300"/>
            <a:ext cx="56816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F3A67-9355-AA4D-E0C0-B31BD961A3E6}"/>
              </a:ext>
            </a:extLst>
          </p:cNvPr>
          <p:cNvSpPr>
            <a:spLocks noGrp="1"/>
          </p:cNvSpPr>
          <p:nvPr>
            <p:ph type="title"/>
          </p:nvPr>
        </p:nvSpPr>
        <p:spPr>
          <a:xfrm>
            <a:off x="457200" y="274638"/>
            <a:ext cx="8229600" cy="817562"/>
          </a:xfrm>
          <a:ln w="19050">
            <a:solidFill>
              <a:schemeClr val="bg2">
                <a:lumMod val="25000"/>
              </a:schemeClr>
            </a:solidFill>
          </a:ln>
        </p:spPr>
        <p:txBody>
          <a:bodyPr rtlCol="0">
            <a:normAutofit/>
          </a:bodyPr>
          <a:lstStyle/>
          <a:p>
            <a:pPr fontAlgn="auto">
              <a:spcAft>
                <a:spcPts val="0"/>
              </a:spcAft>
              <a:defRPr/>
            </a:pPr>
            <a:r>
              <a:rPr lang="en-US" dirty="0">
                <a:solidFill>
                  <a:schemeClr val="accent1">
                    <a:lumMod val="50000"/>
                  </a:schemeClr>
                </a:solidFill>
                <a:ea typeface="+mj-ea"/>
              </a:rPr>
              <a:t>Vegetation type crosswalks</a:t>
            </a:r>
          </a:p>
        </p:txBody>
      </p:sp>
      <p:graphicFrame>
        <p:nvGraphicFramePr>
          <p:cNvPr id="5" name="Content Placeholder 4">
            <a:extLst>
              <a:ext uri="{FF2B5EF4-FFF2-40B4-BE49-F238E27FC236}">
                <a16:creationId xmlns:a16="http://schemas.microsoft.com/office/drawing/2014/main" id="{E752DC0A-3385-D550-98C1-61B313E82486}"/>
              </a:ext>
            </a:extLst>
          </p:cNvPr>
          <p:cNvGraphicFramePr>
            <a:graphicFrameLocks noGrp="1"/>
          </p:cNvGraphicFramePr>
          <p:nvPr>
            <p:ph idx="1"/>
          </p:nvPr>
        </p:nvGraphicFramePr>
        <p:xfrm>
          <a:off x="304800" y="1476375"/>
          <a:ext cx="8572500" cy="5329238"/>
        </p:xfrm>
        <a:graphic>
          <a:graphicData uri="http://schemas.openxmlformats.org/drawingml/2006/table">
            <a:tbl>
              <a:tblPr/>
              <a:tblGrid>
                <a:gridCol w="4286250">
                  <a:extLst>
                    <a:ext uri="{9D8B030D-6E8A-4147-A177-3AD203B41FA5}">
                      <a16:colId xmlns:a16="http://schemas.microsoft.com/office/drawing/2014/main" val="479006921"/>
                    </a:ext>
                  </a:extLst>
                </a:gridCol>
                <a:gridCol w="4286250">
                  <a:extLst>
                    <a:ext uri="{9D8B030D-6E8A-4147-A177-3AD203B41FA5}">
                      <a16:colId xmlns:a16="http://schemas.microsoft.com/office/drawing/2014/main" val="1998324035"/>
                    </a:ext>
                  </a:extLst>
                </a:gridCol>
              </a:tblGrid>
              <a:tr h="43815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MC1 Functional Vegetation Type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STM Potential Vegetation Type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73367005"/>
                  </a:ext>
                </a:extLst>
              </a:tr>
              <a:tr h="6175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Subalpine forest</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0F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Mountain hemlock and subalpine fir </a:t>
                      </a:r>
                    </a:p>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forests</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0F8"/>
                    </a:solidFill>
                  </a:tcPr>
                </a:tc>
                <a:extLst>
                  <a:ext uri="{0D108BD9-81ED-4DB2-BD59-A6C34878D82A}">
                    <a16:rowId xmlns:a16="http://schemas.microsoft.com/office/drawing/2014/main" val="3175763397"/>
                  </a:ext>
                </a:extLst>
              </a:tr>
              <a:tr h="411163">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Cool needle-leaved forest</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0F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Moist mixed conifer and white fir </a:t>
                      </a:r>
                    </a:p>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forests</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0F8"/>
                    </a:solidFill>
                  </a:tcPr>
                </a:tc>
                <a:extLst>
                  <a:ext uri="{0D108BD9-81ED-4DB2-BD59-A6C34878D82A}">
                    <a16:rowId xmlns:a16="http://schemas.microsoft.com/office/drawing/2014/main" val="3858878530"/>
                  </a:ext>
                </a:extLst>
              </a:tr>
              <a:tr h="6175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Temperate needle-leaved forest</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0F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Ponderosa pine, lodgepole pine, and </a:t>
                      </a:r>
                    </a:p>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dry mixed conifer forests</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0F8"/>
                    </a:solidFill>
                  </a:tcPr>
                </a:tc>
                <a:extLst>
                  <a:ext uri="{0D108BD9-81ED-4DB2-BD59-A6C34878D82A}">
                    <a16:rowId xmlns:a16="http://schemas.microsoft.com/office/drawing/2014/main" val="1355795543"/>
                  </a:ext>
                </a:extLst>
              </a:tr>
              <a:tr h="70802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Temperate needle-leaved woodland</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0F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Mountain big sage – western juniper woodland and shrubland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0F8"/>
                    </a:solidFill>
                  </a:tcPr>
                </a:tc>
                <a:extLst>
                  <a:ext uri="{0D108BD9-81ED-4DB2-BD59-A6C34878D82A}">
                    <a16:rowId xmlns:a16="http://schemas.microsoft.com/office/drawing/2014/main" val="1990688995"/>
                  </a:ext>
                </a:extLst>
              </a:tr>
              <a:tr h="411163">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Temperate shrubland</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0F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Wyoming big sage shrubland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0F8"/>
                    </a:solidFill>
                  </a:tcPr>
                </a:tc>
                <a:extLst>
                  <a:ext uri="{0D108BD9-81ED-4DB2-BD59-A6C34878D82A}">
                    <a16:rowId xmlns:a16="http://schemas.microsoft.com/office/drawing/2014/main" val="284906831"/>
                  </a:ext>
                </a:extLst>
              </a:tr>
              <a:tr h="411163">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Xeromorphic shrubland</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0F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Salt desert shrubland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0F8"/>
                    </a:solidFill>
                  </a:tcPr>
                </a:tc>
                <a:extLst>
                  <a:ext uri="{0D108BD9-81ED-4DB2-BD59-A6C34878D82A}">
                    <a16:rowId xmlns:a16="http://schemas.microsoft.com/office/drawing/2014/main" val="937218657"/>
                  </a:ext>
                </a:extLst>
              </a:tr>
              <a:tr h="70802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Temperate grassland</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0F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Bluebunch wheatgrass – Sandberg bluegrass grassland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0F8"/>
                    </a:solidFill>
                  </a:tcPr>
                </a:tc>
                <a:extLst>
                  <a:ext uri="{0D108BD9-81ED-4DB2-BD59-A6C34878D82A}">
                    <a16:rowId xmlns:a16="http://schemas.microsoft.com/office/drawing/2014/main" val="3658422613"/>
                  </a:ext>
                </a:extLst>
              </a:tr>
              <a:tr h="411163">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Warm-season grassland</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0F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Warm-season grassland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0F8"/>
                    </a:solidFill>
                  </a:tcPr>
                </a:tc>
                <a:extLst>
                  <a:ext uri="{0D108BD9-81ED-4DB2-BD59-A6C34878D82A}">
                    <a16:rowId xmlns:a16="http://schemas.microsoft.com/office/drawing/2014/main" val="1327152789"/>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a:extLst>
              <a:ext uri="{FF2B5EF4-FFF2-40B4-BE49-F238E27FC236}">
                <a16:creationId xmlns:a16="http://schemas.microsoft.com/office/drawing/2014/main" id="{A37DF3E5-96E6-C3D4-7F1F-56B2BD742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08150"/>
            <a:ext cx="8969375"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FB41AB60-F9E5-C8BC-ACB2-48EC26ACA244}"/>
              </a:ext>
            </a:extLst>
          </p:cNvPr>
          <p:cNvSpPr>
            <a:spLocks noGrp="1"/>
          </p:cNvSpPr>
          <p:nvPr>
            <p:ph type="title"/>
          </p:nvPr>
        </p:nvSpPr>
        <p:spPr>
          <a:xfrm>
            <a:off x="457200" y="228600"/>
            <a:ext cx="8229600" cy="1143000"/>
          </a:xfrm>
          <a:ln w="19050">
            <a:solidFill>
              <a:srgbClr val="002060"/>
            </a:solidFill>
          </a:ln>
        </p:spPr>
        <p:txBody>
          <a:bodyPr rtlCol="0">
            <a:normAutofit/>
          </a:bodyPr>
          <a:lstStyle/>
          <a:p>
            <a:pPr fontAlgn="auto">
              <a:spcAft>
                <a:spcPts val="0"/>
              </a:spcAft>
              <a:defRPr/>
            </a:pPr>
            <a:r>
              <a:rPr lang="en-US" dirty="0">
                <a:solidFill>
                  <a:schemeClr val="accent1">
                    <a:lumMod val="50000"/>
                  </a:schemeClr>
                </a:solidFill>
                <a:ea typeface="+mj-ea"/>
              </a:rPr>
              <a:t>Climate Scenarios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a:extLst>
              <a:ext uri="{FF2B5EF4-FFF2-40B4-BE49-F238E27FC236}">
                <a16:creationId xmlns:a16="http://schemas.microsoft.com/office/drawing/2014/main" id="{BC24350B-B331-2311-8AF4-FC999D9E34D5}"/>
              </a:ext>
            </a:extLst>
          </p:cNvPr>
          <p:cNvSpPr txBox="1"/>
          <p:nvPr/>
        </p:nvSpPr>
        <p:spPr>
          <a:xfrm>
            <a:off x="368300" y="1917700"/>
            <a:ext cx="2209800" cy="2554288"/>
          </a:xfrm>
          <a:prstGeom prst="rect">
            <a:avLst/>
          </a:prstGeom>
          <a:noFill/>
          <a:ln w="19050">
            <a:solidFill>
              <a:schemeClr val="bg2">
                <a:lumMod val="25000"/>
              </a:schemeClr>
            </a:solidFill>
          </a:ln>
        </p:spPr>
        <p:txBody>
          <a:bodyPr>
            <a:spAutoFit/>
          </a:bodyPr>
          <a:lstStyle/>
          <a:p>
            <a:pPr fontAlgn="auto">
              <a:spcBef>
                <a:spcPts val="0"/>
              </a:spcBef>
              <a:spcAft>
                <a:spcPts val="0"/>
              </a:spcAft>
              <a:defRPr/>
            </a:pPr>
            <a:r>
              <a:rPr lang="en-US" sz="3200" dirty="0">
                <a:solidFill>
                  <a:schemeClr val="accent1">
                    <a:lumMod val="50000"/>
                  </a:schemeClr>
                </a:solidFill>
                <a:latin typeface="+mn-lt"/>
                <a:ea typeface="+mn-ea"/>
              </a:rPr>
              <a:t>MC1 Functional Vegetation Type Projections</a:t>
            </a:r>
          </a:p>
        </p:txBody>
      </p:sp>
      <p:pic>
        <p:nvPicPr>
          <p:cNvPr id="30722" name="Picture 1">
            <a:extLst>
              <a:ext uri="{FF2B5EF4-FFF2-40B4-BE49-F238E27FC236}">
                <a16:creationId xmlns:a16="http://schemas.microsoft.com/office/drawing/2014/main" id="{979AB0C9-9F1E-CCED-5BAA-DA915B3E10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19050"/>
            <a:ext cx="62865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a:extLst>
              <a:ext uri="{FF2B5EF4-FFF2-40B4-BE49-F238E27FC236}">
                <a16:creationId xmlns:a16="http://schemas.microsoft.com/office/drawing/2014/main" id="{94CE2BE0-87CC-7B2A-F8AA-25500E9D3809}"/>
              </a:ext>
            </a:extLst>
          </p:cNvPr>
          <p:cNvSpPr txBox="1">
            <a:spLocks noChangeArrowheads="1"/>
          </p:cNvSpPr>
          <p:nvPr/>
        </p:nvSpPr>
        <p:spPr bwMode="auto">
          <a:xfrm>
            <a:off x="4089400" y="177800"/>
            <a:ext cx="101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b="1"/>
              <a:t>MIROC</a:t>
            </a:r>
          </a:p>
        </p:txBody>
      </p:sp>
      <p:sp>
        <p:nvSpPr>
          <p:cNvPr id="30724" name="TextBox 54">
            <a:extLst>
              <a:ext uri="{FF2B5EF4-FFF2-40B4-BE49-F238E27FC236}">
                <a16:creationId xmlns:a16="http://schemas.microsoft.com/office/drawing/2014/main" id="{18458216-54DA-95A8-29A5-6662505C282E}"/>
              </a:ext>
            </a:extLst>
          </p:cNvPr>
          <p:cNvSpPr txBox="1">
            <a:spLocks noChangeArrowheads="1"/>
          </p:cNvSpPr>
          <p:nvPr/>
        </p:nvSpPr>
        <p:spPr bwMode="auto">
          <a:xfrm>
            <a:off x="7454900" y="190500"/>
            <a:ext cx="101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b="1"/>
              <a:t>CSIRO</a:t>
            </a:r>
          </a:p>
        </p:txBody>
      </p:sp>
      <p:sp>
        <p:nvSpPr>
          <p:cNvPr id="30725" name="TextBox 55">
            <a:extLst>
              <a:ext uri="{FF2B5EF4-FFF2-40B4-BE49-F238E27FC236}">
                <a16:creationId xmlns:a16="http://schemas.microsoft.com/office/drawing/2014/main" id="{409524F7-02D0-FEC1-E615-1CB2B73FEA30}"/>
              </a:ext>
            </a:extLst>
          </p:cNvPr>
          <p:cNvSpPr txBox="1">
            <a:spLocks noChangeArrowheads="1"/>
          </p:cNvSpPr>
          <p:nvPr/>
        </p:nvSpPr>
        <p:spPr bwMode="auto">
          <a:xfrm>
            <a:off x="4089400" y="3695700"/>
            <a:ext cx="101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b="1"/>
              <a:t>Hadley</a:t>
            </a:r>
          </a:p>
        </p:txBody>
      </p:sp>
      <p:pic>
        <p:nvPicPr>
          <p:cNvPr id="30726" name="Picture 56">
            <a:extLst>
              <a:ext uri="{FF2B5EF4-FFF2-40B4-BE49-F238E27FC236}">
                <a16:creationId xmlns:a16="http://schemas.microsoft.com/office/drawing/2014/main" id="{892D0DF0-7245-7C79-7130-DC7212C84D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94388" y="3335338"/>
            <a:ext cx="3198812"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7">
            <a:extLst>
              <a:ext uri="{FF2B5EF4-FFF2-40B4-BE49-F238E27FC236}">
                <a16:creationId xmlns:a16="http://schemas.microsoft.com/office/drawing/2014/main" id="{E8B365ED-38F0-E13F-9719-307CB0D7B2F3}"/>
              </a:ext>
            </a:extLst>
          </p:cNvPr>
          <p:cNvSpPr txBox="1">
            <a:spLocks noChangeArrowheads="1"/>
          </p:cNvSpPr>
          <p:nvPr/>
        </p:nvSpPr>
        <p:spPr bwMode="auto">
          <a:xfrm>
            <a:off x="250825" y="6499225"/>
            <a:ext cx="243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Halofsky et al. in review</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16E6D-D0B3-3741-7ECA-E25706B9D457}"/>
              </a:ext>
            </a:extLst>
          </p:cNvPr>
          <p:cNvSpPr>
            <a:spLocks noGrp="1"/>
          </p:cNvSpPr>
          <p:nvPr>
            <p:ph type="title"/>
          </p:nvPr>
        </p:nvSpPr>
        <p:spPr>
          <a:xfrm>
            <a:off x="457200" y="190500"/>
            <a:ext cx="8229600" cy="635000"/>
          </a:xfrm>
          <a:ln w="19050">
            <a:solidFill>
              <a:schemeClr val="bg2">
                <a:lumMod val="25000"/>
              </a:schemeClr>
            </a:solidFill>
          </a:ln>
        </p:spPr>
        <p:txBody>
          <a:bodyPr rtlCol="0">
            <a:normAutofit fontScale="90000"/>
          </a:bodyPr>
          <a:lstStyle/>
          <a:p>
            <a:pPr fontAlgn="auto">
              <a:spcAft>
                <a:spcPts val="0"/>
              </a:spcAft>
              <a:defRPr/>
            </a:pPr>
            <a:r>
              <a:rPr lang="en-US" dirty="0">
                <a:solidFill>
                  <a:schemeClr val="accent1">
                    <a:lumMod val="50000"/>
                  </a:schemeClr>
                </a:solidFill>
                <a:ea typeface="+mj-ea"/>
              </a:rPr>
              <a:t>MC1 fire projections</a:t>
            </a:r>
          </a:p>
        </p:txBody>
      </p:sp>
      <p:pic>
        <p:nvPicPr>
          <p:cNvPr id="31746" name="Picture 2">
            <a:extLst>
              <a:ext uri="{FF2B5EF4-FFF2-40B4-BE49-F238E27FC236}">
                <a16:creationId xmlns:a16="http://schemas.microsoft.com/office/drawing/2014/main" id="{DD4989B8-9BB9-BE62-218F-D63D485EAF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979488"/>
            <a:ext cx="62230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5">
            <a:extLst>
              <a:ext uri="{FF2B5EF4-FFF2-40B4-BE49-F238E27FC236}">
                <a16:creationId xmlns:a16="http://schemas.microsoft.com/office/drawing/2014/main" id="{3188C965-2AC4-0ED6-A936-19D7FF98ACA3}"/>
              </a:ext>
            </a:extLst>
          </p:cNvPr>
          <p:cNvSpPr txBox="1">
            <a:spLocks noChangeArrowheads="1"/>
          </p:cNvSpPr>
          <p:nvPr/>
        </p:nvSpPr>
        <p:spPr bwMode="auto">
          <a:xfrm>
            <a:off x="1981200" y="1130300"/>
            <a:ext cx="101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b="1"/>
              <a:t>MIROC</a:t>
            </a:r>
          </a:p>
        </p:txBody>
      </p:sp>
      <p:sp>
        <p:nvSpPr>
          <p:cNvPr id="31748" name="TextBox 6">
            <a:extLst>
              <a:ext uri="{FF2B5EF4-FFF2-40B4-BE49-F238E27FC236}">
                <a16:creationId xmlns:a16="http://schemas.microsoft.com/office/drawing/2014/main" id="{9DEA526B-6E1F-F21D-CF06-441F3402FA2B}"/>
              </a:ext>
            </a:extLst>
          </p:cNvPr>
          <p:cNvSpPr txBox="1">
            <a:spLocks noChangeArrowheads="1"/>
          </p:cNvSpPr>
          <p:nvPr/>
        </p:nvSpPr>
        <p:spPr bwMode="auto">
          <a:xfrm>
            <a:off x="5257800" y="1130300"/>
            <a:ext cx="101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b="1"/>
              <a:t>CSIRO</a:t>
            </a:r>
          </a:p>
        </p:txBody>
      </p:sp>
      <p:sp>
        <p:nvSpPr>
          <p:cNvPr id="31749" name="TextBox 7">
            <a:extLst>
              <a:ext uri="{FF2B5EF4-FFF2-40B4-BE49-F238E27FC236}">
                <a16:creationId xmlns:a16="http://schemas.microsoft.com/office/drawing/2014/main" id="{6982556D-4B81-C4CD-6A04-876403B18C60}"/>
              </a:ext>
            </a:extLst>
          </p:cNvPr>
          <p:cNvSpPr txBox="1">
            <a:spLocks noChangeArrowheads="1"/>
          </p:cNvSpPr>
          <p:nvPr/>
        </p:nvSpPr>
        <p:spPr bwMode="auto">
          <a:xfrm>
            <a:off x="1981200" y="4343400"/>
            <a:ext cx="101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b="1"/>
              <a:t>Hadley</a:t>
            </a:r>
          </a:p>
        </p:txBody>
      </p:sp>
      <p:pic>
        <p:nvPicPr>
          <p:cNvPr id="31750" name="Picture 8">
            <a:extLst>
              <a:ext uri="{FF2B5EF4-FFF2-40B4-BE49-F238E27FC236}">
                <a16:creationId xmlns:a16="http://schemas.microsoft.com/office/drawing/2014/main" id="{96732324-583E-7109-7969-102CF0F5CC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0113" y="4543425"/>
            <a:ext cx="2757487"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9">
            <a:extLst>
              <a:ext uri="{FF2B5EF4-FFF2-40B4-BE49-F238E27FC236}">
                <a16:creationId xmlns:a16="http://schemas.microsoft.com/office/drawing/2014/main" id="{DC362B02-ECC4-5774-01A3-CD575E42006B}"/>
              </a:ext>
            </a:extLst>
          </p:cNvPr>
          <p:cNvSpPr txBox="1">
            <a:spLocks noChangeArrowheads="1"/>
          </p:cNvSpPr>
          <p:nvPr/>
        </p:nvSpPr>
        <p:spPr bwMode="auto">
          <a:xfrm>
            <a:off x="7696200" y="6172200"/>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Halofsky et al. in prep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a:extLst>
              <a:ext uri="{FF2B5EF4-FFF2-40B4-BE49-F238E27FC236}">
                <a16:creationId xmlns:a16="http://schemas.microsoft.com/office/drawing/2014/main" id="{C042DAE3-AF45-EACE-29FA-402A5802F8EB}"/>
              </a:ext>
            </a:extLst>
          </p:cNvPr>
          <p:cNvSpPr>
            <a:spLocks noGrp="1"/>
          </p:cNvSpPr>
          <p:nvPr>
            <p:ph type="title"/>
          </p:nvPr>
        </p:nvSpPr>
        <p:spPr/>
        <p:txBody>
          <a:bodyPr/>
          <a:lstStyle/>
          <a:p>
            <a:r>
              <a:rPr lang="en-US" altLang="en-US"/>
              <a:t>Projects behind today’s talks</a:t>
            </a:r>
          </a:p>
        </p:txBody>
      </p:sp>
      <p:sp>
        <p:nvSpPr>
          <p:cNvPr id="5122" name="Content Placeholder 2">
            <a:extLst>
              <a:ext uri="{FF2B5EF4-FFF2-40B4-BE49-F238E27FC236}">
                <a16:creationId xmlns:a16="http://schemas.microsoft.com/office/drawing/2014/main" id="{5EFBE787-2405-C805-3AD4-A17A7ABD658F}"/>
              </a:ext>
            </a:extLst>
          </p:cNvPr>
          <p:cNvSpPr>
            <a:spLocks noGrp="1"/>
          </p:cNvSpPr>
          <p:nvPr>
            <p:ph idx="1"/>
          </p:nvPr>
        </p:nvSpPr>
        <p:spPr>
          <a:xfrm>
            <a:off x="228600" y="2865438"/>
            <a:ext cx="8686800" cy="3687762"/>
          </a:xfrm>
        </p:spPr>
        <p:txBody>
          <a:bodyPr/>
          <a:lstStyle/>
          <a:p>
            <a:r>
              <a:rPr lang="en-US" altLang="en-US">
                <a:sym typeface="Wingdings" panose="05000000000000000000" pitchFamily="2" charset="2"/>
              </a:rPr>
              <a:t>Integrated Landscape Assessment Project (ILAP)</a:t>
            </a:r>
          </a:p>
          <a:p>
            <a:pPr lvl="1"/>
            <a:r>
              <a:rPr lang="en-US" altLang="en-US">
                <a:sym typeface="Wingdings" panose="05000000000000000000" pitchFamily="2" charset="2"/>
              </a:rPr>
              <a:t>Climate Change Module</a:t>
            </a:r>
          </a:p>
          <a:p>
            <a:pPr lvl="1"/>
            <a:r>
              <a:rPr lang="en-US" altLang="en-US">
                <a:sym typeface="Wingdings" panose="05000000000000000000" pitchFamily="2" charset="2"/>
              </a:rPr>
              <a:t>Central Oregon Study Area</a:t>
            </a:r>
          </a:p>
          <a:p>
            <a:pPr lvl="1"/>
            <a:endParaRPr lang="en-US" altLang="en-US" sz="1800">
              <a:sym typeface="Wingdings" panose="05000000000000000000" pitchFamily="2" charset="2"/>
            </a:endParaRPr>
          </a:p>
          <a:p>
            <a:r>
              <a:rPr lang="en-US" altLang="en-US">
                <a:sym typeface="Wingdings" panose="05000000000000000000" pitchFamily="2" charset="2"/>
              </a:rPr>
              <a:t>Climate, Management and Habitat</a:t>
            </a:r>
          </a:p>
          <a:p>
            <a:endParaRPr lang="en-US" altLang="en-US">
              <a:sym typeface="Wingdings" panose="05000000000000000000" pitchFamily="2" charset="2"/>
            </a:endParaRPr>
          </a:p>
        </p:txBody>
      </p:sp>
      <p:pic>
        <p:nvPicPr>
          <p:cNvPr id="5123" name="Picture 2" descr="C:\Users\Emilie.Grossmann\Desktop\wwetac_logo.jpg">
            <a:extLst>
              <a:ext uri="{FF2B5EF4-FFF2-40B4-BE49-F238E27FC236}">
                <a16:creationId xmlns:a16="http://schemas.microsoft.com/office/drawing/2014/main" id="{83603CB1-FCF8-CDA5-EF58-F290B0704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5791200"/>
            <a:ext cx="13716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2" descr="http://media.keprtv.com/images/DNR_Logo_sm.jpg">
            <a:extLst>
              <a:ext uri="{FF2B5EF4-FFF2-40B4-BE49-F238E27FC236}">
                <a16:creationId xmlns:a16="http://schemas.microsoft.com/office/drawing/2014/main" id="{1C39718C-A355-856B-75DA-80C23EDBA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250" y="5753100"/>
            <a:ext cx="1628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 descr="http://www.citizensforethics.org/page/-/images/user_uploads/Dept_Of_The_Interior.png">
            <a:extLst>
              <a:ext uri="{FF2B5EF4-FFF2-40B4-BE49-F238E27FC236}">
                <a16:creationId xmlns:a16="http://schemas.microsoft.com/office/drawing/2014/main" id="{5BA532E9-92A4-9654-0673-9375405816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9400" y="5608638"/>
            <a:ext cx="1125538"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26" descr="arra_logo.jpg">
            <a:extLst>
              <a:ext uri="{FF2B5EF4-FFF2-40B4-BE49-F238E27FC236}">
                <a16:creationId xmlns:a16="http://schemas.microsoft.com/office/drawing/2014/main" id="{F6A12B32-5544-289D-D6B0-EBDA5575321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1850" y="5629275"/>
            <a:ext cx="10699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42" descr="USFS logo.tif">
            <a:extLst>
              <a:ext uri="{FF2B5EF4-FFF2-40B4-BE49-F238E27FC236}">
                <a16:creationId xmlns:a16="http://schemas.microsoft.com/office/drawing/2014/main" id="{3AAE065C-3FAF-6AAF-4066-D1B47D5EE9A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27250" y="5616575"/>
            <a:ext cx="1008063"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F3A62-E835-FFE8-A2EA-633B40ACDF51}"/>
              </a:ext>
            </a:extLst>
          </p:cNvPr>
          <p:cNvSpPr>
            <a:spLocks noGrp="1"/>
          </p:cNvSpPr>
          <p:nvPr>
            <p:ph type="title"/>
          </p:nvPr>
        </p:nvSpPr>
        <p:spPr>
          <a:xfrm>
            <a:off x="271463" y="215900"/>
            <a:ext cx="1905000" cy="2298700"/>
          </a:xfrm>
          <a:ln w="19050">
            <a:solidFill>
              <a:schemeClr val="bg2">
                <a:lumMod val="25000"/>
              </a:schemeClr>
            </a:solidFill>
          </a:ln>
        </p:spPr>
        <p:txBody>
          <a:bodyPr rtlCol="0">
            <a:normAutofit/>
          </a:bodyPr>
          <a:lstStyle/>
          <a:p>
            <a:pPr fontAlgn="auto">
              <a:spcAft>
                <a:spcPts val="0"/>
              </a:spcAft>
              <a:defRPr/>
            </a:pPr>
            <a:r>
              <a:rPr lang="en-US" sz="4000" dirty="0">
                <a:solidFill>
                  <a:schemeClr val="accent1">
                    <a:lumMod val="50000"/>
                  </a:schemeClr>
                </a:solidFill>
                <a:ea typeface="+mj-ea"/>
              </a:rPr>
              <a:t>Linked model results</a:t>
            </a:r>
          </a:p>
        </p:txBody>
      </p:sp>
      <p:pic>
        <p:nvPicPr>
          <p:cNvPr id="32770" name="Picture 2">
            <a:extLst>
              <a:ext uri="{FF2B5EF4-FFF2-40B4-BE49-F238E27FC236}">
                <a16:creationId xmlns:a16="http://schemas.microsoft.com/office/drawing/2014/main" id="{0417D727-9598-5C12-A23D-02F29877E4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2838" y="0"/>
            <a:ext cx="67611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1">
            <a:extLst>
              <a:ext uri="{FF2B5EF4-FFF2-40B4-BE49-F238E27FC236}">
                <a16:creationId xmlns:a16="http://schemas.microsoft.com/office/drawing/2014/main" id="{26D3371B-583E-CC13-0635-07FFA1E276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2788" y="3335338"/>
            <a:ext cx="3198812"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13">
            <a:extLst>
              <a:ext uri="{FF2B5EF4-FFF2-40B4-BE49-F238E27FC236}">
                <a16:creationId xmlns:a16="http://schemas.microsoft.com/office/drawing/2014/main" id="{E4A3CB90-7915-959C-E21A-A5CB3DD11DED}"/>
              </a:ext>
            </a:extLst>
          </p:cNvPr>
          <p:cNvSpPr txBox="1">
            <a:spLocks noChangeArrowheads="1"/>
          </p:cNvSpPr>
          <p:nvPr/>
        </p:nvSpPr>
        <p:spPr bwMode="auto">
          <a:xfrm>
            <a:off x="3695700" y="177800"/>
            <a:ext cx="101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b="1"/>
              <a:t>MIROC</a:t>
            </a:r>
          </a:p>
        </p:txBody>
      </p:sp>
      <p:sp>
        <p:nvSpPr>
          <p:cNvPr id="32773" name="TextBox 14">
            <a:extLst>
              <a:ext uri="{FF2B5EF4-FFF2-40B4-BE49-F238E27FC236}">
                <a16:creationId xmlns:a16="http://schemas.microsoft.com/office/drawing/2014/main" id="{CD521E43-CD9F-0755-73E8-D57659D33A1B}"/>
              </a:ext>
            </a:extLst>
          </p:cNvPr>
          <p:cNvSpPr txBox="1">
            <a:spLocks noChangeArrowheads="1"/>
          </p:cNvSpPr>
          <p:nvPr/>
        </p:nvSpPr>
        <p:spPr bwMode="auto">
          <a:xfrm>
            <a:off x="7302500" y="190500"/>
            <a:ext cx="101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b="1"/>
              <a:t>CSIRO</a:t>
            </a:r>
          </a:p>
        </p:txBody>
      </p:sp>
      <p:sp>
        <p:nvSpPr>
          <p:cNvPr id="32774" name="TextBox 16">
            <a:extLst>
              <a:ext uri="{FF2B5EF4-FFF2-40B4-BE49-F238E27FC236}">
                <a16:creationId xmlns:a16="http://schemas.microsoft.com/office/drawing/2014/main" id="{DBCA3ADB-5B22-26BD-052D-0EF460B7AD97}"/>
              </a:ext>
            </a:extLst>
          </p:cNvPr>
          <p:cNvSpPr txBox="1">
            <a:spLocks noChangeArrowheads="1"/>
          </p:cNvSpPr>
          <p:nvPr/>
        </p:nvSpPr>
        <p:spPr bwMode="auto">
          <a:xfrm>
            <a:off x="3759200" y="3695700"/>
            <a:ext cx="101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b="1"/>
              <a:t>Hadley</a:t>
            </a:r>
          </a:p>
        </p:txBody>
      </p:sp>
      <p:sp>
        <p:nvSpPr>
          <p:cNvPr id="32775" name="TextBox 3">
            <a:extLst>
              <a:ext uri="{FF2B5EF4-FFF2-40B4-BE49-F238E27FC236}">
                <a16:creationId xmlns:a16="http://schemas.microsoft.com/office/drawing/2014/main" id="{1E467BD8-3840-36B9-D550-CCCBC75066B0}"/>
              </a:ext>
            </a:extLst>
          </p:cNvPr>
          <p:cNvSpPr txBox="1">
            <a:spLocks noChangeArrowheads="1"/>
          </p:cNvSpPr>
          <p:nvPr/>
        </p:nvSpPr>
        <p:spPr bwMode="auto">
          <a:xfrm>
            <a:off x="109538" y="6499225"/>
            <a:ext cx="2230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Halofsky et al. in prep</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9A26-1BD5-9A92-666C-189D842F08D0}"/>
              </a:ext>
            </a:extLst>
          </p:cNvPr>
          <p:cNvSpPr>
            <a:spLocks noGrp="1"/>
          </p:cNvSpPr>
          <p:nvPr>
            <p:ph type="title"/>
          </p:nvPr>
        </p:nvSpPr>
        <p:spPr>
          <a:xfrm>
            <a:off x="304800" y="274638"/>
            <a:ext cx="8470900" cy="1143000"/>
          </a:xfrm>
          <a:ln w="19050">
            <a:solidFill>
              <a:schemeClr val="bg2">
                <a:lumMod val="25000"/>
              </a:schemeClr>
            </a:solidFill>
          </a:ln>
        </p:spPr>
        <p:txBody>
          <a:bodyPr rtlCol="0">
            <a:normAutofit/>
          </a:bodyPr>
          <a:lstStyle/>
          <a:p>
            <a:pPr fontAlgn="auto">
              <a:spcAft>
                <a:spcPts val="0"/>
              </a:spcAft>
              <a:defRPr/>
            </a:pPr>
            <a:r>
              <a:rPr lang="en-US" sz="4000" dirty="0">
                <a:solidFill>
                  <a:schemeClr val="accent1">
                    <a:lumMod val="50000"/>
                  </a:schemeClr>
                </a:solidFill>
                <a:ea typeface="+mj-ea"/>
              </a:rPr>
              <a:t>Central Oregon Management Scenarios</a:t>
            </a:r>
          </a:p>
        </p:txBody>
      </p:sp>
      <p:sp>
        <p:nvSpPr>
          <p:cNvPr id="3" name="Content Placeholder 2">
            <a:extLst>
              <a:ext uri="{FF2B5EF4-FFF2-40B4-BE49-F238E27FC236}">
                <a16:creationId xmlns:a16="http://schemas.microsoft.com/office/drawing/2014/main" id="{09480276-0DB4-B93D-979C-B0266A64166E}"/>
              </a:ext>
            </a:extLst>
          </p:cNvPr>
          <p:cNvSpPr>
            <a:spLocks noGrp="1"/>
          </p:cNvSpPr>
          <p:nvPr>
            <p:ph idx="1"/>
          </p:nvPr>
        </p:nvSpPr>
        <p:spPr>
          <a:xfrm>
            <a:off x="457200" y="1798638"/>
            <a:ext cx="8305800" cy="4525962"/>
          </a:xfrm>
        </p:spPr>
        <p:txBody>
          <a:bodyPr rtlCol="0">
            <a:normAutofit/>
          </a:bodyPr>
          <a:lstStyle/>
          <a:p>
            <a:pPr fontAlgn="auto">
              <a:spcAft>
                <a:spcPts val="0"/>
              </a:spcAft>
              <a:defRPr/>
            </a:pPr>
            <a:r>
              <a:rPr lang="en-US" dirty="0">
                <a:solidFill>
                  <a:schemeClr val="accent1">
                    <a:lumMod val="50000"/>
                  </a:schemeClr>
                </a:solidFill>
                <a:ea typeface="+mn-ea"/>
              </a:rPr>
              <a:t>Fire suppression only</a:t>
            </a:r>
          </a:p>
          <a:p>
            <a:pPr lvl="1" fontAlgn="auto">
              <a:spcAft>
                <a:spcPts val="0"/>
              </a:spcAft>
              <a:defRPr/>
            </a:pPr>
            <a:r>
              <a:rPr lang="en-US" dirty="0">
                <a:solidFill>
                  <a:schemeClr val="accent1">
                    <a:lumMod val="50000"/>
                  </a:schemeClr>
                </a:solidFill>
                <a:ea typeface="+mn-ea"/>
              </a:rPr>
              <a:t>Fire frequencies same as the last 25 years under fire suppression</a:t>
            </a:r>
          </a:p>
          <a:p>
            <a:pPr lvl="1" fontAlgn="auto">
              <a:spcAft>
                <a:spcPts val="0"/>
              </a:spcAft>
              <a:defRPr/>
            </a:pPr>
            <a:r>
              <a:rPr lang="en-US" dirty="0">
                <a:solidFill>
                  <a:schemeClr val="accent1">
                    <a:lumMod val="50000"/>
                  </a:schemeClr>
                </a:solidFill>
                <a:ea typeface="+mn-ea"/>
              </a:rPr>
              <a:t>No other active management</a:t>
            </a:r>
          </a:p>
          <a:p>
            <a:pPr lvl="1" fontAlgn="auto">
              <a:spcAft>
                <a:spcPts val="0"/>
              </a:spcAft>
              <a:defRPr/>
            </a:pPr>
            <a:endParaRPr lang="en-US" dirty="0">
              <a:solidFill>
                <a:schemeClr val="accent1">
                  <a:lumMod val="50000"/>
                </a:schemeClr>
              </a:solidFill>
              <a:ea typeface="+mn-ea"/>
            </a:endParaRPr>
          </a:p>
          <a:p>
            <a:pPr fontAlgn="auto">
              <a:spcAft>
                <a:spcPts val="0"/>
              </a:spcAft>
              <a:defRPr/>
            </a:pPr>
            <a:r>
              <a:rPr lang="en-US" dirty="0">
                <a:solidFill>
                  <a:schemeClr val="accent1">
                    <a:lumMod val="50000"/>
                  </a:schemeClr>
                </a:solidFill>
                <a:ea typeface="+mn-ea"/>
              </a:rPr>
              <a:t>Resilience</a:t>
            </a:r>
          </a:p>
          <a:p>
            <a:pPr lvl="1" fontAlgn="auto">
              <a:spcAft>
                <a:spcPts val="0"/>
              </a:spcAft>
              <a:defRPr/>
            </a:pPr>
            <a:r>
              <a:rPr lang="en-US" dirty="0">
                <a:solidFill>
                  <a:schemeClr val="accent1">
                    <a:lumMod val="50000"/>
                  </a:schemeClr>
                </a:solidFill>
                <a:ea typeface="+mn-ea"/>
              </a:rPr>
              <a:t>Light to moderate levels of thinning and some prescribed fire in dry forest types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64123B-4E5F-7E4C-71B4-7E05D2CCFD0B}"/>
              </a:ext>
            </a:extLst>
          </p:cNvPr>
          <p:cNvSpPr txBox="1">
            <a:spLocks/>
          </p:cNvSpPr>
          <p:nvPr/>
        </p:nvSpPr>
        <p:spPr>
          <a:xfrm>
            <a:off x="368300" y="177800"/>
            <a:ext cx="8483600" cy="749300"/>
          </a:xfrm>
          <a:prstGeom prst="rect">
            <a:avLst/>
          </a:prstGeom>
          <a:ln w="19050">
            <a:solidFill>
              <a:schemeClr val="bg2">
                <a:lumMod val="25000"/>
              </a:schemeClr>
            </a:solid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accent1">
                    <a:lumMod val="50000"/>
                  </a:schemeClr>
                </a:solidFill>
              </a:rPr>
              <a:t>Effects of management on dry forests</a:t>
            </a:r>
          </a:p>
        </p:txBody>
      </p:sp>
      <p:sp>
        <p:nvSpPr>
          <p:cNvPr id="33" name="TextBox 32">
            <a:extLst>
              <a:ext uri="{FF2B5EF4-FFF2-40B4-BE49-F238E27FC236}">
                <a16:creationId xmlns:a16="http://schemas.microsoft.com/office/drawing/2014/main" id="{6B3DC3D9-8B6E-3D73-2D3C-6F4AB9AE4206}"/>
              </a:ext>
            </a:extLst>
          </p:cNvPr>
          <p:cNvSpPr txBox="1"/>
          <p:nvPr/>
        </p:nvSpPr>
        <p:spPr>
          <a:xfrm>
            <a:off x="-396875" y="1473200"/>
            <a:ext cx="2698750" cy="1570038"/>
          </a:xfrm>
          <a:prstGeom prst="rect">
            <a:avLst/>
          </a:prstGeom>
          <a:noFill/>
        </p:spPr>
        <p:txBody>
          <a:bodyPr>
            <a:spAutoFit/>
          </a:bodyPr>
          <a:lstStyle/>
          <a:p>
            <a:pPr algn="r" fontAlgn="auto">
              <a:spcBef>
                <a:spcPts val="0"/>
              </a:spcBef>
              <a:spcAft>
                <a:spcPts val="0"/>
              </a:spcAft>
              <a:defRPr/>
            </a:pPr>
            <a:r>
              <a:rPr lang="en-US" sz="3200" dirty="0">
                <a:solidFill>
                  <a:schemeClr val="accent1">
                    <a:lumMod val="50000"/>
                  </a:schemeClr>
                </a:solidFill>
                <a:latin typeface="+mn-lt"/>
                <a:ea typeface="+mn-ea"/>
              </a:rPr>
              <a:t>Fire suppression only</a:t>
            </a:r>
          </a:p>
        </p:txBody>
      </p:sp>
      <p:sp>
        <p:nvSpPr>
          <p:cNvPr id="34" name="TextBox 33">
            <a:extLst>
              <a:ext uri="{FF2B5EF4-FFF2-40B4-BE49-F238E27FC236}">
                <a16:creationId xmlns:a16="http://schemas.microsoft.com/office/drawing/2014/main" id="{6C175AC7-9F8E-DD3C-EFF3-6DF555996024}"/>
              </a:ext>
            </a:extLst>
          </p:cNvPr>
          <p:cNvSpPr txBox="1"/>
          <p:nvPr/>
        </p:nvSpPr>
        <p:spPr>
          <a:xfrm>
            <a:off x="454025" y="4602163"/>
            <a:ext cx="1847850" cy="585787"/>
          </a:xfrm>
          <a:prstGeom prst="rect">
            <a:avLst/>
          </a:prstGeom>
          <a:noFill/>
        </p:spPr>
        <p:txBody>
          <a:bodyPr>
            <a:spAutoFit/>
          </a:bodyPr>
          <a:lstStyle/>
          <a:p>
            <a:pPr fontAlgn="auto">
              <a:spcBef>
                <a:spcPts val="0"/>
              </a:spcBef>
              <a:spcAft>
                <a:spcPts val="0"/>
              </a:spcAft>
              <a:defRPr/>
            </a:pPr>
            <a:r>
              <a:rPr lang="en-US" sz="3200" dirty="0">
                <a:solidFill>
                  <a:schemeClr val="accent1">
                    <a:lumMod val="50000"/>
                  </a:schemeClr>
                </a:solidFill>
                <a:latin typeface="+mn-lt"/>
                <a:ea typeface="+mn-ea"/>
              </a:rPr>
              <a:t>Resilience</a:t>
            </a:r>
          </a:p>
        </p:txBody>
      </p:sp>
      <p:pic>
        <p:nvPicPr>
          <p:cNvPr id="34820" name="Picture 5">
            <a:extLst>
              <a:ext uri="{FF2B5EF4-FFF2-40B4-BE49-F238E27FC236}">
                <a16:creationId xmlns:a16="http://schemas.microsoft.com/office/drawing/2014/main" id="{D893F1F6-1397-38F8-11EA-418B8EB7F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600" y="1066800"/>
            <a:ext cx="4632325"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4">
            <a:extLst>
              <a:ext uri="{FF2B5EF4-FFF2-40B4-BE49-F238E27FC236}">
                <a16:creationId xmlns:a16="http://schemas.microsoft.com/office/drawing/2014/main" id="{C37B4A74-F5D5-56A8-51AE-ED58B96AA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7600" y="3525838"/>
            <a:ext cx="4684713" cy="314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822" name="Group 35">
            <a:extLst>
              <a:ext uri="{FF2B5EF4-FFF2-40B4-BE49-F238E27FC236}">
                <a16:creationId xmlns:a16="http://schemas.microsoft.com/office/drawing/2014/main" id="{CBEF4BAE-FB55-C402-5912-5969BE661405}"/>
              </a:ext>
            </a:extLst>
          </p:cNvPr>
          <p:cNvGrpSpPr>
            <a:grpSpLocks/>
          </p:cNvGrpSpPr>
          <p:nvPr/>
        </p:nvGrpSpPr>
        <p:grpSpPr bwMode="auto">
          <a:xfrm>
            <a:off x="6931025" y="2819400"/>
            <a:ext cx="2000250" cy="1600200"/>
            <a:chOff x="7020346" y="2781755"/>
            <a:chExt cx="1999181" cy="1599745"/>
          </a:xfrm>
        </p:grpSpPr>
        <p:sp>
          <p:nvSpPr>
            <p:cNvPr id="27" name="Rectangle 26">
              <a:extLst>
                <a:ext uri="{FF2B5EF4-FFF2-40B4-BE49-F238E27FC236}">
                  <a16:creationId xmlns:a16="http://schemas.microsoft.com/office/drawing/2014/main" id="{D85C270C-D6BF-1754-3E12-58824E86F3E5}"/>
                </a:ext>
              </a:extLst>
            </p:cNvPr>
            <p:cNvSpPr/>
            <p:nvPr/>
          </p:nvSpPr>
          <p:spPr>
            <a:xfrm>
              <a:off x="7020346" y="2781755"/>
              <a:ext cx="1999181" cy="1599745"/>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4825" name="Picture 6">
              <a:extLst>
                <a:ext uri="{FF2B5EF4-FFF2-40B4-BE49-F238E27FC236}">
                  <a16:creationId xmlns:a16="http://schemas.microsoft.com/office/drawing/2014/main" id="{938D1FC3-EA3D-BE15-339D-2011A26CF6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604" y="2837787"/>
              <a:ext cx="613748" cy="312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26" name="Picture 6">
              <a:extLst>
                <a:ext uri="{FF2B5EF4-FFF2-40B4-BE49-F238E27FC236}">
                  <a16:creationId xmlns:a16="http://schemas.microsoft.com/office/drawing/2014/main" id="{F801060B-D5DE-9FA6-FF00-853B851B98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6604" y="3147312"/>
              <a:ext cx="507490" cy="292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27" name="Picture 6">
              <a:extLst>
                <a:ext uri="{FF2B5EF4-FFF2-40B4-BE49-F238E27FC236}">
                  <a16:creationId xmlns:a16="http://schemas.microsoft.com/office/drawing/2014/main" id="{71FAC492-EB47-AFAE-D9DF-5D479D2470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9293" y="3581627"/>
              <a:ext cx="659270" cy="7031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4828" name="TextBox 31">
              <a:extLst>
                <a:ext uri="{FF2B5EF4-FFF2-40B4-BE49-F238E27FC236}">
                  <a16:creationId xmlns:a16="http://schemas.microsoft.com/office/drawing/2014/main" id="{F899E2AB-B874-876E-AE2D-538CC76CD920}"/>
                </a:ext>
              </a:extLst>
            </p:cNvPr>
            <p:cNvSpPr txBox="1">
              <a:spLocks noChangeArrowheads="1"/>
            </p:cNvSpPr>
            <p:nvPr/>
          </p:nvSpPr>
          <p:spPr bwMode="auto">
            <a:xfrm>
              <a:off x="7634094" y="2781755"/>
              <a:ext cx="10784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Mean</a:t>
              </a:r>
            </a:p>
          </p:txBody>
        </p:sp>
        <p:sp>
          <p:nvSpPr>
            <p:cNvPr id="34829" name="TextBox 41">
              <a:extLst>
                <a:ext uri="{FF2B5EF4-FFF2-40B4-BE49-F238E27FC236}">
                  <a16:creationId xmlns:a16="http://schemas.microsoft.com/office/drawing/2014/main" id="{E9447EF2-B936-5B20-DD37-9623DE2FA1A9}"/>
                </a:ext>
              </a:extLst>
            </p:cNvPr>
            <p:cNvSpPr txBox="1">
              <a:spLocks noChangeArrowheads="1"/>
            </p:cNvSpPr>
            <p:nvPr/>
          </p:nvSpPr>
          <p:spPr bwMode="auto">
            <a:xfrm>
              <a:off x="7634094" y="3111955"/>
              <a:ext cx="1385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Min to max</a:t>
              </a:r>
            </a:p>
          </p:txBody>
        </p:sp>
        <p:sp>
          <p:nvSpPr>
            <p:cNvPr id="34830" name="TextBox 42">
              <a:extLst>
                <a:ext uri="{FF2B5EF4-FFF2-40B4-BE49-F238E27FC236}">
                  <a16:creationId xmlns:a16="http://schemas.microsoft.com/office/drawing/2014/main" id="{DF8E452C-F5C1-B526-9EA5-F30E48C6BA37}"/>
                </a:ext>
              </a:extLst>
            </p:cNvPr>
            <p:cNvSpPr txBox="1">
              <a:spLocks noChangeArrowheads="1"/>
            </p:cNvSpPr>
            <p:nvPr/>
          </p:nvSpPr>
          <p:spPr bwMode="auto">
            <a:xfrm>
              <a:off x="7634094" y="3442155"/>
              <a:ext cx="13854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Randomly selected simulations</a:t>
              </a:r>
            </a:p>
          </p:txBody>
        </p:sp>
      </p:grpSp>
      <p:sp>
        <p:nvSpPr>
          <p:cNvPr id="34823" name="TextBox 14">
            <a:extLst>
              <a:ext uri="{FF2B5EF4-FFF2-40B4-BE49-F238E27FC236}">
                <a16:creationId xmlns:a16="http://schemas.microsoft.com/office/drawing/2014/main" id="{7FE6320C-D179-CB99-8E0F-3F54C18C9C23}"/>
              </a:ext>
            </a:extLst>
          </p:cNvPr>
          <p:cNvSpPr txBox="1">
            <a:spLocks noChangeArrowheads="1"/>
          </p:cNvSpPr>
          <p:nvPr/>
        </p:nvSpPr>
        <p:spPr bwMode="auto">
          <a:xfrm>
            <a:off x="7000875" y="6499225"/>
            <a:ext cx="2230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Halofsky et al. in prep</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E5D5A58-C110-D000-E99D-E84656389C00}"/>
              </a:ext>
            </a:extLst>
          </p:cNvPr>
          <p:cNvSpPr txBox="1"/>
          <p:nvPr/>
        </p:nvSpPr>
        <p:spPr>
          <a:xfrm>
            <a:off x="6350" y="1917700"/>
            <a:ext cx="3384550" cy="1077913"/>
          </a:xfrm>
          <a:prstGeom prst="rect">
            <a:avLst/>
          </a:prstGeom>
          <a:noFill/>
        </p:spPr>
        <p:txBody>
          <a:bodyPr>
            <a:spAutoFit/>
          </a:bodyPr>
          <a:lstStyle/>
          <a:p>
            <a:pPr algn="r" fontAlgn="auto">
              <a:spcBef>
                <a:spcPts val="0"/>
              </a:spcBef>
              <a:spcAft>
                <a:spcPts val="0"/>
              </a:spcAft>
              <a:defRPr/>
            </a:pPr>
            <a:r>
              <a:rPr lang="en-US" sz="3200" dirty="0">
                <a:solidFill>
                  <a:schemeClr val="accent1">
                    <a:lumMod val="50000"/>
                  </a:schemeClr>
                </a:solidFill>
                <a:latin typeface="+mn-lt"/>
                <a:ea typeface="+mn-ea"/>
              </a:rPr>
              <a:t>Fire suppression only</a:t>
            </a:r>
          </a:p>
        </p:txBody>
      </p:sp>
      <p:sp>
        <p:nvSpPr>
          <p:cNvPr id="8" name="TextBox 7">
            <a:extLst>
              <a:ext uri="{FF2B5EF4-FFF2-40B4-BE49-F238E27FC236}">
                <a16:creationId xmlns:a16="http://schemas.microsoft.com/office/drawing/2014/main" id="{B2DEE7DF-DF98-CDE0-AD1C-E2BC75EFEC61}"/>
              </a:ext>
            </a:extLst>
          </p:cNvPr>
          <p:cNvSpPr txBox="1"/>
          <p:nvPr/>
        </p:nvSpPr>
        <p:spPr>
          <a:xfrm>
            <a:off x="1568450" y="4927600"/>
            <a:ext cx="1847850" cy="585788"/>
          </a:xfrm>
          <a:prstGeom prst="rect">
            <a:avLst/>
          </a:prstGeom>
          <a:noFill/>
        </p:spPr>
        <p:txBody>
          <a:bodyPr>
            <a:spAutoFit/>
          </a:bodyPr>
          <a:lstStyle/>
          <a:p>
            <a:pPr fontAlgn="auto">
              <a:spcBef>
                <a:spcPts val="0"/>
              </a:spcBef>
              <a:spcAft>
                <a:spcPts val="0"/>
              </a:spcAft>
              <a:defRPr/>
            </a:pPr>
            <a:r>
              <a:rPr lang="en-US" sz="3200" dirty="0">
                <a:solidFill>
                  <a:schemeClr val="accent1">
                    <a:lumMod val="50000"/>
                  </a:schemeClr>
                </a:solidFill>
                <a:latin typeface="+mn-lt"/>
                <a:ea typeface="+mn-ea"/>
              </a:rPr>
              <a:t>Resilience</a:t>
            </a:r>
          </a:p>
        </p:txBody>
      </p:sp>
      <p:graphicFrame>
        <p:nvGraphicFramePr>
          <p:cNvPr id="10" name="Chart 9">
            <a:extLst>
              <a:ext uri="{FF2B5EF4-FFF2-40B4-BE49-F238E27FC236}">
                <a16:creationId xmlns:a16="http://schemas.microsoft.com/office/drawing/2014/main" id="{B6617038-BD19-A5EF-080B-B9A70D969647}"/>
              </a:ext>
            </a:extLst>
          </p:cNvPr>
          <p:cNvGraphicFramePr>
            <a:graphicFrameLocks/>
          </p:cNvGraphicFramePr>
          <p:nvPr/>
        </p:nvGraphicFramePr>
        <p:xfrm>
          <a:off x="3533774" y="1072357"/>
          <a:ext cx="5394326" cy="28138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4ABE3C26-AF31-F04E-B238-55BA5F5E9A94}"/>
              </a:ext>
            </a:extLst>
          </p:cNvPr>
          <p:cNvGraphicFramePr>
            <a:graphicFrameLocks/>
          </p:cNvGraphicFramePr>
          <p:nvPr/>
        </p:nvGraphicFramePr>
        <p:xfrm>
          <a:off x="3517900" y="4000500"/>
          <a:ext cx="5410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5845" name="TextBox 8">
            <a:extLst>
              <a:ext uri="{FF2B5EF4-FFF2-40B4-BE49-F238E27FC236}">
                <a16:creationId xmlns:a16="http://schemas.microsoft.com/office/drawing/2014/main" id="{E549EB92-BFD4-6C9D-A7A8-7D0ECBA52820}"/>
              </a:ext>
            </a:extLst>
          </p:cNvPr>
          <p:cNvSpPr txBox="1">
            <a:spLocks noChangeArrowheads="1"/>
          </p:cNvSpPr>
          <p:nvPr/>
        </p:nvSpPr>
        <p:spPr bwMode="auto">
          <a:xfrm>
            <a:off x="109538" y="6499225"/>
            <a:ext cx="2230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Halofsky et al. in prep</a:t>
            </a:r>
          </a:p>
        </p:txBody>
      </p:sp>
      <p:sp>
        <p:nvSpPr>
          <p:cNvPr id="6" name="Title 1">
            <a:extLst>
              <a:ext uri="{FF2B5EF4-FFF2-40B4-BE49-F238E27FC236}">
                <a16:creationId xmlns:a16="http://schemas.microsoft.com/office/drawing/2014/main" id="{C1A9C40E-410B-2610-B20F-66D83325974C}"/>
              </a:ext>
            </a:extLst>
          </p:cNvPr>
          <p:cNvSpPr txBox="1">
            <a:spLocks/>
          </p:cNvSpPr>
          <p:nvPr/>
        </p:nvSpPr>
        <p:spPr>
          <a:xfrm>
            <a:off x="304800" y="25400"/>
            <a:ext cx="8483600" cy="1193800"/>
          </a:xfrm>
          <a:prstGeom prst="rect">
            <a:avLst/>
          </a:prstGeom>
          <a:ln w="19050">
            <a:solidFill>
              <a:schemeClr val="bg2">
                <a:lumMod val="25000"/>
              </a:schemeClr>
            </a:solid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200" dirty="0">
                <a:solidFill>
                  <a:schemeClr val="accent1">
                    <a:lumMod val="50000"/>
                  </a:schemeClr>
                </a:solidFill>
              </a:rPr>
              <a:t>Effects of management on:</a:t>
            </a:r>
          </a:p>
          <a:p>
            <a:pPr fontAlgn="auto">
              <a:spcAft>
                <a:spcPts val="0"/>
              </a:spcAft>
              <a:defRPr/>
            </a:pPr>
            <a:endParaRPr lang="en-US" sz="500" dirty="0">
              <a:solidFill>
                <a:schemeClr val="accent1">
                  <a:lumMod val="50000"/>
                </a:schemeClr>
              </a:solidFill>
            </a:endParaRPr>
          </a:p>
          <a:p>
            <a:pPr fontAlgn="auto">
              <a:spcAft>
                <a:spcPts val="0"/>
              </a:spcAft>
              <a:defRPr/>
            </a:pPr>
            <a:r>
              <a:rPr lang="en-US" sz="3200" dirty="0">
                <a:solidFill>
                  <a:schemeClr val="accent1">
                    <a:lumMod val="50000"/>
                  </a:schemeClr>
                </a:solidFill>
              </a:rPr>
              <a:t>dry forests with large trees and open canopy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15">
            <a:extLst>
              <a:ext uri="{FF2B5EF4-FFF2-40B4-BE49-F238E27FC236}">
                <a16:creationId xmlns:a16="http://schemas.microsoft.com/office/drawing/2014/main" id="{DD7219FC-4014-FF40-DDC1-A3497270032F}"/>
              </a:ext>
            </a:extLst>
          </p:cNvPr>
          <p:cNvGrpSpPr>
            <a:grpSpLocks/>
          </p:cNvGrpSpPr>
          <p:nvPr/>
        </p:nvGrpSpPr>
        <p:grpSpPr bwMode="auto">
          <a:xfrm>
            <a:off x="2662238" y="630238"/>
            <a:ext cx="5254625" cy="6184900"/>
            <a:chOff x="1324191" y="508000"/>
            <a:chExt cx="5254409" cy="6337300"/>
          </a:xfrm>
        </p:grpSpPr>
        <p:sp>
          <p:nvSpPr>
            <p:cNvPr id="15" name="Rectangle 14">
              <a:extLst>
                <a:ext uri="{FF2B5EF4-FFF2-40B4-BE49-F238E27FC236}">
                  <a16:creationId xmlns:a16="http://schemas.microsoft.com/office/drawing/2014/main" id="{8A1E5558-7921-8F2B-8803-633897FCEB90}"/>
                </a:ext>
              </a:extLst>
            </p:cNvPr>
            <p:cNvSpPr/>
            <p:nvPr/>
          </p:nvSpPr>
          <p:spPr>
            <a:xfrm>
              <a:off x="1324191" y="508000"/>
              <a:ext cx="5254409"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6874" name="Group 1">
              <a:extLst>
                <a:ext uri="{FF2B5EF4-FFF2-40B4-BE49-F238E27FC236}">
                  <a16:creationId xmlns:a16="http://schemas.microsoft.com/office/drawing/2014/main" id="{86829C4E-403C-5FFF-86DE-F8A15C995CD4}"/>
                </a:ext>
              </a:extLst>
            </p:cNvPr>
            <p:cNvGrpSpPr>
              <a:grpSpLocks/>
            </p:cNvGrpSpPr>
            <p:nvPr/>
          </p:nvGrpSpPr>
          <p:grpSpPr bwMode="auto">
            <a:xfrm>
              <a:off x="1637983" y="508000"/>
              <a:ext cx="4827349" cy="5741226"/>
              <a:chOff x="0" y="0"/>
              <a:chExt cx="4655127" cy="5272644"/>
            </a:xfrm>
          </p:grpSpPr>
          <p:pic>
            <p:nvPicPr>
              <p:cNvPr id="36878" name="Picture 11">
                <a:extLst>
                  <a:ext uri="{FF2B5EF4-FFF2-40B4-BE49-F238E27FC236}">
                    <a16:creationId xmlns:a16="http://schemas.microsoft.com/office/drawing/2014/main" id="{2618AA54-7B51-E365-B11C-86EDB339F9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55127" cy="2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12">
                <a:extLst>
                  <a:ext uri="{FF2B5EF4-FFF2-40B4-BE49-F238E27FC236}">
                    <a16:creationId xmlns:a16="http://schemas.microsoft.com/office/drawing/2014/main" id="{135A91F3-C991-6009-7FE8-4ABAA0E585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529444"/>
                <a:ext cx="45601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75" name="Text Box 2">
              <a:extLst>
                <a:ext uri="{FF2B5EF4-FFF2-40B4-BE49-F238E27FC236}">
                  <a16:creationId xmlns:a16="http://schemas.microsoft.com/office/drawing/2014/main" id="{534C3895-6DFA-3D18-5E74-4CA2FF8CC830}"/>
                </a:ext>
              </a:extLst>
            </p:cNvPr>
            <p:cNvSpPr txBox="1">
              <a:spLocks noChangeArrowheads="1"/>
            </p:cNvSpPr>
            <p:nvPr/>
          </p:nvSpPr>
          <p:spPr bwMode="auto">
            <a:xfrm rot="-5400000">
              <a:off x="403194" y="1654820"/>
              <a:ext cx="2217482" cy="35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115000"/>
                </a:lnSpc>
                <a:spcAft>
                  <a:spcPts val="1000"/>
                </a:spcAft>
              </a:pPr>
              <a:r>
                <a:rPr lang="en-US" altLang="en-US" sz="1600" b="1">
                  <a:ea typeface="Calibri" panose="020F0502020204030204" pitchFamily="34" charset="0"/>
                </a:rPr>
                <a:t>Landscape proportion</a:t>
              </a:r>
            </a:p>
          </p:txBody>
        </p:sp>
        <p:sp>
          <p:nvSpPr>
            <p:cNvPr id="36876" name="Text Box 2">
              <a:extLst>
                <a:ext uri="{FF2B5EF4-FFF2-40B4-BE49-F238E27FC236}">
                  <a16:creationId xmlns:a16="http://schemas.microsoft.com/office/drawing/2014/main" id="{578705E7-AA8F-A26C-FA26-D55F2618887F}"/>
                </a:ext>
              </a:extLst>
            </p:cNvPr>
            <p:cNvSpPr txBox="1">
              <a:spLocks noChangeArrowheads="1"/>
            </p:cNvSpPr>
            <p:nvPr/>
          </p:nvSpPr>
          <p:spPr bwMode="auto">
            <a:xfrm rot="-5400000">
              <a:off x="454315" y="4452572"/>
              <a:ext cx="2115241" cy="35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115000"/>
                </a:lnSpc>
                <a:spcAft>
                  <a:spcPts val="1000"/>
                </a:spcAft>
              </a:pPr>
              <a:r>
                <a:rPr lang="en-US" altLang="en-US" sz="1600" b="1">
                  <a:ea typeface="Calibri" panose="020F0502020204030204" pitchFamily="34" charset="0"/>
                </a:rPr>
                <a:t>Landscape proportion</a:t>
              </a:r>
            </a:p>
          </p:txBody>
        </p:sp>
        <p:pic>
          <p:nvPicPr>
            <p:cNvPr id="36877" name="Picture 4">
              <a:extLst>
                <a:ext uri="{FF2B5EF4-FFF2-40B4-BE49-F238E27FC236}">
                  <a16:creationId xmlns:a16="http://schemas.microsoft.com/office/drawing/2014/main" id="{633F8EA9-DCF9-8CBC-5626-7FF8F5CAF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4279" y="5995226"/>
              <a:ext cx="4791053" cy="697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a:extLst>
              <a:ext uri="{FF2B5EF4-FFF2-40B4-BE49-F238E27FC236}">
                <a16:creationId xmlns:a16="http://schemas.microsoft.com/office/drawing/2014/main" id="{2FCFE97D-BA85-1789-FBB9-9C8739C0502C}"/>
              </a:ext>
            </a:extLst>
          </p:cNvPr>
          <p:cNvSpPr txBox="1"/>
          <p:nvPr/>
        </p:nvSpPr>
        <p:spPr>
          <a:xfrm>
            <a:off x="-406400" y="1295400"/>
            <a:ext cx="2781300" cy="1570038"/>
          </a:xfrm>
          <a:prstGeom prst="rect">
            <a:avLst/>
          </a:prstGeom>
          <a:noFill/>
        </p:spPr>
        <p:txBody>
          <a:bodyPr>
            <a:spAutoFit/>
          </a:bodyPr>
          <a:lstStyle/>
          <a:p>
            <a:pPr algn="r" fontAlgn="auto">
              <a:spcBef>
                <a:spcPts val="0"/>
              </a:spcBef>
              <a:spcAft>
                <a:spcPts val="0"/>
              </a:spcAft>
              <a:defRPr/>
            </a:pPr>
            <a:r>
              <a:rPr lang="en-US" sz="3200" dirty="0">
                <a:solidFill>
                  <a:schemeClr val="accent1">
                    <a:lumMod val="50000"/>
                  </a:schemeClr>
                </a:solidFill>
                <a:latin typeface="+mn-lt"/>
                <a:ea typeface="+mn-ea"/>
              </a:rPr>
              <a:t>Fire suppression only</a:t>
            </a:r>
          </a:p>
        </p:txBody>
      </p:sp>
      <p:sp>
        <p:nvSpPr>
          <p:cNvPr id="18" name="TextBox 17">
            <a:extLst>
              <a:ext uri="{FF2B5EF4-FFF2-40B4-BE49-F238E27FC236}">
                <a16:creationId xmlns:a16="http://schemas.microsoft.com/office/drawing/2014/main" id="{B18FAB42-423E-3F3D-4269-5CBD61A591AF}"/>
              </a:ext>
            </a:extLst>
          </p:cNvPr>
          <p:cNvSpPr txBox="1"/>
          <p:nvPr/>
        </p:nvSpPr>
        <p:spPr>
          <a:xfrm>
            <a:off x="563563" y="4419600"/>
            <a:ext cx="1951037" cy="584200"/>
          </a:xfrm>
          <a:prstGeom prst="rect">
            <a:avLst/>
          </a:prstGeom>
          <a:noFill/>
        </p:spPr>
        <p:txBody>
          <a:bodyPr>
            <a:spAutoFit/>
          </a:bodyPr>
          <a:lstStyle/>
          <a:p>
            <a:pPr fontAlgn="auto">
              <a:spcBef>
                <a:spcPts val="0"/>
              </a:spcBef>
              <a:spcAft>
                <a:spcPts val="0"/>
              </a:spcAft>
              <a:defRPr/>
            </a:pPr>
            <a:r>
              <a:rPr lang="en-US" sz="3200" dirty="0">
                <a:solidFill>
                  <a:schemeClr val="accent1">
                    <a:lumMod val="50000"/>
                  </a:schemeClr>
                </a:solidFill>
                <a:latin typeface="+mn-lt"/>
                <a:ea typeface="+mn-ea"/>
              </a:rPr>
              <a:t>Resilience</a:t>
            </a:r>
          </a:p>
        </p:txBody>
      </p:sp>
      <p:pic>
        <p:nvPicPr>
          <p:cNvPr id="36868" name="Picture 4">
            <a:extLst>
              <a:ext uri="{FF2B5EF4-FFF2-40B4-BE49-F238E27FC236}">
                <a16:creationId xmlns:a16="http://schemas.microsoft.com/office/drawing/2014/main" id="{D3D1FA00-8296-9078-E5F8-B81C4F1F98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2850" y="831850"/>
            <a:ext cx="196691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itle 1">
            <a:extLst>
              <a:ext uri="{FF2B5EF4-FFF2-40B4-BE49-F238E27FC236}">
                <a16:creationId xmlns:a16="http://schemas.microsoft.com/office/drawing/2014/main" id="{AD64ABF6-6734-2AE5-A1EC-41F7554F738C}"/>
              </a:ext>
            </a:extLst>
          </p:cNvPr>
          <p:cNvSpPr txBox="1">
            <a:spLocks/>
          </p:cNvSpPr>
          <p:nvPr/>
        </p:nvSpPr>
        <p:spPr>
          <a:xfrm>
            <a:off x="444500" y="-76200"/>
            <a:ext cx="8483600" cy="990600"/>
          </a:xfrm>
          <a:prstGeom prst="rect">
            <a:avLst/>
          </a:prstGeom>
          <a:ln w="28575">
            <a:no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dirty="0">
                <a:solidFill>
                  <a:schemeClr val="accent1">
                    <a:lumMod val="50000"/>
                  </a:schemeClr>
                </a:solidFill>
              </a:rPr>
              <a:t>Trends in dry forest structure</a:t>
            </a:r>
          </a:p>
        </p:txBody>
      </p:sp>
      <p:sp>
        <p:nvSpPr>
          <p:cNvPr id="36870" name="TextBox 18">
            <a:extLst>
              <a:ext uri="{FF2B5EF4-FFF2-40B4-BE49-F238E27FC236}">
                <a16:creationId xmlns:a16="http://schemas.microsoft.com/office/drawing/2014/main" id="{9A74D1FE-018E-D434-E41D-154C6E786444}"/>
              </a:ext>
            </a:extLst>
          </p:cNvPr>
          <p:cNvSpPr txBox="1">
            <a:spLocks noChangeArrowheads="1"/>
          </p:cNvSpPr>
          <p:nvPr/>
        </p:nvSpPr>
        <p:spPr bwMode="auto">
          <a:xfrm>
            <a:off x="4432300" y="895350"/>
            <a:ext cx="1257300"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b="1"/>
              <a:t>&lt;12.7 cm</a:t>
            </a:r>
          </a:p>
        </p:txBody>
      </p:sp>
      <p:sp>
        <p:nvSpPr>
          <p:cNvPr id="36871" name="TextBox 23">
            <a:extLst>
              <a:ext uri="{FF2B5EF4-FFF2-40B4-BE49-F238E27FC236}">
                <a16:creationId xmlns:a16="http://schemas.microsoft.com/office/drawing/2014/main" id="{2C42350E-E7F9-76BF-9BF4-92EAFAAA699E}"/>
              </a:ext>
            </a:extLst>
          </p:cNvPr>
          <p:cNvSpPr txBox="1">
            <a:spLocks noChangeArrowheads="1"/>
          </p:cNvSpPr>
          <p:nvPr/>
        </p:nvSpPr>
        <p:spPr bwMode="auto">
          <a:xfrm>
            <a:off x="4424363" y="1163638"/>
            <a:ext cx="1417637"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b="1"/>
              <a:t>12.7-50.8 cm</a:t>
            </a:r>
          </a:p>
        </p:txBody>
      </p:sp>
      <p:sp>
        <p:nvSpPr>
          <p:cNvPr id="36872" name="TextBox 24">
            <a:extLst>
              <a:ext uri="{FF2B5EF4-FFF2-40B4-BE49-F238E27FC236}">
                <a16:creationId xmlns:a16="http://schemas.microsoft.com/office/drawing/2014/main" id="{3D10CA27-34E2-B41C-D949-BDE204E6C480}"/>
              </a:ext>
            </a:extLst>
          </p:cNvPr>
          <p:cNvSpPr txBox="1">
            <a:spLocks noChangeArrowheads="1"/>
          </p:cNvSpPr>
          <p:nvPr/>
        </p:nvSpPr>
        <p:spPr bwMode="auto">
          <a:xfrm>
            <a:off x="4432300" y="1454150"/>
            <a:ext cx="1257300"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b="1"/>
              <a:t>&gt;50.8 cm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2DC497-6669-0A02-58FF-5B628776BCE6}"/>
              </a:ext>
            </a:extLst>
          </p:cNvPr>
          <p:cNvSpPr>
            <a:spLocks noGrp="1"/>
          </p:cNvSpPr>
          <p:nvPr>
            <p:ph type="title"/>
          </p:nvPr>
        </p:nvSpPr>
        <p:spPr>
          <a:ln w="19050">
            <a:solidFill>
              <a:schemeClr val="bg2">
                <a:lumMod val="25000"/>
              </a:schemeClr>
            </a:solidFill>
          </a:ln>
        </p:spPr>
        <p:txBody>
          <a:bodyPr rtlCol="0">
            <a:normAutofit/>
          </a:bodyPr>
          <a:lstStyle/>
          <a:p>
            <a:pPr fontAlgn="auto">
              <a:spcAft>
                <a:spcPts val="0"/>
              </a:spcAft>
              <a:defRPr/>
            </a:pPr>
            <a:r>
              <a:rPr lang="en-US" dirty="0">
                <a:solidFill>
                  <a:schemeClr val="accent1">
                    <a:lumMod val="50000"/>
                  </a:schemeClr>
                </a:solidFill>
                <a:ea typeface="+mj-ea"/>
              </a:rPr>
              <a:t>Conclusions for Central Oregon</a:t>
            </a:r>
          </a:p>
        </p:txBody>
      </p:sp>
      <p:sp>
        <p:nvSpPr>
          <p:cNvPr id="4" name="Content Placeholder 3">
            <a:extLst>
              <a:ext uri="{FF2B5EF4-FFF2-40B4-BE49-F238E27FC236}">
                <a16:creationId xmlns:a16="http://schemas.microsoft.com/office/drawing/2014/main" id="{21D1B2EF-9D6F-7022-5CC5-9104B2EB958A}"/>
              </a:ext>
            </a:extLst>
          </p:cNvPr>
          <p:cNvSpPr>
            <a:spLocks noGrp="1"/>
          </p:cNvSpPr>
          <p:nvPr>
            <p:ph idx="1"/>
          </p:nvPr>
        </p:nvSpPr>
        <p:spPr/>
        <p:txBody>
          <a:bodyPr rtlCol="0">
            <a:normAutofit/>
          </a:bodyPr>
          <a:lstStyle/>
          <a:p>
            <a:pPr fontAlgn="auto">
              <a:spcAft>
                <a:spcPts val="0"/>
              </a:spcAft>
              <a:defRPr/>
            </a:pPr>
            <a:r>
              <a:rPr lang="en-US" dirty="0">
                <a:solidFill>
                  <a:schemeClr val="accent1">
                    <a:lumMod val="50000"/>
                  </a:schemeClr>
                </a:solidFill>
                <a:ea typeface="+mn-ea"/>
              </a:rPr>
              <a:t>Linked DGVM-STM output suggests greater vegetation resilience than DGVM alone.</a:t>
            </a:r>
          </a:p>
          <a:p>
            <a:pPr fontAlgn="auto">
              <a:spcAft>
                <a:spcPts val="0"/>
              </a:spcAft>
              <a:defRPr/>
            </a:pPr>
            <a:r>
              <a:rPr lang="en-US" dirty="0">
                <a:solidFill>
                  <a:schemeClr val="accent1">
                    <a:lumMod val="50000"/>
                  </a:schemeClr>
                </a:solidFill>
                <a:ea typeface="+mn-ea"/>
              </a:rPr>
              <a:t>Dry ponderosa pine and mixed conifer forests will likely maintain dominance in the central Oregon study area.</a:t>
            </a:r>
          </a:p>
          <a:p>
            <a:pPr fontAlgn="auto">
              <a:spcAft>
                <a:spcPts val="0"/>
              </a:spcAft>
              <a:defRPr/>
            </a:pPr>
            <a:r>
              <a:rPr lang="en-US" dirty="0">
                <a:solidFill>
                  <a:schemeClr val="accent1">
                    <a:lumMod val="50000"/>
                  </a:schemeClr>
                </a:solidFill>
                <a:ea typeface="+mn-ea"/>
              </a:rPr>
              <a:t>In some cases, management may dampen the magnitude of forest change under changing climate.</a:t>
            </a:r>
          </a:p>
          <a:p>
            <a:pPr fontAlgn="auto">
              <a:spcAft>
                <a:spcPts val="0"/>
              </a:spcAft>
              <a:defRPr/>
            </a:pPr>
            <a:endParaRPr lang="en-US" dirty="0">
              <a:ea typeface="+mn-ea"/>
            </a:endParaRPr>
          </a:p>
        </p:txBody>
      </p:sp>
      <p:sp>
        <p:nvSpPr>
          <p:cNvPr id="37891" name="TextBox 4">
            <a:extLst>
              <a:ext uri="{FF2B5EF4-FFF2-40B4-BE49-F238E27FC236}">
                <a16:creationId xmlns:a16="http://schemas.microsoft.com/office/drawing/2014/main" id="{71016E60-564F-3A1D-BAEF-400BC806907D}"/>
              </a:ext>
            </a:extLst>
          </p:cNvPr>
          <p:cNvSpPr txBox="1">
            <a:spLocks noChangeArrowheads="1"/>
          </p:cNvSpPr>
          <p:nvPr/>
        </p:nvSpPr>
        <p:spPr bwMode="auto">
          <a:xfrm>
            <a:off x="6913563" y="6499225"/>
            <a:ext cx="2230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Halofsky et al. in prep</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D604B-C1BC-14D6-0A7C-4F7FA93F8B99}"/>
              </a:ext>
            </a:extLst>
          </p:cNvPr>
          <p:cNvSpPr>
            <a:spLocks noGrp="1"/>
          </p:cNvSpPr>
          <p:nvPr>
            <p:ph type="title"/>
          </p:nvPr>
        </p:nvSpPr>
        <p:spPr>
          <a:ln w="19050">
            <a:solidFill>
              <a:schemeClr val="bg2">
                <a:lumMod val="25000"/>
              </a:schemeClr>
            </a:solidFill>
          </a:ln>
        </p:spPr>
        <p:txBody>
          <a:bodyPr rtlCol="0">
            <a:normAutofit/>
          </a:bodyPr>
          <a:lstStyle/>
          <a:p>
            <a:pPr fontAlgn="auto">
              <a:spcAft>
                <a:spcPts val="0"/>
              </a:spcAft>
              <a:defRPr/>
            </a:pPr>
            <a:r>
              <a:rPr lang="en-US" dirty="0">
                <a:solidFill>
                  <a:schemeClr val="accent1">
                    <a:lumMod val="50000"/>
                  </a:schemeClr>
                </a:solidFill>
                <a:ea typeface="+mj-ea"/>
              </a:rPr>
              <a:t>Technical Thought</a:t>
            </a:r>
            <a:r>
              <a:rPr lang="en-US" dirty="0">
                <a:solidFill>
                  <a:srgbClr val="002060"/>
                </a:solidFill>
                <a:ea typeface="+mj-ea"/>
              </a:rPr>
              <a:t>s</a:t>
            </a:r>
          </a:p>
        </p:txBody>
      </p:sp>
      <p:sp>
        <p:nvSpPr>
          <p:cNvPr id="3" name="Content Placeholder 2">
            <a:extLst>
              <a:ext uri="{FF2B5EF4-FFF2-40B4-BE49-F238E27FC236}">
                <a16:creationId xmlns:a16="http://schemas.microsoft.com/office/drawing/2014/main" id="{3296C45B-32E3-FF82-F30E-50629E6B5FF2}"/>
              </a:ext>
            </a:extLst>
          </p:cNvPr>
          <p:cNvSpPr>
            <a:spLocks noGrp="1"/>
          </p:cNvSpPr>
          <p:nvPr>
            <p:ph idx="1"/>
          </p:nvPr>
        </p:nvSpPr>
        <p:spPr>
          <a:xfrm>
            <a:off x="457200" y="1752600"/>
            <a:ext cx="8229600" cy="4221163"/>
          </a:xfrm>
        </p:spPr>
        <p:txBody>
          <a:bodyPr rtlCol="0">
            <a:normAutofit/>
          </a:bodyPr>
          <a:lstStyle/>
          <a:p>
            <a:pPr fontAlgn="auto">
              <a:spcAft>
                <a:spcPts val="0"/>
              </a:spcAft>
              <a:defRPr/>
            </a:pPr>
            <a:r>
              <a:rPr lang="en-US" dirty="0">
                <a:solidFill>
                  <a:schemeClr val="accent1">
                    <a:lumMod val="50000"/>
                  </a:schemeClr>
                </a:solidFill>
                <a:ea typeface="+mn-ea"/>
              </a:rPr>
              <a:t>All models are wrong, ours could be useful</a:t>
            </a:r>
          </a:p>
          <a:p>
            <a:pPr fontAlgn="auto">
              <a:spcAft>
                <a:spcPts val="0"/>
              </a:spcAft>
              <a:defRPr/>
            </a:pPr>
            <a:r>
              <a:rPr lang="en-US" dirty="0">
                <a:solidFill>
                  <a:schemeClr val="accent1">
                    <a:lumMod val="50000"/>
                  </a:schemeClr>
                </a:solidFill>
                <a:ea typeface="+mn-ea"/>
              </a:rPr>
              <a:t>These models provide big-picture projections</a:t>
            </a:r>
          </a:p>
          <a:p>
            <a:pPr fontAlgn="auto">
              <a:spcAft>
                <a:spcPts val="0"/>
              </a:spcAft>
              <a:defRPr/>
            </a:pPr>
            <a:r>
              <a:rPr lang="en-US" dirty="0">
                <a:solidFill>
                  <a:schemeClr val="accent1">
                    <a:lumMod val="50000"/>
                  </a:schemeClr>
                </a:solidFill>
                <a:ea typeface="+mn-ea"/>
              </a:rPr>
              <a:t>The linked model process is data-, labor-, and software-intensive</a:t>
            </a:r>
          </a:p>
          <a:p>
            <a:pPr fontAlgn="auto">
              <a:spcAft>
                <a:spcPts val="0"/>
              </a:spcAft>
              <a:defRPr/>
            </a:pPr>
            <a:endParaRPr lang="en-US" dirty="0">
              <a:solidFill>
                <a:schemeClr val="accent1">
                  <a:lumMod val="50000"/>
                </a:schemeClr>
              </a:solidFill>
              <a:ea typeface="+mn-ea"/>
            </a:endParaRPr>
          </a:p>
          <a:p>
            <a:pPr fontAlgn="auto">
              <a:spcAft>
                <a:spcPts val="0"/>
              </a:spcAft>
              <a:defRPr/>
            </a:pPr>
            <a:endParaRPr lang="en-US" dirty="0">
              <a:ea typeface="+mn-ea"/>
            </a:endParaRPr>
          </a:p>
        </p:txBody>
      </p:sp>
      <p:pic>
        <p:nvPicPr>
          <p:cNvPr id="38915" name="Picture 3">
            <a:extLst>
              <a:ext uri="{FF2B5EF4-FFF2-40B4-BE49-F238E27FC236}">
                <a16:creationId xmlns:a16="http://schemas.microsoft.com/office/drawing/2014/main" id="{81EDDC75-B2FE-96A6-55F8-C8AEB897BA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1738" y="4267200"/>
            <a:ext cx="4130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2971E791-1808-B914-3FAA-FC6053B858A1}"/>
              </a:ext>
            </a:extLst>
          </p:cNvPr>
          <p:cNvSpPr>
            <a:spLocks noGrp="1"/>
          </p:cNvSpPr>
          <p:nvPr>
            <p:ph type="title"/>
          </p:nvPr>
        </p:nvSpPr>
        <p:spPr/>
        <p:txBody>
          <a:bodyPr/>
          <a:lstStyle/>
          <a:p>
            <a:endParaRPr lang="en-US" altLang="en-US"/>
          </a:p>
        </p:txBody>
      </p:sp>
      <p:sp>
        <p:nvSpPr>
          <p:cNvPr id="39938" name="Content Placeholder 2">
            <a:extLst>
              <a:ext uri="{FF2B5EF4-FFF2-40B4-BE49-F238E27FC236}">
                <a16:creationId xmlns:a16="http://schemas.microsoft.com/office/drawing/2014/main" id="{37A8CB1C-90D7-C95E-B428-0164E19C277A}"/>
              </a:ext>
            </a:extLst>
          </p:cNvPr>
          <p:cNvSpPr>
            <a:spLocks noGrp="1"/>
          </p:cNvSpPr>
          <p:nvPr>
            <p:ph idx="1"/>
          </p:nvPr>
        </p:nvSpPr>
        <p:spPr/>
        <p:txBody>
          <a:bodyPr/>
          <a:lstStyle/>
          <a:p>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863AB-1DED-AC78-A791-E89E901BA4B6}"/>
              </a:ext>
            </a:extLst>
          </p:cNvPr>
          <p:cNvSpPr>
            <a:spLocks noGrp="1"/>
          </p:cNvSpPr>
          <p:nvPr>
            <p:ph type="title"/>
          </p:nvPr>
        </p:nvSpPr>
        <p:spPr>
          <a:ln w="19050"/>
        </p:spPr>
        <p:txBody>
          <a:bodyPr rtlCol="0">
            <a:normAutofit/>
          </a:bodyPr>
          <a:lstStyle/>
          <a:p>
            <a:pPr fontAlgn="auto">
              <a:spcAft>
                <a:spcPts val="0"/>
              </a:spcAft>
              <a:defRPr/>
            </a:pPr>
            <a:r>
              <a:rPr lang="en-US" dirty="0">
                <a:solidFill>
                  <a:schemeClr val="accent1">
                    <a:lumMod val="50000"/>
                  </a:schemeClr>
                </a:solidFill>
                <a:ea typeface="+mj-ea"/>
              </a:rPr>
              <a:t>Getting to Landscape Planning</a:t>
            </a:r>
            <a:endParaRPr lang="en-US" dirty="0">
              <a:ea typeface="+mj-ea"/>
            </a:endParaRPr>
          </a:p>
        </p:txBody>
      </p:sp>
      <p:sp>
        <p:nvSpPr>
          <p:cNvPr id="3" name="Content Placeholder 2">
            <a:extLst>
              <a:ext uri="{FF2B5EF4-FFF2-40B4-BE49-F238E27FC236}">
                <a16:creationId xmlns:a16="http://schemas.microsoft.com/office/drawing/2014/main" id="{FB6D9A46-087A-58C2-2D12-C2EC0E01A80D}"/>
              </a:ext>
            </a:extLst>
          </p:cNvPr>
          <p:cNvSpPr>
            <a:spLocks noGrp="1"/>
          </p:cNvSpPr>
          <p:nvPr>
            <p:ph idx="1"/>
          </p:nvPr>
        </p:nvSpPr>
        <p:spPr>
          <a:xfrm>
            <a:off x="457200" y="1524000"/>
            <a:ext cx="8229600" cy="5105400"/>
          </a:xfrm>
        </p:spPr>
        <p:txBody>
          <a:bodyPr>
            <a:normAutofit/>
          </a:bodyPr>
          <a:lstStyle/>
          <a:p>
            <a:r>
              <a:rPr lang="en-US" altLang="en-US" sz="3000"/>
              <a:t>We haven’t described the planning process itself, which involves conversations and people.</a:t>
            </a:r>
          </a:p>
          <a:p>
            <a:pPr lvl="1"/>
            <a:r>
              <a:rPr lang="en-US" altLang="en-US" sz="2600"/>
              <a:t>Stakeholders </a:t>
            </a:r>
          </a:p>
          <a:p>
            <a:pPr lvl="1"/>
            <a:r>
              <a:rPr lang="en-US" altLang="en-US" sz="2600"/>
              <a:t>Decision Makers</a:t>
            </a:r>
          </a:p>
          <a:p>
            <a:endParaRPr lang="en-US" altLang="en-US" sz="3000"/>
          </a:p>
          <a:p>
            <a:r>
              <a:rPr lang="en-US" altLang="en-US" sz="3000"/>
              <a:t>Our models are useful storytelling tools. </a:t>
            </a:r>
          </a:p>
          <a:p>
            <a:pPr lvl="1"/>
            <a:r>
              <a:rPr lang="en-US" altLang="en-US" sz="2600"/>
              <a:t>Enable the asking of questions.</a:t>
            </a:r>
          </a:p>
          <a:p>
            <a:pPr lvl="1"/>
            <a:r>
              <a:rPr lang="en-US" altLang="en-US" sz="2600"/>
              <a:t>Realistic and plausible stories. </a:t>
            </a:r>
          </a:p>
          <a:p>
            <a:pPr lvl="1"/>
            <a:r>
              <a:rPr lang="en-US" altLang="en-US" sz="2600"/>
              <a:t>Enhance the role of science in conversations about planning.</a:t>
            </a:r>
          </a:p>
          <a:p>
            <a:pPr>
              <a:buFont typeface="Arial" panose="020B0604020202020204" pitchFamily="34" charset="0"/>
              <a:buNone/>
            </a:pPr>
            <a:endParaRPr lang="en-US" altLang="en-US" sz="3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5A166B99-23E8-05F8-D1B8-3ED2B25F83E6}"/>
              </a:ext>
            </a:extLst>
          </p:cNvPr>
          <p:cNvSpPr>
            <a:spLocks noGrp="1"/>
          </p:cNvSpPr>
          <p:nvPr>
            <p:ph type="title"/>
          </p:nvPr>
        </p:nvSpPr>
        <p:spPr/>
        <p:txBody>
          <a:bodyPr/>
          <a:lstStyle/>
          <a:p>
            <a:endParaRPr lang="en-US" altLang="en-US"/>
          </a:p>
        </p:txBody>
      </p:sp>
      <p:sp>
        <p:nvSpPr>
          <p:cNvPr id="3" name="Content Placeholder 2">
            <a:extLst>
              <a:ext uri="{FF2B5EF4-FFF2-40B4-BE49-F238E27FC236}">
                <a16:creationId xmlns:a16="http://schemas.microsoft.com/office/drawing/2014/main" id="{6E035F07-3D5E-9FF5-E6A1-67B1039C992A}"/>
              </a:ext>
            </a:extLst>
          </p:cNvPr>
          <p:cNvSpPr>
            <a:spLocks noGrp="1"/>
          </p:cNvSpPr>
          <p:nvPr>
            <p:ph idx="1"/>
          </p:nvPr>
        </p:nvSpPr>
        <p:spPr>
          <a:xfrm>
            <a:off x="457200" y="990600"/>
            <a:ext cx="8229600" cy="6019800"/>
          </a:xfrm>
        </p:spPr>
        <p:txBody>
          <a:bodyPr/>
          <a:lstStyle/>
          <a:p>
            <a:r>
              <a:rPr lang="en-US" altLang="en-US"/>
              <a:t>Half of science is asking the right questions.</a:t>
            </a:r>
          </a:p>
          <a:p>
            <a:pPr lvl="1">
              <a:buFont typeface="Arial" panose="020B0604020202020204" pitchFamily="34" charset="0"/>
              <a:buNone/>
            </a:pPr>
            <a:r>
              <a:rPr lang="en-US" altLang="en-US" i="1"/>
              <a:t>                                  -- Roger Bacon (c. 1214 – 1294)</a:t>
            </a:r>
            <a:r>
              <a:rPr lang="en-US" altLang="en-US" i="1" baseline="30000"/>
              <a:t>1</a:t>
            </a:r>
          </a:p>
          <a:p>
            <a:pPr lvl="1">
              <a:buFont typeface="Arial" panose="020B0604020202020204" pitchFamily="34" charset="0"/>
              <a:buNone/>
            </a:pPr>
            <a:endParaRPr lang="en-US" altLang="en-US" i="1" baseline="30000"/>
          </a:p>
          <a:p>
            <a:pPr lvl="1">
              <a:buFont typeface="Arial" panose="020B0604020202020204" pitchFamily="34" charset="0"/>
              <a:buNone/>
            </a:pPr>
            <a:endParaRPr lang="en-US" altLang="en-US" i="1" baseline="30000"/>
          </a:p>
          <a:p>
            <a:pPr lvl="1">
              <a:buFont typeface="Arial" panose="020B0604020202020204" pitchFamily="34" charset="0"/>
              <a:buNone/>
            </a:pPr>
            <a:endParaRPr lang="en-US" altLang="en-US" i="1" baseline="30000"/>
          </a:p>
          <a:p>
            <a:pPr lvl="1">
              <a:buFont typeface="Arial" panose="020B0604020202020204" pitchFamily="34" charset="0"/>
              <a:buNone/>
            </a:pPr>
            <a:endParaRPr lang="en-US" altLang="en-US" i="1" baseline="30000"/>
          </a:p>
          <a:p>
            <a:pPr lvl="1">
              <a:buFont typeface="Arial" panose="020B0604020202020204" pitchFamily="34" charset="0"/>
              <a:buNone/>
            </a:pPr>
            <a:endParaRPr lang="en-US" altLang="en-US" i="1" baseline="30000"/>
          </a:p>
          <a:p>
            <a:pPr lvl="1">
              <a:buFont typeface="Arial" panose="020B0604020202020204" pitchFamily="34" charset="0"/>
              <a:buNone/>
            </a:pPr>
            <a:endParaRPr lang="en-US" altLang="en-US" i="1" baseline="30000"/>
          </a:p>
          <a:p>
            <a:pPr lvl="1">
              <a:buFont typeface="Arial" panose="020B0604020202020204" pitchFamily="34" charset="0"/>
              <a:buNone/>
            </a:pPr>
            <a:endParaRPr lang="en-US" altLang="en-US" i="1" baseline="30000"/>
          </a:p>
          <a:p>
            <a:pPr lvl="1">
              <a:buFont typeface="Arial" panose="020B0604020202020204" pitchFamily="34" charset="0"/>
              <a:buNone/>
            </a:pPr>
            <a:endParaRPr lang="en-US" altLang="en-US" i="1" baseline="30000"/>
          </a:p>
          <a:p>
            <a:pPr lvl="1">
              <a:buFont typeface="Arial" panose="020B0604020202020204" pitchFamily="34" charset="0"/>
              <a:buNone/>
            </a:pPr>
            <a:endParaRPr lang="en-US" altLang="en-US" i="1" baseline="30000"/>
          </a:p>
          <a:p>
            <a:r>
              <a:rPr lang="en-US" altLang="en-US" sz="2800"/>
              <a:t>Emilie, you </a:t>
            </a:r>
            <a:r>
              <a:rPr lang="en-US" altLang="en-US" sz="2800" i="1"/>
              <a:t>really</a:t>
            </a:r>
            <a:r>
              <a:rPr lang="en-US" altLang="en-US" sz="2800"/>
              <a:t> need to refine your questions!</a:t>
            </a:r>
          </a:p>
          <a:p>
            <a:pPr>
              <a:buFont typeface="Arial" panose="020B0604020202020204" pitchFamily="34" charset="0"/>
              <a:buNone/>
            </a:pPr>
            <a:r>
              <a:rPr lang="en-US" altLang="en-US" sz="2400" i="1"/>
              <a:t>		--  Dr. David Mladenoff, numerous times throughout my career as a PhD student in his lab.</a:t>
            </a:r>
            <a:endParaRPr lang="en-US" altLang="en-US" sz="2800" i="1"/>
          </a:p>
          <a:p>
            <a:pPr>
              <a:buFont typeface="Arial" panose="020B0604020202020204" pitchFamily="34" charset="0"/>
              <a:buNone/>
            </a:pPr>
            <a:endParaRPr lang="en-US" altLang="en-US" sz="2800" i="1"/>
          </a:p>
        </p:txBody>
      </p:sp>
      <p:pic>
        <p:nvPicPr>
          <p:cNvPr id="9218" name="Picture 2" descr="File:Roger-bacon-statue.jpg">
            <a:extLst>
              <a:ext uri="{FF2B5EF4-FFF2-40B4-BE49-F238E27FC236}">
                <a16:creationId xmlns:a16="http://schemas.microsoft.com/office/drawing/2014/main" id="{9061D678-8F57-1BB0-330F-F7B35D56B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381250"/>
            <a:ext cx="2362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85D4A98-8675-4AE3-929B-B752F2A2F752}"/>
              </a:ext>
            </a:extLst>
          </p:cNvPr>
          <p:cNvSpPr txBox="1">
            <a:spLocks noChangeArrowheads="1"/>
          </p:cNvSpPr>
          <p:nvPr/>
        </p:nvSpPr>
        <p:spPr bwMode="auto">
          <a:xfrm>
            <a:off x="7696200" y="6456363"/>
            <a:ext cx="124777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lvl="1"/>
            <a:r>
              <a:rPr lang="en-US" altLang="en-US" sz="1700" i="1" baseline="30000"/>
              <a:t>1</a:t>
            </a:r>
            <a:r>
              <a:rPr lang="en-US" altLang="en-US" sz="1700" i="1"/>
              <a:t>Wikiquotes</a:t>
            </a:r>
          </a:p>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DAC1427C-7A7B-E4F6-9287-91E0535D6CFD}"/>
              </a:ext>
            </a:extLst>
          </p:cNvPr>
          <p:cNvSpPr>
            <a:spLocks noGrp="1"/>
          </p:cNvSpPr>
          <p:nvPr>
            <p:ph type="title"/>
          </p:nvPr>
        </p:nvSpPr>
        <p:spPr>
          <a:xfrm>
            <a:off x="457200" y="274638"/>
            <a:ext cx="8229600" cy="1935162"/>
          </a:xfrm>
        </p:spPr>
        <p:txBody>
          <a:bodyPr/>
          <a:lstStyle/>
          <a:p>
            <a:r>
              <a:rPr lang="en-US" altLang="en-US" sz="3600"/>
              <a:t>How might climate and land management interact to shape vegetation and habitat?</a:t>
            </a:r>
            <a:br>
              <a:rPr lang="en-US" altLang="en-US" sz="3600"/>
            </a:br>
            <a:endParaRPr lang="en-US" altLang="en-US" sz="3600"/>
          </a:p>
        </p:txBody>
      </p:sp>
      <p:pic>
        <p:nvPicPr>
          <p:cNvPr id="1026" name="Picture 2" descr="D:\Projects\NWCSC\Maps\3Regions.tif">
            <a:extLst>
              <a:ext uri="{FF2B5EF4-FFF2-40B4-BE49-F238E27FC236}">
                <a16:creationId xmlns:a16="http://schemas.microsoft.com/office/drawing/2014/main" id="{F3A7EB04-9960-89EB-7C2D-9508AA48A7EF}"/>
              </a:ext>
            </a:extLst>
          </p:cNvPr>
          <p:cNvPicPr>
            <a:picLocks noChangeAspect="1" noChangeArrowheads="1"/>
          </p:cNvPicPr>
          <p:nvPr/>
        </p:nvPicPr>
        <p:blipFill>
          <a:blip r:embed="rId3" cstate="print"/>
          <a:srcRect/>
          <a:stretch>
            <a:fillRect/>
          </a:stretch>
        </p:blipFill>
        <p:spPr bwMode="auto">
          <a:xfrm>
            <a:off x="2895599" y="2157931"/>
            <a:ext cx="3352801" cy="4157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47" name="TextBox 4">
            <a:extLst>
              <a:ext uri="{FF2B5EF4-FFF2-40B4-BE49-F238E27FC236}">
                <a16:creationId xmlns:a16="http://schemas.microsoft.com/office/drawing/2014/main" id="{8A7E2992-B517-E806-C4BE-EE2B8C18DD0F}"/>
              </a:ext>
            </a:extLst>
          </p:cNvPr>
          <p:cNvSpPr txBox="1">
            <a:spLocks noChangeArrowheads="1"/>
          </p:cNvSpPr>
          <p:nvPr/>
        </p:nvSpPr>
        <p:spPr bwMode="auto">
          <a:xfrm>
            <a:off x="63500" y="2667000"/>
            <a:ext cx="306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a:t>Coastal Washington</a:t>
            </a:r>
          </a:p>
        </p:txBody>
      </p:sp>
      <p:sp>
        <p:nvSpPr>
          <p:cNvPr id="6148" name="TextBox 5">
            <a:extLst>
              <a:ext uri="{FF2B5EF4-FFF2-40B4-BE49-F238E27FC236}">
                <a16:creationId xmlns:a16="http://schemas.microsoft.com/office/drawing/2014/main" id="{B568946F-9CF5-89B3-DB63-F5D2CA49D131}"/>
              </a:ext>
            </a:extLst>
          </p:cNvPr>
          <p:cNvSpPr txBox="1">
            <a:spLocks noChangeArrowheads="1"/>
          </p:cNvSpPr>
          <p:nvPr/>
        </p:nvSpPr>
        <p:spPr bwMode="auto">
          <a:xfrm>
            <a:off x="100013" y="5421313"/>
            <a:ext cx="2884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a:t>Southwest Oregon</a:t>
            </a:r>
          </a:p>
        </p:txBody>
      </p:sp>
      <p:sp>
        <p:nvSpPr>
          <p:cNvPr id="6149" name="TextBox 6">
            <a:extLst>
              <a:ext uri="{FF2B5EF4-FFF2-40B4-BE49-F238E27FC236}">
                <a16:creationId xmlns:a16="http://schemas.microsoft.com/office/drawing/2014/main" id="{3F50D39B-A318-A7C7-938B-062C59924B20}"/>
              </a:ext>
            </a:extLst>
          </p:cNvPr>
          <p:cNvSpPr txBox="1">
            <a:spLocks noChangeArrowheads="1"/>
          </p:cNvSpPr>
          <p:nvPr/>
        </p:nvSpPr>
        <p:spPr bwMode="auto">
          <a:xfrm>
            <a:off x="6281738" y="5421313"/>
            <a:ext cx="2805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a:t>Southeast Oregon</a:t>
            </a:r>
          </a:p>
        </p:txBody>
      </p:sp>
      <p:sp>
        <p:nvSpPr>
          <p:cNvPr id="8" name="TextBox 7">
            <a:extLst>
              <a:ext uri="{FF2B5EF4-FFF2-40B4-BE49-F238E27FC236}">
                <a16:creationId xmlns:a16="http://schemas.microsoft.com/office/drawing/2014/main" id="{277AC64D-5690-F4E3-7600-87518A2A322C}"/>
              </a:ext>
            </a:extLst>
          </p:cNvPr>
          <p:cNvSpPr txBox="1">
            <a:spLocks noChangeArrowheads="1"/>
          </p:cNvSpPr>
          <p:nvPr/>
        </p:nvSpPr>
        <p:spPr bwMode="auto">
          <a:xfrm>
            <a:off x="22225" y="3554413"/>
            <a:ext cx="2949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400" i="1"/>
              <a:t>Northern Spotted Owl</a:t>
            </a:r>
          </a:p>
        </p:txBody>
      </p:sp>
      <p:sp>
        <p:nvSpPr>
          <p:cNvPr id="9" name="TextBox 8">
            <a:extLst>
              <a:ext uri="{FF2B5EF4-FFF2-40B4-BE49-F238E27FC236}">
                <a16:creationId xmlns:a16="http://schemas.microsoft.com/office/drawing/2014/main" id="{836B4429-A514-4DC8-D31C-3946E3690E86}"/>
              </a:ext>
            </a:extLst>
          </p:cNvPr>
          <p:cNvSpPr txBox="1">
            <a:spLocks noChangeArrowheads="1"/>
          </p:cNvSpPr>
          <p:nvPr/>
        </p:nvSpPr>
        <p:spPr bwMode="auto">
          <a:xfrm>
            <a:off x="6248400" y="3581400"/>
            <a:ext cx="2757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400" i="1"/>
              <a:t>Greater Sage Grouse</a:t>
            </a:r>
          </a:p>
        </p:txBody>
      </p:sp>
      <p:pic>
        <p:nvPicPr>
          <p:cNvPr id="2050" name="Picture 2">
            <a:extLst>
              <a:ext uri="{FF2B5EF4-FFF2-40B4-BE49-F238E27FC236}">
                <a16:creationId xmlns:a16="http://schemas.microsoft.com/office/drawing/2014/main" id="{FAAC41F5-BE91-6307-8890-2A0141A06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940175"/>
            <a:ext cx="17526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97B46B96-DC5B-BA7C-CF34-2EE1A467CBAB}"/>
              </a:ext>
            </a:extLst>
          </p:cNvPr>
          <p:cNvSpPr>
            <a:spLocks noGrp="1"/>
          </p:cNvSpPr>
          <p:nvPr>
            <p:ph type="title"/>
          </p:nvPr>
        </p:nvSpPr>
        <p:spPr>
          <a:xfrm>
            <a:off x="457200" y="-152400"/>
            <a:ext cx="8229600" cy="1143000"/>
          </a:xfrm>
        </p:spPr>
        <p:txBody>
          <a:bodyPr/>
          <a:lstStyle/>
          <a:p>
            <a:endParaRPr lang="en-US" altLang="en-US"/>
          </a:p>
        </p:txBody>
      </p:sp>
      <p:pic>
        <p:nvPicPr>
          <p:cNvPr id="43010" name="Picture 1">
            <a:extLst>
              <a:ext uri="{FF2B5EF4-FFF2-40B4-BE49-F238E27FC236}">
                <a16:creationId xmlns:a16="http://schemas.microsoft.com/office/drawing/2014/main" id="{383C0309-5898-E648-55F4-67B02C324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2819400"/>
            <a:ext cx="530225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2">
            <a:extLst>
              <a:ext uri="{FF2B5EF4-FFF2-40B4-BE49-F238E27FC236}">
                <a16:creationId xmlns:a16="http://schemas.microsoft.com/office/drawing/2014/main" id="{F27CE3BC-8237-FE33-E7C5-5D5230DC6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4243388"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F8F95C28-A9CD-F024-8337-620CF1CBF53D}"/>
              </a:ext>
            </a:extLst>
          </p:cNvPr>
          <p:cNvSpPr>
            <a:spLocks noGrp="1"/>
          </p:cNvSpPr>
          <p:nvPr>
            <p:ph type="title"/>
          </p:nvPr>
        </p:nvSpPr>
        <p:spPr/>
        <p:txBody>
          <a:bodyPr/>
          <a:lstStyle/>
          <a:p>
            <a:endParaRPr lang="en-US" altLang="en-US"/>
          </a:p>
        </p:txBody>
      </p:sp>
      <p:pic>
        <p:nvPicPr>
          <p:cNvPr id="44034" name="Picture 4">
            <a:extLst>
              <a:ext uri="{FF2B5EF4-FFF2-40B4-BE49-F238E27FC236}">
                <a16:creationId xmlns:a16="http://schemas.microsoft.com/office/drawing/2014/main" id="{547F482C-B6A7-9A79-9CCD-298F14FE5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28600"/>
            <a:ext cx="5029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4">
            <a:extLst>
              <a:ext uri="{FF2B5EF4-FFF2-40B4-BE49-F238E27FC236}">
                <a16:creationId xmlns:a16="http://schemas.microsoft.com/office/drawing/2014/main" id="{E42D2F2B-5481-C45D-65BD-4C5B671C3823}"/>
              </a:ext>
            </a:extLst>
          </p:cNvPr>
          <p:cNvSpPr txBox="1">
            <a:spLocks noChangeArrowheads="1"/>
          </p:cNvSpPr>
          <p:nvPr/>
        </p:nvSpPr>
        <p:spPr bwMode="auto">
          <a:xfrm>
            <a:off x="152400" y="457200"/>
            <a:ext cx="8382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400"/>
              <a:t>What activities?</a:t>
            </a:r>
          </a:p>
          <a:p>
            <a:r>
              <a:rPr lang="en-US" altLang="en-US" sz="2400"/>
              <a:t>	e.g., partial harvest</a:t>
            </a:r>
          </a:p>
          <a:p>
            <a:r>
              <a:rPr lang="en-US" altLang="en-US" sz="2400"/>
              <a:t>	regeneration harvest</a:t>
            </a:r>
          </a:p>
          <a:p>
            <a:r>
              <a:rPr lang="en-US" altLang="en-US" sz="2400"/>
              <a:t>	restoration harvest</a:t>
            </a:r>
          </a:p>
          <a:p>
            <a:r>
              <a:rPr lang="en-US" altLang="en-US" sz="2400"/>
              <a:t>	prescribed fire</a:t>
            </a:r>
          </a:p>
          <a:p>
            <a:endParaRPr lang="en-US" altLang="en-US" sz="2400"/>
          </a:p>
          <a:p>
            <a:endParaRPr lang="en-US" altLang="en-US" sz="2400"/>
          </a:p>
          <a:p>
            <a:r>
              <a:rPr lang="en-US" altLang="en-US" sz="2400"/>
              <a:t>At what rates? </a:t>
            </a:r>
          </a:p>
          <a:p>
            <a:endParaRPr lang="en-US" altLang="en-US" sz="2400"/>
          </a:p>
          <a:p>
            <a:endParaRPr lang="en-US" altLang="en-US" sz="2400"/>
          </a:p>
          <a:p>
            <a:endParaRPr lang="en-US" altLang="en-US" sz="2400"/>
          </a:p>
          <a:p>
            <a:endParaRPr lang="en-US" altLang="en-US" sz="2400"/>
          </a:p>
          <a:p>
            <a:endParaRPr lang="en-US" altLang="en-US" sz="2400"/>
          </a:p>
          <a:p>
            <a:r>
              <a:rPr lang="en-US" altLang="en-US" sz="2400"/>
              <a:t>Where should they be applied?</a:t>
            </a:r>
          </a:p>
          <a:p>
            <a:endParaRPr lang="en-US" altLang="en-US" sz="2400"/>
          </a:p>
        </p:txBody>
      </p:sp>
      <p:pic>
        <p:nvPicPr>
          <p:cNvPr id="44036" name="Picture 1" descr="D:\Projects\NWCSC\Maps\SWO_Ownership_Alloc.tif">
            <a:extLst>
              <a:ext uri="{FF2B5EF4-FFF2-40B4-BE49-F238E27FC236}">
                <a16:creationId xmlns:a16="http://schemas.microsoft.com/office/drawing/2014/main" id="{BBC7B8FD-A6B8-183E-0EA1-521DD8B8EF7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5263" y="3200400"/>
            <a:ext cx="4910137"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789F86F-FFF6-87EF-5737-03C482FE6498}"/>
              </a:ext>
            </a:extLst>
          </p:cNvPr>
          <p:cNvSpPr txBox="1">
            <a:spLocks noChangeArrowheads="1"/>
          </p:cNvSpPr>
          <p:nvPr/>
        </p:nvSpPr>
        <p:spPr bwMode="auto">
          <a:xfrm>
            <a:off x="228600" y="914400"/>
            <a:ext cx="8763000" cy="55705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3600"/>
              <a:t>Groups we have spoken with:</a:t>
            </a:r>
            <a:endParaRPr lang="en-US" altLang="en-US" sz="3200"/>
          </a:p>
          <a:p>
            <a:pPr>
              <a:buFont typeface="Arial" panose="020B0604020202020204" pitchFamily="34" charset="0"/>
              <a:buChar char="•"/>
            </a:pPr>
            <a:endParaRPr lang="en-US" altLang="en-US" sz="3200"/>
          </a:p>
          <a:p>
            <a:pPr>
              <a:buFont typeface="Arial" panose="020B0604020202020204" pitchFamily="34" charset="0"/>
              <a:buChar char="•"/>
            </a:pPr>
            <a:r>
              <a:rPr lang="en-US" altLang="en-US" sz="3200"/>
              <a:t>The Nature Conservancy</a:t>
            </a:r>
          </a:p>
          <a:p>
            <a:pPr>
              <a:buFont typeface="Arial" panose="020B0604020202020204" pitchFamily="34" charset="0"/>
              <a:buChar char="•"/>
            </a:pPr>
            <a:r>
              <a:rPr lang="en-US" altLang="en-US" sz="3200"/>
              <a:t>Bureau of Land Management</a:t>
            </a:r>
          </a:p>
          <a:p>
            <a:pPr>
              <a:buFont typeface="Arial" panose="020B0604020202020204" pitchFamily="34" charset="0"/>
              <a:buChar char="•"/>
            </a:pPr>
            <a:r>
              <a:rPr lang="en-US" altLang="en-US" sz="3200"/>
              <a:t>US Forest Service personnel – regional and local</a:t>
            </a:r>
          </a:p>
          <a:p>
            <a:pPr>
              <a:buFont typeface="Arial" panose="020B0604020202020204" pitchFamily="34" charset="0"/>
              <a:buChar char="•"/>
            </a:pPr>
            <a:r>
              <a:rPr lang="en-US" altLang="en-US" sz="3200"/>
              <a:t>Local chapters of the Society of American Foresters</a:t>
            </a:r>
          </a:p>
          <a:p>
            <a:pPr>
              <a:buFont typeface="Arial" panose="020B0604020202020204" pitchFamily="34" charset="0"/>
              <a:buChar char="•"/>
            </a:pPr>
            <a:r>
              <a:rPr lang="en-US" altLang="en-US" sz="3200"/>
              <a:t>Washington Department of Natural Resources</a:t>
            </a:r>
          </a:p>
          <a:p>
            <a:pPr>
              <a:buFont typeface="Arial" panose="020B0604020202020204" pitchFamily="34" charset="0"/>
              <a:buChar char="•"/>
            </a:pPr>
            <a:r>
              <a:rPr lang="en-US" altLang="en-US" sz="3200"/>
              <a:t>Oregon Department of Forestry</a:t>
            </a:r>
          </a:p>
          <a:p>
            <a:pPr>
              <a:buFont typeface="Arial" panose="020B0604020202020204" pitchFamily="34" charset="0"/>
              <a:buChar char="•"/>
            </a:pPr>
            <a:r>
              <a:rPr lang="en-US" altLang="en-US" sz="3200"/>
              <a:t>Consulting foresters who serve nonindustrial private landowners</a:t>
            </a:r>
          </a:p>
          <a:p>
            <a:pPr>
              <a:buFont typeface="Arial" panose="020B0604020202020204" pitchFamily="34" charset="0"/>
              <a:buChar char="•"/>
            </a:pPr>
            <a:r>
              <a:rPr lang="en-US" altLang="en-US" sz="3200"/>
              <a:t>County commissioners</a:t>
            </a:r>
            <a:endParaRPr lang="en-US" altLang="en-US" sz="2800"/>
          </a:p>
        </p:txBody>
      </p:sp>
      <p:sp>
        <p:nvSpPr>
          <p:cNvPr id="7" name="TextBox 6">
            <a:extLst>
              <a:ext uri="{FF2B5EF4-FFF2-40B4-BE49-F238E27FC236}">
                <a16:creationId xmlns:a16="http://schemas.microsoft.com/office/drawing/2014/main" id="{EFD9B7B9-0373-2C54-DE32-31BD94792D45}"/>
              </a:ext>
            </a:extLst>
          </p:cNvPr>
          <p:cNvSpPr txBox="1">
            <a:spLocks noChangeArrowheads="1"/>
          </p:cNvSpPr>
          <p:nvPr/>
        </p:nvSpPr>
        <p:spPr bwMode="auto">
          <a:xfrm>
            <a:off x="1600200" y="1681163"/>
            <a:ext cx="6553200" cy="273843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sz="3200"/>
              <a:t>4 activities</a:t>
            </a:r>
          </a:p>
          <a:p>
            <a:pPr>
              <a:buFont typeface="Arial" panose="020B0604020202020204" pitchFamily="34" charset="0"/>
              <a:buChar char="•"/>
            </a:pPr>
            <a:endParaRPr lang="en-US" altLang="en-US" sz="3200"/>
          </a:p>
          <a:p>
            <a:pPr>
              <a:buFont typeface="Arial" panose="020B0604020202020204" pitchFamily="34" charset="0"/>
              <a:buChar char="•"/>
            </a:pPr>
            <a:r>
              <a:rPr lang="en-US" altLang="en-US" sz="3200"/>
              <a:t> 24 ownership/allocation categories</a:t>
            </a:r>
          </a:p>
          <a:p>
            <a:pPr>
              <a:buFont typeface="Arial" panose="020B0604020202020204" pitchFamily="34" charset="0"/>
              <a:buChar char="•"/>
            </a:pPr>
            <a:endParaRPr lang="en-US" altLang="en-US" sz="3200"/>
          </a:p>
          <a:p>
            <a:pPr>
              <a:buFont typeface="Arial" panose="020B0604020202020204" pitchFamily="34" charset="0"/>
              <a:buChar char="•"/>
            </a:pPr>
            <a:r>
              <a:rPr lang="en-US" altLang="en-US" sz="2800"/>
              <a:t> </a:t>
            </a:r>
            <a:r>
              <a:rPr lang="en-US" altLang="en-US" sz="4400"/>
              <a:t>∞</a:t>
            </a:r>
            <a:r>
              <a:rPr lang="en-US" altLang="en-US" sz="2800"/>
              <a:t> variations in rates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AA19177-936C-F5A1-3247-BF8CA7982C88}"/>
              </a:ext>
            </a:extLst>
          </p:cNvPr>
          <p:cNvGrpSpPr>
            <a:grpSpLocks/>
          </p:cNvGrpSpPr>
          <p:nvPr/>
        </p:nvGrpSpPr>
        <p:grpSpPr bwMode="auto">
          <a:xfrm>
            <a:off x="2514600" y="1752600"/>
            <a:ext cx="4114800" cy="4800600"/>
            <a:chOff x="2514600" y="1905000"/>
            <a:chExt cx="4114800" cy="4800600"/>
          </a:xfrm>
        </p:grpSpPr>
        <p:pic>
          <p:nvPicPr>
            <p:cNvPr id="45060" name="Picture 8" descr="C:\Users\Emilie.Grossmann\AppData\Local\Microsoft\Windows\Temporary Internet Files\Content.IE5\Y6MY4IFU\MP900399217[1].jpg">
              <a:extLst>
                <a:ext uri="{FF2B5EF4-FFF2-40B4-BE49-F238E27FC236}">
                  <a16:creationId xmlns:a16="http://schemas.microsoft.com/office/drawing/2014/main" id="{94A47AEC-8BEC-4F51-B612-1BB6526FD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5908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10">
              <a:extLst>
                <a:ext uri="{FF2B5EF4-FFF2-40B4-BE49-F238E27FC236}">
                  <a16:creationId xmlns:a16="http://schemas.microsoft.com/office/drawing/2014/main" id="{A3086BA5-1F39-0434-E16B-5DADC75CBDD2}"/>
                </a:ext>
              </a:extLst>
            </p:cNvPr>
            <p:cNvSpPr txBox="1">
              <a:spLocks noChangeArrowheads="1"/>
            </p:cNvSpPr>
            <p:nvPr/>
          </p:nvSpPr>
          <p:spPr bwMode="auto">
            <a:xfrm>
              <a:off x="2713726" y="1905000"/>
              <a:ext cx="376327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4400"/>
                <a:t>Save the world!</a:t>
              </a:r>
            </a:p>
          </p:txBody>
        </p:sp>
      </p:grpSp>
      <p:sp>
        <p:nvSpPr>
          <p:cNvPr id="45058" name="Title 1">
            <a:extLst>
              <a:ext uri="{FF2B5EF4-FFF2-40B4-BE49-F238E27FC236}">
                <a16:creationId xmlns:a16="http://schemas.microsoft.com/office/drawing/2014/main" id="{4A0659A8-90BE-0212-779F-A15B97A2A7BB}"/>
              </a:ext>
            </a:extLst>
          </p:cNvPr>
          <p:cNvSpPr>
            <a:spLocks noGrp="1"/>
          </p:cNvSpPr>
          <p:nvPr>
            <p:ph type="title"/>
          </p:nvPr>
        </p:nvSpPr>
        <p:spPr/>
        <p:txBody>
          <a:bodyPr/>
          <a:lstStyle/>
          <a:p>
            <a:r>
              <a:rPr lang="en-US" altLang="en-US"/>
              <a:t>Our Hope for our Work</a:t>
            </a:r>
          </a:p>
        </p:txBody>
      </p:sp>
      <p:sp>
        <p:nvSpPr>
          <p:cNvPr id="7" name="Content Placeholder 6">
            <a:extLst>
              <a:ext uri="{FF2B5EF4-FFF2-40B4-BE49-F238E27FC236}">
                <a16:creationId xmlns:a16="http://schemas.microsoft.com/office/drawing/2014/main" id="{03D5DE87-C506-D9E3-B47A-F3445E1AD261}"/>
              </a:ext>
            </a:extLst>
          </p:cNvPr>
          <p:cNvSpPr>
            <a:spLocks noGrp="1"/>
          </p:cNvSpPr>
          <p:nvPr>
            <p:ph idx="1"/>
          </p:nvPr>
        </p:nvSpPr>
        <p:spPr>
          <a:xfrm>
            <a:off x="457200" y="2514600"/>
            <a:ext cx="8229600" cy="3611563"/>
          </a:xfrm>
        </p:spPr>
        <p:txBody>
          <a:bodyPr rtlCol="0">
            <a:normAutofit lnSpcReduction="10000"/>
          </a:bodyPr>
          <a:lstStyle/>
          <a:p>
            <a:pPr fontAlgn="auto">
              <a:spcAft>
                <a:spcPts val="0"/>
              </a:spcAft>
              <a:defRPr/>
            </a:pPr>
            <a:r>
              <a:rPr lang="en-US" dirty="0">
                <a:ea typeface="+mn-ea"/>
              </a:rPr>
              <a:t>Tell</a:t>
            </a:r>
            <a:r>
              <a:rPr lang="en-US" b="1" dirty="0">
                <a:ea typeface="+mn-ea"/>
              </a:rPr>
              <a:t> informative stories </a:t>
            </a:r>
            <a:r>
              <a:rPr lang="en-US" dirty="0">
                <a:ea typeface="+mn-ea"/>
              </a:rPr>
              <a:t>that are </a:t>
            </a:r>
            <a:r>
              <a:rPr lang="en-US" b="1" dirty="0">
                <a:ea typeface="+mn-ea"/>
              </a:rPr>
              <a:t>grounded in science</a:t>
            </a:r>
            <a:r>
              <a:rPr lang="en-US" dirty="0">
                <a:ea typeface="+mn-ea"/>
              </a:rPr>
              <a:t> about how different landscape management policies and plans may lead to different futures.</a:t>
            </a:r>
          </a:p>
          <a:p>
            <a:pPr fontAlgn="auto">
              <a:spcAft>
                <a:spcPts val="0"/>
              </a:spcAft>
              <a:defRPr/>
            </a:pPr>
            <a:endParaRPr lang="en-US" dirty="0">
              <a:ea typeface="+mn-ea"/>
            </a:endParaRPr>
          </a:p>
          <a:p>
            <a:pPr fontAlgn="auto">
              <a:spcAft>
                <a:spcPts val="0"/>
              </a:spcAft>
              <a:defRPr/>
            </a:pPr>
            <a:r>
              <a:rPr lang="en-US" dirty="0">
                <a:ea typeface="+mn-ea"/>
              </a:rPr>
              <a:t>Relevance and credibility beyond the science community.</a:t>
            </a:r>
          </a:p>
          <a:p>
            <a:pPr fontAlgn="auto">
              <a:spcAft>
                <a:spcPts val="0"/>
              </a:spcAft>
              <a:defRPr/>
            </a:pPr>
            <a:endParaRPr lang="en-US" dirty="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4">
            <a:extLst>
              <a:ext uri="{FF2B5EF4-FFF2-40B4-BE49-F238E27FC236}">
                <a16:creationId xmlns:a16="http://schemas.microsoft.com/office/drawing/2014/main" id="{AEC1C9E4-3C8B-03D4-CE81-5694447E9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2806700"/>
            <a:ext cx="12350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13" descr="pc_wm_v_4c">
            <a:extLst>
              <a:ext uri="{FF2B5EF4-FFF2-40B4-BE49-F238E27FC236}">
                <a16:creationId xmlns:a16="http://schemas.microsoft.com/office/drawing/2014/main" id="{C1E0E3C3-3E8C-BCA5-E65B-5463C5CDA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025" y="2743200"/>
            <a:ext cx="1049338"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5">
            <a:extLst>
              <a:ext uri="{FF2B5EF4-FFF2-40B4-BE49-F238E27FC236}">
                <a16:creationId xmlns:a16="http://schemas.microsoft.com/office/drawing/2014/main" id="{BB777175-B3BD-55AE-EB7E-97DA4E15FD36}"/>
              </a:ext>
            </a:extLst>
          </p:cNvPr>
          <p:cNvSpPr txBox="1">
            <a:spLocks/>
          </p:cNvSpPr>
          <p:nvPr/>
        </p:nvSpPr>
        <p:spPr>
          <a:xfrm>
            <a:off x="269875" y="5173663"/>
            <a:ext cx="1711325" cy="609600"/>
          </a:xfrm>
          <a:prstGeom prst="rect">
            <a:avLst/>
          </a:prstGeom>
        </p:spPr>
        <p:txBody>
          <a:bodyPr anchor="ctr">
            <a:normAutofit/>
          </a:bodyPr>
          <a:lstStyle/>
          <a:p>
            <a:pPr fontAlgn="auto">
              <a:spcAft>
                <a:spcPts val="0"/>
              </a:spcAft>
              <a:defRPr/>
            </a:pPr>
            <a:r>
              <a:rPr lang="en-US" sz="3200" b="1" dirty="0">
                <a:solidFill>
                  <a:schemeClr val="accent1">
                    <a:lumMod val="50000"/>
                  </a:schemeClr>
                </a:solidFill>
                <a:latin typeface="+mj-lt"/>
                <a:ea typeface="+mj-ea"/>
                <a:cs typeface="+mj-cs"/>
              </a:rPr>
              <a:t>Funding:</a:t>
            </a:r>
          </a:p>
        </p:txBody>
      </p:sp>
      <p:pic>
        <p:nvPicPr>
          <p:cNvPr id="46084" name="Picture 2" descr="http://media.keprtv.com/images/DNR_Logo_sm.jpg">
            <a:extLst>
              <a:ext uri="{FF2B5EF4-FFF2-40B4-BE49-F238E27FC236}">
                <a16:creationId xmlns:a16="http://schemas.microsoft.com/office/drawing/2014/main" id="{7002B2CC-A65E-68D4-8291-574A8306BC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1763" y="5275263"/>
            <a:ext cx="2179637"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6" descr="http://www.citizensforethics.org/page/-/images/user_uploads/Dept_Of_The_Interior.png">
            <a:extLst>
              <a:ext uri="{FF2B5EF4-FFF2-40B4-BE49-F238E27FC236}">
                <a16:creationId xmlns:a16="http://schemas.microsoft.com/office/drawing/2014/main" id="{43F1833B-E10B-F9BF-4C7E-BC1B55E473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5063" y="4960938"/>
            <a:ext cx="150653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8" descr="http://www.landscope.org/rhythmyx/connect/find/partners/cbi/15693Large.png">
            <a:extLst>
              <a:ext uri="{FF2B5EF4-FFF2-40B4-BE49-F238E27FC236}">
                <a16:creationId xmlns:a16="http://schemas.microsoft.com/office/drawing/2014/main" id="{1C1F5ECF-6A98-095B-9D41-9D9F7E1E07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2572" r="13142"/>
          <a:stretch>
            <a:fillRect/>
          </a:stretch>
        </p:blipFill>
        <p:spPr bwMode="auto">
          <a:xfrm>
            <a:off x="6564313" y="2717800"/>
            <a:ext cx="1109662"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2">
            <a:extLst>
              <a:ext uri="{FF2B5EF4-FFF2-40B4-BE49-F238E27FC236}">
                <a16:creationId xmlns:a16="http://schemas.microsoft.com/office/drawing/2014/main" id="{3EAF7F6A-DC67-D673-AB26-A222605F8D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2895600"/>
            <a:ext cx="3773488"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5">
            <a:extLst>
              <a:ext uri="{FF2B5EF4-FFF2-40B4-BE49-F238E27FC236}">
                <a16:creationId xmlns:a16="http://schemas.microsoft.com/office/drawing/2014/main" id="{8BF3910E-7D31-0CD5-8929-5DBF93F50832}"/>
              </a:ext>
            </a:extLst>
          </p:cNvPr>
          <p:cNvSpPr txBox="1">
            <a:spLocks/>
          </p:cNvSpPr>
          <p:nvPr/>
        </p:nvSpPr>
        <p:spPr>
          <a:xfrm>
            <a:off x="2586038" y="304800"/>
            <a:ext cx="6251575" cy="2405063"/>
          </a:xfrm>
          <a:prstGeom prst="rect">
            <a:avLst/>
          </a:prstGeom>
        </p:spPr>
        <p:txBody>
          <a:bodyPr anchor="ctr">
            <a:normAutofit/>
          </a:bodyPr>
          <a:lstStyle/>
          <a:p>
            <a:pPr fontAlgn="auto">
              <a:spcAft>
                <a:spcPts val="0"/>
              </a:spcAft>
              <a:defRPr/>
            </a:pPr>
            <a:r>
              <a:rPr lang="en-US" sz="2400" dirty="0">
                <a:solidFill>
                  <a:schemeClr val="accent1">
                    <a:lumMod val="50000"/>
                  </a:schemeClr>
                </a:solidFill>
                <a:latin typeface="+mj-lt"/>
                <a:ea typeface="+mj-ea"/>
                <a:cs typeface="+mj-cs"/>
              </a:rPr>
              <a:t>Dominique </a:t>
            </a:r>
            <a:r>
              <a:rPr lang="en-US" sz="2400" dirty="0" err="1">
                <a:solidFill>
                  <a:schemeClr val="accent1">
                    <a:lumMod val="50000"/>
                  </a:schemeClr>
                </a:solidFill>
                <a:latin typeface="+mj-lt"/>
                <a:ea typeface="+mj-ea"/>
                <a:cs typeface="+mj-cs"/>
              </a:rPr>
              <a:t>Bachelet</a:t>
            </a:r>
            <a:r>
              <a:rPr lang="en-US" sz="2400" dirty="0">
                <a:solidFill>
                  <a:schemeClr val="accent1">
                    <a:lumMod val="50000"/>
                  </a:schemeClr>
                </a:solidFill>
                <a:latin typeface="+mj-lt"/>
                <a:ea typeface="+mj-ea"/>
                <a:cs typeface="+mj-cs"/>
              </a:rPr>
              <a:t>		</a:t>
            </a:r>
            <a:r>
              <a:rPr lang="en-US" sz="2400" dirty="0">
                <a:solidFill>
                  <a:schemeClr val="accent1">
                    <a:lumMod val="50000"/>
                  </a:schemeClr>
                </a:solidFill>
                <a:latin typeface="+mn-lt"/>
                <a:ea typeface="+mn-ea"/>
              </a:rPr>
              <a:t> Emilie Henderson</a:t>
            </a:r>
            <a:endParaRPr lang="en-US" sz="2400" dirty="0">
              <a:solidFill>
                <a:schemeClr val="accent1">
                  <a:lumMod val="50000"/>
                </a:schemeClr>
              </a:solidFill>
              <a:latin typeface="+mj-lt"/>
              <a:ea typeface="+mj-ea"/>
              <a:cs typeface="+mj-cs"/>
            </a:endParaRPr>
          </a:p>
          <a:p>
            <a:pPr fontAlgn="auto">
              <a:spcAft>
                <a:spcPts val="0"/>
              </a:spcAft>
              <a:defRPr/>
            </a:pPr>
            <a:r>
              <a:rPr lang="en-US" sz="2400" dirty="0">
                <a:solidFill>
                  <a:schemeClr val="accent1">
                    <a:lumMod val="50000"/>
                  </a:schemeClr>
                </a:solidFill>
                <a:latin typeface="+mj-lt"/>
                <a:ea typeface="+mj-ea"/>
                <a:cs typeface="+mj-cs"/>
              </a:rPr>
              <a:t>David Conklin			</a:t>
            </a:r>
            <a:r>
              <a:rPr lang="en-US" sz="2400" dirty="0">
                <a:solidFill>
                  <a:schemeClr val="accent1">
                    <a:lumMod val="50000"/>
                  </a:schemeClr>
                </a:solidFill>
                <a:latin typeface="+mn-lt"/>
                <a:ea typeface="+mn-ea"/>
              </a:rPr>
              <a:t> James </a:t>
            </a:r>
            <a:r>
              <a:rPr lang="en-US" sz="2400" dirty="0" err="1">
                <a:solidFill>
                  <a:schemeClr val="accent1">
                    <a:lumMod val="50000"/>
                  </a:schemeClr>
                </a:solidFill>
                <a:latin typeface="+mn-lt"/>
                <a:ea typeface="+mn-ea"/>
              </a:rPr>
              <a:t>Kagan</a:t>
            </a:r>
            <a:endParaRPr lang="en-US" sz="2400" dirty="0">
              <a:solidFill>
                <a:schemeClr val="accent1">
                  <a:lumMod val="50000"/>
                </a:schemeClr>
              </a:solidFill>
              <a:latin typeface="+mj-lt"/>
              <a:ea typeface="+mj-ea"/>
              <a:cs typeface="+mj-cs"/>
            </a:endParaRPr>
          </a:p>
          <a:p>
            <a:pPr fontAlgn="auto">
              <a:spcAft>
                <a:spcPts val="0"/>
              </a:spcAft>
              <a:defRPr/>
            </a:pPr>
            <a:r>
              <a:rPr lang="en-US" sz="2400" dirty="0">
                <a:solidFill>
                  <a:schemeClr val="accent1">
                    <a:lumMod val="50000"/>
                  </a:schemeClr>
                </a:solidFill>
                <a:latin typeface="+mj-lt"/>
                <a:ea typeface="+mj-ea"/>
                <a:cs typeface="+mj-cs"/>
              </a:rPr>
              <a:t>Megan </a:t>
            </a:r>
            <a:r>
              <a:rPr lang="en-US" sz="2400" dirty="0" err="1">
                <a:solidFill>
                  <a:schemeClr val="accent1">
                    <a:lumMod val="50000"/>
                  </a:schemeClr>
                </a:solidFill>
                <a:latin typeface="+mj-lt"/>
                <a:ea typeface="+mj-ea"/>
                <a:cs typeface="+mj-cs"/>
              </a:rPr>
              <a:t>Creutzburg</a:t>
            </a:r>
            <a:r>
              <a:rPr lang="en-US" sz="2400" dirty="0">
                <a:solidFill>
                  <a:schemeClr val="accent1">
                    <a:lumMod val="50000"/>
                  </a:schemeClr>
                </a:solidFill>
                <a:latin typeface="+mj-lt"/>
                <a:ea typeface="+mj-ea"/>
                <a:cs typeface="+mj-cs"/>
              </a:rPr>
              <a:t>		</a:t>
            </a:r>
            <a:r>
              <a:rPr lang="en-US" sz="2400" dirty="0">
                <a:solidFill>
                  <a:schemeClr val="accent1">
                    <a:lumMod val="50000"/>
                  </a:schemeClr>
                </a:solidFill>
                <a:latin typeface="+mn-lt"/>
                <a:ea typeface="+mn-ea"/>
              </a:rPr>
              <a:t> Becky Kerns</a:t>
            </a:r>
            <a:endParaRPr lang="en-US" sz="2400" dirty="0">
              <a:solidFill>
                <a:schemeClr val="accent1">
                  <a:lumMod val="50000"/>
                </a:schemeClr>
              </a:solidFill>
              <a:latin typeface="+mj-lt"/>
              <a:ea typeface="+mj-ea"/>
              <a:cs typeface="+mj-cs"/>
            </a:endParaRPr>
          </a:p>
          <a:p>
            <a:pPr fontAlgn="auto">
              <a:spcAft>
                <a:spcPts val="0"/>
              </a:spcAft>
              <a:defRPr/>
            </a:pPr>
            <a:r>
              <a:rPr lang="en-US" sz="2400" dirty="0">
                <a:solidFill>
                  <a:schemeClr val="accent1">
                    <a:lumMod val="50000"/>
                  </a:schemeClr>
                </a:solidFill>
                <a:latin typeface="+mj-lt"/>
                <a:ea typeface="+mj-ea"/>
                <a:cs typeface="+mj-cs"/>
              </a:rPr>
              <a:t>Jessica </a:t>
            </a:r>
            <a:r>
              <a:rPr lang="en-US" sz="2400" dirty="0" err="1">
                <a:solidFill>
                  <a:schemeClr val="accent1">
                    <a:lumMod val="50000"/>
                  </a:schemeClr>
                </a:solidFill>
                <a:latin typeface="+mj-lt"/>
                <a:ea typeface="+mj-ea"/>
                <a:cs typeface="+mj-cs"/>
              </a:rPr>
              <a:t>Halofsky</a:t>
            </a:r>
            <a:r>
              <a:rPr lang="en-US" sz="2400" dirty="0">
                <a:solidFill>
                  <a:schemeClr val="accent1">
                    <a:lumMod val="50000"/>
                  </a:schemeClr>
                </a:solidFill>
                <a:latin typeface="+mj-lt"/>
                <a:ea typeface="+mj-ea"/>
                <a:cs typeface="+mj-cs"/>
              </a:rPr>
              <a:t>		 </a:t>
            </a:r>
            <a:r>
              <a:rPr lang="en-US" sz="2400" dirty="0">
                <a:solidFill>
                  <a:schemeClr val="accent1">
                    <a:lumMod val="50000"/>
                  </a:schemeClr>
                </a:solidFill>
                <a:latin typeface="+mn-lt"/>
                <a:ea typeface="+mn-ea"/>
              </a:rPr>
              <a:t>Anita </a:t>
            </a:r>
            <a:r>
              <a:rPr lang="en-US" sz="2400" dirty="0" err="1">
                <a:solidFill>
                  <a:schemeClr val="accent1">
                    <a:lumMod val="50000"/>
                  </a:schemeClr>
                </a:solidFill>
                <a:latin typeface="+mn-lt"/>
                <a:ea typeface="+mn-ea"/>
              </a:rPr>
              <a:t>Morzillo</a:t>
            </a:r>
            <a:endParaRPr lang="en-US" sz="2400" dirty="0">
              <a:solidFill>
                <a:schemeClr val="accent1">
                  <a:lumMod val="50000"/>
                </a:schemeClr>
              </a:solidFill>
              <a:latin typeface="+mn-lt"/>
              <a:ea typeface="+mn-ea"/>
            </a:endParaRPr>
          </a:p>
          <a:p>
            <a:pPr fontAlgn="auto">
              <a:spcAft>
                <a:spcPts val="0"/>
              </a:spcAft>
              <a:defRPr/>
            </a:pPr>
            <a:r>
              <a:rPr lang="en-US" sz="2400" dirty="0">
                <a:solidFill>
                  <a:schemeClr val="accent1">
                    <a:lumMod val="50000"/>
                  </a:schemeClr>
                </a:solidFill>
                <a:latin typeface="+mj-lt"/>
                <a:ea typeface="+mj-ea"/>
                <a:cs typeface="+mj-cs"/>
              </a:rPr>
              <a:t>Joshua </a:t>
            </a:r>
            <a:r>
              <a:rPr lang="en-US" sz="2400" dirty="0" err="1">
                <a:solidFill>
                  <a:schemeClr val="accent1">
                    <a:lumMod val="50000"/>
                  </a:schemeClr>
                </a:solidFill>
                <a:latin typeface="+mj-lt"/>
                <a:ea typeface="+mj-ea"/>
                <a:cs typeface="+mj-cs"/>
              </a:rPr>
              <a:t>Halofsky</a:t>
            </a:r>
            <a:r>
              <a:rPr lang="en-US" sz="2400" dirty="0">
                <a:solidFill>
                  <a:schemeClr val="accent1">
                    <a:lumMod val="50000"/>
                  </a:schemeClr>
                </a:solidFill>
                <a:latin typeface="+mj-lt"/>
                <a:ea typeface="+mj-ea"/>
                <a:cs typeface="+mj-cs"/>
              </a:rPr>
              <a:t>		</a:t>
            </a:r>
            <a:r>
              <a:rPr lang="en-US" sz="2400" dirty="0">
                <a:solidFill>
                  <a:schemeClr val="accent1">
                    <a:lumMod val="50000"/>
                  </a:schemeClr>
                </a:solidFill>
                <a:latin typeface="+mn-lt"/>
                <a:ea typeface="+mn-ea"/>
              </a:rPr>
              <a:t> Janine </a:t>
            </a:r>
            <a:r>
              <a:rPr lang="en-US" sz="2400" dirty="0" err="1">
                <a:solidFill>
                  <a:schemeClr val="accent1">
                    <a:lumMod val="50000"/>
                  </a:schemeClr>
                </a:solidFill>
                <a:latin typeface="+mn-lt"/>
                <a:ea typeface="+mn-ea"/>
              </a:rPr>
              <a:t>Salwasser</a:t>
            </a:r>
            <a:endParaRPr lang="en-US" sz="2400" dirty="0">
              <a:solidFill>
                <a:schemeClr val="accent1">
                  <a:lumMod val="50000"/>
                </a:schemeClr>
              </a:solidFill>
              <a:latin typeface="+mj-lt"/>
              <a:ea typeface="+mj-ea"/>
              <a:cs typeface="+mj-cs"/>
            </a:endParaRPr>
          </a:p>
          <a:p>
            <a:pPr fontAlgn="auto">
              <a:spcAft>
                <a:spcPts val="0"/>
              </a:spcAft>
              <a:defRPr/>
            </a:pPr>
            <a:r>
              <a:rPr lang="en-US" sz="2400" dirty="0">
                <a:solidFill>
                  <a:schemeClr val="accent1">
                    <a:lumMod val="50000"/>
                  </a:schemeClr>
                </a:solidFill>
                <a:latin typeface="+mj-lt"/>
                <a:ea typeface="+mj-ea"/>
                <a:cs typeface="+mj-cs"/>
              </a:rPr>
              <a:t>Miles </a:t>
            </a:r>
            <a:r>
              <a:rPr lang="en-US" sz="2400" dirty="0" err="1">
                <a:solidFill>
                  <a:schemeClr val="accent1">
                    <a:lumMod val="50000"/>
                  </a:schemeClr>
                </a:solidFill>
                <a:latin typeface="+mj-lt"/>
                <a:ea typeface="+mj-ea"/>
                <a:cs typeface="+mj-cs"/>
              </a:rPr>
              <a:t>Hemstrom</a:t>
            </a:r>
            <a:r>
              <a:rPr lang="en-US" sz="2400" dirty="0">
                <a:solidFill>
                  <a:schemeClr val="accent1">
                    <a:lumMod val="50000"/>
                  </a:schemeClr>
                </a:solidFill>
                <a:latin typeface="+mj-lt"/>
                <a:ea typeface="+mj-ea"/>
                <a:cs typeface="+mj-cs"/>
              </a:rPr>
              <a:t>		</a:t>
            </a:r>
          </a:p>
        </p:txBody>
      </p:sp>
      <p:sp>
        <p:nvSpPr>
          <p:cNvPr id="12" name="Title 5">
            <a:extLst>
              <a:ext uri="{FF2B5EF4-FFF2-40B4-BE49-F238E27FC236}">
                <a16:creationId xmlns:a16="http://schemas.microsoft.com/office/drawing/2014/main" id="{8820161D-72A7-9CC3-14A0-7E0B317C0C66}"/>
              </a:ext>
            </a:extLst>
          </p:cNvPr>
          <p:cNvSpPr txBox="1">
            <a:spLocks/>
          </p:cNvSpPr>
          <p:nvPr/>
        </p:nvSpPr>
        <p:spPr>
          <a:xfrm>
            <a:off x="304800" y="1081088"/>
            <a:ext cx="1900238" cy="868362"/>
          </a:xfrm>
          <a:prstGeom prst="rect">
            <a:avLst/>
          </a:prstGeom>
        </p:spPr>
        <p:txBody>
          <a:bodyPr anchor="ctr">
            <a:normAutofit fontScale="92500" lnSpcReduction="20000"/>
          </a:bodyPr>
          <a:lstStyle/>
          <a:p>
            <a:pPr fontAlgn="auto">
              <a:spcAft>
                <a:spcPts val="0"/>
              </a:spcAft>
              <a:defRPr/>
            </a:pPr>
            <a:r>
              <a:rPr lang="en-US" sz="3200" b="1" dirty="0">
                <a:solidFill>
                  <a:schemeClr val="accent1">
                    <a:lumMod val="50000"/>
                  </a:schemeClr>
                </a:solidFill>
                <a:latin typeface="+mj-lt"/>
                <a:ea typeface="+mj-ea"/>
                <a:cs typeface="+mj-cs"/>
              </a:rPr>
              <a:t>Research</a:t>
            </a:r>
          </a:p>
          <a:p>
            <a:pPr fontAlgn="auto">
              <a:spcAft>
                <a:spcPts val="0"/>
              </a:spcAft>
              <a:defRPr/>
            </a:pPr>
            <a:r>
              <a:rPr lang="en-US" sz="3200" b="1" dirty="0">
                <a:solidFill>
                  <a:schemeClr val="accent1">
                    <a:lumMod val="50000"/>
                  </a:schemeClr>
                </a:solidFill>
                <a:latin typeface="+mj-lt"/>
                <a:ea typeface="+mj-ea"/>
                <a:cs typeface="+mj-cs"/>
              </a:rPr>
              <a:t>Team:</a:t>
            </a:r>
          </a:p>
        </p:txBody>
      </p:sp>
      <p:pic>
        <p:nvPicPr>
          <p:cNvPr id="46090" name="Picture 126" descr="arra_logo.jpg">
            <a:extLst>
              <a:ext uri="{FF2B5EF4-FFF2-40B4-BE49-F238E27FC236}">
                <a16:creationId xmlns:a16="http://schemas.microsoft.com/office/drawing/2014/main" id="{BC956E70-71BB-5FDA-8B91-92F2AC06653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97075" y="4994275"/>
            <a:ext cx="14319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42" descr="USFS logo.tif">
            <a:extLst>
              <a:ext uri="{FF2B5EF4-FFF2-40B4-BE49-F238E27FC236}">
                <a16:creationId xmlns:a16="http://schemas.microsoft.com/office/drawing/2014/main" id="{1C740469-042E-84E8-9CD3-27728447AA7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36963" y="4991100"/>
            <a:ext cx="13493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42" descr="USFS logo.tif">
            <a:extLst>
              <a:ext uri="{FF2B5EF4-FFF2-40B4-BE49-F238E27FC236}">
                <a16:creationId xmlns:a16="http://schemas.microsoft.com/office/drawing/2014/main" id="{6D4D81DB-069F-5965-2D5F-302E4CF718A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794625" y="2806700"/>
            <a:ext cx="122872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E869F9F-8CC8-9DA8-98A3-01F3121A59B8}"/>
              </a:ext>
            </a:extLst>
          </p:cNvPr>
          <p:cNvGraphicFramePr>
            <a:graphicFrameLocks noGrp="1"/>
          </p:cNvGraphicFramePr>
          <p:nvPr/>
        </p:nvGraphicFramePr>
        <p:xfrm>
          <a:off x="381000" y="838201"/>
          <a:ext cx="8305801" cy="5745144"/>
        </p:xfrm>
        <a:graphic>
          <a:graphicData uri="http://schemas.openxmlformats.org/drawingml/2006/table">
            <a:tbl>
              <a:tblPr firstRow="1" bandRow="1">
                <a:tableStyleId>{5C22544A-7EE6-4342-B048-85BDC9FD1C3A}</a:tableStyleId>
              </a:tblPr>
              <a:tblGrid>
                <a:gridCol w="588022">
                  <a:extLst>
                    <a:ext uri="{9D8B030D-6E8A-4147-A177-3AD203B41FA5}">
                      <a16:colId xmlns:a16="http://schemas.microsoft.com/office/drawing/2014/main" val="20000"/>
                    </a:ext>
                  </a:extLst>
                </a:gridCol>
                <a:gridCol w="2058075">
                  <a:extLst>
                    <a:ext uri="{9D8B030D-6E8A-4147-A177-3AD203B41FA5}">
                      <a16:colId xmlns:a16="http://schemas.microsoft.com/office/drawing/2014/main" val="20001"/>
                    </a:ext>
                  </a:extLst>
                </a:gridCol>
                <a:gridCol w="1886568">
                  <a:extLst>
                    <a:ext uri="{9D8B030D-6E8A-4147-A177-3AD203B41FA5}">
                      <a16:colId xmlns:a16="http://schemas.microsoft.com/office/drawing/2014/main" val="20002"/>
                    </a:ext>
                  </a:extLst>
                </a:gridCol>
                <a:gridCol w="1886568">
                  <a:extLst>
                    <a:ext uri="{9D8B030D-6E8A-4147-A177-3AD203B41FA5}">
                      <a16:colId xmlns:a16="http://schemas.microsoft.com/office/drawing/2014/main" val="20003"/>
                    </a:ext>
                  </a:extLst>
                </a:gridCol>
                <a:gridCol w="1886568">
                  <a:extLst>
                    <a:ext uri="{9D8B030D-6E8A-4147-A177-3AD203B41FA5}">
                      <a16:colId xmlns:a16="http://schemas.microsoft.com/office/drawing/2014/main" val="20004"/>
                    </a:ext>
                  </a:extLst>
                </a:gridCol>
              </a:tblGrid>
              <a:tr h="503569">
                <a:tc>
                  <a:txBody>
                    <a:bodyPr/>
                    <a:lstStyle/>
                    <a:p>
                      <a:endParaRPr lang="en-US" sz="24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2400" dirty="0">
                          <a:solidFill>
                            <a:schemeClr val="tx1"/>
                          </a:solidFill>
                        </a:rPr>
                        <a:t>Management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solidFill>
                          <a:schemeClr val="tx1"/>
                        </a:solidFill>
                      </a:endParaRPr>
                    </a:p>
                  </a:txBody>
                  <a:tcPr anchor="ctr">
                    <a:noFill/>
                  </a:tcPr>
                </a:tc>
                <a:tc hMerge="1">
                  <a:txBody>
                    <a:bodyPr/>
                    <a:lstStyle/>
                    <a:p>
                      <a:endParaRPr lang="en-US" dirty="0">
                        <a:solidFill>
                          <a:schemeClr val="tx1"/>
                        </a:solidFill>
                      </a:endParaRPr>
                    </a:p>
                  </a:txBody>
                  <a:tcPr anchor="ctr">
                    <a:noFill/>
                  </a:tcPr>
                </a:tc>
                <a:extLst>
                  <a:ext uri="{0D108BD9-81ED-4DB2-BD59-A6C34878D82A}">
                    <a16:rowId xmlns:a16="http://schemas.microsoft.com/office/drawing/2014/main" val="10000"/>
                  </a:ext>
                </a:extLst>
              </a:tr>
              <a:tr h="1082375">
                <a:tc>
                  <a:txBody>
                    <a:bodyPr/>
                    <a:lstStyle/>
                    <a:p>
                      <a:endParaRPr lang="en-US" sz="24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Current</a:t>
                      </a:r>
                      <a:r>
                        <a:rPr lang="en-US" sz="2400" baseline="0" dirty="0">
                          <a:solidFill>
                            <a:schemeClr val="tx1"/>
                          </a:solidFill>
                        </a:rPr>
                        <a:t> Management</a:t>
                      </a:r>
                      <a:endParaRPr lang="en-US" sz="24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Restoration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Natural Resources Economy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18721">
                <a:tc rowSpan="3">
                  <a:txBody>
                    <a:bodyPr/>
                    <a:lstStyle/>
                    <a:p>
                      <a:pPr algn="ctr"/>
                      <a:r>
                        <a:rPr lang="en-US" sz="2400" dirty="0">
                          <a:solidFill>
                            <a:schemeClr val="tx1"/>
                          </a:solidFill>
                        </a:rPr>
                        <a:t>Climate</a:t>
                      </a:r>
                    </a:p>
                  </a:txBody>
                  <a:tcPr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Hadley</a:t>
                      </a:r>
                    </a:p>
                    <a:p>
                      <a:pPr algn="ctr"/>
                      <a:r>
                        <a:rPr lang="en-US" sz="2400" dirty="0">
                          <a:solidFill>
                            <a:schemeClr val="tx1"/>
                          </a:solidFill>
                        </a:rPr>
                        <a:t>(Hot/Dry)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5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5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5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18721">
                <a:tc vMerge="1">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MIROC </a:t>
                      </a:r>
                    </a:p>
                    <a:p>
                      <a:pPr algn="ctr"/>
                      <a:r>
                        <a:rPr lang="en-US" sz="2400" dirty="0">
                          <a:solidFill>
                            <a:schemeClr val="tx1"/>
                          </a:solidFill>
                        </a:rPr>
                        <a:t>(Hot/Wet)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5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5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5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415413">
                <a:tc vMerge="1">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CSIRO </a:t>
                      </a:r>
                    </a:p>
                    <a:p>
                      <a:pPr algn="ctr"/>
                      <a:r>
                        <a:rPr lang="en-US" sz="2400" dirty="0">
                          <a:solidFill>
                            <a:schemeClr val="tx1"/>
                          </a:solidFill>
                        </a:rPr>
                        <a:t>(Warm/Moist)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5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5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5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7170" name="Title 1">
            <a:extLst>
              <a:ext uri="{FF2B5EF4-FFF2-40B4-BE49-F238E27FC236}">
                <a16:creationId xmlns:a16="http://schemas.microsoft.com/office/drawing/2014/main" id="{6D3DF4B0-CD8E-F0D0-9EAD-8BF5EFF33813}"/>
              </a:ext>
            </a:extLst>
          </p:cNvPr>
          <p:cNvSpPr>
            <a:spLocks noGrp="1"/>
          </p:cNvSpPr>
          <p:nvPr>
            <p:ph type="title"/>
          </p:nvPr>
        </p:nvSpPr>
        <p:spPr>
          <a:xfrm>
            <a:off x="457200" y="-152400"/>
            <a:ext cx="8229600" cy="1143000"/>
          </a:xfrm>
        </p:spPr>
        <p:txBody>
          <a:bodyPr/>
          <a:lstStyle/>
          <a:p>
            <a:r>
              <a:rPr lang="en-US" altLang="en-US"/>
              <a:t>Scenarios</a:t>
            </a:r>
          </a:p>
        </p:txBody>
      </p:sp>
      <p:sp>
        <p:nvSpPr>
          <p:cNvPr id="3075" name="Tree">
            <a:extLst>
              <a:ext uri="{FF2B5EF4-FFF2-40B4-BE49-F238E27FC236}">
                <a16:creationId xmlns:a16="http://schemas.microsoft.com/office/drawing/2014/main" id="{7095567E-40FA-B779-053F-1223F4F71876}"/>
              </a:ext>
            </a:extLst>
          </p:cNvPr>
          <p:cNvSpPr>
            <a:spLocks noEditPoints="1" noChangeArrowheads="1"/>
          </p:cNvSpPr>
          <p:nvPr/>
        </p:nvSpPr>
        <p:spPr bwMode="auto">
          <a:xfrm>
            <a:off x="3276600" y="3035300"/>
            <a:ext cx="447675" cy="533400"/>
          </a:xfrm>
          <a:custGeom>
            <a:avLst/>
            <a:gdLst>
              <a:gd name="T0" fmla="*/ 223837 w 21600"/>
              <a:gd name="T1" fmla="*/ 0 h 21600"/>
              <a:gd name="T2" fmla="*/ 127898 w 21600"/>
              <a:gd name="T3" fmla="*/ 155575 h 21600"/>
              <a:gd name="T4" fmla="*/ 63959 w 21600"/>
              <a:gd name="T5" fmla="*/ 311150 h 21600"/>
              <a:gd name="T6" fmla="*/ 0 w 21600"/>
              <a:gd name="T7" fmla="*/ 466725 h 21600"/>
              <a:gd name="T8" fmla="*/ 319777 w 21600"/>
              <a:gd name="T9" fmla="*/ 155575 h 21600"/>
              <a:gd name="T10" fmla="*/ 383716 w 21600"/>
              <a:gd name="T11" fmla="*/ 311150 h 21600"/>
              <a:gd name="T12" fmla="*/ 447675 w 21600"/>
              <a:gd name="T13" fmla="*/ 466725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3077" name="Picture 5" descr="C:\Users\Emilie.Grossmann\AppData\Local\Microsoft\Windows\Temporary Internet Files\Content.IE5\ZLSFK86Z\MM900236357[1].gif">
            <a:extLst>
              <a:ext uri="{FF2B5EF4-FFF2-40B4-BE49-F238E27FC236}">
                <a16:creationId xmlns:a16="http://schemas.microsoft.com/office/drawing/2014/main" id="{493629DA-1DF5-32C9-8694-26D58639E03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95725" y="2895600"/>
            <a:ext cx="8953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3">
            <a:extLst>
              <a:ext uri="{FF2B5EF4-FFF2-40B4-BE49-F238E27FC236}">
                <a16:creationId xmlns:a16="http://schemas.microsoft.com/office/drawing/2014/main" id="{DE197444-6E5F-AA47-AC6A-9492AA2F2619}"/>
              </a:ext>
            </a:extLst>
          </p:cNvPr>
          <p:cNvGrpSpPr>
            <a:grpSpLocks/>
          </p:cNvGrpSpPr>
          <p:nvPr/>
        </p:nvGrpSpPr>
        <p:grpSpPr bwMode="auto">
          <a:xfrm>
            <a:off x="3362325" y="3886200"/>
            <a:ext cx="1514475" cy="1252538"/>
            <a:chOff x="3362325" y="4220886"/>
            <a:chExt cx="1296826" cy="917895"/>
          </a:xfrm>
        </p:grpSpPr>
        <p:pic>
          <p:nvPicPr>
            <p:cNvPr id="7199" name="Picture 5" descr="C:\Users\Emilie.Grossmann\AppData\Local\Microsoft\Windows\Temporary Internet Files\Content.IE5\ZLSFK86Z\MM900236357[1].gif">
              <a:extLst>
                <a:ext uri="{FF2B5EF4-FFF2-40B4-BE49-F238E27FC236}">
                  <a16:creationId xmlns:a16="http://schemas.microsoft.com/office/drawing/2014/main" id="{E2B816BA-EDA1-503B-43BA-B7BB23A003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37158" y="4220886"/>
              <a:ext cx="521993" cy="91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0" name="Tree">
              <a:extLst>
                <a:ext uri="{FF2B5EF4-FFF2-40B4-BE49-F238E27FC236}">
                  <a16:creationId xmlns:a16="http://schemas.microsoft.com/office/drawing/2014/main" id="{750B8F21-9737-8B94-E63C-A387CDC5AD5C}"/>
                </a:ext>
              </a:extLst>
            </p:cNvPr>
            <p:cNvSpPr>
              <a:spLocks noEditPoints="1" noChangeArrowheads="1"/>
            </p:cNvSpPr>
            <p:nvPr/>
          </p:nvSpPr>
          <p:spPr bwMode="auto">
            <a:xfrm>
              <a:off x="3362325" y="4276724"/>
              <a:ext cx="600075" cy="762000"/>
            </a:xfrm>
            <a:custGeom>
              <a:avLst/>
              <a:gdLst>
                <a:gd name="T0" fmla="*/ 300038 w 21600"/>
                <a:gd name="T1" fmla="*/ 0 h 21600"/>
                <a:gd name="T2" fmla="*/ 171438 w 21600"/>
                <a:gd name="T3" fmla="*/ 222250 h 21600"/>
                <a:gd name="T4" fmla="*/ 85733 w 21600"/>
                <a:gd name="T5" fmla="*/ 444500 h 21600"/>
                <a:gd name="T6" fmla="*/ 0 w 21600"/>
                <a:gd name="T7" fmla="*/ 666750 h 21600"/>
                <a:gd name="T8" fmla="*/ 428637 w 21600"/>
                <a:gd name="T9" fmla="*/ 222250 h 21600"/>
                <a:gd name="T10" fmla="*/ 514342 w 21600"/>
                <a:gd name="T11" fmla="*/ 444500 h 21600"/>
                <a:gd name="T12" fmla="*/ 600075 w 21600"/>
                <a:gd name="T13" fmla="*/ 66675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grpSp>
      <p:grpSp>
        <p:nvGrpSpPr>
          <p:cNvPr id="5" name="Group 46">
            <a:extLst>
              <a:ext uri="{FF2B5EF4-FFF2-40B4-BE49-F238E27FC236}">
                <a16:creationId xmlns:a16="http://schemas.microsoft.com/office/drawing/2014/main" id="{C3EE1AB1-55D0-0A5D-F537-6BC0D747A9C9}"/>
              </a:ext>
            </a:extLst>
          </p:cNvPr>
          <p:cNvGrpSpPr>
            <a:grpSpLocks/>
          </p:cNvGrpSpPr>
          <p:nvPr/>
        </p:nvGrpSpPr>
        <p:grpSpPr bwMode="auto">
          <a:xfrm>
            <a:off x="3286125" y="5715000"/>
            <a:ext cx="1438275" cy="850900"/>
            <a:chOff x="3286126" y="5715000"/>
            <a:chExt cx="1438275" cy="851647"/>
          </a:xfrm>
        </p:grpSpPr>
        <p:sp>
          <p:nvSpPr>
            <p:cNvPr id="7197" name="Tree">
              <a:extLst>
                <a:ext uri="{FF2B5EF4-FFF2-40B4-BE49-F238E27FC236}">
                  <a16:creationId xmlns:a16="http://schemas.microsoft.com/office/drawing/2014/main" id="{4A833325-CDD1-62CE-E166-25FF9CAD8E8E}"/>
                </a:ext>
              </a:extLst>
            </p:cNvPr>
            <p:cNvSpPr>
              <a:spLocks noEditPoints="1" noChangeArrowheads="1"/>
            </p:cNvSpPr>
            <p:nvPr/>
          </p:nvSpPr>
          <p:spPr bwMode="auto">
            <a:xfrm>
              <a:off x="3286126" y="5715000"/>
              <a:ext cx="523874" cy="725259"/>
            </a:xfrm>
            <a:custGeom>
              <a:avLst/>
              <a:gdLst>
                <a:gd name="T0" fmla="*/ 261937 w 21600"/>
                <a:gd name="T1" fmla="*/ 0 h 21600"/>
                <a:gd name="T2" fmla="*/ 149668 w 21600"/>
                <a:gd name="T3" fmla="*/ 211534 h 21600"/>
                <a:gd name="T4" fmla="*/ 74846 w 21600"/>
                <a:gd name="T5" fmla="*/ 423068 h 21600"/>
                <a:gd name="T6" fmla="*/ 0 w 21600"/>
                <a:gd name="T7" fmla="*/ 634602 h 21600"/>
                <a:gd name="T8" fmla="*/ 374206 w 21600"/>
                <a:gd name="T9" fmla="*/ 211534 h 21600"/>
                <a:gd name="T10" fmla="*/ 449028 w 21600"/>
                <a:gd name="T11" fmla="*/ 423068 h 21600"/>
                <a:gd name="T12" fmla="*/ 523874 w 21600"/>
                <a:gd name="T13" fmla="*/ 634602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7198" name="Picture 5" descr="C:\Users\Emilie.Grossmann\AppData\Local\Microsoft\Windows\Temporary Internet Files\Content.IE5\ZLSFK86Z\MM900236357[1].gif">
              <a:extLst>
                <a:ext uri="{FF2B5EF4-FFF2-40B4-BE49-F238E27FC236}">
                  <a16:creationId xmlns:a16="http://schemas.microsoft.com/office/drawing/2014/main" id="{B4F8ED93-D979-9A72-DCFA-E5813ACAF1C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2401" y="5770600"/>
              <a:ext cx="762000" cy="79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41">
            <a:extLst>
              <a:ext uri="{FF2B5EF4-FFF2-40B4-BE49-F238E27FC236}">
                <a16:creationId xmlns:a16="http://schemas.microsoft.com/office/drawing/2014/main" id="{35EB3B35-6274-438F-53EF-8C51E25DCA4B}"/>
              </a:ext>
            </a:extLst>
          </p:cNvPr>
          <p:cNvGrpSpPr>
            <a:grpSpLocks/>
          </p:cNvGrpSpPr>
          <p:nvPr/>
        </p:nvGrpSpPr>
        <p:grpSpPr bwMode="auto">
          <a:xfrm>
            <a:off x="5257800" y="2819400"/>
            <a:ext cx="1219200" cy="914400"/>
            <a:chOff x="5257800" y="2743200"/>
            <a:chExt cx="1341835" cy="1066800"/>
          </a:xfrm>
        </p:grpSpPr>
        <p:sp>
          <p:nvSpPr>
            <p:cNvPr id="7195" name="Tree">
              <a:extLst>
                <a:ext uri="{FF2B5EF4-FFF2-40B4-BE49-F238E27FC236}">
                  <a16:creationId xmlns:a16="http://schemas.microsoft.com/office/drawing/2014/main" id="{6D6FEDE0-D4B3-5CC9-473F-9986CD8227E8}"/>
                </a:ext>
              </a:extLst>
            </p:cNvPr>
            <p:cNvSpPr>
              <a:spLocks noEditPoints="1" noChangeArrowheads="1"/>
            </p:cNvSpPr>
            <p:nvPr/>
          </p:nvSpPr>
          <p:spPr bwMode="auto">
            <a:xfrm>
              <a:off x="5257800" y="2743200"/>
              <a:ext cx="762000" cy="981075"/>
            </a:xfrm>
            <a:custGeom>
              <a:avLst/>
              <a:gdLst>
                <a:gd name="T0" fmla="*/ 381000 w 21600"/>
                <a:gd name="T1" fmla="*/ 0 h 21600"/>
                <a:gd name="T2" fmla="*/ 217699 w 21600"/>
                <a:gd name="T3" fmla="*/ 286147 h 21600"/>
                <a:gd name="T4" fmla="*/ 108867 w 21600"/>
                <a:gd name="T5" fmla="*/ 572294 h 21600"/>
                <a:gd name="T6" fmla="*/ 0 w 21600"/>
                <a:gd name="T7" fmla="*/ 858441 h 21600"/>
                <a:gd name="T8" fmla="*/ 544301 w 21600"/>
                <a:gd name="T9" fmla="*/ 286147 h 21600"/>
                <a:gd name="T10" fmla="*/ 653133 w 21600"/>
                <a:gd name="T11" fmla="*/ 572294 h 21600"/>
                <a:gd name="T12" fmla="*/ 762000 w 21600"/>
                <a:gd name="T13" fmla="*/ 858441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7196" name="Picture 5" descr="C:\Users\Emilie.Grossmann\AppData\Local\Microsoft\Windows\Temporary Internet Files\Content.IE5\ZLSFK86Z\MM900236357[1].gif">
              <a:extLst>
                <a:ext uri="{FF2B5EF4-FFF2-40B4-BE49-F238E27FC236}">
                  <a16:creationId xmlns:a16="http://schemas.microsoft.com/office/drawing/2014/main" id="{A607D3AA-91E9-1A33-139B-B063BFF08D9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43995" y="3187699"/>
              <a:ext cx="755640" cy="62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44">
            <a:extLst>
              <a:ext uri="{FF2B5EF4-FFF2-40B4-BE49-F238E27FC236}">
                <a16:creationId xmlns:a16="http://schemas.microsoft.com/office/drawing/2014/main" id="{3C945AE1-688F-AF28-6D25-EB792201A11B}"/>
              </a:ext>
            </a:extLst>
          </p:cNvPr>
          <p:cNvGrpSpPr>
            <a:grpSpLocks/>
          </p:cNvGrpSpPr>
          <p:nvPr/>
        </p:nvGrpSpPr>
        <p:grpSpPr bwMode="auto">
          <a:xfrm>
            <a:off x="5257800" y="3703638"/>
            <a:ext cx="1358900" cy="1422400"/>
            <a:chOff x="5257800" y="3703864"/>
            <a:chExt cx="1358727" cy="1421468"/>
          </a:xfrm>
        </p:grpSpPr>
        <p:sp>
          <p:nvSpPr>
            <p:cNvPr id="7193" name="Tree">
              <a:extLst>
                <a:ext uri="{FF2B5EF4-FFF2-40B4-BE49-F238E27FC236}">
                  <a16:creationId xmlns:a16="http://schemas.microsoft.com/office/drawing/2014/main" id="{8D05FB0D-9250-0746-6ABA-C1900050CAD1}"/>
                </a:ext>
              </a:extLst>
            </p:cNvPr>
            <p:cNvSpPr>
              <a:spLocks noEditPoints="1" noChangeArrowheads="1"/>
            </p:cNvSpPr>
            <p:nvPr/>
          </p:nvSpPr>
          <p:spPr bwMode="auto">
            <a:xfrm>
              <a:off x="5257800" y="3703864"/>
              <a:ext cx="1021404" cy="1401536"/>
            </a:xfrm>
            <a:custGeom>
              <a:avLst/>
              <a:gdLst>
                <a:gd name="T0" fmla="*/ 510702 w 21600"/>
                <a:gd name="T1" fmla="*/ 0 h 21600"/>
                <a:gd name="T2" fmla="*/ 291809 w 21600"/>
                <a:gd name="T3" fmla="*/ 408781 h 21600"/>
                <a:gd name="T4" fmla="*/ 145928 w 21600"/>
                <a:gd name="T5" fmla="*/ 817563 h 21600"/>
                <a:gd name="T6" fmla="*/ 0 w 21600"/>
                <a:gd name="T7" fmla="*/ 1226344 h 21600"/>
                <a:gd name="T8" fmla="*/ 729595 w 21600"/>
                <a:gd name="T9" fmla="*/ 408781 h 21600"/>
                <a:gd name="T10" fmla="*/ 875476 w 21600"/>
                <a:gd name="T11" fmla="*/ 817563 h 21600"/>
                <a:gd name="T12" fmla="*/ 1021404 w 21600"/>
                <a:gd name="T13" fmla="*/ 1226344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7194" name="Picture 5" descr="C:\Users\Emilie.Grossmann\AppData\Local\Microsoft\Windows\Temporary Internet Files\Content.IE5\ZLSFK86Z\MM900236357[1].gif">
              <a:extLst>
                <a:ext uri="{FF2B5EF4-FFF2-40B4-BE49-F238E27FC236}">
                  <a16:creationId xmlns:a16="http://schemas.microsoft.com/office/drawing/2014/main" id="{D029179C-24D8-93C5-4EF7-EA3F2C4948F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4800600"/>
              <a:ext cx="596726" cy="3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47">
            <a:extLst>
              <a:ext uri="{FF2B5EF4-FFF2-40B4-BE49-F238E27FC236}">
                <a16:creationId xmlns:a16="http://schemas.microsoft.com/office/drawing/2014/main" id="{86C5961E-F3A3-22FA-2853-48B8637C992C}"/>
              </a:ext>
            </a:extLst>
          </p:cNvPr>
          <p:cNvGrpSpPr>
            <a:grpSpLocks/>
          </p:cNvGrpSpPr>
          <p:nvPr/>
        </p:nvGrpSpPr>
        <p:grpSpPr bwMode="auto">
          <a:xfrm>
            <a:off x="5181600" y="5334000"/>
            <a:ext cx="1401763" cy="1219200"/>
            <a:chOff x="5181600" y="5334000"/>
            <a:chExt cx="1401589" cy="1219200"/>
          </a:xfrm>
        </p:grpSpPr>
        <p:sp>
          <p:nvSpPr>
            <p:cNvPr id="7191" name="Tree">
              <a:extLst>
                <a:ext uri="{FF2B5EF4-FFF2-40B4-BE49-F238E27FC236}">
                  <a16:creationId xmlns:a16="http://schemas.microsoft.com/office/drawing/2014/main" id="{03B8C88E-C22B-B5B9-0213-BE2CF8158D4C}"/>
                </a:ext>
              </a:extLst>
            </p:cNvPr>
            <p:cNvSpPr>
              <a:spLocks noEditPoints="1" noChangeArrowheads="1"/>
            </p:cNvSpPr>
            <p:nvPr/>
          </p:nvSpPr>
          <p:spPr bwMode="auto">
            <a:xfrm>
              <a:off x="5181600" y="5334000"/>
              <a:ext cx="838200" cy="1172936"/>
            </a:xfrm>
            <a:custGeom>
              <a:avLst/>
              <a:gdLst>
                <a:gd name="T0" fmla="*/ 419100 w 21600"/>
                <a:gd name="T1" fmla="*/ 0 h 21600"/>
                <a:gd name="T2" fmla="*/ 239469 w 21600"/>
                <a:gd name="T3" fmla="*/ 342106 h 21600"/>
                <a:gd name="T4" fmla="*/ 119754 w 21600"/>
                <a:gd name="T5" fmla="*/ 684213 h 21600"/>
                <a:gd name="T6" fmla="*/ 0 w 21600"/>
                <a:gd name="T7" fmla="*/ 1026319 h 21600"/>
                <a:gd name="T8" fmla="*/ 598731 w 21600"/>
                <a:gd name="T9" fmla="*/ 342106 h 21600"/>
                <a:gd name="T10" fmla="*/ 718446 w 21600"/>
                <a:gd name="T11" fmla="*/ 684213 h 21600"/>
                <a:gd name="T12" fmla="*/ 838200 w 21600"/>
                <a:gd name="T13" fmla="*/ 1026319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7192" name="Picture 5" descr="C:\Users\Emilie.Grossmann\AppData\Local\Microsoft\Windows\Temporary Internet Files\Content.IE5\ZLSFK86Z\MM900236357[1].gif">
              <a:extLst>
                <a:ext uri="{FF2B5EF4-FFF2-40B4-BE49-F238E27FC236}">
                  <a16:creationId xmlns:a16="http://schemas.microsoft.com/office/drawing/2014/main" id="{1112418D-2E40-C43A-B616-AC13BBFF13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6324600"/>
              <a:ext cx="7157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42">
            <a:extLst>
              <a:ext uri="{FF2B5EF4-FFF2-40B4-BE49-F238E27FC236}">
                <a16:creationId xmlns:a16="http://schemas.microsoft.com/office/drawing/2014/main" id="{443A2460-CC86-2602-B1AE-BC7997E48C02}"/>
              </a:ext>
            </a:extLst>
          </p:cNvPr>
          <p:cNvGrpSpPr>
            <a:grpSpLocks/>
          </p:cNvGrpSpPr>
          <p:nvPr/>
        </p:nvGrpSpPr>
        <p:grpSpPr bwMode="auto">
          <a:xfrm>
            <a:off x="7086600" y="2819400"/>
            <a:ext cx="1295400" cy="838200"/>
            <a:chOff x="7162800" y="2971800"/>
            <a:chExt cx="1261606" cy="838200"/>
          </a:xfrm>
        </p:grpSpPr>
        <p:sp>
          <p:nvSpPr>
            <p:cNvPr id="7189" name="Tree">
              <a:extLst>
                <a:ext uri="{FF2B5EF4-FFF2-40B4-BE49-F238E27FC236}">
                  <a16:creationId xmlns:a16="http://schemas.microsoft.com/office/drawing/2014/main" id="{F359C010-DBE2-A20C-E2DE-05815ECD5BE9}"/>
                </a:ext>
              </a:extLst>
            </p:cNvPr>
            <p:cNvSpPr>
              <a:spLocks noEditPoints="1" noChangeArrowheads="1"/>
            </p:cNvSpPr>
            <p:nvPr/>
          </p:nvSpPr>
          <p:spPr bwMode="auto">
            <a:xfrm>
              <a:off x="7162800" y="2971800"/>
              <a:ext cx="519485" cy="752475"/>
            </a:xfrm>
            <a:custGeom>
              <a:avLst/>
              <a:gdLst>
                <a:gd name="T0" fmla="*/ 259743 w 21600"/>
                <a:gd name="T1" fmla="*/ 0 h 21600"/>
                <a:gd name="T2" fmla="*/ 148414 w 21600"/>
                <a:gd name="T3" fmla="*/ 219472 h 21600"/>
                <a:gd name="T4" fmla="*/ 74219 w 21600"/>
                <a:gd name="T5" fmla="*/ 438944 h 21600"/>
                <a:gd name="T6" fmla="*/ 0 w 21600"/>
                <a:gd name="T7" fmla="*/ 658416 h 21600"/>
                <a:gd name="T8" fmla="*/ 371071 w 21600"/>
                <a:gd name="T9" fmla="*/ 219472 h 21600"/>
                <a:gd name="T10" fmla="*/ 445266 w 21600"/>
                <a:gd name="T11" fmla="*/ 438944 h 21600"/>
                <a:gd name="T12" fmla="*/ 519485 w 21600"/>
                <a:gd name="T13" fmla="*/ 658416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7190" name="Picture 5" descr="C:\Users\Emilie.Grossmann\AppData\Local\Microsoft\Windows\Temporary Internet Files\Content.IE5\ZLSFK86Z\MM900236357[1].gif">
              <a:extLst>
                <a:ext uri="{FF2B5EF4-FFF2-40B4-BE49-F238E27FC236}">
                  <a16:creationId xmlns:a16="http://schemas.microsoft.com/office/drawing/2014/main" id="{302DD71C-14AC-B299-F954-EDA5D8B319A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56497" y="3505200"/>
              <a:ext cx="66790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45">
            <a:extLst>
              <a:ext uri="{FF2B5EF4-FFF2-40B4-BE49-F238E27FC236}">
                <a16:creationId xmlns:a16="http://schemas.microsoft.com/office/drawing/2014/main" id="{0AE025C6-9F0F-16A0-86A0-9929CA3EA143}"/>
              </a:ext>
            </a:extLst>
          </p:cNvPr>
          <p:cNvGrpSpPr>
            <a:grpSpLocks/>
          </p:cNvGrpSpPr>
          <p:nvPr/>
        </p:nvGrpSpPr>
        <p:grpSpPr bwMode="auto">
          <a:xfrm>
            <a:off x="7162800" y="4030663"/>
            <a:ext cx="1277938" cy="1095375"/>
            <a:chOff x="7162799" y="4030436"/>
            <a:chExt cx="1278500" cy="1094896"/>
          </a:xfrm>
        </p:grpSpPr>
        <p:sp>
          <p:nvSpPr>
            <p:cNvPr id="7187" name="Tree">
              <a:extLst>
                <a:ext uri="{FF2B5EF4-FFF2-40B4-BE49-F238E27FC236}">
                  <a16:creationId xmlns:a16="http://schemas.microsoft.com/office/drawing/2014/main" id="{1330C576-3817-0B13-3C6D-2DA8AB6AF34F}"/>
                </a:ext>
              </a:extLst>
            </p:cNvPr>
            <p:cNvSpPr>
              <a:spLocks noEditPoints="1" noChangeArrowheads="1"/>
            </p:cNvSpPr>
            <p:nvPr/>
          </p:nvSpPr>
          <p:spPr bwMode="auto">
            <a:xfrm>
              <a:off x="7162799" y="4030436"/>
              <a:ext cx="714983" cy="1074964"/>
            </a:xfrm>
            <a:custGeom>
              <a:avLst/>
              <a:gdLst>
                <a:gd name="T0" fmla="*/ 357491 w 21600"/>
                <a:gd name="T1" fmla="*/ 0 h 21600"/>
                <a:gd name="T2" fmla="*/ 204267 w 21600"/>
                <a:gd name="T3" fmla="*/ 313531 h 21600"/>
                <a:gd name="T4" fmla="*/ 102150 w 21600"/>
                <a:gd name="T5" fmla="*/ 627062 h 21600"/>
                <a:gd name="T6" fmla="*/ 0 w 21600"/>
                <a:gd name="T7" fmla="*/ 940594 h 21600"/>
                <a:gd name="T8" fmla="*/ 510716 w 21600"/>
                <a:gd name="T9" fmla="*/ 313531 h 21600"/>
                <a:gd name="T10" fmla="*/ 612833 w 21600"/>
                <a:gd name="T11" fmla="*/ 627062 h 21600"/>
                <a:gd name="T12" fmla="*/ 714983 w 21600"/>
                <a:gd name="T13" fmla="*/ 940594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7188" name="Picture 5" descr="C:\Users\Emilie.Grossmann\AppData\Local\Microsoft\Windows\Temporary Internet Files\Content.IE5\ZLSFK86Z\MM900236357[1].gif">
              <a:extLst>
                <a:ext uri="{FF2B5EF4-FFF2-40B4-BE49-F238E27FC236}">
                  <a16:creationId xmlns:a16="http://schemas.microsoft.com/office/drawing/2014/main" id="{56083040-682E-996F-6841-6D07B704847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72401" y="4953000"/>
              <a:ext cx="668898" cy="17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48">
            <a:extLst>
              <a:ext uri="{FF2B5EF4-FFF2-40B4-BE49-F238E27FC236}">
                <a16:creationId xmlns:a16="http://schemas.microsoft.com/office/drawing/2014/main" id="{ED01A805-05F0-6890-BCE4-B554B99F0500}"/>
              </a:ext>
            </a:extLst>
          </p:cNvPr>
          <p:cNvGrpSpPr>
            <a:grpSpLocks/>
          </p:cNvGrpSpPr>
          <p:nvPr/>
        </p:nvGrpSpPr>
        <p:grpSpPr bwMode="auto">
          <a:xfrm>
            <a:off x="7086600" y="5607050"/>
            <a:ext cx="1320800" cy="946150"/>
            <a:chOff x="7086600" y="5607306"/>
            <a:chExt cx="1321362" cy="945894"/>
          </a:xfrm>
        </p:grpSpPr>
        <p:sp>
          <p:nvSpPr>
            <p:cNvPr id="7185" name="Tree">
              <a:extLst>
                <a:ext uri="{FF2B5EF4-FFF2-40B4-BE49-F238E27FC236}">
                  <a16:creationId xmlns:a16="http://schemas.microsoft.com/office/drawing/2014/main" id="{56554426-53DC-6861-2161-81A26CF9FA8B}"/>
                </a:ext>
              </a:extLst>
            </p:cNvPr>
            <p:cNvSpPr>
              <a:spLocks noEditPoints="1" noChangeArrowheads="1"/>
            </p:cNvSpPr>
            <p:nvPr/>
          </p:nvSpPr>
          <p:spPr bwMode="auto">
            <a:xfrm>
              <a:off x="7086600" y="5607306"/>
              <a:ext cx="586740" cy="899630"/>
            </a:xfrm>
            <a:custGeom>
              <a:avLst/>
              <a:gdLst>
                <a:gd name="T0" fmla="*/ 293370 w 21600"/>
                <a:gd name="T1" fmla="*/ 0 h 21600"/>
                <a:gd name="T2" fmla="*/ 167628 w 21600"/>
                <a:gd name="T3" fmla="*/ 262392 h 21600"/>
                <a:gd name="T4" fmla="*/ 83828 w 21600"/>
                <a:gd name="T5" fmla="*/ 524784 h 21600"/>
                <a:gd name="T6" fmla="*/ 0 w 21600"/>
                <a:gd name="T7" fmla="*/ 787176 h 21600"/>
                <a:gd name="T8" fmla="*/ 419112 w 21600"/>
                <a:gd name="T9" fmla="*/ 262392 h 21600"/>
                <a:gd name="T10" fmla="*/ 502912 w 21600"/>
                <a:gd name="T11" fmla="*/ 524784 h 21600"/>
                <a:gd name="T12" fmla="*/ 586740 w 21600"/>
                <a:gd name="T13" fmla="*/ 787176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7186" name="Picture 5" descr="C:\Users\Emilie.Grossmann\AppData\Local\Microsoft\Windows\Temporary Internet Files\Content.IE5\ZLSFK86Z\MM900236357[1].gif">
              <a:extLst>
                <a:ext uri="{FF2B5EF4-FFF2-40B4-BE49-F238E27FC236}">
                  <a16:creationId xmlns:a16="http://schemas.microsoft.com/office/drawing/2014/main" id="{79FECC54-550F-2260-6129-E7DB1E11626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6324600"/>
              <a:ext cx="6355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 name="Picture 3" descr="C:\Users\Emilie.Grossmann\AppData\Local\Microsoft\Windows\Temporary Internet Files\Content.IE5\ZLSFK86Z\MC900029967[1].wmf">
            <a:extLst>
              <a:ext uri="{FF2B5EF4-FFF2-40B4-BE49-F238E27FC236}">
                <a16:creationId xmlns:a16="http://schemas.microsoft.com/office/drawing/2014/main" id="{BF99EE6D-0DEA-3839-37D8-620DA5D51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671888" y="2590800"/>
            <a:ext cx="36671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3" descr="C:\Users\Emilie.Grossmann\AppData\Local\Microsoft\Windows\Temporary Internet Files\Content.IE5\ZLSFK86Z\MC900029967[1].wmf">
            <a:extLst>
              <a:ext uri="{FF2B5EF4-FFF2-40B4-BE49-F238E27FC236}">
                <a16:creationId xmlns:a16="http://schemas.microsoft.com/office/drawing/2014/main" id="{45771F69-32F0-FAA9-8668-19E24C9D7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981450"/>
            <a:ext cx="381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3" descr="C:\Users\Emilie.Grossmann\AppData\Local\Microsoft\Windows\Temporary Internet Files\Content.IE5\ZLSFK86Z\MC900029967[1].wmf">
            <a:extLst>
              <a:ext uri="{FF2B5EF4-FFF2-40B4-BE49-F238E27FC236}">
                <a16:creationId xmlns:a16="http://schemas.microsoft.com/office/drawing/2014/main" id="{961F69FC-4DDA-9852-C580-2F8C402F1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4114800"/>
            <a:ext cx="381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a:extLst>
              <a:ext uri="{FF2B5EF4-FFF2-40B4-BE49-F238E27FC236}">
                <a16:creationId xmlns:a16="http://schemas.microsoft.com/office/drawing/2014/main" id="{CCFD560C-CCD0-B747-3B53-1FF1403B3A22}"/>
              </a:ext>
            </a:extLst>
          </p:cNvPr>
          <p:cNvSpPr/>
          <p:nvPr/>
        </p:nvSpPr>
        <p:spPr>
          <a:xfrm>
            <a:off x="2133600" y="2896612"/>
            <a:ext cx="6632200" cy="3046988"/>
          </a:xfrm>
          <a:prstGeom prst="rect">
            <a:avLst/>
          </a:prstGeom>
          <a:solidFill>
            <a:schemeClr val="tx2">
              <a:lumMod val="20000"/>
              <a:lumOff val="80000"/>
            </a:schemeClr>
          </a:solidFill>
        </p:spPr>
        <p:txBody>
          <a:bodyPr>
            <a:spAutoFit/>
          </a:bodyPr>
          <a:lstStyle/>
          <a:p>
            <a:pPr algn="ctr" fontAlgn="auto">
              <a:spcBef>
                <a:spcPts val="0"/>
              </a:spcBef>
              <a:spcAft>
                <a:spcPts val="0"/>
              </a:spcAft>
              <a:defRPr/>
            </a:pP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rPr>
              <a:t>What can we do to improve the probability that we will like what comes?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EAD94CBA-C28E-8C05-A83B-32C9164D6628}"/>
              </a:ext>
            </a:extLst>
          </p:cNvPr>
          <p:cNvSpPr>
            <a:spLocks noGrp="1"/>
          </p:cNvSpPr>
          <p:nvPr>
            <p:ph type="title"/>
          </p:nvPr>
        </p:nvSpPr>
        <p:spPr/>
        <p:txBody>
          <a:bodyPr/>
          <a:lstStyle/>
          <a:p>
            <a:r>
              <a:rPr lang="en-US" altLang="en-US"/>
              <a:t>General Topics for today’s talk:</a:t>
            </a:r>
          </a:p>
        </p:txBody>
      </p:sp>
      <p:sp>
        <p:nvSpPr>
          <p:cNvPr id="3" name="Content Placeholder 2">
            <a:extLst>
              <a:ext uri="{FF2B5EF4-FFF2-40B4-BE49-F238E27FC236}">
                <a16:creationId xmlns:a16="http://schemas.microsoft.com/office/drawing/2014/main" id="{9D86A82A-0EFF-D1CE-AA38-B1ACA0282B92}"/>
              </a:ext>
            </a:extLst>
          </p:cNvPr>
          <p:cNvSpPr>
            <a:spLocks noGrp="1"/>
          </p:cNvSpPr>
          <p:nvPr>
            <p:ph idx="1"/>
          </p:nvPr>
        </p:nvSpPr>
        <p:spPr/>
        <p:txBody>
          <a:bodyPr rtlCol="0">
            <a:normAutofit/>
          </a:bodyPr>
          <a:lstStyle/>
          <a:p>
            <a:pPr fontAlgn="auto">
              <a:spcAft>
                <a:spcPts val="0"/>
              </a:spcAft>
              <a:defRPr/>
            </a:pPr>
            <a:r>
              <a:rPr lang="en-US" b="1" dirty="0">
                <a:ea typeface="+mn-ea"/>
              </a:rPr>
              <a:t>Starting conditions </a:t>
            </a:r>
          </a:p>
          <a:p>
            <a:pPr fontAlgn="auto">
              <a:spcAft>
                <a:spcPts val="0"/>
              </a:spcAft>
              <a:defRPr/>
            </a:pPr>
            <a:r>
              <a:rPr lang="en-US" dirty="0">
                <a:solidFill>
                  <a:schemeClr val="bg1">
                    <a:lumMod val="50000"/>
                  </a:schemeClr>
                </a:solidFill>
                <a:ea typeface="+mn-ea"/>
              </a:rPr>
              <a:t>STMs without climate</a:t>
            </a:r>
          </a:p>
          <a:p>
            <a:pPr fontAlgn="auto">
              <a:spcAft>
                <a:spcPts val="0"/>
              </a:spcAft>
              <a:defRPr/>
            </a:pPr>
            <a:r>
              <a:rPr lang="en-US" dirty="0">
                <a:solidFill>
                  <a:schemeClr val="bg1">
                    <a:lumMod val="50000"/>
                  </a:schemeClr>
                </a:solidFill>
                <a:ea typeface="+mn-ea"/>
              </a:rPr>
              <a:t>Climate impacts modeling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9139F63D-FE66-0772-C5FF-3F67FF0C9784}"/>
              </a:ext>
            </a:extLst>
          </p:cNvPr>
          <p:cNvSpPr>
            <a:spLocks noGrp="1"/>
          </p:cNvSpPr>
          <p:nvPr>
            <p:ph type="title"/>
          </p:nvPr>
        </p:nvSpPr>
        <p:spPr>
          <a:xfrm>
            <a:off x="457200" y="-228600"/>
            <a:ext cx="8229600" cy="1143000"/>
          </a:xfrm>
        </p:spPr>
        <p:txBody>
          <a:bodyPr/>
          <a:lstStyle/>
          <a:p>
            <a:pPr algn="l"/>
            <a:r>
              <a:rPr lang="en-US" altLang="en-US"/>
              <a:t>Modeling Strata</a:t>
            </a:r>
          </a:p>
        </p:txBody>
      </p:sp>
      <p:pic>
        <p:nvPicPr>
          <p:cNvPr id="4" name="Picture 2" descr="D:\Projects\NWCSC\Maps\PVT.tif">
            <a:extLst>
              <a:ext uri="{FF2B5EF4-FFF2-40B4-BE49-F238E27FC236}">
                <a16:creationId xmlns:a16="http://schemas.microsoft.com/office/drawing/2014/main" id="{79F464EB-14D6-3229-6691-8F5C450BABC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295400"/>
            <a:ext cx="69342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D:\Projects\NWCSC\Maps\SWO_Ownership_Alloc.tif">
            <a:extLst>
              <a:ext uri="{FF2B5EF4-FFF2-40B4-BE49-F238E27FC236}">
                <a16:creationId xmlns:a16="http://schemas.microsoft.com/office/drawing/2014/main" id="{16164F45-5BBE-3CC0-5E04-131C4A30919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85800"/>
            <a:ext cx="6962775"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D:\Projects\NWCSC\Maps\HUC5.tif">
            <a:extLst>
              <a:ext uri="{FF2B5EF4-FFF2-40B4-BE49-F238E27FC236}">
                <a16:creationId xmlns:a16="http://schemas.microsoft.com/office/drawing/2014/main" id="{0FD4BAF1-A91A-B868-FD0B-404DB1BE2C7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088" y="952500"/>
            <a:ext cx="59658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D:\Projects\NWCSC\Maps\Strata.tif">
            <a:extLst>
              <a:ext uri="{FF2B5EF4-FFF2-40B4-BE49-F238E27FC236}">
                <a16:creationId xmlns:a16="http://schemas.microsoft.com/office/drawing/2014/main" id="{ECB48E1D-3D1C-9779-EA05-0D6E69B4115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0400" y="152400"/>
            <a:ext cx="57150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4"/>
                                        </p:tgtEl>
                                      </p:cBhvr>
                                      <p:by x="50000" y="50000"/>
                                    </p:animScale>
                                  </p:childTnLst>
                                </p:cTn>
                              </p:par>
                              <p:par>
                                <p:cTn id="7" presetID="35" presetClass="path" presetSubtype="0" accel="50000" decel="50000" fill="hold" nodeType="withEffect">
                                  <p:stCondLst>
                                    <p:cond delay="0"/>
                                  </p:stCondLst>
                                  <p:childTnLst>
                                    <p:animMotion origin="layout" path="M 3.33333E-6 2.25717E-6 L -0.1875 -0.08141 " pathEditMode="relative" rAng="0" ptsTypes="AA">
                                      <p:cBhvr>
                                        <p:cTn id="8" dur="2000" fill="hold"/>
                                        <p:tgtEl>
                                          <p:spTgt spid="4"/>
                                        </p:tgtEl>
                                        <p:attrNameLst>
                                          <p:attrName>ppt_x</p:attrName>
                                          <p:attrName>ppt_y</p:attrName>
                                        </p:attrNameLst>
                                      </p:cBhvr>
                                      <p:rCtr x="-9400" y="-4100"/>
                                    </p:animMotion>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fill="hold" nodeType="clickEffect">
                                  <p:stCondLst>
                                    <p:cond delay="0"/>
                                  </p:stCondLst>
                                  <p:childTnLst>
                                    <p:animScale>
                                      <p:cBhvr>
                                        <p:cTn id="16" dur="2000" fill="hold"/>
                                        <p:tgtEl>
                                          <p:spTgt spid="6"/>
                                        </p:tgtEl>
                                      </p:cBhvr>
                                      <p:by x="50000" y="50000"/>
                                    </p:animScale>
                                  </p:childTnLst>
                                </p:cTn>
                              </p:par>
                              <p:par>
                                <p:cTn id="17" presetID="35" presetClass="path" presetSubtype="0" accel="50000" decel="50000" fill="hold" nodeType="withEffect">
                                  <p:stCondLst>
                                    <p:cond delay="0"/>
                                  </p:stCondLst>
                                  <p:childTnLst>
                                    <p:animMotion origin="layout" path="M 8.33333E-7 4.75486E-6 L -0.18906 0.29602 " pathEditMode="relative" rAng="0" ptsTypes="AA">
                                      <p:cBhvr>
                                        <p:cTn id="18" dur="2000" fill="hold"/>
                                        <p:tgtEl>
                                          <p:spTgt spid="6"/>
                                        </p:tgtEl>
                                        <p:attrNameLst>
                                          <p:attrName>ppt_x</p:attrName>
                                          <p:attrName>ppt_y</p:attrName>
                                        </p:attrNameLst>
                                      </p:cBhvr>
                                      <p:rCtr x="-9500" y="14800"/>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mph" presetSubtype="0" fill="hold" nodeType="clickEffect">
                                  <p:stCondLst>
                                    <p:cond delay="0"/>
                                  </p:stCondLst>
                                  <p:childTnLst>
                                    <p:animScale>
                                      <p:cBhvr>
                                        <p:cTn id="26" dur="2000" fill="hold"/>
                                        <p:tgtEl>
                                          <p:spTgt spid="3074"/>
                                        </p:tgtEl>
                                      </p:cBhvr>
                                      <p:by x="50000" y="50000"/>
                                    </p:animScale>
                                  </p:childTnLst>
                                </p:cTn>
                              </p:par>
                              <p:par>
                                <p:cTn id="27" presetID="49" presetClass="path" presetSubtype="0" accel="50000" decel="50000" fill="hold" nodeType="withEffect">
                                  <p:stCondLst>
                                    <p:cond delay="0"/>
                                  </p:stCondLst>
                                  <p:childTnLst>
                                    <p:animMotion origin="layout" path="M 0 2.53469E-6 L 0.06667 0.33302 " pathEditMode="relative" rAng="0" ptsTypes="AA">
                                      <p:cBhvr>
                                        <p:cTn id="28" dur="2000" fill="hold"/>
                                        <p:tgtEl>
                                          <p:spTgt spid="3074"/>
                                        </p:tgtEl>
                                        <p:attrNameLst>
                                          <p:attrName>ppt_x</p:attrName>
                                          <p:attrName>ppt_y</p:attrName>
                                        </p:attrNameLst>
                                      </p:cBhvr>
                                      <p:rCtr x="3300" y="16700"/>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http://www.rijksmuseum.nl/images/aria/sk/z/sk-a-138.z?leftcoulisse">
            <a:extLst>
              <a:ext uri="{FF2B5EF4-FFF2-40B4-BE49-F238E27FC236}">
                <a16:creationId xmlns:a16="http://schemas.microsoft.com/office/drawing/2014/main" id="{8DCA15C6-3EF4-3431-EBE7-A93F2A658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92163"/>
            <a:ext cx="259080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itle 1">
            <a:extLst>
              <a:ext uri="{FF2B5EF4-FFF2-40B4-BE49-F238E27FC236}">
                <a16:creationId xmlns:a16="http://schemas.microsoft.com/office/drawing/2014/main" id="{24D93664-78B8-0443-BB0E-6075713C000D}"/>
              </a:ext>
            </a:extLst>
          </p:cNvPr>
          <p:cNvSpPr>
            <a:spLocks noGrp="1"/>
          </p:cNvSpPr>
          <p:nvPr>
            <p:ph type="title"/>
          </p:nvPr>
        </p:nvSpPr>
        <p:spPr>
          <a:xfrm>
            <a:off x="457200" y="-152400"/>
            <a:ext cx="8229600" cy="1143000"/>
          </a:xfrm>
        </p:spPr>
        <p:txBody>
          <a:bodyPr/>
          <a:lstStyle/>
          <a:p>
            <a:endParaRPr lang="en-US" altLang="en-US"/>
          </a:p>
        </p:txBody>
      </p:sp>
      <p:sp>
        <p:nvSpPr>
          <p:cNvPr id="3" name="Content Placeholder 2">
            <a:extLst>
              <a:ext uri="{FF2B5EF4-FFF2-40B4-BE49-F238E27FC236}">
                <a16:creationId xmlns:a16="http://schemas.microsoft.com/office/drawing/2014/main" id="{456FDDC9-C92D-7D11-8C1B-74FA5F5B5DFF}"/>
              </a:ext>
            </a:extLst>
          </p:cNvPr>
          <p:cNvSpPr>
            <a:spLocks noGrp="1"/>
          </p:cNvSpPr>
          <p:nvPr>
            <p:ph idx="1"/>
          </p:nvPr>
        </p:nvSpPr>
        <p:spPr>
          <a:xfrm>
            <a:off x="1066800" y="4602163"/>
            <a:ext cx="6477000" cy="1905000"/>
          </a:xfrm>
        </p:spPr>
        <p:txBody>
          <a:bodyPr rtlCol="0">
            <a:normAutofit fontScale="77500" lnSpcReduction="20000"/>
          </a:bodyPr>
          <a:lstStyle/>
          <a:p>
            <a:pPr algn="ctr" fontAlgn="auto">
              <a:spcAft>
                <a:spcPts val="0"/>
              </a:spcAft>
              <a:buFont typeface="Arial" panose="020B0604020202020204" pitchFamily="34" charset="0"/>
              <a:buNone/>
              <a:defRPr/>
            </a:pPr>
            <a:r>
              <a:rPr lang="en-US" dirty="0">
                <a:ea typeface="+mn-ea"/>
              </a:rPr>
              <a:t>The overall picture:</a:t>
            </a:r>
          </a:p>
          <a:p>
            <a:pPr algn="ctr" fontAlgn="auto">
              <a:spcAft>
                <a:spcPts val="0"/>
              </a:spcAft>
              <a:buFont typeface="Arial" panose="020B0604020202020204" pitchFamily="34" charset="0"/>
              <a:buNone/>
              <a:defRPr/>
            </a:pPr>
            <a:endParaRPr lang="en-US" dirty="0">
              <a:ea typeface="+mn-ea"/>
            </a:endParaRPr>
          </a:p>
          <a:p>
            <a:pPr algn="ctr" fontAlgn="auto">
              <a:spcAft>
                <a:spcPts val="0"/>
              </a:spcAft>
              <a:buFont typeface="Arial" panose="020B0604020202020204" pitchFamily="34" charset="0"/>
              <a:buNone/>
              <a:defRPr/>
            </a:pPr>
            <a:r>
              <a:rPr lang="en-US" dirty="0">
                <a:ea typeface="+mn-ea"/>
              </a:rPr>
              <a:t>Not locally precise.</a:t>
            </a:r>
          </a:p>
          <a:p>
            <a:pPr algn="ctr" fontAlgn="auto">
              <a:spcAft>
                <a:spcPts val="0"/>
              </a:spcAft>
              <a:buFont typeface="Arial" panose="020B0604020202020204" pitchFamily="34" charset="0"/>
              <a:buNone/>
              <a:defRPr/>
            </a:pPr>
            <a:r>
              <a:rPr lang="en-US" dirty="0">
                <a:ea typeface="+mn-ea"/>
              </a:rPr>
              <a:t>Useful for describing landscape-to regional trends.</a:t>
            </a:r>
          </a:p>
        </p:txBody>
      </p:sp>
      <p:pic>
        <p:nvPicPr>
          <p:cNvPr id="8" name="Picture 6" descr="Salvador Dalí. The Persistence of Memory. 1931">
            <a:extLst>
              <a:ext uri="{FF2B5EF4-FFF2-40B4-BE49-F238E27FC236}">
                <a16:creationId xmlns:a16="http://schemas.microsoft.com/office/drawing/2014/main" id="{1D61C3C8-6E1D-868F-9794-7A93EAA5C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35075"/>
            <a:ext cx="33496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A594AAD2-1325-0161-3ACE-18A3758563C8}"/>
              </a:ext>
            </a:extLst>
          </p:cNvPr>
          <p:cNvCxnSpPr/>
          <p:nvPr/>
        </p:nvCxnSpPr>
        <p:spPr>
          <a:xfrm>
            <a:off x="2057400" y="4283075"/>
            <a:ext cx="3810000" cy="14288"/>
          </a:xfrm>
          <a:prstGeom prst="straightConnector1">
            <a:avLst/>
          </a:prstGeom>
          <a:ln w="177800">
            <a:solidFill>
              <a:srgbClr val="FFFFFF"/>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342" name="Picture 6" descr="File:Claude Monet Water Lilies Toledo.jpg">
            <a:extLst>
              <a:ext uri="{FF2B5EF4-FFF2-40B4-BE49-F238E27FC236}">
                <a16:creationId xmlns:a16="http://schemas.microsoft.com/office/drawing/2014/main" id="{F3419FCB-3966-E5EB-EF18-4CB534BB16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158875"/>
            <a:ext cx="27432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A5772209-BF67-D656-E91A-2B7447E9613D}"/>
              </a:ext>
            </a:extLst>
          </p:cNvPr>
          <p:cNvSpPr>
            <a:spLocks noGrp="1"/>
          </p:cNvSpPr>
          <p:nvPr>
            <p:ph type="title"/>
          </p:nvPr>
        </p:nvSpPr>
        <p:spPr/>
        <p:txBody>
          <a:bodyPr/>
          <a:lstStyle/>
          <a:p>
            <a:r>
              <a:rPr lang="en-US" altLang="en-US"/>
              <a:t>Current Vegetation</a:t>
            </a:r>
          </a:p>
        </p:txBody>
      </p:sp>
      <p:sp>
        <p:nvSpPr>
          <p:cNvPr id="3" name="Content Placeholder 2">
            <a:extLst>
              <a:ext uri="{FF2B5EF4-FFF2-40B4-BE49-F238E27FC236}">
                <a16:creationId xmlns:a16="http://schemas.microsoft.com/office/drawing/2014/main" id="{904A33AA-58AD-D2CD-50AE-F4AC48685B7B}"/>
              </a:ext>
            </a:extLst>
          </p:cNvPr>
          <p:cNvSpPr>
            <a:spLocks noGrp="1"/>
          </p:cNvSpPr>
          <p:nvPr>
            <p:ph idx="1"/>
          </p:nvPr>
        </p:nvSpPr>
        <p:spPr/>
        <p:txBody>
          <a:bodyPr rtlCol="0">
            <a:normAutofit lnSpcReduction="10000"/>
          </a:bodyPr>
          <a:lstStyle/>
          <a:p>
            <a:pPr fontAlgn="auto">
              <a:spcAft>
                <a:spcPts val="0"/>
              </a:spcAft>
              <a:defRPr/>
            </a:pPr>
            <a:endParaRPr lang="en-US" sz="1800" dirty="0">
              <a:ea typeface="+mn-ea"/>
            </a:endParaRPr>
          </a:p>
          <a:p>
            <a:pPr fontAlgn="auto">
              <a:spcAft>
                <a:spcPts val="0"/>
              </a:spcAft>
              <a:defRPr/>
            </a:pPr>
            <a:endParaRPr lang="en-US" dirty="0">
              <a:ea typeface="+mn-ea"/>
            </a:endParaRPr>
          </a:p>
          <a:p>
            <a:pPr fontAlgn="auto">
              <a:spcAft>
                <a:spcPts val="0"/>
              </a:spcAft>
              <a:defRPr/>
            </a:pPr>
            <a:r>
              <a:rPr lang="en-US" dirty="0">
                <a:ea typeface="+mn-ea"/>
              </a:rPr>
              <a:t>GNN = Gradient Nearest Neighbor</a:t>
            </a:r>
          </a:p>
          <a:p>
            <a:pPr lvl="1" fontAlgn="auto">
              <a:spcAft>
                <a:spcPts val="0"/>
              </a:spcAft>
              <a:defRPr/>
            </a:pPr>
            <a:endParaRPr lang="en-US" sz="2400" dirty="0">
              <a:ea typeface="+mn-ea"/>
            </a:endParaRPr>
          </a:p>
          <a:p>
            <a:pPr lvl="1" fontAlgn="auto">
              <a:spcAft>
                <a:spcPts val="0"/>
              </a:spcAft>
              <a:defRPr/>
            </a:pPr>
            <a:r>
              <a:rPr lang="en-US" dirty="0">
                <a:ea typeface="+mn-ea"/>
              </a:rPr>
              <a:t>A spatial depiction of the FIA plots. </a:t>
            </a:r>
          </a:p>
          <a:p>
            <a:pPr lvl="1" fontAlgn="auto">
              <a:spcAft>
                <a:spcPts val="0"/>
              </a:spcAft>
              <a:defRPr/>
            </a:pPr>
            <a:r>
              <a:rPr lang="en-US" dirty="0">
                <a:ea typeface="+mn-ea"/>
              </a:rPr>
              <a:t>Structured by an ordination model.</a:t>
            </a:r>
          </a:p>
          <a:p>
            <a:pPr lvl="1" fontAlgn="auto">
              <a:spcAft>
                <a:spcPts val="0"/>
              </a:spcAft>
              <a:defRPr/>
            </a:pPr>
            <a:endParaRPr lang="en-US" dirty="0">
              <a:ea typeface="+mn-ea"/>
            </a:endParaRPr>
          </a:p>
          <a:p>
            <a:pPr fontAlgn="auto">
              <a:spcAft>
                <a:spcPts val="0"/>
              </a:spcAft>
              <a:defRPr/>
            </a:pPr>
            <a:r>
              <a:rPr lang="en-US" dirty="0">
                <a:ea typeface="+mn-ea"/>
              </a:rPr>
              <a:t>Gives us information on current vegetation within each modeling stratum.</a:t>
            </a:r>
          </a:p>
        </p:txBody>
      </p:sp>
      <p:pic>
        <p:nvPicPr>
          <p:cNvPr id="11267" name="Picture 2" descr="C:\Users\Emilie.Grossmann\Desktop\lemma_logo.gif">
            <a:extLst>
              <a:ext uri="{FF2B5EF4-FFF2-40B4-BE49-F238E27FC236}">
                <a16:creationId xmlns:a16="http://schemas.microsoft.com/office/drawing/2014/main" id="{BB327DAF-23AA-D7F4-D12C-E72E3F4C9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8" y="5867400"/>
            <a:ext cx="22669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4">
            <a:extLst>
              <a:ext uri="{FF2B5EF4-FFF2-40B4-BE49-F238E27FC236}">
                <a16:creationId xmlns:a16="http://schemas.microsoft.com/office/drawing/2014/main" id="{5968D607-7BF3-7C89-1E10-283BC2B1B550}"/>
              </a:ext>
            </a:extLst>
          </p:cNvPr>
          <p:cNvSpPr txBox="1">
            <a:spLocks noChangeArrowheads="1"/>
          </p:cNvSpPr>
          <p:nvPr/>
        </p:nvSpPr>
        <p:spPr bwMode="auto">
          <a:xfrm>
            <a:off x="3119438" y="6096000"/>
            <a:ext cx="4957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Janet Ohmann, Matthew Gregory, Heather Roberts</a:t>
            </a:r>
          </a:p>
        </p:txBody>
      </p:sp>
    </p:spTree>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FFFFFF"/>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
    <a:dk1>
      <a:sysClr val="windowText" lastClr="000000"/>
    </a:dk1>
    <a:lt1>
      <a:sysClr val="window" lastClr="FFFFFF"/>
    </a:lt1>
    <a:dk2>
      <a:srgbClr val="FFFFFF"/>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
    <a:dk1>
      <a:sysClr val="windowText" lastClr="000000"/>
    </a:dk1>
    <a:lt1>
      <a:sysClr val="window" lastClr="FFFFFF"/>
    </a:lt1>
    <a:dk2>
      <a:srgbClr val="FFFFFF"/>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2672</TotalTime>
  <Words>3898</Words>
  <Application>Microsoft Office PowerPoint</Application>
  <PresentationFormat>On-screen Show (4:3)</PresentationFormat>
  <Paragraphs>444</Paragraphs>
  <Slides>43</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Calibri</vt:lpstr>
      <vt:lpstr>MS PGothic</vt:lpstr>
      <vt:lpstr>Arial</vt:lpstr>
      <vt:lpstr>Wingdings</vt:lpstr>
      <vt:lpstr>Dialog</vt:lpstr>
      <vt:lpstr>Office Theme</vt:lpstr>
      <vt:lpstr>Integrating Climate Change into Landscape Planning  Modeling climate and management interactions within the ILAP framework</vt:lpstr>
      <vt:lpstr>Modeling</vt:lpstr>
      <vt:lpstr>Projects behind today’s talks</vt:lpstr>
      <vt:lpstr>How might climate and land management interact to shape vegetation and habitat? </vt:lpstr>
      <vt:lpstr>Scenarios</vt:lpstr>
      <vt:lpstr>General Topics for today’s talk:</vt:lpstr>
      <vt:lpstr>Modeling Strata</vt:lpstr>
      <vt:lpstr>PowerPoint Presentation</vt:lpstr>
      <vt:lpstr>Current Vegetation</vt:lpstr>
      <vt:lpstr>General Topics</vt:lpstr>
      <vt:lpstr>State and Transition Modeling</vt:lpstr>
      <vt:lpstr>State and Transition Modeling: Dry Douglas-fir</vt:lpstr>
      <vt:lpstr>ILAP Potential Vegetation Types</vt:lpstr>
      <vt:lpstr>State and Transition Modeling</vt:lpstr>
      <vt:lpstr>Estimated harvests from the LANDSAT record in Southwest Oregon</vt:lpstr>
      <vt:lpstr>Current Fire</vt:lpstr>
      <vt:lpstr>Preliminary results for Southwestern Oregon:  Current management Area with Large and Giant Trees No Climate Change </vt:lpstr>
      <vt:lpstr>PowerPoint Presentation</vt:lpstr>
      <vt:lpstr>General Topics</vt:lpstr>
      <vt:lpstr>What about climate change?</vt:lpstr>
      <vt:lpstr>Dynamic Global Vegetation Models (DGVMs):</vt:lpstr>
      <vt:lpstr>The MC1 Dynamic Global Vegetation Model</vt:lpstr>
      <vt:lpstr>A Linked Model Approach</vt:lpstr>
      <vt:lpstr>Central Oregon Study Area</vt:lpstr>
      <vt:lpstr>Historical vegetation in the study area</vt:lpstr>
      <vt:lpstr>Vegetation type crosswalks</vt:lpstr>
      <vt:lpstr>Climate Scenarios</vt:lpstr>
      <vt:lpstr>PowerPoint Presentation</vt:lpstr>
      <vt:lpstr>MC1 fire projections</vt:lpstr>
      <vt:lpstr>Linked model results</vt:lpstr>
      <vt:lpstr>Central Oregon Management Scenarios</vt:lpstr>
      <vt:lpstr>PowerPoint Presentation</vt:lpstr>
      <vt:lpstr>PowerPoint Presentation</vt:lpstr>
      <vt:lpstr>PowerPoint Presentation</vt:lpstr>
      <vt:lpstr>Conclusions for Central Oregon</vt:lpstr>
      <vt:lpstr>Technical Thoughts</vt:lpstr>
      <vt:lpstr>PowerPoint Presentation</vt:lpstr>
      <vt:lpstr>Getting to Landscape Planning</vt:lpstr>
      <vt:lpstr>PowerPoint Presentation</vt:lpstr>
      <vt:lpstr>PowerPoint Presentation</vt:lpstr>
      <vt:lpstr>PowerPoint Presentation</vt:lpstr>
      <vt:lpstr>Our Hope for our 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TitleSlide</dc:title>
  <dc:creator>Emilie Henderson</dc:creator>
  <cp:lastModifiedBy>Lum-Naihe, Christof Jurh duk - FS, AZ</cp:lastModifiedBy>
  <cp:revision>197</cp:revision>
  <dcterms:created xsi:type="dcterms:W3CDTF">2013-04-01T18:15:32Z</dcterms:created>
  <dcterms:modified xsi:type="dcterms:W3CDTF">2025-08-04T17:58:36Z</dcterms:modified>
</cp:coreProperties>
</file>