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569" r:id="rId2"/>
    <p:sldId id="586" r:id="rId3"/>
    <p:sldId id="651" r:id="rId4"/>
    <p:sldId id="587" r:id="rId5"/>
    <p:sldId id="570" r:id="rId6"/>
    <p:sldId id="566" r:id="rId7"/>
    <p:sldId id="589" r:id="rId8"/>
    <p:sldId id="590" r:id="rId9"/>
    <p:sldId id="591" r:id="rId10"/>
    <p:sldId id="592" r:id="rId11"/>
    <p:sldId id="593" r:id="rId12"/>
    <p:sldId id="594" r:id="rId13"/>
    <p:sldId id="595" r:id="rId14"/>
    <p:sldId id="596" r:id="rId15"/>
    <p:sldId id="597" r:id="rId16"/>
    <p:sldId id="598" r:id="rId17"/>
    <p:sldId id="599" r:id="rId18"/>
    <p:sldId id="600" r:id="rId19"/>
    <p:sldId id="601" r:id="rId20"/>
    <p:sldId id="602" r:id="rId21"/>
    <p:sldId id="603" r:id="rId22"/>
    <p:sldId id="604" r:id="rId23"/>
    <p:sldId id="605" r:id="rId24"/>
    <p:sldId id="606" r:id="rId25"/>
    <p:sldId id="607" r:id="rId26"/>
    <p:sldId id="608" r:id="rId27"/>
    <p:sldId id="609" r:id="rId28"/>
    <p:sldId id="610" r:id="rId29"/>
    <p:sldId id="611" r:id="rId30"/>
    <p:sldId id="612" r:id="rId31"/>
    <p:sldId id="613" r:id="rId32"/>
    <p:sldId id="614" r:id="rId33"/>
    <p:sldId id="615" r:id="rId34"/>
    <p:sldId id="616" r:id="rId35"/>
    <p:sldId id="617" r:id="rId36"/>
    <p:sldId id="618" r:id="rId37"/>
    <p:sldId id="619" r:id="rId38"/>
    <p:sldId id="620" r:id="rId39"/>
    <p:sldId id="621" r:id="rId40"/>
    <p:sldId id="622" r:id="rId41"/>
    <p:sldId id="623" r:id="rId42"/>
    <p:sldId id="624" r:id="rId43"/>
    <p:sldId id="625" r:id="rId44"/>
    <p:sldId id="626" r:id="rId45"/>
    <p:sldId id="627" r:id="rId46"/>
    <p:sldId id="628" r:id="rId47"/>
    <p:sldId id="629" r:id="rId48"/>
    <p:sldId id="630" r:id="rId49"/>
    <p:sldId id="631" r:id="rId50"/>
    <p:sldId id="632" r:id="rId51"/>
    <p:sldId id="633" r:id="rId52"/>
    <p:sldId id="634" r:id="rId53"/>
    <p:sldId id="635" r:id="rId54"/>
    <p:sldId id="636" r:id="rId55"/>
    <p:sldId id="637" r:id="rId56"/>
    <p:sldId id="638" r:id="rId57"/>
    <p:sldId id="639" r:id="rId58"/>
    <p:sldId id="640" r:id="rId59"/>
    <p:sldId id="641" r:id="rId60"/>
    <p:sldId id="642" r:id="rId61"/>
    <p:sldId id="643" r:id="rId62"/>
    <p:sldId id="645" r:id="rId63"/>
    <p:sldId id="575" r:id="rId64"/>
    <p:sldId id="646" r:id="rId65"/>
    <p:sldId id="648" r:id="rId66"/>
    <p:sldId id="571" r:id="rId67"/>
    <p:sldId id="567" r:id="rId68"/>
    <p:sldId id="576" r:id="rId69"/>
    <p:sldId id="650" r:id="rId70"/>
    <p:sldId id="573" r:id="rId71"/>
    <p:sldId id="559" r:id="rId72"/>
    <p:sldId id="579" r:id="rId73"/>
    <p:sldId id="580" r:id="rId74"/>
    <p:sldId id="581" r:id="rId75"/>
    <p:sldId id="578" r:id="rId76"/>
    <p:sldId id="649" r:id="rId77"/>
    <p:sldId id="582" r:id="rId78"/>
    <p:sldId id="583" r:id="rId79"/>
    <p:sldId id="584" r:id="rId80"/>
    <p:sldId id="572" r:id="rId81"/>
    <p:sldId id="585" r:id="rId82"/>
    <p:sldId id="565" r:id="rId83"/>
    <p:sldId id="644" r:id="rId84"/>
    <p:sldId id="577" r:id="rId85"/>
  </p:sldIdLst>
  <p:sldSz cx="9144000" cy="6858000" type="screen4x3"/>
  <p:notesSz cx="6858000" cy="9040813"/>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 uri="{2D200454-40CA-4A62-9FC3-DE9A4176ACB9}">
      <p15:notesGuideLst xmlns:p15="http://schemas.microsoft.com/office/powerpoint/2012/main">
        <p15:guide id="1" orient="horz" pos="284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B57"/>
    <a:srgbClr val="D6E949"/>
    <a:srgbClr val="A66B02"/>
    <a:srgbClr val="FF0000"/>
    <a:srgbClr val="FFFF00"/>
    <a:srgbClr val="6E8430"/>
    <a:srgbClr val="CFDEA6"/>
    <a:srgbClr val="FDF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2540" autoAdjust="0"/>
  </p:normalViewPr>
  <p:slideViewPr>
    <p:cSldViewPr>
      <p:cViewPr varScale="1">
        <p:scale>
          <a:sx n="67" d="100"/>
          <a:sy n="67" d="100"/>
        </p:scale>
        <p:origin x="1404" y="72"/>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110" y="-96"/>
      </p:cViewPr>
      <p:guideLst>
        <p:guide orient="horz" pos="2847"/>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87D50-32D7-47D5-AEDD-CB8C693237F2}" type="doc">
      <dgm:prSet loTypeId="urn:microsoft.com/office/officeart/2005/8/layout/cycle1" loCatId="cycle" qsTypeId="urn:microsoft.com/office/officeart/2005/8/quickstyle/simple1" qsCatId="simple" csTypeId="urn:microsoft.com/office/officeart/2005/8/colors/accent1_2" csCatId="accent1" phldr="1"/>
      <dgm:spPr/>
    </dgm:pt>
    <dgm:pt modelId="{1715E384-FDA0-41D2-AAF2-608232E0936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MT" pitchFamily="34" charset="0"/>
            </a:rPr>
            <a:t>Data Collection</a:t>
          </a:r>
        </a:p>
      </dgm:t>
    </dgm:pt>
    <dgm:pt modelId="{04C16E5B-6647-4A66-AF2C-87D856B62F91}" type="parTrans" cxnId="{97077894-699E-4EB2-8EBA-41412414EBEA}">
      <dgm:prSet/>
      <dgm:spPr/>
      <dgm:t>
        <a:bodyPr/>
        <a:lstStyle/>
        <a:p>
          <a:endParaRPr lang="en-US">
            <a:solidFill>
              <a:schemeClr val="tx1"/>
            </a:solidFill>
          </a:endParaRPr>
        </a:p>
      </dgm:t>
    </dgm:pt>
    <dgm:pt modelId="{876C38CC-D311-4305-800A-FCBF815252F9}" type="sibTrans" cxnId="{97077894-699E-4EB2-8EBA-41412414EBEA}">
      <dgm:prSet/>
      <dgm:spPr/>
      <dgm:t>
        <a:bodyPr/>
        <a:lstStyle/>
        <a:p>
          <a:endParaRPr lang="en-US">
            <a:solidFill>
              <a:schemeClr val="tx1"/>
            </a:solidFill>
          </a:endParaRPr>
        </a:p>
      </dgm:t>
    </dgm:pt>
    <dgm:pt modelId="{009B073B-C18D-4972-901F-AE5E7173C5F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MT" pitchFamily="34" charset="0"/>
            </a:rPr>
            <a:t>Data Management</a:t>
          </a:r>
        </a:p>
      </dgm:t>
    </dgm:pt>
    <dgm:pt modelId="{E2DA27AA-AC45-4806-8AA0-F47B715B5141}" type="parTrans" cxnId="{DC1180C6-E1F8-41FD-96AB-0D5DF2063D01}">
      <dgm:prSet/>
      <dgm:spPr/>
      <dgm:t>
        <a:bodyPr/>
        <a:lstStyle/>
        <a:p>
          <a:endParaRPr lang="en-US">
            <a:solidFill>
              <a:schemeClr val="tx1"/>
            </a:solidFill>
          </a:endParaRPr>
        </a:p>
      </dgm:t>
    </dgm:pt>
    <dgm:pt modelId="{AD65F86D-96B8-4CB9-9BD6-0C4CE952E1DE}" type="sibTrans" cxnId="{DC1180C6-E1F8-41FD-96AB-0D5DF2063D01}">
      <dgm:prSet/>
      <dgm:spPr/>
      <dgm:t>
        <a:bodyPr/>
        <a:lstStyle/>
        <a:p>
          <a:endParaRPr lang="en-US">
            <a:solidFill>
              <a:schemeClr val="tx1"/>
            </a:solidFill>
          </a:endParaRPr>
        </a:p>
      </dgm:t>
    </dgm:pt>
    <dgm:pt modelId="{62814D14-5FAC-428C-828C-BFCF84E1764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ill Sans MT" pitchFamily="34" charset="0"/>
            </a:rPr>
            <a:t>Synthesis</a:t>
          </a:r>
        </a:p>
      </dgm:t>
    </dgm:pt>
    <dgm:pt modelId="{0B97D336-7D1F-4326-B887-934E137E2531}" type="parTrans" cxnId="{E5183E2C-5D7F-460F-8A1D-711F503C8BFC}">
      <dgm:prSet/>
      <dgm:spPr/>
      <dgm:t>
        <a:bodyPr/>
        <a:lstStyle/>
        <a:p>
          <a:endParaRPr lang="en-US">
            <a:solidFill>
              <a:schemeClr val="tx1"/>
            </a:solidFill>
          </a:endParaRPr>
        </a:p>
      </dgm:t>
    </dgm:pt>
    <dgm:pt modelId="{6999759B-D829-4D19-894F-86E82C201D4B}" type="sibTrans" cxnId="{E5183E2C-5D7F-460F-8A1D-711F503C8BFC}">
      <dgm:prSet/>
      <dgm:spPr/>
      <dgm:t>
        <a:bodyPr/>
        <a:lstStyle/>
        <a:p>
          <a:endParaRPr lang="en-US">
            <a:solidFill>
              <a:schemeClr val="tx1"/>
            </a:solidFill>
          </a:endParaRPr>
        </a:p>
      </dgm:t>
    </dgm:pt>
    <dgm:pt modelId="{46060F63-4DC8-4807-BF72-9CA0C8321A6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Gill Sans MT" pitchFamily="34" charset="0"/>
            </a:rPr>
            <a:t>Education</a:t>
          </a:r>
        </a:p>
      </dgm:t>
    </dgm:pt>
    <dgm:pt modelId="{9A3C5EB4-BD24-4306-9F15-399D15DBD1D4}" type="parTrans" cxnId="{B2ACFD02-170D-4AC9-B825-76EC5E35F1C1}">
      <dgm:prSet/>
      <dgm:spPr/>
      <dgm:t>
        <a:bodyPr/>
        <a:lstStyle/>
        <a:p>
          <a:endParaRPr lang="en-US">
            <a:solidFill>
              <a:schemeClr val="tx1"/>
            </a:solidFill>
          </a:endParaRPr>
        </a:p>
      </dgm:t>
    </dgm:pt>
    <dgm:pt modelId="{F0BEF844-20E1-47E3-BB79-1205C02BB8DD}" type="sibTrans" cxnId="{B2ACFD02-170D-4AC9-B825-76EC5E35F1C1}">
      <dgm:prSet/>
      <dgm:spPr/>
      <dgm:t>
        <a:bodyPr/>
        <a:lstStyle/>
        <a:p>
          <a:endParaRPr lang="en-US">
            <a:solidFill>
              <a:schemeClr val="tx1"/>
            </a:solidFill>
          </a:endParaRPr>
        </a:p>
      </dgm:t>
    </dgm:pt>
    <dgm:pt modelId="{86C57315-B8E3-478C-9170-E29B8DF14C4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Gill Sans MT" pitchFamily="34" charset="0"/>
            </a:rPr>
            <a:t>Outreach</a:t>
          </a:r>
        </a:p>
      </dgm:t>
    </dgm:pt>
    <dgm:pt modelId="{74A42399-C5E2-455F-92CC-314C2093286C}" type="parTrans" cxnId="{ED262539-D93F-4DE7-84C9-4D07A6334003}">
      <dgm:prSet/>
      <dgm:spPr/>
      <dgm:t>
        <a:bodyPr/>
        <a:lstStyle/>
        <a:p>
          <a:endParaRPr lang="en-US">
            <a:solidFill>
              <a:schemeClr val="tx1"/>
            </a:solidFill>
          </a:endParaRPr>
        </a:p>
      </dgm:t>
    </dgm:pt>
    <dgm:pt modelId="{970D1DEE-08DF-4895-B242-901EACA9E8C8}" type="sibTrans" cxnId="{ED262539-D93F-4DE7-84C9-4D07A6334003}">
      <dgm:prSet/>
      <dgm:spPr/>
      <dgm:t>
        <a:bodyPr/>
        <a:lstStyle/>
        <a:p>
          <a:endParaRPr lang="en-US">
            <a:solidFill>
              <a:schemeClr val="tx1"/>
            </a:solidFill>
          </a:endParaRPr>
        </a:p>
      </dgm:t>
    </dgm:pt>
    <dgm:pt modelId="{04D95E99-2AC5-4F9D-BD01-9B7944F6098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ill Sans MT" pitchFamily="34" charset="0"/>
            </a:rPr>
            <a:t>Client (</a:t>
          </a:r>
          <a:r>
            <a:rPr kumimoji="0" lang="en-US" b="0" i="0" u="none" strike="noStrike" cap="none" normalizeH="0" baseline="0" dirty="0" err="1">
              <a:ln>
                <a:noFill/>
              </a:ln>
              <a:solidFill>
                <a:schemeClr val="tx1"/>
              </a:solidFill>
              <a:effectLst/>
              <a:latin typeface="Gill Sans MT" pitchFamily="34" charset="0"/>
            </a:rPr>
            <a:t>eg</a:t>
          </a:r>
          <a:r>
            <a:rPr kumimoji="0" lang="en-US" b="0" i="0" u="none" strike="noStrike" cap="none" normalizeH="0" baseline="0" dirty="0">
              <a:ln>
                <a:noFill/>
              </a:ln>
              <a:solidFill>
                <a:schemeClr val="tx1"/>
              </a:solidFill>
              <a:effectLst/>
              <a:latin typeface="Gill Sans MT" pitchFamily="34" charset="0"/>
            </a:rPr>
            <a:t>., land manager)</a:t>
          </a:r>
        </a:p>
      </dgm:t>
    </dgm:pt>
    <dgm:pt modelId="{AB8116F8-941C-478C-B6B0-2583F914C5BA}" type="parTrans" cxnId="{F0BD95F6-45DF-407A-80BD-13C5FA3826E0}">
      <dgm:prSet/>
      <dgm:spPr/>
      <dgm:t>
        <a:bodyPr/>
        <a:lstStyle/>
        <a:p>
          <a:endParaRPr lang="en-US">
            <a:solidFill>
              <a:schemeClr val="tx1"/>
            </a:solidFill>
          </a:endParaRPr>
        </a:p>
      </dgm:t>
    </dgm:pt>
    <dgm:pt modelId="{A6732194-7AB4-400D-90E2-8426D88CFE1D}" type="sibTrans" cxnId="{F0BD95F6-45DF-407A-80BD-13C5FA3826E0}">
      <dgm:prSet/>
      <dgm:spPr/>
      <dgm:t>
        <a:bodyPr/>
        <a:lstStyle/>
        <a:p>
          <a:endParaRPr lang="en-US">
            <a:solidFill>
              <a:schemeClr val="tx1"/>
            </a:solidFill>
          </a:endParaRPr>
        </a:p>
      </dgm:t>
    </dgm:pt>
    <dgm:pt modelId="{8237FD5B-8AA0-4054-BF4E-76DE86406D7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Gill Sans MT" pitchFamily="34" charset="0"/>
            </a:rPr>
            <a:t>Issues</a:t>
          </a:r>
        </a:p>
      </dgm:t>
    </dgm:pt>
    <dgm:pt modelId="{5EDACF2C-2ECA-4781-B054-FC464B2CB381}" type="parTrans" cxnId="{8D5895F1-020F-4831-92A4-0C6674FC36CB}">
      <dgm:prSet/>
      <dgm:spPr/>
      <dgm:t>
        <a:bodyPr/>
        <a:lstStyle/>
        <a:p>
          <a:endParaRPr lang="en-US">
            <a:solidFill>
              <a:schemeClr val="tx1"/>
            </a:solidFill>
          </a:endParaRPr>
        </a:p>
      </dgm:t>
    </dgm:pt>
    <dgm:pt modelId="{FA928133-8366-46C8-8BC0-C3083EEA80B6}" type="sibTrans" cxnId="{8D5895F1-020F-4831-92A4-0C6674FC36CB}">
      <dgm:prSet/>
      <dgm:spPr/>
      <dgm:t>
        <a:bodyPr/>
        <a:lstStyle/>
        <a:p>
          <a:endParaRPr lang="en-US">
            <a:solidFill>
              <a:schemeClr val="tx1"/>
            </a:solidFill>
          </a:endParaRPr>
        </a:p>
      </dgm:t>
    </dgm:pt>
    <dgm:pt modelId="{054F685A-8872-4416-8976-CBC6DE821F4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Gill Sans MT" pitchFamily="34" charset="0"/>
            </a:rPr>
            <a:t>Design</a:t>
          </a:r>
        </a:p>
      </dgm:t>
    </dgm:pt>
    <dgm:pt modelId="{91B22A88-053B-412E-9CDC-2C588793263F}" type="parTrans" cxnId="{7DBFA6DB-A0B8-433C-8C1F-1F40093B6F2F}">
      <dgm:prSet/>
      <dgm:spPr/>
      <dgm:t>
        <a:bodyPr/>
        <a:lstStyle/>
        <a:p>
          <a:endParaRPr lang="en-US">
            <a:solidFill>
              <a:schemeClr val="tx1"/>
            </a:solidFill>
          </a:endParaRPr>
        </a:p>
      </dgm:t>
    </dgm:pt>
    <dgm:pt modelId="{C440CEA2-94E5-4738-B9D6-2E538446213F}" type="sibTrans" cxnId="{7DBFA6DB-A0B8-433C-8C1F-1F40093B6F2F}">
      <dgm:prSet/>
      <dgm:spPr/>
      <dgm:t>
        <a:bodyPr/>
        <a:lstStyle/>
        <a:p>
          <a:endParaRPr lang="en-US">
            <a:solidFill>
              <a:schemeClr val="tx1"/>
            </a:solidFill>
          </a:endParaRPr>
        </a:p>
      </dgm:t>
    </dgm:pt>
    <dgm:pt modelId="{87052CDF-2A86-4E80-966B-E688B7EE5758}" type="pres">
      <dgm:prSet presAssocID="{92B87D50-32D7-47D5-AEDD-CB8C693237F2}" presName="cycle" presStyleCnt="0">
        <dgm:presLayoutVars>
          <dgm:dir/>
          <dgm:resizeHandles val="exact"/>
        </dgm:presLayoutVars>
      </dgm:prSet>
      <dgm:spPr/>
    </dgm:pt>
    <dgm:pt modelId="{E7F49CD1-E04B-4739-BC8D-13C87A8F64F4}" type="pres">
      <dgm:prSet presAssocID="{1715E384-FDA0-41D2-AAF2-608232E09368}" presName="dummy" presStyleCnt="0"/>
      <dgm:spPr/>
    </dgm:pt>
    <dgm:pt modelId="{CB1C2D71-FA66-4C16-B0EF-1D4B4D5802DA}" type="pres">
      <dgm:prSet presAssocID="{1715E384-FDA0-41D2-AAF2-608232E09368}" presName="node" presStyleLbl="revTx" presStyleIdx="0" presStyleCnt="8" custScaleX="125467" custRadScaleRad="103826" custRadScaleInc="37376">
        <dgm:presLayoutVars>
          <dgm:bulletEnabled val="1"/>
        </dgm:presLayoutVars>
      </dgm:prSet>
      <dgm:spPr/>
    </dgm:pt>
    <dgm:pt modelId="{1FEBFA24-C5EC-4FE3-A882-54A47B8F5DB4}" type="pres">
      <dgm:prSet presAssocID="{876C38CC-D311-4305-800A-FCBF815252F9}" presName="sibTrans" presStyleLbl="node1" presStyleIdx="0" presStyleCnt="8"/>
      <dgm:spPr/>
    </dgm:pt>
    <dgm:pt modelId="{D1BF598D-F221-48BB-970E-860CBD3F853E}" type="pres">
      <dgm:prSet presAssocID="{009B073B-C18D-4972-901F-AE5E7173C5FF}" presName="dummy" presStyleCnt="0"/>
      <dgm:spPr/>
    </dgm:pt>
    <dgm:pt modelId="{3FFEBC7B-43B2-4D37-BDB0-1D7E337DB459}" type="pres">
      <dgm:prSet presAssocID="{009B073B-C18D-4972-901F-AE5E7173C5FF}" presName="node" presStyleLbl="revTx" presStyleIdx="1" presStyleCnt="8" custScaleX="169312">
        <dgm:presLayoutVars>
          <dgm:bulletEnabled val="1"/>
        </dgm:presLayoutVars>
      </dgm:prSet>
      <dgm:spPr/>
    </dgm:pt>
    <dgm:pt modelId="{712CE1DB-B0D8-4E4C-AF03-ACCCB248F838}" type="pres">
      <dgm:prSet presAssocID="{AD65F86D-96B8-4CB9-9BD6-0C4CE952E1DE}" presName="sibTrans" presStyleLbl="node1" presStyleIdx="1" presStyleCnt="8"/>
      <dgm:spPr/>
    </dgm:pt>
    <dgm:pt modelId="{5894BC6D-6323-42F3-B079-6DC9C4C04487}" type="pres">
      <dgm:prSet presAssocID="{62814D14-5FAC-428C-828C-BFCF84E1764F}" presName="dummy" presStyleCnt="0"/>
      <dgm:spPr/>
    </dgm:pt>
    <dgm:pt modelId="{3A53ACB4-EB24-486C-B08A-963644A8D8A4}" type="pres">
      <dgm:prSet presAssocID="{62814D14-5FAC-428C-828C-BFCF84E1764F}" presName="node" presStyleLbl="revTx" presStyleIdx="2" presStyleCnt="8">
        <dgm:presLayoutVars>
          <dgm:bulletEnabled val="1"/>
        </dgm:presLayoutVars>
      </dgm:prSet>
      <dgm:spPr/>
    </dgm:pt>
    <dgm:pt modelId="{3FB3B4FB-B6DA-481A-B2E8-4047FFDCACE7}" type="pres">
      <dgm:prSet presAssocID="{6999759B-D829-4D19-894F-86E82C201D4B}" presName="sibTrans" presStyleLbl="node1" presStyleIdx="2" presStyleCnt="8"/>
      <dgm:spPr/>
    </dgm:pt>
    <dgm:pt modelId="{79137E1E-6200-4D4F-9FDF-7D9C35A63BD8}" type="pres">
      <dgm:prSet presAssocID="{46060F63-4DC8-4807-BF72-9CA0C8321A62}" presName="dummy" presStyleCnt="0"/>
      <dgm:spPr/>
    </dgm:pt>
    <dgm:pt modelId="{35F961D8-5B7D-4BD2-BFDC-84AE87466B0A}" type="pres">
      <dgm:prSet presAssocID="{46060F63-4DC8-4807-BF72-9CA0C8321A62}" presName="node" presStyleLbl="revTx" presStyleIdx="3" presStyleCnt="8">
        <dgm:presLayoutVars>
          <dgm:bulletEnabled val="1"/>
        </dgm:presLayoutVars>
      </dgm:prSet>
      <dgm:spPr/>
    </dgm:pt>
    <dgm:pt modelId="{56A28AFF-485C-417D-B30A-5E0FD891B345}" type="pres">
      <dgm:prSet presAssocID="{F0BEF844-20E1-47E3-BB79-1205C02BB8DD}" presName="sibTrans" presStyleLbl="node1" presStyleIdx="3" presStyleCnt="8"/>
      <dgm:spPr/>
    </dgm:pt>
    <dgm:pt modelId="{F74821F0-5B13-45E0-93CF-866BFE152443}" type="pres">
      <dgm:prSet presAssocID="{86C57315-B8E3-478C-9170-E29B8DF14C4D}" presName="dummy" presStyleCnt="0"/>
      <dgm:spPr/>
    </dgm:pt>
    <dgm:pt modelId="{0FF4C27C-72D5-4495-A362-A8A7D574CC26}" type="pres">
      <dgm:prSet presAssocID="{86C57315-B8E3-478C-9170-E29B8DF14C4D}" presName="node" presStyleLbl="revTx" presStyleIdx="4" presStyleCnt="8">
        <dgm:presLayoutVars>
          <dgm:bulletEnabled val="1"/>
        </dgm:presLayoutVars>
      </dgm:prSet>
      <dgm:spPr/>
    </dgm:pt>
    <dgm:pt modelId="{C1053A13-47DA-45F9-A7D4-90CF2A1C0332}" type="pres">
      <dgm:prSet presAssocID="{970D1DEE-08DF-4895-B242-901EACA9E8C8}" presName="sibTrans" presStyleLbl="node1" presStyleIdx="4" presStyleCnt="8"/>
      <dgm:spPr/>
    </dgm:pt>
    <dgm:pt modelId="{0D2E6D1D-CFA6-40B0-823A-6ED53154E3D7}" type="pres">
      <dgm:prSet presAssocID="{04D95E99-2AC5-4F9D-BD01-9B7944F60983}" presName="dummy" presStyleCnt="0"/>
      <dgm:spPr/>
    </dgm:pt>
    <dgm:pt modelId="{D20034D0-E8DC-4C04-8257-0FDD4B70ABE5}" type="pres">
      <dgm:prSet presAssocID="{04D95E99-2AC5-4F9D-BD01-9B7944F60983}" presName="node" presStyleLbl="revTx" presStyleIdx="5" presStyleCnt="8">
        <dgm:presLayoutVars>
          <dgm:bulletEnabled val="1"/>
        </dgm:presLayoutVars>
      </dgm:prSet>
      <dgm:spPr/>
    </dgm:pt>
    <dgm:pt modelId="{10464A34-FDA1-4B1B-AFAF-58DBD8A3B281}" type="pres">
      <dgm:prSet presAssocID="{A6732194-7AB4-400D-90E2-8426D88CFE1D}" presName="sibTrans" presStyleLbl="node1" presStyleIdx="5" presStyleCnt="8"/>
      <dgm:spPr/>
    </dgm:pt>
    <dgm:pt modelId="{0988DE92-DA7B-4A9F-88CA-3ECFFC1F0E07}" type="pres">
      <dgm:prSet presAssocID="{8237FD5B-8AA0-4054-BF4E-76DE86406D7B}" presName="dummy" presStyleCnt="0"/>
      <dgm:spPr/>
    </dgm:pt>
    <dgm:pt modelId="{0A6D3215-E552-4ACE-AE38-CBCC96142EAE}" type="pres">
      <dgm:prSet presAssocID="{8237FD5B-8AA0-4054-BF4E-76DE86406D7B}" presName="node" presStyleLbl="revTx" presStyleIdx="6" presStyleCnt="8">
        <dgm:presLayoutVars>
          <dgm:bulletEnabled val="1"/>
        </dgm:presLayoutVars>
      </dgm:prSet>
      <dgm:spPr/>
    </dgm:pt>
    <dgm:pt modelId="{CC448306-86A6-4573-AB47-1CC691B0B599}" type="pres">
      <dgm:prSet presAssocID="{FA928133-8366-46C8-8BC0-C3083EEA80B6}" presName="sibTrans" presStyleLbl="node1" presStyleIdx="6" presStyleCnt="8"/>
      <dgm:spPr/>
    </dgm:pt>
    <dgm:pt modelId="{F98B94C0-9FAB-4E24-8242-1DBC1B13C51B}" type="pres">
      <dgm:prSet presAssocID="{054F685A-8872-4416-8976-CBC6DE821F43}" presName="dummy" presStyleCnt="0"/>
      <dgm:spPr/>
    </dgm:pt>
    <dgm:pt modelId="{0D91BC2D-CEBE-485A-A2AC-B152087083E2}" type="pres">
      <dgm:prSet presAssocID="{054F685A-8872-4416-8976-CBC6DE821F43}" presName="node" presStyleLbl="revTx" presStyleIdx="7" presStyleCnt="8">
        <dgm:presLayoutVars>
          <dgm:bulletEnabled val="1"/>
        </dgm:presLayoutVars>
      </dgm:prSet>
      <dgm:spPr/>
    </dgm:pt>
    <dgm:pt modelId="{075F9588-010D-4ACA-B246-FD40E79CA765}" type="pres">
      <dgm:prSet presAssocID="{C440CEA2-94E5-4738-B9D6-2E538446213F}" presName="sibTrans" presStyleLbl="node1" presStyleIdx="7" presStyleCnt="8"/>
      <dgm:spPr/>
    </dgm:pt>
  </dgm:ptLst>
  <dgm:cxnLst>
    <dgm:cxn modelId="{8F64C402-ADE8-4D5D-93BF-B2CACC9A0A4D}" type="presOf" srcId="{970D1DEE-08DF-4895-B242-901EACA9E8C8}" destId="{C1053A13-47DA-45F9-A7D4-90CF2A1C0332}" srcOrd="0" destOrd="0" presId="urn:microsoft.com/office/officeart/2005/8/layout/cycle1"/>
    <dgm:cxn modelId="{B2ACFD02-170D-4AC9-B825-76EC5E35F1C1}" srcId="{92B87D50-32D7-47D5-AEDD-CB8C693237F2}" destId="{46060F63-4DC8-4807-BF72-9CA0C8321A62}" srcOrd="3" destOrd="0" parTransId="{9A3C5EB4-BD24-4306-9F15-399D15DBD1D4}" sibTransId="{F0BEF844-20E1-47E3-BB79-1205C02BB8DD}"/>
    <dgm:cxn modelId="{BE6A4A04-66AC-4CAB-93B5-2E4935C1D951}" type="presOf" srcId="{8237FD5B-8AA0-4054-BF4E-76DE86406D7B}" destId="{0A6D3215-E552-4ACE-AE38-CBCC96142EAE}" srcOrd="0" destOrd="0" presId="urn:microsoft.com/office/officeart/2005/8/layout/cycle1"/>
    <dgm:cxn modelId="{E5183E2C-5D7F-460F-8A1D-711F503C8BFC}" srcId="{92B87D50-32D7-47D5-AEDD-CB8C693237F2}" destId="{62814D14-5FAC-428C-828C-BFCF84E1764F}" srcOrd="2" destOrd="0" parTransId="{0B97D336-7D1F-4326-B887-934E137E2531}" sibTransId="{6999759B-D829-4D19-894F-86E82C201D4B}"/>
    <dgm:cxn modelId="{ED262539-D93F-4DE7-84C9-4D07A6334003}" srcId="{92B87D50-32D7-47D5-AEDD-CB8C693237F2}" destId="{86C57315-B8E3-478C-9170-E29B8DF14C4D}" srcOrd="4" destOrd="0" parTransId="{74A42399-C5E2-455F-92CC-314C2093286C}" sibTransId="{970D1DEE-08DF-4895-B242-901EACA9E8C8}"/>
    <dgm:cxn modelId="{A9D79E5B-04F1-48D2-8F6E-122025B33A39}" type="presOf" srcId="{F0BEF844-20E1-47E3-BB79-1205C02BB8DD}" destId="{56A28AFF-485C-417D-B30A-5E0FD891B345}" srcOrd="0" destOrd="0" presId="urn:microsoft.com/office/officeart/2005/8/layout/cycle1"/>
    <dgm:cxn modelId="{1E8B364C-F5B7-48C2-BBF9-5C387A6BC240}" type="presOf" srcId="{86C57315-B8E3-478C-9170-E29B8DF14C4D}" destId="{0FF4C27C-72D5-4495-A362-A8A7D574CC26}" srcOrd="0" destOrd="0" presId="urn:microsoft.com/office/officeart/2005/8/layout/cycle1"/>
    <dgm:cxn modelId="{55CAC870-57A4-4DB0-B413-B34C9028CE2C}" type="presOf" srcId="{6999759B-D829-4D19-894F-86E82C201D4B}" destId="{3FB3B4FB-B6DA-481A-B2E8-4047FFDCACE7}" srcOrd="0" destOrd="0" presId="urn:microsoft.com/office/officeart/2005/8/layout/cycle1"/>
    <dgm:cxn modelId="{7E8AB577-0239-4899-96D4-EF9C11170F17}" type="presOf" srcId="{FA928133-8366-46C8-8BC0-C3083EEA80B6}" destId="{CC448306-86A6-4573-AB47-1CC691B0B599}" srcOrd="0" destOrd="0" presId="urn:microsoft.com/office/officeart/2005/8/layout/cycle1"/>
    <dgm:cxn modelId="{AEDCD288-3059-45C2-AAD1-189AD2609AE4}" type="presOf" srcId="{04D95E99-2AC5-4F9D-BD01-9B7944F60983}" destId="{D20034D0-E8DC-4C04-8257-0FDD4B70ABE5}" srcOrd="0" destOrd="0" presId="urn:microsoft.com/office/officeart/2005/8/layout/cycle1"/>
    <dgm:cxn modelId="{97077894-699E-4EB2-8EBA-41412414EBEA}" srcId="{92B87D50-32D7-47D5-AEDD-CB8C693237F2}" destId="{1715E384-FDA0-41D2-AAF2-608232E09368}" srcOrd="0" destOrd="0" parTransId="{04C16E5B-6647-4A66-AF2C-87D856B62F91}" sibTransId="{876C38CC-D311-4305-800A-FCBF815252F9}"/>
    <dgm:cxn modelId="{70A07A99-0C5B-4B68-9B88-F8D4C649A12E}" type="presOf" srcId="{92B87D50-32D7-47D5-AEDD-CB8C693237F2}" destId="{87052CDF-2A86-4E80-966B-E688B7EE5758}" srcOrd="0" destOrd="0" presId="urn:microsoft.com/office/officeart/2005/8/layout/cycle1"/>
    <dgm:cxn modelId="{C4E5929A-B770-4057-B2DD-E2408CCB69CA}" type="presOf" srcId="{C440CEA2-94E5-4738-B9D6-2E538446213F}" destId="{075F9588-010D-4ACA-B246-FD40E79CA765}" srcOrd="0" destOrd="0" presId="urn:microsoft.com/office/officeart/2005/8/layout/cycle1"/>
    <dgm:cxn modelId="{93E7FDA0-DDBD-44DA-AE5F-A37BF5A4C512}" type="presOf" srcId="{876C38CC-D311-4305-800A-FCBF815252F9}" destId="{1FEBFA24-C5EC-4FE3-A882-54A47B8F5DB4}" srcOrd="0" destOrd="0" presId="urn:microsoft.com/office/officeart/2005/8/layout/cycle1"/>
    <dgm:cxn modelId="{DC1180C6-E1F8-41FD-96AB-0D5DF2063D01}" srcId="{92B87D50-32D7-47D5-AEDD-CB8C693237F2}" destId="{009B073B-C18D-4972-901F-AE5E7173C5FF}" srcOrd="1" destOrd="0" parTransId="{E2DA27AA-AC45-4806-8AA0-F47B715B5141}" sibTransId="{AD65F86D-96B8-4CB9-9BD6-0C4CE952E1DE}"/>
    <dgm:cxn modelId="{779B75C8-A049-4E7C-BDE6-AB48D319DFC5}" type="presOf" srcId="{62814D14-5FAC-428C-828C-BFCF84E1764F}" destId="{3A53ACB4-EB24-486C-B08A-963644A8D8A4}" srcOrd="0" destOrd="0" presId="urn:microsoft.com/office/officeart/2005/8/layout/cycle1"/>
    <dgm:cxn modelId="{08129ECF-3CF1-4FED-9AA2-81B1FC255AAE}" type="presOf" srcId="{46060F63-4DC8-4807-BF72-9CA0C8321A62}" destId="{35F961D8-5B7D-4BD2-BFDC-84AE87466B0A}" srcOrd="0" destOrd="0" presId="urn:microsoft.com/office/officeart/2005/8/layout/cycle1"/>
    <dgm:cxn modelId="{D64A3BD1-05F2-4A9A-8325-DCCC4091A9F9}" type="presOf" srcId="{AD65F86D-96B8-4CB9-9BD6-0C4CE952E1DE}" destId="{712CE1DB-B0D8-4E4C-AF03-ACCCB248F838}" srcOrd="0" destOrd="0" presId="urn:microsoft.com/office/officeart/2005/8/layout/cycle1"/>
    <dgm:cxn modelId="{5AD715D8-73BE-45A5-BFE1-5EDD253A17DD}" type="presOf" srcId="{1715E384-FDA0-41D2-AAF2-608232E09368}" destId="{CB1C2D71-FA66-4C16-B0EF-1D4B4D5802DA}" srcOrd="0" destOrd="0" presId="urn:microsoft.com/office/officeart/2005/8/layout/cycle1"/>
    <dgm:cxn modelId="{7DBFA6DB-A0B8-433C-8C1F-1F40093B6F2F}" srcId="{92B87D50-32D7-47D5-AEDD-CB8C693237F2}" destId="{054F685A-8872-4416-8976-CBC6DE821F43}" srcOrd="7" destOrd="0" parTransId="{91B22A88-053B-412E-9CDC-2C588793263F}" sibTransId="{C440CEA2-94E5-4738-B9D6-2E538446213F}"/>
    <dgm:cxn modelId="{EF0AB6E9-07C6-457E-AB53-DB2DBA14DF1B}" type="presOf" srcId="{009B073B-C18D-4972-901F-AE5E7173C5FF}" destId="{3FFEBC7B-43B2-4D37-BDB0-1D7E337DB459}" srcOrd="0" destOrd="0" presId="urn:microsoft.com/office/officeart/2005/8/layout/cycle1"/>
    <dgm:cxn modelId="{9B0F4BEA-A0DF-43F6-B415-B7D4DFCF85BA}" type="presOf" srcId="{A6732194-7AB4-400D-90E2-8426D88CFE1D}" destId="{10464A34-FDA1-4B1B-AFAF-58DBD8A3B281}" srcOrd="0" destOrd="0" presId="urn:microsoft.com/office/officeart/2005/8/layout/cycle1"/>
    <dgm:cxn modelId="{808A63EB-8227-4A28-9248-36BBB26B8FC9}" type="presOf" srcId="{054F685A-8872-4416-8976-CBC6DE821F43}" destId="{0D91BC2D-CEBE-485A-A2AC-B152087083E2}" srcOrd="0" destOrd="0" presId="urn:microsoft.com/office/officeart/2005/8/layout/cycle1"/>
    <dgm:cxn modelId="{8D5895F1-020F-4831-92A4-0C6674FC36CB}" srcId="{92B87D50-32D7-47D5-AEDD-CB8C693237F2}" destId="{8237FD5B-8AA0-4054-BF4E-76DE86406D7B}" srcOrd="6" destOrd="0" parTransId="{5EDACF2C-2ECA-4781-B054-FC464B2CB381}" sibTransId="{FA928133-8366-46C8-8BC0-C3083EEA80B6}"/>
    <dgm:cxn modelId="{F0BD95F6-45DF-407A-80BD-13C5FA3826E0}" srcId="{92B87D50-32D7-47D5-AEDD-CB8C693237F2}" destId="{04D95E99-2AC5-4F9D-BD01-9B7944F60983}" srcOrd="5" destOrd="0" parTransId="{AB8116F8-941C-478C-B6B0-2583F914C5BA}" sibTransId="{A6732194-7AB4-400D-90E2-8426D88CFE1D}"/>
    <dgm:cxn modelId="{296F8398-93CC-49B0-BCB0-3DFD6D28E7C3}" type="presParOf" srcId="{87052CDF-2A86-4E80-966B-E688B7EE5758}" destId="{E7F49CD1-E04B-4739-BC8D-13C87A8F64F4}" srcOrd="0" destOrd="0" presId="urn:microsoft.com/office/officeart/2005/8/layout/cycle1"/>
    <dgm:cxn modelId="{0A87F0E4-3FF7-4D63-A925-814BCBC71CC2}" type="presParOf" srcId="{87052CDF-2A86-4E80-966B-E688B7EE5758}" destId="{CB1C2D71-FA66-4C16-B0EF-1D4B4D5802DA}" srcOrd="1" destOrd="0" presId="urn:microsoft.com/office/officeart/2005/8/layout/cycle1"/>
    <dgm:cxn modelId="{CEA56F3A-A4EB-431D-A12A-75B60B1C2F64}" type="presParOf" srcId="{87052CDF-2A86-4E80-966B-E688B7EE5758}" destId="{1FEBFA24-C5EC-4FE3-A882-54A47B8F5DB4}" srcOrd="2" destOrd="0" presId="urn:microsoft.com/office/officeart/2005/8/layout/cycle1"/>
    <dgm:cxn modelId="{7F3823E8-B651-4C47-AE28-D17A8A483B55}" type="presParOf" srcId="{87052CDF-2A86-4E80-966B-E688B7EE5758}" destId="{D1BF598D-F221-48BB-970E-860CBD3F853E}" srcOrd="3" destOrd="0" presId="urn:microsoft.com/office/officeart/2005/8/layout/cycle1"/>
    <dgm:cxn modelId="{63334A72-3E2F-46F4-A100-5970449C6E94}" type="presParOf" srcId="{87052CDF-2A86-4E80-966B-E688B7EE5758}" destId="{3FFEBC7B-43B2-4D37-BDB0-1D7E337DB459}" srcOrd="4" destOrd="0" presId="urn:microsoft.com/office/officeart/2005/8/layout/cycle1"/>
    <dgm:cxn modelId="{E3140FE2-B1AC-499C-9514-048502F513C5}" type="presParOf" srcId="{87052CDF-2A86-4E80-966B-E688B7EE5758}" destId="{712CE1DB-B0D8-4E4C-AF03-ACCCB248F838}" srcOrd="5" destOrd="0" presId="urn:microsoft.com/office/officeart/2005/8/layout/cycle1"/>
    <dgm:cxn modelId="{3F7E4310-4A99-42CB-A7D9-266834C3DD80}" type="presParOf" srcId="{87052CDF-2A86-4E80-966B-E688B7EE5758}" destId="{5894BC6D-6323-42F3-B079-6DC9C4C04487}" srcOrd="6" destOrd="0" presId="urn:microsoft.com/office/officeart/2005/8/layout/cycle1"/>
    <dgm:cxn modelId="{96CE5610-8FF2-44EC-ACD1-915A5F058F15}" type="presParOf" srcId="{87052CDF-2A86-4E80-966B-E688B7EE5758}" destId="{3A53ACB4-EB24-486C-B08A-963644A8D8A4}" srcOrd="7" destOrd="0" presId="urn:microsoft.com/office/officeart/2005/8/layout/cycle1"/>
    <dgm:cxn modelId="{BC42575D-2908-4D4D-A0DF-009A03D1666F}" type="presParOf" srcId="{87052CDF-2A86-4E80-966B-E688B7EE5758}" destId="{3FB3B4FB-B6DA-481A-B2E8-4047FFDCACE7}" srcOrd="8" destOrd="0" presId="urn:microsoft.com/office/officeart/2005/8/layout/cycle1"/>
    <dgm:cxn modelId="{19B84A5C-81F1-4CAF-ADEE-2E84624F15D1}" type="presParOf" srcId="{87052CDF-2A86-4E80-966B-E688B7EE5758}" destId="{79137E1E-6200-4D4F-9FDF-7D9C35A63BD8}" srcOrd="9" destOrd="0" presId="urn:microsoft.com/office/officeart/2005/8/layout/cycle1"/>
    <dgm:cxn modelId="{C0DCA541-AE77-450D-8F24-6357A0B86645}" type="presParOf" srcId="{87052CDF-2A86-4E80-966B-E688B7EE5758}" destId="{35F961D8-5B7D-4BD2-BFDC-84AE87466B0A}" srcOrd="10" destOrd="0" presId="urn:microsoft.com/office/officeart/2005/8/layout/cycle1"/>
    <dgm:cxn modelId="{E13FA5DA-0CD4-415F-A591-010BF887F25F}" type="presParOf" srcId="{87052CDF-2A86-4E80-966B-E688B7EE5758}" destId="{56A28AFF-485C-417D-B30A-5E0FD891B345}" srcOrd="11" destOrd="0" presId="urn:microsoft.com/office/officeart/2005/8/layout/cycle1"/>
    <dgm:cxn modelId="{5ACC6D4F-2FFC-49FF-8B94-3314EB83D957}" type="presParOf" srcId="{87052CDF-2A86-4E80-966B-E688B7EE5758}" destId="{F74821F0-5B13-45E0-93CF-866BFE152443}" srcOrd="12" destOrd="0" presId="urn:microsoft.com/office/officeart/2005/8/layout/cycle1"/>
    <dgm:cxn modelId="{07BA863B-361E-466F-9805-65E1ED61F87D}" type="presParOf" srcId="{87052CDF-2A86-4E80-966B-E688B7EE5758}" destId="{0FF4C27C-72D5-4495-A362-A8A7D574CC26}" srcOrd="13" destOrd="0" presId="urn:microsoft.com/office/officeart/2005/8/layout/cycle1"/>
    <dgm:cxn modelId="{231C1328-F944-40C2-83AC-DF3AD5FC797C}" type="presParOf" srcId="{87052CDF-2A86-4E80-966B-E688B7EE5758}" destId="{C1053A13-47DA-45F9-A7D4-90CF2A1C0332}" srcOrd="14" destOrd="0" presId="urn:microsoft.com/office/officeart/2005/8/layout/cycle1"/>
    <dgm:cxn modelId="{E9452299-6245-4006-A12C-4BC7C4FDFE76}" type="presParOf" srcId="{87052CDF-2A86-4E80-966B-E688B7EE5758}" destId="{0D2E6D1D-CFA6-40B0-823A-6ED53154E3D7}" srcOrd="15" destOrd="0" presId="urn:microsoft.com/office/officeart/2005/8/layout/cycle1"/>
    <dgm:cxn modelId="{FEEF38CA-8E22-45ED-842F-5726CBBC64CB}" type="presParOf" srcId="{87052CDF-2A86-4E80-966B-E688B7EE5758}" destId="{D20034D0-E8DC-4C04-8257-0FDD4B70ABE5}" srcOrd="16" destOrd="0" presId="urn:microsoft.com/office/officeart/2005/8/layout/cycle1"/>
    <dgm:cxn modelId="{BF020378-5520-4C77-9EA4-2215ABBEE79A}" type="presParOf" srcId="{87052CDF-2A86-4E80-966B-E688B7EE5758}" destId="{10464A34-FDA1-4B1B-AFAF-58DBD8A3B281}" srcOrd="17" destOrd="0" presId="urn:microsoft.com/office/officeart/2005/8/layout/cycle1"/>
    <dgm:cxn modelId="{E027C9D3-27DC-4B13-9439-ADFC39799012}" type="presParOf" srcId="{87052CDF-2A86-4E80-966B-E688B7EE5758}" destId="{0988DE92-DA7B-4A9F-88CA-3ECFFC1F0E07}" srcOrd="18" destOrd="0" presId="urn:microsoft.com/office/officeart/2005/8/layout/cycle1"/>
    <dgm:cxn modelId="{1287EEFC-3633-4193-A0AC-9F19D008218E}" type="presParOf" srcId="{87052CDF-2A86-4E80-966B-E688B7EE5758}" destId="{0A6D3215-E552-4ACE-AE38-CBCC96142EAE}" srcOrd="19" destOrd="0" presId="urn:microsoft.com/office/officeart/2005/8/layout/cycle1"/>
    <dgm:cxn modelId="{9FD44070-B233-49A5-92AA-14A95FB1AABE}" type="presParOf" srcId="{87052CDF-2A86-4E80-966B-E688B7EE5758}" destId="{CC448306-86A6-4573-AB47-1CC691B0B599}" srcOrd="20" destOrd="0" presId="urn:microsoft.com/office/officeart/2005/8/layout/cycle1"/>
    <dgm:cxn modelId="{96DC008B-69D6-4F26-B021-CEA8524878F7}" type="presParOf" srcId="{87052CDF-2A86-4E80-966B-E688B7EE5758}" destId="{F98B94C0-9FAB-4E24-8242-1DBC1B13C51B}" srcOrd="21" destOrd="0" presId="urn:microsoft.com/office/officeart/2005/8/layout/cycle1"/>
    <dgm:cxn modelId="{7D13FF4E-909D-440B-A03E-63D03A6ABAEA}" type="presParOf" srcId="{87052CDF-2A86-4E80-966B-E688B7EE5758}" destId="{0D91BC2D-CEBE-485A-A2AC-B152087083E2}" srcOrd="22" destOrd="0" presId="urn:microsoft.com/office/officeart/2005/8/layout/cycle1"/>
    <dgm:cxn modelId="{434893C4-D8B9-40D7-8519-9535113593B1}" type="presParOf" srcId="{87052CDF-2A86-4E80-966B-E688B7EE5758}" destId="{075F9588-010D-4ACA-B246-FD40E79CA765}" srcOrd="23"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C2D71-FA66-4C16-B0EF-1D4B4D5802DA}">
      <dsp:nvSpPr>
        <dsp:cNvPr id="0" name=""/>
        <dsp:cNvSpPr/>
      </dsp:nvSpPr>
      <dsp:spPr>
        <a:xfrm>
          <a:off x="3394815" y="16048"/>
          <a:ext cx="948589"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Gill Sans MT" pitchFamily="34" charset="0"/>
            </a:rPr>
            <a:t>Data Collection</a:t>
          </a:r>
        </a:p>
      </dsp:txBody>
      <dsp:txXfrm>
        <a:off x="3394815" y="16048"/>
        <a:ext cx="948589" cy="756046"/>
      </dsp:txXfrm>
    </dsp:sp>
    <dsp:sp modelId="{1FEBFA24-C5EC-4FE3-A882-54A47B8F5DB4}">
      <dsp:nvSpPr>
        <dsp:cNvPr id="0" name=""/>
        <dsp:cNvSpPr/>
      </dsp:nvSpPr>
      <dsp:spPr>
        <a:xfrm>
          <a:off x="605756" y="-299366"/>
          <a:ext cx="4212496" cy="4212496"/>
        </a:xfrm>
        <a:prstGeom prst="circularArrow">
          <a:avLst>
            <a:gd name="adj1" fmla="val 3500"/>
            <a:gd name="adj2" fmla="val 217013"/>
            <a:gd name="adj3" fmla="val 20017384"/>
            <a:gd name="adj4" fmla="val 19616436"/>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EBC7B-43B2-4D37-BDB0-1D7E337DB459}">
      <dsp:nvSpPr>
        <dsp:cNvPr id="0" name=""/>
        <dsp:cNvSpPr/>
      </dsp:nvSpPr>
      <dsp:spPr>
        <a:xfrm>
          <a:off x="4075315" y="1053821"/>
          <a:ext cx="1280078"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Gill Sans MT" pitchFamily="34" charset="0"/>
            </a:rPr>
            <a:t>Data Management</a:t>
          </a:r>
        </a:p>
      </dsp:txBody>
      <dsp:txXfrm>
        <a:off x="4075315" y="1053821"/>
        <a:ext cx="1280078" cy="756046"/>
      </dsp:txXfrm>
    </dsp:sp>
    <dsp:sp modelId="{712CE1DB-B0D8-4E4C-AF03-ACCCB248F838}">
      <dsp:nvSpPr>
        <dsp:cNvPr id="0" name=""/>
        <dsp:cNvSpPr/>
      </dsp:nvSpPr>
      <dsp:spPr>
        <a:xfrm>
          <a:off x="810744" y="70502"/>
          <a:ext cx="4212496" cy="4212496"/>
        </a:xfrm>
        <a:prstGeom prst="circularArrow">
          <a:avLst>
            <a:gd name="adj1" fmla="val 3500"/>
            <a:gd name="adj2" fmla="val 217013"/>
            <a:gd name="adj3" fmla="val 434832"/>
            <a:gd name="adj4" fmla="val 20948155"/>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53ACB4-EB24-486C-B08A-963644A8D8A4}">
      <dsp:nvSpPr>
        <dsp:cNvPr id="0" name=""/>
        <dsp:cNvSpPr/>
      </dsp:nvSpPr>
      <dsp:spPr>
        <a:xfrm>
          <a:off x="4337330" y="2543633"/>
          <a:ext cx="756046"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Gill Sans MT" pitchFamily="34" charset="0"/>
            </a:rPr>
            <a:t>Synthesis</a:t>
          </a:r>
        </a:p>
      </dsp:txBody>
      <dsp:txXfrm>
        <a:off x="4337330" y="2543633"/>
        <a:ext cx="756046" cy="756046"/>
      </dsp:txXfrm>
    </dsp:sp>
    <dsp:sp modelId="{3FB3B4FB-B6DA-481A-B2E8-4047FFDCACE7}">
      <dsp:nvSpPr>
        <dsp:cNvPr id="0" name=""/>
        <dsp:cNvSpPr/>
      </dsp:nvSpPr>
      <dsp:spPr>
        <a:xfrm>
          <a:off x="810744" y="70502"/>
          <a:ext cx="4212496" cy="4212496"/>
        </a:xfrm>
        <a:prstGeom prst="circularArrow">
          <a:avLst>
            <a:gd name="adj1" fmla="val 3500"/>
            <a:gd name="adj2" fmla="val 217013"/>
            <a:gd name="adj3" fmla="val 3069074"/>
            <a:gd name="adj4" fmla="val 2113913"/>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961D8-5B7D-4BD2-BFDC-84AE87466B0A}">
      <dsp:nvSpPr>
        <dsp:cNvPr id="0" name=""/>
        <dsp:cNvSpPr/>
      </dsp:nvSpPr>
      <dsp:spPr>
        <a:xfrm>
          <a:off x="3283874" y="3597089"/>
          <a:ext cx="756046"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chemeClr val="tx1"/>
              </a:solidFill>
              <a:effectLst/>
              <a:latin typeface="Gill Sans MT" pitchFamily="34" charset="0"/>
            </a:rPr>
            <a:t>Education</a:t>
          </a:r>
        </a:p>
      </dsp:txBody>
      <dsp:txXfrm>
        <a:off x="3283874" y="3597089"/>
        <a:ext cx="756046" cy="756046"/>
      </dsp:txXfrm>
    </dsp:sp>
    <dsp:sp modelId="{56A28AFF-485C-417D-B30A-5E0FD891B345}">
      <dsp:nvSpPr>
        <dsp:cNvPr id="0" name=""/>
        <dsp:cNvSpPr/>
      </dsp:nvSpPr>
      <dsp:spPr>
        <a:xfrm>
          <a:off x="810744" y="70502"/>
          <a:ext cx="4212496" cy="4212496"/>
        </a:xfrm>
        <a:prstGeom prst="circularArrow">
          <a:avLst>
            <a:gd name="adj1" fmla="val 3500"/>
            <a:gd name="adj2" fmla="val 217013"/>
            <a:gd name="adj3" fmla="val 5834832"/>
            <a:gd name="adj4" fmla="val 4748155"/>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F4C27C-72D5-4495-A362-A8A7D574CC26}">
      <dsp:nvSpPr>
        <dsp:cNvPr id="0" name=""/>
        <dsp:cNvSpPr/>
      </dsp:nvSpPr>
      <dsp:spPr>
        <a:xfrm>
          <a:off x="1794062" y="3597089"/>
          <a:ext cx="756046"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chemeClr val="tx1"/>
              </a:solidFill>
              <a:effectLst/>
              <a:latin typeface="Gill Sans MT" pitchFamily="34" charset="0"/>
            </a:rPr>
            <a:t>Outreach</a:t>
          </a:r>
        </a:p>
      </dsp:txBody>
      <dsp:txXfrm>
        <a:off x="1794062" y="3597089"/>
        <a:ext cx="756046" cy="756046"/>
      </dsp:txXfrm>
    </dsp:sp>
    <dsp:sp modelId="{C1053A13-47DA-45F9-A7D4-90CF2A1C0332}">
      <dsp:nvSpPr>
        <dsp:cNvPr id="0" name=""/>
        <dsp:cNvSpPr/>
      </dsp:nvSpPr>
      <dsp:spPr>
        <a:xfrm>
          <a:off x="810744" y="70502"/>
          <a:ext cx="4212496" cy="4212496"/>
        </a:xfrm>
        <a:prstGeom prst="circularArrow">
          <a:avLst>
            <a:gd name="adj1" fmla="val 3500"/>
            <a:gd name="adj2" fmla="val 217013"/>
            <a:gd name="adj3" fmla="val 8469074"/>
            <a:gd name="adj4" fmla="val 7513913"/>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0034D0-E8DC-4C04-8257-0FDD4B70ABE5}">
      <dsp:nvSpPr>
        <dsp:cNvPr id="0" name=""/>
        <dsp:cNvSpPr/>
      </dsp:nvSpPr>
      <dsp:spPr>
        <a:xfrm>
          <a:off x="740606" y="2543633"/>
          <a:ext cx="756046"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Gill Sans MT" pitchFamily="34" charset="0"/>
            </a:rPr>
            <a:t>Client (</a:t>
          </a:r>
          <a:r>
            <a:rPr kumimoji="0" lang="en-US" sz="1400" b="0" i="0" u="none" strike="noStrike" kern="1200" cap="none" normalizeH="0" baseline="0" dirty="0" err="1">
              <a:ln>
                <a:noFill/>
              </a:ln>
              <a:solidFill>
                <a:schemeClr val="tx1"/>
              </a:solidFill>
              <a:effectLst/>
              <a:latin typeface="Gill Sans MT" pitchFamily="34" charset="0"/>
            </a:rPr>
            <a:t>eg</a:t>
          </a:r>
          <a:r>
            <a:rPr kumimoji="0" lang="en-US" sz="1400" b="0" i="0" u="none" strike="noStrike" kern="1200" cap="none" normalizeH="0" baseline="0" dirty="0">
              <a:ln>
                <a:noFill/>
              </a:ln>
              <a:solidFill>
                <a:schemeClr val="tx1"/>
              </a:solidFill>
              <a:effectLst/>
              <a:latin typeface="Gill Sans MT" pitchFamily="34" charset="0"/>
            </a:rPr>
            <a:t>., land manager)</a:t>
          </a:r>
        </a:p>
      </dsp:txBody>
      <dsp:txXfrm>
        <a:off x="740606" y="2543633"/>
        <a:ext cx="756046" cy="756046"/>
      </dsp:txXfrm>
    </dsp:sp>
    <dsp:sp modelId="{10464A34-FDA1-4B1B-AFAF-58DBD8A3B281}">
      <dsp:nvSpPr>
        <dsp:cNvPr id="0" name=""/>
        <dsp:cNvSpPr/>
      </dsp:nvSpPr>
      <dsp:spPr>
        <a:xfrm>
          <a:off x="810744" y="70502"/>
          <a:ext cx="4212496" cy="4212496"/>
        </a:xfrm>
        <a:prstGeom prst="circularArrow">
          <a:avLst>
            <a:gd name="adj1" fmla="val 3500"/>
            <a:gd name="adj2" fmla="val 217013"/>
            <a:gd name="adj3" fmla="val 11234832"/>
            <a:gd name="adj4" fmla="val 10148155"/>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6D3215-E552-4ACE-AE38-CBCC96142EAE}">
      <dsp:nvSpPr>
        <dsp:cNvPr id="0" name=""/>
        <dsp:cNvSpPr/>
      </dsp:nvSpPr>
      <dsp:spPr>
        <a:xfrm>
          <a:off x="740606" y="1053821"/>
          <a:ext cx="756046"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Gill Sans MT" pitchFamily="34" charset="0"/>
            </a:rPr>
            <a:t>Issues</a:t>
          </a:r>
        </a:p>
      </dsp:txBody>
      <dsp:txXfrm>
        <a:off x="740606" y="1053821"/>
        <a:ext cx="756046" cy="756046"/>
      </dsp:txXfrm>
    </dsp:sp>
    <dsp:sp modelId="{CC448306-86A6-4573-AB47-1CC691B0B599}">
      <dsp:nvSpPr>
        <dsp:cNvPr id="0" name=""/>
        <dsp:cNvSpPr/>
      </dsp:nvSpPr>
      <dsp:spPr>
        <a:xfrm>
          <a:off x="810744" y="70502"/>
          <a:ext cx="4212496" cy="4212496"/>
        </a:xfrm>
        <a:prstGeom prst="circularArrow">
          <a:avLst>
            <a:gd name="adj1" fmla="val 3500"/>
            <a:gd name="adj2" fmla="val 217013"/>
            <a:gd name="adj3" fmla="val 13869074"/>
            <a:gd name="adj4" fmla="val 12913913"/>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91BC2D-CEBE-485A-A2AC-B152087083E2}">
      <dsp:nvSpPr>
        <dsp:cNvPr id="0" name=""/>
        <dsp:cNvSpPr/>
      </dsp:nvSpPr>
      <dsp:spPr>
        <a:xfrm>
          <a:off x="1794062" y="364"/>
          <a:ext cx="756046" cy="75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Gill Sans MT" pitchFamily="34" charset="0"/>
            </a:rPr>
            <a:t>Design</a:t>
          </a:r>
        </a:p>
      </dsp:txBody>
      <dsp:txXfrm>
        <a:off x="1794062" y="364"/>
        <a:ext cx="756046" cy="756046"/>
      </dsp:txXfrm>
    </dsp:sp>
    <dsp:sp modelId="{075F9588-010D-4ACA-B246-FD40E79CA765}">
      <dsp:nvSpPr>
        <dsp:cNvPr id="0" name=""/>
        <dsp:cNvSpPr/>
      </dsp:nvSpPr>
      <dsp:spPr>
        <a:xfrm>
          <a:off x="983100" y="29208"/>
          <a:ext cx="4212496" cy="4212496"/>
        </a:xfrm>
        <a:prstGeom prst="circularArrow">
          <a:avLst>
            <a:gd name="adj1" fmla="val 3500"/>
            <a:gd name="adj2" fmla="val 217013"/>
            <a:gd name="adj3" fmla="val 16524707"/>
            <a:gd name="adj4" fmla="val 15235036"/>
            <a:gd name="adj5" fmla="val 408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1026">
            <a:extLst>
              <a:ext uri="{FF2B5EF4-FFF2-40B4-BE49-F238E27FC236}">
                <a16:creationId xmlns:a16="http://schemas.microsoft.com/office/drawing/2014/main" id="{281E709D-A4FA-D130-A509-852435111260}"/>
              </a:ext>
            </a:extLst>
          </p:cNvPr>
          <p:cNvSpPr>
            <a:spLocks noGrp="1" noChangeArrowheads="1"/>
          </p:cNvSpPr>
          <p:nvPr>
            <p:ph type="hdr" sz="quarter"/>
          </p:nvPr>
        </p:nvSpPr>
        <p:spPr bwMode="auto">
          <a:xfrm>
            <a:off x="0" y="0"/>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t" anchorCtr="0" compatLnSpc="1">
            <a:prstTxWarp prst="textNoShape">
              <a:avLst/>
            </a:prstTxWarp>
          </a:bodyPr>
          <a:lstStyle>
            <a:lvl1pPr defTabSz="908050">
              <a:defRPr sz="1200"/>
            </a:lvl1pPr>
          </a:lstStyle>
          <a:p>
            <a:pPr>
              <a:defRPr/>
            </a:pPr>
            <a:endParaRPr lang="en-US"/>
          </a:p>
        </p:txBody>
      </p:sp>
      <p:sp>
        <p:nvSpPr>
          <p:cNvPr id="55299" name="Rectangle 1027">
            <a:extLst>
              <a:ext uri="{FF2B5EF4-FFF2-40B4-BE49-F238E27FC236}">
                <a16:creationId xmlns:a16="http://schemas.microsoft.com/office/drawing/2014/main" id="{134C037D-E92A-77B5-43D8-F849C8029632}"/>
              </a:ext>
            </a:extLst>
          </p:cNvPr>
          <p:cNvSpPr>
            <a:spLocks noGrp="1" noChangeArrowheads="1"/>
          </p:cNvSpPr>
          <p:nvPr>
            <p:ph type="dt" sz="quarter" idx="1"/>
          </p:nvPr>
        </p:nvSpPr>
        <p:spPr bwMode="auto">
          <a:xfrm>
            <a:off x="3886200" y="0"/>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t" anchorCtr="0" compatLnSpc="1">
            <a:prstTxWarp prst="textNoShape">
              <a:avLst/>
            </a:prstTxWarp>
          </a:bodyPr>
          <a:lstStyle>
            <a:lvl1pPr algn="r" defTabSz="908050">
              <a:defRPr sz="1200"/>
            </a:lvl1pPr>
          </a:lstStyle>
          <a:p>
            <a:pPr>
              <a:defRPr/>
            </a:pPr>
            <a:endParaRPr lang="en-US"/>
          </a:p>
        </p:txBody>
      </p:sp>
      <p:sp>
        <p:nvSpPr>
          <p:cNvPr id="55300" name="Rectangle 1028">
            <a:extLst>
              <a:ext uri="{FF2B5EF4-FFF2-40B4-BE49-F238E27FC236}">
                <a16:creationId xmlns:a16="http://schemas.microsoft.com/office/drawing/2014/main" id="{B7C64177-F77C-6621-59DC-28A7DE9C13AC}"/>
              </a:ext>
            </a:extLst>
          </p:cNvPr>
          <p:cNvSpPr>
            <a:spLocks noGrp="1" noChangeArrowheads="1"/>
          </p:cNvSpPr>
          <p:nvPr>
            <p:ph type="ftr" sz="quarter" idx="2"/>
          </p:nvPr>
        </p:nvSpPr>
        <p:spPr bwMode="auto">
          <a:xfrm>
            <a:off x="0" y="8589963"/>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b" anchorCtr="0" compatLnSpc="1">
            <a:prstTxWarp prst="textNoShape">
              <a:avLst/>
            </a:prstTxWarp>
          </a:bodyPr>
          <a:lstStyle>
            <a:lvl1pPr defTabSz="908050">
              <a:defRPr sz="1200"/>
            </a:lvl1pPr>
          </a:lstStyle>
          <a:p>
            <a:pPr>
              <a:defRPr/>
            </a:pPr>
            <a:endParaRPr lang="en-US"/>
          </a:p>
        </p:txBody>
      </p:sp>
      <p:sp>
        <p:nvSpPr>
          <p:cNvPr id="55301" name="Rectangle 1029">
            <a:extLst>
              <a:ext uri="{FF2B5EF4-FFF2-40B4-BE49-F238E27FC236}">
                <a16:creationId xmlns:a16="http://schemas.microsoft.com/office/drawing/2014/main" id="{C3CBD9E2-D7C4-D2C7-6B4E-1CB40EF0006C}"/>
              </a:ext>
            </a:extLst>
          </p:cNvPr>
          <p:cNvSpPr>
            <a:spLocks noGrp="1" noChangeArrowheads="1"/>
          </p:cNvSpPr>
          <p:nvPr>
            <p:ph type="sldNum" sz="quarter" idx="3"/>
          </p:nvPr>
        </p:nvSpPr>
        <p:spPr bwMode="auto">
          <a:xfrm>
            <a:off x="3886200" y="8589963"/>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b" anchorCtr="0" compatLnSpc="1">
            <a:prstTxWarp prst="textNoShape">
              <a:avLst/>
            </a:prstTxWarp>
          </a:bodyPr>
          <a:lstStyle>
            <a:lvl1pPr algn="r" defTabSz="908050">
              <a:defRPr sz="1200"/>
            </a:lvl1pPr>
          </a:lstStyle>
          <a:p>
            <a:fld id="{655D6286-1EF8-4FC5-8E13-3C06441048C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A45F3F-1ADA-65E4-5D4D-2AE30B976F8A}"/>
              </a:ext>
            </a:extLst>
          </p:cNvPr>
          <p:cNvSpPr>
            <a:spLocks noGrp="1" noChangeArrowheads="1"/>
          </p:cNvSpPr>
          <p:nvPr>
            <p:ph type="hdr" sz="quarter"/>
          </p:nvPr>
        </p:nvSpPr>
        <p:spPr bwMode="auto">
          <a:xfrm>
            <a:off x="0" y="0"/>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t" anchorCtr="0" compatLnSpc="1">
            <a:prstTxWarp prst="textNoShape">
              <a:avLst/>
            </a:prstTxWarp>
          </a:bodyPr>
          <a:lstStyle>
            <a:lvl1pPr defTabSz="908050">
              <a:defRPr sz="1200"/>
            </a:lvl1pPr>
          </a:lstStyle>
          <a:p>
            <a:pPr>
              <a:defRPr/>
            </a:pPr>
            <a:endParaRPr lang="en-US"/>
          </a:p>
        </p:txBody>
      </p:sp>
      <p:sp>
        <p:nvSpPr>
          <p:cNvPr id="10243" name="Rectangle 3">
            <a:extLst>
              <a:ext uri="{FF2B5EF4-FFF2-40B4-BE49-F238E27FC236}">
                <a16:creationId xmlns:a16="http://schemas.microsoft.com/office/drawing/2014/main" id="{271F79EA-C7C4-806A-811A-0278DCD23252}"/>
              </a:ext>
            </a:extLst>
          </p:cNvPr>
          <p:cNvSpPr>
            <a:spLocks noGrp="1" noChangeArrowheads="1"/>
          </p:cNvSpPr>
          <p:nvPr>
            <p:ph type="dt" idx="1"/>
          </p:nvPr>
        </p:nvSpPr>
        <p:spPr bwMode="auto">
          <a:xfrm>
            <a:off x="3886200" y="0"/>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t" anchorCtr="0" compatLnSpc="1">
            <a:prstTxWarp prst="textNoShape">
              <a:avLst/>
            </a:prstTxWarp>
          </a:bodyPr>
          <a:lstStyle>
            <a:lvl1pPr algn="r" defTabSz="908050">
              <a:defRPr sz="1200"/>
            </a:lvl1pPr>
          </a:lstStyle>
          <a:p>
            <a:pPr>
              <a:defRPr/>
            </a:pPr>
            <a:endParaRPr lang="en-US"/>
          </a:p>
        </p:txBody>
      </p:sp>
      <p:sp>
        <p:nvSpPr>
          <p:cNvPr id="88068" name="Rectangle 4">
            <a:extLst>
              <a:ext uri="{FF2B5EF4-FFF2-40B4-BE49-F238E27FC236}">
                <a16:creationId xmlns:a16="http://schemas.microsoft.com/office/drawing/2014/main" id="{102AE23C-0C58-5389-8A0D-350B4966CB29}"/>
              </a:ext>
            </a:extLst>
          </p:cNvPr>
          <p:cNvSpPr>
            <a:spLocks noChangeArrowheads="1" noTextEdit="1"/>
          </p:cNvSpPr>
          <p:nvPr>
            <p:ph type="sldImg" idx="2"/>
          </p:nvPr>
        </p:nvSpPr>
        <p:spPr bwMode="auto">
          <a:xfrm>
            <a:off x="1169988" y="679450"/>
            <a:ext cx="4519612" cy="3389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4B58A216-AFC3-A99D-F80E-1EFA687AF3DF}"/>
              </a:ext>
            </a:extLst>
          </p:cNvPr>
          <p:cNvSpPr>
            <a:spLocks noGrp="1" noChangeArrowheads="1"/>
          </p:cNvSpPr>
          <p:nvPr>
            <p:ph type="body" sz="quarter" idx="3"/>
          </p:nvPr>
        </p:nvSpPr>
        <p:spPr bwMode="auto">
          <a:xfrm>
            <a:off x="914400" y="4294188"/>
            <a:ext cx="50292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a:extLst>
              <a:ext uri="{FF2B5EF4-FFF2-40B4-BE49-F238E27FC236}">
                <a16:creationId xmlns:a16="http://schemas.microsoft.com/office/drawing/2014/main" id="{F596DE39-8128-7A1B-DA7D-4B19EC1C5E63}"/>
              </a:ext>
            </a:extLst>
          </p:cNvPr>
          <p:cNvSpPr>
            <a:spLocks noGrp="1" noChangeArrowheads="1"/>
          </p:cNvSpPr>
          <p:nvPr>
            <p:ph type="ftr" sz="quarter" idx="4"/>
          </p:nvPr>
        </p:nvSpPr>
        <p:spPr bwMode="auto">
          <a:xfrm>
            <a:off x="0" y="8589963"/>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b" anchorCtr="0" compatLnSpc="1">
            <a:prstTxWarp prst="textNoShape">
              <a:avLst/>
            </a:prstTxWarp>
          </a:bodyPr>
          <a:lstStyle>
            <a:lvl1pPr defTabSz="908050">
              <a:defRPr sz="1200"/>
            </a:lvl1pPr>
          </a:lstStyle>
          <a:p>
            <a:pPr>
              <a:defRPr/>
            </a:pPr>
            <a:endParaRPr lang="en-US"/>
          </a:p>
        </p:txBody>
      </p:sp>
      <p:sp>
        <p:nvSpPr>
          <p:cNvPr id="10247" name="Rectangle 7">
            <a:extLst>
              <a:ext uri="{FF2B5EF4-FFF2-40B4-BE49-F238E27FC236}">
                <a16:creationId xmlns:a16="http://schemas.microsoft.com/office/drawing/2014/main" id="{509A3ED7-DB02-0115-7644-D47E948D5F74}"/>
              </a:ext>
            </a:extLst>
          </p:cNvPr>
          <p:cNvSpPr>
            <a:spLocks noGrp="1" noChangeArrowheads="1"/>
          </p:cNvSpPr>
          <p:nvPr>
            <p:ph type="sldNum" sz="quarter" idx="5"/>
          </p:nvPr>
        </p:nvSpPr>
        <p:spPr bwMode="auto">
          <a:xfrm>
            <a:off x="3886200" y="8589963"/>
            <a:ext cx="29718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42" tIns="45421" rIns="90842" bIns="45421" numCol="1" anchor="b" anchorCtr="0" compatLnSpc="1">
            <a:prstTxWarp prst="textNoShape">
              <a:avLst/>
            </a:prstTxWarp>
          </a:bodyPr>
          <a:lstStyle>
            <a:lvl1pPr algn="r" defTabSz="908050">
              <a:defRPr sz="1200"/>
            </a:lvl1pPr>
          </a:lstStyle>
          <a:p>
            <a:fld id="{27CB3936-26B5-4A21-8FD2-5A2707A8EC0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36C03B7E-5728-8441-BA55-9DB527E4BB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C0FEDBD-0BD3-4FB3-83F4-900E75B2A6F4}" type="slidenum">
              <a:rPr lang="en-US" altLang="en-US" sz="1200"/>
              <a:pPr eaLnBrk="1" hangingPunct="1"/>
              <a:t>1</a:t>
            </a:fld>
            <a:endParaRPr lang="en-US" altLang="en-US" sz="1200"/>
          </a:p>
        </p:txBody>
      </p:sp>
      <p:sp>
        <p:nvSpPr>
          <p:cNvPr id="89091" name="Rectangle 2">
            <a:extLst>
              <a:ext uri="{FF2B5EF4-FFF2-40B4-BE49-F238E27FC236}">
                <a16:creationId xmlns:a16="http://schemas.microsoft.com/office/drawing/2014/main" id="{9BF6199F-066A-7C54-CCD5-9043F8254C08}"/>
              </a:ext>
            </a:extLst>
          </p:cNvPr>
          <p:cNvSpPr>
            <a:spLocks noChangeArrowheads="1" noTextEdit="1"/>
          </p:cNvSpPr>
          <p:nvPr>
            <p:ph type="sldImg"/>
          </p:nvPr>
        </p:nvSpPr>
        <p:spPr>
          <a:ln/>
        </p:spPr>
      </p:sp>
      <p:sp>
        <p:nvSpPr>
          <p:cNvPr id="89092" name="Rectangle 3">
            <a:extLst>
              <a:ext uri="{FF2B5EF4-FFF2-40B4-BE49-F238E27FC236}">
                <a16:creationId xmlns:a16="http://schemas.microsoft.com/office/drawing/2014/main" id="{D50ECD49-EF02-8950-B4D6-DE35AFA09E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Setting aside using PIF tools for bird conservation, let’s think about it from a land management point of view.  How can the PIF products catalyze implementation?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7A6619F0-0900-09BC-95E6-54B7FC6ECF15}"/>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D9D32E4-8B23-4D70-85E3-1EDB258FB1B3}" type="slidenum">
              <a:rPr lang="en-US" altLang="en-US" sz="1200"/>
              <a:pPr eaLnBrk="1" hangingPunct="1"/>
              <a:t>64</a:t>
            </a:fld>
            <a:endParaRPr lang="en-US" altLang="en-US" sz="1200"/>
          </a:p>
        </p:txBody>
      </p:sp>
      <p:sp>
        <p:nvSpPr>
          <p:cNvPr id="98307" name="Rectangle 2">
            <a:extLst>
              <a:ext uri="{FF2B5EF4-FFF2-40B4-BE49-F238E27FC236}">
                <a16:creationId xmlns:a16="http://schemas.microsoft.com/office/drawing/2014/main" id="{172318EA-0A73-6707-2195-685CB45937AD}"/>
              </a:ext>
            </a:extLst>
          </p:cNvPr>
          <p:cNvSpPr>
            <a:spLocks noChangeArrowheads="1" noTextEdit="1"/>
          </p:cNvSpPr>
          <p:nvPr>
            <p:ph type="sldImg"/>
          </p:nvPr>
        </p:nvSpPr>
        <p:spPr>
          <a:ln/>
        </p:spPr>
      </p:sp>
      <p:sp>
        <p:nvSpPr>
          <p:cNvPr id="98308" name="Rectangle 3">
            <a:extLst>
              <a:ext uri="{FF2B5EF4-FFF2-40B4-BE49-F238E27FC236}">
                <a16:creationId xmlns:a16="http://schemas.microsoft.com/office/drawing/2014/main" id="{8D445C4E-6393-11E7-EB7C-EAAC15F44AAC}"/>
              </a:ext>
            </a:extLst>
          </p:cNvPr>
          <p:cNvSpPr>
            <a:spLocks noGrp="1" noChangeArrowheads="1"/>
          </p:cNvSpPr>
          <p:nvPr>
            <p:ph type="body" idx="1"/>
          </p:nvPr>
        </p:nvSpPr>
        <p:spPr>
          <a:noFill/>
        </p:spPr>
        <p:txBody>
          <a:bodyPr/>
          <a:lstStyle/>
          <a:p>
            <a:pPr eaLnBrk="1" hangingPunct="1"/>
            <a:r>
              <a:rPr lang="en-US" altLang="en-US" b="1"/>
              <a:t>Agencies strive to realize management models.</a:t>
            </a:r>
          </a:p>
          <a:p>
            <a:pPr eaLnBrk="1" hangingPunct="1"/>
            <a:endParaRPr lang="en-US" altLang="en-US" b="1"/>
          </a:p>
          <a:p>
            <a:pPr eaLnBrk="1" hangingPunct="1"/>
            <a:r>
              <a:rPr lang="en-US" altLang="en-US" b="1"/>
              <a:t>Ecosystem Management and Adaptive Management</a:t>
            </a:r>
            <a:endParaRPr lang="en-US" altLang="en-US"/>
          </a:p>
          <a:p>
            <a:pPr eaLnBrk="1" hangingPunct="1"/>
            <a:r>
              <a:rPr lang="en-US" altLang="en-US" b="1"/>
              <a:t> </a:t>
            </a:r>
            <a:endParaRPr lang="en-US" altLang="en-US"/>
          </a:p>
          <a:p>
            <a:pPr eaLnBrk="1" hangingPunct="1"/>
            <a:r>
              <a:rPr lang="en-US" altLang="en-US" b="1"/>
              <a:t>Core to the current management paradigms in place in the US. </a:t>
            </a:r>
            <a:endParaRPr lang="en-US" altLang="en-US"/>
          </a:p>
          <a:p>
            <a:pPr eaLnBrk="1" hangingPunct="1"/>
            <a:r>
              <a:rPr lang="en-US" altLang="en-US" b="1"/>
              <a:t> </a:t>
            </a:r>
            <a:endParaRPr lang="en-US" altLang="en-US"/>
          </a:p>
          <a:p>
            <a:pPr eaLnBrk="1" hangingPunct="1"/>
            <a:r>
              <a:rPr lang="en-US" altLang="en-US" b="1"/>
              <a:t>Are these models being fully implemented?</a:t>
            </a:r>
            <a:endParaRPr lang="en-US" altLang="en-US"/>
          </a:p>
          <a:p>
            <a:pPr eaLnBrk="1" hangingPunct="1"/>
            <a:r>
              <a:rPr lang="en-US" altLang="en-US" b="1"/>
              <a:t>Management at relevant scales – fire adapted ecosystems, bird population objectives</a:t>
            </a:r>
            <a:endParaRPr lang="en-US" altLang="en-US"/>
          </a:p>
          <a:p>
            <a:pPr eaLnBrk="1" hangingPunct="1"/>
            <a:r>
              <a:rPr lang="en-US" altLang="en-US" b="1"/>
              <a:t>Monitoring – considered in management design or used to evaluate effectiveness</a:t>
            </a:r>
            <a:endParaRPr lang="en-US" altLang="en-US"/>
          </a:p>
          <a:p>
            <a:pPr eaLnBrk="1" hangingPunct="1"/>
            <a:r>
              <a:rPr lang="en-US" altLang="en-US" b="1"/>
              <a:t> </a:t>
            </a:r>
            <a:endParaRPr lang="en-US" altLang="en-US"/>
          </a:p>
          <a:p>
            <a:pPr eaLnBrk="1" hangingPunct="1"/>
            <a:r>
              <a:rPr lang="en-US" altLang="en-US" b="1"/>
              <a:t>Linking PIF approach to ecosystem management and adaptive management</a:t>
            </a:r>
            <a:endParaRPr lang="en-US" altLang="en-US"/>
          </a:p>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FA15E571-4C82-1330-71CD-1E60ADF60D5E}"/>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62E60C8-AE26-4449-994F-3BF67FEF09EE}" type="slidenum">
              <a:rPr lang="en-US" altLang="en-US" sz="1200"/>
              <a:pPr eaLnBrk="1" hangingPunct="1"/>
              <a:t>65</a:t>
            </a:fld>
            <a:endParaRPr lang="en-US" altLang="en-US" sz="1200"/>
          </a:p>
        </p:txBody>
      </p:sp>
      <p:sp>
        <p:nvSpPr>
          <p:cNvPr id="99331" name="Rectangle 2">
            <a:extLst>
              <a:ext uri="{FF2B5EF4-FFF2-40B4-BE49-F238E27FC236}">
                <a16:creationId xmlns:a16="http://schemas.microsoft.com/office/drawing/2014/main" id="{F3F0E7E1-2A1F-A118-B583-37ED463A0FE3}"/>
              </a:ext>
            </a:extLst>
          </p:cNvPr>
          <p:cNvSpPr>
            <a:spLocks noChangeArrowheads="1" noTextEdit="1"/>
          </p:cNvSpPr>
          <p:nvPr>
            <p:ph type="sldImg"/>
          </p:nvPr>
        </p:nvSpPr>
        <p:spPr>
          <a:ln/>
        </p:spPr>
      </p:sp>
      <p:sp>
        <p:nvSpPr>
          <p:cNvPr id="99332" name="Rectangle 3">
            <a:extLst>
              <a:ext uri="{FF2B5EF4-FFF2-40B4-BE49-F238E27FC236}">
                <a16:creationId xmlns:a16="http://schemas.microsoft.com/office/drawing/2014/main" id="{A840A658-C27F-A07A-2248-CC1935A244EC}"/>
              </a:ext>
            </a:extLst>
          </p:cNvPr>
          <p:cNvSpPr>
            <a:spLocks noGrp="1" noChangeArrowheads="1"/>
          </p:cNvSpPr>
          <p:nvPr>
            <p:ph type="body" idx="1"/>
          </p:nvPr>
        </p:nvSpPr>
        <p:spPr>
          <a:noFill/>
        </p:spPr>
        <p:txBody>
          <a:bodyPr/>
          <a:lstStyle/>
          <a:p>
            <a:pPr eaLnBrk="1" hangingPunct="1"/>
            <a:r>
              <a:rPr lang="en-US" altLang="en-US" b="1"/>
              <a:t>Agencies strive to realize management models.</a:t>
            </a:r>
          </a:p>
          <a:p>
            <a:pPr eaLnBrk="1" hangingPunct="1"/>
            <a:endParaRPr lang="en-US" altLang="en-US" b="1"/>
          </a:p>
          <a:p>
            <a:pPr eaLnBrk="1" hangingPunct="1"/>
            <a:r>
              <a:rPr lang="en-US" altLang="en-US" b="1"/>
              <a:t>Ecosystem Management and Adaptive Management</a:t>
            </a:r>
            <a:endParaRPr lang="en-US" altLang="en-US"/>
          </a:p>
          <a:p>
            <a:pPr eaLnBrk="1" hangingPunct="1"/>
            <a:r>
              <a:rPr lang="en-US" altLang="en-US" b="1"/>
              <a:t> </a:t>
            </a:r>
            <a:endParaRPr lang="en-US" altLang="en-US"/>
          </a:p>
          <a:p>
            <a:pPr eaLnBrk="1" hangingPunct="1"/>
            <a:r>
              <a:rPr lang="en-US" altLang="en-US" b="1"/>
              <a:t>Core to the current management paradigms in place in the US. </a:t>
            </a:r>
            <a:endParaRPr lang="en-US" altLang="en-US"/>
          </a:p>
          <a:p>
            <a:pPr eaLnBrk="1" hangingPunct="1"/>
            <a:r>
              <a:rPr lang="en-US" altLang="en-US" b="1"/>
              <a:t> </a:t>
            </a:r>
            <a:endParaRPr lang="en-US" altLang="en-US"/>
          </a:p>
          <a:p>
            <a:pPr eaLnBrk="1" hangingPunct="1"/>
            <a:r>
              <a:rPr lang="en-US" altLang="en-US" b="1"/>
              <a:t>Are these models being fully implemented?</a:t>
            </a:r>
            <a:endParaRPr lang="en-US" altLang="en-US"/>
          </a:p>
          <a:p>
            <a:pPr eaLnBrk="1" hangingPunct="1"/>
            <a:r>
              <a:rPr lang="en-US" altLang="en-US" b="1"/>
              <a:t>Management at relevant scales – fire adapted ecosystems, bird population objectives</a:t>
            </a:r>
            <a:endParaRPr lang="en-US" altLang="en-US"/>
          </a:p>
          <a:p>
            <a:pPr eaLnBrk="1" hangingPunct="1"/>
            <a:r>
              <a:rPr lang="en-US" altLang="en-US" b="1"/>
              <a:t>Monitoring – considered in management design or used to evaluate effectiveness</a:t>
            </a:r>
            <a:endParaRPr lang="en-US" altLang="en-US"/>
          </a:p>
          <a:p>
            <a:pPr eaLnBrk="1" hangingPunct="1"/>
            <a:r>
              <a:rPr lang="en-US" altLang="en-US" b="1"/>
              <a:t> </a:t>
            </a:r>
            <a:endParaRPr lang="en-US" altLang="en-US"/>
          </a:p>
          <a:p>
            <a:pPr eaLnBrk="1" hangingPunct="1"/>
            <a:r>
              <a:rPr lang="en-US" altLang="en-US" b="1"/>
              <a:t>Linking PIF approach to ecosystem management and adaptive management</a:t>
            </a:r>
            <a:endParaRPr lang="en-US" altLang="en-US"/>
          </a:p>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C451BDA-D4D2-8F35-D7C4-AD0B62FD4C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0A4A315-637E-4511-9350-FDBB03719E62}" type="slidenum">
              <a:rPr lang="en-US" altLang="en-US" sz="1200"/>
              <a:pPr eaLnBrk="1" hangingPunct="1"/>
              <a:t>66</a:t>
            </a:fld>
            <a:endParaRPr lang="en-US" altLang="en-US" sz="1200"/>
          </a:p>
        </p:txBody>
      </p:sp>
      <p:sp>
        <p:nvSpPr>
          <p:cNvPr id="100355" name="Rectangle 2">
            <a:extLst>
              <a:ext uri="{FF2B5EF4-FFF2-40B4-BE49-F238E27FC236}">
                <a16:creationId xmlns:a16="http://schemas.microsoft.com/office/drawing/2014/main" id="{EE91DD2F-9644-5FEF-B8C7-6BD7ECE1CE1C}"/>
              </a:ext>
            </a:extLst>
          </p:cNvPr>
          <p:cNvSpPr>
            <a:spLocks noChangeArrowheads="1" noTextEdit="1"/>
          </p:cNvSpPr>
          <p:nvPr>
            <p:ph type="sldImg"/>
          </p:nvPr>
        </p:nvSpPr>
        <p:spPr>
          <a:ln/>
        </p:spPr>
      </p:sp>
      <p:sp>
        <p:nvSpPr>
          <p:cNvPr id="100356" name="Rectangle 3">
            <a:extLst>
              <a:ext uri="{FF2B5EF4-FFF2-40B4-BE49-F238E27FC236}">
                <a16:creationId xmlns:a16="http://schemas.microsoft.com/office/drawing/2014/main" id="{29705C46-C636-1AF7-C877-4D2CFAA2A6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recently published a series of examples that highlight successes in bird conservation, both the science and process of adaptive management.  This is available online:     library.fws.gov/BTP/information-ecosystem-management-2011.pdf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4F8B73E8-73B0-4740-9848-4DF88B282759}"/>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EF0B992-2900-4DF6-BAA1-EDB0B151D230}" type="slidenum">
              <a:rPr lang="en-US" altLang="en-US" sz="1200"/>
              <a:pPr eaLnBrk="1" hangingPunct="1"/>
              <a:t>67</a:t>
            </a:fld>
            <a:endParaRPr lang="en-US" altLang="en-US" sz="1200"/>
          </a:p>
        </p:txBody>
      </p:sp>
      <p:sp>
        <p:nvSpPr>
          <p:cNvPr id="101379" name="Rectangle 2">
            <a:extLst>
              <a:ext uri="{FF2B5EF4-FFF2-40B4-BE49-F238E27FC236}">
                <a16:creationId xmlns:a16="http://schemas.microsoft.com/office/drawing/2014/main" id="{79BF11B2-488A-9F13-73D2-5F465E0CECD4}"/>
              </a:ext>
            </a:extLst>
          </p:cNvPr>
          <p:cNvSpPr>
            <a:spLocks noChangeArrowheads="1" noTextEdit="1"/>
          </p:cNvSpPr>
          <p:nvPr>
            <p:ph type="sldImg"/>
          </p:nvPr>
        </p:nvSpPr>
        <p:spPr>
          <a:xfrm>
            <a:off x="1168400" y="677863"/>
            <a:ext cx="4521200" cy="3390900"/>
          </a:xfrm>
          <a:ln/>
        </p:spPr>
      </p:sp>
      <p:sp>
        <p:nvSpPr>
          <p:cNvPr id="101380" name="Rectangle 3">
            <a:extLst>
              <a:ext uri="{FF2B5EF4-FFF2-40B4-BE49-F238E27FC236}">
                <a16:creationId xmlns:a16="http://schemas.microsoft.com/office/drawing/2014/main" id="{9EC80120-648C-6859-93D3-D3BA0547DCD2}"/>
              </a:ext>
            </a:extLst>
          </p:cNvPr>
          <p:cNvSpPr>
            <a:spLocks noGrp="1" noChangeArrowheads="1"/>
          </p:cNvSpPr>
          <p:nvPr>
            <p:ph type="body" idx="1"/>
          </p:nvPr>
        </p:nvSpPr>
        <p:spPr>
          <a:xfrm>
            <a:off x="914400" y="4294188"/>
            <a:ext cx="5029200" cy="4068762"/>
          </a:xfrm>
          <a:noFill/>
        </p:spPr>
        <p:txBody>
          <a:bodyPr/>
          <a:lstStyle/>
          <a:p>
            <a:pPr eaLnBrk="1" hangingPunct="1"/>
            <a:r>
              <a:rPr lang="en-US" altLang="en-US"/>
              <a:t>Regional plans use a focal species approach (Chase &amp; Geupel, 2005) to propose habitat-based conservation objectives for both at-risk and more common species. The habitat objectives and focal species represent a variety of conditions needed to recover and sustain diverse landbird populations within the areas and habitats covered by the plans.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EE5B0B56-D5D4-656D-EB2F-696FD6F46F13}"/>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96ED8D1-235A-40F1-9DE9-8989A0BBF2E5}" type="slidenum">
              <a:rPr lang="en-US" altLang="en-US" sz="1200"/>
              <a:pPr eaLnBrk="1" hangingPunct="1"/>
              <a:t>68</a:t>
            </a:fld>
            <a:endParaRPr lang="en-US" altLang="en-US" sz="1200"/>
          </a:p>
        </p:txBody>
      </p:sp>
      <p:sp>
        <p:nvSpPr>
          <p:cNvPr id="102403" name="Rectangle 2">
            <a:extLst>
              <a:ext uri="{FF2B5EF4-FFF2-40B4-BE49-F238E27FC236}">
                <a16:creationId xmlns:a16="http://schemas.microsoft.com/office/drawing/2014/main" id="{D129D086-305A-C58B-ED17-16074F046995}"/>
              </a:ext>
            </a:extLst>
          </p:cNvPr>
          <p:cNvSpPr>
            <a:spLocks noChangeArrowheads="1" noTextEdit="1"/>
          </p:cNvSpPr>
          <p:nvPr>
            <p:ph type="sldImg"/>
          </p:nvPr>
        </p:nvSpPr>
        <p:spPr>
          <a:ln/>
        </p:spPr>
      </p:sp>
      <p:sp>
        <p:nvSpPr>
          <p:cNvPr id="102404" name="Rectangle 3">
            <a:extLst>
              <a:ext uri="{FF2B5EF4-FFF2-40B4-BE49-F238E27FC236}">
                <a16:creationId xmlns:a16="http://schemas.microsoft.com/office/drawing/2014/main" id="{473FC62B-4E20-25F5-813A-46D77048D752}"/>
              </a:ext>
            </a:extLst>
          </p:cNvPr>
          <p:cNvSpPr>
            <a:spLocks noGrp="1" noChangeArrowheads="1"/>
          </p:cNvSpPr>
          <p:nvPr>
            <p:ph type="body" idx="1"/>
          </p:nvPr>
        </p:nvSpPr>
        <p:spPr>
          <a:noFill/>
        </p:spPr>
        <p:txBody>
          <a:bodyPr/>
          <a:lstStyle/>
          <a:p>
            <a:pPr eaLnBrk="1" hangingPunct="1"/>
            <a:r>
              <a:rPr lang="en-US" altLang="en-US"/>
              <a:t>The plans use a focal species approach to propose habitat-based conservation objectives for both at-risk and more common species. The habitat objectives and focal species represent a variety of conditions needed to recover and sustain diverse landbird populations within the areas and habitats covered by the plans.</a:t>
            </a:r>
          </a:p>
          <a:p>
            <a:pPr eaLnBrk="1" hangingPunct="1"/>
            <a:endParaRPr lang="en-US" altLang="en-US"/>
          </a:p>
          <a:p>
            <a:pPr eaLnBrk="1" hangingPunct="1"/>
            <a:r>
              <a:rPr lang="en-US" altLang="en-US"/>
              <a:t>Focal species approach (Chase &amp; Geupel, 2005) to propose habitat-based conservation objectives for both at-risk and more common species. The habitat bjectives and focal species represent a variety of conditions needed to recover and sustain diverse landbird populations within the areas and habitats covered by the plans.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43F38967-DD54-45D4-6016-A60A26A314F4}"/>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B82C9B6-11B7-4753-A2CC-DDD4C3CABA80}" type="slidenum">
              <a:rPr lang="en-US" altLang="en-US" sz="1200"/>
              <a:pPr eaLnBrk="1" hangingPunct="1"/>
              <a:t>69</a:t>
            </a:fld>
            <a:endParaRPr lang="en-US" altLang="en-US" sz="1200"/>
          </a:p>
        </p:txBody>
      </p:sp>
      <p:sp>
        <p:nvSpPr>
          <p:cNvPr id="103427" name="Rectangle 2">
            <a:extLst>
              <a:ext uri="{FF2B5EF4-FFF2-40B4-BE49-F238E27FC236}">
                <a16:creationId xmlns:a16="http://schemas.microsoft.com/office/drawing/2014/main" id="{79B5214F-BD03-B4E2-F452-ABF27D92127E}"/>
              </a:ext>
            </a:extLst>
          </p:cNvPr>
          <p:cNvSpPr>
            <a:spLocks noChangeArrowheads="1" noTextEdit="1"/>
          </p:cNvSpPr>
          <p:nvPr>
            <p:ph type="sldImg"/>
          </p:nvPr>
        </p:nvSpPr>
        <p:spPr>
          <a:ln/>
        </p:spPr>
      </p:sp>
      <p:sp>
        <p:nvSpPr>
          <p:cNvPr id="103428" name="Rectangle 3">
            <a:extLst>
              <a:ext uri="{FF2B5EF4-FFF2-40B4-BE49-F238E27FC236}">
                <a16:creationId xmlns:a16="http://schemas.microsoft.com/office/drawing/2014/main" id="{DF3BC31C-B71B-7447-1A6B-D1EC1264DDF8}"/>
              </a:ext>
            </a:extLst>
          </p:cNvPr>
          <p:cNvSpPr>
            <a:spLocks noGrp="1" noChangeArrowheads="1"/>
          </p:cNvSpPr>
          <p:nvPr>
            <p:ph type="body" idx="1"/>
          </p:nvPr>
        </p:nvSpPr>
        <p:spPr>
          <a:noFill/>
        </p:spPr>
        <p:txBody>
          <a:bodyPr/>
          <a:lstStyle/>
          <a:p>
            <a:pPr eaLnBrk="1" hangingPunct="1"/>
            <a:r>
              <a:rPr lang="en-US" altLang="en-US"/>
              <a:t>The plans use a focal species approach to propose habitat-based conservation objectives for both at-risk and more common species. The habitat objectives and focal species represent a variety of conditions needed to recover and sustain diverse landbird populations within the areas and habitats covered by the plans.</a:t>
            </a:r>
          </a:p>
          <a:p>
            <a:pPr eaLnBrk="1" hangingPunct="1"/>
            <a:endParaRPr lang="en-US" altLang="en-US"/>
          </a:p>
          <a:p>
            <a:pPr eaLnBrk="1" hangingPunct="1"/>
            <a:r>
              <a:rPr lang="en-US" altLang="en-US"/>
              <a:t>Focal species approach (Chase &amp; Geupel, 2005) to propose habitat-based conservation objectives for both at-risk and more common species. The habitat bjectives and focal species represent a variety of conditions needed to recover and sustain diverse landbird populations within the areas and habitats covered by the plans.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65A77C83-D9C8-BE26-FCA7-19788125C721}"/>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C5D44C6-E809-4438-9FC8-D16444FCFA85}" type="slidenum">
              <a:rPr lang="en-US" altLang="en-US" sz="1200"/>
              <a:pPr eaLnBrk="1" hangingPunct="1"/>
              <a:t>70</a:t>
            </a:fld>
            <a:endParaRPr lang="en-US" altLang="en-US" sz="1200"/>
          </a:p>
        </p:txBody>
      </p:sp>
      <p:sp>
        <p:nvSpPr>
          <p:cNvPr id="104451" name="Rectangle 2">
            <a:extLst>
              <a:ext uri="{FF2B5EF4-FFF2-40B4-BE49-F238E27FC236}">
                <a16:creationId xmlns:a16="http://schemas.microsoft.com/office/drawing/2014/main" id="{5C8A2ED5-68D2-935D-7E2E-7C5045A6ECC2}"/>
              </a:ext>
            </a:extLst>
          </p:cNvPr>
          <p:cNvSpPr>
            <a:spLocks noChangeArrowheads="1" noTextEdit="1"/>
          </p:cNvSpPr>
          <p:nvPr>
            <p:ph type="sldImg"/>
          </p:nvPr>
        </p:nvSpPr>
        <p:spPr>
          <a:xfrm>
            <a:off x="1168400" y="677863"/>
            <a:ext cx="4521200" cy="3390900"/>
          </a:xfrm>
          <a:ln/>
        </p:spPr>
      </p:sp>
      <p:sp>
        <p:nvSpPr>
          <p:cNvPr id="104452" name="Rectangle 3">
            <a:extLst>
              <a:ext uri="{FF2B5EF4-FFF2-40B4-BE49-F238E27FC236}">
                <a16:creationId xmlns:a16="http://schemas.microsoft.com/office/drawing/2014/main" id="{B033F18C-6175-89DD-FFD3-993E57F81189}"/>
              </a:ext>
            </a:extLst>
          </p:cNvPr>
          <p:cNvSpPr>
            <a:spLocks noGrp="1" noChangeArrowheads="1"/>
          </p:cNvSpPr>
          <p:nvPr>
            <p:ph type="body" idx="1"/>
          </p:nvPr>
        </p:nvSpPr>
        <p:spPr>
          <a:xfrm>
            <a:off x="914400" y="4294188"/>
            <a:ext cx="5029200" cy="4068762"/>
          </a:xfrm>
          <a:noFill/>
        </p:spPr>
        <p:txBody>
          <a:bodyPr/>
          <a:lstStyle/>
          <a:p>
            <a:pPr eaLnBrk="1" hangingPunct="1"/>
            <a:r>
              <a:rPr lang="en-US" altLang="en-US"/>
              <a:t>Identify groups of birds with different habitat associations.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0F83250D-08BB-CE7A-C95B-8DB86BBCB19B}"/>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75760AC-DDCF-4586-A8F2-12552E6522BE}" type="slidenum">
              <a:rPr lang="en-US" altLang="en-US" sz="1200"/>
              <a:pPr eaLnBrk="1" hangingPunct="1"/>
              <a:t>71</a:t>
            </a:fld>
            <a:endParaRPr lang="en-US" altLang="en-US" sz="1200"/>
          </a:p>
        </p:txBody>
      </p:sp>
      <p:sp>
        <p:nvSpPr>
          <p:cNvPr id="105475" name="Rectangle 2">
            <a:extLst>
              <a:ext uri="{FF2B5EF4-FFF2-40B4-BE49-F238E27FC236}">
                <a16:creationId xmlns:a16="http://schemas.microsoft.com/office/drawing/2014/main" id="{0DE255D8-0BB4-2ACB-94B3-541CE3866782}"/>
              </a:ext>
            </a:extLst>
          </p:cNvPr>
          <p:cNvSpPr>
            <a:spLocks noChangeArrowheads="1" noTextEdit="1"/>
          </p:cNvSpPr>
          <p:nvPr>
            <p:ph type="sldImg"/>
          </p:nvPr>
        </p:nvSpPr>
        <p:spPr>
          <a:ln/>
        </p:spPr>
      </p:sp>
      <p:sp>
        <p:nvSpPr>
          <p:cNvPr id="105476" name="Rectangle 3">
            <a:extLst>
              <a:ext uri="{FF2B5EF4-FFF2-40B4-BE49-F238E27FC236}">
                <a16:creationId xmlns:a16="http://schemas.microsoft.com/office/drawing/2014/main" id="{2DF92456-C939-DA40-0DE7-E319D5A8EE12}"/>
              </a:ext>
            </a:extLst>
          </p:cNvPr>
          <p:cNvSpPr>
            <a:spLocks noGrp="1" noChangeArrowheads="1"/>
          </p:cNvSpPr>
          <p:nvPr>
            <p:ph type="body" idx="1"/>
          </p:nvPr>
        </p:nvSpPr>
        <p:spPr>
          <a:noFill/>
        </p:spPr>
        <p:txBody>
          <a:bodyPr/>
          <a:lstStyle/>
          <a:p>
            <a:pPr eaLnBrk="1" hangingPunct="1"/>
            <a:r>
              <a:rPr lang="en-US" altLang="en-US"/>
              <a:t>Data brought together in a new node of the Avian Knowledge Network – Avian Knowledge Northwest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D44986F-B025-5F3B-96E8-95A4EBFC9F42}"/>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C32E57D-61C6-42D2-8982-DB1A82F74E75}" type="slidenum">
              <a:rPr lang="en-US" altLang="en-US" sz="1200"/>
              <a:pPr eaLnBrk="1" hangingPunct="1"/>
              <a:t>72</a:t>
            </a:fld>
            <a:endParaRPr lang="en-US" altLang="en-US" sz="1200"/>
          </a:p>
        </p:txBody>
      </p:sp>
      <p:sp>
        <p:nvSpPr>
          <p:cNvPr id="106499" name="Rectangle 2">
            <a:extLst>
              <a:ext uri="{FF2B5EF4-FFF2-40B4-BE49-F238E27FC236}">
                <a16:creationId xmlns:a16="http://schemas.microsoft.com/office/drawing/2014/main" id="{C519516A-D1BE-C2B9-6373-F5DF20D5D681}"/>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4D0E8CBC-4647-F298-DBEE-002A4AD7747C}"/>
              </a:ext>
            </a:extLst>
          </p:cNvPr>
          <p:cNvSpPr>
            <a:spLocks noGrp="1" noChangeArrowheads="1"/>
          </p:cNvSpPr>
          <p:nvPr>
            <p:ph type="body" idx="1"/>
          </p:nvPr>
        </p:nvSpPr>
        <p:spPr>
          <a:noFill/>
        </p:spPr>
        <p:txBody>
          <a:bodyPr/>
          <a:lstStyle/>
          <a:p>
            <a:r>
              <a:rPr lang="en-US" altLang="en-US"/>
              <a:t>Climate Smart adaptative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4CA4688-3955-0EDF-F7EF-FC30DE3B121E}"/>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BEBEB67-22B1-45C9-B467-638B9AB7E56A}" type="slidenum">
              <a:rPr lang="en-US" altLang="en-US" sz="1200">
                <a:solidFill>
                  <a:srgbClr val="000000"/>
                </a:solidFill>
              </a:rPr>
              <a:pPr eaLnBrk="1" hangingPunct="1"/>
              <a:t>73</a:t>
            </a:fld>
            <a:endParaRPr lang="en-US" altLang="en-US" sz="1200">
              <a:solidFill>
                <a:srgbClr val="000000"/>
              </a:solidFill>
            </a:endParaRPr>
          </a:p>
        </p:txBody>
      </p:sp>
      <p:sp>
        <p:nvSpPr>
          <p:cNvPr id="107523" name="Rectangle 2">
            <a:extLst>
              <a:ext uri="{FF2B5EF4-FFF2-40B4-BE49-F238E27FC236}">
                <a16:creationId xmlns:a16="http://schemas.microsoft.com/office/drawing/2014/main" id="{F997C06E-DF4E-B347-5CC5-8D5749F4D4C8}"/>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32EDC62B-6607-64B3-AF59-0E9C30F7107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57BA10AD-3689-39DE-E4A4-FA5C47F34ACE}"/>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A91CC5C-C954-41EB-AC9B-D991872355F0}" type="slidenum">
              <a:rPr lang="en-US" altLang="en-US" sz="1200"/>
              <a:pPr eaLnBrk="1" hangingPunct="1"/>
              <a:t>2</a:t>
            </a:fld>
            <a:endParaRPr lang="en-US" altLang="en-US" sz="1200"/>
          </a:p>
        </p:txBody>
      </p:sp>
      <p:sp>
        <p:nvSpPr>
          <p:cNvPr id="90115" name="Rectangle 2">
            <a:extLst>
              <a:ext uri="{FF2B5EF4-FFF2-40B4-BE49-F238E27FC236}">
                <a16:creationId xmlns:a16="http://schemas.microsoft.com/office/drawing/2014/main" id="{5C974E72-979D-0062-9B04-3E03AD077552}"/>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3BE61F1E-6042-8CEC-8BAA-C90AF842F22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7D5F70C9-7F2F-2133-5EE2-482A905D6901}"/>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C9F6401-AC97-4DCB-B6D7-1D53C15111DE}" type="slidenum">
              <a:rPr lang="en-US" altLang="en-US" sz="1200">
                <a:solidFill>
                  <a:srgbClr val="000000"/>
                </a:solidFill>
              </a:rPr>
              <a:pPr eaLnBrk="1" hangingPunct="1"/>
              <a:t>74</a:t>
            </a:fld>
            <a:endParaRPr lang="en-US" altLang="en-US" sz="1200">
              <a:solidFill>
                <a:srgbClr val="000000"/>
              </a:solidFill>
            </a:endParaRPr>
          </a:p>
        </p:txBody>
      </p:sp>
      <p:sp>
        <p:nvSpPr>
          <p:cNvPr id="108547" name="Rectangle 2">
            <a:extLst>
              <a:ext uri="{FF2B5EF4-FFF2-40B4-BE49-F238E27FC236}">
                <a16:creationId xmlns:a16="http://schemas.microsoft.com/office/drawing/2014/main" id="{D84B773A-D564-E3DB-3EE2-5ACC5B37FF09}"/>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A0A7A04F-370F-A501-4A54-FAC142491281}"/>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1FCF1459-00BD-FDB7-408F-339A6C72A892}"/>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542CC5B-DA19-425A-B297-72E78981D05D}" type="slidenum">
              <a:rPr lang="en-US" altLang="en-US" sz="1200">
                <a:solidFill>
                  <a:srgbClr val="000000"/>
                </a:solidFill>
              </a:rPr>
              <a:pPr eaLnBrk="1" hangingPunct="1"/>
              <a:t>75</a:t>
            </a:fld>
            <a:endParaRPr lang="en-US" altLang="en-US" sz="1200">
              <a:solidFill>
                <a:srgbClr val="000000"/>
              </a:solidFill>
            </a:endParaRPr>
          </a:p>
        </p:txBody>
      </p:sp>
      <p:sp>
        <p:nvSpPr>
          <p:cNvPr id="109571" name="Rectangle 2">
            <a:extLst>
              <a:ext uri="{FF2B5EF4-FFF2-40B4-BE49-F238E27FC236}">
                <a16:creationId xmlns:a16="http://schemas.microsoft.com/office/drawing/2014/main" id="{C7D81430-767D-1F8B-8508-BC9EE1AE3AD0}"/>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5466B327-3E71-0F03-4626-53962CF15804}"/>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32A21518-9C56-AC9A-337B-279D69C8FA3E}"/>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B1C4E41-EE4F-4251-9BE2-AD5473ECFCED}" type="slidenum">
              <a:rPr lang="en-US" altLang="en-US" sz="1200">
                <a:solidFill>
                  <a:srgbClr val="000000"/>
                </a:solidFill>
              </a:rPr>
              <a:pPr eaLnBrk="1" hangingPunct="1"/>
              <a:t>76</a:t>
            </a:fld>
            <a:endParaRPr lang="en-US" altLang="en-US" sz="1200">
              <a:solidFill>
                <a:srgbClr val="000000"/>
              </a:solidFill>
            </a:endParaRPr>
          </a:p>
        </p:txBody>
      </p:sp>
      <p:sp>
        <p:nvSpPr>
          <p:cNvPr id="110595" name="Rectangle 2">
            <a:extLst>
              <a:ext uri="{FF2B5EF4-FFF2-40B4-BE49-F238E27FC236}">
                <a16:creationId xmlns:a16="http://schemas.microsoft.com/office/drawing/2014/main" id="{0C8B832B-89B1-6829-1ED8-403239826D38}"/>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E0213B97-7688-7279-7F86-0FD093551E3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54A3A67-58D8-A9E9-74B8-3320803C8B8D}"/>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5896A0E-D2BD-4C51-95D7-EE457297382B}" type="slidenum">
              <a:rPr lang="en-US" altLang="en-US" sz="1200">
                <a:solidFill>
                  <a:srgbClr val="000000"/>
                </a:solidFill>
              </a:rPr>
              <a:pPr eaLnBrk="1" hangingPunct="1"/>
              <a:t>77</a:t>
            </a:fld>
            <a:endParaRPr lang="en-US" altLang="en-US" sz="1200">
              <a:solidFill>
                <a:srgbClr val="000000"/>
              </a:solidFill>
            </a:endParaRPr>
          </a:p>
        </p:txBody>
      </p:sp>
      <p:sp>
        <p:nvSpPr>
          <p:cNvPr id="111619" name="Rectangle 2">
            <a:extLst>
              <a:ext uri="{FF2B5EF4-FFF2-40B4-BE49-F238E27FC236}">
                <a16:creationId xmlns:a16="http://schemas.microsoft.com/office/drawing/2014/main" id="{1BC62208-CB80-644C-B384-52B2A04791A2}"/>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29137DFA-2FBF-21D7-9F96-668AF57C2D8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879FB879-9564-A6DD-3911-BB9266531D8E}"/>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690E640-1911-4261-AADE-425BF5FA7FD3}" type="slidenum">
              <a:rPr lang="en-US" altLang="en-US" sz="1200">
                <a:solidFill>
                  <a:srgbClr val="000000"/>
                </a:solidFill>
              </a:rPr>
              <a:pPr eaLnBrk="1" hangingPunct="1"/>
              <a:t>78</a:t>
            </a:fld>
            <a:endParaRPr lang="en-US" altLang="en-US" sz="1200">
              <a:solidFill>
                <a:srgbClr val="000000"/>
              </a:solidFill>
            </a:endParaRPr>
          </a:p>
        </p:txBody>
      </p:sp>
      <p:sp>
        <p:nvSpPr>
          <p:cNvPr id="112643" name="Rectangle 2">
            <a:extLst>
              <a:ext uri="{FF2B5EF4-FFF2-40B4-BE49-F238E27FC236}">
                <a16:creationId xmlns:a16="http://schemas.microsoft.com/office/drawing/2014/main" id="{AF12C03E-25EE-C966-F697-4EC3CC1E73C0}"/>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19986BD6-AC7A-A3DF-CCA0-3E23C3FAD2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A8B0FF44-02EA-B65E-39DB-D210E2AA2855}"/>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2B8AF7D-A927-473E-99E0-5D66889D9A21}" type="slidenum">
              <a:rPr lang="en-US" altLang="en-US" sz="1200">
                <a:solidFill>
                  <a:srgbClr val="000000"/>
                </a:solidFill>
              </a:rPr>
              <a:pPr eaLnBrk="1" hangingPunct="1"/>
              <a:t>79</a:t>
            </a:fld>
            <a:endParaRPr lang="en-US" altLang="en-US" sz="1200">
              <a:solidFill>
                <a:srgbClr val="000000"/>
              </a:solidFill>
            </a:endParaRPr>
          </a:p>
        </p:txBody>
      </p:sp>
      <p:sp>
        <p:nvSpPr>
          <p:cNvPr id="113667" name="Rectangle 2">
            <a:extLst>
              <a:ext uri="{FF2B5EF4-FFF2-40B4-BE49-F238E27FC236}">
                <a16:creationId xmlns:a16="http://schemas.microsoft.com/office/drawing/2014/main" id="{E4E85220-279E-6C48-17E2-3A896ADBED59}"/>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0F39F189-6B8E-575A-5F3C-8EDF01665E4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E87E2AC-2AF5-2644-1AE7-40C23D4048B2}"/>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FC5D701-8DFA-487E-84FE-211841B65B2A}" type="slidenum">
              <a:rPr lang="en-US" altLang="en-US" sz="1200"/>
              <a:pPr eaLnBrk="1" hangingPunct="1"/>
              <a:t>80</a:t>
            </a:fld>
            <a:endParaRPr lang="en-US" altLang="en-US" sz="1200"/>
          </a:p>
        </p:txBody>
      </p:sp>
      <p:sp>
        <p:nvSpPr>
          <p:cNvPr id="114691" name="Rectangle 2">
            <a:extLst>
              <a:ext uri="{FF2B5EF4-FFF2-40B4-BE49-F238E27FC236}">
                <a16:creationId xmlns:a16="http://schemas.microsoft.com/office/drawing/2014/main" id="{43F824B3-49AA-216F-BB0D-400B31CC7575}"/>
              </a:ext>
            </a:extLst>
          </p:cNvPr>
          <p:cNvSpPr>
            <a:spLocks noChangeArrowheads="1" noTextEdit="1"/>
          </p:cNvSpPr>
          <p:nvPr>
            <p:ph type="sldImg"/>
          </p:nvPr>
        </p:nvSpPr>
        <p:spPr>
          <a:ln/>
        </p:spPr>
      </p:sp>
      <p:sp>
        <p:nvSpPr>
          <p:cNvPr id="114692" name="Rectangle 3">
            <a:extLst>
              <a:ext uri="{FF2B5EF4-FFF2-40B4-BE49-F238E27FC236}">
                <a16:creationId xmlns:a16="http://schemas.microsoft.com/office/drawing/2014/main" id="{17A66616-88D6-D9C9-4AB0-3C2F449F673D}"/>
              </a:ext>
            </a:extLst>
          </p:cNvPr>
          <p:cNvSpPr>
            <a:spLocks noGrp="1" noChangeArrowheads="1"/>
          </p:cNvSpPr>
          <p:nvPr>
            <p:ph type="body" idx="1"/>
          </p:nvPr>
        </p:nvSpPr>
        <p:spPr>
          <a:noFill/>
        </p:spPr>
        <p:txBody>
          <a:bodyPr/>
          <a:lstStyle/>
          <a:p>
            <a:pPr eaLnBrk="1" hangingPunct="1"/>
            <a:r>
              <a:rPr lang="en-US" altLang="en-US"/>
              <a:t>Integrated approach to bird conservation brings together human resources from three interrelated spheres: (a) biological foundations; (b) conservation design; and (c) conservation delivery.</a:t>
            </a:r>
          </a:p>
          <a:p>
            <a:pPr eaLnBrk="1" hangingPunct="1"/>
            <a:endParaRPr lang="en-US" altLang="en-US"/>
          </a:p>
          <a:p>
            <a:pPr eaLnBrk="1" hangingPunct="1"/>
            <a:r>
              <a:rPr lang="en-US" altLang="en-US" u="sng"/>
              <a:t>5 Elements process involves a set of five elements that are not necessarily sequential (Will et al., 2005):</a:t>
            </a:r>
          </a:p>
          <a:p>
            <a:pPr eaLnBrk="1" hangingPunct="1"/>
            <a:r>
              <a:rPr lang="en-US" altLang="en-US"/>
              <a:t>1. Landscape characterization and assessment describes current broad-scale habitat conditions and ownership, with attention to the ability of landscapes to sustain bird populations.</a:t>
            </a:r>
          </a:p>
          <a:p>
            <a:pPr eaLnBrk="1" hangingPunct="1"/>
            <a:endParaRPr lang="en-US" altLang="en-US"/>
          </a:p>
          <a:p>
            <a:pPr eaLnBrk="1" hangingPunct="1"/>
            <a:r>
              <a:rPr lang="en-US" altLang="en-US"/>
              <a:t>2. Bird population response modeling involves finer-scale analyses relating vegetation with patterns of species distributions and demographics to predict the response of populations to land management and landscape changes.</a:t>
            </a:r>
          </a:p>
          <a:p>
            <a:pPr eaLnBrk="1" hangingPunct="1"/>
            <a:endParaRPr lang="en-US" altLang="en-US"/>
          </a:p>
          <a:p>
            <a:pPr eaLnBrk="1" hangingPunct="1"/>
            <a:r>
              <a:rPr lang="en-US" altLang="en-US"/>
              <a:t>3. Through conservation opportunities assessment, the cumulative contributions of various holdings, including those that currently support populations as well as those that have the potential to contribute towards populations, are estimated. In essence, conservation opportunities assessment involves the comparison of similar habitat patches to determine which offers the maximum opportunity for meeting conservation</a:t>
            </a:r>
          </a:p>
          <a:p>
            <a:pPr eaLnBrk="1" hangingPunct="1"/>
            <a:r>
              <a:rPr lang="en-US" altLang="en-US"/>
              <a:t>objectives based on a variety of factors, including ownership.</a:t>
            </a:r>
          </a:p>
          <a:p>
            <a:pPr eaLnBrk="1" hangingPunct="1"/>
            <a:endParaRPr lang="en-US" altLang="en-US"/>
          </a:p>
          <a:p>
            <a:pPr eaLnBrk="1" hangingPunct="1"/>
            <a:r>
              <a:rPr lang="en-US" altLang="en-US"/>
              <a:t>4. Optimal landscape design models integrate the needs of priority species, landscape capability, opportunity cost (economics), and partnership potential into proposed optimal solutions for meeting a balanced set of conservation objectives for an entire set of priority bird/habitat suites within an ecoregion.</a:t>
            </a:r>
          </a:p>
          <a:p>
            <a:pPr eaLnBrk="1" hangingPunct="1"/>
            <a:endParaRPr lang="en-US" altLang="en-US"/>
          </a:p>
          <a:p>
            <a:pPr eaLnBrk="1" hangingPunct="1"/>
            <a:r>
              <a:rPr lang="en-US" altLang="en-US"/>
              <a:t>5. Monitoring and evaluation gauge progress and success, and evaluate the validity of the assumptions used in meeting the other four elements.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1238BF23-7C8C-C8AD-72C2-3DD9AE6434C5}"/>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F374747-C5F7-4438-A9DC-D309FCE71289}" type="slidenum">
              <a:rPr lang="en-US" altLang="en-US" sz="1200">
                <a:solidFill>
                  <a:srgbClr val="000000"/>
                </a:solidFill>
              </a:rPr>
              <a:pPr eaLnBrk="1" hangingPunct="1"/>
              <a:t>81</a:t>
            </a:fld>
            <a:endParaRPr lang="en-US" altLang="en-US" sz="1200">
              <a:solidFill>
                <a:srgbClr val="000000"/>
              </a:solidFill>
            </a:endParaRPr>
          </a:p>
        </p:txBody>
      </p:sp>
      <p:sp>
        <p:nvSpPr>
          <p:cNvPr id="115715" name="Rectangle 2">
            <a:extLst>
              <a:ext uri="{FF2B5EF4-FFF2-40B4-BE49-F238E27FC236}">
                <a16:creationId xmlns:a16="http://schemas.microsoft.com/office/drawing/2014/main" id="{8C8B8628-6279-FA41-79D7-4886715D2F27}"/>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FF729062-37C2-1407-CEED-19DE1514136B}"/>
              </a:ext>
            </a:extLst>
          </p:cNvPr>
          <p:cNvSpPr>
            <a:spLocks noGrp="1" noChangeArrowheads="1"/>
          </p:cNvSpPr>
          <p:nvPr>
            <p:ph type="body" idx="1"/>
          </p:nvPr>
        </p:nvSpPr>
        <p:spPr>
          <a:noFill/>
        </p:spPr>
        <p:txBody>
          <a:bodyPr/>
          <a:lstStyle/>
          <a:p>
            <a:pPr eaLnBrk="1" hangingPunct="1"/>
            <a:r>
              <a:rPr lang="en-US" altLang="en-US"/>
              <a:t>Integrated approach to bird conservation brings together human resources from three interrelated spheres: (a) biological foundations; (b) conservation design; and (c) conservation delivery.</a:t>
            </a:r>
          </a:p>
          <a:p>
            <a:pPr eaLnBrk="1" hangingPunct="1"/>
            <a:endParaRPr lang="en-US" altLang="en-US"/>
          </a:p>
          <a:p>
            <a:pPr eaLnBrk="1" hangingPunct="1"/>
            <a:r>
              <a:rPr lang="en-US" altLang="en-US" u="sng"/>
              <a:t>5 Elements process involves a set of five elements that are not necessarily sequential (Will et al., 2005):</a:t>
            </a:r>
          </a:p>
          <a:p>
            <a:pPr eaLnBrk="1" hangingPunct="1"/>
            <a:r>
              <a:rPr lang="en-US" altLang="en-US"/>
              <a:t>1. Landscape characterization and assessment describes current broad-scale habitat conditions and ownership, with attention to the ability of landscapes to sustain bird populations.</a:t>
            </a:r>
          </a:p>
          <a:p>
            <a:pPr eaLnBrk="1" hangingPunct="1"/>
            <a:endParaRPr lang="en-US" altLang="en-US"/>
          </a:p>
          <a:p>
            <a:pPr eaLnBrk="1" hangingPunct="1"/>
            <a:r>
              <a:rPr lang="en-US" altLang="en-US"/>
              <a:t>2. Bird population response modeling involves finer-scale analyses relating vegetation with patterns of species distributions and demographics to predict the response of populations to land management and landscape changes.</a:t>
            </a:r>
          </a:p>
          <a:p>
            <a:pPr eaLnBrk="1" hangingPunct="1"/>
            <a:endParaRPr lang="en-US" altLang="en-US"/>
          </a:p>
          <a:p>
            <a:pPr eaLnBrk="1" hangingPunct="1"/>
            <a:r>
              <a:rPr lang="en-US" altLang="en-US"/>
              <a:t>3. Through conservation opportunities assessment, the cumulative contributions of various holdings, including those that currently support populations as well as those that have the potential to contribute towards populations, are estimated. In essence, conservation opportunities assessment involves the comparison of similar habitat patches to determine which offers the maximum opportunity for meeting conservation</a:t>
            </a:r>
          </a:p>
          <a:p>
            <a:pPr eaLnBrk="1" hangingPunct="1"/>
            <a:r>
              <a:rPr lang="en-US" altLang="en-US"/>
              <a:t>objectives based on a variety of factors, including ownership.</a:t>
            </a:r>
          </a:p>
          <a:p>
            <a:pPr eaLnBrk="1" hangingPunct="1"/>
            <a:endParaRPr lang="en-US" altLang="en-US"/>
          </a:p>
          <a:p>
            <a:pPr eaLnBrk="1" hangingPunct="1"/>
            <a:r>
              <a:rPr lang="en-US" altLang="en-US"/>
              <a:t>4. Optimal landscape design models integrate the needs of priority species, landscape capability, opportunity cost (economics), and partnership potential into proposed optimal solutions for meeting a balanced set of conservation objectives for an entire set of priority bird/habitat suites within an ecoregion.</a:t>
            </a:r>
          </a:p>
          <a:p>
            <a:pPr eaLnBrk="1" hangingPunct="1"/>
            <a:endParaRPr lang="en-US" altLang="en-US"/>
          </a:p>
          <a:p>
            <a:pPr eaLnBrk="1" hangingPunct="1"/>
            <a:r>
              <a:rPr lang="en-US" altLang="en-US"/>
              <a:t>5. Monitoring and evaluation gauge progress and success, and evaluate the validity of the assumptions used in meeting the other four elements.</a:t>
            </a:r>
          </a:p>
          <a:p>
            <a:pPr eaLnBrk="1" hangingPunct="1"/>
            <a:endParaRPr lang="en-US" altLang="en-US"/>
          </a:p>
          <a:p>
            <a:pPr eaLnBrk="1" hangingPunct="1"/>
            <a:r>
              <a:rPr lang="en-US" altLang="en-US"/>
              <a:t>Will, T. C., J. M. Ruth, K. V. Rosenberg, D. Krueper, D. Hahn, J. Fitzgerald, R. Dettmers, and C. J. Breardmore. 2005. </a:t>
            </a:r>
            <a:r>
              <a:rPr lang="en-US" altLang="en-US" i="1"/>
              <a:t>The Five Elements Process: Designing Optimal Landscapes to Meet Bird Conservation Objectives</a:t>
            </a:r>
            <a:r>
              <a:rPr lang="en-US" altLang="en-US"/>
              <a:t>1. Partners in Flight Technical Series No. 1. Partners in Flight. http://www.partnersinflight.org/pubs/ts/01-FiveElements.pdf.</a:t>
            </a:r>
          </a:p>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5128EE60-B2A0-BF4A-572F-DD2DE1843E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02F200E-ED48-4B66-B433-9628C33D69CC}" type="slidenum">
              <a:rPr lang="en-US" altLang="en-US" sz="1200"/>
              <a:pPr eaLnBrk="1" hangingPunct="1"/>
              <a:t>82</a:t>
            </a:fld>
            <a:endParaRPr lang="en-US" altLang="en-US" sz="1200"/>
          </a:p>
        </p:txBody>
      </p:sp>
      <p:sp>
        <p:nvSpPr>
          <p:cNvPr id="116739" name="Rectangle 2">
            <a:extLst>
              <a:ext uri="{FF2B5EF4-FFF2-40B4-BE49-F238E27FC236}">
                <a16:creationId xmlns:a16="http://schemas.microsoft.com/office/drawing/2014/main" id="{EE1A3697-6EE3-A5D9-1A2C-64EF873893EA}"/>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BF04A08B-3F0C-A7FB-1ED4-094931F1CC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Finally, we developed a map identifying where the highest conservation values can be achieved through conservation actions, i.e., establishment of additional refuges or preserves.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031B714A-EB8F-C06C-245F-F1B1285D66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6FAD441-5CCF-4E41-A67A-C5FFC003D334}" type="slidenum">
              <a:rPr lang="en-US" altLang="en-US" sz="1200"/>
              <a:pPr eaLnBrk="1" hangingPunct="1"/>
              <a:t>83</a:t>
            </a:fld>
            <a:endParaRPr lang="en-US" altLang="en-US" sz="1200"/>
          </a:p>
        </p:txBody>
      </p:sp>
      <p:sp>
        <p:nvSpPr>
          <p:cNvPr id="117763" name="Rectangle 2">
            <a:extLst>
              <a:ext uri="{FF2B5EF4-FFF2-40B4-BE49-F238E27FC236}">
                <a16:creationId xmlns:a16="http://schemas.microsoft.com/office/drawing/2014/main" id="{652E6535-B880-AAD5-15C0-0560252AB75D}"/>
              </a:ext>
            </a:extLst>
          </p:cNvPr>
          <p:cNvSpPr>
            <a:spLocks noChangeArrowheads="1" noTextEdit="1"/>
          </p:cNvSpPr>
          <p:nvPr>
            <p:ph type="sldImg"/>
          </p:nvPr>
        </p:nvSpPr>
        <p:spPr>
          <a:ln/>
        </p:spPr>
      </p:sp>
      <p:sp>
        <p:nvSpPr>
          <p:cNvPr id="117764" name="Rectangle 3">
            <a:extLst>
              <a:ext uri="{FF2B5EF4-FFF2-40B4-BE49-F238E27FC236}">
                <a16:creationId xmlns:a16="http://schemas.microsoft.com/office/drawing/2014/main" id="{436E97B1-7360-62D2-66CF-CE9077AB4E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Setting aside using PIF tools for bird conservation, let’s think about it from a land management point of view.  How can the PIF products catalyze implementation?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931EDD90-F113-917D-3F56-F4F79BB474F3}"/>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5146DC6-2A3B-406A-A6D4-D4DD521004B9}" type="slidenum">
              <a:rPr lang="en-US" altLang="en-US" sz="1200"/>
              <a:pPr eaLnBrk="1" hangingPunct="1"/>
              <a:t>3</a:t>
            </a:fld>
            <a:endParaRPr lang="en-US" altLang="en-US" sz="1200"/>
          </a:p>
        </p:txBody>
      </p:sp>
      <p:sp>
        <p:nvSpPr>
          <p:cNvPr id="91139" name="Rectangle 2">
            <a:extLst>
              <a:ext uri="{FF2B5EF4-FFF2-40B4-BE49-F238E27FC236}">
                <a16:creationId xmlns:a16="http://schemas.microsoft.com/office/drawing/2014/main" id="{7AB0787E-0B2A-6207-C143-54B99304404C}"/>
              </a:ext>
            </a:extLst>
          </p:cNvPr>
          <p:cNvSpPr>
            <a:spLocks noGrp="1" noRot="1" noChangeAspect="1" noChangeArrowheads="1" noTextEdit="1"/>
          </p:cNvSpPr>
          <p:nvPr>
            <p:ph type="sldImg"/>
          </p:nvPr>
        </p:nvSpPr>
        <p:spPr>
          <a:ln/>
        </p:spPr>
      </p:sp>
      <p:sp>
        <p:nvSpPr>
          <p:cNvPr id="614403" name="Rectangle 3">
            <a:extLst>
              <a:ext uri="{FF2B5EF4-FFF2-40B4-BE49-F238E27FC236}">
                <a16:creationId xmlns:a16="http://schemas.microsoft.com/office/drawing/2014/main" id="{38CAC72B-0121-6894-2653-2B57FED3EA18}"/>
              </a:ext>
            </a:extLst>
          </p:cNvPr>
          <p:cNvSpPr>
            <a:spLocks noGrp="1" noChangeArrowheads="1"/>
          </p:cNvSpPr>
          <p:nvPr>
            <p:ph type="body" idx="1"/>
          </p:nvPr>
        </p:nvSpPr>
        <p:spPr/>
        <p:txBody>
          <a:bodyPr/>
          <a:lstStyle/>
          <a:p>
            <a:pPr eaLnBrk="1" hangingPunct="1">
              <a:defRPr/>
            </a:pPr>
            <a:r>
              <a:rPr lang="en-US" b="1" dirty="0"/>
              <a:t>The Avian Knowledge Alliance (AKA) is an international group of organizations dedicated to amassing, caretaking, and communicating knowledge gained from the study of birds.  The Avian Knowledge Alliance:</a:t>
            </a:r>
            <a:endParaRPr lang="en-US" dirty="0"/>
          </a:p>
          <a:p>
            <a:pPr marL="171450" indent="-171450" eaLnBrk="1" hangingPunct="1">
              <a:buFont typeface="Arial" pitchFamily="34" charset="0"/>
              <a:buChar char="•"/>
              <a:defRPr/>
            </a:pPr>
            <a:r>
              <a:rPr lang="en-US" dirty="0"/>
              <a:t>Promotes and helps design coordinated monitoring projects;</a:t>
            </a:r>
          </a:p>
          <a:p>
            <a:pPr marL="171450" indent="-171450" eaLnBrk="1" hangingPunct="1">
              <a:buFont typeface="Arial" pitchFamily="34" charset="0"/>
              <a:buChar char="•"/>
              <a:defRPr/>
            </a:pPr>
            <a:r>
              <a:rPr lang="en-US" dirty="0"/>
              <a:t>Facilitates the gathering, archiving, visualization, and delivery of observational data and analyses; and </a:t>
            </a:r>
          </a:p>
          <a:p>
            <a:pPr marL="171450" indent="-171450" eaLnBrk="1" hangingPunct="1">
              <a:buFont typeface="Arial" pitchFamily="34" charset="0"/>
              <a:buChar char="•"/>
              <a:defRPr/>
            </a:pPr>
            <a:r>
              <a:rPr lang="en-US" dirty="0"/>
              <a:t>Maintains dialog with land managers and other stakeholders to improve conservation outcomes. </a:t>
            </a:r>
          </a:p>
          <a:p>
            <a:pPr eaLnBrk="1" hangingPunct="1">
              <a:defRPr/>
            </a:pPr>
            <a:r>
              <a:rPr lang="en-US" b="1" dirty="0"/>
              <a:t> </a:t>
            </a:r>
            <a:endParaRPr lang="en-US" dirty="0"/>
          </a:p>
          <a:p>
            <a:pPr eaLnBrk="1" hangingPunct="1">
              <a:defRPr/>
            </a:pPr>
            <a:r>
              <a:rPr lang="en-US" b="1" dirty="0"/>
              <a:t>Adding value to the bird conservation arena the AKA brings together the unique capacities and roles of non-government organizations (NGOs) that include:</a:t>
            </a:r>
            <a:endParaRPr lang="en-US" dirty="0"/>
          </a:p>
          <a:p>
            <a:pPr marL="171450" indent="-171450" eaLnBrk="1" hangingPunct="1">
              <a:buFont typeface="Arial" pitchFamily="34" charset="0"/>
              <a:buChar char="•"/>
              <a:defRPr/>
            </a:pPr>
            <a:r>
              <a:rPr lang="en-US" dirty="0"/>
              <a:t>Focus and consistency in missions and visions;</a:t>
            </a:r>
          </a:p>
          <a:p>
            <a:pPr marL="171450" indent="-171450" eaLnBrk="1" hangingPunct="1">
              <a:buFont typeface="Arial" pitchFamily="34" charset="0"/>
              <a:buChar char="•"/>
              <a:defRPr/>
            </a:pPr>
            <a:r>
              <a:rPr lang="en-US" dirty="0"/>
              <a:t>Sustained environmental monitoring efforts, long-term datasets, and highly developed expertise and knowledge;</a:t>
            </a:r>
          </a:p>
          <a:p>
            <a:pPr marL="171450" indent="-171450" eaLnBrk="1" hangingPunct="1">
              <a:buFont typeface="Arial" pitchFamily="34" charset="0"/>
              <a:buChar char="•"/>
              <a:defRPr/>
            </a:pPr>
            <a:r>
              <a:rPr lang="en-US" dirty="0"/>
              <a:t>Effective collaborations and partnerships that transcend geographic, political,  and academic boundaries;</a:t>
            </a:r>
          </a:p>
          <a:p>
            <a:pPr marL="171450" indent="-171450" eaLnBrk="1" hangingPunct="1">
              <a:buFont typeface="Arial" pitchFamily="34" charset="0"/>
              <a:buChar char="•"/>
              <a:defRPr/>
            </a:pPr>
            <a:r>
              <a:rPr lang="en-US" dirty="0"/>
              <a:t>Cost-effectiveness with administrative and fiscal flexibility;</a:t>
            </a:r>
          </a:p>
          <a:p>
            <a:pPr marL="171450" indent="-171450" eaLnBrk="1" hangingPunct="1">
              <a:buFont typeface="Arial" pitchFamily="34" charset="0"/>
              <a:buChar char="•"/>
              <a:defRPr/>
            </a:pPr>
            <a:r>
              <a:rPr lang="en-US" dirty="0"/>
              <a:t>Trust and credibility with public agencies,  providing balance among disparate missions; and</a:t>
            </a:r>
          </a:p>
          <a:p>
            <a:pPr marL="171450" indent="-171450" eaLnBrk="1" hangingPunct="1">
              <a:buFont typeface="Arial" pitchFamily="34" charset="0"/>
              <a:buChar char="•"/>
              <a:defRPr/>
            </a:pPr>
            <a:r>
              <a:rPr lang="en-US" dirty="0"/>
              <a:t>Consistent, objective, credible, and science-based perspective on issues.</a:t>
            </a:r>
          </a:p>
          <a:p>
            <a:pPr eaLnBrk="1" hangingPunct="1">
              <a:defRP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74578AA2-912D-5542-34F9-4FA0899377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5ABC980-CA7B-4F49-8503-D7EA9D486624}" type="slidenum">
              <a:rPr lang="en-US" altLang="en-US" sz="1200"/>
              <a:pPr eaLnBrk="1" hangingPunct="1"/>
              <a:t>84</a:t>
            </a:fld>
            <a:endParaRPr lang="en-US" altLang="en-US" sz="1200"/>
          </a:p>
        </p:txBody>
      </p:sp>
      <p:sp>
        <p:nvSpPr>
          <p:cNvPr id="118787" name="Rectangle 2">
            <a:extLst>
              <a:ext uri="{FF2B5EF4-FFF2-40B4-BE49-F238E27FC236}">
                <a16:creationId xmlns:a16="http://schemas.microsoft.com/office/drawing/2014/main" id="{8F3D26DF-0DF3-6925-4BE7-15511676A08E}"/>
              </a:ext>
            </a:extLst>
          </p:cNvPr>
          <p:cNvSpPr>
            <a:spLocks noChangeArrowheads="1" noTextEdit="1"/>
          </p:cNvSpPr>
          <p:nvPr>
            <p:ph type="sldImg"/>
          </p:nvPr>
        </p:nvSpPr>
        <p:spPr>
          <a:ln/>
        </p:spPr>
      </p:sp>
      <p:sp>
        <p:nvSpPr>
          <p:cNvPr id="118788" name="Rectangle 3">
            <a:extLst>
              <a:ext uri="{FF2B5EF4-FFF2-40B4-BE49-F238E27FC236}">
                <a16:creationId xmlns:a16="http://schemas.microsoft.com/office/drawing/2014/main" id="{ADB485DA-29CE-DF39-A196-CAA4FD24DC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Setting aside using PIF tools for bird conservation, let’s think about it from a land management point of view.  How can the PIF products catalyze implementation?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56763C2-79BF-E863-200A-E5B283F5AE3E}"/>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B750162-8722-4EEE-B84C-C2B7665CB194}" type="slidenum">
              <a:rPr lang="en-US" altLang="en-US" sz="1200"/>
              <a:pPr eaLnBrk="1" hangingPunct="1"/>
              <a:t>4</a:t>
            </a:fld>
            <a:endParaRPr lang="en-US" altLang="en-US" sz="1200"/>
          </a:p>
        </p:txBody>
      </p:sp>
      <p:sp>
        <p:nvSpPr>
          <p:cNvPr id="92163" name="Rectangle 2">
            <a:extLst>
              <a:ext uri="{FF2B5EF4-FFF2-40B4-BE49-F238E27FC236}">
                <a16:creationId xmlns:a16="http://schemas.microsoft.com/office/drawing/2014/main" id="{7D15DFA6-9578-7F7F-76A5-51CB9862D37C}"/>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CA69A1E2-5ACA-60C3-E70E-7143BAFF3D14}"/>
              </a:ext>
            </a:extLst>
          </p:cNvPr>
          <p:cNvSpPr>
            <a:spLocks noGrp="1" noChangeArrowheads="1"/>
          </p:cNvSpPr>
          <p:nvPr>
            <p:ph type="body" idx="1"/>
          </p:nvPr>
        </p:nvSpPr>
        <p:spPr>
          <a:noFill/>
        </p:spPr>
        <p:txBody>
          <a:bodyPr/>
          <a:lstStyle/>
          <a:p>
            <a:pPr eaLnBrk="1" hangingPunct="1"/>
            <a:r>
              <a:rPr lang="en-US" altLang="en-US"/>
              <a:t>Sophisticated data archive and delivery solutions for states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55F70BE-FD52-11DE-2371-BC77C99CD22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72EA394-1F61-4556-80C6-6B0C54C4B985}" type="slidenum">
              <a:rPr lang="en-US" altLang="en-US" sz="1200"/>
              <a:pPr eaLnBrk="1" hangingPunct="1"/>
              <a:t>5</a:t>
            </a:fld>
            <a:endParaRPr lang="en-US" altLang="en-US" sz="1200"/>
          </a:p>
        </p:txBody>
      </p:sp>
      <p:sp>
        <p:nvSpPr>
          <p:cNvPr id="93187" name="Rectangle 2">
            <a:extLst>
              <a:ext uri="{FF2B5EF4-FFF2-40B4-BE49-F238E27FC236}">
                <a16:creationId xmlns:a16="http://schemas.microsoft.com/office/drawing/2014/main" id="{B6C5F15D-6985-4964-FDE8-F10369FAF2FA}"/>
              </a:ext>
            </a:extLst>
          </p:cNvPr>
          <p:cNvSpPr>
            <a:spLocks noChangeArrowheads="1" noTextEdit="1"/>
          </p:cNvSpPr>
          <p:nvPr>
            <p:ph type="sldImg"/>
          </p:nvPr>
        </p:nvSpPr>
        <p:spPr>
          <a:ln/>
        </p:spPr>
      </p:sp>
      <p:sp>
        <p:nvSpPr>
          <p:cNvPr id="93188" name="Rectangle 3">
            <a:extLst>
              <a:ext uri="{FF2B5EF4-FFF2-40B4-BE49-F238E27FC236}">
                <a16:creationId xmlns:a16="http://schemas.microsoft.com/office/drawing/2014/main" id="{19C49395-5551-344E-DDDE-B92DA65384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recently published a series of examples that highlight successes in bird conservation, both the science and process of adaptive management.  This is available online:     library.fws.gov/BTP/information-ecosystem-management-2011.pdf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41F234B3-CA65-6859-DCDF-5B7987F847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FDA5C44-8545-4A4A-92DA-E8A9E3310B74}" type="slidenum">
              <a:rPr lang="en-US" altLang="en-US" sz="1200"/>
              <a:pPr eaLnBrk="1" hangingPunct="1"/>
              <a:t>6</a:t>
            </a:fld>
            <a:endParaRPr lang="en-US" altLang="en-US" sz="1200"/>
          </a:p>
        </p:txBody>
      </p:sp>
      <p:sp>
        <p:nvSpPr>
          <p:cNvPr id="94211" name="Rectangle 2">
            <a:extLst>
              <a:ext uri="{FF2B5EF4-FFF2-40B4-BE49-F238E27FC236}">
                <a16:creationId xmlns:a16="http://schemas.microsoft.com/office/drawing/2014/main" id="{ED4AC48C-794A-62FA-D37D-D9246C5A8BCD}"/>
              </a:ext>
            </a:extLst>
          </p:cNvPr>
          <p:cNvSpPr>
            <a:spLocks noChangeArrowheads="1" noTextEdit="1"/>
          </p:cNvSpPr>
          <p:nvPr>
            <p:ph type="sldImg"/>
          </p:nvPr>
        </p:nvSpPr>
        <p:spPr>
          <a:ln/>
        </p:spPr>
      </p:sp>
      <p:sp>
        <p:nvSpPr>
          <p:cNvPr id="94212" name="Rectangle 3">
            <a:extLst>
              <a:ext uri="{FF2B5EF4-FFF2-40B4-BE49-F238E27FC236}">
                <a16:creationId xmlns:a16="http://schemas.microsoft.com/office/drawing/2014/main" id="{AB05D4FF-4ECA-5610-F68A-54EC248C98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recently published a series of examples that highlight successes in bird conservation, both the science and process of adaptive management.  This is available online:     library.fws.gov/BTP/information-ecosystem-management-2011.pdf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ADD5207B-F129-1953-0474-60C607E533FD}"/>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091AEB47-BC11-E153-369F-009617FE021D}"/>
              </a:ext>
            </a:extLst>
          </p:cNvPr>
          <p:cNvSpPr>
            <a:spLocks noGrp="1"/>
          </p:cNvSpPr>
          <p:nvPr>
            <p:ph type="body" idx="1"/>
          </p:nvPr>
        </p:nvSpPr>
        <p:spPr>
          <a:noFill/>
        </p:spPr>
        <p:txBody>
          <a:bodyPr/>
          <a:lstStyle/>
          <a:p>
            <a:r>
              <a:rPr lang="en-US" altLang="en-US"/>
              <a:t>What is significant is that this birder entered his sighting of the Brewer’s Sparrow into eBird – where it is combined with over 100 million other sightings as part of the largest observational database on any group of organizations on the planet. </a:t>
            </a:r>
          </a:p>
          <a:p>
            <a:endParaRPr lang="en-US" altLang="en-US"/>
          </a:p>
          <a:p>
            <a:pPr eaLnBrk="1" hangingPunct="1">
              <a:spcBef>
                <a:spcPct val="0"/>
              </a:spcBef>
            </a:pPr>
            <a:r>
              <a:rPr lang="en-US" altLang="en-US"/>
              <a:t>The result is an unprecedented resource available for ornithological science and bird conservation.</a:t>
            </a:r>
          </a:p>
          <a:p>
            <a:endParaRPr lang="en-US" altLang="en-US"/>
          </a:p>
        </p:txBody>
      </p:sp>
      <p:sp>
        <p:nvSpPr>
          <p:cNvPr id="95236" name="Slide Number Placeholder 3">
            <a:extLst>
              <a:ext uri="{FF2B5EF4-FFF2-40B4-BE49-F238E27FC236}">
                <a16:creationId xmlns:a16="http://schemas.microsoft.com/office/drawing/2014/main" id="{4EDDA0DD-97DB-7B9E-2622-D1A66CB713FC}"/>
              </a:ext>
            </a:extLst>
          </p:cNvPr>
          <p:cNvSpPr>
            <a:spLocks noGrp="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F13AC10-FEBD-431B-B669-C90DF0C18C44}" type="slidenum">
              <a:rPr lang="en-US" altLang="en-US" sz="1200"/>
              <a:pPr eaLnBrk="1" hangingPunct="1"/>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6965BBCA-CF1F-7887-9B08-85AC63430E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55F37D1-E605-4593-87BE-3893FF250663}" type="slidenum">
              <a:rPr lang="en-US" altLang="en-US" sz="1200">
                <a:latin typeface="Arial" panose="020B0604020202020204" pitchFamily="34" charset="0"/>
                <a:ea typeface="MS PGothic" panose="020B0600070205080204" pitchFamily="34" charset="-128"/>
              </a:rPr>
              <a:pPr eaLnBrk="1" hangingPunct="1"/>
              <a:t>62</a:t>
            </a:fld>
            <a:endParaRPr lang="en-US" altLang="en-US" sz="1200">
              <a:latin typeface="Arial" panose="020B0604020202020204" pitchFamily="34" charset="0"/>
              <a:ea typeface="MS PGothic" panose="020B0600070205080204" pitchFamily="34" charset="-128"/>
            </a:endParaRPr>
          </a:p>
        </p:txBody>
      </p:sp>
      <p:sp>
        <p:nvSpPr>
          <p:cNvPr id="96259" name="Rectangle 2">
            <a:extLst>
              <a:ext uri="{FF2B5EF4-FFF2-40B4-BE49-F238E27FC236}">
                <a16:creationId xmlns:a16="http://schemas.microsoft.com/office/drawing/2014/main" id="{2C22D3DC-FDB3-828B-CA93-C929FC9A77FD}"/>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F56A2DB2-0E4F-CCA7-1A4A-AC9AC0A57D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report provides the nation's first assessment of the distribution of birds on public lands and the opportunities for public agencies in each habitat. We combined bird distribution data from the eBird citizen-science project with the Protected Areas Database of the U.S. to determine the percentage of each species</a:t>
            </a:r>
            <a:r>
              <a:rPr lang="ja-JP" altLang="en-US"/>
              <a:t>’</a:t>
            </a:r>
            <a:r>
              <a:rPr lang="en-US" altLang="en-US"/>
              <a:t> U.S. distribution on public lands.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563E7A4-5973-843C-3F87-B9552A90234D}"/>
              </a:ext>
            </a:extLst>
          </p:cNvPr>
          <p:cNvSpPr>
            <a:spLocks noGrp="1" noChangeArrowheads="1"/>
          </p:cNvSpPr>
          <p:nvPr>
            <p:ph type="sldNum" sz="quarter" idx="5"/>
          </p:nvPr>
        </p:nvSpPr>
        <p:spPr>
          <a:noFill/>
        </p:spPr>
        <p:txBody>
          <a:bodyPr/>
          <a:lstStyle>
            <a:lvl1pPr defTabSz="908050" eaLnBrk="0" hangingPunct="0">
              <a:defRPr sz="2400">
                <a:solidFill>
                  <a:schemeClr val="tx1"/>
                </a:solidFill>
                <a:latin typeface="Times New Roman" panose="02020603050405020304" pitchFamily="18" charset="0"/>
              </a:defRPr>
            </a:lvl1pPr>
            <a:lvl2pPr marL="742950" indent="-285750" defTabSz="908050" eaLnBrk="0" hangingPunct="0">
              <a:defRPr sz="2400">
                <a:solidFill>
                  <a:schemeClr val="tx1"/>
                </a:solidFill>
                <a:latin typeface="Times New Roman" panose="02020603050405020304" pitchFamily="18" charset="0"/>
              </a:defRPr>
            </a:lvl2pPr>
            <a:lvl3pPr marL="1143000" indent="-228600" defTabSz="908050" eaLnBrk="0" hangingPunct="0">
              <a:defRPr sz="2400">
                <a:solidFill>
                  <a:schemeClr val="tx1"/>
                </a:solidFill>
                <a:latin typeface="Times New Roman" panose="02020603050405020304" pitchFamily="18" charset="0"/>
              </a:defRPr>
            </a:lvl3pPr>
            <a:lvl4pPr marL="1600200" indent="-228600" defTabSz="908050" eaLnBrk="0" hangingPunct="0">
              <a:defRPr sz="2400">
                <a:solidFill>
                  <a:schemeClr val="tx1"/>
                </a:solidFill>
                <a:latin typeface="Times New Roman" panose="02020603050405020304" pitchFamily="18" charset="0"/>
              </a:defRPr>
            </a:lvl4pPr>
            <a:lvl5pPr marL="2057400" indent="-228600" defTabSz="908050" eaLnBrk="0" hangingPunct="0">
              <a:defRPr sz="24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34FFDAB-EFB7-4294-8CBA-1170423C6C32}" type="slidenum">
              <a:rPr lang="en-US" altLang="en-US" sz="1200"/>
              <a:pPr eaLnBrk="1" hangingPunct="1"/>
              <a:t>63</a:t>
            </a:fld>
            <a:endParaRPr lang="en-US" altLang="en-US" sz="1200"/>
          </a:p>
        </p:txBody>
      </p:sp>
      <p:sp>
        <p:nvSpPr>
          <p:cNvPr id="97283" name="Rectangle 2">
            <a:extLst>
              <a:ext uri="{FF2B5EF4-FFF2-40B4-BE49-F238E27FC236}">
                <a16:creationId xmlns:a16="http://schemas.microsoft.com/office/drawing/2014/main" id="{2182F94E-63B7-035A-D9CF-0A96A1F43EE7}"/>
              </a:ext>
            </a:extLst>
          </p:cNvPr>
          <p:cNvSpPr>
            <a:spLocks noChangeArrowheads="1" noTextEdit="1"/>
          </p:cNvSpPr>
          <p:nvPr>
            <p:ph type="sldImg"/>
          </p:nvPr>
        </p:nvSpPr>
        <p:spPr>
          <a:ln/>
        </p:spPr>
      </p:sp>
      <p:sp>
        <p:nvSpPr>
          <p:cNvPr id="97284" name="Rectangle 3">
            <a:extLst>
              <a:ext uri="{FF2B5EF4-FFF2-40B4-BE49-F238E27FC236}">
                <a16:creationId xmlns:a16="http://schemas.microsoft.com/office/drawing/2014/main" id="{7CC86DCB-DA20-CB79-6781-1971CDF35609}"/>
              </a:ext>
            </a:extLst>
          </p:cNvPr>
          <p:cNvSpPr>
            <a:spLocks noGrp="1" noChangeArrowheads="1"/>
          </p:cNvSpPr>
          <p:nvPr>
            <p:ph type="body" idx="1"/>
          </p:nvPr>
        </p:nvSpPr>
        <p:spPr>
          <a:noFill/>
        </p:spPr>
        <p:txBody>
          <a:bodyPr/>
          <a:lstStyle/>
          <a:p>
            <a:pPr eaLnBrk="1" hangingPunct="1"/>
            <a:r>
              <a:rPr lang="en-US" altLang="en-US" b="1"/>
              <a:t>Agencies strive to realize management models.</a:t>
            </a:r>
          </a:p>
          <a:p>
            <a:pPr eaLnBrk="1" hangingPunct="1"/>
            <a:endParaRPr lang="en-US" altLang="en-US" b="1"/>
          </a:p>
          <a:p>
            <a:pPr eaLnBrk="1" hangingPunct="1"/>
            <a:r>
              <a:rPr lang="en-US" altLang="en-US" b="1"/>
              <a:t>Ecosystem Management and Adaptive Management</a:t>
            </a:r>
            <a:endParaRPr lang="en-US" altLang="en-US"/>
          </a:p>
          <a:p>
            <a:pPr eaLnBrk="1" hangingPunct="1"/>
            <a:r>
              <a:rPr lang="en-US" altLang="en-US" b="1"/>
              <a:t> </a:t>
            </a:r>
            <a:endParaRPr lang="en-US" altLang="en-US"/>
          </a:p>
          <a:p>
            <a:pPr eaLnBrk="1" hangingPunct="1"/>
            <a:r>
              <a:rPr lang="en-US" altLang="en-US" b="1"/>
              <a:t>Core to the current management paradigms in place in the US. </a:t>
            </a:r>
            <a:endParaRPr lang="en-US" altLang="en-US"/>
          </a:p>
          <a:p>
            <a:pPr eaLnBrk="1" hangingPunct="1"/>
            <a:r>
              <a:rPr lang="en-US" altLang="en-US" b="1"/>
              <a:t> </a:t>
            </a:r>
            <a:endParaRPr lang="en-US" altLang="en-US"/>
          </a:p>
          <a:p>
            <a:pPr eaLnBrk="1" hangingPunct="1"/>
            <a:r>
              <a:rPr lang="en-US" altLang="en-US" b="1"/>
              <a:t>Are these models being fully implemented?</a:t>
            </a:r>
            <a:endParaRPr lang="en-US" altLang="en-US"/>
          </a:p>
          <a:p>
            <a:pPr eaLnBrk="1" hangingPunct="1"/>
            <a:r>
              <a:rPr lang="en-US" altLang="en-US" b="1"/>
              <a:t>Management at relevant scales – fire adapted ecosystems, bird population objectives</a:t>
            </a:r>
            <a:endParaRPr lang="en-US" altLang="en-US"/>
          </a:p>
          <a:p>
            <a:pPr eaLnBrk="1" hangingPunct="1"/>
            <a:r>
              <a:rPr lang="en-US" altLang="en-US" b="1"/>
              <a:t>Monitoring – considered in management design or used to evaluate effectiveness</a:t>
            </a:r>
            <a:endParaRPr lang="en-US" altLang="en-US"/>
          </a:p>
          <a:p>
            <a:pPr eaLnBrk="1" hangingPunct="1"/>
            <a:r>
              <a:rPr lang="en-US" altLang="en-US" b="1"/>
              <a:t> </a:t>
            </a:r>
            <a:endParaRPr lang="en-US" altLang="en-US"/>
          </a:p>
          <a:p>
            <a:pPr eaLnBrk="1" hangingPunct="1"/>
            <a:r>
              <a:rPr lang="en-US" altLang="en-US" b="1"/>
              <a:t>Linking PIF approach to ecosystem management and adaptive management</a:t>
            </a:r>
            <a:endParaRPr lang="en-US" altLang="en-US"/>
          </a:p>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25C6C8-FE1D-C69E-B040-5B586E5925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03DAD-864B-0411-3CFB-93D56E5551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E901CF-7ECB-3979-1E0B-22D5CC775448}"/>
              </a:ext>
            </a:extLst>
          </p:cNvPr>
          <p:cNvSpPr>
            <a:spLocks noGrp="1" noChangeArrowheads="1"/>
          </p:cNvSpPr>
          <p:nvPr>
            <p:ph type="sldNum" sz="quarter" idx="12"/>
          </p:nvPr>
        </p:nvSpPr>
        <p:spPr>
          <a:ln/>
        </p:spPr>
        <p:txBody>
          <a:bodyPr/>
          <a:lstStyle>
            <a:lvl1pPr>
              <a:defRPr/>
            </a:lvl1pPr>
          </a:lstStyle>
          <a:p>
            <a:fld id="{03F2C346-449F-49CE-894E-3F5DA0634E05}" type="slidenum">
              <a:rPr lang="en-US" altLang="en-US"/>
              <a:pPr/>
              <a:t>‹#›</a:t>
            </a:fld>
            <a:endParaRPr lang="en-US" altLang="en-US"/>
          </a:p>
        </p:txBody>
      </p:sp>
    </p:spTree>
    <p:extLst>
      <p:ext uri="{BB962C8B-B14F-4D97-AF65-F5344CB8AC3E}">
        <p14:creationId xmlns:p14="http://schemas.microsoft.com/office/powerpoint/2010/main" val="4176288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30AA15-53D7-B1F0-C213-9B21CE7B49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1E2F00-8FBA-B304-6853-728530CE10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ED5665-36A3-B789-CBC1-31179BA069EB}"/>
              </a:ext>
            </a:extLst>
          </p:cNvPr>
          <p:cNvSpPr>
            <a:spLocks noGrp="1" noChangeArrowheads="1"/>
          </p:cNvSpPr>
          <p:nvPr>
            <p:ph type="sldNum" sz="quarter" idx="12"/>
          </p:nvPr>
        </p:nvSpPr>
        <p:spPr>
          <a:ln/>
        </p:spPr>
        <p:txBody>
          <a:bodyPr/>
          <a:lstStyle>
            <a:lvl1pPr>
              <a:defRPr/>
            </a:lvl1pPr>
          </a:lstStyle>
          <a:p>
            <a:fld id="{B035F64F-4FE3-4626-A785-67AF3A0708F6}" type="slidenum">
              <a:rPr lang="en-US" altLang="en-US"/>
              <a:pPr/>
              <a:t>‹#›</a:t>
            </a:fld>
            <a:endParaRPr lang="en-US" altLang="en-US"/>
          </a:p>
        </p:txBody>
      </p:sp>
    </p:spTree>
    <p:extLst>
      <p:ext uri="{BB962C8B-B14F-4D97-AF65-F5344CB8AC3E}">
        <p14:creationId xmlns:p14="http://schemas.microsoft.com/office/powerpoint/2010/main" val="228442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32238F-E97C-C4F1-2C8A-0319763867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28390D-5E38-4877-1DBB-41E663441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DC82FA-FA2F-D584-FC43-247F16007F31}"/>
              </a:ext>
            </a:extLst>
          </p:cNvPr>
          <p:cNvSpPr>
            <a:spLocks noGrp="1" noChangeArrowheads="1"/>
          </p:cNvSpPr>
          <p:nvPr>
            <p:ph type="sldNum" sz="quarter" idx="12"/>
          </p:nvPr>
        </p:nvSpPr>
        <p:spPr>
          <a:ln/>
        </p:spPr>
        <p:txBody>
          <a:bodyPr/>
          <a:lstStyle>
            <a:lvl1pPr>
              <a:defRPr/>
            </a:lvl1pPr>
          </a:lstStyle>
          <a:p>
            <a:fld id="{47C919BB-90B5-4187-9655-19E65C40B514}" type="slidenum">
              <a:rPr lang="en-US" altLang="en-US"/>
              <a:pPr/>
              <a:t>‹#›</a:t>
            </a:fld>
            <a:endParaRPr lang="en-US" altLang="en-US"/>
          </a:p>
        </p:txBody>
      </p:sp>
    </p:spTree>
    <p:extLst>
      <p:ext uri="{BB962C8B-B14F-4D97-AF65-F5344CB8AC3E}">
        <p14:creationId xmlns:p14="http://schemas.microsoft.com/office/powerpoint/2010/main" val="4897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13B9FB-BC53-A22E-FD41-CC4572AC3F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E56DF6-772F-17E1-234F-07FC026389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C76879-42C7-FAC5-30EF-8550BD611DC6}"/>
              </a:ext>
            </a:extLst>
          </p:cNvPr>
          <p:cNvSpPr>
            <a:spLocks noGrp="1" noChangeArrowheads="1"/>
          </p:cNvSpPr>
          <p:nvPr>
            <p:ph type="sldNum" sz="quarter" idx="12"/>
          </p:nvPr>
        </p:nvSpPr>
        <p:spPr>
          <a:ln/>
        </p:spPr>
        <p:txBody>
          <a:bodyPr/>
          <a:lstStyle>
            <a:lvl1pPr>
              <a:defRPr/>
            </a:lvl1pPr>
          </a:lstStyle>
          <a:p>
            <a:fld id="{18B8B508-F2EC-4F83-BE10-13D613076A7E}" type="slidenum">
              <a:rPr lang="en-US" altLang="en-US"/>
              <a:pPr/>
              <a:t>‹#›</a:t>
            </a:fld>
            <a:endParaRPr lang="en-US" altLang="en-US"/>
          </a:p>
        </p:txBody>
      </p:sp>
    </p:spTree>
    <p:extLst>
      <p:ext uri="{BB962C8B-B14F-4D97-AF65-F5344CB8AC3E}">
        <p14:creationId xmlns:p14="http://schemas.microsoft.com/office/powerpoint/2010/main" val="2210009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1EFCC1-269C-DCBE-1499-86174B13F3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9D526F-6483-EEA4-28A4-A4A0DF6208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D05BC1-6EB9-AB51-78A3-3F8BE5FD234C}"/>
              </a:ext>
            </a:extLst>
          </p:cNvPr>
          <p:cNvSpPr>
            <a:spLocks noGrp="1" noChangeArrowheads="1"/>
          </p:cNvSpPr>
          <p:nvPr>
            <p:ph type="sldNum" sz="quarter" idx="12"/>
          </p:nvPr>
        </p:nvSpPr>
        <p:spPr>
          <a:ln/>
        </p:spPr>
        <p:txBody>
          <a:bodyPr/>
          <a:lstStyle>
            <a:lvl1pPr>
              <a:defRPr/>
            </a:lvl1pPr>
          </a:lstStyle>
          <a:p>
            <a:fld id="{C1CE6B99-5C10-4E55-B6D7-5C8202632216}" type="slidenum">
              <a:rPr lang="en-US" altLang="en-US"/>
              <a:pPr/>
              <a:t>‹#›</a:t>
            </a:fld>
            <a:endParaRPr lang="en-US" altLang="en-US"/>
          </a:p>
        </p:txBody>
      </p:sp>
    </p:spTree>
    <p:extLst>
      <p:ext uri="{BB962C8B-B14F-4D97-AF65-F5344CB8AC3E}">
        <p14:creationId xmlns:p14="http://schemas.microsoft.com/office/powerpoint/2010/main" val="357221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5E21EB-E1CE-BBEB-2B66-505D405F5A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45F28A-9729-735E-DD99-1FC206A79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117DE0-B5B6-FB93-8546-051517CD9212}"/>
              </a:ext>
            </a:extLst>
          </p:cNvPr>
          <p:cNvSpPr>
            <a:spLocks noGrp="1" noChangeArrowheads="1"/>
          </p:cNvSpPr>
          <p:nvPr>
            <p:ph type="sldNum" sz="quarter" idx="12"/>
          </p:nvPr>
        </p:nvSpPr>
        <p:spPr>
          <a:ln/>
        </p:spPr>
        <p:txBody>
          <a:bodyPr/>
          <a:lstStyle>
            <a:lvl1pPr>
              <a:defRPr/>
            </a:lvl1pPr>
          </a:lstStyle>
          <a:p>
            <a:fld id="{DE20DA49-7542-432F-B6F0-BD4EF77EA340}" type="slidenum">
              <a:rPr lang="en-US" altLang="en-US"/>
              <a:pPr/>
              <a:t>‹#›</a:t>
            </a:fld>
            <a:endParaRPr lang="en-US" altLang="en-US"/>
          </a:p>
        </p:txBody>
      </p:sp>
    </p:spTree>
    <p:extLst>
      <p:ext uri="{BB962C8B-B14F-4D97-AF65-F5344CB8AC3E}">
        <p14:creationId xmlns:p14="http://schemas.microsoft.com/office/powerpoint/2010/main" val="4277127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CEDB2B-BE1B-33F5-B004-9D72714DC70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D0688B3-D5C2-BB73-400F-C8D58673A0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B5BE71-6A30-A9D2-F10D-9CD093BD3921}"/>
              </a:ext>
            </a:extLst>
          </p:cNvPr>
          <p:cNvSpPr>
            <a:spLocks noGrp="1" noChangeArrowheads="1"/>
          </p:cNvSpPr>
          <p:nvPr>
            <p:ph type="sldNum" sz="quarter" idx="12"/>
          </p:nvPr>
        </p:nvSpPr>
        <p:spPr>
          <a:ln/>
        </p:spPr>
        <p:txBody>
          <a:bodyPr/>
          <a:lstStyle>
            <a:lvl1pPr>
              <a:defRPr/>
            </a:lvl1pPr>
          </a:lstStyle>
          <a:p>
            <a:fld id="{99B0047E-F72C-4796-A174-E587C1660D0A}" type="slidenum">
              <a:rPr lang="en-US" altLang="en-US"/>
              <a:pPr/>
              <a:t>‹#›</a:t>
            </a:fld>
            <a:endParaRPr lang="en-US" altLang="en-US"/>
          </a:p>
        </p:txBody>
      </p:sp>
    </p:spTree>
    <p:extLst>
      <p:ext uri="{BB962C8B-B14F-4D97-AF65-F5344CB8AC3E}">
        <p14:creationId xmlns:p14="http://schemas.microsoft.com/office/powerpoint/2010/main" val="3664693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E90C18-9AFA-41DC-AF42-79574AF628F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C25B9B-C4BE-2393-A4E0-99BE4D902E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FC2AE1-469A-10D4-15D8-59C2BF249A84}"/>
              </a:ext>
            </a:extLst>
          </p:cNvPr>
          <p:cNvSpPr>
            <a:spLocks noGrp="1" noChangeArrowheads="1"/>
          </p:cNvSpPr>
          <p:nvPr>
            <p:ph type="sldNum" sz="quarter" idx="12"/>
          </p:nvPr>
        </p:nvSpPr>
        <p:spPr>
          <a:ln/>
        </p:spPr>
        <p:txBody>
          <a:bodyPr/>
          <a:lstStyle>
            <a:lvl1pPr>
              <a:defRPr/>
            </a:lvl1pPr>
          </a:lstStyle>
          <a:p>
            <a:fld id="{402150E9-4FAD-4E54-BD89-7306402B15FF}" type="slidenum">
              <a:rPr lang="en-US" altLang="en-US"/>
              <a:pPr/>
              <a:t>‹#›</a:t>
            </a:fld>
            <a:endParaRPr lang="en-US" altLang="en-US"/>
          </a:p>
        </p:txBody>
      </p:sp>
    </p:spTree>
    <p:extLst>
      <p:ext uri="{BB962C8B-B14F-4D97-AF65-F5344CB8AC3E}">
        <p14:creationId xmlns:p14="http://schemas.microsoft.com/office/powerpoint/2010/main" val="221488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6CEEED-F545-4D06-14E0-76066066571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E64C867-B431-39A3-25AE-8CEC06AD67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F882E48-D003-97D8-230C-0C2F036DD044}"/>
              </a:ext>
            </a:extLst>
          </p:cNvPr>
          <p:cNvSpPr>
            <a:spLocks noGrp="1" noChangeArrowheads="1"/>
          </p:cNvSpPr>
          <p:nvPr>
            <p:ph type="sldNum" sz="quarter" idx="12"/>
          </p:nvPr>
        </p:nvSpPr>
        <p:spPr>
          <a:ln/>
        </p:spPr>
        <p:txBody>
          <a:bodyPr/>
          <a:lstStyle>
            <a:lvl1pPr>
              <a:defRPr/>
            </a:lvl1pPr>
          </a:lstStyle>
          <a:p>
            <a:fld id="{59F6B1A9-A743-4B1E-84CE-B8034614FB1A}" type="slidenum">
              <a:rPr lang="en-US" altLang="en-US"/>
              <a:pPr/>
              <a:t>‹#›</a:t>
            </a:fld>
            <a:endParaRPr lang="en-US" altLang="en-US"/>
          </a:p>
        </p:txBody>
      </p:sp>
    </p:spTree>
    <p:extLst>
      <p:ext uri="{BB962C8B-B14F-4D97-AF65-F5344CB8AC3E}">
        <p14:creationId xmlns:p14="http://schemas.microsoft.com/office/powerpoint/2010/main" val="1379606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574AE4-7C39-D9B0-6931-A45C381CEE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B7E8FE-5143-47F8-8DCE-4F245D6428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73CF9-8ADD-74A7-F34C-4F814EAF5379}"/>
              </a:ext>
            </a:extLst>
          </p:cNvPr>
          <p:cNvSpPr>
            <a:spLocks noGrp="1" noChangeArrowheads="1"/>
          </p:cNvSpPr>
          <p:nvPr>
            <p:ph type="sldNum" sz="quarter" idx="12"/>
          </p:nvPr>
        </p:nvSpPr>
        <p:spPr>
          <a:ln/>
        </p:spPr>
        <p:txBody>
          <a:bodyPr/>
          <a:lstStyle>
            <a:lvl1pPr>
              <a:defRPr/>
            </a:lvl1pPr>
          </a:lstStyle>
          <a:p>
            <a:fld id="{9B71DF6A-5172-410A-9D87-3DFC534C2C9D}" type="slidenum">
              <a:rPr lang="en-US" altLang="en-US"/>
              <a:pPr/>
              <a:t>‹#›</a:t>
            </a:fld>
            <a:endParaRPr lang="en-US" altLang="en-US"/>
          </a:p>
        </p:txBody>
      </p:sp>
    </p:spTree>
    <p:extLst>
      <p:ext uri="{BB962C8B-B14F-4D97-AF65-F5344CB8AC3E}">
        <p14:creationId xmlns:p14="http://schemas.microsoft.com/office/powerpoint/2010/main" val="3889358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D3F191-C906-E068-4078-5EC8E9C114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69938E-0046-E408-D402-10502A2B9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6739B9-A830-845E-D22C-FF370AAB4D67}"/>
              </a:ext>
            </a:extLst>
          </p:cNvPr>
          <p:cNvSpPr>
            <a:spLocks noGrp="1" noChangeArrowheads="1"/>
          </p:cNvSpPr>
          <p:nvPr>
            <p:ph type="sldNum" sz="quarter" idx="12"/>
          </p:nvPr>
        </p:nvSpPr>
        <p:spPr>
          <a:ln/>
        </p:spPr>
        <p:txBody>
          <a:bodyPr/>
          <a:lstStyle>
            <a:lvl1pPr>
              <a:defRPr/>
            </a:lvl1pPr>
          </a:lstStyle>
          <a:p>
            <a:fld id="{F33AF8E2-9280-43CC-8E08-7DC0C9ED42B0}" type="slidenum">
              <a:rPr lang="en-US" altLang="en-US"/>
              <a:pPr/>
              <a:t>‹#›</a:t>
            </a:fld>
            <a:endParaRPr lang="en-US" altLang="en-US"/>
          </a:p>
        </p:txBody>
      </p:sp>
    </p:spTree>
    <p:extLst>
      <p:ext uri="{BB962C8B-B14F-4D97-AF65-F5344CB8AC3E}">
        <p14:creationId xmlns:p14="http://schemas.microsoft.com/office/powerpoint/2010/main" val="363089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C0C41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D68609E-658E-728D-4551-A8BD7BCC680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603AE43-E37E-79D4-E068-5690FC0C7EE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8B485EF-1294-3336-F276-1BCBBD1F6F0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3E19C652-07CF-1DAA-4102-3CEE50DDF85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9599CAE1-71E5-55A2-5A42-BCC599D7CF1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3941EE9-2F51-4E66-BE85-EE6FA84BB1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7.jpe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 Id="rId9"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23.jpeg"/></Relationships>
</file>

<file path=ppt/slides/_rels/slide8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97.jpe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3.jpeg"/><Relationship Id="rId15" Type="http://schemas.openxmlformats.org/officeDocument/2006/relationships/image" Target="../media/image11.png"/><Relationship Id="rId10" Type="http://schemas.openxmlformats.org/officeDocument/2006/relationships/image" Target="../media/image9.jpeg"/><Relationship Id="rId4" Type="http://schemas.openxmlformats.org/officeDocument/2006/relationships/image" Target="../media/image2.jpeg"/><Relationship Id="rId9" Type="http://schemas.openxmlformats.org/officeDocument/2006/relationships/image" Target="../media/image8.jpeg"/><Relationship Id="rId14" Type="http://schemas.openxmlformats.org/officeDocument/2006/relationships/image" Target="../media/image101.png"/></Relationships>
</file>

<file path=ppt/slides/_rels/slide8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97.jpeg"/><Relationship Id="rId3" Type="http://schemas.openxmlformats.org/officeDocument/2006/relationships/image" Target="../media/image1.png"/><Relationship Id="rId7" Type="http://schemas.openxmlformats.org/officeDocument/2006/relationships/image" Target="../media/image7.jpeg"/><Relationship Id="rId12"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jpeg"/><Relationship Id="rId5" Type="http://schemas.openxmlformats.org/officeDocument/2006/relationships/image" Target="../media/image3.jpeg"/><Relationship Id="rId15" Type="http://schemas.openxmlformats.org/officeDocument/2006/relationships/image" Target="../media/image11.png"/><Relationship Id="rId10" Type="http://schemas.openxmlformats.org/officeDocument/2006/relationships/image" Target="../media/image10.jpeg"/><Relationship Id="rId4" Type="http://schemas.openxmlformats.org/officeDocument/2006/relationships/image" Target="../media/image2.jpeg"/><Relationship Id="rId9" Type="http://schemas.openxmlformats.org/officeDocument/2006/relationships/image" Target="../media/image9.jpeg"/><Relationship Id="rId14" Type="http://schemas.openxmlformats.org/officeDocument/2006/relationships/image" Target="../media/image101.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4">
            <a:extLst>
              <a:ext uri="{FF2B5EF4-FFF2-40B4-BE49-F238E27FC236}">
                <a16:creationId xmlns:a16="http://schemas.microsoft.com/office/drawing/2014/main" id="{70D16CFC-6387-ABED-4818-2FDB109F7281}"/>
              </a:ext>
            </a:extLst>
          </p:cNvPr>
          <p:cNvSpPr txBox="1">
            <a:spLocks noChangeArrowheads="1"/>
          </p:cNvSpPr>
          <p:nvPr/>
        </p:nvSpPr>
        <p:spPr bwMode="auto">
          <a:xfrm>
            <a:off x="2286000" y="1981200"/>
            <a:ext cx="44196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600" b="1">
                <a:latin typeface="Gill Sans MT" panose="020B0502020104020203" pitchFamily="34" charset="0"/>
                <a:cs typeface="Times New Roman" panose="02020603050405020304" pitchFamily="18" charset="0"/>
              </a:rPr>
              <a:t>Bird Conservation Tools for Strategic Forest Planning</a:t>
            </a:r>
          </a:p>
          <a:p>
            <a:pPr algn="ctr"/>
            <a:endParaRPr lang="en-US" altLang="en-US" sz="800">
              <a:latin typeface="Gill Sans MT" panose="020B0502020104020203" pitchFamily="34" charset="0"/>
              <a:cs typeface="Times New Roman" panose="02020603050405020304" pitchFamily="18" charset="0"/>
            </a:endParaRPr>
          </a:p>
          <a:p>
            <a:pPr algn="ctr"/>
            <a:r>
              <a:rPr lang="en-US" altLang="en-US">
                <a:latin typeface="Gill Sans MT" panose="020B0502020104020203" pitchFamily="34" charset="0"/>
                <a:cs typeface="Times New Roman" panose="02020603050405020304" pitchFamily="18" charset="0"/>
              </a:rPr>
              <a:t>John D Alexander</a:t>
            </a:r>
          </a:p>
          <a:p>
            <a:pPr algn="ctr"/>
            <a:r>
              <a:rPr lang="en-US" altLang="en-US">
                <a:latin typeface="Gill Sans MT" panose="020B0502020104020203" pitchFamily="34" charset="0"/>
                <a:cs typeface="Times New Roman" panose="02020603050405020304" pitchFamily="18" charset="0"/>
              </a:rPr>
              <a:t>Jaime L Stephens</a:t>
            </a:r>
          </a:p>
          <a:p>
            <a:pPr algn="ctr"/>
            <a:r>
              <a:rPr lang="en-US" altLang="en-US">
                <a:latin typeface="Gill Sans MT" panose="020B0502020104020203" pitchFamily="34" charset="0"/>
                <a:cs typeface="Times New Roman" panose="02020603050405020304" pitchFamily="18" charset="0"/>
              </a:rPr>
              <a:t>Barb Bresson</a:t>
            </a:r>
          </a:p>
          <a:p>
            <a:pPr algn="ctr"/>
            <a:endParaRPr lang="en-US" altLang="en-US" sz="800">
              <a:latin typeface="Gill Sans MT" panose="020B0502020104020203" pitchFamily="34" charset="0"/>
              <a:cs typeface="Times New Roman" panose="02020603050405020304" pitchFamily="18" charset="0"/>
            </a:endParaRPr>
          </a:p>
          <a:p>
            <a:pPr algn="ctr"/>
            <a:r>
              <a:rPr lang="en-US" altLang="en-US" sz="1800">
                <a:latin typeface="Gill Sans MT" panose="020B0502020104020203" pitchFamily="34" charset="0"/>
                <a:cs typeface="Times New Roman" panose="02020603050405020304" pitchFamily="18" charset="0"/>
              </a:rPr>
              <a:t>Landscape Assessment  </a:t>
            </a:r>
          </a:p>
          <a:p>
            <a:pPr algn="ctr"/>
            <a:r>
              <a:rPr lang="en-US" altLang="en-US" sz="1800">
                <a:latin typeface="Gill Sans MT" panose="020B0502020104020203" pitchFamily="34" charset="0"/>
                <a:cs typeface="Times New Roman" panose="02020603050405020304" pitchFamily="18" charset="0"/>
              </a:rPr>
              <a:t>for Forest Planning  Workshop</a:t>
            </a:r>
          </a:p>
          <a:p>
            <a:pPr algn="ctr"/>
            <a:r>
              <a:rPr lang="en-US" altLang="en-US" sz="1800">
                <a:latin typeface="Gill Sans MT" panose="020B0502020104020203" pitchFamily="34" charset="0"/>
                <a:cs typeface="Times New Roman" panose="02020603050405020304" pitchFamily="18" charset="0"/>
              </a:rPr>
              <a:t>April 23, 2013</a:t>
            </a:r>
          </a:p>
          <a:p>
            <a:pPr algn="ctr"/>
            <a:endParaRPr lang="en-US" altLang="en-US" sz="1800">
              <a:latin typeface="Gill Sans MT" panose="020B0502020104020203" pitchFamily="34" charset="0"/>
              <a:cs typeface="Times New Roman" panose="02020603050405020304" pitchFamily="18" charset="0"/>
            </a:endParaRPr>
          </a:p>
        </p:txBody>
      </p:sp>
      <p:pic>
        <p:nvPicPr>
          <p:cNvPr id="2051" name="Picture 11">
            <a:extLst>
              <a:ext uri="{FF2B5EF4-FFF2-40B4-BE49-F238E27FC236}">
                <a16:creationId xmlns:a16="http://schemas.microsoft.com/office/drawing/2014/main" id="{C661A04C-2BCF-2B20-512B-EA79A106E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60363"/>
            <a:ext cx="1504950" cy="146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9" descr="Bird flock data Swirl">
            <a:extLst>
              <a:ext uri="{FF2B5EF4-FFF2-40B4-BE49-F238E27FC236}">
                <a16:creationId xmlns:a16="http://schemas.microsoft.com/office/drawing/2014/main" id="{8A7CDE63-D143-FFA7-3B3C-CC14948DB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6988" y="381000"/>
            <a:ext cx="1344612" cy="1444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13">
            <a:extLst>
              <a:ext uri="{FF2B5EF4-FFF2-40B4-BE49-F238E27FC236}">
                <a16:creationId xmlns:a16="http://schemas.microsoft.com/office/drawing/2014/main" id="{C9DF83B5-BE6B-0DF0-2E28-600EFFAD7D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60363"/>
            <a:ext cx="1649413"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4" name="Picture 11">
            <a:extLst>
              <a:ext uri="{FF2B5EF4-FFF2-40B4-BE49-F238E27FC236}">
                <a16:creationId xmlns:a16="http://schemas.microsoft.com/office/drawing/2014/main" id="{FBFCEAE6-F8CE-1DA9-D269-5C1A35697DF9}"/>
              </a:ext>
            </a:extLst>
          </p:cNvPr>
          <p:cNvPicPr>
            <a:picLocks noChangeAspect="1" noChangeArrowheads="1"/>
          </p:cNvPicPr>
          <p:nvPr/>
        </p:nvPicPr>
        <p:blipFill>
          <a:blip r:embed="rId6">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3175" y="1981200"/>
            <a:ext cx="25939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0">
            <a:extLst>
              <a:ext uri="{FF2B5EF4-FFF2-40B4-BE49-F238E27FC236}">
                <a16:creationId xmlns:a16="http://schemas.microsoft.com/office/drawing/2014/main" id="{0C0A7BC5-DDC7-08FB-BB29-7AB72464E51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1958975"/>
            <a:ext cx="254158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67">
            <a:extLst>
              <a:ext uri="{FF2B5EF4-FFF2-40B4-BE49-F238E27FC236}">
                <a16:creationId xmlns:a16="http://schemas.microsoft.com/office/drawing/2014/main" id="{0671088E-0ED9-435A-189D-44ABD2CD56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357188"/>
            <a:ext cx="1143000" cy="1481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8" descr="WestForest_Pie">
            <a:extLst>
              <a:ext uri="{FF2B5EF4-FFF2-40B4-BE49-F238E27FC236}">
                <a16:creationId xmlns:a16="http://schemas.microsoft.com/office/drawing/2014/main" id="{600B5A1C-D5A5-6623-D5E7-39CAEAB7E4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8400" y="354013"/>
            <a:ext cx="2489200" cy="1484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2" descr="127 01 Golden-crowned Kinglet 4492">
            <a:extLst>
              <a:ext uri="{FF2B5EF4-FFF2-40B4-BE49-F238E27FC236}">
                <a16:creationId xmlns:a16="http://schemas.microsoft.com/office/drawing/2014/main" id="{17F23173-A9C6-5783-849D-FC6DE93492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62550"/>
            <a:ext cx="2057400"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4" descr="196 020 Purple Finch 2873">
            <a:extLst>
              <a:ext uri="{FF2B5EF4-FFF2-40B4-BE49-F238E27FC236}">
                <a16:creationId xmlns:a16="http://schemas.microsoft.com/office/drawing/2014/main" id="{1017A843-B9B6-1C59-5ED2-74DBBCFEA4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5162550"/>
            <a:ext cx="1157288"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60" name="Picture 5" descr="201 099 Western Tanager 02">
            <a:extLst>
              <a:ext uri="{FF2B5EF4-FFF2-40B4-BE49-F238E27FC236}">
                <a16:creationId xmlns:a16="http://schemas.microsoft.com/office/drawing/2014/main" id="{02C0CC7D-B69B-599C-086F-D430926B38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5162550"/>
            <a:ext cx="2058988"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61" name="Picture 1">
            <a:extLst>
              <a:ext uri="{FF2B5EF4-FFF2-40B4-BE49-F238E27FC236}">
                <a16:creationId xmlns:a16="http://schemas.microsoft.com/office/drawing/2014/main" id="{EA61FCC7-8F38-FBA1-EBBC-EA82542E143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4763" y="4508500"/>
            <a:ext cx="2865437"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Rufous_Hummingbird.2011.011">
            <a:extLst>
              <a:ext uri="{FF2B5EF4-FFF2-40B4-BE49-F238E27FC236}">
                <a16:creationId xmlns:a16="http://schemas.microsoft.com/office/drawing/2014/main" id="{FA130AF4-FE6F-5597-9EA8-F592EF95CE5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Rufous_Hummingbird.2011.018">
            <a:extLst>
              <a:ext uri="{FF2B5EF4-FFF2-40B4-BE49-F238E27FC236}">
                <a16:creationId xmlns:a16="http://schemas.microsoft.com/office/drawing/2014/main" id="{155C192F-EA4F-4724-F99C-45BF558CEB3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Rufous_Hummingbird.2011.025">
            <a:extLst>
              <a:ext uri="{FF2B5EF4-FFF2-40B4-BE49-F238E27FC236}">
                <a16:creationId xmlns:a16="http://schemas.microsoft.com/office/drawing/2014/main" id="{5D0B1735-AC4D-6FFA-9B6F-E9C584560163}"/>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Rufous_Hummingbird.2011.032">
            <a:extLst>
              <a:ext uri="{FF2B5EF4-FFF2-40B4-BE49-F238E27FC236}">
                <a16:creationId xmlns:a16="http://schemas.microsoft.com/office/drawing/2014/main" id="{6D248F28-0B6E-F99C-FB21-C5E3A8FF3A1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Rufous_Hummingbird.2011.039">
            <a:extLst>
              <a:ext uri="{FF2B5EF4-FFF2-40B4-BE49-F238E27FC236}">
                <a16:creationId xmlns:a16="http://schemas.microsoft.com/office/drawing/2014/main" id="{0C550E99-021B-25FF-3022-74A72A63BF31}"/>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Rufous_Hummingbird.2011.046">
            <a:extLst>
              <a:ext uri="{FF2B5EF4-FFF2-40B4-BE49-F238E27FC236}">
                <a16:creationId xmlns:a16="http://schemas.microsoft.com/office/drawing/2014/main" id="{5AED0E00-973C-EA25-6275-21ABF6A85C10}"/>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Rufous_Hummingbird.2011.053">
            <a:extLst>
              <a:ext uri="{FF2B5EF4-FFF2-40B4-BE49-F238E27FC236}">
                <a16:creationId xmlns:a16="http://schemas.microsoft.com/office/drawing/2014/main" id="{DC5D131E-8E7A-608E-6297-C32CDF52904B}"/>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Rufous_Hummingbird.2011.060">
            <a:extLst>
              <a:ext uri="{FF2B5EF4-FFF2-40B4-BE49-F238E27FC236}">
                <a16:creationId xmlns:a16="http://schemas.microsoft.com/office/drawing/2014/main" id="{56FACECC-AE4E-5A29-F36C-26F49A4C5643}"/>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Rufous_Hummingbird.2011.067">
            <a:extLst>
              <a:ext uri="{FF2B5EF4-FFF2-40B4-BE49-F238E27FC236}">
                <a16:creationId xmlns:a16="http://schemas.microsoft.com/office/drawing/2014/main" id="{D34165ED-262D-8A38-3DFA-10085E4E19B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Rufous_Hummingbird.2011.074">
            <a:extLst>
              <a:ext uri="{FF2B5EF4-FFF2-40B4-BE49-F238E27FC236}">
                <a16:creationId xmlns:a16="http://schemas.microsoft.com/office/drawing/2014/main" id="{2EF0CC48-AE22-4DEA-32D1-5C98869DE48D}"/>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4239F9E-3E67-0BCC-55D7-9EC1AEE34560}"/>
              </a:ext>
            </a:extLst>
          </p:cNvPr>
          <p:cNvSpPr>
            <a:spLocks noGrp="1" noChangeArrowheads="1"/>
          </p:cNvSpPr>
          <p:nvPr>
            <p:ph type="title" idx="4294967295"/>
          </p:nvPr>
        </p:nvSpPr>
        <p:spPr>
          <a:xfrm>
            <a:off x="228600" y="304800"/>
            <a:ext cx="7772400" cy="762000"/>
          </a:xfrm>
        </p:spPr>
        <p:txBody>
          <a:bodyPr/>
          <a:lstStyle/>
          <a:p>
            <a:pPr algn="l" eaLnBrk="1" hangingPunct="1"/>
            <a:r>
              <a:rPr lang="en-US" altLang="en-US" sz="3200" b="1">
                <a:latin typeface="Gill Sans MT" panose="020B0502020104020203" pitchFamily="34" charset="0"/>
              </a:rPr>
              <a:t>Outline</a:t>
            </a:r>
          </a:p>
        </p:txBody>
      </p:sp>
      <p:sp>
        <p:nvSpPr>
          <p:cNvPr id="3075" name="Line 3">
            <a:extLst>
              <a:ext uri="{FF2B5EF4-FFF2-40B4-BE49-F238E27FC236}">
                <a16:creationId xmlns:a16="http://schemas.microsoft.com/office/drawing/2014/main" id="{B009F012-B8C8-80F4-D95B-017DB7908DDD}"/>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5">
            <a:extLst>
              <a:ext uri="{FF2B5EF4-FFF2-40B4-BE49-F238E27FC236}">
                <a16:creationId xmlns:a16="http://schemas.microsoft.com/office/drawing/2014/main" id="{DBAC93D7-8C43-33CA-224F-FA0EED056D45}"/>
              </a:ext>
            </a:extLst>
          </p:cNvPr>
          <p:cNvSpPr>
            <a:spLocks noChangeArrowheads="1"/>
          </p:cNvSpPr>
          <p:nvPr/>
        </p:nvSpPr>
        <p:spPr bwMode="auto">
          <a:xfrm>
            <a:off x="19050" y="1295400"/>
            <a:ext cx="569595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buFont typeface="Arial" pitchFamily="34" charset="0"/>
              <a:buChar char="•"/>
              <a:defRPr/>
            </a:pPr>
            <a:r>
              <a:rPr lang="en-US" sz="2800" b="1" dirty="0">
                <a:solidFill>
                  <a:schemeClr val="tx2"/>
                </a:solidFill>
                <a:latin typeface="Gill Sans MT" pitchFamily="34" charset="0"/>
                <a:ea typeface="+mj-ea"/>
                <a:cs typeface="+mj-cs"/>
              </a:rPr>
              <a:t>Data Community Informing Conservation</a:t>
            </a:r>
          </a:p>
          <a:p>
            <a:pPr marL="457200" indent="-457200">
              <a:buFont typeface="Arial" pitchFamily="34" charset="0"/>
              <a:buChar char="•"/>
              <a:defRPr/>
            </a:pPr>
            <a:endParaRPr lang="en-US" sz="2800" b="1" dirty="0">
              <a:solidFill>
                <a:schemeClr val="tx2"/>
              </a:solidFill>
              <a:latin typeface="Gill Sans MT" pitchFamily="34" charset="0"/>
              <a:ea typeface="+mj-ea"/>
              <a:cs typeface="+mj-cs"/>
            </a:endParaRPr>
          </a:p>
          <a:p>
            <a:pPr marL="457200" indent="-457200">
              <a:buFont typeface="Arial" pitchFamily="34" charset="0"/>
              <a:buChar char="•"/>
              <a:defRPr/>
            </a:pPr>
            <a:r>
              <a:rPr lang="en-US" sz="2800" b="1" dirty="0">
                <a:solidFill>
                  <a:schemeClr val="tx2"/>
                </a:solidFill>
                <a:latin typeface="Gill Sans MT" pitchFamily="34" charset="0"/>
                <a:ea typeface="+mj-ea"/>
                <a:cs typeface="+mj-cs"/>
              </a:rPr>
              <a:t>Broad-scaled Opportunities Assessment</a:t>
            </a:r>
          </a:p>
          <a:p>
            <a:pPr marL="457200" indent="-457200">
              <a:buFont typeface="Arial" pitchFamily="34" charset="0"/>
              <a:buChar char="•"/>
              <a:defRPr/>
            </a:pPr>
            <a:endParaRPr lang="en-US" sz="2800" b="1" dirty="0">
              <a:solidFill>
                <a:schemeClr val="tx2"/>
              </a:solidFill>
              <a:latin typeface="Gill Sans MT" pitchFamily="34" charset="0"/>
              <a:ea typeface="+mj-ea"/>
              <a:cs typeface="+mj-cs"/>
            </a:endParaRPr>
          </a:p>
          <a:p>
            <a:pPr marL="457200" indent="-457200">
              <a:buFont typeface="Arial" pitchFamily="34" charset="0"/>
              <a:buChar char="•"/>
              <a:defRPr/>
            </a:pPr>
            <a:r>
              <a:rPr lang="en-US" sz="2800" b="1" dirty="0">
                <a:solidFill>
                  <a:schemeClr val="tx2"/>
                </a:solidFill>
                <a:latin typeface="Gill Sans MT" pitchFamily="34" charset="0"/>
                <a:ea typeface="+mj-ea"/>
                <a:cs typeface="+mj-cs"/>
              </a:rPr>
              <a:t>Management Planning</a:t>
            </a:r>
          </a:p>
          <a:p>
            <a:pPr marL="457200" indent="-457200">
              <a:buFont typeface="Arial" pitchFamily="34" charset="0"/>
              <a:buChar char="•"/>
              <a:defRPr/>
            </a:pPr>
            <a:endParaRPr lang="en-US" sz="2800" b="1" dirty="0">
              <a:solidFill>
                <a:schemeClr val="tx2"/>
              </a:solidFill>
              <a:latin typeface="Gill Sans MT" pitchFamily="34" charset="0"/>
              <a:ea typeface="+mj-ea"/>
              <a:cs typeface="+mj-cs"/>
            </a:endParaRPr>
          </a:p>
          <a:p>
            <a:pPr marL="457200" indent="-457200">
              <a:buFont typeface="Arial" pitchFamily="34" charset="0"/>
              <a:buChar char="•"/>
              <a:defRPr/>
            </a:pPr>
            <a:r>
              <a:rPr lang="en-US" sz="2800" b="1" dirty="0">
                <a:solidFill>
                  <a:schemeClr val="tx2"/>
                </a:solidFill>
                <a:latin typeface="Gill Sans MT" pitchFamily="34" charset="0"/>
                <a:ea typeface="+mj-ea"/>
                <a:cs typeface="+mj-cs"/>
              </a:rPr>
              <a:t>Climate Smart Decision Making</a:t>
            </a:r>
          </a:p>
          <a:p>
            <a:pPr marL="457200" indent="-457200">
              <a:buFont typeface="Arial" pitchFamily="34" charset="0"/>
              <a:buChar char="•"/>
              <a:defRPr/>
            </a:pPr>
            <a:endParaRPr lang="en-US" sz="2800" b="1" dirty="0">
              <a:solidFill>
                <a:schemeClr val="tx2"/>
              </a:solidFill>
              <a:latin typeface="Gill Sans MT" pitchFamily="34" charset="0"/>
              <a:ea typeface="+mj-ea"/>
              <a:cs typeface="+mj-cs"/>
            </a:endParaRPr>
          </a:p>
          <a:p>
            <a:pPr marL="457200" indent="-457200">
              <a:buFont typeface="Arial" pitchFamily="34" charset="0"/>
              <a:buChar char="•"/>
              <a:defRPr/>
            </a:pPr>
            <a:r>
              <a:rPr lang="en-US" sz="2800" b="1" dirty="0">
                <a:solidFill>
                  <a:schemeClr val="tx2"/>
                </a:solidFill>
                <a:latin typeface="Gill Sans MT" pitchFamily="34" charset="0"/>
                <a:ea typeface="+mj-ea"/>
                <a:cs typeface="+mj-cs"/>
              </a:rPr>
              <a:t>Applied Example</a:t>
            </a:r>
          </a:p>
        </p:txBody>
      </p:sp>
      <p:pic>
        <p:nvPicPr>
          <p:cNvPr id="3077" name="Picture 3">
            <a:extLst>
              <a:ext uri="{FF2B5EF4-FFF2-40B4-BE49-F238E27FC236}">
                <a16:creationId xmlns:a16="http://schemas.microsoft.com/office/drawing/2014/main" id="{F9411DCB-ED2C-899A-CA2B-C548E3E43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11">
            <a:extLst>
              <a:ext uri="{FF2B5EF4-FFF2-40B4-BE49-F238E27FC236}">
                <a16:creationId xmlns:a16="http://schemas.microsoft.com/office/drawing/2014/main" id="{8B38B1C7-6803-1775-6957-0F631345F20E}"/>
              </a:ext>
            </a:extLst>
          </p:cNvPr>
          <p:cNvPicPr>
            <a:picLocks noChangeAspect="1" noChangeArrowheads="1"/>
          </p:cNvPicPr>
          <p:nvPr/>
        </p:nvPicPr>
        <p:blipFill>
          <a:blip r:embed="rId4">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5392738" y="2209800"/>
            <a:ext cx="3522662"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Rufous_Hummingbird.2011.081">
            <a:extLst>
              <a:ext uri="{FF2B5EF4-FFF2-40B4-BE49-F238E27FC236}">
                <a16:creationId xmlns:a16="http://schemas.microsoft.com/office/drawing/2014/main" id="{551E204B-904F-C091-4EC3-BFB08F1184AC}"/>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Rufous_Hummingbird.2011.088">
            <a:extLst>
              <a:ext uri="{FF2B5EF4-FFF2-40B4-BE49-F238E27FC236}">
                <a16:creationId xmlns:a16="http://schemas.microsoft.com/office/drawing/2014/main" id="{583B1D8D-E541-E668-D391-18E5A4CFE8C1}"/>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Rufous_Hummingbird.2011.095">
            <a:extLst>
              <a:ext uri="{FF2B5EF4-FFF2-40B4-BE49-F238E27FC236}">
                <a16:creationId xmlns:a16="http://schemas.microsoft.com/office/drawing/2014/main" id="{8649F464-5708-BDA3-2D64-C0281270E4ED}"/>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Rufous_Hummingbird.2011.102">
            <a:extLst>
              <a:ext uri="{FF2B5EF4-FFF2-40B4-BE49-F238E27FC236}">
                <a16:creationId xmlns:a16="http://schemas.microsoft.com/office/drawing/2014/main" id="{9B9B7F54-1BC7-FCD6-18B6-9511566A44B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Rufous_Hummingbird.2011.109">
            <a:extLst>
              <a:ext uri="{FF2B5EF4-FFF2-40B4-BE49-F238E27FC236}">
                <a16:creationId xmlns:a16="http://schemas.microsoft.com/office/drawing/2014/main" id="{6124DBE4-1374-7649-CAA8-F221DA11CF28}"/>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Rufous_Hummingbird.2011.116">
            <a:extLst>
              <a:ext uri="{FF2B5EF4-FFF2-40B4-BE49-F238E27FC236}">
                <a16:creationId xmlns:a16="http://schemas.microsoft.com/office/drawing/2014/main" id="{F6048876-0238-1B9B-C630-BDF42784E6E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Rufous_Hummingbird.2011.123">
            <a:extLst>
              <a:ext uri="{FF2B5EF4-FFF2-40B4-BE49-F238E27FC236}">
                <a16:creationId xmlns:a16="http://schemas.microsoft.com/office/drawing/2014/main" id="{C3041AA9-86E3-B4A2-E935-FCB52C26F721}"/>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Rufous_Hummingbird.2011.130">
            <a:extLst>
              <a:ext uri="{FF2B5EF4-FFF2-40B4-BE49-F238E27FC236}">
                <a16:creationId xmlns:a16="http://schemas.microsoft.com/office/drawing/2014/main" id="{293D91EC-4ED4-9216-4E42-822BE3DD808E}"/>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Rufous_Hummingbird.2011.137">
            <a:extLst>
              <a:ext uri="{FF2B5EF4-FFF2-40B4-BE49-F238E27FC236}">
                <a16:creationId xmlns:a16="http://schemas.microsoft.com/office/drawing/2014/main" id="{9FF0DD52-858A-A9B3-EC8F-171EEC65919D}"/>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Rufous_Hummingbird.2011.144">
            <a:extLst>
              <a:ext uri="{FF2B5EF4-FFF2-40B4-BE49-F238E27FC236}">
                <a16:creationId xmlns:a16="http://schemas.microsoft.com/office/drawing/2014/main" id="{30274AF3-8780-DA4E-0A21-B22E9EC1A65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E6B3B70-41BE-6FA7-C623-1580DFF4655A}"/>
              </a:ext>
            </a:extLst>
          </p:cNvPr>
          <p:cNvSpPr>
            <a:spLocks noGrp="1" noChangeArrowheads="1"/>
          </p:cNvSpPr>
          <p:nvPr>
            <p:ph type="title" idx="4294967295"/>
          </p:nvPr>
        </p:nvSpPr>
        <p:spPr>
          <a:xfrm>
            <a:off x="228600" y="304800"/>
            <a:ext cx="7772400" cy="762000"/>
          </a:xfrm>
        </p:spPr>
        <p:txBody>
          <a:bodyPr/>
          <a:lstStyle/>
          <a:p>
            <a:pPr algn="l" eaLnBrk="1" hangingPunct="1"/>
            <a:r>
              <a:rPr lang="en-US" altLang="en-US" sz="3200" b="1">
                <a:latin typeface="Gill Sans MT" panose="020B0502020104020203" pitchFamily="34" charset="0"/>
              </a:rPr>
              <a:t>Avian Knowledge Alliance</a:t>
            </a:r>
          </a:p>
        </p:txBody>
      </p:sp>
      <p:sp>
        <p:nvSpPr>
          <p:cNvPr id="4099" name="Line 3">
            <a:extLst>
              <a:ext uri="{FF2B5EF4-FFF2-40B4-BE49-F238E27FC236}">
                <a16:creationId xmlns:a16="http://schemas.microsoft.com/office/drawing/2014/main" id="{9F3DCC46-F7CD-84C5-A7E2-EB504CC63DB3}"/>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5">
            <a:extLst>
              <a:ext uri="{FF2B5EF4-FFF2-40B4-BE49-F238E27FC236}">
                <a16:creationId xmlns:a16="http://schemas.microsoft.com/office/drawing/2014/main" id="{101FA95C-BBFE-A419-B730-E238985134F0}"/>
              </a:ext>
            </a:extLst>
          </p:cNvPr>
          <p:cNvSpPr>
            <a:spLocks noChangeArrowheads="1"/>
          </p:cNvSpPr>
          <p:nvPr/>
        </p:nvSpPr>
        <p:spPr bwMode="auto">
          <a:xfrm>
            <a:off x="-76200" y="1438275"/>
            <a:ext cx="3429000"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defRPr/>
            </a:pPr>
            <a:r>
              <a:rPr lang="en-US" sz="2800" b="1" dirty="0">
                <a:solidFill>
                  <a:schemeClr val="tx2"/>
                </a:solidFill>
                <a:latin typeface="Gill Sans MT" pitchFamily="34" charset="0"/>
                <a:ea typeface="+mj-ea"/>
                <a:cs typeface="+mj-cs"/>
              </a:rPr>
              <a:t>Collecting,</a:t>
            </a:r>
          </a:p>
          <a:p>
            <a:pPr algn="ctr">
              <a:defRPr/>
            </a:pPr>
            <a:r>
              <a:rPr lang="en-US" sz="2800" b="1" dirty="0">
                <a:solidFill>
                  <a:schemeClr val="tx2"/>
                </a:solidFill>
                <a:latin typeface="Gill Sans MT" pitchFamily="34" charset="0"/>
                <a:ea typeface="+mj-ea"/>
                <a:cs typeface="+mj-cs"/>
              </a:rPr>
              <a:t>Caretaking, and Communicating </a:t>
            </a:r>
          </a:p>
          <a:p>
            <a:pPr algn="ctr">
              <a:defRPr/>
            </a:pPr>
            <a:r>
              <a:rPr lang="en-US" sz="2800" b="1" dirty="0">
                <a:solidFill>
                  <a:schemeClr val="tx2"/>
                </a:solidFill>
                <a:latin typeface="Gill Sans MT" pitchFamily="34" charset="0"/>
                <a:ea typeface="+mj-ea"/>
                <a:cs typeface="+mj-cs"/>
              </a:rPr>
              <a:t>Avian Knowledge</a:t>
            </a:r>
          </a:p>
        </p:txBody>
      </p:sp>
      <p:graphicFrame>
        <p:nvGraphicFramePr>
          <p:cNvPr id="2" name="Diagram 1">
            <a:extLst>
              <a:ext uri="{FF2B5EF4-FFF2-40B4-BE49-F238E27FC236}">
                <a16:creationId xmlns:a16="http://schemas.microsoft.com/office/drawing/2014/main" id="{60A45B4C-356E-FA7D-E2F5-E2CA8B084F77}"/>
              </a:ext>
            </a:extLst>
          </p:cNvPr>
          <p:cNvGraphicFramePr/>
          <p:nvPr/>
        </p:nvGraphicFramePr>
        <p:xfrm>
          <a:off x="3810000" y="1437698"/>
          <a:ext cx="6096000" cy="4353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02" name="Picture 28" descr="AKA Logo Large - original">
            <a:extLst>
              <a:ext uri="{FF2B5EF4-FFF2-40B4-BE49-F238E27FC236}">
                <a16:creationId xmlns:a16="http://schemas.microsoft.com/office/drawing/2014/main" id="{DE5C4667-8C09-1DAA-6A7C-64FBC74BD0E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2262188"/>
            <a:ext cx="27432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9">
            <a:extLst>
              <a:ext uri="{FF2B5EF4-FFF2-40B4-BE49-F238E27FC236}">
                <a16:creationId xmlns:a16="http://schemas.microsoft.com/office/drawing/2014/main" id="{2EA00D75-A36E-72D7-DD01-152716C8A688}"/>
              </a:ext>
            </a:extLst>
          </p:cNvPr>
          <p:cNvSpPr txBox="1">
            <a:spLocks noChangeArrowheads="1"/>
          </p:cNvSpPr>
          <p:nvPr/>
        </p:nvSpPr>
        <p:spPr bwMode="auto">
          <a:xfrm>
            <a:off x="5105400" y="6477000"/>
            <a:ext cx="40386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cs typeface="Arial" panose="020B0604020202020204" pitchFamily="34" charset="0"/>
              </a:rPr>
              <a:t>(Stephens et al. 2009, PIF Proceedings)</a:t>
            </a:r>
          </a:p>
        </p:txBody>
      </p:sp>
      <p:sp>
        <p:nvSpPr>
          <p:cNvPr id="16" name="Rectangle 5">
            <a:extLst>
              <a:ext uri="{FF2B5EF4-FFF2-40B4-BE49-F238E27FC236}">
                <a16:creationId xmlns:a16="http://schemas.microsoft.com/office/drawing/2014/main" id="{61822C40-9567-B4B1-2188-B3FF5BF6F385}"/>
              </a:ext>
            </a:extLst>
          </p:cNvPr>
          <p:cNvSpPr>
            <a:spLocks noChangeArrowheads="1"/>
          </p:cNvSpPr>
          <p:nvPr/>
        </p:nvSpPr>
        <p:spPr bwMode="auto">
          <a:xfrm>
            <a:off x="533400" y="3505200"/>
            <a:ext cx="3733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defRPr/>
            </a:pPr>
            <a:r>
              <a:rPr lang="en-US" sz="2800" b="1" dirty="0">
                <a:solidFill>
                  <a:schemeClr val="tx2"/>
                </a:solidFill>
                <a:latin typeface="Gill Sans MT" pitchFamily="34" charset="0"/>
                <a:ea typeface="+mj-ea"/>
                <a:cs typeface="+mj-cs"/>
              </a:rPr>
              <a:t>Unique</a:t>
            </a:r>
          </a:p>
          <a:p>
            <a:pPr algn="ctr">
              <a:defRPr/>
            </a:pPr>
            <a:r>
              <a:rPr lang="en-US" sz="2800" b="1" dirty="0">
                <a:solidFill>
                  <a:schemeClr val="tx2"/>
                </a:solidFill>
                <a:latin typeface="Gill Sans MT" pitchFamily="34" charset="0"/>
                <a:ea typeface="+mj-ea"/>
                <a:cs typeface="+mj-cs"/>
              </a:rPr>
              <a:t>Capacities and Roles of NGOs</a:t>
            </a:r>
          </a:p>
        </p:txBody>
      </p:sp>
      <p:sp>
        <p:nvSpPr>
          <p:cNvPr id="17" name="Rectangle 5">
            <a:extLst>
              <a:ext uri="{FF2B5EF4-FFF2-40B4-BE49-F238E27FC236}">
                <a16:creationId xmlns:a16="http://schemas.microsoft.com/office/drawing/2014/main" id="{BB602204-2AFA-E045-D063-562ADB99E382}"/>
              </a:ext>
            </a:extLst>
          </p:cNvPr>
          <p:cNvSpPr>
            <a:spLocks noChangeArrowheads="1"/>
          </p:cNvSpPr>
          <p:nvPr/>
        </p:nvSpPr>
        <p:spPr bwMode="auto">
          <a:xfrm>
            <a:off x="1524000" y="5181600"/>
            <a:ext cx="3733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defRPr/>
            </a:pPr>
            <a:r>
              <a:rPr lang="en-US" sz="2800" b="1" dirty="0">
                <a:solidFill>
                  <a:schemeClr val="tx2"/>
                </a:solidFill>
                <a:latin typeface="Gill Sans MT" pitchFamily="34" charset="0"/>
                <a:ea typeface="+mj-ea"/>
                <a:cs typeface="+mj-cs"/>
              </a:rPr>
              <a:t>Avian</a:t>
            </a:r>
          </a:p>
          <a:p>
            <a:pPr algn="ctr">
              <a:defRPr/>
            </a:pPr>
            <a:r>
              <a:rPr lang="en-US" sz="2800" b="1" dirty="0">
                <a:solidFill>
                  <a:schemeClr val="tx2"/>
                </a:solidFill>
                <a:latin typeface="Gill Sans MT" pitchFamily="34" charset="0"/>
                <a:ea typeface="+mj-ea"/>
                <a:cs typeface="+mj-cs"/>
              </a:rPr>
              <a:t>Knowledge</a:t>
            </a:r>
          </a:p>
          <a:p>
            <a:pPr algn="ctr">
              <a:defRPr/>
            </a:pPr>
            <a:r>
              <a:rPr lang="en-US" sz="2800" b="1" dirty="0">
                <a:solidFill>
                  <a:schemeClr val="tx2"/>
                </a:solidFill>
                <a:latin typeface="Gill Sans MT" pitchFamily="34" charset="0"/>
                <a:ea typeface="+mj-ea"/>
                <a:cs typeface="+mj-cs"/>
              </a:rPr>
              <a:t>Network</a:t>
            </a:r>
          </a:p>
        </p:txBody>
      </p:sp>
      <p:pic>
        <p:nvPicPr>
          <p:cNvPr id="4106" name="Picture 2">
            <a:extLst>
              <a:ext uri="{FF2B5EF4-FFF2-40B4-BE49-F238E27FC236}">
                <a16:creationId xmlns:a16="http://schemas.microsoft.com/office/drawing/2014/main" id="{8853857D-3660-AD8F-3C8C-067208AC8E0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14300"/>
            <a:ext cx="1371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Rufous_Hummingbird.2011.151">
            <a:extLst>
              <a:ext uri="{FF2B5EF4-FFF2-40B4-BE49-F238E27FC236}">
                <a16:creationId xmlns:a16="http://schemas.microsoft.com/office/drawing/2014/main" id="{DF2E12F0-EB96-944A-55F8-ECDA6E7856E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Rufous_Hummingbird.2011.158">
            <a:extLst>
              <a:ext uri="{FF2B5EF4-FFF2-40B4-BE49-F238E27FC236}">
                <a16:creationId xmlns:a16="http://schemas.microsoft.com/office/drawing/2014/main" id="{FC29AC5F-E820-ECAA-EB81-2812D681DEA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Rufous_Hummingbird.2011.165">
            <a:extLst>
              <a:ext uri="{FF2B5EF4-FFF2-40B4-BE49-F238E27FC236}">
                <a16:creationId xmlns:a16="http://schemas.microsoft.com/office/drawing/2014/main" id="{ECE80ECD-3991-63B4-3701-61F994397DFC}"/>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Rufous_Hummingbird.2011.172">
            <a:extLst>
              <a:ext uri="{FF2B5EF4-FFF2-40B4-BE49-F238E27FC236}">
                <a16:creationId xmlns:a16="http://schemas.microsoft.com/office/drawing/2014/main" id="{2AA0116B-CB25-B534-C2B0-94C0182E597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Rufous_Hummingbird.2011.179">
            <a:extLst>
              <a:ext uri="{FF2B5EF4-FFF2-40B4-BE49-F238E27FC236}">
                <a16:creationId xmlns:a16="http://schemas.microsoft.com/office/drawing/2014/main" id="{761D4402-CC61-FC10-60C7-01D2D6F26FE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Rufous_Hummingbird.2011.186">
            <a:extLst>
              <a:ext uri="{FF2B5EF4-FFF2-40B4-BE49-F238E27FC236}">
                <a16:creationId xmlns:a16="http://schemas.microsoft.com/office/drawing/2014/main" id="{EAF6C940-3653-DEBD-1CDD-FF1E3F74C2C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Rufous_Hummingbird.2011.193">
            <a:extLst>
              <a:ext uri="{FF2B5EF4-FFF2-40B4-BE49-F238E27FC236}">
                <a16:creationId xmlns:a16="http://schemas.microsoft.com/office/drawing/2014/main" id="{E8A0CC56-9F33-00F0-4FAB-ADCB0CD5CD3E}"/>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Rufous_Hummingbird.2011.200">
            <a:extLst>
              <a:ext uri="{FF2B5EF4-FFF2-40B4-BE49-F238E27FC236}">
                <a16:creationId xmlns:a16="http://schemas.microsoft.com/office/drawing/2014/main" id="{9BE0BB3D-2F32-E573-1DEF-1ED10AA3D2B8}"/>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Rufous_Hummingbird.2011.207">
            <a:extLst>
              <a:ext uri="{FF2B5EF4-FFF2-40B4-BE49-F238E27FC236}">
                <a16:creationId xmlns:a16="http://schemas.microsoft.com/office/drawing/2014/main" id="{47055D09-2240-C50D-F092-3B99318355F5}"/>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Rufous_Hummingbird.2011.214">
            <a:extLst>
              <a:ext uri="{FF2B5EF4-FFF2-40B4-BE49-F238E27FC236}">
                <a16:creationId xmlns:a16="http://schemas.microsoft.com/office/drawing/2014/main" id="{7AE82307-5CEF-15DC-6538-797B784FA69B}"/>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E4EBE54-F424-9ADD-4FAC-B419BB076D5E}"/>
              </a:ext>
            </a:extLst>
          </p:cNvPr>
          <p:cNvSpPr>
            <a:spLocks noGrp="1" noChangeArrowheads="1"/>
          </p:cNvSpPr>
          <p:nvPr>
            <p:ph type="title" idx="4294967295"/>
          </p:nvPr>
        </p:nvSpPr>
        <p:spPr>
          <a:xfrm>
            <a:off x="152400" y="228600"/>
            <a:ext cx="7340600" cy="762000"/>
          </a:xfrm>
        </p:spPr>
        <p:txBody>
          <a:bodyPr/>
          <a:lstStyle/>
          <a:p>
            <a:pPr algn="l" eaLnBrk="1" hangingPunct="1"/>
            <a:r>
              <a:rPr lang="en-US" altLang="en-US" sz="2800" b="1">
                <a:latin typeface="Gill Sans MT" panose="020B0502020104020203" pitchFamily="34" charset="0"/>
              </a:rPr>
              <a:t>Avian Knowledge Network</a:t>
            </a:r>
          </a:p>
        </p:txBody>
      </p:sp>
      <p:sp>
        <p:nvSpPr>
          <p:cNvPr id="5123" name="Line 24">
            <a:extLst>
              <a:ext uri="{FF2B5EF4-FFF2-40B4-BE49-F238E27FC236}">
                <a16:creationId xmlns:a16="http://schemas.microsoft.com/office/drawing/2014/main" id="{E847CFF7-FEBE-1104-13A0-FD0ED9ABBB9F}"/>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4" name="Picture 3">
            <a:extLst>
              <a:ext uri="{FF2B5EF4-FFF2-40B4-BE49-F238E27FC236}">
                <a16:creationId xmlns:a16="http://schemas.microsoft.com/office/drawing/2014/main" id="{20045008-0E02-2DC1-4423-D095D0722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41300"/>
            <a:ext cx="18097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4">
            <a:extLst>
              <a:ext uri="{FF2B5EF4-FFF2-40B4-BE49-F238E27FC236}">
                <a16:creationId xmlns:a16="http://schemas.microsoft.com/office/drawing/2014/main" id="{357FCD93-FFF3-BB29-5D0E-F9F4559D9FF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1066800"/>
            <a:ext cx="8382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NEST SEARCHER JH RB01 062102">
            <a:extLst>
              <a:ext uri="{FF2B5EF4-FFF2-40B4-BE49-F238E27FC236}">
                <a16:creationId xmlns:a16="http://schemas.microsoft.com/office/drawing/2014/main" id="{B7B7FA9C-232D-793D-0D13-7ADEDE474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4665663"/>
            <a:ext cx="1595437" cy="1963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Rufous_Hummingbird.2011.221">
            <a:extLst>
              <a:ext uri="{FF2B5EF4-FFF2-40B4-BE49-F238E27FC236}">
                <a16:creationId xmlns:a16="http://schemas.microsoft.com/office/drawing/2014/main" id="{82B99383-25FF-F3E9-2D20-C3BCC22DB321}"/>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Rufous_Hummingbird.2011.228">
            <a:extLst>
              <a:ext uri="{FF2B5EF4-FFF2-40B4-BE49-F238E27FC236}">
                <a16:creationId xmlns:a16="http://schemas.microsoft.com/office/drawing/2014/main" id="{24E33392-EEE5-2335-E377-F7A5C7F2030F}"/>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Rufous_Hummingbird.2011.235">
            <a:extLst>
              <a:ext uri="{FF2B5EF4-FFF2-40B4-BE49-F238E27FC236}">
                <a16:creationId xmlns:a16="http://schemas.microsoft.com/office/drawing/2014/main" id="{4F267180-6271-483F-DC0E-9C2297A98C7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Rufous_Hummingbird.2011.242">
            <a:extLst>
              <a:ext uri="{FF2B5EF4-FFF2-40B4-BE49-F238E27FC236}">
                <a16:creationId xmlns:a16="http://schemas.microsoft.com/office/drawing/2014/main" id="{9609BD2F-12D4-B4F6-B79F-03F43EC9DCCE}"/>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Rufous_Hummingbird.2011.249">
            <a:extLst>
              <a:ext uri="{FF2B5EF4-FFF2-40B4-BE49-F238E27FC236}">
                <a16:creationId xmlns:a16="http://schemas.microsoft.com/office/drawing/2014/main" id="{F176E97A-5BFF-6721-5ED8-87A2823DF9B0}"/>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Rufous_Hummingbird.2011.256">
            <a:extLst>
              <a:ext uri="{FF2B5EF4-FFF2-40B4-BE49-F238E27FC236}">
                <a16:creationId xmlns:a16="http://schemas.microsoft.com/office/drawing/2014/main" id="{380E464A-35BF-89C6-3019-95F8FE1287F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Rufous_Hummingbird.2011.263">
            <a:extLst>
              <a:ext uri="{FF2B5EF4-FFF2-40B4-BE49-F238E27FC236}">
                <a16:creationId xmlns:a16="http://schemas.microsoft.com/office/drawing/2014/main" id="{4115193B-63FD-DEA7-1C0A-F695B5CDE75F}"/>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Rufous_Hummingbird.2011.270">
            <a:extLst>
              <a:ext uri="{FF2B5EF4-FFF2-40B4-BE49-F238E27FC236}">
                <a16:creationId xmlns:a16="http://schemas.microsoft.com/office/drawing/2014/main" id="{151346AD-69D0-86B4-3F3E-508F349130DB}"/>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Rufous_Hummingbird.2011.277">
            <a:extLst>
              <a:ext uri="{FF2B5EF4-FFF2-40B4-BE49-F238E27FC236}">
                <a16:creationId xmlns:a16="http://schemas.microsoft.com/office/drawing/2014/main" id="{461B74A1-3309-FA4D-8CBA-283D683478CB}"/>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Rufous_Hummingbird.2011.284">
            <a:extLst>
              <a:ext uri="{FF2B5EF4-FFF2-40B4-BE49-F238E27FC236}">
                <a16:creationId xmlns:a16="http://schemas.microsoft.com/office/drawing/2014/main" id="{E7016E0F-E789-487A-2A43-9D837AD1B7F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a:extLst>
              <a:ext uri="{FF2B5EF4-FFF2-40B4-BE49-F238E27FC236}">
                <a16:creationId xmlns:a16="http://schemas.microsoft.com/office/drawing/2014/main" id="{2C469ED1-98F0-5EF9-030D-F59F72A27C10}"/>
              </a:ext>
            </a:extLst>
          </p:cNvPr>
          <p:cNvSpPr>
            <a:spLocks noChangeShapeType="1"/>
          </p:cNvSpPr>
          <p:nvPr/>
        </p:nvSpPr>
        <p:spPr bwMode="auto">
          <a:xfrm>
            <a:off x="152400" y="1219200"/>
            <a:ext cx="8839200" cy="0"/>
          </a:xfrm>
          <a:prstGeom prst="line">
            <a:avLst/>
          </a:prstGeom>
          <a:noFill/>
          <a:ln w="12700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 name="Rectangle 4">
            <a:extLst>
              <a:ext uri="{FF2B5EF4-FFF2-40B4-BE49-F238E27FC236}">
                <a16:creationId xmlns:a16="http://schemas.microsoft.com/office/drawing/2014/main" id="{DB9A59C7-96BC-34BE-E221-6C586DE9FE8D}"/>
              </a:ext>
            </a:extLst>
          </p:cNvPr>
          <p:cNvSpPr>
            <a:spLocks noChangeArrowheads="1"/>
          </p:cNvSpPr>
          <p:nvPr/>
        </p:nvSpPr>
        <p:spPr bwMode="auto">
          <a:xfrm>
            <a:off x="152400" y="228600"/>
            <a:ext cx="937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Multi-species Science-based Approach</a:t>
            </a:r>
          </a:p>
        </p:txBody>
      </p:sp>
      <p:sp>
        <p:nvSpPr>
          <p:cNvPr id="6148" name="Rectangle 9">
            <a:extLst>
              <a:ext uri="{FF2B5EF4-FFF2-40B4-BE49-F238E27FC236}">
                <a16:creationId xmlns:a16="http://schemas.microsoft.com/office/drawing/2014/main" id="{057CF625-7141-5159-A716-8F16EC9708C8}"/>
              </a:ext>
            </a:extLst>
          </p:cNvPr>
          <p:cNvSpPr>
            <a:spLocks noChangeArrowheads="1"/>
          </p:cNvSpPr>
          <p:nvPr/>
        </p:nvSpPr>
        <p:spPr bwMode="auto">
          <a:xfrm>
            <a:off x="304800" y="2590800"/>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800100" indent="-34290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r>
              <a:rPr lang="en-US" altLang="en-US" sz="2800" b="1">
                <a:solidFill>
                  <a:schemeClr val="tx2"/>
                </a:solidFill>
                <a:latin typeface="Gill Sans MT" panose="020B0502020104020203" pitchFamily="34" charset="0"/>
              </a:rPr>
            </a:br>
            <a:r>
              <a:rPr lang="en-US" altLang="en-US" sz="2800" b="1">
                <a:solidFill>
                  <a:schemeClr val="tx2"/>
                </a:solidFill>
                <a:latin typeface="Gill Sans MT" panose="020B0502020104020203" pitchFamily="34" charset="0"/>
              </a:rPr>
              <a:t>Adaptive Management</a:t>
            </a:r>
          </a:p>
          <a:p>
            <a:pPr lvl="1" eaLnBrk="1" hangingPunct="1">
              <a:buFont typeface="Arial" panose="020B0604020202020204" pitchFamily="34" charset="0"/>
              <a:buChar char="•"/>
            </a:pPr>
            <a:r>
              <a:rPr lang="en-US" altLang="en-US">
                <a:solidFill>
                  <a:schemeClr val="tx2"/>
                </a:solidFill>
                <a:latin typeface="Gill Sans MT" panose="020B0502020104020203" pitchFamily="34" charset="0"/>
              </a:rPr>
              <a:t>Assess conservation needs</a:t>
            </a:r>
          </a:p>
          <a:p>
            <a:pPr lvl="1" eaLnBrk="1" hangingPunct="1">
              <a:buFont typeface="Arial" panose="020B0604020202020204" pitchFamily="34" charset="0"/>
              <a:buChar char="•"/>
            </a:pPr>
            <a:r>
              <a:rPr lang="en-US" altLang="en-US">
                <a:solidFill>
                  <a:schemeClr val="tx2"/>
                </a:solidFill>
                <a:latin typeface="Gill Sans MT" panose="020B0502020104020203" pitchFamily="34" charset="0"/>
              </a:rPr>
              <a:t>Set measurable objectives</a:t>
            </a:r>
          </a:p>
          <a:p>
            <a:pPr lvl="1" eaLnBrk="1" hangingPunct="1">
              <a:buFont typeface="Arial" panose="020B0604020202020204" pitchFamily="34" charset="0"/>
              <a:buChar char="•"/>
            </a:pPr>
            <a:r>
              <a:rPr lang="en-US" altLang="en-US">
                <a:solidFill>
                  <a:schemeClr val="tx2"/>
                </a:solidFill>
                <a:latin typeface="Gill Sans MT" panose="020B0502020104020203" pitchFamily="34" charset="0"/>
              </a:rPr>
              <a:t>Design management</a:t>
            </a:r>
          </a:p>
          <a:p>
            <a:pPr lvl="1" eaLnBrk="1" hangingPunct="1">
              <a:buFont typeface="Arial" panose="020B0604020202020204" pitchFamily="34" charset="0"/>
              <a:buChar char="•"/>
            </a:pPr>
            <a:r>
              <a:rPr lang="en-US" altLang="en-US">
                <a:solidFill>
                  <a:schemeClr val="tx2"/>
                </a:solidFill>
                <a:latin typeface="Gill Sans MT" panose="020B0502020104020203" pitchFamily="34" charset="0"/>
              </a:rPr>
              <a:t>Measuring effectiveness</a:t>
            </a:r>
            <a:br>
              <a:rPr lang="en-US" altLang="en-US">
                <a:solidFill>
                  <a:schemeClr val="tx2"/>
                </a:solidFill>
                <a:latin typeface="Gill Sans MT" panose="020B0502020104020203" pitchFamily="34" charset="0"/>
              </a:rPr>
            </a:br>
            <a:br>
              <a:rPr lang="en-US" altLang="en-US" sz="2800" b="1">
                <a:solidFill>
                  <a:schemeClr val="tx2"/>
                </a:solidFill>
                <a:latin typeface="Gill Sans MT" panose="020B0502020104020203" pitchFamily="34" charset="0"/>
              </a:rPr>
            </a:br>
            <a:endParaRPr lang="en-US" altLang="en-US" sz="2800" b="1">
              <a:solidFill>
                <a:schemeClr val="tx2"/>
              </a:solidFill>
              <a:latin typeface="Gill Sans MT" panose="020B0502020104020203" pitchFamily="34" charset="0"/>
            </a:endParaRPr>
          </a:p>
        </p:txBody>
      </p:sp>
      <p:sp>
        <p:nvSpPr>
          <p:cNvPr id="6149" name="Rectangle 10">
            <a:extLst>
              <a:ext uri="{FF2B5EF4-FFF2-40B4-BE49-F238E27FC236}">
                <a16:creationId xmlns:a16="http://schemas.microsoft.com/office/drawing/2014/main" id="{819B875A-68FD-2A88-932C-109E3E4416EC}"/>
              </a:ext>
            </a:extLst>
          </p:cNvPr>
          <p:cNvSpPr>
            <a:spLocks noChangeArrowheads="1"/>
          </p:cNvSpPr>
          <p:nvPr/>
        </p:nvSpPr>
        <p:spPr bwMode="auto">
          <a:xfrm>
            <a:off x="304800" y="4038600"/>
            <a:ext cx="822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0000"/>
              </a:lnSpc>
              <a:spcBef>
                <a:spcPct val="20000"/>
              </a:spcBef>
            </a:pPr>
            <a:r>
              <a:rPr lang="en-US" altLang="en-US" sz="2800" b="1">
                <a:latin typeface="Gill Sans MT" panose="020B0502020104020203" pitchFamily="34" charset="0"/>
              </a:rPr>
              <a:t>Science-based tools</a:t>
            </a:r>
          </a:p>
          <a:p>
            <a:pPr lvl="1" eaLnBrk="1" hangingPunct="1">
              <a:lnSpc>
                <a:spcPct val="80000"/>
              </a:lnSpc>
              <a:spcBef>
                <a:spcPct val="20000"/>
              </a:spcBef>
              <a:buFontTx/>
              <a:buChar char="•"/>
            </a:pPr>
            <a:r>
              <a:rPr lang="en-US" altLang="en-US">
                <a:latin typeface="Gill Sans MT" panose="020B0502020104020203" pitchFamily="34" charset="0"/>
              </a:rPr>
              <a:t>Species assessment database</a:t>
            </a:r>
          </a:p>
          <a:p>
            <a:pPr lvl="1" eaLnBrk="1" hangingPunct="1">
              <a:lnSpc>
                <a:spcPct val="80000"/>
              </a:lnSpc>
              <a:spcBef>
                <a:spcPct val="20000"/>
              </a:spcBef>
              <a:buFontTx/>
              <a:buChar char="•"/>
            </a:pPr>
            <a:r>
              <a:rPr lang="en-US" altLang="en-US">
                <a:latin typeface="Gill Sans MT" panose="020B0502020104020203" pitchFamily="34" charset="0"/>
              </a:rPr>
              <a:t>Standard monitoring techniques</a:t>
            </a:r>
          </a:p>
          <a:p>
            <a:pPr lvl="1" eaLnBrk="1" hangingPunct="1">
              <a:lnSpc>
                <a:spcPct val="80000"/>
              </a:lnSpc>
              <a:spcBef>
                <a:spcPct val="20000"/>
              </a:spcBef>
              <a:buFontTx/>
              <a:buChar char="•"/>
            </a:pPr>
            <a:r>
              <a:rPr lang="en-US" altLang="en-US">
                <a:latin typeface="Gill Sans MT" panose="020B0502020104020203" pitchFamily="34" charset="0"/>
              </a:rPr>
              <a:t>Conservation plans</a:t>
            </a:r>
          </a:p>
          <a:p>
            <a:pPr lvl="1" eaLnBrk="1" hangingPunct="1">
              <a:lnSpc>
                <a:spcPct val="80000"/>
              </a:lnSpc>
              <a:spcBef>
                <a:spcPct val="20000"/>
              </a:spcBef>
              <a:buFontTx/>
              <a:buChar char="•"/>
            </a:pPr>
            <a:r>
              <a:rPr lang="en-US" altLang="en-US">
                <a:latin typeface="Gill Sans MT" panose="020B0502020104020203" pitchFamily="34" charset="0"/>
              </a:rPr>
              <a:t>Conservation design process</a:t>
            </a:r>
          </a:p>
        </p:txBody>
      </p:sp>
      <p:pic>
        <p:nvPicPr>
          <p:cNvPr id="6150" name="Picture 11">
            <a:extLst>
              <a:ext uri="{FF2B5EF4-FFF2-40B4-BE49-F238E27FC236}">
                <a16:creationId xmlns:a16="http://schemas.microsoft.com/office/drawing/2014/main" id="{3630545D-98D3-4EDE-1B9A-FEAAF390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71600"/>
            <a:ext cx="2897188"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365">
            <a:extLst>
              <a:ext uri="{FF2B5EF4-FFF2-40B4-BE49-F238E27FC236}">
                <a16:creationId xmlns:a16="http://schemas.microsoft.com/office/drawing/2014/main" id="{AFD8E17E-1953-2E48-703B-0B7EF631182D}"/>
              </a:ext>
            </a:extLst>
          </p:cNvPr>
          <p:cNvSpPr txBox="1">
            <a:spLocks noChangeArrowheads="1"/>
          </p:cNvSpPr>
          <p:nvPr/>
        </p:nvSpPr>
        <p:spPr bwMode="auto">
          <a:xfrm>
            <a:off x="3276600" y="6477000"/>
            <a:ext cx="586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rPr>
              <a:t>(Stephens et al. 2011, USFWS BTP)</a:t>
            </a:r>
          </a:p>
        </p:txBody>
      </p:sp>
      <p:pic>
        <p:nvPicPr>
          <p:cNvPr id="6152" name="Picture 3">
            <a:extLst>
              <a:ext uri="{FF2B5EF4-FFF2-40B4-BE49-F238E27FC236}">
                <a16:creationId xmlns:a16="http://schemas.microsoft.com/office/drawing/2014/main" id="{A1161009-11FC-B743-35E4-7E33069FB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Rufous_Hummingbird.2011.291">
            <a:extLst>
              <a:ext uri="{FF2B5EF4-FFF2-40B4-BE49-F238E27FC236}">
                <a16:creationId xmlns:a16="http://schemas.microsoft.com/office/drawing/2014/main" id="{621D746C-C04B-80AA-A6B2-CDD520E048A5}"/>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Rufous_Hummingbird.2011.298">
            <a:extLst>
              <a:ext uri="{FF2B5EF4-FFF2-40B4-BE49-F238E27FC236}">
                <a16:creationId xmlns:a16="http://schemas.microsoft.com/office/drawing/2014/main" id="{EAEC6D89-389D-9C72-DE61-E220595827F5}"/>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Rufous_Hummingbird.2011.305">
            <a:extLst>
              <a:ext uri="{FF2B5EF4-FFF2-40B4-BE49-F238E27FC236}">
                <a16:creationId xmlns:a16="http://schemas.microsoft.com/office/drawing/2014/main" id="{C1A0AB15-72D7-B2ED-E379-4EB432E1AD3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Rufous_Hummingbird.2011.312">
            <a:extLst>
              <a:ext uri="{FF2B5EF4-FFF2-40B4-BE49-F238E27FC236}">
                <a16:creationId xmlns:a16="http://schemas.microsoft.com/office/drawing/2014/main" id="{A5B68469-21F9-C7DA-AA1C-43B11ADE1B30}"/>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Rufous_Hummingbird.2011.319">
            <a:extLst>
              <a:ext uri="{FF2B5EF4-FFF2-40B4-BE49-F238E27FC236}">
                <a16:creationId xmlns:a16="http://schemas.microsoft.com/office/drawing/2014/main" id="{D1743967-2E25-CED7-BA51-DF8DB51FC2BE}"/>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Rufous_Hummingbird.2011.326">
            <a:extLst>
              <a:ext uri="{FF2B5EF4-FFF2-40B4-BE49-F238E27FC236}">
                <a16:creationId xmlns:a16="http://schemas.microsoft.com/office/drawing/2014/main" id="{EAA69C29-F1F6-44E5-E78F-8415459F8C6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Rufous_Hummingbird.2011.333">
            <a:extLst>
              <a:ext uri="{FF2B5EF4-FFF2-40B4-BE49-F238E27FC236}">
                <a16:creationId xmlns:a16="http://schemas.microsoft.com/office/drawing/2014/main" id="{C84776D1-FE03-35AB-BC18-92F317FCD236}"/>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Rufous_Hummingbird.2011.340">
            <a:extLst>
              <a:ext uri="{FF2B5EF4-FFF2-40B4-BE49-F238E27FC236}">
                <a16:creationId xmlns:a16="http://schemas.microsoft.com/office/drawing/2014/main" id="{17560DD6-A0C8-7477-B29A-98655699486D}"/>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Rufous_Hummingbird.2011.347">
            <a:extLst>
              <a:ext uri="{FF2B5EF4-FFF2-40B4-BE49-F238E27FC236}">
                <a16:creationId xmlns:a16="http://schemas.microsoft.com/office/drawing/2014/main" id="{332CF830-9D14-B84C-686D-FD4AA4358BBE}"/>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Rufous_Hummingbird.2011.354">
            <a:extLst>
              <a:ext uri="{FF2B5EF4-FFF2-40B4-BE49-F238E27FC236}">
                <a16:creationId xmlns:a16="http://schemas.microsoft.com/office/drawing/2014/main" id="{26FCE1B7-295F-42F8-AA8F-1DFA1455BC4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9AC8D967-86DC-DA34-EAC6-088FC9E09B32}"/>
              </a:ext>
            </a:extLst>
          </p:cNvPr>
          <p:cNvSpPr>
            <a:spLocks noChangeShapeType="1"/>
          </p:cNvSpPr>
          <p:nvPr/>
        </p:nvSpPr>
        <p:spPr bwMode="auto">
          <a:xfrm>
            <a:off x="152400" y="1219200"/>
            <a:ext cx="8839200" cy="0"/>
          </a:xfrm>
          <a:prstGeom prst="line">
            <a:avLst/>
          </a:prstGeom>
          <a:noFill/>
          <a:ln w="12700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 name="Rectangle 4">
            <a:extLst>
              <a:ext uri="{FF2B5EF4-FFF2-40B4-BE49-F238E27FC236}">
                <a16:creationId xmlns:a16="http://schemas.microsoft.com/office/drawing/2014/main" id="{560C3027-5A2E-B62A-452E-7DFC1CF7C0F9}"/>
              </a:ext>
            </a:extLst>
          </p:cNvPr>
          <p:cNvSpPr>
            <a:spLocks noChangeArrowheads="1"/>
          </p:cNvSpPr>
          <p:nvPr/>
        </p:nvSpPr>
        <p:spPr bwMode="auto">
          <a:xfrm>
            <a:off x="152400" y="228600"/>
            <a:ext cx="734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Resource/Land Management Planning</a:t>
            </a:r>
          </a:p>
        </p:txBody>
      </p:sp>
      <p:pic>
        <p:nvPicPr>
          <p:cNvPr id="7172" name="Picture 3">
            <a:extLst>
              <a:ext uri="{FF2B5EF4-FFF2-40B4-BE49-F238E27FC236}">
                <a16:creationId xmlns:a16="http://schemas.microsoft.com/office/drawing/2014/main" id="{7858C704-1EEF-047B-6AA5-653C1A09D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Rectangle 10">
            <a:extLst>
              <a:ext uri="{FF2B5EF4-FFF2-40B4-BE49-F238E27FC236}">
                <a16:creationId xmlns:a16="http://schemas.microsoft.com/office/drawing/2014/main" id="{DC2B2A6C-9950-0EA8-C436-26CB33510C0C}"/>
              </a:ext>
            </a:extLst>
          </p:cNvPr>
          <p:cNvSpPr>
            <a:spLocks noChangeArrowheads="1"/>
          </p:cNvSpPr>
          <p:nvPr/>
        </p:nvSpPr>
        <p:spPr bwMode="auto">
          <a:xfrm>
            <a:off x="381000" y="1295400"/>
            <a:ext cx="8686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800100" indent="-34290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Times New Roman" panose="02020603050405020304" pitchFamily="18" charset="0"/>
              <a:buAutoNum type="arabicPeriod"/>
            </a:pPr>
            <a:r>
              <a:rPr lang="en-US" altLang="en-US" b="1">
                <a:latin typeface="Gill Sans MT" panose="020B0502020104020203" pitchFamily="34" charset="0"/>
              </a:rPr>
              <a:t>Assess Stewardship Responsibility/Opportunity</a:t>
            </a:r>
          </a:p>
          <a:p>
            <a:pPr eaLnBrk="1" hangingPunct="1">
              <a:buFont typeface="Times New Roman" panose="02020603050405020304" pitchFamily="18" charset="0"/>
              <a:buAutoNum type="arabicPeriod"/>
            </a:pPr>
            <a:endParaRPr lang="en-US" altLang="en-US" sz="800" b="1">
              <a:latin typeface="Gill Sans MT" panose="020B0502020104020203" pitchFamily="34" charset="0"/>
            </a:endParaRPr>
          </a:p>
          <a:p>
            <a:pPr eaLnBrk="1" hangingPunct="1">
              <a:buFont typeface="Times New Roman" panose="02020603050405020304" pitchFamily="18" charset="0"/>
              <a:buAutoNum type="arabicPeriod"/>
            </a:pPr>
            <a:r>
              <a:rPr lang="en-US" altLang="en-US" b="1">
                <a:latin typeface="Gill Sans MT" panose="020B0502020104020203" pitchFamily="34" charset="0"/>
              </a:rPr>
              <a:t>Set quantitative habitat and population objectives</a:t>
            </a:r>
          </a:p>
          <a:p>
            <a:pPr lvl="1" eaLnBrk="1" hangingPunct="1">
              <a:buFont typeface="Arial" panose="020B0604020202020204" pitchFamily="34" charset="0"/>
              <a:buChar char="•"/>
            </a:pPr>
            <a:r>
              <a:rPr lang="en-US" altLang="en-US" b="1">
                <a:latin typeface="Gill Sans MT" panose="020B0502020104020203" pitchFamily="34" charset="0"/>
              </a:rPr>
              <a:t>Align with broad objectives of RMPs/LMPs</a:t>
            </a:r>
          </a:p>
          <a:p>
            <a:pPr lvl="1" eaLnBrk="1" hangingPunct="1">
              <a:buFont typeface="Arial" panose="020B0604020202020204" pitchFamily="34" charset="0"/>
              <a:buChar char="•"/>
            </a:pPr>
            <a:r>
              <a:rPr lang="en-US" altLang="en-US" b="1">
                <a:latin typeface="Gill Sans MT" panose="020B0502020104020203" pitchFamily="34" charset="0"/>
              </a:rPr>
              <a:t>Considered at multiple scales</a:t>
            </a:r>
          </a:p>
          <a:p>
            <a:pPr eaLnBrk="1" hangingPunct="1">
              <a:buFont typeface="Times New Roman" panose="02020603050405020304" pitchFamily="18" charset="0"/>
              <a:buAutoNum type="arabicPeriod"/>
            </a:pPr>
            <a:endParaRPr lang="en-US" altLang="en-US" sz="800" b="1">
              <a:latin typeface="Gill Sans MT" panose="020B0502020104020203" pitchFamily="34" charset="0"/>
            </a:endParaRPr>
          </a:p>
          <a:p>
            <a:pPr eaLnBrk="1" hangingPunct="1">
              <a:buFont typeface="Times New Roman" panose="02020603050405020304" pitchFamily="18" charset="0"/>
              <a:buAutoNum type="arabicPeriod"/>
            </a:pPr>
            <a:r>
              <a:rPr lang="en-US" altLang="en-US" b="1">
                <a:latin typeface="Gill Sans MT" panose="020B0502020104020203" pitchFamily="34" charset="0"/>
              </a:rPr>
              <a:t>Inform an alternative with the PIF Conifer Plan</a:t>
            </a:r>
          </a:p>
          <a:p>
            <a:pPr eaLnBrk="1" hangingPunct="1">
              <a:buFont typeface="Times New Roman" panose="02020603050405020304" pitchFamily="18" charset="0"/>
              <a:buAutoNum type="arabicPeriod"/>
            </a:pPr>
            <a:endParaRPr lang="en-US" altLang="en-US" sz="800" b="1">
              <a:latin typeface="Gill Sans MT" panose="020B0502020104020203" pitchFamily="34" charset="0"/>
            </a:endParaRPr>
          </a:p>
          <a:p>
            <a:pPr eaLnBrk="1" hangingPunct="1">
              <a:buFont typeface="Times New Roman" panose="02020603050405020304" pitchFamily="18" charset="0"/>
              <a:buAutoNum type="arabicPeriod"/>
            </a:pPr>
            <a:r>
              <a:rPr lang="en-US" altLang="en-US" b="1">
                <a:latin typeface="Gill Sans MT" panose="020B0502020104020203" pitchFamily="34" charset="0"/>
              </a:rPr>
              <a:t>Evaluate alternatives using PIF tools</a:t>
            </a:r>
          </a:p>
          <a:p>
            <a:pPr eaLnBrk="1" hangingPunct="1">
              <a:buFont typeface="Times New Roman" panose="02020603050405020304" pitchFamily="18" charset="0"/>
              <a:buAutoNum type="arabicPeriod"/>
            </a:pPr>
            <a:endParaRPr lang="en-US" altLang="en-US" b="1">
              <a:solidFill>
                <a:schemeClr val="bg1"/>
              </a:solidFill>
              <a:latin typeface="Gill Sans MT" panose="020B0502020104020203" pitchFamily="34" charset="0"/>
            </a:endParaRPr>
          </a:p>
        </p:txBody>
      </p:sp>
      <p:pic>
        <p:nvPicPr>
          <p:cNvPr id="7174" name="Picture 36">
            <a:extLst>
              <a:ext uri="{FF2B5EF4-FFF2-40B4-BE49-F238E27FC236}">
                <a16:creationId xmlns:a16="http://schemas.microsoft.com/office/drawing/2014/main" id="{A824E939-957E-063F-7AD1-A07160295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475" y="3941763"/>
            <a:ext cx="31845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10">
            <a:extLst>
              <a:ext uri="{FF2B5EF4-FFF2-40B4-BE49-F238E27FC236}">
                <a16:creationId xmlns:a16="http://schemas.microsoft.com/office/drawing/2014/main" id="{BDD99E92-A69A-C3F2-FFBD-83D4A9DCF571}"/>
              </a:ext>
            </a:extLst>
          </p:cNvPr>
          <p:cNvSpPr>
            <a:spLocks noChangeArrowheads="1"/>
          </p:cNvSpPr>
          <p:nvPr/>
        </p:nvSpPr>
        <p:spPr bwMode="auto">
          <a:xfrm>
            <a:off x="76200" y="6396038"/>
            <a:ext cx="868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a:latin typeface="Gill Sans MT" panose="020B0502020104020203" pitchFamily="34" charset="0"/>
              </a:rPr>
              <a:t>Project planning – Quantifiable objectives &amp; NEPA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Rufous_Hummingbird.2011.361">
            <a:extLst>
              <a:ext uri="{FF2B5EF4-FFF2-40B4-BE49-F238E27FC236}">
                <a16:creationId xmlns:a16="http://schemas.microsoft.com/office/drawing/2014/main" id="{3DB40487-1DA5-1B3D-D5FC-011F88F9191B}"/>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AACB02DA-BB7D-D76B-4A15-F456E89DFB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1600200"/>
            <a:ext cx="7781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a:extLst>
              <a:ext uri="{FF2B5EF4-FFF2-40B4-BE49-F238E27FC236}">
                <a16:creationId xmlns:a16="http://schemas.microsoft.com/office/drawing/2014/main" id="{63C986D3-5A68-91D3-788E-BE3DD89475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097213"/>
            <a:ext cx="4572000"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2">
            <a:extLst>
              <a:ext uri="{FF2B5EF4-FFF2-40B4-BE49-F238E27FC236}">
                <a16:creationId xmlns:a16="http://schemas.microsoft.com/office/drawing/2014/main" id="{C82E0DD2-4AE4-FD61-2B70-6C4629C11DC1}"/>
              </a:ext>
            </a:extLst>
          </p:cNvPr>
          <p:cNvSpPr txBox="1">
            <a:spLocks noChangeArrowheads="1"/>
          </p:cNvSpPr>
          <p:nvPr/>
        </p:nvSpPr>
        <p:spPr bwMode="auto">
          <a:xfrm>
            <a:off x="152400" y="228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800" b="1">
                <a:solidFill>
                  <a:schemeClr val="tx2"/>
                </a:solidFill>
                <a:latin typeface="Gill Sans MT" panose="020B0502020104020203" pitchFamily="34" charset="0"/>
              </a:rPr>
              <a:t>Stewardship Responsibilities for Birds</a:t>
            </a:r>
          </a:p>
        </p:txBody>
      </p:sp>
      <p:sp>
        <p:nvSpPr>
          <p:cNvPr id="63493" name="Line 24">
            <a:extLst>
              <a:ext uri="{FF2B5EF4-FFF2-40B4-BE49-F238E27FC236}">
                <a16:creationId xmlns:a16="http://schemas.microsoft.com/office/drawing/2014/main" id="{1031C7A2-E7E7-9F01-F6DE-0EE9C1489B0C}"/>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descr="pdf cover_Page_01.jpg">
            <a:extLst>
              <a:ext uri="{FF2B5EF4-FFF2-40B4-BE49-F238E27FC236}">
                <a16:creationId xmlns:a16="http://schemas.microsoft.com/office/drawing/2014/main" id="{49422C6A-C051-C711-7D1E-5F0931ED4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20496">
            <a:off x="495300" y="1778000"/>
            <a:ext cx="43783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8" descr="%public_nonpubliclandswaters.jpg">
            <a:extLst>
              <a:ext uri="{FF2B5EF4-FFF2-40B4-BE49-F238E27FC236}">
                <a16:creationId xmlns:a16="http://schemas.microsoft.com/office/drawing/2014/main" id="{6EE49499-C6D9-C124-FD16-162CC115E1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932238"/>
            <a:ext cx="51847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3">
            <a:extLst>
              <a:ext uri="{FF2B5EF4-FFF2-40B4-BE49-F238E27FC236}">
                <a16:creationId xmlns:a16="http://schemas.microsoft.com/office/drawing/2014/main" id="{4F1144AE-4733-1588-5E81-25ABA656B992}"/>
              </a:ext>
            </a:extLst>
          </p:cNvPr>
          <p:cNvSpPr txBox="1">
            <a:spLocks noChangeArrowheads="1"/>
          </p:cNvSpPr>
          <p:nvPr/>
        </p:nvSpPr>
        <p:spPr bwMode="auto">
          <a:xfrm>
            <a:off x="4953000" y="1862138"/>
            <a:ext cx="38100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30000"/>
              </a:spcBef>
            </a:pPr>
            <a:r>
              <a:rPr lang="en-US" altLang="en-US">
                <a:latin typeface="Arial" panose="020B0604020202020204" pitchFamily="34" charset="0"/>
                <a:ea typeface="MS PGothic" panose="020B0600070205080204" pitchFamily="34" charset="-128"/>
              </a:rPr>
              <a:t>Nation's first assessment of the distribution of birds on public lands and waters</a:t>
            </a:r>
            <a:br>
              <a:rPr lang="en-US" altLang="en-US">
                <a:latin typeface="Arial" panose="020B0604020202020204" pitchFamily="34" charset="0"/>
                <a:ea typeface="MS PGothic" panose="020B0600070205080204" pitchFamily="34" charset="-128"/>
              </a:rPr>
            </a:br>
            <a:endParaRPr lang="en-US" altLang="en-US">
              <a:latin typeface="Arial" panose="020B0604020202020204" pitchFamily="34" charset="0"/>
              <a:ea typeface="MS PGothic" panose="020B0600070205080204" pitchFamily="34" charset="-128"/>
            </a:endParaRPr>
          </a:p>
          <a:p>
            <a:pPr>
              <a:lnSpc>
                <a:spcPct val="90000"/>
              </a:lnSpc>
              <a:spcBef>
                <a:spcPct val="30000"/>
              </a:spcBef>
            </a:pPr>
            <a:endParaRPr lang="en-US" altLang="en-US">
              <a:solidFill>
                <a:srgbClr val="FFFFFF"/>
              </a:solidFill>
              <a:latin typeface="Arial" panose="020B0604020202020204" pitchFamily="34" charset="0"/>
              <a:ea typeface="MS PGothic" panose="020B0600070205080204" pitchFamily="34" charset="-128"/>
            </a:endParaRPr>
          </a:p>
        </p:txBody>
      </p:sp>
      <p:sp>
        <p:nvSpPr>
          <p:cNvPr id="64517" name="Rectangle 2">
            <a:extLst>
              <a:ext uri="{FF2B5EF4-FFF2-40B4-BE49-F238E27FC236}">
                <a16:creationId xmlns:a16="http://schemas.microsoft.com/office/drawing/2014/main" id="{4A3AEB55-54B3-6A2D-EB2A-C4F5D699D429}"/>
              </a:ext>
            </a:extLst>
          </p:cNvPr>
          <p:cNvSpPr txBox="1">
            <a:spLocks noChangeArrowheads="1"/>
          </p:cNvSpPr>
          <p:nvPr/>
        </p:nvSpPr>
        <p:spPr bwMode="auto">
          <a:xfrm>
            <a:off x="152400" y="228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800" b="1">
                <a:solidFill>
                  <a:schemeClr val="tx2"/>
                </a:solidFill>
                <a:latin typeface="Gill Sans MT" panose="020B0502020104020203" pitchFamily="34" charset="0"/>
              </a:rPr>
              <a:t>The State of the Birds 2011</a:t>
            </a:r>
            <a:br>
              <a:rPr lang="en-US" altLang="en-US" sz="2800" b="1">
                <a:solidFill>
                  <a:schemeClr val="tx2"/>
                </a:solidFill>
                <a:latin typeface="Gill Sans MT" panose="020B0502020104020203" pitchFamily="34" charset="0"/>
              </a:rPr>
            </a:br>
            <a:r>
              <a:rPr lang="en-US" altLang="en-US" sz="2800" b="1">
                <a:solidFill>
                  <a:schemeClr val="tx2"/>
                </a:solidFill>
                <a:latin typeface="Gill Sans MT" panose="020B0502020104020203" pitchFamily="34" charset="0"/>
              </a:rPr>
              <a:t> Public Lands and Waters</a:t>
            </a:r>
          </a:p>
        </p:txBody>
      </p:sp>
      <p:sp>
        <p:nvSpPr>
          <p:cNvPr id="64518" name="Line 24">
            <a:extLst>
              <a:ext uri="{FF2B5EF4-FFF2-40B4-BE49-F238E27FC236}">
                <a16:creationId xmlns:a16="http://schemas.microsoft.com/office/drawing/2014/main" id="{24151663-05BC-F0E5-8D92-2A52F8E641C5}"/>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Line 2">
            <a:extLst>
              <a:ext uri="{FF2B5EF4-FFF2-40B4-BE49-F238E27FC236}">
                <a16:creationId xmlns:a16="http://schemas.microsoft.com/office/drawing/2014/main" id="{343EEEF9-18DB-09B8-94D5-AE28B6B26A2E}"/>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39" name="Rectangle 4">
            <a:extLst>
              <a:ext uri="{FF2B5EF4-FFF2-40B4-BE49-F238E27FC236}">
                <a16:creationId xmlns:a16="http://schemas.microsoft.com/office/drawing/2014/main" id="{C21744EA-83C0-B303-5B4D-4BCB866B94B1}"/>
              </a:ext>
            </a:extLst>
          </p:cNvPr>
          <p:cNvSpPr>
            <a:spLocks noChangeArrowheads="1"/>
          </p:cNvSpPr>
          <p:nvPr/>
        </p:nvSpPr>
        <p:spPr bwMode="auto">
          <a:xfrm>
            <a:off x="152400" y="228600"/>
            <a:ext cx="73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Opportunities</a:t>
            </a:r>
          </a:p>
        </p:txBody>
      </p:sp>
      <p:pic>
        <p:nvPicPr>
          <p:cNvPr id="65540" name="Picture 4">
            <a:extLst>
              <a:ext uri="{FF2B5EF4-FFF2-40B4-BE49-F238E27FC236}">
                <a16:creationId xmlns:a16="http://schemas.microsoft.com/office/drawing/2014/main" id="{DB0DD0FC-545E-9D9B-5C57-D01647AB9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Text Box 29">
            <a:extLst>
              <a:ext uri="{FF2B5EF4-FFF2-40B4-BE49-F238E27FC236}">
                <a16:creationId xmlns:a16="http://schemas.microsoft.com/office/drawing/2014/main" id="{616CD908-3C77-395D-70EC-3B423974B200}"/>
              </a:ext>
            </a:extLst>
          </p:cNvPr>
          <p:cNvSpPr txBox="1">
            <a:spLocks noChangeArrowheads="1"/>
          </p:cNvSpPr>
          <p:nvPr/>
        </p:nvSpPr>
        <p:spPr bwMode="auto">
          <a:xfrm>
            <a:off x="4419600" y="6550025"/>
            <a:ext cx="4724400" cy="307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cs typeface="Arial" panose="020B0604020202020204" pitchFamily="34" charset="0"/>
              </a:rPr>
              <a:t>(North American Bird Conservation Initiative 2011)</a:t>
            </a:r>
          </a:p>
        </p:txBody>
      </p:sp>
      <p:pic>
        <p:nvPicPr>
          <p:cNvPr id="65542" name="Picture 8" descr="WestForest_Pie">
            <a:extLst>
              <a:ext uri="{FF2B5EF4-FFF2-40B4-BE49-F238E27FC236}">
                <a16:creationId xmlns:a16="http://schemas.microsoft.com/office/drawing/2014/main" id="{C228407E-DB00-4B3C-E994-4F4191C47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1477963"/>
            <a:ext cx="8388350" cy="4999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57FBB1EB-252B-8342-04D2-47D72B6F14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3733800"/>
            <a:ext cx="3995737" cy="299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3" name="Line 2">
            <a:extLst>
              <a:ext uri="{FF2B5EF4-FFF2-40B4-BE49-F238E27FC236}">
                <a16:creationId xmlns:a16="http://schemas.microsoft.com/office/drawing/2014/main" id="{915491CC-463C-9B69-2D75-2B2C0E4A05AD}"/>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4" name="Rectangle 4">
            <a:extLst>
              <a:ext uri="{FF2B5EF4-FFF2-40B4-BE49-F238E27FC236}">
                <a16:creationId xmlns:a16="http://schemas.microsoft.com/office/drawing/2014/main" id="{E73ABB3C-A8AB-935E-6606-8666A34B4AE0}"/>
              </a:ext>
            </a:extLst>
          </p:cNvPr>
          <p:cNvSpPr>
            <a:spLocks noChangeArrowheads="1"/>
          </p:cNvSpPr>
          <p:nvPr/>
        </p:nvSpPr>
        <p:spPr bwMode="auto">
          <a:xfrm>
            <a:off x="152400" y="228600"/>
            <a:ext cx="73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Opportunities</a:t>
            </a:r>
          </a:p>
        </p:txBody>
      </p:sp>
      <p:pic>
        <p:nvPicPr>
          <p:cNvPr id="66565" name="Picture 4">
            <a:extLst>
              <a:ext uri="{FF2B5EF4-FFF2-40B4-BE49-F238E27FC236}">
                <a16:creationId xmlns:a16="http://schemas.microsoft.com/office/drawing/2014/main" id="{17E461B3-5E6A-654D-53AA-8E70E2054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descr="Rufous_Hummingbird_breeding.png">
            <a:extLst>
              <a:ext uri="{FF2B5EF4-FFF2-40B4-BE49-F238E27FC236}">
                <a16:creationId xmlns:a16="http://schemas.microsoft.com/office/drawing/2014/main" id="{E090840D-A91E-E948-3BE9-9DC8C09435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5410200" cy="541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805B7132-533B-F41F-FD5A-69C4BA7EA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3733800"/>
            <a:ext cx="3995737" cy="299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87" name="Line 2">
            <a:extLst>
              <a:ext uri="{FF2B5EF4-FFF2-40B4-BE49-F238E27FC236}">
                <a16:creationId xmlns:a16="http://schemas.microsoft.com/office/drawing/2014/main" id="{77767356-5501-145C-29EF-D14B8EE2C28A}"/>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88" name="Rectangle 4">
            <a:extLst>
              <a:ext uri="{FF2B5EF4-FFF2-40B4-BE49-F238E27FC236}">
                <a16:creationId xmlns:a16="http://schemas.microsoft.com/office/drawing/2014/main" id="{5FE5E5ED-1D18-CA82-F6FA-7FF6666AA281}"/>
              </a:ext>
            </a:extLst>
          </p:cNvPr>
          <p:cNvSpPr>
            <a:spLocks noChangeArrowheads="1"/>
          </p:cNvSpPr>
          <p:nvPr/>
        </p:nvSpPr>
        <p:spPr bwMode="auto">
          <a:xfrm>
            <a:off x="152400" y="228600"/>
            <a:ext cx="73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Opportunities</a:t>
            </a:r>
          </a:p>
        </p:txBody>
      </p:sp>
      <p:pic>
        <p:nvPicPr>
          <p:cNvPr id="67589" name="Picture 4">
            <a:extLst>
              <a:ext uri="{FF2B5EF4-FFF2-40B4-BE49-F238E27FC236}">
                <a16:creationId xmlns:a16="http://schemas.microsoft.com/office/drawing/2014/main" id="{A1073F02-D093-85D4-11B3-827088134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0" name="Picture 8">
            <a:extLst>
              <a:ext uri="{FF2B5EF4-FFF2-40B4-BE49-F238E27FC236}">
                <a16:creationId xmlns:a16="http://schemas.microsoft.com/office/drawing/2014/main" id="{C52C45DC-9000-32A5-D1CF-7275E99676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688" y="1368425"/>
            <a:ext cx="5395912" cy="5395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2">
            <a:extLst>
              <a:ext uri="{FF2B5EF4-FFF2-40B4-BE49-F238E27FC236}">
                <a16:creationId xmlns:a16="http://schemas.microsoft.com/office/drawing/2014/main" id="{A0E7F293-3617-E63B-AC22-93F4D26A71A5}"/>
              </a:ext>
            </a:extLst>
          </p:cNvPr>
          <p:cNvSpPr>
            <a:spLocks noChangeShapeType="1"/>
          </p:cNvSpPr>
          <p:nvPr/>
        </p:nvSpPr>
        <p:spPr bwMode="auto">
          <a:xfrm>
            <a:off x="152400" y="1219200"/>
            <a:ext cx="8839200" cy="0"/>
          </a:xfrm>
          <a:prstGeom prst="line">
            <a:avLst/>
          </a:prstGeom>
          <a:noFill/>
          <a:ln w="127000">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1" name="Rectangle 4">
            <a:extLst>
              <a:ext uri="{FF2B5EF4-FFF2-40B4-BE49-F238E27FC236}">
                <a16:creationId xmlns:a16="http://schemas.microsoft.com/office/drawing/2014/main" id="{4697DFB4-B08D-7D02-2D81-DEE3D670D888}"/>
              </a:ext>
            </a:extLst>
          </p:cNvPr>
          <p:cNvSpPr>
            <a:spLocks noChangeArrowheads="1"/>
          </p:cNvSpPr>
          <p:nvPr/>
        </p:nvSpPr>
        <p:spPr bwMode="auto">
          <a:xfrm>
            <a:off x="152400" y="228600"/>
            <a:ext cx="734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Integrating PIF’s “best available science” into land management planning </a:t>
            </a:r>
          </a:p>
        </p:txBody>
      </p:sp>
      <p:pic>
        <p:nvPicPr>
          <p:cNvPr id="68612" name="Picture 3">
            <a:extLst>
              <a:ext uri="{FF2B5EF4-FFF2-40B4-BE49-F238E27FC236}">
                <a16:creationId xmlns:a16="http://schemas.microsoft.com/office/drawing/2014/main" id="{A3857C72-57A0-E93B-B19C-8731E960B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2">
            <a:extLst>
              <a:ext uri="{FF2B5EF4-FFF2-40B4-BE49-F238E27FC236}">
                <a16:creationId xmlns:a16="http://schemas.microsoft.com/office/drawing/2014/main" id="{BAD557F8-595E-4487-9F20-B542BC251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584325"/>
            <a:ext cx="9066213"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363">
            <a:extLst>
              <a:ext uri="{FF2B5EF4-FFF2-40B4-BE49-F238E27FC236}">
                <a16:creationId xmlns:a16="http://schemas.microsoft.com/office/drawing/2014/main" id="{F5CC4826-D44F-AA31-02AF-C6AE48780CE8}"/>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35" name="Rectangle 4">
            <a:extLst>
              <a:ext uri="{FF2B5EF4-FFF2-40B4-BE49-F238E27FC236}">
                <a16:creationId xmlns:a16="http://schemas.microsoft.com/office/drawing/2014/main" id="{B4F5581F-AB1E-CADD-5B7C-9F84F2D72ABD}"/>
              </a:ext>
            </a:extLst>
          </p:cNvPr>
          <p:cNvSpPr>
            <a:spLocks noChangeArrowheads="1"/>
          </p:cNvSpPr>
          <p:nvPr/>
        </p:nvSpPr>
        <p:spPr bwMode="auto">
          <a:xfrm>
            <a:off x="152400" y="228600"/>
            <a:ext cx="73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Conservation Plans</a:t>
            </a:r>
          </a:p>
        </p:txBody>
      </p:sp>
      <p:pic>
        <p:nvPicPr>
          <p:cNvPr id="69636" name="Picture 367">
            <a:extLst>
              <a:ext uri="{FF2B5EF4-FFF2-40B4-BE49-F238E27FC236}">
                <a16:creationId xmlns:a16="http://schemas.microsoft.com/office/drawing/2014/main" id="{B4CBB9D1-C663-E640-38A3-E70F5F6F0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371600"/>
            <a:ext cx="3930650" cy="5094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4" descr="http://www.prbo.org/calpif/images/calpiflogo.jpg">
            <a:extLst>
              <a:ext uri="{FF2B5EF4-FFF2-40B4-BE49-F238E27FC236}">
                <a16:creationId xmlns:a16="http://schemas.microsoft.com/office/drawing/2014/main" id="{E3FE5C90-D262-4EE6-01B0-F05A67F75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181600"/>
            <a:ext cx="12192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0" descr="ORWA_PIF_Logo">
            <a:extLst>
              <a:ext uri="{FF2B5EF4-FFF2-40B4-BE49-F238E27FC236}">
                <a16:creationId xmlns:a16="http://schemas.microsoft.com/office/drawing/2014/main" id="{114312AB-4ED0-1401-8080-DD1969DA74A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025" y="5334000"/>
            <a:ext cx="119697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365">
            <a:extLst>
              <a:ext uri="{FF2B5EF4-FFF2-40B4-BE49-F238E27FC236}">
                <a16:creationId xmlns:a16="http://schemas.microsoft.com/office/drawing/2014/main" id="{B86A511E-0588-174E-6C41-217417E87D39}"/>
              </a:ext>
            </a:extLst>
          </p:cNvPr>
          <p:cNvSpPr txBox="1">
            <a:spLocks noChangeArrowheads="1"/>
          </p:cNvSpPr>
          <p:nvPr/>
        </p:nvSpPr>
        <p:spPr bwMode="auto">
          <a:xfrm>
            <a:off x="3733800" y="6477000"/>
            <a:ext cx="5429250" cy="307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rPr>
              <a:t>(Altman and Alexander 2012; Altman 2000)</a:t>
            </a:r>
          </a:p>
        </p:txBody>
      </p:sp>
      <p:pic>
        <p:nvPicPr>
          <p:cNvPr id="69640" name="Picture 3">
            <a:extLst>
              <a:ext uri="{FF2B5EF4-FFF2-40B4-BE49-F238E27FC236}">
                <a16:creationId xmlns:a16="http://schemas.microsoft.com/office/drawing/2014/main" id="{FDC5B412-B8B6-3EE8-D022-C4C745B0B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41" name="Picture 6">
            <a:extLst>
              <a:ext uri="{FF2B5EF4-FFF2-40B4-BE49-F238E27FC236}">
                <a16:creationId xmlns:a16="http://schemas.microsoft.com/office/drawing/2014/main" id="{D6FACE4A-D3D0-657C-A54E-B7E568F24E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738" y="1371600"/>
            <a:ext cx="3843337"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D8E46D8F-E27D-66D5-BDF4-BEE70961C925}"/>
              </a:ext>
            </a:extLst>
          </p:cNvPr>
          <p:cNvSpPr>
            <a:spLocks noGrp="1" noChangeArrowheads="1"/>
          </p:cNvSpPr>
          <p:nvPr>
            <p:ph type="title" idx="4294967295"/>
          </p:nvPr>
        </p:nvSpPr>
        <p:spPr>
          <a:xfrm>
            <a:off x="152400" y="228600"/>
            <a:ext cx="7772400" cy="762000"/>
          </a:xfrm>
        </p:spPr>
        <p:txBody>
          <a:bodyPr/>
          <a:lstStyle/>
          <a:p>
            <a:pPr algn="l" eaLnBrk="1" hangingPunct="1">
              <a:defRPr/>
            </a:pPr>
            <a:r>
              <a:rPr lang="en-US" sz="2800" b="1" kern="1200" dirty="0">
                <a:latin typeface="Gill Sans MT" pitchFamily="34" charset="0"/>
                <a:ea typeface="+mn-ea"/>
                <a:cs typeface="+mn-cs"/>
              </a:rPr>
              <a:t>Focal Species</a:t>
            </a:r>
          </a:p>
        </p:txBody>
      </p:sp>
      <p:sp>
        <p:nvSpPr>
          <p:cNvPr id="70659" name="Line 4">
            <a:extLst>
              <a:ext uri="{FF2B5EF4-FFF2-40B4-BE49-F238E27FC236}">
                <a16:creationId xmlns:a16="http://schemas.microsoft.com/office/drawing/2014/main" id="{BF775B14-FF02-D373-CA6F-6D9F3072FE81}"/>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0660" name="Picture 9">
            <a:extLst>
              <a:ext uri="{FF2B5EF4-FFF2-40B4-BE49-F238E27FC236}">
                <a16:creationId xmlns:a16="http://schemas.microsoft.com/office/drawing/2014/main" id="{84536CA1-F076-2FCE-B15D-42585A316C3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200" y="2819400"/>
            <a:ext cx="13716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a:extLst>
              <a:ext uri="{FF2B5EF4-FFF2-40B4-BE49-F238E27FC236}">
                <a16:creationId xmlns:a16="http://schemas.microsoft.com/office/drawing/2014/main" id="{171AFCDF-2574-CCB9-50EC-0F2B4E29A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2" name="Text Box 365">
            <a:extLst>
              <a:ext uri="{FF2B5EF4-FFF2-40B4-BE49-F238E27FC236}">
                <a16:creationId xmlns:a16="http://schemas.microsoft.com/office/drawing/2014/main" id="{1D3CABB1-B3E1-5A9D-BB7A-2B15AF56DF68}"/>
              </a:ext>
            </a:extLst>
          </p:cNvPr>
          <p:cNvSpPr txBox="1">
            <a:spLocks noChangeArrowheads="1"/>
          </p:cNvSpPr>
          <p:nvPr/>
        </p:nvSpPr>
        <p:spPr bwMode="auto">
          <a:xfrm>
            <a:off x="609600" y="6477000"/>
            <a:ext cx="8553450" cy="307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rPr>
              <a:t>(Altman and Alexander 2012; Alexander et al. 2007, FEM; Chase and Geupel 2005, PIF Proceedings)</a:t>
            </a:r>
          </a:p>
        </p:txBody>
      </p:sp>
      <p:pic>
        <p:nvPicPr>
          <p:cNvPr id="70663" name="Picture 7">
            <a:extLst>
              <a:ext uri="{FF2B5EF4-FFF2-40B4-BE49-F238E27FC236}">
                <a16:creationId xmlns:a16="http://schemas.microsoft.com/office/drawing/2014/main" id="{1687A6EF-3300-B955-46E1-BA0BF2CDAF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44450"/>
            <a:ext cx="1079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4">
            <a:extLst>
              <a:ext uri="{FF2B5EF4-FFF2-40B4-BE49-F238E27FC236}">
                <a16:creationId xmlns:a16="http://schemas.microsoft.com/office/drawing/2014/main" id="{7AB0EF3D-6895-C792-8B9D-F50F857D497F}"/>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81000" y="1371600"/>
            <a:ext cx="83058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5" name="Text Box 8">
            <a:extLst>
              <a:ext uri="{FF2B5EF4-FFF2-40B4-BE49-F238E27FC236}">
                <a16:creationId xmlns:a16="http://schemas.microsoft.com/office/drawing/2014/main" id="{1C6B3A7F-A23C-C2D5-0CE3-56D37995A92B}"/>
              </a:ext>
            </a:extLst>
          </p:cNvPr>
          <p:cNvSpPr txBox="1">
            <a:spLocks noChangeArrowheads="1"/>
          </p:cNvSpPr>
          <p:nvPr/>
        </p:nvSpPr>
        <p:spPr bwMode="auto">
          <a:xfrm>
            <a:off x="2895600" y="4267200"/>
            <a:ext cx="3352800" cy="1816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800" b="1">
                <a:latin typeface="Arial" panose="020B0604020202020204" pitchFamily="34" charset="0"/>
              </a:rPr>
              <a:t>Habitat attributes of healthy  functioning ecosystem</a:t>
            </a:r>
          </a:p>
        </p:txBody>
      </p:sp>
      <p:sp>
        <p:nvSpPr>
          <p:cNvPr id="70666" name="Text Box 6">
            <a:extLst>
              <a:ext uri="{FF2B5EF4-FFF2-40B4-BE49-F238E27FC236}">
                <a16:creationId xmlns:a16="http://schemas.microsoft.com/office/drawing/2014/main" id="{A23481B3-8AB0-D062-DF9C-2F4DDC14AAD9}"/>
              </a:ext>
            </a:extLst>
          </p:cNvPr>
          <p:cNvSpPr txBox="1">
            <a:spLocks noChangeArrowheads="1"/>
          </p:cNvSpPr>
          <p:nvPr/>
        </p:nvSpPr>
        <p:spPr bwMode="auto">
          <a:xfrm>
            <a:off x="5562600" y="1905000"/>
            <a:ext cx="3276600" cy="12620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200" b="1" u="sng">
                <a:latin typeface="Arial" panose="020B0604020202020204" pitchFamily="34" charset="0"/>
              </a:rPr>
              <a:t>Conservation Objectives</a:t>
            </a:r>
          </a:p>
          <a:p>
            <a:pPr eaLnBrk="1" hangingPunct="1"/>
            <a:endParaRPr lang="en-US" altLang="en-US" sz="1200" b="1" u="sng">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C2BAC9FA-F07D-F6BE-D5A9-FFCBCF15DA90}"/>
              </a:ext>
            </a:extLst>
          </p:cNvPr>
          <p:cNvSpPr>
            <a:spLocks noGrp="1" noChangeArrowheads="1"/>
          </p:cNvSpPr>
          <p:nvPr>
            <p:ph type="title" idx="4294967295"/>
          </p:nvPr>
        </p:nvSpPr>
        <p:spPr>
          <a:xfrm>
            <a:off x="152400" y="228600"/>
            <a:ext cx="7772400" cy="762000"/>
          </a:xfrm>
        </p:spPr>
        <p:txBody>
          <a:bodyPr/>
          <a:lstStyle/>
          <a:p>
            <a:pPr algn="l" eaLnBrk="1" hangingPunct="1">
              <a:defRPr/>
            </a:pPr>
            <a:r>
              <a:rPr lang="en-US" sz="2800" b="1" kern="1200" dirty="0">
                <a:latin typeface="Gill Sans MT" pitchFamily="34" charset="0"/>
                <a:ea typeface="+mn-ea"/>
                <a:cs typeface="+mn-cs"/>
              </a:rPr>
              <a:t>Focal Species</a:t>
            </a:r>
          </a:p>
        </p:txBody>
      </p:sp>
      <p:sp>
        <p:nvSpPr>
          <p:cNvPr id="71683" name="Line 4">
            <a:extLst>
              <a:ext uri="{FF2B5EF4-FFF2-40B4-BE49-F238E27FC236}">
                <a16:creationId xmlns:a16="http://schemas.microsoft.com/office/drawing/2014/main" id="{CAFAFF01-73BF-C0D7-EAD1-02D33507F3B4}"/>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4" name="Picture 3">
            <a:extLst>
              <a:ext uri="{FF2B5EF4-FFF2-40B4-BE49-F238E27FC236}">
                <a16:creationId xmlns:a16="http://schemas.microsoft.com/office/drawing/2014/main" id="{1DF50327-43B1-0D0E-6320-CB1061C94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5" name="Text Box 365">
            <a:extLst>
              <a:ext uri="{FF2B5EF4-FFF2-40B4-BE49-F238E27FC236}">
                <a16:creationId xmlns:a16="http://schemas.microsoft.com/office/drawing/2014/main" id="{988D6FCF-CE85-030F-C264-3F3B4ECADF02}"/>
              </a:ext>
            </a:extLst>
          </p:cNvPr>
          <p:cNvSpPr txBox="1">
            <a:spLocks noChangeArrowheads="1"/>
          </p:cNvSpPr>
          <p:nvPr/>
        </p:nvSpPr>
        <p:spPr bwMode="auto">
          <a:xfrm>
            <a:off x="609600" y="6477000"/>
            <a:ext cx="8553450" cy="307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rPr>
              <a:t>(Altman and Alexander 2012)</a:t>
            </a:r>
          </a:p>
        </p:txBody>
      </p:sp>
      <p:pic>
        <p:nvPicPr>
          <p:cNvPr id="71686" name="Picture 7">
            <a:extLst>
              <a:ext uri="{FF2B5EF4-FFF2-40B4-BE49-F238E27FC236}">
                <a16:creationId xmlns:a16="http://schemas.microsoft.com/office/drawing/2014/main" id="{7C915944-E4A2-35CA-B6E9-2903600428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44450"/>
            <a:ext cx="1079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2">
            <a:extLst>
              <a:ext uri="{FF2B5EF4-FFF2-40B4-BE49-F238E27FC236}">
                <a16:creationId xmlns:a16="http://schemas.microsoft.com/office/drawing/2014/main" id="{F6409A1D-4C75-F672-24F7-289E89CAE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36688"/>
            <a:ext cx="5070475" cy="5345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8" name="Picture 3">
            <a:extLst>
              <a:ext uri="{FF2B5EF4-FFF2-40B4-BE49-F238E27FC236}">
                <a16:creationId xmlns:a16="http://schemas.microsoft.com/office/drawing/2014/main" id="{83130D78-596E-1C3A-C719-C3518C5A7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438400"/>
            <a:ext cx="3457575"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B2A94E5B-E3E6-DDC0-90C7-8F35DB1D76FD}"/>
              </a:ext>
            </a:extLst>
          </p:cNvPr>
          <p:cNvSpPr txBox="1">
            <a:spLocks noChangeArrowheads="1"/>
          </p:cNvSpPr>
          <p:nvPr/>
        </p:nvSpPr>
        <p:spPr>
          <a:xfrm>
            <a:off x="762000" y="76200"/>
            <a:ext cx="77724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rgbClr val="FFFF00"/>
                </a:solidFill>
                <a:latin typeface="+mn-lt"/>
              </a:rPr>
              <a:t>Who Contributes to eBird</a:t>
            </a:r>
          </a:p>
        </p:txBody>
      </p:sp>
      <p:sp>
        <p:nvSpPr>
          <p:cNvPr id="8195" name="Content Placeholder 2">
            <a:extLst>
              <a:ext uri="{FF2B5EF4-FFF2-40B4-BE49-F238E27FC236}">
                <a16:creationId xmlns:a16="http://schemas.microsoft.com/office/drawing/2014/main" id="{49C48E39-F364-5865-6806-7150B283C71C}"/>
              </a:ext>
            </a:extLst>
          </p:cNvPr>
          <p:cNvSpPr txBox="1">
            <a:spLocks/>
          </p:cNvSpPr>
          <p:nvPr/>
        </p:nvSpPr>
        <p:spPr bwMode="auto">
          <a:xfrm>
            <a:off x="4800600" y="2667000"/>
            <a:ext cx="5299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spcAft>
                <a:spcPts val="600"/>
              </a:spcAft>
              <a:buFont typeface="Arial" panose="020B0604020202020204" pitchFamily="34" charset="0"/>
              <a:buNone/>
            </a:pPr>
            <a:r>
              <a:rPr lang="en-US" altLang="en-US" sz="1800">
                <a:latin typeface="Arial" panose="020B0604020202020204" pitchFamily="34" charset="0"/>
                <a:cs typeface="Arial" panose="020B0604020202020204" pitchFamily="34" charset="0"/>
              </a:rPr>
              <a:t>and a global bird watching community</a:t>
            </a:r>
          </a:p>
        </p:txBody>
      </p:sp>
      <p:sp>
        <p:nvSpPr>
          <p:cNvPr id="8196" name="Content Placeholder 2">
            <a:extLst>
              <a:ext uri="{FF2B5EF4-FFF2-40B4-BE49-F238E27FC236}">
                <a16:creationId xmlns:a16="http://schemas.microsoft.com/office/drawing/2014/main" id="{9DA8298F-AD28-C062-5F1D-44BABA8E7B85}"/>
              </a:ext>
            </a:extLst>
          </p:cNvPr>
          <p:cNvSpPr txBox="1">
            <a:spLocks/>
          </p:cNvSpPr>
          <p:nvPr/>
        </p:nvSpPr>
        <p:spPr bwMode="auto">
          <a:xfrm>
            <a:off x="228600" y="2447925"/>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spcAft>
                <a:spcPts val="2400"/>
              </a:spcAft>
            </a:pPr>
            <a:r>
              <a:rPr lang="en-US" altLang="en-US" sz="2800" b="1">
                <a:latin typeface="Arial" panose="020B0604020202020204" pitchFamily="34" charset="0"/>
                <a:cs typeface="Arial" panose="020B0604020202020204" pitchFamily="34" charset="0"/>
              </a:rPr>
              <a:t>100 </a:t>
            </a:r>
            <a:r>
              <a:rPr lang="en-US" altLang="en-US" b="1">
                <a:latin typeface="Arial" panose="020B0604020202020204" pitchFamily="34" charset="0"/>
                <a:cs typeface="Arial" panose="020B0604020202020204" pitchFamily="34" charset="0"/>
              </a:rPr>
              <a:t>million observations </a:t>
            </a:r>
          </a:p>
          <a:p>
            <a:pPr eaLnBrk="1" hangingPunct="1">
              <a:spcBef>
                <a:spcPct val="20000"/>
              </a:spcBef>
              <a:spcAft>
                <a:spcPts val="2400"/>
              </a:spcAft>
            </a:pPr>
            <a:r>
              <a:rPr lang="en-US" altLang="en-US" b="1">
                <a:latin typeface="Arial" panose="020B0604020202020204" pitchFamily="34" charset="0"/>
                <a:cs typeface="Arial" panose="020B0604020202020204" pitchFamily="34" charset="0"/>
              </a:rPr>
              <a:t>1 million locations</a:t>
            </a:r>
          </a:p>
          <a:p>
            <a:pPr eaLnBrk="1" hangingPunct="1">
              <a:spcBef>
                <a:spcPct val="20000"/>
              </a:spcBef>
              <a:spcAft>
                <a:spcPts val="2400"/>
              </a:spcAft>
            </a:pPr>
            <a:r>
              <a:rPr lang="en-US" altLang="en-US" b="1">
                <a:latin typeface="Arial" panose="020B0604020202020204" pitchFamily="34" charset="0"/>
                <a:cs typeface="Arial" panose="020B0604020202020204" pitchFamily="34" charset="0"/>
              </a:rPr>
              <a:t>93 thousand contributors</a:t>
            </a:r>
          </a:p>
          <a:p>
            <a:pPr eaLnBrk="1" hangingPunct="1">
              <a:spcBef>
                <a:spcPct val="20000"/>
              </a:spcBef>
              <a:spcAft>
                <a:spcPts val="2400"/>
              </a:spcAft>
            </a:pPr>
            <a:r>
              <a:rPr lang="en-US" altLang="en-US" b="1">
                <a:latin typeface="Arial" panose="020B0604020202020204" pitchFamily="34" charset="0"/>
                <a:cs typeface="Arial" panose="020B0604020202020204" pitchFamily="34" charset="0"/>
              </a:rPr>
              <a:t>7.6 million field hours</a:t>
            </a:r>
          </a:p>
          <a:p>
            <a:pPr eaLnBrk="1" hangingPunct="1">
              <a:spcBef>
                <a:spcPct val="20000"/>
              </a:spcBef>
              <a:spcAft>
                <a:spcPts val="2400"/>
              </a:spcAft>
            </a:pPr>
            <a:endParaRPr lang="en-US" altLang="en-US" b="1">
              <a:latin typeface="Arial" panose="020B0604020202020204" pitchFamily="34" charset="0"/>
              <a:cs typeface="Arial" panose="020B0604020202020204" pitchFamily="34" charset="0"/>
            </a:endParaRPr>
          </a:p>
        </p:txBody>
      </p:sp>
      <p:pic>
        <p:nvPicPr>
          <p:cNvPr id="8197" name="Picture 14" descr="Screen shot 2012-10-25 at 1.57.39 AM.png">
            <a:extLst>
              <a:ext uri="{FF2B5EF4-FFF2-40B4-BE49-F238E27FC236}">
                <a16:creationId xmlns:a16="http://schemas.microsoft.com/office/drawing/2014/main" id="{E0A6433D-2F3F-FECF-4A3F-34462E670092}"/>
              </a:ext>
            </a:extLst>
          </p:cNvPr>
          <p:cNvPicPr>
            <a:picLocks noChangeAspect="1"/>
          </p:cNvPicPr>
          <p:nvPr/>
        </p:nvPicPr>
        <p:blipFill>
          <a:blip r:embed="rId3">
            <a:extLst>
              <a:ext uri="{28A0092B-C50C-407E-A947-70E740481C1C}">
                <a14:useLocalDpi xmlns:a14="http://schemas.microsoft.com/office/drawing/2010/main" val="0"/>
              </a:ext>
            </a:extLst>
          </a:blip>
          <a:srcRect b="89709"/>
          <a:stretch>
            <a:fillRect/>
          </a:stretch>
        </p:blipFill>
        <p:spPr bwMode="auto">
          <a:xfrm>
            <a:off x="0" y="0"/>
            <a:ext cx="9144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5">
            <a:extLst>
              <a:ext uri="{FF2B5EF4-FFF2-40B4-BE49-F238E27FC236}">
                <a16:creationId xmlns:a16="http://schemas.microsoft.com/office/drawing/2014/main" id="{C0C022C1-3985-1A6A-AF27-D1AFDCD17291}"/>
              </a:ext>
            </a:extLst>
          </p:cNvPr>
          <p:cNvSpPr txBox="1">
            <a:spLocks noChangeArrowheads="1"/>
          </p:cNvSpPr>
          <p:nvPr/>
        </p:nvSpPr>
        <p:spPr bwMode="auto">
          <a:xfrm>
            <a:off x="762000" y="5572125"/>
            <a:ext cx="238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i="1"/>
              <a:t>www.eBird.org</a:t>
            </a:r>
          </a:p>
        </p:txBody>
      </p:sp>
      <p:pic>
        <p:nvPicPr>
          <p:cNvPr id="8199" name="Picture 2" descr="erd4.locs.stk.png">
            <a:extLst>
              <a:ext uri="{FF2B5EF4-FFF2-40B4-BE49-F238E27FC236}">
                <a16:creationId xmlns:a16="http://schemas.microsoft.com/office/drawing/2014/main" id="{AEEC0A08-667E-3784-BFE3-C6BB5CC4C390}"/>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40113" y="3124200"/>
            <a:ext cx="58959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 descr="Screen Shot 2013-03-27 at 12.40.22 AM.png">
            <a:extLst>
              <a:ext uri="{FF2B5EF4-FFF2-40B4-BE49-F238E27FC236}">
                <a16:creationId xmlns:a16="http://schemas.microsoft.com/office/drawing/2014/main" id="{0FCF2677-C846-6443-1FC9-14599EB976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5400"/>
            <a:ext cx="2133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rnell_lab_logo_stacked_rev">
            <a:extLst>
              <a:ext uri="{FF2B5EF4-FFF2-40B4-BE49-F238E27FC236}">
                <a16:creationId xmlns:a16="http://schemas.microsoft.com/office/drawing/2014/main" id="{9A9B61DC-D6BF-C068-8C20-F096FC5B3438}"/>
              </a:ext>
            </a:extLst>
          </p:cNvPr>
          <p:cNvPicPr>
            <a:picLocks noChangeAspect="1" noChangeArrowheads="1"/>
          </p:cNvPicPr>
          <p:nvPr/>
        </p:nvPicPr>
        <p:blipFill>
          <a:blip r:embed="rId6"/>
          <a:srcRect t="25698" b="32544"/>
          <a:stretch>
            <a:fillRect/>
          </a:stretch>
        </p:blipFill>
        <p:spPr bwMode="auto">
          <a:xfrm>
            <a:off x="4711700" y="1457325"/>
            <a:ext cx="3517900" cy="1133475"/>
          </a:xfrm>
          <a:prstGeom prst="rect">
            <a:avLst/>
          </a:prstGeom>
          <a:ln>
            <a:solidFill>
              <a:srgbClr val="006462"/>
            </a:solidFill>
          </a:ln>
          <a:effectLst>
            <a:outerShdw blurRad="292100" dist="139700" dir="2700000" algn="tl" rotWithShape="0">
              <a:srgbClr val="333333">
                <a:alpha val="65000"/>
              </a:srgbClr>
            </a:outerShdw>
          </a:effectLst>
        </p:spPr>
      </p:pic>
      <p:sp>
        <p:nvSpPr>
          <p:cNvPr id="8202" name="Content Placeholder 2">
            <a:extLst>
              <a:ext uri="{FF2B5EF4-FFF2-40B4-BE49-F238E27FC236}">
                <a16:creationId xmlns:a16="http://schemas.microsoft.com/office/drawing/2014/main" id="{4A13A894-D1DA-EA32-9940-1CCDEE4BD3EA}"/>
              </a:ext>
            </a:extLst>
          </p:cNvPr>
          <p:cNvSpPr txBox="1">
            <a:spLocks/>
          </p:cNvSpPr>
          <p:nvPr/>
        </p:nvSpPr>
        <p:spPr bwMode="auto">
          <a:xfrm>
            <a:off x="415925" y="1685925"/>
            <a:ext cx="5299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spcAft>
                <a:spcPts val="600"/>
              </a:spcAft>
              <a:buFont typeface="Arial" panose="020B0604020202020204" pitchFamily="34" charset="0"/>
              <a:buNone/>
            </a:pPr>
            <a:r>
              <a:rPr lang="en-US" altLang="en-US" sz="2800" b="1">
                <a:latin typeface="Arial" panose="020B0604020202020204" pitchFamily="34" charset="0"/>
                <a:cs typeface="Arial" panose="020B0604020202020204" pitchFamily="34" charset="0"/>
              </a:rPr>
              <a:t>More than…</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DFE626A2-54DC-596C-2338-91426280192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913"/>
          <a:stretch>
            <a:fillRect/>
          </a:stretch>
        </p:blipFill>
        <p:spPr bwMode="auto">
          <a:xfrm>
            <a:off x="2343150" y="1943100"/>
            <a:ext cx="39052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Text Box 3">
            <a:extLst>
              <a:ext uri="{FF2B5EF4-FFF2-40B4-BE49-F238E27FC236}">
                <a16:creationId xmlns:a16="http://schemas.microsoft.com/office/drawing/2014/main" id="{3656B061-7200-873D-B90C-D1413E1DD9CC}"/>
              </a:ext>
            </a:extLst>
          </p:cNvPr>
          <p:cNvSpPr txBox="1">
            <a:spLocks noChangeArrowheads="1"/>
          </p:cNvSpPr>
          <p:nvPr/>
        </p:nvSpPr>
        <p:spPr bwMode="auto">
          <a:xfrm>
            <a:off x="590550" y="552450"/>
            <a:ext cx="786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en-US" altLang="en-US" sz="3600" b="1">
              <a:latin typeface="Arial" panose="020B0604020202020204" pitchFamily="34" charset="0"/>
            </a:endParaRPr>
          </a:p>
        </p:txBody>
      </p:sp>
      <p:sp>
        <p:nvSpPr>
          <p:cNvPr id="72708" name="Text Box 4">
            <a:extLst>
              <a:ext uri="{FF2B5EF4-FFF2-40B4-BE49-F238E27FC236}">
                <a16:creationId xmlns:a16="http://schemas.microsoft.com/office/drawing/2014/main" id="{9ED0D61A-A183-BFEA-7AAB-7CC57C2A1BC1}"/>
              </a:ext>
            </a:extLst>
          </p:cNvPr>
          <p:cNvSpPr txBox="1">
            <a:spLocks noChangeArrowheads="1"/>
          </p:cNvSpPr>
          <p:nvPr/>
        </p:nvSpPr>
        <p:spPr bwMode="auto">
          <a:xfrm>
            <a:off x="0" y="4549775"/>
            <a:ext cx="2743200" cy="187166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
              </a:spcBef>
            </a:pPr>
            <a:r>
              <a:rPr lang="en-US" altLang="en-US" sz="1400" b="1" u="sng">
                <a:latin typeface="Arial" panose="020B0604020202020204" pitchFamily="34" charset="0"/>
              </a:rPr>
              <a:t>Chapparal and Oak woodland </a:t>
            </a:r>
          </a:p>
          <a:p>
            <a:pPr eaLnBrk="1" hangingPunct="1">
              <a:spcBef>
                <a:spcPct val="5000"/>
              </a:spcBef>
            </a:pPr>
            <a:r>
              <a:rPr lang="en-US" altLang="en-US" sz="1400">
                <a:latin typeface="Arial" panose="020B0604020202020204" pitchFamily="34" charset="0"/>
              </a:rPr>
              <a:t>Bewick's Wren</a:t>
            </a:r>
          </a:p>
          <a:p>
            <a:pPr eaLnBrk="1" hangingPunct="1">
              <a:spcBef>
                <a:spcPct val="5000"/>
              </a:spcBef>
            </a:pPr>
            <a:r>
              <a:rPr lang="en-US" altLang="en-US" sz="1400">
                <a:latin typeface="Arial" panose="020B0604020202020204" pitchFamily="34" charset="0"/>
              </a:rPr>
              <a:t>Bullock's Oriole</a:t>
            </a:r>
          </a:p>
          <a:p>
            <a:pPr eaLnBrk="1" hangingPunct="1">
              <a:spcBef>
                <a:spcPct val="5000"/>
              </a:spcBef>
            </a:pPr>
            <a:r>
              <a:rPr lang="en-US" altLang="en-US" sz="1400">
                <a:latin typeface="Arial" panose="020B0604020202020204" pitchFamily="34" charset="0"/>
              </a:rPr>
              <a:t>California Towhee </a:t>
            </a:r>
          </a:p>
          <a:p>
            <a:pPr eaLnBrk="1" hangingPunct="1">
              <a:spcBef>
                <a:spcPct val="5000"/>
              </a:spcBef>
            </a:pPr>
            <a:r>
              <a:rPr lang="en-US" altLang="en-US" sz="1400">
                <a:latin typeface="Arial" panose="020B0604020202020204" pitchFamily="34" charset="0"/>
              </a:rPr>
              <a:t>Lesser Goldfinch</a:t>
            </a:r>
          </a:p>
          <a:p>
            <a:pPr eaLnBrk="1" hangingPunct="1">
              <a:spcBef>
                <a:spcPct val="5000"/>
              </a:spcBef>
            </a:pPr>
            <a:r>
              <a:rPr lang="en-US" altLang="en-US" sz="1400">
                <a:latin typeface="Arial" panose="020B0604020202020204" pitchFamily="34" charset="0"/>
              </a:rPr>
              <a:t>Western Scrub-Jay</a:t>
            </a:r>
          </a:p>
          <a:p>
            <a:pPr eaLnBrk="1" hangingPunct="1">
              <a:spcBef>
                <a:spcPct val="5000"/>
              </a:spcBef>
            </a:pPr>
            <a:r>
              <a:rPr lang="en-US" altLang="en-US" sz="1400">
                <a:latin typeface="Arial" panose="020B0604020202020204" pitchFamily="34" charset="0"/>
              </a:rPr>
              <a:t>Western Wood-pewee</a:t>
            </a:r>
          </a:p>
          <a:p>
            <a:pPr eaLnBrk="1" hangingPunct="1">
              <a:spcBef>
                <a:spcPct val="5000"/>
              </a:spcBef>
            </a:pPr>
            <a:r>
              <a:rPr lang="en-US" altLang="en-US" sz="1400">
                <a:latin typeface="Arial" panose="020B0604020202020204" pitchFamily="34" charset="0"/>
              </a:rPr>
              <a:t>White-breasted Nuthatch</a:t>
            </a:r>
          </a:p>
        </p:txBody>
      </p:sp>
      <p:sp>
        <p:nvSpPr>
          <p:cNvPr id="72709" name="Rectangle 5">
            <a:extLst>
              <a:ext uri="{FF2B5EF4-FFF2-40B4-BE49-F238E27FC236}">
                <a16:creationId xmlns:a16="http://schemas.microsoft.com/office/drawing/2014/main" id="{EB65A616-A4D3-C812-0556-1A658D5E6509}"/>
              </a:ext>
            </a:extLst>
          </p:cNvPr>
          <p:cNvSpPr>
            <a:spLocks noChangeArrowheads="1"/>
          </p:cNvSpPr>
          <p:nvPr/>
        </p:nvSpPr>
        <p:spPr bwMode="auto">
          <a:xfrm>
            <a:off x="3289300" y="3454400"/>
            <a:ext cx="1143000" cy="1104900"/>
          </a:xfrm>
          <a:prstGeom prst="rect">
            <a:avLst/>
          </a:prstGeom>
          <a:solidFill>
            <a:srgbClr val="FF9900">
              <a:alpha val="5803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2710" name="AutoShape 6">
            <a:extLst>
              <a:ext uri="{FF2B5EF4-FFF2-40B4-BE49-F238E27FC236}">
                <a16:creationId xmlns:a16="http://schemas.microsoft.com/office/drawing/2014/main" id="{7D13CCD8-42B5-74AD-FFCD-8F4CAC66AE45}"/>
              </a:ext>
            </a:extLst>
          </p:cNvPr>
          <p:cNvSpPr>
            <a:spLocks noChangeArrowheads="1"/>
          </p:cNvSpPr>
          <p:nvPr/>
        </p:nvSpPr>
        <p:spPr bwMode="auto">
          <a:xfrm rot="-5400000">
            <a:off x="3500437" y="2624138"/>
            <a:ext cx="1990725" cy="1524000"/>
          </a:xfrm>
          <a:prstGeom prst="parallelogram">
            <a:avLst>
              <a:gd name="adj" fmla="val 21886"/>
            </a:avLst>
          </a:prstGeom>
          <a:solidFill>
            <a:srgbClr val="99CC00">
              <a:alpha val="5098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2711" name="AutoShape 7">
            <a:extLst>
              <a:ext uri="{FF2B5EF4-FFF2-40B4-BE49-F238E27FC236}">
                <a16:creationId xmlns:a16="http://schemas.microsoft.com/office/drawing/2014/main" id="{12F7606E-A7EA-1893-E341-5054CDEDF2F9}"/>
              </a:ext>
            </a:extLst>
          </p:cNvPr>
          <p:cNvSpPr>
            <a:spLocks noChangeArrowheads="1"/>
          </p:cNvSpPr>
          <p:nvPr/>
        </p:nvSpPr>
        <p:spPr bwMode="auto">
          <a:xfrm rot="10800000">
            <a:off x="4318000" y="2222500"/>
            <a:ext cx="1739900" cy="1524000"/>
          </a:xfrm>
          <a:prstGeom prst="rtTriangle">
            <a:avLst/>
          </a:prstGeom>
          <a:solidFill>
            <a:srgbClr val="008000">
              <a:alpha val="5098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2712" name="Text Box 8">
            <a:extLst>
              <a:ext uri="{FF2B5EF4-FFF2-40B4-BE49-F238E27FC236}">
                <a16:creationId xmlns:a16="http://schemas.microsoft.com/office/drawing/2014/main" id="{8ED4F3A4-B5EC-4D7B-8038-C7286A372E25}"/>
              </a:ext>
            </a:extLst>
          </p:cNvPr>
          <p:cNvSpPr txBox="1">
            <a:spLocks noChangeArrowheads="1"/>
          </p:cNvSpPr>
          <p:nvPr/>
        </p:nvSpPr>
        <p:spPr bwMode="auto">
          <a:xfrm>
            <a:off x="76200" y="1295400"/>
            <a:ext cx="3543300" cy="190182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b="1" u="sng">
                <a:latin typeface="Arial" panose="020B0604020202020204" pitchFamily="34" charset="0"/>
              </a:rPr>
              <a:t>Broadleaf-conifer mix</a:t>
            </a:r>
          </a:p>
          <a:p>
            <a:pPr eaLnBrk="1" hangingPunct="1"/>
            <a:r>
              <a:rPr lang="en-US" altLang="en-US" sz="1400">
                <a:latin typeface="Arial" panose="020B0604020202020204" pitchFamily="34" charset="0"/>
              </a:rPr>
              <a:t>Bushtit</a:t>
            </a:r>
          </a:p>
          <a:p>
            <a:pPr eaLnBrk="1" hangingPunct="1"/>
            <a:r>
              <a:rPr lang="en-US" altLang="en-US" sz="1400">
                <a:latin typeface="Arial" panose="020B0604020202020204" pitchFamily="34" charset="0"/>
              </a:rPr>
              <a:t>Lazuli Bunting</a:t>
            </a:r>
          </a:p>
          <a:p>
            <a:pPr eaLnBrk="1" hangingPunct="1">
              <a:spcBef>
                <a:spcPct val="5000"/>
              </a:spcBef>
            </a:pPr>
            <a:r>
              <a:rPr lang="en-US" altLang="en-US" sz="1400">
                <a:latin typeface="Arial" panose="020B0604020202020204" pitchFamily="34" charset="0"/>
              </a:rPr>
              <a:t>Spotted Towhee </a:t>
            </a:r>
          </a:p>
          <a:p>
            <a:pPr eaLnBrk="1" hangingPunct="1"/>
            <a:r>
              <a:rPr lang="en-US" altLang="en-US" sz="1400">
                <a:latin typeface="Arial" panose="020B0604020202020204" pitchFamily="34" charset="0"/>
              </a:rPr>
              <a:t>Black-headed Grosbeak</a:t>
            </a:r>
          </a:p>
          <a:p>
            <a:pPr eaLnBrk="1" hangingPunct="1"/>
            <a:r>
              <a:rPr lang="en-US" altLang="en-US" sz="1400">
                <a:latin typeface="Arial" panose="020B0604020202020204" pitchFamily="34" charset="0"/>
              </a:rPr>
              <a:t>*Black-thr. Gray Warbler </a:t>
            </a:r>
          </a:p>
          <a:p>
            <a:pPr eaLnBrk="1" hangingPunct="1"/>
            <a:r>
              <a:rPr lang="en-US" altLang="en-US" sz="1400">
                <a:latin typeface="Arial" panose="020B0604020202020204" pitchFamily="34" charset="0"/>
              </a:rPr>
              <a:t>Nashville Warbler</a:t>
            </a:r>
          </a:p>
          <a:p>
            <a:pPr eaLnBrk="1" hangingPunct="1">
              <a:spcBef>
                <a:spcPct val="5000"/>
              </a:spcBef>
            </a:pPr>
            <a:endParaRPr lang="en-US" altLang="en-US" sz="1800">
              <a:latin typeface="Arial" panose="020B0604020202020204" pitchFamily="34" charset="0"/>
            </a:endParaRPr>
          </a:p>
        </p:txBody>
      </p:sp>
      <p:sp>
        <p:nvSpPr>
          <p:cNvPr id="72713" name="Rectangle 9">
            <a:extLst>
              <a:ext uri="{FF2B5EF4-FFF2-40B4-BE49-F238E27FC236}">
                <a16:creationId xmlns:a16="http://schemas.microsoft.com/office/drawing/2014/main" id="{8ADE0086-74BB-3433-8707-946A08A9A3FF}"/>
              </a:ext>
            </a:extLst>
          </p:cNvPr>
          <p:cNvSpPr>
            <a:spLocks noChangeArrowheads="1"/>
          </p:cNvSpPr>
          <p:nvPr/>
        </p:nvSpPr>
        <p:spPr bwMode="auto">
          <a:xfrm>
            <a:off x="5283200" y="2222500"/>
            <a:ext cx="774700" cy="2336800"/>
          </a:xfrm>
          <a:prstGeom prst="rect">
            <a:avLst/>
          </a:prstGeom>
          <a:solidFill>
            <a:srgbClr val="008000">
              <a:alpha val="349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2714" name="Rectangle 10">
            <a:extLst>
              <a:ext uri="{FF2B5EF4-FFF2-40B4-BE49-F238E27FC236}">
                <a16:creationId xmlns:a16="http://schemas.microsoft.com/office/drawing/2014/main" id="{1BBFFB45-291B-83C3-3ADD-B8DA86FCD4FC}"/>
              </a:ext>
            </a:extLst>
          </p:cNvPr>
          <p:cNvSpPr>
            <a:spLocks noChangeArrowheads="1"/>
          </p:cNvSpPr>
          <p:nvPr/>
        </p:nvSpPr>
        <p:spPr bwMode="auto">
          <a:xfrm>
            <a:off x="6743700" y="1371600"/>
            <a:ext cx="21717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b="1" u="sng">
                <a:latin typeface="Arial" panose="020B0604020202020204" pitchFamily="34" charset="0"/>
              </a:rPr>
              <a:t>High volume conifer</a:t>
            </a:r>
          </a:p>
          <a:p>
            <a:pPr eaLnBrk="1" hangingPunct="1"/>
            <a:r>
              <a:rPr lang="en-US" altLang="en-US" sz="1400">
                <a:latin typeface="Arial" panose="020B0604020202020204" pitchFamily="34" charset="0"/>
              </a:rPr>
              <a:t>Golden-crowned Kinglet</a:t>
            </a:r>
          </a:p>
          <a:p>
            <a:pPr eaLnBrk="1" hangingPunct="1"/>
            <a:r>
              <a:rPr lang="en-US" altLang="en-US" sz="1400">
                <a:latin typeface="Arial" panose="020B0604020202020204" pitchFamily="34" charset="0"/>
              </a:rPr>
              <a:t>Townsend's Solitaire</a:t>
            </a:r>
          </a:p>
          <a:p>
            <a:pPr eaLnBrk="1" hangingPunct="1"/>
            <a:r>
              <a:rPr lang="en-US" altLang="en-US" sz="1400">
                <a:latin typeface="Arial" panose="020B0604020202020204" pitchFamily="34" charset="0"/>
              </a:rPr>
              <a:t>*Brown Creeper</a:t>
            </a:r>
          </a:p>
          <a:p>
            <a:pPr eaLnBrk="1" hangingPunct="1"/>
            <a:r>
              <a:rPr lang="en-US" altLang="en-US" sz="1400">
                <a:latin typeface="Arial" panose="020B0604020202020204" pitchFamily="34" charset="0"/>
              </a:rPr>
              <a:t>*Hermit Warbler</a:t>
            </a:r>
          </a:p>
          <a:p>
            <a:pPr eaLnBrk="1" hangingPunct="1"/>
            <a:r>
              <a:rPr lang="en-US" altLang="en-US" sz="1400">
                <a:latin typeface="Arial" panose="020B0604020202020204" pitchFamily="34" charset="0"/>
              </a:rPr>
              <a:t>*Pacific-slope Flycatcher</a:t>
            </a:r>
          </a:p>
          <a:p>
            <a:pPr eaLnBrk="1" hangingPunct="1"/>
            <a:r>
              <a:rPr lang="en-US" altLang="en-US" sz="1400">
                <a:latin typeface="Arial" panose="020B0604020202020204" pitchFamily="34" charset="0"/>
              </a:rPr>
              <a:t>*Winter Wren</a:t>
            </a:r>
          </a:p>
        </p:txBody>
      </p:sp>
      <p:sp>
        <p:nvSpPr>
          <p:cNvPr id="72715" name="AutoShape 11">
            <a:extLst>
              <a:ext uri="{FF2B5EF4-FFF2-40B4-BE49-F238E27FC236}">
                <a16:creationId xmlns:a16="http://schemas.microsoft.com/office/drawing/2014/main" id="{E16796F9-838C-1D23-CB7E-D66794F2EF05}"/>
              </a:ext>
            </a:extLst>
          </p:cNvPr>
          <p:cNvSpPr>
            <a:spLocks noChangeArrowheads="1"/>
          </p:cNvSpPr>
          <p:nvPr/>
        </p:nvSpPr>
        <p:spPr bwMode="auto">
          <a:xfrm rot="5400000">
            <a:off x="4888706" y="3412332"/>
            <a:ext cx="547687" cy="17653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99CC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Line 12">
            <a:extLst>
              <a:ext uri="{FF2B5EF4-FFF2-40B4-BE49-F238E27FC236}">
                <a16:creationId xmlns:a16="http://schemas.microsoft.com/office/drawing/2014/main" id="{AC363E1C-F1C8-26CB-A2C1-F21F8282183D}"/>
              </a:ext>
            </a:extLst>
          </p:cNvPr>
          <p:cNvSpPr>
            <a:spLocks noChangeShapeType="1"/>
          </p:cNvSpPr>
          <p:nvPr/>
        </p:nvSpPr>
        <p:spPr bwMode="auto">
          <a:xfrm>
            <a:off x="2057400" y="1524000"/>
            <a:ext cx="2324100" cy="1219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7" name="Line 13">
            <a:extLst>
              <a:ext uri="{FF2B5EF4-FFF2-40B4-BE49-F238E27FC236}">
                <a16:creationId xmlns:a16="http://schemas.microsoft.com/office/drawing/2014/main" id="{757088B4-5557-0855-7865-883DC6A94539}"/>
              </a:ext>
            </a:extLst>
          </p:cNvPr>
          <p:cNvSpPr>
            <a:spLocks noChangeShapeType="1"/>
          </p:cNvSpPr>
          <p:nvPr/>
        </p:nvSpPr>
        <p:spPr bwMode="auto">
          <a:xfrm flipH="1">
            <a:off x="5549900" y="1524000"/>
            <a:ext cx="1231900" cy="1041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8" name="Line 14">
            <a:extLst>
              <a:ext uri="{FF2B5EF4-FFF2-40B4-BE49-F238E27FC236}">
                <a16:creationId xmlns:a16="http://schemas.microsoft.com/office/drawing/2014/main" id="{72322889-EC80-7F79-AA3D-A8DE9557E0EE}"/>
              </a:ext>
            </a:extLst>
          </p:cNvPr>
          <p:cNvSpPr>
            <a:spLocks noChangeShapeType="1"/>
          </p:cNvSpPr>
          <p:nvPr/>
        </p:nvSpPr>
        <p:spPr bwMode="auto">
          <a:xfrm flipV="1">
            <a:off x="2616200" y="4165600"/>
            <a:ext cx="990600" cy="533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9" name="Rectangle 15">
            <a:extLst>
              <a:ext uri="{FF2B5EF4-FFF2-40B4-BE49-F238E27FC236}">
                <a16:creationId xmlns:a16="http://schemas.microsoft.com/office/drawing/2014/main" id="{08B7F767-487A-A355-1299-93BC6677047A}"/>
              </a:ext>
            </a:extLst>
          </p:cNvPr>
          <p:cNvSpPr>
            <a:spLocks noChangeArrowheads="1"/>
          </p:cNvSpPr>
          <p:nvPr/>
        </p:nvSpPr>
        <p:spPr bwMode="auto">
          <a:xfrm>
            <a:off x="6753225" y="4262438"/>
            <a:ext cx="18478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b="1" u="sng">
                <a:latin typeface="Arial" panose="020B0604020202020204" pitchFamily="34" charset="0"/>
              </a:rPr>
              <a:t>Low volume conifer</a:t>
            </a:r>
          </a:p>
          <a:p>
            <a:pPr eaLnBrk="1" hangingPunct="1"/>
            <a:r>
              <a:rPr lang="en-US" altLang="en-US" sz="1400">
                <a:latin typeface="Arial" panose="020B0604020202020204" pitchFamily="34" charset="0"/>
              </a:rPr>
              <a:t>Mountain Chickadee</a:t>
            </a:r>
          </a:p>
          <a:p>
            <a:pPr eaLnBrk="1" hangingPunct="1"/>
            <a:r>
              <a:rPr lang="en-US" altLang="en-US" sz="1400">
                <a:latin typeface="Arial" panose="020B0604020202020204" pitchFamily="34" charset="0"/>
              </a:rPr>
              <a:t>Green-tailed Towhee</a:t>
            </a:r>
          </a:p>
        </p:txBody>
      </p:sp>
      <p:sp>
        <p:nvSpPr>
          <p:cNvPr id="72720" name="Rectangle 16">
            <a:extLst>
              <a:ext uri="{FF2B5EF4-FFF2-40B4-BE49-F238E27FC236}">
                <a16:creationId xmlns:a16="http://schemas.microsoft.com/office/drawing/2014/main" id="{982ED7B2-BFD4-59F8-4B44-DDF7A61B5AC1}"/>
              </a:ext>
            </a:extLst>
          </p:cNvPr>
          <p:cNvSpPr>
            <a:spLocks noChangeArrowheads="1"/>
          </p:cNvSpPr>
          <p:nvPr/>
        </p:nvSpPr>
        <p:spPr bwMode="auto">
          <a:xfrm>
            <a:off x="6702425" y="3384550"/>
            <a:ext cx="203676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b="1" u="sng">
                <a:latin typeface="Arial" panose="020B0604020202020204" pitchFamily="34" charset="0"/>
              </a:rPr>
              <a:t>Conifer generalists</a:t>
            </a:r>
          </a:p>
          <a:p>
            <a:pPr eaLnBrk="1" hangingPunct="1"/>
            <a:r>
              <a:rPr lang="en-US" altLang="en-US" sz="1400">
                <a:latin typeface="Arial" panose="020B0604020202020204" pitchFamily="34" charset="0"/>
              </a:rPr>
              <a:t>Red-breasted Nuthatch</a:t>
            </a:r>
          </a:p>
          <a:p>
            <a:pPr eaLnBrk="1" hangingPunct="1"/>
            <a:r>
              <a:rPr lang="en-US" altLang="en-US" sz="1400">
                <a:latin typeface="Arial" panose="020B0604020202020204" pitchFamily="34" charset="0"/>
              </a:rPr>
              <a:t>Yellow-rumped Warbler</a:t>
            </a:r>
          </a:p>
        </p:txBody>
      </p:sp>
      <p:sp>
        <p:nvSpPr>
          <p:cNvPr id="72721" name="Line 17">
            <a:extLst>
              <a:ext uri="{FF2B5EF4-FFF2-40B4-BE49-F238E27FC236}">
                <a16:creationId xmlns:a16="http://schemas.microsoft.com/office/drawing/2014/main" id="{13F3CB02-9617-8F42-0069-C70355E9DBC2}"/>
              </a:ext>
            </a:extLst>
          </p:cNvPr>
          <p:cNvSpPr>
            <a:spLocks noChangeShapeType="1"/>
          </p:cNvSpPr>
          <p:nvPr/>
        </p:nvSpPr>
        <p:spPr bwMode="auto">
          <a:xfrm flipH="1">
            <a:off x="5575300" y="3581400"/>
            <a:ext cx="1130300" cy="127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2" name="Line 18">
            <a:extLst>
              <a:ext uri="{FF2B5EF4-FFF2-40B4-BE49-F238E27FC236}">
                <a16:creationId xmlns:a16="http://schemas.microsoft.com/office/drawing/2014/main" id="{71EB5338-BF16-B188-2D5F-21B8E2FBB0BF}"/>
              </a:ext>
            </a:extLst>
          </p:cNvPr>
          <p:cNvSpPr>
            <a:spLocks noChangeShapeType="1"/>
          </p:cNvSpPr>
          <p:nvPr/>
        </p:nvSpPr>
        <p:spPr bwMode="auto">
          <a:xfrm flipH="1" flipV="1">
            <a:off x="5753100" y="4305300"/>
            <a:ext cx="1028700" cy="1143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723" name="Group 19">
            <a:extLst>
              <a:ext uri="{FF2B5EF4-FFF2-40B4-BE49-F238E27FC236}">
                <a16:creationId xmlns:a16="http://schemas.microsoft.com/office/drawing/2014/main" id="{A195923B-A835-25D6-9079-0959FD91CF51}"/>
              </a:ext>
            </a:extLst>
          </p:cNvPr>
          <p:cNvGrpSpPr>
            <a:grpSpLocks/>
          </p:cNvGrpSpPr>
          <p:nvPr/>
        </p:nvGrpSpPr>
        <p:grpSpPr bwMode="auto">
          <a:xfrm>
            <a:off x="5410200" y="1447800"/>
            <a:ext cx="762000" cy="609600"/>
            <a:chOff x="4464" y="866"/>
            <a:chExt cx="1040" cy="778"/>
          </a:xfrm>
        </p:grpSpPr>
        <p:sp>
          <p:nvSpPr>
            <p:cNvPr id="73059" name="Oval 20">
              <a:extLst>
                <a:ext uri="{FF2B5EF4-FFF2-40B4-BE49-F238E27FC236}">
                  <a16:creationId xmlns:a16="http://schemas.microsoft.com/office/drawing/2014/main" id="{604C86A9-0125-5AC7-F626-7C5248A0269E}"/>
                </a:ext>
              </a:extLst>
            </p:cNvPr>
            <p:cNvSpPr>
              <a:spLocks noChangeArrowheads="1"/>
            </p:cNvSpPr>
            <p:nvPr/>
          </p:nvSpPr>
          <p:spPr bwMode="auto">
            <a:xfrm>
              <a:off x="4464" y="1380"/>
              <a:ext cx="1040" cy="2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0" name="AutoShape 21">
              <a:extLst>
                <a:ext uri="{FF2B5EF4-FFF2-40B4-BE49-F238E27FC236}">
                  <a16:creationId xmlns:a16="http://schemas.microsoft.com/office/drawing/2014/main" id="{5899EDCD-33E6-6D1D-91CC-6894FAF2458B}"/>
                </a:ext>
              </a:extLst>
            </p:cNvPr>
            <p:cNvSpPr>
              <a:spLocks noChangeArrowheads="1"/>
            </p:cNvSpPr>
            <p:nvPr/>
          </p:nvSpPr>
          <p:spPr bwMode="auto">
            <a:xfrm rot="5400000">
              <a:off x="4932" y="1147"/>
              <a:ext cx="438" cy="159"/>
            </a:xfrm>
            <a:prstGeom prst="leftArrow">
              <a:avLst>
                <a:gd name="adj1" fmla="val 14185"/>
                <a:gd name="adj2" fmla="val 173547"/>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1" name="AutoShape 22">
              <a:extLst>
                <a:ext uri="{FF2B5EF4-FFF2-40B4-BE49-F238E27FC236}">
                  <a16:creationId xmlns:a16="http://schemas.microsoft.com/office/drawing/2014/main" id="{2B88B6D5-BF19-B7DB-E744-CD7D72C69808}"/>
                </a:ext>
              </a:extLst>
            </p:cNvPr>
            <p:cNvSpPr>
              <a:spLocks noChangeArrowheads="1"/>
            </p:cNvSpPr>
            <p:nvPr/>
          </p:nvSpPr>
          <p:spPr bwMode="auto">
            <a:xfrm rot="5400000">
              <a:off x="4423" y="1155"/>
              <a:ext cx="478" cy="159"/>
            </a:xfrm>
            <a:prstGeom prst="leftArrow">
              <a:avLst>
                <a:gd name="adj1" fmla="val 14185"/>
                <a:gd name="adj2" fmla="val 189396"/>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2" name="AutoShape 23">
              <a:extLst>
                <a:ext uri="{FF2B5EF4-FFF2-40B4-BE49-F238E27FC236}">
                  <a16:creationId xmlns:a16="http://schemas.microsoft.com/office/drawing/2014/main" id="{F781520E-9DEC-763B-5708-56ECF72D6BD0}"/>
                </a:ext>
              </a:extLst>
            </p:cNvPr>
            <p:cNvSpPr>
              <a:spLocks noChangeArrowheads="1"/>
            </p:cNvSpPr>
            <p:nvPr/>
          </p:nvSpPr>
          <p:spPr bwMode="auto">
            <a:xfrm rot="5400000">
              <a:off x="4616" y="1233"/>
              <a:ext cx="479" cy="159"/>
            </a:xfrm>
            <a:prstGeom prst="leftArrow">
              <a:avLst>
                <a:gd name="adj1" fmla="val 14185"/>
                <a:gd name="adj2" fmla="val 189792"/>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3" name="AutoShape 24">
              <a:extLst>
                <a:ext uri="{FF2B5EF4-FFF2-40B4-BE49-F238E27FC236}">
                  <a16:creationId xmlns:a16="http://schemas.microsoft.com/office/drawing/2014/main" id="{D29CBF07-0D17-A5CD-528B-23BF543925B8}"/>
                </a:ext>
              </a:extLst>
            </p:cNvPr>
            <p:cNvSpPr>
              <a:spLocks noChangeArrowheads="1"/>
            </p:cNvSpPr>
            <p:nvPr/>
          </p:nvSpPr>
          <p:spPr bwMode="auto">
            <a:xfrm rot="5400000">
              <a:off x="4960" y="1117"/>
              <a:ext cx="678" cy="175"/>
            </a:xfrm>
            <a:prstGeom prst="leftArrow">
              <a:avLst>
                <a:gd name="adj1" fmla="val 14185"/>
                <a:gd name="adj2" fmla="val 226323"/>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4" name="AutoShape 25">
              <a:extLst>
                <a:ext uri="{FF2B5EF4-FFF2-40B4-BE49-F238E27FC236}">
                  <a16:creationId xmlns:a16="http://schemas.microsoft.com/office/drawing/2014/main" id="{3BFD9920-6FC2-9EA5-3512-2E3B05638122}"/>
                </a:ext>
              </a:extLst>
            </p:cNvPr>
            <p:cNvSpPr>
              <a:spLocks noChangeArrowheads="1"/>
            </p:cNvSpPr>
            <p:nvPr/>
          </p:nvSpPr>
          <p:spPr bwMode="auto">
            <a:xfrm rot="5400000">
              <a:off x="4368" y="1261"/>
              <a:ext cx="478" cy="159"/>
            </a:xfrm>
            <a:prstGeom prst="leftArrow">
              <a:avLst>
                <a:gd name="adj1" fmla="val 14185"/>
                <a:gd name="adj2" fmla="val 162020"/>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5" name="AutoShape 26">
              <a:extLst>
                <a:ext uri="{FF2B5EF4-FFF2-40B4-BE49-F238E27FC236}">
                  <a16:creationId xmlns:a16="http://schemas.microsoft.com/office/drawing/2014/main" id="{70F49459-778D-E7D3-299A-796EAE32F0DB}"/>
                </a:ext>
              </a:extLst>
            </p:cNvPr>
            <p:cNvSpPr>
              <a:spLocks noChangeArrowheads="1"/>
            </p:cNvSpPr>
            <p:nvPr/>
          </p:nvSpPr>
          <p:spPr bwMode="auto">
            <a:xfrm rot="5400000">
              <a:off x="4679" y="1084"/>
              <a:ext cx="622" cy="215"/>
            </a:xfrm>
            <a:prstGeom prst="leftArrow">
              <a:avLst>
                <a:gd name="adj1" fmla="val 14185"/>
                <a:gd name="adj2" fmla="val 182260"/>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6" name="AutoShape 27">
              <a:extLst>
                <a:ext uri="{FF2B5EF4-FFF2-40B4-BE49-F238E27FC236}">
                  <a16:creationId xmlns:a16="http://schemas.microsoft.com/office/drawing/2014/main" id="{5A4E1884-2269-ADB3-C121-00ED32982E77}"/>
                </a:ext>
              </a:extLst>
            </p:cNvPr>
            <p:cNvSpPr>
              <a:spLocks noChangeArrowheads="1"/>
            </p:cNvSpPr>
            <p:nvPr/>
          </p:nvSpPr>
          <p:spPr bwMode="auto">
            <a:xfrm rot="5400000">
              <a:off x="4854" y="1326"/>
              <a:ext cx="421" cy="159"/>
            </a:xfrm>
            <a:prstGeom prst="leftArrow">
              <a:avLst>
                <a:gd name="adj1" fmla="val 19500"/>
                <a:gd name="adj2" fmla="val 183642"/>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7" name="AutoShape 28">
              <a:extLst>
                <a:ext uri="{FF2B5EF4-FFF2-40B4-BE49-F238E27FC236}">
                  <a16:creationId xmlns:a16="http://schemas.microsoft.com/office/drawing/2014/main" id="{A63B1386-F722-6691-0A31-DCF6BA117D5F}"/>
                </a:ext>
              </a:extLst>
            </p:cNvPr>
            <p:cNvSpPr>
              <a:spLocks noChangeArrowheads="1"/>
            </p:cNvSpPr>
            <p:nvPr/>
          </p:nvSpPr>
          <p:spPr bwMode="auto">
            <a:xfrm rot="5400000">
              <a:off x="4455" y="1183"/>
              <a:ext cx="631" cy="207"/>
            </a:xfrm>
            <a:prstGeom prst="leftArrow">
              <a:avLst>
                <a:gd name="adj1" fmla="val 15944"/>
                <a:gd name="adj2" fmla="val 228496"/>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8" name="AutoShape 29">
              <a:extLst>
                <a:ext uri="{FF2B5EF4-FFF2-40B4-BE49-F238E27FC236}">
                  <a16:creationId xmlns:a16="http://schemas.microsoft.com/office/drawing/2014/main" id="{FAC40AA2-ECF3-A606-F857-F7DD726D1204}"/>
                </a:ext>
              </a:extLst>
            </p:cNvPr>
            <p:cNvSpPr>
              <a:spLocks noChangeArrowheads="1"/>
            </p:cNvSpPr>
            <p:nvPr/>
          </p:nvSpPr>
          <p:spPr bwMode="auto">
            <a:xfrm rot="5400000">
              <a:off x="4895" y="1191"/>
              <a:ext cx="631" cy="207"/>
            </a:xfrm>
            <a:prstGeom prst="leftArrow">
              <a:avLst>
                <a:gd name="adj1" fmla="val 14185"/>
                <a:gd name="adj2" fmla="val 170409"/>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69" name="AutoShape 30">
              <a:extLst>
                <a:ext uri="{FF2B5EF4-FFF2-40B4-BE49-F238E27FC236}">
                  <a16:creationId xmlns:a16="http://schemas.microsoft.com/office/drawing/2014/main" id="{454CCEFE-8AC4-279E-8206-0F4E646EAC65}"/>
                </a:ext>
              </a:extLst>
            </p:cNvPr>
            <p:cNvSpPr>
              <a:spLocks noChangeArrowheads="1"/>
            </p:cNvSpPr>
            <p:nvPr/>
          </p:nvSpPr>
          <p:spPr bwMode="auto">
            <a:xfrm rot="5400000">
              <a:off x="4818" y="1401"/>
              <a:ext cx="238" cy="159"/>
            </a:xfrm>
            <a:prstGeom prst="leftArrow">
              <a:avLst>
                <a:gd name="adj1" fmla="val 17167"/>
                <a:gd name="adj2" fmla="val 78044"/>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70" name="AutoShape 31">
              <a:extLst>
                <a:ext uri="{FF2B5EF4-FFF2-40B4-BE49-F238E27FC236}">
                  <a16:creationId xmlns:a16="http://schemas.microsoft.com/office/drawing/2014/main" id="{6815ABF1-1203-5288-C4FE-970F3FF6175A}"/>
                </a:ext>
              </a:extLst>
            </p:cNvPr>
            <p:cNvSpPr>
              <a:spLocks noChangeArrowheads="1"/>
            </p:cNvSpPr>
            <p:nvPr/>
          </p:nvSpPr>
          <p:spPr bwMode="auto">
            <a:xfrm rot="5400000">
              <a:off x="5258" y="1345"/>
              <a:ext cx="238" cy="159"/>
            </a:xfrm>
            <a:prstGeom prst="leftArrow">
              <a:avLst>
                <a:gd name="adj1" fmla="val 17167"/>
                <a:gd name="adj2" fmla="val 78044"/>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72724" name="Group 32">
            <a:extLst>
              <a:ext uri="{FF2B5EF4-FFF2-40B4-BE49-F238E27FC236}">
                <a16:creationId xmlns:a16="http://schemas.microsoft.com/office/drawing/2014/main" id="{C5E6F7E0-103D-0D27-4F87-E22876F0F56B}"/>
              </a:ext>
            </a:extLst>
          </p:cNvPr>
          <p:cNvGrpSpPr>
            <a:grpSpLocks/>
          </p:cNvGrpSpPr>
          <p:nvPr/>
        </p:nvGrpSpPr>
        <p:grpSpPr bwMode="auto">
          <a:xfrm>
            <a:off x="5892800" y="4924425"/>
            <a:ext cx="1041400" cy="561975"/>
            <a:chOff x="4472" y="3713"/>
            <a:chExt cx="1040" cy="411"/>
          </a:xfrm>
        </p:grpSpPr>
        <p:sp>
          <p:nvSpPr>
            <p:cNvPr id="73052" name="Oval 33">
              <a:extLst>
                <a:ext uri="{FF2B5EF4-FFF2-40B4-BE49-F238E27FC236}">
                  <a16:creationId xmlns:a16="http://schemas.microsoft.com/office/drawing/2014/main" id="{A820B8C4-7E65-8A6A-FC0E-E13854DAA67A}"/>
                </a:ext>
              </a:extLst>
            </p:cNvPr>
            <p:cNvSpPr>
              <a:spLocks noChangeArrowheads="1"/>
            </p:cNvSpPr>
            <p:nvPr/>
          </p:nvSpPr>
          <p:spPr bwMode="auto">
            <a:xfrm>
              <a:off x="4472" y="3860"/>
              <a:ext cx="1040" cy="2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53" name="AutoShape 34">
              <a:extLst>
                <a:ext uri="{FF2B5EF4-FFF2-40B4-BE49-F238E27FC236}">
                  <a16:creationId xmlns:a16="http://schemas.microsoft.com/office/drawing/2014/main" id="{9A4CFF0F-4B24-80D1-9ABF-EF16F4A4D43B}"/>
                </a:ext>
              </a:extLst>
            </p:cNvPr>
            <p:cNvSpPr>
              <a:spLocks noChangeArrowheads="1"/>
            </p:cNvSpPr>
            <p:nvPr/>
          </p:nvSpPr>
          <p:spPr bwMode="auto">
            <a:xfrm rot="5400000">
              <a:off x="4728" y="3817"/>
              <a:ext cx="271" cy="159"/>
            </a:xfrm>
            <a:prstGeom prst="leftArrow">
              <a:avLst>
                <a:gd name="adj1" fmla="val 14185"/>
                <a:gd name="adj2" fmla="val 107377"/>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54" name="AutoShape 35">
              <a:extLst>
                <a:ext uri="{FF2B5EF4-FFF2-40B4-BE49-F238E27FC236}">
                  <a16:creationId xmlns:a16="http://schemas.microsoft.com/office/drawing/2014/main" id="{E7144B79-0B42-5653-7063-3DE27994D539}"/>
                </a:ext>
              </a:extLst>
            </p:cNvPr>
            <p:cNvSpPr>
              <a:spLocks noChangeArrowheads="1"/>
            </p:cNvSpPr>
            <p:nvPr/>
          </p:nvSpPr>
          <p:spPr bwMode="auto">
            <a:xfrm rot="5400000">
              <a:off x="5164" y="3809"/>
              <a:ext cx="270" cy="159"/>
            </a:xfrm>
            <a:prstGeom prst="leftArrow">
              <a:avLst>
                <a:gd name="adj1" fmla="val 14185"/>
                <a:gd name="adj2" fmla="val 99198"/>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55" name="AutoShape 36">
              <a:extLst>
                <a:ext uri="{FF2B5EF4-FFF2-40B4-BE49-F238E27FC236}">
                  <a16:creationId xmlns:a16="http://schemas.microsoft.com/office/drawing/2014/main" id="{7646CD08-1470-EECC-21CF-7C22C483FE86}"/>
                </a:ext>
              </a:extLst>
            </p:cNvPr>
            <p:cNvSpPr>
              <a:spLocks noChangeArrowheads="1"/>
            </p:cNvSpPr>
            <p:nvPr/>
          </p:nvSpPr>
          <p:spPr bwMode="auto">
            <a:xfrm rot="5400000">
              <a:off x="4480" y="3845"/>
              <a:ext cx="270" cy="159"/>
            </a:xfrm>
            <a:prstGeom prst="leftArrow">
              <a:avLst>
                <a:gd name="adj1" fmla="val 14185"/>
                <a:gd name="adj2" fmla="val 91517"/>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56" name="AutoShape 37">
              <a:extLst>
                <a:ext uri="{FF2B5EF4-FFF2-40B4-BE49-F238E27FC236}">
                  <a16:creationId xmlns:a16="http://schemas.microsoft.com/office/drawing/2014/main" id="{E7C00FF5-4AE3-419B-5C71-7C86206CE492}"/>
                </a:ext>
              </a:extLst>
            </p:cNvPr>
            <p:cNvSpPr>
              <a:spLocks noChangeArrowheads="1"/>
            </p:cNvSpPr>
            <p:nvPr/>
          </p:nvSpPr>
          <p:spPr bwMode="auto">
            <a:xfrm rot="5400000">
              <a:off x="4891" y="3768"/>
              <a:ext cx="270" cy="159"/>
            </a:xfrm>
            <a:prstGeom prst="leftArrow">
              <a:avLst>
                <a:gd name="adj1" fmla="val 14185"/>
                <a:gd name="adj2" fmla="val 106981"/>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57" name="AutoShape 38">
              <a:extLst>
                <a:ext uri="{FF2B5EF4-FFF2-40B4-BE49-F238E27FC236}">
                  <a16:creationId xmlns:a16="http://schemas.microsoft.com/office/drawing/2014/main" id="{A784D961-8361-4EA2-CF85-2CA4C763EB40}"/>
                </a:ext>
              </a:extLst>
            </p:cNvPr>
            <p:cNvSpPr>
              <a:spLocks noChangeArrowheads="1"/>
            </p:cNvSpPr>
            <p:nvPr/>
          </p:nvSpPr>
          <p:spPr bwMode="auto">
            <a:xfrm rot="5400000">
              <a:off x="4954" y="3897"/>
              <a:ext cx="238" cy="159"/>
            </a:xfrm>
            <a:prstGeom prst="leftArrow">
              <a:avLst>
                <a:gd name="adj1" fmla="val 17167"/>
                <a:gd name="adj2" fmla="val 78044"/>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3058" name="AutoShape 39">
              <a:extLst>
                <a:ext uri="{FF2B5EF4-FFF2-40B4-BE49-F238E27FC236}">
                  <a16:creationId xmlns:a16="http://schemas.microsoft.com/office/drawing/2014/main" id="{2F9E3691-0AA6-EFD8-134A-DE9026BCC4FB}"/>
                </a:ext>
              </a:extLst>
            </p:cNvPr>
            <p:cNvSpPr>
              <a:spLocks noChangeArrowheads="1"/>
            </p:cNvSpPr>
            <p:nvPr/>
          </p:nvSpPr>
          <p:spPr bwMode="auto">
            <a:xfrm rot="5400000">
              <a:off x="4667" y="3867"/>
              <a:ext cx="271" cy="159"/>
            </a:xfrm>
            <a:prstGeom prst="leftArrow">
              <a:avLst>
                <a:gd name="adj1" fmla="val 14185"/>
                <a:gd name="adj2" fmla="val 95281"/>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72725" name="Group 40">
            <a:extLst>
              <a:ext uri="{FF2B5EF4-FFF2-40B4-BE49-F238E27FC236}">
                <a16:creationId xmlns:a16="http://schemas.microsoft.com/office/drawing/2014/main" id="{0F61AC76-947E-9B0E-352F-972432E1B0BD}"/>
              </a:ext>
            </a:extLst>
          </p:cNvPr>
          <p:cNvGrpSpPr>
            <a:grpSpLocks/>
          </p:cNvGrpSpPr>
          <p:nvPr/>
        </p:nvGrpSpPr>
        <p:grpSpPr bwMode="auto">
          <a:xfrm>
            <a:off x="3048000" y="1524000"/>
            <a:ext cx="914400" cy="582613"/>
            <a:chOff x="98" y="1082"/>
            <a:chExt cx="1046" cy="602"/>
          </a:xfrm>
        </p:grpSpPr>
        <p:sp>
          <p:nvSpPr>
            <p:cNvPr id="72842" name="Oval 41">
              <a:extLst>
                <a:ext uri="{FF2B5EF4-FFF2-40B4-BE49-F238E27FC236}">
                  <a16:creationId xmlns:a16="http://schemas.microsoft.com/office/drawing/2014/main" id="{A8914A33-5522-34D9-CF18-63B83CBFBFD8}"/>
                </a:ext>
              </a:extLst>
            </p:cNvPr>
            <p:cNvSpPr>
              <a:spLocks noChangeArrowheads="1"/>
            </p:cNvSpPr>
            <p:nvPr/>
          </p:nvSpPr>
          <p:spPr bwMode="auto">
            <a:xfrm>
              <a:off x="104" y="1420"/>
              <a:ext cx="1040" cy="2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72843" name="Group 42">
              <a:extLst>
                <a:ext uri="{FF2B5EF4-FFF2-40B4-BE49-F238E27FC236}">
                  <a16:creationId xmlns:a16="http://schemas.microsoft.com/office/drawing/2014/main" id="{D26A2123-4525-95B7-837C-439E405D2B14}"/>
                </a:ext>
              </a:extLst>
            </p:cNvPr>
            <p:cNvGrpSpPr>
              <a:grpSpLocks/>
            </p:cNvGrpSpPr>
            <p:nvPr/>
          </p:nvGrpSpPr>
          <p:grpSpPr bwMode="auto">
            <a:xfrm>
              <a:off x="610" y="1122"/>
              <a:ext cx="194" cy="425"/>
              <a:chOff x="3690" y="2038"/>
              <a:chExt cx="600" cy="1651"/>
            </a:xfrm>
          </p:grpSpPr>
          <p:grpSp>
            <p:nvGrpSpPr>
              <p:cNvPr id="73036" name="Group 43">
                <a:extLst>
                  <a:ext uri="{FF2B5EF4-FFF2-40B4-BE49-F238E27FC236}">
                    <a16:creationId xmlns:a16="http://schemas.microsoft.com/office/drawing/2014/main" id="{539C2085-0425-1334-F328-F72EE4378F42}"/>
                  </a:ext>
                </a:extLst>
              </p:cNvPr>
              <p:cNvGrpSpPr>
                <a:grpSpLocks/>
              </p:cNvGrpSpPr>
              <p:nvPr/>
            </p:nvGrpSpPr>
            <p:grpSpPr bwMode="auto">
              <a:xfrm>
                <a:off x="3690" y="2038"/>
                <a:ext cx="600" cy="1106"/>
                <a:chOff x="2002" y="1254"/>
                <a:chExt cx="1312" cy="1922"/>
              </a:xfrm>
            </p:grpSpPr>
            <p:sp>
              <p:nvSpPr>
                <p:cNvPr id="73038" name="Freeform 44">
                  <a:extLst>
                    <a:ext uri="{FF2B5EF4-FFF2-40B4-BE49-F238E27FC236}">
                      <a16:creationId xmlns:a16="http://schemas.microsoft.com/office/drawing/2014/main" id="{C2A5EAF7-F358-601D-4795-F69C7BFEC7BE}"/>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39" name="Freeform 45">
                  <a:extLst>
                    <a:ext uri="{FF2B5EF4-FFF2-40B4-BE49-F238E27FC236}">
                      <a16:creationId xmlns:a16="http://schemas.microsoft.com/office/drawing/2014/main" id="{FDD4A5C3-F572-4CF6-649F-97E9B1BB9F85}"/>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40" name="Freeform 46">
                  <a:extLst>
                    <a:ext uri="{FF2B5EF4-FFF2-40B4-BE49-F238E27FC236}">
                      <a16:creationId xmlns:a16="http://schemas.microsoft.com/office/drawing/2014/main" id="{3C9A476C-1328-4EBF-2D2F-0D5357CC6D0D}"/>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1" name="Freeform 47">
                  <a:extLst>
                    <a:ext uri="{FF2B5EF4-FFF2-40B4-BE49-F238E27FC236}">
                      <a16:creationId xmlns:a16="http://schemas.microsoft.com/office/drawing/2014/main" id="{E43A1D45-1E56-5E67-AB83-9DF9BE8C84C2}"/>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2" name="Freeform 48">
                  <a:extLst>
                    <a:ext uri="{FF2B5EF4-FFF2-40B4-BE49-F238E27FC236}">
                      <a16:creationId xmlns:a16="http://schemas.microsoft.com/office/drawing/2014/main" id="{B596A30F-DCFC-DF4D-C501-32000093A0C5}"/>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3" name="Freeform 49">
                  <a:extLst>
                    <a:ext uri="{FF2B5EF4-FFF2-40B4-BE49-F238E27FC236}">
                      <a16:creationId xmlns:a16="http://schemas.microsoft.com/office/drawing/2014/main" id="{6D609C1F-467F-3BFA-F755-5D5E6C00C3C2}"/>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4" name="Freeform 50">
                  <a:extLst>
                    <a:ext uri="{FF2B5EF4-FFF2-40B4-BE49-F238E27FC236}">
                      <a16:creationId xmlns:a16="http://schemas.microsoft.com/office/drawing/2014/main" id="{E4D7BE88-010C-A28C-939B-86399EC1FD80}"/>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5" name="Freeform 51">
                  <a:extLst>
                    <a:ext uri="{FF2B5EF4-FFF2-40B4-BE49-F238E27FC236}">
                      <a16:creationId xmlns:a16="http://schemas.microsoft.com/office/drawing/2014/main" id="{A0165D1C-9913-7A11-58EE-A9FFA27D9E78}"/>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6" name="Freeform 52">
                  <a:extLst>
                    <a:ext uri="{FF2B5EF4-FFF2-40B4-BE49-F238E27FC236}">
                      <a16:creationId xmlns:a16="http://schemas.microsoft.com/office/drawing/2014/main" id="{DE8ADDB8-E818-7555-4FBC-9444E3ACDE38}"/>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7" name="Freeform 53">
                  <a:extLst>
                    <a:ext uri="{FF2B5EF4-FFF2-40B4-BE49-F238E27FC236}">
                      <a16:creationId xmlns:a16="http://schemas.microsoft.com/office/drawing/2014/main" id="{7487406D-7C8E-8980-E4C9-AD2B8CC3E937}"/>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8" name="Freeform 54">
                  <a:extLst>
                    <a:ext uri="{FF2B5EF4-FFF2-40B4-BE49-F238E27FC236}">
                      <a16:creationId xmlns:a16="http://schemas.microsoft.com/office/drawing/2014/main" id="{4880767B-9F44-6251-9196-E4A25BF1E43B}"/>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49" name="Freeform 55">
                  <a:extLst>
                    <a:ext uri="{FF2B5EF4-FFF2-40B4-BE49-F238E27FC236}">
                      <a16:creationId xmlns:a16="http://schemas.microsoft.com/office/drawing/2014/main" id="{FBE46971-EE30-ACFB-94F5-B840390CEF21}"/>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50" name="Freeform 56">
                  <a:extLst>
                    <a:ext uri="{FF2B5EF4-FFF2-40B4-BE49-F238E27FC236}">
                      <a16:creationId xmlns:a16="http://schemas.microsoft.com/office/drawing/2014/main" id="{7C23C2E6-73FA-EAC9-C8B1-BCBE661F05EA}"/>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51" name="Freeform 57">
                  <a:extLst>
                    <a:ext uri="{FF2B5EF4-FFF2-40B4-BE49-F238E27FC236}">
                      <a16:creationId xmlns:a16="http://schemas.microsoft.com/office/drawing/2014/main" id="{EF2DDE1D-171C-224D-E3C4-2CEE912DB563}"/>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3037" name="Freeform 58">
                <a:extLst>
                  <a:ext uri="{FF2B5EF4-FFF2-40B4-BE49-F238E27FC236}">
                    <a16:creationId xmlns:a16="http://schemas.microsoft.com/office/drawing/2014/main" id="{0345E3C3-3A50-6C1D-4F86-7EA1AF470726}"/>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844" name="Group 59">
              <a:extLst>
                <a:ext uri="{FF2B5EF4-FFF2-40B4-BE49-F238E27FC236}">
                  <a16:creationId xmlns:a16="http://schemas.microsoft.com/office/drawing/2014/main" id="{4A777B00-D085-5EDC-2572-AF92A0F9AA3F}"/>
                </a:ext>
              </a:extLst>
            </p:cNvPr>
            <p:cNvGrpSpPr>
              <a:grpSpLocks/>
            </p:cNvGrpSpPr>
            <p:nvPr/>
          </p:nvGrpSpPr>
          <p:grpSpPr bwMode="auto">
            <a:xfrm>
              <a:off x="798" y="1127"/>
              <a:ext cx="194" cy="375"/>
              <a:chOff x="3690" y="2038"/>
              <a:chExt cx="600" cy="1651"/>
            </a:xfrm>
          </p:grpSpPr>
          <p:grpSp>
            <p:nvGrpSpPr>
              <p:cNvPr id="73020" name="Group 60">
                <a:extLst>
                  <a:ext uri="{FF2B5EF4-FFF2-40B4-BE49-F238E27FC236}">
                    <a16:creationId xmlns:a16="http://schemas.microsoft.com/office/drawing/2014/main" id="{76EEF02B-E30B-FDBC-A780-AEC48FCCAF84}"/>
                  </a:ext>
                </a:extLst>
              </p:cNvPr>
              <p:cNvGrpSpPr>
                <a:grpSpLocks/>
              </p:cNvGrpSpPr>
              <p:nvPr/>
            </p:nvGrpSpPr>
            <p:grpSpPr bwMode="auto">
              <a:xfrm>
                <a:off x="3690" y="2038"/>
                <a:ext cx="600" cy="1106"/>
                <a:chOff x="2002" y="1254"/>
                <a:chExt cx="1312" cy="1922"/>
              </a:xfrm>
            </p:grpSpPr>
            <p:sp>
              <p:nvSpPr>
                <p:cNvPr id="73022" name="Freeform 61">
                  <a:extLst>
                    <a:ext uri="{FF2B5EF4-FFF2-40B4-BE49-F238E27FC236}">
                      <a16:creationId xmlns:a16="http://schemas.microsoft.com/office/drawing/2014/main" id="{F34807A9-2161-C90D-4D28-42F4E257F9B1}"/>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23" name="Freeform 62">
                  <a:extLst>
                    <a:ext uri="{FF2B5EF4-FFF2-40B4-BE49-F238E27FC236}">
                      <a16:creationId xmlns:a16="http://schemas.microsoft.com/office/drawing/2014/main" id="{641D865B-715D-A1FD-D31F-EED490E9093A}"/>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24" name="Freeform 63">
                  <a:extLst>
                    <a:ext uri="{FF2B5EF4-FFF2-40B4-BE49-F238E27FC236}">
                      <a16:creationId xmlns:a16="http://schemas.microsoft.com/office/drawing/2014/main" id="{B641858F-1642-22BF-4201-0E09F183DD5C}"/>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25" name="Freeform 64">
                  <a:extLst>
                    <a:ext uri="{FF2B5EF4-FFF2-40B4-BE49-F238E27FC236}">
                      <a16:creationId xmlns:a16="http://schemas.microsoft.com/office/drawing/2014/main" id="{6644B370-3550-0064-21A4-B7C7118CE1CA}"/>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26" name="Freeform 65">
                  <a:extLst>
                    <a:ext uri="{FF2B5EF4-FFF2-40B4-BE49-F238E27FC236}">
                      <a16:creationId xmlns:a16="http://schemas.microsoft.com/office/drawing/2014/main" id="{FB6C8583-864E-D0D5-ED35-33750AF316EB}"/>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27" name="Freeform 66">
                  <a:extLst>
                    <a:ext uri="{FF2B5EF4-FFF2-40B4-BE49-F238E27FC236}">
                      <a16:creationId xmlns:a16="http://schemas.microsoft.com/office/drawing/2014/main" id="{11A2AEAE-F2B6-977F-A1E5-A3CC3095C2A6}"/>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28" name="Freeform 67">
                  <a:extLst>
                    <a:ext uri="{FF2B5EF4-FFF2-40B4-BE49-F238E27FC236}">
                      <a16:creationId xmlns:a16="http://schemas.microsoft.com/office/drawing/2014/main" id="{2A7D048F-6E37-20E7-35E4-599C290F61C1}"/>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29" name="Freeform 68">
                  <a:extLst>
                    <a:ext uri="{FF2B5EF4-FFF2-40B4-BE49-F238E27FC236}">
                      <a16:creationId xmlns:a16="http://schemas.microsoft.com/office/drawing/2014/main" id="{BAC7B288-0574-0C80-7BC3-1222BC7A784B}"/>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30" name="Freeform 69">
                  <a:extLst>
                    <a:ext uri="{FF2B5EF4-FFF2-40B4-BE49-F238E27FC236}">
                      <a16:creationId xmlns:a16="http://schemas.microsoft.com/office/drawing/2014/main" id="{930BC1EE-FC36-B866-4544-54686B998CFC}"/>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31" name="Freeform 70">
                  <a:extLst>
                    <a:ext uri="{FF2B5EF4-FFF2-40B4-BE49-F238E27FC236}">
                      <a16:creationId xmlns:a16="http://schemas.microsoft.com/office/drawing/2014/main" id="{5313E910-70E8-191F-5BAE-811C8020A6ED}"/>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32" name="Freeform 71">
                  <a:extLst>
                    <a:ext uri="{FF2B5EF4-FFF2-40B4-BE49-F238E27FC236}">
                      <a16:creationId xmlns:a16="http://schemas.microsoft.com/office/drawing/2014/main" id="{0C4477A8-C390-8612-A741-7029FE88F23D}"/>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33" name="Freeform 72">
                  <a:extLst>
                    <a:ext uri="{FF2B5EF4-FFF2-40B4-BE49-F238E27FC236}">
                      <a16:creationId xmlns:a16="http://schemas.microsoft.com/office/drawing/2014/main" id="{D903BD97-D75E-9D29-0F45-EE4FFA330EFB}"/>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34" name="Freeform 73">
                  <a:extLst>
                    <a:ext uri="{FF2B5EF4-FFF2-40B4-BE49-F238E27FC236}">
                      <a16:creationId xmlns:a16="http://schemas.microsoft.com/office/drawing/2014/main" id="{0E7A932C-1379-C260-8BAA-E59BC9E1F20D}"/>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35" name="Freeform 74">
                  <a:extLst>
                    <a:ext uri="{FF2B5EF4-FFF2-40B4-BE49-F238E27FC236}">
                      <a16:creationId xmlns:a16="http://schemas.microsoft.com/office/drawing/2014/main" id="{F99F0B92-1460-AA46-0CC4-FBF56E22077F}"/>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3021" name="Freeform 75">
                <a:extLst>
                  <a:ext uri="{FF2B5EF4-FFF2-40B4-BE49-F238E27FC236}">
                    <a16:creationId xmlns:a16="http://schemas.microsoft.com/office/drawing/2014/main" id="{DFEE9B3E-7FC5-ED90-7011-9CB2460A6E2F}"/>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845" name="Group 76">
              <a:extLst>
                <a:ext uri="{FF2B5EF4-FFF2-40B4-BE49-F238E27FC236}">
                  <a16:creationId xmlns:a16="http://schemas.microsoft.com/office/drawing/2014/main" id="{8B845F9B-1169-F7F5-D400-E1C65C4DECB8}"/>
                </a:ext>
              </a:extLst>
            </p:cNvPr>
            <p:cNvGrpSpPr>
              <a:grpSpLocks/>
            </p:cNvGrpSpPr>
            <p:nvPr/>
          </p:nvGrpSpPr>
          <p:grpSpPr bwMode="auto">
            <a:xfrm>
              <a:off x="266" y="1130"/>
              <a:ext cx="178" cy="497"/>
              <a:chOff x="3690" y="2038"/>
              <a:chExt cx="600" cy="1651"/>
            </a:xfrm>
          </p:grpSpPr>
          <p:grpSp>
            <p:nvGrpSpPr>
              <p:cNvPr id="73004" name="Group 77">
                <a:extLst>
                  <a:ext uri="{FF2B5EF4-FFF2-40B4-BE49-F238E27FC236}">
                    <a16:creationId xmlns:a16="http://schemas.microsoft.com/office/drawing/2014/main" id="{F9398579-7CDD-084E-CD48-B7E46B5DB198}"/>
                  </a:ext>
                </a:extLst>
              </p:cNvPr>
              <p:cNvGrpSpPr>
                <a:grpSpLocks/>
              </p:cNvGrpSpPr>
              <p:nvPr/>
            </p:nvGrpSpPr>
            <p:grpSpPr bwMode="auto">
              <a:xfrm>
                <a:off x="3690" y="2038"/>
                <a:ext cx="600" cy="1106"/>
                <a:chOff x="2002" y="1254"/>
                <a:chExt cx="1312" cy="1922"/>
              </a:xfrm>
            </p:grpSpPr>
            <p:sp>
              <p:nvSpPr>
                <p:cNvPr id="73006" name="Freeform 78">
                  <a:extLst>
                    <a:ext uri="{FF2B5EF4-FFF2-40B4-BE49-F238E27FC236}">
                      <a16:creationId xmlns:a16="http://schemas.microsoft.com/office/drawing/2014/main" id="{69AB273C-9AE7-AF6F-033E-04B9A578143B}"/>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07" name="Freeform 79">
                  <a:extLst>
                    <a:ext uri="{FF2B5EF4-FFF2-40B4-BE49-F238E27FC236}">
                      <a16:creationId xmlns:a16="http://schemas.microsoft.com/office/drawing/2014/main" id="{C91BC88F-5A31-4B9B-3AD4-706A11CF321E}"/>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008" name="Freeform 80">
                  <a:extLst>
                    <a:ext uri="{FF2B5EF4-FFF2-40B4-BE49-F238E27FC236}">
                      <a16:creationId xmlns:a16="http://schemas.microsoft.com/office/drawing/2014/main" id="{A86B6040-9B4F-1806-2A0E-EAF8245C2D66}"/>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09" name="Freeform 81">
                  <a:extLst>
                    <a:ext uri="{FF2B5EF4-FFF2-40B4-BE49-F238E27FC236}">
                      <a16:creationId xmlns:a16="http://schemas.microsoft.com/office/drawing/2014/main" id="{511B165F-9B93-1C5B-99CD-3705DC85B1B0}"/>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0" name="Freeform 82">
                  <a:extLst>
                    <a:ext uri="{FF2B5EF4-FFF2-40B4-BE49-F238E27FC236}">
                      <a16:creationId xmlns:a16="http://schemas.microsoft.com/office/drawing/2014/main" id="{A17D301E-87BE-F7F1-9872-45A7E57AB776}"/>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1" name="Freeform 83">
                  <a:extLst>
                    <a:ext uri="{FF2B5EF4-FFF2-40B4-BE49-F238E27FC236}">
                      <a16:creationId xmlns:a16="http://schemas.microsoft.com/office/drawing/2014/main" id="{46C71DB4-B846-E4B4-F177-DC3E6ED3AB40}"/>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2" name="Freeform 84">
                  <a:extLst>
                    <a:ext uri="{FF2B5EF4-FFF2-40B4-BE49-F238E27FC236}">
                      <a16:creationId xmlns:a16="http://schemas.microsoft.com/office/drawing/2014/main" id="{2FF806A6-7A70-7BA9-789B-EE69B45D2DE8}"/>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3" name="Freeform 85">
                  <a:extLst>
                    <a:ext uri="{FF2B5EF4-FFF2-40B4-BE49-F238E27FC236}">
                      <a16:creationId xmlns:a16="http://schemas.microsoft.com/office/drawing/2014/main" id="{3DC7411A-598B-7946-3122-F4DFE3E50517}"/>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4" name="Freeform 86">
                  <a:extLst>
                    <a:ext uri="{FF2B5EF4-FFF2-40B4-BE49-F238E27FC236}">
                      <a16:creationId xmlns:a16="http://schemas.microsoft.com/office/drawing/2014/main" id="{8FEB24CE-BD3A-ACDA-B70E-DD933DFFE29D}"/>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5" name="Freeform 87">
                  <a:extLst>
                    <a:ext uri="{FF2B5EF4-FFF2-40B4-BE49-F238E27FC236}">
                      <a16:creationId xmlns:a16="http://schemas.microsoft.com/office/drawing/2014/main" id="{E8AE2797-06D1-2B8F-9396-638D7A675EA1}"/>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6" name="Freeform 88">
                  <a:extLst>
                    <a:ext uri="{FF2B5EF4-FFF2-40B4-BE49-F238E27FC236}">
                      <a16:creationId xmlns:a16="http://schemas.microsoft.com/office/drawing/2014/main" id="{FC1316F1-EE55-7020-4EAE-36023A609E3D}"/>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7" name="Freeform 89">
                  <a:extLst>
                    <a:ext uri="{FF2B5EF4-FFF2-40B4-BE49-F238E27FC236}">
                      <a16:creationId xmlns:a16="http://schemas.microsoft.com/office/drawing/2014/main" id="{1E95A4C9-4A78-1364-D9E0-58088141FD75}"/>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8" name="Freeform 90">
                  <a:extLst>
                    <a:ext uri="{FF2B5EF4-FFF2-40B4-BE49-F238E27FC236}">
                      <a16:creationId xmlns:a16="http://schemas.microsoft.com/office/drawing/2014/main" id="{5DC7984C-DCE1-2358-66B9-0F33C3D7BCFB}"/>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19" name="Freeform 91">
                  <a:extLst>
                    <a:ext uri="{FF2B5EF4-FFF2-40B4-BE49-F238E27FC236}">
                      <a16:creationId xmlns:a16="http://schemas.microsoft.com/office/drawing/2014/main" id="{3D150660-C4DD-DE7C-FDBE-AED0B4A962AB}"/>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3005" name="Freeform 92">
                <a:extLst>
                  <a:ext uri="{FF2B5EF4-FFF2-40B4-BE49-F238E27FC236}">
                    <a16:creationId xmlns:a16="http://schemas.microsoft.com/office/drawing/2014/main" id="{F429FCF0-75A9-90C7-79B9-77B9A8B76189}"/>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846" name="Group 93">
              <a:extLst>
                <a:ext uri="{FF2B5EF4-FFF2-40B4-BE49-F238E27FC236}">
                  <a16:creationId xmlns:a16="http://schemas.microsoft.com/office/drawing/2014/main" id="{FDB212CF-1BAA-1186-8D06-91FA3061DD7A}"/>
                </a:ext>
              </a:extLst>
            </p:cNvPr>
            <p:cNvGrpSpPr>
              <a:grpSpLocks/>
            </p:cNvGrpSpPr>
            <p:nvPr/>
          </p:nvGrpSpPr>
          <p:grpSpPr bwMode="auto">
            <a:xfrm rot="490274">
              <a:off x="668" y="1490"/>
              <a:ext cx="199" cy="119"/>
              <a:chOff x="1708" y="2691"/>
              <a:chExt cx="672" cy="850"/>
            </a:xfrm>
          </p:grpSpPr>
          <p:sp>
            <p:nvSpPr>
              <p:cNvPr id="72990" name="Freeform 94">
                <a:extLst>
                  <a:ext uri="{FF2B5EF4-FFF2-40B4-BE49-F238E27FC236}">
                    <a16:creationId xmlns:a16="http://schemas.microsoft.com/office/drawing/2014/main" id="{2B070F84-7D7B-24DF-E1DB-31B0900B1301}"/>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91" name="Freeform 95">
                <a:extLst>
                  <a:ext uri="{FF2B5EF4-FFF2-40B4-BE49-F238E27FC236}">
                    <a16:creationId xmlns:a16="http://schemas.microsoft.com/office/drawing/2014/main" id="{5CA224D7-0525-14B0-C7C5-F9E68D9260DA}"/>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92" name="Freeform 96">
                <a:extLst>
                  <a:ext uri="{FF2B5EF4-FFF2-40B4-BE49-F238E27FC236}">
                    <a16:creationId xmlns:a16="http://schemas.microsoft.com/office/drawing/2014/main" id="{0AF8A5A5-E954-58B6-98A3-121D90B8C920}"/>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93" name="Freeform 97">
                <a:extLst>
                  <a:ext uri="{FF2B5EF4-FFF2-40B4-BE49-F238E27FC236}">
                    <a16:creationId xmlns:a16="http://schemas.microsoft.com/office/drawing/2014/main" id="{1AD1676A-859D-44DC-213D-F384B0043593}"/>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94" name="Freeform 98">
                <a:extLst>
                  <a:ext uri="{FF2B5EF4-FFF2-40B4-BE49-F238E27FC236}">
                    <a16:creationId xmlns:a16="http://schemas.microsoft.com/office/drawing/2014/main" id="{DCC773CA-795D-A3B9-B983-85770D9D1C32}"/>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95" name="Freeform 99">
                <a:extLst>
                  <a:ext uri="{FF2B5EF4-FFF2-40B4-BE49-F238E27FC236}">
                    <a16:creationId xmlns:a16="http://schemas.microsoft.com/office/drawing/2014/main" id="{A0BFAE27-C2E6-579F-CF05-2862563948F7}"/>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96" name="Freeform 100">
                <a:extLst>
                  <a:ext uri="{FF2B5EF4-FFF2-40B4-BE49-F238E27FC236}">
                    <a16:creationId xmlns:a16="http://schemas.microsoft.com/office/drawing/2014/main" id="{A9FECCBE-E420-9A7B-A982-AF0355A3F7BA}"/>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97" name="Freeform 101">
                <a:extLst>
                  <a:ext uri="{FF2B5EF4-FFF2-40B4-BE49-F238E27FC236}">
                    <a16:creationId xmlns:a16="http://schemas.microsoft.com/office/drawing/2014/main" id="{88CD46E8-21C8-F663-4148-9F7763C38572}"/>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98" name="Freeform 102">
                <a:extLst>
                  <a:ext uri="{FF2B5EF4-FFF2-40B4-BE49-F238E27FC236}">
                    <a16:creationId xmlns:a16="http://schemas.microsoft.com/office/drawing/2014/main" id="{AC9F5F78-162E-6397-B351-64E1348A742E}"/>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99" name="Freeform 103">
                <a:extLst>
                  <a:ext uri="{FF2B5EF4-FFF2-40B4-BE49-F238E27FC236}">
                    <a16:creationId xmlns:a16="http://schemas.microsoft.com/office/drawing/2014/main" id="{ECEC43D4-FF42-1DB4-D776-C7FD0FF4FABA}"/>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00" name="Freeform 104">
                <a:extLst>
                  <a:ext uri="{FF2B5EF4-FFF2-40B4-BE49-F238E27FC236}">
                    <a16:creationId xmlns:a16="http://schemas.microsoft.com/office/drawing/2014/main" id="{1D50F21E-5CCD-0F16-8BEE-C4A155549251}"/>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01" name="Freeform 105">
                <a:extLst>
                  <a:ext uri="{FF2B5EF4-FFF2-40B4-BE49-F238E27FC236}">
                    <a16:creationId xmlns:a16="http://schemas.microsoft.com/office/drawing/2014/main" id="{AC5C31AF-E5E7-69EC-00FA-52EDCD93692F}"/>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02" name="Freeform 106">
                <a:extLst>
                  <a:ext uri="{FF2B5EF4-FFF2-40B4-BE49-F238E27FC236}">
                    <a16:creationId xmlns:a16="http://schemas.microsoft.com/office/drawing/2014/main" id="{9303291A-D209-0CB6-3E77-D43C7CFAF23D}"/>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003" name="Freeform 107">
                <a:extLst>
                  <a:ext uri="{FF2B5EF4-FFF2-40B4-BE49-F238E27FC236}">
                    <a16:creationId xmlns:a16="http://schemas.microsoft.com/office/drawing/2014/main" id="{0B7799C8-12A8-E056-A4E5-2EE302CCE1BA}"/>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847" name="Group 108">
              <a:extLst>
                <a:ext uri="{FF2B5EF4-FFF2-40B4-BE49-F238E27FC236}">
                  <a16:creationId xmlns:a16="http://schemas.microsoft.com/office/drawing/2014/main" id="{CD79044C-032F-DE8C-8D57-AFF34A212411}"/>
                </a:ext>
              </a:extLst>
            </p:cNvPr>
            <p:cNvGrpSpPr>
              <a:grpSpLocks/>
            </p:cNvGrpSpPr>
            <p:nvPr/>
          </p:nvGrpSpPr>
          <p:grpSpPr bwMode="auto">
            <a:xfrm>
              <a:off x="386" y="1082"/>
              <a:ext cx="178" cy="497"/>
              <a:chOff x="3690" y="2038"/>
              <a:chExt cx="600" cy="1651"/>
            </a:xfrm>
          </p:grpSpPr>
          <p:grpSp>
            <p:nvGrpSpPr>
              <p:cNvPr id="72974" name="Group 109">
                <a:extLst>
                  <a:ext uri="{FF2B5EF4-FFF2-40B4-BE49-F238E27FC236}">
                    <a16:creationId xmlns:a16="http://schemas.microsoft.com/office/drawing/2014/main" id="{58943F16-B3E6-1A50-A9E7-98738B12DC04}"/>
                  </a:ext>
                </a:extLst>
              </p:cNvPr>
              <p:cNvGrpSpPr>
                <a:grpSpLocks/>
              </p:cNvGrpSpPr>
              <p:nvPr/>
            </p:nvGrpSpPr>
            <p:grpSpPr bwMode="auto">
              <a:xfrm>
                <a:off x="3690" y="2038"/>
                <a:ext cx="600" cy="1106"/>
                <a:chOff x="2002" y="1254"/>
                <a:chExt cx="1312" cy="1922"/>
              </a:xfrm>
            </p:grpSpPr>
            <p:sp>
              <p:nvSpPr>
                <p:cNvPr id="72976" name="Freeform 110">
                  <a:extLst>
                    <a:ext uri="{FF2B5EF4-FFF2-40B4-BE49-F238E27FC236}">
                      <a16:creationId xmlns:a16="http://schemas.microsoft.com/office/drawing/2014/main" id="{31BE6BE7-129F-A091-B492-1CB8DED56AB4}"/>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77" name="Freeform 111">
                  <a:extLst>
                    <a:ext uri="{FF2B5EF4-FFF2-40B4-BE49-F238E27FC236}">
                      <a16:creationId xmlns:a16="http://schemas.microsoft.com/office/drawing/2014/main" id="{3BF1DF41-D6AE-25EE-0878-25A5877A3FF1}"/>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78" name="Freeform 112">
                  <a:extLst>
                    <a:ext uri="{FF2B5EF4-FFF2-40B4-BE49-F238E27FC236}">
                      <a16:creationId xmlns:a16="http://schemas.microsoft.com/office/drawing/2014/main" id="{B3B40BCD-5185-290B-BFFB-A8E51615483B}"/>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79" name="Freeform 113">
                  <a:extLst>
                    <a:ext uri="{FF2B5EF4-FFF2-40B4-BE49-F238E27FC236}">
                      <a16:creationId xmlns:a16="http://schemas.microsoft.com/office/drawing/2014/main" id="{6929734C-D645-FA81-B9F2-E002B3450B71}"/>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0" name="Freeform 114">
                  <a:extLst>
                    <a:ext uri="{FF2B5EF4-FFF2-40B4-BE49-F238E27FC236}">
                      <a16:creationId xmlns:a16="http://schemas.microsoft.com/office/drawing/2014/main" id="{C5E159B3-2AE0-C0B8-5C24-C54FC2A6837E}"/>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1" name="Freeform 115">
                  <a:extLst>
                    <a:ext uri="{FF2B5EF4-FFF2-40B4-BE49-F238E27FC236}">
                      <a16:creationId xmlns:a16="http://schemas.microsoft.com/office/drawing/2014/main" id="{4F34EAD5-FB9B-CDF9-CAFA-A2956962AA1E}"/>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2" name="Freeform 116">
                  <a:extLst>
                    <a:ext uri="{FF2B5EF4-FFF2-40B4-BE49-F238E27FC236}">
                      <a16:creationId xmlns:a16="http://schemas.microsoft.com/office/drawing/2014/main" id="{B5BF7536-5180-BC53-4D5D-DB6CF4700D8E}"/>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3" name="Freeform 117">
                  <a:extLst>
                    <a:ext uri="{FF2B5EF4-FFF2-40B4-BE49-F238E27FC236}">
                      <a16:creationId xmlns:a16="http://schemas.microsoft.com/office/drawing/2014/main" id="{6FDC14FD-10C1-5D5D-CED5-6F4997F9C459}"/>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4" name="Freeform 118">
                  <a:extLst>
                    <a:ext uri="{FF2B5EF4-FFF2-40B4-BE49-F238E27FC236}">
                      <a16:creationId xmlns:a16="http://schemas.microsoft.com/office/drawing/2014/main" id="{C152E06D-67CA-7067-A5DD-CCC4C0C3508D}"/>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5" name="Freeform 119">
                  <a:extLst>
                    <a:ext uri="{FF2B5EF4-FFF2-40B4-BE49-F238E27FC236}">
                      <a16:creationId xmlns:a16="http://schemas.microsoft.com/office/drawing/2014/main" id="{4871BC62-2F63-8494-77D9-80D15DEC293C}"/>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6" name="Freeform 120">
                  <a:extLst>
                    <a:ext uri="{FF2B5EF4-FFF2-40B4-BE49-F238E27FC236}">
                      <a16:creationId xmlns:a16="http://schemas.microsoft.com/office/drawing/2014/main" id="{28A4A920-0BE3-BF26-62F1-C2D9EED2ABC6}"/>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7" name="Freeform 121">
                  <a:extLst>
                    <a:ext uri="{FF2B5EF4-FFF2-40B4-BE49-F238E27FC236}">
                      <a16:creationId xmlns:a16="http://schemas.microsoft.com/office/drawing/2014/main" id="{B831C93C-F150-6E94-ACA9-CD439D8B7B5D}"/>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8" name="Freeform 122">
                  <a:extLst>
                    <a:ext uri="{FF2B5EF4-FFF2-40B4-BE49-F238E27FC236}">
                      <a16:creationId xmlns:a16="http://schemas.microsoft.com/office/drawing/2014/main" id="{4389CDA4-966E-0257-3804-04A1D1580DC9}"/>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89" name="Freeform 123">
                  <a:extLst>
                    <a:ext uri="{FF2B5EF4-FFF2-40B4-BE49-F238E27FC236}">
                      <a16:creationId xmlns:a16="http://schemas.microsoft.com/office/drawing/2014/main" id="{8D2AB2B0-5CEB-7961-50C8-0900F933793F}"/>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2975" name="Freeform 124">
                <a:extLst>
                  <a:ext uri="{FF2B5EF4-FFF2-40B4-BE49-F238E27FC236}">
                    <a16:creationId xmlns:a16="http://schemas.microsoft.com/office/drawing/2014/main" id="{20357E11-F1E6-0C55-C7C6-9C50B5FFE7E5}"/>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848" name="Group 125">
              <a:extLst>
                <a:ext uri="{FF2B5EF4-FFF2-40B4-BE49-F238E27FC236}">
                  <a16:creationId xmlns:a16="http://schemas.microsoft.com/office/drawing/2014/main" id="{67759A8E-5F62-BD1B-2722-5A0A268CA672}"/>
                </a:ext>
              </a:extLst>
            </p:cNvPr>
            <p:cNvGrpSpPr>
              <a:grpSpLocks/>
            </p:cNvGrpSpPr>
            <p:nvPr/>
          </p:nvGrpSpPr>
          <p:grpSpPr bwMode="auto">
            <a:xfrm rot="1227250">
              <a:off x="388" y="1514"/>
              <a:ext cx="199" cy="119"/>
              <a:chOff x="1708" y="2691"/>
              <a:chExt cx="672" cy="850"/>
            </a:xfrm>
          </p:grpSpPr>
          <p:sp>
            <p:nvSpPr>
              <p:cNvPr id="72960" name="Freeform 126">
                <a:extLst>
                  <a:ext uri="{FF2B5EF4-FFF2-40B4-BE49-F238E27FC236}">
                    <a16:creationId xmlns:a16="http://schemas.microsoft.com/office/drawing/2014/main" id="{8C6593A7-6A8C-9D3F-36D4-3054349F30B4}"/>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61" name="Freeform 127">
                <a:extLst>
                  <a:ext uri="{FF2B5EF4-FFF2-40B4-BE49-F238E27FC236}">
                    <a16:creationId xmlns:a16="http://schemas.microsoft.com/office/drawing/2014/main" id="{B84C0FDC-394B-3180-FCAD-54AEA1A4C941}"/>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62" name="Freeform 128">
                <a:extLst>
                  <a:ext uri="{FF2B5EF4-FFF2-40B4-BE49-F238E27FC236}">
                    <a16:creationId xmlns:a16="http://schemas.microsoft.com/office/drawing/2014/main" id="{90EEC621-71F2-801B-5480-191F8A3F9CD3}"/>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63" name="Freeform 129">
                <a:extLst>
                  <a:ext uri="{FF2B5EF4-FFF2-40B4-BE49-F238E27FC236}">
                    <a16:creationId xmlns:a16="http://schemas.microsoft.com/office/drawing/2014/main" id="{9E5D1D28-AA54-30DB-38CF-A256ED460500}"/>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64" name="Freeform 130">
                <a:extLst>
                  <a:ext uri="{FF2B5EF4-FFF2-40B4-BE49-F238E27FC236}">
                    <a16:creationId xmlns:a16="http://schemas.microsoft.com/office/drawing/2014/main" id="{50A60639-DB00-9452-E118-3B645B641442}"/>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65" name="Freeform 131">
                <a:extLst>
                  <a:ext uri="{FF2B5EF4-FFF2-40B4-BE49-F238E27FC236}">
                    <a16:creationId xmlns:a16="http://schemas.microsoft.com/office/drawing/2014/main" id="{5115EF99-995D-D0DD-ECC0-5FEE9685F133}"/>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66" name="Freeform 132">
                <a:extLst>
                  <a:ext uri="{FF2B5EF4-FFF2-40B4-BE49-F238E27FC236}">
                    <a16:creationId xmlns:a16="http://schemas.microsoft.com/office/drawing/2014/main" id="{CC886CC8-8EA9-83AC-BD8C-406898E3073C}"/>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67" name="Freeform 133">
                <a:extLst>
                  <a:ext uri="{FF2B5EF4-FFF2-40B4-BE49-F238E27FC236}">
                    <a16:creationId xmlns:a16="http://schemas.microsoft.com/office/drawing/2014/main" id="{5D879F58-82AA-F221-A614-1CD84E23A219}"/>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68" name="Freeform 134">
                <a:extLst>
                  <a:ext uri="{FF2B5EF4-FFF2-40B4-BE49-F238E27FC236}">
                    <a16:creationId xmlns:a16="http://schemas.microsoft.com/office/drawing/2014/main" id="{8621634F-956B-AD28-0CF7-A1DB1D999112}"/>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69" name="Freeform 135">
                <a:extLst>
                  <a:ext uri="{FF2B5EF4-FFF2-40B4-BE49-F238E27FC236}">
                    <a16:creationId xmlns:a16="http://schemas.microsoft.com/office/drawing/2014/main" id="{526EFEB9-3DF3-128A-E75C-402CAC294EDE}"/>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70" name="Freeform 136">
                <a:extLst>
                  <a:ext uri="{FF2B5EF4-FFF2-40B4-BE49-F238E27FC236}">
                    <a16:creationId xmlns:a16="http://schemas.microsoft.com/office/drawing/2014/main" id="{FFFB6595-9F40-2DEA-ABBB-D4F5EC81E0BC}"/>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71" name="Freeform 137">
                <a:extLst>
                  <a:ext uri="{FF2B5EF4-FFF2-40B4-BE49-F238E27FC236}">
                    <a16:creationId xmlns:a16="http://schemas.microsoft.com/office/drawing/2014/main" id="{D71EF492-6B6E-99F8-04C0-C6F44BC1479F}"/>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72" name="Freeform 138">
                <a:extLst>
                  <a:ext uri="{FF2B5EF4-FFF2-40B4-BE49-F238E27FC236}">
                    <a16:creationId xmlns:a16="http://schemas.microsoft.com/office/drawing/2014/main" id="{85F086F3-00D7-C93A-6A78-E1585DBB09BA}"/>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73" name="Freeform 139">
                <a:extLst>
                  <a:ext uri="{FF2B5EF4-FFF2-40B4-BE49-F238E27FC236}">
                    <a16:creationId xmlns:a16="http://schemas.microsoft.com/office/drawing/2014/main" id="{EBC1DAF8-2FAA-A0B4-0CB7-C59CAF76CA4B}"/>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849" name="Group 140">
              <a:extLst>
                <a:ext uri="{FF2B5EF4-FFF2-40B4-BE49-F238E27FC236}">
                  <a16:creationId xmlns:a16="http://schemas.microsoft.com/office/drawing/2014/main" id="{A89A4E22-D67D-4C33-369B-C17834E1287A}"/>
                </a:ext>
              </a:extLst>
            </p:cNvPr>
            <p:cNvGrpSpPr>
              <a:grpSpLocks/>
            </p:cNvGrpSpPr>
            <p:nvPr/>
          </p:nvGrpSpPr>
          <p:grpSpPr bwMode="auto">
            <a:xfrm>
              <a:off x="537" y="1171"/>
              <a:ext cx="178" cy="497"/>
              <a:chOff x="3690" y="2038"/>
              <a:chExt cx="600" cy="1651"/>
            </a:xfrm>
          </p:grpSpPr>
          <p:grpSp>
            <p:nvGrpSpPr>
              <p:cNvPr id="72944" name="Group 141">
                <a:extLst>
                  <a:ext uri="{FF2B5EF4-FFF2-40B4-BE49-F238E27FC236}">
                    <a16:creationId xmlns:a16="http://schemas.microsoft.com/office/drawing/2014/main" id="{45D051DF-6780-68C6-C256-6D25B9984D6A}"/>
                  </a:ext>
                </a:extLst>
              </p:cNvPr>
              <p:cNvGrpSpPr>
                <a:grpSpLocks/>
              </p:cNvGrpSpPr>
              <p:nvPr/>
            </p:nvGrpSpPr>
            <p:grpSpPr bwMode="auto">
              <a:xfrm>
                <a:off x="3690" y="2038"/>
                <a:ext cx="600" cy="1106"/>
                <a:chOff x="2002" y="1254"/>
                <a:chExt cx="1312" cy="1922"/>
              </a:xfrm>
            </p:grpSpPr>
            <p:sp>
              <p:nvSpPr>
                <p:cNvPr id="72946" name="Freeform 142">
                  <a:extLst>
                    <a:ext uri="{FF2B5EF4-FFF2-40B4-BE49-F238E27FC236}">
                      <a16:creationId xmlns:a16="http://schemas.microsoft.com/office/drawing/2014/main" id="{D1092A3F-FC32-7E98-E49A-743354D7AAE2}"/>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47" name="Freeform 143">
                  <a:extLst>
                    <a:ext uri="{FF2B5EF4-FFF2-40B4-BE49-F238E27FC236}">
                      <a16:creationId xmlns:a16="http://schemas.microsoft.com/office/drawing/2014/main" id="{0F9ED08F-0B68-B4CF-84BA-7A7EBBECCAE7}"/>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48" name="Freeform 144">
                  <a:extLst>
                    <a:ext uri="{FF2B5EF4-FFF2-40B4-BE49-F238E27FC236}">
                      <a16:creationId xmlns:a16="http://schemas.microsoft.com/office/drawing/2014/main" id="{8E4C61D4-A15A-D3FA-FD26-574BCE39529F}"/>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49" name="Freeform 145">
                  <a:extLst>
                    <a:ext uri="{FF2B5EF4-FFF2-40B4-BE49-F238E27FC236}">
                      <a16:creationId xmlns:a16="http://schemas.microsoft.com/office/drawing/2014/main" id="{BB5358A4-724F-093F-D632-B4C3FD6E739C}"/>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0" name="Freeform 146">
                  <a:extLst>
                    <a:ext uri="{FF2B5EF4-FFF2-40B4-BE49-F238E27FC236}">
                      <a16:creationId xmlns:a16="http://schemas.microsoft.com/office/drawing/2014/main" id="{5702DDF4-74C5-B371-22B4-F6760BBC7534}"/>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1" name="Freeform 147">
                  <a:extLst>
                    <a:ext uri="{FF2B5EF4-FFF2-40B4-BE49-F238E27FC236}">
                      <a16:creationId xmlns:a16="http://schemas.microsoft.com/office/drawing/2014/main" id="{3CC18A91-80E3-E15B-865E-BEC7A03D1220}"/>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2" name="Freeform 148">
                  <a:extLst>
                    <a:ext uri="{FF2B5EF4-FFF2-40B4-BE49-F238E27FC236}">
                      <a16:creationId xmlns:a16="http://schemas.microsoft.com/office/drawing/2014/main" id="{0453F9C2-748B-A6C7-7E40-26D36A6DB350}"/>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3" name="Freeform 149">
                  <a:extLst>
                    <a:ext uri="{FF2B5EF4-FFF2-40B4-BE49-F238E27FC236}">
                      <a16:creationId xmlns:a16="http://schemas.microsoft.com/office/drawing/2014/main" id="{EAD4BBF7-7D07-DEC3-3C94-73C4524C810E}"/>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4" name="Freeform 150">
                  <a:extLst>
                    <a:ext uri="{FF2B5EF4-FFF2-40B4-BE49-F238E27FC236}">
                      <a16:creationId xmlns:a16="http://schemas.microsoft.com/office/drawing/2014/main" id="{9A1A0619-FB25-0F6C-FE77-740C8CF8E570}"/>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5" name="Freeform 151">
                  <a:extLst>
                    <a:ext uri="{FF2B5EF4-FFF2-40B4-BE49-F238E27FC236}">
                      <a16:creationId xmlns:a16="http://schemas.microsoft.com/office/drawing/2014/main" id="{C2DD1A98-9FFE-5C48-45C2-278D2A4A1E9E}"/>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6" name="Freeform 152">
                  <a:extLst>
                    <a:ext uri="{FF2B5EF4-FFF2-40B4-BE49-F238E27FC236}">
                      <a16:creationId xmlns:a16="http://schemas.microsoft.com/office/drawing/2014/main" id="{42B35771-FBF3-E523-D263-F05B4A78B831}"/>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7" name="Freeform 153">
                  <a:extLst>
                    <a:ext uri="{FF2B5EF4-FFF2-40B4-BE49-F238E27FC236}">
                      <a16:creationId xmlns:a16="http://schemas.microsoft.com/office/drawing/2014/main" id="{EC75E2B3-FCBC-D1F8-B357-D56F00011B1C}"/>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8" name="Freeform 154">
                  <a:extLst>
                    <a:ext uri="{FF2B5EF4-FFF2-40B4-BE49-F238E27FC236}">
                      <a16:creationId xmlns:a16="http://schemas.microsoft.com/office/drawing/2014/main" id="{FA3ACF6F-63FA-3E81-B805-31B3B2B2A7F3}"/>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59" name="Freeform 155">
                  <a:extLst>
                    <a:ext uri="{FF2B5EF4-FFF2-40B4-BE49-F238E27FC236}">
                      <a16:creationId xmlns:a16="http://schemas.microsoft.com/office/drawing/2014/main" id="{D04F2107-D984-3673-4BE2-B2FCA4C88B0C}"/>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2945" name="Freeform 156">
                <a:extLst>
                  <a:ext uri="{FF2B5EF4-FFF2-40B4-BE49-F238E27FC236}">
                    <a16:creationId xmlns:a16="http://schemas.microsoft.com/office/drawing/2014/main" id="{712ED9B6-AEDB-75A0-926D-6FA2AE205994}"/>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850" name="Group 157">
              <a:extLst>
                <a:ext uri="{FF2B5EF4-FFF2-40B4-BE49-F238E27FC236}">
                  <a16:creationId xmlns:a16="http://schemas.microsoft.com/office/drawing/2014/main" id="{99CD81F5-891C-7F52-5F40-05F3BE8AB7EF}"/>
                </a:ext>
              </a:extLst>
            </p:cNvPr>
            <p:cNvGrpSpPr>
              <a:grpSpLocks/>
            </p:cNvGrpSpPr>
            <p:nvPr/>
          </p:nvGrpSpPr>
          <p:grpSpPr bwMode="auto">
            <a:xfrm rot="1045405">
              <a:off x="157" y="1507"/>
              <a:ext cx="200" cy="119"/>
              <a:chOff x="1708" y="2691"/>
              <a:chExt cx="672" cy="850"/>
            </a:xfrm>
          </p:grpSpPr>
          <p:sp>
            <p:nvSpPr>
              <p:cNvPr id="72930" name="Freeform 158">
                <a:extLst>
                  <a:ext uri="{FF2B5EF4-FFF2-40B4-BE49-F238E27FC236}">
                    <a16:creationId xmlns:a16="http://schemas.microsoft.com/office/drawing/2014/main" id="{F6F8F33D-7A2D-2958-1CF5-D72F4CB022CF}"/>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31" name="Freeform 159">
                <a:extLst>
                  <a:ext uri="{FF2B5EF4-FFF2-40B4-BE49-F238E27FC236}">
                    <a16:creationId xmlns:a16="http://schemas.microsoft.com/office/drawing/2014/main" id="{5C48A045-2EBB-DB9D-C2EF-4D29F7771F35}"/>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32" name="Freeform 160">
                <a:extLst>
                  <a:ext uri="{FF2B5EF4-FFF2-40B4-BE49-F238E27FC236}">
                    <a16:creationId xmlns:a16="http://schemas.microsoft.com/office/drawing/2014/main" id="{D8C1830A-B8CD-4012-CA46-288B44C791DF}"/>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33" name="Freeform 161">
                <a:extLst>
                  <a:ext uri="{FF2B5EF4-FFF2-40B4-BE49-F238E27FC236}">
                    <a16:creationId xmlns:a16="http://schemas.microsoft.com/office/drawing/2014/main" id="{A84A8F5D-FA63-91F9-15BE-FFAFB880F702}"/>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34" name="Freeform 162">
                <a:extLst>
                  <a:ext uri="{FF2B5EF4-FFF2-40B4-BE49-F238E27FC236}">
                    <a16:creationId xmlns:a16="http://schemas.microsoft.com/office/drawing/2014/main" id="{FD8B51AA-B339-CE82-9A21-47B4CDEA9890}"/>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35" name="Freeform 163">
                <a:extLst>
                  <a:ext uri="{FF2B5EF4-FFF2-40B4-BE49-F238E27FC236}">
                    <a16:creationId xmlns:a16="http://schemas.microsoft.com/office/drawing/2014/main" id="{8442C71B-AC63-B72C-D101-1DE36CE2F37F}"/>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36" name="Freeform 164">
                <a:extLst>
                  <a:ext uri="{FF2B5EF4-FFF2-40B4-BE49-F238E27FC236}">
                    <a16:creationId xmlns:a16="http://schemas.microsoft.com/office/drawing/2014/main" id="{FD987B71-3AE7-480C-2816-B87D436F1206}"/>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37" name="Freeform 165">
                <a:extLst>
                  <a:ext uri="{FF2B5EF4-FFF2-40B4-BE49-F238E27FC236}">
                    <a16:creationId xmlns:a16="http://schemas.microsoft.com/office/drawing/2014/main" id="{2DCA9A34-D7DF-FB98-4AAA-9F0C5B9436B7}"/>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38" name="Freeform 166">
                <a:extLst>
                  <a:ext uri="{FF2B5EF4-FFF2-40B4-BE49-F238E27FC236}">
                    <a16:creationId xmlns:a16="http://schemas.microsoft.com/office/drawing/2014/main" id="{3497698C-6F48-D628-4B76-041188DD5E62}"/>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39" name="Freeform 167">
                <a:extLst>
                  <a:ext uri="{FF2B5EF4-FFF2-40B4-BE49-F238E27FC236}">
                    <a16:creationId xmlns:a16="http://schemas.microsoft.com/office/drawing/2014/main" id="{710AF1E1-EB6A-C363-99A0-578B72877CF9}"/>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40" name="Freeform 168">
                <a:extLst>
                  <a:ext uri="{FF2B5EF4-FFF2-40B4-BE49-F238E27FC236}">
                    <a16:creationId xmlns:a16="http://schemas.microsoft.com/office/drawing/2014/main" id="{52DFCEF1-46E1-94F5-C4F3-D336E8589424}"/>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41" name="Freeform 169">
                <a:extLst>
                  <a:ext uri="{FF2B5EF4-FFF2-40B4-BE49-F238E27FC236}">
                    <a16:creationId xmlns:a16="http://schemas.microsoft.com/office/drawing/2014/main" id="{8449B8D3-DE61-0959-8716-B4FD7A7ECD61}"/>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42" name="Freeform 170">
                <a:extLst>
                  <a:ext uri="{FF2B5EF4-FFF2-40B4-BE49-F238E27FC236}">
                    <a16:creationId xmlns:a16="http://schemas.microsoft.com/office/drawing/2014/main" id="{2D6953C0-1E99-F63C-D68E-38B98EB31CDF}"/>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43" name="Freeform 171">
                <a:extLst>
                  <a:ext uri="{FF2B5EF4-FFF2-40B4-BE49-F238E27FC236}">
                    <a16:creationId xmlns:a16="http://schemas.microsoft.com/office/drawing/2014/main" id="{0F4A4096-194E-03EA-8CFB-8DA01F7271F1}"/>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851" name="Group 172">
              <a:extLst>
                <a:ext uri="{FF2B5EF4-FFF2-40B4-BE49-F238E27FC236}">
                  <a16:creationId xmlns:a16="http://schemas.microsoft.com/office/drawing/2014/main" id="{CCA73525-9232-FF9C-D2C1-A8F8E5023358}"/>
                </a:ext>
              </a:extLst>
            </p:cNvPr>
            <p:cNvGrpSpPr>
              <a:grpSpLocks/>
            </p:cNvGrpSpPr>
            <p:nvPr/>
          </p:nvGrpSpPr>
          <p:grpSpPr bwMode="auto">
            <a:xfrm rot="576313">
              <a:off x="899" y="1484"/>
              <a:ext cx="200" cy="119"/>
              <a:chOff x="1708" y="2691"/>
              <a:chExt cx="672" cy="850"/>
            </a:xfrm>
          </p:grpSpPr>
          <p:sp>
            <p:nvSpPr>
              <p:cNvPr id="72916" name="Freeform 173">
                <a:extLst>
                  <a:ext uri="{FF2B5EF4-FFF2-40B4-BE49-F238E27FC236}">
                    <a16:creationId xmlns:a16="http://schemas.microsoft.com/office/drawing/2014/main" id="{2D6D80B4-3E08-60EE-3B2B-6AF2CAB4DDD3}"/>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17" name="Freeform 174">
                <a:extLst>
                  <a:ext uri="{FF2B5EF4-FFF2-40B4-BE49-F238E27FC236}">
                    <a16:creationId xmlns:a16="http://schemas.microsoft.com/office/drawing/2014/main" id="{ADCBD2FB-0EC5-CF84-2A1B-4FB9FF7B79C4}"/>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18" name="Freeform 175">
                <a:extLst>
                  <a:ext uri="{FF2B5EF4-FFF2-40B4-BE49-F238E27FC236}">
                    <a16:creationId xmlns:a16="http://schemas.microsoft.com/office/drawing/2014/main" id="{214550E7-7A48-AF69-5AE2-DC51D6FF81D5}"/>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9" name="Freeform 176">
                <a:extLst>
                  <a:ext uri="{FF2B5EF4-FFF2-40B4-BE49-F238E27FC236}">
                    <a16:creationId xmlns:a16="http://schemas.microsoft.com/office/drawing/2014/main" id="{2D846BAF-2906-EF60-EC60-3ECC5BF6BAF1}"/>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0" name="Freeform 177">
                <a:extLst>
                  <a:ext uri="{FF2B5EF4-FFF2-40B4-BE49-F238E27FC236}">
                    <a16:creationId xmlns:a16="http://schemas.microsoft.com/office/drawing/2014/main" id="{7DF0C6FD-826A-B841-8DA6-99A4970A6E50}"/>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1" name="Freeform 178">
                <a:extLst>
                  <a:ext uri="{FF2B5EF4-FFF2-40B4-BE49-F238E27FC236}">
                    <a16:creationId xmlns:a16="http://schemas.microsoft.com/office/drawing/2014/main" id="{E8A5BBFC-4A20-C870-A0F8-6FBA0A0C7664}"/>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2" name="Freeform 179">
                <a:extLst>
                  <a:ext uri="{FF2B5EF4-FFF2-40B4-BE49-F238E27FC236}">
                    <a16:creationId xmlns:a16="http://schemas.microsoft.com/office/drawing/2014/main" id="{B9E6115F-5CED-D24D-0265-7861F08E55E8}"/>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3" name="Freeform 180">
                <a:extLst>
                  <a:ext uri="{FF2B5EF4-FFF2-40B4-BE49-F238E27FC236}">
                    <a16:creationId xmlns:a16="http://schemas.microsoft.com/office/drawing/2014/main" id="{74260F6E-F365-2002-86BF-91CED131004A}"/>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4" name="Freeform 181">
                <a:extLst>
                  <a:ext uri="{FF2B5EF4-FFF2-40B4-BE49-F238E27FC236}">
                    <a16:creationId xmlns:a16="http://schemas.microsoft.com/office/drawing/2014/main" id="{0A008612-2B0D-5D45-6969-AC801F572F2C}"/>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5" name="Freeform 182">
                <a:extLst>
                  <a:ext uri="{FF2B5EF4-FFF2-40B4-BE49-F238E27FC236}">
                    <a16:creationId xmlns:a16="http://schemas.microsoft.com/office/drawing/2014/main" id="{B0418554-455A-B0C9-F3E2-3ED139800788}"/>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6" name="Freeform 183">
                <a:extLst>
                  <a:ext uri="{FF2B5EF4-FFF2-40B4-BE49-F238E27FC236}">
                    <a16:creationId xmlns:a16="http://schemas.microsoft.com/office/drawing/2014/main" id="{74FA7111-6205-1F3B-B4A6-4BB3D55818AC}"/>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7" name="Freeform 184">
                <a:extLst>
                  <a:ext uri="{FF2B5EF4-FFF2-40B4-BE49-F238E27FC236}">
                    <a16:creationId xmlns:a16="http://schemas.microsoft.com/office/drawing/2014/main" id="{87098B8E-DE00-BEB3-AA58-1138E3BD65ED}"/>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8" name="Freeform 185">
                <a:extLst>
                  <a:ext uri="{FF2B5EF4-FFF2-40B4-BE49-F238E27FC236}">
                    <a16:creationId xmlns:a16="http://schemas.microsoft.com/office/drawing/2014/main" id="{99F7674C-C2E6-B225-9447-90BB2CE1B1EE}"/>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29" name="Freeform 186">
                <a:extLst>
                  <a:ext uri="{FF2B5EF4-FFF2-40B4-BE49-F238E27FC236}">
                    <a16:creationId xmlns:a16="http://schemas.microsoft.com/office/drawing/2014/main" id="{CE897003-DAC3-CD21-F2CA-EA13FD55D5F0}"/>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852" name="Group 187">
              <a:extLst>
                <a:ext uri="{FF2B5EF4-FFF2-40B4-BE49-F238E27FC236}">
                  <a16:creationId xmlns:a16="http://schemas.microsoft.com/office/drawing/2014/main" id="{CFA8417D-3AC3-2AEA-C735-EF84E600761C}"/>
                </a:ext>
              </a:extLst>
            </p:cNvPr>
            <p:cNvGrpSpPr>
              <a:grpSpLocks/>
            </p:cNvGrpSpPr>
            <p:nvPr/>
          </p:nvGrpSpPr>
          <p:grpSpPr bwMode="auto">
            <a:xfrm>
              <a:off x="890" y="1130"/>
              <a:ext cx="178" cy="497"/>
              <a:chOff x="3690" y="2038"/>
              <a:chExt cx="600" cy="1651"/>
            </a:xfrm>
          </p:grpSpPr>
          <p:grpSp>
            <p:nvGrpSpPr>
              <p:cNvPr id="72900" name="Group 188">
                <a:extLst>
                  <a:ext uri="{FF2B5EF4-FFF2-40B4-BE49-F238E27FC236}">
                    <a16:creationId xmlns:a16="http://schemas.microsoft.com/office/drawing/2014/main" id="{38367E03-7552-60D2-2E06-837C2EDCA8D0}"/>
                  </a:ext>
                </a:extLst>
              </p:cNvPr>
              <p:cNvGrpSpPr>
                <a:grpSpLocks/>
              </p:cNvGrpSpPr>
              <p:nvPr/>
            </p:nvGrpSpPr>
            <p:grpSpPr bwMode="auto">
              <a:xfrm>
                <a:off x="3690" y="2038"/>
                <a:ext cx="600" cy="1106"/>
                <a:chOff x="2002" y="1254"/>
                <a:chExt cx="1312" cy="1922"/>
              </a:xfrm>
            </p:grpSpPr>
            <p:sp>
              <p:nvSpPr>
                <p:cNvPr id="72902" name="Freeform 189">
                  <a:extLst>
                    <a:ext uri="{FF2B5EF4-FFF2-40B4-BE49-F238E27FC236}">
                      <a16:creationId xmlns:a16="http://schemas.microsoft.com/office/drawing/2014/main" id="{A5BEB2EE-FA93-4475-E8CC-22B7AF47C1C6}"/>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03" name="Freeform 190">
                  <a:extLst>
                    <a:ext uri="{FF2B5EF4-FFF2-40B4-BE49-F238E27FC236}">
                      <a16:creationId xmlns:a16="http://schemas.microsoft.com/office/drawing/2014/main" id="{84427480-8DE0-72F7-CB33-0996E623E8AE}"/>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904" name="Freeform 191">
                  <a:extLst>
                    <a:ext uri="{FF2B5EF4-FFF2-40B4-BE49-F238E27FC236}">
                      <a16:creationId xmlns:a16="http://schemas.microsoft.com/office/drawing/2014/main" id="{D48A25CA-7964-5A2B-2098-FC395A1EDB06}"/>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05" name="Freeform 192">
                  <a:extLst>
                    <a:ext uri="{FF2B5EF4-FFF2-40B4-BE49-F238E27FC236}">
                      <a16:creationId xmlns:a16="http://schemas.microsoft.com/office/drawing/2014/main" id="{E0BCA547-D0C6-353D-EF94-863405897C03}"/>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06" name="Freeform 193">
                  <a:extLst>
                    <a:ext uri="{FF2B5EF4-FFF2-40B4-BE49-F238E27FC236}">
                      <a16:creationId xmlns:a16="http://schemas.microsoft.com/office/drawing/2014/main" id="{AD8DA447-4CA0-6518-CB37-D99384892811}"/>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07" name="Freeform 194">
                  <a:extLst>
                    <a:ext uri="{FF2B5EF4-FFF2-40B4-BE49-F238E27FC236}">
                      <a16:creationId xmlns:a16="http://schemas.microsoft.com/office/drawing/2014/main" id="{596DC161-6472-3ADA-0BF3-BF237B32349F}"/>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08" name="Freeform 195">
                  <a:extLst>
                    <a:ext uri="{FF2B5EF4-FFF2-40B4-BE49-F238E27FC236}">
                      <a16:creationId xmlns:a16="http://schemas.microsoft.com/office/drawing/2014/main" id="{E469A17D-4F2F-465D-E3C5-46AD5D268074}"/>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09" name="Freeform 196">
                  <a:extLst>
                    <a:ext uri="{FF2B5EF4-FFF2-40B4-BE49-F238E27FC236}">
                      <a16:creationId xmlns:a16="http://schemas.microsoft.com/office/drawing/2014/main" id="{93BDE455-4256-68C9-0FC8-75FC1A9DE468}"/>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0" name="Freeform 197">
                  <a:extLst>
                    <a:ext uri="{FF2B5EF4-FFF2-40B4-BE49-F238E27FC236}">
                      <a16:creationId xmlns:a16="http://schemas.microsoft.com/office/drawing/2014/main" id="{D7F6A27B-3E0C-ED31-1E3A-B2F3BA80C1CC}"/>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1" name="Freeform 198">
                  <a:extLst>
                    <a:ext uri="{FF2B5EF4-FFF2-40B4-BE49-F238E27FC236}">
                      <a16:creationId xmlns:a16="http://schemas.microsoft.com/office/drawing/2014/main" id="{098C083E-2D06-1B88-BFAB-D24CBF8BC7E4}"/>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2" name="Freeform 199">
                  <a:extLst>
                    <a:ext uri="{FF2B5EF4-FFF2-40B4-BE49-F238E27FC236}">
                      <a16:creationId xmlns:a16="http://schemas.microsoft.com/office/drawing/2014/main" id="{61F67689-2275-36D9-ADB4-DAC2CA2DB0C8}"/>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3" name="Freeform 200">
                  <a:extLst>
                    <a:ext uri="{FF2B5EF4-FFF2-40B4-BE49-F238E27FC236}">
                      <a16:creationId xmlns:a16="http://schemas.microsoft.com/office/drawing/2014/main" id="{9CD6FAE8-2924-D85D-8BA8-861C7CE25E7B}"/>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4" name="Freeform 201">
                  <a:extLst>
                    <a:ext uri="{FF2B5EF4-FFF2-40B4-BE49-F238E27FC236}">
                      <a16:creationId xmlns:a16="http://schemas.microsoft.com/office/drawing/2014/main" id="{181E6E59-C205-E34C-CC5B-90416D94EE61}"/>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915" name="Freeform 202">
                  <a:extLst>
                    <a:ext uri="{FF2B5EF4-FFF2-40B4-BE49-F238E27FC236}">
                      <a16:creationId xmlns:a16="http://schemas.microsoft.com/office/drawing/2014/main" id="{F17C2133-DD58-15B0-D527-58E2C1CD3206}"/>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2901" name="Freeform 203">
                <a:extLst>
                  <a:ext uri="{FF2B5EF4-FFF2-40B4-BE49-F238E27FC236}">
                    <a16:creationId xmlns:a16="http://schemas.microsoft.com/office/drawing/2014/main" id="{CCD0FF7B-5DCB-15DF-1D18-62F7285CEEFF}"/>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853" name="Group 204">
              <a:extLst>
                <a:ext uri="{FF2B5EF4-FFF2-40B4-BE49-F238E27FC236}">
                  <a16:creationId xmlns:a16="http://schemas.microsoft.com/office/drawing/2014/main" id="{482462A3-F1D7-15B4-1811-091722569922}"/>
                </a:ext>
              </a:extLst>
            </p:cNvPr>
            <p:cNvGrpSpPr>
              <a:grpSpLocks/>
            </p:cNvGrpSpPr>
            <p:nvPr/>
          </p:nvGrpSpPr>
          <p:grpSpPr bwMode="auto">
            <a:xfrm>
              <a:off x="98" y="1106"/>
              <a:ext cx="178" cy="497"/>
              <a:chOff x="3690" y="2038"/>
              <a:chExt cx="600" cy="1651"/>
            </a:xfrm>
          </p:grpSpPr>
          <p:grpSp>
            <p:nvGrpSpPr>
              <p:cNvPr id="72884" name="Group 205">
                <a:extLst>
                  <a:ext uri="{FF2B5EF4-FFF2-40B4-BE49-F238E27FC236}">
                    <a16:creationId xmlns:a16="http://schemas.microsoft.com/office/drawing/2014/main" id="{BEF9CBE7-FA8D-907A-6CAD-A2CB015E8BC4}"/>
                  </a:ext>
                </a:extLst>
              </p:cNvPr>
              <p:cNvGrpSpPr>
                <a:grpSpLocks/>
              </p:cNvGrpSpPr>
              <p:nvPr/>
            </p:nvGrpSpPr>
            <p:grpSpPr bwMode="auto">
              <a:xfrm>
                <a:off x="3690" y="2038"/>
                <a:ext cx="600" cy="1106"/>
                <a:chOff x="2002" y="1254"/>
                <a:chExt cx="1312" cy="1922"/>
              </a:xfrm>
            </p:grpSpPr>
            <p:sp>
              <p:nvSpPr>
                <p:cNvPr id="72886" name="Freeform 206">
                  <a:extLst>
                    <a:ext uri="{FF2B5EF4-FFF2-40B4-BE49-F238E27FC236}">
                      <a16:creationId xmlns:a16="http://schemas.microsoft.com/office/drawing/2014/main" id="{A6BA2CB0-2F7E-C60C-997F-12AC0CFF8448}"/>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87" name="Freeform 207">
                  <a:extLst>
                    <a:ext uri="{FF2B5EF4-FFF2-40B4-BE49-F238E27FC236}">
                      <a16:creationId xmlns:a16="http://schemas.microsoft.com/office/drawing/2014/main" id="{03759ADF-8872-3488-46AA-1EB2A986A267}"/>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88" name="Freeform 208">
                  <a:extLst>
                    <a:ext uri="{FF2B5EF4-FFF2-40B4-BE49-F238E27FC236}">
                      <a16:creationId xmlns:a16="http://schemas.microsoft.com/office/drawing/2014/main" id="{0AF802CE-9E78-5446-DA81-F259F239F4BD}"/>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89" name="Freeform 209">
                  <a:extLst>
                    <a:ext uri="{FF2B5EF4-FFF2-40B4-BE49-F238E27FC236}">
                      <a16:creationId xmlns:a16="http://schemas.microsoft.com/office/drawing/2014/main" id="{23B74955-D1C8-9144-8B67-338CBE334C7C}"/>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0" name="Freeform 210">
                  <a:extLst>
                    <a:ext uri="{FF2B5EF4-FFF2-40B4-BE49-F238E27FC236}">
                      <a16:creationId xmlns:a16="http://schemas.microsoft.com/office/drawing/2014/main" id="{9507D3A8-F648-90EA-C5AF-1AE0596DEA93}"/>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1" name="Freeform 211">
                  <a:extLst>
                    <a:ext uri="{FF2B5EF4-FFF2-40B4-BE49-F238E27FC236}">
                      <a16:creationId xmlns:a16="http://schemas.microsoft.com/office/drawing/2014/main" id="{24A61908-BF78-A841-6944-CAE2534E52DF}"/>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2" name="Freeform 212">
                  <a:extLst>
                    <a:ext uri="{FF2B5EF4-FFF2-40B4-BE49-F238E27FC236}">
                      <a16:creationId xmlns:a16="http://schemas.microsoft.com/office/drawing/2014/main" id="{EB284385-FAF0-A96E-FF1B-B638663D9244}"/>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3" name="Freeform 213">
                  <a:extLst>
                    <a:ext uri="{FF2B5EF4-FFF2-40B4-BE49-F238E27FC236}">
                      <a16:creationId xmlns:a16="http://schemas.microsoft.com/office/drawing/2014/main" id="{60E62D16-11B9-F716-076E-593DAA821880}"/>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4" name="Freeform 214">
                  <a:extLst>
                    <a:ext uri="{FF2B5EF4-FFF2-40B4-BE49-F238E27FC236}">
                      <a16:creationId xmlns:a16="http://schemas.microsoft.com/office/drawing/2014/main" id="{70EBBCB4-DCB2-1A63-B3E3-47EF54445178}"/>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5" name="Freeform 215">
                  <a:extLst>
                    <a:ext uri="{FF2B5EF4-FFF2-40B4-BE49-F238E27FC236}">
                      <a16:creationId xmlns:a16="http://schemas.microsoft.com/office/drawing/2014/main" id="{F9740228-5FFC-9EEE-C466-6E6F5FEB29CF}"/>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6" name="Freeform 216">
                  <a:extLst>
                    <a:ext uri="{FF2B5EF4-FFF2-40B4-BE49-F238E27FC236}">
                      <a16:creationId xmlns:a16="http://schemas.microsoft.com/office/drawing/2014/main" id="{87D8FF6E-AD1C-4609-2E23-AD91A9A39371}"/>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7" name="Freeform 217">
                  <a:extLst>
                    <a:ext uri="{FF2B5EF4-FFF2-40B4-BE49-F238E27FC236}">
                      <a16:creationId xmlns:a16="http://schemas.microsoft.com/office/drawing/2014/main" id="{3ACF4836-067F-DB7B-3333-59892517030C}"/>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8" name="Freeform 218">
                  <a:extLst>
                    <a:ext uri="{FF2B5EF4-FFF2-40B4-BE49-F238E27FC236}">
                      <a16:creationId xmlns:a16="http://schemas.microsoft.com/office/drawing/2014/main" id="{FDCCC954-C45E-3046-8C73-5009CC762FA5}"/>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99" name="Freeform 219">
                  <a:extLst>
                    <a:ext uri="{FF2B5EF4-FFF2-40B4-BE49-F238E27FC236}">
                      <a16:creationId xmlns:a16="http://schemas.microsoft.com/office/drawing/2014/main" id="{A0616A26-244A-23E4-0AA7-84AF6279ABA4}"/>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2885" name="Freeform 220">
                <a:extLst>
                  <a:ext uri="{FF2B5EF4-FFF2-40B4-BE49-F238E27FC236}">
                    <a16:creationId xmlns:a16="http://schemas.microsoft.com/office/drawing/2014/main" id="{A2C79714-3AAA-E227-21D2-E2D40104F458}"/>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854" name="Group 221">
              <a:extLst>
                <a:ext uri="{FF2B5EF4-FFF2-40B4-BE49-F238E27FC236}">
                  <a16:creationId xmlns:a16="http://schemas.microsoft.com/office/drawing/2014/main" id="{10204D65-909B-43C5-BF6C-4C953C6D439D}"/>
                </a:ext>
              </a:extLst>
            </p:cNvPr>
            <p:cNvGrpSpPr>
              <a:grpSpLocks/>
            </p:cNvGrpSpPr>
            <p:nvPr/>
          </p:nvGrpSpPr>
          <p:grpSpPr bwMode="auto">
            <a:xfrm rot="490274">
              <a:off x="748" y="1530"/>
              <a:ext cx="199" cy="119"/>
              <a:chOff x="1708" y="2691"/>
              <a:chExt cx="672" cy="850"/>
            </a:xfrm>
          </p:grpSpPr>
          <p:sp>
            <p:nvSpPr>
              <p:cNvPr id="72870" name="Freeform 222">
                <a:extLst>
                  <a:ext uri="{FF2B5EF4-FFF2-40B4-BE49-F238E27FC236}">
                    <a16:creationId xmlns:a16="http://schemas.microsoft.com/office/drawing/2014/main" id="{73F1143D-1555-C86B-A310-396789C8368A}"/>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71" name="Freeform 223">
                <a:extLst>
                  <a:ext uri="{FF2B5EF4-FFF2-40B4-BE49-F238E27FC236}">
                    <a16:creationId xmlns:a16="http://schemas.microsoft.com/office/drawing/2014/main" id="{DDE3FA80-2F33-98CF-8851-EBA68E59A299}"/>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72" name="Freeform 224">
                <a:extLst>
                  <a:ext uri="{FF2B5EF4-FFF2-40B4-BE49-F238E27FC236}">
                    <a16:creationId xmlns:a16="http://schemas.microsoft.com/office/drawing/2014/main" id="{339B12CC-6B4E-47FD-F0E6-89F0F6EF385A}"/>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73" name="Freeform 225">
                <a:extLst>
                  <a:ext uri="{FF2B5EF4-FFF2-40B4-BE49-F238E27FC236}">
                    <a16:creationId xmlns:a16="http://schemas.microsoft.com/office/drawing/2014/main" id="{6D212092-1903-994D-5571-780D5805BCB2}"/>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74" name="Freeform 226">
                <a:extLst>
                  <a:ext uri="{FF2B5EF4-FFF2-40B4-BE49-F238E27FC236}">
                    <a16:creationId xmlns:a16="http://schemas.microsoft.com/office/drawing/2014/main" id="{6453CD01-17E9-0432-F2E3-7BC4DB63D569}"/>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75" name="Freeform 227">
                <a:extLst>
                  <a:ext uri="{FF2B5EF4-FFF2-40B4-BE49-F238E27FC236}">
                    <a16:creationId xmlns:a16="http://schemas.microsoft.com/office/drawing/2014/main" id="{122FD866-338A-BDC2-4646-60C336050252}"/>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76" name="Freeform 228">
                <a:extLst>
                  <a:ext uri="{FF2B5EF4-FFF2-40B4-BE49-F238E27FC236}">
                    <a16:creationId xmlns:a16="http://schemas.microsoft.com/office/drawing/2014/main" id="{B5F6A955-9EC0-4ACA-9B4D-800F0F92CBA1}"/>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77" name="Freeform 229">
                <a:extLst>
                  <a:ext uri="{FF2B5EF4-FFF2-40B4-BE49-F238E27FC236}">
                    <a16:creationId xmlns:a16="http://schemas.microsoft.com/office/drawing/2014/main" id="{F4A01CCA-64BD-6966-110D-F893F1A6B5F1}"/>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78" name="Freeform 230">
                <a:extLst>
                  <a:ext uri="{FF2B5EF4-FFF2-40B4-BE49-F238E27FC236}">
                    <a16:creationId xmlns:a16="http://schemas.microsoft.com/office/drawing/2014/main" id="{42137A8E-782A-DD05-5B6F-2A957CEC232B}"/>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79" name="Freeform 231">
                <a:extLst>
                  <a:ext uri="{FF2B5EF4-FFF2-40B4-BE49-F238E27FC236}">
                    <a16:creationId xmlns:a16="http://schemas.microsoft.com/office/drawing/2014/main" id="{D521EB5D-AAFA-24BC-1591-E275EDCD5CA8}"/>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80" name="Freeform 232">
                <a:extLst>
                  <a:ext uri="{FF2B5EF4-FFF2-40B4-BE49-F238E27FC236}">
                    <a16:creationId xmlns:a16="http://schemas.microsoft.com/office/drawing/2014/main" id="{1F8B2736-72FD-A806-0ACB-3CE97A188CC1}"/>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81" name="Freeform 233">
                <a:extLst>
                  <a:ext uri="{FF2B5EF4-FFF2-40B4-BE49-F238E27FC236}">
                    <a16:creationId xmlns:a16="http://schemas.microsoft.com/office/drawing/2014/main" id="{B273925E-D61D-422F-9266-8DBE6775D7C7}"/>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82" name="Freeform 234">
                <a:extLst>
                  <a:ext uri="{FF2B5EF4-FFF2-40B4-BE49-F238E27FC236}">
                    <a16:creationId xmlns:a16="http://schemas.microsoft.com/office/drawing/2014/main" id="{4A9F1567-5176-3C2A-41DF-35CC7B8870F5}"/>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83" name="Freeform 235">
                <a:extLst>
                  <a:ext uri="{FF2B5EF4-FFF2-40B4-BE49-F238E27FC236}">
                    <a16:creationId xmlns:a16="http://schemas.microsoft.com/office/drawing/2014/main" id="{BA6B645C-4B7E-B5A2-F7EB-1CD6606DE08C}"/>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855" name="Group 236">
              <a:extLst>
                <a:ext uri="{FF2B5EF4-FFF2-40B4-BE49-F238E27FC236}">
                  <a16:creationId xmlns:a16="http://schemas.microsoft.com/office/drawing/2014/main" id="{8C496F2B-46D0-0BDE-5321-0F0AC5AAB321}"/>
                </a:ext>
              </a:extLst>
            </p:cNvPr>
            <p:cNvGrpSpPr>
              <a:grpSpLocks/>
            </p:cNvGrpSpPr>
            <p:nvPr/>
          </p:nvGrpSpPr>
          <p:grpSpPr bwMode="auto">
            <a:xfrm rot="490274">
              <a:off x="468" y="1546"/>
              <a:ext cx="199" cy="119"/>
              <a:chOff x="1708" y="2691"/>
              <a:chExt cx="672" cy="850"/>
            </a:xfrm>
          </p:grpSpPr>
          <p:sp>
            <p:nvSpPr>
              <p:cNvPr id="72856" name="Freeform 237">
                <a:extLst>
                  <a:ext uri="{FF2B5EF4-FFF2-40B4-BE49-F238E27FC236}">
                    <a16:creationId xmlns:a16="http://schemas.microsoft.com/office/drawing/2014/main" id="{6E0505EC-B85A-50C8-4699-F0BDDEE67270}"/>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57" name="Freeform 238">
                <a:extLst>
                  <a:ext uri="{FF2B5EF4-FFF2-40B4-BE49-F238E27FC236}">
                    <a16:creationId xmlns:a16="http://schemas.microsoft.com/office/drawing/2014/main" id="{15762EFB-5C04-B45C-1F79-C6BE28105B17}"/>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58" name="Freeform 239">
                <a:extLst>
                  <a:ext uri="{FF2B5EF4-FFF2-40B4-BE49-F238E27FC236}">
                    <a16:creationId xmlns:a16="http://schemas.microsoft.com/office/drawing/2014/main" id="{790120F2-AB67-B753-1066-0EF554490112}"/>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59" name="Freeform 240">
                <a:extLst>
                  <a:ext uri="{FF2B5EF4-FFF2-40B4-BE49-F238E27FC236}">
                    <a16:creationId xmlns:a16="http://schemas.microsoft.com/office/drawing/2014/main" id="{409C6D5F-043B-A4E2-5AC1-C321E39E6E72}"/>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0" name="Freeform 241">
                <a:extLst>
                  <a:ext uri="{FF2B5EF4-FFF2-40B4-BE49-F238E27FC236}">
                    <a16:creationId xmlns:a16="http://schemas.microsoft.com/office/drawing/2014/main" id="{29572E5C-E9BB-ED37-F7DA-8BAB4D4C3218}"/>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1" name="Freeform 242">
                <a:extLst>
                  <a:ext uri="{FF2B5EF4-FFF2-40B4-BE49-F238E27FC236}">
                    <a16:creationId xmlns:a16="http://schemas.microsoft.com/office/drawing/2014/main" id="{0BAE5888-EBB4-EE5D-EEFC-FE8F239D24E5}"/>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2" name="Freeform 243">
                <a:extLst>
                  <a:ext uri="{FF2B5EF4-FFF2-40B4-BE49-F238E27FC236}">
                    <a16:creationId xmlns:a16="http://schemas.microsoft.com/office/drawing/2014/main" id="{8DA9F623-D2CC-0388-D0F7-DE54D8B2664A}"/>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3" name="Freeform 244">
                <a:extLst>
                  <a:ext uri="{FF2B5EF4-FFF2-40B4-BE49-F238E27FC236}">
                    <a16:creationId xmlns:a16="http://schemas.microsoft.com/office/drawing/2014/main" id="{D7D2910D-6D59-06F9-DA1B-D476FD9C0E8D}"/>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4" name="Freeform 245">
                <a:extLst>
                  <a:ext uri="{FF2B5EF4-FFF2-40B4-BE49-F238E27FC236}">
                    <a16:creationId xmlns:a16="http://schemas.microsoft.com/office/drawing/2014/main" id="{8F24EDA2-5583-D00F-BE3C-066E1038424B}"/>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5" name="Freeform 246">
                <a:extLst>
                  <a:ext uri="{FF2B5EF4-FFF2-40B4-BE49-F238E27FC236}">
                    <a16:creationId xmlns:a16="http://schemas.microsoft.com/office/drawing/2014/main" id="{3ADC6B9E-7DFA-AAE3-0F24-9F0906BBD613}"/>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6" name="Freeform 247">
                <a:extLst>
                  <a:ext uri="{FF2B5EF4-FFF2-40B4-BE49-F238E27FC236}">
                    <a16:creationId xmlns:a16="http://schemas.microsoft.com/office/drawing/2014/main" id="{9D5F27F7-ECB2-B554-C224-B91299A59B92}"/>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7" name="Freeform 248">
                <a:extLst>
                  <a:ext uri="{FF2B5EF4-FFF2-40B4-BE49-F238E27FC236}">
                    <a16:creationId xmlns:a16="http://schemas.microsoft.com/office/drawing/2014/main" id="{698F5C73-2F8A-5392-8E41-7DD1DF78128F}"/>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8" name="Freeform 249">
                <a:extLst>
                  <a:ext uri="{FF2B5EF4-FFF2-40B4-BE49-F238E27FC236}">
                    <a16:creationId xmlns:a16="http://schemas.microsoft.com/office/drawing/2014/main" id="{7A7EDA5D-A010-35CD-CF58-C079F0CCBBA4}"/>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69" name="Freeform 250">
                <a:extLst>
                  <a:ext uri="{FF2B5EF4-FFF2-40B4-BE49-F238E27FC236}">
                    <a16:creationId xmlns:a16="http://schemas.microsoft.com/office/drawing/2014/main" id="{316913F0-C45D-DCBD-ECE3-681FFB6F10EF}"/>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72726" name="Group 251">
            <a:extLst>
              <a:ext uri="{FF2B5EF4-FFF2-40B4-BE49-F238E27FC236}">
                <a16:creationId xmlns:a16="http://schemas.microsoft.com/office/drawing/2014/main" id="{2E756F4A-80E5-CC45-521F-CD0D12B25FE9}"/>
              </a:ext>
            </a:extLst>
          </p:cNvPr>
          <p:cNvGrpSpPr>
            <a:grpSpLocks/>
          </p:cNvGrpSpPr>
          <p:nvPr/>
        </p:nvGrpSpPr>
        <p:grpSpPr bwMode="auto">
          <a:xfrm>
            <a:off x="2514600" y="4953000"/>
            <a:ext cx="990600" cy="533400"/>
            <a:chOff x="112" y="3775"/>
            <a:chExt cx="1040" cy="349"/>
          </a:xfrm>
        </p:grpSpPr>
        <p:sp>
          <p:nvSpPr>
            <p:cNvPr id="72732" name="Oval 252">
              <a:extLst>
                <a:ext uri="{FF2B5EF4-FFF2-40B4-BE49-F238E27FC236}">
                  <a16:creationId xmlns:a16="http://schemas.microsoft.com/office/drawing/2014/main" id="{85483450-6391-6D6F-4DD7-B920A05F93F0}"/>
                </a:ext>
              </a:extLst>
            </p:cNvPr>
            <p:cNvSpPr>
              <a:spLocks noChangeArrowheads="1"/>
            </p:cNvSpPr>
            <p:nvPr/>
          </p:nvSpPr>
          <p:spPr bwMode="auto">
            <a:xfrm>
              <a:off x="112" y="3860"/>
              <a:ext cx="1040" cy="2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72733" name="Group 253">
              <a:extLst>
                <a:ext uri="{FF2B5EF4-FFF2-40B4-BE49-F238E27FC236}">
                  <a16:creationId xmlns:a16="http://schemas.microsoft.com/office/drawing/2014/main" id="{7D80A16A-6750-7158-EF1E-C65E8DAC0A48}"/>
                </a:ext>
              </a:extLst>
            </p:cNvPr>
            <p:cNvGrpSpPr>
              <a:grpSpLocks/>
            </p:cNvGrpSpPr>
            <p:nvPr/>
          </p:nvGrpSpPr>
          <p:grpSpPr bwMode="auto">
            <a:xfrm>
              <a:off x="806" y="3775"/>
              <a:ext cx="178" cy="167"/>
              <a:chOff x="3690" y="2038"/>
              <a:chExt cx="600" cy="1651"/>
            </a:xfrm>
          </p:grpSpPr>
          <p:grpSp>
            <p:nvGrpSpPr>
              <p:cNvPr id="72826" name="Group 254">
                <a:extLst>
                  <a:ext uri="{FF2B5EF4-FFF2-40B4-BE49-F238E27FC236}">
                    <a16:creationId xmlns:a16="http://schemas.microsoft.com/office/drawing/2014/main" id="{2D9C89D0-F48D-B5EC-A8EE-BF35E73A8034}"/>
                  </a:ext>
                </a:extLst>
              </p:cNvPr>
              <p:cNvGrpSpPr>
                <a:grpSpLocks/>
              </p:cNvGrpSpPr>
              <p:nvPr/>
            </p:nvGrpSpPr>
            <p:grpSpPr bwMode="auto">
              <a:xfrm>
                <a:off x="3690" y="2038"/>
                <a:ext cx="600" cy="1106"/>
                <a:chOff x="2002" y="1254"/>
                <a:chExt cx="1312" cy="1922"/>
              </a:xfrm>
            </p:grpSpPr>
            <p:sp>
              <p:nvSpPr>
                <p:cNvPr id="72828" name="Freeform 255">
                  <a:extLst>
                    <a:ext uri="{FF2B5EF4-FFF2-40B4-BE49-F238E27FC236}">
                      <a16:creationId xmlns:a16="http://schemas.microsoft.com/office/drawing/2014/main" id="{709D5361-E3F6-DEB0-386C-5A81F417D722}"/>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29" name="Freeform 256">
                  <a:extLst>
                    <a:ext uri="{FF2B5EF4-FFF2-40B4-BE49-F238E27FC236}">
                      <a16:creationId xmlns:a16="http://schemas.microsoft.com/office/drawing/2014/main" id="{E63D39FA-482B-787A-106A-2AC80DB2E498}"/>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30" name="Freeform 257">
                  <a:extLst>
                    <a:ext uri="{FF2B5EF4-FFF2-40B4-BE49-F238E27FC236}">
                      <a16:creationId xmlns:a16="http://schemas.microsoft.com/office/drawing/2014/main" id="{9C2F6C8E-65BF-12DB-10E4-53360C04DA16}"/>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1" name="Freeform 258">
                  <a:extLst>
                    <a:ext uri="{FF2B5EF4-FFF2-40B4-BE49-F238E27FC236}">
                      <a16:creationId xmlns:a16="http://schemas.microsoft.com/office/drawing/2014/main" id="{4EEA80E6-C743-1AF0-5350-545C524ABEFE}"/>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2" name="Freeform 259">
                  <a:extLst>
                    <a:ext uri="{FF2B5EF4-FFF2-40B4-BE49-F238E27FC236}">
                      <a16:creationId xmlns:a16="http://schemas.microsoft.com/office/drawing/2014/main" id="{CD23427A-09C8-9821-6543-933E83FFD164}"/>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3" name="Freeform 260">
                  <a:extLst>
                    <a:ext uri="{FF2B5EF4-FFF2-40B4-BE49-F238E27FC236}">
                      <a16:creationId xmlns:a16="http://schemas.microsoft.com/office/drawing/2014/main" id="{1588B04E-08B1-0152-BDF2-BBE8668423FE}"/>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4" name="Freeform 261">
                  <a:extLst>
                    <a:ext uri="{FF2B5EF4-FFF2-40B4-BE49-F238E27FC236}">
                      <a16:creationId xmlns:a16="http://schemas.microsoft.com/office/drawing/2014/main" id="{F05BAFE2-37C5-A995-86DD-D02A0D5F7C5D}"/>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5" name="Freeform 262">
                  <a:extLst>
                    <a:ext uri="{FF2B5EF4-FFF2-40B4-BE49-F238E27FC236}">
                      <a16:creationId xmlns:a16="http://schemas.microsoft.com/office/drawing/2014/main" id="{971822A2-7735-7182-46CD-8E3E4E225338}"/>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6" name="Freeform 263">
                  <a:extLst>
                    <a:ext uri="{FF2B5EF4-FFF2-40B4-BE49-F238E27FC236}">
                      <a16:creationId xmlns:a16="http://schemas.microsoft.com/office/drawing/2014/main" id="{0C77C863-EA41-DB27-AC1B-3F1B582DBE4C}"/>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7" name="Freeform 264">
                  <a:extLst>
                    <a:ext uri="{FF2B5EF4-FFF2-40B4-BE49-F238E27FC236}">
                      <a16:creationId xmlns:a16="http://schemas.microsoft.com/office/drawing/2014/main" id="{9559A5E0-0B2A-8B0F-F313-205BE905B7FC}"/>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8" name="Freeform 265">
                  <a:extLst>
                    <a:ext uri="{FF2B5EF4-FFF2-40B4-BE49-F238E27FC236}">
                      <a16:creationId xmlns:a16="http://schemas.microsoft.com/office/drawing/2014/main" id="{6D3B5835-D7A8-5B39-B259-2E5B3FB82F40}"/>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39" name="Freeform 266">
                  <a:extLst>
                    <a:ext uri="{FF2B5EF4-FFF2-40B4-BE49-F238E27FC236}">
                      <a16:creationId xmlns:a16="http://schemas.microsoft.com/office/drawing/2014/main" id="{1E338D5F-3F2E-DC21-B717-7B39099BDDAA}"/>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40" name="Freeform 267">
                  <a:extLst>
                    <a:ext uri="{FF2B5EF4-FFF2-40B4-BE49-F238E27FC236}">
                      <a16:creationId xmlns:a16="http://schemas.microsoft.com/office/drawing/2014/main" id="{CC82BFFC-48D8-8AB9-18A3-11B98FCA4CC9}"/>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41" name="Freeform 268">
                  <a:extLst>
                    <a:ext uri="{FF2B5EF4-FFF2-40B4-BE49-F238E27FC236}">
                      <a16:creationId xmlns:a16="http://schemas.microsoft.com/office/drawing/2014/main" id="{C6027D93-B93D-CC07-54BF-5A5753AE2787}"/>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2827" name="Freeform 269">
                <a:extLst>
                  <a:ext uri="{FF2B5EF4-FFF2-40B4-BE49-F238E27FC236}">
                    <a16:creationId xmlns:a16="http://schemas.microsoft.com/office/drawing/2014/main" id="{EBD0B57B-2911-23D6-E9D4-341A8D770DB5}"/>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734" name="Group 270">
              <a:extLst>
                <a:ext uri="{FF2B5EF4-FFF2-40B4-BE49-F238E27FC236}">
                  <a16:creationId xmlns:a16="http://schemas.microsoft.com/office/drawing/2014/main" id="{4846DF33-1D66-D5B7-C7E9-6C08AAC30F19}"/>
                </a:ext>
              </a:extLst>
            </p:cNvPr>
            <p:cNvGrpSpPr>
              <a:grpSpLocks/>
            </p:cNvGrpSpPr>
            <p:nvPr/>
          </p:nvGrpSpPr>
          <p:grpSpPr bwMode="auto">
            <a:xfrm>
              <a:off x="274" y="3826"/>
              <a:ext cx="178" cy="241"/>
              <a:chOff x="3690" y="2038"/>
              <a:chExt cx="600" cy="1651"/>
            </a:xfrm>
          </p:grpSpPr>
          <p:grpSp>
            <p:nvGrpSpPr>
              <p:cNvPr id="72810" name="Group 271">
                <a:extLst>
                  <a:ext uri="{FF2B5EF4-FFF2-40B4-BE49-F238E27FC236}">
                    <a16:creationId xmlns:a16="http://schemas.microsoft.com/office/drawing/2014/main" id="{059FF8C8-AF86-C50B-A8A0-4E408EF79CE7}"/>
                  </a:ext>
                </a:extLst>
              </p:cNvPr>
              <p:cNvGrpSpPr>
                <a:grpSpLocks/>
              </p:cNvGrpSpPr>
              <p:nvPr/>
            </p:nvGrpSpPr>
            <p:grpSpPr bwMode="auto">
              <a:xfrm>
                <a:off x="3690" y="2038"/>
                <a:ext cx="600" cy="1106"/>
                <a:chOff x="2002" y="1254"/>
                <a:chExt cx="1312" cy="1922"/>
              </a:xfrm>
            </p:grpSpPr>
            <p:sp>
              <p:nvSpPr>
                <p:cNvPr id="72812" name="Freeform 272">
                  <a:extLst>
                    <a:ext uri="{FF2B5EF4-FFF2-40B4-BE49-F238E27FC236}">
                      <a16:creationId xmlns:a16="http://schemas.microsoft.com/office/drawing/2014/main" id="{6EDC9640-012D-34F3-A7B3-C90B5DAD0A06}"/>
                    </a:ext>
                  </a:extLst>
                </p:cNvPr>
                <p:cNvSpPr>
                  <a:spLocks/>
                </p:cNvSpPr>
                <p:nvPr/>
              </p:nvSpPr>
              <p:spPr bwMode="auto">
                <a:xfrm>
                  <a:off x="2050" y="1302"/>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13" name="Freeform 273">
                  <a:extLst>
                    <a:ext uri="{FF2B5EF4-FFF2-40B4-BE49-F238E27FC236}">
                      <a16:creationId xmlns:a16="http://schemas.microsoft.com/office/drawing/2014/main" id="{FAAF90C7-7C5D-E15C-A4B2-0B5E6255C2A2}"/>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814" name="Freeform 274">
                  <a:extLst>
                    <a:ext uri="{FF2B5EF4-FFF2-40B4-BE49-F238E27FC236}">
                      <a16:creationId xmlns:a16="http://schemas.microsoft.com/office/drawing/2014/main" id="{B20AB405-E164-D4CA-58A0-DFD6469F9412}"/>
                    </a:ext>
                  </a:extLst>
                </p:cNvPr>
                <p:cNvSpPr>
                  <a:spLocks/>
                </p:cNvSpPr>
                <p:nvPr/>
              </p:nvSpPr>
              <p:spPr bwMode="auto">
                <a:xfrm>
                  <a:off x="2002" y="1254"/>
                  <a:ext cx="1264" cy="1874"/>
                </a:xfrm>
                <a:custGeom>
                  <a:avLst/>
                  <a:gdLst>
                    <a:gd name="T0" fmla="*/ 2147483647 w 660"/>
                    <a:gd name="T1" fmla="*/ 2147483647 h 977"/>
                    <a:gd name="T2" fmla="*/ 2147483647 w 660"/>
                    <a:gd name="T3" fmla="*/ 2147483647 h 977"/>
                    <a:gd name="T4" fmla="*/ 2147483647 w 660"/>
                    <a:gd name="T5" fmla="*/ 2147483647 h 977"/>
                    <a:gd name="T6" fmla="*/ 2147483647 w 660"/>
                    <a:gd name="T7" fmla="*/ 2147483647 h 977"/>
                    <a:gd name="T8" fmla="*/ 2147483647 w 660"/>
                    <a:gd name="T9" fmla="*/ 2147483647 h 977"/>
                    <a:gd name="T10" fmla="*/ 2147483647 w 660"/>
                    <a:gd name="T11" fmla="*/ 2147483647 h 977"/>
                    <a:gd name="T12" fmla="*/ 2147483647 w 660"/>
                    <a:gd name="T13" fmla="*/ 2147483647 h 977"/>
                    <a:gd name="T14" fmla="*/ 2147483647 w 660"/>
                    <a:gd name="T15" fmla="*/ 2147483647 h 977"/>
                    <a:gd name="T16" fmla="*/ 2147483647 w 660"/>
                    <a:gd name="T17" fmla="*/ 2147483647 h 977"/>
                    <a:gd name="T18" fmla="*/ 2147483647 w 660"/>
                    <a:gd name="T19" fmla="*/ 2147483647 h 977"/>
                    <a:gd name="T20" fmla="*/ 2147483647 w 660"/>
                    <a:gd name="T21" fmla="*/ 2147483647 h 977"/>
                    <a:gd name="T22" fmla="*/ 2147483647 w 660"/>
                    <a:gd name="T23" fmla="*/ 2147483647 h 977"/>
                    <a:gd name="T24" fmla="*/ 2147483647 w 660"/>
                    <a:gd name="T25" fmla="*/ 2147483647 h 977"/>
                    <a:gd name="T26" fmla="*/ 2147483647 w 660"/>
                    <a:gd name="T27" fmla="*/ 2147483647 h 977"/>
                    <a:gd name="T28" fmla="*/ 2147483647 w 660"/>
                    <a:gd name="T29" fmla="*/ 2147483647 h 977"/>
                    <a:gd name="T30" fmla="*/ 2147483647 w 660"/>
                    <a:gd name="T31" fmla="*/ 2147483647 h 977"/>
                    <a:gd name="T32" fmla="*/ 2147483647 w 660"/>
                    <a:gd name="T33" fmla="*/ 2147483647 h 977"/>
                    <a:gd name="T34" fmla="*/ 2147483647 w 660"/>
                    <a:gd name="T35" fmla="*/ 2147483647 h 977"/>
                    <a:gd name="T36" fmla="*/ 2147483647 w 660"/>
                    <a:gd name="T37" fmla="*/ 2147483647 h 977"/>
                    <a:gd name="T38" fmla="*/ 2147483647 w 660"/>
                    <a:gd name="T39" fmla="*/ 2147483647 h 977"/>
                    <a:gd name="T40" fmla="*/ 2147483647 w 660"/>
                    <a:gd name="T41" fmla="*/ 2147483647 h 977"/>
                    <a:gd name="T42" fmla="*/ 2147483647 w 660"/>
                    <a:gd name="T43" fmla="*/ 2147483647 h 977"/>
                    <a:gd name="T44" fmla="*/ 2147483647 w 660"/>
                    <a:gd name="T45" fmla="*/ 2147483647 h 977"/>
                    <a:gd name="T46" fmla="*/ 2147483647 w 660"/>
                    <a:gd name="T47" fmla="*/ 2147483647 h 977"/>
                    <a:gd name="T48" fmla="*/ 2147483647 w 660"/>
                    <a:gd name="T49" fmla="*/ 2147483647 h 977"/>
                    <a:gd name="T50" fmla="*/ 2147483647 w 660"/>
                    <a:gd name="T51" fmla="*/ 2147483647 h 977"/>
                    <a:gd name="T52" fmla="*/ 2147483647 w 660"/>
                    <a:gd name="T53" fmla="*/ 2147483647 h 977"/>
                    <a:gd name="T54" fmla="*/ 2147483647 w 660"/>
                    <a:gd name="T55" fmla="*/ 2147483647 h 977"/>
                    <a:gd name="T56" fmla="*/ 2147483647 w 660"/>
                    <a:gd name="T57" fmla="*/ 2147483647 h 977"/>
                    <a:gd name="T58" fmla="*/ 2147483647 w 660"/>
                    <a:gd name="T59" fmla="*/ 2147483647 h 977"/>
                    <a:gd name="T60" fmla="*/ 2147483647 w 660"/>
                    <a:gd name="T61" fmla="*/ 2147483647 h 977"/>
                    <a:gd name="T62" fmla="*/ 2147483647 w 660"/>
                    <a:gd name="T63" fmla="*/ 2147483647 h 977"/>
                    <a:gd name="T64" fmla="*/ 2147483647 w 660"/>
                    <a:gd name="T65" fmla="*/ 2147483647 h 977"/>
                    <a:gd name="T66" fmla="*/ 2147483647 w 660"/>
                    <a:gd name="T67" fmla="*/ 2147483647 h 977"/>
                    <a:gd name="T68" fmla="*/ 2147483647 w 660"/>
                    <a:gd name="T69" fmla="*/ 2147483647 h 9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0" h="977">
                      <a:moveTo>
                        <a:pt x="140" y="857"/>
                      </a:moveTo>
                      <a:cubicBezTo>
                        <a:pt x="135" y="906"/>
                        <a:pt x="165" y="951"/>
                        <a:pt x="210" y="960"/>
                      </a:cubicBezTo>
                      <a:cubicBezTo>
                        <a:pt x="241" y="967"/>
                        <a:pt x="273" y="955"/>
                        <a:pt x="295" y="929"/>
                      </a:cubicBezTo>
                      <a:lnTo>
                        <a:pt x="294" y="929"/>
                      </a:lnTo>
                      <a:cubicBezTo>
                        <a:pt x="307" y="949"/>
                        <a:pt x="326" y="962"/>
                        <a:pt x="348" y="967"/>
                      </a:cubicBezTo>
                      <a:cubicBezTo>
                        <a:pt x="396" y="977"/>
                        <a:pt x="444" y="942"/>
                        <a:pt x="455" y="889"/>
                      </a:cubicBezTo>
                      <a:cubicBezTo>
                        <a:pt x="456" y="885"/>
                        <a:pt x="456" y="881"/>
                        <a:pt x="457" y="878"/>
                      </a:cubicBezTo>
                      <a:cubicBezTo>
                        <a:pt x="512" y="858"/>
                        <a:pt x="553" y="808"/>
                        <a:pt x="565" y="747"/>
                      </a:cubicBezTo>
                      <a:cubicBezTo>
                        <a:pt x="572" y="716"/>
                        <a:pt x="570" y="685"/>
                        <a:pt x="561" y="655"/>
                      </a:cubicBezTo>
                      <a:lnTo>
                        <a:pt x="561" y="656"/>
                      </a:lnTo>
                      <a:cubicBezTo>
                        <a:pt x="604" y="636"/>
                        <a:pt x="636" y="594"/>
                        <a:pt x="646" y="545"/>
                      </a:cubicBezTo>
                      <a:cubicBezTo>
                        <a:pt x="660" y="479"/>
                        <a:pt x="632" y="414"/>
                        <a:pt x="579" y="383"/>
                      </a:cubicBezTo>
                      <a:lnTo>
                        <a:pt x="580" y="383"/>
                      </a:lnTo>
                      <a:cubicBezTo>
                        <a:pt x="595" y="365"/>
                        <a:pt x="606" y="343"/>
                        <a:pt x="611" y="319"/>
                      </a:cubicBezTo>
                      <a:cubicBezTo>
                        <a:pt x="625" y="250"/>
                        <a:pt x="585" y="182"/>
                        <a:pt x="522" y="169"/>
                      </a:cubicBezTo>
                      <a:cubicBezTo>
                        <a:pt x="527" y="94"/>
                        <a:pt x="481" y="28"/>
                        <a:pt x="413" y="14"/>
                      </a:cubicBezTo>
                      <a:cubicBezTo>
                        <a:pt x="383" y="8"/>
                        <a:pt x="352" y="13"/>
                        <a:pt x="324" y="28"/>
                      </a:cubicBezTo>
                      <a:cubicBezTo>
                        <a:pt x="312" y="19"/>
                        <a:pt x="298" y="13"/>
                        <a:pt x="284" y="10"/>
                      </a:cubicBezTo>
                      <a:cubicBezTo>
                        <a:pt x="235" y="0"/>
                        <a:pt x="186" y="27"/>
                        <a:pt x="162" y="75"/>
                      </a:cubicBezTo>
                      <a:cubicBezTo>
                        <a:pt x="114" y="74"/>
                        <a:pt x="72" y="112"/>
                        <a:pt x="61" y="163"/>
                      </a:cubicBezTo>
                      <a:cubicBezTo>
                        <a:pt x="55" y="195"/>
                        <a:pt x="61" y="227"/>
                        <a:pt x="79" y="252"/>
                      </a:cubicBezTo>
                      <a:cubicBezTo>
                        <a:pt x="53" y="265"/>
                        <a:pt x="35" y="291"/>
                        <a:pt x="29" y="321"/>
                      </a:cubicBezTo>
                      <a:cubicBezTo>
                        <a:pt x="21" y="357"/>
                        <a:pt x="33" y="394"/>
                        <a:pt x="60" y="416"/>
                      </a:cubicBezTo>
                      <a:lnTo>
                        <a:pt x="61" y="416"/>
                      </a:lnTo>
                      <a:cubicBezTo>
                        <a:pt x="37" y="434"/>
                        <a:pt x="20" y="461"/>
                        <a:pt x="14" y="492"/>
                      </a:cubicBezTo>
                      <a:cubicBezTo>
                        <a:pt x="5" y="536"/>
                        <a:pt x="19" y="580"/>
                        <a:pt x="50" y="607"/>
                      </a:cubicBezTo>
                      <a:lnTo>
                        <a:pt x="50" y="608"/>
                      </a:lnTo>
                      <a:cubicBezTo>
                        <a:pt x="33" y="628"/>
                        <a:pt x="22" y="653"/>
                        <a:pt x="16" y="679"/>
                      </a:cubicBezTo>
                      <a:cubicBezTo>
                        <a:pt x="0" y="761"/>
                        <a:pt x="47" y="840"/>
                        <a:pt x="122" y="855"/>
                      </a:cubicBezTo>
                      <a:cubicBezTo>
                        <a:pt x="128" y="856"/>
                        <a:pt x="134" y="857"/>
                        <a:pt x="140" y="857"/>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15" name="Freeform 275">
                  <a:extLst>
                    <a:ext uri="{FF2B5EF4-FFF2-40B4-BE49-F238E27FC236}">
                      <a16:creationId xmlns:a16="http://schemas.microsoft.com/office/drawing/2014/main" id="{E14BEB07-9917-2B1F-4E66-093ABCDB0D69}"/>
                    </a:ext>
                  </a:extLst>
                </p:cNvPr>
                <p:cNvSpPr>
                  <a:spLocks/>
                </p:cNvSpPr>
                <p:nvPr/>
              </p:nvSpPr>
              <p:spPr bwMode="auto">
                <a:xfrm>
                  <a:off x="2567" y="2933"/>
                  <a:ext cx="44" cy="103"/>
                </a:xfrm>
                <a:custGeom>
                  <a:avLst/>
                  <a:gdLst>
                    <a:gd name="T0" fmla="*/ 0 w 23"/>
                    <a:gd name="T1" fmla="*/ 2147483647 h 54"/>
                    <a:gd name="T2" fmla="*/ 2147483647 w 23"/>
                    <a:gd name="T3" fmla="*/ 2147483647 h 54"/>
                    <a:gd name="T4" fmla="*/ 2147483647 w 23"/>
                    <a:gd name="T5" fmla="*/ 0 h 54"/>
                    <a:gd name="T6" fmla="*/ 0 60000 65536"/>
                    <a:gd name="T7" fmla="*/ 0 60000 65536"/>
                    <a:gd name="T8" fmla="*/ 0 60000 65536"/>
                  </a:gdLst>
                  <a:ahLst/>
                  <a:cxnLst>
                    <a:cxn ang="T6">
                      <a:pos x="T0" y="T1"/>
                    </a:cxn>
                    <a:cxn ang="T7">
                      <a:pos x="T2" y="T3"/>
                    </a:cxn>
                    <a:cxn ang="T8">
                      <a:pos x="T4" y="T5"/>
                    </a:cxn>
                  </a:cxnLst>
                  <a:rect l="0" t="0" r="r" b="b"/>
                  <a:pathLst>
                    <a:path w="23" h="54">
                      <a:moveTo>
                        <a:pt x="0" y="54"/>
                      </a:moveTo>
                      <a:cubicBezTo>
                        <a:pt x="11" y="40"/>
                        <a:pt x="18" y="25"/>
                        <a:pt x="22" y="8"/>
                      </a:cubicBezTo>
                      <a:cubicBezTo>
                        <a:pt x="22" y="5"/>
                        <a:pt x="23" y="3"/>
                        <a:pt x="23"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16" name="Freeform 276">
                  <a:extLst>
                    <a:ext uri="{FF2B5EF4-FFF2-40B4-BE49-F238E27FC236}">
                      <a16:creationId xmlns:a16="http://schemas.microsoft.com/office/drawing/2014/main" id="{C3E6A7F9-970F-B72B-D0CB-6C79BEB1FC83}"/>
                    </a:ext>
                  </a:extLst>
                </p:cNvPr>
                <p:cNvSpPr>
                  <a:spLocks/>
                </p:cNvSpPr>
                <p:nvPr/>
              </p:nvSpPr>
              <p:spPr bwMode="auto">
                <a:xfrm>
                  <a:off x="2875" y="2888"/>
                  <a:ext cx="2" cy="50"/>
                </a:xfrm>
                <a:custGeom>
                  <a:avLst/>
                  <a:gdLst>
                    <a:gd name="T0" fmla="*/ 2147483647 w 1"/>
                    <a:gd name="T1" fmla="*/ 2147483647 h 26"/>
                    <a:gd name="T2" fmla="*/ 0 w 1"/>
                    <a:gd name="T3" fmla="*/ 0 h 26"/>
                    <a:gd name="T4" fmla="*/ 0 60000 65536"/>
                    <a:gd name="T5" fmla="*/ 0 60000 65536"/>
                  </a:gdLst>
                  <a:ahLst/>
                  <a:cxnLst>
                    <a:cxn ang="T4">
                      <a:pos x="T0" y="T1"/>
                    </a:cxn>
                    <a:cxn ang="T5">
                      <a:pos x="T2" y="T3"/>
                    </a:cxn>
                  </a:cxnLst>
                  <a:rect l="0" t="0" r="r" b="b"/>
                  <a:pathLst>
                    <a:path w="1" h="26">
                      <a:moveTo>
                        <a:pt x="1" y="26"/>
                      </a:moveTo>
                      <a:cubicBezTo>
                        <a:pt x="1" y="17"/>
                        <a:pt x="1" y="9"/>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17" name="Freeform 277">
                  <a:extLst>
                    <a:ext uri="{FF2B5EF4-FFF2-40B4-BE49-F238E27FC236}">
                      <a16:creationId xmlns:a16="http://schemas.microsoft.com/office/drawing/2014/main" id="{F00D7500-C00C-949F-23D0-8333C7A55191}"/>
                    </a:ext>
                  </a:extLst>
                </p:cNvPr>
                <p:cNvSpPr>
                  <a:spLocks/>
                </p:cNvSpPr>
                <p:nvPr/>
              </p:nvSpPr>
              <p:spPr bwMode="auto">
                <a:xfrm>
                  <a:off x="3021" y="2512"/>
                  <a:ext cx="55" cy="18"/>
                </a:xfrm>
                <a:custGeom>
                  <a:avLst/>
                  <a:gdLst>
                    <a:gd name="T0" fmla="*/ 0 w 29"/>
                    <a:gd name="T1" fmla="*/ 2147483647 h 9"/>
                    <a:gd name="T2" fmla="*/ 2147483647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18" name="Freeform 278">
                  <a:extLst>
                    <a:ext uri="{FF2B5EF4-FFF2-40B4-BE49-F238E27FC236}">
                      <a16:creationId xmlns:a16="http://schemas.microsoft.com/office/drawing/2014/main" id="{A91FF3F4-1069-D85C-BE27-6F4FBFC4D1F3}"/>
                    </a:ext>
                  </a:extLst>
                </p:cNvPr>
                <p:cNvSpPr>
                  <a:spLocks/>
                </p:cNvSpPr>
                <p:nvPr/>
              </p:nvSpPr>
              <p:spPr bwMode="auto">
                <a:xfrm>
                  <a:off x="3059" y="1966"/>
                  <a:ext cx="52" cy="23"/>
                </a:xfrm>
                <a:custGeom>
                  <a:avLst/>
                  <a:gdLst>
                    <a:gd name="T0" fmla="*/ 2147483647 w 27"/>
                    <a:gd name="T1" fmla="*/ 2147483647 h 12"/>
                    <a:gd name="T2" fmla="*/ 0 w 27"/>
                    <a:gd name="T3" fmla="*/ 0 h 12"/>
                    <a:gd name="T4" fmla="*/ 0 60000 65536"/>
                    <a:gd name="T5" fmla="*/ 0 60000 65536"/>
                  </a:gdLst>
                  <a:ahLst/>
                  <a:cxnLst>
                    <a:cxn ang="T4">
                      <a:pos x="T0" y="T1"/>
                    </a:cxn>
                    <a:cxn ang="T5">
                      <a:pos x="T2" y="T3"/>
                    </a:cxn>
                  </a:cxnLst>
                  <a:rect l="0" t="0" r="r" b="b"/>
                  <a:pathLst>
                    <a:path w="27" h="12">
                      <a:moveTo>
                        <a:pt x="27" y="12"/>
                      </a:moveTo>
                      <a:cubicBezTo>
                        <a:pt x="18" y="7"/>
                        <a:pt x="9" y="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19" name="Freeform 279">
                  <a:extLst>
                    <a:ext uri="{FF2B5EF4-FFF2-40B4-BE49-F238E27FC236}">
                      <a16:creationId xmlns:a16="http://schemas.microsoft.com/office/drawing/2014/main" id="{E0A3CA3A-A0F6-9125-3606-4ECC572D2B7E}"/>
                    </a:ext>
                  </a:extLst>
                </p:cNvPr>
                <p:cNvSpPr>
                  <a:spLocks/>
                </p:cNvSpPr>
                <p:nvPr/>
              </p:nvSpPr>
              <p:spPr bwMode="auto">
                <a:xfrm>
                  <a:off x="2772" y="1561"/>
                  <a:ext cx="230" cy="113"/>
                </a:xfrm>
                <a:custGeom>
                  <a:avLst/>
                  <a:gdLst>
                    <a:gd name="T0" fmla="*/ 2147483647 w 120"/>
                    <a:gd name="T1" fmla="*/ 2147483647 h 59"/>
                    <a:gd name="T2" fmla="*/ 2147483647 w 120"/>
                    <a:gd name="T3" fmla="*/ 2147483647 h 59"/>
                    <a:gd name="T4" fmla="*/ 0 w 120"/>
                    <a:gd name="T5" fmla="*/ 2147483647 h 59"/>
                    <a:gd name="T6" fmla="*/ 0 60000 65536"/>
                    <a:gd name="T7" fmla="*/ 0 60000 65536"/>
                    <a:gd name="T8" fmla="*/ 0 60000 65536"/>
                  </a:gdLst>
                  <a:ahLst/>
                  <a:cxnLst>
                    <a:cxn ang="T6">
                      <a:pos x="T0" y="T1"/>
                    </a:cxn>
                    <a:cxn ang="T7">
                      <a:pos x="T2" y="T3"/>
                    </a:cxn>
                    <a:cxn ang="T8">
                      <a:pos x="T4" y="T5"/>
                    </a:cxn>
                  </a:cxnLst>
                  <a:rect l="0" t="0" r="r" b="b"/>
                  <a:pathLst>
                    <a:path w="120" h="59">
                      <a:moveTo>
                        <a:pt x="120" y="9"/>
                      </a:moveTo>
                      <a:cubicBezTo>
                        <a:pt x="120" y="9"/>
                        <a:pt x="119" y="9"/>
                        <a:pt x="119" y="9"/>
                      </a:cubicBezTo>
                      <a:cubicBezTo>
                        <a:pt x="75" y="0"/>
                        <a:pt x="28" y="19"/>
                        <a:pt x="0" y="59"/>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20" name="Freeform 280">
                  <a:extLst>
                    <a:ext uri="{FF2B5EF4-FFF2-40B4-BE49-F238E27FC236}">
                      <a16:creationId xmlns:a16="http://schemas.microsoft.com/office/drawing/2014/main" id="{2E41CA5D-67BD-25A6-7CB6-87BFD6D9E27E}"/>
                    </a:ext>
                  </a:extLst>
                </p:cNvPr>
                <p:cNvSpPr>
                  <a:spLocks/>
                </p:cNvSpPr>
                <p:nvPr/>
              </p:nvSpPr>
              <p:spPr bwMode="auto">
                <a:xfrm>
                  <a:off x="2623" y="1308"/>
                  <a:ext cx="63" cy="77"/>
                </a:xfrm>
                <a:custGeom>
                  <a:avLst/>
                  <a:gdLst>
                    <a:gd name="T0" fmla="*/ 2147483647 w 33"/>
                    <a:gd name="T1" fmla="*/ 2147483647 h 40"/>
                    <a:gd name="T2" fmla="*/ 0 w 33"/>
                    <a:gd name="T3" fmla="*/ 0 h 40"/>
                    <a:gd name="T4" fmla="*/ 0 60000 65536"/>
                    <a:gd name="T5" fmla="*/ 0 60000 65536"/>
                  </a:gdLst>
                  <a:ahLst/>
                  <a:cxnLst>
                    <a:cxn ang="T4">
                      <a:pos x="T0" y="T1"/>
                    </a:cxn>
                    <a:cxn ang="T5">
                      <a:pos x="T2" y="T3"/>
                    </a:cxn>
                  </a:cxnLst>
                  <a:rect l="0" t="0" r="r" b="b"/>
                  <a:pathLst>
                    <a:path w="33" h="40">
                      <a:moveTo>
                        <a:pt x="33" y="40"/>
                      </a:moveTo>
                      <a:cubicBezTo>
                        <a:pt x="25" y="24"/>
                        <a:pt x="14" y="1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21" name="Freeform 281">
                  <a:extLst>
                    <a:ext uri="{FF2B5EF4-FFF2-40B4-BE49-F238E27FC236}">
                      <a16:creationId xmlns:a16="http://schemas.microsoft.com/office/drawing/2014/main" id="{C8B025E0-05DA-8C66-B069-9C57AA757FD3}"/>
                    </a:ext>
                  </a:extLst>
                </p:cNvPr>
                <p:cNvSpPr>
                  <a:spLocks/>
                </p:cNvSpPr>
                <p:nvPr/>
              </p:nvSpPr>
              <p:spPr bwMode="auto">
                <a:xfrm>
                  <a:off x="2313" y="1398"/>
                  <a:ext cx="36" cy="4"/>
                </a:xfrm>
                <a:custGeom>
                  <a:avLst/>
                  <a:gdLst>
                    <a:gd name="T0" fmla="*/ 2147483647 w 19"/>
                    <a:gd name="T1" fmla="*/ 2147483647 h 2"/>
                    <a:gd name="T2" fmla="*/ 2147483647 w 19"/>
                    <a:gd name="T3" fmla="*/ 2147483647 h 2"/>
                    <a:gd name="T4" fmla="*/ 0 w 19"/>
                    <a:gd name="T5" fmla="*/ 0 h 2"/>
                    <a:gd name="T6" fmla="*/ 0 60000 65536"/>
                    <a:gd name="T7" fmla="*/ 0 60000 65536"/>
                    <a:gd name="T8" fmla="*/ 0 60000 65536"/>
                  </a:gdLst>
                  <a:ahLst/>
                  <a:cxnLst>
                    <a:cxn ang="T6">
                      <a:pos x="T0" y="T1"/>
                    </a:cxn>
                    <a:cxn ang="T7">
                      <a:pos x="T2" y="T3"/>
                    </a:cxn>
                    <a:cxn ang="T8">
                      <a:pos x="T4" y="T5"/>
                    </a:cxn>
                  </a:cxnLst>
                  <a:rect l="0" t="0" r="r" b="b"/>
                  <a:pathLst>
                    <a:path w="19" h="2">
                      <a:moveTo>
                        <a:pt x="19" y="2"/>
                      </a:moveTo>
                      <a:cubicBezTo>
                        <a:pt x="19" y="2"/>
                        <a:pt x="18" y="2"/>
                        <a:pt x="18" y="2"/>
                      </a:cubicBezTo>
                      <a:cubicBezTo>
                        <a:pt x="12" y="0"/>
                        <a:pt x="6"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22" name="Freeform 282">
                  <a:extLst>
                    <a:ext uri="{FF2B5EF4-FFF2-40B4-BE49-F238E27FC236}">
                      <a16:creationId xmlns:a16="http://schemas.microsoft.com/office/drawing/2014/main" id="{E517A348-C169-2BED-CFF7-1F7B538C3130}"/>
                    </a:ext>
                  </a:extLst>
                </p:cNvPr>
                <p:cNvSpPr>
                  <a:spLocks/>
                </p:cNvSpPr>
                <p:nvPr/>
              </p:nvSpPr>
              <p:spPr bwMode="auto">
                <a:xfrm>
                  <a:off x="2154" y="1737"/>
                  <a:ext cx="38" cy="41"/>
                </a:xfrm>
                <a:custGeom>
                  <a:avLst/>
                  <a:gdLst>
                    <a:gd name="T0" fmla="*/ 0 w 20"/>
                    <a:gd name="T1" fmla="*/ 0 h 21"/>
                    <a:gd name="T2" fmla="*/ 2147483647 w 20"/>
                    <a:gd name="T3" fmla="*/ 2147483647 h 21"/>
                    <a:gd name="T4" fmla="*/ 0 60000 65536"/>
                    <a:gd name="T5" fmla="*/ 0 60000 65536"/>
                  </a:gdLst>
                  <a:ahLst/>
                  <a:cxnLst>
                    <a:cxn ang="T4">
                      <a:pos x="T0" y="T1"/>
                    </a:cxn>
                    <a:cxn ang="T5">
                      <a:pos x="T2" y="T3"/>
                    </a:cxn>
                  </a:cxnLst>
                  <a:rect l="0" t="0" r="r" b="b"/>
                  <a:pathLst>
                    <a:path w="20" h="21">
                      <a:moveTo>
                        <a:pt x="0" y="0"/>
                      </a:moveTo>
                      <a:cubicBezTo>
                        <a:pt x="6" y="8"/>
                        <a:pt x="12" y="15"/>
                        <a:pt x="20" y="21"/>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23" name="Freeform 283">
                  <a:extLst>
                    <a:ext uri="{FF2B5EF4-FFF2-40B4-BE49-F238E27FC236}">
                      <a16:creationId xmlns:a16="http://schemas.microsoft.com/office/drawing/2014/main" id="{D33F29F1-C36E-29BB-E6CC-A7ABAC835B89}"/>
                    </a:ext>
                  </a:extLst>
                </p:cNvPr>
                <p:cNvSpPr>
                  <a:spLocks/>
                </p:cNvSpPr>
                <p:nvPr/>
              </p:nvSpPr>
              <p:spPr bwMode="auto">
                <a:xfrm>
                  <a:off x="2117" y="2052"/>
                  <a:ext cx="37" cy="23"/>
                </a:xfrm>
                <a:custGeom>
                  <a:avLst/>
                  <a:gdLst>
                    <a:gd name="T0" fmla="*/ 0 w 19"/>
                    <a:gd name="T1" fmla="*/ 0 h 12"/>
                    <a:gd name="T2" fmla="*/ 2147483647 w 19"/>
                    <a:gd name="T3" fmla="*/ 2147483647 h 12"/>
                    <a:gd name="T4" fmla="*/ 0 60000 65536"/>
                    <a:gd name="T5" fmla="*/ 0 60000 65536"/>
                  </a:gdLst>
                  <a:ahLst/>
                  <a:cxnLst>
                    <a:cxn ang="T4">
                      <a:pos x="T0" y="T1"/>
                    </a:cxn>
                    <a:cxn ang="T5">
                      <a:pos x="T2" y="T3"/>
                    </a:cxn>
                  </a:cxnLst>
                  <a:rect l="0" t="0" r="r" b="b"/>
                  <a:pathLst>
                    <a:path w="19" h="12">
                      <a:moveTo>
                        <a:pt x="0" y="0"/>
                      </a:moveTo>
                      <a:cubicBezTo>
                        <a:pt x="6" y="5"/>
                        <a:pt x="12" y="9"/>
                        <a:pt x="19" y="12"/>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24" name="Freeform 284">
                  <a:extLst>
                    <a:ext uri="{FF2B5EF4-FFF2-40B4-BE49-F238E27FC236}">
                      <a16:creationId xmlns:a16="http://schemas.microsoft.com/office/drawing/2014/main" id="{0709705B-6DD7-FBB6-9D67-E16CF4D7B534}"/>
                    </a:ext>
                  </a:extLst>
                </p:cNvPr>
                <p:cNvSpPr>
                  <a:spLocks/>
                </p:cNvSpPr>
                <p:nvPr/>
              </p:nvSpPr>
              <p:spPr bwMode="auto">
                <a:xfrm>
                  <a:off x="2098" y="2372"/>
                  <a:ext cx="50" cy="48"/>
                </a:xfrm>
                <a:custGeom>
                  <a:avLst/>
                  <a:gdLst>
                    <a:gd name="T0" fmla="*/ 2147483647 w 26"/>
                    <a:gd name="T1" fmla="*/ 0 h 25"/>
                    <a:gd name="T2" fmla="*/ 0 w 26"/>
                    <a:gd name="T3" fmla="*/ 2147483647 h 25"/>
                    <a:gd name="T4" fmla="*/ 0 60000 65536"/>
                    <a:gd name="T5" fmla="*/ 0 60000 65536"/>
                  </a:gdLst>
                  <a:ahLst/>
                  <a:cxnLst>
                    <a:cxn ang="T4">
                      <a:pos x="T0" y="T1"/>
                    </a:cxn>
                    <a:cxn ang="T5">
                      <a:pos x="T2" y="T3"/>
                    </a:cxn>
                  </a:cxnLst>
                  <a:rect l="0" t="0" r="r" b="b"/>
                  <a:pathLst>
                    <a:path w="26" h="25">
                      <a:moveTo>
                        <a:pt x="26" y="0"/>
                      </a:moveTo>
                      <a:cubicBezTo>
                        <a:pt x="16" y="7"/>
                        <a:pt x="8" y="16"/>
                        <a:pt x="0" y="2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25" name="Freeform 285">
                  <a:extLst>
                    <a:ext uri="{FF2B5EF4-FFF2-40B4-BE49-F238E27FC236}">
                      <a16:creationId xmlns:a16="http://schemas.microsoft.com/office/drawing/2014/main" id="{3D0784F9-254E-B0D0-8DE4-1025ADF92844}"/>
                    </a:ext>
                  </a:extLst>
                </p:cNvPr>
                <p:cNvSpPr>
                  <a:spLocks/>
                </p:cNvSpPr>
                <p:nvPr/>
              </p:nvSpPr>
              <p:spPr bwMode="auto">
                <a:xfrm>
                  <a:off x="2270" y="2896"/>
                  <a:ext cx="43" cy="4"/>
                </a:xfrm>
                <a:custGeom>
                  <a:avLst/>
                  <a:gdLst>
                    <a:gd name="T0" fmla="*/ 0 w 22"/>
                    <a:gd name="T1" fmla="*/ 2147483647 h 2"/>
                    <a:gd name="T2" fmla="*/ 2147483647 w 22"/>
                    <a:gd name="T3" fmla="*/ 0 h 2"/>
                    <a:gd name="T4" fmla="*/ 0 60000 65536"/>
                    <a:gd name="T5" fmla="*/ 0 60000 65536"/>
                  </a:gdLst>
                  <a:ahLst/>
                  <a:cxnLst>
                    <a:cxn ang="T4">
                      <a:pos x="T0" y="T1"/>
                    </a:cxn>
                    <a:cxn ang="T5">
                      <a:pos x="T2" y="T3"/>
                    </a:cxn>
                  </a:cxnLst>
                  <a:rect l="0" t="0" r="r" b="b"/>
                  <a:pathLst>
                    <a:path w="22" h="2">
                      <a:moveTo>
                        <a:pt x="0" y="1"/>
                      </a:moveTo>
                      <a:cubicBezTo>
                        <a:pt x="7" y="2"/>
                        <a:pt x="15" y="1"/>
                        <a:pt x="2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2811" name="Freeform 286">
                <a:extLst>
                  <a:ext uri="{FF2B5EF4-FFF2-40B4-BE49-F238E27FC236}">
                    <a16:creationId xmlns:a16="http://schemas.microsoft.com/office/drawing/2014/main" id="{D65EBCA4-274B-20ED-7128-EE6A2CBF8523}"/>
                  </a:ext>
                </a:extLst>
              </p:cNvPr>
              <p:cNvSpPr>
                <a:spLocks/>
              </p:cNvSpPr>
              <p:nvPr/>
            </p:nvSpPr>
            <p:spPr bwMode="auto">
              <a:xfrm>
                <a:off x="3899" y="2918"/>
                <a:ext cx="131" cy="771"/>
              </a:xfrm>
              <a:custGeom>
                <a:avLst/>
                <a:gdLst>
                  <a:gd name="T0" fmla="*/ 1 w 183"/>
                  <a:gd name="T1" fmla="*/ 2147483647 h 475"/>
                  <a:gd name="T2" fmla="*/ 1 w 183"/>
                  <a:gd name="T3" fmla="*/ 2147483647 h 475"/>
                  <a:gd name="T4" fmla="*/ 1 w 183"/>
                  <a:gd name="T5" fmla="*/ 2147483647 h 475"/>
                  <a:gd name="T6" fmla="*/ 1 w 183"/>
                  <a:gd name="T7" fmla="*/ 2147483647 h 475"/>
                  <a:gd name="T8" fmla="*/ 1 w 183"/>
                  <a:gd name="T9" fmla="*/ 2147483647 h 475"/>
                  <a:gd name="T10" fmla="*/ 1 w 183"/>
                  <a:gd name="T11" fmla="*/ 2147483647 h 475"/>
                  <a:gd name="T12" fmla="*/ 1 w 183"/>
                  <a:gd name="T13" fmla="*/ 2147483647 h 475"/>
                  <a:gd name="T14" fmla="*/ 1 w 183"/>
                  <a:gd name="T15" fmla="*/ 2147483647 h 475"/>
                  <a:gd name="T16" fmla="*/ 1 w 183"/>
                  <a:gd name="T17" fmla="*/ 2147483647 h 475"/>
                  <a:gd name="T18" fmla="*/ 1 w 183"/>
                  <a:gd name="T19" fmla="*/ 2147483647 h 475"/>
                  <a:gd name="T20" fmla="*/ 1 w 183"/>
                  <a:gd name="T21" fmla="*/ 2147483647 h 475"/>
                  <a:gd name="T22" fmla="*/ 1 w 183"/>
                  <a:gd name="T23" fmla="*/ 2147483647 h 475"/>
                  <a:gd name="T24" fmla="*/ 1 w 183"/>
                  <a:gd name="T25" fmla="*/ 2147483647 h 475"/>
                  <a:gd name="T26" fmla="*/ 1 w 183"/>
                  <a:gd name="T27" fmla="*/ 2147483647 h 475"/>
                  <a:gd name="T28" fmla="*/ 1 w 183"/>
                  <a:gd name="T29" fmla="*/ 2147483647 h 475"/>
                  <a:gd name="T30" fmla="*/ 1 w 183"/>
                  <a:gd name="T31" fmla="*/ 2147483647 h 475"/>
                  <a:gd name="T32" fmla="*/ 1 w 183"/>
                  <a:gd name="T33" fmla="*/ 2147483647 h 475"/>
                  <a:gd name="T34" fmla="*/ 1 w 183"/>
                  <a:gd name="T35" fmla="*/ 2147483647 h 475"/>
                  <a:gd name="T36" fmla="*/ 1 w 183"/>
                  <a:gd name="T37" fmla="*/ 2147483647 h 475"/>
                  <a:gd name="T38" fmla="*/ 1 w 183"/>
                  <a:gd name="T39" fmla="*/ 2147483647 h 475"/>
                  <a:gd name="T40" fmla="*/ 1 w 183"/>
                  <a:gd name="T41" fmla="*/ 2147483647 h 475"/>
                  <a:gd name="T42" fmla="*/ 1 w 183"/>
                  <a:gd name="T43" fmla="*/ 2147483647 h 475"/>
                  <a:gd name="T44" fmla="*/ 1 w 183"/>
                  <a:gd name="T45" fmla="*/ 2147483647 h 475"/>
                  <a:gd name="T46" fmla="*/ 1 w 183"/>
                  <a:gd name="T47" fmla="*/ 2147483647 h 475"/>
                  <a:gd name="T48" fmla="*/ 1 w 183"/>
                  <a:gd name="T49" fmla="*/ 2147483647 h 475"/>
                  <a:gd name="T50" fmla="*/ 1 w 183"/>
                  <a:gd name="T51" fmla="*/ 2147483647 h 475"/>
                  <a:gd name="T52" fmla="*/ 1 w 183"/>
                  <a:gd name="T53" fmla="*/ 2147483647 h 475"/>
                  <a:gd name="T54" fmla="*/ 1 w 183"/>
                  <a:gd name="T55" fmla="*/ 2147483647 h 475"/>
                  <a:gd name="T56" fmla="*/ 1 w 183"/>
                  <a:gd name="T57" fmla="*/ 2147483647 h 475"/>
                  <a:gd name="T58" fmla="*/ 1 w 183"/>
                  <a:gd name="T59" fmla="*/ 2147483647 h 475"/>
                  <a:gd name="T60" fmla="*/ 1 w 183"/>
                  <a:gd name="T61" fmla="*/ 2147483647 h 475"/>
                  <a:gd name="T62" fmla="*/ 1 w 183"/>
                  <a:gd name="T63" fmla="*/ 2147483647 h 475"/>
                  <a:gd name="T64" fmla="*/ 1 w 183"/>
                  <a:gd name="T65" fmla="*/ 2147483647 h 475"/>
                  <a:gd name="T66" fmla="*/ 1 w 183"/>
                  <a:gd name="T67" fmla="*/ 2147483647 h 475"/>
                  <a:gd name="T68" fmla="*/ 1 w 183"/>
                  <a:gd name="T69" fmla="*/ 2147483647 h 475"/>
                  <a:gd name="T70" fmla="*/ 1 w 183"/>
                  <a:gd name="T71" fmla="*/ 2147483647 h 475"/>
                  <a:gd name="T72" fmla="*/ 1 w 183"/>
                  <a:gd name="T73" fmla="*/ 2147483647 h 475"/>
                  <a:gd name="T74" fmla="*/ 1 w 183"/>
                  <a:gd name="T75" fmla="*/ 2147483647 h 475"/>
                  <a:gd name="T76" fmla="*/ 1 w 183"/>
                  <a:gd name="T77" fmla="*/ 2147483647 h 475"/>
                  <a:gd name="T78" fmla="*/ 1 w 183"/>
                  <a:gd name="T79" fmla="*/ 2147483647 h 475"/>
                  <a:gd name="T80" fmla="*/ 1 w 183"/>
                  <a:gd name="T81" fmla="*/ 0 h 475"/>
                  <a:gd name="T82" fmla="*/ 1 w 183"/>
                  <a:gd name="T83" fmla="*/ 2147483647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475">
                    <a:moveTo>
                      <a:pt x="11" y="5"/>
                    </a:moveTo>
                    <a:cubicBezTo>
                      <a:pt x="12" y="9"/>
                      <a:pt x="14" y="14"/>
                      <a:pt x="15" y="18"/>
                    </a:cubicBezTo>
                    <a:cubicBezTo>
                      <a:pt x="18" y="30"/>
                      <a:pt x="22" y="48"/>
                      <a:pt x="24" y="60"/>
                    </a:cubicBezTo>
                    <a:cubicBezTo>
                      <a:pt x="25" y="66"/>
                      <a:pt x="25" y="72"/>
                      <a:pt x="26" y="78"/>
                    </a:cubicBezTo>
                    <a:cubicBezTo>
                      <a:pt x="27" y="87"/>
                      <a:pt x="30" y="106"/>
                      <a:pt x="30" y="106"/>
                    </a:cubicBezTo>
                    <a:cubicBezTo>
                      <a:pt x="31" y="121"/>
                      <a:pt x="35" y="186"/>
                      <a:pt x="35" y="198"/>
                    </a:cubicBezTo>
                    <a:cubicBezTo>
                      <a:pt x="35" y="219"/>
                      <a:pt x="34" y="241"/>
                      <a:pt x="32" y="262"/>
                    </a:cubicBezTo>
                    <a:cubicBezTo>
                      <a:pt x="32" y="267"/>
                      <a:pt x="31" y="271"/>
                      <a:pt x="30" y="276"/>
                    </a:cubicBezTo>
                    <a:cubicBezTo>
                      <a:pt x="30" y="294"/>
                      <a:pt x="29" y="313"/>
                      <a:pt x="28" y="331"/>
                    </a:cubicBezTo>
                    <a:cubicBezTo>
                      <a:pt x="28" y="339"/>
                      <a:pt x="26" y="346"/>
                      <a:pt x="26" y="354"/>
                    </a:cubicBezTo>
                    <a:cubicBezTo>
                      <a:pt x="25" y="379"/>
                      <a:pt x="25" y="403"/>
                      <a:pt x="24" y="428"/>
                    </a:cubicBezTo>
                    <a:cubicBezTo>
                      <a:pt x="23" y="437"/>
                      <a:pt x="20" y="455"/>
                      <a:pt x="20" y="455"/>
                    </a:cubicBezTo>
                    <a:cubicBezTo>
                      <a:pt x="22" y="457"/>
                      <a:pt x="24" y="459"/>
                      <a:pt x="26" y="460"/>
                    </a:cubicBezTo>
                    <a:cubicBezTo>
                      <a:pt x="51" y="475"/>
                      <a:pt x="61" y="466"/>
                      <a:pt x="97" y="469"/>
                    </a:cubicBezTo>
                    <a:cubicBezTo>
                      <a:pt x="157" y="455"/>
                      <a:pt x="82" y="469"/>
                      <a:pt x="132" y="469"/>
                    </a:cubicBezTo>
                    <a:cubicBezTo>
                      <a:pt x="145" y="469"/>
                      <a:pt x="158" y="466"/>
                      <a:pt x="171" y="465"/>
                    </a:cubicBezTo>
                    <a:cubicBezTo>
                      <a:pt x="174" y="463"/>
                      <a:pt x="179" y="465"/>
                      <a:pt x="181" y="460"/>
                    </a:cubicBezTo>
                    <a:cubicBezTo>
                      <a:pt x="183" y="456"/>
                      <a:pt x="180" y="451"/>
                      <a:pt x="179" y="446"/>
                    </a:cubicBezTo>
                    <a:cubicBezTo>
                      <a:pt x="178" y="440"/>
                      <a:pt x="178" y="434"/>
                      <a:pt x="177" y="428"/>
                    </a:cubicBezTo>
                    <a:cubicBezTo>
                      <a:pt x="175" y="379"/>
                      <a:pt x="175" y="383"/>
                      <a:pt x="173" y="340"/>
                    </a:cubicBezTo>
                    <a:cubicBezTo>
                      <a:pt x="172" y="327"/>
                      <a:pt x="170" y="299"/>
                      <a:pt x="168" y="285"/>
                    </a:cubicBezTo>
                    <a:cubicBezTo>
                      <a:pt x="167" y="276"/>
                      <a:pt x="166" y="267"/>
                      <a:pt x="164" y="258"/>
                    </a:cubicBezTo>
                    <a:cubicBezTo>
                      <a:pt x="163" y="253"/>
                      <a:pt x="163" y="248"/>
                      <a:pt x="162" y="244"/>
                    </a:cubicBezTo>
                    <a:cubicBezTo>
                      <a:pt x="161" y="239"/>
                      <a:pt x="161" y="233"/>
                      <a:pt x="160" y="230"/>
                    </a:cubicBezTo>
                    <a:cubicBezTo>
                      <a:pt x="150" y="208"/>
                      <a:pt x="156" y="220"/>
                      <a:pt x="140" y="198"/>
                    </a:cubicBezTo>
                    <a:cubicBezTo>
                      <a:pt x="138" y="195"/>
                      <a:pt x="134" y="189"/>
                      <a:pt x="134" y="189"/>
                    </a:cubicBezTo>
                    <a:cubicBezTo>
                      <a:pt x="133" y="184"/>
                      <a:pt x="133" y="179"/>
                      <a:pt x="132" y="175"/>
                    </a:cubicBezTo>
                    <a:cubicBezTo>
                      <a:pt x="131" y="170"/>
                      <a:pt x="128" y="166"/>
                      <a:pt x="127" y="161"/>
                    </a:cubicBezTo>
                    <a:cubicBezTo>
                      <a:pt x="119" y="119"/>
                      <a:pt x="132" y="163"/>
                      <a:pt x="121" y="129"/>
                    </a:cubicBezTo>
                    <a:cubicBezTo>
                      <a:pt x="122" y="112"/>
                      <a:pt x="121" y="94"/>
                      <a:pt x="123" y="78"/>
                    </a:cubicBezTo>
                    <a:cubicBezTo>
                      <a:pt x="125" y="68"/>
                      <a:pt x="129" y="60"/>
                      <a:pt x="132" y="51"/>
                    </a:cubicBezTo>
                    <a:cubicBezTo>
                      <a:pt x="133" y="46"/>
                      <a:pt x="135" y="41"/>
                      <a:pt x="136" y="37"/>
                    </a:cubicBezTo>
                    <a:cubicBezTo>
                      <a:pt x="139" y="29"/>
                      <a:pt x="123" y="46"/>
                      <a:pt x="123" y="46"/>
                    </a:cubicBezTo>
                    <a:cubicBezTo>
                      <a:pt x="102" y="44"/>
                      <a:pt x="80" y="46"/>
                      <a:pt x="58" y="41"/>
                    </a:cubicBezTo>
                    <a:cubicBezTo>
                      <a:pt x="56" y="41"/>
                      <a:pt x="54" y="34"/>
                      <a:pt x="52" y="32"/>
                    </a:cubicBezTo>
                    <a:cubicBezTo>
                      <a:pt x="49" y="30"/>
                      <a:pt x="46" y="29"/>
                      <a:pt x="43" y="28"/>
                    </a:cubicBezTo>
                    <a:cubicBezTo>
                      <a:pt x="39" y="25"/>
                      <a:pt x="35" y="21"/>
                      <a:pt x="30" y="18"/>
                    </a:cubicBezTo>
                    <a:cubicBezTo>
                      <a:pt x="28" y="17"/>
                      <a:pt x="26" y="15"/>
                      <a:pt x="24" y="14"/>
                    </a:cubicBezTo>
                    <a:cubicBezTo>
                      <a:pt x="22" y="12"/>
                      <a:pt x="20" y="10"/>
                      <a:pt x="17" y="9"/>
                    </a:cubicBezTo>
                    <a:cubicBezTo>
                      <a:pt x="15" y="8"/>
                      <a:pt x="12" y="6"/>
                      <a:pt x="9" y="5"/>
                    </a:cubicBezTo>
                    <a:cubicBezTo>
                      <a:pt x="7" y="3"/>
                      <a:pt x="0" y="0"/>
                      <a:pt x="2" y="0"/>
                    </a:cubicBezTo>
                    <a:cubicBezTo>
                      <a:pt x="5" y="0"/>
                      <a:pt x="8" y="3"/>
                      <a:pt x="11" y="5"/>
                    </a:cubicBezTo>
                    <a:close/>
                  </a:path>
                </a:pathLst>
              </a:custGeom>
              <a:solidFill>
                <a:srgbClr val="800000"/>
              </a:solidFill>
              <a:ln w="9525" cap="rnd">
                <a:solidFill>
                  <a:srgbClr val="800000"/>
                </a:solidFill>
                <a:prstDash val="solid"/>
                <a:round/>
                <a:headEnd/>
                <a:tailEnd/>
              </a:ln>
            </p:spPr>
            <p:txBody>
              <a:bodyPr/>
              <a:lstStyle/>
              <a:p>
                <a:endParaRPr lang="en-US"/>
              </a:p>
            </p:txBody>
          </p:sp>
        </p:grpSp>
        <p:grpSp>
          <p:nvGrpSpPr>
            <p:cNvPr id="72735" name="Group 287">
              <a:extLst>
                <a:ext uri="{FF2B5EF4-FFF2-40B4-BE49-F238E27FC236}">
                  <a16:creationId xmlns:a16="http://schemas.microsoft.com/office/drawing/2014/main" id="{00B1AD09-3CB7-9719-AEEF-84B6E3C0AE8A}"/>
                </a:ext>
              </a:extLst>
            </p:cNvPr>
            <p:cNvGrpSpPr>
              <a:grpSpLocks/>
            </p:cNvGrpSpPr>
            <p:nvPr/>
          </p:nvGrpSpPr>
          <p:grpSpPr bwMode="auto">
            <a:xfrm rot="490274">
              <a:off x="676" y="3978"/>
              <a:ext cx="199" cy="119"/>
              <a:chOff x="1708" y="2691"/>
              <a:chExt cx="672" cy="850"/>
            </a:xfrm>
          </p:grpSpPr>
          <p:sp>
            <p:nvSpPr>
              <p:cNvPr id="72796" name="Freeform 288">
                <a:extLst>
                  <a:ext uri="{FF2B5EF4-FFF2-40B4-BE49-F238E27FC236}">
                    <a16:creationId xmlns:a16="http://schemas.microsoft.com/office/drawing/2014/main" id="{1D964101-2B6F-3714-DB79-45ADC123CAF7}"/>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97" name="Freeform 289">
                <a:extLst>
                  <a:ext uri="{FF2B5EF4-FFF2-40B4-BE49-F238E27FC236}">
                    <a16:creationId xmlns:a16="http://schemas.microsoft.com/office/drawing/2014/main" id="{5CEDE773-C28A-1867-C75A-00674E20C860}"/>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98" name="Freeform 290">
                <a:extLst>
                  <a:ext uri="{FF2B5EF4-FFF2-40B4-BE49-F238E27FC236}">
                    <a16:creationId xmlns:a16="http://schemas.microsoft.com/office/drawing/2014/main" id="{6D2994E1-C782-1A80-CF84-2AC64AE12DCF}"/>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99" name="Freeform 291">
                <a:extLst>
                  <a:ext uri="{FF2B5EF4-FFF2-40B4-BE49-F238E27FC236}">
                    <a16:creationId xmlns:a16="http://schemas.microsoft.com/office/drawing/2014/main" id="{AD2CD481-E9F0-D288-4B6B-A829AB0E8BF2}"/>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0" name="Freeform 292">
                <a:extLst>
                  <a:ext uri="{FF2B5EF4-FFF2-40B4-BE49-F238E27FC236}">
                    <a16:creationId xmlns:a16="http://schemas.microsoft.com/office/drawing/2014/main" id="{1965D622-6E17-4E19-0885-091CC27EB3EF}"/>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1" name="Freeform 293">
                <a:extLst>
                  <a:ext uri="{FF2B5EF4-FFF2-40B4-BE49-F238E27FC236}">
                    <a16:creationId xmlns:a16="http://schemas.microsoft.com/office/drawing/2014/main" id="{C1A11F31-1241-B397-ACDC-BFB3F89C72B8}"/>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2" name="Freeform 294">
                <a:extLst>
                  <a:ext uri="{FF2B5EF4-FFF2-40B4-BE49-F238E27FC236}">
                    <a16:creationId xmlns:a16="http://schemas.microsoft.com/office/drawing/2014/main" id="{4E57CD36-7D19-27AC-73F6-D0683167493B}"/>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3" name="Freeform 295">
                <a:extLst>
                  <a:ext uri="{FF2B5EF4-FFF2-40B4-BE49-F238E27FC236}">
                    <a16:creationId xmlns:a16="http://schemas.microsoft.com/office/drawing/2014/main" id="{98DF3A7E-C562-AD1D-49BA-DF4C34C61241}"/>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4" name="Freeform 296">
                <a:extLst>
                  <a:ext uri="{FF2B5EF4-FFF2-40B4-BE49-F238E27FC236}">
                    <a16:creationId xmlns:a16="http://schemas.microsoft.com/office/drawing/2014/main" id="{540288F4-8352-8E1C-DCC0-BB0BB67C370D}"/>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5" name="Freeform 297">
                <a:extLst>
                  <a:ext uri="{FF2B5EF4-FFF2-40B4-BE49-F238E27FC236}">
                    <a16:creationId xmlns:a16="http://schemas.microsoft.com/office/drawing/2014/main" id="{7CDB638F-B48D-416D-A7E0-57D8562AAA17}"/>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6" name="Freeform 298">
                <a:extLst>
                  <a:ext uri="{FF2B5EF4-FFF2-40B4-BE49-F238E27FC236}">
                    <a16:creationId xmlns:a16="http://schemas.microsoft.com/office/drawing/2014/main" id="{6164CE8B-8819-F475-AB13-516467460DC3}"/>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7" name="Freeform 299">
                <a:extLst>
                  <a:ext uri="{FF2B5EF4-FFF2-40B4-BE49-F238E27FC236}">
                    <a16:creationId xmlns:a16="http://schemas.microsoft.com/office/drawing/2014/main" id="{E84D233C-B78E-FA42-8C59-7791F1A89C80}"/>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8" name="Freeform 300">
                <a:extLst>
                  <a:ext uri="{FF2B5EF4-FFF2-40B4-BE49-F238E27FC236}">
                    <a16:creationId xmlns:a16="http://schemas.microsoft.com/office/drawing/2014/main" id="{473E1272-20BA-B9B5-988F-C84431647003}"/>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09" name="Freeform 301">
                <a:extLst>
                  <a:ext uri="{FF2B5EF4-FFF2-40B4-BE49-F238E27FC236}">
                    <a16:creationId xmlns:a16="http://schemas.microsoft.com/office/drawing/2014/main" id="{9429B096-BAC4-376B-2D04-8F7A1C46DCA8}"/>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736" name="Group 302">
              <a:extLst>
                <a:ext uri="{FF2B5EF4-FFF2-40B4-BE49-F238E27FC236}">
                  <a16:creationId xmlns:a16="http://schemas.microsoft.com/office/drawing/2014/main" id="{029E821C-041B-F1FE-C6C5-C54725683152}"/>
                </a:ext>
              </a:extLst>
            </p:cNvPr>
            <p:cNvGrpSpPr>
              <a:grpSpLocks/>
            </p:cNvGrpSpPr>
            <p:nvPr/>
          </p:nvGrpSpPr>
          <p:grpSpPr bwMode="auto">
            <a:xfrm rot="1227250">
              <a:off x="396" y="3954"/>
              <a:ext cx="199" cy="119"/>
              <a:chOff x="1708" y="2691"/>
              <a:chExt cx="672" cy="850"/>
            </a:xfrm>
          </p:grpSpPr>
          <p:sp>
            <p:nvSpPr>
              <p:cNvPr id="72782" name="Freeform 303">
                <a:extLst>
                  <a:ext uri="{FF2B5EF4-FFF2-40B4-BE49-F238E27FC236}">
                    <a16:creationId xmlns:a16="http://schemas.microsoft.com/office/drawing/2014/main" id="{EE7C0A75-D40D-76BD-BF2B-7FDAEAE8718A}"/>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83" name="Freeform 304">
                <a:extLst>
                  <a:ext uri="{FF2B5EF4-FFF2-40B4-BE49-F238E27FC236}">
                    <a16:creationId xmlns:a16="http://schemas.microsoft.com/office/drawing/2014/main" id="{041CCBC9-0B31-5932-B728-214BA61784FF}"/>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84" name="Freeform 305">
                <a:extLst>
                  <a:ext uri="{FF2B5EF4-FFF2-40B4-BE49-F238E27FC236}">
                    <a16:creationId xmlns:a16="http://schemas.microsoft.com/office/drawing/2014/main" id="{534D97EF-7FA6-3D26-B3FA-82D0BAF4CDA6}"/>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85" name="Freeform 306">
                <a:extLst>
                  <a:ext uri="{FF2B5EF4-FFF2-40B4-BE49-F238E27FC236}">
                    <a16:creationId xmlns:a16="http://schemas.microsoft.com/office/drawing/2014/main" id="{8925A03B-9DD9-1C3A-9D2B-2CE8F64DD69C}"/>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86" name="Freeform 307">
                <a:extLst>
                  <a:ext uri="{FF2B5EF4-FFF2-40B4-BE49-F238E27FC236}">
                    <a16:creationId xmlns:a16="http://schemas.microsoft.com/office/drawing/2014/main" id="{CFBCD650-32A6-B966-E842-963904187EA4}"/>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87" name="Freeform 308">
                <a:extLst>
                  <a:ext uri="{FF2B5EF4-FFF2-40B4-BE49-F238E27FC236}">
                    <a16:creationId xmlns:a16="http://schemas.microsoft.com/office/drawing/2014/main" id="{E8081D91-A1B4-D407-C397-AECB7ACC35BE}"/>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88" name="Freeform 309">
                <a:extLst>
                  <a:ext uri="{FF2B5EF4-FFF2-40B4-BE49-F238E27FC236}">
                    <a16:creationId xmlns:a16="http://schemas.microsoft.com/office/drawing/2014/main" id="{361E74AB-8C02-570F-75E2-B8CA69B343A4}"/>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89" name="Freeform 310">
                <a:extLst>
                  <a:ext uri="{FF2B5EF4-FFF2-40B4-BE49-F238E27FC236}">
                    <a16:creationId xmlns:a16="http://schemas.microsoft.com/office/drawing/2014/main" id="{E3D4387C-D31A-50BE-C8D2-0DF34BCAC3C8}"/>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90" name="Freeform 311">
                <a:extLst>
                  <a:ext uri="{FF2B5EF4-FFF2-40B4-BE49-F238E27FC236}">
                    <a16:creationId xmlns:a16="http://schemas.microsoft.com/office/drawing/2014/main" id="{1D4681B0-0517-89CE-8A00-C9DEAED3DA75}"/>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91" name="Freeform 312">
                <a:extLst>
                  <a:ext uri="{FF2B5EF4-FFF2-40B4-BE49-F238E27FC236}">
                    <a16:creationId xmlns:a16="http://schemas.microsoft.com/office/drawing/2014/main" id="{38CF5008-DAAD-A323-170D-70ACC6E7F26B}"/>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92" name="Freeform 313">
                <a:extLst>
                  <a:ext uri="{FF2B5EF4-FFF2-40B4-BE49-F238E27FC236}">
                    <a16:creationId xmlns:a16="http://schemas.microsoft.com/office/drawing/2014/main" id="{2E643B94-F3FA-5950-B01D-40DF24F5F2D2}"/>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93" name="Freeform 314">
                <a:extLst>
                  <a:ext uri="{FF2B5EF4-FFF2-40B4-BE49-F238E27FC236}">
                    <a16:creationId xmlns:a16="http://schemas.microsoft.com/office/drawing/2014/main" id="{250A4732-8FFB-9EBA-4996-5B467C4FC7D3}"/>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94" name="Freeform 315">
                <a:extLst>
                  <a:ext uri="{FF2B5EF4-FFF2-40B4-BE49-F238E27FC236}">
                    <a16:creationId xmlns:a16="http://schemas.microsoft.com/office/drawing/2014/main" id="{894CCA9F-1229-C793-1F0B-F9B108F5835F}"/>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95" name="Freeform 316">
                <a:extLst>
                  <a:ext uri="{FF2B5EF4-FFF2-40B4-BE49-F238E27FC236}">
                    <a16:creationId xmlns:a16="http://schemas.microsoft.com/office/drawing/2014/main" id="{EA774320-4964-3D1C-8114-B59AAACB053B}"/>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737" name="Group 317">
              <a:extLst>
                <a:ext uri="{FF2B5EF4-FFF2-40B4-BE49-F238E27FC236}">
                  <a16:creationId xmlns:a16="http://schemas.microsoft.com/office/drawing/2014/main" id="{281CCCCC-96EA-F739-D3B8-31DD47E57564}"/>
                </a:ext>
              </a:extLst>
            </p:cNvPr>
            <p:cNvGrpSpPr>
              <a:grpSpLocks/>
            </p:cNvGrpSpPr>
            <p:nvPr/>
          </p:nvGrpSpPr>
          <p:grpSpPr bwMode="auto">
            <a:xfrm rot="1045405">
              <a:off x="165" y="3947"/>
              <a:ext cx="200" cy="119"/>
              <a:chOff x="1708" y="2691"/>
              <a:chExt cx="672" cy="850"/>
            </a:xfrm>
          </p:grpSpPr>
          <p:sp>
            <p:nvSpPr>
              <p:cNvPr id="72768" name="Freeform 318">
                <a:extLst>
                  <a:ext uri="{FF2B5EF4-FFF2-40B4-BE49-F238E27FC236}">
                    <a16:creationId xmlns:a16="http://schemas.microsoft.com/office/drawing/2014/main" id="{43AE46F5-FC5A-13B5-5646-E382ADEC128C}"/>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69" name="Freeform 319">
                <a:extLst>
                  <a:ext uri="{FF2B5EF4-FFF2-40B4-BE49-F238E27FC236}">
                    <a16:creationId xmlns:a16="http://schemas.microsoft.com/office/drawing/2014/main" id="{52E6DF40-6785-C37C-04F0-5A7AADCB31BD}"/>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70" name="Freeform 320">
                <a:extLst>
                  <a:ext uri="{FF2B5EF4-FFF2-40B4-BE49-F238E27FC236}">
                    <a16:creationId xmlns:a16="http://schemas.microsoft.com/office/drawing/2014/main" id="{0A0521D5-2DC2-AF79-7773-364D46821890}"/>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1" name="Freeform 321">
                <a:extLst>
                  <a:ext uri="{FF2B5EF4-FFF2-40B4-BE49-F238E27FC236}">
                    <a16:creationId xmlns:a16="http://schemas.microsoft.com/office/drawing/2014/main" id="{1DF7F71D-4299-DDFF-0C8E-C52C3115B771}"/>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2" name="Freeform 322">
                <a:extLst>
                  <a:ext uri="{FF2B5EF4-FFF2-40B4-BE49-F238E27FC236}">
                    <a16:creationId xmlns:a16="http://schemas.microsoft.com/office/drawing/2014/main" id="{9932F11F-5E4A-3288-8D15-76F7A7800830}"/>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3" name="Freeform 323">
                <a:extLst>
                  <a:ext uri="{FF2B5EF4-FFF2-40B4-BE49-F238E27FC236}">
                    <a16:creationId xmlns:a16="http://schemas.microsoft.com/office/drawing/2014/main" id="{96966B64-5BA8-7466-7423-E12C07423CF6}"/>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4" name="Freeform 324">
                <a:extLst>
                  <a:ext uri="{FF2B5EF4-FFF2-40B4-BE49-F238E27FC236}">
                    <a16:creationId xmlns:a16="http://schemas.microsoft.com/office/drawing/2014/main" id="{668B6220-E0EF-2E37-BABF-94C3A2DB5E2F}"/>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5" name="Freeform 325">
                <a:extLst>
                  <a:ext uri="{FF2B5EF4-FFF2-40B4-BE49-F238E27FC236}">
                    <a16:creationId xmlns:a16="http://schemas.microsoft.com/office/drawing/2014/main" id="{41714C96-8DEE-936A-9637-784EF65D4D8B}"/>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6" name="Freeform 326">
                <a:extLst>
                  <a:ext uri="{FF2B5EF4-FFF2-40B4-BE49-F238E27FC236}">
                    <a16:creationId xmlns:a16="http://schemas.microsoft.com/office/drawing/2014/main" id="{80C15D7E-7440-1D13-E7EC-96B01906D13A}"/>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7" name="Freeform 327">
                <a:extLst>
                  <a:ext uri="{FF2B5EF4-FFF2-40B4-BE49-F238E27FC236}">
                    <a16:creationId xmlns:a16="http://schemas.microsoft.com/office/drawing/2014/main" id="{D2746160-1BBC-6EA4-ACD2-DC64AB1D6148}"/>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8" name="Freeform 328">
                <a:extLst>
                  <a:ext uri="{FF2B5EF4-FFF2-40B4-BE49-F238E27FC236}">
                    <a16:creationId xmlns:a16="http://schemas.microsoft.com/office/drawing/2014/main" id="{4EB11DEB-9B64-219C-5399-94317DE2BB91}"/>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79" name="Freeform 329">
                <a:extLst>
                  <a:ext uri="{FF2B5EF4-FFF2-40B4-BE49-F238E27FC236}">
                    <a16:creationId xmlns:a16="http://schemas.microsoft.com/office/drawing/2014/main" id="{CE05CB4C-D163-B925-0500-F91886CDB8CF}"/>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80" name="Freeform 330">
                <a:extLst>
                  <a:ext uri="{FF2B5EF4-FFF2-40B4-BE49-F238E27FC236}">
                    <a16:creationId xmlns:a16="http://schemas.microsoft.com/office/drawing/2014/main" id="{F1924DD0-4D48-FA82-CB1D-1EFB7A60BAF3}"/>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81" name="Freeform 331">
                <a:extLst>
                  <a:ext uri="{FF2B5EF4-FFF2-40B4-BE49-F238E27FC236}">
                    <a16:creationId xmlns:a16="http://schemas.microsoft.com/office/drawing/2014/main" id="{23CCBF86-477E-2EDE-07FA-312636F48657}"/>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738" name="Group 332">
              <a:extLst>
                <a:ext uri="{FF2B5EF4-FFF2-40B4-BE49-F238E27FC236}">
                  <a16:creationId xmlns:a16="http://schemas.microsoft.com/office/drawing/2014/main" id="{346E4DE1-8618-389A-EA93-C0EE4AE6F544}"/>
                </a:ext>
              </a:extLst>
            </p:cNvPr>
            <p:cNvGrpSpPr>
              <a:grpSpLocks/>
            </p:cNvGrpSpPr>
            <p:nvPr/>
          </p:nvGrpSpPr>
          <p:grpSpPr bwMode="auto">
            <a:xfrm rot="576313">
              <a:off x="907" y="3924"/>
              <a:ext cx="200" cy="119"/>
              <a:chOff x="1708" y="2691"/>
              <a:chExt cx="672" cy="850"/>
            </a:xfrm>
          </p:grpSpPr>
          <p:sp>
            <p:nvSpPr>
              <p:cNvPr id="72754" name="Freeform 333">
                <a:extLst>
                  <a:ext uri="{FF2B5EF4-FFF2-40B4-BE49-F238E27FC236}">
                    <a16:creationId xmlns:a16="http://schemas.microsoft.com/office/drawing/2014/main" id="{FDA13D96-0CA6-7DD1-6F08-63DE78E6E916}"/>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55" name="Freeform 334">
                <a:extLst>
                  <a:ext uri="{FF2B5EF4-FFF2-40B4-BE49-F238E27FC236}">
                    <a16:creationId xmlns:a16="http://schemas.microsoft.com/office/drawing/2014/main" id="{3B1955D7-F806-7CEF-96E3-6D381C87CD4D}"/>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56" name="Freeform 335">
                <a:extLst>
                  <a:ext uri="{FF2B5EF4-FFF2-40B4-BE49-F238E27FC236}">
                    <a16:creationId xmlns:a16="http://schemas.microsoft.com/office/drawing/2014/main" id="{B9BB63B1-1E71-83CF-D716-721661703B47}"/>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57" name="Freeform 336">
                <a:extLst>
                  <a:ext uri="{FF2B5EF4-FFF2-40B4-BE49-F238E27FC236}">
                    <a16:creationId xmlns:a16="http://schemas.microsoft.com/office/drawing/2014/main" id="{BF3FB024-2A0E-3113-EBD7-F61D53450378}"/>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58" name="Freeform 337">
                <a:extLst>
                  <a:ext uri="{FF2B5EF4-FFF2-40B4-BE49-F238E27FC236}">
                    <a16:creationId xmlns:a16="http://schemas.microsoft.com/office/drawing/2014/main" id="{1432CEAC-A5D6-113A-37CB-1555F96B8411}"/>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59" name="Freeform 338">
                <a:extLst>
                  <a:ext uri="{FF2B5EF4-FFF2-40B4-BE49-F238E27FC236}">
                    <a16:creationId xmlns:a16="http://schemas.microsoft.com/office/drawing/2014/main" id="{A1B1EEF1-8FA4-8C47-221C-CDC482A994FA}"/>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0" name="Freeform 339">
                <a:extLst>
                  <a:ext uri="{FF2B5EF4-FFF2-40B4-BE49-F238E27FC236}">
                    <a16:creationId xmlns:a16="http://schemas.microsoft.com/office/drawing/2014/main" id="{1DBD25E0-684B-581F-6FDF-0B51D2A947D1}"/>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1" name="Freeform 340">
                <a:extLst>
                  <a:ext uri="{FF2B5EF4-FFF2-40B4-BE49-F238E27FC236}">
                    <a16:creationId xmlns:a16="http://schemas.microsoft.com/office/drawing/2014/main" id="{D32545A0-8B98-C23C-FCE3-BF251C6533EA}"/>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2" name="Freeform 341">
                <a:extLst>
                  <a:ext uri="{FF2B5EF4-FFF2-40B4-BE49-F238E27FC236}">
                    <a16:creationId xmlns:a16="http://schemas.microsoft.com/office/drawing/2014/main" id="{A99B0BAD-34EB-8786-7AAD-56C34F510CED}"/>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3" name="Freeform 342">
                <a:extLst>
                  <a:ext uri="{FF2B5EF4-FFF2-40B4-BE49-F238E27FC236}">
                    <a16:creationId xmlns:a16="http://schemas.microsoft.com/office/drawing/2014/main" id="{2EF92974-E003-40B5-DC0C-6A804E5C6E74}"/>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4" name="Freeform 343">
                <a:extLst>
                  <a:ext uri="{FF2B5EF4-FFF2-40B4-BE49-F238E27FC236}">
                    <a16:creationId xmlns:a16="http://schemas.microsoft.com/office/drawing/2014/main" id="{CB912B45-B44F-A126-662F-CA68E623F7DF}"/>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5" name="Freeform 344">
                <a:extLst>
                  <a:ext uri="{FF2B5EF4-FFF2-40B4-BE49-F238E27FC236}">
                    <a16:creationId xmlns:a16="http://schemas.microsoft.com/office/drawing/2014/main" id="{6240A027-A65C-580A-9D4D-E7C462909661}"/>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6" name="Freeform 345">
                <a:extLst>
                  <a:ext uri="{FF2B5EF4-FFF2-40B4-BE49-F238E27FC236}">
                    <a16:creationId xmlns:a16="http://schemas.microsoft.com/office/drawing/2014/main" id="{89898E50-0AF6-0040-0E3C-4CD57483F616}"/>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67" name="Freeform 346">
                <a:extLst>
                  <a:ext uri="{FF2B5EF4-FFF2-40B4-BE49-F238E27FC236}">
                    <a16:creationId xmlns:a16="http://schemas.microsoft.com/office/drawing/2014/main" id="{91F38F63-781E-012F-30D3-C7DE206BEF96}"/>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739" name="Group 347">
              <a:extLst>
                <a:ext uri="{FF2B5EF4-FFF2-40B4-BE49-F238E27FC236}">
                  <a16:creationId xmlns:a16="http://schemas.microsoft.com/office/drawing/2014/main" id="{FED75D4D-FAFF-5BC5-BC1B-D1243257C900}"/>
                </a:ext>
              </a:extLst>
            </p:cNvPr>
            <p:cNvGrpSpPr>
              <a:grpSpLocks/>
            </p:cNvGrpSpPr>
            <p:nvPr/>
          </p:nvGrpSpPr>
          <p:grpSpPr bwMode="auto">
            <a:xfrm rot="490274">
              <a:off x="556" y="3858"/>
              <a:ext cx="199" cy="119"/>
              <a:chOff x="1708" y="2691"/>
              <a:chExt cx="672" cy="850"/>
            </a:xfrm>
          </p:grpSpPr>
          <p:sp>
            <p:nvSpPr>
              <p:cNvPr id="72740" name="Freeform 348">
                <a:extLst>
                  <a:ext uri="{FF2B5EF4-FFF2-40B4-BE49-F238E27FC236}">
                    <a16:creationId xmlns:a16="http://schemas.microsoft.com/office/drawing/2014/main" id="{E94AD1FE-CA0F-51AA-F998-2633C033D90F}"/>
                  </a:ext>
                </a:extLst>
              </p:cNvPr>
              <p:cNvSpPr>
                <a:spLocks/>
              </p:cNvSpPr>
              <p:nvPr/>
            </p:nvSpPr>
            <p:spPr bwMode="auto">
              <a:xfrm>
                <a:off x="1756" y="2739"/>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41" name="Freeform 349">
                <a:extLst>
                  <a:ext uri="{FF2B5EF4-FFF2-40B4-BE49-F238E27FC236}">
                    <a16:creationId xmlns:a16="http://schemas.microsoft.com/office/drawing/2014/main" id="{098E10E9-5248-C69C-209C-CF51B3CEFAF2}"/>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42" name="Freeform 350">
                <a:extLst>
                  <a:ext uri="{FF2B5EF4-FFF2-40B4-BE49-F238E27FC236}">
                    <a16:creationId xmlns:a16="http://schemas.microsoft.com/office/drawing/2014/main" id="{87CE0861-3D07-57CA-2203-ED48E6DA140B}"/>
                  </a:ext>
                </a:extLst>
              </p:cNvPr>
              <p:cNvSpPr>
                <a:spLocks/>
              </p:cNvSpPr>
              <p:nvPr/>
            </p:nvSpPr>
            <p:spPr bwMode="auto">
              <a:xfrm>
                <a:off x="1708" y="2691"/>
                <a:ext cx="624" cy="802"/>
              </a:xfrm>
              <a:custGeom>
                <a:avLst/>
                <a:gdLst>
                  <a:gd name="T0" fmla="*/ 2147483647 w 326"/>
                  <a:gd name="T1" fmla="*/ 2147483647 h 418"/>
                  <a:gd name="T2" fmla="*/ 0 w 326"/>
                  <a:gd name="T3" fmla="*/ 2147483647 h 418"/>
                  <a:gd name="T4" fmla="*/ 2147483647 w 326"/>
                  <a:gd name="T5" fmla="*/ 2147483647 h 418"/>
                  <a:gd name="T6" fmla="*/ 2147483647 w 326"/>
                  <a:gd name="T7" fmla="*/ 2147483647 h 418"/>
                  <a:gd name="T8" fmla="*/ 2147483647 w 326"/>
                  <a:gd name="T9" fmla="*/ 2147483647 h 418"/>
                  <a:gd name="T10" fmla="*/ 2147483647 w 326"/>
                  <a:gd name="T11" fmla="*/ 2147483647 h 418"/>
                  <a:gd name="T12" fmla="*/ 2147483647 w 326"/>
                  <a:gd name="T13" fmla="*/ 2147483647 h 418"/>
                  <a:gd name="T14" fmla="*/ 2147483647 w 326"/>
                  <a:gd name="T15" fmla="*/ 2147483647 h 418"/>
                  <a:gd name="T16" fmla="*/ 2147483647 w 326"/>
                  <a:gd name="T17" fmla="*/ 2147483647 h 418"/>
                  <a:gd name="T18" fmla="*/ 2147483647 w 326"/>
                  <a:gd name="T19" fmla="*/ 2147483647 h 418"/>
                  <a:gd name="T20" fmla="*/ 2147483647 w 326"/>
                  <a:gd name="T21" fmla="*/ 2147483647 h 418"/>
                  <a:gd name="T22" fmla="*/ 2147483647 w 326"/>
                  <a:gd name="T23" fmla="*/ 2147483647 h 418"/>
                  <a:gd name="T24" fmla="*/ 2147483647 w 326"/>
                  <a:gd name="T25" fmla="*/ 2147483647 h 418"/>
                  <a:gd name="T26" fmla="*/ 2147483647 w 326"/>
                  <a:gd name="T27" fmla="*/ 2147483647 h 418"/>
                  <a:gd name="T28" fmla="*/ 2147483647 w 326"/>
                  <a:gd name="T29" fmla="*/ 2147483647 h 418"/>
                  <a:gd name="T30" fmla="*/ 2147483647 w 326"/>
                  <a:gd name="T31" fmla="*/ 2147483647 h 418"/>
                  <a:gd name="T32" fmla="*/ 2147483647 w 326"/>
                  <a:gd name="T33" fmla="*/ 2147483647 h 418"/>
                  <a:gd name="T34" fmla="*/ 2147483647 w 326"/>
                  <a:gd name="T35" fmla="*/ 2147483647 h 418"/>
                  <a:gd name="T36" fmla="*/ 2147483647 w 326"/>
                  <a:gd name="T37" fmla="*/ 2147483647 h 418"/>
                  <a:gd name="T38" fmla="*/ 2147483647 w 326"/>
                  <a:gd name="T39" fmla="*/ 2147483647 h 418"/>
                  <a:gd name="T40" fmla="*/ 2147483647 w 326"/>
                  <a:gd name="T41" fmla="*/ 2147483647 h 418"/>
                  <a:gd name="T42" fmla="*/ 2147483647 w 326"/>
                  <a:gd name="T43" fmla="*/ 2147483647 h 418"/>
                  <a:gd name="T44" fmla="*/ 2147483647 w 326"/>
                  <a:gd name="T45" fmla="*/ 2147483647 h 418"/>
                  <a:gd name="T46" fmla="*/ 2147483647 w 326"/>
                  <a:gd name="T47" fmla="*/ 0 h 418"/>
                  <a:gd name="T48" fmla="*/ 2147483647 w 326"/>
                  <a:gd name="T49" fmla="*/ 2147483647 h 418"/>
                  <a:gd name="T50" fmla="*/ 2147483647 w 326"/>
                  <a:gd name="T51" fmla="*/ 2147483647 h 418"/>
                  <a:gd name="T52" fmla="*/ 2147483647 w 326"/>
                  <a:gd name="T53" fmla="*/ 0 h 418"/>
                  <a:gd name="T54" fmla="*/ 2147483647 w 326"/>
                  <a:gd name="T55" fmla="*/ 2147483647 h 418"/>
                  <a:gd name="T56" fmla="*/ 2147483647 w 326"/>
                  <a:gd name="T57" fmla="*/ 2147483647 h 418"/>
                  <a:gd name="T58" fmla="*/ 2147483647 w 326"/>
                  <a:gd name="T59" fmla="*/ 2147483647 h 418"/>
                  <a:gd name="T60" fmla="*/ 2147483647 w 326"/>
                  <a:gd name="T61" fmla="*/ 2147483647 h 418"/>
                  <a:gd name="T62" fmla="*/ 2147483647 w 326"/>
                  <a:gd name="T63" fmla="*/ 2147483647 h 418"/>
                  <a:gd name="T64" fmla="*/ 2147483647 w 326"/>
                  <a:gd name="T65" fmla="*/ 2147483647 h 418"/>
                  <a:gd name="T66" fmla="*/ 2147483647 w 326"/>
                  <a:gd name="T67" fmla="*/ 2147483647 h 418"/>
                  <a:gd name="T68" fmla="*/ 2147483647 w 326"/>
                  <a:gd name="T69" fmla="*/ 2147483647 h 4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6" h="418">
                    <a:moveTo>
                      <a:pt x="29" y="139"/>
                    </a:moveTo>
                    <a:cubicBezTo>
                      <a:pt x="13" y="142"/>
                      <a:pt x="0" y="167"/>
                      <a:pt x="0" y="196"/>
                    </a:cubicBezTo>
                    <a:cubicBezTo>
                      <a:pt x="0" y="217"/>
                      <a:pt x="6" y="235"/>
                      <a:pt x="16" y="246"/>
                    </a:cubicBezTo>
                    <a:lnTo>
                      <a:pt x="16" y="245"/>
                    </a:lnTo>
                    <a:cubicBezTo>
                      <a:pt x="10" y="256"/>
                      <a:pt x="7" y="270"/>
                      <a:pt x="7" y="284"/>
                    </a:cubicBezTo>
                    <a:cubicBezTo>
                      <a:pt x="7" y="316"/>
                      <a:pt x="22" y="342"/>
                      <a:pt x="40" y="342"/>
                    </a:cubicBezTo>
                    <a:cubicBezTo>
                      <a:pt x="41" y="342"/>
                      <a:pt x="43" y="341"/>
                      <a:pt x="44" y="341"/>
                    </a:cubicBezTo>
                    <a:lnTo>
                      <a:pt x="44" y="342"/>
                    </a:lnTo>
                    <a:cubicBezTo>
                      <a:pt x="54" y="373"/>
                      <a:pt x="73" y="393"/>
                      <a:pt x="94" y="393"/>
                    </a:cubicBezTo>
                    <a:cubicBezTo>
                      <a:pt x="105" y="393"/>
                      <a:pt x="115" y="388"/>
                      <a:pt x="124" y="378"/>
                    </a:cubicBezTo>
                    <a:cubicBezTo>
                      <a:pt x="134" y="403"/>
                      <a:pt x="150" y="418"/>
                      <a:pt x="167" y="418"/>
                    </a:cubicBezTo>
                    <a:cubicBezTo>
                      <a:pt x="189" y="418"/>
                      <a:pt x="209" y="392"/>
                      <a:pt x="215" y="355"/>
                    </a:cubicBezTo>
                    <a:cubicBezTo>
                      <a:pt x="222" y="363"/>
                      <a:pt x="230" y="367"/>
                      <a:pt x="238" y="367"/>
                    </a:cubicBezTo>
                    <a:cubicBezTo>
                      <a:pt x="262" y="367"/>
                      <a:pt x="282" y="333"/>
                      <a:pt x="282" y="291"/>
                    </a:cubicBezTo>
                    <a:cubicBezTo>
                      <a:pt x="307" y="285"/>
                      <a:pt x="326" y="247"/>
                      <a:pt x="326" y="203"/>
                    </a:cubicBezTo>
                    <a:cubicBezTo>
                      <a:pt x="326" y="183"/>
                      <a:pt x="322" y="164"/>
                      <a:pt x="315" y="148"/>
                    </a:cubicBezTo>
                    <a:cubicBezTo>
                      <a:pt x="317" y="139"/>
                      <a:pt x="319" y="130"/>
                      <a:pt x="319" y="121"/>
                    </a:cubicBezTo>
                    <a:cubicBezTo>
                      <a:pt x="319" y="89"/>
                      <a:pt x="306" y="61"/>
                      <a:pt x="289" y="53"/>
                    </a:cubicBezTo>
                    <a:lnTo>
                      <a:pt x="289" y="52"/>
                    </a:lnTo>
                    <a:cubicBezTo>
                      <a:pt x="286" y="22"/>
                      <a:pt x="271" y="0"/>
                      <a:pt x="253" y="0"/>
                    </a:cubicBezTo>
                    <a:cubicBezTo>
                      <a:pt x="242" y="0"/>
                      <a:pt x="232" y="8"/>
                      <a:pt x="225" y="23"/>
                    </a:cubicBezTo>
                    <a:cubicBezTo>
                      <a:pt x="219" y="8"/>
                      <a:pt x="209" y="0"/>
                      <a:pt x="199" y="0"/>
                    </a:cubicBezTo>
                    <a:cubicBezTo>
                      <a:pt x="186" y="0"/>
                      <a:pt x="175" y="12"/>
                      <a:pt x="169" y="32"/>
                    </a:cubicBezTo>
                    <a:lnTo>
                      <a:pt x="169" y="33"/>
                    </a:lnTo>
                    <a:cubicBezTo>
                      <a:pt x="162" y="20"/>
                      <a:pt x="152" y="13"/>
                      <a:pt x="141" y="13"/>
                    </a:cubicBezTo>
                    <a:cubicBezTo>
                      <a:pt x="126" y="13"/>
                      <a:pt x="113" y="27"/>
                      <a:pt x="106" y="50"/>
                    </a:cubicBezTo>
                    <a:cubicBezTo>
                      <a:pt x="98" y="42"/>
                      <a:pt x="89" y="38"/>
                      <a:pt x="80" y="38"/>
                    </a:cubicBezTo>
                    <a:cubicBezTo>
                      <a:pt x="52" y="38"/>
                      <a:pt x="29" y="78"/>
                      <a:pt x="29" y="127"/>
                    </a:cubicBezTo>
                    <a:cubicBezTo>
                      <a:pt x="29" y="131"/>
                      <a:pt x="29" y="135"/>
                      <a:pt x="29" y="139"/>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43" name="Freeform 351">
                <a:extLst>
                  <a:ext uri="{FF2B5EF4-FFF2-40B4-BE49-F238E27FC236}">
                    <a16:creationId xmlns:a16="http://schemas.microsoft.com/office/drawing/2014/main" id="{8E7A3A07-1DE9-1338-4A61-C5A78076223D}"/>
                  </a:ext>
                </a:extLst>
              </p:cNvPr>
              <p:cNvSpPr>
                <a:spLocks/>
              </p:cNvSpPr>
              <p:nvPr/>
            </p:nvSpPr>
            <p:spPr bwMode="auto">
              <a:xfrm>
                <a:off x="1738" y="3163"/>
                <a:ext cx="37" cy="15"/>
              </a:xfrm>
              <a:custGeom>
                <a:avLst/>
                <a:gdLst>
                  <a:gd name="T0" fmla="*/ 0 w 19"/>
                  <a:gd name="T1" fmla="*/ 0 h 8"/>
                  <a:gd name="T2" fmla="*/ 2147483647 w 19"/>
                  <a:gd name="T3" fmla="*/ 2147483647 h 8"/>
                  <a:gd name="T4" fmla="*/ 2147483647 w 19"/>
                  <a:gd name="T5" fmla="*/ 2147483647 h 8"/>
                  <a:gd name="T6" fmla="*/ 0 60000 65536"/>
                  <a:gd name="T7" fmla="*/ 0 60000 65536"/>
                  <a:gd name="T8" fmla="*/ 0 60000 65536"/>
                </a:gdLst>
                <a:ahLst/>
                <a:cxnLst>
                  <a:cxn ang="T6">
                    <a:pos x="T0" y="T1"/>
                  </a:cxn>
                  <a:cxn ang="T7">
                    <a:pos x="T2" y="T3"/>
                  </a:cxn>
                  <a:cxn ang="T8">
                    <a:pos x="T4" y="T5"/>
                  </a:cxn>
                </a:cxnLst>
                <a:rect l="0" t="0" r="r" b="b"/>
                <a:pathLst>
                  <a:path w="19" h="8">
                    <a:moveTo>
                      <a:pt x="0" y="0"/>
                    </a:moveTo>
                    <a:cubicBezTo>
                      <a:pt x="5" y="5"/>
                      <a:pt x="11" y="8"/>
                      <a:pt x="17" y="8"/>
                    </a:cubicBezTo>
                    <a:cubicBezTo>
                      <a:pt x="18" y="8"/>
                      <a:pt x="18" y="8"/>
                      <a:pt x="19" y="8"/>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44" name="Freeform 352">
                <a:extLst>
                  <a:ext uri="{FF2B5EF4-FFF2-40B4-BE49-F238E27FC236}">
                    <a16:creationId xmlns:a16="http://schemas.microsoft.com/office/drawing/2014/main" id="{0F0AFDC1-0AC1-98AC-23C0-C897CB6E13DE}"/>
                  </a:ext>
                </a:extLst>
              </p:cNvPr>
              <p:cNvSpPr>
                <a:spLocks/>
              </p:cNvSpPr>
              <p:nvPr/>
            </p:nvSpPr>
            <p:spPr bwMode="auto">
              <a:xfrm>
                <a:off x="1792" y="3337"/>
                <a:ext cx="15" cy="8"/>
              </a:xfrm>
              <a:custGeom>
                <a:avLst/>
                <a:gdLst>
                  <a:gd name="T0" fmla="*/ 0 w 8"/>
                  <a:gd name="T1" fmla="*/ 2147483647 h 4"/>
                  <a:gd name="T2" fmla="*/ 2147483647 w 8"/>
                  <a:gd name="T3" fmla="*/ 0 h 4"/>
                  <a:gd name="T4" fmla="*/ 0 60000 65536"/>
                  <a:gd name="T5" fmla="*/ 0 60000 65536"/>
                </a:gdLst>
                <a:ahLst/>
                <a:cxnLst>
                  <a:cxn ang="T4">
                    <a:pos x="T0" y="T1"/>
                  </a:cxn>
                  <a:cxn ang="T5">
                    <a:pos x="T2" y="T3"/>
                  </a:cxn>
                </a:cxnLst>
                <a:rect l="0" t="0" r="r" b="b"/>
                <a:pathLst>
                  <a:path w="8" h="4">
                    <a:moveTo>
                      <a:pt x="0" y="4"/>
                    </a:moveTo>
                    <a:cubicBezTo>
                      <a:pt x="3" y="4"/>
                      <a:pt x="6" y="2"/>
                      <a:pt x="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45" name="Freeform 353">
                <a:extLst>
                  <a:ext uri="{FF2B5EF4-FFF2-40B4-BE49-F238E27FC236}">
                    <a16:creationId xmlns:a16="http://schemas.microsoft.com/office/drawing/2014/main" id="{D3294F84-8D58-C82A-4FF6-61F44E12AF57}"/>
                  </a:ext>
                </a:extLst>
              </p:cNvPr>
              <p:cNvSpPr>
                <a:spLocks/>
              </p:cNvSpPr>
              <p:nvPr/>
            </p:nvSpPr>
            <p:spPr bwMode="auto">
              <a:xfrm>
                <a:off x="1935" y="3383"/>
                <a:ext cx="10" cy="33"/>
              </a:xfrm>
              <a:custGeom>
                <a:avLst/>
                <a:gdLst>
                  <a:gd name="T0" fmla="*/ 0 w 5"/>
                  <a:gd name="T1" fmla="*/ 0 h 17"/>
                  <a:gd name="T2" fmla="*/ 2147483647 w 5"/>
                  <a:gd name="T3" fmla="*/ 2147483647 h 17"/>
                  <a:gd name="T4" fmla="*/ 0 60000 65536"/>
                  <a:gd name="T5" fmla="*/ 0 60000 65536"/>
                </a:gdLst>
                <a:ahLst/>
                <a:cxnLst>
                  <a:cxn ang="T4">
                    <a:pos x="T0" y="T1"/>
                  </a:cxn>
                  <a:cxn ang="T5">
                    <a:pos x="T2" y="T3"/>
                  </a:cxn>
                </a:cxnLst>
                <a:rect l="0" t="0" r="r" b="b"/>
                <a:pathLst>
                  <a:path w="5" h="17">
                    <a:moveTo>
                      <a:pt x="0" y="0"/>
                    </a:moveTo>
                    <a:cubicBezTo>
                      <a:pt x="1" y="6"/>
                      <a:pt x="3" y="12"/>
                      <a:pt x="5" y="17"/>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46" name="Freeform 354">
                <a:extLst>
                  <a:ext uri="{FF2B5EF4-FFF2-40B4-BE49-F238E27FC236}">
                    <a16:creationId xmlns:a16="http://schemas.microsoft.com/office/drawing/2014/main" id="{3F859C14-9DB9-B565-A712-FACCE9387D91}"/>
                  </a:ext>
                </a:extLst>
              </p:cNvPr>
              <p:cNvSpPr>
                <a:spLocks/>
              </p:cNvSpPr>
              <p:nvPr/>
            </p:nvSpPr>
            <p:spPr bwMode="auto">
              <a:xfrm>
                <a:off x="2119" y="3335"/>
                <a:ext cx="4" cy="37"/>
              </a:xfrm>
              <a:custGeom>
                <a:avLst/>
                <a:gdLst>
                  <a:gd name="T0" fmla="*/ 0 w 2"/>
                  <a:gd name="T1" fmla="*/ 2147483647 h 19"/>
                  <a:gd name="T2" fmla="*/ 2147483647 w 2"/>
                  <a:gd name="T3" fmla="*/ 0 h 19"/>
                  <a:gd name="T4" fmla="*/ 0 60000 65536"/>
                  <a:gd name="T5" fmla="*/ 0 60000 65536"/>
                </a:gdLst>
                <a:ahLst/>
                <a:cxnLst>
                  <a:cxn ang="T4">
                    <a:pos x="T0" y="T1"/>
                  </a:cxn>
                  <a:cxn ang="T5">
                    <a:pos x="T2" y="T3"/>
                  </a:cxn>
                </a:cxnLst>
                <a:rect l="0" t="0" r="r" b="b"/>
                <a:pathLst>
                  <a:path w="2" h="19">
                    <a:moveTo>
                      <a:pt x="0" y="19"/>
                    </a:moveTo>
                    <a:cubicBezTo>
                      <a:pt x="1" y="13"/>
                      <a:pt x="2" y="6"/>
                      <a:pt x="2"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47" name="Freeform 355">
                <a:extLst>
                  <a:ext uri="{FF2B5EF4-FFF2-40B4-BE49-F238E27FC236}">
                    <a16:creationId xmlns:a16="http://schemas.microsoft.com/office/drawing/2014/main" id="{A54EFA3F-9B5F-0DB0-2762-9DE862CC9B98}"/>
                  </a:ext>
                </a:extLst>
              </p:cNvPr>
              <p:cNvSpPr>
                <a:spLocks/>
              </p:cNvSpPr>
              <p:nvPr/>
            </p:nvSpPr>
            <p:spPr bwMode="auto">
              <a:xfrm>
                <a:off x="2202" y="3117"/>
                <a:ext cx="45" cy="132"/>
              </a:xfrm>
              <a:custGeom>
                <a:avLst/>
                <a:gdLst>
                  <a:gd name="T0" fmla="*/ 2147483647 w 24"/>
                  <a:gd name="T1" fmla="*/ 2147483647 h 69"/>
                  <a:gd name="T2" fmla="*/ 2147483647 w 24"/>
                  <a:gd name="T3" fmla="*/ 2147483647 h 69"/>
                  <a:gd name="T4" fmla="*/ 0 w 24"/>
                  <a:gd name="T5" fmla="*/ 0 h 69"/>
                  <a:gd name="T6" fmla="*/ 0 60000 65536"/>
                  <a:gd name="T7" fmla="*/ 0 60000 65536"/>
                  <a:gd name="T8" fmla="*/ 0 60000 65536"/>
                </a:gdLst>
                <a:ahLst/>
                <a:cxnLst>
                  <a:cxn ang="T6">
                    <a:pos x="T0" y="T1"/>
                  </a:cxn>
                  <a:cxn ang="T7">
                    <a:pos x="T2" y="T3"/>
                  </a:cxn>
                  <a:cxn ang="T8">
                    <a:pos x="T4" y="T5"/>
                  </a:cxn>
                </a:cxnLst>
                <a:rect l="0" t="0" r="r" b="b"/>
                <a:pathLst>
                  <a:path w="24" h="69">
                    <a:moveTo>
                      <a:pt x="24" y="69"/>
                    </a:moveTo>
                    <a:cubicBezTo>
                      <a:pt x="24" y="69"/>
                      <a:pt x="24" y="69"/>
                      <a:pt x="24" y="69"/>
                    </a:cubicBezTo>
                    <a:cubicBezTo>
                      <a:pt x="24" y="39"/>
                      <a:pt x="15" y="13"/>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48" name="Freeform 356">
                <a:extLst>
                  <a:ext uri="{FF2B5EF4-FFF2-40B4-BE49-F238E27FC236}">
                    <a16:creationId xmlns:a16="http://schemas.microsoft.com/office/drawing/2014/main" id="{8A514DDC-681A-36A3-6B75-52E50C872533}"/>
                  </a:ext>
                </a:extLst>
              </p:cNvPr>
              <p:cNvSpPr>
                <a:spLocks/>
              </p:cNvSpPr>
              <p:nvPr/>
            </p:nvSpPr>
            <p:spPr bwMode="auto">
              <a:xfrm>
                <a:off x="2290" y="2975"/>
                <a:ext cx="21" cy="50"/>
              </a:xfrm>
              <a:custGeom>
                <a:avLst/>
                <a:gdLst>
                  <a:gd name="T0" fmla="*/ 0 w 11"/>
                  <a:gd name="T1" fmla="*/ 2147483647 h 26"/>
                  <a:gd name="T2" fmla="*/ 2147483647 w 11"/>
                  <a:gd name="T3" fmla="*/ 0 h 26"/>
                  <a:gd name="T4" fmla="*/ 0 60000 65536"/>
                  <a:gd name="T5" fmla="*/ 0 60000 65536"/>
                </a:gdLst>
                <a:ahLst/>
                <a:cxnLst>
                  <a:cxn ang="T4">
                    <a:pos x="T0" y="T1"/>
                  </a:cxn>
                  <a:cxn ang="T5">
                    <a:pos x="T2" y="T3"/>
                  </a:cxn>
                </a:cxnLst>
                <a:rect l="0" t="0" r="r" b="b"/>
                <a:pathLst>
                  <a:path w="11" h="26">
                    <a:moveTo>
                      <a:pt x="0" y="26"/>
                    </a:moveTo>
                    <a:cubicBezTo>
                      <a:pt x="5" y="19"/>
                      <a:pt x="9" y="10"/>
                      <a:pt x="11"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49" name="Freeform 357">
                <a:extLst>
                  <a:ext uri="{FF2B5EF4-FFF2-40B4-BE49-F238E27FC236}">
                    <a16:creationId xmlns:a16="http://schemas.microsoft.com/office/drawing/2014/main" id="{6379127E-99F9-77BC-1D6C-22D681F945B1}"/>
                  </a:ext>
                </a:extLst>
              </p:cNvPr>
              <p:cNvSpPr>
                <a:spLocks/>
              </p:cNvSpPr>
              <p:nvPr/>
            </p:nvSpPr>
            <p:spPr bwMode="auto">
              <a:xfrm>
                <a:off x="2261" y="2791"/>
                <a:ext cx="2" cy="25"/>
              </a:xfrm>
              <a:custGeom>
                <a:avLst/>
                <a:gdLst>
                  <a:gd name="T0" fmla="*/ 2147483647 w 1"/>
                  <a:gd name="T1" fmla="*/ 2147483647 h 13"/>
                  <a:gd name="T2" fmla="*/ 2147483647 w 1"/>
                  <a:gd name="T3" fmla="*/ 2147483647 h 13"/>
                  <a:gd name="T4" fmla="*/ 0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1" y="13"/>
                    </a:moveTo>
                    <a:cubicBezTo>
                      <a:pt x="1" y="12"/>
                      <a:pt x="1" y="12"/>
                      <a:pt x="1" y="12"/>
                    </a:cubicBezTo>
                    <a:cubicBezTo>
                      <a:pt x="1" y="8"/>
                      <a:pt x="0"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50" name="Freeform 358">
                <a:extLst>
                  <a:ext uri="{FF2B5EF4-FFF2-40B4-BE49-F238E27FC236}">
                    <a16:creationId xmlns:a16="http://schemas.microsoft.com/office/drawing/2014/main" id="{EA9734BB-2071-0A34-BC45-6AB7D3DA5A29}"/>
                  </a:ext>
                </a:extLst>
              </p:cNvPr>
              <p:cNvSpPr>
                <a:spLocks/>
              </p:cNvSpPr>
              <p:nvPr/>
            </p:nvSpPr>
            <p:spPr bwMode="auto">
              <a:xfrm>
                <a:off x="2127" y="2735"/>
                <a:ext cx="11" cy="29"/>
              </a:xfrm>
              <a:custGeom>
                <a:avLst/>
                <a:gdLst>
                  <a:gd name="T0" fmla="*/ 2147483647 w 6"/>
                  <a:gd name="T1" fmla="*/ 0 h 15"/>
                  <a:gd name="T2" fmla="*/ 0 w 6"/>
                  <a:gd name="T3" fmla="*/ 2147483647 h 15"/>
                  <a:gd name="T4" fmla="*/ 0 60000 65536"/>
                  <a:gd name="T5" fmla="*/ 0 60000 65536"/>
                </a:gdLst>
                <a:ahLst/>
                <a:cxnLst>
                  <a:cxn ang="T4">
                    <a:pos x="T0" y="T1"/>
                  </a:cxn>
                  <a:cxn ang="T5">
                    <a:pos x="T2" y="T3"/>
                  </a:cxn>
                </a:cxnLst>
                <a:rect l="0" t="0" r="r" b="b"/>
                <a:pathLst>
                  <a:path w="6" h="15">
                    <a:moveTo>
                      <a:pt x="6" y="0"/>
                    </a:moveTo>
                    <a:cubicBezTo>
                      <a:pt x="4" y="4"/>
                      <a:pt x="2" y="9"/>
                      <a:pt x="0" y="15"/>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51" name="Freeform 359">
                <a:extLst>
                  <a:ext uri="{FF2B5EF4-FFF2-40B4-BE49-F238E27FC236}">
                    <a16:creationId xmlns:a16="http://schemas.microsoft.com/office/drawing/2014/main" id="{E802C0FA-B47B-B9D0-48A9-164C811B3CE1}"/>
                  </a:ext>
                </a:extLst>
              </p:cNvPr>
              <p:cNvSpPr>
                <a:spLocks/>
              </p:cNvSpPr>
              <p:nvPr/>
            </p:nvSpPr>
            <p:spPr bwMode="auto">
              <a:xfrm>
                <a:off x="2027" y="2752"/>
                <a:ext cx="4" cy="25"/>
              </a:xfrm>
              <a:custGeom>
                <a:avLst/>
                <a:gdLst>
                  <a:gd name="T0" fmla="*/ 2147483647 w 2"/>
                  <a:gd name="T1" fmla="*/ 0 h 13"/>
                  <a:gd name="T2" fmla="*/ 0 w 2"/>
                  <a:gd name="T3" fmla="*/ 2147483647 h 13"/>
                  <a:gd name="T4" fmla="*/ 0 60000 65536"/>
                  <a:gd name="T5" fmla="*/ 0 60000 65536"/>
                </a:gdLst>
                <a:ahLst/>
                <a:cxnLst>
                  <a:cxn ang="T4">
                    <a:pos x="T0" y="T1"/>
                  </a:cxn>
                  <a:cxn ang="T5">
                    <a:pos x="T2" y="T3"/>
                  </a:cxn>
                </a:cxnLst>
                <a:rect l="0" t="0" r="r" b="b"/>
                <a:pathLst>
                  <a:path w="2" h="13">
                    <a:moveTo>
                      <a:pt x="2" y="0"/>
                    </a:moveTo>
                    <a:cubicBezTo>
                      <a:pt x="1" y="4"/>
                      <a:pt x="0" y="9"/>
                      <a:pt x="0" y="13"/>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52" name="Freeform 360">
                <a:extLst>
                  <a:ext uri="{FF2B5EF4-FFF2-40B4-BE49-F238E27FC236}">
                    <a16:creationId xmlns:a16="http://schemas.microsoft.com/office/drawing/2014/main" id="{180A511C-13E7-F444-F384-F3D91ACBCE2A}"/>
                  </a:ext>
                </a:extLst>
              </p:cNvPr>
              <p:cNvSpPr>
                <a:spLocks/>
              </p:cNvSpPr>
              <p:nvPr/>
            </p:nvSpPr>
            <p:spPr bwMode="auto">
              <a:xfrm>
                <a:off x="1911" y="2787"/>
                <a:ext cx="17" cy="25"/>
              </a:xfrm>
              <a:custGeom>
                <a:avLst/>
                <a:gdLst>
                  <a:gd name="T0" fmla="*/ 2147483647 w 9"/>
                  <a:gd name="T1" fmla="*/ 2147483647 h 13"/>
                  <a:gd name="T2" fmla="*/ 0 w 9"/>
                  <a:gd name="T3" fmla="*/ 0 h 13"/>
                  <a:gd name="T4" fmla="*/ 0 60000 65536"/>
                  <a:gd name="T5" fmla="*/ 0 60000 65536"/>
                </a:gdLst>
                <a:ahLst/>
                <a:cxnLst>
                  <a:cxn ang="T4">
                    <a:pos x="T0" y="T1"/>
                  </a:cxn>
                  <a:cxn ang="T5">
                    <a:pos x="T2" y="T3"/>
                  </a:cxn>
                </a:cxnLst>
                <a:rect l="0" t="0" r="r" b="b"/>
                <a:pathLst>
                  <a:path w="9" h="13">
                    <a:moveTo>
                      <a:pt x="9" y="13"/>
                    </a:moveTo>
                    <a:cubicBezTo>
                      <a:pt x="6" y="8"/>
                      <a:pt x="3" y="4"/>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53" name="Freeform 361">
                <a:extLst>
                  <a:ext uri="{FF2B5EF4-FFF2-40B4-BE49-F238E27FC236}">
                    <a16:creationId xmlns:a16="http://schemas.microsoft.com/office/drawing/2014/main" id="{15DA2539-9B7E-A5D8-BFA8-039680D76281}"/>
                  </a:ext>
                </a:extLst>
              </p:cNvPr>
              <p:cNvSpPr>
                <a:spLocks/>
              </p:cNvSpPr>
              <p:nvPr/>
            </p:nvSpPr>
            <p:spPr bwMode="auto">
              <a:xfrm>
                <a:off x="1763" y="2957"/>
                <a:ext cx="4" cy="27"/>
              </a:xfrm>
              <a:custGeom>
                <a:avLst/>
                <a:gdLst>
                  <a:gd name="T0" fmla="*/ 0 w 2"/>
                  <a:gd name="T1" fmla="*/ 0 h 14"/>
                  <a:gd name="T2" fmla="*/ 2147483647 w 2"/>
                  <a:gd name="T3" fmla="*/ 2147483647 h 14"/>
                  <a:gd name="T4" fmla="*/ 0 60000 65536"/>
                  <a:gd name="T5" fmla="*/ 0 60000 65536"/>
                </a:gdLst>
                <a:ahLst/>
                <a:cxnLst>
                  <a:cxn ang="T4">
                    <a:pos x="T0" y="T1"/>
                  </a:cxn>
                  <a:cxn ang="T5">
                    <a:pos x="T2" y="T3"/>
                  </a:cxn>
                </a:cxnLst>
                <a:rect l="0" t="0" r="r" b="b"/>
                <a:pathLst>
                  <a:path w="2" h="14">
                    <a:moveTo>
                      <a:pt x="0" y="0"/>
                    </a:moveTo>
                    <a:cubicBezTo>
                      <a:pt x="1" y="5"/>
                      <a:pt x="1" y="9"/>
                      <a:pt x="2" y="14"/>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72727" name="Line 363">
            <a:extLst>
              <a:ext uri="{FF2B5EF4-FFF2-40B4-BE49-F238E27FC236}">
                <a16:creationId xmlns:a16="http://schemas.microsoft.com/office/drawing/2014/main" id="{0609BAE3-6198-260E-585F-36475AA0703F}"/>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8" name="Text Box 365">
            <a:extLst>
              <a:ext uri="{FF2B5EF4-FFF2-40B4-BE49-F238E27FC236}">
                <a16:creationId xmlns:a16="http://schemas.microsoft.com/office/drawing/2014/main" id="{9A42BBF2-260C-FBA6-56DA-DF57E07B447F}"/>
              </a:ext>
            </a:extLst>
          </p:cNvPr>
          <p:cNvSpPr txBox="1">
            <a:spLocks noChangeArrowheads="1"/>
          </p:cNvSpPr>
          <p:nvPr/>
        </p:nvSpPr>
        <p:spPr bwMode="auto">
          <a:xfrm>
            <a:off x="685800" y="6477000"/>
            <a:ext cx="8458200" cy="307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rPr>
              <a:t>(Altman and Alexander 2012, OR-WA PIF; Seavy and Alexander 2011, JWM; Betts et al. 2010, Eco Apps)</a:t>
            </a:r>
          </a:p>
        </p:txBody>
      </p:sp>
      <p:sp>
        <p:nvSpPr>
          <p:cNvPr id="72729" name="Rectangle 4">
            <a:extLst>
              <a:ext uri="{FF2B5EF4-FFF2-40B4-BE49-F238E27FC236}">
                <a16:creationId xmlns:a16="http://schemas.microsoft.com/office/drawing/2014/main" id="{425EFDD4-946E-7353-3E11-0C521981F37F}"/>
              </a:ext>
            </a:extLst>
          </p:cNvPr>
          <p:cNvSpPr>
            <a:spLocks noChangeArrowheads="1"/>
          </p:cNvSpPr>
          <p:nvPr/>
        </p:nvSpPr>
        <p:spPr bwMode="auto">
          <a:xfrm>
            <a:off x="152400" y="228600"/>
            <a:ext cx="73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Forest Management Habitat Models</a:t>
            </a:r>
          </a:p>
        </p:txBody>
      </p:sp>
      <p:pic>
        <p:nvPicPr>
          <p:cNvPr id="72730" name="Picture 3">
            <a:extLst>
              <a:ext uri="{FF2B5EF4-FFF2-40B4-BE49-F238E27FC236}">
                <a16:creationId xmlns:a16="http://schemas.microsoft.com/office/drawing/2014/main" id="{B29A44B5-417E-3739-92D8-830C18706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31" name="Text Box 4">
            <a:extLst>
              <a:ext uri="{FF2B5EF4-FFF2-40B4-BE49-F238E27FC236}">
                <a16:creationId xmlns:a16="http://schemas.microsoft.com/office/drawing/2014/main" id="{0742EF8D-DA92-962D-A529-C3328BA95AC1}"/>
              </a:ext>
            </a:extLst>
          </p:cNvPr>
          <p:cNvSpPr txBox="1">
            <a:spLocks noChangeArrowheads="1"/>
          </p:cNvSpPr>
          <p:nvPr/>
        </p:nvSpPr>
        <p:spPr bwMode="auto">
          <a:xfrm>
            <a:off x="2667000" y="5927725"/>
            <a:ext cx="6324600" cy="3079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
              </a:spcBef>
            </a:pPr>
            <a:r>
              <a:rPr lang="en-US" altLang="en-US" sz="1400" b="1">
                <a:latin typeface="Arial" panose="020B0604020202020204" pitchFamily="34" charset="0"/>
              </a:rPr>
              <a:t>* Oregon-Washington PIF Focal Species (Western Coniferous Forests)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transparent logo small">
            <a:extLst>
              <a:ext uri="{FF2B5EF4-FFF2-40B4-BE49-F238E27FC236}">
                <a16:creationId xmlns:a16="http://schemas.microsoft.com/office/drawing/2014/main" id="{4B5DADF4-C93C-2D62-0475-EAAFBF5CF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12446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13">
            <a:extLst>
              <a:ext uri="{FF2B5EF4-FFF2-40B4-BE49-F238E27FC236}">
                <a16:creationId xmlns:a16="http://schemas.microsoft.com/office/drawing/2014/main" id="{E670868A-8411-8970-3C04-8FDB89D20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33525"/>
            <a:ext cx="5962650" cy="5248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2" name="Picture 1">
            <a:extLst>
              <a:ext uri="{FF2B5EF4-FFF2-40B4-BE49-F238E27FC236}">
                <a16:creationId xmlns:a16="http://schemas.microsoft.com/office/drawing/2014/main" id="{BE08A6FE-FD5E-A6B4-8D7B-5F42723B474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8150" y="2446338"/>
            <a:ext cx="1695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
            <a:extLst>
              <a:ext uri="{FF2B5EF4-FFF2-40B4-BE49-F238E27FC236}">
                <a16:creationId xmlns:a16="http://schemas.microsoft.com/office/drawing/2014/main" id="{73BD8D9E-F517-332E-15C6-AD9BE6074A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2">
            <a:extLst>
              <a:ext uri="{FF2B5EF4-FFF2-40B4-BE49-F238E27FC236}">
                <a16:creationId xmlns:a16="http://schemas.microsoft.com/office/drawing/2014/main" id="{678EFD96-8678-EE14-BB1B-3469DF346AD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6663" y="1584325"/>
            <a:ext cx="13160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3">
            <a:extLst>
              <a:ext uri="{FF2B5EF4-FFF2-40B4-BE49-F238E27FC236}">
                <a16:creationId xmlns:a16="http://schemas.microsoft.com/office/drawing/2014/main" id="{1F3A4897-C16C-1BC8-4A16-6385E11EAAD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6188" y="4079875"/>
            <a:ext cx="2665412" cy="2701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2">
            <a:extLst>
              <a:ext uri="{FF2B5EF4-FFF2-40B4-BE49-F238E27FC236}">
                <a16:creationId xmlns:a16="http://schemas.microsoft.com/office/drawing/2014/main" id="{C6117C61-3A57-C281-FC15-4D358DEC6E7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3200400"/>
            <a:ext cx="153193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a:extLst>
              <a:ext uri="{FF2B5EF4-FFF2-40B4-BE49-F238E27FC236}">
                <a16:creationId xmlns:a16="http://schemas.microsoft.com/office/drawing/2014/main" id="{3A23D526-47E7-792B-4DA0-B517118B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8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Text Box 29">
            <a:extLst>
              <a:ext uri="{FF2B5EF4-FFF2-40B4-BE49-F238E27FC236}">
                <a16:creationId xmlns:a16="http://schemas.microsoft.com/office/drawing/2014/main" id="{9CF7CCA4-7891-9220-C3B5-9360167DA44A}"/>
              </a:ext>
            </a:extLst>
          </p:cNvPr>
          <p:cNvSpPr txBox="1">
            <a:spLocks noChangeArrowheads="1"/>
          </p:cNvSpPr>
          <p:nvPr/>
        </p:nvSpPr>
        <p:spPr bwMode="auto">
          <a:xfrm>
            <a:off x="4419600" y="6550025"/>
            <a:ext cx="4724400" cy="307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cs typeface="Arial" panose="020B0604020202020204" pitchFamily="34" charset="0"/>
              </a:rPr>
              <a:t>(North American Bird Conservation Initiative 2010)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666233E0-ED4B-8209-53A4-971A95ED9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00213"/>
            <a:ext cx="2684463" cy="4459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2">
            <a:extLst>
              <a:ext uri="{FF2B5EF4-FFF2-40B4-BE49-F238E27FC236}">
                <a16:creationId xmlns:a16="http://schemas.microsoft.com/office/drawing/2014/main" id="{2145DC8E-9E7C-61EF-D08C-5CF4FC7DE0F8}"/>
              </a:ext>
            </a:extLst>
          </p:cNvPr>
          <p:cNvSpPr>
            <a:spLocks noGrp="1" noChangeArrowheads="1"/>
          </p:cNvSpPr>
          <p:nvPr>
            <p:ph type="title" idx="4294967295"/>
          </p:nvPr>
        </p:nvSpPr>
        <p:spPr>
          <a:xfrm>
            <a:off x="228600" y="152400"/>
            <a:ext cx="8534400" cy="762000"/>
          </a:xfrm>
        </p:spPr>
        <p:txBody>
          <a:bodyPr/>
          <a:lstStyle/>
          <a:p>
            <a:pPr eaLnBrk="1" hangingPunct="1"/>
            <a:r>
              <a:rPr lang="en-US" altLang="en-US" sz="3200" b="1">
                <a:latin typeface="Gill Sans MT" panose="020B0502020104020203" pitchFamily="34" charset="0"/>
              </a:rPr>
              <a:t>Science and data based tools to help with climate smart decision making</a:t>
            </a:r>
          </a:p>
        </p:txBody>
      </p:sp>
      <p:sp>
        <p:nvSpPr>
          <p:cNvPr id="75780" name="Line 3">
            <a:extLst>
              <a:ext uri="{FF2B5EF4-FFF2-40B4-BE49-F238E27FC236}">
                <a16:creationId xmlns:a16="http://schemas.microsoft.com/office/drawing/2014/main" id="{346C410E-0C0B-C0C7-AF31-00D180AB3EEE}"/>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2">
            <a:extLst>
              <a:ext uri="{FF2B5EF4-FFF2-40B4-BE49-F238E27FC236}">
                <a16:creationId xmlns:a16="http://schemas.microsoft.com/office/drawing/2014/main" id="{A2A13194-7A9D-48AD-57FB-B565DE8E5E9B}"/>
              </a:ext>
            </a:extLst>
          </p:cNvPr>
          <p:cNvSpPr txBox="1">
            <a:spLocks/>
          </p:cNvSpPr>
          <p:nvPr/>
        </p:nvSpPr>
        <p:spPr>
          <a:xfrm>
            <a:off x="152400" y="1454150"/>
            <a:ext cx="4173538" cy="4718050"/>
          </a:xfrm>
          <a:prstGeom prst="rect">
            <a:avLst/>
          </a:prstGeom>
        </p:spPr>
        <p:txBody>
          <a:bodyPr/>
          <a:lstStyle/>
          <a:p>
            <a:pPr marL="342900" indent="-342900" algn="ctr" eaLnBrk="0" hangingPunct="0">
              <a:spcBef>
                <a:spcPct val="20000"/>
              </a:spcBef>
              <a:defRPr/>
            </a:pPr>
            <a:r>
              <a:rPr lang="en-US" b="1" kern="0" dirty="0">
                <a:latin typeface="Gill Sans MT" pitchFamily="34" charset="0"/>
              </a:rPr>
              <a:t>Project Approach</a:t>
            </a:r>
          </a:p>
          <a:p>
            <a:pPr marL="457200" indent="-457200" eaLnBrk="0" hangingPunct="0">
              <a:spcBef>
                <a:spcPct val="20000"/>
              </a:spcBef>
              <a:buFont typeface="+mj-lt"/>
              <a:buAutoNum type="arabicPeriod"/>
              <a:defRPr/>
            </a:pPr>
            <a:r>
              <a:rPr lang="en-US" sz="2000" kern="0" dirty="0">
                <a:latin typeface="Gill Sans MT" pitchFamily="34" charset="0"/>
              </a:rPr>
              <a:t>Identify, obtain, federate and curate existing avian observations</a:t>
            </a:r>
          </a:p>
          <a:p>
            <a:pPr marL="457200" indent="-457200" eaLnBrk="0" hangingPunct="0">
              <a:spcBef>
                <a:spcPct val="20000"/>
              </a:spcBef>
              <a:buFont typeface="+mj-lt"/>
              <a:buAutoNum type="arabicPeriod"/>
              <a:defRPr/>
            </a:pPr>
            <a:r>
              <a:rPr lang="en-US" sz="2000" kern="0" dirty="0">
                <a:latin typeface="Gill Sans MT" pitchFamily="34" charset="0"/>
              </a:rPr>
              <a:t>Compile GIS layers of current/future climate; use to assess exposure</a:t>
            </a:r>
          </a:p>
          <a:p>
            <a:pPr marL="457200" indent="-457200" eaLnBrk="0" hangingPunct="0">
              <a:spcBef>
                <a:spcPct val="20000"/>
              </a:spcBef>
              <a:buFont typeface="+mj-lt"/>
              <a:buAutoNum type="arabicPeriod"/>
              <a:defRPr/>
            </a:pPr>
            <a:r>
              <a:rPr lang="en-US" sz="2000" kern="0" dirty="0">
                <a:latin typeface="Gill Sans MT" pitchFamily="34" charset="0"/>
              </a:rPr>
              <a:t>Model current/future distribution and abundance of 26 land bird species</a:t>
            </a:r>
          </a:p>
          <a:p>
            <a:pPr marL="457200" indent="-457200" eaLnBrk="0" hangingPunct="0">
              <a:spcBef>
                <a:spcPct val="20000"/>
              </a:spcBef>
              <a:buFont typeface="+mj-lt"/>
              <a:buAutoNum type="arabicPeriod"/>
              <a:defRPr/>
            </a:pPr>
            <a:r>
              <a:rPr lang="en-US" sz="2000" kern="0" dirty="0">
                <a:latin typeface="Gill Sans MT" pitchFamily="34" charset="0"/>
              </a:rPr>
              <a:t>Use models to estimate conservation priorities</a:t>
            </a:r>
          </a:p>
          <a:p>
            <a:pPr marL="457200" indent="-457200" eaLnBrk="0" hangingPunct="0">
              <a:spcBef>
                <a:spcPct val="20000"/>
              </a:spcBef>
              <a:buFont typeface="+mj-lt"/>
              <a:buAutoNum type="arabicPeriod"/>
              <a:defRPr/>
            </a:pPr>
            <a:r>
              <a:rPr lang="en-US" sz="2000" kern="0" dirty="0">
                <a:latin typeface="Gill Sans MT" pitchFamily="34" charset="0"/>
              </a:rPr>
              <a:t>Create tools where managers can use the models to support decisions</a:t>
            </a:r>
          </a:p>
          <a:p>
            <a:pPr marL="457200" indent="-457200" eaLnBrk="0" hangingPunct="0">
              <a:spcBef>
                <a:spcPct val="20000"/>
              </a:spcBef>
              <a:buFont typeface="+mj-lt"/>
              <a:buAutoNum type="arabicPeriod"/>
              <a:defRPr/>
            </a:pPr>
            <a:endParaRPr lang="en-US" sz="3200" kern="0" dirty="0">
              <a:latin typeface="Gill Sans MT" pitchFamily="34" charset="0"/>
            </a:endParaRPr>
          </a:p>
        </p:txBody>
      </p:sp>
      <p:pic>
        <p:nvPicPr>
          <p:cNvPr id="9" name="Picture 7">
            <a:extLst>
              <a:ext uri="{FF2B5EF4-FFF2-40B4-BE49-F238E27FC236}">
                <a16:creationId xmlns:a16="http://schemas.microsoft.com/office/drawing/2014/main" id="{40C16422-3466-57F3-E659-ED7AE370E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025" t="11543" r="1288" b="33049"/>
          <a:stretch>
            <a:fillRect/>
          </a:stretch>
        </p:blipFill>
        <p:spPr bwMode="auto">
          <a:xfrm>
            <a:off x="4495800" y="2819400"/>
            <a:ext cx="44481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limate_examples.png">
            <a:extLst>
              <a:ext uri="{FF2B5EF4-FFF2-40B4-BE49-F238E27FC236}">
                <a16:creationId xmlns:a16="http://schemas.microsoft.com/office/drawing/2014/main" id="{BABAFC21-3E97-9D98-EB8D-2E148B4D0C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057400"/>
            <a:ext cx="41417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it_caro_mean.png">
            <a:extLst>
              <a:ext uri="{FF2B5EF4-FFF2-40B4-BE49-F238E27FC236}">
                <a16:creationId xmlns:a16="http://schemas.microsoft.com/office/drawing/2014/main" id="{A1B9DD15-8D9C-B18A-8C61-CEE92F4BA5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2065338"/>
            <a:ext cx="4360863"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0" descr="Zonation_conifer.png">
            <a:extLst>
              <a:ext uri="{FF2B5EF4-FFF2-40B4-BE49-F238E27FC236}">
                <a16:creationId xmlns:a16="http://schemas.microsoft.com/office/drawing/2014/main" id="{91C91411-855F-40C9-EA97-B6F84C519F43}"/>
              </a:ext>
            </a:extLst>
          </p:cNvPr>
          <p:cNvPicPr>
            <a:picLocks noChangeAspect="1"/>
          </p:cNvPicPr>
          <p:nvPr/>
        </p:nvPicPr>
        <p:blipFill>
          <a:blip r:embed="rId7">
            <a:extLst>
              <a:ext uri="{28A0092B-C50C-407E-A947-70E740481C1C}">
                <a14:useLocalDpi xmlns:a14="http://schemas.microsoft.com/office/drawing/2010/main" val="0"/>
              </a:ext>
            </a:extLst>
          </a:blip>
          <a:srcRect l="47263"/>
          <a:stretch>
            <a:fillRect/>
          </a:stretch>
        </p:blipFill>
        <p:spPr bwMode="auto">
          <a:xfrm>
            <a:off x="5867400" y="1752600"/>
            <a:ext cx="1795463"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B2B2B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B2B2B2"/>
                                      </p:to>
                                    </p:animClr>
                                  </p:sub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D5CC493-843B-3451-15A5-FFBE977C8D09}"/>
              </a:ext>
            </a:extLst>
          </p:cNvPr>
          <p:cNvSpPr>
            <a:spLocks noGrp="1" noChangeArrowheads="1"/>
          </p:cNvSpPr>
          <p:nvPr>
            <p:ph type="title" idx="4294967295"/>
          </p:nvPr>
        </p:nvSpPr>
        <p:spPr>
          <a:xfrm>
            <a:off x="152400" y="228600"/>
            <a:ext cx="8839200" cy="762000"/>
          </a:xfrm>
        </p:spPr>
        <p:txBody>
          <a:bodyPr/>
          <a:lstStyle/>
          <a:p>
            <a:pPr eaLnBrk="1" hangingPunct="1"/>
            <a:r>
              <a:rPr lang="en-US" altLang="en-US" sz="3200" b="1">
                <a:latin typeface="Gill Sans MT" panose="020B0502020104020203" pitchFamily="34" charset="0"/>
              </a:rPr>
              <a:t>Vegetation: </a:t>
            </a:r>
            <a:br>
              <a:rPr lang="en-US" altLang="en-US" sz="3200" b="1">
                <a:latin typeface="Gill Sans MT" panose="020B0502020104020203" pitchFamily="34" charset="0"/>
              </a:rPr>
            </a:br>
            <a:r>
              <a:rPr lang="en-US" altLang="en-US" sz="3200" b="1">
                <a:latin typeface="Gill Sans MT" panose="020B0502020104020203" pitchFamily="34" charset="0"/>
              </a:rPr>
              <a:t>What classification works well for managers?</a:t>
            </a:r>
          </a:p>
        </p:txBody>
      </p:sp>
      <p:sp>
        <p:nvSpPr>
          <p:cNvPr id="76803" name="Line 3">
            <a:extLst>
              <a:ext uri="{FF2B5EF4-FFF2-40B4-BE49-F238E27FC236}">
                <a16:creationId xmlns:a16="http://schemas.microsoft.com/office/drawing/2014/main" id="{9161C295-49B0-D00C-A33C-3EC8570A6D42}"/>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6804" name="Content Placeholder 4" descr="Vegetation_examples.png">
            <a:extLst>
              <a:ext uri="{FF2B5EF4-FFF2-40B4-BE49-F238E27FC236}">
                <a16:creationId xmlns:a16="http://schemas.microsoft.com/office/drawing/2014/main" id="{492B560C-3A7B-8555-8B1E-C4066DCB41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5313" y="2103438"/>
            <a:ext cx="4602162"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BF8E6FA3-F1E8-EDC9-323B-D9CC361A721A}"/>
              </a:ext>
            </a:extLst>
          </p:cNvPr>
          <p:cNvSpPr txBox="1">
            <a:spLocks/>
          </p:cNvSpPr>
          <p:nvPr/>
        </p:nvSpPr>
        <p:spPr>
          <a:xfrm>
            <a:off x="0" y="1371600"/>
            <a:ext cx="4360863" cy="3178175"/>
          </a:xfrm>
          <a:prstGeom prst="rect">
            <a:avLst/>
          </a:prstGeom>
        </p:spPr>
        <p:txBody>
          <a:bodyPr/>
          <a:lstStyle/>
          <a:p>
            <a:pPr marL="342900" indent="-342900" eaLnBrk="0" hangingPunct="0">
              <a:spcBef>
                <a:spcPts val="0"/>
              </a:spcBef>
              <a:buFontTx/>
              <a:buChar char="•"/>
              <a:defRPr/>
            </a:pPr>
            <a:r>
              <a:rPr lang="en-US" sz="3200" kern="0" dirty="0">
                <a:latin typeface="Gill Sans MT" pitchFamily="34" charset="0"/>
              </a:rPr>
              <a:t>Explored several sources of vegetation maps</a:t>
            </a:r>
          </a:p>
          <a:p>
            <a:pPr marL="742950" lvl="1" indent="-285750" eaLnBrk="0" hangingPunct="0">
              <a:spcBef>
                <a:spcPts val="0"/>
              </a:spcBef>
              <a:buFontTx/>
              <a:buChar char="–"/>
              <a:defRPr/>
            </a:pPr>
            <a:r>
              <a:rPr lang="en-US" sz="2800" kern="0" dirty="0">
                <a:latin typeface="Gill Sans MT" pitchFamily="34" charset="0"/>
              </a:rPr>
              <a:t>Can we project into the future?</a:t>
            </a:r>
          </a:p>
          <a:p>
            <a:pPr marL="742950" lvl="1" indent="-285750" eaLnBrk="0" hangingPunct="0">
              <a:spcBef>
                <a:spcPts val="0"/>
              </a:spcBef>
              <a:buFontTx/>
              <a:buChar char="–"/>
              <a:defRPr/>
            </a:pPr>
            <a:r>
              <a:rPr lang="en-US" sz="2800" kern="0" dirty="0">
                <a:latin typeface="Gill Sans MT" pitchFamily="34" charset="0"/>
              </a:rPr>
              <a:t>Do we have avian observations associated with each type?</a:t>
            </a:r>
          </a:p>
          <a:p>
            <a:pPr marL="742950" lvl="1" indent="-285750" eaLnBrk="0" hangingPunct="0">
              <a:spcBef>
                <a:spcPts val="0"/>
              </a:spcBef>
              <a:buFontTx/>
              <a:buChar char="–"/>
              <a:defRPr/>
            </a:pPr>
            <a:r>
              <a:rPr lang="en-US" sz="2800" kern="0" dirty="0">
                <a:latin typeface="Gill Sans MT" pitchFamily="34" charset="0"/>
              </a:rPr>
              <a:t>What is useful for managers?</a:t>
            </a:r>
          </a:p>
        </p:txBody>
      </p:sp>
      <p:sp>
        <p:nvSpPr>
          <p:cNvPr id="76806" name="TextBox 7">
            <a:extLst>
              <a:ext uri="{FF2B5EF4-FFF2-40B4-BE49-F238E27FC236}">
                <a16:creationId xmlns:a16="http://schemas.microsoft.com/office/drawing/2014/main" id="{9AD49FC7-8753-F06D-F679-C4739C4CCE31}"/>
              </a:ext>
            </a:extLst>
          </p:cNvPr>
          <p:cNvSpPr txBox="1">
            <a:spLocks noChangeArrowheads="1"/>
          </p:cNvSpPr>
          <p:nvPr/>
        </p:nvSpPr>
        <p:spPr bwMode="auto">
          <a:xfrm>
            <a:off x="76200" y="6096000"/>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sz="3200"/>
              <a:t> </a:t>
            </a:r>
            <a:r>
              <a:rPr lang="en-US" altLang="en-US" sz="2600">
                <a:latin typeface="Gill Sans MT" panose="020B0502020104020203" pitchFamily="34" charset="0"/>
              </a:rPr>
              <a:t>Hybrid GAP classes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462D8D7-8994-9551-28F8-6940604AA265}"/>
              </a:ext>
            </a:extLst>
          </p:cNvPr>
          <p:cNvSpPr>
            <a:spLocks noGrp="1" noChangeArrowheads="1"/>
          </p:cNvSpPr>
          <p:nvPr>
            <p:ph type="title" idx="4294967295"/>
          </p:nvPr>
        </p:nvSpPr>
        <p:spPr>
          <a:xfrm>
            <a:off x="152400" y="304800"/>
            <a:ext cx="8839200" cy="762000"/>
          </a:xfrm>
        </p:spPr>
        <p:txBody>
          <a:bodyPr/>
          <a:lstStyle/>
          <a:p>
            <a:pPr eaLnBrk="1" hangingPunct="1"/>
            <a:r>
              <a:rPr lang="en-US" altLang="en-US" sz="3200" b="1">
                <a:latin typeface="Gill Sans MT" panose="020B0502020104020203" pitchFamily="34" charset="0"/>
              </a:rPr>
              <a:t>Modeling changes in </a:t>
            </a:r>
            <a:br>
              <a:rPr lang="en-US" altLang="en-US" sz="3200" b="1">
                <a:latin typeface="Gill Sans MT" panose="020B0502020104020203" pitchFamily="34" charset="0"/>
              </a:rPr>
            </a:br>
            <a:r>
              <a:rPr lang="en-US" altLang="en-US" sz="3200" b="1">
                <a:latin typeface="Gill Sans MT" panose="020B0502020104020203" pitchFamily="34" charset="0"/>
              </a:rPr>
              <a:t>bird distribution and abundance</a:t>
            </a:r>
          </a:p>
        </p:txBody>
      </p:sp>
      <p:sp>
        <p:nvSpPr>
          <p:cNvPr id="77827" name="Line 3">
            <a:extLst>
              <a:ext uri="{FF2B5EF4-FFF2-40B4-BE49-F238E27FC236}">
                <a16:creationId xmlns:a16="http://schemas.microsoft.com/office/drawing/2014/main" id="{A8EB85A8-5FE3-557C-2645-C37B4F2A44CE}"/>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3">
            <a:extLst>
              <a:ext uri="{FF2B5EF4-FFF2-40B4-BE49-F238E27FC236}">
                <a16:creationId xmlns:a16="http://schemas.microsoft.com/office/drawing/2014/main" id="{5B1D67EA-9256-6D2D-EB2D-866D4C919C0D}"/>
              </a:ext>
            </a:extLst>
          </p:cNvPr>
          <p:cNvSpPr txBox="1">
            <a:spLocks/>
          </p:cNvSpPr>
          <p:nvPr/>
        </p:nvSpPr>
        <p:spPr>
          <a:xfrm>
            <a:off x="152400" y="1600200"/>
            <a:ext cx="3810000" cy="4114800"/>
          </a:xfrm>
          <a:prstGeom prst="rect">
            <a:avLst/>
          </a:prstGeom>
        </p:spPr>
        <p:txBody>
          <a:bodyPr/>
          <a:lstStyle/>
          <a:p>
            <a:pPr marL="342900" indent="-342900" eaLnBrk="0" hangingPunct="0">
              <a:spcBef>
                <a:spcPct val="20000"/>
              </a:spcBef>
              <a:buFontTx/>
              <a:buChar char="•"/>
              <a:defRPr/>
            </a:pPr>
            <a:r>
              <a:rPr lang="en-US" sz="3200" kern="0" dirty="0">
                <a:latin typeface="Gill Sans MT" pitchFamily="34" charset="0"/>
              </a:rPr>
              <a:t>How well do our avian observations sample available environmental space?</a:t>
            </a:r>
          </a:p>
        </p:txBody>
      </p:sp>
      <p:pic>
        <p:nvPicPr>
          <p:cNvPr id="77829" name="Content Placeholder 5" descr="env_distance.jpg">
            <a:extLst>
              <a:ext uri="{FF2B5EF4-FFF2-40B4-BE49-F238E27FC236}">
                <a16:creationId xmlns:a16="http://schemas.microsoft.com/office/drawing/2014/main" id="{DDF1C49C-3F71-0093-9559-EC55C5256C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58900"/>
            <a:ext cx="41910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CF91EC5-53EC-0CD9-5E69-7633B7D4F2A4}"/>
              </a:ext>
            </a:extLst>
          </p:cNvPr>
          <p:cNvSpPr/>
          <p:nvPr/>
        </p:nvSpPr>
        <p:spPr>
          <a:xfrm>
            <a:off x="4724400" y="45720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8F7FD3A-F64B-AC0E-8F19-378250C38217}"/>
              </a:ext>
            </a:extLst>
          </p:cNvPr>
          <p:cNvSpPr>
            <a:spLocks noGrp="1" noChangeArrowheads="1"/>
          </p:cNvSpPr>
          <p:nvPr>
            <p:ph type="title" idx="4294967295"/>
          </p:nvPr>
        </p:nvSpPr>
        <p:spPr>
          <a:xfrm>
            <a:off x="152400" y="304800"/>
            <a:ext cx="8839200" cy="762000"/>
          </a:xfrm>
        </p:spPr>
        <p:txBody>
          <a:bodyPr/>
          <a:lstStyle/>
          <a:p>
            <a:pPr eaLnBrk="1" hangingPunct="1"/>
            <a:r>
              <a:rPr lang="en-US" altLang="en-US" sz="2800" b="1">
                <a:latin typeface="Gill Sans MT" panose="020B0502020104020203" pitchFamily="34" charset="0"/>
              </a:rPr>
              <a:t>Current and Future Distribution Models</a:t>
            </a:r>
          </a:p>
        </p:txBody>
      </p:sp>
      <p:sp>
        <p:nvSpPr>
          <p:cNvPr id="78851" name="Line 3">
            <a:extLst>
              <a:ext uri="{FF2B5EF4-FFF2-40B4-BE49-F238E27FC236}">
                <a16:creationId xmlns:a16="http://schemas.microsoft.com/office/drawing/2014/main" id="{28FAB79B-B3EA-88C4-7AD0-A80ED2FCDCA6}"/>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8852" name="Picture 2">
            <a:extLst>
              <a:ext uri="{FF2B5EF4-FFF2-40B4-BE49-F238E27FC236}">
                <a16:creationId xmlns:a16="http://schemas.microsoft.com/office/drawing/2014/main" id="{1466A31A-F4E5-95D4-6AF2-3F5094904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7818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6041767-ABC5-E453-AFBB-1B757CFD8C06}"/>
              </a:ext>
            </a:extLst>
          </p:cNvPr>
          <p:cNvSpPr>
            <a:spLocks noGrp="1" noChangeArrowheads="1"/>
          </p:cNvSpPr>
          <p:nvPr>
            <p:ph type="title" idx="4294967295"/>
          </p:nvPr>
        </p:nvSpPr>
        <p:spPr>
          <a:xfrm>
            <a:off x="152400" y="304800"/>
            <a:ext cx="8839200" cy="762000"/>
          </a:xfrm>
        </p:spPr>
        <p:txBody>
          <a:bodyPr/>
          <a:lstStyle/>
          <a:p>
            <a:pPr eaLnBrk="1" hangingPunct="1"/>
            <a:r>
              <a:rPr lang="en-US" altLang="en-US" sz="2800" b="1">
                <a:latin typeface="Gill Sans MT" panose="020B0502020104020203" pitchFamily="34" charset="0"/>
              </a:rPr>
              <a:t>Assessing where there will be the most change from a habitat and wildlfie perspective</a:t>
            </a:r>
          </a:p>
        </p:txBody>
      </p:sp>
      <p:sp>
        <p:nvSpPr>
          <p:cNvPr id="79875" name="Line 3">
            <a:extLst>
              <a:ext uri="{FF2B5EF4-FFF2-40B4-BE49-F238E27FC236}">
                <a16:creationId xmlns:a16="http://schemas.microsoft.com/office/drawing/2014/main" id="{BDDAC7A6-FA99-0138-34F2-D2C42ADA613D}"/>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9876" name="Picture 2">
            <a:extLst>
              <a:ext uri="{FF2B5EF4-FFF2-40B4-BE49-F238E27FC236}">
                <a16:creationId xmlns:a16="http://schemas.microsoft.com/office/drawing/2014/main" id="{7D520BDA-C8BB-34B4-D079-5E9E3B703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88" y="1362075"/>
            <a:ext cx="7113587"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9752ECFA-F1F1-385B-66A9-50807231EF9A}"/>
              </a:ext>
            </a:extLst>
          </p:cNvPr>
          <p:cNvSpPr>
            <a:spLocks noGrp="1" noChangeArrowheads="1"/>
          </p:cNvSpPr>
          <p:nvPr>
            <p:ph type="title"/>
          </p:nvPr>
        </p:nvSpPr>
        <p:spPr>
          <a:xfrm>
            <a:off x="685800" y="0"/>
            <a:ext cx="7772400" cy="1143000"/>
          </a:xfrm>
        </p:spPr>
        <p:txBody>
          <a:bodyPr/>
          <a:lstStyle/>
          <a:p>
            <a:pPr eaLnBrk="1" hangingPunct="1"/>
            <a:r>
              <a:rPr lang="en-US" altLang="en-US" sz="3200" b="1">
                <a:latin typeface="Gill Sans MT" panose="020B0502020104020203" pitchFamily="34" charset="0"/>
              </a:rPr>
              <a:t>Prioritization of bird distributions representing different habitat types</a:t>
            </a:r>
          </a:p>
        </p:txBody>
      </p:sp>
      <p:sp>
        <p:nvSpPr>
          <p:cNvPr id="17" name="Content Placeholder 16">
            <a:extLst>
              <a:ext uri="{FF2B5EF4-FFF2-40B4-BE49-F238E27FC236}">
                <a16:creationId xmlns:a16="http://schemas.microsoft.com/office/drawing/2014/main" id="{F00A5727-09FC-AEA5-6820-B7E31AA8ABA5}"/>
              </a:ext>
            </a:extLst>
          </p:cNvPr>
          <p:cNvSpPr>
            <a:spLocks noGrp="1"/>
          </p:cNvSpPr>
          <p:nvPr>
            <p:ph sz="half" idx="1"/>
          </p:nvPr>
        </p:nvSpPr>
        <p:spPr/>
        <p:txBody>
          <a:bodyPr/>
          <a:lstStyle/>
          <a:p>
            <a:r>
              <a:rPr lang="en-US" altLang="en-US">
                <a:latin typeface="Gill Sans MT" panose="020B0502020104020203" pitchFamily="34" charset="0"/>
              </a:rPr>
              <a:t>Zonation Conservation planning</a:t>
            </a:r>
          </a:p>
          <a:p>
            <a:r>
              <a:rPr lang="en-US" altLang="en-US">
                <a:latin typeface="Gill Sans MT" panose="020B0502020104020203" pitchFamily="34" charset="0"/>
              </a:rPr>
              <a:t>Prioritize core areas for all species</a:t>
            </a:r>
          </a:p>
          <a:p>
            <a:r>
              <a:rPr lang="en-US" altLang="en-US">
                <a:latin typeface="Gill Sans MT" panose="020B0502020104020203" pitchFamily="34" charset="0"/>
              </a:rPr>
              <a:t>Prioritize current &amp; future</a:t>
            </a:r>
          </a:p>
          <a:p>
            <a:r>
              <a:rPr lang="en-US" altLang="en-US">
                <a:latin typeface="Gill Sans MT" panose="020B0502020104020203" pitchFamily="34" charset="0"/>
              </a:rPr>
              <a:t>Discount areas with high variability among scenarios</a:t>
            </a:r>
          </a:p>
        </p:txBody>
      </p:sp>
      <p:pic>
        <p:nvPicPr>
          <p:cNvPr id="19" name="Content Placeholder 18" descr="arem_alpe.png">
            <a:extLst>
              <a:ext uri="{FF2B5EF4-FFF2-40B4-BE49-F238E27FC236}">
                <a16:creationId xmlns:a16="http://schemas.microsoft.com/office/drawing/2014/main" id="{D22DABC0-5763-76E7-831C-050CD1A19AEB}"/>
              </a:ext>
            </a:extLst>
          </p:cNvPr>
          <p:cNvPicPr>
            <a:picLocks noGrp="1" noChangeAspect="1"/>
          </p:cNvPicPr>
          <p:nvPr>
            <p:ph sz="half" idx="2"/>
          </p:nvPr>
        </p:nvPicPr>
        <p:blipFill>
          <a:blip r:embed="rId3" cstate="print"/>
          <a:srcRect r="50000"/>
          <a:stretch>
            <a:fillRect/>
          </a:stretch>
        </p:blipFill>
        <p:spPr>
          <a:xfrm>
            <a:off x="4191000" y="2237232"/>
            <a:ext cx="1905000" cy="2944091"/>
          </a:xfrm>
          <a:scene3d>
            <a:camera prst="isometricRightUp"/>
            <a:lightRig rig="threePt" dir="t"/>
          </a:scene3d>
        </p:spPr>
      </p:pic>
      <p:sp>
        <p:nvSpPr>
          <p:cNvPr id="80901" name="Line 3">
            <a:extLst>
              <a:ext uri="{FF2B5EF4-FFF2-40B4-BE49-F238E27FC236}">
                <a16:creationId xmlns:a16="http://schemas.microsoft.com/office/drawing/2014/main" id="{1E6A4E8E-4EB4-EE03-E1AF-9460F69881F7}"/>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 name="Content Placeholder 18" descr="arem_alpe.png">
            <a:extLst>
              <a:ext uri="{FF2B5EF4-FFF2-40B4-BE49-F238E27FC236}">
                <a16:creationId xmlns:a16="http://schemas.microsoft.com/office/drawing/2014/main" id="{F32404A9-E940-55F0-4F3E-EFAD22C55AFE}"/>
              </a:ext>
            </a:extLst>
          </p:cNvPr>
          <p:cNvPicPr>
            <a:picLocks noChangeAspect="1"/>
          </p:cNvPicPr>
          <p:nvPr/>
        </p:nvPicPr>
        <p:blipFill>
          <a:blip r:embed="rId3" cstate="print"/>
          <a:srcRect l="52000"/>
          <a:stretch>
            <a:fillRect/>
          </a:stretch>
        </p:blipFill>
        <p:spPr bwMode="auto">
          <a:xfrm>
            <a:off x="4800600" y="2209800"/>
            <a:ext cx="1828800" cy="2944091"/>
          </a:xfrm>
          <a:prstGeom prst="rect">
            <a:avLst/>
          </a:prstGeom>
          <a:noFill/>
          <a:ln w="9525">
            <a:noFill/>
            <a:miter lim="800000"/>
            <a:headEnd/>
            <a:tailEnd/>
          </a:ln>
          <a:effectLst/>
          <a:scene3d>
            <a:camera prst="isometricRightUp"/>
            <a:lightRig rig="threePt" dir="t"/>
          </a:scene3d>
        </p:spPr>
      </p:pic>
      <p:pic>
        <p:nvPicPr>
          <p:cNvPr id="21" name="Picture 20" descr="sit_caro_mean.png">
            <a:extLst>
              <a:ext uri="{FF2B5EF4-FFF2-40B4-BE49-F238E27FC236}">
                <a16:creationId xmlns:a16="http://schemas.microsoft.com/office/drawing/2014/main" id="{4F4CAEA1-CCB9-B474-83F7-59BAF154C09A}"/>
              </a:ext>
            </a:extLst>
          </p:cNvPr>
          <p:cNvPicPr>
            <a:picLocks noChangeAspect="1"/>
          </p:cNvPicPr>
          <p:nvPr/>
        </p:nvPicPr>
        <p:blipFill>
          <a:blip r:embed="rId4" cstate="print"/>
          <a:srcRect r="49534"/>
          <a:stretch>
            <a:fillRect/>
          </a:stretch>
        </p:blipFill>
        <p:spPr>
          <a:xfrm>
            <a:off x="5257800" y="2209800"/>
            <a:ext cx="1922930" cy="2944368"/>
          </a:xfrm>
          <a:prstGeom prst="rect">
            <a:avLst/>
          </a:prstGeom>
          <a:scene3d>
            <a:camera prst="isometricRightUp"/>
            <a:lightRig rig="threePt" dir="t"/>
          </a:scene3d>
        </p:spPr>
      </p:pic>
      <p:pic>
        <p:nvPicPr>
          <p:cNvPr id="22" name="Picture 21" descr="sit_caro_mean.png">
            <a:extLst>
              <a:ext uri="{FF2B5EF4-FFF2-40B4-BE49-F238E27FC236}">
                <a16:creationId xmlns:a16="http://schemas.microsoft.com/office/drawing/2014/main" id="{B78B865D-FB72-291A-25B6-9DD53CEC12E6}"/>
              </a:ext>
            </a:extLst>
          </p:cNvPr>
          <p:cNvPicPr>
            <a:picLocks noChangeAspect="1"/>
          </p:cNvPicPr>
          <p:nvPr/>
        </p:nvPicPr>
        <p:blipFill>
          <a:blip r:embed="rId4" cstate="print"/>
          <a:srcRect l="51995"/>
          <a:stretch>
            <a:fillRect/>
          </a:stretch>
        </p:blipFill>
        <p:spPr>
          <a:xfrm>
            <a:off x="5791200" y="2209800"/>
            <a:ext cx="1829159" cy="2944368"/>
          </a:xfrm>
          <a:prstGeom prst="rect">
            <a:avLst/>
          </a:prstGeom>
          <a:scene3d>
            <a:camera prst="isometricRightUp"/>
            <a:lightRig rig="threePt" dir="t"/>
          </a:scene3d>
        </p:spPr>
      </p:pic>
      <p:pic>
        <p:nvPicPr>
          <p:cNvPr id="24" name="Content Placeholder 10" descr="Zonation_conifer.png">
            <a:extLst>
              <a:ext uri="{FF2B5EF4-FFF2-40B4-BE49-F238E27FC236}">
                <a16:creationId xmlns:a16="http://schemas.microsoft.com/office/drawing/2014/main" id="{7956D4F3-2292-E078-B4D3-B28FC90FE0AD}"/>
              </a:ext>
            </a:extLst>
          </p:cNvPr>
          <p:cNvPicPr>
            <a:picLocks noChangeAspect="1"/>
          </p:cNvPicPr>
          <p:nvPr/>
        </p:nvPicPr>
        <p:blipFill>
          <a:blip r:embed="rId5">
            <a:extLst>
              <a:ext uri="{28A0092B-C50C-407E-A947-70E740481C1C}">
                <a14:useLocalDpi xmlns:a14="http://schemas.microsoft.com/office/drawing/2010/main" val="0"/>
              </a:ext>
            </a:extLst>
          </a:blip>
          <a:srcRect l="47263"/>
          <a:stretch>
            <a:fillRect/>
          </a:stretch>
        </p:blipFill>
        <p:spPr bwMode="auto">
          <a:xfrm>
            <a:off x="7772400" y="2438400"/>
            <a:ext cx="1150938"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it_caro_sd.png">
            <a:extLst>
              <a:ext uri="{FF2B5EF4-FFF2-40B4-BE49-F238E27FC236}">
                <a16:creationId xmlns:a16="http://schemas.microsoft.com/office/drawing/2014/main" id="{276FE38C-41C7-C8FE-5844-7FDA6AEB1528}"/>
              </a:ext>
            </a:extLst>
          </p:cNvPr>
          <p:cNvPicPr>
            <a:picLocks noChangeAspect="1"/>
          </p:cNvPicPr>
          <p:nvPr/>
        </p:nvPicPr>
        <p:blipFill>
          <a:blip r:embed="rId6" cstate="print"/>
          <a:srcRect l="50781"/>
          <a:stretch>
            <a:fillRect/>
          </a:stretch>
        </p:blipFill>
        <p:spPr>
          <a:xfrm>
            <a:off x="6137238" y="2286000"/>
            <a:ext cx="1863762" cy="2926080"/>
          </a:xfrm>
          <a:prstGeom prst="rect">
            <a:avLst/>
          </a:prstGeom>
          <a:scene3d>
            <a:camera prst="isometricRightUp"/>
            <a:lightRig rig="threePt" dir="t"/>
          </a:scene3d>
        </p:spPr>
      </p:pic>
      <p:sp>
        <p:nvSpPr>
          <p:cNvPr id="23" name="Down Arrow 22">
            <a:extLst>
              <a:ext uri="{FF2B5EF4-FFF2-40B4-BE49-F238E27FC236}">
                <a16:creationId xmlns:a16="http://schemas.microsoft.com/office/drawing/2014/main" id="{EA9B2DFA-0DD9-5224-0670-C6934993A491}"/>
              </a:ext>
            </a:extLst>
          </p:cNvPr>
          <p:cNvSpPr/>
          <p:nvPr/>
        </p:nvSpPr>
        <p:spPr>
          <a:xfrm rot="16200000">
            <a:off x="7028656" y="3410744"/>
            <a:ext cx="484188" cy="9779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CDE9112-D053-2E41-03F1-C60B644392C6}"/>
              </a:ext>
            </a:extLst>
          </p:cNvPr>
          <p:cNvSpPr>
            <a:spLocks noGrp="1" noChangeArrowheads="1"/>
          </p:cNvSpPr>
          <p:nvPr>
            <p:ph type="title" idx="4294967295"/>
          </p:nvPr>
        </p:nvSpPr>
        <p:spPr>
          <a:xfrm>
            <a:off x="152400" y="228600"/>
            <a:ext cx="8839200" cy="762000"/>
          </a:xfrm>
        </p:spPr>
        <p:txBody>
          <a:bodyPr/>
          <a:lstStyle/>
          <a:p>
            <a:pPr eaLnBrk="1" hangingPunct="1"/>
            <a:r>
              <a:rPr lang="en-US" altLang="en-US" sz="3200" b="1">
                <a:latin typeface="Gill Sans MT" panose="020B0502020104020203" pitchFamily="34" charset="0"/>
              </a:rPr>
              <a:t>Prioritization of bird distributions representing different habitat types</a:t>
            </a:r>
          </a:p>
        </p:txBody>
      </p:sp>
      <p:sp>
        <p:nvSpPr>
          <p:cNvPr id="81923" name="Line 3">
            <a:extLst>
              <a:ext uri="{FF2B5EF4-FFF2-40B4-BE49-F238E27FC236}">
                <a16:creationId xmlns:a16="http://schemas.microsoft.com/office/drawing/2014/main" id="{09E0B234-6831-A47E-AEB4-3B051325935C}"/>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Placeholder 4">
            <a:extLst>
              <a:ext uri="{FF2B5EF4-FFF2-40B4-BE49-F238E27FC236}">
                <a16:creationId xmlns:a16="http://schemas.microsoft.com/office/drawing/2014/main" id="{06E32F9E-41DF-85B1-DA0E-0483F57DAC0F}"/>
              </a:ext>
            </a:extLst>
          </p:cNvPr>
          <p:cNvSpPr txBox="1">
            <a:spLocks/>
          </p:cNvSpPr>
          <p:nvPr/>
        </p:nvSpPr>
        <p:spPr>
          <a:xfrm>
            <a:off x="152400" y="1295400"/>
            <a:ext cx="2378075" cy="639763"/>
          </a:xfrm>
          <a:prstGeom prst="rect">
            <a:avLst/>
          </a:prstGeom>
        </p:spPr>
        <p:txBody>
          <a:bodyPr/>
          <a:lstStyle/>
          <a:p>
            <a:pPr marL="342900" indent="-342900" algn="ctr" eaLnBrk="0" hangingPunct="0">
              <a:defRPr/>
            </a:pPr>
            <a:r>
              <a:rPr lang="en-US" kern="0" dirty="0">
                <a:latin typeface="Gill Sans MT" pitchFamily="34" charset="0"/>
              </a:rPr>
              <a:t>Conifer</a:t>
            </a:r>
          </a:p>
          <a:p>
            <a:pPr marL="342900" indent="-342900" algn="ctr" eaLnBrk="0" hangingPunct="0">
              <a:defRPr/>
            </a:pPr>
            <a:r>
              <a:rPr lang="en-US" kern="0" dirty="0">
                <a:latin typeface="Gill Sans MT" pitchFamily="34" charset="0"/>
              </a:rPr>
              <a:t>species</a:t>
            </a:r>
          </a:p>
        </p:txBody>
      </p:sp>
      <p:sp>
        <p:nvSpPr>
          <p:cNvPr id="10" name="Text Placeholder 6">
            <a:extLst>
              <a:ext uri="{FF2B5EF4-FFF2-40B4-BE49-F238E27FC236}">
                <a16:creationId xmlns:a16="http://schemas.microsoft.com/office/drawing/2014/main" id="{BF839FB3-B6CD-2E2A-08BB-A9F4043E6799}"/>
              </a:ext>
            </a:extLst>
          </p:cNvPr>
          <p:cNvSpPr txBox="1">
            <a:spLocks/>
          </p:cNvSpPr>
          <p:nvPr/>
        </p:nvSpPr>
        <p:spPr>
          <a:xfrm>
            <a:off x="2438400" y="1265238"/>
            <a:ext cx="1709738" cy="639762"/>
          </a:xfrm>
          <a:prstGeom prst="rect">
            <a:avLst/>
          </a:prstGeom>
        </p:spPr>
        <p:txBody>
          <a:bodyPr/>
          <a:lstStyle/>
          <a:p>
            <a:pPr marL="342900" indent="-342900" algn="ctr" eaLnBrk="0" hangingPunct="0">
              <a:defRPr/>
            </a:pPr>
            <a:r>
              <a:rPr lang="en-US" kern="0" dirty="0">
                <a:latin typeface="Gill Sans MT" pitchFamily="34" charset="0"/>
              </a:rPr>
              <a:t>Grassland</a:t>
            </a:r>
          </a:p>
          <a:p>
            <a:pPr marL="342900" indent="-342900" algn="ctr" eaLnBrk="0" hangingPunct="0">
              <a:defRPr/>
            </a:pPr>
            <a:r>
              <a:rPr lang="en-US" kern="0" dirty="0">
                <a:latin typeface="Gill Sans MT" pitchFamily="34" charset="0"/>
              </a:rPr>
              <a:t>species</a:t>
            </a:r>
          </a:p>
        </p:txBody>
      </p:sp>
      <p:pic>
        <p:nvPicPr>
          <p:cNvPr id="81926" name="Content Placeholder 10" descr="Zonation_conifer.png">
            <a:extLst>
              <a:ext uri="{FF2B5EF4-FFF2-40B4-BE49-F238E27FC236}">
                <a16:creationId xmlns:a16="http://schemas.microsoft.com/office/drawing/2014/main" id="{78E8819C-6C89-E801-7DBF-293BA680F2F8}"/>
              </a:ext>
            </a:extLst>
          </p:cNvPr>
          <p:cNvPicPr>
            <a:picLocks noChangeAspect="1"/>
          </p:cNvPicPr>
          <p:nvPr/>
        </p:nvPicPr>
        <p:blipFill>
          <a:blip r:embed="rId3">
            <a:extLst>
              <a:ext uri="{28A0092B-C50C-407E-A947-70E740481C1C}">
                <a14:useLocalDpi xmlns:a14="http://schemas.microsoft.com/office/drawing/2010/main" val="0"/>
              </a:ext>
            </a:extLst>
          </a:blip>
          <a:srcRect l="47263"/>
          <a:stretch>
            <a:fillRect/>
          </a:stretch>
        </p:blipFill>
        <p:spPr bwMode="auto">
          <a:xfrm>
            <a:off x="320675" y="2149475"/>
            <a:ext cx="1795463"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Content Placeholder 12" descr="Zonation_grass.png">
            <a:extLst>
              <a:ext uri="{FF2B5EF4-FFF2-40B4-BE49-F238E27FC236}">
                <a16:creationId xmlns:a16="http://schemas.microsoft.com/office/drawing/2014/main" id="{C6CC5F03-B1BF-9A19-75AB-60D696136009}"/>
              </a:ext>
            </a:extLst>
          </p:cNvPr>
          <p:cNvPicPr>
            <a:picLocks noChangeAspect="1"/>
          </p:cNvPicPr>
          <p:nvPr/>
        </p:nvPicPr>
        <p:blipFill>
          <a:blip r:embed="rId4">
            <a:extLst>
              <a:ext uri="{28A0092B-C50C-407E-A947-70E740481C1C}">
                <a14:useLocalDpi xmlns:a14="http://schemas.microsoft.com/office/drawing/2010/main" val="0"/>
              </a:ext>
            </a:extLst>
          </a:blip>
          <a:srcRect l="47781"/>
          <a:stretch>
            <a:fillRect/>
          </a:stretch>
        </p:blipFill>
        <p:spPr bwMode="auto">
          <a:xfrm>
            <a:off x="2422525" y="2149475"/>
            <a:ext cx="177958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6">
            <a:extLst>
              <a:ext uri="{FF2B5EF4-FFF2-40B4-BE49-F238E27FC236}">
                <a16:creationId xmlns:a16="http://schemas.microsoft.com/office/drawing/2014/main" id="{731B2FCB-7BA1-0DE0-2FC2-46EB63210F38}"/>
              </a:ext>
            </a:extLst>
          </p:cNvPr>
          <p:cNvSpPr txBox="1">
            <a:spLocks/>
          </p:cNvSpPr>
          <p:nvPr/>
        </p:nvSpPr>
        <p:spPr bwMode="auto">
          <a:xfrm>
            <a:off x="4479925" y="1417638"/>
            <a:ext cx="2424113" cy="639762"/>
          </a:xfrm>
          <a:prstGeom prst="rect">
            <a:avLst/>
          </a:prstGeom>
          <a:noFill/>
          <a:ln w="9525">
            <a:noFill/>
            <a:miter lim="800000"/>
            <a:headEnd/>
            <a:tailEnd/>
          </a:ln>
        </p:spPr>
        <p:txBody>
          <a:bodyPr lIns="91430" tIns="45716" rIns="91430" bIns="45716" anchor="b"/>
          <a:lstStyle/>
          <a:p>
            <a:pPr algn="ctr" eaLnBrk="0" hangingPunct="0">
              <a:lnSpc>
                <a:spcPts val="2800"/>
              </a:lnSpc>
              <a:defRPr/>
            </a:pPr>
            <a:r>
              <a:rPr lang="en-US" kern="0" dirty="0">
                <a:latin typeface="Gill Sans MT" pitchFamily="34" charset="0"/>
              </a:rPr>
              <a:t>Oak woodland</a:t>
            </a:r>
          </a:p>
          <a:p>
            <a:pPr algn="ctr" eaLnBrk="0" hangingPunct="0">
              <a:lnSpc>
                <a:spcPts val="2800"/>
              </a:lnSpc>
              <a:defRPr/>
            </a:pPr>
            <a:r>
              <a:rPr lang="en-US" kern="0" dirty="0">
                <a:latin typeface="Gill Sans MT" pitchFamily="34" charset="0"/>
              </a:rPr>
              <a:t>species</a:t>
            </a:r>
          </a:p>
        </p:txBody>
      </p:sp>
      <p:pic>
        <p:nvPicPr>
          <p:cNvPr id="81929" name="Picture 13" descr="Zonation_oak.png">
            <a:extLst>
              <a:ext uri="{FF2B5EF4-FFF2-40B4-BE49-F238E27FC236}">
                <a16:creationId xmlns:a16="http://schemas.microsoft.com/office/drawing/2014/main" id="{43743F23-609E-F2FF-D2F5-86EFF3F540C8}"/>
              </a:ext>
            </a:extLst>
          </p:cNvPr>
          <p:cNvPicPr>
            <a:picLocks noChangeAspect="1"/>
          </p:cNvPicPr>
          <p:nvPr/>
        </p:nvPicPr>
        <p:blipFill>
          <a:blip r:embed="rId5">
            <a:extLst>
              <a:ext uri="{28A0092B-C50C-407E-A947-70E740481C1C}">
                <a14:useLocalDpi xmlns:a14="http://schemas.microsoft.com/office/drawing/2010/main" val="0"/>
              </a:ext>
            </a:extLst>
          </a:blip>
          <a:srcRect l="46925"/>
          <a:stretch>
            <a:fillRect/>
          </a:stretch>
        </p:blipFill>
        <p:spPr bwMode="auto">
          <a:xfrm>
            <a:off x="4754563" y="2149475"/>
            <a:ext cx="1808162"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6">
            <a:extLst>
              <a:ext uri="{FF2B5EF4-FFF2-40B4-BE49-F238E27FC236}">
                <a16:creationId xmlns:a16="http://schemas.microsoft.com/office/drawing/2014/main" id="{0B2AE3A8-D9AF-1BD2-E64C-0DEE51BEF444}"/>
              </a:ext>
            </a:extLst>
          </p:cNvPr>
          <p:cNvSpPr txBox="1">
            <a:spLocks/>
          </p:cNvSpPr>
          <p:nvPr/>
        </p:nvSpPr>
        <p:spPr bwMode="auto">
          <a:xfrm>
            <a:off x="7040563" y="1371600"/>
            <a:ext cx="1709737" cy="639763"/>
          </a:xfrm>
          <a:prstGeom prst="rect">
            <a:avLst/>
          </a:prstGeom>
          <a:noFill/>
          <a:ln w="9525">
            <a:noFill/>
            <a:miter lim="800000"/>
            <a:headEnd/>
            <a:tailEnd/>
          </a:ln>
        </p:spPr>
        <p:txBody>
          <a:bodyPr lIns="91430" tIns="45716" rIns="91430" bIns="45716" anchor="b"/>
          <a:lstStyle/>
          <a:p>
            <a:pPr algn="ctr" eaLnBrk="0" hangingPunct="0">
              <a:lnSpc>
                <a:spcPts val="2800"/>
              </a:lnSpc>
              <a:defRPr/>
            </a:pPr>
            <a:r>
              <a:rPr lang="en-US" kern="0" dirty="0">
                <a:latin typeface="Gill Sans MT" pitchFamily="34" charset="0"/>
              </a:rPr>
              <a:t>R</a:t>
            </a:r>
            <a:r>
              <a:rPr lang="en-US" kern="0" dirty="0" err="1">
                <a:latin typeface="Gill Sans MT" pitchFamily="34" charset="0"/>
              </a:rPr>
              <a:t>iparian</a:t>
            </a:r>
            <a:r>
              <a:rPr lang="en-US" kern="0" dirty="0">
                <a:latin typeface="Gill Sans MT" pitchFamily="34" charset="0"/>
              </a:rPr>
              <a:t> species</a:t>
            </a:r>
          </a:p>
        </p:txBody>
      </p:sp>
      <p:pic>
        <p:nvPicPr>
          <p:cNvPr id="81931" name="Picture 15" descr="Zonation_riparian.png">
            <a:extLst>
              <a:ext uri="{FF2B5EF4-FFF2-40B4-BE49-F238E27FC236}">
                <a16:creationId xmlns:a16="http://schemas.microsoft.com/office/drawing/2014/main" id="{0E938AA6-3D83-0CB8-92AE-63EDAEA9410E}"/>
              </a:ext>
            </a:extLst>
          </p:cNvPr>
          <p:cNvPicPr>
            <a:picLocks noChangeAspect="1"/>
          </p:cNvPicPr>
          <p:nvPr/>
        </p:nvPicPr>
        <p:blipFill>
          <a:blip r:embed="rId6">
            <a:extLst>
              <a:ext uri="{28A0092B-C50C-407E-A947-70E740481C1C}">
                <a14:useLocalDpi xmlns:a14="http://schemas.microsoft.com/office/drawing/2010/main" val="0"/>
              </a:ext>
            </a:extLst>
          </a:blip>
          <a:srcRect l="46925"/>
          <a:stretch>
            <a:fillRect/>
          </a:stretch>
        </p:blipFill>
        <p:spPr bwMode="auto">
          <a:xfrm>
            <a:off x="7040563" y="2149475"/>
            <a:ext cx="1808162"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C67268F-973C-D1BD-19AB-C466AFF81E17}"/>
              </a:ext>
            </a:extLst>
          </p:cNvPr>
          <p:cNvSpPr txBox="1">
            <a:spLocks noChangeArrowheads="1"/>
          </p:cNvSpPr>
          <p:nvPr/>
        </p:nvSpPr>
        <p:spPr bwMode="auto">
          <a:xfrm>
            <a:off x="152400" y="228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800" b="1">
                <a:solidFill>
                  <a:schemeClr val="tx2"/>
                </a:solidFill>
                <a:latin typeface="Gill Sans MT" panose="020B0502020104020203" pitchFamily="34" charset="0"/>
              </a:rPr>
              <a:t>Stewardship Responsibilities for Birds</a:t>
            </a:r>
          </a:p>
        </p:txBody>
      </p:sp>
      <p:sp>
        <p:nvSpPr>
          <p:cNvPr id="9219" name="Line 24">
            <a:extLst>
              <a:ext uri="{FF2B5EF4-FFF2-40B4-BE49-F238E27FC236}">
                <a16:creationId xmlns:a16="http://schemas.microsoft.com/office/drawing/2014/main" id="{CA1704B6-6CA2-9634-C6BF-627A4EC7BC5B}"/>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0" name="Picture 2">
            <a:extLst>
              <a:ext uri="{FF2B5EF4-FFF2-40B4-BE49-F238E27FC236}">
                <a16:creationId xmlns:a16="http://schemas.microsoft.com/office/drawing/2014/main" id="{78A8EED4-8D81-C08C-431A-D4D4D39C53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9350" y="1470025"/>
            <a:ext cx="6775450" cy="5083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Line 2">
            <a:extLst>
              <a:ext uri="{FF2B5EF4-FFF2-40B4-BE49-F238E27FC236}">
                <a16:creationId xmlns:a16="http://schemas.microsoft.com/office/drawing/2014/main" id="{0900FE00-5EDA-565A-7847-B8270DA117CA}"/>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47" name="Rectangle 4">
            <a:extLst>
              <a:ext uri="{FF2B5EF4-FFF2-40B4-BE49-F238E27FC236}">
                <a16:creationId xmlns:a16="http://schemas.microsoft.com/office/drawing/2014/main" id="{A5778E7E-1AB5-0F00-2546-E8EE4897199F}"/>
              </a:ext>
            </a:extLst>
          </p:cNvPr>
          <p:cNvSpPr>
            <a:spLocks noChangeArrowheads="1"/>
          </p:cNvSpPr>
          <p:nvPr/>
        </p:nvSpPr>
        <p:spPr bwMode="auto">
          <a:xfrm>
            <a:off x="152400" y="228600"/>
            <a:ext cx="73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 The Five Elements Process</a:t>
            </a:r>
          </a:p>
        </p:txBody>
      </p:sp>
      <p:sp>
        <p:nvSpPr>
          <p:cNvPr id="82948" name="Rectangle 9">
            <a:extLst>
              <a:ext uri="{FF2B5EF4-FFF2-40B4-BE49-F238E27FC236}">
                <a16:creationId xmlns:a16="http://schemas.microsoft.com/office/drawing/2014/main" id="{498754CD-AE8A-7F88-F554-C65C4F5B2CA5}"/>
              </a:ext>
            </a:extLst>
          </p:cNvPr>
          <p:cNvSpPr>
            <a:spLocks noChangeArrowheads="1"/>
          </p:cNvSpPr>
          <p:nvPr/>
        </p:nvSpPr>
        <p:spPr bwMode="auto">
          <a:xfrm>
            <a:off x="152400" y="1981200"/>
            <a:ext cx="5791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2800"/>
              </a:spcBef>
              <a:buFont typeface="Arial" panose="020B0604020202020204" pitchFamily="34" charset="0"/>
              <a:buChar char="•"/>
            </a:pPr>
            <a:r>
              <a:rPr lang="en-US" altLang="en-US" sz="2800" b="1">
                <a:solidFill>
                  <a:schemeClr val="tx2"/>
                </a:solidFill>
                <a:latin typeface="Gill Sans MT" panose="020B0502020104020203" pitchFamily="34" charset="0"/>
              </a:rPr>
              <a:t>Landscape Assessment</a:t>
            </a:r>
          </a:p>
          <a:p>
            <a:pPr eaLnBrk="1" hangingPunct="1">
              <a:spcBef>
                <a:spcPts val="2800"/>
              </a:spcBef>
              <a:buFont typeface="Arial" panose="020B0604020202020204" pitchFamily="34" charset="0"/>
              <a:buChar char="•"/>
            </a:pPr>
            <a:r>
              <a:rPr lang="en-US" altLang="en-US" sz="2800" b="1">
                <a:solidFill>
                  <a:schemeClr val="tx2"/>
                </a:solidFill>
                <a:latin typeface="Gill Sans MT" panose="020B0502020104020203" pitchFamily="34" charset="0"/>
              </a:rPr>
              <a:t>Population Response Modeling</a:t>
            </a:r>
          </a:p>
          <a:p>
            <a:pPr eaLnBrk="1" hangingPunct="1">
              <a:spcBef>
                <a:spcPts val="2800"/>
              </a:spcBef>
              <a:buFont typeface="Arial" panose="020B0604020202020204" pitchFamily="34" charset="0"/>
              <a:buChar char="•"/>
            </a:pPr>
            <a:r>
              <a:rPr lang="en-US" altLang="en-US" sz="2800" b="1">
                <a:solidFill>
                  <a:schemeClr val="tx2"/>
                </a:solidFill>
                <a:latin typeface="Gill Sans MT" panose="020B0502020104020203" pitchFamily="34" charset="0"/>
              </a:rPr>
              <a:t>Opportunities Assessment</a:t>
            </a:r>
          </a:p>
          <a:p>
            <a:pPr eaLnBrk="1" hangingPunct="1">
              <a:spcBef>
                <a:spcPts val="2800"/>
              </a:spcBef>
              <a:buFont typeface="Arial" panose="020B0604020202020204" pitchFamily="34" charset="0"/>
              <a:buChar char="•"/>
            </a:pPr>
            <a:r>
              <a:rPr lang="en-US" altLang="en-US" sz="2800" b="1">
                <a:solidFill>
                  <a:schemeClr val="tx2"/>
                </a:solidFill>
                <a:latin typeface="Gill Sans MT" panose="020B0502020104020203" pitchFamily="34" charset="0"/>
              </a:rPr>
              <a:t>Landscape Design</a:t>
            </a:r>
          </a:p>
          <a:p>
            <a:pPr eaLnBrk="1" hangingPunct="1">
              <a:spcBef>
                <a:spcPts val="2800"/>
              </a:spcBef>
              <a:buFont typeface="Arial" panose="020B0604020202020204" pitchFamily="34" charset="0"/>
              <a:buChar char="•"/>
            </a:pPr>
            <a:r>
              <a:rPr lang="en-US" altLang="en-US" sz="2800" b="1">
                <a:solidFill>
                  <a:schemeClr val="tx2"/>
                </a:solidFill>
                <a:latin typeface="Gill Sans MT" panose="020B0502020104020203" pitchFamily="34" charset="0"/>
              </a:rPr>
              <a:t>Monitoring and Evaluation</a:t>
            </a:r>
          </a:p>
        </p:txBody>
      </p:sp>
      <p:pic>
        <p:nvPicPr>
          <p:cNvPr id="82949" name="Picture 3">
            <a:extLst>
              <a:ext uri="{FF2B5EF4-FFF2-40B4-BE49-F238E27FC236}">
                <a16:creationId xmlns:a16="http://schemas.microsoft.com/office/drawing/2014/main" id="{1AD3572E-6CA1-F203-0921-99C87ED5A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0"/>
            <a:ext cx="20478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0" name="Text Box 365">
            <a:extLst>
              <a:ext uri="{FF2B5EF4-FFF2-40B4-BE49-F238E27FC236}">
                <a16:creationId xmlns:a16="http://schemas.microsoft.com/office/drawing/2014/main" id="{C360360A-E404-5208-714B-E5939A5BCD64}"/>
              </a:ext>
            </a:extLst>
          </p:cNvPr>
          <p:cNvSpPr txBox="1">
            <a:spLocks noChangeArrowheads="1"/>
          </p:cNvSpPr>
          <p:nvPr/>
        </p:nvSpPr>
        <p:spPr bwMode="auto">
          <a:xfrm>
            <a:off x="3733800" y="6477000"/>
            <a:ext cx="5429250" cy="307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latin typeface="Arial" panose="020B0604020202020204" pitchFamily="34" charset="0"/>
              </a:rPr>
              <a:t>(Will et al. 2005)</a:t>
            </a:r>
          </a:p>
        </p:txBody>
      </p:sp>
      <p:pic>
        <p:nvPicPr>
          <p:cNvPr id="82951" name="Picture 2">
            <a:extLst>
              <a:ext uri="{FF2B5EF4-FFF2-40B4-BE49-F238E27FC236}">
                <a16:creationId xmlns:a16="http://schemas.microsoft.com/office/drawing/2014/main" id="{3299338D-3140-C37F-4C12-AAAFBC218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5" y="1338263"/>
            <a:ext cx="2390775"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Line 2">
            <a:extLst>
              <a:ext uri="{FF2B5EF4-FFF2-40B4-BE49-F238E27FC236}">
                <a16:creationId xmlns:a16="http://schemas.microsoft.com/office/drawing/2014/main" id="{1B266A6A-E536-66C8-7C0A-CDF687503B5E}"/>
              </a:ext>
            </a:extLst>
          </p:cNvPr>
          <p:cNvSpPr>
            <a:spLocks noChangeShapeType="1"/>
          </p:cNvSpPr>
          <p:nvPr/>
        </p:nvSpPr>
        <p:spPr bwMode="auto">
          <a:xfrm>
            <a:off x="152400" y="1219200"/>
            <a:ext cx="8839200" cy="0"/>
          </a:xfrm>
          <a:prstGeom prst="line">
            <a:avLst/>
          </a:prstGeom>
          <a:noFill/>
          <a:ln w="1270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1" name="Rectangle 4">
            <a:extLst>
              <a:ext uri="{FF2B5EF4-FFF2-40B4-BE49-F238E27FC236}">
                <a16:creationId xmlns:a16="http://schemas.microsoft.com/office/drawing/2014/main" id="{D5C4BB4A-BF64-32A9-C1C6-E470524A6430}"/>
              </a:ext>
            </a:extLst>
          </p:cNvPr>
          <p:cNvSpPr>
            <a:spLocks noChangeArrowheads="1"/>
          </p:cNvSpPr>
          <p:nvPr/>
        </p:nvSpPr>
        <p:spPr bwMode="auto">
          <a:xfrm>
            <a:off x="152400" y="228600"/>
            <a:ext cx="88026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800" b="1">
                <a:solidFill>
                  <a:srgbClr val="000000"/>
                </a:solidFill>
                <a:latin typeface="Gill Sans MT" panose="020B0502020104020203" pitchFamily="34" charset="0"/>
              </a:rPr>
              <a:t>Watershed Prioritization – Quantified Objectives</a:t>
            </a:r>
          </a:p>
        </p:txBody>
      </p:sp>
      <p:pic>
        <p:nvPicPr>
          <p:cNvPr id="83972" name="Picture 1">
            <a:extLst>
              <a:ext uri="{FF2B5EF4-FFF2-40B4-BE49-F238E27FC236}">
                <a16:creationId xmlns:a16="http://schemas.microsoft.com/office/drawing/2014/main" id="{91DCC3BA-985A-EC2D-540A-BDA5541F7B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722438"/>
            <a:ext cx="6540500" cy="4752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3" name="Picture 1">
            <a:extLst>
              <a:ext uri="{FF2B5EF4-FFF2-40B4-BE49-F238E27FC236}">
                <a16:creationId xmlns:a16="http://schemas.microsoft.com/office/drawing/2014/main" id="{0DF1DD60-A612-733A-7565-C5CCD450A50C}"/>
              </a:ext>
            </a:extLst>
          </p:cNvPr>
          <p:cNvPicPr>
            <a:picLocks noChangeAspect="1"/>
          </p:cNvPicPr>
          <p:nvPr/>
        </p:nvPicPr>
        <p:blipFill>
          <a:blip r:embed="rId4">
            <a:extLst>
              <a:ext uri="{28A0092B-C50C-407E-A947-70E740481C1C}">
                <a14:useLocalDpi xmlns:a14="http://schemas.microsoft.com/office/drawing/2010/main" val="0"/>
              </a:ext>
            </a:extLst>
          </a:blip>
          <a:srcRect b="75430"/>
          <a:stretch>
            <a:fillRect/>
          </a:stretch>
        </p:blipFill>
        <p:spPr bwMode="auto">
          <a:xfrm>
            <a:off x="4395788" y="5380038"/>
            <a:ext cx="2374900" cy="1096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4" name="Picture 2">
            <a:extLst>
              <a:ext uri="{FF2B5EF4-FFF2-40B4-BE49-F238E27FC236}">
                <a16:creationId xmlns:a16="http://schemas.microsoft.com/office/drawing/2014/main" id="{549CDA11-50FB-EDD0-A38E-69D592F283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3025" y="1443038"/>
            <a:ext cx="2562225" cy="1922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33CABC8-DEA8-0495-4E99-82E8D0B56B12}"/>
              </a:ext>
            </a:extLst>
          </p:cNvPr>
          <p:cNvSpPr txBox="1">
            <a:spLocks noChangeArrowheads="1"/>
          </p:cNvSpPr>
          <p:nvPr/>
        </p:nvSpPr>
        <p:spPr bwMode="auto">
          <a:xfrm>
            <a:off x="1346200" y="1447800"/>
            <a:ext cx="734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chemeClr val="tx2"/>
                </a:solidFill>
                <a:latin typeface="Gill Sans MT" panose="020B0502020104020203" pitchFamily="34" charset="0"/>
              </a:rPr>
              <a:t>Models Applied – Project Planning</a:t>
            </a:r>
          </a:p>
        </p:txBody>
      </p:sp>
      <p:pic>
        <p:nvPicPr>
          <p:cNvPr id="84995" name="Picture 8">
            <a:extLst>
              <a:ext uri="{FF2B5EF4-FFF2-40B4-BE49-F238E27FC236}">
                <a16:creationId xmlns:a16="http://schemas.microsoft.com/office/drawing/2014/main" id="{5845EF30-3E25-594E-524C-9222418CC9EF}"/>
              </a:ext>
            </a:extLst>
          </p:cNvPr>
          <p:cNvPicPr>
            <a:picLocks noChangeAspect="1"/>
          </p:cNvPicPr>
          <p:nvPr/>
        </p:nvPicPr>
        <p:blipFill>
          <a:blip r:embed="rId3">
            <a:extLst>
              <a:ext uri="{28A0092B-C50C-407E-A947-70E740481C1C}">
                <a14:useLocalDpi xmlns:a14="http://schemas.microsoft.com/office/drawing/2010/main" val="0"/>
              </a:ext>
            </a:extLst>
          </a:blip>
          <a:srcRect t="25604" r="49940" b="1791"/>
          <a:stretch>
            <a:fillRect/>
          </a:stretch>
        </p:blipFill>
        <p:spPr bwMode="auto">
          <a:xfrm>
            <a:off x="685800" y="2246313"/>
            <a:ext cx="3886200" cy="4354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6" name="Picture 6">
            <a:extLst>
              <a:ext uri="{FF2B5EF4-FFF2-40B4-BE49-F238E27FC236}">
                <a16:creationId xmlns:a16="http://schemas.microsoft.com/office/drawing/2014/main" id="{F26B2E13-190D-1104-B663-BF4857300A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1900" y="2398713"/>
            <a:ext cx="3560763" cy="2670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4997" name="Picture 1">
            <a:extLst>
              <a:ext uri="{FF2B5EF4-FFF2-40B4-BE49-F238E27FC236}">
                <a16:creationId xmlns:a16="http://schemas.microsoft.com/office/drawing/2014/main" id="{2B8EB7DF-34D1-2AF8-00E9-AFCBD452DD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4">
            <a:extLst>
              <a:ext uri="{FF2B5EF4-FFF2-40B4-BE49-F238E27FC236}">
                <a16:creationId xmlns:a16="http://schemas.microsoft.com/office/drawing/2014/main" id="{A0D41FFE-0E8B-9B2A-15D0-26115D2A5D50}"/>
              </a:ext>
            </a:extLst>
          </p:cNvPr>
          <p:cNvSpPr txBox="1">
            <a:spLocks noChangeArrowheads="1"/>
          </p:cNvSpPr>
          <p:nvPr/>
        </p:nvSpPr>
        <p:spPr bwMode="auto">
          <a:xfrm>
            <a:off x="2352675" y="1870075"/>
            <a:ext cx="4419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600" b="1">
                <a:latin typeface="Gill Sans MT" panose="020B0502020104020203" pitchFamily="34" charset="0"/>
                <a:cs typeface="Times New Roman" panose="02020603050405020304" pitchFamily="18" charset="0"/>
              </a:rPr>
              <a:t>Acknowledgements</a:t>
            </a:r>
            <a:endParaRPr lang="en-US" altLang="en-US" sz="1800">
              <a:latin typeface="Gill Sans MT" panose="020B0502020104020203" pitchFamily="34" charset="0"/>
              <a:cs typeface="Times New Roman" panose="02020603050405020304" pitchFamily="18" charset="0"/>
            </a:endParaRPr>
          </a:p>
        </p:txBody>
      </p:sp>
      <p:pic>
        <p:nvPicPr>
          <p:cNvPr id="86019" name="Picture 11">
            <a:extLst>
              <a:ext uri="{FF2B5EF4-FFF2-40B4-BE49-F238E27FC236}">
                <a16:creationId xmlns:a16="http://schemas.microsoft.com/office/drawing/2014/main" id="{9C58E618-3058-2AAF-FAF1-C5B7068E2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60363"/>
            <a:ext cx="1504950" cy="146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9" descr="Bird flock data Swirl">
            <a:extLst>
              <a:ext uri="{FF2B5EF4-FFF2-40B4-BE49-F238E27FC236}">
                <a16:creationId xmlns:a16="http://schemas.microsoft.com/office/drawing/2014/main" id="{E2EC85AD-EA5A-6992-8D80-8CFCCEC11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6988" y="381000"/>
            <a:ext cx="1344612" cy="1444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1" name="Picture 13">
            <a:extLst>
              <a:ext uri="{FF2B5EF4-FFF2-40B4-BE49-F238E27FC236}">
                <a16:creationId xmlns:a16="http://schemas.microsoft.com/office/drawing/2014/main" id="{1A4EEA5F-9886-F4EE-A91B-AD8189299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60363"/>
            <a:ext cx="1649413"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2" name="Picture 20">
            <a:extLst>
              <a:ext uri="{FF2B5EF4-FFF2-40B4-BE49-F238E27FC236}">
                <a16:creationId xmlns:a16="http://schemas.microsoft.com/office/drawing/2014/main" id="{2AB1C195-762E-C26C-D55B-25F093C51A8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013" y="2166938"/>
            <a:ext cx="2541587"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367">
            <a:extLst>
              <a:ext uri="{FF2B5EF4-FFF2-40B4-BE49-F238E27FC236}">
                <a16:creationId xmlns:a16="http://schemas.microsoft.com/office/drawing/2014/main" id="{7C6D4EF9-EC4A-4FE8-6A6C-FE348339A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357188"/>
            <a:ext cx="1143000" cy="1481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4" name="Picture 8" descr="WestForest_Pie">
            <a:extLst>
              <a:ext uri="{FF2B5EF4-FFF2-40B4-BE49-F238E27FC236}">
                <a16:creationId xmlns:a16="http://schemas.microsoft.com/office/drawing/2014/main" id="{1C760DD6-EF2C-068C-0746-B991055BE6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8400" y="354013"/>
            <a:ext cx="2489200" cy="1484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5" name="Picture 2" descr="127 01 Golden-crowned Kinglet 4492">
            <a:extLst>
              <a:ext uri="{FF2B5EF4-FFF2-40B4-BE49-F238E27FC236}">
                <a16:creationId xmlns:a16="http://schemas.microsoft.com/office/drawing/2014/main" id="{E668A9FE-6A59-FAAF-F8C4-B77E9F9C00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5162550"/>
            <a:ext cx="2057400"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6" name="Picture 4" descr="196 020 Purple Finch 2873">
            <a:extLst>
              <a:ext uri="{FF2B5EF4-FFF2-40B4-BE49-F238E27FC236}">
                <a16:creationId xmlns:a16="http://schemas.microsoft.com/office/drawing/2014/main" id="{6AEA6DA9-2AF3-50A1-A204-35F54AE96C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5162550"/>
            <a:ext cx="1157288"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7" name="Picture 5" descr="201 099 Western Tanager 02">
            <a:extLst>
              <a:ext uri="{FF2B5EF4-FFF2-40B4-BE49-F238E27FC236}">
                <a16:creationId xmlns:a16="http://schemas.microsoft.com/office/drawing/2014/main" id="{F5E02193-AD20-F818-6C4F-0691943AC9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5162550"/>
            <a:ext cx="2058988"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6028" name="Text Box 14">
            <a:extLst>
              <a:ext uri="{FF2B5EF4-FFF2-40B4-BE49-F238E27FC236}">
                <a16:creationId xmlns:a16="http://schemas.microsoft.com/office/drawing/2014/main" id="{67673D4E-F9F2-C321-06B4-E7CCC4338A2D}"/>
              </a:ext>
            </a:extLst>
          </p:cNvPr>
          <p:cNvSpPr txBox="1">
            <a:spLocks noChangeArrowheads="1"/>
          </p:cNvSpPr>
          <p:nvPr/>
        </p:nvSpPr>
        <p:spPr bwMode="auto">
          <a:xfrm>
            <a:off x="2286000" y="2362200"/>
            <a:ext cx="44196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Gill Sans MT" panose="020B0502020104020203" pitchFamily="34" charset="0"/>
                <a:cs typeface="Times New Roman" panose="02020603050405020304" pitchFamily="18" charset="0"/>
              </a:rPr>
              <a:t>Sam Veloz</a:t>
            </a:r>
          </a:p>
          <a:p>
            <a:pPr algn="ctr"/>
            <a:r>
              <a:rPr lang="en-US" altLang="en-US">
                <a:latin typeface="Gill Sans MT" panose="020B0502020104020203" pitchFamily="34" charset="0"/>
                <a:cs typeface="Times New Roman" panose="02020603050405020304" pitchFamily="18" charset="0"/>
              </a:rPr>
              <a:t>Dennis Jongsomjit</a:t>
            </a:r>
          </a:p>
          <a:p>
            <a:pPr algn="ctr"/>
            <a:r>
              <a:rPr lang="en-US" altLang="en-US">
                <a:latin typeface="Gill Sans MT" panose="020B0502020104020203" pitchFamily="34" charset="0"/>
                <a:cs typeface="Times New Roman" panose="02020603050405020304" pitchFamily="18" charset="0"/>
              </a:rPr>
              <a:t>Nathan Elliot</a:t>
            </a:r>
          </a:p>
          <a:p>
            <a:pPr algn="ctr"/>
            <a:r>
              <a:rPr lang="en-US" altLang="en-US">
                <a:latin typeface="Gill Sans MT" panose="020B0502020104020203" pitchFamily="34" charset="0"/>
                <a:cs typeface="Times New Roman" panose="02020603050405020304" pitchFamily="18" charset="0"/>
              </a:rPr>
              <a:t>Leo Salas</a:t>
            </a:r>
          </a:p>
          <a:p>
            <a:pPr algn="ctr"/>
            <a:r>
              <a:rPr lang="en-US" altLang="en-US">
                <a:latin typeface="Gill Sans MT" panose="020B0502020104020203" pitchFamily="34" charset="0"/>
                <a:cs typeface="Times New Roman" panose="02020603050405020304" pitchFamily="18" charset="0"/>
              </a:rPr>
              <a:t>Grant Ballard</a:t>
            </a:r>
          </a:p>
          <a:p>
            <a:pPr algn="ctr"/>
            <a:r>
              <a:rPr lang="en-US" altLang="en-US">
                <a:latin typeface="Gill Sans MT" panose="020B0502020104020203" pitchFamily="34" charset="0"/>
                <a:cs typeface="Times New Roman" panose="02020603050405020304" pitchFamily="18" charset="0"/>
              </a:rPr>
              <a:t>Bob Altman</a:t>
            </a:r>
          </a:p>
          <a:p>
            <a:pPr algn="ctr"/>
            <a:r>
              <a:rPr lang="en-US" altLang="en-US">
                <a:latin typeface="Gill Sans MT" panose="020B0502020104020203" pitchFamily="34" charset="0"/>
                <a:cs typeface="Times New Roman" panose="02020603050405020304" pitchFamily="18" charset="0"/>
              </a:rPr>
              <a:t>Ken Rosenberg</a:t>
            </a:r>
          </a:p>
          <a:p>
            <a:pPr algn="ctr"/>
            <a:endParaRPr lang="en-US" altLang="en-US" sz="1800">
              <a:latin typeface="Gill Sans MT" panose="020B0502020104020203" pitchFamily="34" charset="0"/>
              <a:cs typeface="Times New Roman" panose="02020603050405020304" pitchFamily="18" charset="0"/>
            </a:endParaRPr>
          </a:p>
        </p:txBody>
      </p:sp>
      <p:pic>
        <p:nvPicPr>
          <p:cNvPr id="86029" name="Picture 4" descr="transparent logo small">
            <a:extLst>
              <a:ext uri="{FF2B5EF4-FFF2-40B4-BE49-F238E27FC236}">
                <a16:creationId xmlns:a16="http://schemas.microsoft.com/office/drawing/2014/main" id="{2FB40DB4-5B16-9D9F-DF18-4749705FFF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4600" y="4800600"/>
            <a:ext cx="14922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Picture 1">
            <a:extLst>
              <a:ext uri="{FF2B5EF4-FFF2-40B4-BE49-F238E27FC236}">
                <a16:creationId xmlns:a16="http://schemas.microsoft.com/office/drawing/2014/main" id="{349F5C47-0C41-D08E-6D6B-720A8B06B585}"/>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7663" y="5934075"/>
            <a:ext cx="22177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Picture 2">
            <a:extLst>
              <a:ext uri="{FF2B5EF4-FFF2-40B4-BE49-F238E27FC236}">
                <a16:creationId xmlns:a16="http://schemas.microsoft.com/office/drawing/2014/main" id="{3D4ECFCB-97C2-3347-3FE7-D6B2DC4EE4A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96200" y="5187950"/>
            <a:ext cx="1358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2" name="Picture 1">
            <a:extLst>
              <a:ext uri="{FF2B5EF4-FFF2-40B4-BE49-F238E27FC236}">
                <a16:creationId xmlns:a16="http://schemas.microsoft.com/office/drawing/2014/main" id="{EF7F77A1-C4C7-D4FA-90EE-AFCBCD19A5D0}"/>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2590800"/>
            <a:ext cx="2346325"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4">
            <a:extLst>
              <a:ext uri="{FF2B5EF4-FFF2-40B4-BE49-F238E27FC236}">
                <a16:creationId xmlns:a16="http://schemas.microsoft.com/office/drawing/2014/main" id="{E9DF3B4D-D3F1-20B7-8E52-3F2374B110B8}"/>
              </a:ext>
            </a:extLst>
          </p:cNvPr>
          <p:cNvSpPr txBox="1">
            <a:spLocks noChangeArrowheads="1"/>
          </p:cNvSpPr>
          <p:nvPr/>
        </p:nvSpPr>
        <p:spPr bwMode="auto">
          <a:xfrm>
            <a:off x="2352675" y="2514600"/>
            <a:ext cx="4419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600" b="1">
                <a:latin typeface="Gill Sans MT" panose="020B0502020104020203" pitchFamily="34" charset="0"/>
                <a:cs typeface="Times New Roman" panose="02020603050405020304" pitchFamily="18" charset="0"/>
              </a:rPr>
              <a:t>Questions / Discussion</a:t>
            </a:r>
            <a:endParaRPr lang="en-US" altLang="en-US" sz="1800">
              <a:latin typeface="Gill Sans MT" panose="020B0502020104020203" pitchFamily="34" charset="0"/>
              <a:cs typeface="Times New Roman" panose="02020603050405020304" pitchFamily="18" charset="0"/>
            </a:endParaRPr>
          </a:p>
        </p:txBody>
      </p:sp>
      <p:pic>
        <p:nvPicPr>
          <p:cNvPr id="87043" name="Picture 11">
            <a:extLst>
              <a:ext uri="{FF2B5EF4-FFF2-40B4-BE49-F238E27FC236}">
                <a16:creationId xmlns:a16="http://schemas.microsoft.com/office/drawing/2014/main" id="{D41ED448-3D2B-AD4B-072E-F240B583F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60363"/>
            <a:ext cx="1504950" cy="146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4" name="Picture 9" descr="Bird flock data Swirl">
            <a:extLst>
              <a:ext uri="{FF2B5EF4-FFF2-40B4-BE49-F238E27FC236}">
                <a16:creationId xmlns:a16="http://schemas.microsoft.com/office/drawing/2014/main" id="{4F539E8A-894D-451C-0936-06685D3D3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6988" y="381000"/>
            <a:ext cx="1344612" cy="1444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5" name="Picture 13">
            <a:extLst>
              <a:ext uri="{FF2B5EF4-FFF2-40B4-BE49-F238E27FC236}">
                <a16:creationId xmlns:a16="http://schemas.microsoft.com/office/drawing/2014/main" id="{B54A5CE3-5C51-8970-6925-BE66A92BC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60363"/>
            <a:ext cx="1649413"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6" name="Picture 367">
            <a:extLst>
              <a:ext uri="{FF2B5EF4-FFF2-40B4-BE49-F238E27FC236}">
                <a16:creationId xmlns:a16="http://schemas.microsoft.com/office/drawing/2014/main" id="{F697FF85-BEAB-6EC1-90F1-454E92BC8E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57188"/>
            <a:ext cx="1143000" cy="1481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7" name="Picture 8" descr="WestForest_Pie">
            <a:extLst>
              <a:ext uri="{FF2B5EF4-FFF2-40B4-BE49-F238E27FC236}">
                <a16:creationId xmlns:a16="http://schemas.microsoft.com/office/drawing/2014/main" id="{2F5F49FD-035E-AA9D-CC6C-B56CC6E88B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8400" y="354013"/>
            <a:ext cx="2489200" cy="1484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8" name="Picture 2" descr="127 01 Golden-crowned Kinglet 4492">
            <a:extLst>
              <a:ext uri="{FF2B5EF4-FFF2-40B4-BE49-F238E27FC236}">
                <a16:creationId xmlns:a16="http://schemas.microsoft.com/office/drawing/2014/main" id="{FBCB183A-168F-65FF-6AA9-F315991C1D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5162550"/>
            <a:ext cx="2057400"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49" name="Picture 4" descr="196 020 Purple Finch 2873">
            <a:extLst>
              <a:ext uri="{FF2B5EF4-FFF2-40B4-BE49-F238E27FC236}">
                <a16:creationId xmlns:a16="http://schemas.microsoft.com/office/drawing/2014/main" id="{3C6D2486-87F7-0D7F-28F8-8C5EA04E46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5162550"/>
            <a:ext cx="1157288"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50" name="Picture 5" descr="201 099 Western Tanager 02">
            <a:extLst>
              <a:ext uri="{FF2B5EF4-FFF2-40B4-BE49-F238E27FC236}">
                <a16:creationId xmlns:a16="http://schemas.microsoft.com/office/drawing/2014/main" id="{909E8CE7-DB96-61C0-BC28-1E76C5E028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5162550"/>
            <a:ext cx="2058988" cy="1543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51" name="Text Box 14">
            <a:extLst>
              <a:ext uri="{FF2B5EF4-FFF2-40B4-BE49-F238E27FC236}">
                <a16:creationId xmlns:a16="http://schemas.microsoft.com/office/drawing/2014/main" id="{447DF533-1EAA-FFC1-210C-C293601B587E}"/>
              </a:ext>
            </a:extLst>
          </p:cNvPr>
          <p:cNvSpPr txBox="1">
            <a:spLocks noChangeArrowheads="1"/>
          </p:cNvSpPr>
          <p:nvPr/>
        </p:nvSpPr>
        <p:spPr bwMode="auto">
          <a:xfrm>
            <a:off x="1905000" y="3124200"/>
            <a:ext cx="53355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600" b="1">
                <a:latin typeface="Gill Sans MT" panose="020B0502020104020203" pitchFamily="34" charset="0"/>
                <a:cs typeface="Times New Roman" panose="02020603050405020304" pitchFamily="18" charset="0"/>
              </a:rPr>
              <a:t>John Alexander</a:t>
            </a:r>
          </a:p>
          <a:p>
            <a:pPr algn="ctr"/>
            <a:r>
              <a:rPr lang="en-US" altLang="en-US" sz="2600">
                <a:latin typeface="Gill Sans MT" panose="020B0502020104020203" pitchFamily="34" charset="0"/>
                <a:cs typeface="Times New Roman" panose="02020603050405020304" pitchFamily="18" charset="0"/>
              </a:rPr>
              <a:t>jda@KlamathBird.org</a:t>
            </a:r>
          </a:p>
          <a:p>
            <a:pPr algn="ctr"/>
            <a:endParaRPr lang="en-US" altLang="en-US" sz="2600">
              <a:latin typeface="Gill Sans MT" panose="020B0502020104020203" pitchFamily="34" charset="0"/>
              <a:cs typeface="Times New Roman" panose="02020603050405020304" pitchFamily="18" charset="0"/>
            </a:endParaRPr>
          </a:p>
          <a:p>
            <a:pPr algn="ctr"/>
            <a:r>
              <a:rPr lang="en-US" altLang="en-US" sz="2600">
                <a:latin typeface="Gill Sans MT" panose="020B0502020104020203" pitchFamily="34" charset="0"/>
                <a:cs typeface="Times New Roman" panose="02020603050405020304" pitchFamily="18" charset="0"/>
              </a:rPr>
              <a:t>www.AvianKnowledgeNorthwest.net</a:t>
            </a:r>
            <a:endParaRPr lang="en-US" altLang="en-US" sz="1800">
              <a:latin typeface="Gill Sans MT" panose="020B0502020104020203" pitchFamily="34" charset="0"/>
              <a:cs typeface="Times New Roman" panose="02020603050405020304" pitchFamily="18" charset="0"/>
            </a:endParaRPr>
          </a:p>
        </p:txBody>
      </p:sp>
      <p:pic>
        <p:nvPicPr>
          <p:cNvPr id="87052" name="Picture 20">
            <a:extLst>
              <a:ext uri="{FF2B5EF4-FFF2-40B4-BE49-F238E27FC236}">
                <a16:creationId xmlns:a16="http://schemas.microsoft.com/office/drawing/2014/main" id="{40F199E0-06E7-41C5-4DE1-01C4011B81A3}"/>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166938"/>
            <a:ext cx="240982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4" descr="transparent logo small">
            <a:extLst>
              <a:ext uri="{FF2B5EF4-FFF2-40B4-BE49-F238E27FC236}">
                <a16:creationId xmlns:a16="http://schemas.microsoft.com/office/drawing/2014/main" id="{56383B00-7FB0-168C-1093-7FBA885642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4600" y="4800600"/>
            <a:ext cx="14922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1">
            <a:extLst>
              <a:ext uri="{FF2B5EF4-FFF2-40B4-BE49-F238E27FC236}">
                <a16:creationId xmlns:a16="http://schemas.microsoft.com/office/drawing/2014/main" id="{13BA0DB0-D82C-6CEB-08B0-874BDBC1A6AF}"/>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7663" y="5934075"/>
            <a:ext cx="22177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2">
            <a:extLst>
              <a:ext uri="{FF2B5EF4-FFF2-40B4-BE49-F238E27FC236}">
                <a16:creationId xmlns:a16="http://schemas.microsoft.com/office/drawing/2014/main" id="{715BEFE4-AA4A-E007-31CB-79DFB4BD1DE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96200" y="5187950"/>
            <a:ext cx="1358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1">
            <a:extLst>
              <a:ext uri="{FF2B5EF4-FFF2-40B4-BE49-F238E27FC236}">
                <a16:creationId xmlns:a16="http://schemas.microsoft.com/office/drawing/2014/main" id="{66A8603B-8CBF-483C-AD45-046CA91B878B}"/>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1313" y="2590800"/>
            <a:ext cx="2346325"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Rufous_Hummingbird.2011.004">
            <a:extLst>
              <a:ext uri="{FF2B5EF4-FFF2-40B4-BE49-F238E27FC236}">
                <a16:creationId xmlns:a16="http://schemas.microsoft.com/office/drawing/2014/main" id="{FA2F7106-9AFB-6A56-36E4-6C3C201B1B4C}"/>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7811</TotalTime>
  <Words>2328</Words>
  <Application>Microsoft Office PowerPoint</Application>
  <PresentationFormat>On-screen Show (4:3)</PresentationFormat>
  <Paragraphs>295</Paragraphs>
  <Slides>84</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Times New Roman</vt:lpstr>
      <vt:lpstr>Arial</vt:lpstr>
      <vt:lpstr>Gill Sans MT</vt:lpstr>
      <vt:lpstr>MS PGothic</vt:lpstr>
      <vt:lpstr>Default Design</vt:lpstr>
      <vt:lpstr>PowerPoint Presentation</vt:lpstr>
      <vt:lpstr>Outline</vt:lpstr>
      <vt:lpstr>Avian Knowledge Alliance</vt:lpstr>
      <vt:lpstr>Avian Knowledge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Focal Species</vt:lpstr>
      <vt:lpstr>Focal Species</vt:lpstr>
      <vt:lpstr>PowerPoint Presentation</vt:lpstr>
      <vt:lpstr>PowerPoint Presentation</vt:lpstr>
      <vt:lpstr>PowerPoint Presentation</vt:lpstr>
      <vt:lpstr>Science and data based tools to help with climate smart decision making</vt:lpstr>
      <vt:lpstr>Vegetation:  What classification works well for managers?</vt:lpstr>
      <vt:lpstr>Modeling changes in  bird distribution and abundance</vt:lpstr>
      <vt:lpstr>Current and Future Distribution Models</vt:lpstr>
      <vt:lpstr>Assessing where there will be the most change from a habitat and wildlfie perspective</vt:lpstr>
      <vt:lpstr>Prioritization of bird distributions representing different habitat types</vt:lpstr>
      <vt:lpstr>Prioritization of bird distributions representing different habitat types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Pitkin</dc:creator>
  <cp:lastModifiedBy>Lum-Naihe, Christof Jurh duk - FS, AZ</cp:lastModifiedBy>
  <cp:revision>206</cp:revision>
  <dcterms:created xsi:type="dcterms:W3CDTF">2005-02-03T00:16:49Z</dcterms:created>
  <dcterms:modified xsi:type="dcterms:W3CDTF">2025-08-04T17:59:04Z</dcterms:modified>
</cp:coreProperties>
</file>