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337" r:id="rId3"/>
    <p:sldId id="338" r:id="rId4"/>
    <p:sldId id="336" r:id="rId5"/>
    <p:sldId id="341" r:id="rId6"/>
    <p:sldId id="340" r:id="rId7"/>
    <p:sldId id="327" r:id="rId8"/>
    <p:sldId id="330" r:id="rId9"/>
    <p:sldId id="329" r:id="rId10"/>
    <p:sldId id="328" r:id="rId11"/>
    <p:sldId id="281" r:id="rId12"/>
    <p:sldId id="318" r:id="rId13"/>
    <p:sldId id="321" r:id="rId14"/>
    <p:sldId id="332" r:id="rId15"/>
    <p:sldId id="282" r:id="rId16"/>
    <p:sldId id="283" r:id="rId17"/>
    <p:sldId id="335" r:id="rId18"/>
    <p:sldId id="339" r:id="rId19"/>
    <p:sldId id="322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194E24-145B-A7BC-3ACC-E29C861717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F2382-FAEB-31B7-2ED6-73B55DB3FF4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3717A41-587B-468D-ABB1-997A5928A0A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8E31B8B-0545-CD79-94C3-950947A27C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77ED713-C10B-6ECF-2370-0F75BA8E2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894B22-FC19-0787-B6ED-8F9B56AC67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17C85-AFD2-BC04-EB90-AA8B39B91E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33EF5C-5F0D-4B4D-BC3F-F5BA21D325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64832B60-F1D9-C3B8-6DCC-CDBC1CCFB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B96FBBA0-378B-41E6-66F0-2B7CA59E89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BD18C675-98B9-7B60-8D29-22A4144E1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B012140-2746-44C7-A252-21542128812B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60FACB1B-9110-EE31-75BB-EA6A8E790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A8A45C46-7AC2-6A3A-4F83-CE5C239AEB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This is a global assessment of fire regime types and conditions. The goal was to develop an ecologically-based assessment to improve ecologically- and socially appropriate multi-lateral to country-level fire management policy.  The best available ecological unit was TNC Ecoregion, which is available globally. 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CDCCC219-7AB5-B211-C332-B88056164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E89B6A1-2A1A-49B4-B23D-BBF1132E1FDF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27984BFB-2E0C-1356-8CA1-CE5C1E732E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644567D9-7E61-91D0-E67E-38B60E0C1D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What are the relative active restoration needs at the level of between-project prioritization and planning? How can resources be strategically deployed to address active forest structure restoration needs within and across NFs and regions? Can a process be developed that is replicable across the U.S.?</a:t>
            </a:r>
          </a:p>
          <a:p>
            <a:pPr>
              <a:spcBef>
                <a:spcPct val="0"/>
              </a:spcBef>
            </a:pPr>
            <a:endParaRPr lang="en-US" altLang="en-US"/>
          </a:p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8E0BA953-8289-7C27-0F71-1B278F3FD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36B2DA17-C128-4BAE-8D7F-7C995BCF316D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F72941C7-EACC-EAFB-328D-6A432B6A8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DDA2AFD2-BB5C-F5CB-7EB1-95F77CB3FF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CDC07407-9DFD-0D3F-C8DC-5B105A045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2BFBBB2-360B-416C-80FD-03ABFD0C808B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5DF46531-9B63-5FB7-7BF4-00A992779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23F9854E-2441-C6F3-519B-277AC66161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7619C9B0-9744-5CBE-359F-2FB12FE9C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22EB7E57-5784-4F90-A89B-368F921E2284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C46AD295-BF6A-01F2-BC84-822AA3926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34984DF9-9388-B866-3B7B-D99306216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If potential natural vegetation is a key attribute to delineate analysis units, how will climate change impact trend analyses?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E3F8859C-6D47-92D1-CE9A-318F32D11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DCB17A18-1AAC-4F54-982E-A5E2A8DBA76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B1218-E38B-3084-3C31-41A5105A5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C881E2-4659-477A-9B81-B308E4B9E9D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3A457-03BE-3DE0-2347-97238CD8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597E-3207-BA86-74E2-BC6C5873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C371D-7934-463C-ACFD-00C68E71D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11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A41CE-B000-923C-BF14-9D7E784A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5E0D6B-714E-49EE-A3E8-CEE0C661BE5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BDF9-E6AC-B42E-8EF6-99825750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351BA-AFDE-CCC7-2F0C-96DEF727E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CF8245-4760-43F8-8172-454A0C84ED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1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29B08-BA15-FC93-9F3F-62605BAC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251F85-E706-435D-88F9-BA5BB0FF6FE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762A-08F6-E253-1EDA-6959FEF66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7640-337E-78C1-A1CE-57D3A2DD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2C49D-7675-4C55-898C-12D470BCD3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501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67D8E-19F9-3E39-8723-CC731865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02349-EEE6-44F8-BC42-A9FB448235E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50053-95DC-3D23-0E1E-D91B918C4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ABAA9-96D6-FAEC-CBAA-943F6010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E9822-CB63-4EF6-BFF0-E2A40794B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C12DB-606A-07AE-00A6-81EFB421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E7B2CC-2BCB-472A-96AD-2AF66154F98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AEFBA-A45F-1A25-6118-A38EC10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80093-B2FD-2AFA-A2C1-593C9F7F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11E3F-D675-4547-8CE6-48B3EF625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043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A1E61EB-F0AE-DE1B-62BB-CB4B52327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A591FD-1706-4291-9C1F-DB38A16E2AB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CA56B3-4C5E-708B-760C-E12942DA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A45B8A-71FD-1AF6-F348-B69E64BD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AD92D-5332-4B37-8268-F43969CD10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21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AB5719-2B35-EC46-DD0E-7397507E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A3314A-21E3-4182-957C-0E212D7BD8F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7F786E-3EE1-52E1-B067-BF009F54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93C60E-EA26-15CE-22BE-10705ADF8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BC8C2-CA7D-45F9-AD5A-C07C19E96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8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2924AB3-774A-DD4A-FDEF-D79166B05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F75860-1B08-4CC7-B34C-9FC756920DFC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AA9A9F-8B46-B459-FDD9-BDC07106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B68FD0-39CE-C5F4-6146-D6F33E6B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9C19E-1ED4-4C7D-A393-AF8879E7FF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003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0B4EE6-7558-EF1A-E12F-1739302F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8C291A-F01D-4686-870E-19A17F6EB458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C6FCBA-7507-9400-B067-CFD9B704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254CF6-F41D-82EB-C970-A6DEEF0B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63E9D-8A2C-42D3-8F19-3852A2E54A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702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38311B8-5A02-69CE-9CAC-160431C9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D9FD79-7755-4510-A5D6-B36F1C37829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9D143C-14E0-2FA3-EB5D-917897C0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1CFA1D-7C17-B452-71B2-56752AAF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A8B4E-84C6-4B0C-94AC-76E1DE4706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5578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20362A-0168-10F1-24F4-8360E37E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E8FF8E-9E2A-4244-B766-65BC926C16B1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C2C788-5D3F-475D-2103-B76F86C8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76CD68-E4EA-0121-F7F5-18211320E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9BD87-C6A9-4B4E-BBBF-EABF6CCFCA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013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4EDC9DA0-CCD2-DBBB-6EFF-FF7DC45557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82BB3C28-790A-E0A7-DAD5-4CF5AD0554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572AE-8917-87ED-DFD0-10A019BBA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0952A52-99DA-4525-A3C9-31C0C192A51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73A74-202E-AD40-C6FA-3CABB7FF3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87DC8-18DD-B958-770B-5FE555995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6F59E72B-28D9-487B-B051-E068E482A00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>
            <a:extLst>
              <a:ext uri="{FF2B5EF4-FFF2-40B4-BE49-F238E27FC236}">
                <a16:creationId xmlns:a16="http://schemas.microsoft.com/office/drawing/2014/main" id="{CC6A2F92-F888-E82C-4784-A6660BC4E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Title 1">
            <a:extLst>
              <a:ext uri="{FF2B5EF4-FFF2-40B4-BE49-F238E27FC236}">
                <a16:creationId xmlns:a16="http://schemas.microsoft.com/office/drawing/2014/main" id="{60FACD3E-5EA2-EEC2-0CF9-18B051FF9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/>
          <a:p>
            <a:r>
              <a:rPr lang="en-US" altLang="en-US" b="1"/>
              <a:t>Appropriate Scales: </a:t>
            </a:r>
            <a:br>
              <a:rPr lang="en-US" altLang="en-US" b="1"/>
            </a:br>
            <a:r>
              <a:rPr lang="en-US" altLang="en-US" b="1"/>
              <a:t>Landscape Analysis Units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C584F3CC-4DB6-B6C0-407C-EBA51B4D9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1981200"/>
          </a:xfrm>
        </p:spPr>
        <p:txBody>
          <a:bodyPr/>
          <a:lstStyle/>
          <a:p>
            <a:r>
              <a:rPr lang="en-US" altLang="en-US" sz="2400">
                <a:solidFill>
                  <a:schemeClr val="bg1"/>
                </a:solidFill>
              </a:rPr>
              <a:t>Landscape Assessment Tools and Processes </a:t>
            </a:r>
            <a:r>
              <a:rPr lang="en-US" altLang="en-US" sz="2000">
                <a:solidFill>
                  <a:schemeClr val="bg1"/>
                </a:solidFill>
              </a:rPr>
              <a:t>Corvallis, OR April 23, 2013</a:t>
            </a:r>
          </a:p>
          <a:p>
            <a:endParaRPr lang="en-US" altLang="en-US" sz="800">
              <a:solidFill>
                <a:schemeClr val="bg1"/>
              </a:solidFill>
            </a:endParaRPr>
          </a:p>
          <a:p>
            <a:endParaRPr lang="en-US" altLang="en-US" sz="800">
              <a:solidFill>
                <a:schemeClr val="bg1"/>
              </a:solidFill>
            </a:endParaRPr>
          </a:p>
          <a:p>
            <a:endParaRPr lang="en-US" altLang="en-US" sz="8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Ayn Shlisky, USFS Eastside Restoration Strategy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Jane Kertis, USFS NW Oregon Ecology Program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EBCD3ECC-E30B-EF9D-BECC-4482DCC42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Considerations when defining analysis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85BBD-5FA1-C642-E8A2-E68AB113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00200"/>
            <a:ext cx="7924800" cy="4525963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Scale (extent and resolution)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Issues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Project extent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Variation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Spatial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Temporal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Opportunities for integration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Facilitates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Hinders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Reference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Certainty and uncertainty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People and data</a:t>
            </a: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1DE67EF3-25F1-5061-E4E8-47BDEE30A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6" t="34538" r="5884" b="38454"/>
          <a:stretch>
            <a:fillRect/>
          </a:stretch>
        </p:blipFill>
        <p:spPr bwMode="auto">
          <a:xfrm>
            <a:off x="4724400" y="1905000"/>
            <a:ext cx="3886200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TextBox 4">
            <a:extLst>
              <a:ext uri="{FF2B5EF4-FFF2-40B4-BE49-F238E27FC236}">
                <a16:creationId xmlns:a16="http://schemas.microsoft.com/office/drawing/2014/main" id="{C89385B2-1200-8D88-13EB-BEE30A4AF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164138"/>
            <a:ext cx="28194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r>
              <a:rPr lang="en-US" altLang="en-US" sz="800"/>
              <a:t>From: Beck, Crim, DeMeo, Mellen-McClean, Ringo, Shlisky. April 2013 USFS R6 Restoration needs assessment.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4" descr="PUB_FIREREGIME">
            <a:extLst>
              <a:ext uri="{FF2B5EF4-FFF2-40B4-BE49-F238E27FC236}">
                <a16:creationId xmlns:a16="http://schemas.microsoft.com/office/drawing/2014/main" id="{23E5387E-745F-2F38-ADF0-9A1651ED3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947738"/>
            <a:ext cx="482123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6">
            <a:extLst>
              <a:ext uri="{FF2B5EF4-FFF2-40B4-BE49-F238E27FC236}">
                <a16:creationId xmlns:a16="http://schemas.microsoft.com/office/drawing/2014/main" id="{B6EA6B7E-495F-B7B0-2AF0-2DAB60960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477000"/>
            <a:ext cx="89916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"/>
              <a:t>Shlisky, A.,  J. Waugh, P. Gonzalez, M. Gonzalez, M. Manta, H. Santoso, E. Alvarado, A. Ainuddin Nuruddin, D.A. Rodríguez-Trejo, R. Swaty, D. Schmidt, M. Kaufmann, R. Myers, A. Alencar, F. Kearns, D. Johnson, J. Smith, D. Zollner and W. Fulks. 2007. Fire, Ecosystems and People: Threats and Strategies for Global Biodiversity Conservation. Global Fire Initative Technical Report 2007-2. The Nature Conservancy. Arlington, VA</a:t>
            </a:r>
            <a:r>
              <a:rPr lang="en-US" altLang="en-US" sz="1000"/>
              <a:t>.</a:t>
            </a: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6F918EDA-EA1D-5096-5088-BE23BFCE3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54100"/>
            <a:ext cx="4035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</a:pPr>
            <a:endParaRPr lang="en-US" altLang="en-US" sz="2000" b="1"/>
          </a:p>
        </p:txBody>
      </p:sp>
      <p:pic>
        <p:nvPicPr>
          <p:cNvPr id="15364" name="Picture 5" descr="PUB_FIRESTATUSTREND111906">
            <a:extLst>
              <a:ext uri="{FF2B5EF4-FFF2-40B4-BE49-F238E27FC236}">
                <a16:creationId xmlns:a16="http://schemas.microsoft.com/office/drawing/2014/main" id="{5685866F-5F8D-0B2B-66A3-4F0C43B56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30275"/>
            <a:ext cx="48768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itle 2">
            <a:extLst>
              <a:ext uri="{FF2B5EF4-FFF2-40B4-BE49-F238E27FC236}">
                <a16:creationId xmlns:a16="http://schemas.microsoft.com/office/drawing/2014/main" id="{F88FB759-90FE-6E27-DB84-D4BD268CD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6675"/>
            <a:ext cx="6096000" cy="863600"/>
          </a:xfrm>
        </p:spPr>
        <p:txBody>
          <a:bodyPr/>
          <a:lstStyle/>
          <a:p>
            <a:r>
              <a:rPr lang="en-US" altLang="en-US" sz="2400"/>
              <a:t>Scale of analysis unit and extent depends on the issue and the expected project application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374D06-8DBC-1A60-1C85-A051F9236E84}"/>
              </a:ext>
            </a:extLst>
          </p:cNvPr>
          <p:cNvSpPr txBox="1"/>
          <p:nvPr/>
        </p:nvSpPr>
        <p:spPr>
          <a:xfrm>
            <a:off x="457200" y="3662363"/>
            <a:ext cx="8382000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</a:rPr>
              <a:t>Global Fire Assessment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Goal to foster ecologically-based fire management policies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  <a:ea typeface="+mn-ea"/>
              </a:rPr>
              <a:t>Context for country/multilateral applications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latin typeface="+mn-lt"/>
                <a:ea typeface="+mn-ea"/>
              </a:rPr>
              <a:t>Ecoregions</a:t>
            </a:r>
            <a:r>
              <a:rPr lang="en-US" sz="2400" dirty="0">
                <a:latin typeface="+mn-lt"/>
                <a:ea typeface="+mn-ea"/>
              </a:rPr>
              <a:t> integrate fire regimes and vegetation, but cross economic and social boundaries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>
            <a:extLst>
              <a:ext uri="{FF2B5EF4-FFF2-40B4-BE49-F238E27FC236}">
                <a16:creationId xmlns:a16="http://schemas.microsoft.com/office/drawing/2014/main" id="{5BECB150-DBAA-1CB3-1C59-C3EEE9383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1675"/>
            <a:ext cx="4419600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6" name="TextBox 2">
            <a:extLst>
              <a:ext uri="{FF2B5EF4-FFF2-40B4-BE49-F238E27FC236}">
                <a16:creationId xmlns:a16="http://schemas.microsoft.com/office/drawing/2014/main" id="{8596B2DD-8D96-21AF-C4C0-B6B6DD6D8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352800"/>
            <a:ext cx="4440238" cy="341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Analysis units: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4, 5 and 6</a:t>
            </a:r>
            <a:r>
              <a:rPr lang="en-US" altLang="en-US" sz="2400" baseline="30000"/>
              <a:t>th</a:t>
            </a:r>
            <a:r>
              <a:rPr lang="en-US" altLang="en-US" sz="2400"/>
              <a:t> field watersheds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Potential Natural Veg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HRV reference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/>
              <a:t>Summary units: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5</a:t>
            </a:r>
            <a:r>
              <a:rPr lang="en-US" altLang="en-US" sz="2400" baseline="30000"/>
              <a:t>th</a:t>
            </a:r>
            <a:r>
              <a:rPr lang="en-US" altLang="en-US" sz="2400"/>
              <a:t> field watersheds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National Forest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2400"/>
              <a:t>Reserve vs Non-reserve status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095A4C0-36E0-5B3D-63AB-B76E8F0A3F3A}"/>
              </a:ext>
            </a:extLst>
          </p:cNvPr>
          <p:cNvSpPr txBox="1">
            <a:spLocks/>
          </p:cNvSpPr>
          <p:nvPr/>
        </p:nvSpPr>
        <p:spPr>
          <a:xfrm>
            <a:off x="304800" y="76200"/>
            <a:ext cx="8643938" cy="6096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/>
              <a:t>Scale of issue and the expected project application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3885BB5-0CEA-3E07-3EB5-72AF8AB2AFFD}"/>
              </a:ext>
            </a:extLst>
          </p:cNvPr>
          <p:cNvSpPr/>
          <p:nvPr/>
        </p:nvSpPr>
        <p:spPr>
          <a:xfrm>
            <a:off x="3429000" y="2857500"/>
            <a:ext cx="228600" cy="228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C82C37F-8A11-4FAA-AACD-571E8CCE2326}"/>
              </a:ext>
            </a:extLst>
          </p:cNvPr>
          <p:cNvSpPr/>
          <p:nvPr/>
        </p:nvSpPr>
        <p:spPr>
          <a:xfrm rot="20246769">
            <a:off x="3721100" y="2393950"/>
            <a:ext cx="1825625" cy="342900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90" name="Picture 3">
            <a:extLst>
              <a:ext uri="{FF2B5EF4-FFF2-40B4-BE49-F238E27FC236}">
                <a16:creationId xmlns:a16="http://schemas.microsoft.com/office/drawing/2014/main" id="{0FA55829-3008-D8AF-3C94-6874A919A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1879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1" name="TextBox 8">
            <a:extLst>
              <a:ext uri="{FF2B5EF4-FFF2-40B4-BE49-F238E27FC236}">
                <a16:creationId xmlns:a16="http://schemas.microsoft.com/office/drawing/2014/main" id="{82C803F4-DABE-A93C-3832-EC5C9B121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1738" y="2097088"/>
            <a:ext cx="990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Project scale</a:t>
            </a:r>
          </a:p>
        </p:txBody>
      </p:sp>
      <p:sp>
        <p:nvSpPr>
          <p:cNvPr id="16392" name="TextBox 9">
            <a:extLst>
              <a:ext uri="{FF2B5EF4-FFF2-40B4-BE49-F238E27FC236}">
                <a16:creationId xmlns:a16="http://schemas.microsoft.com/office/drawing/2014/main" id="{7AA81280-40D9-4DAA-B4EF-22253EF58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00"/>
            <a:ext cx="4724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/>
              <a:t>Beck, Crim, DeMeo, Mellen-McClean, Ringo, Shlisky. April 2013 USFS R6 Restoration needs assessment.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>
            <a:extLst>
              <a:ext uri="{FF2B5EF4-FFF2-40B4-BE49-F238E27FC236}">
                <a16:creationId xmlns:a16="http://schemas.microsoft.com/office/drawing/2014/main" id="{C6FA86C8-AB1B-5DE3-E664-D26053F45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57200"/>
            <a:ext cx="5272087" cy="2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77A44CDF-1DF6-A835-7955-9EE8952B2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3375025"/>
            <a:ext cx="7559675" cy="340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9C8E49F-074B-111B-0B1F-2FE38261E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0" y="152400"/>
            <a:ext cx="3030538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000" dirty="0">
                <a:ea typeface="+mj-ea"/>
              </a:rPr>
              <a:t>Analysis units define the level of spatial and temporal variation</a:t>
            </a: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31EF79C3-35FD-7E96-16B3-7F8EB3F5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84538"/>
            <a:ext cx="12160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c 3">
            <a:extLst>
              <a:ext uri="{FF2B5EF4-FFF2-40B4-BE49-F238E27FC236}">
                <a16:creationId xmlns:a16="http://schemas.microsoft.com/office/drawing/2014/main" id="{5356E5E2-630A-C2E3-E45F-63E194B2B96A}"/>
              </a:ext>
            </a:extLst>
          </p:cNvPr>
          <p:cNvSpPr/>
          <p:nvPr/>
        </p:nvSpPr>
        <p:spPr>
          <a:xfrm rot="19778433" flipH="1">
            <a:off x="139700" y="3094038"/>
            <a:ext cx="763588" cy="852487"/>
          </a:xfrm>
          <a:prstGeom prst="arc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414" name="TextBox 8">
            <a:extLst>
              <a:ext uri="{FF2B5EF4-FFF2-40B4-BE49-F238E27FC236}">
                <a16:creationId xmlns:a16="http://schemas.microsoft.com/office/drawing/2014/main" id="{AF39F4D6-3EC6-2347-E462-AB9F665B2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0" y="87313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ecoregion</a:t>
            </a:r>
          </a:p>
        </p:txBody>
      </p:sp>
      <p:pic>
        <p:nvPicPr>
          <p:cNvPr id="17415" name="Picture 11">
            <a:extLst>
              <a:ext uri="{FF2B5EF4-FFF2-40B4-BE49-F238E27FC236}">
                <a16:creationId xmlns:a16="http://schemas.microsoft.com/office/drawing/2014/main" id="{6F6AA5C8-FA72-0942-21A3-E50AB94A0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9" t="39346" b="33582"/>
          <a:stretch>
            <a:fillRect/>
          </a:stretch>
        </p:blipFill>
        <p:spPr bwMode="auto">
          <a:xfrm>
            <a:off x="5645150" y="2133600"/>
            <a:ext cx="1536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">
            <a:extLst>
              <a:ext uri="{FF2B5EF4-FFF2-40B4-BE49-F238E27FC236}">
                <a16:creationId xmlns:a16="http://schemas.microsoft.com/office/drawing/2014/main" id="{026733D4-0E0D-A45C-B7A1-B77D173F8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133600"/>
            <a:ext cx="1828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 b="1"/>
              <a:t>% of landscape in forest structural stages over time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62989EA7-BBFC-2C27-5F0C-3277487DF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6" t="39700" r="32771" b="33461"/>
          <a:stretch>
            <a:fillRect/>
          </a:stretch>
        </p:blipFill>
        <p:spPr bwMode="auto">
          <a:xfrm>
            <a:off x="5638800" y="1066800"/>
            <a:ext cx="15430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39686F51-40F4-6425-AA47-BDB670D4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0" t="6827" r="33420" b="66100"/>
          <a:stretch>
            <a:fillRect/>
          </a:stretch>
        </p:blipFill>
        <p:spPr bwMode="auto">
          <a:xfrm>
            <a:off x="7235825" y="1066800"/>
            <a:ext cx="14747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Box 2">
            <a:extLst>
              <a:ext uri="{FF2B5EF4-FFF2-40B4-BE49-F238E27FC236}">
                <a16:creationId xmlns:a16="http://schemas.microsoft.com/office/drawing/2014/main" id="{4FC35DC4-FD46-F719-0D16-D576AF2E8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447800"/>
            <a:ext cx="68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early</a:t>
            </a:r>
          </a:p>
        </p:txBody>
      </p:sp>
      <p:sp>
        <p:nvSpPr>
          <p:cNvPr id="17420" name="TextBox 12">
            <a:extLst>
              <a:ext uri="{FF2B5EF4-FFF2-40B4-BE49-F238E27FC236}">
                <a16:creationId xmlns:a16="http://schemas.microsoft.com/office/drawing/2014/main" id="{D12DBF68-7080-C656-9ABC-4C1253CF2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741613"/>
            <a:ext cx="9906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mid-seral</a:t>
            </a:r>
          </a:p>
        </p:txBody>
      </p:sp>
      <p:sp>
        <p:nvSpPr>
          <p:cNvPr id="17421" name="TextBox 13">
            <a:extLst>
              <a:ext uri="{FF2B5EF4-FFF2-40B4-BE49-F238E27FC236}">
                <a16:creationId xmlns:a16="http://schemas.microsoft.com/office/drawing/2014/main" id="{C49E8A90-4B28-97B4-3F79-904BDC4AA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1422400"/>
            <a:ext cx="102870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late seral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2">
            <a:extLst>
              <a:ext uri="{FF2B5EF4-FFF2-40B4-BE49-F238E27FC236}">
                <a16:creationId xmlns:a16="http://schemas.microsoft.com/office/drawing/2014/main" id="{0EB54BD1-BBA5-9E5C-D44E-1EEBDEE0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6781800" cy="606425"/>
          </a:xfrm>
        </p:spPr>
        <p:txBody>
          <a:bodyPr/>
          <a:lstStyle/>
          <a:p>
            <a:r>
              <a:rPr lang="en-US" altLang="en-US"/>
              <a:t>Integration</a:t>
            </a:r>
          </a:p>
        </p:txBody>
      </p:sp>
      <p:grpSp>
        <p:nvGrpSpPr>
          <p:cNvPr id="1026" name="Group 6">
            <a:extLst>
              <a:ext uri="{FF2B5EF4-FFF2-40B4-BE49-F238E27FC236}">
                <a16:creationId xmlns:a16="http://schemas.microsoft.com/office/drawing/2014/main" id="{474D67FE-2701-5237-80BB-34EB2C308A4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911225"/>
            <a:ext cx="6781800" cy="5108575"/>
            <a:chOff x="3290047" y="2438400"/>
            <a:chExt cx="5719482" cy="4419600"/>
          </a:xfrm>
        </p:grpSpPr>
        <p:pic>
          <p:nvPicPr>
            <p:cNvPr id="1034" name="Picture 7">
              <a:extLst>
                <a:ext uri="{FF2B5EF4-FFF2-40B4-BE49-F238E27FC236}">
                  <a16:creationId xmlns:a16="http://schemas.microsoft.com/office/drawing/2014/main" id="{8A4EC1A4-52A2-3046-3244-13CC69729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047" y="2438400"/>
              <a:ext cx="5719482" cy="441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Box 8">
              <a:extLst>
                <a:ext uri="{FF2B5EF4-FFF2-40B4-BE49-F238E27FC236}">
                  <a16:creationId xmlns:a16="http://schemas.microsoft.com/office/drawing/2014/main" id="{7210FAE7-72E1-7778-B12B-73D0AD2699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5574268"/>
              <a:ext cx="25146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r>
                <a:rPr lang="en-US" altLang="en-US"/>
                <a:t>Biophysical System</a:t>
              </a:r>
            </a:p>
          </p:txBody>
        </p:sp>
      </p:grpSp>
      <p:sp>
        <p:nvSpPr>
          <p:cNvPr id="1027" name="Title 2">
            <a:extLst>
              <a:ext uri="{FF2B5EF4-FFF2-40B4-BE49-F238E27FC236}">
                <a16:creationId xmlns:a16="http://schemas.microsoft.com/office/drawing/2014/main" id="{2227BB40-336C-0E5F-C02A-A6340B3E4FC3}"/>
              </a:ext>
            </a:extLst>
          </p:cNvPr>
          <p:cNvSpPr txBox="1">
            <a:spLocks/>
          </p:cNvSpPr>
          <p:nvPr/>
        </p:nvSpPr>
        <p:spPr bwMode="auto">
          <a:xfrm>
            <a:off x="6629400" y="2133600"/>
            <a:ext cx="2286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600"/>
              <a:t>slivers and bits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B16095-EE93-CD10-5C6B-23120B34F9BF}"/>
              </a:ext>
            </a:extLst>
          </p:cNvPr>
          <p:cNvCxnSpPr/>
          <p:nvPr/>
        </p:nvCxnSpPr>
        <p:spPr>
          <a:xfrm flipH="1" flipV="1">
            <a:off x="2514600" y="2428875"/>
            <a:ext cx="4114800" cy="1619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71506A-0DD2-8F84-5475-641B61EC8F68}"/>
              </a:ext>
            </a:extLst>
          </p:cNvPr>
          <p:cNvCxnSpPr/>
          <p:nvPr/>
        </p:nvCxnSpPr>
        <p:spPr>
          <a:xfrm flipH="1">
            <a:off x="2057400" y="2819400"/>
            <a:ext cx="4572000" cy="1143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TextBox 1">
            <a:extLst>
              <a:ext uri="{FF2B5EF4-FFF2-40B4-BE49-F238E27FC236}">
                <a16:creationId xmlns:a16="http://schemas.microsoft.com/office/drawing/2014/main" id="{412B5EF4-31AE-5F04-9644-EC0911E9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295400"/>
            <a:ext cx="1295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5</a:t>
            </a:r>
            <a:r>
              <a:rPr lang="en-US" altLang="en-US" baseline="30000"/>
              <a:t>th</a:t>
            </a:r>
            <a:r>
              <a:rPr lang="en-US" altLang="en-US"/>
              <a:t> field watershed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A244A69-5218-D43A-1B55-5DFA1F913825}"/>
              </a:ext>
            </a:extLst>
          </p:cNvPr>
          <p:cNvCxnSpPr/>
          <p:nvPr/>
        </p:nvCxnSpPr>
        <p:spPr>
          <a:xfrm>
            <a:off x="6781800" y="1524000"/>
            <a:ext cx="45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2" name="Object 13">
            <a:extLst>
              <a:ext uri="{FF2B5EF4-FFF2-40B4-BE49-F238E27FC236}">
                <a16:creationId xmlns:a16="http://schemas.microsoft.com/office/drawing/2014/main" id="{A13657A7-B1E5-548A-0A8E-A2B062769A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29400" y="4684713"/>
          <a:ext cx="2324100" cy="194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4422100" imgH="20447000" progId="AcroExch.Document.11">
                  <p:embed/>
                </p:oleObj>
              </mc:Choice>
              <mc:Fallback>
                <p:oleObj name="Acrobat Document" r:id="rId4" imgW="24422100" imgH="20447000" progId="AcroExch.Document.11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684713"/>
                        <a:ext cx="2324100" cy="1944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14">
            <a:extLst>
              <a:ext uri="{FF2B5EF4-FFF2-40B4-BE49-F238E27FC236}">
                <a16:creationId xmlns:a16="http://schemas.microsoft.com/office/drawing/2014/main" id="{379CDC07-05EE-3069-7E5A-A56C59FBE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814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Alternative: </a:t>
            </a:r>
          </a:p>
          <a:p>
            <a:r>
              <a:rPr lang="en-US" altLang="en-US"/>
              <a:t>Terrestrial hierarchy (ecoregions/landtype associations)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>
            <a:extLst>
              <a:ext uri="{FF2B5EF4-FFF2-40B4-BE49-F238E27FC236}">
                <a16:creationId xmlns:a16="http://schemas.microsoft.com/office/drawing/2014/main" id="{FB235DEF-31DF-02FD-A77E-44C0C26417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7463" y="228600"/>
          <a:ext cx="4056063" cy="311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704762" imgH="2847619" progId="MSPhotoEd.3">
                  <p:embed/>
                </p:oleObj>
              </mc:Choice>
              <mc:Fallback>
                <p:oleObj name="Photo Editor Photo" r:id="rId3" imgW="3704762" imgH="2847619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7463" y="228600"/>
                        <a:ext cx="4056063" cy="311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" name="TextBox 5">
            <a:extLst>
              <a:ext uri="{FF2B5EF4-FFF2-40B4-BE49-F238E27FC236}">
                <a16:creationId xmlns:a16="http://schemas.microsoft.com/office/drawing/2014/main" id="{DF864A9C-8BAA-4A1A-D316-86F76A29C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960813"/>
            <a:ext cx="1785938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Biophysical</a:t>
            </a:r>
          </a:p>
          <a:p>
            <a:r>
              <a:rPr lang="en-US" altLang="en-US"/>
              <a:t>System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4FE726-ED6B-DC6D-FCEE-DB1195ABD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274638"/>
            <a:ext cx="49530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Certainty/Uncertainty</a:t>
            </a:r>
          </a:p>
        </p:txBody>
      </p:sp>
      <p:pic>
        <p:nvPicPr>
          <p:cNvPr id="2052" name="Picture 39">
            <a:extLst>
              <a:ext uri="{FF2B5EF4-FFF2-40B4-BE49-F238E27FC236}">
                <a16:creationId xmlns:a16="http://schemas.microsoft.com/office/drawing/2014/main" id="{D3FBC108-49DE-4A68-4652-0BB6F0F50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514850" cy="333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2">
            <a:extLst>
              <a:ext uri="{FF2B5EF4-FFF2-40B4-BE49-F238E27FC236}">
                <a16:creationId xmlns:a16="http://schemas.microsoft.com/office/drawing/2014/main" id="{4E18A1D7-34D8-06C7-7A68-662023A2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73438"/>
            <a:ext cx="25908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4" name="TextBox 10">
            <a:extLst>
              <a:ext uri="{FF2B5EF4-FFF2-40B4-BE49-F238E27FC236}">
                <a16:creationId xmlns:a16="http://schemas.microsoft.com/office/drawing/2014/main" id="{9748AB8D-3996-65C2-E4EF-5C93F5776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105400"/>
            <a:ext cx="449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800"/>
              <a:t>Hessburg et al.  2013. Landscape evaluation for restoration planning on the Okanogan-Wenatchee National Forest, USA. Sustainability. 5, p. 805-840.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itle 2">
            <a:extLst>
              <a:ext uri="{FF2B5EF4-FFF2-40B4-BE49-F238E27FC236}">
                <a16:creationId xmlns:a16="http://schemas.microsoft.com/office/drawing/2014/main" id="{8070D59C-DA0C-313B-D4E3-3F774682F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52400"/>
            <a:ext cx="8524875" cy="1143000"/>
          </a:xfrm>
        </p:spPr>
        <p:txBody>
          <a:bodyPr/>
          <a:lstStyle/>
          <a:p>
            <a:r>
              <a:rPr lang="en-US" altLang="en-US" sz="2800"/>
              <a:t>What data is available, at what resolution? </a:t>
            </a:r>
            <a:br>
              <a:rPr lang="en-US" altLang="en-US" sz="2800"/>
            </a:br>
            <a:r>
              <a:rPr lang="en-US" altLang="en-US" sz="2800"/>
              <a:t>Is it worth creating data?</a:t>
            </a: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013BD09C-BE49-A289-CE1E-B8F32F9D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814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">
            <a:extLst>
              <a:ext uri="{FF2B5EF4-FFF2-40B4-BE49-F238E27FC236}">
                <a16:creationId xmlns:a16="http://schemas.microsoft.com/office/drawing/2014/main" id="{875AA27E-FF62-E04E-FB50-136A9D0F4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62400"/>
            <a:ext cx="32766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5">
            <a:extLst>
              <a:ext uri="{FF2B5EF4-FFF2-40B4-BE49-F238E27FC236}">
                <a16:creationId xmlns:a16="http://schemas.microsoft.com/office/drawing/2014/main" id="{C5F0B92A-30E3-2017-FCBD-21FFEC5CF0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24000"/>
            <a:ext cx="2727325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7" name="Object 1">
            <a:extLst>
              <a:ext uri="{FF2B5EF4-FFF2-40B4-BE49-F238E27FC236}">
                <a16:creationId xmlns:a16="http://schemas.microsoft.com/office/drawing/2014/main" id="{B0E5F144-225E-AABC-1576-1A6918A71A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0600" y="1828800"/>
          <a:ext cx="19431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24422100" imgH="20447000" progId="AcroExch.Document.11">
                  <p:embed/>
                </p:oleObj>
              </mc:Choice>
              <mc:Fallback>
                <p:oleObj name="Acrobat Document" r:id="rId5" imgW="24422100" imgH="20447000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828800"/>
                        <a:ext cx="1943100" cy="162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7">
            <a:extLst>
              <a:ext uri="{FF2B5EF4-FFF2-40B4-BE49-F238E27FC236}">
                <a16:creationId xmlns:a16="http://schemas.microsoft.com/office/drawing/2014/main" id="{6159202B-9932-8EBF-182B-7659D8BE69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0"/>
            <a:ext cx="210661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490B3124-DEDA-0A81-E996-05F23155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143000"/>
          </a:xfrm>
        </p:spPr>
        <p:txBody>
          <a:bodyPr/>
          <a:lstStyle/>
          <a:p>
            <a:r>
              <a:rPr lang="en-US" altLang="en-US" sz="2800"/>
              <a:t>What biases are inherent in the data? </a:t>
            </a:r>
            <a:br>
              <a:rPr lang="en-US" altLang="en-US" sz="2800"/>
            </a:br>
            <a:r>
              <a:rPr lang="en-US" altLang="en-US" sz="2800"/>
              <a:t>Do some data sets have greater buy-in?  </a:t>
            </a:r>
            <a:br>
              <a:rPr lang="en-US" altLang="en-US" sz="2800"/>
            </a:br>
            <a:r>
              <a:rPr lang="en-US" altLang="en-US" sz="2800"/>
              <a:t>Is there a need for consistency between assessments?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04A49F0-980D-2CBB-F231-5E7A2813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47838"/>
            <a:ext cx="2743200" cy="320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F14761B7-25AD-E969-8AC2-AF4FA3E1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2743200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1D3C3067-7B66-F17F-2377-B353AAFF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752600"/>
            <a:ext cx="2890837" cy="376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7" name="TextBox 3">
            <a:extLst>
              <a:ext uri="{FF2B5EF4-FFF2-40B4-BE49-F238E27FC236}">
                <a16:creationId xmlns:a16="http://schemas.microsoft.com/office/drawing/2014/main" id="{D659E92A-45A8-8800-C342-C6B374D4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388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/>
              <a:t>3 Potential vegetation maps (Middle Fork Tenaway watershed, WA)</a:t>
            </a:r>
          </a:p>
        </p:txBody>
      </p:sp>
      <p:sp>
        <p:nvSpPr>
          <p:cNvPr id="18438" name="TextBox 2">
            <a:extLst>
              <a:ext uri="{FF2B5EF4-FFF2-40B4-BE49-F238E27FC236}">
                <a16:creationId xmlns:a16="http://schemas.microsoft.com/office/drawing/2014/main" id="{97D2FF3A-D6F2-3A40-B6D6-08480627B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4876800"/>
            <a:ext cx="45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000"/>
              <a:t>ILAP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8BF53017-68A2-2B8B-8BA3-A5076F2E9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3"/>
          <a:stretch>
            <a:fillRect/>
          </a:stretch>
        </p:blipFill>
        <p:spPr bwMode="auto">
          <a:xfrm>
            <a:off x="533400" y="228600"/>
            <a:ext cx="56594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>
            <a:extLst>
              <a:ext uri="{FF2B5EF4-FFF2-40B4-BE49-F238E27FC236}">
                <a16:creationId xmlns:a16="http://schemas.microsoft.com/office/drawing/2014/main" id="{6689829E-3060-84C8-481B-78816AD8D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1036638"/>
            <a:ext cx="2590800" cy="2392362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Lumpers versus Splitters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3B364E40-9F97-4436-B3AA-7A224CDD2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FEF2EC63-BF65-7B00-BFA8-B9BE8BF9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34EB3-CD35-3DD0-9FF4-8B03B9A3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Scale should reflect the primary drivers of the systems assessed, key issues of interest, and their applications.</a:t>
            </a:r>
          </a:p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Analysis units should be designed to capture spatial and temporal variation important for context.</a:t>
            </a:r>
          </a:p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Opportunities for integration can be built into the design of analysis units, summary units, or both.</a:t>
            </a:r>
          </a:p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Reference conditions may influence analysis scale.</a:t>
            </a:r>
          </a:p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Certainty can help identify key variables; uncertainty can help identify greater needs for flexibility.</a:t>
            </a:r>
          </a:p>
          <a:p>
            <a:pPr fontAlgn="auto">
              <a:spcAft>
                <a:spcPts val="300"/>
              </a:spcAft>
              <a:defRPr/>
            </a:pPr>
            <a:r>
              <a:rPr lang="en-US" dirty="0">
                <a:solidFill>
                  <a:schemeClr val="bg1"/>
                </a:solidFill>
                <a:ea typeface="+mn-ea"/>
              </a:rPr>
              <a:t>The people involved and data available are often the most important reason for analysis scale decisions.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3">
            <a:extLst>
              <a:ext uri="{FF2B5EF4-FFF2-40B4-BE49-F238E27FC236}">
                <a16:creationId xmlns:a16="http://schemas.microsoft.com/office/drawing/2014/main" id="{0C2D05A4-5B06-BD1A-C3B0-3E45F1943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>
            <a:extLst>
              <a:ext uri="{FF2B5EF4-FFF2-40B4-BE49-F238E27FC236}">
                <a16:creationId xmlns:a16="http://schemas.microsoft.com/office/drawing/2014/main" id="{8B8D86F1-D626-2F5D-44D8-3854CEFB5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Objective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63DEEAF9-43A2-A69F-E3C6-2028C222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352800"/>
          </a:xfrm>
        </p:spPr>
        <p:txBody>
          <a:bodyPr/>
          <a:lstStyle/>
          <a:p>
            <a:r>
              <a:rPr lang="en-US" altLang="en-US" sz="4000"/>
              <a:t>Provide a foundation for greater understanding of scales of analysis </a:t>
            </a:r>
          </a:p>
          <a:p>
            <a:r>
              <a:rPr lang="en-US" altLang="en-US" sz="4000"/>
              <a:t>Catalyze discussions of scale during workshop presentations and future applications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8">
            <a:extLst>
              <a:ext uri="{FF2B5EF4-FFF2-40B4-BE49-F238E27FC236}">
                <a16:creationId xmlns:a16="http://schemas.microsoft.com/office/drawing/2014/main" id="{FC76EE0B-C790-5EE5-CED2-688D087D0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8200"/>
            <a:ext cx="9144000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id="{0F9D716C-E8C3-C671-EBEE-4E91A7222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3AF665C8-5BB6-C256-45B1-31B2CE588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0"/>
            <a:ext cx="8229600" cy="3810000"/>
          </a:xfrm>
        </p:spPr>
        <p:txBody>
          <a:bodyPr/>
          <a:lstStyle/>
          <a:p>
            <a:r>
              <a:rPr lang="en-US" altLang="en-US" sz="4000" b="1">
                <a:solidFill>
                  <a:schemeClr val="bg1"/>
                </a:solidFill>
              </a:rPr>
              <a:t>What are “analysis units” and why do we care?</a:t>
            </a:r>
          </a:p>
          <a:p>
            <a:r>
              <a:rPr lang="en-US" altLang="en-US" sz="4000" b="1">
                <a:solidFill>
                  <a:schemeClr val="bg1"/>
                </a:solidFill>
              </a:rPr>
              <a:t>Considerations when defining analysis unit scale</a:t>
            </a:r>
          </a:p>
          <a:p>
            <a:r>
              <a:rPr lang="en-US" altLang="en-US" sz="4000" b="1">
                <a:solidFill>
                  <a:schemeClr val="bg1"/>
                </a:solidFill>
              </a:rPr>
              <a:t>Applications</a:t>
            </a:r>
          </a:p>
          <a:p>
            <a:endParaRPr lang="en-US" altLang="en-US">
              <a:solidFill>
                <a:schemeClr val="bg1"/>
              </a:solidFill>
            </a:endParaRPr>
          </a:p>
          <a:p>
            <a:endParaRPr lang="en-US" altLang="en-US"/>
          </a:p>
          <a:p>
            <a:endParaRPr lang="en-US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>
            <a:extLst>
              <a:ext uri="{FF2B5EF4-FFF2-40B4-BE49-F238E27FC236}">
                <a16:creationId xmlns:a16="http://schemas.microsoft.com/office/drawing/2014/main" id="{C3A3F4C9-AEA2-79E2-D9B9-9329D9D3F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itle 1">
            <a:extLst>
              <a:ext uri="{FF2B5EF4-FFF2-40B4-BE49-F238E27FC236}">
                <a16:creationId xmlns:a16="http://schemas.microsoft.com/office/drawing/2014/main" id="{451916E9-5B7A-6D8E-3F7E-0887D20A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85800"/>
            <a:ext cx="84582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How do we usually address a question?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3">
            <a:extLst>
              <a:ext uri="{FF2B5EF4-FFF2-40B4-BE49-F238E27FC236}">
                <a16:creationId xmlns:a16="http://schemas.microsoft.com/office/drawing/2014/main" id="{E8053923-ACE2-7D6F-F047-80DCA1118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4960938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43EBECC2-7B2C-91D4-AF5E-668A61C46AEC}"/>
              </a:ext>
            </a:extLst>
          </p:cNvPr>
          <p:cNvSpPr/>
          <p:nvPr/>
        </p:nvSpPr>
        <p:spPr>
          <a:xfrm>
            <a:off x="152400" y="152400"/>
            <a:ext cx="8839200" cy="2209800"/>
          </a:xfrm>
          <a:prstGeom prst="wedgeRoundRectCallout">
            <a:avLst>
              <a:gd name="adj1" fmla="val 4163"/>
              <a:gd name="adj2" fmla="val 7491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19" name="TextBox 12">
            <a:extLst>
              <a:ext uri="{FF2B5EF4-FFF2-40B4-BE49-F238E27FC236}">
                <a16:creationId xmlns:a16="http://schemas.microsoft.com/office/drawing/2014/main" id="{B72DC645-BA59-00D3-F3B0-3E4C38786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1193800"/>
            <a:ext cx="84820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2000" b="1"/>
              <a:t>Amfs</a:t>
            </a:r>
            <a:r>
              <a:rPr lang="en-US" altLang="en-US" sz="2000" b="1" baseline="30000"/>
              <a:t>a</a:t>
            </a:r>
            <a:r>
              <a:rPr lang="en-US" altLang="en-US" sz="2000" b="1"/>
              <a:t>÷ [Bda</a:t>
            </a:r>
            <a:r>
              <a:rPr lang="en-US" altLang="en-US" sz="2000" b="1" baseline="30000"/>
              <a:t>b</a:t>
            </a:r>
            <a:r>
              <a:rPr lang="en-US" altLang="en-US" sz="2000" b="1"/>
              <a:t> * Cdr</a:t>
            </a:r>
            <a:r>
              <a:rPr lang="en-US" altLang="en-US" sz="2000" b="1" baseline="30000"/>
              <a:t>c</a:t>
            </a:r>
            <a:r>
              <a:rPr lang="en-US" altLang="en-US" sz="2000" b="1"/>
              <a:t>]+(</a:t>
            </a:r>
            <a:r>
              <a:rPr lang="en-US" altLang="en-US" sz="2000" b="1" i="1"/>
              <a:t>cos</a:t>
            </a:r>
            <a:r>
              <a:rPr lang="en-US" altLang="en-US" sz="2000" b="1"/>
              <a:t> Dsdfs</a:t>
            </a:r>
            <a:r>
              <a:rPr lang="en-US" altLang="en-US" sz="2000" b="1" baseline="30000"/>
              <a:t>d</a:t>
            </a:r>
            <a:r>
              <a:rPr lang="en-US" altLang="en-US" sz="2000" b="1"/>
              <a:t> ÷ [Eda</a:t>
            </a:r>
            <a:r>
              <a:rPr lang="en-US" altLang="en-US" sz="2000" b="1" baseline="30000"/>
              <a:t>e</a:t>
            </a:r>
            <a:r>
              <a:rPr lang="en-US" altLang="en-US" sz="2000" b="1"/>
              <a:t> *Fdr</a:t>
            </a:r>
            <a:r>
              <a:rPr lang="en-US" altLang="en-US" sz="2000" b="1" baseline="30000"/>
              <a:t>f</a:t>
            </a:r>
            <a:r>
              <a:rPr lang="en-US" altLang="en-US" sz="2000" b="1"/>
              <a:t>])+(sin Gmis</a:t>
            </a:r>
            <a:r>
              <a:rPr lang="en-US" altLang="en-US" sz="2000" b="1" baseline="30000"/>
              <a:t>g</a:t>
            </a:r>
            <a:r>
              <a:rPr lang="en-US" altLang="en-US" sz="2000" b="1"/>
              <a:t>÷ [Hda</a:t>
            </a:r>
            <a:r>
              <a:rPr lang="en-US" altLang="en-US" sz="2000" b="1" baseline="30000"/>
              <a:t>h</a:t>
            </a:r>
            <a:r>
              <a:rPr lang="en-US" altLang="en-US" sz="2000" b="1"/>
              <a:t> * Idr</a:t>
            </a:r>
            <a:r>
              <a:rPr lang="en-US" altLang="en-US" sz="2000" b="1" baseline="30000"/>
              <a:t>i</a:t>
            </a:r>
            <a:r>
              <a:rPr lang="en-US" altLang="en-US" sz="2000" b="1"/>
              <a:t>])+Jsdis</a:t>
            </a:r>
            <a:r>
              <a:rPr lang="en-US" altLang="en-US" sz="2000" b="1" baseline="30000"/>
              <a:t>j</a:t>
            </a:r>
            <a:endParaRPr lang="en-US" altLang="en-US" sz="1200" b="1"/>
          </a:p>
          <a:p>
            <a:pPr algn="ctr"/>
            <a:endParaRPr lang="en-US" altLang="en-US" sz="2000" b="1"/>
          </a:p>
          <a:p>
            <a:pPr algn="ctr"/>
            <a:r>
              <a:rPr lang="en-US" altLang="en-US" sz="2000" b="1"/>
              <a:t>∑Ktr</a:t>
            </a:r>
            <a:r>
              <a:rPr lang="en-US" altLang="en-US" sz="2000" b="1" baseline="30000"/>
              <a:t>k</a:t>
            </a:r>
            <a:r>
              <a:rPr lang="en-US" altLang="en-US" sz="2000" b="1"/>
              <a:t> ÷[Lda</a:t>
            </a:r>
            <a:r>
              <a:rPr lang="en-US" altLang="en-US" sz="2000" b="1" baseline="30000"/>
              <a:t>l</a:t>
            </a:r>
            <a:r>
              <a:rPr lang="en-US" altLang="en-US" sz="2000" b="1"/>
              <a:t> * Mdr</a:t>
            </a:r>
            <a:r>
              <a:rPr lang="en-US" altLang="en-US" sz="2000" b="1" baseline="30000"/>
              <a:t>m</a:t>
            </a:r>
            <a:r>
              <a:rPr lang="en-US" altLang="en-US" sz="2000" b="1"/>
              <a:t>]  * ∏ * {Nc</a:t>
            </a:r>
            <a:r>
              <a:rPr lang="en-US" altLang="en-US" sz="2000" b="1" baseline="30000"/>
              <a:t>n</a:t>
            </a:r>
            <a:r>
              <a:rPr lang="en-US" altLang="en-US" sz="2000" b="1"/>
              <a:t> ÷[Oda</a:t>
            </a:r>
            <a:r>
              <a:rPr lang="en-US" altLang="en-US" sz="2000" b="1" baseline="30000"/>
              <a:t>o</a:t>
            </a:r>
            <a:r>
              <a:rPr lang="en-US" altLang="en-US" sz="2000" b="1"/>
              <a:t> * Pdr</a:t>
            </a:r>
            <a:r>
              <a:rPr lang="en-US" altLang="en-US" sz="2000" b="1" baseline="30000"/>
              <a:t>p</a:t>
            </a:r>
            <a:r>
              <a:rPr lang="en-US" altLang="en-US" sz="2000" b="1"/>
              <a:t>]} +  Qtr</a:t>
            </a:r>
            <a:r>
              <a:rPr lang="en-US" altLang="en-US" sz="2000" b="1" baseline="30000"/>
              <a:t>q</a:t>
            </a:r>
            <a:r>
              <a:rPr lang="en-US" altLang="en-US" sz="2000" b="1"/>
              <a:t> ÷[Rda</a:t>
            </a:r>
            <a:r>
              <a:rPr lang="en-US" altLang="en-US" sz="2000" b="1" baseline="30000"/>
              <a:t>r</a:t>
            </a:r>
            <a:r>
              <a:rPr lang="en-US" altLang="en-US" sz="2000" b="1"/>
              <a:t> * Sdr</a:t>
            </a:r>
            <a:r>
              <a:rPr lang="en-US" altLang="en-US" sz="2000" b="1" baseline="30000"/>
              <a:t>s</a:t>
            </a:r>
            <a:r>
              <a:rPr lang="en-US" altLang="en-US" sz="2000" b="1"/>
              <a:t>] * Tg</a:t>
            </a:r>
            <a:r>
              <a:rPr lang="en-US" altLang="en-US" sz="2000" b="1" baseline="30000"/>
              <a:t>t</a:t>
            </a:r>
            <a:endParaRPr lang="en-US" altLang="en-US" sz="2000" b="1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F6DA236-078D-81FA-E8E8-91A110244FBC}"/>
              </a:ext>
            </a:extLst>
          </p:cNvPr>
          <p:cNvCxnSpPr/>
          <p:nvPr/>
        </p:nvCxnSpPr>
        <p:spPr>
          <a:xfrm>
            <a:off x="509588" y="1676400"/>
            <a:ext cx="8229600" cy="79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41CA1A4-228E-2CBE-5A79-CF8E585FDBDD}"/>
              </a:ext>
            </a:extLst>
          </p:cNvPr>
          <p:cNvSpPr txBox="1"/>
          <p:nvPr/>
        </p:nvSpPr>
        <p:spPr>
          <a:xfrm>
            <a:off x="76200" y="5396805"/>
            <a:ext cx="6477000" cy="1384995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Ymfs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fire size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Ysdfs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fire size variation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Ymis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insect mortality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Ysdis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insect variation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Ys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soils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Yv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vegetation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Ytr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topographical roughness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42B2D-59DC-ABEB-0041-09964F11C2A5}"/>
              </a:ext>
            </a:extLst>
          </p:cNvPr>
          <p:cNvSpPr txBox="1"/>
          <p:nvPr/>
        </p:nvSpPr>
        <p:spPr>
          <a:xfrm>
            <a:off x="2209800" y="5320843"/>
            <a:ext cx="6477000" cy="1200329"/>
          </a:xfrm>
          <a:prstGeom prst="rect">
            <a:avLst/>
          </a:prstGeom>
          <a:noFill/>
        </p:spPr>
        <p:txBody>
          <a:bodyPr numCol="2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Yg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geomorphology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Yc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climate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Yda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data accuracy factor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err="1">
                <a:latin typeface="+mn-lt"/>
                <a:ea typeface="+mn-ea"/>
              </a:rPr>
              <a:t>Ydr</a:t>
            </a:r>
            <a:r>
              <a:rPr lang="en-US" sz="1200" baseline="30000" dirty="0" err="1">
                <a:latin typeface="+mn-lt"/>
                <a:ea typeface="+mn-ea"/>
              </a:rPr>
              <a:t>x</a:t>
            </a:r>
            <a:r>
              <a:rPr lang="en-US" sz="1200" dirty="0">
                <a:latin typeface="+mn-lt"/>
                <a:ea typeface="+mn-ea"/>
              </a:rPr>
              <a:t> = data resolution factor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  <a:ea typeface="+mn-ea"/>
              </a:rPr>
              <a:t>a-w = respective weight exponents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>
                <a:latin typeface="+mn-lt"/>
                <a:ea typeface="+mn-ea"/>
              </a:rPr>
              <a:t>A-V = respective weight coefficient</a:t>
            </a:r>
          </a:p>
        </p:txBody>
      </p:sp>
      <p:sp>
        <p:nvSpPr>
          <p:cNvPr id="9223" name="TextBox 6">
            <a:extLst>
              <a:ext uri="{FF2B5EF4-FFF2-40B4-BE49-F238E27FC236}">
                <a16:creationId xmlns:a16="http://schemas.microsoft.com/office/drawing/2014/main" id="{8BD1232A-6DD1-1F5C-C66B-4263C76DEA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210175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Where:</a:t>
            </a:r>
          </a:p>
        </p:txBody>
      </p:sp>
      <p:sp>
        <p:nvSpPr>
          <p:cNvPr id="9224" name="TextBox 16">
            <a:extLst>
              <a:ext uri="{FF2B5EF4-FFF2-40B4-BE49-F238E27FC236}">
                <a16:creationId xmlns:a16="http://schemas.microsoft.com/office/drawing/2014/main" id="{00B80BB4-C695-7B19-7D81-69FBE1D99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04800"/>
            <a:ext cx="853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b="1">
                <a:latin typeface="Bradley Hand ITC" panose="03070402050302030203" pitchFamily="66" charset="0"/>
              </a:rPr>
              <a:t>Our analysis units were determined using this simple equation: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3">
            <a:extLst>
              <a:ext uri="{FF2B5EF4-FFF2-40B4-BE49-F238E27FC236}">
                <a16:creationId xmlns:a16="http://schemas.microsoft.com/office/drawing/2014/main" id="{5CBEB781-636A-0F97-6B32-F08D77BCC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925" y="184150"/>
            <a:ext cx="6823075" cy="11430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What is an analysis unit?</a:t>
            </a:r>
          </a:p>
        </p:txBody>
      </p:sp>
      <p:grpSp>
        <p:nvGrpSpPr>
          <p:cNvPr id="10242" name="Group 1">
            <a:extLst>
              <a:ext uri="{FF2B5EF4-FFF2-40B4-BE49-F238E27FC236}">
                <a16:creationId xmlns:a16="http://schemas.microsoft.com/office/drawing/2014/main" id="{96364E9D-D413-FA4E-E29B-1FCB222F775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95400"/>
            <a:ext cx="8934450" cy="5562600"/>
            <a:chOff x="232255" y="1295400"/>
            <a:chExt cx="8933868" cy="5562600"/>
          </a:xfrm>
        </p:grpSpPr>
        <p:pic>
          <p:nvPicPr>
            <p:cNvPr id="3" name="Picture 2" descr="OkaWenBoundaries.jpg">
              <a:extLst>
                <a:ext uri="{FF2B5EF4-FFF2-40B4-BE49-F238E27FC236}">
                  <a16:creationId xmlns:a16="http://schemas.microsoft.com/office/drawing/2014/main" id="{EBB89E91-A5D0-6A63-601C-DC86025A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74543" y="3429000"/>
              <a:ext cx="2691580" cy="3429000"/>
            </a:xfrm>
            <a:prstGeom prst="rect">
              <a:avLst/>
            </a:prstGeom>
          </p:spPr>
        </p:pic>
        <p:pic>
          <p:nvPicPr>
            <p:cNvPr id="7" name="Picture 6" descr="OkaWenOwnership.jpg">
              <a:extLst>
                <a:ext uri="{FF2B5EF4-FFF2-40B4-BE49-F238E27FC236}">
                  <a16:creationId xmlns:a16="http://schemas.microsoft.com/office/drawing/2014/main" id="{1DB8D4EA-B07F-597B-1C7F-035C6067E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-1" b="9753"/>
            <a:stretch/>
          </p:blipFill>
          <p:spPr>
            <a:xfrm>
              <a:off x="4886411" y="3748548"/>
              <a:ext cx="1819189" cy="2118852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81734577-E226-8A5F-2375-257DE54FDA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4800" y="1358560"/>
              <a:ext cx="1905000" cy="237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AB38F74F-8F07-3C99-C355-47A17DC702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9" y="1303203"/>
              <a:ext cx="2133601" cy="2278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B6526DDB-0839-1716-D112-A87962D303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368" y="1295400"/>
              <a:ext cx="1859632" cy="243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1" name="Picture 3">
              <a:extLst>
                <a:ext uri="{FF2B5EF4-FFF2-40B4-BE49-F238E27FC236}">
                  <a16:creationId xmlns:a16="http://schemas.microsoft.com/office/drawing/2014/main" id="{FB3FFFAD-94F2-CFE7-8919-0FC8D583E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874" y="1318421"/>
              <a:ext cx="1952926" cy="2415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2" name="Picture 4">
              <a:extLst>
                <a:ext uri="{FF2B5EF4-FFF2-40B4-BE49-F238E27FC236}">
                  <a16:creationId xmlns:a16="http://schemas.microsoft.com/office/drawing/2014/main" id="{D6169361-6B10-07DD-05D3-5B322ACF9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5" y="3810000"/>
              <a:ext cx="2129945" cy="2775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EEAC89FC-D085-6169-92FD-FB012C1BA1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599" y="4114800"/>
              <a:ext cx="2667001" cy="1863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3A8A7CE0-56E5-5183-B033-07E9B12555BA}"/>
              </a:ext>
            </a:extLst>
          </p:cNvPr>
          <p:cNvSpPr/>
          <p:nvPr/>
        </p:nvSpPr>
        <p:spPr>
          <a:xfrm>
            <a:off x="501650" y="304800"/>
            <a:ext cx="8153400" cy="938213"/>
          </a:xfrm>
          <a:prstGeom prst="ellipse">
            <a:avLst/>
          </a:prstGeom>
          <a:solidFill>
            <a:srgbClr val="FFCC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44" name="TextBox 4">
            <a:extLst>
              <a:ext uri="{FF2B5EF4-FFF2-40B4-BE49-F238E27FC236}">
                <a16:creationId xmlns:a16="http://schemas.microsoft.com/office/drawing/2014/main" id="{607CB304-243A-649A-3CB3-3F4267C0D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81200"/>
            <a:ext cx="739140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 b="1"/>
              <a:t>Basic unit of observation within the analysis extent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b="1"/>
              <a:t>Sets context for smaller scales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 b="1"/>
              <a:t>Foundation for detecting differences in conditions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>
            <a:extLst>
              <a:ext uri="{FF2B5EF4-FFF2-40B4-BE49-F238E27FC236}">
                <a16:creationId xmlns:a16="http://schemas.microsoft.com/office/drawing/2014/main" id="{FF75A4EE-EB7E-FD3D-98A7-DA73CFE7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altLang="en-US" sz="3200"/>
              <a:t>What are analysis units and why do we care?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A80AB8F-2E1A-FEA9-3E03-385F6505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3200"/>
            <a:ext cx="43926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0CEAB-62C1-7789-D342-356F4F5D8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066800"/>
            <a:ext cx="7239000" cy="1524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rtlCol="0">
            <a:normAutofit fontScale="6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>
                <a:ea typeface="+mn-ea"/>
              </a:rPr>
              <a:t>Analysis units: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>
                <a:ea typeface="+mn-ea"/>
              </a:rPr>
              <a:t>Constrain variation of data and information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>
                <a:ea typeface="+mn-ea"/>
              </a:rPr>
              <a:t>Can introduce bias relative to issues of interest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b="1" dirty="0">
                <a:ea typeface="+mn-ea"/>
              </a:rPr>
              <a:t>Create foundations for future applications and monitoring</a:t>
            </a:r>
          </a:p>
        </p:txBody>
      </p:sp>
      <p:grpSp>
        <p:nvGrpSpPr>
          <p:cNvPr id="11268" name="Group 5">
            <a:extLst>
              <a:ext uri="{FF2B5EF4-FFF2-40B4-BE49-F238E27FC236}">
                <a16:creationId xmlns:a16="http://schemas.microsoft.com/office/drawing/2014/main" id="{DA27E663-217A-6362-FBDA-DC79E25B3364}"/>
              </a:ext>
            </a:extLst>
          </p:cNvPr>
          <p:cNvGrpSpPr>
            <a:grpSpLocks/>
          </p:cNvGrpSpPr>
          <p:nvPr/>
        </p:nvGrpSpPr>
        <p:grpSpPr bwMode="auto">
          <a:xfrm>
            <a:off x="0" y="6115050"/>
            <a:ext cx="3124200" cy="742950"/>
            <a:chOff x="5943600" y="5943600"/>
            <a:chExt cx="3067050" cy="742950"/>
          </a:xfrm>
        </p:grpSpPr>
        <p:pic>
          <p:nvPicPr>
            <p:cNvPr id="11273" name="Picture 3">
              <a:extLst>
                <a:ext uri="{FF2B5EF4-FFF2-40B4-BE49-F238E27FC236}">
                  <a16:creationId xmlns:a16="http://schemas.microsoft.com/office/drawing/2014/main" id="{00319C72-D0B3-3CD9-E484-F1002BDE75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6195096"/>
              <a:ext cx="2990850" cy="491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9FF9D6-6EE6-A103-66FF-1057772AF047}"/>
                </a:ext>
              </a:extLst>
            </p:cNvPr>
            <p:cNvSpPr txBox="1"/>
            <p:nvPr/>
          </p:nvSpPr>
          <p:spPr>
            <a:xfrm>
              <a:off x="5943600" y="5943600"/>
              <a:ext cx="2666526" cy="2159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</a:rPr>
                <a:t>Miles Hemstrom et al. 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</a:rPr>
                <a:t>2012. The ILAP Project. In:</a:t>
              </a:r>
            </a:p>
          </p:txBody>
        </p:sp>
      </p:grpSp>
      <p:pic>
        <p:nvPicPr>
          <p:cNvPr id="11269" name="Picture 6">
            <a:extLst>
              <a:ext uri="{FF2B5EF4-FFF2-40B4-BE49-F238E27FC236}">
                <a16:creationId xmlns:a16="http://schemas.microsoft.com/office/drawing/2014/main" id="{C1CB8A45-D8FD-DA90-8B66-BB1061C7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21188"/>
            <a:ext cx="12192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5BC6DBA-02C5-55BC-4750-26E084916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43400"/>
            <a:ext cx="23050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Content Placeholder 3">
            <a:extLst>
              <a:ext uri="{FF2B5EF4-FFF2-40B4-BE49-F238E27FC236}">
                <a16:creationId xmlns:a16="http://schemas.microsoft.com/office/drawing/2014/main" id="{6B8172BF-BD71-C01B-9DC1-9E90D80A4AC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9400"/>
            <a:ext cx="533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2">
            <a:extLst>
              <a:ext uri="{FF2B5EF4-FFF2-40B4-BE49-F238E27FC236}">
                <a16:creationId xmlns:a16="http://schemas.microsoft.com/office/drawing/2014/main" id="{6447CA9B-DB83-C516-4A59-085486101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019800"/>
            <a:ext cx="228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Northern spotted owl occurrence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3">
            <a:extLst>
              <a:ext uri="{FF2B5EF4-FFF2-40B4-BE49-F238E27FC236}">
                <a16:creationId xmlns:a16="http://schemas.microsoft.com/office/drawing/2014/main" id="{D3DB8B9C-CE83-143A-49BF-71A30E51E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3429000" cy="11430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Analysis Unit</a:t>
            </a:r>
          </a:p>
        </p:txBody>
      </p:sp>
      <p:sp>
        <p:nvSpPr>
          <p:cNvPr id="12290" name="Title 3">
            <a:extLst>
              <a:ext uri="{FF2B5EF4-FFF2-40B4-BE49-F238E27FC236}">
                <a16:creationId xmlns:a16="http://schemas.microsoft.com/office/drawing/2014/main" id="{E5BC88AC-5770-5F98-B3CE-BC5A74FDE323}"/>
              </a:ext>
            </a:extLst>
          </p:cNvPr>
          <p:cNvSpPr txBox="1">
            <a:spLocks/>
          </p:cNvSpPr>
          <p:nvPr/>
        </p:nvSpPr>
        <p:spPr bwMode="auto">
          <a:xfrm>
            <a:off x="4724400" y="152400"/>
            <a:ext cx="396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/>
              <a:t>Summary Unit</a:t>
            </a:r>
          </a:p>
        </p:txBody>
      </p:sp>
      <p:grpSp>
        <p:nvGrpSpPr>
          <p:cNvPr id="12291" name="Group 1">
            <a:extLst>
              <a:ext uri="{FF2B5EF4-FFF2-40B4-BE49-F238E27FC236}">
                <a16:creationId xmlns:a16="http://schemas.microsoft.com/office/drawing/2014/main" id="{3F255FF2-A1F1-38A1-77F5-72863C16F08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295400"/>
            <a:ext cx="8934450" cy="5562600"/>
            <a:chOff x="232255" y="1295400"/>
            <a:chExt cx="8933868" cy="5562600"/>
          </a:xfrm>
        </p:grpSpPr>
        <p:pic>
          <p:nvPicPr>
            <p:cNvPr id="3" name="Picture 2" descr="OkaWenBoundaries.jpg">
              <a:extLst>
                <a:ext uri="{FF2B5EF4-FFF2-40B4-BE49-F238E27FC236}">
                  <a16:creationId xmlns:a16="http://schemas.microsoft.com/office/drawing/2014/main" id="{4E1FF63D-1FF7-F470-0E77-195A26A20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74543" y="3429000"/>
              <a:ext cx="2691580" cy="3429000"/>
            </a:xfrm>
            <a:prstGeom prst="rect">
              <a:avLst/>
            </a:prstGeom>
          </p:spPr>
        </p:pic>
        <p:pic>
          <p:nvPicPr>
            <p:cNvPr id="7" name="Picture 6" descr="OkaWenOwnership.jpg">
              <a:extLst>
                <a:ext uri="{FF2B5EF4-FFF2-40B4-BE49-F238E27FC236}">
                  <a16:creationId xmlns:a16="http://schemas.microsoft.com/office/drawing/2014/main" id="{171FBF71-19F9-8A14-9428-ED2B6F5D69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t="-1" b="9753"/>
            <a:stretch/>
          </p:blipFill>
          <p:spPr>
            <a:xfrm>
              <a:off x="4886411" y="3748548"/>
              <a:ext cx="1819189" cy="2118852"/>
            </a:xfrm>
            <a:prstGeom prst="rect">
              <a:avLst/>
            </a:prstGeom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9032056-00FD-C1EF-55DD-19D8716C8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4800" y="1358560"/>
              <a:ext cx="1905000" cy="237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44B29F6E-1541-566D-1E0C-649B8780B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9" y="1303203"/>
              <a:ext cx="2133601" cy="2278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0" name="Picture 2">
              <a:extLst>
                <a:ext uri="{FF2B5EF4-FFF2-40B4-BE49-F238E27FC236}">
                  <a16:creationId xmlns:a16="http://schemas.microsoft.com/office/drawing/2014/main" id="{9FA4A212-2F07-C420-EEFA-00A763543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368" y="1295400"/>
              <a:ext cx="1859632" cy="2432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1" name="Picture 3">
              <a:extLst>
                <a:ext uri="{FF2B5EF4-FFF2-40B4-BE49-F238E27FC236}">
                  <a16:creationId xmlns:a16="http://schemas.microsoft.com/office/drawing/2014/main" id="{D358B3A1-D75C-4E5E-4416-D3B598A89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874" y="1318421"/>
              <a:ext cx="1952926" cy="24153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2" name="Picture 4">
              <a:extLst>
                <a:ext uri="{FF2B5EF4-FFF2-40B4-BE49-F238E27FC236}">
                  <a16:creationId xmlns:a16="http://schemas.microsoft.com/office/drawing/2014/main" id="{3CDD2695-AD51-0105-CA89-7165F31C75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55" y="3810000"/>
              <a:ext cx="2129945" cy="27750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13" name="Picture 5">
              <a:extLst>
                <a:ext uri="{FF2B5EF4-FFF2-40B4-BE49-F238E27FC236}">
                  <a16:creationId xmlns:a16="http://schemas.microsoft.com/office/drawing/2014/main" id="{EE156FA7-26F5-45B3-9124-EAAE88272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599" y="4114800"/>
              <a:ext cx="2667001" cy="1863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A42EB44C-C5C1-1865-5925-9B9CBCC26EE8}"/>
              </a:ext>
            </a:extLst>
          </p:cNvPr>
          <p:cNvSpPr/>
          <p:nvPr/>
        </p:nvSpPr>
        <p:spPr>
          <a:xfrm>
            <a:off x="152400" y="228600"/>
            <a:ext cx="4733925" cy="938213"/>
          </a:xfrm>
          <a:prstGeom prst="ellipse">
            <a:avLst/>
          </a:prstGeom>
          <a:solidFill>
            <a:srgbClr val="FFCC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022150-A315-2A39-7F41-28BE66647F5C}"/>
              </a:ext>
            </a:extLst>
          </p:cNvPr>
          <p:cNvSpPr/>
          <p:nvPr/>
        </p:nvSpPr>
        <p:spPr>
          <a:xfrm>
            <a:off x="4114800" y="228600"/>
            <a:ext cx="4876800" cy="938213"/>
          </a:xfrm>
          <a:prstGeom prst="ellipse">
            <a:avLst/>
          </a:prstGeom>
          <a:solidFill>
            <a:srgbClr val="CCFF9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4" name="TextBox 4">
            <a:extLst>
              <a:ext uri="{FF2B5EF4-FFF2-40B4-BE49-F238E27FC236}">
                <a16:creationId xmlns:a16="http://schemas.microsoft.com/office/drawing/2014/main" id="{D13AFB98-1A94-ECAA-C3D8-46C09A21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752600"/>
            <a:ext cx="3962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Basic unit of observation within the analysis extent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Sets context for smaller scales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Foundation for detecting differences in conditions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200"/>
          </a:p>
        </p:txBody>
      </p:sp>
      <p:sp>
        <p:nvSpPr>
          <p:cNvPr id="12295" name="TextBox 16">
            <a:extLst>
              <a:ext uri="{FF2B5EF4-FFF2-40B4-BE49-F238E27FC236}">
                <a16:creationId xmlns:a16="http://schemas.microsoft.com/office/drawing/2014/main" id="{BAD6C84F-C8AA-90CD-F72F-D6A750F00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0"/>
            <a:ext cx="39624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Basic unit of interest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Sets context for taking 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/>
              <a:t>Can vary summarization boundaries with same analysis results</a:t>
            </a:r>
            <a:endParaRPr lang="en-US" altLang="en-US" sz="3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OkaWenBoundaries.jpg">
            <a:extLst>
              <a:ext uri="{FF2B5EF4-FFF2-40B4-BE49-F238E27FC236}">
                <a16:creationId xmlns:a16="http://schemas.microsoft.com/office/drawing/2014/main" id="{61A82B11-6B47-480C-FE98-50EDB5641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470525"/>
            <a:ext cx="10890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6" descr="OkaWenOwnership.jpg">
            <a:extLst>
              <a:ext uri="{FF2B5EF4-FFF2-40B4-BE49-F238E27FC236}">
                <a16:creationId xmlns:a16="http://schemas.microsoft.com/office/drawing/2014/main" id="{E16DCB6B-7FA0-2341-57ED-1782A8802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753"/>
          <a:stretch>
            <a:fillRect/>
          </a:stretch>
        </p:blipFill>
        <p:spPr bwMode="auto">
          <a:xfrm>
            <a:off x="7289800" y="3930650"/>
            <a:ext cx="13208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3">
            <a:extLst>
              <a:ext uri="{FF2B5EF4-FFF2-40B4-BE49-F238E27FC236}">
                <a16:creationId xmlns:a16="http://schemas.microsoft.com/office/drawing/2014/main" id="{15FB7BF9-CA9B-63B7-A881-B7E3D6FF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52400"/>
            <a:ext cx="3429000" cy="11430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Analysis Unit</a:t>
            </a:r>
          </a:p>
        </p:txBody>
      </p:sp>
      <p:pic>
        <p:nvPicPr>
          <p:cNvPr id="13316" name="Picture 2">
            <a:extLst>
              <a:ext uri="{FF2B5EF4-FFF2-40B4-BE49-F238E27FC236}">
                <a16:creationId xmlns:a16="http://schemas.microsoft.com/office/drawing/2014/main" id="{4FAF013D-B5FE-BF20-4596-840D7F33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838325"/>
            <a:ext cx="16414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>
            <a:extLst>
              <a:ext uri="{FF2B5EF4-FFF2-40B4-BE49-F238E27FC236}">
                <a16:creationId xmlns:a16="http://schemas.microsoft.com/office/drawing/2014/main" id="{748CA151-C5C4-8E3B-007B-603E7977B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839913"/>
            <a:ext cx="18288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itle 3">
            <a:extLst>
              <a:ext uri="{FF2B5EF4-FFF2-40B4-BE49-F238E27FC236}">
                <a16:creationId xmlns:a16="http://schemas.microsoft.com/office/drawing/2014/main" id="{17A26E9B-2CFB-15A9-1B07-B555D01E44B7}"/>
              </a:ext>
            </a:extLst>
          </p:cNvPr>
          <p:cNvSpPr txBox="1">
            <a:spLocks/>
          </p:cNvSpPr>
          <p:nvPr/>
        </p:nvSpPr>
        <p:spPr bwMode="auto">
          <a:xfrm>
            <a:off x="4724400" y="152400"/>
            <a:ext cx="39624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400"/>
              <a:t>Summary Unit</a:t>
            </a:r>
          </a:p>
        </p:txBody>
      </p:sp>
      <p:pic>
        <p:nvPicPr>
          <p:cNvPr id="13319" name="Picture 2">
            <a:extLst>
              <a:ext uri="{FF2B5EF4-FFF2-40B4-BE49-F238E27FC236}">
                <a16:creationId xmlns:a16="http://schemas.microsoft.com/office/drawing/2014/main" id="{B01FBB73-48DC-CEAD-67BE-DA91F1DF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35150"/>
            <a:ext cx="1858962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3">
            <a:extLst>
              <a:ext uri="{FF2B5EF4-FFF2-40B4-BE49-F238E27FC236}">
                <a16:creationId xmlns:a16="http://schemas.microsoft.com/office/drawing/2014/main" id="{F4EC2404-2EDA-3AF5-8A60-3FA539CD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13" y="1855788"/>
            <a:ext cx="1398587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4">
            <a:extLst>
              <a:ext uri="{FF2B5EF4-FFF2-40B4-BE49-F238E27FC236}">
                <a16:creationId xmlns:a16="http://schemas.microsoft.com/office/drawing/2014/main" id="{C2D8C228-B29B-E71D-B1F3-D840F490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3930650"/>
            <a:ext cx="2130425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46A394F-20B3-8A38-9D8A-8E708ECF36DE}"/>
              </a:ext>
            </a:extLst>
          </p:cNvPr>
          <p:cNvSpPr/>
          <p:nvPr/>
        </p:nvSpPr>
        <p:spPr>
          <a:xfrm>
            <a:off x="152400" y="228600"/>
            <a:ext cx="4733925" cy="938213"/>
          </a:xfrm>
          <a:prstGeom prst="ellipse">
            <a:avLst/>
          </a:prstGeom>
          <a:solidFill>
            <a:srgbClr val="FFCCFF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7D2441-605A-C7D6-EDE1-C2C456501BAA}"/>
              </a:ext>
            </a:extLst>
          </p:cNvPr>
          <p:cNvSpPr/>
          <p:nvPr/>
        </p:nvSpPr>
        <p:spPr>
          <a:xfrm>
            <a:off x="4114800" y="228600"/>
            <a:ext cx="4876800" cy="938213"/>
          </a:xfrm>
          <a:prstGeom prst="ellipse">
            <a:avLst/>
          </a:prstGeom>
          <a:solidFill>
            <a:srgbClr val="CCFF9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24" name="Picture 6">
            <a:extLst>
              <a:ext uri="{FF2B5EF4-FFF2-40B4-BE49-F238E27FC236}">
                <a16:creationId xmlns:a16="http://schemas.microsoft.com/office/drawing/2014/main" id="{49C1EDD6-0597-02B3-D980-90896DBC8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733800"/>
            <a:ext cx="1522413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5" name="TextBox 15">
            <a:extLst>
              <a:ext uri="{FF2B5EF4-FFF2-40B4-BE49-F238E27FC236}">
                <a16:creationId xmlns:a16="http://schemas.microsoft.com/office/drawing/2014/main" id="{67F4FF9D-0916-CE1E-34B1-EBFE28187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319213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Primary driving forces</a:t>
            </a:r>
          </a:p>
        </p:txBody>
      </p:sp>
      <p:sp>
        <p:nvSpPr>
          <p:cNvPr id="13326" name="TextBox 22">
            <a:extLst>
              <a:ext uri="{FF2B5EF4-FFF2-40B4-BE49-F238E27FC236}">
                <a16:creationId xmlns:a16="http://schemas.microsoft.com/office/drawing/2014/main" id="{D5E19458-51E7-65A4-F508-96FA5AD1C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323975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Primary applications of information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D058AE7-8EC9-89AB-7425-A6306FA088EF}"/>
              </a:ext>
            </a:extLst>
          </p:cNvPr>
          <p:cNvCxnSpPr/>
          <p:nvPr/>
        </p:nvCxnSpPr>
        <p:spPr>
          <a:xfrm flipH="1" flipV="1">
            <a:off x="7031038" y="4572000"/>
            <a:ext cx="741362" cy="127000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8" name="Picture 2">
            <a:extLst>
              <a:ext uri="{FF2B5EF4-FFF2-40B4-BE49-F238E27FC236}">
                <a16:creationId xmlns:a16="http://schemas.microsoft.com/office/drawing/2014/main" id="{09A3292B-6FF4-B1DE-A536-D6794BBCB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456113"/>
            <a:ext cx="282892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3291</TotalTime>
  <Words>940</Words>
  <Application>Microsoft Office PowerPoint</Application>
  <PresentationFormat>On-screen Show (4:3)</PresentationFormat>
  <Paragraphs>125</Paragraphs>
  <Slides>19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MS PGothic</vt:lpstr>
      <vt:lpstr>Arial</vt:lpstr>
      <vt:lpstr>Bradley Hand ITC</vt:lpstr>
      <vt:lpstr>Office Theme</vt:lpstr>
      <vt:lpstr>Acrobat Document</vt:lpstr>
      <vt:lpstr>Photo Editor Photo</vt:lpstr>
      <vt:lpstr>Appropriate Scales:  Landscape Analysis Units</vt:lpstr>
      <vt:lpstr>Objective</vt:lpstr>
      <vt:lpstr>Outline</vt:lpstr>
      <vt:lpstr>How do we usually address a question?</vt:lpstr>
      <vt:lpstr>PowerPoint Presentation</vt:lpstr>
      <vt:lpstr>What is an analysis unit?</vt:lpstr>
      <vt:lpstr>What are analysis units and why do we care?</vt:lpstr>
      <vt:lpstr>Analysis Unit</vt:lpstr>
      <vt:lpstr>Analysis Unit</vt:lpstr>
      <vt:lpstr>Considerations when defining analysis units</vt:lpstr>
      <vt:lpstr>Scale of analysis unit and extent depends on the issue and the expected project application</vt:lpstr>
      <vt:lpstr>PowerPoint Presentation</vt:lpstr>
      <vt:lpstr>Analysis units define the level of spatial and temporal variation</vt:lpstr>
      <vt:lpstr>Integration</vt:lpstr>
      <vt:lpstr>Certainty/Uncertainty</vt:lpstr>
      <vt:lpstr>What data is available, at what resolution?  Is it worth creating data?</vt:lpstr>
      <vt:lpstr>What biases are inherent in the data?  Do some data sets have greater buy-in?   Is there a need for consistency between assessments?</vt:lpstr>
      <vt:lpstr>Lumpers versus Splitters</vt:lpstr>
      <vt:lpstr>Summary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Forest and Fire Planning to Support Wildfire Decisions</dc:title>
  <dc:creator>ajshlisky</dc:creator>
  <cp:lastModifiedBy>Lum-Naihe, Christof Jurh duk - FS, AZ</cp:lastModifiedBy>
  <cp:revision>141</cp:revision>
  <dcterms:created xsi:type="dcterms:W3CDTF">2012-11-29T16:28:08Z</dcterms:created>
  <dcterms:modified xsi:type="dcterms:W3CDTF">2025-08-04T17:59:17Z</dcterms:modified>
</cp:coreProperties>
</file>