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26"/>
  </p:notesMasterIdLst>
  <p:handoutMasterIdLst>
    <p:handoutMasterId r:id="rId27"/>
  </p:handoutMasterIdLst>
  <p:sldIdLst>
    <p:sldId id="436" r:id="rId2"/>
    <p:sldId id="437" r:id="rId3"/>
    <p:sldId id="461" r:id="rId4"/>
    <p:sldId id="439" r:id="rId5"/>
    <p:sldId id="462" r:id="rId6"/>
    <p:sldId id="441" r:id="rId7"/>
    <p:sldId id="446" r:id="rId8"/>
    <p:sldId id="451" r:id="rId9"/>
    <p:sldId id="450" r:id="rId10"/>
    <p:sldId id="463" r:id="rId11"/>
    <p:sldId id="452" r:id="rId12"/>
    <p:sldId id="443" r:id="rId13"/>
    <p:sldId id="445" r:id="rId14"/>
    <p:sldId id="447" r:id="rId15"/>
    <p:sldId id="448" r:id="rId16"/>
    <p:sldId id="449" r:id="rId17"/>
    <p:sldId id="453" r:id="rId18"/>
    <p:sldId id="455" r:id="rId19"/>
    <p:sldId id="458" r:id="rId20"/>
    <p:sldId id="457" r:id="rId21"/>
    <p:sldId id="456" r:id="rId22"/>
    <p:sldId id="459" r:id="rId23"/>
    <p:sldId id="460" r:id="rId24"/>
    <p:sldId id="444" r:id="rId25"/>
  </p:sldIdLst>
  <p:sldSz cx="9144000" cy="6858000" type="screen4x3"/>
  <p:notesSz cx="7023100" cy="93091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CCFF99"/>
    <a:srgbClr val="000000"/>
    <a:srgbClr val="FF9966"/>
    <a:srgbClr val="66CCFF"/>
    <a:srgbClr val="F2FFCF"/>
    <a:srgbClr val="DBDBF3"/>
    <a:srgbClr val="E3FF95"/>
    <a:srgbClr val="A0A0E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68" autoAdjust="0"/>
    <p:restoredTop sz="77576" autoAdjust="0"/>
  </p:normalViewPr>
  <p:slideViewPr>
    <p:cSldViewPr>
      <p:cViewPr>
        <p:scale>
          <a:sx n="75" d="100"/>
          <a:sy n="75" d="100"/>
        </p:scale>
        <p:origin x="-1380" y="-3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1410" name="Rectangle 2"/>
          <p:cNvSpPr>
            <a:spLocks noGrp="1" noChangeArrowheads="1"/>
          </p:cNvSpPr>
          <p:nvPr>
            <p:ph type="hdr" sz="quarter"/>
          </p:nvPr>
        </p:nvSpPr>
        <p:spPr bwMode="auto">
          <a:xfrm>
            <a:off x="1" y="0"/>
            <a:ext cx="3043979" cy="465773"/>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defTabSz="933261">
              <a:defRPr sz="1200"/>
            </a:lvl1pPr>
          </a:lstStyle>
          <a:p>
            <a:pPr>
              <a:defRPr/>
            </a:pPr>
            <a:endParaRPr lang="en-US"/>
          </a:p>
        </p:txBody>
      </p:sp>
      <p:sp>
        <p:nvSpPr>
          <p:cNvPr id="401411" name="Rectangle 3"/>
          <p:cNvSpPr>
            <a:spLocks noGrp="1" noChangeArrowheads="1"/>
          </p:cNvSpPr>
          <p:nvPr>
            <p:ph type="dt" sz="quarter" idx="1"/>
          </p:nvPr>
        </p:nvSpPr>
        <p:spPr bwMode="auto">
          <a:xfrm>
            <a:off x="3977531" y="0"/>
            <a:ext cx="3043979" cy="465773"/>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algn="r" defTabSz="933261">
              <a:defRPr sz="1200"/>
            </a:lvl1pPr>
          </a:lstStyle>
          <a:p>
            <a:pPr>
              <a:defRPr/>
            </a:pPr>
            <a:endParaRPr lang="en-US"/>
          </a:p>
        </p:txBody>
      </p:sp>
      <p:sp>
        <p:nvSpPr>
          <p:cNvPr id="401412" name="Rectangle 4"/>
          <p:cNvSpPr>
            <a:spLocks noGrp="1" noChangeArrowheads="1"/>
          </p:cNvSpPr>
          <p:nvPr>
            <p:ph type="ftr" sz="quarter" idx="2"/>
          </p:nvPr>
        </p:nvSpPr>
        <p:spPr bwMode="auto">
          <a:xfrm>
            <a:off x="1" y="8841738"/>
            <a:ext cx="3043979" cy="465773"/>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defTabSz="933261">
              <a:defRPr sz="1200"/>
            </a:lvl1pPr>
          </a:lstStyle>
          <a:p>
            <a:pPr>
              <a:defRPr/>
            </a:pPr>
            <a:endParaRPr lang="en-US"/>
          </a:p>
        </p:txBody>
      </p:sp>
      <p:sp>
        <p:nvSpPr>
          <p:cNvPr id="401413" name="Rectangle 5"/>
          <p:cNvSpPr>
            <a:spLocks noGrp="1" noChangeArrowheads="1"/>
          </p:cNvSpPr>
          <p:nvPr>
            <p:ph type="sldNum" sz="quarter" idx="3"/>
          </p:nvPr>
        </p:nvSpPr>
        <p:spPr bwMode="auto">
          <a:xfrm>
            <a:off x="3977531" y="8841738"/>
            <a:ext cx="3043979" cy="465773"/>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algn="r" defTabSz="933261">
              <a:defRPr sz="1200"/>
            </a:lvl1pPr>
          </a:lstStyle>
          <a:p>
            <a:pPr>
              <a:defRPr/>
            </a:pPr>
            <a:fld id="{BBC9A2E4-7042-4270-8518-519EA93F82BC}" type="slidenum">
              <a:rPr lang="en-US"/>
              <a:pPr>
                <a:defRPr/>
              </a:pPr>
              <a:t>‹#›</a:t>
            </a:fld>
            <a:endParaRPr lang="en-US"/>
          </a:p>
        </p:txBody>
      </p:sp>
    </p:spTree>
    <p:extLst>
      <p:ext uri="{BB962C8B-B14F-4D97-AF65-F5344CB8AC3E}">
        <p14:creationId xmlns:p14="http://schemas.microsoft.com/office/powerpoint/2010/main" val="19892653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43979" cy="465773"/>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defTabSz="933261">
              <a:defRPr sz="1200"/>
            </a:lvl1pPr>
          </a:lstStyle>
          <a:p>
            <a:pPr>
              <a:defRPr/>
            </a:pPr>
            <a:endParaRPr lang="en-US"/>
          </a:p>
        </p:txBody>
      </p:sp>
      <p:sp>
        <p:nvSpPr>
          <p:cNvPr id="4099" name="Rectangle 3"/>
          <p:cNvSpPr>
            <a:spLocks noGrp="1" noChangeArrowheads="1"/>
          </p:cNvSpPr>
          <p:nvPr>
            <p:ph type="dt" idx="1"/>
          </p:nvPr>
        </p:nvSpPr>
        <p:spPr bwMode="auto">
          <a:xfrm>
            <a:off x="3977531" y="0"/>
            <a:ext cx="3043979" cy="465773"/>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lvl1pPr algn="r" defTabSz="933261">
              <a:defRPr sz="1200"/>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84275" y="698500"/>
            <a:ext cx="4654550" cy="3490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702946" y="4422459"/>
            <a:ext cx="5617208" cy="4188778"/>
          </a:xfrm>
          <a:prstGeom prst="rect">
            <a:avLst/>
          </a:prstGeom>
          <a:noFill/>
          <a:ln w="9525">
            <a:noFill/>
            <a:miter lim="800000"/>
            <a:headEnd/>
            <a:tailEnd/>
          </a:ln>
          <a:effectLst/>
        </p:spPr>
        <p:txBody>
          <a:bodyPr vert="horz" wrap="square" lIns="93317" tIns="46659" rIns="93317" bIns="4665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1" y="8841738"/>
            <a:ext cx="3043979" cy="465773"/>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defTabSz="933261">
              <a:defRPr sz="1200"/>
            </a:lvl1pPr>
          </a:lstStyle>
          <a:p>
            <a:pPr>
              <a:defRPr/>
            </a:pPr>
            <a:endParaRPr lang="en-US"/>
          </a:p>
        </p:txBody>
      </p:sp>
      <p:sp>
        <p:nvSpPr>
          <p:cNvPr id="4103" name="Rectangle 7"/>
          <p:cNvSpPr>
            <a:spLocks noGrp="1" noChangeArrowheads="1"/>
          </p:cNvSpPr>
          <p:nvPr>
            <p:ph type="sldNum" sz="quarter" idx="5"/>
          </p:nvPr>
        </p:nvSpPr>
        <p:spPr bwMode="auto">
          <a:xfrm>
            <a:off x="3977531" y="8841738"/>
            <a:ext cx="3043979" cy="465773"/>
          </a:xfrm>
          <a:prstGeom prst="rect">
            <a:avLst/>
          </a:prstGeom>
          <a:noFill/>
          <a:ln w="9525">
            <a:noFill/>
            <a:miter lim="800000"/>
            <a:headEnd/>
            <a:tailEnd/>
          </a:ln>
          <a:effectLst/>
        </p:spPr>
        <p:txBody>
          <a:bodyPr vert="horz" wrap="square" lIns="93317" tIns="46659" rIns="93317" bIns="46659" numCol="1" anchor="b" anchorCtr="0" compatLnSpc="1">
            <a:prstTxWarp prst="textNoShape">
              <a:avLst/>
            </a:prstTxWarp>
          </a:bodyPr>
          <a:lstStyle>
            <a:lvl1pPr algn="r" defTabSz="933261">
              <a:defRPr sz="1200"/>
            </a:lvl1pPr>
          </a:lstStyle>
          <a:p>
            <a:pPr>
              <a:defRPr/>
            </a:pPr>
            <a:fld id="{31243C1E-5D7E-473D-B888-8BAFE97D5218}" type="slidenum">
              <a:rPr lang="en-US"/>
              <a:pPr>
                <a:defRPr/>
              </a:pPr>
              <a:t>‹#›</a:t>
            </a:fld>
            <a:endParaRPr lang="en-US"/>
          </a:p>
        </p:txBody>
      </p:sp>
    </p:spTree>
    <p:extLst>
      <p:ext uri="{BB962C8B-B14F-4D97-AF65-F5344CB8AC3E}">
        <p14:creationId xmlns:p14="http://schemas.microsoft.com/office/powerpoint/2010/main" val="19272135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1</a:t>
            </a:fld>
            <a:endParaRPr lang="en-US"/>
          </a:p>
        </p:txBody>
      </p:sp>
    </p:spTree>
    <p:extLst>
      <p:ext uri="{BB962C8B-B14F-4D97-AF65-F5344CB8AC3E}">
        <p14:creationId xmlns:p14="http://schemas.microsoft.com/office/powerpoint/2010/main" val="3579709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some of our areas,</a:t>
            </a:r>
            <a:r>
              <a:rPr lang="en-US" baseline="0" dirty="0" smtClean="0"/>
              <a:t> alder is extensive and not on a trajectory to convert back to the low-density, large conifer, mixed hardwood stream side Forests that were there before the human disturbance.</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10</a:t>
            </a:fld>
            <a:endParaRPr lang="en-US"/>
          </a:p>
        </p:txBody>
      </p:sp>
    </p:spTree>
    <p:extLst>
      <p:ext uri="{BB962C8B-B14F-4D97-AF65-F5344CB8AC3E}">
        <p14:creationId xmlns:p14="http://schemas.microsoft.com/office/powerpoint/2010/main" val="12694739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 experimented with many</a:t>
            </a:r>
            <a:r>
              <a:rPr lang="en-US" baseline="0" dirty="0" smtClean="0"/>
              <a:t> different types of thin and under-plant options</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11</a:t>
            </a:fld>
            <a:endParaRPr lang="en-US"/>
          </a:p>
        </p:txBody>
      </p:sp>
    </p:spTree>
    <p:extLst>
      <p:ext uri="{BB962C8B-B14F-4D97-AF65-F5344CB8AC3E}">
        <p14:creationId xmlns:p14="http://schemas.microsoft.com/office/powerpoint/2010/main" val="3459811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180-acre Cedar Creek</a:t>
            </a:r>
            <a:r>
              <a:rPr lang="en-US" baseline="0" dirty="0" smtClean="0"/>
              <a:t> alder-dominated stand w/&lt;2 conifer/acre</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12</a:t>
            </a:fld>
            <a:endParaRPr lang="en-US"/>
          </a:p>
        </p:txBody>
      </p:sp>
    </p:spTree>
    <p:extLst>
      <p:ext uri="{BB962C8B-B14F-4D97-AF65-F5344CB8AC3E}">
        <p14:creationId xmlns:p14="http://schemas.microsoft.com/office/powerpoint/2010/main" val="32982924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Photographer</a:t>
            </a:r>
            <a:r>
              <a:rPr lang="en-US" baseline="0" dirty="0" smtClean="0"/>
              <a:t> ~60 feet away - n</a:t>
            </a:r>
            <a:r>
              <a:rPr lang="en-US" dirty="0" smtClean="0"/>
              <a:t>ote head-high salmonberry and 10+’ tall elderberry.  However, not</a:t>
            </a:r>
            <a:r>
              <a:rPr lang="en-US" baseline="0" dirty="0" smtClean="0"/>
              <a:t>e that you can see most of me – shrubs not as dense and vigorous</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13</a:t>
            </a:fld>
            <a:endParaRPr lang="en-US"/>
          </a:p>
        </p:txBody>
      </p:sp>
    </p:spTree>
    <p:extLst>
      <p:ext uri="{BB962C8B-B14F-4D97-AF65-F5344CB8AC3E}">
        <p14:creationId xmlns:p14="http://schemas.microsoft.com/office/powerpoint/2010/main" val="1447095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120-acre George Creek stand w/less than 2 conifer/acre.  Conifers</a:t>
            </a:r>
            <a:r>
              <a:rPr lang="en-US" baseline="0" dirty="0" smtClean="0"/>
              <a:t> are dark green, Alders are light green</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14</a:t>
            </a:fld>
            <a:endParaRPr lang="en-US"/>
          </a:p>
        </p:txBody>
      </p:sp>
    </p:spTree>
    <p:extLst>
      <p:ext uri="{BB962C8B-B14F-4D97-AF65-F5344CB8AC3E}">
        <p14:creationId xmlns:p14="http://schemas.microsoft.com/office/powerpoint/2010/main" val="31556630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Senescent alder</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15</a:t>
            </a:fld>
            <a:endParaRPr lang="en-US"/>
          </a:p>
        </p:txBody>
      </p:sp>
    </p:spTree>
    <p:extLst>
      <p:ext uri="{BB962C8B-B14F-4D97-AF65-F5344CB8AC3E}">
        <p14:creationId xmlns:p14="http://schemas.microsoft.com/office/powerpoint/2010/main" val="2987733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Photographer 30 feet away AND I’m standing</a:t>
            </a:r>
            <a:r>
              <a:rPr lang="en-US" baseline="0" dirty="0" smtClean="0"/>
              <a:t> on a down alder about 20” diameter holding my hardhat as high as I can</a:t>
            </a:r>
          </a:p>
          <a:p>
            <a:endParaRPr lang="en-US" baseline="0" dirty="0" smtClean="0"/>
          </a:p>
          <a:p>
            <a:r>
              <a:rPr lang="en-US" baseline="0" dirty="0" smtClean="0"/>
              <a:t>(Alder trajectory does not lead to conifer reestablishment)</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16</a:t>
            </a:fld>
            <a:endParaRPr lang="en-US"/>
          </a:p>
        </p:txBody>
      </p:sp>
    </p:spTree>
    <p:extLst>
      <p:ext uri="{BB962C8B-B14F-4D97-AF65-F5344CB8AC3E}">
        <p14:creationId xmlns:p14="http://schemas.microsoft.com/office/powerpoint/2010/main" val="100486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Originally, we thinned the alder much like we were doing conifer thinning and then planted through the thinned area. It</a:t>
            </a:r>
            <a:r>
              <a:rPr lang="en-US" baseline="0" dirty="0" smtClean="0"/>
              <a:t> was really difficult to plant and tube through all of the slash, so we became expert at planting, then felling the alder </a:t>
            </a:r>
            <a:r>
              <a:rPr lang="en-US" baseline="0" dirty="0" err="1" smtClean="0"/>
              <a:t>overstory</a:t>
            </a:r>
            <a:r>
              <a:rPr lang="en-US" baseline="0" dirty="0" smtClean="0"/>
              <a:t> with limited damage to the newly planted seedlings.  Very expensive w/limited success.</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17</a:t>
            </a:fld>
            <a:endParaRPr lang="en-US"/>
          </a:p>
        </p:txBody>
      </p:sp>
    </p:spTree>
    <p:extLst>
      <p:ext uri="{BB962C8B-B14F-4D97-AF65-F5344CB8AC3E}">
        <p14:creationId xmlns:p14="http://schemas.microsoft.com/office/powerpoint/2010/main" val="1142507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Relatively</a:t>
            </a:r>
            <a:r>
              <a:rPr lang="en-US" baseline="0" dirty="0" smtClean="0"/>
              <a:t> i</a:t>
            </a:r>
            <a:r>
              <a:rPr lang="en-US" dirty="0" smtClean="0"/>
              <a:t>nexpensive and very effective.  However</a:t>
            </a:r>
            <a:r>
              <a:rPr lang="en-US" baseline="0" dirty="0" smtClean="0"/>
              <a:t>, it has limited application.</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18</a:t>
            </a:fld>
            <a:endParaRPr lang="en-US"/>
          </a:p>
        </p:txBody>
      </p:sp>
    </p:spTree>
    <p:extLst>
      <p:ext uri="{BB962C8B-B14F-4D97-AF65-F5344CB8AC3E}">
        <p14:creationId xmlns:p14="http://schemas.microsoft.com/office/powerpoint/2010/main" val="666676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effective,</a:t>
            </a:r>
            <a:r>
              <a:rPr lang="en-US" baseline="0" dirty="0" smtClean="0"/>
              <a:t> but expensive, method of establishing stream side conifers involves creating then planting ½-acre to 1-acre openings.  This is on Moon Creek</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19</a:t>
            </a:fld>
            <a:endParaRPr lang="en-US"/>
          </a:p>
        </p:txBody>
      </p:sp>
    </p:spTree>
    <p:extLst>
      <p:ext uri="{BB962C8B-B14F-4D97-AF65-F5344CB8AC3E}">
        <p14:creationId xmlns:p14="http://schemas.microsoft.com/office/powerpoint/2010/main" val="1809514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talk I’m going to tell you (1) a</a:t>
            </a:r>
            <a:r>
              <a:rPr lang="en-US" baseline="0" dirty="0" smtClean="0"/>
              <a:t> bit about the conditions in the coast range and on the Siuslaw NF and what makes us different from the Cascades and other points east, (2) briefly go into what size buffers we recommend for commercial timber harvest on NF lands, and (3) talk a little more in depth about how we attempt to deal with a challenge relatively unique to some of our coast range systems of extensive alder stands.</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2</a:t>
            </a:fld>
            <a:endParaRPr lang="en-US" dirty="0"/>
          </a:p>
        </p:txBody>
      </p:sp>
    </p:spTree>
    <p:extLst>
      <p:ext uri="{BB962C8B-B14F-4D97-AF65-F5344CB8AC3E}">
        <p14:creationId xmlns:p14="http://schemas.microsoft.com/office/powerpoint/2010/main" val="1620006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maintain shade on stream</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20</a:t>
            </a:fld>
            <a:endParaRPr lang="en-US"/>
          </a:p>
        </p:txBody>
      </p:sp>
    </p:spTree>
    <p:extLst>
      <p:ext uri="{BB962C8B-B14F-4D97-AF65-F5344CB8AC3E}">
        <p14:creationId xmlns:p14="http://schemas.microsoft.com/office/powerpoint/2010/main" val="3657304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21</a:t>
            </a:fld>
            <a:endParaRPr lang="en-US"/>
          </a:p>
        </p:txBody>
      </p:sp>
    </p:spTree>
    <p:extLst>
      <p:ext uri="{BB962C8B-B14F-4D97-AF65-F5344CB8AC3E}">
        <p14:creationId xmlns:p14="http://schemas.microsoft.com/office/powerpoint/2010/main" val="1780201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Cedar Creek tributary – planted natural opening and felled 1 – 4 alder around each opening with some additional alder felled 3</a:t>
            </a:r>
            <a:r>
              <a:rPr lang="en-US" baseline="0" dirty="0" smtClean="0"/>
              <a:t> years after planting.  Also, expensive, but effective.</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22</a:t>
            </a:fld>
            <a:endParaRPr lang="en-US"/>
          </a:p>
        </p:txBody>
      </p:sp>
    </p:spTree>
    <p:extLst>
      <p:ext uri="{BB962C8B-B14F-4D97-AF65-F5344CB8AC3E}">
        <p14:creationId xmlns:p14="http://schemas.microsoft.com/office/powerpoint/2010/main" val="958745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23</a:t>
            </a:fld>
            <a:endParaRPr lang="en-US"/>
          </a:p>
        </p:txBody>
      </p:sp>
    </p:spTree>
    <p:extLst>
      <p:ext uri="{BB962C8B-B14F-4D97-AF65-F5344CB8AC3E}">
        <p14:creationId xmlns:p14="http://schemas.microsoft.com/office/powerpoint/2010/main" val="2060206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24</a:t>
            </a:fld>
            <a:endParaRPr lang="en-US"/>
          </a:p>
        </p:txBody>
      </p:sp>
    </p:spTree>
    <p:extLst>
      <p:ext uri="{BB962C8B-B14F-4D97-AF65-F5344CB8AC3E}">
        <p14:creationId xmlns:p14="http://schemas.microsoft.com/office/powerpoint/2010/main" val="223489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dirty="0" smtClean="0"/>
              <a:t>Based on Northwest</a:t>
            </a:r>
            <a:r>
              <a:rPr lang="en-US" strike="sngStrike" baseline="0" dirty="0" smtClean="0"/>
              <a:t> Forest Plan land allocations as determined in the</a:t>
            </a:r>
            <a:r>
              <a:rPr lang="en-US" strike="sngStrike" dirty="0" smtClean="0"/>
              <a:t> June 15,</a:t>
            </a:r>
            <a:r>
              <a:rPr lang="en-US" strike="sngStrike" baseline="0" dirty="0" smtClean="0"/>
              <a:t> 1995 Siuslaw N.F. PSQ revision letter and the</a:t>
            </a:r>
            <a:r>
              <a:rPr lang="en-US" strike="sngStrike" dirty="0" smtClean="0"/>
              <a:t> January 1998 Late Successional Reserve Assessment for Oregon’s NCRAMA</a:t>
            </a:r>
          </a:p>
          <a:p>
            <a:r>
              <a:rPr lang="en-US" strike="noStrike" baseline="0" dirty="0" smtClean="0"/>
              <a:t>The Coast Range and SNF have a very high stream density and large site potential trees, as a result, most of the Forest is included in Riparian Reserves designated in the NW Forest Plan, in addition ¾ of the land is designated as Late Successional Reserves.</a:t>
            </a:r>
          </a:p>
          <a:p>
            <a:r>
              <a:rPr lang="en-US" strike="noStrike" baseline="0" dirty="0" smtClean="0"/>
              <a:t>Only 3% of the land base is considered “matrix” where timber production is a primary function and these areas are too small and scattered that to be managed as such.  Therefore, the entire Forest is managed for Riparian and Late Successional Objectives.</a:t>
            </a:r>
            <a:endParaRPr lang="en-US" strike="noStrike" baseline="0"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3</a:t>
            </a:fld>
            <a:endParaRPr lang="en-US" dirty="0"/>
          </a:p>
        </p:txBody>
      </p:sp>
    </p:spTree>
    <p:extLst>
      <p:ext uri="{BB962C8B-B14F-4D97-AF65-F5344CB8AC3E}">
        <p14:creationId xmlns:p14="http://schemas.microsoft.com/office/powerpoint/2010/main" val="1620006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trike="sngStrike" dirty="0" smtClean="0"/>
              <a:t>NW Forest Plan ROD p.8</a:t>
            </a:r>
            <a:r>
              <a:rPr lang="en-US" strike="sngStrike" baseline="0" dirty="0" smtClean="0"/>
              <a:t> and Standards and Guides p.B-11</a:t>
            </a:r>
          </a:p>
          <a:p>
            <a:r>
              <a:rPr lang="en-US" strike="noStrike" baseline="0" dirty="0" smtClean="0"/>
              <a:t>Simply – to put our Forest stands on a trajectory to develop old growth characteristics</a:t>
            </a:r>
          </a:p>
          <a:p>
            <a:r>
              <a:rPr lang="en-US" strike="noStrike" baseline="0" dirty="0" smtClean="0"/>
              <a:t>Specifically:</a:t>
            </a:r>
          </a:p>
          <a:p>
            <a:r>
              <a:rPr lang="en-US" strike="noStrike" baseline="0" dirty="0" smtClean="0"/>
              <a:t>*Maintain/enhance tree growth (40+ inch DBH)</a:t>
            </a:r>
          </a:p>
          <a:p>
            <a:r>
              <a:rPr lang="en-US" strike="noStrike" baseline="0" dirty="0" smtClean="0"/>
              <a:t>*Encourage development of multi-layer canopy</a:t>
            </a:r>
          </a:p>
          <a:p>
            <a:r>
              <a:rPr lang="en-US" strike="noStrike" baseline="0" dirty="0" smtClean="0"/>
              <a:t>*Encourage appropriate species mix</a:t>
            </a:r>
          </a:p>
          <a:p>
            <a:r>
              <a:rPr lang="en-US" strike="noStrike" baseline="0" dirty="0" smtClean="0"/>
              <a:t>*Encourage development of large limbs, large trees with broken or forked tops, and cavities</a:t>
            </a:r>
          </a:p>
          <a:p>
            <a:r>
              <a:rPr lang="en-US" strike="noStrike" baseline="0" dirty="0" smtClean="0"/>
              <a:t>*Maintain understory shrubs and forbs</a:t>
            </a:r>
          </a:p>
          <a:p>
            <a:r>
              <a:rPr lang="en-US" strike="noStrike" baseline="0" dirty="0" smtClean="0"/>
              <a:t>*Encourage development of large snags (16+ feet tall &amp; 20+ inch DBH) and large down wood (32+ inch diameter &amp; 20+ feet long)</a:t>
            </a:r>
          </a:p>
          <a:p>
            <a:r>
              <a:rPr lang="en-US" strike="noStrike" baseline="0" dirty="0" smtClean="0"/>
              <a:t>And from the ACS:</a:t>
            </a:r>
          </a:p>
          <a:p>
            <a:r>
              <a:rPr lang="en-US" strike="noStrike" baseline="0" dirty="0" smtClean="0"/>
              <a:t>*Everything I just mentioned – to improve species composition and structural diversity of plant communities</a:t>
            </a:r>
          </a:p>
          <a:p>
            <a:r>
              <a:rPr lang="en-US" strike="noStrike" baseline="0" dirty="0" smtClean="0"/>
              <a:t>*Maintain shade on streams to protect stream temperatures</a:t>
            </a:r>
          </a:p>
          <a:p>
            <a:r>
              <a:rPr lang="en-US" strike="noStrike" baseline="0" dirty="0" smtClean="0"/>
              <a:t>*Implement Best Management Practices for </a:t>
            </a:r>
            <a:r>
              <a:rPr lang="en-US" strike="noStrike" baseline="0" dirty="0" err="1" smtClean="0"/>
              <a:t>yarding</a:t>
            </a:r>
            <a:r>
              <a:rPr lang="en-US" strike="noStrike" baseline="0" dirty="0" smtClean="0"/>
              <a:t>/skidding and road maintenance/ construction to protect physical integrity of streams and prevent sedimentation</a:t>
            </a:r>
          </a:p>
          <a:p>
            <a:endParaRPr lang="en-US" strike="noStrike" baseline="0" dirty="0" smtClean="0"/>
          </a:p>
          <a:p>
            <a:endParaRPr lang="en-US" strike="noStrike" baseline="0" dirty="0" smtClean="0"/>
          </a:p>
          <a:p>
            <a:endParaRPr lang="en-US" strike="noStrike" baseline="0"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4</a:t>
            </a:fld>
            <a:endParaRPr lang="en-US"/>
          </a:p>
        </p:txBody>
      </p:sp>
    </p:spTree>
    <p:extLst>
      <p:ext uri="{BB962C8B-B14F-4D97-AF65-F5344CB8AC3E}">
        <p14:creationId xmlns:p14="http://schemas.microsoft.com/office/powerpoint/2010/main" val="3885298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Coast</a:t>
            </a:r>
            <a:r>
              <a:rPr lang="en-US" baseline="0" dirty="0" smtClean="0"/>
              <a:t> Range and Siuslaw NF are pretty different from the Cascades and other drier Forests</a:t>
            </a:r>
          </a:p>
          <a:p>
            <a:endParaRPr lang="en-US" baseline="0" dirty="0" smtClean="0"/>
          </a:p>
          <a:p>
            <a:r>
              <a:rPr lang="en-US" baseline="0" dirty="0" smtClean="0"/>
              <a:t>Last bullet – 200,000 acres of plantations</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5</a:t>
            </a:fld>
            <a:endParaRPr lang="en-US"/>
          </a:p>
        </p:txBody>
      </p:sp>
    </p:spTree>
    <p:extLst>
      <p:ext uri="{BB962C8B-B14F-4D97-AF65-F5344CB8AC3E}">
        <p14:creationId xmlns:p14="http://schemas.microsoft.com/office/powerpoint/2010/main" val="1996980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Young, managed stands that developed from past clear-cuts (generally 25 – 60 years old, often dominated by a single tree species)</a:t>
            </a:r>
          </a:p>
          <a:p>
            <a:r>
              <a:rPr lang="en-US" dirty="0" smtClean="0"/>
              <a:t>(2) Young, managed stands that were planted with off-site stock (generally 60 – 100 years old, Douglas-fir dominated stands)</a:t>
            </a:r>
          </a:p>
          <a:p>
            <a:r>
              <a:rPr lang="en-US" dirty="0" smtClean="0"/>
              <a:t>(3) Alder dominated stands that regenerated in areas that would naturally be conifer dominated</a:t>
            </a:r>
          </a:p>
          <a:p>
            <a:endParaRPr lang="en-US" dirty="0" smtClean="0"/>
          </a:p>
          <a:p>
            <a:r>
              <a:rPr lang="en-US" dirty="0" smtClean="0"/>
              <a:t>Best</a:t>
            </a:r>
            <a:r>
              <a:rPr lang="en-US" baseline="0" dirty="0" smtClean="0"/>
              <a:t> example of #s 2 and 3 is Mt. Hebo where “pioneer-generated” fires burned the same area 3 times (1851, 1890, &amp; 1910 or 1934).</a:t>
            </a:r>
          </a:p>
          <a:p>
            <a:r>
              <a:rPr lang="en-US" baseline="0" dirty="0" smtClean="0"/>
              <a:t>Priorities based on how long &amp; how far removed we think these types of stands are from achieving LSR objectives.</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6</a:t>
            </a:fld>
            <a:endParaRPr lang="en-US" dirty="0"/>
          </a:p>
        </p:txBody>
      </p:sp>
    </p:spTree>
    <p:extLst>
      <p:ext uri="{BB962C8B-B14F-4D97-AF65-F5344CB8AC3E}">
        <p14:creationId xmlns:p14="http://schemas.microsoft.com/office/powerpoint/2010/main" val="3885298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young managed stand treatment</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7</a:t>
            </a:fld>
            <a:endParaRPr lang="en-US"/>
          </a:p>
        </p:txBody>
      </p:sp>
    </p:spTree>
    <p:extLst>
      <p:ext uri="{BB962C8B-B14F-4D97-AF65-F5344CB8AC3E}">
        <p14:creationId xmlns:p14="http://schemas.microsoft.com/office/powerpoint/2010/main" val="3972570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 effort to get large trees growing closer to streams to assure that large down wood would be most likely to end up in those streams Siuslaw Fisheries Biologists recommended these</a:t>
            </a:r>
            <a:r>
              <a:rPr lang="en-US" baseline="0" dirty="0" smtClean="0"/>
              <a:t> treatments to minimize short-term impacts to coho and maximize potential positive long-term effects – IN YOUNG, MANAGED STAND THINNINGS</a:t>
            </a:r>
          </a:p>
          <a:p>
            <a:endParaRPr lang="en-US" baseline="0" dirty="0" smtClean="0"/>
          </a:p>
          <a:p>
            <a:r>
              <a:rPr lang="en-US" baseline="0" dirty="0" smtClean="0"/>
              <a:t>It’s important to note that these recommendations were developed by our fisheries biologists to help restore riparian conditions and grow large trees near the streams for future instream large wood.</a:t>
            </a:r>
          </a:p>
          <a:p>
            <a:r>
              <a:rPr lang="en-US" baseline="0" dirty="0" smtClean="0"/>
              <a:t>It’s also important to note that these are minimums and in our larger fish-bearing streams, especially lower reaches with coho salmon, there is a hardwood throat between the stream and the plantation.  The 2 rows/30’ buffer width starts at the edge of the plantation to retain the 2 closest rows of conifers.</a:t>
            </a:r>
          </a:p>
          <a:p>
            <a:r>
              <a:rPr lang="en-US" baseline="0" dirty="0" smtClean="0"/>
              <a:t>Harvest only occurs in previously clear-cut plantations with the goals to put them on a trajectory to develop old growth characteristics.</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8</a:t>
            </a:fld>
            <a:endParaRPr lang="en-US"/>
          </a:p>
        </p:txBody>
      </p:sp>
    </p:spTree>
    <p:extLst>
      <p:ext uri="{BB962C8B-B14F-4D97-AF65-F5344CB8AC3E}">
        <p14:creationId xmlns:p14="http://schemas.microsoft.com/office/powerpoint/2010/main" val="2033823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what a no-cut buffer</a:t>
            </a:r>
            <a:r>
              <a:rPr lang="en-US" baseline="0" dirty="0" smtClean="0"/>
              <a:t> along a stream looks like in a thinned young, managed stand in an area without an alder throat.</a:t>
            </a:r>
            <a:endParaRPr lang="en-US" dirty="0"/>
          </a:p>
        </p:txBody>
      </p:sp>
      <p:sp>
        <p:nvSpPr>
          <p:cNvPr id="4" name="Slide Number Placeholder 3"/>
          <p:cNvSpPr>
            <a:spLocks noGrp="1"/>
          </p:cNvSpPr>
          <p:nvPr>
            <p:ph type="sldNum" sz="quarter" idx="10"/>
          </p:nvPr>
        </p:nvSpPr>
        <p:spPr/>
        <p:txBody>
          <a:bodyPr/>
          <a:lstStyle/>
          <a:p>
            <a:pPr>
              <a:defRPr/>
            </a:pPr>
            <a:fld id="{31243C1E-5D7E-473D-B888-8BAFE97D5218}" type="slidenum">
              <a:rPr lang="en-US" smtClean="0"/>
              <a:pPr>
                <a:defRPr/>
              </a:pPr>
              <a:t>9</a:t>
            </a:fld>
            <a:endParaRPr lang="en-US"/>
          </a:p>
        </p:txBody>
      </p:sp>
    </p:spTree>
    <p:extLst>
      <p:ext uri="{BB962C8B-B14F-4D97-AF65-F5344CB8AC3E}">
        <p14:creationId xmlns:p14="http://schemas.microsoft.com/office/powerpoint/2010/main" val="798242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pPr>
              <a:defRPr/>
            </a:pPr>
            <a:endParaRPr lang="en-US"/>
          </a:p>
        </p:txBody>
      </p:sp>
      <p:sp>
        <p:nvSpPr>
          <p:cNvPr id="17" name="Footer Placeholder 16"/>
          <p:cNvSpPr>
            <a:spLocks noGrp="1"/>
          </p:cNvSpPr>
          <p:nvPr>
            <p:ph type="ftr" sz="quarter" idx="11"/>
          </p:nvPr>
        </p:nvSpPr>
        <p:spPr/>
        <p:txBody>
          <a:bodyPr/>
          <a:lstStyle/>
          <a:p>
            <a:pPr>
              <a:defRPr/>
            </a:pPr>
            <a:endParaRPr lang="en-US"/>
          </a:p>
        </p:txBody>
      </p:sp>
      <p:sp>
        <p:nvSpPr>
          <p:cNvPr id="29" name="Slide Number Placeholder 28"/>
          <p:cNvSpPr>
            <a:spLocks noGrp="1"/>
          </p:cNvSpPr>
          <p:nvPr>
            <p:ph type="sldNum" sz="quarter" idx="12"/>
          </p:nvPr>
        </p:nvSpPr>
        <p:spPr/>
        <p:txBody>
          <a:bodyPr/>
          <a:lstStyle/>
          <a:p>
            <a:pPr>
              <a:defRPr/>
            </a:pPr>
            <a:fld id="{1CBE72DB-E486-4BCA-9985-8363C4E51435}" type="slidenum">
              <a:rPr lang="en-US" smtClean="0"/>
              <a:pPr>
                <a:defRPr/>
              </a:pPr>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4E58404-8AB2-4FBF-BAF5-C30BD6847C01}"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F8A616F-8060-4689-AF7D-200F75EAB171}"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142E13D-F5B6-43D6-8D7E-F4BF3C27EEB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a:xfrm>
            <a:off x="7924800" y="6416675"/>
            <a:ext cx="762000" cy="365125"/>
          </a:xfrm>
        </p:spPr>
        <p:txBody>
          <a:bodyPr/>
          <a:lstStyle/>
          <a:p>
            <a:pPr>
              <a:defRPr/>
            </a:pPr>
            <a:fld id="{A9C3C07F-E015-4B3A-95A4-DA8D6D00DEB4}"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C64D070-B5B7-4114-8FBF-99F6B1B648E2}"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AB2A9D7E-C75D-40B3-B4E0-5184927C981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26300862-57F4-468B-B238-62BA2C164C91}"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9747C972-B87E-4DA5-9941-6F5AD7F62FE8}"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D8A7668-A8C9-4CF5-ADAC-A5FD858E0436}"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C5C4DF7-E6E9-4E8B-8FF6-A766DE603B51}"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pPr>
              <a:defRPr/>
            </a:pPr>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pPr>
              <a:defRPr/>
            </a:pPr>
            <a:fld id="{DA22F44E-831F-4F85-9398-162D6EE645BC}" type="slidenum">
              <a:rPr lang="en-US" smtClean="0"/>
              <a:pPr>
                <a:defRPr/>
              </a:pPr>
              <a:t>‹#›</a:t>
            </a:fld>
            <a:endParaRPr lang="en-US"/>
          </a:p>
        </p:txBody>
      </p:sp>
    </p:spTree>
  </p:cSld>
  <p:clrMap bg1="dk1" tx1="lt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Thinning in Oregon’s Coast Range to Meet ACS Objectives</a:t>
            </a:r>
            <a:endParaRPr lang="en-US" dirty="0"/>
          </a:p>
        </p:txBody>
      </p:sp>
      <p:pic>
        <p:nvPicPr>
          <p:cNvPr id="5120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32983" y="1600200"/>
            <a:ext cx="6278034" cy="4708525"/>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302965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Deciduous </a:t>
            </a:r>
            <a:r>
              <a:rPr lang="en-US" smtClean="0"/>
              <a:t>Dilemma</a:t>
            </a:r>
            <a:endParaRPr lang="en-US" dirty="0"/>
          </a:p>
        </p:txBody>
      </p:sp>
      <p:sp>
        <p:nvSpPr>
          <p:cNvPr id="7" name="Content Placeholder 6"/>
          <p:cNvSpPr>
            <a:spLocks noGrp="1"/>
          </p:cNvSpPr>
          <p:nvPr>
            <p:ph idx="1"/>
          </p:nvPr>
        </p:nvSpPr>
        <p:spPr/>
        <p:txBody>
          <a:bodyPr>
            <a:normAutofit/>
          </a:bodyPr>
          <a:lstStyle/>
          <a:p>
            <a:pPr marL="137160" indent="0">
              <a:buNone/>
            </a:pPr>
            <a:r>
              <a:rPr lang="en-US" sz="4400" smtClean="0">
                <a:solidFill>
                  <a:srgbClr val="FFCC66"/>
                </a:solidFill>
              </a:rPr>
              <a:t>How </a:t>
            </a:r>
            <a:r>
              <a:rPr lang="en-US" sz="4400" dirty="0" smtClean="0">
                <a:solidFill>
                  <a:srgbClr val="FFCC66"/>
                </a:solidFill>
              </a:rPr>
              <a:t>do we address lack of stream-side conifers within buffers in areas where alder and shrubs dominate?</a:t>
            </a:r>
            <a:endParaRPr lang="en-US" sz="4400" dirty="0">
              <a:solidFill>
                <a:srgbClr val="FFCC66"/>
              </a:solidFill>
            </a:endParaRPr>
          </a:p>
        </p:txBody>
      </p:sp>
    </p:spTree>
    <p:extLst>
      <p:ext uri="{BB962C8B-B14F-4D97-AF65-F5344CB8AC3E}">
        <p14:creationId xmlns:p14="http://schemas.microsoft.com/office/powerpoint/2010/main" val="27209500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rmAutofit/>
          </a:bodyPr>
          <a:lstStyle/>
          <a:p>
            <a:r>
              <a:rPr lang="en-US" dirty="0" smtClean="0"/>
              <a:t>Non-Commercial Thin &amp; </a:t>
            </a:r>
            <a:r>
              <a:rPr lang="en-US" dirty="0" err="1" smtClean="0"/>
              <a:t>Underplant</a:t>
            </a:r>
            <a:r>
              <a:rPr lang="en-US" dirty="0" smtClean="0"/>
              <a:t> Within Buffers</a:t>
            </a:r>
            <a:endParaRPr lang="en-US" dirty="0"/>
          </a:p>
        </p:txBody>
      </p:sp>
      <p:sp>
        <p:nvSpPr>
          <p:cNvPr id="3" name="Content Placeholder 2"/>
          <p:cNvSpPr>
            <a:spLocks noGrp="1"/>
          </p:cNvSpPr>
          <p:nvPr>
            <p:ph idx="1"/>
          </p:nvPr>
        </p:nvSpPr>
        <p:spPr>
          <a:xfrm>
            <a:off x="457200" y="2209800"/>
            <a:ext cx="8229600" cy="4099560"/>
          </a:xfrm>
        </p:spPr>
        <p:txBody>
          <a:bodyPr>
            <a:normAutofit/>
          </a:bodyPr>
          <a:lstStyle/>
          <a:p>
            <a:r>
              <a:rPr lang="en-US" dirty="0" smtClean="0">
                <a:solidFill>
                  <a:srgbClr val="FFCC66"/>
                </a:solidFill>
              </a:rPr>
              <a:t>Fell individual alders and under-plant along entire stream length</a:t>
            </a:r>
          </a:p>
          <a:p>
            <a:r>
              <a:rPr lang="en-US" dirty="0" smtClean="0">
                <a:solidFill>
                  <a:srgbClr val="FFCC66"/>
                </a:solidFill>
              </a:rPr>
              <a:t>Selectively release existing conifers that are already growing under the alder canopy</a:t>
            </a:r>
          </a:p>
          <a:p>
            <a:r>
              <a:rPr lang="en-US" dirty="0" smtClean="0">
                <a:solidFill>
                  <a:srgbClr val="FFCC66"/>
                </a:solidFill>
              </a:rPr>
              <a:t>Cut all alder in ½ to 1-acre patches and plant the opening</a:t>
            </a:r>
          </a:p>
          <a:p>
            <a:r>
              <a:rPr lang="en-US" dirty="0" smtClean="0">
                <a:solidFill>
                  <a:srgbClr val="FFCC66"/>
                </a:solidFill>
              </a:rPr>
              <a:t>Plant existing openings and cut alders along the edge to allow light into the opening</a:t>
            </a:r>
            <a:endParaRPr lang="en-US" dirty="0">
              <a:solidFill>
                <a:srgbClr val="FFCC66"/>
              </a:solidFill>
            </a:endParaRPr>
          </a:p>
        </p:txBody>
      </p:sp>
    </p:spTree>
    <p:extLst>
      <p:ext uri="{BB962C8B-B14F-4D97-AF65-F5344CB8AC3E}">
        <p14:creationId xmlns:p14="http://schemas.microsoft.com/office/powerpoint/2010/main" val="201022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60- to 80-year Old Alder Stand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1520" y="1600200"/>
            <a:ext cx="5960960" cy="4708525"/>
          </a:xfrm>
          <a:ln>
            <a:solidFill>
              <a:srgbClr val="92D050"/>
            </a:solidFill>
          </a:ln>
        </p:spPr>
      </p:pic>
    </p:spTree>
    <p:extLst>
      <p:ext uri="{BB962C8B-B14F-4D97-AF65-F5344CB8AC3E}">
        <p14:creationId xmlns:p14="http://schemas.microsoft.com/office/powerpoint/2010/main" val="984640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Shrub Layer Beneath Alder Stand</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0606" y="1600200"/>
            <a:ext cx="7062787" cy="4708525"/>
          </a:xfrm>
          <a:ln>
            <a:solidFill>
              <a:srgbClr val="92D050"/>
            </a:solidFill>
          </a:ln>
        </p:spPr>
      </p:pic>
    </p:spTree>
    <p:extLst>
      <p:ext uri="{BB962C8B-B14F-4D97-AF65-F5344CB8AC3E}">
        <p14:creationId xmlns:p14="http://schemas.microsoft.com/office/powerpoint/2010/main" val="36188445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100-year Old Alder Stand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64776" y="1600200"/>
            <a:ext cx="6814447" cy="4708525"/>
          </a:xfrm>
          <a:ln>
            <a:solidFill>
              <a:srgbClr val="92D050"/>
            </a:solidFill>
          </a:ln>
        </p:spPr>
      </p:pic>
    </p:spTree>
    <p:extLst>
      <p:ext uri="{BB962C8B-B14F-4D97-AF65-F5344CB8AC3E}">
        <p14:creationId xmlns:p14="http://schemas.microsoft.com/office/powerpoint/2010/main" val="8451908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3500"/>
            <a:ext cx="8229600" cy="1143000"/>
          </a:xfrm>
        </p:spPr>
        <p:txBody>
          <a:bodyPr/>
          <a:lstStyle/>
          <a:p>
            <a:r>
              <a:rPr lang="en-US" dirty="0" smtClean="0"/>
              <a:t>100-year Old Alder Dies Out</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6200" y="3276599"/>
            <a:ext cx="5257800" cy="3505200"/>
          </a:xfrm>
          <a:ln>
            <a:solidFill>
              <a:srgbClr val="92D050"/>
            </a:solid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0" y="1206500"/>
            <a:ext cx="4571534" cy="3428999"/>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36729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Shrub Layer Beneath Dying Alder</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0606" y="1600200"/>
            <a:ext cx="7062787" cy="4708525"/>
          </a:xfrm>
          <a:ln>
            <a:solidFill>
              <a:srgbClr val="92D050"/>
            </a:solidFill>
          </a:ln>
        </p:spPr>
      </p:pic>
    </p:spTree>
    <p:extLst>
      <p:ext uri="{BB962C8B-B14F-4D97-AF65-F5344CB8AC3E}">
        <p14:creationId xmlns:p14="http://schemas.microsoft.com/office/powerpoint/2010/main" val="2794634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Plant and Thin Project</a:t>
            </a:r>
            <a:br>
              <a:rPr lang="en-US" dirty="0" smtClean="0"/>
            </a:br>
            <a:r>
              <a:rPr lang="en-US" dirty="0" smtClean="0"/>
              <a:t>Throughout the Stand</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2983" y="1600200"/>
            <a:ext cx="6278033" cy="4708525"/>
          </a:xfrm>
          <a:ln>
            <a:solidFill>
              <a:srgbClr val="92D050"/>
            </a:solidFill>
          </a:ln>
        </p:spPr>
      </p:pic>
    </p:spTree>
    <p:extLst>
      <p:ext uri="{BB962C8B-B14F-4D97-AF65-F5344CB8AC3E}">
        <p14:creationId xmlns:p14="http://schemas.microsoft.com/office/powerpoint/2010/main" val="2285099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Release Understory Conifer</a:t>
            </a:r>
            <a:br>
              <a:rPr lang="en-US" dirty="0" smtClean="0"/>
            </a:br>
            <a:r>
              <a:rPr lang="en-US" dirty="0" smtClean="0"/>
              <a:t>from Alder </a:t>
            </a:r>
            <a:r>
              <a:rPr lang="en-US" dirty="0" err="1" smtClean="0"/>
              <a:t>Overstory</a:t>
            </a:r>
            <a:endParaRPr lang="en-US" dirty="0"/>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32983" y="1600200"/>
            <a:ext cx="6278034" cy="4708525"/>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16274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½-acre Opening</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2983" y="1600200"/>
            <a:ext cx="6278033" cy="4708525"/>
          </a:xfrm>
          <a:ln>
            <a:solidFill>
              <a:srgbClr val="92D050"/>
            </a:solidFill>
          </a:ln>
        </p:spPr>
      </p:pic>
    </p:spTree>
    <p:extLst>
      <p:ext uri="{BB962C8B-B14F-4D97-AF65-F5344CB8AC3E}">
        <p14:creationId xmlns:p14="http://schemas.microsoft.com/office/powerpoint/2010/main" val="3710939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Overview</a:t>
            </a:r>
            <a:endParaRPr lang="en-US" dirty="0"/>
          </a:p>
        </p:txBody>
      </p:sp>
      <p:sp>
        <p:nvSpPr>
          <p:cNvPr id="3" name="Content Placeholder 2"/>
          <p:cNvSpPr>
            <a:spLocks noGrp="1"/>
          </p:cNvSpPr>
          <p:nvPr>
            <p:ph idx="1"/>
          </p:nvPr>
        </p:nvSpPr>
        <p:spPr>
          <a:xfrm>
            <a:off x="457200" y="1752600"/>
            <a:ext cx="8229600" cy="4556760"/>
          </a:xfrm>
        </p:spPr>
        <p:txBody>
          <a:bodyPr>
            <a:normAutofit/>
          </a:bodyPr>
          <a:lstStyle/>
          <a:p>
            <a:r>
              <a:rPr lang="en-US" sz="3200" dirty="0" smtClean="0">
                <a:solidFill>
                  <a:srgbClr val="FFCC66"/>
                </a:solidFill>
              </a:rPr>
              <a:t>Siuslaw National Forest context</a:t>
            </a:r>
          </a:p>
          <a:p>
            <a:endParaRPr lang="en-US" sz="3200" dirty="0" smtClean="0">
              <a:solidFill>
                <a:srgbClr val="FFCC66"/>
              </a:solidFill>
            </a:endParaRPr>
          </a:p>
          <a:p>
            <a:r>
              <a:rPr lang="en-US" sz="3200" dirty="0" smtClean="0">
                <a:solidFill>
                  <a:srgbClr val="FFCC66"/>
                </a:solidFill>
              </a:rPr>
              <a:t>Commercial Thinning Buffers</a:t>
            </a:r>
          </a:p>
          <a:p>
            <a:endParaRPr lang="en-US" sz="3200" dirty="0" smtClean="0">
              <a:solidFill>
                <a:srgbClr val="FFCC66"/>
              </a:solidFill>
            </a:endParaRPr>
          </a:p>
          <a:p>
            <a:r>
              <a:rPr lang="en-US" sz="3200" dirty="0" smtClean="0">
                <a:solidFill>
                  <a:srgbClr val="FFCC66"/>
                </a:solidFill>
              </a:rPr>
              <a:t>Streamside Management to Restore Large Conifers</a:t>
            </a:r>
          </a:p>
          <a:p>
            <a:pPr marL="585216" lvl="1" indent="0">
              <a:buNone/>
            </a:pPr>
            <a:endParaRPr lang="en-US" dirty="0" smtClean="0"/>
          </a:p>
          <a:p>
            <a:pPr lvl="1"/>
            <a:endParaRPr lang="en-US" dirty="0" smtClean="0"/>
          </a:p>
          <a:p>
            <a:endParaRPr lang="en-US" dirty="0"/>
          </a:p>
        </p:txBody>
      </p:sp>
    </p:spTree>
    <p:extLst>
      <p:ext uri="{BB962C8B-B14F-4D97-AF65-F5344CB8AC3E}">
        <p14:creationId xmlns:p14="http://schemas.microsoft.com/office/powerpoint/2010/main" val="33662530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Row of Alder Left Between Opening and Stream</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2983" y="1600200"/>
            <a:ext cx="6278033" cy="4708525"/>
          </a:xfrm>
          <a:ln>
            <a:solidFill>
              <a:srgbClr val="92D050"/>
            </a:solidFill>
          </a:ln>
        </p:spPr>
      </p:pic>
    </p:spTree>
    <p:extLst>
      <p:ext uri="{BB962C8B-B14F-4D97-AF65-F5344CB8AC3E}">
        <p14:creationId xmlns:p14="http://schemas.microsoft.com/office/powerpoint/2010/main" val="25496276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Planted Opening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2983" y="1600200"/>
            <a:ext cx="6278033" cy="4708525"/>
          </a:xfrm>
          <a:ln>
            <a:solidFill>
              <a:srgbClr val="92D050"/>
            </a:solidFill>
          </a:ln>
        </p:spPr>
      </p:pic>
    </p:spTree>
    <p:extLst>
      <p:ext uri="{BB962C8B-B14F-4D97-AF65-F5344CB8AC3E}">
        <p14:creationId xmlns:p14="http://schemas.microsoft.com/office/powerpoint/2010/main" val="804174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Natural Openings Planted</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40606" y="1600200"/>
            <a:ext cx="7062787" cy="4708525"/>
          </a:xfrm>
          <a:ln>
            <a:solidFill>
              <a:srgbClr val="92D050"/>
            </a:solidFill>
          </a:ln>
        </p:spPr>
      </p:pic>
    </p:spTree>
    <p:extLst>
      <p:ext uri="{BB962C8B-B14F-4D97-AF65-F5344CB8AC3E}">
        <p14:creationId xmlns:p14="http://schemas.microsoft.com/office/powerpoint/2010/main" val="1213414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Have Learned</a:t>
            </a:r>
            <a:endParaRPr lang="en-US" dirty="0"/>
          </a:p>
        </p:txBody>
      </p:sp>
      <p:sp>
        <p:nvSpPr>
          <p:cNvPr id="3" name="Content Placeholder 2"/>
          <p:cNvSpPr>
            <a:spLocks noGrp="1"/>
          </p:cNvSpPr>
          <p:nvPr>
            <p:ph idx="1"/>
          </p:nvPr>
        </p:nvSpPr>
        <p:spPr/>
        <p:txBody>
          <a:bodyPr/>
          <a:lstStyle/>
          <a:p>
            <a:pPr>
              <a:buClr>
                <a:srgbClr val="C00000"/>
              </a:buClr>
              <a:buSzPct val="75000"/>
              <a:buFont typeface="Wingdings" pitchFamily="2" charset="2"/>
              <a:buChar char="Ø"/>
            </a:pPr>
            <a:r>
              <a:rPr lang="en-US" dirty="0" smtClean="0">
                <a:solidFill>
                  <a:srgbClr val="FFCC66"/>
                </a:solidFill>
              </a:rPr>
              <a:t>Each riparian area is different - topography, </a:t>
            </a:r>
            <a:r>
              <a:rPr lang="en-US" dirty="0" err="1" smtClean="0">
                <a:solidFill>
                  <a:srgbClr val="FFCC66"/>
                </a:solidFill>
              </a:rPr>
              <a:t>overstory</a:t>
            </a:r>
            <a:r>
              <a:rPr lang="en-US" dirty="0" smtClean="0">
                <a:solidFill>
                  <a:srgbClr val="FFCC66"/>
                </a:solidFill>
              </a:rPr>
              <a:t> competition, understory competition, potential for various impacts from animals, etc.</a:t>
            </a:r>
          </a:p>
          <a:p>
            <a:pPr>
              <a:buClr>
                <a:srgbClr val="C00000"/>
              </a:buClr>
              <a:buSzPct val="75000"/>
              <a:buFont typeface="Wingdings" pitchFamily="2" charset="2"/>
              <a:buChar char="Ø"/>
            </a:pPr>
            <a:r>
              <a:rPr lang="en-US" dirty="0" smtClean="0">
                <a:solidFill>
                  <a:srgbClr val="FFCC66"/>
                </a:solidFill>
              </a:rPr>
              <a:t>Treatments need to be varied to fit circumstances on the ground and available $s</a:t>
            </a:r>
          </a:p>
          <a:p>
            <a:pPr>
              <a:buClr>
                <a:srgbClr val="C00000"/>
              </a:buClr>
              <a:buSzPct val="75000"/>
              <a:buFont typeface="Wingdings" pitchFamily="2" charset="2"/>
              <a:buChar char="Ø"/>
            </a:pPr>
            <a:r>
              <a:rPr lang="en-US" dirty="0" smtClean="0">
                <a:solidFill>
                  <a:srgbClr val="FFCC66"/>
                </a:solidFill>
              </a:rPr>
              <a:t>Do not thin until you are ready to plant</a:t>
            </a:r>
          </a:p>
          <a:p>
            <a:pPr>
              <a:buClr>
                <a:srgbClr val="C00000"/>
              </a:buClr>
              <a:buSzPct val="75000"/>
              <a:buFont typeface="Wingdings" pitchFamily="2" charset="2"/>
              <a:buChar char="Ø"/>
            </a:pPr>
            <a:r>
              <a:rPr lang="en-US" dirty="0">
                <a:solidFill>
                  <a:srgbClr val="FFCC66"/>
                </a:solidFill>
              </a:rPr>
              <a:t>D</a:t>
            </a:r>
            <a:r>
              <a:rPr lang="en-US" dirty="0" smtClean="0">
                <a:solidFill>
                  <a:srgbClr val="FFCC66"/>
                </a:solidFill>
              </a:rPr>
              <a:t>o not plant until you are confident you can afford to maintain the site until established</a:t>
            </a:r>
          </a:p>
          <a:p>
            <a:pPr>
              <a:buClr>
                <a:srgbClr val="C00000"/>
              </a:buClr>
              <a:buSzPct val="75000"/>
              <a:buFont typeface="Wingdings" pitchFamily="2" charset="2"/>
              <a:buChar char="Ø"/>
            </a:pPr>
            <a:r>
              <a:rPr lang="en-US" dirty="0" smtClean="0">
                <a:solidFill>
                  <a:srgbClr val="FFCC66"/>
                </a:solidFill>
              </a:rPr>
              <a:t>Because of alder’s high value, adjacent commercial harvest can help fund treatment</a:t>
            </a:r>
          </a:p>
          <a:p>
            <a:pPr>
              <a:buClr>
                <a:srgbClr val="C00000"/>
              </a:buClr>
              <a:buSzPct val="75000"/>
              <a:buFont typeface="Wingdings" pitchFamily="2" charset="2"/>
              <a:buChar char="Ø"/>
            </a:pPr>
            <a:endParaRPr lang="en-US" dirty="0">
              <a:solidFill>
                <a:srgbClr val="FFCC66"/>
              </a:solidFill>
            </a:endParaRPr>
          </a:p>
        </p:txBody>
      </p:sp>
    </p:spTree>
    <p:extLst>
      <p:ext uri="{BB962C8B-B14F-4D97-AF65-F5344CB8AC3E}">
        <p14:creationId xmlns:p14="http://schemas.microsoft.com/office/powerpoint/2010/main" val="28484301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SPECIAL </a:t>
            </a:r>
            <a:r>
              <a:rPr lang="en-US" dirty="0"/>
              <a:t>T</a:t>
            </a:r>
            <a:r>
              <a:rPr lang="en-US" dirty="0" smtClean="0"/>
              <a:t>HANKS TO -</a:t>
            </a:r>
            <a:endParaRPr lang="en-US" dirty="0"/>
          </a:p>
        </p:txBody>
      </p:sp>
      <p:sp>
        <p:nvSpPr>
          <p:cNvPr id="5" name="Content Placeholder 4"/>
          <p:cNvSpPr>
            <a:spLocks noGrp="1"/>
          </p:cNvSpPr>
          <p:nvPr>
            <p:ph sz="half" idx="1"/>
          </p:nvPr>
        </p:nvSpPr>
        <p:spPr>
          <a:xfrm>
            <a:off x="457200" y="1600200"/>
            <a:ext cx="4572000" cy="4525963"/>
          </a:xfrm>
        </p:spPr>
        <p:txBody>
          <a:bodyPr>
            <a:normAutofit lnSpcReduction="10000"/>
          </a:bodyPr>
          <a:lstStyle/>
          <a:p>
            <a:r>
              <a:rPr lang="en-US" dirty="0" smtClean="0">
                <a:solidFill>
                  <a:srgbClr val="FFCC66"/>
                </a:solidFill>
              </a:rPr>
              <a:t>Concepts, outline, &amp; edit:</a:t>
            </a:r>
          </a:p>
          <a:p>
            <a:pPr lvl="1"/>
            <a:r>
              <a:rPr lang="en-US" dirty="0" smtClean="0">
                <a:solidFill>
                  <a:srgbClr val="FFCC66"/>
                </a:solidFill>
              </a:rPr>
              <a:t>Christine Hirsch</a:t>
            </a:r>
            <a:endParaRPr lang="en-US" dirty="0">
              <a:solidFill>
                <a:srgbClr val="FFCC66"/>
              </a:solidFill>
            </a:endParaRPr>
          </a:p>
          <a:p>
            <a:pPr lvl="1"/>
            <a:r>
              <a:rPr lang="en-US" dirty="0" smtClean="0">
                <a:solidFill>
                  <a:srgbClr val="FFCC66"/>
                </a:solidFill>
              </a:rPr>
              <a:t>Jack Sleeper</a:t>
            </a:r>
          </a:p>
          <a:p>
            <a:pPr lvl="1"/>
            <a:r>
              <a:rPr lang="en-US" dirty="0" smtClean="0">
                <a:solidFill>
                  <a:srgbClr val="FFCC66"/>
                </a:solidFill>
              </a:rPr>
              <a:t>Jason Wilcox</a:t>
            </a:r>
            <a:endParaRPr lang="en-US" dirty="0">
              <a:solidFill>
                <a:srgbClr val="FFCC66"/>
              </a:solidFill>
            </a:endParaRPr>
          </a:p>
          <a:p>
            <a:pPr lvl="1"/>
            <a:r>
              <a:rPr lang="en-US" dirty="0" smtClean="0">
                <a:solidFill>
                  <a:srgbClr val="FFCC66"/>
                </a:solidFill>
              </a:rPr>
              <a:t>Jeremy Groom</a:t>
            </a:r>
          </a:p>
          <a:p>
            <a:pPr lvl="1"/>
            <a:r>
              <a:rPr lang="en-US" dirty="0" smtClean="0">
                <a:solidFill>
                  <a:srgbClr val="FFCC66"/>
                </a:solidFill>
              </a:rPr>
              <a:t>Stu Johnston</a:t>
            </a:r>
            <a:endParaRPr lang="en-US" dirty="0">
              <a:solidFill>
                <a:srgbClr val="FFCC66"/>
              </a:solidFill>
            </a:endParaRPr>
          </a:p>
          <a:p>
            <a:r>
              <a:rPr lang="en-US" dirty="0" smtClean="0">
                <a:solidFill>
                  <a:srgbClr val="FFCC66"/>
                </a:solidFill>
              </a:rPr>
              <a:t>Photographs:</a:t>
            </a:r>
          </a:p>
          <a:p>
            <a:pPr lvl="1"/>
            <a:r>
              <a:rPr lang="en-US" dirty="0" smtClean="0">
                <a:solidFill>
                  <a:srgbClr val="FFCC66"/>
                </a:solidFill>
              </a:rPr>
              <a:t>Google Earth</a:t>
            </a:r>
          </a:p>
          <a:p>
            <a:pPr lvl="1"/>
            <a:r>
              <a:rPr lang="en-US" dirty="0" smtClean="0">
                <a:solidFill>
                  <a:srgbClr val="FFCC66"/>
                </a:solidFill>
              </a:rPr>
              <a:t>Jack Sleeper</a:t>
            </a:r>
          </a:p>
          <a:p>
            <a:pPr lvl="1"/>
            <a:r>
              <a:rPr lang="en-US" dirty="0" smtClean="0">
                <a:solidFill>
                  <a:srgbClr val="FFCC66"/>
                </a:solidFill>
              </a:rPr>
              <a:t>Jenny Bocko</a:t>
            </a:r>
          </a:p>
          <a:p>
            <a:pPr lvl="1"/>
            <a:r>
              <a:rPr lang="en-US" dirty="0" smtClean="0">
                <a:solidFill>
                  <a:srgbClr val="FFCC66"/>
                </a:solidFill>
              </a:rPr>
              <a:t>Terri Campbell</a:t>
            </a:r>
            <a:endParaRPr lang="en-US" dirty="0">
              <a:solidFill>
                <a:srgbClr val="FFCC66"/>
              </a:solidFill>
            </a:endParaRPr>
          </a:p>
        </p:txBody>
      </p:sp>
      <p:pic>
        <p:nvPicPr>
          <p:cNvPr id="5122" name="Picture 2" descr="E:\Photos from Bocko\Stuff 084.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00200"/>
            <a:ext cx="3276600" cy="4525963"/>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000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Siuslaw National Forest </a:t>
            </a:r>
            <a:br>
              <a:rPr lang="en-US" dirty="0" smtClean="0"/>
            </a:br>
            <a:r>
              <a:rPr lang="en-US" dirty="0" smtClean="0"/>
              <a:t>Land Allocations</a:t>
            </a:r>
            <a:endParaRPr lang="en-US" dirty="0"/>
          </a:p>
        </p:txBody>
      </p:sp>
      <p:sp>
        <p:nvSpPr>
          <p:cNvPr id="3" name="Content Placeholder 2"/>
          <p:cNvSpPr>
            <a:spLocks noGrp="1"/>
          </p:cNvSpPr>
          <p:nvPr>
            <p:ph idx="1"/>
          </p:nvPr>
        </p:nvSpPr>
        <p:spPr>
          <a:xfrm>
            <a:off x="-152400" y="1904999"/>
            <a:ext cx="8229600" cy="4709160"/>
          </a:xfrm>
        </p:spPr>
        <p:txBody>
          <a:bodyPr>
            <a:normAutofit/>
          </a:bodyPr>
          <a:lstStyle/>
          <a:p>
            <a:pPr marL="137160" indent="0">
              <a:buNone/>
            </a:pPr>
            <a:r>
              <a:rPr lang="en-US" sz="3200" b="1" i="1" dirty="0" smtClean="0">
                <a:solidFill>
                  <a:srgbClr val="FFCC66"/>
                </a:solidFill>
              </a:rPr>
              <a:t>80 to 90% - Riparian </a:t>
            </a:r>
            <a:r>
              <a:rPr lang="en-US" sz="3200" b="1" i="1" dirty="0">
                <a:solidFill>
                  <a:srgbClr val="FFCC66"/>
                </a:solidFill>
              </a:rPr>
              <a:t>Reserves </a:t>
            </a:r>
            <a:endParaRPr lang="en-US" sz="3200" b="1" i="1" dirty="0" smtClean="0">
              <a:solidFill>
                <a:srgbClr val="FFCC66"/>
              </a:solidFill>
            </a:endParaRPr>
          </a:p>
          <a:p>
            <a:pPr lvl="1"/>
            <a:r>
              <a:rPr lang="en-US" sz="2200" dirty="0" smtClean="0">
                <a:solidFill>
                  <a:srgbClr val="FFCC66"/>
                </a:solidFill>
              </a:rPr>
              <a:t>within 520’ </a:t>
            </a:r>
            <a:r>
              <a:rPr lang="en-US" sz="2200" dirty="0">
                <a:solidFill>
                  <a:srgbClr val="FFCC66"/>
                </a:solidFill>
              </a:rPr>
              <a:t>of fish-bearing streams,</a:t>
            </a:r>
          </a:p>
          <a:p>
            <a:pPr lvl="1"/>
            <a:r>
              <a:rPr lang="en-US" sz="2200" dirty="0" smtClean="0">
                <a:solidFill>
                  <a:srgbClr val="FFCC66"/>
                </a:solidFill>
              </a:rPr>
              <a:t>within 260’ </a:t>
            </a:r>
            <a:r>
              <a:rPr lang="en-US" sz="2200" dirty="0">
                <a:solidFill>
                  <a:srgbClr val="FFCC66"/>
                </a:solidFill>
              </a:rPr>
              <a:t>of non-fish-bearing </a:t>
            </a:r>
            <a:r>
              <a:rPr lang="en-US" sz="2200" dirty="0" smtClean="0">
                <a:solidFill>
                  <a:srgbClr val="FFCC66"/>
                </a:solidFill>
              </a:rPr>
              <a:t>streams</a:t>
            </a:r>
            <a:endParaRPr lang="en-US" sz="2200" dirty="0">
              <a:solidFill>
                <a:srgbClr val="FFCC66"/>
              </a:solidFill>
            </a:endParaRPr>
          </a:p>
          <a:p>
            <a:pPr lvl="1"/>
            <a:r>
              <a:rPr lang="en-US" sz="2200" dirty="0" smtClean="0">
                <a:solidFill>
                  <a:srgbClr val="FFCC66"/>
                </a:solidFill>
              </a:rPr>
              <a:t>varying </a:t>
            </a:r>
            <a:r>
              <a:rPr lang="en-US" sz="2200" dirty="0">
                <a:solidFill>
                  <a:srgbClr val="FFCC66"/>
                </a:solidFill>
              </a:rPr>
              <a:t>widths on other </a:t>
            </a:r>
            <a:r>
              <a:rPr lang="en-US" sz="2200" dirty="0" smtClean="0">
                <a:solidFill>
                  <a:srgbClr val="FFCC66"/>
                </a:solidFill>
              </a:rPr>
              <a:t>wetlands</a:t>
            </a:r>
          </a:p>
          <a:p>
            <a:pPr marL="137160" indent="0">
              <a:buNone/>
            </a:pPr>
            <a:r>
              <a:rPr lang="en-US" dirty="0" smtClean="0">
                <a:solidFill>
                  <a:srgbClr val="FFCC66"/>
                </a:solidFill>
              </a:rPr>
              <a:t>73% - Late </a:t>
            </a:r>
            <a:r>
              <a:rPr lang="en-US" dirty="0">
                <a:solidFill>
                  <a:srgbClr val="FFCC66"/>
                </a:solidFill>
              </a:rPr>
              <a:t>Successional Reserves </a:t>
            </a:r>
            <a:endParaRPr lang="en-US" dirty="0" smtClean="0">
              <a:solidFill>
                <a:srgbClr val="FFCC66"/>
              </a:solidFill>
            </a:endParaRPr>
          </a:p>
          <a:p>
            <a:pPr marL="137160" indent="0">
              <a:buNone/>
            </a:pPr>
            <a:r>
              <a:rPr lang="en-US" dirty="0" smtClean="0">
                <a:solidFill>
                  <a:srgbClr val="FFCC66"/>
                </a:solidFill>
              </a:rPr>
              <a:t>31% - Adaptive </a:t>
            </a:r>
            <a:r>
              <a:rPr lang="en-US" dirty="0">
                <a:solidFill>
                  <a:srgbClr val="FFCC66"/>
                </a:solidFill>
              </a:rPr>
              <a:t>Management Area </a:t>
            </a:r>
            <a:endParaRPr lang="en-US" dirty="0" smtClean="0">
              <a:solidFill>
                <a:srgbClr val="FFCC66"/>
              </a:solidFill>
            </a:endParaRPr>
          </a:p>
          <a:p>
            <a:pPr marL="137160" indent="0">
              <a:buNone/>
            </a:pPr>
            <a:r>
              <a:rPr lang="en-US" dirty="0" smtClean="0">
                <a:solidFill>
                  <a:srgbClr val="FFCC66"/>
                </a:solidFill>
              </a:rPr>
              <a:t>9.6% -Congressionally Reserved Areas </a:t>
            </a:r>
          </a:p>
          <a:p>
            <a:pPr marL="137160" indent="0">
              <a:buNone/>
            </a:pPr>
            <a:r>
              <a:rPr lang="en-US" b="1" i="1" dirty="0" smtClean="0">
                <a:solidFill>
                  <a:srgbClr val="FFCC66"/>
                </a:solidFill>
              </a:rPr>
              <a:t>3.2% - Matrix </a:t>
            </a:r>
            <a:r>
              <a:rPr lang="en-US" dirty="0">
                <a:solidFill>
                  <a:srgbClr val="FFCC66"/>
                </a:solidFill>
              </a:rPr>
              <a:t>– </a:t>
            </a:r>
            <a:r>
              <a:rPr lang="en-US" sz="2400" dirty="0" smtClean="0">
                <a:solidFill>
                  <a:srgbClr val="FFCC66"/>
                </a:solidFill>
              </a:rPr>
              <a:t>(scattered in ridge top stands   </a:t>
            </a:r>
          </a:p>
          <a:p>
            <a:pPr marL="137160" indent="0">
              <a:buNone/>
            </a:pPr>
            <a:r>
              <a:rPr lang="en-US" sz="2400" dirty="0">
                <a:solidFill>
                  <a:srgbClr val="FFCC66"/>
                </a:solidFill>
              </a:rPr>
              <a:t>	</a:t>
            </a:r>
            <a:r>
              <a:rPr lang="en-US" sz="2400" dirty="0" smtClean="0">
                <a:solidFill>
                  <a:srgbClr val="FFCC66"/>
                </a:solidFill>
              </a:rPr>
              <a:t>&lt;10 acres in size)</a:t>
            </a:r>
            <a:endParaRPr lang="en-US" sz="2400" dirty="0">
              <a:solidFill>
                <a:srgbClr val="FFCC66"/>
              </a:solidFill>
            </a:endParaRPr>
          </a:p>
          <a:p>
            <a:pPr marL="585216" lvl="1" indent="0">
              <a:buNone/>
            </a:pPr>
            <a:endParaRPr lang="en-US" dirty="0" smtClean="0"/>
          </a:p>
          <a:p>
            <a:pPr lvl="1"/>
            <a:endParaRPr lang="en-US" dirty="0" smtClean="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1" y="1752600"/>
            <a:ext cx="3352800" cy="2514601"/>
          </a:xfrm>
          <a:prstGeom prst="rect">
            <a:avLst/>
          </a:prstGeom>
          <a:ln>
            <a:solidFill>
              <a:srgbClr val="92D050"/>
            </a:solidFill>
          </a:ln>
        </p:spPr>
      </p:pic>
    </p:spTree>
    <p:extLst>
      <p:ext uri="{BB962C8B-B14F-4D97-AF65-F5344CB8AC3E}">
        <p14:creationId xmlns:p14="http://schemas.microsoft.com/office/powerpoint/2010/main" val="250252233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274638"/>
            <a:ext cx="8534400" cy="1143000"/>
          </a:xfrm>
        </p:spPr>
        <p:txBody>
          <a:bodyPr>
            <a:normAutofit fontScale="90000"/>
          </a:bodyPr>
          <a:lstStyle/>
          <a:p>
            <a:r>
              <a:rPr lang="en-US" dirty="0" smtClean="0"/>
              <a:t>Objectives for Siuslaw National </a:t>
            </a:r>
            <a:r>
              <a:rPr lang="en-US" dirty="0"/>
              <a:t>F</a:t>
            </a:r>
            <a:r>
              <a:rPr lang="en-US" dirty="0" smtClean="0"/>
              <a:t>orest Lands</a:t>
            </a:r>
            <a:endParaRPr lang="en-US" dirty="0"/>
          </a:p>
        </p:txBody>
      </p:sp>
      <p:sp>
        <p:nvSpPr>
          <p:cNvPr id="7" name="Content Placeholder 6"/>
          <p:cNvSpPr>
            <a:spLocks noGrp="1"/>
          </p:cNvSpPr>
          <p:nvPr>
            <p:ph idx="1"/>
          </p:nvPr>
        </p:nvSpPr>
        <p:spPr>
          <a:xfrm>
            <a:off x="457200" y="2133600"/>
            <a:ext cx="8229600" cy="4175760"/>
          </a:xfrm>
        </p:spPr>
        <p:txBody>
          <a:bodyPr/>
          <a:lstStyle/>
          <a:p>
            <a:r>
              <a:rPr lang="en-US" sz="3200" dirty="0" smtClean="0">
                <a:solidFill>
                  <a:srgbClr val="FFCC66"/>
                </a:solidFill>
              </a:rPr>
              <a:t>Protect and enhance old-growth forest conditions</a:t>
            </a:r>
          </a:p>
          <a:p>
            <a:r>
              <a:rPr lang="en-US" sz="3200" dirty="0" smtClean="0">
                <a:solidFill>
                  <a:srgbClr val="FFCC66"/>
                </a:solidFill>
              </a:rPr>
              <a:t>Manage lands to achieve Aquatic Conservation Strategy objectives</a:t>
            </a:r>
          </a:p>
          <a:p>
            <a:endParaRPr lang="en-US" dirty="0"/>
          </a:p>
        </p:txBody>
      </p:sp>
    </p:spTree>
    <p:extLst>
      <p:ext uri="{BB962C8B-B14F-4D97-AF65-F5344CB8AC3E}">
        <p14:creationId xmlns:p14="http://schemas.microsoft.com/office/powerpoint/2010/main" val="3381020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Siuslaw NF Conditions</a:t>
            </a:r>
            <a:endParaRPr lang="en-US" dirty="0"/>
          </a:p>
        </p:txBody>
      </p:sp>
      <p:sp>
        <p:nvSpPr>
          <p:cNvPr id="3" name="Content Placeholder 2"/>
          <p:cNvSpPr>
            <a:spLocks noGrp="1"/>
          </p:cNvSpPr>
          <p:nvPr>
            <p:ph idx="1"/>
          </p:nvPr>
        </p:nvSpPr>
        <p:spPr/>
        <p:txBody>
          <a:bodyPr>
            <a:normAutofit/>
          </a:bodyPr>
          <a:lstStyle/>
          <a:p>
            <a:r>
              <a:rPr lang="en-US" sz="3200" dirty="0" smtClean="0">
                <a:solidFill>
                  <a:srgbClr val="FFCC66"/>
                </a:solidFill>
              </a:rPr>
              <a:t>Extremely high stream density</a:t>
            </a:r>
          </a:p>
          <a:p>
            <a:r>
              <a:rPr lang="en-US" sz="3200" dirty="0" smtClean="0">
                <a:solidFill>
                  <a:srgbClr val="FFCC66"/>
                </a:solidFill>
              </a:rPr>
              <a:t>ESA listed fish in all stream systems</a:t>
            </a:r>
          </a:p>
          <a:p>
            <a:r>
              <a:rPr lang="en-US" sz="3200" dirty="0" smtClean="0">
                <a:solidFill>
                  <a:srgbClr val="FFCC66"/>
                </a:solidFill>
              </a:rPr>
              <a:t>Historic large wood in streams and riparian areas largely gone</a:t>
            </a:r>
          </a:p>
          <a:p>
            <a:r>
              <a:rPr lang="en-US" sz="3200" dirty="0" smtClean="0">
                <a:solidFill>
                  <a:srgbClr val="FFCC66"/>
                </a:solidFill>
              </a:rPr>
              <a:t>Different forest trajectories in certain stand types (e.g., alder/salmonberry)</a:t>
            </a:r>
          </a:p>
          <a:p>
            <a:r>
              <a:rPr lang="en-US" sz="3200" dirty="0" smtClean="0">
                <a:solidFill>
                  <a:srgbClr val="FFCC66"/>
                </a:solidFill>
              </a:rPr>
              <a:t>About 1/3 of Forest lands previously harvested</a:t>
            </a:r>
            <a:endParaRPr lang="en-US" sz="3200" dirty="0">
              <a:solidFill>
                <a:srgbClr val="FFCC66"/>
              </a:solidFill>
            </a:endParaRPr>
          </a:p>
        </p:txBody>
      </p:sp>
    </p:spTree>
    <p:extLst>
      <p:ext uri="{BB962C8B-B14F-4D97-AF65-F5344CB8AC3E}">
        <p14:creationId xmlns:p14="http://schemas.microsoft.com/office/powerpoint/2010/main" val="1545027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Siuslaw National Forest</a:t>
            </a:r>
            <a:br>
              <a:rPr lang="en-US" dirty="0" smtClean="0"/>
            </a:br>
            <a:r>
              <a:rPr lang="en-US" dirty="0" smtClean="0"/>
              <a:t>High Priority Stands for Thinning</a:t>
            </a:r>
            <a:endParaRPr lang="en-US" dirty="0"/>
          </a:p>
        </p:txBody>
      </p:sp>
      <p:sp>
        <p:nvSpPr>
          <p:cNvPr id="7" name="Content Placeholder 6"/>
          <p:cNvSpPr>
            <a:spLocks noGrp="1"/>
          </p:cNvSpPr>
          <p:nvPr>
            <p:ph idx="1"/>
          </p:nvPr>
        </p:nvSpPr>
        <p:spPr>
          <a:xfrm>
            <a:off x="762000" y="2514600"/>
            <a:ext cx="7543800" cy="3794760"/>
          </a:xfrm>
        </p:spPr>
        <p:txBody>
          <a:bodyPr>
            <a:normAutofit/>
          </a:bodyPr>
          <a:lstStyle/>
          <a:p>
            <a:pPr marL="651510" indent="-514350">
              <a:buClr>
                <a:srgbClr val="FFCC66"/>
              </a:buClr>
              <a:buSzPct val="100000"/>
              <a:buFont typeface="+mj-lt"/>
              <a:buAutoNum type="arabicPeriod"/>
            </a:pPr>
            <a:r>
              <a:rPr lang="en-US" sz="3200" dirty="0" smtClean="0">
                <a:solidFill>
                  <a:srgbClr val="FFCC66"/>
                </a:solidFill>
              </a:rPr>
              <a:t>Young, managed stands (past </a:t>
            </a:r>
            <a:r>
              <a:rPr lang="en-US" sz="3200" dirty="0" err="1" smtClean="0">
                <a:solidFill>
                  <a:srgbClr val="FFCC66"/>
                </a:solidFill>
              </a:rPr>
              <a:t>clearcuts</a:t>
            </a:r>
            <a:r>
              <a:rPr lang="en-US" sz="3200" dirty="0" smtClean="0">
                <a:solidFill>
                  <a:srgbClr val="FFCC66"/>
                </a:solidFill>
              </a:rPr>
              <a:t>)</a:t>
            </a:r>
          </a:p>
          <a:p>
            <a:pPr marL="651510" indent="-514350">
              <a:buClr>
                <a:srgbClr val="FFCC66"/>
              </a:buClr>
              <a:buSzPct val="100000"/>
              <a:buFont typeface="+mj-lt"/>
              <a:buAutoNum type="arabicPeriod"/>
            </a:pPr>
            <a:r>
              <a:rPr lang="en-US" sz="3200" dirty="0" smtClean="0">
                <a:solidFill>
                  <a:srgbClr val="FFCC66"/>
                </a:solidFill>
              </a:rPr>
              <a:t>Managed stands planted with off-site stock </a:t>
            </a:r>
          </a:p>
          <a:p>
            <a:pPr marL="651510" indent="-514350">
              <a:buClr>
                <a:srgbClr val="FFCC66"/>
              </a:buClr>
              <a:buSzPct val="100000"/>
              <a:buFont typeface="+mj-lt"/>
              <a:buAutoNum type="arabicPeriod"/>
            </a:pPr>
            <a:r>
              <a:rPr lang="en-US" sz="3200" dirty="0" smtClean="0">
                <a:solidFill>
                  <a:srgbClr val="FFCC66"/>
                </a:solidFill>
              </a:rPr>
              <a:t>Alder dominated stands</a:t>
            </a:r>
          </a:p>
        </p:txBody>
      </p:sp>
    </p:spTree>
    <p:extLst>
      <p:ext uri="{BB962C8B-B14F-4D97-AF65-F5344CB8AC3E}">
        <p14:creationId xmlns:p14="http://schemas.microsoft.com/office/powerpoint/2010/main" val="33068039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Young Managed Stand Thinning</a:t>
            </a:r>
            <a:endParaRPr lang="en-US" dirty="0"/>
          </a:p>
        </p:txBody>
      </p:sp>
      <p:sp>
        <p:nvSpPr>
          <p:cNvPr id="5" name="Text Placeholder 4"/>
          <p:cNvSpPr>
            <a:spLocks noGrp="1"/>
          </p:cNvSpPr>
          <p:nvPr>
            <p:ph type="body" idx="1"/>
          </p:nvPr>
        </p:nvSpPr>
        <p:spPr>
          <a:xfrm>
            <a:off x="457200" y="5105400"/>
            <a:ext cx="4040188" cy="762000"/>
          </a:xfrm>
        </p:spPr>
        <p:txBody>
          <a:bodyPr/>
          <a:lstStyle/>
          <a:p>
            <a:pPr algn="ctr"/>
            <a:r>
              <a:rPr lang="en-US" dirty="0" smtClean="0"/>
              <a:t>Pre-Treatment</a:t>
            </a:r>
            <a:endParaRPr lang="en-US" dirty="0"/>
          </a:p>
        </p:txBody>
      </p:sp>
      <p:sp>
        <p:nvSpPr>
          <p:cNvPr id="7" name="Text Placeholder 6"/>
          <p:cNvSpPr>
            <a:spLocks noGrp="1"/>
          </p:cNvSpPr>
          <p:nvPr>
            <p:ph type="body" sz="half" idx="3"/>
          </p:nvPr>
        </p:nvSpPr>
        <p:spPr>
          <a:xfrm>
            <a:off x="4645025" y="1676400"/>
            <a:ext cx="4041775" cy="914400"/>
          </a:xfrm>
        </p:spPr>
        <p:txBody>
          <a:bodyPr/>
          <a:lstStyle/>
          <a:p>
            <a:pPr algn="ctr"/>
            <a:r>
              <a:rPr lang="en-US" dirty="0" smtClean="0"/>
              <a:t>Post-treatment</a:t>
            </a:r>
            <a:endParaRPr lang="en-US" dirty="0"/>
          </a:p>
        </p:txBody>
      </p:sp>
      <p:pic>
        <p:nvPicPr>
          <p:cNvPr id="9" name="Picture 10" descr="pre-treatment"/>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52600"/>
            <a:ext cx="4040188" cy="3276600"/>
          </a:xfrm>
          <a:prstGeom prst="rect">
            <a:avLst/>
          </a:prstGeom>
          <a:noFill/>
          <a:ln>
            <a:solidFill>
              <a:srgbClr val="92D050"/>
            </a:solidFill>
          </a:ln>
          <a:extLst>
            <a:ext uri="{909E8E84-426E-40DD-AFC4-6F175D3DCCD1}">
              <a14:hiddenFill xmlns:a14="http://schemas.microsoft.com/office/drawing/2010/main">
                <a:solidFill>
                  <a:srgbClr val="FFFFFF"/>
                </a:solidFill>
              </a14:hiddenFill>
            </a:ext>
          </a:extLst>
        </p:spPr>
      </p:pic>
      <p:pic>
        <p:nvPicPr>
          <p:cNvPr id="6146" name="Picture 2"/>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4645025" y="2725196"/>
            <a:ext cx="4041775" cy="3037970"/>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4156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a:bodyPr>
          <a:lstStyle/>
          <a:p>
            <a:r>
              <a:rPr lang="en-US" dirty="0" smtClean="0"/>
              <a:t>Recent No-Cut Buffer Widths </a:t>
            </a:r>
            <a:br>
              <a:rPr lang="en-US" dirty="0" smtClean="0"/>
            </a:br>
            <a:r>
              <a:rPr lang="en-US" dirty="0" smtClean="0"/>
              <a:t>for Commercial Timber Sales</a:t>
            </a:r>
            <a:endParaRPr lang="en-US" dirty="0"/>
          </a:p>
        </p:txBody>
      </p:sp>
      <p:sp>
        <p:nvSpPr>
          <p:cNvPr id="3" name="Content Placeholder 2"/>
          <p:cNvSpPr>
            <a:spLocks noGrp="1"/>
          </p:cNvSpPr>
          <p:nvPr>
            <p:ph idx="1"/>
          </p:nvPr>
        </p:nvSpPr>
        <p:spPr>
          <a:xfrm>
            <a:off x="457200" y="2438400"/>
            <a:ext cx="8229600" cy="3870960"/>
          </a:xfrm>
        </p:spPr>
        <p:txBody>
          <a:bodyPr>
            <a:normAutofit/>
          </a:bodyPr>
          <a:lstStyle/>
          <a:p>
            <a:r>
              <a:rPr lang="en-US" dirty="0" smtClean="0">
                <a:solidFill>
                  <a:srgbClr val="FFCC66"/>
                </a:solidFill>
              </a:rPr>
              <a:t>Perennial Stream - 2 rows of conifers, minimum distance 30 feet </a:t>
            </a:r>
          </a:p>
          <a:p>
            <a:r>
              <a:rPr lang="en-US" dirty="0" smtClean="0">
                <a:solidFill>
                  <a:srgbClr val="FFCC66"/>
                </a:solidFill>
              </a:rPr>
              <a:t>Intermittent Stream– 1 row of conifers, minimum distance 15 feet </a:t>
            </a:r>
          </a:p>
          <a:p>
            <a:r>
              <a:rPr lang="en-US" dirty="0" smtClean="0">
                <a:solidFill>
                  <a:srgbClr val="FFCC66"/>
                </a:solidFill>
              </a:rPr>
              <a:t>Outside </a:t>
            </a:r>
            <a:r>
              <a:rPr lang="en-US" dirty="0">
                <a:solidFill>
                  <a:srgbClr val="FFCC66"/>
                </a:solidFill>
              </a:rPr>
              <a:t>of Buffers – Stand thinned from below, down to 50 – 100 </a:t>
            </a:r>
            <a:r>
              <a:rPr lang="en-US" dirty="0" smtClean="0">
                <a:solidFill>
                  <a:srgbClr val="FFCC66"/>
                </a:solidFill>
              </a:rPr>
              <a:t>trees/acre</a:t>
            </a:r>
            <a:endParaRPr lang="en-US" dirty="0">
              <a:solidFill>
                <a:srgbClr val="FFCC66"/>
              </a:solidFill>
            </a:endParaRPr>
          </a:p>
        </p:txBody>
      </p:sp>
    </p:spTree>
    <p:extLst>
      <p:ext uri="{BB962C8B-B14F-4D97-AF65-F5344CB8AC3E}">
        <p14:creationId xmlns:p14="http://schemas.microsoft.com/office/powerpoint/2010/main" val="31447045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t>Buffer in Young Stand Thinning</a:t>
            </a:r>
            <a:endParaRPr lang="en-US" dirty="0"/>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946440"/>
            <a:ext cx="8229600" cy="4016044"/>
          </a:xfrm>
          <a:prstGeom prst="rect">
            <a:avLst/>
          </a:prstGeom>
          <a:noFill/>
          <a:ln w="9525">
            <a:solidFill>
              <a:srgbClr val="92D05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1295400"/>
            <a:ext cx="1295400" cy="400110"/>
          </a:xfrm>
          <a:prstGeom prst="rect">
            <a:avLst/>
          </a:prstGeom>
          <a:noFill/>
        </p:spPr>
        <p:txBody>
          <a:bodyPr wrap="square" rtlCol="0">
            <a:spAutoFit/>
          </a:bodyPr>
          <a:lstStyle/>
          <a:p>
            <a:pPr algn="ctr"/>
            <a:r>
              <a:rPr lang="en-US" sz="2000" dirty="0" smtClean="0">
                <a:solidFill>
                  <a:srgbClr val="0070C0"/>
                </a:solidFill>
              </a:rPr>
              <a:t>Stream</a:t>
            </a:r>
            <a:endParaRPr lang="en-US" sz="2000" dirty="0">
              <a:solidFill>
                <a:srgbClr val="0070C0"/>
              </a:solidFill>
            </a:endParaRPr>
          </a:p>
        </p:txBody>
      </p:sp>
      <p:cxnSp>
        <p:nvCxnSpPr>
          <p:cNvPr id="6" name="Straight Arrow Connector 5"/>
          <p:cNvCxnSpPr/>
          <p:nvPr/>
        </p:nvCxnSpPr>
        <p:spPr>
          <a:xfrm flipH="1">
            <a:off x="1066800" y="1695510"/>
            <a:ext cx="76200" cy="226689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05200" y="1295400"/>
            <a:ext cx="4267200" cy="400110"/>
          </a:xfrm>
          <a:prstGeom prst="rect">
            <a:avLst/>
          </a:prstGeom>
          <a:noFill/>
        </p:spPr>
        <p:txBody>
          <a:bodyPr wrap="square" rtlCol="0">
            <a:spAutoFit/>
          </a:bodyPr>
          <a:lstStyle/>
          <a:p>
            <a:r>
              <a:rPr lang="en-US" sz="2000" dirty="0" smtClean="0">
                <a:solidFill>
                  <a:srgbClr val="FFCC66"/>
                </a:solidFill>
              </a:rPr>
              <a:t>No Cut Buffer   </a:t>
            </a:r>
            <a:r>
              <a:rPr lang="en-US" sz="2000" dirty="0" smtClean="0">
                <a:solidFill>
                  <a:srgbClr val="FFCC66"/>
                </a:solidFill>
                <a:sym typeface="Wingdings" pitchFamily="2" charset="2"/>
              </a:rPr>
              <a:t></a:t>
            </a:r>
            <a:r>
              <a:rPr lang="en-US" sz="2000" dirty="0" smtClean="0">
                <a:solidFill>
                  <a:srgbClr val="FFCC66"/>
                </a:solidFill>
              </a:rPr>
              <a:t>|</a:t>
            </a:r>
            <a:r>
              <a:rPr lang="en-US" sz="2000" dirty="0" smtClean="0">
                <a:solidFill>
                  <a:srgbClr val="FFCC66"/>
                </a:solidFill>
                <a:sym typeface="Wingdings" pitchFamily="2" charset="2"/>
              </a:rPr>
              <a:t></a:t>
            </a:r>
            <a:r>
              <a:rPr lang="en-US" sz="2000" dirty="0" smtClean="0">
                <a:solidFill>
                  <a:srgbClr val="FFCC66"/>
                </a:solidFill>
              </a:rPr>
              <a:t>   Thinned Area</a:t>
            </a:r>
            <a:endParaRPr lang="en-US" sz="2000" dirty="0">
              <a:solidFill>
                <a:srgbClr val="FFCC66"/>
              </a:solidFill>
            </a:endParaRPr>
          </a:p>
        </p:txBody>
      </p:sp>
    </p:spTree>
    <p:extLst>
      <p:ext uri="{BB962C8B-B14F-4D97-AF65-F5344CB8AC3E}">
        <p14:creationId xmlns:p14="http://schemas.microsoft.com/office/powerpoint/2010/main" val="364904315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8243</TotalTime>
  <Words>1478</Words>
  <Application>Microsoft Office PowerPoint</Application>
  <PresentationFormat>On-screen Show (4:3)</PresentationFormat>
  <Paragraphs>150</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Apex</vt:lpstr>
      <vt:lpstr>Thinning in Oregon’s Coast Range to Meet ACS Objectives</vt:lpstr>
      <vt:lpstr>Overview</vt:lpstr>
      <vt:lpstr>Siuslaw National Forest  Land Allocations</vt:lpstr>
      <vt:lpstr>Objectives for Siuslaw National Forest Lands</vt:lpstr>
      <vt:lpstr>Siuslaw NF Conditions</vt:lpstr>
      <vt:lpstr>Siuslaw National Forest High Priority Stands for Thinning</vt:lpstr>
      <vt:lpstr>Young Managed Stand Thinning</vt:lpstr>
      <vt:lpstr>Recent No-Cut Buffer Widths  for Commercial Timber Sales</vt:lpstr>
      <vt:lpstr>Buffer in Young Stand Thinning</vt:lpstr>
      <vt:lpstr>Deciduous Dilemma</vt:lpstr>
      <vt:lpstr>Non-Commercial Thin &amp; Underplant Within Buffers</vt:lpstr>
      <vt:lpstr>60- to 80-year Old Alder Stand</vt:lpstr>
      <vt:lpstr>Shrub Layer Beneath Alder Stand</vt:lpstr>
      <vt:lpstr>100-year Old Alder Stand</vt:lpstr>
      <vt:lpstr>100-year Old Alder Dies Out</vt:lpstr>
      <vt:lpstr>Shrub Layer Beneath Dying Alder</vt:lpstr>
      <vt:lpstr>Plant and Thin Project Throughout the Stand</vt:lpstr>
      <vt:lpstr>Release Understory Conifer from Alder Overstory</vt:lpstr>
      <vt:lpstr>Creating ½-acre Opening</vt:lpstr>
      <vt:lpstr>Row of Alder Left Between Opening and Stream</vt:lpstr>
      <vt:lpstr>Planted Opening</vt:lpstr>
      <vt:lpstr>Natural Openings Planted</vt:lpstr>
      <vt:lpstr>What We Have Learned</vt:lpstr>
      <vt:lpstr>SPECIAL THANKS TO -</vt:lpstr>
    </vt:vector>
  </TitlesOfParts>
  <Company>Oregon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Diane Haase  Associate Director  Nursery Technology Cooperative  Department of Forest Science  Oregon State University  321 Richardson Hall  Corvallis, OR  97331  Phone   541-737-6576 Fax        541-737-1393  Email     diane.haase@oregonstate.edu  Web      www.cof.orst.edu/coops/ntc</dc:title>
  <dc:creator>Diane Haase</dc:creator>
  <cp:lastModifiedBy>chirsch</cp:lastModifiedBy>
  <cp:revision>290</cp:revision>
  <cp:lastPrinted>2012-10-23T23:49:18Z</cp:lastPrinted>
  <dcterms:created xsi:type="dcterms:W3CDTF">2005-12-16T22:42:12Z</dcterms:created>
  <dcterms:modified xsi:type="dcterms:W3CDTF">2012-10-30T19:24:27Z</dcterms:modified>
</cp:coreProperties>
</file>