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70" r:id="rId15"/>
    <p:sldId id="272" r:id="rId16"/>
    <p:sldId id="273" r:id="rId17"/>
    <p:sldId id="267" r:id="rId18"/>
    <p:sldId id="268" r:id="rId19"/>
    <p:sldId id="274" r:id="rId20"/>
    <p:sldId id="275" r:id="rId21"/>
    <p:sldId id="269" r:id="rId22"/>
    <p:sldId id="276" r:id="rId23"/>
    <p:sldId id="280" r:id="rId24"/>
    <p:sldId id="281" r:id="rId25"/>
    <p:sldId id="282" r:id="rId26"/>
    <p:sldId id="278" r:id="rId27"/>
    <p:sldId id="277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456926-1234-4B8C-830E-88DC471378A7}">
          <p14:sldIdLst>
            <p14:sldId id="256"/>
            <p14:sldId id="257"/>
            <p14:sldId id="258"/>
            <p14:sldId id="259"/>
            <p14:sldId id="279"/>
            <p14:sldId id="260"/>
            <p14:sldId id="261"/>
            <p14:sldId id="262"/>
            <p14:sldId id="263"/>
            <p14:sldId id="264"/>
            <p14:sldId id="265"/>
            <p14:sldId id="266"/>
            <p14:sldId id="271"/>
            <p14:sldId id="270"/>
            <p14:sldId id="272"/>
            <p14:sldId id="273"/>
            <p14:sldId id="267"/>
            <p14:sldId id="268"/>
            <p14:sldId id="274"/>
            <p14:sldId id="275"/>
            <p14:sldId id="269"/>
            <p14:sldId id="276"/>
            <p14:sldId id="280"/>
            <p14:sldId id="281"/>
            <p14:sldId id="282"/>
            <p14:sldId id="278"/>
            <p14:sldId id="277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E1EFFB"/>
    <a:srgbClr val="FAD066"/>
    <a:srgbClr val="6C755B"/>
    <a:srgbClr val="9FB3E1"/>
    <a:srgbClr val="AABCE4"/>
    <a:srgbClr val="FABCE8"/>
    <a:srgbClr val="814761"/>
    <a:srgbClr val="993366"/>
    <a:srgbClr val="4A5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2" autoAdjust="0"/>
    <p:restoredTop sz="94660"/>
  </p:normalViewPr>
  <p:slideViewPr>
    <p:cSldViewPr snapToGrid="0">
      <p:cViewPr>
        <p:scale>
          <a:sx n="70" d="100"/>
          <a:sy n="70" d="100"/>
        </p:scale>
        <p:origin x="-37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Percent of Stream</a:t>
            </a:r>
            <a:r>
              <a:rPr lang="en-US" baseline="0" dirty="0" smtClean="0"/>
              <a:t> Network Length by </a:t>
            </a:r>
            <a:r>
              <a:rPr lang="en-US" dirty="0" smtClean="0"/>
              <a:t>Stream Order (1-5)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56.9</c:v>
                </c:pt>
                <c:pt idx="1">
                  <c:v>20.45</c:v>
                </c:pt>
                <c:pt idx="2">
                  <c:v>14</c:v>
                </c:pt>
                <c:pt idx="3">
                  <c:v>6.45</c:v>
                </c:pt>
                <c:pt idx="4">
                  <c:v>2.2400000000000002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860224"/>
        <c:axId val="95861760"/>
      </c:barChart>
      <c:catAx>
        <c:axId val="95860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5861760"/>
        <c:crosses val="autoZero"/>
        <c:auto val="1"/>
        <c:lblAlgn val="ctr"/>
        <c:lblOffset val="100"/>
        <c:noMultiLvlLbl val="0"/>
      </c:catAx>
      <c:valAx>
        <c:axId val="95861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5860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>
        <a:alpha val="50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6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4023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18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1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6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37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52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99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642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1E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609600"/>
            <a:ext cx="6096000" cy="16002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Cool Soda Project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A collaborative watershed restoration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38862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Brett Blundon</a:t>
            </a:r>
            <a:r>
              <a:rPr lang="en-US" dirty="0" smtClean="0">
                <a:solidFill>
                  <a:schemeClr val="tx1"/>
                </a:solidFill>
              </a:rPr>
              <a:t>, Assistant Forest Fish Biologist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Willamette National Forest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Dede Olson</a:t>
            </a:r>
            <a:r>
              <a:rPr lang="en-US" dirty="0" smtClean="0">
                <a:solidFill>
                  <a:schemeClr val="tx1"/>
                </a:solidFill>
              </a:rPr>
              <a:t>, Supervisory Research Ecologist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Pacific Northwest Research Station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5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3307" r="4132" b="3664"/>
          <a:stretch/>
        </p:blipFill>
        <p:spPr>
          <a:xfrm>
            <a:off x="0" y="228600"/>
            <a:ext cx="9144000" cy="6348380"/>
          </a:xfrm>
        </p:spPr>
      </p:pic>
    </p:spTree>
    <p:extLst>
      <p:ext uri="{BB962C8B-B14F-4D97-AF65-F5344CB8AC3E}">
        <p14:creationId xmlns:p14="http://schemas.microsoft.com/office/powerpoint/2010/main" val="6114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619998" y="1671108"/>
            <a:ext cx="1524001" cy="271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998" r="17883" b="3799"/>
          <a:stretch/>
        </p:blipFill>
        <p:spPr>
          <a:xfrm>
            <a:off x="0" y="76200"/>
            <a:ext cx="7620000" cy="6553200"/>
          </a:xfrm>
        </p:spPr>
      </p:pic>
      <p:sp>
        <p:nvSpPr>
          <p:cNvPr id="3" name="Rectangle 2"/>
          <p:cNvSpPr/>
          <p:nvPr/>
        </p:nvSpPr>
        <p:spPr>
          <a:xfrm>
            <a:off x="7750346" y="2104644"/>
            <a:ext cx="275772" cy="188685"/>
          </a:xfrm>
          <a:prstGeom prst="rect">
            <a:avLst/>
          </a:prstGeom>
          <a:solidFill>
            <a:srgbClr val="4A5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50346" y="2349442"/>
            <a:ext cx="275772" cy="188685"/>
          </a:xfrm>
          <a:prstGeom prst="rect">
            <a:avLst/>
          </a:prstGeom>
          <a:solidFill>
            <a:srgbClr val="8147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50346" y="2594240"/>
            <a:ext cx="275772" cy="188685"/>
          </a:xfrm>
          <a:prstGeom prst="rect">
            <a:avLst/>
          </a:prstGeom>
          <a:solidFill>
            <a:srgbClr val="FAB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50346" y="2839038"/>
            <a:ext cx="275772" cy="188685"/>
          </a:xfrm>
          <a:prstGeom prst="rect">
            <a:avLst/>
          </a:prstGeom>
          <a:solidFill>
            <a:srgbClr val="FA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50346" y="3083838"/>
            <a:ext cx="275772" cy="188685"/>
          </a:xfrm>
          <a:prstGeom prst="rect">
            <a:avLst/>
          </a:prstGeom>
          <a:solidFill>
            <a:srgbClr val="9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03116" y="2021417"/>
            <a:ext cx="1140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1952-1959</a:t>
            </a:r>
          </a:p>
          <a:p>
            <a:r>
              <a:rPr lang="en-US" sz="1600" dirty="0" smtClean="0"/>
              <a:t>1962-1969</a:t>
            </a:r>
          </a:p>
          <a:p>
            <a:r>
              <a:rPr lang="en-US" sz="1600" dirty="0" smtClean="0"/>
              <a:t>1970-1979</a:t>
            </a:r>
          </a:p>
          <a:p>
            <a:r>
              <a:rPr lang="en-US" sz="1600" dirty="0" smtClean="0"/>
              <a:t>1980-1989</a:t>
            </a:r>
          </a:p>
          <a:p>
            <a:r>
              <a:rPr lang="en-US" sz="1600" dirty="0" smtClean="0"/>
              <a:t>1990-1997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619999" y="1671108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 of Origin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77151" y="3361267"/>
            <a:ext cx="13144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Ownership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86387" y="3763288"/>
            <a:ext cx="275772" cy="1886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84270" y="4007763"/>
            <a:ext cx="275772" cy="188685"/>
          </a:xfrm>
          <a:prstGeom prst="rect">
            <a:avLst/>
          </a:prstGeom>
          <a:solidFill>
            <a:srgbClr val="6C755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043335" y="3674535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FS</a:t>
            </a:r>
          </a:p>
          <a:p>
            <a:r>
              <a:rPr lang="en-US" sz="1600" dirty="0" smtClean="0"/>
              <a:t>Private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21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3621" r="3935" b="2817"/>
          <a:stretch/>
        </p:blipFill>
        <p:spPr>
          <a:xfrm rot="-60000">
            <a:off x="1350095" y="237467"/>
            <a:ext cx="6284685" cy="6413784"/>
          </a:xfr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Down Arrow 6"/>
          <p:cNvSpPr/>
          <p:nvPr/>
        </p:nvSpPr>
        <p:spPr>
          <a:xfrm>
            <a:off x="3196771" y="462899"/>
            <a:ext cx="457200" cy="685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68400" y="0"/>
            <a:ext cx="6824133" cy="270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51462" y="6620935"/>
            <a:ext cx="6824133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5867" y="169333"/>
            <a:ext cx="541866" cy="6553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35334" y="169333"/>
            <a:ext cx="541866" cy="66886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83" y="886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3" y="3514060"/>
            <a:ext cx="5181600" cy="3352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71307" y="3810000"/>
            <a:ext cx="476693" cy="304800"/>
          </a:xfrm>
          <a:prstGeom prst="ellipse">
            <a:avLst/>
          </a:prstGeom>
          <a:noFill/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2809654" y="3276600"/>
            <a:ext cx="619346" cy="533400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75985"/>
            <a:ext cx="4038600" cy="30289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817849" y="4749209"/>
            <a:ext cx="306351" cy="203791"/>
          </a:xfrm>
          <a:prstGeom prst="ellips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6"/>
            <a:endCxn id="9" idx="1"/>
          </p:cNvCxnSpPr>
          <p:nvPr/>
        </p:nvCxnSpPr>
        <p:spPr>
          <a:xfrm>
            <a:off x="3124200" y="4851105"/>
            <a:ext cx="1143000" cy="339355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75"/>
            <a:ext cx="4226529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04800" y="3886200"/>
            <a:ext cx="1752600" cy="21336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V="1">
            <a:off x="1181100" y="44869"/>
            <a:ext cx="2381250" cy="3841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81100" y="6035577"/>
            <a:ext cx="2381250" cy="8224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0"/>
            <a:ext cx="5581650" cy="69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5"/>
            <a:ext cx="4414648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77" y="0"/>
            <a:ext cx="5396023" cy="4047017"/>
          </a:xfrm>
          <a:prstGeom prst="rect">
            <a:avLst/>
          </a:prstGeom>
        </p:spPr>
      </p:pic>
      <p:cxnSp>
        <p:nvCxnSpPr>
          <p:cNvPr id="8" name="Straight Arrow Connector 7"/>
          <p:cNvCxnSpPr>
            <a:endCxn id="6" idx="1"/>
          </p:cNvCxnSpPr>
          <p:nvPr/>
        </p:nvCxnSpPr>
        <p:spPr>
          <a:xfrm flipV="1">
            <a:off x="2971800" y="2023509"/>
            <a:ext cx="776177" cy="567291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48" y="3310986"/>
            <a:ext cx="4729352" cy="354701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438400" y="4119562"/>
            <a:ext cx="1976248" cy="964931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3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3" y="0"/>
            <a:ext cx="5293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094" y="60619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Substrate Estimates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68" y="-32161"/>
            <a:ext cx="4779781" cy="3584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8909" r="-1"/>
          <a:stretch/>
        </p:blipFill>
        <p:spPr>
          <a:xfrm>
            <a:off x="4380167" y="3536726"/>
            <a:ext cx="4779781" cy="327855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 flipV="1">
            <a:off x="3810000" y="1295400"/>
            <a:ext cx="570168" cy="46485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048000" y="3124200"/>
            <a:ext cx="1332167" cy="20576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5956"/>
            <a:ext cx="5257801" cy="679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09600" y="2971800"/>
            <a:ext cx="1905000" cy="28194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V="1">
            <a:off x="1562100" y="74576"/>
            <a:ext cx="2324100" cy="28972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</p:cNvCxnSpPr>
          <p:nvPr/>
        </p:nvCxnSpPr>
        <p:spPr>
          <a:xfrm>
            <a:off x="1562100" y="5791200"/>
            <a:ext cx="2324100" cy="1066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3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812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2188" r="8487" b="3795"/>
          <a:stretch/>
        </p:blipFill>
        <p:spPr>
          <a:xfrm>
            <a:off x="228600" y="444726"/>
            <a:ext cx="4233582" cy="61971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2542" r="8792" b="3333"/>
          <a:stretch/>
        </p:blipFill>
        <p:spPr>
          <a:xfrm>
            <a:off x="4724400" y="457200"/>
            <a:ext cx="4193932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915400" cy="6849240"/>
          </a:xfrm>
        </p:spPr>
      </p:pic>
    </p:spTree>
    <p:extLst>
      <p:ext uri="{BB962C8B-B14F-4D97-AF65-F5344CB8AC3E}">
        <p14:creationId xmlns:p14="http://schemas.microsoft.com/office/powerpoint/2010/main" val="23993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2307" r="8651" b="3628"/>
          <a:stretch/>
        </p:blipFill>
        <p:spPr>
          <a:xfrm>
            <a:off x="2457449" y="0"/>
            <a:ext cx="4668159" cy="6858000"/>
          </a:xfrm>
        </p:spPr>
      </p:pic>
    </p:spTree>
    <p:extLst>
      <p:ext uri="{BB962C8B-B14F-4D97-AF65-F5344CB8AC3E}">
        <p14:creationId xmlns:p14="http://schemas.microsoft.com/office/powerpoint/2010/main" val="23880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3210" r="-1109" b="1975"/>
          <a:stretch/>
        </p:blipFill>
        <p:spPr>
          <a:xfrm>
            <a:off x="0" y="0"/>
            <a:ext cx="9246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89" y="1295400"/>
            <a:ext cx="6575711" cy="5562600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42329176"/>
              </p:ext>
            </p:extLst>
          </p:nvPr>
        </p:nvGraphicFramePr>
        <p:xfrm>
          <a:off x="1" y="0"/>
          <a:ext cx="457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1"/>
            <a:ext cx="365469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9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2445"/>
            <a:ext cx="8086725" cy="68408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7938"/>
            <a:ext cx="8077200" cy="582612"/>
          </a:xfrm>
          <a:solidFill>
            <a:srgbClr val="EEECE1">
              <a:alpha val="4902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-field watershed linkage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-4417"/>
            <a:ext cx="8134350" cy="688110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4350" y="7938"/>
            <a:ext cx="8191500" cy="868362"/>
          </a:xfrm>
          <a:prstGeom prst="rect">
            <a:avLst/>
          </a:prstGeom>
          <a:solidFill>
            <a:srgbClr val="EEECE1">
              <a:alpha val="4902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-field watersheds</a:t>
            </a:r>
          </a:p>
          <a:p>
            <a:r>
              <a:rPr lang="en-US" sz="2800" dirty="0" smtClean="0"/>
              <a:t>Linkage area and Climate change considerations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8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-4416"/>
            <a:ext cx="8112259" cy="6862416"/>
          </a:xfrm>
        </p:spPr>
      </p:pic>
    </p:spTree>
    <p:extLst>
      <p:ext uri="{BB962C8B-B14F-4D97-AF65-F5344CB8AC3E}">
        <p14:creationId xmlns:p14="http://schemas.microsoft.com/office/powerpoint/2010/main" val="648167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27" y="0"/>
            <a:ext cx="5331515" cy="687981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3429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100" dirty="0" smtClean="0"/>
              <a:t>Cascade Range Model for Potential Risk of </a:t>
            </a:r>
            <a:br>
              <a:rPr lang="en-US" sz="3100" dirty="0" smtClean="0"/>
            </a:br>
            <a:r>
              <a:rPr lang="en-US" sz="3100" dirty="0" smtClean="0"/>
              <a:t>Low or Unstable </a:t>
            </a:r>
            <a:br>
              <a:rPr lang="en-US" sz="3100" dirty="0" smtClean="0"/>
            </a:br>
            <a:r>
              <a:rPr lang="en-US" sz="3100" dirty="0" smtClean="0"/>
              <a:t>Water Availability</a:t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2700" dirty="0"/>
          </a:p>
        </p:txBody>
      </p:sp>
      <p:sp>
        <p:nvSpPr>
          <p:cNvPr id="6" name="Rectangle 5"/>
          <p:cNvSpPr/>
          <p:nvPr/>
        </p:nvSpPr>
        <p:spPr>
          <a:xfrm>
            <a:off x="762000" y="2057400"/>
            <a:ext cx="28194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Suzuki and Olson </a:t>
            </a:r>
            <a:endParaRPr lang="en-US" sz="24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in </a:t>
            </a: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revision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-38100" y="3048000"/>
            <a:ext cx="4038600" cy="38318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337050">
              <a:spcAft>
                <a:spcPts val="600"/>
              </a:spcAft>
            </a:pPr>
            <a:r>
              <a:rPr lang="en-US" b="1" u="sng" baseline="0" dirty="0" smtClean="0"/>
              <a:t>Principal Components Model (</a:t>
            </a:r>
            <a:r>
              <a:rPr lang="en-US" sz="1600" b="1" u="sng" baseline="0" dirty="0" smtClean="0"/>
              <a:t>p &lt; 0.0001)</a:t>
            </a:r>
          </a:p>
          <a:p>
            <a:pPr defTabSz="4337050">
              <a:spcAft>
                <a:spcPts val="600"/>
              </a:spcAft>
            </a:pPr>
            <a:r>
              <a:rPr lang="en-US" b="1" dirty="0"/>
              <a:t>L</a:t>
            </a:r>
            <a:r>
              <a:rPr lang="en-US" b="1" baseline="0" dirty="0" smtClean="0"/>
              <a:t>ocations with:</a:t>
            </a:r>
          </a:p>
          <a:p>
            <a:pPr marL="285750" indent="-285750" defTabSz="43370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baseline="0" dirty="0" smtClean="0"/>
              <a:t>low average SWE</a:t>
            </a:r>
          </a:p>
          <a:p>
            <a:pPr marL="285750" indent="-285750" defTabSz="43370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baseline="0" dirty="0" smtClean="0"/>
              <a:t>high annual fluctuation in SWE</a:t>
            </a:r>
          </a:p>
          <a:p>
            <a:pPr marL="285750" indent="-285750" defTabSz="43370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baseline="0" dirty="0" smtClean="0"/>
              <a:t>high average air temperatures in spring and summer.</a:t>
            </a:r>
          </a:p>
          <a:p>
            <a:pPr defTabSz="4337050">
              <a:spcAft>
                <a:spcPts val="600"/>
              </a:spcAft>
            </a:pPr>
            <a:r>
              <a:rPr lang="en-US" b="1" dirty="0" smtClean="0"/>
              <a:t>Covariates:</a:t>
            </a:r>
          </a:p>
          <a:p>
            <a:pPr marL="285750" indent="-285750" defTabSz="43370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baseline="0" dirty="0" smtClean="0"/>
              <a:t>Latitude</a:t>
            </a:r>
            <a:endParaRPr lang="en-US" b="1" dirty="0"/>
          </a:p>
          <a:p>
            <a:pPr marL="285750" indent="-285750" defTabSz="43370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baseline="0" dirty="0" smtClean="0"/>
              <a:t>Longitude</a:t>
            </a:r>
          </a:p>
          <a:p>
            <a:pPr marL="285750" indent="-285750" defTabSz="43370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E</a:t>
            </a:r>
            <a:r>
              <a:rPr lang="en-US" b="1" baseline="0" dirty="0" smtClean="0"/>
              <a:t>levation</a:t>
            </a:r>
          </a:p>
          <a:p>
            <a:pPr defTabSz="4337050">
              <a:spcAft>
                <a:spcPts val="600"/>
              </a:spcAft>
            </a:pPr>
            <a:endParaRPr lang="en-US" b="1" baseline="0" dirty="0"/>
          </a:p>
        </p:txBody>
      </p:sp>
    </p:spTree>
    <p:extLst>
      <p:ext uri="{BB962C8B-B14F-4D97-AF65-F5344CB8AC3E}">
        <p14:creationId xmlns:p14="http://schemas.microsoft.com/office/powerpoint/2010/main" val="23254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18257" cy="5791200"/>
          </a:xfrm>
        </p:spPr>
      </p:pic>
    </p:spTree>
    <p:extLst>
      <p:ext uri="{BB962C8B-B14F-4D97-AF65-F5344CB8AC3E}">
        <p14:creationId xmlns:p14="http://schemas.microsoft.com/office/powerpoint/2010/main" val="25402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4416"/>
            <a:ext cx="8112259" cy="686241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1" t="25943" r="42613" b="21496"/>
          <a:stretch/>
        </p:blipFill>
        <p:spPr>
          <a:xfrm>
            <a:off x="-1" y="1"/>
            <a:ext cx="2174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15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242"/>
            <a:ext cx="8077200" cy="6832758"/>
          </a:xfrm>
        </p:spPr>
      </p:pic>
    </p:spTree>
    <p:extLst>
      <p:ext uri="{BB962C8B-B14F-4D97-AF65-F5344CB8AC3E}">
        <p14:creationId xmlns:p14="http://schemas.microsoft.com/office/powerpoint/2010/main" val="13474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41" y="0"/>
            <a:ext cx="7078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4" y="0"/>
            <a:ext cx="7980770" cy="6888768"/>
          </a:xfrm>
        </p:spPr>
      </p:pic>
    </p:spTree>
    <p:extLst>
      <p:ext uri="{BB962C8B-B14F-4D97-AF65-F5344CB8AC3E}">
        <p14:creationId xmlns:p14="http://schemas.microsoft.com/office/powerpoint/2010/main" val="36575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915400" cy="6840336"/>
          </a:xfrm>
        </p:spPr>
      </p:pic>
    </p:spTree>
    <p:extLst>
      <p:ext uri="{BB962C8B-B14F-4D97-AF65-F5344CB8AC3E}">
        <p14:creationId xmlns:p14="http://schemas.microsoft.com/office/powerpoint/2010/main" val="7561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670"/>
            <a:ext cx="4572000" cy="59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1612"/>
            <a:ext cx="4572000" cy="592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6228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Winter Steelhead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56228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 Chinook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7" y="84665"/>
            <a:ext cx="8229600" cy="5212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Intrinsic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2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2164"/>
          <a:stretch/>
        </p:blipFill>
        <p:spPr bwMode="auto">
          <a:xfrm>
            <a:off x="0" y="0"/>
            <a:ext cx="9225715" cy="684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1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1813" r="608" b="2483"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12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ndara Calibri">
      <a:majorFont>
        <a:latin typeface="Candara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111</Words>
  <Application>Microsoft Office PowerPoint</Application>
  <PresentationFormat>On-screen Show (4:3)</PresentationFormat>
  <Paragraphs>35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Cool Soda Project  A collaborative watershed restoration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Intrinsic Potential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6th-field watershed linkage areas</vt:lpstr>
      <vt:lpstr>PowerPoint Presentation</vt:lpstr>
      <vt:lpstr>PowerPoint Presentation</vt:lpstr>
      <vt:lpstr>Cascade Range Model for Potential Risk of  Low or Unstable  Water Availability   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Soda Project  A collaborative watershed restoration plan</dc:title>
  <dc:creator>Blundon, Brett W -FS</dc:creator>
  <cp:lastModifiedBy>dedeolson</cp:lastModifiedBy>
  <cp:revision>21</cp:revision>
  <dcterms:created xsi:type="dcterms:W3CDTF">2012-10-28T18:14:40Z</dcterms:created>
  <dcterms:modified xsi:type="dcterms:W3CDTF">2012-10-29T22:42:32Z</dcterms:modified>
</cp:coreProperties>
</file>