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375" r:id="rId2"/>
    <p:sldId id="403" r:id="rId3"/>
    <p:sldId id="381" r:id="rId4"/>
    <p:sldId id="382" r:id="rId5"/>
    <p:sldId id="383" r:id="rId6"/>
    <p:sldId id="384" r:id="rId7"/>
    <p:sldId id="385" r:id="rId8"/>
    <p:sldId id="404" r:id="rId9"/>
    <p:sldId id="394" r:id="rId10"/>
    <p:sldId id="392" r:id="rId11"/>
    <p:sldId id="390" r:id="rId12"/>
    <p:sldId id="416" r:id="rId13"/>
    <p:sldId id="421" r:id="rId14"/>
    <p:sldId id="423" r:id="rId15"/>
    <p:sldId id="388" r:id="rId16"/>
    <p:sldId id="418" r:id="rId17"/>
    <p:sldId id="408" r:id="rId18"/>
    <p:sldId id="417" r:id="rId19"/>
    <p:sldId id="419" r:id="rId20"/>
    <p:sldId id="422" r:id="rId21"/>
    <p:sldId id="420" r:id="rId22"/>
    <p:sldId id="414" r:id="rId23"/>
    <p:sldId id="399" r:id="rId24"/>
    <p:sldId id="406" r:id="rId25"/>
    <p:sldId id="410" r:id="rId26"/>
    <p:sldId id="415" r:id="rId27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6600"/>
    <a:srgbClr val="800000"/>
    <a:srgbClr val="E4BDAE"/>
    <a:srgbClr val="A80000"/>
    <a:srgbClr val="434399"/>
    <a:srgbClr val="FF5050"/>
    <a:srgbClr val="609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381" autoAdjust="0"/>
    <p:restoredTop sz="83636" autoAdjust="0"/>
  </p:normalViewPr>
  <p:slideViewPr>
    <p:cSldViewPr>
      <p:cViewPr varScale="1">
        <p:scale>
          <a:sx n="73" d="100"/>
          <a:sy n="73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93431413178771"/>
          <c:y val="7.7884548970852327E-2"/>
          <c:w val="0.78578912771038767"/>
          <c:h val="0.76091136412002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Spotted owl</c:v>
                </c:pt>
              </c:strCache>
            </c:strRef>
          </c:tx>
          <c:spPr>
            <a:solidFill>
              <a:srgbClr val="E4BDAE"/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Sheet1!$F$2:$F$4</c:f>
                <c:numCache>
                  <c:formatCode>General</c:formatCode>
                  <c:ptCount val="3"/>
                  <c:pt idx="0">
                    <c:v>384</c:v>
                  </c:pt>
                  <c:pt idx="1">
                    <c:v>552</c:v>
                  </c:pt>
                  <c:pt idx="2">
                    <c:v>628</c:v>
                  </c:pt>
                </c:numCache>
              </c:numRef>
            </c:plus>
            <c:minus>
              <c:numRef>
                <c:f>Sheet1!$D$2:$D$4</c:f>
                <c:numCache>
                  <c:formatCode>General</c:formatCode>
                  <c:ptCount val="3"/>
                  <c:pt idx="0">
                    <c:v>383</c:v>
                  </c:pt>
                  <c:pt idx="1">
                    <c:v>553</c:v>
                  </c:pt>
                  <c:pt idx="2">
                    <c:v>628</c:v>
                  </c:pt>
                </c:numCache>
              </c:numRef>
            </c:minus>
            <c:spPr>
              <a:ln w="25400"/>
            </c:spPr>
          </c:errBars>
          <c:cat>
            <c:strRef>
              <c:f>Sheet1!$A$2:$A$4</c:f>
              <c:strCache>
                <c:ptCount val="3"/>
                <c:pt idx="0">
                  <c:v>Breeding</c:v>
                </c:pt>
                <c:pt idx="1">
                  <c:v>Nonbreeding</c:v>
                </c:pt>
                <c:pt idx="2">
                  <c:v>Annual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1597</c:v>
                </c:pt>
                <c:pt idx="1">
                  <c:v>2688</c:v>
                </c:pt>
                <c:pt idx="2">
                  <c:v>2837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C-4271-82E3-8225F7061BEE}"/>
            </c:ext>
          </c:extLst>
        </c:ser>
        <c:ser>
          <c:idx val="1"/>
          <c:order val="1"/>
          <c:tx>
            <c:v>Barred owl</c:v>
          </c:tx>
          <c:spPr>
            <a:solidFill>
              <a:srgbClr val="6699FF"/>
            </a:solidFill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Sheet1!$K$2:$K$4</c:f>
                <c:numCache>
                  <c:formatCode>General</c:formatCode>
                  <c:ptCount val="3"/>
                  <c:pt idx="0">
                    <c:v>82</c:v>
                  </c:pt>
                  <c:pt idx="1">
                    <c:v>158</c:v>
                  </c:pt>
                  <c:pt idx="2">
                    <c:v>113</c:v>
                  </c:pt>
                </c:numCache>
              </c:numRef>
            </c:plus>
            <c:minus>
              <c:numRef>
                <c:f>Sheet1!$I$2:$I$4</c:f>
                <c:numCache>
                  <c:formatCode>General</c:formatCode>
                  <c:ptCount val="3"/>
                  <c:pt idx="0">
                    <c:v>83</c:v>
                  </c:pt>
                  <c:pt idx="1">
                    <c:v>158</c:v>
                  </c:pt>
                  <c:pt idx="2">
                    <c:v>113</c:v>
                  </c:pt>
                </c:numCache>
              </c:numRef>
            </c:minus>
            <c:spPr>
              <a:ln w="25400"/>
            </c:spPr>
          </c:errBars>
          <c:cat>
            <c:strRef>
              <c:f>Sheet1!$A$2:$A$4</c:f>
              <c:strCache>
                <c:ptCount val="3"/>
                <c:pt idx="0">
                  <c:v>Breeding</c:v>
                </c:pt>
                <c:pt idx="1">
                  <c:v>Nonbreeding</c:v>
                </c:pt>
                <c:pt idx="2">
                  <c:v>Annual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556</c:v>
                </c:pt>
                <c:pt idx="1">
                  <c:v>912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C-4271-82E3-8225F7061B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026496"/>
        <c:axId val="130040576"/>
      </c:barChart>
      <c:catAx>
        <c:axId val="1300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30040576"/>
        <c:crosses val="autoZero"/>
        <c:auto val="1"/>
        <c:lblAlgn val="ctr"/>
        <c:lblOffset val="100"/>
        <c:noMultiLvlLbl val="0"/>
      </c:catAx>
      <c:valAx>
        <c:axId val="130040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dirty="0"/>
                  <a:t>Home range size (ha)</a:t>
                </a:r>
              </a:p>
            </c:rich>
          </c:tx>
          <c:layout>
            <c:manualLayout>
              <c:xMode val="edge"/>
              <c:yMode val="edge"/>
              <c:x val="0"/>
              <c:y val="8.046908380638460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026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161380355624762"/>
          <c:y val="6.9116360454944681E-4"/>
          <c:w val="0.7215914149971836"/>
          <c:h val="7.5311453836867034E-2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C7F3BC2-C697-4A4B-FC70-323C99C8DB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7F4516F-FB62-28C6-375B-89F25B5944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4BDF4C10-79B9-5C53-6EA5-4E53AAB706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0C3FB3C-D561-B560-BD4B-D1EB47FD5B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B0674C4-C946-4E31-849F-90EAD88B32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4283C-82AE-9683-9FA7-2ECB13FAF9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78A08-37D2-8681-2ADA-1082F4A580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E3052E-0DD2-46E6-BF25-50E2376C5932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175220-5313-E519-0186-27D21DCD1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8B88B5-092B-BE0D-E89A-60B2B1F33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0187E-ABA1-9B77-6AAA-1ACA7FA5DB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300A7-6C8C-DDF7-62E2-E5FA60A8D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88748-4C1D-4540-9A02-98C3C46DF0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74BEE02-DBCE-45A5-7428-6DFB954B9E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6F07722-345D-7D8A-976E-C5255677BE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“Resource Partitioning” = Similar species using limiting resources in different ways. The study looked at space, habitat, and food.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BA50A53-5C0F-0DEE-D349-B342567B2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6136C7-9AEF-49C2-B8A0-445A3F7DFA4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DFA1718-3FEB-4513-5591-D965BA8C9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D480A79-F787-1F15-A0C1-607A0E4AB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Area selected because needed year-around access (not a lot of snow), could not be a current demographic site, needed land ownership access throughout, and was a demographic study up to 1995 so had a lot of early data on the site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181EB15-A1FE-85EB-7B9D-F81C07A8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75DA7F-2307-495D-8D28-06991D9A09DE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1D4A0CA-E3D8-08C2-D921-8824375F4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C87F3C8-D31B-467D-D960-8AEB0411E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Fragmented habitat, mixed ownership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EE1E4EE-A06E-06D9-0EF5-A29E344C5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350958-49C9-46B7-B84E-77033F3BADA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A5B7653-6744-208E-8D39-FFE55B2735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48DD348-47B0-AF27-22BC-CB1E750FB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Monitored for 24 months continuously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CC973BD-158A-AC05-F5BA-A62720E8E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E9C66B-E8FB-4A2C-A96C-23C82EADB01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CAF7D11-8EE3-F36E-D390-8F1F637E26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A50D786-600B-F659-9DBB-7EB1383388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Lower picture: snail shells from barred owl pellet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3DA53FF-AA62-2F12-43D5-CC2827A5E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8F53CD-2CF2-4C61-9291-095FF224015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4B61E1E-5F63-07B4-7BCE-9EB16B63A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D90B50-1A2D-623E-BB2F-E6F8947C4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home range = area regularly traversed by an owl during its daily activities</a:t>
            </a:r>
          </a:p>
          <a:p>
            <a:r>
              <a:rPr lang="en-US" altLang="en-US"/>
              <a:t>core use areas = areas where owls concentrated their activities during the breeding season, primarily for roosting and nesting</a:t>
            </a:r>
          </a:p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421F89E-770D-0736-FB1F-1ADB6E41B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ADE952-315F-4EA0-9407-987F57C612E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39BB41F-59D5-9466-5DEB-59E4F0D52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2DDCB28-9C14-D347-8642-EEC2E5BAD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Both ate mostly nocturnal mammals</a:t>
            </a:r>
          </a:p>
          <a:p>
            <a:r>
              <a:rPr lang="en-US" altLang="en-US"/>
              <a:t>Spotted owls foraged over larger distances if higher likelihood to encounter barred owls.</a:t>
            </a:r>
          </a:p>
          <a:p>
            <a:r>
              <a:rPr lang="en-US" altLang="en-US"/>
              <a:t>Dietary overlap – the amount of diet that overlaps between the two species.  The difference is primarily because BO ate a lot of smaller species.</a:t>
            </a:r>
          </a:p>
          <a:p>
            <a:r>
              <a:rPr lang="en-US" altLang="en-US"/>
              <a:t>Overlap in WA is closer to 70%, could indicate that impact could be greater for those birds</a:t>
            </a:r>
          </a:p>
          <a:p>
            <a:r>
              <a:rPr lang="en-US" altLang="en-US"/>
              <a:t>Insects: ground beetles, millipedes, snails</a:t>
            </a:r>
          </a:p>
          <a:p>
            <a:r>
              <a:rPr lang="en-US" altLang="en-US"/>
              <a:t>Amphibians – Salamanders</a:t>
            </a:r>
          </a:p>
          <a:p>
            <a:r>
              <a:rPr lang="en-US" altLang="en-US"/>
              <a:t>Reptiles – Alligator lizards</a:t>
            </a:r>
          </a:p>
          <a:p>
            <a:r>
              <a:rPr lang="en-US" altLang="en-US"/>
              <a:t>Snails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3B222BE-E5B3-9EB9-F8E4-F233D9CD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E2BF6D-A8C4-4F1D-A570-F68C6970F88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E7E5EAA-DB75-3DF7-134E-F959F7C3F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84F53AA-F200-424D-E6A4-1FC5C6E5B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BO produced 80 young over 3 years, SO produced 13 young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F0CF2DB-CAED-09CA-CCF0-F7CD63811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966F64-A93D-4622-9A67-7AEE34F01BF3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E8074-A7CA-3D7B-EE50-363277906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17231-E4CE-AED4-8543-5E537AE7D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1C38E-2631-539D-221B-D25D4743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8F017-093F-427C-8F71-B318D7C8F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E0FC-A685-1633-2B34-C48DE2399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FF50D-A601-23F2-0174-B79C4423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01A70-BEB2-CB68-22C1-12419CE5C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A3359-D05A-4B83-A14F-DF4A1282F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42CA8-FF43-A769-3C8E-CD7C1D13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58FA3F-EBA1-D25F-CA7C-C926FA7EB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965F7-5305-1D0D-5413-6016D31AC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60AB1-B784-463D-B456-DB73847AB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50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B6B172-D277-4FDB-385B-D7D364D6E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389805-38BF-08D2-9AD2-15FEE3CFA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206AFD-C81B-CFF8-A498-D828B276D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C9C50-4C9D-47B6-BF73-BCF4FD51F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17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310CE-ADFB-48EA-55ED-3046B1579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4FA3-240B-69CD-B8CB-C9C8AF912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D2B1B-A877-FE98-D1F3-273C40040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523D9-EBA4-46AA-929F-CA4E4BB9F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5F68E-8DF7-1D17-5C3F-A1164D47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D6102E-CAD5-1B35-B2CA-401347581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8A5C4-3A69-70ED-8010-20971E7A7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D0AF1-5504-4B4E-99DB-F979D7E6A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1228D-82EB-E28E-0CD6-18D5AE135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05017-5377-3ECC-C3D4-6EE465CFA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02018-6255-572F-5142-B9E9832E3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6944F-22BD-4A97-B23E-E07F608E2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1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8E622D-F7C6-799B-D76D-96C39EC74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5C2EB6-B898-C624-B238-0B65C62A4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E28E29-2B91-C2C4-1DF6-ED26C8CAA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01A83-36D4-46B3-AD71-EF571C26B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5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82E5F-99DE-3C75-E06D-272D7DFD8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EB1E20-8531-8F29-FFB4-DB7E34BA3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49E0EF-D8A7-99EE-86DD-A7DB91A69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AD6EE-646C-4B4C-BAC1-9567A4B51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2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2A8362-A553-9FBA-4F08-E0FFF27A5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EB2741-3DDE-36B0-4190-997CFBE94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1329F7-84CD-2BAB-F7E3-FDF813A43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8CD97-681B-4BC4-9ECA-B08CBD9FD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2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CEDCB-56B6-18CE-73ED-B3AAAFF9D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C6FFD-BDA1-A28B-F776-B37CD685C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95F6D-FA0D-4C25-BC8B-87EAE0A19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068E2-160B-4B7F-BC03-3C1E71B26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4F25A-24E4-BBD2-CE5E-87216BA9A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264BD-866B-DC0B-C6A8-37891C515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626FB-10B9-A0C0-0F5E-CF5460633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E0369-1B3C-41AE-9CBD-22DF1FE76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5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622328-1482-CD54-9F53-A2B32134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D4D741-A467-5A70-D5EA-2E862C8B8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0F06F8-B26B-68A9-7034-90C3DF267D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7F63CF-134D-6371-A6C0-3A54D6B10A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EF099B-0701-8DF2-8FC4-0E3E666365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AFDD3C0-D9A7-4B27-A1C9-CC81BB74D5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37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AF72D5-9A6B-DA99-A6B9-C1CC11D31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676400"/>
            <a:ext cx="6007100" cy="29194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Overlap 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Northern Spotted Owls and Barred Owls in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Oregon</a:t>
            </a: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07A38298-D625-BCED-C239-17BE12BD1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5638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J. David Wiens</a:t>
            </a:r>
          </a:p>
          <a:p>
            <a:pPr eaLnBrk="1" hangingPunct="1"/>
            <a:r>
              <a:rPr lang="en-US" altLang="en-US" sz="1500"/>
              <a:t>USGS Forest and Rangeland Ecosystem Science Center</a:t>
            </a:r>
          </a:p>
        </p:txBody>
      </p:sp>
      <p:pic>
        <p:nvPicPr>
          <p:cNvPr id="3076" name="Picture 10" descr="CC_SF-3_5-21-07.jpg">
            <a:extLst>
              <a:ext uri="{FF2B5EF4-FFF2-40B4-BE49-F238E27FC236}">
                <a16:creationId xmlns:a16="http://schemas.microsoft.com/office/drawing/2014/main" id="{32D367EE-E11A-4E6A-E806-EA565DF6172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5025" y="-143854"/>
            <a:ext cx="2932118" cy="403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7" descr="ident_4_onscreen_png">
            <a:extLst>
              <a:ext uri="{FF2B5EF4-FFF2-40B4-BE49-F238E27FC236}">
                <a16:creationId xmlns:a16="http://schemas.microsoft.com/office/drawing/2014/main" id="{C4E4274F-0A2F-8751-051C-B3358B9C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88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">
            <a:extLst>
              <a:ext uri="{FF2B5EF4-FFF2-40B4-BE49-F238E27FC236}">
                <a16:creationId xmlns:a16="http://schemas.microsoft.com/office/drawing/2014/main" id="{9BD42015-9075-DFDA-505B-9F6E6B1B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>
            <a:lvl1pPr defTabSz="885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5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5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5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5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U.S. Department of the Interior</a:t>
            </a:r>
          </a:p>
          <a:p>
            <a:pPr eaLnBrk="1" hangingPunct="1"/>
            <a:r>
              <a:rPr lang="en-US" altLang="en-US" sz="1000"/>
              <a:t>U.S. Geological Survey</a:t>
            </a:r>
          </a:p>
        </p:txBody>
      </p:sp>
      <p:sp>
        <p:nvSpPr>
          <p:cNvPr id="2055" name="TextBox 8">
            <a:extLst>
              <a:ext uri="{FF2B5EF4-FFF2-40B4-BE49-F238E27FC236}">
                <a16:creationId xmlns:a16="http://schemas.microsoft.com/office/drawing/2014/main" id="{5D92E948-156D-AF29-3D84-61339284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30513"/>
            <a:ext cx="2505075" cy="369887"/>
          </a:xfrm>
          <a:prstGeom prst="rect">
            <a:avLst/>
          </a:prstGeom>
          <a:solidFill>
            <a:schemeClr val="bg1">
              <a:alpha val="3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Northern spotted owl</a:t>
            </a:r>
          </a:p>
        </p:txBody>
      </p:sp>
      <p:pic>
        <p:nvPicPr>
          <p:cNvPr id="11" name="Picture 7" descr="FC_BM-1 5-20-08.jpg">
            <a:extLst>
              <a:ext uri="{FF2B5EF4-FFF2-40B4-BE49-F238E27FC236}">
                <a16:creationId xmlns:a16="http://schemas.microsoft.com/office/drawing/2014/main" id="{26E364AE-B046-5692-ECAA-400F68195B01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3200400"/>
            <a:ext cx="2895601" cy="381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2057" name="TextBox 9">
            <a:extLst>
              <a:ext uri="{FF2B5EF4-FFF2-40B4-BE49-F238E27FC236}">
                <a16:creationId xmlns:a16="http://schemas.microsoft.com/office/drawing/2014/main" id="{9D3A0759-CC1B-8E89-5784-885793AD7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6259513"/>
            <a:ext cx="1377950" cy="369887"/>
          </a:xfrm>
          <a:prstGeom prst="rect">
            <a:avLst/>
          </a:prstGeom>
          <a:solidFill>
            <a:schemeClr val="bg1">
              <a:alpha val="3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Barred owl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B02278C-EC9F-5639-98DC-F76F4128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6532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©Patrick </a:t>
            </a:r>
            <a:r>
              <a:rPr lang="en-US" sz="1000" b="0" i="1" dirty="0" err="1">
                <a:solidFill>
                  <a:schemeClr val="bg1"/>
                </a:solidFill>
                <a:latin typeface="Arial" charset="0"/>
              </a:rPr>
              <a:t>Kolar</a:t>
            </a:r>
            <a:endParaRPr lang="en-US" sz="10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Oval 7">
            <a:extLst>
              <a:ext uri="{FF2B5EF4-FFF2-40B4-BE49-F238E27FC236}">
                <a16:creationId xmlns:a16="http://schemas.microsoft.com/office/drawing/2014/main" id="{253ED12B-1D58-93F7-698F-AF83E1C9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245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299AAD39-1BB8-9C85-646B-BC6B195F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30375"/>
            <a:ext cx="2560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Barred owl territory</a:t>
            </a:r>
          </a:p>
          <a:p>
            <a:pPr eaLnBrk="1" hangingPunct="1"/>
            <a:r>
              <a:rPr lang="en-US" altLang="en-US" sz="2000"/>
              <a:t>(82 pairs)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3976C53B-C4B1-C79C-7574-496306C2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14935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5311FAC7-226C-C06B-57FD-08C02803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047750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Spotted owl territory</a:t>
            </a:r>
          </a:p>
          <a:p>
            <a:pPr eaLnBrk="1" hangingPunct="1"/>
            <a:r>
              <a:rPr lang="en-US" altLang="en-US" sz="2000"/>
              <a:t>(15 pairs)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AB880EC2-C58E-D933-31AA-733BB8E7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304800"/>
            <a:ext cx="333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/>
              <a:t>Results: Owl Surveys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>
            <a:extLst>
              <a:ext uri="{FF2B5EF4-FFF2-40B4-BE49-F238E27FC236}">
                <a16:creationId xmlns:a16="http://schemas.microsoft.com/office/drawing/2014/main" id="{A6431243-BAA3-7512-7D2C-7FF7ED1C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Spatial Relationships</a:t>
            </a:r>
          </a:p>
        </p:txBody>
      </p:sp>
      <p:pic>
        <p:nvPicPr>
          <p:cNvPr id="5" name="Picture 4" descr="HRoverlap08b.tif">
            <a:extLst>
              <a:ext uri="{FF2B5EF4-FFF2-40B4-BE49-F238E27FC236}">
                <a16:creationId xmlns:a16="http://schemas.microsoft.com/office/drawing/2014/main" id="{0019FBB3-2EF0-D701-74AE-0A7C06A335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8600" y="2598738"/>
            <a:ext cx="5029200" cy="418306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298A3A-5706-1862-0CB8-CD0D4AFD0C80}"/>
              </a:ext>
            </a:extLst>
          </p:cNvPr>
          <p:cNvGraphicFramePr/>
          <p:nvPr/>
        </p:nvGraphicFramePr>
        <p:xfrm>
          <a:off x="152400" y="838200"/>
          <a:ext cx="441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3" name="TextBox 6">
            <a:extLst>
              <a:ext uri="{FF2B5EF4-FFF2-40B4-BE49-F238E27FC236}">
                <a16:creationId xmlns:a16="http://schemas.microsoft.com/office/drawing/2014/main" id="{24432A91-2D50-D329-4A98-D0D4E7C6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904875"/>
            <a:ext cx="4297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 Home ranges of spotted owls were  </a:t>
            </a:r>
          </a:p>
          <a:p>
            <a:pPr eaLnBrk="1" hangingPunct="1"/>
            <a:r>
              <a:rPr lang="en-US" altLang="en-US"/>
              <a:t>    2 – 5 times larger than those used  </a:t>
            </a:r>
          </a:p>
          <a:p>
            <a:pPr eaLnBrk="1" hangingPunct="1"/>
            <a:r>
              <a:rPr lang="en-US" altLang="en-US"/>
              <a:t>    by barred owls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80870-228A-0F56-4FE4-67C82F51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7675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 Broadly overlapping home ranges</a:t>
            </a:r>
          </a:p>
          <a:p>
            <a:pPr eaLnBrk="1" hangingPunct="1"/>
            <a:r>
              <a:rPr lang="en-US" altLang="en-US"/>
              <a:t>   with minimal overlap among</a:t>
            </a:r>
          </a:p>
          <a:p>
            <a:pPr eaLnBrk="1" hangingPunct="1"/>
            <a:r>
              <a:rPr lang="en-US" altLang="en-US"/>
              <a:t>   core-use areas containing nests</a:t>
            </a:r>
          </a:p>
        </p:txBody>
      </p:sp>
      <p:pic>
        <p:nvPicPr>
          <p:cNvPr id="12295" name="Picture 5" descr="ident-small_4_onscreen_png">
            <a:extLst>
              <a:ext uri="{FF2B5EF4-FFF2-40B4-BE49-F238E27FC236}">
                <a16:creationId xmlns:a16="http://schemas.microsoft.com/office/drawing/2014/main" id="{275239CD-5EB9-CED4-A1C5-94F061E7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3B41E7DC-9CE1-3714-436D-75B86355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Nighttime Habitat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305EB-FC3F-075C-5238-FF47C58A3FA8}"/>
              </a:ext>
            </a:extLst>
          </p:cNvPr>
          <p:cNvSpPr txBox="1"/>
          <p:nvPr/>
        </p:nvSpPr>
        <p:spPr>
          <a:xfrm>
            <a:off x="685800" y="838200"/>
            <a:ext cx="8153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Both species most often foraged in patches of old (&gt;120 yrs old) conifer forest or riparian areas containing large hardwood trees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Barred owls used  available forest types more evenly than spotted owls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Overlap in use of primary forest types =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81% (range = 30 – 99%)</a:t>
            </a:r>
          </a:p>
        </p:txBody>
      </p:sp>
      <p:cxnSp>
        <p:nvCxnSpPr>
          <p:cNvPr id="13316" name="Straight Connector 2">
            <a:extLst>
              <a:ext uri="{FF2B5EF4-FFF2-40B4-BE49-F238E27FC236}">
                <a16:creationId xmlns:a16="http://schemas.microsoft.com/office/drawing/2014/main" id="{02283E00-8CD9-9368-711F-296AE30CA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5257800"/>
            <a:ext cx="44196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 descr="SOBO.tif">
            <a:extLst>
              <a:ext uri="{FF2B5EF4-FFF2-40B4-BE49-F238E27FC236}">
                <a16:creationId xmlns:a16="http://schemas.microsoft.com/office/drawing/2014/main" id="{B029F28D-2A59-58C1-D171-C5B2DFF1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9"/>
          <a:stretch>
            <a:fillRect/>
          </a:stretch>
        </p:blipFill>
        <p:spPr>
          <a:xfrm>
            <a:off x="76200" y="2743200"/>
            <a:ext cx="4208463" cy="343535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8" name="TextBox 12">
            <a:extLst>
              <a:ext uri="{FF2B5EF4-FFF2-40B4-BE49-F238E27FC236}">
                <a16:creationId xmlns:a16="http://schemas.microsoft.com/office/drawing/2014/main" id="{91442EBA-052A-E99A-CC3D-37A5EFF0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17220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5,809 nighttime foraging locations</a:t>
            </a:r>
          </a:p>
        </p:txBody>
      </p:sp>
      <p:sp>
        <p:nvSpPr>
          <p:cNvPr id="13319" name="Oval 7">
            <a:extLst>
              <a:ext uri="{FF2B5EF4-FFF2-40B4-BE49-F238E27FC236}">
                <a16:creationId xmlns:a16="http://schemas.microsoft.com/office/drawing/2014/main" id="{DA1C6C17-7E89-6DF8-3427-4D31C57D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71850"/>
            <a:ext cx="76200" cy="762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8">
            <a:extLst>
              <a:ext uri="{FF2B5EF4-FFF2-40B4-BE49-F238E27FC236}">
                <a16:creationId xmlns:a16="http://schemas.microsoft.com/office/drawing/2014/main" id="{12CA4B48-6365-2F79-4345-593C33306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76200" cy="76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TextBox 9">
            <a:extLst>
              <a:ext uri="{FF2B5EF4-FFF2-40B4-BE49-F238E27FC236}">
                <a16:creationId xmlns:a16="http://schemas.microsoft.com/office/drawing/2014/main" id="{3D15A587-4A1B-765D-474A-6743C49C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276600"/>
            <a:ext cx="473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0"/>
              <a:t>BO</a:t>
            </a:r>
          </a:p>
        </p:txBody>
      </p:sp>
      <p:sp>
        <p:nvSpPr>
          <p:cNvPr id="13322" name="TextBox 10">
            <a:extLst>
              <a:ext uri="{FF2B5EF4-FFF2-40B4-BE49-F238E27FC236}">
                <a16:creationId xmlns:a16="http://schemas.microsoft.com/office/drawing/2014/main" id="{FCDE5023-A41C-F164-244F-D6C546105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302895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0"/>
              <a:t>NSO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26728B0-B38E-9621-B25D-071D7797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6718"/>
          <a:stretch>
            <a:fillRect/>
          </a:stretch>
        </p:blipFill>
        <p:spPr bwMode="auto">
          <a:xfrm>
            <a:off x="4319588" y="2743200"/>
            <a:ext cx="4748212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324" name="Straight Connector 2">
            <a:extLst>
              <a:ext uri="{FF2B5EF4-FFF2-40B4-BE49-F238E27FC236}">
                <a16:creationId xmlns:a16="http://schemas.microsoft.com/office/drawing/2014/main" id="{3230E73C-297E-00A9-8090-B4D6AE824E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5105400"/>
            <a:ext cx="40386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17">
            <a:extLst>
              <a:ext uri="{FF2B5EF4-FFF2-40B4-BE49-F238E27FC236}">
                <a16:creationId xmlns:a16="http://schemas.microsoft.com/office/drawing/2014/main" id="{6F29120D-B712-7E80-B6C0-A47631EBA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5486400"/>
            <a:ext cx="766762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/>
              <a:t>Young</a:t>
            </a:r>
          </a:p>
        </p:txBody>
      </p:sp>
      <p:sp>
        <p:nvSpPr>
          <p:cNvPr id="13326" name="TextBox 18">
            <a:extLst>
              <a:ext uri="{FF2B5EF4-FFF2-40B4-BE49-F238E27FC236}">
                <a16:creationId xmlns:a16="http://schemas.microsoft.com/office/drawing/2014/main" id="{6232910B-D35A-3AE9-9269-CCD3107E2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86400"/>
            <a:ext cx="8159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/>
              <a:t>Mature</a:t>
            </a:r>
          </a:p>
        </p:txBody>
      </p:sp>
      <p:sp>
        <p:nvSpPr>
          <p:cNvPr id="13327" name="TextBox 19">
            <a:extLst>
              <a:ext uri="{FF2B5EF4-FFF2-40B4-BE49-F238E27FC236}">
                <a16:creationId xmlns:a16="http://schemas.microsoft.com/office/drawing/2014/main" id="{7C9E54D7-B0B4-213C-BF11-D18B4465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86400"/>
            <a:ext cx="50323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/>
              <a:t>Old</a:t>
            </a:r>
          </a:p>
        </p:txBody>
      </p:sp>
      <p:sp>
        <p:nvSpPr>
          <p:cNvPr id="13328" name="TextBox 20">
            <a:extLst>
              <a:ext uri="{FF2B5EF4-FFF2-40B4-BE49-F238E27FC236}">
                <a16:creationId xmlns:a16="http://schemas.microsoft.com/office/drawing/2014/main" id="{05EBB9A4-5E88-F5F3-CA1D-004B3146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486400"/>
            <a:ext cx="112395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/>
              <a:t>Hardwood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>
            <a:extLst>
              <a:ext uri="{FF2B5EF4-FFF2-40B4-BE49-F238E27FC236}">
                <a16:creationId xmlns:a16="http://schemas.microsoft.com/office/drawing/2014/main" id="{B9D2AB39-6E77-6980-F64D-7114EEF1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Nighttime Habitat Selection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5B6D95E6-2ED4-27ED-B969-0A9D1C4E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81" r="966"/>
          <a:stretch>
            <a:fillRect/>
          </a:stretch>
        </p:blipFill>
        <p:spPr bwMode="auto">
          <a:xfrm>
            <a:off x="393700" y="909638"/>
            <a:ext cx="8445500" cy="57959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FDDDC844-BEA6-3E46-82DA-AABD605E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228600"/>
            <a:ext cx="41513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>
                <a:solidFill>
                  <a:schemeClr val="bg1"/>
                </a:solidFill>
              </a:rPr>
              <a:t>Diets and </a:t>
            </a:r>
          </a:p>
          <a:p>
            <a:pPr algn="ctr" eaLnBrk="1" hangingPunct="1"/>
            <a:r>
              <a:rPr lang="en-US" altLang="en-US" sz="3500">
                <a:solidFill>
                  <a:schemeClr val="bg1"/>
                </a:solidFill>
              </a:rPr>
              <a:t>Foraging Behavior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DBDA664-3A2D-B72B-22B0-6BD3E88699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211257" y="6163258"/>
            <a:ext cx="338554" cy="10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©AnimalSpot.net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>
            <a:extLst>
              <a:ext uri="{FF2B5EF4-FFF2-40B4-BE49-F238E27FC236}">
                <a16:creationId xmlns:a16="http://schemas.microsoft.com/office/drawing/2014/main" id="{BF3F4761-ABCA-7744-8E88-B4C82D0B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91644" r="5827" b="2203"/>
          <a:stretch>
            <a:fillRect/>
          </a:stretch>
        </p:blipFill>
        <p:spPr bwMode="auto">
          <a:xfrm>
            <a:off x="76200" y="914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3">
            <a:extLst>
              <a:ext uri="{FF2B5EF4-FFF2-40B4-BE49-F238E27FC236}">
                <a16:creationId xmlns:a16="http://schemas.microsoft.com/office/drawing/2014/main" id="{BDBB1B0B-5876-8FF2-DC56-0F8CFDDE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81534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Mean dietary overlap = 42% </a:t>
            </a:r>
            <a:r>
              <a:rPr lang="en-US" altLang="en-US" sz="2600" b="0">
                <a:solidFill>
                  <a:schemeClr val="bg1"/>
                </a:solidFill>
              </a:rPr>
              <a:t>(range = 28 – 70%)</a:t>
            </a:r>
            <a:r>
              <a:rPr lang="en-US" altLang="en-US" sz="2200" b="0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FE0AC0C1-FD77-CBFE-03A3-9588F814D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Dietary Composition (% of prey numbers)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id="{EB7AC337-0E58-1E70-5D82-8C212400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2026" r="13443" b="4768"/>
          <a:stretch>
            <a:fillRect/>
          </a:stretch>
        </p:blipFill>
        <p:spPr bwMode="auto">
          <a:xfrm>
            <a:off x="100013" y="1563688"/>
            <a:ext cx="88915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>
            <a:extLst>
              <a:ext uri="{FF2B5EF4-FFF2-40B4-BE49-F238E27FC236}">
                <a16:creationId xmlns:a16="http://schemas.microsoft.com/office/drawing/2014/main" id="{FCB15442-B620-2806-70A9-1272A120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45088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chemeClr val="bg1"/>
                </a:solidFill>
              </a:rPr>
              <a:t>1,246 prey items</a:t>
            </a:r>
          </a:p>
          <a:p>
            <a:pPr algn="ctr" eaLnBrk="1" hangingPunct="1"/>
            <a:r>
              <a:rPr lang="en-US" altLang="en-US" b="0">
                <a:solidFill>
                  <a:schemeClr val="bg1"/>
                </a:solidFill>
              </a:rPr>
              <a:t>51 species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9CBC4C43-F826-E0A3-D8C9-C312C1F9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145088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chemeClr val="bg1"/>
                </a:solidFill>
              </a:rPr>
              <a:t>4,306 prey items</a:t>
            </a:r>
          </a:p>
          <a:p>
            <a:pPr algn="ctr" eaLnBrk="1" hangingPunct="1"/>
            <a:r>
              <a:rPr lang="en-US" altLang="en-US" b="0">
                <a:solidFill>
                  <a:schemeClr val="bg1"/>
                </a:solidFill>
              </a:rPr>
              <a:t>95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1CCB510E-7E53-CBD4-CD9A-8C47C6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Dietary Overlap by Prey Size Class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145D951E-1A85-200C-DD5D-FF7C6B50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3100"/>
            <a:ext cx="7772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mole.jpg">
            <a:extLst>
              <a:ext uri="{FF2B5EF4-FFF2-40B4-BE49-F238E27FC236}">
                <a16:creationId xmlns:a16="http://schemas.microsoft.com/office/drawing/2014/main" id="{3E328276-F161-CA1C-0F9D-5AD6A5642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5568950"/>
            <a:ext cx="14128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rush-rabbit.jpg">
            <a:extLst>
              <a:ext uri="{FF2B5EF4-FFF2-40B4-BE49-F238E27FC236}">
                <a16:creationId xmlns:a16="http://schemas.microsoft.com/office/drawing/2014/main" id="{5630EE67-9B55-56D5-1BC4-FE5A2D2FF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562600"/>
            <a:ext cx="15859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tree_vole_01.tif">
            <a:extLst>
              <a:ext uri="{FF2B5EF4-FFF2-40B4-BE49-F238E27FC236}">
                <a16:creationId xmlns:a16="http://schemas.microsoft.com/office/drawing/2014/main" id="{CF37D495-B874-0272-F33D-CEE8344DD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5562600"/>
            <a:ext cx="12239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gal-flying-squirrel.jpg">
            <a:extLst>
              <a:ext uri="{FF2B5EF4-FFF2-40B4-BE49-F238E27FC236}">
                <a16:creationId xmlns:a16="http://schemas.microsoft.com/office/drawing/2014/main" id="{F1F6D918-AEBB-0FF1-4F24-2423879D8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5568950"/>
            <a:ext cx="13477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ttp://myrmecos.net/insects/Metrius1.JPG">
            <a:extLst>
              <a:ext uri="{FF2B5EF4-FFF2-40B4-BE49-F238E27FC236}">
                <a16:creationId xmlns:a16="http://schemas.microsoft.com/office/drawing/2014/main" id="{444D2223-9741-8536-C4C4-6008A475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562600"/>
            <a:ext cx="15843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>
            <a:extLst>
              <a:ext uri="{FF2B5EF4-FFF2-40B4-BE49-F238E27FC236}">
                <a16:creationId xmlns:a16="http://schemas.microsoft.com/office/drawing/2014/main" id="{71BA7CD0-1A4E-C43B-27C5-610B15AE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68950"/>
            <a:ext cx="16144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id="{F2CFC87C-2EB9-1D6B-C811-69B0B395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2238" b="2531"/>
          <a:stretch>
            <a:fillRect/>
          </a:stretch>
        </p:blipFill>
        <p:spPr bwMode="auto">
          <a:xfrm>
            <a:off x="76200" y="685800"/>
            <a:ext cx="8991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0">
            <a:extLst>
              <a:ext uri="{FF2B5EF4-FFF2-40B4-BE49-F238E27FC236}">
                <a16:creationId xmlns:a16="http://schemas.microsoft.com/office/drawing/2014/main" id="{2F2951AB-DA7F-F894-9388-42AEE97C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79248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Primary Contributors to Dietary Biomass </a:t>
            </a:r>
          </a:p>
        </p:txBody>
      </p:sp>
      <p:grpSp>
        <p:nvGrpSpPr>
          <p:cNvPr id="18436" name="Group 9">
            <a:extLst>
              <a:ext uri="{FF2B5EF4-FFF2-40B4-BE49-F238E27FC236}">
                <a16:creationId xmlns:a16="http://schemas.microsoft.com/office/drawing/2014/main" id="{0E422C1D-3ECD-1D12-6B85-5EDE14313AA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486400"/>
            <a:ext cx="8458200" cy="1143000"/>
            <a:chOff x="609600" y="5562600"/>
            <a:chExt cx="8458200" cy="1143000"/>
          </a:xfrm>
        </p:grpSpPr>
        <p:pic>
          <p:nvPicPr>
            <p:cNvPr id="18449" name="Picture 9" descr="mole.jpg">
              <a:extLst>
                <a:ext uri="{FF2B5EF4-FFF2-40B4-BE49-F238E27FC236}">
                  <a16:creationId xmlns:a16="http://schemas.microsoft.com/office/drawing/2014/main" id="{04CAF60F-A4FB-E6E8-E0F5-630608C6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562600"/>
              <a:ext cx="152241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7" descr="brush-rabbit.jpg">
              <a:extLst>
                <a:ext uri="{FF2B5EF4-FFF2-40B4-BE49-F238E27FC236}">
                  <a16:creationId xmlns:a16="http://schemas.microsoft.com/office/drawing/2014/main" id="{C9E16F94-878F-C52C-1A84-63F2F6EB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568950"/>
              <a:ext cx="1231900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3" descr="tree_vole_01.tif">
              <a:extLst>
                <a:ext uri="{FF2B5EF4-FFF2-40B4-BE49-F238E27FC236}">
                  <a16:creationId xmlns:a16="http://schemas.microsoft.com/office/drawing/2014/main" id="{C6AE366B-1D5C-7DB4-6F2E-3DB5B987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238" y="5562600"/>
              <a:ext cx="132556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4" descr="gal-flying-squirrel.jpg">
              <a:extLst>
                <a:ext uri="{FF2B5EF4-FFF2-40B4-BE49-F238E27FC236}">
                  <a16:creationId xmlns:a16="http://schemas.microsoft.com/office/drawing/2014/main" id="{DFD9FDCA-7A05-933B-443A-F561F0BA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562600"/>
              <a:ext cx="145256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13" descr="Douglas%20Squirrel%20on%20cedar%20tree%20branch-Horz.jpg">
              <a:extLst>
                <a:ext uri="{FF2B5EF4-FFF2-40B4-BE49-F238E27FC236}">
                  <a16:creationId xmlns:a16="http://schemas.microsoft.com/office/drawing/2014/main" id="{15523867-1A49-5753-1DC7-B8E42A93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788" y="5562600"/>
              <a:ext cx="137001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20" descr="WoodRat217.jpg">
              <a:extLst>
                <a:ext uri="{FF2B5EF4-FFF2-40B4-BE49-F238E27FC236}">
                  <a16:creationId xmlns:a16="http://schemas.microsoft.com/office/drawing/2014/main" id="{C530F843-CEAB-B93A-CB62-B809802C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562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6A5CF5-FB7F-9DA1-629A-8392BF9DA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22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493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3D993-BD9B-BB78-3E0D-68096A04F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445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2C42D-8B90-E382-4157-1F87706F9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35814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179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9D2E3-6FB7-86E0-1FB2-325DABD2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37973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9F298-DC45-BC0D-01A2-E6257F31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3886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76C8F-BD49-A1C5-87AE-6D8FAA22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508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182EB0-E0DF-0EB7-72DE-587E5CC5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38100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BE602-2E79-B56E-D9FC-666D3B8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429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0084F-0EDE-1C9C-DB76-2B80D458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29702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61F9B-A58C-86C8-9B5A-A614CC39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2754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84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B2F0A-9AA3-6E05-EB23-9564003A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54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486E85-70CD-7A33-38A2-9AACC0A3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440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pgasal.bmp">
            <a:extLst>
              <a:ext uri="{FF2B5EF4-FFF2-40B4-BE49-F238E27FC236}">
                <a16:creationId xmlns:a16="http://schemas.microsoft.com/office/drawing/2014/main" id="{157AB980-2817-39D4-D0A8-7C2A6478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tree_vole_01.tif">
            <a:extLst>
              <a:ext uri="{FF2B5EF4-FFF2-40B4-BE49-F238E27FC236}">
                <a16:creationId xmlns:a16="http://schemas.microsoft.com/office/drawing/2014/main" id="{F17FF2E4-C763-930D-2BF9-995A677F5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>
            <a:extLst>
              <a:ext uri="{FF2B5EF4-FFF2-40B4-BE49-F238E27FC236}">
                <a16:creationId xmlns:a16="http://schemas.microsoft.com/office/drawing/2014/main" id="{C2D9DB88-1B05-B891-7B02-3D378115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Diet Composition by Prey Activity Zone</a:t>
            </a:r>
          </a:p>
        </p:txBody>
      </p:sp>
      <p:pic>
        <p:nvPicPr>
          <p:cNvPr id="19461" name="Picture 10" descr="crayfish-1.jpg">
            <a:extLst>
              <a:ext uri="{FF2B5EF4-FFF2-40B4-BE49-F238E27FC236}">
                <a16:creationId xmlns:a16="http://schemas.microsoft.com/office/drawing/2014/main" id="{BC465095-D069-F9C3-0E13-339AD3138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182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mole.jpg">
            <a:extLst>
              <a:ext uri="{FF2B5EF4-FFF2-40B4-BE49-F238E27FC236}">
                <a16:creationId xmlns:a16="http://schemas.microsoft.com/office/drawing/2014/main" id="{C27D3DD9-91B4-6DD9-C1B9-EAD050169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969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>
            <a:extLst>
              <a:ext uri="{FF2B5EF4-FFF2-40B4-BE49-F238E27FC236}">
                <a16:creationId xmlns:a16="http://schemas.microsoft.com/office/drawing/2014/main" id="{634D1716-739D-F1EE-D005-8FC5AFF3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/>
          <a:stretch>
            <a:fillRect/>
          </a:stretch>
        </p:blipFill>
        <p:spPr bwMode="auto">
          <a:xfrm>
            <a:off x="304800" y="1219200"/>
            <a:ext cx="67738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barred owl in water.jpg">
            <a:extLst>
              <a:ext uri="{FF2B5EF4-FFF2-40B4-BE49-F238E27FC236}">
                <a16:creationId xmlns:a16="http://schemas.microsoft.com/office/drawing/2014/main" id="{50112B39-15B0-045F-09C5-C603BE361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373688" cy="3581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2" descr="JUGAshells (3).jpg">
            <a:extLst>
              <a:ext uri="{FF2B5EF4-FFF2-40B4-BE49-F238E27FC236}">
                <a16:creationId xmlns:a16="http://schemas.microsoft.com/office/drawing/2014/main" id="{01B284A5-612B-4D5E-CD79-BA38BC848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505200" cy="2628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3" descr="crayfish-1.jpg">
            <a:extLst>
              <a:ext uri="{FF2B5EF4-FFF2-40B4-BE49-F238E27FC236}">
                <a16:creationId xmlns:a16="http://schemas.microsoft.com/office/drawing/2014/main" id="{8184C8F2-C6A5-691E-A4B6-44CEB934C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3733800"/>
            <a:ext cx="4213225" cy="3048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NWsalamander.jpg">
            <a:extLst>
              <a:ext uri="{FF2B5EF4-FFF2-40B4-BE49-F238E27FC236}">
                <a16:creationId xmlns:a16="http://schemas.microsoft.com/office/drawing/2014/main" id="{3DEE6715-A56A-171D-D225-A56DD19A5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86200"/>
            <a:ext cx="4208462" cy="2819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93CDCD8-96C1-E86E-45D8-3037B181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846" y="2808064"/>
            <a:ext cx="338554" cy="7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©Will Stuart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F7259A99-34EB-38DB-7DB3-24B887BEB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100"/>
            <a:ext cx="4443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Management Uncertainties Associated with Barred Owls</a:t>
            </a:r>
          </a:p>
        </p:txBody>
      </p:sp>
      <p:pic>
        <p:nvPicPr>
          <p:cNvPr id="10243" name="Picture 5" descr="FC_BF-5 09-12-07.jpg">
            <a:extLst>
              <a:ext uri="{FF2B5EF4-FFF2-40B4-BE49-F238E27FC236}">
                <a16:creationId xmlns:a16="http://schemas.microsoft.com/office/drawing/2014/main" id="{48BAFD3E-8797-1B2F-F91A-E2E7F04199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"/>
            <a:ext cx="4613275" cy="655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6" name="Text Box 6">
            <a:extLst>
              <a:ext uri="{FF2B5EF4-FFF2-40B4-BE49-F238E27FC236}">
                <a16:creationId xmlns:a16="http://schemas.microsoft.com/office/drawing/2014/main" id="{B4F985EB-DDED-5A1D-EB10-11030504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30000"/>
              <a:buFontTx/>
              <a:buChar char="•"/>
            </a:pPr>
            <a:r>
              <a:rPr lang="en-US" altLang="en-US" sz="2200" b="0">
                <a:cs typeface="Arial" panose="020B0604020202020204" pitchFamily="34" charset="0"/>
              </a:rPr>
              <a:t>  </a:t>
            </a:r>
            <a:r>
              <a:rPr lang="en-US" altLang="en-US" sz="2000">
                <a:cs typeface="Arial" panose="020B0604020202020204" pitchFamily="34" charset="0"/>
              </a:rPr>
              <a:t>Role in NSO population 	declines?</a:t>
            </a:r>
          </a:p>
          <a:p>
            <a:pPr eaLnBrk="1" hangingPunct="1"/>
            <a:r>
              <a:rPr lang="en-US" altLang="en-US" sz="2000">
                <a:cs typeface="Arial" panose="020B0604020202020204" pitchFamily="34" charset="0"/>
              </a:rPr>
              <a:t>     </a:t>
            </a:r>
          </a:p>
          <a:p>
            <a:pPr eaLnBrk="1" hangingPunct="1">
              <a:buSzPct val="130000"/>
              <a:buFontTx/>
              <a:buChar char="•"/>
            </a:pPr>
            <a:r>
              <a:rPr lang="en-US" altLang="en-US" sz="2000"/>
              <a:t>  Mechanisms and magnitude </a:t>
            </a:r>
          </a:p>
          <a:p>
            <a:pPr eaLnBrk="1" hangingPunct="1">
              <a:buSzPct val="130000"/>
            </a:pPr>
            <a:r>
              <a:rPr lang="en-US" altLang="en-US" sz="2000"/>
              <a:t>    of competition?</a:t>
            </a:r>
          </a:p>
          <a:p>
            <a:pPr eaLnBrk="1" hangingPunct="1"/>
            <a:r>
              <a:rPr lang="en-US" altLang="en-US" sz="2000"/>
              <a:t>    </a:t>
            </a: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buSzPct val="130000"/>
              <a:buFontTx/>
              <a:buChar char="•"/>
            </a:pPr>
            <a:r>
              <a:rPr lang="en-US" altLang="en-US" sz="2000">
                <a:cs typeface="Arial" panose="020B0604020202020204" pitchFamily="34" charset="0"/>
              </a:rPr>
              <a:t>  Implications to spotted owl</a:t>
            </a:r>
          </a:p>
          <a:p>
            <a:pPr eaLnBrk="1" hangingPunct="1">
              <a:buSzPct val="130000"/>
            </a:pPr>
            <a:r>
              <a:rPr lang="en-US" altLang="en-US" sz="2000" i="1">
                <a:cs typeface="Arial" panose="020B0604020202020204" pitchFamily="34" charset="0"/>
              </a:rPr>
              <a:t>    </a:t>
            </a:r>
            <a:r>
              <a:rPr lang="en-US" altLang="en-US" sz="2000">
                <a:cs typeface="Arial" panose="020B0604020202020204" pitchFamily="34" charset="0"/>
              </a:rPr>
              <a:t>recovery efforts and potential</a:t>
            </a:r>
          </a:p>
          <a:p>
            <a:pPr eaLnBrk="1" hangingPunct="1">
              <a:buSzPct val="130000"/>
            </a:pPr>
            <a:r>
              <a:rPr lang="en-US" altLang="en-US" sz="2000">
                <a:cs typeface="Arial" panose="020B0604020202020204" pitchFamily="34" charset="0"/>
              </a:rPr>
              <a:t>    need to control barred owl</a:t>
            </a:r>
          </a:p>
          <a:p>
            <a:pPr eaLnBrk="1" hangingPunct="1">
              <a:buSzPct val="130000"/>
            </a:pPr>
            <a:r>
              <a:rPr lang="en-US" altLang="en-US" sz="2000">
                <a:cs typeface="Arial" panose="020B0604020202020204" pitchFamily="34" charset="0"/>
              </a:rPr>
              <a:t>    populations?</a:t>
            </a:r>
            <a:endParaRPr lang="en-US" altLang="en-US" sz="2000" i="1">
              <a:cs typeface="Arial" panose="020B0604020202020204" pitchFamily="34" charset="0"/>
            </a:endParaRPr>
          </a:p>
        </p:txBody>
      </p:sp>
      <p:pic>
        <p:nvPicPr>
          <p:cNvPr id="3077" name="Picture 5" descr="ident-small_4_onscreen_png">
            <a:extLst>
              <a:ext uri="{FF2B5EF4-FFF2-40B4-BE49-F238E27FC236}">
                <a16:creationId xmlns:a16="http://schemas.microsoft.com/office/drawing/2014/main" id="{C55A1946-C476-28BB-2B9B-CEA8B12A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84AF9E8-9A91-2E53-60FA-F43B6862CC2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363657" y="6114343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©Patrick </a:t>
            </a:r>
            <a:r>
              <a:rPr lang="en-US" sz="1000" b="0" i="1" dirty="0" err="1">
                <a:solidFill>
                  <a:schemeClr val="bg1"/>
                </a:solidFill>
                <a:latin typeface="Arial" charset="0"/>
              </a:rPr>
              <a:t>Kolar</a:t>
            </a:r>
            <a:endParaRPr lang="en-US" sz="10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6ED30440-901F-AA05-56E8-8B73A51C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Seasonal Changes in Diets, 2007 – 2009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1FE33341-1108-6983-1B63-D3BE72F5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8921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Breeding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(Mar – Aug)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F84EAD49-8148-02D4-5394-BC73EC60A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940175"/>
            <a:ext cx="176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Nonbreeding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(Sep – Feb)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3B721FCC-C56D-446C-F7C9-FC0175FD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819150"/>
            <a:ext cx="2713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bg1"/>
                </a:solidFill>
              </a:rPr>
              <a:t>Dietary overlap = </a:t>
            </a:r>
            <a:r>
              <a:rPr lang="en-US" altLang="en-US" sz="200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5F4846C4-6836-EF66-C617-59A15D60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962400"/>
            <a:ext cx="2713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bg1"/>
                </a:solidFill>
              </a:rPr>
              <a:t>Dietary overlap = </a:t>
            </a:r>
            <a:r>
              <a:rPr lang="en-US" altLang="en-US" sz="2000">
                <a:solidFill>
                  <a:schemeClr val="bg1"/>
                </a:solidFill>
              </a:rPr>
              <a:t>68%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76F3CA66-D8FD-0A78-D16A-908ED08F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2425" r="819" b="606"/>
          <a:stretch>
            <a:fillRect/>
          </a:stretch>
        </p:blipFill>
        <p:spPr bwMode="auto">
          <a:xfrm>
            <a:off x="1957388" y="609600"/>
            <a:ext cx="45196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414DD3B7-7B48-A43C-77C4-5359C676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Reproductive Output</a:t>
            </a:r>
          </a:p>
        </p:txBody>
      </p:sp>
      <p:pic>
        <p:nvPicPr>
          <p:cNvPr id="26627" name="Picture 2" descr="Clay Bierce Fledgling-2_6-10-09.jpg">
            <a:extLst>
              <a:ext uri="{FF2B5EF4-FFF2-40B4-BE49-F238E27FC236}">
                <a16:creationId xmlns:a16="http://schemas.microsoft.com/office/drawing/2014/main" id="{C7030B69-8742-6CD8-F59B-2819CF05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2286000"/>
            <a:ext cx="3665537" cy="4419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2" name="TextBox 4">
            <a:extLst>
              <a:ext uri="{FF2B5EF4-FFF2-40B4-BE49-F238E27FC236}">
                <a16:creationId xmlns:a16="http://schemas.microsoft.com/office/drawing/2014/main" id="{843087B4-D265-53F6-EF61-6CB230E5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262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Number of Young Fledged per Pair</a:t>
            </a:r>
          </a:p>
          <a:p>
            <a:pPr eaLnBrk="1" hangingPunct="1"/>
            <a:r>
              <a:rPr lang="en-US" altLang="en-US" sz="500" b="0"/>
              <a:t>     </a:t>
            </a:r>
          </a:p>
          <a:p>
            <a:pPr eaLnBrk="1" hangingPunct="1"/>
            <a:r>
              <a:rPr lang="en-US" altLang="en-US" b="0"/>
              <a:t>     Spotted owl	</a:t>
            </a:r>
            <a:r>
              <a:rPr lang="en-US" altLang="en-US"/>
              <a:t>0.31</a:t>
            </a:r>
            <a:r>
              <a:rPr lang="en-US" altLang="en-US" b="0"/>
              <a:t> (SE = 0.11, </a:t>
            </a:r>
            <a:r>
              <a:rPr lang="en-US" altLang="en-US" b="0" i="1"/>
              <a:t>n</a:t>
            </a:r>
            <a:r>
              <a:rPr lang="en-US" altLang="en-US" b="0"/>
              <a:t> = 14)</a:t>
            </a:r>
          </a:p>
          <a:p>
            <a:pPr eaLnBrk="1" hangingPunct="1"/>
            <a:endParaRPr lang="en-US" altLang="en-US" sz="500" b="0"/>
          </a:p>
          <a:p>
            <a:pPr eaLnBrk="1" hangingPunct="1"/>
            <a:r>
              <a:rPr lang="en-US" altLang="en-US" b="0"/>
              <a:t>     Barred owl  	</a:t>
            </a:r>
            <a:r>
              <a:rPr lang="en-US" altLang="en-US"/>
              <a:t>1.36</a:t>
            </a:r>
            <a:r>
              <a:rPr lang="en-US" altLang="en-US" b="0"/>
              <a:t> (SE = 0.14, </a:t>
            </a:r>
            <a:r>
              <a:rPr lang="en-US" altLang="en-US" b="0" i="1"/>
              <a:t>n </a:t>
            </a:r>
            <a:r>
              <a:rPr lang="en-US" altLang="en-US" b="0"/>
              <a:t>= 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018B7-322F-CEB5-2BC4-997749DA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95800"/>
            <a:ext cx="5029200" cy="170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Barred owls produced 6 – 9 times as many young as spotted owls annually</a:t>
            </a:r>
          </a:p>
          <a:p>
            <a:pPr marL="0" indent="0" eaLnBrk="1" hangingPunct="1">
              <a:spcAft>
                <a:spcPts val="600"/>
              </a:spcAft>
              <a:defRPr/>
            </a:pPr>
            <a:endParaRPr lang="en-US" sz="500" dirty="0"/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All spotted owls that attempted to nest with in 1.5 km of a barred owl’s nest failed to produced young </a:t>
            </a: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64B7ABAD-E239-4094-0460-87E4100E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25" y="914400"/>
            <a:ext cx="4625975" cy="34290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>
            <a:extLst>
              <a:ext uri="{FF2B5EF4-FFF2-40B4-BE49-F238E27FC236}">
                <a16:creationId xmlns:a16="http://schemas.microsoft.com/office/drawing/2014/main" id="{F4CAA731-247F-2D8C-438F-7EAF8BEE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  <a:cs typeface="Arial" panose="020B0604020202020204" pitchFamily="34" charset="0"/>
              </a:rPr>
              <a:t>Summary of Key Findings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7E7A44A-6B6E-EAEA-86E9-0CA0DAEC1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6852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Barred owls outnumbered spotted owls by &gt;4:1 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Both predators had broadly overlapping home ranges and displayed similar patterns of habitat selection within shared foraging areas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Spotted owls specialized on arboreal mammals whereas barred owls foraged opportunistically across a broad range of prey sizes and types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Both predators relied on a similar set of high-biomass prey species      (e.g., </a:t>
            </a:r>
            <a:r>
              <a:rPr lang="en-US" altLang="en-US" sz="2000" i="1"/>
              <a:t>flying squirrels, woodrats, lagomorphs, tree voles, deer mice</a:t>
            </a:r>
            <a:r>
              <a:rPr lang="en-US" altLang="en-US" sz="2000"/>
              <a:t>)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Habitat overlap (81%) was greater than dietary overlap (42%)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Dietary overlap increased during fall and winter months</a:t>
            </a:r>
          </a:p>
          <a:p>
            <a:pPr eaLnBrk="1" fontAlgn="t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Evidence of differential foraging strategies and fine-scale habitat partitioning (terrestrial vs. arboreal prey species)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>
            <a:extLst>
              <a:ext uri="{FF2B5EF4-FFF2-40B4-BE49-F238E27FC236}">
                <a16:creationId xmlns:a16="http://schemas.microsoft.com/office/drawing/2014/main" id="{AC8D1DB1-E264-FDD9-4CCA-891A51919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Conservation Implications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7B262-6177-7BDD-E364-DA9345C5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17588"/>
            <a:ext cx="5181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Results emphasize the importance of old conifer forest and moist streamside habitats to resource partitioning</a:t>
            </a:r>
          </a:p>
          <a:p>
            <a:pPr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Additional loss of older forest can further constrain both species to a common set of limiting resources, thereby increasing competitive pressure</a:t>
            </a:r>
          </a:p>
        </p:txBody>
      </p:sp>
      <p:pic>
        <p:nvPicPr>
          <p:cNvPr id="27652" name="Picture 5" descr="Copy of HC_SF 11-15-07.jpg">
            <a:extLst>
              <a:ext uri="{FF2B5EF4-FFF2-40B4-BE49-F238E27FC236}">
                <a16:creationId xmlns:a16="http://schemas.microsoft.com/office/drawing/2014/main" id="{979186DF-AC72-102F-14D9-B06C0C09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52488"/>
            <a:ext cx="3810000" cy="58531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D60F56D5-77EB-60CC-71FD-68E885F4C6C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261189" y="6156789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latin typeface="Arial" charset="0"/>
              </a:rPr>
              <a:t>©Patrick </a:t>
            </a:r>
            <a:r>
              <a:rPr lang="en-US" sz="1000" b="0" i="1" dirty="0" err="1">
                <a:latin typeface="Arial" charset="0"/>
              </a:rPr>
              <a:t>Kolar</a:t>
            </a:r>
            <a:endParaRPr lang="en-US" sz="1000" b="0" i="1" dirty="0">
              <a:latin typeface="Arial" charset="0"/>
            </a:endParaRPr>
          </a:p>
        </p:txBody>
      </p:sp>
      <p:pic>
        <p:nvPicPr>
          <p:cNvPr id="6" name="Picture 5" descr="gal-flying-squirrel.jpg">
            <a:extLst>
              <a:ext uri="{FF2B5EF4-FFF2-40B4-BE49-F238E27FC236}">
                <a16:creationId xmlns:a16="http://schemas.microsoft.com/office/drawing/2014/main" id="{56796326-2F63-F6FD-91C4-AF74391B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8600" y="4953000"/>
            <a:ext cx="1600200" cy="1533525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ree_vole_02.jpg">
            <a:extLst>
              <a:ext uri="{FF2B5EF4-FFF2-40B4-BE49-F238E27FC236}">
                <a16:creationId xmlns:a16="http://schemas.microsoft.com/office/drawing/2014/main" id="{D1CE9186-9145-91CB-9E01-B143C49E2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1524000" cy="1524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Western Screech Owl.jpg">
            <a:extLst>
              <a:ext uri="{FF2B5EF4-FFF2-40B4-BE49-F238E27FC236}">
                <a16:creationId xmlns:a16="http://schemas.microsoft.com/office/drawing/2014/main" id="{72949971-FD8C-A47B-9DB9-1BB5F27A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5200" y="4953000"/>
            <a:ext cx="1693863" cy="1524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A15B17-BCE3-FDCB-D737-69846707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6877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Potentially cascading effects of barred owls on other native wildlife?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odflogo2">
            <a:extLst>
              <a:ext uri="{FF2B5EF4-FFF2-40B4-BE49-F238E27FC236}">
                <a16:creationId xmlns:a16="http://schemas.microsoft.com/office/drawing/2014/main" id="{818DEC8F-4C55-D5AA-BDC0-54A3FE56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7240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191A7109-90FB-DE32-911E-C2F84AB7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  <a:cs typeface="Arial" panose="020B0604020202020204" pitchFamily="34" charset="0"/>
              </a:rPr>
              <a:t>Funding Agencies and Cooperators</a:t>
            </a:r>
          </a:p>
        </p:txBody>
      </p:sp>
      <p:pic>
        <p:nvPicPr>
          <p:cNvPr id="25604" name="Picture 8" descr="ident348fromlendalK">
            <a:extLst>
              <a:ext uri="{FF2B5EF4-FFF2-40B4-BE49-F238E27FC236}">
                <a16:creationId xmlns:a16="http://schemas.microsoft.com/office/drawing/2014/main" id="{9E904C6A-9457-EE79-4B77-28DD2C60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058863"/>
            <a:ext cx="2133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USFish Wildlife.gif">
            <a:extLst>
              <a:ext uri="{FF2B5EF4-FFF2-40B4-BE49-F238E27FC236}">
                <a16:creationId xmlns:a16="http://schemas.microsoft.com/office/drawing/2014/main" id="{2205A8FE-AFDA-4873-BAB5-090E21D25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466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4" descr="1224_T.gif">
            <a:extLst>
              <a:ext uri="{FF2B5EF4-FFF2-40B4-BE49-F238E27FC236}">
                <a16:creationId xmlns:a16="http://schemas.microsoft.com/office/drawing/2014/main" id="{B1A4B955-FAAC-0BC1-15AF-43565D6B3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781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0BA22-098C-F48A-2EEE-0A5C27E3A6B4}"/>
              </a:ext>
            </a:extLst>
          </p:cNvPr>
          <p:cNvSpPr txBox="1"/>
          <p:nvPr/>
        </p:nvSpPr>
        <p:spPr>
          <a:xfrm>
            <a:off x="5410200" y="2895600"/>
            <a:ext cx="35052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u="sng" dirty="0">
                <a:ln w="1905"/>
                <a:latin typeface="Arial" charset="0"/>
              </a:rPr>
              <a:t>Research Cooperators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Oregon State University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200" dirty="0">
              <a:latin typeface="Arial" charset="0"/>
            </a:endParaRP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Boise State University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200" dirty="0">
              <a:latin typeface="Arial" charset="0"/>
            </a:endParaRP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Westside Ecological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200" dirty="0">
              <a:latin typeface="Arial" charset="0"/>
            </a:endParaRP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Roseburg Forest Products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200" dirty="0">
              <a:latin typeface="Arial" charset="0"/>
            </a:endParaRP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Weyerhaeuser Company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200" dirty="0">
              <a:latin typeface="Arial" charset="0"/>
            </a:endParaRPr>
          </a:p>
          <a:p>
            <a:pPr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Swanson Superior</a:t>
            </a:r>
          </a:p>
          <a:p>
            <a:pPr>
              <a:tabLst>
                <a:tab pos="1433513" algn="l"/>
                <a:tab pos="2852738" algn="l"/>
              </a:tabLst>
              <a:defRPr/>
            </a:pPr>
            <a:endParaRPr lang="en-US" sz="500" dirty="0">
              <a:latin typeface="Arial" charset="0"/>
            </a:endParaRPr>
          </a:p>
          <a:p>
            <a:pPr indent="-457200"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National Council for Air &amp; </a:t>
            </a:r>
          </a:p>
          <a:p>
            <a:pPr indent="-457200"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      Stream Improvement</a:t>
            </a:r>
          </a:p>
          <a:p>
            <a:pPr indent="-457200">
              <a:tabLst>
                <a:tab pos="1433513" algn="l"/>
                <a:tab pos="2852738" algn="l"/>
              </a:tabLst>
              <a:defRPr/>
            </a:pPr>
            <a:endParaRPr lang="en-US" sz="500" dirty="0">
              <a:latin typeface="Arial" charset="0"/>
            </a:endParaRPr>
          </a:p>
          <a:p>
            <a:pPr indent="-457200">
              <a:tabLst>
                <a:tab pos="1433513" algn="l"/>
                <a:tab pos="2852738" algn="l"/>
              </a:tabLst>
              <a:defRPr/>
            </a:pPr>
            <a:r>
              <a:rPr lang="en-US" sz="1600" dirty="0">
                <a:latin typeface="Arial" charset="0"/>
              </a:rPr>
              <a:t>Biological Information Specialists   </a:t>
            </a:r>
          </a:p>
        </p:txBody>
      </p:sp>
      <p:pic>
        <p:nvPicPr>
          <p:cNvPr id="25608" name="Picture 11" descr="nps.gif">
            <a:extLst>
              <a:ext uri="{FF2B5EF4-FFF2-40B4-BE49-F238E27FC236}">
                <a16:creationId xmlns:a16="http://schemas.microsoft.com/office/drawing/2014/main" id="{3F941290-294B-FBF7-5134-3235447FF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1571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fs.gif">
            <a:extLst>
              <a:ext uri="{FF2B5EF4-FFF2-40B4-BE49-F238E27FC236}">
                <a16:creationId xmlns:a16="http://schemas.microsoft.com/office/drawing/2014/main" id="{FE5AB03D-AF1E-5959-1727-610F28F6C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1552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E3E9D073-996F-1B59-9163-1898EA5F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64175"/>
            <a:ext cx="6016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bg1"/>
                </a:solidFill>
              </a:rPr>
              <a:t>Additional information and publications available at:</a:t>
            </a:r>
          </a:p>
          <a:p>
            <a:pPr algn="ctr" eaLnBrk="1" hangingPunct="1"/>
            <a:r>
              <a:rPr lang="en-US" altLang="en-US" sz="5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2000" i="1">
                <a:solidFill>
                  <a:schemeClr val="bg1"/>
                </a:solidFill>
              </a:rPr>
              <a:t>www.fresc.usgs.gov/research/study_ID=547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>
            <a:extLst>
              <a:ext uri="{FF2B5EF4-FFF2-40B4-BE49-F238E27FC236}">
                <a16:creationId xmlns:a16="http://schemas.microsoft.com/office/drawing/2014/main" id="{22D14E85-10D4-7472-8072-636CA665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1876425"/>
            <a:ext cx="4789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altLang="en-US" sz="2000"/>
              <a:t>What is the degree of resource</a:t>
            </a:r>
          </a:p>
          <a:p>
            <a:pPr eaLnBrk="1" hangingPunct="1"/>
            <a:r>
              <a:rPr lang="en-US" altLang="en-US" sz="2000"/>
              <a:t>	partitioning between spotted owls</a:t>
            </a:r>
          </a:p>
          <a:p>
            <a:pPr eaLnBrk="1" hangingPunct="1"/>
            <a:r>
              <a:rPr lang="en-US" altLang="en-US" sz="2000"/>
              <a:t>	and barred owls where they now</a:t>
            </a:r>
          </a:p>
          <a:p>
            <a:pPr eaLnBrk="1" hangingPunct="1"/>
            <a:r>
              <a:rPr lang="en-US" altLang="en-US" sz="2000"/>
              <a:t>	co-occur?</a:t>
            </a:r>
          </a:p>
        </p:txBody>
      </p:sp>
      <p:pic>
        <p:nvPicPr>
          <p:cNvPr id="4099" name="Picture 5" descr="ident-small_4_onscreen_png">
            <a:extLst>
              <a:ext uri="{FF2B5EF4-FFF2-40B4-BE49-F238E27FC236}">
                <a16:creationId xmlns:a16="http://schemas.microsoft.com/office/drawing/2014/main" id="{C9BD7D6C-3E4B-8754-308A-8758F8D3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C_SF 7-2-07.jpg">
            <a:extLst>
              <a:ext uri="{FF2B5EF4-FFF2-40B4-BE49-F238E27FC236}">
                <a16:creationId xmlns:a16="http://schemas.microsoft.com/office/drawing/2014/main" id="{D396C7B3-5BE6-9AA3-65E1-343D8D26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0" y="161925"/>
            <a:ext cx="3733800" cy="6621463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834CE8E-E8F6-7042-2412-2EC20D84D8C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366589" y="6232989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©Patrick </a:t>
            </a:r>
            <a:r>
              <a:rPr lang="en-US" sz="1000" b="0" i="1" dirty="0" err="1">
                <a:solidFill>
                  <a:schemeClr val="bg1"/>
                </a:solidFill>
                <a:latin typeface="Arial" charset="0"/>
              </a:rPr>
              <a:t>Kolar</a:t>
            </a:r>
            <a:endParaRPr lang="en-US" sz="1000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1F61C7C3-E6C6-0492-7FC6-F717741D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2925"/>
            <a:ext cx="4443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Primary Research Questions</a:t>
            </a:r>
          </a:p>
        </p:txBody>
      </p:sp>
      <p:sp>
        <p:nvSpPr>
          <p:cNvPr id="4103" name="TextBox 5">
            <a:extLst>
              <a:ext uri="{FF2B5EF4-FFF2-40B4-BE49-F238E27FC236}">
                <a16:creationId xmlns:a16="http://schemas.microsoft.com/office/drawing/2014/main" id="{CEB55B07-7B60-0A2B-3C7D-8D775718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3784600"/>
            <a:ext cx="5357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arenR" startAt="2"/>
            </a:pPr>
            <a:r>
              <a:rPr lang="en-US" altLang="en-US" sz="2000"/>
              <a:t>Does the presence of barred owls </a:t>
            </a:r>
          </a:p>
          <a:p>
            <a:pPr eaLnBrk="1" hangingPunct="1"/>
            <a:r>
              <a:rPr lang="en-US" altLang="en-US" sz="2000"/>
              <a:t>	influence resource selection, survival, </a:t>
            </a:r>
          </a:p>
          <a:p>
            <a:pPr eaLnBrk="1" hangingPunct="1"/>
            <a:r>
              <a:rPr lang="en-US" altLang="en-US" sz="2000"/>
              <a:t>     	and reproduction of spotted owls?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>
            <a:extLst>
              <a:ext uri="{FF2B5EF4-FFF2-40B4-BE49-F238E27FC236}">
                <a16:creationId xmlns:a16="http://schemas.microsoft.com/office/drawing/2014/main" id="{01EAAECF-19F3-5E25-5667-44048221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2870200" cy="1281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000" i="1">
                <a:latin typeface="Arial" charset="0"/>
              </a:rPr>
              <a:t>Spatial</a:t>
            </a:r>
          </a:p>
          <a:p>
            <a:pPr algn="ctr">
              <a:defRPr/>
            </a:pPr>
            <a:r>
              <a:rPr lang="en-US" sz="3000" i="1">
                <a:latin typeface="Arial" charset="0"/>
              </a:rPr>
              <a:t>relationships</a:t>
            </a:r>
          </a:p>
        </p:txBody>
      </p:sp>
      <p:sp>
        <p:nvSpPr>
          <p:cNvPr id="9219" name="Rectangle 20">
            <a:extLst>
              <a:ext uri="{FF2B5EF4-FFF2-40B4-BE49-F238E27FC236}">
                <a16:creationId xmlns:a16="http://schemas.microsoft.com/office/drawing/2014/main" id="{2D53F5C5-C883-80EA-8B16-5E524E68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1219200"/>
            <a:ext cx="2870200" cy="1281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000" i="1">
                <a:latin typeface="Arial" charset="0"/>
              </a:rPr>
              <a:t>Habitat</a:t>
            </a:r>
          </a:p>
          <a:p>
            <a:pPr algn="ctr">
              <a:defRPr/>
            </a:pPr>
            <a:r>
              <a:rPr lang="en-US" sz="3000" i="1">
                <a:latin typeface="Arial" charset="0"/>
              </a:rPr>
              <a:t>selection</a:t>
            </a:r>
          </a:p>
        </p:txBody>
      </p:sp>
      <p:sp>
        <p:nvSpPr>
          <p:cNvPr id="9220" name="Rectangle 23">
            <a:extLst>
              <a:ext uri="{FF2B5EF4-FFF2-40B4-BE49-F238E27FC236}">
                <a16:creationId xmlns:a16="http://schemas.microsoft.com/office/drawing/2014/main" id="{36E17AE7-A6F3-F9CC-C3A6-232277F0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219200"/>
            <a:ext cx="2795587" cy="1281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000" i="1" dirty="0">
                <a:latin typeface="Arial" charset="0"/>
              </a:rPr>
              <a:t>Diets </a:t>
            </a:r>
          </a:p>
          <a:p>
            <a:pPr algn="ctr">
              <a:defRPr/>
            </a:pPr>
            <a:r>
              <a:rPr lang="en-US" sz="3000" i="1" dirty="0">
                <a:latin typeface="Arial" charset="0"/>
              </a:rPr>
              <a:t>and foraging</a:t>
            </a:r>
          </a:p>
        </p:txBody>
      </p:sp>
      <p:sp>
        <p:nvSpPr>
          <p:cNvPr id="9221" name="Rectangle 25">
            <a:extLst>
              <a:ext uri="{FF2B5EF4-FFF2-40B4-BE49-F238E27FC236}">
                <a16:creationId xmlns:a16="http://schemas.microsoft.com/office/drawing/2014/main" id="{61A5223E-AB84-7E48-019B-A35DFE3B5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05200"/>
            <a:ext cx="8839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000" i="1" dirty="0">
                <a:latin typeface="Arial" charset="0"/>
              </a:rPr>
              <a:t>Overlap in resource use</a:t>
            </a:r>
          </a:p>
        </p:txBody>
      </p:sp>
      <p:cxnSp>
        <p:nvCxnSpPr>
          <p:cNvPr id="9222" name="AutoShape 44">
            <a:extLst>
              <a:ext uri="{FF2B5EF4-FFF2-40B4-BE49-F238E27FC236}">
                <a16:creationId xmlns:a16="http://schemas.microsoft.com/office/drawing/2014/main" id="{6C50A67C-6F1E-ADCB-EE0E-710326405AC8}"/>
              </a:ext>
            </a:extLst>
          </p:cNvPr>
          <p:cNvCxnSpPr>
            <a:cxnSpLocks noChangeShapeType="1"/>
            <a:stCxn id="9220" idx="2"/>
            <a:endCxn id="9221" idx="0"/>
          </p:cNvCxnSpPr>
          <p:nvPr/>
        </p:nvCxnSpPr>
        <p:spPr bwMode="auto">
          <a:xfrm rot="5400000">
            <a:off x="5542756" y="1529557"/>
            <a:ext cx="1004887" cy="29464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45">
            <a:extLst>
              <a:ext uri="{FF2B5EF4-FFF2-40B4-BE49-F238E27FC236}">
                <a16:creationId xmlns:a16="http://schemas.microsoft.com/office/drawing/2014/main" id="{DAD040BD-3583-7201-5230-47FE14A40E21}"/>
              </a:ext>
            </a:extLst>
          </p:cNvPr>
          <p:cNvCxnSpPr>
            <a:cxnSpLocks noChangeShapeType="1"/>
            <a:stCxn id="9218" idx="2"/>
            <a:endCxn id="9221" idx="0"/>
          </p:cNvCxnSpPr>
          <p:nvPr/>
        </p:nvCxnSpPr>
        <p:spPr bwMode="auto">
          <a:xfrm rot="16200000" flipH="1">
            <a:off x="2577306" y="1510507"/>
            <a:ext cx="1004887" cy="29845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47">
            <a:extLst>
              <a:ext uri="{FF2B5EF4-FFF2-40B4-BE49-F238E27FC236}">
                <a16:creationId xmlns:a16="http://schemas.microsoft.com/office/drawing/2014/main" id="{291D16EC-3720-D90C-053F-30CADF286532}"/>
              </a:ext>
            </a:extLst>
          </p:cNvPr>
          <p:cNvCxnSpPr>
            <a:cxnSpLocks noChangeShapeType="1"/>
            <a:stCxn id="9219" idx="2"/>
            <a:endCxn id="9221" idx="0"/>
          </p:cNvCxnSpPr>
          <p:nvPr/>
        </p:nvCxnSpPr>
        <p:spPr bwMode="auto">
          <a:xfrm flipH="1">
            <a:off x="4572000" y="2500313"/>
            <a:ext cx="3175" cy="10048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ectangle 25">
            <a:extLst>
              <a:ext uri="{FF2B5EF4-FFF2-40B4-BE49-F238E27FC236}">
                <a16:creationId xmlns:a16="http://schemas.microsoft.com/office/drawing/2014/main" id="{27519AA7-E5BC-CF18-9CEF-38004F44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8839200" cy="1066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000" i="1" dirty="0">
                <a:latin typeface="Arial" charset="0"/>
              </a:rPr>
              <a:t>Influence on movements,</a:t>
            </a:r>
          </a:p>
          <a:p>
            <a:pPr algn="ctr">
              <a:defRPr/>
            </a:pPr>
            <a:r>
              <a:rPr lang="en-US" sz="3000" i="1" dirty="0">
                <a:latin typeface="Arial" charset="0"/>
              </a:rPr>
              <a:t>resource selection, and fitness characteristics?</a:t>
            </a:r>
          </a:p>
        </p:txBody>
      </p:sp>
      <p:cxnSp>
        <p:nvCxnSpPr>
          <p:cNvPr id="9226" name="Straight Arrow Connector 18">
            <a:extLst>
              <a:ext uri="{FF2B5EF4-FFF2-40B4-BE49-F238E27FC236}">
                <a16:creationId xmlns:a16="http://schemas.microsoft.com/office/drawing/2014/main" id="{8134D915-E44F-EC8A-F390-FF21C14D58C9}"/>
              </a:ext>
            </a:extLst>
          </p:cNvPr>
          <p:cNvCxnSpPr>
            <a:cxnSpLocks noChangeShapeType="1"/>
            <a:stCxn id="9221" idx="2"/>
            <a:endCxn id="9225" idx="0"/>
          </p:cNvCxnSpPr>
          <p:nvPr/>
        </p:nvCxnSpPr>
        <p:spPr bwMode="auto">
          <a:xfrm>
            <a:off x="4572000" y="4419600"/>
            <a:ext cx="0" cy="685800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Rectangle 8">
            <a:extLst>
              <a:ext uri="{FF2B5EF4-FFF2-40B4-BE49-F238E27FC236}">
                <a16:creationId xmlns:a16="http://schemas.microsoft.com/office/drawing/2014/main" id="{4ACF3AB0-13EE-1A53-0EE0-396AFEFD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Components of Research</a:t>
            </a:r>
          </a:p>
        </p:txBody>
      </p:sp>
      <p:pic>
        <p:nvPicPr>
          <p:cNvPr id="5132" name="Picture 5" descr="ident-small_4_onscreen_png">
            <a:extLst>
              <a:ext uri="{FF2B5EF4-FFF2-40B4-BE49-F238E27FC236}">
                <a16:creationId xmlns:a16="http://schemas.microsoft.com/office/drawing/2014/main" id="{5BE45725-0CA5-1D3E-EFED-7011428B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id="{A44F428C-7258-69D6-A8D6-3289D6BA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14400"/>
            <a:ext cx="5372100" cy="5791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7" name="Rectangle 8">
            <a:extLst>
              <a:ext uri="{FF2B5EF4-FFF2-40B4-BE49-F238E27FC236}">
                <a16:creationId xmlns:a16="http://schemas.microsoft.com/office/drawing/2014/main" id="{77157ABC-FBBE-712E-19A8-DA0682449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Owl Interaction Study Area, 2007–2009</a:t>
            </a:r>
          </a:p>
        </p:txBody>
      </p:sp>
      <p:pic>
        <p:nvPicPr>
          <p:cNvPr id="6148" name="Picture 13">
            <a:extLst>
              <a:ext uri="{FF2B5EF4-FFF2-40B4-BE49-F238E27FC236}">
                <a16:creationId xmlns:a16="http://schemas.microsoft.com/office/drawing/2014/main" id="{A1CCBE7E-42CD-1CDA-2C05-F8126C58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24600"/>
            <a:ext cx="15906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04DF443A-6FF1-2906-2E5C-D6172445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43663"/>
            <a:ext cx="482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0" i="1">
                <a:solidFill>
                  <a:schemeClr val="bg1"/>
                </a:solidFill>
              </a:rPr>
              <a:t>Kolar</a:t>
            </a:r>
          </a:p>
        </p:txBody>
      </p:sp>
      <p:sp>
        <p:nvSpPr>
          <p:cNvPr id="6150" name="TextBox 8">
            <a:extLst>
              <a:ext uri="{FF2B5EF4-FFF2-40B4-BE49-F238E27FC236}">
                <a16:creationId xmlns:a16="http://schemas.microsoft.com/office/drawing/2014/main" id="{BC3B2343-83CD-374F-E0A6-E329C7EC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Oregon</a:t>
            </a:r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BE832BE2-C5F1-74CF-C9DC-EAFC502A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6153150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Study area = 975 km</a:t>
            </a:r>
            <a:r>
              <a:rPr lang="en-US" altLang="en-US" sz="2000" baseline="30000"/>
              <a:t>2</a:t>
            </a:r>
          </a:p>
        </p:txBody>
      </p:sp>
      <p:pic>
        <p:nvPicPr>
          <p:cNvPr id="13320" name="Picture 8" descr="CC_SF-1_5-21-07.jpg">
            <a:extLst>
              <a:ext uri="{FF2B5EF4-FFF2-40B4-BE49-F238E27FC236}">
                <a16:creationId xmlns:a16="http://schemas.microsoft.com/office/drawing/2014/main" id="{9ED72C11-D934-D50F-0E7E-91CF134C79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914400"/>
            <a:ext cx="3200400" cy="5791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764E4E98-CE71-F989-D743-C789ACB6C02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363657" y="6156789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©Patrick </a:t>
            </a:r>
            <a:r>
              <a:rPr lang="en-US" sz="1000" b="0" i="1" dirty="0" err="1">
                <a:solidFill>
                  <a:schemeClr val="bg1"/>
                </a:solidFill>
                <a:latin typeface="Arial" charset="0"/>
              </a:rPr>
              <a:t>Kolar</a:t>
            </a:r>
            <a:endParaRPr lang="en-US" sz="10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B206A2C2-9EF4-A8C9-A1B5-2B936881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055938" cy="828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0AE2F79-DEDA-15D6-3AD2-9B250ADA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Methods: Owl Surveys and Radio-telemetry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B0150314-C09A-6F83-D71A-89F6C603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Conducted annual surveys of both species, 2007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/>
              <a:t>2009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E07DB1CF-D940-2BFA-6114-49F6C898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Captured and radio-marked 29 spotted owls, 28 barred owls</a:t>
            </a:r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317097A4-317F-F1DB-D967-997895EAD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9075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Tracked owls using standardized radio-telemetry methods</a:t>
            </a: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C64FC726-AEA0-EF4E-8952-603C2321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0995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Individual owls monitored for an average of 593 days (~20 months)</a:t>
            </a:r>
          </a:p>
        </p:txBody>
      </p:sp>
      <p:sp>
        <p:nvSpPr>
          <p:cNvPr id="15368" name="Text Box 4">
            <a:extLst>
              <a:ext uri="{FF2B5EF4-FFF2-40B4-BE49-F238E27FC236}">
                <a16:creationId xmlns:a16="http://schemas.microsoft.com/office/drawing/2014/main" id="{BE4C9547-11C1-CCD5-ACF5-0153E3F0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003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Directly monitored space-use, habitat selection, and diets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1257EC53-C2E0-2ECA-4CE2-BCACFB9EECA3}"/>
              </a:ext>
            </a:extLst>
          </p:cNvPr>
          <p:cNvGrpSpPr/>
          <p:nvPr/>
        </p:nvGrpSpPr>
        <p:grpSpPr>
          <a:xfrm>
            <a:off x="134938" y="3962400"/>
            <a:ext cx="8856662" cy="2743200"/>
            <a:chOff x="134938" y="3962400"/>
            <a:chExt cx="8856662" cy="274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D89B758A-9186-6423-C02B-7324AD0FB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0538" y="3962400"/>
              <a:ext cx="5961062" cy="2743200"/>
              <a:chOff x="88900" y="3962400"/>
              <a:chExt cx="5961063" cy="2743200"/>
            </a:xfrm>
            <a:effectLst/>
          </p:grpSpPr>
          <p:pic>
            <p:nvPicPr>
              <p:cNvPr id="20" name="Picture 19" descr="PSK and WC_BF-1.jpg">
                <a:extLst>
                  <a:ext uri="{FF2B5EF4-FFF2-40B4-BE49-F238E27FC236}">
                    <a16:creationId xmlns:a16="http://schemas.microsoft.com/office/drawing/2014/main" id="{5DDE435F-237E-98BC-B9AB-BFEE5DF48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88900" y="3962400"/>
                <a:ext cx="2774950" cy="27432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 descr="Saragosa Telemetry.jpg">
                <a:extLst>
                  <a:ext uri="{FF2B5EF4-FFF2-40B4-BE49-F238E27FC236}">
                    <a16:creationId xmlns:a16="http://schemas.microsoft.com/office/drawing/2014/main" id="{49049274-3A1B-71C6-044A-89EED5EF4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2863850" y="3962400"/>
                <a:ext cx="3186113" cy="27432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2" name="Picture 11" descr="STVA Field Study Trapping 2.jpg">
              <a:extLst>
                <a:ext uri="{FF2B5EF4-FFF2-40B4-BE49-F238E27FC236}">
                  <a16:creationId xmlns:a16="http://schemas.microsoft.com/office/drawing/2014/main" id="{63232BB7-9897-8B1C-7A80-47DA7910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4938" y="3962400"/>
              <a:ext cx="2895600" cy="2743200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6" grpId="0"/>
      <p:bldP spid="15367" grpId="0"/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270882B2-13CD-FF74-D807-36516483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Methods: Owl Diets</a:t>
            </a:r>
          </a:p>
        </p:txBody>
      </p:sp>
      <p:pic>
        <p:nvPicPr>
          <p:cNvPr id="36867" name="Picture 2" descr="PC_BF-1 01-18-08.jpg">
            <a:extLst>
              <a:ext uri="{FF2B5EF4-FFF2-40B4-BE49-F238E27FC236}">
                <a16:creationId xmlns:a16="http://schemas.microsoft.com/office/drawing/2014/main" id="{2636264C-DA05-3FF2-66A6-80D79A533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838200"/>
            <a:ext cx="1879600" cy="28336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A423F5C8-01C1-2257-0D7E-636CCC269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556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 Collected owl pellets from roosts and </a:t>
            </a:r>
          </a:p>
          <a:p>
            <a:pPr eaLnBrk="1" fontAlgn="t" hangingPunct="1"/>
            <a:r>
              <a:rPr lang="en-US" altLang="en-US" sz="2000"/>
              <a:t>     nesting areas used by radio-marked owls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BEEEBF8-15CA-45BE-908B-5A0331B2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5695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 Estimated dietary composition by territory</a:t>
            </a:r>
          </a:p>
          <a:p>
            <a:pPr eaLnBrk="1" fontAlgn="t" hangingPunct="1">
              <a:buSzPct val="150000"/>
            </a:pPr>
            <a:r>
              <a:rPr lang="en-US" altLang="en-US" sz="2000"/>
              <a:t>      (</a:t>
            </a:r>
            <a:r>
              <a:rPr lang="en-US" altLang="en-US" sz="2000" i="1"/>
              <a:t>n</a:t>
            </a:r>
            <a:r>
              <a:rPr lang="en-US" altLang="en-US" sz="2000"/>
              <a:t> = 15 spotted owl, 24 barred owl)</a:t>
            </a:r>
          </a:p>
        </p:txBody>
      </p:sp>
      <p:pic>
        <p:nvPicPr>
          <p:cNvPr id="36870" name="Picture 7" descr="Shitten_STVA_nest_07.JPG">
            <a:extLst>
              <a:ext uri="{FF2B5EF4-FFF2-40B4-BE49-F238E27FC236}">
                <a16:creationId xmlns:a16="http://schemas.microsoft.com/office/drawing/2014/main" id="{F5059D89-B82B-7AE3-A439-D154807431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3733800"/>
            <a:ext cx="4035425" cy="3048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3" name="TextBox 9">
            <a:extLst>
              <a:ext uri="{FF2B5EF4-FFF2-40B4-BE49-F238E27FC236}">
                <a16:creationId xmlns:a16="http://schemas.microsoft.com/office/drawing/2014/main" id="{8E16D275-F851-BF39-D7BF-791ADF43A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828800"/>
            <a:ext cx="646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/>
              <a:t> Identified prey remains in pellets using</a:t>
            </a:r>
          </a:p>
          <a:p>
            <a:pPr eaLnBrk="1" fontAlgn="t" hangingPunct="1"/>
            <a:r>
              <a:rPr lang="en-US" altLang="en-US" sz="2000"/>
              <a:t>     dichotomous keys and local reference collection</a:t>
            </a:r>
          </a:p>
        </p:txBody>
      </p:sp>
      <p:pic>
        <p:nvPicPr>
          <p:cNvPr id="11" name="Picture 10" descr="LOC_BF-2 2-5-08.jpg">
            <a:extLst>
              <a:ext uri="{FF2B5EF4-FFF2-40B4-BE49-F238E27FC236}">
                <a16:creationId xmlns:a16="http://schemas.microsoft.com/office/drawing/2014/main" id="{7E7DD902-CF77-9821-DA42-CD5002080C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75163" y="3733800"/>
            <a:ext cx="4364037" cy="3048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FCE836AF-7E04-E0BB-9C4E-A26916CD3E7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211257" y="6232989"/>
            <a:ext cx="338554" cy="9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0" i="1" dirty="0">
                <a:solidFill>
                  <a:schemeClr val="bg1"/>
                </a:solidFill>
                <a:latin typeface="Arial" charset="0"/>
              </a:rPr>
              <a:t>©Patrick </a:t>
            </a:r>
            <a:r>
              <a:rPr lang="en-US" sz="1000" b="0" i="1" dirty="0" err="1">
                <a:solidFill>
                  <a:schemeClr val="bg1"/>
                </a:solidFill>
                <a:latin typeface="Arial" charset="0"/>
              </a:rPr>
              <a:t>Kolar</a:t>
            </a:r>
            <a:endParaRPr lang="en-US" sz="10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5">
            <a:extLst>
              <a:ext uri="{FF2B5EF4-FFF2-40B4-BE49-F238E27FC236}">
                <a16:creationId xmlns:a16="http://schemas.microsoft.com/office/drawing/2014/main" id="{E10504F6-EB6F-068A-091C-8BA6C8A4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14935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1A6B7E84-3152-F733-71B0-100BA718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047750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Spotted owl territory</a:t>
            </a:r>
          </a:p>
          <a:p>
            <a:pPr eaLnBrk="1" hangingPunct="1"/>
            <a:r>
              <a:rPr lang="en-US" altLang="en-US" sz="2000"/>
              <a:t>(15 pairs)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29116BE8-FF1E-D506-E044-1A071662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304800"/>
            <a:ext cx="333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/>
              <a:t>Results: Owl Surveys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12107</TotalTime>
  <Words>1046</Words>
  <Application>Microsoft Office PowerPoint</Application>
  <PresentationFormat>On-screen Show (4:3)</PresentationFormat>
  <Paragraphs>184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1_Default Design</vt:lpstr>
      <vt:lpstr>Dietary Overlap  between Northern Spotted Owls and Barred Owls in Western Oregon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Wiens</dc:creator>
  <cp:lastModifiedBy>Lum-Naihe, Christof Jurh duk - FS, AZ</cp:lastModifiedBy>
  <cp:revision>1290</cp:revision>
  <dcterms:created xsi:type="dcterms:W3CDTF">2008-11-08T19:59:40Z</dcterms:created>
  <dcterms:modified xsi:type="dcterms:W3CDTF">2025-08-04T18:25:10Z</dcterms:modified>
</cp:coreProperties>
</file>