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3" r:id="rId3"/>
    <p:sldId id="269" r:id="rId4"/>
    <p:sldId id="270" r:id="rId5"/>
    <p:sldId id="294" r:id="rId6"/>
    <p:sldId id="288" r:id="rId7"/>
    <p:sldId id="295" r:id="rId8"/>
    <p:sldId id="277" r:id="rId9"/>
    <p:sldId id="289" r:id="rId10"/>
    <p:sldId id="290" r:id="rId11"/>
    <p:sldId id="292" r:id="rId12"/>
    <p:sldId id="278" r:id="rId13"/>
    <p:sldId id="261" r:id="rId14"/>
    <p:sldId id="259" r:id="rId15"/>
    <p:sldId id="291" r:id="rId16"/>
    <p:sldId id="293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DDEE01EB-F86B-36AC-DC99-B0DDAE48FE1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DE7B8F5A-3439-CB41-986C-549B83BB2BC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DC86EF6B-E44F-9355-B97D-A68C46F6008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9" name="Rectangle 5">
            <a:extLst>
              <a:ext uri="{FF2B5EF4-FFF2-40B4-BE49-F238E27FC236}">
                <a16:creationId xmlns:a16="http://schemas.microsoft.com/office/drawing/2014/main" id="{6AEDFF15-10CD-1694-52BA-BC19B049513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D2DD983-B920-4D7A-AB17-703955D5FFC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1540DE-D990-1510-770C-10B9D3E2FD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25E6A-1B3F-017E-431A-6564EBB602C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D38FBA71-2E2D-4052-9361-3DCA39359454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71BC91C-6B13-153F-D447-D212F61A04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60A548E-F0AC-E2D4-F4C6-E07521FF9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6976E-471B-7036-D9AE-170DB71170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2A529-90A5-BB03-3E45-AB9A159DFE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C2AEBE-FBF1-4BFE-9E90-BF467FF82D7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E30487F3-417F-4A9C-F2D3-52DBFF8911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3A998803-E59C-09A5-C47A-82AF942C85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C79B9DF5-F590-9DF0-543D-E795DDAFB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E6B83831-450B-47B2-B2D1-125EF28ADCE4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15FD062A-B204-CCDA-5DC0-C735C3889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66F12BE1-0B78-B6E9-64E7-C7E2698713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621F4F4F-04D1-9E45-609C-3E4D7B7DE6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9996A15E-9E42-4559-9DDB-02B8AF3B0681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9BAF250-FCBD-DBD9-6946-5676B4158C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EFCAD66B-8AD7-D895-9D9D-819E07DDD5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A8AFD288-C972-31F4-BD63-35DDC66E86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BA4C87A-AF04-47EC-AC6F-09182A1DEF67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74F97512-C557-F578-5524-A466B0A4D3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5071BAD4-2745-D498-A12B-ED42C79A49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922B7FAE-7A2C-FFD1-2EF6-F0DFBDC613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1A624F64-A178-4371-A38F-7552ACD1E21A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F1897A70-99CA-8C2B-3869-3AF024B593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5C224B64-61B5-8144-35BF-B63B92DF73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BE2915AF-D619-980F-747A-829E4E1A6E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4945C77A-B1F3-4215-A0B2-23F838158CAA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00658923-55B4-8465-9CA1-AA7A1DFD6D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60E730E9-52C5-0E54-B081-0D7E6D3616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E147508A-003B-582D-92D1-0928C39357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65C28EDF-E734-462B-8C68-A94AAF3FAC17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CA689218-FC17-8FDF-EA35-D58A4F7ACD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6C051736-D5F6-9ECB-E999-C70ADFABE6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7F87B006-16AC-F056-B98C-1DCCFC019E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EA990AFF-9D67-47DC-9FAE-EDCA4FE95F22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5309605B-7062-DD5D-DBD8-B6D67BE584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9EB27565-415F-E749-3881-958B183C14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DD5A10BC-D0DB-AF7F-FDD7-CF268028B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2D99E268-592A-4811-8FBC-B0E3A1433215}" type="slidenum">
              <a:rPr lang="en-US" altLang="en-US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028102E9-BF36-3E83-31C7-B4C32AF33C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1209032B-77B0-E8D2-1F38-8463D9AC8D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D46A4993-3697-1F34-4723-8721A9465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D2A54ED2-DCE5-4688-BF80-A45B43163D26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EF47764-7B39-37BF-87FF-D8114544FD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E5E109CB-E35F-868D-1822-D365166385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40BCDD26-FCD0-2C6F-3D9F-9C0A190898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79DAD42A-AC47-41DA-8959-36944850E944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2BD1721B-2A3D-9326-7A1D-75F037FD6C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454578F7-2DC1-7878-A4AC-2BE7D58D87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5AE08541-A9DD-0616-1CFF-2BC994935C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FD8106C1-CF79-4D0D-AE71-B8201C7D9DE7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9A17A9EA-FEFE-4BA4-4B73-5E5603E709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DBB61C3F-57D9-FD1F-4111-BBA3E95D3C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0299BB8C-D555-AF81-66A7-4BD805278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26BD85FE-A512-4FCB-82D6-4D400868910A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6B19A21B-8EBC-1561-0591-66A9CB120C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B06F3F7A-3859-228C-0C4A-B4063EE668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2908FB30-26CC-85AA-CE5F-79CFE9CA8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68FE6B4F-F767-4D8A-913A-521A58EDB13C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7AD04548-7E4C-9CFF-30FB-56A65F4FA3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790A5CD6-5186-3A26-44BD-5F10680B00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734120FE-E65B-4F42-4142-47E30A7C0C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944FC942-3EB1-46AF-8B45-B774AE30CDE3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7AC700EB-E646-DFC5-4878-220054C9FD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7A6AA34D-9101-9F73-7C01-DF0CA5F18C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C6E6D72B-412E-D9DC-1EDB-973A11EC5E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94294305-CC4A-4C1D-8265-75CACC233C25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520494BC-49CA-7342-CDFB-20E4961319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F0A6F4D7-6393-F6FD-B0DF-8826A52056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586F88DF-5A07-7D1E-30EC-17091F5550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A19FE1C5-3CCE-4FC9-AD83-28C228183E2B}" type="slidenum">
              <a:rPr lang="en-US" altLang="en-US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A18AA64-1FA1-565F-5F7E-1DDCAC6F6DB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5A4C97CD-2952-FF8A-9C70-8673B18EA6D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FE28B49E-6ABD-1DC4-5F3D-D36918E8B54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CADB3B8C-685D-6000-D92D-BF9BEDCDFC6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C0F01562-D561-410C-FA54-8B23C966754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9708B38C-7DFF-B8DE-176E-077FE5C03E6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878B256A-4B14-10F1-C58B-D47B49E8B94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32DAE727-AE88-70C6-F414-67446288DE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35AA599-26CE-6858-FBC3-F67990D7AD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B373628C-795B-1A5D-4E51-671F7B614C8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E1E69E5F-25E3-DE5E-6BFA-EAC3697FF2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A16B27F7-DFC1-3393-AFC0-42A0463E34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19C6FB6-232E-45CB-A633-034B98E23C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889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6173E2-83E0-3C43-F070-7A9476D0C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4B68C7D-84C2-2545-B262-4774E28A269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07979-BD4B-4D7F-81AD-1C43C939365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CEFF550-85B2-2A24-6360-FDA6A632172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3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3C177C4-4800-74F2-F5E0-3F6213FC20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74D9B9E-D2DA-0237-E1C3-9F20D329686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26A318-90E4-4359-9CCC-429283F021A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63C562A9-B818-06BC-CE48-5CBBC96F6B5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91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1F57115-E333-77FF-5B35-8A48874B42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F0AEEB6-A85E-FEBF-FEDE-629E9A1D69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CC56FF-0866-43EC-A86D-81A87108414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075BB4D-4F6D-3010-A06E-5553027D876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33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3D6865-4D4A-149E-7334-15AD2723F6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89AAD8-86E0-BD1E-1D5E-9DC6D52EBFE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1D47FF-4DCD-489E-B4E6-1965CDCBAB6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669E4DCC-E748-D8F8-0134-BBA7F691160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3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9AA3B71-F24C-5A70-7A7E-842948145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EF80A3A-DDFC-9DB5-682D-91A8CEFFD06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6F7DA-FAE5-4695-B03C-8DF8DA3845A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B98773B-82D1-57A5-6848-23B8614142C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7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5889FB9-B0C9-1D79-F94F-6A678D95A7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2468A56-E35D-0CE2-B9F2-FA8CC1683A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BBCDEC-8C75-400C-AD97-8B94E748E6B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AFD7995-F63A-CDC8-FDCA-0B905C9CEBA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3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BFB709C-B26C-8AC1-7299-C3C3E3AFDE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218F93F-EF08-6584-3579-96D97AD40D6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6FD43-90F6-4D61-B05D-92BA732DBB9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CDDD6A1-EF2B-58A7-15E7-FC044A9CCE0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00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A5BDEF0-3502-9665-E504-E12D545343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911E505-B3C1-E415-24B5-DAB69A41ED8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7E8E1-9811-4301-8C20-E6242A75772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0CCE8C07-5968-47B7-2CDF-F611DA411B1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7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3F6F25-29DD-520A-9E3E-635B3F2ED0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61C964-2979-3F48-2447-0329FBDC492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37B8C-D186-413C-A31F-BD19B13BEB5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A5DB6A0B-EA69-AC6A-0493-769048D01A7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36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01C61E6-C5BC-133B-EA36-7C5CA67DE2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7A7C4CB-CA72-AB75-57A5-4C75E6115CB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5AA93-63FC-4C7D-B6CE-96B32A6DDB3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9862341-5422-85BD-AB2E-5EF92D3AE8A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28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449EF85-98E0-077C-055E-7D61CF5ABB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3120B11-7937-2DC0-E77B-4F76D8F2C55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A676F-1709-47D6-8204-DADBC599FB7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B7B1623-8204-C076-C084-B342D45AF78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6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6DC68E3-5918-1E4B-43D0-801EE0B6FD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DF1F699-013F-36DA-78F4-0AA8CCBD042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E200A3-27C4-43FE-AE2C-EAE781D2546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9DAE980-DE76-B1B0-2288-A7FF528031F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9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009AA7D-8D8C-B762-3055-7A221C19E9F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9C1E9F4-1A78-C17D-3FB2-C6C03AED9B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BF48B5CE-5AA6-4698-AF51-F4EAB680A9C5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4100" name="Group 4">
            <a:extLst>
              <a:ext uri="{FF2B5EF4-FFF2-40B4-BE49-F238E27FC236}">
                <a16:creationId xmlns:a16="http://schemas.microsoft.com/office/drawing/2014/main" id="{C0C50ED8-6CA2-62B3-B6DA-828C18F1E87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104" name="Group 5">
              <a:extLst>
                <a:ext uri="{FF2B5EF4-FFF2-40B4-BE49-F238E27FC236}">
                  <a16:creationId xmlns:a16="http://schemas.microsoft.com/office/drawing/2014/main" id="{F6061E0A-10D9-5285-8766-9AA83BF7D4F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>
                <a:extLst>
                  <a:ext uri="{FF2B5EF4-FFF2-40B4-BE49-F238E27FC236}">
                    <a16:creationId xmlns:a16="http://schemas.microsoft.com/office/drawing/2014/main" id="{C796C0E8-6D7A-D009-DB2F-CCC7E33C225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71" name="Freeform 7">
                <a:extLst>
                  <a:ext uri="{FF2B5EF4-FFF2-40B4-BE49-F238E27FC236}">
                    <a16:creationId xmlns:a16="http://schemas.microsoft.com/office/drawing/2014/main" id="{88F08020-FF10-B98F-7BA3-A3242C1F0C6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72" name="Freeform 8">
                <a:extLst>
                  <a:ext uri="{FF2B5EF4-FFF2-40B4-BE49-F238E27FC236}">
                    <a16:creationId xmlns:a16="http://schemas.microsoft.com/office/drawing/2014/main" id="{B0F76521-B9B9-AE82-A205-50843F54A66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FCD9ECA4-9AC3-2464-07CA-EF65691BF90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74" name="Freeform 10">
                <a:extLst>
                  <a:ext uri="{FF2B5EF4-FFF2-40B4-BE49-F238E27FC236}">
                    <a16:creationId xmlns:a16="http://schemas.microsoft.com/office/drawing/2014/main" id="{6175626A-61B4-5625-3329-C708E8ADD60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275" name="Freeform 11">
              <a:extLst>
                <a:ext uri="{FF2B5EF4-FFF2-40B4-BE49-F238E27FC236}">
                  <a16:creationId xmlns:a16="http://schemas.microsoft.com/office/drawing/2014/main" id="{E4488ADC-6D35-13DE-7693-2AA4BF07E9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" name="Freeform 12">
              <a:extLst>
                <a:ext uri="{FF2B5EF4-FFF2-40B4-BE49-F238E27FC236}">
                  <a16:creationId xmlns:a16="http://schemas.microsoft.com/office/drawing/2014/main" id="{178205DC-29A4-64CB-DBCD-E2A997A575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277" name="Rectangle 13">
            <a:extLst>
              <a:ext uri="{FF2B5EF4-FFF2-40B4-BE49-F238E27FC236}">
                <a16:creationId xmlns:a16="http://schemas.microsoft.com/office/drawing/2014/main" id="{EAC52AB7-4B33-B4A7-F77E-58FA818B9DE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>
            <a:extLst>
              <a:ext uri="{FF2B5EF4-FFF2-40B4-BE49-F238E27FC236}">
                <a16:creationId xmlns:a16="http://schemas.microsoft.com/office/drawing/2014/main" id="{F7BF40FF-4C74-6561-3808-81778F9CA3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>
            <a:extLst>
              <a:ext uri="{FF2B5EF4-FFF2-40B4-BE49-F238E27FC236}">
                <a16:creationId xmlns:a16="http://schemas.microsoft.com/office/drawing/2014/main" id="{DA3426AF-71E3-8C21-3857-5DA4F46B95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5C32C06-4DB0-9770-8EA3-2313031245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The NWFP and Riparian Reserves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FBEE603-0AAA-D5AC-8B60-ADF6CB67F72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An </a:t>
            </a:r>
            <a:r>
              <a:rPr lang="en-US" sz="3600" dirty="0"/>
              <a:t>overview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B0D8438C-9C80-B19F-23FB-930D7D70032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Stagnant Riparian Stands</a:t>
            </a:r>
          </a:p>
        </p:txBody>
      </p:sp>
      <p:pic>
        <p:nvPicPr>
          <p:cNvPr id="15363" name="Picture 3" descr="MTunit5b">
            <a:extLst>
              <a:ext uri="{FF2B5EF4-FFF2-40B4-BE49-F238E27FC236}">
                <a16:creationId xmlns:a16="http://schemas.microsoft.com/office/drawing/2014/main" id="{37CD08EC-4B4A-D3AD-C9D1-4CC980D29AD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338" y="1600200"/>
            <a:ext cx="67897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E5335-7003-7675-2921-23F9D5D49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What does the rest of the watershed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8FE1B-5863-2B85-E97B-7A446DADC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/>
              <a:t>Stream Surveys – do streams currently have adequate wood, or are they short?</a:t>
            </a:r>
          </a:p>
          <a:p>
            <a:pPr eaLnBrk="1" hangingPunct="1">
              <a:defRPr/>
            </a:pPr>
            <a:endParaRPr lang="en-US" sz="3600" dirty="0"/>
          </a:p>
          <a:p>
            <a:pPr eaLnBrk="1" hangingPunct="1">
              <a:defRPr/>
            </a:pPr>
            <a:r>
              <a:rPr lang="en-US" sz="3600" dirty="0"/>
              <a:t>Riparian Age Classes – Are there other sources of all sizes of wood?  </a:t>
            </a:r>
          </a:p>
          <a:p>
            <a:pPr eaLnBrk="1" hangingPunct="1">
              <a:defRPr/>
            </a:pPr>
            <a:endParaRPr lang="en-US" sz="3600" dirty="0"/>
          </a:p>
          <a:p>
            <a:pPr eaLnBrk="1" hangingPunct="1">
              <a:defRPr/>
            </a:pPr>
            <a:r>
              <a:rPr lang="en-US" sz="3600" dirty="0"/>
              <a:t>What are the streams like?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5">
            <a:extLst>
              <a:ext uri="{FF2B5EF4-FFF2-40B4-BE49-F238E27FC236}">
                <a16:creationId xmlns:a16="http://schemas.microsoft.com/office/drawing/2014/main" id="{4AC697D6-7042-C44F-D9B0-F6ECDFC17D5E}"/>
              </a:ext>
            </a:extLst>
          </p:cNvPr>
          <p:cNvGraphicFramePr>
            <a:graphicFrameLocks noChangeAspect="1"/>
          </p:cNvGraphicFramePr>
          <p:nvPr>
            <p:ph/>
          </p:nvPr>
        </p:nvGraphicFramePr>
        <p:xfrm>
          <a:off x="785813" y="274638"/>
          <a:ext cx="7572375" cy="585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543800" imgH="5829300" progId="AcroExch.Document.7">
                  <p:embed/>
                </p:oleObj>
              </mc:Choice>
              <mc:Fallback>
                <p:oleObj name="Acrobat Document" r:id="rId3" imgW="7543800" imgH="5829300" progId="AcroExch.Document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274638"/>
                        <a:ext cx="7572375" cy="585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McKenzieScenicPool">
            <a:extLst>
              <a:ext uri="{FF2B5EF4-FFF2-40B4-BE49-F238E27FC236}">
                <a16:creationId xmlns:a16="http://schemas.microsoft.com/office/drawing/2014/main" id="{788A7A47-2C7E-FDC0-1BD3-599E7893989B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100" y="228600"/>
            <a:ext cx="6019800" cy="601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7">
            <a:extLst>
              <a:ext uri="{FF2B5EF4-FFF2-40B4-BE49-F238E27FC236}">
                <a16:creationId xmlns:a16="http://schemas.microsoft.com/office/drawing/2014/main" id="{9CC1DB7A-0E22-1849-1AB3-585A9736C836}"/>
              </a:ext>
            </a:extLst>
          </p:cNvPr>
          <p:cNvGraphicFramePr>
            <a:graphicFrameLocks noChangeAspect="1"/>
          </p:cNvGraphicFramePr>
          <p:nvPr>
            <p:ph sz="half" idx="4294967295"/>
          </p:nvPr>
        </p:nvGraphicFramePr>
        <p:xfrm>
          <a:off x="628650" y="800100"/>
          <a:ext cx="78867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4628571" imgH="9752381" progId="MSPhotoEd.3">
                  <p:embed/>
                </p:oleObj>
              </mc:Choice>
              <mc:Fallback>
                <p:oleObj name="Photo Editor Photo" r:id="rId3" imgW="14628571" imgH="9752381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800100"/>
                        <a:ext cx="78867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CB52D-461E-468D-2EF8-CD3CB690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/>
              <a:t>Riparian Reserves are about more than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07D0D-690A-46AD-FFC4-5A0534E01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Management Strategies must be developed inter-disciplinarily</a:t>
            </a:r>
          </a:p>
          <a:p>
            <a:pPr eaLnBrk="1" hangingPunct="1">
              <a:defRPr/>
            </a:pPr>
            <a:r>
              <a:rPr lang="en-US" dirty="0"/>
              <a:t>Management Strategies must consider multiple scales and evaluate potential trade offs relevant at different scales</a:t>
            </a:r>
          </a:p>
          <a:p>
            <a:pPr eaLnBrk="1" hangingPunct="1">
              <a:defRPr/>
            </a:pPr>
            <a:r>
              <a:rPr lang="en-US" dirty="0"/>
              <a:t>Even a passive “No Action” decisions can involve trade offs with regard to lost restoration opportunities or maintenance of other objectives</a:t>
            </a:r>
          </a:p>
          <a:p>
            <a:pPr eaLnBrk="1" hangingPunct="1">
              <a:defRPr/>
            </a:pPr>
            <a:endParaRPr lang="en-US" sz="3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1">
            <a:extLst>
              <a:ext uri="{FF2B5EF4-FFF2-40B4-BE49-F238E27FC236}">
                <a16:creationId xmlns:a16="http://schemas.microsoft.com/office/drawing/2014/main" id="{686FB6DB-2DEA-97BF-0781-E527C2AD1A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0" y="220663"/>
          <a:ext cx="5410200" cy="641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9523810" imgH="14323810" progId="MSPhotoEd.3">
                  <p:embed/>
                </p:oleObj>
              </mc:Choice>
              <mc:Fallback>
                <p:oleObj name="Photo Editor Photo" r:id="rId3" imgW="9523810" imgH="14323810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20663"/>
                        <a:ext cx="5410200" cy="641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7D0EE0C-3E76-35B1-2157-06F13AE8DCB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 Little History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F2CAC75-13E7-1D39-368E-7EC0928954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7172" name="Picture 1">
            <a:extLst>
              <a:ext uri="{FF2B5EF4-FFF2-40B4-BE49-F238E27FC236}">
                <a16:creationId xmlns:a16="http://schemas.microsoft.com/office/drawing/2014/main" id="{3CB0A911-440F-B170-02EA-B98DFA674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315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38094112-8037-F828-DABA-FC6B4F8B73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Aquatic Conservation Strategy</a:t>
            </a:r>
            <a:br>
              <a:rPr lang="en-US" dirty="0"/>
            </a:br>
            <a:r>
              <a:rPr lang="en-US" dirty="0"/>
              <a:t>(ACS)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D7276111-D6E2-B27F-0211-FF2378712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Watershed Analysis</a:t>
            </a:r>
          </a:p>
          <a:p>
            <a:pPr lvl="1" eaLnBrk="1" hangingPunct="1">
              <a:defRPr/>
            </a:pPr>
            <a:r>
              <a:rPr lang="en-US" dirty="0"/>
              <a:t>Landscape Scale Assessment of Important Physical, Biological, Chemical, and Social Processes</a:t>
            </a:r>
          </a:p>
          <a:p>
            <a:pPr eaLnBrk="1" hangingPunct="1">
              <a:defRPr/>
            </a:pPr>
            <a:r>
              <a:rPr lang="en-US" dirty="0"/>
              <a:t>Key Watersheds</a:t>
            </a:r>
          </a:p>
          <a:p>
            <a:pPr lvl="1" eaLnBrk="1" hangingPunct="1">
              <a:defRPr/>
            </a:pPr>
            <a:r>
              <a:rPr lang="en-US" dirty="0"/>
              <a:t>Establish Extra Protection in areas providing </a:t>
            </a:r>
            <a:r>
              <a:rPr lang="en-US" dirty="0" err="1"/>
              <a:t>refugia</a:t>
            </a:r>
            <a:r>
              <a:rPr lang="en-US" dirty="0"/>
              <a:t> for </a:t>
            </a:r>
            <a:r>
              <a:rPr lang="en-US" dirty="0" err="1"/>
              <a:t>salmonid</a:t>
            </a:r>
            <a:r>
              <a:rPr lang="en-US" dirty="0"/>
              <a:t> species</a:t>
            </a:r>
          </a:p>
          <a:p>
            <a:pPr eaLnBrk="1" hangingPunct="1">
              <a:defRPr/>
            </a:pPr>
            <a:r>
              <a:rPr lang="en-US" dirty="0"/>
              <a:t>Restoration</a:t>
            </a:r>
          </a:p>
          <a:p>
            <a:pPr eaLnBrk="1" hangingPunct="1">
              <a:defRPr/>
            </a:pPr>
            <a:r>
              <a:rPr lang="en-US" dirty="0"/>
              <a:t>Riparian Reserves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C310C5F-5284-0099-9670-5C10D9048FA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Riparian Reserves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D2B0C09A-521F-1C22-E67B-BAE76A86F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 </a:t>
            </a:r>
            <a:r>
              <a:rPr lang="en-US" sz="3600" dirty="0"/>
              <a:t>Land Allocation where the management emphasis is on meeting ACS Objectives</a:t>
            </a:r>
          </a:p>
          <a:p>
            <a:pPr eaLnBrk="1" hangingPunct="1">
              <a:defRPr/>
            </a:pPr>
            <a:r>
              <a:rPr lang="en-US" sz="3600" dirty="0"/>
              <a:t>Include: Streams, Floodplains, Inner gorges, Extent of Riparian vegetation (Riparian Area)</a:t>
            </a:r>
          </a:p>
          <a:p>
            <a:pPr eaLnBrk="1" hangingPunct="1">
              <a:defRPr/>
            </a:pPr>
            <a:r>
              <a:rPr lang="en-US" sz="3600" dirty="0"/>
              <a:t> Extend a minimum distance from the stream, depending on type of stream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8128C-E657-D237-8722-1DCC06487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Minimum Distances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5594-1F3D-7F6B-21CF-03DE69132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Fish Bearing Streams – The greater of two site potential tree heights or 300 feet</a:t>
            </a:r>
          </a:p>
          <a:p>
            <a:pPr>
              <a:defRPr/>
            </a:pPr>
            <a:r>
              <a:rPr lang="en-US" dirty="0"/>
              <a:t>Perennial Streams – The greater of one site potential tree height or 150 feet</a:t>
            </a:r>
          </a:p>
          <a:p>
            <a:pPr>
              <a:defRPr/>
            </a:pPr>
            <a:r>
              <a:rPr lang="en-US" dirty="0"/>
              <a:t>Intermittent  streams – The greater of one site potential tree height or 100 feet</a:t>
            </a:r>
          </a:p>
          <a:p>
            <a:pPr>
              <a:defRPr/>
            </a:pPr>
            <a:r>
              <a:rPr lang="en-US" dirty="0"/>
              <a:t>Natural lakes and ponds - The greater of two site potential tree heights or 300 feet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60A5F1BC-E419-2CAA-D8E7-A5A502566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>
            <a:extLst>
              <a:ext uri="{FF2B5EF4-FFF2-40B4-BE49-F238E27FC236}">
                <a16:creationId xmlns:a16="http://schemas.microsoft.com/office/drawing/2014/main" id="{99F35567-E845-DF62-519E-7E9049FB1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524000"/>
            <a:ext cx="5486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4400"/>
              <a:t>Amended not Replaced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>
            <a:extLst>
              <a:ext uri="{FF2B5EF4-FFF2-40B4-BE49-F238E27FC236}">
                <a16:creationId xmlns:a16="http://schemas.microsoft.com/office/drawing/2014/main" id="{CD043480-2633-271A-4D6D-DD00CD7D67BC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2FB3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Thinning?</a:t>
            </a:r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2BCAF246-FFCC-9DF9-F00A-16A3305C0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TM-1. Prohibit timber harvest, including fuel wood cutting, in Riparian Reserves, except as described below. Riparian Reserve acres shall not be included in calculations of the timber base.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c. Apply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silvicultural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practices for Riparian Reserves to control stocking, reestablish and manage stands, and acquire desired vegetation     characteristics needed to attain Aquatic Conservation Strategy objectives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6F61-B9AD-3689-F8C6-4837DD698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When is thinning appropriate?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12434-F7F8-6136-CFA7-0B09D6721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/>
              <a:t>Whenever thinning can be identified as an effective means to meet specific ACS objectives.</a:t>
            </a:r>
          </a:p>
          <a:p>
            <a:pPr eaLnBrk="1" hangingPunct="1">
              <a:defRPr/>
            </a:pPr>
            <a:r>
              <a:rPr lang="en-US" sz="3600" dirty="0"/>
              <a:t>Whenever  the benefit of meeting the identified objectives outweigh possible adverse effects on other ACS objectives</a:t>
            </a:r>
          </a:p>
          <a:p>
            <a:pPr eaLnBrk="1" hangingPunct="1">
              <a:defRPr/>
            </a:pPr>
            <a:r>
              <a:rPr lang="en-US" sz="3600" dirty="0"/>
              <a:t>These are context sensitive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725</TotalTime>
  <Words>379</Words>
  <Application>Microsoft Office PowerPoint</Application>
  <PresentationFormat>On-screen Show (4:3)</PresentationFormat>
  <Paragraphs>56</Paragraphs>
  <Slides>16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Garamond</vt:lpstr>
      <vt:lpstr>Arial</vt:lpstr>
      <vt:lpstr>Wingdings</vt:lpstr>
      <vt:lpstr>Calibri</vt:lpstr>
      <vt:lpstr>Stream</vt:lpstr>
      <vt:lpstr>Adobe Acrobat Document</vt:lpstr>
      <vt:lpstr>Microsoft Photo Editor 3.0 Photo</vt:lpstr>
      <vt:lpstr>The NWFP and Riparian Reserves</vt:lpstr>
      <vt:lpstr>A Little History</vt:lpstr>
      <vt:lpstr>Aquatic Conservation Strategy (ACS)</vt:lpstr>
      <vt:lpstr>Riparian Reserves</vt:lpstr>
      <vt:lpstr>Minimum Distances</vt:lpstr>
      <vt:lpstr>PowerPoint Presentation</vt:lpstr>
      <vt:lpstr>PowerPoint Presentation</vt:lpstr>
      <vt:lpstr>PowerPoint Presentation</vt:lpstr>
      <vt:lpstr>When is thinning appropriate?</vt:lpstr>
      <vt:lpstr>Stagnant Riparian Stands</vt:lpstr>
      <vt:lpstr>What does the rest of the watershed look like?</vt:lpstr>
      <vt:lpstr>PowerPoint Presentation</vt:lpstr>
      <vt:lpstr>PowerPoint Presentation</vt:lpstr>
      <vt:lpstr>PowerPoint Presentation</vt:lpstr>
      <vt:lpstr>Riparian Reserves are about more than fish</vt:lpstr>
      <vt:lpstr>PowerPoint Presentation</vt:lpstr>
    </vt:vector>
  </TitlesOfParts>
  <Company>USDA 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From Our National Forests</dc:title>
  <dc:creator>FSDefaultUser</dc:creator>
  <cp:lastModifiedBy>Lum-Naihe, Christof Jurh duk - FS, AZ</cp:lastModifiedBy>
  <cp:revision>24</cp:revision>
  <dcterms:created xsi:type="dcterms:W3CDTF">2008-05-13T21:39:03Z</dcterms:created>
  <dcterms:modified xsi:type="dcterms:W3CDTF">2025-08-04T18:20:30Z</dcterms:modified>
</cp:coreProperties>
</file>