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305" r:id="rId3"/>
    <p:sldId id="312" r:id="rId4"/>
    <p:sldId id="278" r:id="rId5"/>
    <p:sldId id="300" r:id="rId6"/>
    <p:sldId id="275" r:id="rId7"/>
    <p:sldId id="276" r:id="rId8"/>
    <p:sldId id="265" r:id="rId9"/>
    <p:sldId id="269" r:id="rId10"/>
    <p:sldId id="268" r:id="rId11"/>
    <p:sldId id="289" r:id="rId12"/>
    <p:sldId id="303" r:id="rId13"/>
    <p:sldId id="304" r:id="rId14"/>
    <p:sldId id="290" r:id="rId15"/>
    <p:sldId id="291" r:id="rId16"/>
    <p:sldId id="279" r:id="rId17"/>
    <p:sldId id="292" r:id="rId18"/>
    <p:sldId id="280" r:id="rId19"/>
    <p:sldId id="283" r:id="rId20"/>
    <p:sldId id="293" r:id="rId21"/>
    <p:sldId id="285" r:id="rId22"/>
    <p:sldId id="286" r:id="rId23"/>
    <p:sldId id="287" r:id="rId24"/>
    <p:sldId id="306" r:id="rId25"/>
    <p:sldId id="307" r:id="rId26"/>
    <p:sldId id="308" r:id="rId27"/>
    <p:sldId id="309" r:id="rId28"/>
    <p:sldId id="310" r:id="rId29"/>
    <p:sldId id="294" r:id="rId30"/>
    <p:sldId id="311" r:id="rId31"/>
    <p:sldId id="295" r:id="rId32"/>
    <p:sldId id="297" r:id="rId33"/>
    <p:sldId id="30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66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66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66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66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66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66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66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66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66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33CC"/>
    <a:srgbClr val="0066CC"/>
    <a:srgbClr val="FFFF66"/>
    <a:srgbClr val="CCFFFF"/>
    <a:srgbClr val="000099"/>
    <a:srgbClr val="00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8" autoAdjust="0"/>
    <p:restoredTop sz="90929"/>
  </p:normalViewPr>
  <p:slideViewPr>
    <p:cSldViewPr>
      <p:cViewPr varScale="1">
        <p:scale>
          <a:sx n="66" d="100"/>
          <a:sy n="66" d="100"/>
        </p:scale>
        <p:origin x="19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969B46C-3CD2-F880-B843-B09F91046B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D52247B-2369-1D69-0DF1-A6577D1E33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BC1BC995-19C6-8092-BECC-3E76D30EEE6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E75E7827-48EF-99FF-5421-E4E9451AF0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B13E92BB-6A49-680F-CF17-B8770B12D3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6632026D-4939-66C0-EDC2-2181B423E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F3A42A-456E-4D9A-B199-C8BE9E5A3F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9E9A6A35-D56C-1F01-1ECE-FC26F8087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1674811-E9E6-453A-8F1C-ECF3E8C945DA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78EA8A3-4746-0375-34E9-3410B0FEBA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38CD1F1-F046-DA04-B4C2-EBD161FF3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oo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7A768E-3E39-AF3E-FE9D-5F720B0E9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6D820-B47B-4457-428F-FDD477816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E5E20-0951-DB90-69AB-279AC62DA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9E138-7CDA-480B-84D3-9929C8455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264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3EF344-A1A3-5DF3-0AA9-224AC02E7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49AB0F-1D33-ACDE-C0E0-F8C83897B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3822B3-F50E-3727-CF32-3D0216635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28E9F-CB9B-4A52-A49A-257B0A574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8778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302219-AC91-5EB5-8E90-29200473E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146BB-D46C-2FA7-4A36-A972913A60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1DB1B-112D-3E72-7574-CDDCF2F6A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08E9C-58B8-43AA-ADE0-1AC05773C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9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B4BB4-6BF6-061A-8D79-BF7912B30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C86446-B2CB-C1DB-ED44-1DCA02C98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A5426E-AD50-C3C5-6779-A59E10AAB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05D17-C8F4-48A6-9C4A-DEAFFD859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7914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223C3-50C9-9418-EDC9-B14D52F5A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01900-8704-3538-8C25-104C96326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CAF7A-FE5F-0255-0272-7B8FD8A12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D1EBE-B3E3-4D31-9E93-4A56C5CC0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398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5C7D3E-2ABB-0DBB-9374-5774C87B3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BCA6AA-6848-A411-D83B-F7A9AAE67B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D81662-B163-6C9A-56F1-8664144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1887D-F06F-48C3-94D7-6569D8C84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7185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9F380-E1B0-A5E5-6123-571320CCD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0280F-8C89-1835-6A88-7A5F358E7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BEEC22-A563-E940-FC73-B6E610DFA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3088F-5F68-42A1-A314-AD91DFAF3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938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1D47D8-9190-EAD5-E73B-72D0BE1A6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3E55B-A3F5-8B5B-AABF-D7D2C8B61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3CD37-E676-1C34-FAA0-36E9926E0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4CB08-D6DF-417A-917A-D742EBF17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0331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D88422-DDAA-3C11-5F4C-07378A37D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9EA786-797E-086A-B312-FB6B59B6C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505D21-672F-6670-02EA-0C4E1297E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F88D0-4A0D-4ED9-8215-E28571BB3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1347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BC3785-513D-8FED-F5C6-08E1BAF52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1CBC19-F0D9-FA68-AE53-697EFDD15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B8287D-4053-D264-C220-EC08ED42B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80EB6-EA6D-47F9-A650-187D0BA5C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9621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305F31-85A5-FB20-1583-17A9A988A0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FBDEF6-F1B1-D135-B0C4-CEBDCB4E8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7FC6C9-C5D8-AA40-9A5C-EAC3738CC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BA31C-5104-40A2-B548-BB8668C02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4558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475C25-99D0-20F0-1654-4939DF9AD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3539A-8A33-8B5C-30F8-CC1D5DC8B9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BCC6C-C568-507A-2D60-51E8A931C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9A619-3A5F-4DA8-9608-F0B037E1A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0018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E9B389-92C3-E805-7403-CD87B4F60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0BB76-7E01-BAA7-B703-46E89C5EA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78FA3-5B4B-711F-6970-50BF91EA5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2568E-BA2F-4E5B-9F84-CFC27E557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9343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51B4B2-B964-81AF-A9C2-D1286366D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C416BD-2DE4-6C21-3FE6-50DD1E1B2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5DAB92-49C4-4063-B46A-7B6B449C7D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F49159-EC1C-A0B3-EAF3-17E5D3F78F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FAEA4D-AD40-49FC-E95C-D2E3D6C154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4538F4F0-EC9C-4BF4-9605-0EBF768AD0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>
            <a:extLst>
              <a:ext uri="{FF2B5EF4-FFF2-40B4-BE49-F238E27FC236}">
                <a16:creationId xmlns:a16="http://schemas.microsoft.com/office/drawing/2014/main" id="{E84ED138-434F-1A5B-DEAE-758CE0EC7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solidFill>
                  <a:srgbClr val="FFFF66"/>
                </a:solidFill>
                <a:latin typeface="Comic Sans MS" panose="030F0702030302020204" pitchFamily="66" charset="0"/>
              </a:rPr>
              <a:t>INFLUENCE OF COMMERCIAL THINNING OF DOUGLAS-FIR FORESTS ON POPULATION PARAMETERS OF NORTHERN FLYING SQUIRRELS AND TOWNSEND’S CHIPMUNKS</a:t>
            </a:r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B0C9F66-1498-5B80-10F9-D40FD432B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Comic Sans MS" panose="030F0702030302020204" pitchFamily="66" charset="0"/>
              </a:rPr>
              <a:t>Robert G. Anthony &amp; Douglas M. Gomez</a:t>
            </a:r>
          </a:p>
          <a:p>
            <a:pPr lvl="1" eaLnBrk="1" hangingPunct="1">
              <a:buFontTx/>
              <a:buNone/>
            </a:pPr>
            <a:r>
              <a:rPr lang="en-US" altLang="en-US" sz="1800">
                <a:solidFill>
                  <a:srgbClr val="FFFF66"/>
                </a:solidFill>
                <a:latin typeface="Comic Sans MS" panose="030F0702030302020204" pitchFamily="66" charset="0"/>
              </a:rPr>
              <a:t>Oregon Cooperative Fish &amp; Wildlife Research Unit, Dept. of Fisheries and Wildlife, Oregon State University, Corvallis, OR</a:t>
            </a:r>
          </a:p>
          <a:p>
            <a:pPr lvl="1" eaLnBrk="1" hangingPunct="1">
              <a:buFontTx/>
              <a:buNone/>
            </a:pPr>
            <a:endParaRPr lang="en-US" altLang="en-US" sz="180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Comic Sans MS" panose="030F0702030302020204" pitchFamily="66" charset="0"/>
              </a:rPr>
              <a:t>John P. Hayes</a:t>
            </a:r>
          </a:p>
          <a:p>
            <a:pPr lvl="1" eaLnBrk="1" hangingPunct="1">
              <a:buFontTx/>
              <a:buNone/>
            </a:pPr>
            <a:r>
              <a:rPr lang="en-US" altLang="en-US" sz="1800">
                <a:solidFill>
                  <a:srgbClr val="FFFF66"/>
                </a:solidFill>
                <a:latin typeface="Comic Sans MS" panose="030F0702030302020204" pitchFamily="66" charset="0"/>
              </a:rPr>
              <a:t>Formally with: Department of Forest Science, Oregon State University, Corvallis, OR</a:t>
            </a:r>
          </a:p>
          <a:p>
            <a:pPr lvl="1" eaLnBrk="1" hangingPunct="1"/>
            <a:endParaRPr lang="en-US" altLang="en-US" sz="180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lvl="1" eaLnBrk="1" hangingPunct="1"/>
            <a:endParaRPr lang="en-US" altLang="en-US" sz="180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lvl="1" eaLnBrk="1" hangingPunct="1">
              <a:buFontTx/>
              <a:buNone/>
            </a:pPr>
            <a:endParaRPr lang="en-US" altLang="en-US" sz="180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BDE6ACF-46EE-B650-23E4-FFA2DEB53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AAE5D512-D85B-F1A0-A259-F78E9C639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70100"/>
            <a:ext cx="2476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Heavy</a:t>
            </a:r>
          </a:p>
          <a:p>
            <a:pPr algn="ctr" eaLnBrk="1" hangingPunct="1"/>
            <a:r>
              <a:rPr lang="en-US" altLang="en-US" sz="3600"/>
              <a:t>Thinning</a:t>
            </a:r>
          </a:p>
          <a:p>
            <a:pPr algn="ctr" eaLnBrk="1" hangingPunct="1"/>
            <a:r>
              <a:rPr lang="en-US" altLang="en-US" sz="3600"/>
              <a:t>Treatment</a:t>
            </a: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24AEA1AF-448F-5F5D-5B0C-E46B7C1F8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4997450"/>
            <a:ext cx="671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Thinned to roughly 60-85 TPA</a:t>
            </a:r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B9CA69E5-74C7-2B65-352A-FB8491E9B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5591175"/>
            <a:ext cx="88185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Designed to increase light to understory</a:t>
            </a:r>
          </a:p>
          <a:p>
            <a:pPr algn="ctr" eaLnBrk="1" hangingPunct="1"/>
            <a:r>
              <a:rPr lang="en-US" altLang="en-US" sz="3600"/>
              <a:t>and accelerate tree growth</a:t>
            </a: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D6B245B8-22A7-FD95-9DA0-1E2581C49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228600"/>
            <a:ext cx="671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/>
              <a:t>Tillamook Thinning Study</a:t>
            </a:r>
          </a:p>
        </p:txBody>
      </p:sp>
      <p:pic>
        <p:nvPicPr>
          <p:cNvPr id="11271" name="Picture 11" descr="trees">
            <a:extLst>
              <a:ext uri="{FF2B5EF4-FFF2-40B4-BE49-F238E27FC236}">
                <a16:creationId xmlns:a16="http://schemas.microsoft.com/office/drawing/2014/main" id="{6BBDAC01-36B7-FC65-D9E7-6740F433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57912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7CD1FAD-5E67-0225-A358-3ED62BF35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FFFF66"/>
                </a:solidFill>
                <a:latin typeface="Comic Sans MS" panose="030F0702030302020204" pitchFamily="66" charset="0"/>
              </a:rPr>
              <a:t>HYPOTHESES: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754A1E2-08F0-1343-23C8-4941B941D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FFFF66"/>
                </a:solidFill>
                <a:latin typeface="Comic Sans MS" panose="030F0702030302020204" pitchFamily="66" charset="0"/>
              </a:rPr>
              <a:t>Abundance of flying squirrels in these young, structurally simple forests will be lower than in older forests.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FFFF66"/>
                </a:solidFill>
                <a:latin typeface="Comic Sans MS" panose="030F0702030302020204" pitchFamily="66" charset="0"/>
              </a:rPr>
              <a:t>Commercial thinning will reduce  survival rates and density of northern flying squirrels.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FFFF66"/>
                </a:solidFill>
                <a:latin typeface="Comic Sans MS" panose="030F0702030302020204" pitchFamily="66" charset="0"/>
              </a:rPr>
              <a:t>Commercial thinning will have a positive effect on abundance of Townsend’s chipmunks.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age9">
            <a:extLst>
              <a:ext uri="{FF2B5EF4-FFF2-40B4-BE49-F238E27FC236}">
                <a16:creationId xmlns:a16="http://schemas.microsoft.com/office/drawing/2014/main" id="{77FDB091-90FF-50B2-16D6-18FF6AE6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0340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>
            <a:extLst>
              <a:ext uri="{FF2B5EF4-FFF2-40B4-BE49-F238E27FC236}">
                <a16:creationId xmlns:a16="http://schemas.microsoft.com/office/drawing/2014/main" id="{E71B8179-6538-2D32-AE25-CB7B09CFA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66"/>
                </a:solidFill>
                <a:latin typeface="Comic Sans MS" panose="030F0702030302020204" pitchFamily="66" charset="0"/>
              </a:rPr>
              <a:t>Trapping Grid Used for Studies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age7">
            <a:extLst>
              <a:ext uri="{FF2B5EF4-FFF2-40B4-BE49-F238E27FC236}">
                <a16:creationId xmlns:a16="http://schemas.microsoft.com/office/drawing/2014/main" id="{CDA5AA9B-0606-5E09-A7CC-327651D3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46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76ED723-4204-41F2-EE5F-BC71401DA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66"/>
                </a:solidFill>
                <a:latin typeface="Comic Sans MS" panose="030F0702030302020204" pitchFamily="66" charset="0"/>
              </a:rPr>
              <a:t>STATISTICAL METHODS: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EFD3EE2-0A68-1A65-1778-9534D0499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FF66"/>
                </a:solidFill>
                <a:latin typeface="Comic Sans MS" panose="030F0702030302020204" pitchFamily="66" charset="0"/>
              </a:rPr>
              <a:t>Used the Jackknife estimator in program CAPTURE to estimate abundance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FF66"/>
                </a:solidFill>
                <a:latin typeface="Comic Sans MS" panose="030F0702030302020204" pitchFamily="66" charset="0"/>
              </a:rPr>
              <a:t>Computed mean maximum distance moved between successive trap occasions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FF66"/>
                </a:solidFill>
                <a:latin typeface="Comic Sans MS" panose="030F0702030302020204" pitchFamily="66" charset="0"/>
              </a:rPr>
              <a:t>Estimated annual survival rates with Cormack-Jolly-Seber open population models in program MARK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FDFBBB3-D5CF-791B-91F4-F407E074B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66"/>
                </a:solidFill>
                <a:latin typeface="Comic Sans MS" panose="030F0702030302020204" pitchFamily="66" charset="0"/>
              </a:rPr>
              <a:t>STATISTICAL METHODS: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3828910-EC39-C1E9-A80F-B3FBFAAD0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FF66"/>
                </a:solidFill>
                <a:latin typeface="Comic Sans MS" panose="030F0702030302020204" pitchFamily="66" charset="0"/>
              </a:rPr>
              <a:t>Tested for differences among treatments with randomized block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FF66"/>
                </a:solidFill>
                <a:latin typeface="Comic Sans MS" panose="030F0702030302020204" pitchFamily="66" charset="0"/>
              </a:rPr>
              <a:t>Density, body mass, and movements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solidFill>
                  <a:srgbClr val="FFFF66"/>
                </a:solidFill>
                <a:latin typeface="Comic Sans MS" panose="030F0702030302020204" pitchFamily="66" charset="0"/>
              </a:rPr>
              <a:t>Used linear regression to assess the relation of squirrel and chipmunk density  to vegetative characteristics and abundance of hypogeous fungi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lying Squirrel Report - Figure 1 D6">
            <a:extLst>
              <a:ext uri="{FF2B5EF4-FFF2-40B4-BE49-F238E27FC236}">
                <a16:creationId xmlns:a16="http://schemas.microsoft.com/office/drawing/2014/main" id="{5BF38E93-9935-8F5E-6A64-3430AFC4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0" t="27719" r="29744" b="27623"/>
          <a:stretch>
            <a:fillRect/>
          </a:stretch>
        </p:blipFill>
        <p:spPr bwMode="auto">
          <a:xfrm>
            <a:off x="457200" y="1490663"/>
            <a:ext cx="81534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7">
            <a:extLst>
              <a:ext uri="{FF2B5EF4-FFF2-40B4-BE49-F238E27FC236}">
                <a16:creationId xmlns:a16="http://schemas.microsoft.com/office/drawing/2014/main" id="{3BC9A1A8-3725-EC06-7652-7072B7575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34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Flying Squirrel Densities, 1994-1997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E5EB003-2940-B539-9C11-C048FB9A0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66"/>
                </a:solidFill>
                <a:latin typeface="Comic Sans MS" panose="030F0702030302020204" pitchFamily="66" charset="0"/>
              </a:rPr>
              <a:t>Top Models for Apparent Annual Survival Rates [</a:t>
            </a:r>
            <a:r>
              <a:rPr lang="en-US" altLang="en-US" sz="3200" i="1">
                <a:solidFill>
                  <a:srgbClr val="FFFF66"/>
                </a:solidFill>
                <a:latin typeface="Comic Sans MS" panose="030F0702030302020204" pitchFamily="66" charset="0"/>
              </a:rPr>
              <a:t>p </a:t>
            </a:r>
            <a:r>
              <a:rPr lang="en-US" altLang="en-US" sz="3200">
                <a:solidFill>
                  <a:srgbClr val="FFFF66"/>
                </a:solidFill>
                <a:latin typeface="Comic Sans MS" panose="030F0702030302020204" pitchFamily="66" charset="0"/>
              </a:rPr>
              <a:t>(sex)]</a:t>
            </a:r>
          </a:p>
        </p:txBody>
      </p:sp>
      <p:graphicFrame>
        <p:nvGraphicFramePr>
          <p:cNvPr id="101506" name="Group 130">
            <a:extLst>
              <a:ext uri="{FF2B5EF4-FFF2-40B4-BE49-F238E27FC236}">
                <a16:creationId xmlns:a16="http://schemas.microsoft.com/office/drawing/2014/main" id="{263F3A27-B32D-E5E4-ED20-F1DB4AF4818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85800" y="1981200"/>
          <a:ext cx="7543800" cy="3482975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No. Parameters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∆ AIC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(t) 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   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0.00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(t + replicates)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     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1.33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(t + sex)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  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1.56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(t + treatments)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      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2.40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(t + sex + reps)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      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2.57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(t +sex + treat)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     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3.81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E9005C56-40A9-BCFA-0C65-9F5B47F4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334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Flying Squirrel Annual Survival Rates, 1994-1997</a:t>
            </a:r>
          </a:p>
        </p:txBody>
      </p:sp>
      <p:pic>
        <p:nvPicPr>
          <p:cNvPr id="19459" name="Picture 4" descr="Flying Squirrel Report - Figure 2 D6">
            <a:extLst>
              <a:ext uri="{FF2B5EF4-FFF2-40B4-BE49-F238E27FC236}">
                <a16:creationId xmlns:a16="http://schemas.microsoft.com/office/drawing/2014/main" id="{8CA5E1E6-3A05-3648-18C7-2CCDB1002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25529" r="31746" b="30353"/>
          <a:stretch>
            <a:fillRect/>
          </a:stretch>
        </p:blipFill>
        <p:spPr bwMode="auto">
          <a:xfrm>
            <a:off x="457200" y="1241425"/>
            <a:ext cx="81534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E94E579F-CA4E-1068-597D-7C1B20612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914400"/>
            <a:ext cx="6361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Body Weight of Flying Squirrels</a:t>
            </a:r>
            <a:r>
              <a:rPr lang="en-US" altLang="en-US"/>
              <a:t> </a:t>
            </a:r>
          </a:p>
        </p:txBody>
      </p:sp>
      <p:pic>
        <p:nvPicPr>
          <p:cNvPr id="20483" name="Picture 4" descr="Flying Squirrel Report - Figure 4 D6">
            <a:extLst>
              <a:ext uri="{FF2B5EF4-FFF2-40B4-BE49-F238E27FC236}">
                <a16:creationId xmlns:a16="http://schemas.microsoft.com/office/drawing/2014/main" id="{E106348A-EEA6-AC51-2D45-C37F83DEB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4" t="25529" r="24196" b="35294"/>
          <a:stretch>
            <a:fillRect/>
          </a:stretch>
        </p:blipFill>
        <p:spPr bwMode="auto">
          <a:xfrm>
            <a:off x="533400" y="1828800"/>
            <a:ext cx="81534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age6">
            <a:extLst>
              <a:ext uri="{FF2B5EF4-FFF2-40B4-BE49-F238E27FC236}">
                <a16:creationId xmlns:a16="http://schemas.microsoft.com/office/drawing/2014/main" id="{7A579617-430F-1051-56F2-DF1FF1F7C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B03D5C8E-024A-B99F-6B6F-F82825C3C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66"/>
                </a:solidFill>
                <a:latin typeface="Comic Sans MS" panose="030F0702030302020204" pitchFamily="66" charset="0"/>
              </a:rPr>
              <a:t>Percent Frequency of Fungal Genera in Flying Squirrel Fecal Pellets:</a:t>
            </a:r>
          </a:p>
        </p:txBody>
      </p:sp>
      <p:graphicFrame>
        <p:nvGraphicFramePr>
          <p:cNvPr id="105509" name="Group 37">
            <a:extLst>
              <a:ext uri="{FF2B5EF4-FFF2-40B4-BE49-F238E27FC236}">
                <a16:creationId xmlns:a16="http://schemas.microsoft.com/office/drawing/2014/main" id="{139EFDE2-B198-AF70-F077-C5BE974AF04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664075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Plant material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Rhizopogon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Hysterangium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Melanogaster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Hymenogaster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Gautieria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Tuber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Geopora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Hydnotrya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0415DFC1-0275-E1AC-AF79-DC54BFCA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3810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Selection of Fungi by Flying Squirrels</a:t>
            </a:r>
            <a:r>
              <a:rPr lang="en-US" altLang="en-US"/>
              <a:t> </a:t>
            </a:r>
          </a:p>
        </p:txBody>
      </p:sp>
      <p:pic>
        <p:nvPicPr>
          <p:cNvPr id="22531" name="Picture 4" descr="Flying Squirrel Report - Figure 6 D6">
            <a:extLst>
              <a:ext uri="{FF2B5EF4-FFF2-40B4-BE49-F238E27FC236}">
                <a16:creationId xmlns:a16="http://schemas.microsoft.com/office/drawing/2014/main" id="{A5866B16-FC8B-E6CF-717F-B5FAA8BDB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20589" r="16614" b="10785"/>
          <a:stretch>
            <a:fillRect/>
          </a:stretch>
        </p:blipFill>
        <p:spPr bwMode="auto">
          <a:xfrm>
            <a:off x="495300" y="1295400"/>
            <a:ext cx="8153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6B873C92-07AF-7D6B-9F25-2ED6F0E9D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Relationship Between Flying Squirrel      Density and Abundance of Fungi</a:t>
            </a:r>
            <a:r>
              <a:rPr lang="en-US" altLang="en-US"/>
              <a:t> </a:t>
            </a:r>
          </a:p>
        </p:txBody>
      </p:sp>
      <p:grpSp>
        <p:nvGrpSpPr>
          <p:cNvPr id="23555" name="Group 7">
            <a:extLst>
              <a:ext uri="{FF2B5EF4-FFF2-40B4-BE49-F238E27FC236}">
                <a16:creationId xmlns:a16="http://schemas.microsoft.com/office/drawing/2014/main" id="{3B791AB3-76CD-CA25-81F3-E73AB8B6CBFA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752600"/>
            <a:ext cx="8153400" cy="4511675"/>
            <a:chOff x="336" y="1728"/>
            <a:chExt cx="5136" cy="2410"/>
          </a:xfrm>
        </p:grpSpPr>
        <p:pic>
          <p:nvPicPr>
            <p:cNvPr id="23556" name="Picture 4" descr="Flying Squirrel Report - Figure 7A D6">
              <a:extLst>
                <a:ext uri="{FF2B5EF4-FFF2-40B4-BE49-F238E27FC236}">
                  <a16:creationId xmlns:a16="http://schemas.microsoft.com/office/drawing/2014/main" id="{44945B7F-D940-AB24-0FD1-7ABCCC9B6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2" t="23529" r="18921" b="31412"/>
            <a:stretch>
              <a:fillRect/>
            </a:stretch>
          </p:blipFill>
          <p:spPr bwMode="auto">
            <a:xfrm>
              <a:off x="336" y="1728"/>
              <a:ext cx="5136" cy="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 Box 6">
              <a:extLst>
                <a:ext uri="{FF2B5EF4-FFF2-40B4-BE49-F238E27FC236}">
                  <a16:creationId xmlns:a16="http://schemas.microsoft.com/office/drawing/2014/main" id="{4015D048-B709-3A07-2A05-73C6E8CBC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016"/>
              <a:ext cx="2160" cy="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tx1"/>
                  </a:solidFill>
                </a:rPr>
                <a:t>r = 0.81, P = 0.001</a:t>
              </a: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9542B1A9-B7FA-92C2-1B09-AB19A035E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14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Relationship Between Flying Squirrel      Movements and Abundance of Fungi</a:t>
            </a:r>
            <a:r>
              <a:rPr lang="en-US" altLang="en-US"/>
              <a:t> </a:t>
            </a:r>
          </a:p>
        </p:txBody>
      </p:sp>
      <p:grpSp>
        <p:nvGrpSpPr>
          <p:cNvPr id="24579" name="Group 8">
            <a:extLst>
              <a:ext uri="{FF2B5EF4-FFF2-40B4-BE49-F238E27FC236}">
                <a16:creationId xmlns:a16="http://schemas.microsoft.com/office/drawing/2014/main" id="{8477FF64-46BF-E9FF-5179-16E9150FEB9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743200"/>
            <a:ext cx="8153400" cy="2751138"/>
            <a:chOff x="240" y="1728"/>
            <a:chExt cx="5136" cy="1733"/>
          </a:xfrm>
        </p:grpSpPr>
        <p:pic>
          <p:nvPicPr>
            <p:cNvPr id="24580" name="Picture 6" descr="Flying Squirrel Report - Figure 7B D6">
              <a:extLst>
                <a:ext uri="{FF2B5EF4-FFF2-40B4-BE49-F238E27FC236}">
                  <a16:creationId xmlns:a16="http://schemas.microsoft.com/office/drawing/2014/main" id="{86547AB4-FB6A-95B2-749B-43BEFE652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2" t="32353" r="21194" b="36235"/>
            <a:stretch>
              <a:fillRect/>
            </a:stretch>
          </p:blipFill>
          <p:spPr bwMode="auto">
            <a:xfrm>
              <a:off x="240" y="1728"/>
              <a:ext cx="5136" cy="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1" name="Text Box 7">
              <a:extLst>
                <a:ext uri="{FF2B5EF4-FFF2-40B4-BE49-F238E27FC236}">
                  <a16:creationId xmlns:a16="http://schemas.microsoft.com/office/drawing/2014/main" id="{CE573731-7AF0-521B-908C-D1D24DEDC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225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9pPr>
            </a:lstStyle>
            <a:p>
              <a:pPr algn="r" eaLnBrk="1" hangingPunct="1"/>
              <a:r>
                <a:rPr lang="en-US" altLang="en-US" sz="1400">
                  <a:solidFill>
                    <a:schemeClr val="tx1"/>
                  </a:solidFill>
                </a:rPr>
                <a:t>r = -0.70, P = 0.02</a:t>
              </a: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AE33EBAA-3DEE-D668-AE8C-03AF333A9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rgbClr val="FFFF66"/>
                </a:solidFill>
                <a:latin typeface="Comic Sans MS" panose="030F0702030302020204" pitchFamily="66" charset="0"/>
              </a:rPr>
              <a:t>Abundance of Northern Flying Squirrels in Douglas-fir Forests in Oregon</a:t>
            </a:r>
          </a:p>
        </p:txBody>
      </p:sp>
      <p:graphicFrame>
        <p:nvGraphicFramePr>
          <p:cNvPr id="120877" name="Group 45">
            <a:extLst>
              <a:ext uri="{FF2B5EF4-FFF2-40B4-BE49-F238E27FC236}">
                <a16:creationId xmlns:a16="http://schemas.microsoft.com/office/drawing/2014/main" id="{248088B3-2DE0-64B9-3372-84460769476D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313238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Stand Age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 Mean         (#/ha)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Range        (#/ha)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Reference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Young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 1.0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0.2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─2.2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This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Young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 1.1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0.7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─1.6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Carey et al. 1992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Young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 1.9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1.1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─2.5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Rosenberg &amp; Anthony 1992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Old-growth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 1.8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1.1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─2.2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Carey et al. 1992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Old-growth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  2.3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 1.4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─3.3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omic Sans MS" pitchFamily="66" charset="0"/>
                        </a:rPr>
                        <a:t>Rosenberg &amp; Anthony 1992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847CCB7-3436-56D1-1963-959015AD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anose="030F0702030302020204" pitchFamily="66" charset="0"/>
              </a:rPr>
              <a:t>Density of Townsend’s Chipmunks</a:t>
            </a:r>
          </a:p>
        </p:txBody>
      </p:sp>
      <p:pic>
        <p:nvPicPr>
          <p:cNvPr id="26627" name="Picture 5" descr="C:\Documents and Settings\anthonyr\Desktop\Picture2.tif">
            <a:extLst>
              <a:ext uri="{FF2B5EF4-FFF2-40B4-BE49-F238E27FC236}">
                <a16:creationId xmlns:a16="http://schemas.microsoft.com/office/drawing/2014/main" id="{55CA8E6A-20EF-C6F3-F04C-B1411B590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t="13699" r="8820" b="9589"/>
          <a:stretch>
            <a:fillRect/>
          </a:stretch>
        </p:blipFill>
        <p:spPr bwMode="auto">
          <a:xfrm>
            <a:off x="1066800" y="1905000"/>
            <a:ext cx="64738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2648818-2756-5518-9129-38D8D02B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Body Weight of Female Townsend’s Chipmunks</a:t>
            </a:r>
          </a:p>
        </p:txBody>
      </p:sp>
      <p:pic>
        <p:nvPicPr>
          <p:cNvPr id="27651" name="Picture 2" descr="C:\Documents and Settings\anthonyr\Desktop\Picture3.tif">
            <a:extLst>
              <a:ext uri="{FF2B5EF4-FFF2-40B4-BE49-F238E27FC236}">
                <a16:creationId xmlns:a16="http://schemas.microsoft.com/office/drawing/2014/main" id="{D331A950-37C5-4C94-F2E2-ED80D386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7343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32BAF4B-D607-2444-9C1F-F59BB18F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Reproductive Rates of Townsend’s Chipmunks</a:t>
            </a:r>
          </a:p>
        </p:txBody>
      </p:sp>
      <p:pic>
        <p:nvPicPr>
          <p:cNvPr id="28675" name="Picture 2" descr="C:\Documents and Settings\anthonyr\Desktop\Picture4.tif">
            <a:extLst>
              <a:ext uri="{FF2B5EF4-FFF2-40B4-BE49-F238E27FC236}">
                <a16:creationId xmlns:a16="http://schemas.microsoft.com/office/drawing/2014/main" id="{01C6EE69-3D1E-A232-B586-20323ADF0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143000"/>
            <a:ext cx="7804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CE3DE77C-32BA-AC82-F27F-977055FF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Corrections among Vegetative Characteristics and Density of Townsend’s chipmunks</a:t>
            </a:r>
            <a:endParaRPr lang="en-US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84681F5-E693-B49F-0634-0E3A32FC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Variable			r-value	        p-value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Large conifers		   0.48		  0.11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Small snags		   0.44		  0.15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Large logs		   	   0.53		  0.08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Volume of Slash	   	   0.55		  0.07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p-values for 9 other variables were &gt; 0.20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0FF869F-6DD7-1770-CC5C-0D0BC7D09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FF66"/>
                </a:solidFill>
                <a:latin typeface="Comic Sans MS" panose="030F0702030302020204" pitchFamily="66" charset="0"/>
              </a:rPr>
              <a:t>SUMMARY (Flying Squirrels):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3759BAE-5C4E-C5DA-EB4A-8F97EDA1D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Commercial thinning had no negative short-term effect on density, survival, or body mass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Flying squirrel abundance was positively correlated with biomass of hypogeous fungi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Female flying squirrels traveled greater distances in forest stands that had a low frequency of fungi among sampling plots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C2968C8-DB63-6B13-FF89-31E45301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  <a:latin typeface="Comic Sans MS" panose="030F0702030302020204" pitchFamily="66" charset="0"/>
              </a:rPr>
              <a:t>Life History of Townsend’s chipmunks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232D0861-5C86-02F2-A0B6-CFD06F812A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chemeClr val="bg1"/>
                </a:solidFill>
              </a:rPr>
              <a:t>Diurnal</a:t>
            </a:r>
          </a:p>
          <a:p>
            <a:r>
              <a:rPr lang="en-US" altLang="en-US" sz="2800">
                <a:solidFill>
                  <a:schemeClr val="bg1"/>
                </a:solidFill>
              </a:rPr>
              <a:t>Longevity of 1-2 yrs</a:t>
            </a:r>
          </a:p>
          <a:p>
            <a:r>
              <a:rPr lang="en-US" altLang="en-US" sz="2800">
                <a:solidFill>
                  <a:schemeClr val="bg1"/>
                </a:solidFill>
              </a:rPr>
              <a:t>High densities in coniferous forests</a:t>
            </a:r>
          </a:p>
          <a:p>
            <a:r>
              <a:rPr lang="en-US" altLang="en-US" sz="2800">
                <a:solidFill>
                  <a:schemeClr val="bg1"/>
                </a:solidFill>
              </a:rPr>
              <a:t>Eat seeds and vegetation</a:t>
            </a:r>
          </a:p>
          <a:p>
            <a:r>
              <a:rPr lang="en-US" altLang="en-US" sz="2800">
                <a:solidFill>
                  <a:schemeClr val="bg1"/>
                </a:solidFill>
              </a:rPr>
              <a:t>Prey for several avian and mammalian predators</a:t>
            </a:r>
          </a:p>
        </p:txBody>
      </p:sp>
      <p:pic>
        <p:nvPicPr>
          <p:cNvPr id="4100" name="Picture 4" descr="C:\Documents and Settings\anthonyr\Desktop\EACASL2MRNCAPHRKA2CAZV4V99CA3ORMR1CA4E23UMCA351T9DCARBO30KCAYROUJACAPR4314CA7R6X0ACAQ4EG5PCAYYJ0E5CAGHFPCJCARYLOAHCASY5MOGCA4CTVLJCAA6L1GOCAENNFTDCAWEQ5DY.jpg">
            <a:extLst>
              <a:ext uri="{FF2B5EF4-FFF2-40B4-BE49-F238E27FC236}">
                <a16:creationId xmlns:a16="http://schemas.microsoft.com/office/drawing/2014/main" id="{725FC6FB-BF8A-008C-EFF4-F6062D9C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3450"/>
            <a:ext cx="38100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46439698-2BEA-16A7-430B-598F05D2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anose="030F0702030302020204" pitchFamily="66" charset="0"/>
              </a:rPr>
              <a:t>Summary (Townsend’s Chipmunks)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270D1A1B-C471-C689-6732-C2F91D6E5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Densities of were higher in heavily thinned stands compared to controls.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Densities were positively correlated with the amount of slash and large logs.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6F0B988-B207-5D11-DB1D-6C2A385C5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66"/>
                </a:solidFill>
                <a:latin typeface="Comic Sans MS" panose="030F0702030302020204" pitchFamily="66" charset="0"/>
              </a:rPr>
              <a:t>CAVEATS: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C0A7FF8-2514-CC02-2C00-D3FF5FFCA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FF66"/>
                </a:solidFill>
                <a:latin typeface="Comic Sans MS" panose="030F0702030302020204" pitchFamily="66" charset="0"/>
              </a:rPr>
              <a:t>The effects of commercial thinning could be manifested over longer periods of time because flying squirrels have relatively small home ranges and are relatively long lived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FF66"/>
                </a:solidFill>
                <a:latin typeface="Comic Sans MS" panose="030F0702030302020204" pitchFamily="66" charset="0"/>
              </a:rPr>
              <a:t>Our results are applicable to commercial thinning of young forest stands originating from wildfire in the northern Oregon coast range</a:t>
            </a:r>
            <a:r>
              <a:rPr lang="en-US" altLang="en-US" sz="2800">
                <a:solidFill>
                  <a:srgbClr val="FFFF66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C91EDBF9-27A2-F454-E7C3-95EE7D8E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0E6CE58C-993A-3284-76E7-390903D7C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66"/>
                </a:solidFill>
                <a:latin typeface="Comic Sans MS" panose="030F0702030302020204" pitchFamily="66" charset="0"/>
              </a:rPr>
              <a:t>ACKNOWLEDGMENT</a:t>
            </a:r>
            <a:r>
              <a:rPr lang="en-US" altLang="en-US">
                <a:solidFill>
                  <a:srgbClr val="FFFF66"/>
                </a:solidFill>
              </a:rPr>
              <a:t>:</a:t>
            </a:r>
          </a:p>
        </p:txBody>
      </p:sp>
      <p:sp>
        <p:nvSpPr>
          <p:cNvPr id="34819" name="Rectangle 6">
            <a:extLst>
              <a:ext uri="{FF2B5EF4-FFF2-40B4-BE49-F238E27FC236}">
                <a16:creationId xmlns:a16="http://schemas.microsoft.com/office/drawing/2014/main" id="{7453F234-BB8B-0F25-F452-9DB205F20E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80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Comic Sans MS" panose="030F0702030302020204" pitchFamily="66" charset="0"/>
              </a:rPr>
              <a:t>Reference: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Comic Sans MS" panose="030F0702030302020204" pitchFamily="66" charset="0"/>
              </a:rPr>
              <a:t>Gomez, D.M., R.G. Anthony, and J.P. Hayes. 2005.  Journal of Wildlife Management 69:1670-1682.</a:t>
            </a:r>
          </a:p>
        </p:txBody>
      </p:sp>
      <p:pic>
        <p:nvPicPr>
          <p:cNvPr id="34820" name="Picture 7" descr="Image3">
            <a:extLst>
              <a:ext uri="{FF2B5EF4-FFF2-40B4-BE49-F238E27FC236}">
                <a16:creationId xmlns:a16="http://schemas.microsoft.com/office/drawing/2014/main" id="{84096C2C-D104-E254-4081-9534C0C04D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3657600" cy="4191000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59595C51-9352-81A1-9BFE-82966B36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304800"/>
            <a:ext cx="57483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/>
              <a:t>Tillamook Burn Today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CCA68C0A-5B57-4AC9-4EDA-E5A4E268B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35250"/>
            <a:ext cx="3668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A “sea of green”</a:t>
            </a: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44FE3F01-3E8D-E855-7DD5-86F0C4271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76800"/>
            <a:ext cx="706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Extensive reforestation efforts</a:t>
            </a:r>
          </a:p>
        </p:txBody>
      </p:sp>
      <p:sp>
        <p:nvSpPr>
          <p:cNvPr id="5125" name="Text Box 7">
            <a:extLst>
              <a:ext uri="{FF2B5EF4-FFF2-40B4-BE49-F238E27FC236}">
                <a16:creationId xmlns:a16="http://schemas.microsoft.com/office/drawing/2014/main" id="{4F9853D4-03F7-52C3-477D-02D0BC92D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5538788"/>
            <a:ext cx="4926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35-50 year old stands</a:t>
            </a:r>
          </a:p>
        </p:txBody>
      </p:sp>
      <p:sp>
        <p:nvSpPr>
          <p:cNvPr id="5126" name="Text Box 8">
            <a:extLst>
              <a:ext uri="{FF2B5EF4-FFF2-40B4-BE49-F238E27FC236}">
                <a16:creationId xmlns:a16="http://schemas.microsoft.com/office/drawing/2014/main" id="{DB15EA08-FB0F-2E52-89A6-67C7A2335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148388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Predominantly Douglas-fir</a:t>
            </a:r>
          </a:p>
        </p:txBody>
      </p:sp>
      <p:pic>
        <p:nvPicPr>
          <p:cNvPr id="5127" name="Picture 10" descr="youngtrees">
            <a:extLst>
              <a:ext uri="{FF2B5EF4-FFF2-40B4-BE49-F238E27FC236}">
                <a16:creationId xmlns:a16="http://schemas.microsoft.com/office/drawing/2014/main" id="{BC8C3DC9-895E-F1D3-60FC-ADE2D751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19225"/>
            <a:ext cx="4572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A3E94766-9263-63E6-9E95-880BB1FF9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7" descr="map">
            <a:extLst>
              <a:ext uri="{FF2B5EF4-FFF2-40B4-BE49-F238E27FC236}">
                <a16:creationId xmlns:a16="http://schemas.microsoft.com/office/drawing/2014/main" id="{8C72B5A7-CC42-AC14-347E-BEA9BCE46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6324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9ADF14DC-0065-2380-389E-93E49995C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228600"/>
            <a:ext cx="671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/>
              <a:t>Tillamook Thinning Study</a:t>
            </a:r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87CBFAE0-F425-FA0A-1348-48C145621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643188"/>
            <a:ext cx="2355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Four</a:t>
            </a:r>
          </a:p>
          <a:p>
            <a:pPr algn="ctr" eaLnBrk="1" hangingPunct="1"/>
            <a:r>
              <a:rPr lang="en-US" altLang="en-US" sz="3600"/>
              <a:t>replicated</a:t>
            </a:r>
          </a:p>
          <a:p>
            <a:pPr algn="ctr" eaLnBrk="1" hangingPunct="1"/>
            <a:r>
              <a:rPr lang="en-US" altLang="en-US" sz="3600"/>
              <a:t>blocks</a:t>
            </a:r>
          </a:p>
        </p:txBody>
      </p:sp>
      <p:sp>
        <p:nvSpPr>
          <p:cNvPr id="7173" name="Text Box 22">
            <a:extLst>
              <a:ext uri="{FF2B5EF4-FFF2-40B4-BE49-F238E27FC236}">
                <a16:creationId xmlns:a16="http://schemas.microsoft.com/office/drawing/2014/main" id="{36163C28-4CC7-F00D-D65A-BBB6B8A9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54250"/>
            <a:ext cx="487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96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174" name="Text Box 24">
            <a:extLst>
              <a:ext uri="{FF2B5EF4-FFF2-40B4-BE49-F238E27FC236}">
                <a16:creationId xmlns:a16="http://schemas.microsoft.com/office/drawing/2014/main" id="{ECD7081D-1C94-4BDA-E236-B2855E500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2559050"/>
            <a:ext cx="4873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96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175" name="Text Box 25">
            <a:extLst>
              <a:ext uri="{FF2B5EF4-FFF2-40B4-BE49-F238E27FC236}">
                <a16:creationId xmlns:a16="http://schemas.microsoft.com/office/drawing/2014/main" id="{58DB40BB-A299-B696-A30E-B50ABB5F4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38" y="2635250"/>
            <a:ext cx="4873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96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176" name="Text Box 26">
            <a:extLst>
              <a:ext uri="{FF2B5EF4-FFF2-40B4-BE49-F238E27FC236}">
                <a16:creationId xmlns:a16="http://schemas.microsoft.com/office/drawing/2014/main" id="{ACD95E43-2686-5B28-515E-62132F06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8" y="2482850"/>
            <a:ext cx="4873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96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177" name="Rectangle 28">
            <a:extLst>
              <a:ext uri="{FF2B5EF4-FFF2-40B4-BE49-F238E27FC236}">
                <a16:creationId xmlns:a16="http://schemas.microsoft.com/office/drawing/2014/main" id="{FDEAEF10-DA45-8F4F-EDEC-BCFDDA23D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143000"/>
            <a:ext cx="6324600" cy="5029200"/>
          </a:xfrm>
          <a:prstGeom prst="rect">
            <a:avLst/>
          </a:prstGeom>
          <a:noFill/>
          <a:ln w="7620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D37D6BC-F65F-E9D4-CE09-BAE52D42A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228600"/>
            <a:ext cx="671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/>
              <a:t>Tillamook Thinning Study</a:t>
            </a: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A1217778-9589-935C-859C-DFE41702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21542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3 stands</a:t>
            </a:r>
          </a:p>
          <a:p>
            <a:pPr algn="ctr" eaLnBrk="1" hangingPunct="1"/>
            <a:r>
              <a:rPr lang="en-US" altLang="en-US" sz="3600"/>
              <a:t>per block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3274832B-1ECD-11B6-A971-E4EDE5DB5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29000"/>
            <a:ext cx="23479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Minimum</a:t>
            </a:r>
          </a:p>
          <a:p>
            <a:pPr algn="ctr" eaLnBrk="1" hangingPunct="1"/>
            <a:r>
              <a:rPr lang="en-US" altLang="en-US" sz="3600"/>
              <a:t>stand size</a:t>
            </a:r>
          </a:p>
          <a:p>
            <a:pPr algn="ctr" eaLnBrk="1" hangingPunct="1"/>
            <a:r>
              <a:rPr lang="en-US" altLang="en-US" sz="3600"/>
              <a:t>65 acres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B3B4756A-89E0-60BE-8375-7013B1441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5911850"/>
            <a:ext cx="8948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Treatments randomly allocated to stands</a:t>
            </a:r>
          </a:p>
        </p:txBody>
      </p:sp>
      <p:grpSp>
        <p:nvGrpSpPr>
          <p:cNvPr id="8198" name="Group 26">
            <a:extLst>
              <a:ext uri="{FF2B5EF4-FFF2-40B4-BE49-F238E27FC236}">
                <a16:creationId xmlns:a16="http://schemas.microsoft.com/office/drawing/2014/main" id="{3FB45B2C-523B-20A7-4605-35522D2FFA45}"/>
              </a:ext>
            </a:extLst>
          </p:cNvPr>
          <p:cNvGrpSpPr>
            <a:grpSpLocks/>
          </p:cNvGrpSpPr>
          <p:nvPr/>
        </p:nvGrpSpPr>
        <p:grpSpPr bwMode="auto">
          <a:xfrm>
            <a:off x="2955925" y="1524000"/>
            <a:ext cx="5684838" cy="4343400"/>
            <a:chOff x="1862" y="960"/>
            <a:chExt cx="3581" cy="2736"/>
          </a:xfrm>
        </p:grpSpPr>
        <p:sp>
          <p:nvSpPr>
            <p:cNvPr id="8199" name="Rectangle 8">
              <a:extLst>
                <a:ext uri="{FF2B5EF4-FFF2-40B4-BE49-F238E27FC236}">
                  <a16:creationId xmlns:a16="http://schemas.microsoft.com/office/drawing/2014/main" id="{EF0D6AFA-D1E3-1341-36B6-C05F49AC2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960"/>
              <a:ext cx="3571" cy="2736"/>
            </a:xfrm>
            <a:prstGeom prst="rect">
              <a:avLst/>
            </a:prstGeom>
            <a:solidFill>
              <a:srgbClr val="0066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0" name="Freeform 9">
              <a:extLst>
                <a:ext uri="{FF2B5EF4-FFF2-40B4-BE49-F238E27FC236}">
                  <a16:creationId xmlns:a16="http://schemas.microsoft.com/office/drawing/2014/main" id="{3DEDFFA3-6182-5607-1286-D4282E61F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1941"/>
              <a:ext cx="915" cy="535"/>
            </a:xfrm>
            <a:custGeom>
              <a:avLst/>
              <a:gdLst>
                <a:gd name="T0" fmla="*/ 12 w 1427"/>
                <a:gd name="T1" fmla="*/ 76 h 717"/>
                <a:gd name="T2" fmla="*/ 7 w 1427"/>
                <a:gd name="T3" fmla="*/ 102 h 717"/>
                <a:gd name="T4" fmla="*/ 5 w 1427"/>
                <a:gd name="T5" fmla="*/ 115 h 717"/>
                <a:gd name="T6" fmla="*/ 9 w 1427"/>
                <a:gd name="T7" fmla="*/ 128 h 717"/>
                <a:gd name="T8" fmla="*/ 17 w 1427"/>
                <a:gd name="T9" fmla="*/ 179 h 717"/>
                <a:gd name="T10" fmla="*/ 37 w 1427"/>
                <a:gd name="T11" fmla="*/ 191 h 717"/>
                <a:gd name="T12" fmla="*/ 99 w 1427"/>
                <a:gd name="T13" fmla="*/ 216 h 717"/>
                <a:gd name="T14" fmla="*/ 160 w 1427"/>
                <a:gd name="T15" fmla="*/ 204 h 717"/>
                <a:gd name="T16" fmla="*/ 171 w 1427"/>
                <a:gd name="T17" fmla="*/ 187 h 717"/>
                <a:gd name="T18" fmla="*/ 176 w 1427"/>
                <a:gd name="T19" fmla="*/ 179 h 717"/>
                <a:gd name="T20" fmla="*/ 190 w 1427"/>
                <a:gd name="T21" fmla="*/ 170 h 717"/>
                <a:gd name="T22" fmla="*/ 197 w 1427"/>
                <a:gd name="T23" fmla="*/ 166 h 717"/>
                <a:gd name="T24" fmla="*/ 204 w 1427"/>
                <a:gd name="T25" fmla="*/ 161 h 717"/>
                <a:gd name="T26" fmla="*/ 216 w 1427"/>
                <a:gd name="T27" fmla="*/ 145 h 717"/>
                <a:gd name="T28" fmla="*/ 220 w 1427"/>
                <a:gd name="T29" fmla="*/ 132 h 717"/>
                <a:gd name="T30" fmla="*/ 234 w 1427"/>
                <a:gd name="T31" fmla="*/ 84 h 717"/>
                <a:gd name="T32" fmla="*/ 239 w 1427"/>
                <a:gd name="T33" fmla="*/ 60 h 717"/>
                <a:gd name="T34" fmla="*/ 241 w 1427"/>
                <a:gd name="T35" fmla="*/ 47 h 717"/>
                <a:gd name="T36" fmla="*/ 232 w 1427"/>
                <a:gd name="T37" fmla="*/ 25 h 717"/>
                <a:gd name="T38" fmla="*/ 202 w 1427"/>
                <a:gd name="T39" fmla="*/ 17 h 717"/>
                <a:gd name="T40" fmla="*/ 148 w 1427"/>
                <a:gd name="T41" fmla="*/ 0 h 717"/>
                <a:gd name="T42" fmla="*/ 23 w 1427"/>
                <a:gd name="T43" fmla="*/ 13 h 717"/>
                <a:gd name="T44" fmla="*/ 5 w 1427"/>
                <a:gd name="T45" fmla="*/ 34 h 717"/>
                <a:gd name="T46" fmla="*/ 7 w 1427"/>
                <a:gd name="T47" fmla="*/ 47 h 717"/>
                <a:gd name="T48" fmla="*/ 12 w 1427"/>
                <a:gd name="T49" fmla="*/ 76 h 7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7"/>
                <a:gd name="T76" fmla="*/ 0 h 717"/>
                <a:gd name="T77" fmla="*/ 1427 w 1427"/>
                <a:gd name="T78" fmla="*/ 717 h 7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7" h="717">
                  <a:moveTo>
                    <a:pt x="69" y="247"/>
                  </a:moveTo>
                  <a:cubicBezTo>
                    <a:pt x="60" y="274"/>
                    <a:pt x="50" y="302"/>
                    <a:pt x="41" y="329"/>
                  </a:cubicBezTo>
                  <a:cubicBezTo>
                    <a:pt x="36" y="343"/>
                    <a:pt x="28" y="370"/>
                    <a:pt x="28" y="370"/>
                  </a:cubicBezTo>
                  <a:cubicBezTo>
                    <a:pt x="37" y="384"/>
                    <a:pt x="51" y="395"/>
                    <a:pt x="55" y="411"/>
                  </a:cubicBezTo>
                  <a:cubicBezTo>
                    <a:pt x="60" y="430"/>
                    <a:pt x="50" y="548"/>
                    <a:pt x="96" y="576"/>
                  </a:cubicBezTo>
                  <a:cubicBezTo>
                    <a:pt x="133" y="599"/>
                    <a:pt x="184" y="593"/>
                    <a:pt x="220" y="617"/>
                  </a:cubicBezTo>
                  <a:cubicBezTo>
                    <a:pt x="340" y="696"/>
                    <a:pt x="446" y="689"/>
                    <a:pt x="590" y="699"/>
                  </a:cubicBezTo>
                  <a:cubicBezTo>
                    <a:pt x="713" y="717"/>
                    <a:pt x="829" y="697"/>
                    <a:pt x="947" y="658"/>
                  </a:cubicBezTo>
                  <a:cubicBezTo>
                    <a:pt x="999" y="578"/>
                    <a:pt x="943" y="646"/>
                    <a:pt x="1015" y="603"/>
                  </a:cubicBezTo>
                  <a:cubicBezTo>
                    <a:pt x="1026" y="596"/>
                    <a:pt x="1031" y="582"/>
                    <a:pt x="1043" y="576"/>
                  </a:cubicBezTo>
                  <a:cubicBezTo>
                    <a:pt x="1069" y="563"/>
                    <a:pt x="1098" y="557"/>
                    <a:pt x="1125" y="548"/>
                  </a:cubicBezTo>
                  <a:cubicBezTo>
                    <a:pt x="1139" y="543"/>
                    <a:pt x="1152" y="539"/>
                    <a:pt x="1166" y="535"/>
                  </a:cubicBezTo>
                  <a:cubicBezTo>
                    <a:pt x="1180" y="530"/>
                    <a:pt x="1207" y="521"/>
                    <a:pt x="1207" y="521"/>
                  </a:cubicBezTo>
                  <a:cubicBezTo>
                    <a:pt x="1228" y="500"/>
                    <a:pt x="1255" y="487"/>
                    <a:pt x="1276" y="466"/>
                  </a:cubicBezTo>
                  <a:cubicBezTo>
                    <a:pt x="1288" y="454"/>
                    <a:pt x="1293" y="438"/>
                    <a:pt x="1303" y="425"/>
                  </a:cubicBezTo>
                  <a:cubicBezTo>
                    <a:pt x="1348" y="369"/>
                    <a:pt x="1360" y="348"/>
                    <a:pt x="1385" y="274"/>
                  </a:cubicBezTo>
                  <a:cubicBezTo>
                    <a:pt x="1394" y="247"/>
                    <a:pt x="1404" y="219"/>
                    <a:pt x="1413" y="192"/>
                  </a:cubicBezTo>
                  <a:cubicBezTo>
                    <a:pt x="1418" y="178"/>
                    <a:pt x="1427" y="151"/>
                    <a:pt x="1427" y="151"/>
                  </a:cubicBezTo>
                  <a:cubicBezTo>
                    <a:pt x="1406" y="130"/>
                    <a:pt x="1398" y="97"/>
                    <a:pt x="1372" y="82"/>
                  </a:cubicBezTo>
                  <a:cubicBezTo>
                    <a:pt x="1320" y="52"/>
                    <a:pt x="1253" y="64"/>
                    <a:pt x="1193" y="55"/>
                  </a:cubicBezTo>
                  <a:cubicBezTo>
                    <a:pt x="1086" y="39"/>
                    <a:pt x="987" y="11"/>
                    <a:pt x="878" y="0"/>
                  </a:cubicBezTo>
                  <a:cubicBezTo>
                    <a:pt x="630" y="11"/>
                    <a:pt x="385" y="30"/>
                    <a:pt x="137" y="41"/>
                  </a:cubicBezTo>
                  <a:cubicBezTo>
                    <a:pt x="68" y="59"/>
                    <a:pt x="50" y="41"/>
                    <a:pt x="28" y="109"/>
                  </a:cubicBezTo>
                  <a:cubicBezTo>
                    <a:pt x="32" y="123"/>
                    <a:pt x="41" y="136"/>
                    <a:pt x="41" y="151"/>
                  </a:cubicBezTo>
                  <a:cubicBezTo>
                    <a:pt x="41" y="202"/>
                    <a:pt x="0" y="212"/>
                    <a:pt x="69" y="24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10">
              <a:extLst>
                <a:ext uri="{FF2B5EF4-FFF2-40B4-BE49-F238E27FC236}">
                  <a16:creationId xmlns:a16="http://schemas.microsoft.com/office/drawing/2014/main" id="{11A2B165-722D-D636-65D4-B5AA02291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1963"/>
              <a:ext cx="832" cy="728"/>
            </a:xfrm>
            <a:custGeom>
              <a:avLst/>
              <a:gdLst>
                <a:gd name="T0" fmla="*/ 21 w 1385"/>
                <a:gd name="T1" fmla="*/ 25 h 1060"/>
                <a:gd name="T2" fmla="*/ 13 w 1385"/>
                <a:gd name="T3" fmla="*/ 61 h 1060"/>
                <a:gd name="T4" fmla="*/ 10 w 1385"/>
                <a:gd name="T5" fmla="*/ 76 h 1060"/>
                <a:gd name="T6" fmla="*/ 4 w 1385"/>
                <a:gd name="T7" fmla="*/ 88 h 1060"/>
                <a:gd name="T8" fmla="*/ 13 w 1385"/>
                <a:gd name="T9" fmla="*/ 122 h 1060"/>
                <a:gd name="T10" fmla="*/ 16 w 1385"/>
                <a:gd name="T11" fmla="*/ 128 h 1060"/>
                <a:gd name="T12" fmla="*/ 23 w 1385"/>
                <a:gd name="T13" fmla="*/ 152 h 1060"/>
                <a:gd name="T14" fmla="*/ 25 w 1385"/>
                <a:gd name="T15" fmla="*/ 168 h 1060"/>
                <a:gd name="T16" fmla="*/ 35 w 1385"/>
                <a:gd name="T17" fmla="*/ 174 h 1060"/>
                <a:gd name="T18" fmla="*/ 88 w 1385"/>
                <a:gd name="T19" fmla="*/ 189 h 1060"/>
                <a:gd name="T20" fmla="*/ 98 w 1385"/>
                <a:gd name="T21" fmla="*/ 192 h 1060"/>
                <a:gd name="T22" fmla="*/ 109 w 1385"/>
                <a:gd name="T23" fmla="*/ 198 h 1060"/>
                <a:gd name="T24" fmla="*/ 118 w 1385"/>
                <a:gd name="T25" fmla="*/ 210 h 1060"/>
                <a:gd name="T26" fmla="*/ 121 w 1385"/>
                <a:gd name="T27" fmla="*/ 216 h 1060"/>
                <a:gd name="T28" fmla="*/ 136 w 1385"/>
                <a:gd name="T29" fmla="*/ 235 h 1060"/>
                <a:gd name="T30" fmla="*/ 148 w 1385"/>
                <a:gd name="T31" fmla="*/ 216 h 1060"/>
                <a:gd name="T32" fmla="*/ 156 w 1385"/>
                <a:gd name="T33" fmla="*/ 204 h 1060"/>
                <a:gd name="T34" fmla="*/ 159 w 1385"/>
                <a:gd name="T35" fmla="*/ 198 h 1060"/>
                <a:gd name="T36" fmla="*/ 160 w 1385"/>
                <a:gd name="T37" fmla="*/ 189 h 1060"/>
                <a:gd name="T38" fmla="*/ 164 w 1385"/>
                <a:gd name="T39" fmla="*/ 180 h 1060"/>
                <a:gd name="T40" fmla="*/ 160 w 1385"/>
                <a:gd name="T41" fmla="*/ 162 h 1060"/>
                <a:gd name="T42" fmla="*/ 175 w 1385"/>
                <a:gd name="T43" fmla="*/ 98 h 1060"/>
                <a:gd name="T44" fmla="*/ 178 w 1385"/>
                <a:gd name="T45" fmla="*/ 79 h 1060"/>
                <a:gd name="T46" fmla="*/ 180 w 1385"/>
                <a:gd name="T47" fmla="*/ 70 h 1060"/>
                <a:gd name="T48" fmla="*/ 173 w 1385"/>
                <a:gd name="T49" fmla="*/ 46 h 1060"/>
                <a:gd name="T50" fmla="*/ 163 w 1385"/>
                <a:gd name="T51" fmla="*/ 40 h 1060"/>
                <a:gd name="T52" fmla="*/ 138 w 1385"/>
                <a:gd name="T53" fmla="*/ 43 h 1060"/>
                <a:gd name="T54" fmla="*/ 80 w 1385"/>
                <a:gd name="T55" fmla="*/ 25 h 1060"/>
                <a:gd name="T56" fmla="*/ 64 w 1385"/>
                <a:gd name="T57" fmla="*/ 0 h 1060"/>
                <a:gd name="T58" fmla="*/ 34 w 1385"/>
                <a:gd name="T59" fmla="*/ 9 h 1060"/>
                <a:gd name="T60" fmla="*/ 28 w 1385"/>
                <a:gd name="T61" fmla="*/ 15 h 1060"/>
                <a:gd name="T62" fmla="*/ 17 w 1385"/>
                <a:gd name="T63" fmla="*/ 21 h 1060"/>
                <a:gd name="T64" fmla="*/ 21 w 1385"/>
                <a:gd name="T65" fmla="*/ 25 h 10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85"/>
                <a:gd name="T100" fmla="*/ 0 h 1060"/>
                <a:gd name="T101" fmla="*/ 1385 w 1385"/>
                <a:gd name="T102" fmla="*/ 1060 h 10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85" h="1060">
                  <a:moveTo>
                    <a:pt x="165" y="109"/>
                  </a:moveTo>
                  <a:cubicBezTo>
                    <a:pt x="144" y="173"/>
                    <a:pt x="132" y="220"/>
                    <a:pt x="96" y="274"/>
                  </a:cubicBezTo>
                  <a:cubicBezTo>
                    <a:pt x="91" y="297"/>
                    <a:pt x="93" y="322"/>
                    <a:pt x="82" y="342"/>
                  </a:cubicBezTo>
                  <a:cubicBezTo>
                    <a:pt x="69" y="365"/>
                    <a:pt x="27" y="397"/>
                    <a:pt x="27" y="397"/>
                  </a:cubicBezTo>
                  <a:cubicBezTo>
                    <a:pt x="0" y="482"/>
                    <a:pt x="30" y="482"/>
                    <a:pt x="96" y="548"/>
                  </a:cubicBezTo>
                  <a:cubicBezTo>
                    <a:pt x="105" y="557"/>
                    <a:pt x="123" y="576"/>
                    <a:pt x="123" y="576"/>
                  </a:cubicBezTo>
                  <a:cubicBezTo>
                    <a:pt x="138" y="621"/>
                    <a:pt x="167" y="639"/>
                    <a:pt x="178" y="685"/>
                  </a:cubicBezTo>
                  <a:cubicBezTo>
                    <a:pt x="184" y="708"/>
                    <a:pt x="175" y="737"/>
                    <a:pt x="192" y="754"/>
                  </a:cubicBezTo>
                  <a:cubicBezTo>
                    <a:pt x="212" y="774"/>
                    <a:pt x="247" y="772"/>
                    <a:pt x="274" y="781"/>
                  </a:cubicBezTo>
                  <a:cubicBezTo>
                    <a:pt x="409" y="826"/>
                    <a:pt x="521" y="833"/>
                    <a:pt x="672" y="850"/>
                  </a:cubicBezTo>
                  <a:cubicBezTo>
                    <a:pt x="700" y="853"/>
                    <a:pt x="727" y="857"/>
                    <a:pt x="754" y="864"/>
                  </a:cubicBezTo>
                  <a:cubicBezTo>
                    <a:pt x="782" y="871"/>
                    <a:pt x="837" y="891"/>
                    <a:pt x="837" y="891"/>
                  </a:cubicBezTo>
                  <a:cubicBezTo>
                    <a:pt x="889" y="971"/>
                    <a:pt x="833" y="903"/>
                    <a:pt x="905" y="946"/>
                  </a:cubicBezTo>
                  <a:cubicBezTo>
                    <a:pt x="916" y="953"/>
                    <a:pt x="923" y="965"/>
                    <a:pt x="933" y="973"/>
                  </a:cubicBezTo>
                  <a:cubicBezTo>
                    <a:pt x="1050" y="1060"/>
                    <a:pt x="983" y="995"/>
                    <a:pt x="1042" y="1056"/>
                  </a:cubicBezTo>
                  <a:cubicBezTo>
                    <a:pt x="1108" y="1034"/>
                    <a:pt x="1096" y="1022"/>
                    <a:pt x="1138" y="973"/>
                  </a:cubicBezTo>
                  <a:cubicBezTo>
                    <a:pt x="1155" y="953"/>
                    <a:pt x="1175" y="936"/>
                    <a:pt x="1193" y="918"/>
                  </a:cubicBezTo>
                  <a:cubicBezTo>
                    <a:pt x="1202" y="909"/>
                    <a:pt x="1221" y="891"/>
                    <a:pt x="1221" y="891"/>
                  </a:cubicBezTo>
                  <a:cubicBezTo>
                    <a:pt x="1225" y="877"/>
                    <a:pt x="1228" y="863"/>
                    <a:pt x="1234" y="850"/>
                  </a:cubicBezTo>
                  <a:cubicBezTo>
                    <a:pt x="1241" y="835"/>
                    <a:pt x="1262" y="826"/>
                    <a:pt x="1262" y="809"/>
                  </a:cubicBezTo>
                  <a:cubicBezTo>
                    <a:pt x="1262" y="780"/>
                    <a:pt x="1234" y="726"/>
                    <a:pt x="1234" y="726"/>
                  </a:cubicBezTo>
                  <a:cubicBezTo>
                    <a:pt x="1266" y="633"/>
                    <a:pt x="1275" y="510"/>
                    <a:pt x="1344" y="438"/>
                  </a:cubicBezTo>
                  <a:cubicBezTo>
                    <a:pt x="1353" y="411"/>
                    <a:pt x="1362" y="383"/>
                    <a:pt x="1371" y="356"/>
                  </a:cubicBezTo>
                  <a:cubicBezTo>
                    <a:pt x="1376" y="342"/>
                    <a:pt x="1385" y="315"/>
                    <a:pt x="1385" y="315"/>
                  </a:cubicBezTo>
                  <a:cubicBezTo>
                    <a:pt x="1375" y="284"/>
                    <a:pt x="1369" y="224"/>
                    <a:pt x="1330" y="205"/>
                  </a:cubicBezTo>
                  <a:cubicBezTo>
                    <a:pt x="1304" y="192"/>
                    <a:pt x="1248" y="178"/>
                    <a:pt x="1248" y="178"/>
                  </a:cubicBezTo>
                  <a:cubicBezTo>
                    <a:pt x="1176" y="203"/>
                    <a:pt x="1132" y="204"/>
                    <a:pt x="1056" y="192"/>
                  </a:cubicBezTo>
                  <a:cubicBezTo>
                    <a:pt x="908" y="141"/>
                    <a:pt x="776" y="121"/>
                    <a:pt x="617" y="109"/>
                  </a:cubicBezTo>
                  <a:cubicBezTo>
                    <a:pt x="582" y="56"/>
                    <a:pt x="554" y="19"/>
                    <a:pt x="494" y="0"/>
                  </a:cubicBezTo>
                  <a:cubicBezTo>
                    <a:pt x="422" y="7"/>
                    <a:pt x="330" y="7"/>
                    <a:pt x="261" y="41"/>
                  </a:cubicBezTo>
                  <a:cubicBezTo>
                    <a:pt x="246" y="48"/>
                    <a:pt x="234" y="61"/>
                    <a:pt x="219" y="68"/>
                  </a:cubicBezTo>
                  <a:cubicBezTo>
                    <a:pt x="193" y="80"/>
                    <a:pt x="137" y="96"/>
                    <a:pt x="137" y="96"/>
                  </a:cubicBezTo>
                  <a:cubicBezTo>
                    <a:pt x="182" y="110"/>
                    <a:pt x="192" y="109"/>
                    <a:pt x="165" y="10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1">
              <a:extLst>
                <a:ext uri="{FF2B5EF4-FFF2-40B4-BE49-F238E27FC236}">
                  <a16:creationId xmlns:a16="http://schemas.microsoft.com/office/drawing/2014/main" id="{943FFD32-72C5-D6EC-333C-AD41D14AA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1737"/>
              <a:ext cx="655" cy="848"/>
            </a:xfrm>
            <a:custGeom>
              <a:avLst/>
              <a:gdLst>
                <a:gd name="T0" fmla="*/ 3 w 1021"/>
                <a:gd name="T1" fmla="*/ 156 h 1235"/>
                <a:gd name="T2" fmla="*/ 10 w 1021"/>
                <a:gd name="T3" fmla="*/ 171 h 1235"/>
                <a:gd name="T4" fmla="*/ 12 w 1021"/>
                <a:gd name="T5" fmla="*/ 180 h 1235"/>
                <a:gd name="T6" fmla="*/ 17 w 1021"/>
                <a:gd name="T7" fmla="*/ 186 h 1235"/>
                <a:gd name="T8" fmla="*/ 80 w 1021"/>
                <a:gd name="T9" fmla="*/ 250 h 1235"/>
                <a:gd name="T10" fmla="*/ 87 w 1021"/>
                <a:gd name="T11" fmla="*/ 256 h 1235"/>
                <a:gd name="T12" fmla="*/ 101 w 1021"/>
                <a:gd name="T13" fmla="*/ 262 h 1235"/>
                <a:gd name="T14" fmla="*/ 108 w 1021"/>
                <a:gd name="T15" fmla="*/ 268 h 1235"/>
                <a:gd name="T16" fmla="*/ 122 w 1021"/>
                <a:gd name="T17" fmla="*/ 275 h 1235"/>
                <a:gd name="T18" fmla="*/ 140 w 1021"/>
                <a:gd name="T19" fmla="*/ 210 h 1235"/>
                <a:gd name="T20" fmla="*/ 142 w 1021"/>
                <a:gd name="T21" fmla="*/ 201 h 1235"/>
                <a:gd name="T22" fmla="*/ 171 w 1021"/>
                <a:gd name="T23" fmla="*/ 165 h 1235"/>
                <a:gd name="T24" fmla="*/ 173 w 1021"/>
                <a:gd name="T25" fmla="*/ 156 h 1235"/>
                <a:gd name="T26" fmla="*/ 157 w 1021"/>
                <a:gd name="T27" fmla="*/ 88 h 1235"/>
                <a:gd name="T28" fmla="*/ 149 w 1021"/>
                <a:gd name="T29" fmla="*/ 73 h 1235"/>
                <a:gd name="T30" fmla="*/ 148 w 1021"/>
                <a:gd name="T31" fmla="*/ 64 h 1235"/>
                <a:gd name="T32" fmla="*/ 142 w 1021"/>
                <a:gd name="T33" fmla="*/ 58 h 1235"/>
                <a:gd name="T34" fmla="*/ 119 w 1021"/>
                <a:gd name="T35" fmla="*/ 34 h 1235"/>
                <a:gd name="T36" fmla="*/ 101 w 1021"/>
                <a:gd name="T37" fmla="*/ 19 h 1235"/>
                <a:gd name="T38" fmla="*/ 82 w 1021"/>
                <a:gd name="T39" fmla="*/ 6 h 1235"/>
                <a:gd name="T40" fmla="*/ 75 w 1021"/>
                <a:gd name="T41" fmla="*/ 3 h 1235"/>
                <a:gd name="T42" fmla="*/ 68 w 1021"/>
                <a:gd name="T43" fmla="*/ 0 h 1235"/>
                <a:gd name="T44" fmla="*/ 46 w 1021"/>
                <a:gd name="T45" fmla="*/ 21 h 1235"/>
                <a:gd name="T46" fmla="*/ 22 w 1021"/>
                <a:gd name="T47" fmla="*/ 76 h 1235"/>
                <a:gd name="T48" fmla="*/ 15 w 1021"/>
                <a:gd name="T49" fmla="*/ 91 h 1235"/>
                <a:gd name="T50" fmla="*/ 12 w 1021"/>
                <a:gd name="T51" fmla="*/ 101 h 1235"/>
                <a:gd name="T52" fmla="*/ 8 w 1021"/>
                <a:gd name="T53" fmla="*/ 110 h 1235"/>
                <a:gd name="T54" fmla="*/ 3 w 1021"/>
                <a:gd name="T55" fmla="*/ 156 h 12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21"/>
                <a:gd name="T85" fmla="*/ 0 h 1235"/>
                <a:gd name="T86" fmla="*/ 1021 w 1021"/>
                <a:gd name="T87" fmla="*/ 1235 h 12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21" h="1235">
                  <a:moveTo>
                    <a:pt x="19" y="700"/>
                  </a:moveTo>
                  <a:cubicBezTo>
                    <a:pt x="62" y="826"/>
                    <a:pt x="0" y="666"/>
                    <a:pt x="61" y="768"/>
                  </a:cubicBezTo>
                  <a:cubicBezTo>
                    <a:pt x="68" y="781"/>
                    <a:pt x="67" y="797"/>
                    <a:pt x="74" y="810"/>
                  </a:cubicBezTo>
                  <a:cubicBezTo>
                    <a:pt x="81" y="821"/>
                    <a:pt x="94" y="827"/>
                    <a:pt x="102" y="837"/>
                  </a:cubicBezTo>
                  <a:cubicBezTo>
                    <a:pt x="204" y="963"/>
                    <a:pt x="327" y="1053"/>
                    <a:pt x="472" y="1125"/>
                  </a:cubicBezTo>
                  <a:cubicBezTo>
                    <a:pt x="487" y="1132"/>
                    <a:pt x="498" y="1145"/>
                    <a:pt x="513" y="1152"/>
                  </a:cubicBezTo>
                  <a:cubicBezTo>
                    <a:pt x="539" y="1164"/>
                    <a:pt x="571" y="1164"/>
                    <a:pt x="595" y="1180"/>
                  </a:cubicBezTo>
                  <a:cubicBezTo>
                    <a:pt x="609" y="1189"/>
                    <a:pt x="622" y="1200"/>
                    <a:pt x="637" y="1207"/>
                  </a:cubicBezTo>
                  <a:cubicBezTo>
                    <a:pt x="663" y="1219"/>
                    <a:pt x="719" y="1235"/>
                    <a:pt x="719" y="1235"/>
                  </a:cubicBezTo>
                  <a:cubicBezTo>
                    <a:pt x="772" y="1180"/>
                    <a:pt x="805" y="1021"/>
                    <a:pt x="829" y="947"/>
                  </a:cubicBezTo>
                  <a:cubicBezTo>
                    <a:pt x="833" y="933"/>
                    <a:pt x="834" y="918"/>
                    <a:pt x="842" y="906"/>
                  </a:cubicBezTo>
                  <a:cubicBezTo>
                    <a:pt x="897" y="823"/>
                    <a:pt x="925" y="795"/>
                    <a:pt x="1007" y="741"/>
                  </a:cubicBezTo>
                  <a:cubicBezTo>
                    <a:pt x="1012" y="727"/>
                    <a:pt x="1021" y="714"/>
                    <a:pt x="1021" y="700"/>
                  </a:cubicBezTo>
                  <a:cubicBezTo>
                    <a:pt x="1021" y="625"/>
                    <a:pt x="982" y="457"/>
                    <a:pt x="925" y="398"/>
                  </a:cubicBezTo>
                  <a:cubicBezTo>
                    <a:pt x="882" y="272"/>
                    <a:pt x="944" y="432"/>
                    <a:pt x="883" y="330"/>
                  </a:cubicBezTo>
                  <a:cubicBezTo>
                    <a:pt x="876" y="317"/>
                    <a:pt x="877" y="301"/>
                    <a:pt x="870" y="288"/>
                  </a:cubicBezTo>
                  <a:cubicBezTo>
                    <a:pt x="863" y="277"/>
                    <a:pt x="850" y="271"/>
                    <a:pt x="842" y="261"/>
                  </a:cubicBezTo>
                  <a:cubicBezTo>
                    <a:pt x="783" y="188"/>
                    <a:pt x="790" y="193"/>
                    <a:pt x="705" y="151"/>
                  </a:cubicBezTo>
                  <a:cubicBezTo>
                    <a:pt x="654" y="126"/>
                    <a:pt x="652" y="101"/>
                    <a:pt x="595" y="83"/>
                  </a:cubicBezTo>
                  <a:cubicBezTo>
                    <a:pt x="548" y="34"/>
                    <a:pt x="581" y="60"/>
                    <a:pt x="486" y="28"/>
                  </a:cubicBezTo>
                  <a:cubicBezTo>
                    <a:pt x="472" y="23"/>
                    <a:pt x="459" y="19"/>
                    <a:pt x="445" y="14"/>
                  </a:cubicBezTo>
                  <a:cubicBezTo>
                    <a:pt x="431" y="9"/>
                    <a:pt x="403" y="0"/>
                    <a:pt x="403" y="0"/>
                  </a:cubicBezTo>
                  <a:cubicBezTo>
                    <a:pt x="347" y="19"/>
                    <a:pt x="315" y="64"/>
                    <a:pt x="266" y="96"/>
                  </a:cubicBezTo>
                  <a:cubicBezTo>
                    <a:pt x="238" y="185"/>
                    <a:pt x="182" y="266"/>
                    <a:pt x="129" y="343"/>
                  </a:cubicBezTo>
                  <a:cubicBezTo>
                    <a:pt x="48" y="461"/>
                    <a:pt x="181" y="316"/>
                    <a:pt x="88" y="412"/>
                  </a:cubicBezTo>
                  <a:cubicBezTo>
                    <a:pt x="83" y="426"/>
                    <a:pt x="80" y="440"/>
                    <a:pt x="74" y="453"/>
                  </a:cubicBezTo>
                  <a:cubicBezTo>
                    <a:pt x="67" y="468"/>
                    <a:pt x="53" y="479"/>
                    <a:pt x="47" y="494"/>
                  </a:cubicBezTo>
                  <a:cubicBezTo>
                    <a:pt x="20" y="558"/>
                    <a:pt x="19" y="632"/>
                    <a:pt x="19" y="7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3" name="Group 25">
              <a:extLst>
                <a:ext uri="{FF2B5EF4-FFF2-40B4-BE49-F238E27FC236}">
                  <a16:creationId xmlns:a16="http://schemas.microsoft.com/office/drawing/2014/main" id="{00E5BB17-E2F4-7B73-51C3-25B73B0E4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928"/>
              <a:ext cx="1416" cy="659"/>
              <a:chOff x="3888" y="2928"/>
              <a:chExt cx="1416" cy="659"/>
            </a:xfrm>
          </p:grpSpPr>
          <p:sp>
            <p:nvSpPr>
              <p:cNvPr id="8211" name="Line 13">
                <a:extLst>
                  <a:ext uri="{FF2B5EF4-FFF2-40B4-BE49-F238E27FC236}">
                    <a16:creationId xmlns:a16="http://schemas.microsoft.com/office/drawing/2014/main" id="{46BF41E5-0AA7-368D-A343-74EE31516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34" y="3093"/>
                <a:ext cx="89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Line 14">
                <a:extLst>
                  <a:ext uri="{FF2B5EF4-FFF2-40B4-BE49-F238E27FC236}">
                    <a16:creationId xmlns:a16="http://schemas.microsoft.com/office/drawing/2014/main" id="{70F7A6F4-AD9C-6E91-A66F-AD71D4850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7" y="3027"/>
                <a:ext cx="0" cy="1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Line 15">
                <a:extLst>
                  <a:ext uri="{FF2B5EF4-FFF2-40B4-BE49-F238E27FC236}">
                    <a16:creationId xmlns:a16="http://schemas.microsoft.com/office/drawing/2014/main" id="{07DA4331-2146-1407-4247-FC6E58A52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4" y="3027"/>
                <a:ext cx="0" cy="1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Text Box 16">
                <a:extLst>
                  <a:ext uri="{FF2B5EF4-FFF2-40B4-BE49-F238E27FC236}">
                    <a16:creationId xmlns:a16="http://schemas.microsoft.com/office/drawing/2014/main" id="{64A2498C-C34C-87EE-95FA-70885DF667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" y="3211"/>
                <a:ext cx="56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chemeClr val="tx2"/>
                    </a:solidFill>
                    <a:latin typeface="Albertus Medium" pitchFamily="34" charset="0"/>
                  </a:rPr>
                  <a:t>1 km</a:t>
                </a:r>
              </a:p>
            </p:txBody>
          </p:sp>
          <p:sp>
            <p:nvSpPr>
              <p:cNvPr id="8215" name="Rectangle 17">
                <a:extLst>
                  <a:ext uri="{FF2B5EF4-FFF2-40B4-BE49-F238E27FC236}">
                    <a16:creationId xmlns:a16="http://schemas.microsoft.com/office/drawing/2014/main" id="{62BE6CD6-8BAD-3796-9E9D-6298142A2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2928"/>
                <a:ext cx="1416" cy="65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204" name="Text Box 18">
              <a:extLst>
                <a:ext uri="{FF2B5EF4-FFF2-40B4-BE49-F238E27FC236}">
                  <a16:creationId xmlns:a16="http://schemas.microsoft.com/office/drawing/2014/main" id="{70F29D9C-32E8-CDA4-65D7-B2BF66333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56"/>
              <a:ext cx="243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3200">
                  <a:solidFill>
                    <a:srgbClr val="CCFFFF"/>
                  </a:solidFill>
                  <a:latin typeface="Albertus Medium" pitchFamily="34" charset="0"/>
                </a:rPr>
                <a:t>Ben Smith Replicate</a:t>
              </a:r>
            </a:p>
          </p:txBody>
        </p:sp>
        <p:sp>
          <p:nvSpPr>
            <p:cNvPr id="8205" name="Text Box 19">
              <a:extLst>
                <a:ext uri="{FF2B5EF4-FFF2-40B4-BE49-F238E27FC236}">
                  <a16:creationId xmlns:a16="http://schemas.microsoft.com/office/drawing/2014/main" id="{37212E0E-9C36-2585-6348-884FCB1EF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2" y="1632"/>
              <a:ext cx="9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CCFFFF"/>
                  </a:solidFill>
                  <a:latin typeface="Albertus Medium" pitchFamily="34" charset="0"/>
                </a:rPr>
                <a:t>Moderate</a:t>
              </a:r>
            </a:p>
          </p:txBody>
        </p:sp>
        <p:sp>
          <p:nvSpPr>
            <p:cNvPr id="8206" name="Text Box 20">
              <a:extLst>
                <a:ext uri="{FF2B5EF4-FFF2-40B4-BE49-F238E27FC236}">
                  <a16:creationId xmlns:a16="http://schemas.microsoft.com/office/drawing/2014/main" id="{62E857DE-49D7-AD64-FCAD-1B3543F78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819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CCFFFF"/>
                  </a:solidFill>
                  <a:latin typeface="Albertus Medium" pitchFamily="34" charset="0"/>
                </a:rPr>
                <a:t>Heavy</a:t>
              </a:r>
            </a:p>
          </p:txBody>
        </p:sp>
        <p:sp>
          <p:nvSpPr>
            <p:cNvPr id="8207" name="Text Box 21">
              <a:extLst>
                <a:ext uri="{FF2B5EF4-FFF2-40B4-BE49-F238E27FC236}">
                  <a16:creationId xmlns:a16="http://schemas.microsoft.com/office/drawing/2014/main" id="{2F3B205C-8C18-C250-6994-DAEB0A327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632"/>
              <a:ext cx="7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CCFFFF"/>
                  </a:solidFill>
                  <a:latin typeface="Albertus Medium" pitchFamily="34" charset="0"/>
                </a:rPr>
                <a:t>Control</a:t>
              </a:r>
            </a:p>
          </p:txBody>
        </p:sp>
        <p:sp>
          <p:nvSpPr>
            <p:cNvPr id="8208" name="Line 22">
              <a:extLst>
                <a:ext uri="{FF2B5EF4-FFF2-40B4-BE49-F238E27FC236}">
                  <a16:creationId xmlns:a16="http://schemas.microsoft.com/office/drawing/2014/main" id="{E877C5D6-3078-A5E5-405F-3E0F226E8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920"/>
              <a:ext cx="117" cy="161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23">
              <a:extLst>
                <a:ext uri="{FF2B5EF4-FFF2-40B4-BE49-F238E27FC236}">
                  <a16:creationId xmlns:a16="http://schemas.microsoft.com/office/drawing/2014/main" id="{F4ADC451-EB5E-E281-9A38-7B3A00569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2575"/>
              <a:ext cx="118" cy="257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24">
              <a:extLst>
                <a:ext uri="{FF2B5EF4-FFF2-40B4-BE49-F238E27FC236}">
                  <a16:creationId xmlns:a16="http://schemas.microsoft.com/office/drawing/2014/main" id="{D912B357-4A47-228D-8672-5487AC8C5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8" y="1883"/>
              <a:ext cx="185" cy="132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8AF3518-2F47-43E6-7FAB-294AA345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6">
            <a:extLst>
              <a:ext uri="{FF2B5EF4-FFF2-40B4-BE49-F238E27FC236}">
                <a16:creationId xmlns:a16="http://schemas.microsoft.com/office/drawing/2014/main" id="{5B8FE65C-C343-333A-1674-59726FB40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47975"/>
            <a:ext cx="1739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Control</a:t>
            </a:r>
          </a:p>
          <a:p>
            <a:pPr algn="ctr" eaLnBrk="1" hangingPunct="1"/>
            <a:r>
              <a:rPr lang="en-US" altLang="en-US" sz="3600"/>
              <a:t>Stands</a:t>
            </a:r>
          </a:p>
        </p:txBody>
      </p:sp>
      <p:sp>
        <p:nvSpPr>
          <p:cNvPr id="9220" name="Text Box 7">
            <a:extLst>
              <a:ext uri="{FF2B5EF4-FFF2-40B4-BE49-F238E27FC236}">
                <a16:creationId xmlns:a16="http://schemas.microsoft.com/office/drawing/2014/main" id="{E131104C-3257-BDD7-48C5-2D3A670E4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59450"/>
            <a:ext cx="578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Unthinned (180-270 TPA) </a:t>
            </a:r>
          </a:p>
        </p:txBody>
      </p:sp>
      <p:sp>
        <p:nvSpPr>
          <p:cNvPr id="9221" name="Text Box 10">
            <a:extLst>
              <a:ext uri="{FF2B5EF4-FFF2-40B4-BE49-F238E27FC236}">
                <a16:creationId xmlns:a16="http://schemas.microsoft.com/office/drawing/2014/main" id="{29D11561-391F-9429-3373-F77918E5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228600"/>
            <a:ext cx="671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/>
              <a:t>Tillamook Thinning Study</a:t>
            </a:r>
          </a:p>
        </p:txBody>
      </p:sp>
      <p:pic>
        <p:nvPicPr>
          <p:cNvPr id="9222" name="Picture 12" descr="CONTROL">
            <a:extLst>
              <a:ext uri="{FF2B5EF4-FFF2-40B4-BE49-F238E27FC236}">
                <a16:creationId xmlns:a16="http://schemas.microsoft.com/office/drawing/2014/main" id="{8EFC319B-AE48-7479-5720-B28EDBC4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89050"/>
            <a:ext cx="60198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D85CF07-4A88-6F48-729A-C1EC0B72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A2FFDA5C-F22A-B6B1-6900-FCC92FACA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6300"/>
            <a:ext cx="2476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Moderate</a:t>
            </a:r>
          </a:p>
          <a:p>
            <a:pPr algn="ctr" eaLnBrk="1" hangingPunct="1"/>
            <a:r>
              <a:rPr lang="en-US" altLang="en-US" sz="3600"/>
              <a:t>Thinning</a:t>
            </a:r>
          </a:p>
          <a:p>
            <a:pPr algn="ctr" eaLnBrk="1" hangingPunct="1"/>
            <a:r>
              <a:rPr lang="en-US" altLang="en-US" sz="3600"/>
              <a:t>Treatment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DA1CA876-1615-8036-DC20-2053CCC3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5226050"/>
            <a:ext cx="712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Thinned to roughly 100-130 TPA</a:t>
            </a: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1F9F532E-0882-786D-9C6A-1DEE9EF5B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5835650"/>
            <a:ext cx="7812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600"/>
              <a:t>Similar to standard operational thin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D372246A-C74B-A19A-830C-608AC65F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228600"/>
            <a:ext cx="671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/>
              <a:t>Tillamook Thinning Study</a:t>
            </a:r>
          </a:p>
        </p:txBody>
      </p:sp>
      <p:pic>
        <p:nvPicPr>
          <p:cNvPr id="10247" name="Picture 10" descr="youngtrees">
            <a:extLst>
              <a:ext uri="{FF2B5EF4-FFF2-40B4-BE49-F238E27FC236}">
                <a16:creationId xmlns:a16="http://schemas.microsoft.com/office/drawing/2014/main" id="{94DDA6DF-8D5F-52C2-53BE-6401DDEA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5791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802</Words>
  <Application>Microsoft Office PowerPoint</Application>
  <PresentationFormat>On-screen Show (4:3)</PresentationFormat>
  <Paragraphs>178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Comic Sans MS</vt:lpstr>
      <vt:lpstr>Arial</vt:lpstr>
      <vt:lpstr>Times New Roman</vt:lpstr>
      <vt:lpstr>Albertus Medium</vt:lpstr>
      <vt:lpstr>Default Design</vt:lpstr>
      <vt:lpstr>INFLUENCE OF COMMERCIAL THINNING OF DOUGLAS-FIR FORESTS ON POPULATION PARAMETERS OF NORTHERN FLYING SQUIRRELS AND TOWNSEND’S CHIPMUNKS</vt:lpstr>
      <vt:lpstr>PowerPoint Presentation</vt:lpstr>
      <vt:lpstr>Life History of Townsend’s chipmunks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HYPOTHESES:</vt:lpstr>
      <vt:lpstr>Trapping Grid Used for Studies</vt:lpstr>
      <vt:lpstr>PowerPoint Presentation</vt:lpstr>
      <vt:lpstr>STATISTICAL METHODS:</vt:lpstr>
      <vt:lpstr>STATISTICAL METHODS:</vt:lpstr>
      <vt:lpstr>PowerPoint Presentation</vt:lpstr>
      <vt:lpstr>Top Models for Apparent Annual Survival Rates [p (sex)]</vt:lpstr>
      <vt:lpstr>PowerPoint Presentation</vt:lpstr>
      <vt:lpstr>PowerPoint Presentation</vt:lpstr>
      <vt:lpstr>Percent Frequency of Fungal Genera in Flying Squirrel Fecal Pellets:</vt:lpstr>
      <vt:lpstr>PowerPoint Presentation</vt:lpstr>
      <vt:lpstr>PowerPoint Presentation</vt:lpstr>
      <vt:lpstr>PowerPoint Presentation</vt:lpstr>
      <vt:lpstr>Abundance of Northern Flying Squirrels in Douglas-fir Forests in Oregon</vt:lpstr>
      <vt:lpstr>Density of Townsend’s Chipmunks</vt:lpstr>
      <vt:lpstr>Body Weight of Female Townsend’s Chipmunks</vt:lpstr>
      <vt:lpstr>Reproductive Rates of Townsend’s Chipmunks</vt:lpstr>
      <vt:lpstr>Corrections among Vegetative Characteristics and Density of Townsend’s chipmunks</vt:lpstr>
      <vt:lpstr>SUMMARY (Flying Squirrels):</vt:lpstr>
      <vt:lpstr>Summary (Townsend’s Chipmunks)</vt:lpstr>
      <vt:lpstr>CAVEATS:</vt:lpstr>
      <vt:lpstr>PowerPoint Presentation</vt:lpstr>
      <vt:lpstr>ACKNOWLEDGMENT: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hayes</dc:creator>
  <cp:lastModifiedBy>Lum-Naihe, Christof Jurh duk - FS, AZ</cp:lastModifiedBy>
  <cp:revision>78</cp:revision>
  <dcterms:created xsi:type="dcterms:W3CDTF">1999-12-22T18:16:54Z</dcterms:created>
  <dcterms:modified xsi:type="dcterms:W3CDTF">2025-08-04T18:25:19Z</dcterms:modified>
</cp:coreProperties>
</file>