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9" r:id="rId3"/>
    <p:sldId id="257" r:id="rId4"/>
    <p:sldId id="258" r:id="rId5"/>
    <p:sldId id="260" r:id="rId6"/>
    <p:sldId id="261" r:id="rId7"/>
    <p:sldId id="262" r:id="rId8"/>
    <p:sldId id="263" r:id="rId9"/>
    <p:sldId id="268" r:id="rId10"/>
    <p:sldId id="266" r:id="rId11"/>
    <p:sldId id="264" r:id="rId12"/>
    <p:sldId id="265" r:id="rId13"/>
    <p:sldId id="270" r:id="rId14"/>
    <p:sldId id="267" r:id="rId15"/>
    <p:sldId id="272" r:id="rId16"/>
    <p:sldId id="271"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1pPr>
    <a:lvl2pPr marL="4572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2pPr>
    <a:lvl3pPr marL="9144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3pPr>
    <a:lvl4pPr marL="13716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4pPr>
    <a:lvl5pPr marL="1828800" algn="l" rtl="0" fontAlgn="base">
      <a:spcBef>
        <a:spcPct val="0"/>
      </a:spcBef>
      <a:spcAft>
        <a:spcPct val="0"/>
      </a:spcAft>
      <a:defRPr kern="1200">
        <a:solidFill>
          <a:schemeClr val="tx1"/>
        </a:solidFill>
        <a:latin typeface="Calibri" panose="020F0502020204030204" pitchFamily="34" charset="0"/>
        <a:ea typeface="MS PGothic" panose="020B0600070205080204" pitchFamily="34" charset="-128"/>
        <a:cs typeface="+mn-cs"/>
      </a:defRPr>
    </a:lvl5pPr>
    <a:lvl6pPr marL="22860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6pPr>
    <a:lvl7pPr marL="27432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7pPr>
    <a:lvl8pPr marL="32004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8pPr>
    <a:lvl9pPr marL="3657600" algn="l" defTabSz="914400" rtl="0" eaLnBrk="1" latinLnBrk="0" hangingPunct="1">
      <a:defRPr kern="1200">
        <a:solidFill>
          <a:schemeClr val="tx1"/>
        </a:solidFill>
        <a:latin typeface="Calibri" panose="020F0502020204030204" pitchFamily="34"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59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12AEF52-E405-CAFC-26A4-D45834CB66D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en-US"/>
          </a:p>
        </p:txBody>
      </p:sp>
      <p:sp>
        <p:nvSpPr>
          <p:cNvPr id="3" name="Date Placeholder 2">
            <a:extLst>
              <a:ext uri="{FF2B5EF4-FFF2-40B4-BE49-F238E27FC236}">
                <a16:creationId xmlns:a16="http://schemas.microsoft.com/office/drawing/2014/main" id="{E24A2D07-410A-C117-29D3-9D45247C4267}"/>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9BCEC5BE-2E1F-4299-B936-86A5642AFB5D}" type="datetimeFigureOut">
              <a:rPr lang="en-US" altLang="en-US"/>
              <a:pPr/>
              <a:t>8/4/2025</a:t>
            </a:fld>
            <a:endParaRPr lang="en-US" altLang="en-US"/>
          </a:p>
        </p:txBody>
      </p:sp>
      <p:sp>
        <p:nvSpPr>
          <p:cNvPr id="4" name="Slide Image Placeholder 3">
            <a:extLst>
              <a:ext uri="{FF2B5EF4-FFF2-40B4-BE49-F238E27FC236}">
                <a16:creationId xmlns:a16="http://schemas.microsoft.com/office/drawing/2014/main" id="{67157FE8-8B36-7178-A837-7D37138F2DC7}"/>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DF5EA380-25C1-AE89-FB4E-CA791AD5CCE1}"/>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AD51F0FD-6FCB-15D0-0685-6CF73BA9EBB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en-US"/>
          </a:p>
        </p:txBody>
      </p:sp>
      <p:sp>
        <p:nvSpPr>
          <p:cNvPr id="7" name="Slide Number Placeholder 6">
            <a:extLst>
              <a:ext uri="{FF2B5EF4-FFF2-40B4-BE49-F238E27FC236}">
                <a16:creationId xmlns:a16="http://schemas.microsoft.com/office/drawing/2014/main" id="{24751AFC-DB94-B8A5-6DD8-886ACFA26305}"/>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B4BFD2F7-BCB4-42A8-BBFE-454310E7ECE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S PGothic" panose="020B0600070205080204" pitchFamily="34" charset="-128"/>
        <a:cs typeface="+mn-cs"/>
      </a:defRPr>
    </a:lvl1pPr>
    <a:lvl2pPr marL="457200" algn="l" rtl="0" fontAlgn="base">
      <a:spcBef>
        <a:spcPct val="30000"/>
      </a:spcBef>
      <a:spcAft>
        <a:spcPct val="0"/>
      </a:spcAft>
      <a:defRPr sz="1200" kern="1200">
        <a:solidFill>
          <a:schemeClr val="tx1"/>
        </a:solidFill>
        <a:latin typeface="+mn-lt"/>
        <a:ea typeface="MS PGothic" panose="020B0600070205080204" pitchFamily="34" charset="-128"/>
        <a:cs typeface="+mn-cs"/>
      </a:defRPr>
    </a:lvl2pPr>
    <a:lvl3pPr marL="914400" algn="l" rtl="0" fontAlgn="base">
      <a:spcBef>
        <a:spcPct val="30000"/>
      </a:spcBef>
      <a:spcAft>
        <a:spcPct val="0"/>
      </a:spcAft>
      <a:defRPr sz="1200" kern="1200">
        <a:solidFill>
          <a:schemeClr val="tx1"/>
        </a:solidFill>
        <a:latin typeface="+mn-lt"/>
        <a:ea typeface="MS PGothic" panose="020B0600070205080204" pitchFamily="34" charset="-128"/>
        <a:cs typeface="+mn-cs"/>
      </a:defRPr>
    </a:lvl3pPr>
    <a:lvl4pPr marL="1371600" algn="l" rtl="0" fontAlgn="base">
      <a:spcBef>
        <a:spcPct val="30000"/>
      </a:spcBef>
      <a:spcAft>
        <a:spcPct val="0"/>
      </a:spcAft>
      <a:defRPr sz="1200" kern="1200">
        <a:solidFill>
          <a:schemeClr val="tx1"/>
        </a:solidFill>
        <a:latin typeface="+mn-lt"/>
        <a:ea typeface="MS PGothic" panose="020B0600070205080204" pitchFamily="34" charset="-128"/>
        <a:cs typeface="+mn-cs"/>
      </a:defRPr>
    </a:lvl4pPr>
    <a:lvl5pPr marL="1828800" algn="l" rtl="0" fontAlgn="base">
      <a:spcBef>
        <a:spcPct val="30000"/>
      </a:spcBef>
      <a:spcAft>
        <a:spcPct val="0"/>
      </a:spcAft>
      <a:defRPr sz="1200" kern="1200">
        <a:solidFill>
          <a:schemeClr val="tx1"/>
        </a:solidFill>
        <a:latin typeface="+mn-lt"/>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a:extLst>
              <a:ext uri="{FF2B5EF4-FFF2-40B4-BE49-F238E27FC236}">
                <a16:creationId xmlns:a16="http://schemas.microsoft.com/office/drawing/2014/main" id="{C0B84EBA-7D78-26DE-5CBA-D2FB157A33D5}"/>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8" name="Notes Placeholder 2">
            <a:extLst>
              <a:ext uri="{FF2B5EF4-FFF2-40B4-BE49-F238E27FC236}">
                <a16:creationId xmlns:a16="http://schemas.microsoft.com/office/drawing/2014/main" id="{F49662F3-D4F6-C4DD-33A4-2758C750D64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19459" name="Slide Number Placeholder 3">
            <a:extLst>
              <a:ext uri="{FF2B5EF4-FFF2-40B4-BE49-F238E27FC236}">
                <a16:creationId xmlns:a16="http://schemas.microsoft.com/office/drawing/2014/main" id="{3B4CFB0A-87BA-8F54-212C-D5FF9EDA1DF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E41FC5E3-4579-47CC-9F91-91FA224090C3}" type="slidenum">
              <a:rPr lang="en-US" altLang="en-US"/>
              <a:pPr/>
              <a:t>1</a:t>
            </a:fld>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Slide Image Placeholder 1">
            <a:extLst>
              <a:ext uri="{FF2B5EF4-FFF2-40B4-BE49-F238E27FC236}">
                <a16:creationId xmlns:a16="http://schemas.microsoft.com/office/drawing/2014/main" id="{638D55AE-C59E-FB06-686B-D834688D49B5}"/>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2" name="Notes Placeholder 2">
            <a:extLst>
              <a:ext uri="{FF2B5EF4-FFF2-40B4-BE49-F238E27FC236}">
                <a16:creationId xmlns:a16="http://schemas.microsoft.com/office/drawing/2014/main" id="{99ACEEA6-0BF9-D1EB-188A-52E0897652E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0483" name="Slide Number Placeholder 3">
            <a:extLst>
              <a:ext uri="{FF2B5EF4-FFF2-40B4-BE49-F238E27FC236}">
                <a16:creationId xmlns:a16="http://schemas.microsoft.com/office/drawing/2014/main" id="{BF7CB34D-E67C-44C8-58B0-474DD0804EA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B98E6713-1B8B-47DB-A1BF-42147C7BC907}" type="slidenum">
              <a:rPr lang="en-US" altLang="en-US"/>
              <a:pPr/>
              <a:t>3</a:t>
            </a:fld>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A95B0544-DEB4-D02D-EC29-991B92D3B56A}"/>
              </a:ext>
            </a:extLst>
          </p:cNvPr>
          <p:cNvSpPr>
            <a:spLocks noGrp="1" noRot="1" noChangeAspec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6" name="Notes Placeholder 2">
            <a:extLst>
              <a:ext uri="{FF2B5EF4-FFF2-40B4-BE49-F238E27FC236}">
                <a16:creationId xmlns:a16="http://schemas.microsoft.com/office/drawing/2014/main" id="{B4FB119D-19FE-B44F-FF0B-02F1C8257AF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a:p>
        </p:txBody>
      </p:sp>
      <p:sp>
        <p:nvSpPr>
          <p:cNvPr id="21507" name="Slide Number Placeholder 3">
            <a:extLst>
              <a:ext uri="{FF2B5EF4-FFF2-40B4-BE49-F238E27FC236}">
                <a16:creationId xmlns:a16="http://schemas.microsoft.com/office/drawing/2014/main" id="{97303410-374C-49EA-02F6-13458A43685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fld id="{491B42BD-5C66-4753-8A2D-6FB0F4823B73}" type="slidenum">
              <a:rPr lang="en-US" altLang="en-US"/>
              <a:pPr/>
              <a:t>8</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90096A9-EA2C-EB18-8EF8-3EC8922C09C7}"/>
              </a:ext>
            </a:extLst>
          </p:cNvPr>
          <p:cNvSpPr>
            <a:spLocks noGrp="1"/>
          </p:cNvSpPr>
          <p:nvPr>
            <p:ph type="dt" sz="half" idx="10"/>
          </p:nvPr>
        </p:nvSpPr>
        <p:spPr/>
        <p:txBody>
          <a:bodyPr/>
          <a:lstStyle>
            <a:lvl1pPr>
              <a:defRPr/>
            </a:lvl1pPr>
          </a:lstStyle>
          <a:p>
            <a:fld id="{09B99323-15C8-4A4D-BECA-D5AFB4188969}"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A05B5278-77A5-8B9F-EC9D-87C09795BC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D9B26BF-077D-A9E7-3BDF-AA6A4731BCD0}"/>
              </a:ext>
            </a:extLst>
          </p:cNvPr>
          <p:cNvSpPr>
            <a:spLocks noGrp="1"/>
          </p:cNvSpPr>
          <p:nvPr>
            <p:ph type="sldNum" sz="quarter" idx="12"/>
          </p:nvPr>
        </p:nvSpPr>
        <p:spPr/>
        <p:txBody>
          <a:bodyPr/>
          <a:lstStyle>
            <a:lvl1pPr>
              <a:defRPr/>
            </a:lvl1pPr>
          </a:lstStyle>
          <a:p>
            <a:fld id="{82DE4AE1-84C4-49AA-BB32-F68075DB7E20}" type="slidenum">
              <a:rPr lang="en-US" altLang="en-US"/>
              <a:pPr/>
              <a:t>‹#›</a:t>
            </a:fld>
            <a:endParaRPr lang="en-US" altLang="en-US"/>
          </a:p>
        </p:txBody>
      </p:sp>
    </p:spTree>
    <p:extLst>
      <p:ext uri="{BB962C8B-B14F-4D97-AF65-F5344CB8AC3E}">
        <p14:creationId xmlns:p14="http://schemas.microsoft.com/office/powerpoint/2010/main" val="1520472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86A551-6716-E831-4E53-6A02AAB5DC71}"/>
              </a:ext>
            </a:extLst>
          </p:cNvPr>
          <p:cNvSpPr>
            <a:spLocks noGrp="1"/>
          </p:cNvSpPr>
          <p:nvPr>
            <p:ph type="dt" sz="half" idx="10"/>
          </p:nvPr>
        </p:nvSpPr>
        <p:spPr/>
        <p:txBody>
          <a:bodyPr/>
          <a:lstStyle>
            <a:lvl1pPr>
              <a:defRPr/>
            </a:lvl1pPr>
          </a:lstStyle>
          <a:p>
            <a:fld id="{1816081D-269D-4DE7-A805-3A32CA6597D9}"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B1B0E5F1-D50D-1E9A-783D-BA2246EAA32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CAE578B-8569-E7D8-5663-1262399F55AB}"/>
              </a:ext>
            </a:extLst>
          </p:cNvPr>
          <p:cNvSpPr>
            <a:spLocks noGrp="1"/>
          </p:cNvSpPr>
          <p:nvPr>
            <p:ph type="sldNum" sz="quarter" idx="12"/>
          </p:nvPr>
        </p:nvSpPr>
        <p:spPr/>
        <p:txBody>
          <a:bodyPr/>
          <a:lstStyle>
            <a:lvl1pPr>
              <a:defRPr/>
            </a:lvl1pPr>
          </a:lstStyle>
          <a:p>
            <a:fld id="{5FC5F751-E28C-4896-8E2B-640F5E43715B}" type="slidenum">
              <a:rPr lang="en-US" altLang="en-US"/>
              <a:pPr/>
              <a:t>‹#›</a:t>
            </a:fld>
            <a:endParaRPr lang="en-US" altLang="en-US"/>
          </a:p>
        </p:txBody>
      </p:sp>
    </p:spTree>
    <p:extLst>
      <p:ext uri="{BB962C8B-B14F-4D97-AF65-F5344CB8AC3E}">
        <p14:creationId xmlns:p14="http://schemas.microsoft.com/office/powerpoint/2010/main" val="2087442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5826CC-CB9F-F552-51F1-D20E981311F5}"/>
              </a:ext>
            </a:extLst>
          </p:cNvPr>
          <p:cNvSpPr>
            <a:spLocks noGrp="1"/>
          </p:cNvSpPr>
          <p:nvPr>
            <p:ph type="dt" sz="half" idx="10"/>
          </p:nvPr>
        </p:nvSpPr>
        <p:spPr/>
        <p:txBody>
          <a:bodyPr/>
          <a:lstStyle>
            <a:lvl1pPr>
              <a:defRPr/>
            </a:lvl1pPr>
          </a:lstStyle>
          <a:p>
            <a:fld id="{A6AE5576-FB1C-4DCF-BF01-0B25B567CD7D}"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1EFFFB75-4997-0F44-72E4-8187473504EE}"/>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C1E3BA5-C2CE-DCC4-DECA-CA0BA2F230F4}"/>
              </a:ext>
            </a:extLst>
          </p:cNvPr>
          <p:cNvSpPr>
            <a:spLocks noGrp="1"/>
          </p:cNvSpPr>
          <p:nvPr>
            <p:ph type="sldNum" sz="quarter" idx="12"/>
          </p:nvPr>
        </p:nvSpPr>
        <p:spPr/>
        <p:txBody>
          <a:bodyPr/>
          <a:lstStyle>
            <a:lvl1pPr>
              <a:defRPr/>
            </a:lvl1pPr>
          </a:lstStyle>
          <a:p>
            <a:fld id="{0F21BA3E-256E-4830-B366-7EAB07A85CF3}" type="slidenum">
              <a:rPr lang="en-US" altLang="en-US"/>
              <a:pPr/>
              <a:t>‹#›</a:t>
            </a:fld>
            <a:endParaRPr lang="en-US" altLang="en-US"/>
          </a:p>
        </p:txBody>
      </p:sp>
    </p:spTree>
    <p:extLst>
      <p:ext uri="{BB962C8B-B14F-4D97-AF65-F5344CB8AC3E}">
        <p14:creationId xmlns:p14="http://schemas.microsoft.com/office/powerpoint/2010/main" val="3922584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E887F4-EA95-E4BE-9461-7B515DD1F692}"/>
              </a:ext>
            </a:extLst>
          </p:cNvPr>
          <p:cNvSpPr>
            <a:spLocks noGrp="1"/>
          </p:cNvSpPr>
          <p:nvPr>
            <p:ph type="dt" sz="half" idx="10"/>
          </p:nvPr>
        </p:nvSpPr>
        <p:spPr/>
        <p:txBody>
          <a:bodyPr/>
          <a:lstStyle>
            <a:lvl1pPr>
              <a:defRPr/>
            </a:lvl1pPr>
          </a:lstStyle>
          <a:p>
            <a:fld id="{C1A4360F-16CC-401B-87D2-869BF9213946}"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0C63ED28-5864-8D8A-8A48-64E5945BFD6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2ECBE339-371B-51D4-AD45-BD8EA9D3A4B9}"/>
              </a:ext>
            </a:extLst>
          </p:cNvPr>
          <p:cNvSpPr>
            <a:spLocks noGrp="1"/>
          </p:cNvSpPr>
          <p:nvPr>
            <p:ph type="sldNum" sz="quarter" idx="12"/>
          </p:nvPr>
        </p:nvSpPr>
        <p:spPr/>
        <p:txBody>
          <a:bodyPr/>
          <a:lstStyle>
            <a:lvl1pPr>
              <a:defRPr/>
            </a:lvl1pPr>
          </a:lstStyle>
          <a:p>
            <a:fld id="{FA7D6B90-8A23-42E8-9615-2EA371AD1307}" type="slidenum">
              <a:rPr lang="en-US" altLang="en-US"/>
              <a:pPr/>
              <a:t>‹#›</a:t>
            </a:fld>
            <a:endParaRPr lang="en-US" altLang="en-US"/>
          </a:p>
        </p:txBody>
      </p:sp>
    </p:spTree>
    <p:extLst>
      <p:ext uri="{BB962C8B-B14F-4D97-AF65-F5344CB8AC3E}">
        <p14:creationId xmlns:p14="http://schemas.microsoft.com/office/powerpoint/2010/main" val="628521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37EF09-9B6D-8439-EAB7-27755BDA76F8}"/>
              </a:ext>
            </a:extLst>
          </p:cNvPr>
          <p:cNvSpPr>
            <a:spLocks noGrp="1"/>
          </p:cNvSpPr>
          <p:nvPr>
            <p:ph type="dt" sz="half" idx="10"/>
          </p:nvPr>
        </p:nvSpPr>
        <p:spPr/>
        <p:txBody>
          <a:bodyPr/>
          <a:lstStyle>
            <a:lvl1pPr>
              <a:defRPr/>
            </a:lvl1pPr>
          </a:lstStyle>
          <a:p>
            <a:fld id="{1645C6CD-0E8B-4391-BB8B-91054E06BF2B}"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2A1873C6-8605-6AD4-159E-87D657412C9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E8B592A-88D1-9A53-1EF4-30814DB983BC}"/>
              </a:ext>
            </a:extLst>
          </p:cNvPr>
          <p:cNvSpPr>
            <a:spLocks noGrp="1"/>
          </p:cNvSpPr>
          <p:nvPr>
            <p:ph type="sldNum" sz="quarter" idx="12"/>
          </p:nvPr>
        </p:nvSpPr>
        <p:spPr/>
        <p:txBody>
          <a:bodyPr/>
          <a:lstStyle>
            <a:lvl1pPr>
              <a:defRPr/>
            </a:lvl1pPr>
          </a:lstStyle>
          <a:p>
            <a:fld id="{574F5322-C88B-49AC-B14F-02E18AE97931}" type="slidenum">
              <a:rPr lang="en-US" altLang="en-US"/>
              <a:pPr/>
              <a:t>‹#›</a:t>
            </a:fld>
            <a:endParaRPr lang="en-US" altLang="en-US"/>
          </a:p>
        </p:txBody>
      </p:sp>
    </p:spTree>
    <p:extLst>
      <p:ext uri="{BB962C8B-B14F-4D97-AF65-F5344CB8AC3E}">
        <p14:creationId xmlns:p14="http://schemas.microsoft.com/office/powerpoint/2010/main" val="26839758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52567B54-9D7F-28C5-0EDA-55B74B434D37}"/>
              </a:ext>
            </a:extLst>
          </p:cNvPr>
          <p:cNvSpPr>
            <a:spLocks noGrp="1"/>
          </p:cNvSpPr>
          <p:nvPr>
            <p:ph type="dt" sz="half" idx="10"/>
          </p:nvPr>
        </p:nvSpPr>
        <p:spPr/>
        <p:txBody>
          <a:bodyPr/>
          <a:lstStyle>
            <a:lvl1pPr>
              <a:defRPr/>
            </a:lvl1pPr>
          </a:lstStyle>
          <a:p>
            <a:fld id="{24701E39-5232-4499-B671-D6565EF492F4}" type="datetimeFigureOut">
              <a:rPr lang="en-US" altLang="en-US"/>
              <a:pPr/>
              <a:t>8/4/2025</a:t>
            </a:fld>
            <a:endParaRPr lang="en-US" altLang="en-US"/>
          </a:p>
        </p:txBody>
      </p:sp>
      <p:sp>
        <p:nvSpPr>
          <p:cNvPr id="6" name="Footer Placeholder 4">
            <a:extLst>
              <a:ext uri="{FF2B5EF4-FFF2-40B4-BE49-F238E27FC236}">
                <a16:creationId xmlns:a16="http://schemas.microsoft.com/office/drawing/2014/main" id="{75F91403-8A4A-03B2-7831-FC77C88A2C9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8E2A578-087A-926F-FFA5-517D4F9F5B59}"/>
              </a:ext>
            </a:extLst>
          </p:cNvPr>
          <p:cNvSpPr>
            <a:spLocks noGrp="1"/>
          </p:cNvSpPr>
          <p:nvPr>
            <p:ph type="sldNum" sz="quarter" idx="12"/>
          </p:nvPr>
        </p:nvSpPr>
        <p:spPr/>
        <p:txBody>
          <a:bodyPr/>
          <a:lstStyle>
            <a:lvl1pPr>
              <a:defRPr/>
            </a:lvl1pPr>
          </a:lstStyle>
          <a:p>
            <a:fld id="{3869D3F4-45EE-4D67-B570-874C5531C147}" type="slidenum">
              <a:rPr lang="en-US" altLang="en-US"/>
              <a:pPr/>
              <a:t>‹#›</a:t>
            </a:fld>
            <a:endParaRPr lang="en-US" altLang="en-US"/>
          </a:p>
        </p:txBody>
      </p:sp>
    </p:spTree>
    <p:extLst>
      <p:ext uri="{BB962C8B-B14F-4D97-AF65-F5344CB8AC3E}">
        <p14:creationId xmlns:p14="http://schemas.microsoft.com/office/powerpoint/2010/main" val="30835790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17174520-31D0-B60E-ED94-C5531F9F37CD}"/>
              </a:ext>
            </a:extLst>
          </p:cNvPr>
          <p:cNvSpPr>
            <a:spLocks noGrp="1"/>
          </p:cNvSpPr>
          <p:nvPr>
            <p:ph type="dt" sz="half" idx="10"/>
          </p:nvPr>
        </p:nvSpPr>
        <p:spPr/>
        <p:txBody>
          <a:bodyPr/>
          <a:lstStyle>
            <a:lvl1pPr>
              <a:defRPr/>
            </a:lvl1pPr>
          </a:lstStyle>
          <a:p>
            <a:fld id="{26275FDC-7F43-4BDB-8E5C-320B0AC4E574}" type="datetimeFigureOut">
              <a:rPr lang="en-US" altLang="en-US"/>
              <a:pPr/>
              <a:t>8/4/2025</a:t>
            </a:fld>
            <a:endParaRPr lang="en-US" altLang="en-US"/>
          </a:p>
        </p:txBody>
      </p:sp>
      <p:sp>
        <p:nvSpPr>
          <p:cNvPr id="8" name="Footer Placeholder 4">
            <a:extLst>
              <a:ext uri="{FF2B5EF4-FFF2-40B4-BE49-F238E27FC236}">
                <a16:creationId xmlns:a16="http://schemas.microsoft.com/office/drawing/2014/main" id="{A67FD9BD-1FAF-228B-BF0C-595C6FEC2A9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FE96B88-0048-02F2-A893-FBE6661473D7}"/>
              </a:ext>
            </a:extLst>
          </p:cNvPr>
          <p:cNvSpPr>
            <a:spLocks noGrp="1"/>
          </p:cNvSpPr>
          <p:nvPr>
            <p:ph type="sldNum" sz="quarter" idx="12"/>
          </p:nvPr>
        </p:nvSpPr>
        <p:spPr/>
        <p:txBody>
          <a:bodyPr/>
          <a:lstStyle>
            <a:lvl1pPr>
              <a:defRPr/>
            </a:lvl1pPr>
          </a:lstStyle>
          <a:p>
            <a:fld id="{0E57F6B2-76EA-4110-A938-03CF2AFD869C}" type="slidenum">
              <a:rPr lang="en-US" altLang="en-US"/>
              <a:pPr/>
              <a:t>‹#›</a:t>
            </a:fld>
            <a:endParaRPr lang="en-US" altLang="en-US"/>
          </a:p>
        </p:txBody>
      </p:sp>
    </p:spTree>
    <p:extLst>
      <p:ext uri="{BB962C8B-B14F-4D97-AF65-F5344CB8AC3E}">
        <p14:creationId xmlns:p14="http://schemas.microsoft.com/office/powerpoint/2010/main" val="2567742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93EA06F6-BCF3-D1FC-5FD5-76EF2D835A4F}"/>
              </a:ext>
            </a:extLst>
          </p:cNvPr>
          <p:cNvSpPr>
            <a:spLocks noGrp="1"/>
          </p:cNvSpPr>
          <p:nvPr>
            <p:ph type="dt" sz="half" idx="10"/>
          </p:nvPr>
        </p:nvSpPr>
        <p:spPr/>
        <p:txBody>
          <a:bodyPr/>
          <a:lstStyle>
            <a:lvl1pPr>
              <a:defRPr/>
            </a:lvl1pPr>
          </a:lstStyle>
          <a:p>
            <a:fld id="{AEC4AA35-301C-4FCB-B733-EFFC22D7EF00}" type="datetimeFigureOut">
              <a:rPr lang="en-US" altLang="en-US"/>
              <a:pPr/>
              <a:t>8/4/2025</a:t>
            </a:fld>
            <a:endParaRPr lang="en-US" altLang="en-US"/>
          </a:p>
        </p:txBody>
      </p:sp>
      <p:sp>
        <p:nvSpPr>
          <p:cNvPr id="4" name="Footer Placeholder 4">
            <a:extLst>
              <a:ext uri="{FF2B5EF4-FFF2-40B4-BE49-F238E27FC236}">
                <a16:creationId xmlns:a16="http://schemas.microsoft.com/office/drawing/2014/main" id="{AAA64F63-9A53-44B3-C8A5-E7A8878D5DFF}"/>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30F27D-F644-2DD6-C37A-79F1A6D83B00}"/>
              </a:ext>
            </a:extLst>
          </p:cNvPr>
          <p:cNvSpPr>
            <a:spLocks noGrp="1"/>
          </p:cNvSpPr>
          <p:nvPr>
            <p:ph type="sldNum" sz="quarter" idx="12"/>
          </p:nvPr>
        </p:nvSpPr>
        <p:spPr/>
        <p:txBody>
          <a:bodyPr/>
          <a:lstStyle>
            <a:lvl1pPr>
              <a:defRPr/>
            </a:lvl1pPr>
          </a:lstStyle>
          <a:p>
            <a:fld id="{B58D6F6A-C042-4575-BE8C-18630F586A0D}" type="slidenum">
              <a:rPr lang="en-US" altLang="en-US"/>
              <a:pPr/>
              <a:t>‹#›</a:t>
            </a:fld>
            <a:endParaRPr lang="en-US" altLang="en-US"/>
          </a:p>
        </p:txBody>
      </p:sp>
    </p:spTree>
    <p:extLst>
      <p:ext uri="{BB962C8B-B14F-4D97-AF65-F5344CB8AC3E}">
        <p14:creationId xmlns:p14="http://schemas.microsoft.com/office/powerpoint/2010/main" val="2651903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B910E27-E028-FDB9-E936-2AB97CA85DA5}"/>
              </a:ext>
            </a:extLst>
          </p:cNvPr>
          <p:cNvSpPr>
            <a:spLocks noGrp="1"/>
          </p:cNvSpPr>
          <p:nvPr>
            <p:ph type="dt" sz="half" idx="10"/>
          </p:nvPr>
        </p:nvSpPr>
        <p:spPr/>
        <p:txBody>
          <a:bodyPr/>
          <a:lstStyle>
            <a:lvl1pPr>
              <a:defRPr/>
            </a:lvl1pPr>
          </a:lstStyle>
          <a:p>
            <a:fld id="{B83C8CD6-F09B-4D46-B41A-B2FAD4A210D1}" type="datetimeFigureOut">
              <a:rPr lang="en-US" altLang="en-US"/>
              <a:pPr/>
              <a:t>8/4/2025</a:t>
            </a:fld>
            <a:endParaRPr lang="en-US" altLang="en-US"/>
          </a:p>
        </p:txBody>
      </p:sp>
      <p:sp>
        <p:nvSpPr>
          <p:cNvPr id="3" name="Footer Placeholder 4">
            <a:extLst>
              <a:ext uri="{FF2B5EF4-FFF2-40B4-BE49-F238E27FC236}">
                <a16:creationId xmlns:a16="http://schemas.microsoft.com/office/drawing/2014/main" id="{D528873C-8405-0C6B-7B92-A92E4E1B15A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433896F-6C86-3460-A942-FED255C58D84}"/>
              </a:ext>
            </a:extLst>
          </p:cNvPr>
          <p:cNvSpPr>
            <a:spLocks noGrp="1"/>
          </p:cNvSpPr>
          <p:nvPr>
            <p:ph type="sldNum" sz="quarter" idx="12"/>
          </p:nvPr>
        </p:nvSpPr>
        <p:spPr/>
        <p:txBody>
          <a:bodyPr/>
          <a:lstStyle>
            <a:lvl1pPr>
              <a:defRPr/>
            </a:lvl1pPr>
          </a:lstStyle>
          <a:p>
            <a:fld id="{22A6FEC3-4EF0-41C0-8504-6B18F0AB5D00}" type="slidenum">
              <a:rPr lang="en-US" altLang="en-US"/>
              <a:pPr/>
              <a:t>‹#›</a:t>
            </a:fld>
            <a:endParaRPr lang="en-US" altLang="en-US"/>
          </a:p>
        </p:txBody>
      </p:sp>
    </p:spTree>
    <p:extLst>
      <p:ext uri="{BB962C8B-B14F-4D97-AF65-F5344CB8AC3E}">
        <p14:creationId xmlns:p14="http://schemas.microsoft.com/office/powerpoint/2010/main" val="632837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4CD750B-DC93-8975-B18B-5EB71C7E6A5D}"/>
              </a:ext>
            </a:extLst>
          </p:cNvPr>
          <p:cNvSpPr>
            <a:spLocks noGrp="1"/>
          </p:cNvSpPr>
          <p:nvPr>
            <p:ph type="dt" sz="half" idx="10"/>
          </p:nvPr>
        </p:nvSpPr>
        <p:spPr/>
        <p:txBody>
          <a:bodyPr/>
          <a:lstStyle>
            <a:lvl1pPr>
              <a:defRPr/>
            </a:lvl1pPr>
          </a:lstStyle>
          <a:p>
            <a:fld id="{2E3203FC-2DD3-4316-B2D1-DB7504AE91D6}" type="datetimeFigureOut">
              <a:rPr lang="en-US" altLang="en-US"/>
              <a:pPr/>
              <a:t>8/4/2025</a:t>
            </a:fld>
            <a:endParaRPr lang="en-US" altLang="en-US"/>
          </a:p>
        </p:txBody>
      </p:sp>
      <p:sp>
        <p:nvSpPr>
          <p:cNvPr id="6" name="Footer Placeholder 4">
            <a:extLst>
              <a:ext uri="{FF2B5EF4-FFF2-40B4-BE49-F238E27FC236}">
                <a16:creationId xmlns:a16="http://schemas.microsoft.com/office/drawing/2014/main" id="{CF3A92B6-0914-EC3C-14EB-638B68BE00A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C0BD1490-3814-01DB-A747-06EBC98E3AF4}"/>
              </a:ext>
            </a:extLst>
          </p:cNvPr>
          <p:cNvSpPr>
            <a:spLocks noGrp="1"/>
          </p:cNvSpPr>
          <p:nvPr>
            <p:ph type="sldNum" sz="quarter" idx="12"/>
          </p:nvPr>
        </p:nvSpPr>
        <p:spPr/>
        <p:txBody>
          <a:bodyPr/>
          <a:lstStyle>
            <a:lvl1pPr>
              <a:defRPr/>
            </a:lvl1pPr>
          </a:lstStyle>
          <a:p>
            <a:fld id="{8B8FDA8C-8AB1-416C-8C48-4E1BA9857948}" type="slidenum">
              <a:rPr lang="en-US" altLang="en-US"/>
              <a:pPr/>
              <a:t>‹#›</a:t>
            </a:fld>
            <a:endParaRPr lang="en-US" altLang="en-US"/>
          </a:p>
        </p:txBody>
      </p:sp>
    </p:spTree>
    <p:extLst>
      <p:ext uri="{BB962C8B-B14F-4D97-AF65-F5344CB8AC3E}">
        <p14:creationId xmlns:p14="http://schemas.microsoft.com/office/powerpoint/2010/main" val="1260038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7CEA8657-1747-0876-DD42-0C0C339C9FAE}"/>
              </a:ext>
            </a:extLst>
          </p:cNvPr>
          <p:cNvSpPr>
            <a:spLocks noGrp="1"/>
          </p:cNvSpPr>
          <p:nvPr>
            <p:ph type="dt" sz="half" idx="10"/>
          </p:nvPr>
        </p:nvSpPr>
        <p:spPr/>
        <p:txBody>
          <a:bodyPr/>
          <a:lstStyle>
            <a:lvl1pPr>
              <a:defRPr/>
            </a:lvl1pPr>
          </a:lstStyle>
          <a:p>
            <a:fld id="{6700F5BF-8C06-469C-8C63-DE3DEC4D7C35}" type="datetimeFigureOut">
              <a:rPr lang="en-US" altLang="en-US"/>
              <a:pPr/>
              <a:t>8/4/2025</a:t>
            </a:fld>
            <a:endParaRPr lang="en-US" altLang="en-US"/>
          </a:p>
        </p:txBody>
      </p:sp>
      <p:sp>
        <p:nvSpPr>
          <p:cNvPr id="6" name="Footer Placeholder 4">
            <a:extLst>
              <a:ext uri="{FF2B5EF4-FFF2-40B4-BE49-F238E27FC236}">
                <a16:creationId xmlns:a16="http://schemas.microsoft.com/office/drawing/2014/main" id="{1246BBB7-6FB3-5639-355A-A938470D8FC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953A2C1-0AD3-C897-8876-D65227227988}"/>
              </a:ext>
            </a:extLst>
          </p:cNvPr>
          <p:cNvSpPr>
            <a:spLocks noGrp="1"/>
          </p:cNvSpPr>
          <p:nvPr>
            <p:ph type="sldNum" sz="quarter" idx="12"/>
          </p:nvPr>
        </p:nvSpPr>
        <p:spPr/>
        <p:txBody>
          <a:bodyPr/>
          <a:lstStyle>
            <a:lvl1pPr>
              <a:defRPr/>
            </a:lvl1pPr>
          </a:lstStyle>
          <a:p>
            <a:fld id="{2E496B61-FBEC-4D30-93E7-B404720A2361}" type="slidenum">
              <a:rPr lang="en-US" altLang="en-US"/>
              <a:pPr/>
              <a:t>‹#›</a:t>
            </a:fld>
            <a:endParaRPr lang="en-US" altLang="en-US"/>
          </a:p>
        </p:txBody>
      </p:sp>
    </p:spTree>
    <p:extLst>
      <p:ext uri="{BB962C8B-B14F-4D97-AF65-F5344CB8AC3E}">
        <p14:creationId xmlns:p14="http://schemas.microsoft.com/office/powerpoint/2010/main" val="190621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ADB2BFB-DDEE-CD55-CBC7-7CCFBE07AFC5}"/>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55BAE0BC-51CC-02C4-9417-5DF8E6809D0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8A5FAD9-C67A-B211-45D5-469EDD9B1681}"/>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defRPr>
            </a:lvl1pPr>
          </a:lstStyle>
          <a:p>
            <a:fld id="{7020438D-FBF6-4BFA-B467-0FB30B102ED4}" type="datetimeFigureOut">
              <a:rPr lang="en-US" altLang="en-US"/>
              <a:pPr/>
              <a:t>8/4/2025</a:t>
            </a:fld>
            <a:endParaRPr lang="en-US" altLang="en-US"/>
          </a:p>
        </p:txBody>
      </p:sp>
      <p:sp>
        <p:nvSpPr>
          <p:cNvPr id="5" name="Footer Placeholder 4">
            <a:extLst>
              <a:ext uri="{FF2B5EF4-FFF2-40B4-BE49-F238E27FC236}">
                <a16:creationId xmlns:a16="http://schemas.microsoft.com/office/drawing/2014/main" id="{3CF38D4F-1417-ED31-0DFA-B6979A0C5F02}"/>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en-US"/>
          </a:p>
        </p:txBody>
      </p:sp>
      <p:sp>
        <p:nvSpPr>
          <p:cNvPr id="6" name="Slide Number Placeholder 5">
            <a:extLst>
              <a:ext uri="{FF2B5EF4-FFF2-40B4-BE49-F238E27FC236}">
                <a16:creationId xmlns:a16="http://schemas.microsoft.com/office/drawing/2014/main" id="{E3EC01C0-7775-7DB8-CBA8-CD7F823C52FE}"/>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8BD19884-0AE1-43AE-BF8B-4CE70120F24F}"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S PGothic" panose="020B0600070205080204" pitchFamily="34" charset="-128"/>
          <a:cs typeface="+mj-cs"/>
        </a:defRPr>
      </a:lvl1pPr>
      <a:lvl2pPr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2pPr>
      <a:lvl3pPr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3pPr>
      <a:lvl4pPr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4pPr>
      <a:lvl5pPr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5pPr>
      <a:lvl6pPr marL="457200"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6pPr>
      <a:lvl7pPr marL="914400"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7pPr>
      <a:lvl8pPr marL="1371600"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8pPr>
      <a:lvl9pPr marL="1828800" algn="ctr" rtl="0" fontAlgn="base">
        <a:spcBef>
          <a:spcPct val="0"/>
        </a:spcBef>
        <a:spcAft>
          <a:spcPct val="0"/>
        </a:spcAft>
        <a:defRPr sz="4400">
          <a:solidFill>
            <a:schemeClr val="tx1"/>
          </a:solidFill>
          <a:latin typeface="Calibri" panose="020F0502020204030204" pitchFamily="34" charset="0"/>
          <a:ea typeface="MS PGothic" panose="020B0600070205080204" pitchFamily="34" charset="-128"/>
        </a:defRPr>
      </a:lvl9pPr>
    </p:titleStyle>
    <p:bodyStyle>
      <a:lvl1pPr marL="342900" indent="-342900" algn="l" rtl="0" fontAlgn="base">
        <a:spcBef>
          <a:spcPct val="20000"/>
        </a:spcBef>
        <a:spcAft>
          <a:spcPct val="0"/>
        </a:spcAft>
        <a:buFont typeface="Arial" panose="020B0604020202020204" pitchFamily="34" charset="0"/>
        <a:buChar char="•"/>
        <a:defRPr sz="3200" kern="1200">
          <a:solidFill>
            <a:schemeClr val="tx1"/>
          </a:solidFill>
          <a:latin typeface="+mn-lt"/>
          <a:ea typeface="MS PGothic" panose="020B0600070205080204" pitchFamily="34" charset="-128"/>
          <a:cs typeface="+mn-cs"/>
        </a:defRPr>
      </a:lvl1pPr>
      <a:lvl2pPr marL="742950" indent="-285750" algn="l" rtl="0" fontAlgn="base">
        <a:spcBef>
          <a:spcPct val="20000"/>
        </a:spcBef>
        <a:spcAft>
          <a:spcPct val="0"/>
        </a:spcAft>
        <a:buFont typeface="Arial" panose="020B0604020202020204" pitchFamily="34" charset="0"/>
        <a:buChar char="–"/>
        <a:defRPr sz="2800" kern="1200">
          <a:solidFill>
            <a:schemeClr val="tx1"/>
          </a:solidFill>
          <a:latin typeface="+mn-lt"/>
          <a:ea typeface="MS PGothic" panose="020B0600070205080204" pitchFamily="34" charset="-128"/>
          <a:cs typeface="+mn-cs"/>
        </a:defRPr>
      </a:lvl2pPr>
      <a:lvl3pPr marL="1143000" indent="-228600" algn="l" rtl="0" fontAlgn="base">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n-cs"/>
        </a:defRPr>
      </a:lvl3pPr>
      <a:lvl4pPr marL="16002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4pPr>
      <a:lvl5pPr marL="2057400" indent="-228600" algn="l" rtl="0" fontAlgn="base">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www.flickr.com/photos/kqedquest/3595756627/"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C7F19-6CC8-231D-76E5-9F1E5AC22B8D}"/>
              </a:ext>
            </a:extLst>
          </p:cNvPr>
          <p:cNvSpPr>
            <a:spLocks noGrp="1"/>
          </p:cNvSpPr>
          <p:nvPr>
            <p:ph type="ctrTitle"/>
          </p:nvPr>
        </p:nvSpPr>
        <p:spPr/>
        <p:txBody>
          <a:bodyPr rtlCol="0">
            <a:normAutofit fontScale="90000"/>
          </a:bodyPr>
          <a:lstStyle/>
          <a:p>
            <a:pPr fontAlgn="auto">
              <a:lnSpc>
                <a:spcPct val="115000"/>
              </a:lnSpc>
              <a:spcBef>
                <a:spcPts val="0"/>
              </a:spcBef>
              <a:spcAft>
                <a:spcPts val="1000"/>
              </a:spcAft>
              <a:defRPr/>
            </a:pPr>
            <a:r>
              <a:rPr lang="en-US" sz="2800" b="1" dirty="0">
                <a:solidFill>
                  <a:srgbClr val="76923C"/>
                </a:solidFill>
                <a:latin typeface="Perpetua Titling MT"/>
                <a:ea typeface="Calibri"/>
                <a:cs typeface="Courier"/>
              </a:rPr>
              <a:t>Ecology of and Habitat Management for the Dusky-Footed and Bushy-Tailed Woodrat</a:t>
            </a:r>
            <a:br>
              <a:rPr lang="en-US" sz="1100" dirty="0">
                <a:ea typeface="Calibri"/>
                <a:cs typeface="Times New Roman"/>
              </a:rPr>
            </a:br>
            <a:endParaRPr lang="en-US" sz="1600" dirty="0">
              <a:ea typeface="+mj-ea"/>
            </a:endParaRPr>
          </a:p>
        </p:txBody>
      </p:sp>
      <p:sp>
        <p:nvSpPr>
          <p:cNvPr id="3" name="Subtitle 2">
            <a:extLst>
              <a:ext uri="{FF2B5EF4-FFF2-40B4-BE49-F238E27FC236}">
                <a16:creationId xmlns:a16="http://schemas.microsoft.com/office/drawing/2014/main" id="{6ACDF859-07B1-13A6-C6AC-41178B67EE64}"/>
              </a:ext>
            </a:extLst>
          </p:cNvPr>
          <p:cNvSpPr>
            <a:spLocks noGrp="1"/>
          </p:cNvSpPr>
          <p:nvPr>
            <p:ph type="subTitle" idx="1"/>
          </p:nvPr>
        </p:nvSpPr>
        <p:spPr/>
        <p:txBody>
          <a:bodyPr rtlCol="0">
            <a:normAutofit/>
          </a:bodyPr>
          <a:lstStyle/>
          <a:p>
            <a:pPr fontAlgn="auto">
              <a:spcAft>
                <a:spcPts val="0"/>
              </a:spcAft>
              <a:defRPr/>
            </a:pPr>
            <a:endParaRPr lang="en-US" sz="1200" dirty="0">
              <a:ea typeface="+mn-ea"/>
            </a:endParaRPr>
          </a:p>
          <a:p>
            <a:pPr fontAlgn="auto">
              <a:spcAft>
                <a:spcPts val="0"/>
              </a:spcAft>
              <a:defRPr/>
            </a:pPr>
            <a:endParaRPr lang="en-US" sz="1200" dirty="0">
              <a:ea typeface="+mn-ea"/>
            </a:endParaRPr>
          </a:p>
          <a:p>
            <a:pPr fontAlgn="auto">
              <a:spcAft>
                <a:spcPts val="0"/>
              </a:spcAft>
              <a:defRPr/>
            </a:pPr>
            <a:r>
              <a:rPr lang="en-US" sz="1600" dirty="0">
                <a:ea typeface="+mn-ea"/>
              </a:rPr>
              <a:t>Presented by</a:t>
            </a:r>
          </a:p>
          <a:p>
            <a:pPr fontAlgn="auto">
              <a:spcAft>
                <a:spcPts val="0"/>
              </a:spcAft>
              <a:defRPr/>
            </a:pPr>
            <a:r>
              <a:rPr lang="en-US" sz="1600" dirty="0">
                <a:ea typeface="+mn-ea"/>
              </a:rPr>
              <a:t>Jim Heaney</a:t>
            </a:r>
          </a:p>
          <a:p>
            <a:pPr fontAlgn="auto">
              <a:spcAft>
                <a:spcPts val="0"/>
              </a:spcAft>
              <a:defRPr/>
            </a:pPr>
            <a:r>
              <a:rPr lang="en-US" sz="1600" dirty="0">
                <a:ea typeface="+mn-ea"/>
              </a:rPr>
              <a:t>Wildlife Biologist</a:t>
            </a:r>
          </a:p>
          <a:p>
            <a:pPr fontAlgn="auto">
              <a:spcAft>
                <a:spcPts val="0"/>
              </a:spcAft>
              <a:defRPr/>
            </a:pPr>
            <a:r>
              <a:rPr lang="en-US" sz="1600" dirty="0">
                <a:ea typeface="+mn-ea"/>
              </a:rPr>
              <a:t>Coos Bay District BLM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2AC8BE0B-33CD-CB1F-0F41-D0E034066F5A}"/>
              </a:ext>
            </a:extLst>
          </p:cNvPr>
          <p:cNvSpPr>
            <a:spLocks noChangeArrowheads="1"/>
          </p:cNvSpPr>
          <p:nvPr/>
        </p:nvSpPr>
        <p:spPr bwMode="auto">
          <a:xfrm>
            <a:off x="609600" y="2268538"/>
            <a:ext cx="7924800" cy="221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nSpc>
                <a:spcPct val="115000"/>
              </a:lnSpc>
              <a:spcAft>
                <a:spcPts val="1000"/>
              </a:spcAft>
            </a:pPr>
            <a:r>
              <a:rPr lang="en-US" altLang="en-US" sz="2400">
                <a:ea typeface="Calibri" panose="020F0502020204030204" pitchFamily="34" charset="0"/>
              </a:rPr>
              <a:t>Carey et al hypothesized that the abundance of dusky-footed woodrats over a landscape could be increased by landscape-level management that includes variable-density thinning in managed stands that is designed to mimic spatial patterns characteristic of old-growth and niche-diversification forests.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5A7E59D-0932-6828-1FB6-F4EC529D2A9F}"/>
              </a:ext>
            </a:extLst>
          </p:cNvPr>
          <p:cNvSpPr/>
          <p:nvPr/>
        </p:nvSpPr>
        <p:spPr>
          <a:xfrm>
            <a:off x="533400" y="1566863"/>
            <a:ext cx="7848600" cy="4017962"/>
          </a:xfrm>
          <a:prstGeom prst="rect">
            <a:avLst/>
          </a:prstGeom>
        </p:spPr>
        <p:txBody>
          <a:bodyPr>
            <a:spAutoFit/>
          </a:bodyPr>
          <a:lstStyle/>
          <a:p>
            <a:pPr fontAlgn="auto">
              <a:lnSpc>
                <a:spcPct val="115000"/>
              </a:lnSpc>
              <a:spcBef>
                <a:spcPts val="0"/>
              </a:spcBef>
              <a:spcAft>
                <a:spcPts val="1000"/>
              </a:spcAft>
              <a:defRPr/>
            </a:pPr>
            <a:r>
              <a:rPr lang="en-US" sz="2400" dirty="0">
                <a:solidFill>
                  <a:prstClr val="black"/>
                </a:solidFill>
                <a:latin typeface="+mn-lt"/>
                <a:ea typeface="Calibri"/>
                <a:cs typeface="Times New Roman"/>
              </a:rPr>
              <a:t>Strategies for the dusky-footed woodrat could include:</a:t>
            </a:r>
          </a:p>
          <a:p>
            <a:pPr marL="342900" indent="-342900" fontAlgn="auto">
              <a:lnSpc>
                <a:spcPct val="115000"/>
              </a:lnSpc>
              <a:spcBef>
                <a:spcPts val="0"/>
              </a:spcBef>
              <a:spcAft>
                <a:spcPts val="0"/>
              </a:spcAft>
              <a:buFont typeface="Symbol"/>
              <a:buChar char=""/>
              <a:defRPr/>
            </a:pPr>
            <a:r>
              <a:rPr lang="en-US" sz="2400" dirty="0">
                <a:solidFill>
                  <a:prstClr val="black"/>
                </a:solidFill>
                <a:latin typeface="+mn-lt"/>
                <a:ea typeface="Calibri"/>
                <a:cs typeface="Times New Roman"/>
              </a:rPr>
              <a:t>Variable-density thinning combined with course woody debris management,</a:t>
            </a:r>
          </a:p>
          <a:p>
            <a:pPr marL="342900" indent="-342900" fontAlgn="auto">
              <a:lnSpc>
                <a:spcPct val="115000"/>
              </a:lnSpc>
              <a:spcBef>
                <a:spcPts val="0"/>
              </a:spcBef>
              <a:spcAft>
                <a:spcPts val="0"/>
              </a:spcAft>
              <a:buFont typeface="Symbol"/>
              <a:buChar char=""/>
              <a:defRPr/>
            </a:pPr>
            <a:r>
              <a:rPr lang="en-US" sz="2400" dirty="0">
                <a:solidFill>
                  <a:prstClr val="black"/>
                </a:solidFill>
                <a:latin typeface="+mn-lt"/>
                <a:ea typeface="Calibri"/>
                <a:cs typeface="Times New Roman"/>
              </a:rPr>
              <a:t>Creation of debris piles from thinning slash,</a:t>
            </a:r>
          </a:p>
          <a:p>
            <a:pPr marL="342900" indent="-342900" fontAlgn="auto">
              <a:lnSpc>
                <a:spcPct val="115000"/>
              </a:lnSpc>
              <a:spcBef>
                <a:spcPts val="0"/>
              </a:spcBef>
              <a:spcAft>
                <a:spcPts val="0"/>
              </a:spcAft>
              <a:buFont typeface="Symbol"/>
              <a:buChar char=""/>
              <a:defRPr/>
            </a:pPr>
            <a:r>
              <a:rPr lang="en-US" sz="2400" dirty="0">
                <a:solidFill>
                  <a:prstClr val="black"/>
                </a:solidFill>
                <a:latin typeface="+mn-lt"/>
                <a:ea typeface="Calibri"/>
                <a:cs typeface="Times New Roman"/>
              </a:rPr>
              <a:t>Management of stream side areas to restore course woody debris and complex vegetation structure,</a:t>
            </a:r>
          </a:p>
          <a:p>
            <a:pPr marL="342900" indent="-342900" fontAlgn="auto">
              <a:lnSpc>
                <a:spcPct val="115000"/>
              </a:lnSpc>
              <a:spcBef>
                <a:spcPts val="0"/>
              </a:spcBef>
              <a:spcAft>
                <a:spcPts val="1000"/>
              </a:spcAft>
              <a:buFont typeface="Symbol"/>
              <a:buChar char=""/>
              <a:defRPr/>
            </a:pPr>
            <a:r>
              <a:rPr lang="en-US" sz="2400" dirty="0">
                <a:solidFill>
                  <a:prstClr val="black"/>
                </a:solidFill>
                <a:latin typeface="+mn-lt"/>
                <a:ea typeface="Calibri"/>
                <a:cs typeface="Times New Roman"/>
              </a:rPr>
              <a:t>Management of mass-wasting areas to promote recruitment to streams of course woody debris and course rocky debris at failure.</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55CD9144-06D4-B7DE-A09C-B7A3FE1E882E}"/>
              </a:ext>
            </a:extLst>
          </p:cNvPr>
          <p:cNvSpPr>
            <a:spLocks noChangeArrowheads="1"/>
          </p:cNvSpPr>
          <p:nvPr/>
        </p:nvSpPr>
        <p:spPr bwMode="auto">
          <a:xfrm>
            <a:off x="685800" y="2967038"/>
            <a:ext cx="76962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400">
                <a:ea typeface="Calibri" panose="020F0502020204030204" pitchFamily="34" charset="0"/>
              </a:rPr>
              <a:t>Most subspecies of the bushy-tailed woodrat are associated with rocky environments such as talus slopes, rockslides, boulder fields, rock outcrops and cliffs.  Where scarce they’ll use hollow trees, mistletoe, logs and course woody debris for denning, foraging and shelter.</a:t>
            </a:r>
          </a:p>
          <a:p>
            <a:endParaRPr lang="en-US" altLang="en-US" sz="2400">
              <a:ea typeface="Calibri" panose="020F0502020204030204" pitchFamily="34" charset="0"/>
            </a:endParaRPr>
          </a:p>
          <a:p>
            <a:r>
              <a:rPr lang="en-US" altLang="en-US" sz="2400">
                <a:ea typeface="Calibri" panose="020F0502020204030204" pitchFamily="34" charset="0"/>
              </a:rPr>
              <a:t>In the Pacific Northwest one of the preferred landscapes are closed pole-sapling stands.  </a:t>
            </a:r>
            <a:endParaRPr lang="en-US" altLang="en-US" sz="24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a:extLst>
              <a:ext uri="{FF2B5EF4-FFF2-40B4-BE49-F238E27FC236}">
                <a16:creationId xmlns:a16="http://schemas.microsoft.com/office/drawing/2014/main" id="{D06A67B9-223C-A492-9897-A87634D966D7}"/>
              </a:ext>
            </a:extLst>
          </p:cNvPr>
          <p:cNvSpPr>
            <a:spLocks noChangeArrowheads="1"/>
          </p:cNvSpPr>
          <p:nvPr/>
        </p:nvSpPr>
        <p:spPr bwMode="auto">
          <a:xfrm>
            <a:off x="381000" y="2136775"/>
            <a:ext cx="80010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400">
                <a:ea typeface="Calibri" panose="020F0502020204030204" pitchFamily="34" charset="0"/>
              </a:rPr>
              <a:t>In western Oregon and western Washington they preferred mature (&gt;80 years), unmanaged upland Douglas-fir-western hemlock streamside forests more than young (35 to 80 years) “managed” streamside forests.  </a:t>
            </a:r>
            <a:endParaRPr lang="en-US" altLang="en-US" sz="24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A4E281F-8726-5E4C-B6E9-3E900E17C548}"/>
              </a:ext>
            </a:extLst>
          </p:cNvPr>
          <p:cNvSpPr/>
          <p:nvPr/>
        </p:nvSpPr>
        <p:spPr>
          <a:xfrm>
            <a:off x="609600" y="1273175"/>
            <a:ext cx="7772400" cy="2743200"/>
          </a:xfrm>
          <a:prstGeom prst="rect">
            <a:avLst/>
          </a:prstGeom>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nSpc>
                <a:spcPct val="115000"/>
              </a:lnSpc>
              <a:spcAft>
                <a:spcPts val="1000"/>
              </a:spcAft>
            </a:pPr>
            <a:r>
              <a:rPr lang="en-US" altLang="en-US" sz="2400">
                <a:solidFill>
                  <a:srgbClr val="000000"/>
                </a:solidFill>
                <a:ea typeface="Calibri" panose="020F0502020204030204" pitchFamily="34" charset="0"/>
              </a:rPr>
              <a:t>Strategies for the bushy-tailed woodrat could include:</a:t>
            </a:r>
            <a:r>
              <a:rPr lang="en-US" altLang="en-US" sz="2400">
                <a:ea typeface="Calibri" panose="020F0502020204030204" pitchFamily="34" charset="0"/>
              </a:rPr>
              <a:t> </a:t>
            </a:r>
          </a:p>
          <a:p>
            <a:pPr>
              <a:lnSpc>
                <a:spcPct val="115000"/>
              </a:lnSpc>
              <a:buFont typeface="Symbol" panose="05050102010706020507" pitchFamily="18" charset="2"/>
              <a:buChar char=""/>
            </a:pPr>
            <a:r>
              <a:rPr lang="en-US" altLang="en-US" sz="2400">
                <a:ea typeface="Calibri" panose="020F0502020204030204" pitchFamily="34" charset="0"/>
              </a:rPr>
              <a:t>Creation of debris piles from thinning slash</a:t>
            </a:r>
          </a:p>
          <a:p>
            <a:pPr>
              <a:lnSpc>
                <a:spcPct val="115000"/>
              </a:lnSpc>
              <a:buFont typeface="Symbol" panose="05050102010706020507" pitchFamily="18" charset="2"/>
              <a:buChar char=""/>
            </a:pPr>
            <a:r>
              <a:rPr lang="en-US" altLang="en-US" sz="2400">
                <a:ea typeface="Calibri" panose="020F0502020204030204" pitchFamily="34" charset="0"/>
              </a:rPr>
              <a:t>Management of streamside habitat to restore coarse woody debris and complex vegetation structure. </a:t>
            </a:r>
          </a:p>
          <a:p>
            <a:pPr>
              <a:lnSpc>
                <a:spcPct val="115000"/>
              </a:lnSpc>
              <a:spcAft>
                <a:spcPts val="1000"/>
              </a:spcAft>
              <a:buFont typeface="Symbol" panose="05050102010706020507" pitchFamily="18" charset="2"/>
              <a:buChar char=""/>
            </a:pPr>
            <a:r>
              <a:rPr lang="en-US" altLang="en-US" sz="2400">
                <a:ea typeface="Calibri" panose="020F0502020204030204" pitchFamily="34" charset="0"/>
              </a:rPr>
              <a:t>Retention of large snags and woody debris on the scale of 0.5- to 1.2-acre (0.2 to 0.5 ha) patches.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a:extLst>
              <a:ext uri="{FF2B5EF4-FFF2-40B4-BE49-F238E27FC236}">
                <a16:creationId xmlns:a16="http://schemas.microsoft.com/office/drawing/2014/main" id="{7C59795F-3192-ECDA-FF16-9E5929890CDF}"/>
              </a:ext>
            </a:extLst>
          </p:cNvPr>
          <p:cNvSpPr>
            <a:spLocks noChangeArrowheads="1"/>
          </p:cNvSpPr>
          <p:nvPr/>
        </p:nvSpPr>
        <p:spPr bwMode="auto">
          <a:xfrm>
            <a:off x="457200" y="1295400"/>
            <a:ext cx="8229600" cy="2366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nSpc>
                <a:spcPct val="115000"/>
              </a:lnSpc>
              <a:spcAft>
                <a:spcPts val="1000"/>
              </a:spcAft>
            </a:pPr>
            <a:r>
              <a:rPr lang="en-US" altLang="en-US" sz="2400">
                <a:ea typeface="Calibri" panose="020F0502020204030204" pitchFamily="34" charset="0"/>
              </a:rPr>
              <a:t>How important are woodrats?</a:t>
            </a:r>
          </a:p>
          <a:p>
            <a:pPr>
              <a:lnSpc>
                <a:spcPct val="115000"/>
              </a:lnSpc>
              <a:spcAft>
                <a:spcPts val="1000"/>
              </a:spcAft>
            </a:pPr>
            <a:r>
              <a:rPr lang="en-US" altLang="en-US">
                <a:ea typeface="Calibri" panose="020F0502020204030204" pitchFamily="34" charset="0"/>
              </a:rPr>
              <a:t>Carey found in mixed conifer forest woodrats averaged 53% of the biomass consumed by spotted owls and 24% of the biomass in river valley forests.</a:t>
            </a:r>
          </a:p>
          <a:p>
            <a:pPr>
              <a:lnSpc>
                <a:spcPct val="115000"/>
              </a:lnSpc>
              <a:spcAft>
                <a:spcPts val="1000"/>
              </a:spcAft>
            </a:pPr>
            <a:r>
              <a:rPr lang="en-US" altLang="en-US">
                <a:ea typeface="Calibri" panose="020F0502020204030204" pitchFamily="34" charset="0"/>
              </a:rPr>
              <a:t>Zabel et al found that spotted owl breeding-season home-range size were smaller in Mad River, California where woodrats occurred in 58% of the pellets analyzed and increased in size to the north as flying squirrels became more prominent in the diet.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 Placeholder 3">
            <a:extLst>
              <a:ext uri="{FF2B5EF4-FFF2-40B4-BE49-F238E27FC236}">
                <a16:creationId xmlns:a16="http://schemas.microsoft.com/office/drawing/2014/main" id="{3C672EC1-234A-E36E-B869-ED895122F7C4}"/>
              </a:ext>
            </a:extLst>
          </p:cNvPr>
          <p:cNvSpPr>
            <a:spLocks noGrp="1"/>
          </p:cNvSpPr>
          <p:nvPr>
            <p:ph type="body" sz="half" idx="2"/>
          </p:nvPr>
        </p:nvSpPr>
        <p:spPr/>
        <p:txBody>
          <a:bodyPr/>
          <a:lstStyle/>
          <a:p>
            <a:r>
              <a:rPr lang="en-US" altLang="en-US" sz="2400"/>
              <a:t>That’s the biggest mouse I’ve ever seen!!!!</a:t>
            </a:r>
          </a:p>
        </p:txBody>
      </p:sp>
      <p:pic>
        <p:nvPicPr>
          <p:cNvPr id="17410" name="Picture 2">
            <a:extLst>
              <a:ext uri="{FF2B5EF4-FFF2-40B4-BE49-F238E27FC236}">
                <a16:creationId xmlns:a16="http://schemas.microsoft.com/office/drawing/2014/main" id="{D3FD4F69-1B41-81B1-1C1F-AD9DB4AF681D}"/>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t="1321" b="1321"/>
          <a:stretch>
            <a:fillRect/>
          </a:stretch>
        </p:blipFill>
        <p:spPr>
          <a:xfrm>
            <a:off x="1792288" y="612775"/>
            <a:ext cx="5486400" cy="43402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itle 1">
            <a:extLst>
              <a:ext uri="{FF2B5EF4-FFF2-40B4-BE49-F238E27FC236}">
                <a16:creationId xmlns:a16="http://schemas.microsoft.com/office/drawing/2014/main" id="{BFFC185A-F307-F5BA-CFC2-E807E24A2DA2}"/>
              </a:ext>
            </a:extLst>
          </p:cNvPr>
          <p:cNvSpPr>
            <a:spLocks noGrp="1"/>
          </p:cNvSpPr>
          <p:nvPr>
            <p:ph type="title"/>
          </p:nvPr>
        </p:nvSpPr>
        <p:spPr/>
        <p:txBody>
          <a:bodyPr/>
          <a:lstStyle/>
          <a:p>
            <a:r>
              <a:rPr lang="en-US" altLang="en-US"/>
              <a:t>Dusky-footed Woodrat </a:t>
            </a:r>
            <a:r>
              <a:rPr lang="en-US" altLang="en-US" sz="1100"/>
              <a:t>(photo pirated from the internet!)</a:t>
            </a:r>
          </a:p>
        </p:txBody>
      </p:sp>
      <p:pic>
        <p:nvPicPr>
          <p:cNvPr id="3074" name="Picture 2" descr="http://imagess3.enature.com/mammals/mammals_m/ma0083_1m.jpg">
            <a:extLst>
              <a:ext uri="{FF2B5EF4-FFF2-40B4-BE49-F238E27FC236}">
                <a16:creationId xmlns:a16="http://schemas.microsoft.com/office/drawing/2014/main" id="{3510068F-E127-832E-3E1A-ADECFCE120D0}"/>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5392" r="5392"/>
          <a:stretch>
            <a:fillRect/>
          </a:stretch>
        </p:blipFill>
        <p:spPr>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9D1A297F-1F26-3DDE-AE54-7B6E5F47ADE4}"/>
              </a:ext>
            </a:extLst>
          </p:cNvPr>
          <p:cNvSpPr>
            <a:spLocks noChangeArrowheads="1"/>
          </p:cNvSpPr>
          <p:nvPr/>
        </p:nvSpPr>
        <p:spPr bwMode="auto">
          <a:xfrm>
            <a:off x="838200" y="2136775"/>
            <a:ext cx="7543800" cy="353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800" b="1">
                <a:ea typeface="Calibri" panose="020F0502020204030204" pitchFamily="34" charset="0"/>
              </a:rPr>
              <a:t>Dusky-footed Woodrat - Mostly nocturnal, semi-arboreal, endemic to the Pacific coastal states.  Head and body: 7 3/5 to 9 inches (193 -229 mm), tail: 6 4/5 to 8 2/3 inches (173 -220 mm), weight: 8 -13 ¾ oz. (227 – 390 g), body: grayish brown above, grayish to whitish below, tail may be slightly paler below than above, hind feet sprinkled on top with dusky hairs.</a:t>
            </a:r>
            <a:endParaRPr lang="en-US" altLang="en-US" sz="28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3FDE950D-8957-624F-D378-864A745060CC}"/>
              </a:ext>
            </a:extLst>
          </p:cNvPr>
          <p:cNvSpPr>
            <a:spLocks noChangeArrowheads="1"/>
          </p:cNvSpPr>
          <p:nvPr/>
        </p:nvSpPr>
        <p:spPr bwMode="auto">
          <a:xfrm>
            <a:off x="762000" y="2551113"/>
            <a:ext cx="7620000" cy="3109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800" b="1">
                <a:ea typeface="Calibri" panose="020F0502020204030204" pitchFamily="34" charset="0"/>
              </a:rPr>
              <a:t>Food items include apple, vine maple seed, crabapple, snowberry, willow, rose, Douglas-fir, red current, Oregon white oak, madrone, blackberry, common sword fern. </a:t>
            </a:r>
          </a:p>
          <a:p>
            <a:endParaRPr lang="en-US" altLang="en-US" sz="2800" b="1">
              <a:ea typeface="Calibri" panose="020F0502020204030204" pitchFamily="34" charset="0"/>
            </a:endParaRPr>
          </a:p>
          <a:p>
            <a:r>
              <a:rPr lang="en-US" altLang="en-US" sz="2800" b="1">
                <a:ea typeface="Calibri" panose="020F0502020204030204" pitchFamily="34" charset="0"/>
              </a:rPr>
              <a:t>Females may produce two or more litters per year with one to three young per litter.</a:t>
            </a:r>
            <a:endParaRPr lang="en-US" altLang="en-US" sz="2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Title 1">
            <a:extLst>
              <a:ext uri="{FF2B5EF4-FFF2-40B4-BE49-F238E27FC236}">
                <a16:creationId xmlns:a16="http://schemas.microsoft.com/office/drawing/2014/main" id="{7C95FC38-1B78-2709-6665-85CE740F5278}"/>
              </a:ext>
            </a:extLst>
          </p:cNvPr>
          <p:cNvSpPr>
            <a:spLocks noGrp="1"/>
          </p:cNvSpPr>
          <p:nvPr>
            <p:ph type="title"/>
          </p:nvPr>
        </p:nvSpPr>
        <p:spPr/>
        <p:txBody>
          <a:bodyPr/>
          <a:lstStyle/>
          <a:p>
            <a:r>
              <a:rPr lang="en-US" altLang="en-US"/>
              <a:t>Bushy-tailed Woodrat </a:t>
            </a:r>
            <a:r>
              <a:rPr lang="en-US" altLang="en-US" sz="1100"/>
              <a:t>(pirated this one to!)</a:t>
            </a:r>
          </a:p>
        </p:txBody>
      </p:sp>
      <p:pic>
        <p:nvPicPr>
          <p:cNvPr id="6146" name="Picture 2" descr="Image of Neotoma cinerea">
            <a:extLst>
              <a:ext uri="{FF2B5EF4-FFF2-40B4-BE49-F238E27FC236}">
                <a16:creationId xmlns:a16="http://schemas.microsoft.com/office/drawing/2014/main" id="{9BF0F958-8278-9B42-F618-D9495AF58DE0}"/>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5556" r="5556"/>
          <a:stretch>
            <a:fillRect/>
          </a:stretch>
        </p:blipFill>
        <p:spPr>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D777480A-FA91-E9AB-2511-1077B0ACB1F5}"/>
              </a:ext>
            </a:extLst>
          </p:cNvPr>
          <p:cNvSpPr>
            <a:spLocks noChangeArrowheads="1"/>
          </p:cNvSpPr>
          <p:nvPr/>
        </p:nvSpPr>
        <p:spPr bwMode="auto">
          <a:xfrm>
            <a:off x="533400" y="2413000"/>
            <a:ext cx="7924800" cy="1939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400" b="1">
                <a:ea typeface="Calibri" panose="020F0502020204030204" pitchFamily="34" charset="0"/>
              </a:rPr>
              <a:t>Bushy-tailed Woodrat - Active nocturnally, most arboreal of the genus.  Head and body: 7 to 9 2/3 inches (178 – 245 mm), tail: 5 1/5 – 7 2/5 inches (132 – 188 mm), weight: 7 ½ -20 2/5 oz. (212 – 580 g), body: from pale gray washed with tawny to nearly black above, hind feet are white.</a:t>
            </a:r>
            <a:endParaRPr lang="en-US" altLang="en-US" sz="2400"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1E39BF03-A0C3-DBE3-4841-29A31DA70C19}"/>
              </a:ext>
            </a:extLst>
          </p:cNvPr>
          <p:cNvSpPr>
            <a:spLocks noChangeArrowheads="1"/>
          </p:cNvSpPr>
          <p:nvPr/>
        </p:nvSpPr>
        <p:spPr bwMode="auto">
          <a:xfrm>
            <a:off x="609600" y="2690813"/>
            <a:ext cx="7924800" cy="267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400" b="1">
                <a:ea typeface="Calibri" panose="020F0502020204030204" pitchFamily="34" charset="0"/>
              </a:rPr>
              <a:t>Food items consist of cones and needles of coniferous trees, berries, leaves, shrubs, and forbs.  In lodgepole pine and grand-fir habitats of northeastern Oregon fungi are a major food item and woodrats are vectors of spore dissemination.</a:t>
            </a:r>
          </a:p>
          <a:p>
            <a:endParaRPr lang="en-US" altLang="en-US" sz="2400" b="1">
              <a:ea typeface="Calibri" panose="020F0502020204030204" pitchFamily="34" charset="0"/>
            </a:endParaRPr>
          </a:p>
          <a:p>
            <a:r>
              <a:rPr lang="en-US" altLang="en-US" sz="2400" b="1">
                <a:ea typeface="Calibri" panose="020F0502020204030204" pitchFamily="34" charset="0"/>
              </a:rPr>
              <a:t>Females may produce two or more litters per year with two to four young per litter.</a:t>
            </a:r>
            <a:endParaRPr lang="en-US" altLang="en-US" sz="2400"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7" name="Picture 2" descr="http://l.yimg.com/g/images/spaceout.gif">
            <a:hlinkClick r:id="rId3"/>
            <a:extLst>
              <a:ext uri="{FF2B5EF4-FFF2-40B4-BE49-F238E27FC236}">
                <a16:creationId xmlns:a16="http://schemas.microsoft.com/office/drawing/2014/main" id="{768C6583-0B7C-DBDD-7665-9ED38C39AD2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08325" y="-13030200"/>
            <a:ext cx="6134100"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18" name="Picture 5" descr="http://l.yimg.com/g/images/spaceout.gif">
            <a:hlinkClick r:id="rId3"/>
            <a:extLst>
              <a:ext uri="{FF2B5EF4-FFF2-40B4-BE49-F238E27FC236}">
                <a16:creationId xmlns:a16="http://schemas.microsoft.com/office/drawing/2014/main" id="{E8B5CE72-C272-3369-F83C-35ED0146DD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60725" y="-12877800"/>
            <a:ext cx="6134100" cy="412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Rectangle 2">
            <a:extLst>
              <a:ext uri="{FF2B5EF4-FFF2-40B4-BE49-F238E27FC236}">
                <a16:creationId xmlns:a16="http://schemas.microsoft.com/office/drawing/2014/main" id="{8E09C387-CD82-C98E-1BFD-3422935A39D7}"/>
              </a:ext>
            </a:extLst>
          </p:cNvPr>
          <p:cNvSpPr>
            <a:spLocks noChangeArrowheads="1"/>
          </p:cNvSpPr>
          <p:nvPr/>
        </p:nvSpPr>
        <p:spPr bwMode="auto">
          <a:xfrm>
            <a:off x="457200" y="1858963"/>
            <a:ext cx="7924800" cy="384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pPr algn="ctr"/>
            <a:r>
              <a:rPr lang="en-US" altLang="en-US" sz="2800" b="1">
                <a:ea typeface="Calibri" panose="020F0502020204030204" pitchFamily="34" charset="0"/>
              </a:rPr>
              <a:t>Habitat and Management</a:t>
            </a:r>
          </a:p>
          <a:p>
            <a:endParaRPr lang="en-US" altLang="en-US" sz="2400">
              <a:ea typeface="Calibri" panose="020F0502020204030204" pitchFamily="34" charset="0"/>
            </a:endParaRPr>
          </a:p>
          <a:p>
            <a:r>
              <a:rPr lang="en-US" altLang="en-US" sz="2400">
                <a:ea typeface="Calibri" panose="020F0502020204030204" pitchFamily="34" charset="0"/>
              </a:rPr>
              <a:t>Dusky-footed woodrats build their own houses, can live in large colonies and seem to be limited more by food, water, and vegetative cover than by housing sites.  In California, Raphael (1988), Ward (1990), and Sakai and Noon (1993, 1997) all found dusky-footed woodrats to be most abundant in early seral stages, with a secondary peak of abundance in a bimodal distribution in late seral stages.  No bushy-tailed woodrats were found in their studies.</a:t>
            </a:r>
            <a:endParaRPr lang="en-US" alt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FCDF3554-69E4-154D-D0B5-8B06A2358006}"/>
              </a:ext>
            </a:extLst>
          </p:cNvPr>
          <p:cNvSpPr>
            <a:spLocks noChangeArrowheads="1"/>
          </p:cNvSpPr>
          <p:nvPr/>
        </p:nvSpPr>
        <p:spPr bwMode="auto">
          <a:xfrm>
            <a:off x="685800" y="2136775"/>
            <a:ext cx="78486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ea typeface="MS PGothic" panose="020B0600070205080204" pitchFamily="34" charset="-128"/>
              </a:defRPr>
            </a:lvl1pPr>
            <a:lvl2pPr marL="742950" indent="-285750">
              <a:defRPr>
                <a:solidFill>
                  <a:schemeClr val="tx1"/>
                </a:solidFill>
                <a:latin typeface="Calibri" panose="020F0502020204030204" pitchFamily="34" charset="0"/>
                <a:ea typeface="MS PGothic" panose="020B0600070205080204" pitchFamily="34" charset="-128"/>
              </a:defRPr>
            </a:lvl2pPr>
            <a:lvl3pPr marL="1143000" indent="-228600">
              <a:defRPr>
                <a:solidFill>
                  <a:schemeClr val="tx1"/>
                </a:solidFill>
                <a:latin typeface="Calibri" panose="020F0502020204030204" pitchFamily="34" charset="0"/>
                <a:ea typeface="MS PGothic" panose="020B0600070205080204" pitchFamily="34" charset="-128"/>
              </a:defRPr>
            </a:lvl3pPr>
            <a:lvl4pPr marL="1600200" indent="-228600">
              <a:defRPr>
                <a:solidFill>
                  <a:schemeClr val="tx1"/>
                </a:solidFill>
                <a:latin typeface="Calibri" panose="020F0502020204030204" pitchFamily="34" charset="0"/>
                <a:ea typeface="MS PGothic" panose="020B0600070205080204" pitchFamily="34" charset="-128"/>
              </a:defRPr>
            </a:lvl4pPr>
            <a:lvl5pPr marL="2057400" indent="-228600">
              <a:defRPr>
                <a:solidFill>
                  <a:schemeClr val="tx1"/>
                </a:solidFill>
                <a:latin typeface="Calibri" panose="020F0502020204030204" pitchFamily="34" charset="0"/>
                <a:ea typeface="MS PGothic" panose="020B0600070205080204" pitchFamily="34" charset="-128"/>
              </a:defRPr>
            </a:lvl5pPr>
            <a:lvl6pPr marL="25146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6pPr>
            <a:lvl7pPr marL="29718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7pPr>
            <a:lvl8pPr marL="34290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8pPr>
            <a:lvl9pPr marL="3886200" indent="-228600" fontAlgn="base">
              <a:spcBef>
                <a:spcPct val="0"/>
              </a:spcBef>
              <a:spcAft>
                <a:spcPct val="0"/>
              </a:spcAft>
              <a:defRPr>
                <a:solidFill>
                  <a:schemeClr val="tx1"/>
                </a:solidFill>
                <a:latin typeface="Calibri" panose="020F0502020204030204" pitchFamily="34" charset="0"/>
                <a:ea typeface="MS PGothic" panose="020B0600070205080204" pitchFamily="34" charset="-128"/>
              </a:defRPr>
            </a:lvl9pPr>
          </a:lstStyle>
          <a:p>
            <a:r>
              <a:rPr lang="en-US" altLang="en-US" sz="2400">
                <a:ea typeface="Calibri" panose="020F0502020204030204" pitchFamily="34" charset="0"/>
              </a:rPr>
              <a:t>Sakai  and Noon found the highest number of woodrats in sapling and brushy pole timber (20 – 30 year old) although these stands are seldom used by spotted owls (Forsman) probably because woodrats are inaccessible to the owls.  Still these areas are a good source of woodrats dispersing out into older stands more frequented by foraging spotted owls and accessible to owls hunting along the edges where old forest meets young. </a:t>
            </a:r>
            <a:endParaRPr lang="en-US" altLang="en-US" sz="240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813</Words>
  <Application>Microsoft Office PowerPoint</Application>
  <PresentationFormat>On-screen Show (4:3)</PresentationFormat>
  <Paragraphs>42</Paragraphs>
  <Slides>16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Calibri</vt:lpstr>
      <vt:lpstr>MS PGothic</vt:lpstr>
      <vt:lpstr>Arial</vt:lpstr>
      <vt:lpstr>Perpetua Titling MT</vt:lpstr>
      <vt:lpstr>Symbol</vt:lpstr>
      <vt:lpstr>Office Theme</vt:lpstr>
      <vt:lpstr>Ecology of and Habitat Management for the Dusky-Footed and Bushy-Tailed Woodrat </vt:lpstr>
      <vt:lpstr>Dusky-footed Woodrat (photo pirated from the internet!)</vt:lpstr>
      <vt:lpstr>PowerPoint Presentation</vt:lpstr>
      <vt:lpstr>PowerPoint Presentation</vt:lpstr>
      <vt:lpstr>Bushy-tailed Woodrat (pirated this one to!)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DOI BLM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Ecology of and Habitat Management for the Dusky-Footed and Bushy-Tailed Woodrat </dc:title>
  <dc:creator>Heaney, James L</dc:creator>
  <cp:lastModifiedBy>Lum-Naihe, Christof Jurh duk - FS, AZ</cp:lastModifiedBy>
  <cp:revision>33</cp:revision>
  <dcterms:created xsi:type="dcterms:W3CDTF">2012-05-16T16:18:46Z</dcterms:created>
  <dcterms:modified xsi:type="dcterms:W3CDTF">2025-08-04T18:25:28Z</dcterms:modified>
</cp:coreProperties>
</file>