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57" r:id="rId2"/>
    <p:sldId id="263" r:id="rId3"/>
    <p:sldId id="260" r:id="rId4"/>
    <p:sldId id="342" r:id="rId5"/>
    <p:sldId id="291" r:id="rId6"/>
    <p:sldId id="259" r:id="rId7"/>
    <p:sldId id="265" r:id="rId8"/>
    <p:sldId id="349" r:id="rId9"/>
    <p:sldId id="353" r:id="rId10"/>
    <p:sldId id="344" r:id="rId11"/>
    <p:sldId id="364" r:id="rId12"/>
    <p:sldId id="354" r:id="rId13"/>
    <p:sldId id="292" r:id="rId14"/>
    <p:sldId id="358" r:id="rId15"/>
    <p:sldId id="357" r:id="rId16"/>
    <p:sldId id="361" r:id="rId17"/>
    <p:sldId id="271" r:id="rId18"/>
    <p:sldId id="360" r:id="rId19"/>
    <p:sldId id="339" r:id="rId20"/>
    <p:sldId id="359" r:id="rId21"/>
    <p:sldId id="320" r:id="rId22"/>
    <p:sldId id="348" r:id="rId23"/>
    <p:sldId id="341" r:id="rId24"/>
    <p:sldId id="362" r:id="rId25"/>
    <p:sldId id="363" r:id="rId26"/>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omic Sans MS" panose="030F0702030302020204" pitchFamily="66" charset="0"/>
        <a:ea typeface="MS PGothic" panose="020B0600070205080204" pitchFamily="34" charset="-128"/>
        <a:cs typeface="+mn-cs"/>
      </a:defRPr>
    </a:lvl1pPr>
    <a:lvl2pPr marL="457200" algn="l" rtl="0" fontAlgn="base">
      <a:spcBef>
        <a:spcPct val="0"/>
      </a:spcBef>
      <a:spcAft>
        <a:spcPct val="0"/>
      </a:spcAft>
      <a:defRPr sz="3200" kern="1200">
        <a:solidFill>
          <a:schemeClr val="tx1"/>
        </a:solidFill>
        <a:latin typeface="Comic Sans MS" panose="030F0702030302020204" pitchFamily="66" charset="0"/>
        <a:ea typeface="MS PGothic" panose="020B0600070205080204" pitchFamily="34" charset="-128"/>
        <a:cs typeface="+mn-cs"/>
      </a:defRPr>
    </a:lvl2pPr>
    <a:lvl3pPr marL="914400" algn="l" rtl="0" fontAlgn="base">
      <a:spcBef>
        <a:spcPct val="0"/>
      </a:spcBef>
      <a:spcAft>
        <a:spcPct val="0"/>
      </a:spcAft>
      <a:defRPr sz="3200" kern="1200">
        <a:solidFill>
          <a:schemeClr val="tx1"/>
        </a:solidFill>
        <a:latin typeface="Comic Sans MS" panose="030F0702030302020204" pitchFamily="66" charset="0"/>
        <a:ea typeface="MS PGothic" panose="020B0600070205080204" pitchFamily="34" charset="-128"/>
        <a:cs typeface="+mn-cs"/>
      </a:defRPr>
    </a:lvl3pPr>
    <a:lvl4pPr marL="1371600" algn="l" rtl="0" fontAlgn="base">
      <a:spcBef>
        <a:spcPct val="0"/>
      </a:spcBef>
      <a:spcAft>
        <a:spcPct val="0"/>
      </a:spcAft>
      <a:defRPr sz="3200" kern="1200">
        <a:solidFill>
          <a:schemeClr val="tx1"/>
        </a:solidFill>
        <a:latin typeface="Comic Sans MS" panose="030F0702030302020204" pitchFamily="66" charset="0"/>
        <a:ea typeface="MS PGothic" panose="020B0600070205080204" pitchFamily="34" charset="-128"/>
        <a:cs typeface="+mn-cs"/>
      </a:defRPr>
    </a:lvl4pPr>
    <a:lvl5pPr marL="1828800" algn="l" rtl="0" fontAlgn="base">
      <a:spcBef>
        <a:spcPct val="0"/>
      </a:spcBef>
      <a:spcAft>
        <a:spcPct val="0"/>
      </a:spcAft>
      <a:defRPr sz="32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CC00"/>
    <a:srgbClr val="C5CFA1"/>
    <a:srgbClr val="FFFFCC"/>
    <a:srgbClr val="00FFCC"/>
    <a:srgbClr val="00CC99"/>
    <a:srgbClr val="FFFF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7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Hagar\PROJECTS\YSS\YSS%20Presentations\Flying%20Squirrel\Fig%20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924151036829096E-2"/>
          <c:y val="6.7183632064640106E-2"/>
          <c:w val="0.91505906513818402"/>
          <c:h val="0.74677191025696099"/>
        </c:manualLayout>
      </c:layout>
      <c:barChart>
        <c:barDir val="col"/>
        <c:grouping val="clustered"/>
        <c:varyColors val="0"/>
        <c:ser>
          <c:idx val="0"/>
          <c:order val="0"/>
          <c:tx>
            <c:strRef>
              <c:f>'Fig 1'!$C$4</c:f>
              <c:strCache>
                <c:ptCount val="1"/>
                <c:pt idx="0">
                  <c:v>Density</c:v>
                </c:pt>
              </c:strCache>
            </c:strRef>
          </c:tx>
          <c:spPr>
            <a:solidFill>
              <a:schemeClr val="accent1">
                <a:lumMod val="50000"/>
              </a:schemeClr>
            </a:solidFill>
            <a:ln w="12700">
              <a:solidFill>
                <a:srgbClr val="000000"/>
              </a:solidFill>
              <a:prstDash val="solid"/>
            </a:ln>
          </c:spPr>
          <c:invertIfNegative val="0"/>
          <c:errBars>
            <c:errBarType val="both"/>
            <c:errValType val="cust"/>
            <c:noEndCap val="0"/>
            <c:plus>
              <c:numRef>
                <c:f>'Fig 1'!$H$5:$H$13</c:f>
                <c:numCache>
                  <c:formatCode>General</c:formatCode>
                  <c:ptCount val="9"/>
                  <c:pt idx="0">
                    <c:v>0.20496894409937899</c:v>
                  </c:pt>
                  <c:pt idx="1">
                    <c:v>0.375</c:v>
                  </c:pt>
                  <c:pt idx="2">
                    <c:v>0.35869565217391303</c:v>
                  </c:pt>
                  <c:pt idx="3">
                    <c:v>0.417721518987342</c:v>
                  </c:pt>
                  <c:pt idx="5">
                    <c:v>0.22916666666666699</c:v>
                  </c:pt>
                  <c:pt idx="6">
                    <c:v>0.33</c:v>
                  </c:pt>
                  <c:pt idx="7">
                    <c:v>0.3</c:v>
                  </c:pt>
                  <c:pt idx="8">
                    <c:v>0.37931034482758602</c:v>
                  </c:pt>
                </c:numCache>
              </c:numRef>
            </c:plus>
            <c:minus>
              <c:numRef>
                <c:f>'Fig 1'!$G$5:$G$13</c:f>
                <c:numCache>
                  <c:formatCode>General</c:formatCode>
                  <c:ptCount val="9"/>
                  <c:pt idx="0">
                    <c:v>0.20496894409937899</c:v>
                  </c:pt>
                  <c:pt idx="1">
                    <c:v>0.375</c:v>
                  </c:pt>
                  <c:pt idx="2">
                    <c:v>0.35869565217391303</c:v>
                  </c:pt>
                  <c:pt idx="3">
                    <c:v>0.392405063291139</c:v>
                  </c:pt>
                  <c:pt idx="5">
                    <c:v>0.22222222222222199</c:v>
                  </c:pt>
                  <c:pt idx="6">
                    <c:v>0.33</c:v>
                  </c:pt>
                  <c:pt idx="7">
                    <c:v>0.3</c:v>
                  </c:pt>
                  <c:pt idx="8">
                    <c:v>0.37931034482758602</c:v>
                  </c:pt>
                </c:numCache>
              </c:numRef>
            </c:minus>
          </c:errBars>
          <c:cat>
            <c:strRef>
              <c:f>'Fig 1'!$B$5:$B$13</c:f>
              <c:strCache>
                <c:ptCount val="9"/>
                <c:pt idx="0">
                  <c:v>CO</c:v>
                </c:pt>
                <c:pt idx="1">
                  <c:v>LT</c:v>
                </c:pt>
                <c:pt idx="2">
                  <c:v>LG</c:v>
                </c:pt>
                <c:pt idx="3">
                  <c:v>HT</c:v>
                </c:pt>
                <c:pt idx="5">
                  <c:v>CO</c:v>
                </c:pt>
                <c:pt idx="6">
                  <c:v>LT</c:v>
                </c:pt>
                <c:pt idx="7">
                  <c:v>LG</c:v>
                </c:pt>
                <c:pt idx="8">
                  <c:v>HT</c:v>
                </c:pt>
              </c:strCache>
            </c:strRef>
          </c:cat>
          <c:val>
            <c:numRef>
              <c:f>'Fig 1'!$C$5:$C$13</c:f>
              <c:numCache>
                <c:formatCode>0.00</c:formatCode>
                <c:ptCount val="9"/>
                <c:pt idx="0">
                  <c:v>2.2670150496200101</c:v>
                </c:pt>
                <c:pt idx="1">
                  <c:v>0.30998316361480999</c:v>
                </c:pt>
                <c:pt idx="2">
                  <c:v>0.411729724791631</c:v>
                </c:pt>
                <c:pt idx="3">
                  <c:v>9.7821120773132805E-2</c:v>
                </c:pt>
                <c:pt idx="5">
                  <c:v>1.778874532242485</c:v>
                </c:pt>
                <c:pt idx="6">
                  <c:v>0.57681343022571996</c:v>
                </c:pt>
                <c:pt idx="7">
                  <c:v>0.68224386806610404</c:v>
                </c:pt>
                <c:pt idx="8">
                  <c:v>0.23256341463182401</c:v>
                </c:pt>
              </c:numCache>
            </c:numRef>
          </c:val>
          <c:extLst>
            <c:ext xmlns:c16="http://schemas.microsoft.com/office/drawing/2014/chart" uri="{C3380CC4-5D6E-409C-BE32-E72D297353CC}">
              <c16:uniqueId val="{00000000-5D53-4BE3-9611-F96897AF41A0}"/>
            </c:ext>
          </c:extLst>
        </c:ser>
        <c:dLbls>
          <c:showLegendKey val="0"/>
          <c:showVal val="0"/>
          <c:showCatName val="0"/>
          <c:showSerName val="0"/>
          <c:showPercent val="0"/>
          <c:showBubbleSize val="0"/>
        </c:dLbls>
        <c:gapWidth val="59"/>
        <c:axId val="2077263848"/>
        <c:axId val="-2084500824"/>
      </c:barChart>
      <c:catAx>
        <c:axId val="20772638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2084500824"/>
        <c:crosses val="autoZero"/>
        <c:auto val="1"/>
        <c:lblAlgn val="ctr"/>
        <c:lblOffset val="100"/>
        <c:tickLblSkip val="1"/>
        <c:tickMarkSkip val="1"/>
        <c:noMultiLvlLbl val="0"/>
      </c:catAx>
      <c:valAx>
        <c:axId val="-2084500824"/>
        <c:scaling>
          <c:orientation val="minMax"/>
          <c:min val="0"/>
        </c:scaling>
        <c:delete val="0"/>
        <c:axPos val="l"/>
        <c:majorGridlines>
          <c:spPr>
            <a:ln w="3175">
              <a:solidFill>
                <a:srgbClr val="000000"/>
              </a:solidFill>
              <a:prstDash val="solid"/>
            </a:ln>
          </c:spPr>
        </c:majorGridlines>
        <c:numFmt formatCode="0.0" sourceLinked="0"/>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207726384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0.18519</cdr:x>
      <cdr:y>0.43548</cdr:y>
    </cdr:from>
    <cdr:to>
      <cdr:x>0.96296</cdr:x>
      <cdr:y>0.55926</cdr:y>
    </cdr:to>
    <cdr:grpSp>
      <cdr:nvGrpSpPr>
        <cdr:cNvPr id="11" name="Group 10">
          <a:extLst xmlns:a="http://schemas.openxmlformats.org/drawingml/2006/main">
            <a:ext uri="{FF2B5EF4-FFF2-40B4-BE49-F238E27FC236}">
              <a16:creationId xmlns:a16="http://schemas.microsoft.com/office/drawing/2014/main" id="{C36976DE-8E26-5022-F538-872CA859B7FF}"/>
            </a:ext>
          </a:extLst>
        </cdr:cNvPr>
        <cdr:cNvGrpSpPr/>
      </cdr:nvGrpSpPr>
      <cdr:grpSpPr>
        <a:xfrm xmlns:a="http://schemas.openxmlformats.org/drawingml/2006/main">
          <a:off x="1524040" y="2057382"/>
          <a:ext cx="6400736" cy="584786"/>
          <a:chOff x="1524000" y="2057400"/>
          <a:chExt cx="6400800" cy="584775"/>
        </a:xfrm>
      </cdr:grpSpPr>
      <cdr:grpSp>
        <cdr:nvGrpSpPr>
          <cdr:cNvPr id="9" name="Group 8">
            <a:extLst xmlns:a="http://schemas.openxmlformats.org/drawingml/2006/main">
              <a:ext uri="{FF2B5EF4-FFF2-40B4-BE49-F238E27FC236}">
                <a16:creationId xmlns:a16="http://schemas.microsoft.com/office/drawing/2014/main" id="{746571C7-EBF6-66C4-463F-F96C5086825F}"/>
              </a:ext>
            </a:extLst>
          </cdr:cNvPr>
          <cdr:cNvGrpSpPr/>
        </cdr:nvGrpSpPr>
        <cdr:grpSpPr>
          <a:xfrm xmlns:a="http://schemas.openxmlformats.org/drawingml/2006/main">
            <a:off x="1524000" y="2057400"/>
            <a:ext cx="2209800" cy="584775"/>
            <a:chOff x="1524000" y="2057400"/>
            <a:chExt cx="2209800" cy="584775"/>
          </a:xfrm>
        </cdr:grpSpPr>
        <cdr:sp macro="" textlink="">
          <cdr:nvSpPr>
            <cdr:cNvPr id="3" name="TextBox 9"/>
            <cdr:cNvSpPr txBox="1"/>
          </cdr:nvSpPr>
          <cdr:spPr>
            <a:xfrm xmlns:a="http://schemas.openxmlformats.org/drawingml/2006/main">
              <a:off x="1524000" y="2057400"/>
              <a:ext cx="45720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3200" kern="1200">
                  <a:solidFill>
                    <a:srgbClr val="000000"/>
                  </a:solidFill>
                  <a:latin typeface="Comic Sans MS" pitchFamily="66" charset="0"/>
                </a:defRPr>
              </a:lvl1pPr>
              <a:lvl2pPr marL="457200" algn="l" rtl="0" eaLnBrk="0" fontAlgn="base" hangingPunct="0">
                <a:spcBef>
                  <a:spcPct val="0"/>
                </a:spcBef>
                <a:spcAft>
                  <a:spcPct val="0"/>
                </a:spcAft>
                <a:defRPr sz="3200" kern="1200">
                  <a:solidFill>
                    <a:srgbClr val="000000"/>
                  </a:solidFill>
                  <a:latin typeface="Comic Sans MS" pitchFamily="66" charset="0"/>
                </a:defRPr>
              </a:lvl2pPr>
              <a:lvl3pPr marL="914400" algn="l" rtl="0" eaLnBrk="0" fontAlgn="base" hangingPunct="0">
                <a:spcBef>
                  <a:spcPct val="0"/>
                </a:spcBef>
                <a:spcAft>
                  <a:spcPct val="0"/>
                </a:spcAft>
                <a:defRPr sz="3200" kern="1200">
                  <a:solidFill>
                    <a:srgbClr val="000000"/>
                  </a:solidFill>
                  <a:latin typeface="Comic Sans MS" pitchFamily="66" charset="0"/>
                </a:defRPr>
              </a:lvl3pPr>
              <a:lvl4pPr marL="1371600" algn="l" rtl="0" eaLnBrk="0" fontAlgn="base" hangingPunct="0">
                <a:spcBef>
                  <a:spcPct val="0"/>
                </a:spcBef>
                <a:spcAft>
                  <a:spcPct val="0"/>
                </a:spcAft>
                <a:defRPr sz="3200" kern="1200">
                  <a:solidFill>
                    <a:srgbClr val="000000"/>
                  </a:solidFill>
                  <a:latin typeface="Comic Sans MS" pitchFamily="66" charset="0"/>
                </a:defRPr>
              </a:lvl4pPr>
              <a:lvl5pPr marL="1828800" algn="l" rtl="0" eaLnBrk="0" fontAlgn="base" hangingPunct="0">
                <a:spcBef>
                  <a:spcPct val="0"/>
                </a:spcBef>
                <a:spcAft>
                  <a:spcPct val="0"/>
                </a:spcAft>
                <a:defRPr sz="3200" kern="1200">
                  <a:solidFill>
                    <a:srgbClr val="000000"/>
                  </a:solidFill>
                  <a:latin typeface="Comic Sans MS" pitchFamily="66" charset="0"/>
                </a:defRPr>
              </a:lvl5pPr>
              <a:lvl6pPr marL="2286000" algn="l" defTabSz="914400" rtl="0" eaLnBrk="1" latinLnBrk="0" hangingPunct="1">
                <a:defRPr sz="3200" kern="1200">
                  <a:solidFill>
                    <a:srgbClr val="000000"/>
                  </a:solidFill>
                  <a:latin typeface="Comic Sans MS" pitchFamily="66" charset="0"/>
                </a:defRPr>
              </a:lvl6pPr>
              <a:lvl7pPr marL="2743200" algn="l" defTabSz="914400" rtl="0" eaLnBrk="1" latinLnBrk="0" hangingPunct="1">
                <a:defRPr sz="3200" kern="1200">
                  <a:solidFill>
                    <a:srgbClr val="000000"/>
                  </a:solidFill>
                  <a:latin typeface="Comic Sans MS" pitchFamily="66" charset="0"/>
                </a:defRPr>
              </a:lvl7pPr>
              <a:lvl8pPr marL="3200400" algn="l" defTabSz="914400" rtl="0" eaLnBrk="1" latinLnBrk="0" hangingPunct="1">
                <a:defRPr sz="3200" kern="1200">
                  <a:solidFill>
                    <a:srgbClr val="000000"/>
                  </a:solidFill>
                  <a:latin typeface="Comic Sans MS" pitchFamily="66" charset="0"/>
                </a:defRPr>
              </a:lvl8pPr>
              <a:lvl9pPr marL="3657600" algn="l" defTabSz="914400" rtl="0" eaLnBrk="1" latinLnBrk="0" hangingPunct="1">
                <a:defRPr sz="3200" kern="1200">
                  <a:solidFill>
                    <a:srgbClr val="000000"/>
                  </a:solidFill>
                  <a:latin typeface="Comic Sans MS" pitchFamily="66" charset="0"/>
                </a:defRPr>
              </a:lvl9pPr>
            </a:lstStyle>
            <a:p xmlns:a="http://schemas.openxmlformats.org/drawingml/2006/main">
              <a:r>
                <a:rPr lang="en-US" dirty="0"/>
                <a:t>B</a:t>
              </a:r>
            </a:p>
          </cdr:txBody>
        </cdr:sp>
        <cdr:sp macro="" textlink="">
          <cdr:nvSpPr>
            <cdr:cNvPr id="4" name="TextBox 9"/>
            <cdr:cNvSpPr txBox="1"/>
          </cdr:nvSpPr>
          <cdr:spPr>
            <a:xfrm xmlns:a="http://schemas.openxmlformats.org/drawingml/2006/main">
              <a:off x="2438400" y="2057400"/>
              <a:ext cx="45720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mic Sans MS"/>
                </a:defRPr>
              </a:lvl1pPr>
              <a:lvl2pPr marL="457200" indent="0">
                <a:defRPr sz="1100">
                  <a:latin typeface="Comic Sans MS"/>
                </a:defRPr>
              </a:lvl2pPr>
              <a:lvl3pPr marL="914400" indent="0">
                <a:defRPr sz="1100">
                  <a:latin typeface="Comic Sans MS"/>
                </a:defRPr>
              </a:lvl3pPr>
              <a:lvl4pPr marL="1371600" indent="0">
                <a:defRPr sz="1100">
                  <a:latin typeface="Comic Sans MS"/>
                </a:defRPr>
              </a:lvl4pPr>
              <a:lvl5pPr marL="1828800" indent="0">
                <a:defRPr sz="1100">
                  <a:latin typeface="Comic Sans MS"/>
                </a:defRPr>
              </a:lvl5pPr>
              <a:lvl6pPr marL="2286000" indent="0">
                <a:defRPr sz="1100">
                  <a:latin typeface="Comic Sans MS"/>
                </a:defRPr>
              </a:lvl6pPr>
              <a:lvl7pPr marL="2743200" indent="0">
                <a:defRPr sz="1100">
                  <a:latin typeface="Comic Sans MS"/>
                </a:defRPr>
              </a:lvl7pPr>
              <a:lvl8pPr marL="3200400" indent="0">
                <a:defRPr sz="1100">
                  <a:latin typeface="Comic Sans MS"/>
                </a:defRPr>
              </a:lvl8pPr>
              <a:lvl9pPr marL="3657600" indent="0">
                <a:defRPr sz="1100">
                  <a:latin typeface="Comic Sans MS"/>
                </a:defRPr>
              </a:lvl9pPr>
            </a:lstStyle>
            <a:p xmlns:a="http://schemas.openxmlformats.org/drawingml/2006/main">
              <a:r>
                <a:rPr lang="en-US" sz="3200" dirty="0"/>
                <a:t>B</a:t>
              </a:r>
            </a:p>
          </cdr:txBody>
        </cdr:sp>
        <cdr:sp macro="" textlink="">
          <cdr:nvSpPr>
            <cdr:cNvPr id="7" name="TextBox 9"/>
            <cdr:cNvSpPr txBox="1"/>
          </cdr:nvSpPr>
          <cdr:spPr>
            <a:xfrm xmlns:a="http://schemas.openxmlformats.org/drawingml/2006/main">
              <a:off x="3276600" y="2057400"/>
              <a:ext cx="45720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mic Sans MS"/>
                </a:defRPr>
              </a:lvl1pPr>
              <a:lvl2pPr marL="457200" indent="0">
                <a:defRPr sz="1100">
                  <a:latin typeface="Comic Sans MS"/>
                </a:defRPr>
              </a:lvl2pPr>
              <a:lvl3pPr marL="914400" indent="0">
                <a:defRPr sz="1100">
                  <a:latin typeface="Comic Sans MS"/>
                </a:defRPr>
              </a:lvl3pPr>
              <a:lvl4pPr marL="1371600" indent="0">
                <a:defRPr sz="1100">
                  <a:latin typeface="Comic Sans MS"/>
                </a:defRPr>
              </a:lvl4pPr>
              <a:lvl5pPr marL="1828800" indent="0">
                <a:defRPr sz="1100">
                  <a:latin typeface="Comic Sans MS"/>
                </a:defRPr>
              </a:lvl5pPr>
              <a:lvl6pPr marL="2286000" indent="0">
                <a:defRPr sz="1100">
                  <a:latin typeface="Comic Sans MS"/>
                </a:defRPr>
              </a:lvl6pPr>
              <a:lvl7pPr marL="2743200" indent="0">
                <a:defRPr sz="1100">
                  <a:latin typeface="Comic Sans MS"/>
                </a:defRPr>
              </a:lvl7pPr>
              <a:lvl8pPr marL="3200400" indent="0">
                <a:defRPr sz="1100">
                  <a:latin typeface="Comic Sans MS"/>
                </a:defRPr>
              </a:lvl8pPr>
              <a:lvl9pPr marL="3657600" indent="0">
                <a:defRPr sz="1100">
                  <a:latin typeface="Comic Sans MS"/>
                </a:defRPr>
              </a:lvl9pPr>
            </a:lstStyle>
            <a:p xmlns:a="http://schemas.openxmlformats.org/drawingml/2006/main">
              <a:r>
                <a:rPr lang="en-US" sz="3200" dirty="0"/>
                <a:t>C</a:t>
              </a:r>
            </a:p>
          </cdr:txBody>
        </cdr:sp>
      </cdr:grpSp>
      <cdr:grpSp>
        <cdr:nvGrpSpPr>
          <cdr:cNvPr id="10" name="Group 9">
            <a:extLst xmlns:a="http://schemas.openxmlformats.org/drawingml/2006/main">
              <a:ext uri="{FF2B5EF4-FFF2-40B4-BE49-F238E27FC236}">
                <a16:creationId xmlns:a16="http://schemas.microsoft.com/office/drawing/2014/main" id="{5979CACE-9FBC-ACB5-3BB0-9093D5AD1A21}"/>
              </a:ext>
            </a:extLst>
          </cdr:cNvPr>
          <cdr:cNvGrpSpPr/>
        </cdr:nvGrpSpPr>
        <cdr:grpSpPr>
          <a:xfrm xmlns:a="http://schemas.openxmlformats.org/drawingml/2006/main">
            <a:off x="5791200" y="2057400"/>
            <a:ext cx="2133600" cy="584775"/>
            <a:chOff x="5791200" y="2057400"/>
            <a:chExt cx="2133600" cy="584775"/>
          </a:xfrm>
        </cdr:grpSpPr>
        <cdr:sp macro="" textlink="">
          <cdr:nvSpPr>
            <cdr:cNvPr id="8" name="TextBox 9"/>
            <cdr:cNvSpPr txBox="1"/>
          </cdr:nvSpPr>
          <cdr:spPr>
            <a:xfrm xmlns:a="http://schemas.openxmlformats.org/drawingml/2006/main">
              <a:off x="7467600" y="2057400"/>
              <a:ext cx="45720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mic Sans MS"/>
                </a:defRPr>
              </a:lvl1pPr>
              <a:lvl2pPr marL="457200" indent="0">
                <a:defRPr sz="1100">
                  <a:latin typeface="Comic Sans MS"/>
                </a:defRPr>
              </a:lvl2pPr>
              <a:lvl3pPr marL="914400" indent="0">
                <a:defRPr sz="1100">
                  <a:latin typeface="Comic Sans MS"/>
                </a:defRPr>
              </a:lvl3pPr>
              <a:lvl4pPr marL="1371600" indent="0">
                <a:defRPr sz="1100">
                  <a:latin typeface="Comic Sans MS"/>
                </a:defRPr>
              </a:lvl4pPr>
              <a:lvl5pPr marL="1828800" indent="0">
                <a:defRPr sz="1100">
                  <a:latin typeface="Comic Sans MS"/>
                </a:defRPr>
              </a:lvl5pPr>
              <a:lvl6pPr marL="2286000" indent="0">
                <a:defRPr sz="1100">
                  <a:latin typeface="Comic Sans MS"/>
                </a:defRPr>
              </a:lvl6pPr>
              <a:lvl7pPr marL="2743200" indent="0">
                <a:defRPr sz="1100">
                  <a:latin typeface="Comic Sans MS"/>
                </a:defRPr>
              </a:lvl7pPr>
              <a:lvl8pPr marL="3200400" indent="0">
                <a:defRPr sz="1100">
                  <a:latin typeface="Comic Sans MS"/>
                </a:defRPr>
              </a:lvl8pPr>
              <a:lvl9pPr marL="3657600" indent="0">
                <a:defRPr sz="1100">
                  <a:latin typeface="Comic Sans MS"/>
                </a:defRPr>
              </a:lvl9pPr>
            </a:lstStyle>
            <a:p xmlns:a="http://schemas.openxmlformats.org/drawingml/2006/main">
              <a:r>
                <a:rPr lang="en-US" sz="3200" dirty="0"/>
                <a:t>C</a:t>
              </a:r>
            </a:p>
          </cdr:txBody>
        </cdr:sp>
        <cdr:sp macro="" textlink="">
          <cdr:nvSpPr>
            <cdr:cNvPr id="5" name="TextBox 9"/>
            <cdr:cNvSpPr txBox="1"/>
          </cdr:nvSpPr>
          <cdr:spPr>
            <a:xfrm xmlns:a="http://schemas.openxmlformats.org/drawingml/2006/main">
              <a:off x="5791200" y="2057400"/>
              <a:ext cx="45720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mic Sans MS"/>
                </a:defRPr>
              </a:lvl1pPr>
              <a:lvl2pPr marL="457200" indent="0">
                <a:defRPr sz="1100">
                  <a:latin typeface="Comic Sans MS"/>
                </a:defRPr>
              </a:lvl2pPr>
              <a:lvl3pPr marL="914400" indent="0">
                <a:defRPr sz="1100">
                  <a:latin typeface="Comic Sans MS"/>
                </a:defRPr>
              </a:lvl3pPr>
              <a:lvl4pPr marL="1371600" indent="0">
                <a:defRPr sz="1100">
                  <a:latin typeface="Comic Sans MS"/>
                </a:defRPr>
              </a:lvl4pPr>
              <a:lvl5pPr marL="1828800" indent="0">
                <a:defRPr sz="1100">
                  <a:latin typeface="Comic Sans MS"/>
                </a:defRPr>
              </a:lvl5pPr>
              <a:lvl6pPr marL="2286000" indent="0">
                <a:defRPr sz="1100">
                  <a:latin typeface="Comic Sans MS"/>
                </a:defRPr>
              </a:lvl6pPr>
              <a:lvl7pPr marL="2743200" indent="0">
                <a:defRPr sz="1100">
                  <a:latin typeface="Comic Sans MS"/>
                </a:defRPr>
              </a:lvl7pPr>
              <a:lvl8pPr marL="3200400" indent="0">
                <a:defRPr sz="1100">
                  <a:latin typeface="Comic Sans MS"/>
                </a:defRPr>
              </a:lvl8pPr>
              <a:lvl9pPr marL="3657600" indent="0">
                <a:defRPr sz="1100">
                  <a:latin typeface="Comic Sans MS"/>
                </a:defRPr>
              </a:lvl9pPr>
            </a:lstStyle>
            <a:p xmlns:a="http://schemas.openxmlformats.org/drawingml/2006/main">
              <a:r>
                <a:rPr lang="en-US" sz="3200" dirty="0"/>
                <a:t>B</a:t>
              </a:r>
            </a:p>
          </cdr:txBody>
        </cdr:sp>
        <cdr:sp macro="" textlink="">
          <cdr:nvSpPr>
            <cdr:cNvPr id="6" name="TextBox 9"/>
            <cdr:cNvSpPr txBox="1"/>
          </cdr:nvSpPr>
          <cdr:spPr>
            <a:xfrm xmlns:a="http://schemas.openxmlformats.org/drawingml/2006/main">
              <a:off x="6629400" y="2057400"/>
              <a:ext cx="457200"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mic Sans MS"/>
                </a:defRPr>
              </a:lvl1pPr>
              <a:lvl2pPr marL="457200" indent="0">
                <a:defRPr sz="1100">
                  <a:latin typeface="Comic Sans MS"/>
                </a:defRPr>
              </a:lvl2pPr>
              <a:lvl3pPr marL="914400" indent="0">
                <a:defRPr sz="1100">
                  <a:latin typeface="Comic Sans MS"/>
                </a:defRPr>
              </a:lvl3pPr>
              <a:lvl4pPr marL="1371600" indent="0">
                <a:defRPr sz="1100">
                  <a:latin typeface="Comic Sans MS"/>
                </a:defRPr>
              </a:lvl4pPr>
              <a:lvl5pPr marL="1828800" indent="0">
                <a:defRPr sz="1100">
                  <a:latin typeface="Comic Sans MS"/>
                </a:defRPr>
              </a:lvl5pPr>
              <a:lvl6pPr marL="2286000" indent="0">
                <a:defRPr sz="1100">
                  <a:latin typeface="Comic Sans MS"/>
                </a:defRPr>
              </a:lvl6pPr>
              <a:lvl7pPr marL="2743200" indent="0">
                <a:defRPr sz="1100">
                  <a:latin typeface="Comic Sans MS"/>
                </a:defRPr>
              </a:lvl7pPr>
              <a:lvl8pPr marL="3200400" indent="0">
                <a:defRPr sz="1100">
                  <a:latin typeface="Comic Sans MS"/>
                </a:defRPr>
              </a:lvl8pPr>
              <a:lvl9pPr marL="3657600" indent="0">
                <a:defRPr sz="1100">
                  <a:latin typeface="Comic Sans MS"/>
                </a:defRPr>
              </a:lvl9pPr>
            </a:lstStyle>
            <a:p xmlns:a="http://schemas.openxmlformats.org/drawingml/2006/main">
              <a:r>
                <a:rPr lang="en-US" sz="3200" dirty="0"/>
                <a:t>B</a:t>
              </a:r>
            </a:p>
          </cdr:txBody>
        </cdr:sp>
      </cdr:grpSp>
    </cdr:grpSp>
  </cdr:relSizeAnchor>
  <cdr:relSizeAnchor xmlns:cdr="http://schemas.openxmlformats.org/drawingml/2006/chartDrawing">
    <cdr:from>
      <cdr:x>0.72222</cdr:x>
      <cdr:y>0.90323</cdr:y>
    </cdr:from>
    <cdr:to>
      <cdr:x>0.84103</cdr:x>
      <cdr:y>0.99222</cdr:y>
    </cdr:to>
    <cdr:sp macro="" textlink="">
      <cdr:nvSpPr>
        <cdr:cNvPr id="2" name="TextBox 8"/>
        <cdr:cNvSpPr txBox="1"/>
      </cdr:nvSpPr>
      <cdr:spPr>
        <a:xfrm xmlns:a="http://schemas.openxmlformats.org/drawingml/2006/main">
          <a:off x="5943600" y="4267200"/>
          <a:ext cx="977774" cy="4204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3200" kern="1200">
              <a:solidFill>
                <a:srgbClr val="000000"/>
              </a:solidFill>
              <a:latin typeface="Comic Sans MS" pitchFamily="66" charset="0"/>
            </a:defRPr>
          </a:lvl1pPr>
          <a:lvl2pPr marL="457200" algn="l" rtl="0" eaLnBrk="0" fontAlgn="base" hangingPunct="0">
            <a:spcBef>
              <a:spcPct val="0"/>
            </a:spcBef>
            <a:spcAft>
              <a:spcPct val="0"/>
            </a:spcAft>
            <a:defRPr sz="3200" kern="1200">
              <a:solidFill>
                <a:srgbClr val="000000"/>
              </a:solidFill>
              <a:latin typeface="Comic Sans MS" pitchFamily="66" charset="0"/>
            </a:defRPr>
          </a:lvl2pPr>
          <a:lvl3pPr marL="914400" algn="l" rtl="0" eaLnBrk="0" fontAlgn="base" hangingPunct="0">
            <a:spcBef>
              <a:spcPct val="0"/>
            </a:spcBef>
            <a:spcAft>
              <a:spcPct val="0"/>
            </a:spcAft>
            <a:defRPr sz="3200" kern="1200">
              <a:solidFill>
                <a:srgbClr val="000000"/>
              </a:solidFill>
              <a:latin typeface="Comic Sans MS" pitchFamily="66" charset="0"/>
            </a:defRPr>
          </a:lvl3pPr>
          <a:lvl4pPr marL="1371600" algn="l" rtl="0" eaLnBrk="0" fontAlgn="base" hangingPunct="0">
            <a:spcBef>
              <a:spcPct val="0"/>
            </a:spcBef>
            <a:spcAft>
              <a:spcPct val="0"/>
            </a:spcAft>
            <a:defRPr sz="3200" kern="1200">
              <a:solidFill>
                <a:srgbClr val="000000"/>
              </a:solidFill>
              <a:latin typeface="Comic Sans MS" pitchFamily="66" charset="0"/>
            </a:defRPr>
          </a:lvl4pPr>
          <a:lvl5pPr marL="1828800" algn="l" rtl="0" eaLnBrk="0" fontAlgn="base" hangingPunct="0">
            <a:spcBef>
              <a:spcPct val="0"/>
            </a:spcBef>
            <a:spcAft>
              <a:spcPct val="0"/>
            </a:spcAft>
            <a:defRPr sz="3200" kern="1200">
              <a:solidFill>
                <a:srgbClr val="000000"/>
              </a:solidFill>
              <a:latin typeface="Comic Sans MS" pitchFamily="66" charset="0"/>
            </a:defRPr>
          </a:lvl5pPr>
          <a:lvl6pPr marL="2286000" algn="l" defTabSz="914400" rtl="0" eaLnBrk="1" latinLnBrk="0" hangingPunct="1">
            <a:defRPr sz="3200" kern="1200">
              <a:solidFill>
                <a:srgbClr val="000000"/>
              </a:solidFill>
              <a:latin typeface="Comic Sans MS" pitchFamily="66" charset="0"/>
            </a:defRPr>
          </a:lvl6pPr>
          <a:lvl7pPr marL="2743200" algn="l" defTabSz="914400" rtl="0" eaLnBrk="1" latinLnBrk="0" hangingPunct="1">
            <a:defRPr sz="3200" kern="1200">
              <a:solidFill>
                <a:srgbClr val="000000"/>
              </a:solidFill>
              <a:latin typeface="Comic Sans MS" pitchFamily="66" charset="0"/>
            </a:defRPr>
          </a:lvl7pPr>
          <a:lvl8pPr marL="3200400" algn="l" defTabSz="914400" rtl="0" eaLnBrk="1" latinLnBrk="0" hangingPunct="1">
            <a:defRPr sz="3200" kern="1200">
              <a:solidFill>
                <a:srgbClr val="000000"/>
              </a:solidFill>
              <a:latin typeface="Comic Sans MS" pitchFamily="66" charset="0"/>
            </a:defRPr>
          </a:lvl8pPr>
          <a:lvl9pPr marL="3657600" algn="l" defTabSz="914400" rtl="0" eaLnBrk="1" latinLnBrk="0" hangingPunct="1">
            <a:defRPr sz="3200" kern="1200">
              <a:solidFill>
                <a:srgbClr val="000000"/>
              </a:solidFill>
              <a:latin typeface="Comic Sans MS" pitchFamily="66" charset="0"/>
            </a:defRPr>
          </a:lvl9pPr>
        </a:lstStyle>
        <a:p xmlns:a="http://schemas.openxmlformats.org/drawingml/2006/main">
          <a:r>
            <a:rPr lang="en-US" sz="2000" dirty="0"/>
            <a:t>2008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DDCA10B-F3FB-B0E7-1FB0-4EB0C2B16D4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11267" name="Rectangle 3">
            <a:extLst>
              <a:ext uri="{FF2B5EF4-FFF2-40B4-BE49-F238E27FC236}">
                <a16:creationId xmlns:a16="http://schemas.microsoft.com/office/drawing/2014/main" id="{4816FE99-6055-4CFD-EB3C-F9E5DD34BFE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27652" name="Rectangle 4">
            <a:extLst>
              <a:ext uri="{FF2B5EF4-FFF2-40B4-BE49-F238E27FC236}">
                <a16:creationId xmlns:a16="http://schemas.microsoft.com/office/drawing/2014/main" id="{1ADF2A7F-AA38-1A64-123A-C4EBBD453B7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04FF92C5-84C3-3FB2-829C-68ACF1E23B5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821E8E02-2376-60E7-B299-0B0278D9908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11271" name="Rectangle 7">
            <a:extLst>
              <a:ext uri="{FF2B5EF4-FFF2-40B4-BE49-F238E27FC236}">
                <a16:creationId xmlns:a16="http://schemas.microsoft.com/office/drawing/2014/main" id="{7CAD2FFC-13C6-53E9-EA45-25AD7265AB3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9AB84412-AC75-41DF-8EE4-16357BA68E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878BCD19-2737-2183-C5D7-358350C42FE6}"/>
              </a:ext>
            </a:extLst>
          </p:cNvPr>
          <p:cNvSpPr>
            <a:spLocks noGrp="1" noRot="1" noChangeAspect="1"/>
          </p:cNvSpPr>
          <p:nvPr>
            <p:ph type="sldImg"/>
          </p:nvPr>
        </p:nvSpPr>
        <p:spPr>
          <a:ln/>
        </p:spPr>
      </p:sp>
      <p:sp>
        <p:nvSpPr>
          <p:cNvPr id="28674" name="Notes Placeholder 2">
            <a:extLst>
              <a:ext uri="{FF2B5EF4-FFF2-40B4-BE49-F238E27FC236}">
                <a16:creationId xmlns:a16="http://schemas.microsoft.com/office/drawing/2014/main" id="{507F9F4E-D2BB-96D4-BEE2-C0B5AB6DE5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5" name="Slide Number Placeholder 3">
            <a:extLst>
              <a:ext uri="{FF2B5EF4-FFF2-40B4-BE49-F238E27FC236}">
                <a16:creationId xmlns:a16="http://schemas.microsoft.com/office/drawing/2014/main" id="{16EB0F59-B1C6-7E7E-A576-F0ECD3B67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98C41ABE-CF42-4739-B67A-CD91F6172D98}"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49EE490-63AE-3DEA-705C-378A3BF49CF7}"/>
              </a:ext>
            </a:extLst>
          </p:cNvPr>
          <p:cNvSpPr>
            <a:spLocks noGrp="1" noRot="1" noChangeAspect="1"/>
          </p:cNvSpPr>
          <p:nvPr>
            <p:ph type="sldImg"/>
          </p:nvPr>
        </p:nvSpPr>
        <p:spPr>
          <a:ln/>
        </p:spPr>
      </p:sp>
      <p:sp>
        <p:nvSpPr>
          <p:cNvPr id="37890" name="Notes Placeholder 2">
            <a:extLst>
              <a:ext uri="{FF2B5EF4-FFF2-40B4-BE49-F238E27FC236}">
                <a16:creationId xmlns:a16="http://schemas.microsoft.com/office/drawing/2014/main" id="{5C2DB7C1-B285-8CB6-BF53-5F3AB5EFB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Study was initiated in early 1990s in 40-year old Douglas-fir stands that developed following clear-cut harvesting</a:t>
            </a:r>
          </a:p>
          <a:p>
            <a:r>
              <a:rPr lang="en-US" altLang="en-US"/>
              <a:t>Review of treatments</a:t>
            </a:r>
          </a:p>
          <a:p>
            <a:endParaRPr lang="en-US" altLang="en-US"/>
          </a:p>
        </p:txBody>
      </p:sp>
      <p:sp>
        <p:nvSpPr>
          <p:cNvPr id="37891" name="Slide Number Placeholder 3">
            <a:extLst>
              <a:ext uri="{FF2B5EF4-FFF2-40B4-BE49-F238E27FC236}">
                <a16:creationId xmlns:a16="http://schemas.microsoft.com/office/drawing/2014/main" id="{790B2D0E-2001-B8EA-2FB6-6C87756B30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FC6BA701-9E4C-4967-875E-BBF2216D02E3}"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19D42A8-A40B-6895-5774-C1BCC63FE841}"/>
              </a:ext>
            </a:extLst>
          </p:cNvPr>
          <p:cNvSpPr>
            <a:spLocks noGrp="1" noRot="1" noChangeAspect="1" noTextEdit="1"/>
          </p:cNvSpPr>
          <p:nvPr>
            <p:ph type="sldImg"/>
          </p:nvPr>
        </p:nvSpPr>
        <p:spPr>
          <a:ln/>
        </p:spPr>
      </p:sp>
      <p:sp>
        <p:nvSpPr>
          <p:cNvPr id="38914" name="Notes Placeholder 2">
            <a:extLst>
              <a:ext uri="{FF2B5EF4-FFF2-40B4-BE49-F238E27FC236}">
                <a16:creationId xmlns:a16="http://schemas.microsoft.com/office/drawing/2014/main" id="{5EF561A5-EC29-9899-7E6A-6438CB3A4D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About 12 years post-thinning; </a:t>
            </a:r>
          </a:p>
          <a:p>
            <a:pPr eaLnBrk="1" hangingPunct="1">
              <a:spcBef>
                <a:spcPct val="0"/>
              </a:spcBef>
            </a:pPr>
            <a:r>
              <a:rPr lang="en-US" altLang="en-US"/>
              <a:t>pre-treatment and early post-treatment trapping methods were not effective for catching fliers</a:t>
            </a:r>
          </a:p>
          <a:p>
            <a:pPr eaLnBrk="1" hangingPunct="1">
              <a:spcBef>
                <a:spcPct val="0"/>
              </a:spcBef>
            </a:pPr>
            <a:r>
              <a:rPr lang="en-US" altLang="en-US"/>
              <a:t>Rainy season: when fliers are most likely to be foraging near the ground and thus more susceptible to trapping. </a:t>
            </a:r>
          </a:p>
          <a:p>
            <a:pPr eaLnBrk="1" hangingPunct="1">
              <a:spcBef>
                <a:spcPct val="0"/>
              </a:spcBef>
            </a:pPr>
            <a:r>
              <a:rPr lang="en-US" altLang="en-US"/>
              <a:t>Half of the traps placed about a meter and a half up on trees.  </a:t>
            </a:r>
          </a:p>
          <a:p>
            <a:pPr eaLnBrk="1" hangingPunct="1">
              <a:spcBef>
                <a:spcPct val="0"/>
              </a:spcBef>
            </a:pPr>
            <a:r>
              <a:rPr lang="en-US" altLang="en-US"/>
              <a:t>4 nights in each stand per year</a:t>
            </a:r>
          </a:p>
          <a:p>
            <a:pPr eaLnBrk="1" hangingPunct="1">
              <a:spcBef>
                <a:spcPct val="0"/>
              </a:spcBef>
            </a:pPr>
            <a:endParaRPr lang="en-US" altLang="en-US"/>
          </a:p>
        </p:txBody>
      </p:sp>
      <p:sp>
        <p:nvSpPr>
          <p:cNvPr id="38915" name="Slide Number Placeholder 3">
            <a:extLst>
              <a:ext uri="{FF2B5EF4-FFF2-40B4-BE49-F238E27FC236}">
                <a16:creationId xmlns:a16="http://schemas.microsoft.com/office/drawing/2014/main" id="{6838DE5D-02FA-B48C-3657-A0857271E1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A2D7149F-6C74-4C15-A10F-F44E7A147023}"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6B9BF6D-9956-B69A-6C97-4519F793B4A4}"/>
              </a:ext>
            </a:extLst>
          </p:cNvPr>
          <p:cNvSpPr>
            <a:spLocks noGrp="1" noRot="1" noChangeAspect="1"/>
          </p:cNvSpPr>
          <p:nvPr>
            <p:ph type="sldImg"/>
          </p:nvPr>
        </p:nvSpPr>
        <p:spPr>
          <a:ln/>
        </p:spPr>
      </p:sp>
      <p:sp>
        <p:nvSpPr>
          <p:cNvPr id="39938" name="Notes Placeholder 2">
            <a:extLst>
              <a:ext uri="{FF2B5EF4-FFF2-40B4-BE49-F238E27FC236}">
                <a16:creationId xmlns:a16="http://schemas.microsoft.com/office/drawing/2014/main" id="{A19B3F5B-6692-4218-BF30-B6F2D3AC71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Y-axis: individuals/ha</a:t>
            </a:r>
          </a:p>
          <a:p>
            <a:r>
              <a:rPr lang="en-US" altLang="en-US"/>
              <a:t>Consistent pattern between years</a:t>
            </a:r>
          </a:p>
          <a:p>
            <a:r>
              <a:rPr lang="en-US" altLang="en-US"/>
              <a:t>Density in thinned is roughly 1/3 or less that in unthinned </a:t>
            </a:r>
          </a:p>
          <a:p>
            <a:r>
              <a:rPr lang="en-US" altLang="en-US"/>
              <a:t>HT supported lower densities than Light and Light with Gaps</a:t>
            </a:r>
          </a:p>
        </p:txBody>
      </p:sp>
      <p:sp>
        <p:nvSpPr>
          <p:cNvPr id="39939" name="Slide Number Placeholder 3">
            <a:extLst>
              <a:ext uri="{FF2B5EF4-FFF2-40B4-BE49-F238E27FC236}">
                <a16:creationId xmlns:a16="http://schemas.microsoft.com/office/drawing/2014/main" id="{7AA6A7D6-B65F-4ED8-8204-109770EABD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58AE7B7E-7CF1-4C2E-BB8E-B06FEA8D8D84}"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19FE1EBF-0F31-7B49-EAFF-829A0F7A56CB}"/>
              </a:ext>
            </a:extLst>
          </p:cNvPr>
          <p:cNvSpPr>
            <a:spLocks noGrp="1" noRot="1" noChangeAspect="1"/>
          </p:cNvSpPr>
          <p:nvPr>
            <p:ph type="sldImg"/>
          </p:nvPr>
        </p:nvSpPr>
        <p:spPr>
          <a:ln/>
        </p:spPr>
      </p:sp>
      <p:sp>
        <p:nvSpPr>
          <p:cNvPr id="40962" name="Notes Placeholder 2">
            <a:extLst>
              <a:ext uri="{FF2B5EF4-FFF2-40B4-BE49-F238E27FC236}">
                <a16:creationId xmlns:a16="http://schemas.microsoft.com/office/drawing/2014/main" id="{78C985BA-53FB-9649-E20A-B9F3F25ECB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latin typeface="Arial" panose="020B0604020202020204" pitchFamily="34" charset="0"/>
                <a:cs typeface="Arial" panose="020B0604020202020204" pitchFamily="34" charset="0"/>
              </a:rPr>
              <a:t>Other studies:</a:t>
            </a:r>
          </a:p>
          <a:p>
            <a:r>
              <a:rPr lang="en-US" altLang="en-US">
                <a:solidFill>
                  <a:srgbClr val="000000"/>
                </a:solidFill>
                <a:latin typeface="Arial" panose="020B0604020202020204" pitchFamily="34" charset="0"/>
                <a:cs typeface="Arial" panose="020B0604020202020204" pitchFamily="34" charset="0"/>
              </a:rPr>
              <a:t>Carey et al., 1992; Rosenberg and Anthony, 1992; Witt,1992; Carey, 1995; Waters and Zabel, 1995; Ransome and Sullivan, 2002, 2003; Gomez et al., 2005; Lehmkuhl et al., 2006; Herbers and Klenner 2007</a:t>
            </a:r>
            <a:endParaRPr lang="en-US" altLang="en-US">
              <a:latin typeface="Arial" panose="020B0604020202020204" pitchFamily="34" charset="0"/>
              <a:cs typeface="Arial" panose="020B0604020202020204" pitchFamily="34" charset="0"/>
            </a:endParaRPr>
          </a:p>
          <a:p>
            <a:endParaRPr lang="en-US" altLang="en-US"/>
          </a:p>
        </p:txBody>
      </p:sp>
      <p:sp>
        <p:nvSpPr>
          <p:cNvPr id="40963" name="Slide Number Placeholder 3">
            <a:extLst>
              <a:ext uri="{FF2B5EF4-FFF2-40B4-BE49-F238E27FC236}">
                <a16:creationId xmlns:a16="http://schemas.microsoft.com/office/drawing/2014/main" id="{C12C728C-7751-27F1-8472-52A9EEFFF7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5C7A8D9B-F622-4168-911F-2FE775F27D08}"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D355073E-2077-181A-2981-390CDA79C4E9}"/>
              </a:ext>
            </a:extLst>
          </p:cNvPr>
          <p:cNvSpPr>
            <a:spLocks noGrp="1" noRot="1" noChangeAspect="1"/>
          </p:cNvSpPr>
          <p:nvPr>
            <p:ph type="sldImg"/>
          </p:nvPr>
        </p:nvSpPr>
        <p:spPr>
          <a:ln/>
        </p:spPr>
      </p:sp>
      <p:sp>
        <p:nvSpPr>
          <p:cNvPr id="41986" name="Notes Placeholder 2">
            <a:extLst>
              <a:ext uri="{FF2B5EF4-FFF2-40B4-BE49-F238E27FC236}">
                <a16:creationId xmlns:a16="http://schemas.microsoft.com/office/drawing/2014/main" id="{BC863EF6-E51E-D0FA-EB09-7204A7E8C3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Results of mixed-effects linear regression</a:t>
            </a:r>
          </a:p>
        </p:txBody>
      </p:sp>
      <p:sp>
        <p:nvSpPr>
          <p:cNvPr id="41987" name="Slide Number Placeholder 3">
            <a:extLst>
              <a:ext uri="{FF2B5EF4-FFF2-40B4-BE49-F238E27FC236}">
                <a16:creationId xmlns:a16="http://schemas.microsoft.com/office/drawing/2014/main" id="{E32B1889-EFEB-2852-38C1-06F33B916D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01FB60DD-8C9E-45DC-AB89-A47F18EBC349}"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AC39AD3-5868-AFF0-9261-D0F1AA90F50C}"/>
              </a:ext>
            </a:extLst>
          </p:cNvPr>
          <p:cNvSpPr>
            <a:spLocks noGrp="1" noRot="1" noChangeAspect="1"/>
          </p:cNvSpPr>
          <p:nvPr>
            <p:ph type="sldImg"/>
          </p:nvPr>
        </p:nvSpPr>
        <p:spPr>
          <a:ln/>
        </p:spPr>
      </p:sp>
      <p:sp>
        <p:nvSpPr>
          <p:cNvPr id="43010" name="Notes Placeholder 2">
            <a:extLst>
              <a:ext uri="{FF2B5EF4-FFF2-40B4-BE49-F238E27FC236}">
                <a16:creationId xmlns:a16="http://schemas.microsoft.com/office/drawing/2014/main" id="{2D8FBA29-8F96-4599-B5CB-DC82961C95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Flying squirrel density was positively related with snag density, and negatively related with low shrub cover.</a:t>
            </a:r>
          </a:p>
        </p:txBody>
      </p:sp>
      <p:sp>
        <p:nvSpPr>
          <p:cNvPr id="43011" name="Slide Number Placeholder 3">
            <a:extLst>
              <a:ext uri="{FF2B5EF4-FFF2-40B4-BE49-F238E27FC236}">
                <a16:creationId xmlns:a16="http://schemas.microsoft.com/office/drawing/2014/main" id="{75C78A4B-777F-DB55-9924-8D1D09BCAE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C3D337BB-9A15-46C8-9267-EE9E740D787C}"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A683A812-C209-7268-E3F4-6B5F868065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EB44C3A1-9173-4A2C-9867-F6B356E4DC7B}"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44034" name="Rectangle 2">
            <a:extLst>
              <a:ext uri="{FF2B5EF4-FFF2-40B4-BE49-F238E27FC236}">
                <a16:creationId xmlns:a16="http://schemas.microsoft.com/office/drawing/2014/main" id="{2622D546-3492-44CD-B377-153940F1DF63}"/>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1F7F7DB3-5FED-AA94-1FFE-2B282227A1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BA was the only overstory variable in our regression model; mid-story cover is known to be biologically important to flying squirrel.</a:t>
            </a:r>
          </a:p>
          <a:p>
            <a:pPr eaLnBrk="1" hangingPunct="1"/>
            <a:r>
              <a:rPr lang="en-US" altLang="en-US"/>
              <a:t>Likely negative correlation with shrub cover and overstory cover. Shrub cover as integrator of stand structure?</a:t>
            </a:r>
          </a:p>
          <a:p>
            <a:pPr eaLnBrk="1" hangingPunct="1"/>
            <a:r>
              <a:rPr lang="en-US" altLang="en-US"/>
              <a:t>Canopy gaps = exposure to predators</a:t>
            </a:r>
          </a:p>
          <a:p>
            <a:pPr eaLnBrk="1" hangingPunct="1"/>
            <a:r>
              <a:rPr lang="en-US" altLang="en-US"/>
              <a:t>Tree trunks = safety</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EE0F4A83-15C2-0AC7-83AF-863AC8E53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3BD80A05-66F6-4DDE-82FF-EBFF29D97F38}"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45058" name="Rectangle 2">
            <a:extLst>
              <a:ext uri="{FF2B5EF4-FFF2-40B4-BE49-F238E27FC236}">
                <a16:creationId xmlns:a16="http://schemas.microsoft.com/office/drawing/2014/main" id="{7B22BC4C-341C-A61F-AB00-3C682615FAA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C9EDD94-7641-0E49-9AD6-B64D29056C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Canopy cover in LT similar to CO by 10 years post-thin, but squirrel densities are not.</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1792CD03-B0BB-6DE2-1066-2EF7E646DD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8DFC7847-F29A-4D25-B20D-E5AD4F07A4D8}"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46082" name="Rectangle 2">
            <a:extLst>
              <a:ext uri="{FF2B5EF4-FFF2-40B4-BE49-F238E27FC236}">
                <a16:creationId xmlns:a16="http://schemas.microsoft.com/office/drawing/2014/main" id="{60E35783-F434-666D-BA9F-BBA8876A9C4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25714F40-B312-1169-C76C-B73E385E89C7}"/>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Long term:</a:t>
            </a:r>
          </a:p>
          <a:p>
            <a:r>
              <a:rPr lang="en-US" altLang="en-US"/>
              <a:t>Forest development models suggest Thinning can probably accelerate development of late-seral structure, and benefit o-g associated species;</a:t>
            </a:r>
          </a:p>
          <a:p>
            <a:r>
              <a:rPr lang="en-US" altLang="en-US"/>
              <a:t>Empirical data lacking at this point, but continued monitoring on YSTDS will provide long-term information</a:t>
            </a:r>
          </a:p>
          <a:p>
            <a:r>
              <a:rPr lang="en-US" altLang="en-US"/>
              <a:t>In interim: Landscape level planning to maintain unthinned forest in combination with thinning seems like a reasonable strategy.</a:t>
            </a:r>
          </a:p>
          <a:p>
            <a:endParaRPr lang="en-US" altLang="en-US"/>
          </a:p>
          <a:p>
            <a:r>
              <a:rPr lang="en-US" altLang="en-US"/>
              <a:t>No matter what we do, manage or not, there will be winners and losers.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A8888461-AEB1-37E6-41F0-82CBAAC58237}"/>
              </a:ext>
            </a:extLst>
          </p:cNvPr>
          <p:cNvSpPr>
            <a:spLocks noGrp="1" noRot="1" noChangeAspect="1"/>
          </p:cNvSpPr>
          <p:nvPr>
            <p:ph type="sldImg"/>
          </p:nvPr>
        </p:nvSpPr>
        <p:spPr>
          <a:ln/>
        </p:spPr>
      </p:sp>
      <p:sp>
        <p:nvSpPr>
          <p:cNvPr id="47106" name="Notes Placeholder 2">
            <a:extLst>
              <a:ext uri="{FF2B5EF4-FFF2-40B4-BE49-F238E27FC236}">
                <a16:creationId xmlns:a16="http://schemas.microsoft.com/office/drawing/2014/main" id="{64383CE0-38EE-8A99-B873-3AC3BCE998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Response directions of some species starting to change after 12 years.</a:t>
            </a:r>
          </a:p>
        </p:txBody>
      </p:sp>
      <p:sp>
        <p:nvSpPr>
          <p:cNvPr id="47107" name="Slide Number Placeholder 3">
            <a:extLst>
              <a:ext uri="{FF2B5EF4-FFF2-40B4-BE49-F238E27FC236}">
                <a16:creationId xmlns:a16="http://schemas.microsoft.com/office/drawing/2014/main" id="{0A66F1CB-4B21-4AFD-4566-06031E1159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7EB07ED6-4F93-4398-910F-7C849C104050}"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65ED8B1F-F1CA-114B-FFAB-78F697094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76B44B08-487A-4933-9353-9EE93BAA59AC}"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29698" name="Rectangle 2">
            <a:extLst>
              <a:ext uri="{FF2B5EF4-FFF2-40B4-BE49-F238E27FC236}">
                <a16:creationId xmlns:a16="http://schemas.microsoft.com/office/drawing/2014/main" id="{773339EA-0680-969F-8850-6291EA24645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4AB30BF5-3346-60B6-F5E6-F315AA40E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Comic Sans MS" panose="030F0702030302020204" pitchFamily="66" charset="0"/>
              </a:rPr>
              <a:t>Low structural diversity in a dense young stand, 40 years after clear-cutting;</a:t>
            </a:r>
          </a:p>
          <a:p>
            <a:r>
              <a:rPr lang="en-US" altLang="en-US" sz="1000"/>
              <a:t>Perpetuated by short rotations: no chance to recover structural diversity.</a:t>
            </a:r>
            <a:r>
              <a:rPr lang="en-US" altLang="en-US" sz="1000">
                <a:latin typeface="Comic Sans MS" panose="030F0702030302020204" pitchFamily="66"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F327F69-C987-9A0B-671E-D279B0563BE7}"/>
              </a:ext>
            </a:extLst>
          </p:cNvPr>
          <p:cNvSpPr>
            <a:spLocks noGrp="1" noRot="1" noChangeAspect="1"/>
          </p:cNvSpPr>
          <p:nvPr>
            <p:ph type="sldImg"/>
          </p:nvPr>
        </p:nvSpPr>
        <p:spPr>
          <a:ln/>
        </p:spPr>
      </p:sp>
      <p:sp>
        <p:nvSpPr>
          <p:cNvPr id="30722" name="Notes Placeholder 2">
            <a:extLst>
              <a:ext uri="{FF2B5EF4-FFF2-40B4-BE49-F238E27FC236}">
                <a16:creationId xmlns:a16="http://schemas.microsoft.com/office/drawing/2014/main" id="{109EA79F-5301-10CD-C1BD-BCC07B3FEF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are using the YSTDS to address these questions for the Northern Flying Squirrel and a variety of organisms: songbirds, small mammals, amphibians</a:t>
            </a:r>
          </a:p>
          <a:p>
            <a:endParaRPr lang="en-US" altLang="en-US"/>
          </a:p>
        </p:txBody>
      </p:sp>
      <p:sp>
        <p:nvSpPr>
          <p:cNvPr id="30723" name="Slide Number Placeholder 3">
            <a:extLst>
              <a:ext uri="{FF2B5EF4-FFF2-40B4-BE49-F238E27FC236}">
                <a16:creationId xmlns:a16="http://schemas.microsoft.com/office/drawing/2014/main" id="{656A00C9-B7B6-34DB-3760-C692CB0F4B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B57807EA-3286-4AA2-B210-ED84FE477BD5}"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C79CF24-059D-857A-3B00-074602CA7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D77E5775-CC98-485F-A0B7-1F0C349A8077}"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82768D2E-8F94-3748-4DB8-DC8B1954BCF7}"/>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6F436E9-25F4-ACA4-CA9B-E129A823DC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Until the 1990’s, thinning had been used mainly as a silvicultural tool to increase timber production. </a:t>
            </a:r>
          </a:p>
          <a:p>
            <a:r>
              <a:rPr lang="en-US" altLang="en-US"/>
              <a:t>Early studies examined effects of conventional thinning on wildlife, finding that variation in intensity and pattern would create more structural diversity, but what is the effect of alternative thinning strategies on wildlife?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AD506E25-128F-9102-3816-FB2B3A7F9A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BEBA9FC6-9300-4C8F-945E-68D51DF603A5}"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32770" name="Rectangle 2">
            <a:extLst>
              <a:ext uri="{FF2B5EF4-FFF2-40B4-BE49-F238E27FC236}">
                <a16:creationId xmlns:a16="http://schemas.microsoft.com/office/drawing/2014/main" id="{2ED75A2A-79D8-C418-9A79-3833DD6A29CE}"/>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442CD57-51CC-F72B-E5AF-253DD4CE5B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Most studies have focused on immediate response to thinning (because thinning for diversity has not been practiced for very long).</a:t>
            </a:r>
          </a:p>
          <a:p>
            <a:r>
              <a:rPr lang="en-US" altLang="en-US"/>
              <a:t>Expect changes in response as vegetation develops following thinning. Of particular interest is how long it will take for old-forest habitat to develop.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6536E42-F0DC-A83E-D090-E8FE69A0EE58}"/>
              </a:ext>
            </a:extLst>
          </p:cNvPr>
          <p:cNvSpPr>
            <a:spLocks noGrp="1" noRot="1" noChangeAspect="1"/>
          </p:cNvSpPr>
          <p:nvPr>
            <p:ph type="sldImg"/>
          </p:nvPr>
        </p:nvSpPr>
        <p:spPr>
          <a:ln/>
        </p:spPr>
      </p:sp>
      <p:sp>
        <p:nvSpPr>
          <p:cNvPr id="33794" name="Notes Placeholder 2">
            <a:extLst>
              <a:ext uri="{FF2B5EF4-FFF2-40B4-BE49-F238E27FC236}">
                <a16:creationId xmlns:a16="http://schemas.microsoft.com/office/drawing/2014/main" id="{39262F5E-B5AD-8C4D-9D57-434B92CDBC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Northern flying squirrel: if not strictly an old-forest associated species, is associated with dense, closed canopy forest</a:t>
            </a:r>
          </a:p>
          <a:p>
            <a:r>
              <a:rPr lang="en-US" altLang="en-US"/>
              <a:t>Short-term negative response to thinning</a:t>
            </a:r>
          </a:p>
        </p:txBody>
      </p:sp>
      <p:sp>
        <p:nvSpPr>
          <p:cNvPr id="33795" name="Slide Number Placeholder 3">
            <a:extLst>
              <a:ext uri="{FF2B5EF4-FFF2-40B4-BE49-F238E27FC236}">
                <a16:creationId xmlns:a16="http://schemas.microsoft.com/office/drawing/2014/main" id="{3061BB1E-779E-642B-0655-EE3BD17EAE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E78B9852-138F-4B63-9F42-D8E8408A37FE}"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E9A02B1-3233-2F63-075E-4BDA99C032D5}"/>
              </a:ext>
            </a:extLst>
          </p:cNvPr>
          <p:cNvSpPr>
            <a:spLocks noGrp="1" noRot="1" noChangeAspect="1"/>
          </p:cNvSpPr>
          <p:nvPr>
            <p:ph type="sldImg"/>
          </p:nvPr>
        </p:nvSpPr>
        <p:spPr>
          <a:ln/>
        </p:spPr>
      </p:sp>
      <p:sp>
        <p:nvSpPr>
          <p:cNvPr id="34818" name="Notes Placeholder 2">
            <a:extLst>
              <a:ext uri="{FF2B5EF4-FFF2-40B4-BE49-F238E27FC236}">
                <a16:creationId xmlns:a16="http://schemas.microsoft.com/office/drawing/2014/main" id="{49B244B4-1C71-B5F8-FCDC-1765090470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Prey for old-growth associated species: NSO</a:t>
            </a:r>
          </a:p>
        </p:txBody>
      </p:sp>
      <p:sp>
        <p:nvSpPr>
          <p:cNvPr id="34819" name="Slide Number Placeholder 3">
            <a:extLst>
              <a:ext uri="{FF2B5EF4-FFF2-40B4-BE49-F238E27FC236}">
                <a16:creationId xmlns:a16="http://schemas.microsoft.com/office/drawing/2014/main" id="{3D4E89BF-05ED-96D1-97B7-4E1AAF7644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570BEAE8-A3FA-49FD-97A6-5F2D79C89A3C}"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29FAE60-80D5-0710-49DD-5FC12BA3DF9C}"/>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588A9118-08DE-A3CA-7B71-8D0FF31832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Thinning studies mostly show decreases</a:t>
            </a:r>
          </a:p>
          <a:p>
            <a:pPr eaLnBrk="1" hangingPunct="1">
              <a:spcBef>
                <a:spcPct val="0"/>
              </a:spcBef>
            </a:pPr>
            <a:r>
              <a:rPr lang="en-US" altLang="en-US"/>
              <a:t> </a:t>
            </a:r>
          </a:p>
          <a:p>
            <a:pPr eaLnBrk="1" hangingPunct="1">
              <a:spcBef>
                <a:spcPct val="0"/>
              </a:spcBef>
            </a:pPr>
            <a:r>
              <a:rPr lang="en-US" altLang="en-US"/>
              <a:t>Of the work that’s looked at effects of thinning on flying squirrels, most have concluded that thinning decreases densities of fliers.  2 studies have found no difference between thinned and unthinned stands.</a:t>
            </a:r>
          </a:p>
          <a:p>
            <a:pPr eaLnBrk="1" hangingPunct="1">
              <a:spcBef>
                <a:spcPct val="0"/>
              </a:spcBef>
            </a:pPr>
            <a:r>
              <a:rPr lang="en-US" altLang="en-US"/>
              <a:t>Few studies have tracked long-term response</a:t>
            </a:r>
          </a:p>
          <a:p>
            <a:r>
              <a:rPr lang="en-US" altLang="en-US"/>
              <a:t>Two experimental studies measured squirrel densities more than 5 years after thinning. Wilson (2010) found that flying squirrel densities were low (&lt;0.2 squirrels/ha) 12 years after variable-density thinning on the Forest Ecosystem Study (FES) in the Puget Trough of western Washington.</a:t>
            </a:r>
          </a:p>
          <a:p>
            <a:r>
              <a:rPr lang="en-US" altLang="en-US"/>
              <a:t>Ransome et al. (2004), working 12–14 years after pre-commercial thinning of young lodgepole pine forests in British Columbia, found densities of 0.14, 0.37, and 0.51 northern flying squirrels/</a:t>
            </a:r>
          </a:p>
          <a:p>
            <a:r>
              <a:rPr lang="en-US" altLang="en-US"/>
              <a:t>ha in stands thinned to low, medium, and high tree densities, respectively, and 0.20 flying squirrels/ha in unthinned control stands. Medium- and high-density thinning treatments had significantly</a:t>
            </a:r>
          </a:p>
          <a:p>
            <a:r>
              <a:rPr lang="en-US" altLang="en-US"/>
              <a:t>higher flying squirrel densities than control stands (P = 0.05).</a:t>
            </a:r>
          </a:p>
        </p:txBody>
      </p:sp>
      <p:sp>
        <p:nvSpPr>
          <p:cNvPr id="35843" name="Slide Number Placeholder 3">
            <a:extLst>
              <a:ext uri="{FF2B5EF4-FFF2-40B4-BE49-F238E27FC236}">
                <a16:creationId xmlns:a16="http://schemas.microsoft.com/office/drawing/2014/main" id="{E12F474F-D082-E0BB-29DA-78549B5F83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6703C86F-B191-429F-9917-DDB33E4221F3}"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14C2759-8B69-C24F-A5A4-24419E40AF09}"/>
              </a:ext>
            </a:extLst>
          </p:cNvPr>
          <p:cNvSpPr>
            <a:spLocks noGrp="1" noRot="1" noChangeAspect="1"/>
          </p:cNvSpPr>
          <p:nvPr>
            <p:ph type="sldImg"/>
          </p:nvPr>
        </p:nvSpPr>
        <p:spPr>
          <a:ln/>
        </p:spPr>
      </p:sp>
      <p:sp>
        <p:nvSpPr>
          <p:cNvPr id="36866" name="Notes Placeholder 2">
            <a:extLst>
              <a:ext uri="{FF2B5EF4-FFF2-40B4-BE49-F238E27FC236}">
                <a16:creationId xmlns:a16="http://schemas.microsoft.com/office/drawing/2014/main" id="{EF7E0635-665A-0CD7-8196-45AA08C97A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Willamette National Forest: McKenzie Bridge and Oak Ridge RDs</a:t>
            </a:r>
          </a:p>
          <a:p>
            <a:endParaRPr lang="en-US" altLang="en-US"/>
          </a:p>
        </p:txBody>
      </p:sp>
      <p:sp>
        <p:nvSpPr>
          <p:cNvPr id="36867" name="Slide Number Placeholder 3">
            <a:extLst>
              <a:ext uri="{FF2B5EF4-FFF2-40B4-BE49-F238E27FC236}">
                <a16:creationId xmlns:a16="http://schemas.microsoft.com/office/drawing/2014/main" id="{B5A5E11E-CD40-EE0C-46D2-7E94966236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fld id="{E8738D0D-5B0D-498F-8736-A36922C7412E}"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71EFEC7-1DCB-7BF3-5DD7-FFACE9B949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F3C981-E9E8-0776-ABB5-98306DCEBF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756318-F592-F8DE-D395-A745B72FDEAE}"/>
              </a:ext>
            </a:extLst>
          </p:cNvPr>
          <p:cNvSpPr>
            <a:spLocks noGrp="1" noChangeArrowheads="1"/>
          </p:cNvSpPr>
          <p:nvPr>
            <p:ph type="sldNum" sz="quarter" idx="12"/>
          </p:nvPr>
        </p:nvSpPr>
        <p:spPr>
          <a:ln/>
        </p:spPr>
        <p:txBody>
          <a:bodyPr/>
          <a:lstStyle>
            <a:lvl1pPr>
              <a:defRPr/>
            </a:lvl1pPr>
          </a:lstStyle>
          <a:p>
            <a:fld id="{56A86F27-339B-4D58-BB5C-90B9941DF295}" type="slidenum">
              <a:rPr lang="en-US" altLang="en-US"/>
              <a:pPr/>
              <a:t>‹#›</a:t>
            </a:fld>
            <a:endParaRPr lang="en-US" altLang="en-US"/>
          </a:p>
        </p:txBody>
      </p:sp>
    </p:spTree>
    <p:extLst>
      <p:ext uri="{BB962C8B-B14F-4D97-AF65-F5344CB8AC3E}">
        <p14:creationId xmlns:p14="http://schemas.microsoft.com/office/powerpoint/2010/main" val="98706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7EE3ED-649D-4C08-3674-BC0D39DDE4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F53802-EF2C-109D-6A32-7D4C0C6475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245E2E-5A45-0DDB-6E3D-CE11F1E491C3}"/>
              </a:ext>
            </a:extLst>
          </p:cNvPr>
          <p:cNvSpPr>
            <a:spLocks noGrp="1" noChangeArrowheads="1"/>
          </p:cNvSpPr>
          <p:nvPr>
            <p:ph type="sldNum" sz="quarter" idx="12"/>
          </p:nvPr>
        </p:nvSpPr>
        <p:spPr>
          <a:ln/>
        </p:spPr>
        <p:txBody>
          <a:bodyPr/>
          <a:lstStyle>
            <a:lvl1pPr>
              <a:defRPr/>
            </a:lvl1pPr>
          </a:lstStyle>
          <a:p>
            <a:fld id="{E601A2CB-652B-4D9F-B020-261FCC18BBF1}" type="slidenum">
              <a:rPr lang="en-US" altLang="en-US"/>
              <a:pPr/>
              <a:t>‹#›</a:t>
            </a:fld>
            <a:endParaRPr lang="en-US" altLang="en-US"/>
          </a:p>
        </p:txBody>
      </p:sp>
    </p:spTree>
    <p:extLst>
      <p:ext uri="{BB962C8B-B14F-4D97-AF65-F5344CB8AC3E}">
        <p14:creationId xmlns:p14="http://schemas.microsoft.com/office/powerpoint/2010/main" val="248791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1C022E-6DBC-A72B-BB1C-34DD0DE058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6E847B-50E5-17AD-AF6D-EA6DDD9263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91CEAF-8355-54A3-D4EB-45848BA28DA4}"/>
              </a:ext>
            </a:extLst>
          </p:cNvPr>
          <p:cNvSpPr>
            <a:spLocks noGrp="1" noChangeArrowheads="1"/>
          </p:cNvSpPr>
          <p:nvPr>
            <p:ph type="sldNum" sz="quarter" idx="12"/>
          </p:nvPr>
        </p:nvSpPr>
        <p:spPr>
          <a:ln/>
        </p:spPr>
        <p:txBody>
          <a:bodyPr/>
          <a:lstStyle>
            <a:lvl1pPr>
              <a:defRPr/>
            </a:lvl1pPr>
          </a:lstStyle>
          <a:p>
            <a:fld id="{4E674491-A384-4776-B8F0-BBC5C1C4DB3F}" type="slidenum">
              <a:rPr lang="en-US" altLang="en-US"/>
              <a:pPr/>
              <a:t>‹#›</a:t>
            </a:fld>
            <a:endParaRPr lang="en-US" altLang="en-US"/>
          </a:p>
        </p:txBody>
      </p:sp>
    </p:spTree>
    <p:extLst>
      <p:ext uri="{BB962C8B-B14F-4D97-AF65-F5344CB8AC3E}">
        <p14:creationId xmlns:p14="http://schemas.microsoft.com/office/powerpoint/2010/main" val="213055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FDD34086-EFFD-AA6A-82A7-2321DF404D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6E5456-A128-F1D7-CB8F-B62247CCD1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537CFE-F391-724C-C7F8-1407DEBB63DD}"/>
              </a:ext>
            </a:extLst>
          </p:cNvPr>
          <p:cNvSpPr>
            <a:spLocks noGrp="1" noChangeArrowheads="1"/>
          </p:cNvSpPr>
          <p:nvPr>
            <p:ph type="sldNum" sz="quarter" idx="12"/>
          </p:nvPr>
        </p:nvSpPr>
        <p:spPr>
          <a:ln/>
        </p:spPr>
        <p:txBody>
          <a:bodyPr/>
          <a:lstStyle>
            <a:lvl1pPr>
              <a:defRPr/>
            </a:lvl1pPr>
          </a:lstStyle>
          <a:p>
            <a:fld id="{47B40D17-5860-4CC6-B19B-8B6F88C170B6}" type="slidenum">
              <a:rPr lang="en-US" altLang="en-US"/>
              <a:pPr/>
              <a:t>‹#›</a:t>
            </a:fld>
            <a:endParaRPr lang="en-US" altLang="en-US"/>
          </a:p>
        </p:txBody>
      </p:sp>
    </p:spTree>
    <p:extLst>
      <p:ext uri="{BB962C8B-B14F-4D97-AF65-F5344CB8AC3E}">
        <p14:creationId xmlns:p14="http://schemas.microsoft.com/office/powerpoint/2010/main" val="383630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0A0A124-6316-CD6B-1DE8-54E1E17651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CD9DD89-432A-9B0E-0116-1637378EC7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ABD588-E462-B40E-5181-CA1A7CB69257}"/>
              </a:ext>
            </a:extLst>
          </p:cNvPr>
          <p:cNvSpPr>
            <a:spLocks noGrp="1" noChangeArrowheads="1"/>
          </p:cNvSpPr>
          <p:nvPr>
            <p:ph type="sldNum" sz="quarter" idx="12"/>
          </p:nvPr>
        </p:nvSpPr>
        <p:spPr>
          <a:ln/>
        </p:spPr>
        <p:txBody>
          <a:bodyPr/>
          <a:lstStyle>
            <a:lvl1pPr>
              <a:defRPr/>
            </a:lvl1pPr>
          </a:lstStyle>
          <a:p>
            <a:fld id="{C03ED924-692E-4C9F-B7E0-3E49AACCA728}" type="slidenum">
              <a:rPr lang="en-US" altLang="en-US"/>
              <a:pPr/>
              <a:t>‹#›</a:t>
            </a:fld>
            <a:endParaRPr lang="en-US" altLang="en-US"/>
          </a:p>
        </p:txBody>
      </p:sp>
    </p:spTree>
    <p:extLst>
      <p:ext uri="{BB962C8B-B14F-4D97-AF65-F5344CB8AC3E}">
        <p14:creationId xmlns:p14="http://schemas.microsoft.com/office/powerpoint/2010/main" val="336102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6A565D-5255-9BC5-AE15-3C5217CF1F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02D1FF-3EDB-5EFB-CFC9-AF280DD584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19FF1B-B5CE-09B0-BE07-965A5C155D40}"/>
              </a:ext>
            </a:extLst>
          </p:cNvPr>
          <p:cNvSpPr>
            <a:spLocks noGrp="1" noChangeArrowheads="1"/>
          </p:cNvSpPr>
          <p:nvPr>
            <p:ph type="sldNum" sz="quarter" idx="12"/>
          </p:nvPr>
        </p:nvSpPr>
        <p:spPr>
          <a:ln/>
        </p:spPr>
        <p:txBody>
          <a:bodyPr/>
          <a:lstStyle>
            <a:lvl1pPr>
              <a:defRPr/>
            </a:lvl1pPr>
          </a:lstStyle>
          <a:p>
            <a:fld id="{6C0B123A-5B0A-44AF-BCA9-FE2654D9F620}" type="slidenum">
              <a:rPr lang="en-US" altLang="en-US"/>
              <a:pPr/>
              <a:t>‹#›</a:t>
            </a:fld>
            <a:endParaRPr lang="en-US" altLang="en-US"/>
          </a:p>
        </p:txBody>
      </p:sp>
    </p:spTree>
    <p:extLst>
      <p:ext uri="{BB962C8B-B14F-4D97-AF65-F5344CB8AC3E}">
        <p14:creationId xmlns:p14="http://schemas.microsoft.com/office/powerpoint/2010/main" val="271062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01C1215-49C2-A88E-C47C-98BE81C8B0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6EE643-63EF-A497-A009-87263E86C5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7B7704-C24A-D04D-41C7-4E0860E22A59}"/>
              </a:ext>
            </a:extLst>
          </p:cNvPr>
          <p:cNvSpPr>
            <a:spLocks noGrp="1" noChangeArrowheads="1"/>
          </p:cNvSpPr>
          <p:nvPr>
            <p:ph type="sldNum" sz="quarter" idx="12"/>
          </p:nvPr>
        </p:nvSpPr>
        <p:spPr>
          <a:ln/>
        </p:spPr>
        <p:txBody>
          <a:bodyPr/>
          <a:lstStyle>
            <a:lvl1pPr>
              <a:defRPr/>
            </a:lvl1pPr>
          </a:lstStyle>
          <a:p>
            <a:fld id="{9DE7D23C-FF80-4AAC-BAEF-1B528C53381E}" type="slidenum">
              <a:rPr lang="en-US" altLang="en-US"/>
              <a:pPr/>
              <a:t>‹#›</a:t>
            </a:fld>
            <a:endParaRPr lang="en-US" altLang="en-US"/>
          </a:p>
        </p:txBody>
      </p:sp>
    </p:spTree>
    <p:extLst>
      <p:ext uri="{BB962C8B-B14F-4D97-AF65-F5344CB8AC3E}">
        <p14:creationId xmlns:p14="http://schemas.microsoft.com/office/powerpoint/2010/main" val="306638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A12D4C0-2D4B-BB11-D10E-729D002497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5F1451-76D2-337B-C695-95DAE1431B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0A2961-F448-A73C-76B3-45FDB3339E05}"/>
              </a:ext>
            </a:extLst>
          </p:cNvPr>
          <p:cNvSpPr>
            <a:spLocks noGrp="1" noChangeArrowheads="1"/>
          </p:cNvSpPr>
          <p:nvPr>
            <p:ph type="sldNum" sz="quarter" idx="12"/>
          </p:nvPr>
        </p:nvSpPr>
        <p:spPr>
          <a:ln/>
        </p:spPr>
        <p:txBody>
          <a:bodyPr/>
          <a:lstStyle>
            <a:lvl1pPr>
              <a:defRPr/>
            </a:lvl1pPr>
          </a:lstStyle>
          <a:p>
            <a:fld id="{8978136D-2C1D-42A4-9A83-B968928F5701}" type="slidenum">
              <a:rPr lang="en-US" altLang="en-US"/>
              <a:pPr/>
              <a:t>‹#›</a:t>
            </a:fld>
            <a:endParaRPr lang="en-US" altLang="en-US"/>
          </a:p>
        </p:txBody>
      </p:sp>
    </p:spTree>
    <p:extLst>
      <p:ext uri="{BB962C8B-B14F-4D97-AF65-F5344CB8AC3E}">
        <p14:creationId xmlns:p14="http://schemas.microsoft.com/office/powerpoint/2010/main" val="26989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FA9804-27B3-AA08-9298-3C527222906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FF434E6-7BEA-C349-D1E0-D3A07F07BC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6BC04B5-9ED2-726C-82F4-2873084E6440}"/>
              </a:ext>
            </a:extLst>
          </p:cNvPr>
          <p:cNvSpPr>
            <a:spLocks noGrp="1" noChangeArrowheads="1"/>
          </p:cNvSpPr>
          <p:nvPr>
            <p:ph type="sldNum" sz="quarter" idx="12"/>
          </p:nvPr>
        </p:nvSpPr>
        <p:spPr>
          <a:ln/>
        </p:spPr>
        <p:txBody>
          <a:bodyPr/>
          <a:lstStyle>
            <a:lvl1pPr>
              <a:defRPr/>
            </a:lvl1pPr>
          </a:lstStyle>
          <a:p>
            <a:fld id="{C92C86EB-2B0C-46BA-BCE7-4511D9D659C7}" type="slidenum">
              <a:rPr lang="en-US" altLang="en-US"/>
              <a:pPr/>
              <a:t>‹#›</a:t>
            </a:fld>
            <a:endParaRPr lang="en-US" altLang="en-US"/>
          </a:p>
        </p:txBody>
      </p:sp>
    </p:spTree>
    <p:extLst>
      <p:ext uri="{BB962C8B-B14F-4D97-AF65-F5344CB8AC3E}">
        <p14:creationId xmlns:p14="http://schemas.microsoft.com/office/powerpoint/2010/main" val="159327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5E6899A-05F7-D55B-6A9E-B6C7C46B8B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96425BE-4593-0F8E-703B-84C5DACD7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0544DFE-02FF-7EB9-B4C6-FE3EE5EC6FDC}"/>
              </a:ext>
            </a:extLst>
          </p:cNvPr>
          <p:cNvSpPr>
            <a:spLocks noGrp="1" noChangeArrowheads="1"/>
          </p:cNvSpPr>
          <p:nvPr>
            <p:ph type="sldNum" sz="quarter" idx="12"/>
          </p:nvPr>
        </p:nvSpPr>
        <p:spPr>
          <a:ln/>
        </p:spPr>
        <p:txBody>
          <a:bodyPr/>
          <a:lstStyle>
            <a:lvl1pPr>
              <a:defRPr/>
            </a:lvl1pPr>
          </a:lstStyle>
          <a:p>
            <a:fld id="{C0D857A5-20F4-4226-B903-25316E199DF0}" type="slidenum">
              <a:rPr lang="en-US" altLang="en-US"/>
              <a:pPr/>
              <a:t>‹#›</a:t>
            </a:fld>
            <a:endParaRPr lang="en-US" altLang="en-US"/>
          </a:p>
        </p:txBody>
      </p:sp>
    </p:spTree>
    <p:extLst>
      <p:ext uri="{BB962C8B-B14F-4D97-AF65-F5344CB8AC3E}">
        <p14:creationId xmlns:p14="http://schemas.microsoft.com/office/powerpoint/2010/main" val="85047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589338A-BCD7-094D-1C98-EF0D66D68A8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C47BDB8-9B3E-A1C0-8863-DFCB67119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DA5302-4B89-64F3-0EE5-493D97A57DB8}"/>
              </a:ext>
            </a:extLst>
          </p:cNvPr>
          <p:cNvSpPr>
            <a:spLocks noGrp="1" noChangeArrowheads="1"/>
          </p:cNvSpPr>
          <p:nvPr>
            <p:ph type="sldNum" sz="quarter" idx="12"/>
          </p:nvPr>
        </p:nvSpPr>
        <p:spPr>
          <a:ln/>
        </p:spPr>
        <p:txBody>
          <a:bodyPr/>
          <a:lstStyle>
            <a:lvl1pPr>
              <a:defRPr/>
            </a:lvl1pPr>
          </a:lstStyle>
          <a:p>
            <a:fld id="{BCE4DDA4-0A8A-4976-A2E8-35D8B8264087}" type="slidenum">
              <a:rPr lang="en-US" altLang="en-US"/>
              <a:pPr/>
              <a:t>‹#›</a:t>
            </a:fld>
            <a:endParaRPr lang="en-US" altLang="en-US"/>
          </a:p>
        </p:txBody>
      </p:sp>
    </p:spTree>
    <p:extLst>
      <p:ext uri="{BB962C8B-B14F-4D97-AF65-F5344CB8AC3E}">
        <p14:creationId xmlns:p14="http://schemas.microsoft.com/office/powerpoint/2010/main" val="86271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AA005F-43B1-62A0-5C66-498C5D6C97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9065C9-E855-DBDF-9946-E03BB21DF5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B7396A-A547-F172-1487-935774C7630D}"/>
              </a:ext>
            </a:extLst>
          </p:cNvPr>
          <p:cNvSpPr>
            <a:spLocks noGrp="1" noChangeArrowheads="1"/>
          </p:cNvSpPr>
          <p:nvPr>
            <p:ph type="sldNum" sz="quarter" idx="12"/>
          </p:nvPr>
        </p:nvSpPr>
        <p:spPr>
          <a:ln/>
        </p:spPr>
        <p:txBody>
          <a:bodyPr/>
          <a:lstStyle>
            <a:lvl1pPr>
              <a:defRPr/>
            </a:lvl1pPr>
          </a:lstStyle>
          <a:p>
            <a:fld id="{9B5B2185-DC85-4666-9DAF-B8B853A626D2}" type="slidenum">
              <a:rPr lang="en-US" altLang="en-US"/>
              <a:pPr/>
              <a:t>‹#›</a:t>
            </a:fld>
            <a:endParaRPr lang="en-US" altLang="en-US"/>
          </a:p>
        </p:txBody>
      </p:sp>
    </p:spTree>
    <p:extLst>
      <p:ext uri="{BB962C8B-B14F-4D97-AF65-F5344CB8AC3E}">
        <p14:creationId xmlns:p14="http://schemas.microsoft.com/office/powerpoint/2010/main" val="363393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182920C-2C35-DE35-1006-18789AD39B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DB7118-674D-696E-842D-CE2AA3295C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33B616-5C7E-9294-D365-2FC0E6B30BC4}"/>
              </a:ext>
            </a:extLst>
          </p:cNvPr>
          <p:cNvSpPr>
            <a:spLocks noGrp="1" noChangeArrowheads="1"/>
          </p:cNvSpPr>
          <p:nvPr>
            <p:ph type="sldNum" sz="quarter" idx="12"/>
          </p:nvPr>
        </p:nvSpPr>
        <p:spPr>
          <a:ln/>
        </p:spPr>
        <p:txBody>
          <a:bodyPr/>
          <a:lstStyle>
            <a:lvl1pPr>
              <a:defRPr/>
            </a:lvl1pPr>
          </a:lstStyle>
          <a:p>
            <a:fld id="{BEE64A5A-2E0B-4A11-A1D0-4F686ED41F27}" type="slidenum">
              <a:rPr lang="en-US" altLang="en-US"/>
              <a:pPr/>
              <a:t>‹#›</a:t>
            </a:fld>
            <a:endParaRPr lang="en-US" altLang="en-US"/>
          </a:p>
        </p:txBody>
      </p:sp>
    </p:spTree>
    <p:extLst>
      <p:ext uri="{BB962C8B-B14F-4D97-AF65-F5344CB8AC3E}">
        <p14:creationId xmlns:p14="http://schemas.microsoft.com/office/powerpoint/2010/main" val="277829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CFA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50317E6-C63C-4A1A-D3C9-E1A92C7FF6A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FB6CA9C-E6CB-51A3-5B02-08288DD1BDB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F9C821D-3DD1-1364-A9B4-A66964CB5BB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ea typeface="+mn-ea"/>
              </a:defRPr>
            </a:lvl1pPr>
          </a:lstStyle>
          <a:p>
            <a:pPr>
              <a:defRPr/>
            </a:pPr>
            <a:endParaRPr lang="en-US"/>
          </a:p>
        </p:txBody>
      </p:sp>
      <p:sp>
        <p:nvSpPr>
          <p:cNvPr id="1029" name="Rectangle 5">
            <a:extLst>
              <a:ext uri="{FF2B5EF4-FFF2-40B4-BE49-F238E27FC236}">
                <a16:creationId xmlns:a16="http://schemas.microsoft.com/office/drawing/2014/main" id="{68D6570A-E38E-5750-0493-A1E25B0B463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defRPr>
            </a:lvl1pPr>
          </a:lstStyle>
          <a:p>
            <a:pPr>
              <a:defRPr/>
            </a:pPr>
            <a:endParaRPr lang="en-US"/>
          </a:p>
        </p:txBody>
      </p:sp>
      <p:sp>
        <p:nvSpPr>
          <p:cNvPr id="1030" name="Rectangle 6">
            <a:extLst>
              <a:ext uri="{FF2B5EF4-FFF2-40B4-BE49-F238E27FC236}">
                <a16:creationId xmlns:a16="http://schemas.microsoft.com/office/drawing/2014/main" id="{B8D74255-5648-9554-A586-7CAE77D5CC1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CE6F69C3-C9E8-410F-92FD-EE9EC4093D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2pPr>
      <a:lvl3pPr algn="ctr"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3pPr>
      <a:lvl4pPr algn="ctr"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4pPr>
      <a:lvl5pPr algn="ctr"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5pPr>
      <a:lvl6pPr marL="457200" algn="ctr" rtl="0" eaLnBrk="0" fontAlgn="base" hangingPunct="0">
        <a:spcBef>
          <a:spcPct val="0"/>
        </a:spcBef>
        <a:spcAft>
          <a:spcPct val="0"/>
        </a:spcAft>
        <a:defRPr sz="3600">
          <a:solidFill>
            <a:schemeClr val="tx2"/>
          </a:solidFill>
          <a:latin typeface="Comic Sans MS" pitchFamily="66" charset="0"/>
        </a:defRPr>
      </a:lvl6pPr>
      <a:lvl7pPr marL="914400" algn="ctr" rtl="0" eaLnBrk="0" fontAlgn="base" hangingPunct="0">
        <a:spcBef>
          <a:spcPct val="0"/>
        </a:spcBef>
        <a:spcAft>
          <a:spcPct val="0"/>
        </a:spcAft>
        <a:defRPr sz="3600">
          <a:solidFill>
            <a:schemeClr val="tx2"/>
          </a:solidFill>
          <a:latin typeface="Comic Sans MS" pitchFamily="66" charset="0"/>
        </a:defRPr>
      </a:lvl7pPr>
      <a:lvl8pPr marL="1371600" algn="ctr" rtl="0" eaLnBrk="0" fontAlgn="base" hangingPunct="0">
        <a:spcBef>
          <a:spcPct val="0"/>
        </a:spcBef>
        <a:spcAft>
          <a:spcPct val="0"/>
        </a:spcAft>
        <a:defRPr sz="3600">
          <a:solidFill>
            <a:schemeClr val="tx2"/>
          </a:solidFill>
          <a:latin typeface="Comic Sans MS" pitchFamily="66" charset="0"/>
        </a:defRPr>
      </a:lvl8pPr>
      <a:lvl9pPr marL="1828800" algn="ctr" rtl="0" eaLnBrk="0" fontAlgn="base" hangingPunct="0">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bin"/><Relationship Id="rId1" Type="http://schemas.openxmlformats.org/officeDocument/2006/relationships/slideLayout" Target="../slideLayouts/slideLayout6.xml"/><Relationship Id="rId5" Type="http://schemas.openxmlformats.org/officeDocument/2006/relationships/image" Target="../media/image26.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a:extLst>
              <a:ext uri="{FF2B5EF4-FFF2-40B4-BE49-F238E27FC236}">
                <a16:creationId xmlns:a16="http://schemas.microsoft.com/office/drawing/2014/main" id="{9EC61AC9-F583-3457-2127-3644685549B8}"/>
              </a:ext>
            </a:extLst>
          </p:cNvPr>
          <p:cNvSpPr>
            <a:spLocks noGrp="1" noChangeArrowheads="1"/>
          </p:cNvSpPr>
          <p:nvPr>
            <p:ph type="title"/>
          </p:nvPr>
        </p:nvSpPr>
        <p:spPr>
          <a:xfrm>
            <a:off x="304800" y="381000"/>
            <a:ext cx="8534400" cy="1600200"/>
          </a:xfrm>
        </p:spPr>
        <p:txBody>
          <a:bodyPr/>
          <a:lstStyle/>
          <a:p>
            <a:r>
              <a:rPr lang="en-US" altLang="en-US" b="1"/>
              <a:t>Flying Squirrel Response to Thinning in the Oregon Cascades</a:t>
            </a:r>
          </a:p>
        </p:txBody>
      </p:sp>
      <p:sp>
        <p:nvSpPr>
          <p:cNvPr id="3074" name="Text Box 3">
            <a:extLst>
              <a:ext uri="{FF2B5EF4-FFF2-40B4-BE49-F238E27FC236}">
                <a16:creationId xmlns:a16="http://schemas.microsoft.com/office/drawing/2014/main" id="{8CC754C8-E584-538D-CD8A-E38AED9C27ED}"/>
              </a:ext>
            </a:extLst>
          </p:cNvPr>
          <p:cNvSpPr txBox="1">
            <a:spLocks noChangeArrowheads="1"/>
          </p:cNvSpPr>
          <p:nvPr/>
        </p:nvSpPr>
        <p:spPr bwMode="auto">
          <a:xfrm>
            <a:off x="457200" y="48768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pPr algn="ctr">
              <a:spcBef>
                <a:spcPts val="1200"/>
              </a:spcBef>
              <a:spcAft>
                <a:spcPts val="1200"/>
              </a:spcAft>
            </a:pPr>
            <a:r>
              <a:rPr lang="en-US" altLang="en-US" sz="2800" b="1"/>
              <a:t>Tom Manning</a:t>
            </a:r>
            <a:r>
              <a:rPr lang="en-US" altLang="en-US" sz="2800" b="1" baseline="30000"/>
              <a:t>1</a:t>
            </a:r>
            <a:r>
              <a:rPr lang="en-US" altLang="en-US" sz="2800" b="1"/>
              <a:t>, Joan Hagar</a:t>
            </a:r>
            <a:r>
              <a:rPr lang="en-US" altLang="en-US" sz="2800" b="1" baseline="30000"/>
              <a:t>2</a:t>
            </a:r>
            <a:r>
              <a:rPr lang="en-US" altLang="en-US" sz="2800" b="1"/>
              <a:t>, Brenda McComb</a:t>
            </a:r>
            <a:r>
              <a:rPr lang="en-US" altLang="en-US" sz="2800" b="1" baseline="30000"/>
              <a:t>1</a:t>
            </a:r>
            <a:r>
              <a:rPr lang="en-US" altLang="en-US" sz="2800" b="1"/>
              <a:t> </a:t>
            </a:r>
          </a:p>
          <a:p>
            <a:pPr>
              <a:lnSpc>
                <a:spcPct val="65000"/>
              </a:lnSpc>
              <a:spcBef>
                <a:spcPct val="50000"/>
              </a:spcBef>
            </a:pPr>
            <a:r>
              <a:rPr lang="en-US" altLang="en-US" sz="1800" b="1" baseline="30000"/>
              <a:t>1 </a:t>
            </a:r>
            <a:r>
              <a:rPr lang="en-US" altLang="en-US" sz="2000" b="1"/>
              <a:t>OSU - Forest Ecosystems and Society</a:t>
            </a:r>
          </a:p>
          <a:p>
            <a:pPr>
              <a:lnSpc>
                <a:spcPct val="65000"/>
              </a:lnSpc>
              <a:spcBef>
                <a:spcPct val="50000"/>
              </a:spcBef>
            </a:pPr>
            <a:r>
              <a:rPr lang="en-US" altLang="en-US" sz="2000" b="1" baseline="30000"/>
              <a:t>2 </a:t>
            </a:r>
            <a:r>
              <a:rPr lang="en-US" altLang="en-US" sz="2000" b="1"/>
              <a:t>USGS – Forest &amp; Rangeland Ecosystem Science Center</a:t>
            </a:r>
          </a:p>
        </p:txBody>
      </p:sp>
      <p:pic>
        <p:nvPicPr>
          <p:cNvPr id="3075" name="Picture 4">
            <a:extLst>
              <a:ext uri="{FF2B5EF4-FFF2-40B4-BE49-F238E27FC236}">
                <a16:creationId xmlns:a16="http://schemas.microsoft.com/office/drawing/2014/main" id="{3A3D89A8-2BD8-DC29-12E0-C1BA0BE3E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000" b="14223"/>
          <a:stretch>
            <a:fillRect/>
          </a:stretch>
        </p:blipFill>
        <p:spPr bwMode="auto">
          <a:xfrm>
            <a:off x="1828800" y="1905000"/>
            <a:ext cx="5715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a:extLst>
              <a:ext uri="{FF2B5EF4-FFF2-40B4-BE49-F238E27FC236}">
                <a16:creationId xmlns:a16="http://schemas.microsoft.com/office/drawing/2014/main" id="{310D2A59-60B2-7E07-51B2-D82D0957C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8125"/>
            <a:ext cx="72009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E8B016E7-3433-EBA1-1104-81CAC30CE00D}"/>
              </a:ext>
            </a:extLst>
          </p:cNvPr>
          <p:cNvSpPr txBox="1">
            <a:spLocks noChangeArrowheads="1"/>
          </p:cNvSpPr>
          <p:nvPr/>
        </p:nvSpPr>
        <p:spPr bwMode="auto">
          <a:xfrm>
            <a:off x="228600" y="228600"/>
            <a:ext cx="4267200" cy="830263"/>
          </a:xfrm>
          <a:prstGeom prst="rect">
            <a:avLst/>
          </a:prstGeom>
          <a:solidFill>
            <a:schemeClr val="accent5">
              <a:lumMod val="60000"/>
              <a:lumOff val="40000"/>
            </a:schemeClr>
          </a:solidFill>
          <a:ln w="9525">
            <a:noFill/>
            <a:miter lim="800000"/>
            <a:headEnd/>
            <a:tailEnd/>
          </a:ln>
          <a:effectLst/>
        </p:spPr>
        <p:txBody>
          <a:bodyPr>
            <a:spAutoFit/>
          </a:bodyPr>
          <a:lstStyle/>
          <a:p>
            <a:pPr eaLnBrk="0" hangingPunct="0">
              <a:defRPr/>
            </a:pPr>
            <a:r>
              <a:rPr lang="en-US" sz="2400" b="1" dirty="0">
                <a:ea typeface="+mn-ea"/>
              </a:rPr>
              <a:t>The Young Stand Thinning &amp; Diversity Study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3">
            <a:extLst>
              <a:ext uri="{FF2B5EF4-FFF2-40B4-BE49-F238E27FC236}">
                <a16:creationId xmlns:a16="http://schemas.microsoft.com/office/drawing/2014/main" id="{FB4F0A16-E613-F23C-2619-EF6DD07D5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 Box 6">
            <a:extLst>
              <a:ext uri="{FF2B5EF4-FFF2-40B4-BE49-F238E27FC236}">
                <a16:creationId xmlns:a16="http://schemas.microsoft.com/office/drawing/2014/main" id="{62000791-8FF4-C79F-7A31-CDCAA5D09AB5}"/>
              </a:ext>
            </a:extLst>
          </p:cNvPr>
          <p:cNvSpPr txBox="1">
            <a:spLocks noChangeArrowheads="1"/>
          </p:cNvSpPr>
          <p:nvPr/>
        </p:nvSpPr>
        <p:spPr bwMode="auto">
          <a:xfrm>
            <a:off x="381000" y="457200"/>
            <a:ext cx="8382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2800" b="1"/>
              <a:t>The Young Stand Thinning &amp; Diversity Study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3B851547-334F-7C82-AE6F-4D167EEEA6EE}"/>
              </a:ext>
            </a:extLst>
          </p:cNvPr>
          <p:cNvSpPr>
            <a:spLocks noGrp="1" noChangeArrowheads="1"/>
          </p:cNvSpPr>
          <p:nvPr>
            <p:ph type="title"/>
          </p:nvPr>
        </p:nvSpPr>
        <p:spPr>
          <a:xfrm>
            <a:off x="4267200" y="381000"/>
            <a:ext cx="4876800" cy="1066800"/>
          </a:xfrm>
        </p:spPr>
        <p:txBody>
          <a:bodyPr/>
          <a:lstStyle/>
          <a:p>
            <a:pPr eaLnBrk="1" hangingPunct="1"/>
            <a:r>
              <a:rPr lang="en-US" altLang="en-US"/>
              <a:t>2007-2008 Sampling</a:t>
            </a:r>
            <a:br>
              <a:rPr lang="en-US" altLang="en-US"/>
            </a:br>
            <a:r>
              <a:rPr lang="en-US" altLang="en-US" sz="2400"/>
              <a:t>(~ 12 yrs post-thin)</a:t>
            </a:r>
          </a:p>
        </p:txBody>
      </p:sp>
      <p:sp>
        <p:nvSpPr>
          <p:cNvPr id="14338" name="Rectangle 3">
            <a:extLst>
              <a:ext uri="{FF2B5EF4-FFF2-40B4-BE49-F238E27FC236}">
                <a16:creationId xmlns:a16="http://schemas.microsoft.com/office/drawing/2014/main" id="{0699876C-89EA-5271-416B-D7FB0096715F}"/>
              </a:ext>
            </a:extLst>
          </p:cNvPr>
          <p:cNvSpPr>
            <a:spLocks noGrp="1" noChangeArrowheads="1"/>
          </p:cNvSpPr>
          <p:nvPr>
            <p:ph type="body" idx="1"/>
          </p:nvPr>
        </p:nvSpPr>
        <p:spPr>
          <a:xfrm>
            <a:off x="4495800" y="1905000"/>
            <a:ext cx="4495800" cy="4267200"/>
          </a:xfrm>
        </p:spPr>
        <p:txBody>
          <a:bodyPr/>
          <a:lstStyle/>
          <a:p>
            <a:pPr eaLnBrk="1" hangingPunct="1">
              <a:lnSpc>
                <a:spcPct val="80000"/>
              </a:lnSpc>
              <a:spcBef>
                <a:spcPts val="600"/>
              </a:spcBef>
              <a:spcAft>
                <a:spcPts val="600"/>
              </a:spcAft>
            </a:pPr>
            <a:r>
              <a:rPr lang="en-US" altLang="en-US" sz="2800"/>
              <a:t>Early rainy season (Sept-Nov)</a:t>
            </a:r>
          </a:p>
          <a:p>
            <a:pPr eaLnBrk="1" hangingPunct="1">
              <a:lnSpc>
                <a:spcPct val="80000"/>
              </a:lnSpc>
              <a:spcBef>
                <a:spcPts val="600"/>
              </a:spcBef>
              <a:spcAft>
                <a:spcPts val="600"/>
              </a:spcAft>
            </a:pPr>
            <a:r>
              <a:rPr lang="en-US" altLang="en-US" sz="2800"/>
              <a:t>Sherman traps: 50 per stand</a:t>
            </a:r>
          </a:p>
          <a:p>
            <a:pPr eaLnBrk="1" hangingPunct="1">
              <a:lnSpc>
                <a:spcPct val="80000"/>
              </a:lnSpc>
              <a:spcBef>
                <a:spcPts val="600"/>
              </a:spcBef>
              <a:spcAft>
                <a:spcPts val="600"/>
              </a:spcAft>
            </a:pPr>
            <a:r>
              <a:rPr lang="en-US" altLang="en-US" sz="2800"/>
              <a:t>Tomahawk traps: 50 per stand</a:t>
            </a:r>
          </a:p>
          <a:p>
            <a:pPr eaLnBrk="1" hangingPunct="1">
              <a:lnSpc>
                <a:spcPct val="80000"/>
              </a:lnSpc>
              <a:spcBef>
                <a:spcPts val="600"/>
              </a:spcBef>
              <a:spcAft>
                <a:spcPts val="600"/>
              </a:spcAft>
            </a:pPr>
            <a:r>
              <a:rPr lang="en-US" altLang="en-US" sz="2800"/>
              <a:t>50% of Tomahawks on trees, 1.5 m high</a:t>
            </a:r>
          </a:p>
          <a:p>
            <a:pPr eaLnBrk="1" hangingPunct="1">
              <a:lnSpc>
                <a:spcPct val="80000"/>
              </a:lnSpc>
              <a:spcBef>
                <a:spcPts val="600"/>
              </a:spcBef>
              <a:spcAft>
                <a:spcPts val="600"/>
              </a:spcAft>
            </a:pPr>
            <a:r>
              <a:rPr lang="en-US" altLang="en-US" sz="2800"/>
              <a:t>Mark-Recapture, 4-night session</a:t>
            </a:r>
          </a:p>
        </p:txBody>
      </p:sp>
      <p:pic>
        <p:nvPicPr>
          <p:cNvPr id="14339" name="Picture 4" descr="IMG_4782">
            <a:extLst>
              <a:ext uri="{FF2B5EF4-FFF2-40B4-BE49-F238E27FC236}">
                <a16:creationId xmlns:a16="http://schemas.microsoft.com/office/drawing/2014/main" id="{93807F30-921B-3F02-E1ED-0AEE63F58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1576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A776BD15-E639-BB39-E70D-1A39A134680E}"/>
              </a:ext>
            </a:extLst>
          </p:cNvPr>
          <p:cNvSpPr>
            <a:spLocks noGrp="1" noChangeArrowheads="1"/>
          </p:cNvSpPr>
          <p:nvPr>
            <p:ph type="title"/>
          </p:nvPr>
        </p:nvSpPr>
        <p:spPr>
          <a:xfrm>
            <a:off x="2819400" y="228600"/>
            <a:ext cx="3581400" cy="1219200"/>
          </a:xfrm>
        </p:spPr>
        <p:txBody>
          <a:bodyPr/>
          <a:lstStyle/>
          <a:p>
            <a:r>
              <a:rPr lang="en-US" altLang="en-US"/>
              <a:t>RESULTS</a:t>
            </a:r>
          </a:p>
        </p:txBody>
      </p:sp>
      <p:pic>
        <p:nvPicPr>
          <p:cNvPr id="15362" name="Picture 2" descr="http://www.dkimages.com/discover/previews/943/15004260.JPG">
            <a:extLst>
              <a:ext uri="{FF2B5EF4-FFF2-40B4-BE49-F238E27FC236}">
                <a16:creationId xmlns:a16="http://schemas.microsoft.com/office/drawing/2014/main" id="{E4BDC53D-641A-4CCE-D1E6-007E8AA4F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59721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a:extLst>
              <a:ext uri="{FF2B5EF4-FFF2-40B4-BE49-F238E27FC236}">
                <a16:creationId xmlns:a16="http://schemas.microsoft.com/office/drawing/2014/main" id="{243574AF-0DE4-9B29-F321-2CE0FE5E18C7}"/>
              </a:ext>
            </a:extLst>
          </p:cNvPr>
          <p:cNvSpPr>
            <a:spLocks noGrp="1"/>
          </p:cNvSpPr>
          <p:nvPr>
            <p:ph type="title"/>
          </p:nvPr>
        </p:nvSpPr>
        <p:spPr>
          <a:xfrm>
            <a:off x="685800" y="304800"/>
            <a:ext cx="7772400" cy="838200"/>
          </a:xfrm>
        </p:spPr>
        <p:txBody>
          <a:bodyPr/>
          <a:lstStyle/>
          <a:p>
            <a:r>
              <a:rPr lang="en-US" altLang="en-US" sz="3200"/>
              <a:t>Flying Squirrel Densities with 95% CI's</a:t>
            </a:r>
          </a:p>
        </p:txBody>
      </p:sp>
      <p:graphicFrame>
        <p:nvGraphicFramePr>
          <p:cNvPr id="8" name="Chart Placeholder 7">
            <a:extLst>
              <a:ext uri="{FF2B5EF4-FFF2-40B4-BE49-F238E27FC236}">
                <a16:creationId xmlns:a16="http://schemas.microsoft.com/office/drawing/2014/main" id="{8B06CF47-762C-6EB2-053A-9D9E5A2D45D3}"/>
              </a:ext>
            </a:extLst>
          </p:cNvPr>
          <p:cNvGraphicFramePr>
            <a:graphicFrameLocks noGrp="1"/>
          </p:cNvGraphicFramePr>
          <p:nvPr>
            <p:ph type="chart" idx="1"/>
          </p:nvPr>
        </p:nvGraphicFramePr>
        <p:xfrm>
          <a:off x="457200" y="1371600"/>
          <a:ext cx="8229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6387" name="TextBox 8">
            <a:extLst>
              <a:ext uri="{FF2B5EF4-FFF2-40B4-BE49-F238E27FC236}">
                <a16:creationId xmlns:a16="http://schemas.microsoft.com/office/drawing/2014/main" id="{2A9523BF-0F31-C92E-C45F-F6457919A6C2}"/>
              </a:ext>
            </a:extLst>
          </p:cNvPr>
          <p:cNvSpPr txBox="1">
            <a:spLocks noChangeArrowheads="1"/>
          </p:cNvSpPr>
          <p:nvPr/>
        </p:nvSpPr>
        <p:spPr bwMode="auto">
          <a:xfrm>
            <a:off x="2362200" y="569595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2000"/>
              <a:t>2007</a:t>
            </a:r>
          </a:p>
        </p:txBody>
      </p:sp>
      <p:sp>
        <p:nvSpPr>
          <p:cNvPr id="16388" name="TextBox 9">
            <a:extLst>
              <a:ext uri="{FF2B5EF4-FFF2-40B4-BE49-F238E27FC236}">
                <a16:creationId xmlns:a16="http://schemas.microsoft.com/office/drawing/2014/main" id="{22B1803F-A5C9-B75A-F9A0-A9A13CFD44B3}"/>
              </a:ext>
            </a:extLst>
          </p:cNvPr>
          <p:cNvSpPr txBox="1">
            <a:spLocks noChangeArrowheads="1"/>
          </p:cNvSpPr>
          <p:nvPr/>
        </p:nvSpPr>
        <p:spPr bwMode="auto">
          <a:xfrm>
            <a:off x="1295400" y="1752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a:t>A</a:t>
            </a:r>
          </a:p>
        </p:txBody>
      </p:sp>
      <p:sp>
        <p:nvSpPr>
          <p:cNvPr id="16389" name="TextBox 10">
            <a:extLst>
              <a:ext uri="{FF2B5EF4-FFF2-40B4-BE49-F238E27FC236}">
                <a16:creationId xmlns:a16="http://schemas.microsoft.com/office/drawing/2014/main" id="{3C89AC36-9A2A-FADF-C71D-466DD86AC48C}"/>
              </a:ext>
            </a:extLst>
          </p:cNvPr>
          <p:cNvSpPr txBox="1">
            <a:spLocks noChangeArrowheads="1"/>
          </p:cNvSpPr>
          <p:nvPr/>
        </p:nvSpPr>
        <p:spPr bwMode="auto">
          <a:xfrm>
            <a:off x="5486400" y="23114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339230FE-003E-86FE-CBD9-3776173CA1BC}"/>
              </a:ext>
            </a:extLst>
          </p:cNvPr>
          <p:cNvSpPr>
            <a:spLocks noGrp="1"/>
          </p:cNvSpPr>
          <p:nvPr>
            <p:ph type="title"/>
          </p:nvPr>
        </p:nvSpPr>
        <p:spPr>
          <a:xfrm>
            <a:off x="685800" y="533400"/>
            <a:ext cx="7772400" cy="1219200"/>
          </a:xfrm>
        </p:spPr>
        <p:txBody>
          <a:bodyPr/>
          <a:lstStyle/>
          <a:p>
            <a:r>
              <a:rPr lang="en-US" altLang="en-US"/>
              <a:t>Comparison of Squirrel Density to other Studies</a:t>
            </a:r>
          </a:p>
        </p:txBody>
      </p:sp>
      <p:graphicFrame>
        <p:nvGraphicFramePr>
          <p:cNvPr id="17410" name="Chart Placeholder 3">
            <a:extLst>
              <a:ext uri="{FF2B5EF4-FFF2-40B4-BE49-F238E27FC236}">
                <a16:creationId xmlns:a16="http://schemas.microsoft.com/office/drawing/2014/main" id="{3FA76216-811B-0DAC-B643-EFD9D36D2FE3}"/>
              </a:ext>
            </a:extLst>
          </p:cNvPr>
          <p:cNvGraphicFramePr>
            <a:graphicFrameLocks noGrp="1"/>
          </p:cNvGraphicFramePr>
          <p:nvPr>
            <p:ph type="chart" idx="1"/>
          </p:nvPr>
        </p:nvGraphicFramePr>
        <p:xfrm>
          <a:off x="635000" y="1930400"/>
          <a:ext cx="7874000" cy="4368800"/>
        </p:xfrm>
        <a:graphic>
          <a:graphicData uri="http://schemas.openxmlformats.org/presentationml/2006/ole">
            <mc:AlternateContent xmlns:mc="http://schemas.openxmlformats.org/markup-compatibility/2006">
              <mc:Choice xmlns:v="urn:schemas-microsoft-com:vml" Requires="v">
                <p:oleObj r:id="rId3" imgW="7875381" imgH="4364375" progId="Excel.Chart.8">
                  <p:embed/>
                </p:oleObj>
              </mc:Choice>
              <mc:Fallback>
                <p:oleObj r:id="rId3" imgW="7875381" imgH="4364375" progId="Excel.Chart.8">
                  <p:embed/>
                  <p:pic>
                    <p:nvPicPr>
                      <p:cNvPr id="0" name="Char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930400"/>
                        <a:ext cx="7874000"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9AC4505-A20E-BFD7-1118-DF58C4F64F86}"/>
              </a:ext>
            </a:extLst>
          </p:cNvPr>
          <p:cNvSpPr>
            <a:spLocks noGrp="1"/>
          </p:cNvSpPr>
          <p:nvPr>
            <p:ph type="title"/>
          </p:nvPr>
        </p:nvSpPr>
        <p:spPr>
          <a:xfrm>
            <a:off x="4495800" y="609600"/>
            <a:ext cx="3962400" cy="2057400"/>
          </a:xfrm>
        </p:spPr>
        <p:txBody>
          <a:bodyPr/>
          <a:lstStyle/>
          <a:p>
            <a:r>
              <a:rPr lang="en-US" altLang="en-US" sz="4000"/>
              <a:t>Habitat Associations</a:t>
            </a:r>
          </a:p>
        </p:txBody>
      </p:sp>
      <p:pic>
        <p:nvPicPr>
          <p:cNvPr id="18434" name="Picture 6" descr="dcth2">
            <a:extLst>
              <a:ext uri="{FF2B5EF4-FFF2-40B4-BE49-F238E27FC236}">
                <a16:creationId xmlns:a16="http://schemas.microsoft.com/office/drawing/2014/main" id="{58267C81-C409-57BE-A6F6-F7125BFB9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42052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a:extLst>
              <a:ext uri="{FF2B5EF4-FFF2-40B4-BE49-F238E27FC236}">
                <a16:creationId xmlns:a16="http://schemas.microsoft.com/office/drawing/2014/main" id="{7AA37B15-1B90-C7FA-1655-1E3F6D64EA1D}"/>
              </a:ext>
            </a:extLst>
          </p:cNvPr>
          <p:cNvSpPr txBox="1">
            <a:spLocks noChangeArrowheads="1"/>
          </p:cNvSpPr>
          <p:nvPr/>
        </p:nvSpPr>
        <p:spPr bwMode="auto">
          <a:xfrm>
            <a:off x="4876800" y="2895600"/>
            <a:ext cx="3962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pPr>
              <a:spcBef>
                <a:spcPts val="1200"/>
              </a:spcBef>
              <a:spcAft>
                <a:spcPts val="1200"/>
              </a:spcAft>
            </a:pPr>
            <a:r>
              <a:rPr lang="en-US" altLang="en-US"/>
              <a:t>+ Snag Density</a:t>
            </a:r>
          </a:p>
          <a:p>
            <a:pPr>
              <a:spcBef>
                <a:spcPts val="1200"/>
              </a:spcBef>
              <a:spcAft>
                <a:spcPts val="1200"/>
              </a:spcAft>
              <a:buFontTx/>
              <a:buChar char="-"/>
            </a:pPr>
            <a:r>
              <a:rPr lang="en-US" altLang="en-US"/>
              <a:t>Low Shrub Cover</a:t>
            </a:r>
          </a:p>
          <a:p>
            <a:pPr>
              <a:spcBef>
                <a:spcPts val="1200"/>
              </a:spcBef>
              <a:spcAft>
                <a:spcPts val="1200"/>
              </a:spcAft>
            </a:pPr>
            <a:r>
              <a:rPr lang="en-US" altLang="en-US"/>
              <a:t>(+ Basal Area)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57EC5382-E5C3-B806-E781-11F67713B224}"/>
              </a:ext>
            </a:extLst>
          </p:cNvPr>
          <p:cNvSpPr>
            <a:spLocks noGrp="1" noChangeArrowheads="1"/>
          </p:cNvSpPr>
          <p:nvPr>
            <p:ph type="title"/>
          </p:nvPr>
        </p:nvSpPr>
        <p:spPr>
          <a:xfrm>
            <a:off x="4876800" y="381000"/>
            <a:ext cx="3886200" cy="762000"/>
          </a:xfrm>
        </p:spPr>
        <p:txBody>
          <a:bodyPr/>
          <a:lstStyle/>
          <a:p>
            <a:r>
              <a:rPr lang="en-US" altLang="en-US" sz="3200"/>
              <a:t>SNAGS</a:t>
            </a:r>
          </a:p>
        </p:txBody>
      </p:sp>
      <p:sp>
        <p:nvSpPr>
          <p:cNvPr id="19458" name="Rectangle 3">
            <a:extLst>
              <a:ext uri="{FF2B5EF4-FFF2-40B4-BE49-F238E27FC236}">
                <a16:creationId xmlns:a16="http://schemas.microsoft.com/office/drawing/2014/main" id="{C48CC498-087B-69A4-3DDC-9CD31D8579B3}"/>
              </a:ext>
            </a:extLst>
          </p:cNvPr>
          <p:cNvSpPr>
            <a:spLocks noGrp="1" noChangeArrowheads="1"/>
          </p:cNvSpPr>
          <p:nvPr>
            <p:ph type="body" idx="1"/>
          </p:nvPr>
        </p:nvSpPr>
        <p:spPr>
          <a:xfrm>
            <a:off x="4495800" y="1371600"/>
            <a:ext cx="4495800" cy="4648200"/>
          </a:xfrm>
        </p:spPr>
        <p:txBody>
          <a:bodyPr/>
          <a:lstStyle/>
          <a:p>
            <a:pPr>
              <a:spcBef>
                <a:spcPts val="1200"/>
              </a:spcBef>
              <a:spcAft>
                <a:spcPts val="1200"/>
              </a:spcAft>
            </a:pPr>
            <a:r>
              <a:rPr lang="en-US" altLang="en-US" sz="3000"/>
              <a:t>Flying squirrel density positively associated with snag density</a:t>
            </a:r>
          </a:p>
          <a:p>
            <a:pPr>
              <a:spcBef>
                <a:spcPts val="1200"/>
              </a:spcBef>
              <a:spcAft>
                <a:spcPts val="1200"/>
              </a:spcAft>
            </a:pPr>
            <a:r>
              <a:rPr lang="en-US" altLang="en-US" sz="3000"/>
              <a:t>Snags rare in thinned stands</a:t>
            </a:r>
          </a:p>
          <a:p>
            <a:pPr>
              <a:spcBef>
                <a:spcPts val="1200"/>
              </a:spcBef>
              <a:spcAft>
                <a:spcPts val="1200"/>
              </a:spcAft>
            </a:pPr>
            <a:r>
              <a:rPr lang="en-US" altLang="en-US" sz="3000"/>
              <a:t>Thinning causes decrease in density-dependent mortality</a:t>
            </a:r>
          </a:p>
        </p:txBody>
      </p:sp>
      <p:pic>
        <p:nvPicPr>
          <p:cNvPr id="19459" name="Picture 4" descr="4">
            <a:extLst>
              <a:ext uri="{FF2B5EF4-FFF2-40B4-BE49-F238E27FC236}">
                <a16:creationId xmlns:a16="http://schemas.microsoft.com/office/drawing/2014/main" id="{8D3755AE-9038-7846-FAD7-B6412C35C5EA}"/>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48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14FF8F6D-80C8-4B7D-0A10-A75FB5B8C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000"/>
          <a:stretch>
            <a:fillRect/>
          </a:stretch>
        </p:blipFill>
        <p:spPr bwMode="auto">
          <a:xfrm>
            <a:off x="4343400" y="2743200"/>
            <a:ext cx="406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a:extLst>
              <a:ext uri="{FF2B5EF4-FFF2-40B4-BE49-F238E27FC236}">
                <a16:creationId xmlns:a16="http://schemas.microsoft.com/office/drawing/2014/main" id="{C0F96FD7-FD26-7671-6A2E-71FB94A941CD}"/>
              </a:ext>
            </a:extLst>
          </p:cNvPr>
          <p:cNvSpPr>
            <a:spLocks noGrp="1" noChangeArrowheads="1"/>
          </p:cNvSpPr>
          <p:nvPr>
            <p:ph type="title"/>
          </p:nvPr>
        </p:nvSpPr>
        <p:spPr>
          <a:xfrm>
            <a:off x="228600" y="228600"/>
            <a:ext cx="4724400" cy="762000"/>
          </a:xfrm>
        </p:spPr>
        <p:txBody>
          <a:bodyPr/>
          <a:lstStyle/>
          <a:p>
            <a:r>
              <a:rPr lang="en-US" altLang="en-US" sz="2800"/>
              <a:t>Importance of Overstory Characteristics</a:t>
            </a:r>
          </a:p>
        </p:txBody>
      </p:sp>
      <p:pic>
        <p:nvPicPr>
          <p:cNvPr id="6" name="Picture 16">
            <a:extLst>
              <a:ext uri="{FF2B5EF4-FFF2-40B4-BE49-F238E27FC236}">
                <a16:creationId xmlns:a16="http://schemas.microsoft.com/office/drawing/2014/main" id="{76B73387-426E-1354-8257-BECCB0ADF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2400"/>
            <a:ext cx="26384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E285032A-9986-F451-A0E9-8FBC8982D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5387"/>
          <a:stretch>
            <a:fillRect/>
          </a:stretch>
        </p:blipFill>
        <p:spPr bwMode="auto">
          <a:xfrm>
            <a:off x="4114800" y="2438400"/>
            <a:ext cx="46085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002.JPG">
            <a:extLst>
              <a:ext uri="{FF2B5EF4-FFF2-40B4-BE49-F238E27FC236}">
                <a16:creationId xmlns:a16="http://schemas.microsoft.com/office/drawing/2014/main" id="{51DE0617-CF27-7CEE-271C-762BF394A3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09600" y="20574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638CED90-B889-394F-1AEE-BFA9746A6CF0}"/>
              </a:ext>
            </a:extLst>
          </p:cNvPr>
          <p:cNvSpPr>
            <a:spLocks noGrp="1" noChangeArrowheads="1"/>
          </p:cNvSpPr>
          <p:nvPr>
            <p:ph type="title"/>
          </p:nvPr>
        </p:nvSpPr>
        <p:spPr>
          <a:xfrm>
            <a:off x="4495800" y="228600"/>
            <a:ext cx="4038600" cy="762000"/>
          </a:xfrm>
        </p:spPr>
        <p:txBody>
          <a:bodyPr/>
          <a:lstStyle/>
          <a:p>
            <a:r>
              <a:rPr lang="en-US" altLang="en-US"/>
              <a:t>Summary</a:t>
            </a:r>
          </a:p>
        </p:txBody>
      </p:sp>
      <p:sp>
        <p:nvSpPr>
          <p:cNvPr id="21506" name="Rectangle 3">
            <a:extLst>
              <a:ext uri="{FF2B5EF4-FFF2-40B4-BE49-F238E27FC236}">
                <a16:creationId xmlns:a16="http://schemas.microsoft.com/office/drawing/2014/main" id="{7F87D7C5-8AEC-39CD-E107-26BD41F83C42}"/>
              </a:ext>
            </a:extLst>
          </p:cNvPr>
          <p:cNvSpPr>
            <a:spLocks noGrp="1" noChangeArrowheads="1"/>
          </p:cNvSpPr>
          <p:nvPr>
            <p:ph type="body" idx="1"/>
          </p:nvPr>
        </p:nvSpPr>
        <p:spPr>
          <a:xfrm>
            <a:off x="4419600" y="1066800"/>
            <a:ext cx="4495800" cy="2971800"/>
          </a:xfrm>
        </p:spPr>
        <p:txBody>
          <a:bodyPr/>
          <a:lstStyle/>
          <a:p>
            <a:pPr eaLnBrk="1" hangingPunct="1"/>
            <a:r>
              <a:rPr lang="en-US" altLang="en-US" sz="2800"/>
              <a:t>Lower densities in thinned young stands</a:t>
            </a:r>
          </a:p>
          <a:p>
            <a:pPr eaLnBrk="1" hangingPunct="1"/>
            <a:r>
              <a:rPr lang="en-US" altLang="en-US" sz="2800"/>
              <a:t>Negative impact lasts at least 12 years</a:t>
            </a:r>
          </a:p>
          <a:p>
            <a:pPr eaLnBrk="1" hangingPunct="1"/>
            <a:r>
              <a:rPr lang="en-US" altLang="en-US" sz="2800"/>
              <a:t>Impact proportional to thinning intensity</a:t>
            </a:r>
          </a:p>
        </p:txBody>
      </p:sp>
      <p:pic>
        <p:nvPicPr>
          <p:cNvPr id="21507" name="Picture 7" descr="16">
            <a:extLst>
              <a:ext uri="{FF2B5EF4-FFF2-40B4-BE49-F238E27FC236}">
                <a16:creationId xmlns:a16="http://schemas.microsoft.com/office/drawing/2014/main" id="{EFE89EB1-12AB-9A08-9125-3173E6A615B3}"/>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r="8620"/>
          <a:stretch>
            <a:fillRect/>
          </a:stretch>
        </p:blipFill>
        <p:spPr bwMode="auto">
          <a:xfrm>
            <a:off x="304800" y="319088"/>
            <a:ext cx="38862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a16="http://schemas.microsoft.com/office/drawing/2014/main" id="{1D9BFD44-EAC7-4DB8-399F-B6103F45D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19" b="-708"/>
          <a:stretch>
            <a:fillRect/>
          </a:stretch>
        </p:blipFill>
        <p:spPr bwMode="auto">
          <a:xfrm>
            <a:off x="4800600" y="4097338"/>
            <a:ext cx="36576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CFA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DFEED87-8DC2-26EC-C377-04E2F044C754}"/>
              </a:ext>
            </a:extLst>
          </p:cNvPr>
          <p:cNvSpPr>
            <a:spLocks noGrp="1" noChangeArrowheads="1"/>
          </p:cNvSpPr>
          <p:nvPr>
            <p:ph type="title"/>
          </p:nvPr>
        </p:nvSpPr>
        <p:spPr>
          <a:xfrm>
            <a:off x="4876800" y="228600"/>
            <a:ext cx="4114800" cy="1143000"/>
          </a:xfrm>
        </p:spPr>
        <p:txBody>
          <a:bodyPr/>
          <a:lstStyle/>
          <a:p>
            <a:pPr algn="l"/>
            <a:r>
              <a:rPr lang="en-US" altLang="en-US" sz="3200"/>
              <a:t>Thinning: A Tool for Restoring Diversity</a:t>
            </a:r>
          </a:p>
        </p:txBody>
      </p:sp>
      <p:sp>
        <p:nvSpPr>
          <p:cNvPr id="9219" name="Rectangle 3">
            <a:extLst>
              <a:ext uri="{FF2B5EF4-FFF2-40B4-BE49-F238E27FC236}">
                <a16:creationId xmlns:a16="http://schemas.microsoft.com/office/drawing/2014/main" id="{A201C2BF-C65F-2890-A64B-F13ACEE8B5F2}"/>
              </a:ext>
            </a:extLst>
          </p:cNvPr>
          <p:cNvSpPr>
            <a:spLocks noGrp="1" noChangeArrowheads="1"/>
          </p:cNvSpPr>
          <p:nvPr>
            <p:ph type="body" idx="1"/>
          </p:nvPr>
        </p:nvSpPr>
        <p:spPr>
          <a:xfrm>
            <a:off x="4800600" y="1600200"/>
            <a:ext cx="4267200" cy="5029200"/>
          </a:xfrm>
        </p:spPr>
        <p:txBody>
          <a:bodyPr/>
          <a:lstStyle/>
          <a:p>
            <a:pPr marL="287338" indent="-230188">
              <a:spcBef>
                <a:spcPts val="0"/>
              </a:spcBef>
              <a:defRPr/>
            </a:pPr>
            <a:r>
              <a:rPr lang="en-US" sz="2800" dirty="0">
                <a:ea typeface="+mn-ea"/>
              </a:rPr>
              <a:t>Short term:</a:t>
            </a:r>
          </a:p>
          <a:p>
            <a:pPr marL="565150" lvl="1" indent="-276225">
              <a:spcBef>
                <a:spcPts val="0"/>
              </a:spcBef>
              <a:defRPr/>
            </a:pPr>
            <a:r>
              <a:rPr lang="en-US" dirty="0"/>
              <a:t>Increase structural diversity</a:t>
            </a:r>
          </a:p>
          <a:p>
            <a:pPr marL="287338" indent="-230188">
              <a:spcBef>
                <a:spcPts val="600"/>
              </a:spcBef>
              <a:defRPr/>
            </a:pPr>
            <a:r>
              <a:rPr lang="en-US" sz="2800" dirty="0">
                <a:ea typeface="+mn-ea"/>
              </a:rPr>
              <a:t>Long term:</a:t>
            </a:r>
          </a:p>
          <a:p>
            <a:pPr marL="642938" lvl="1" indent="-301625">
              <a:lnSpc>
                <a:spcPct val="80000"/>
              </a:lnSpc>
              <a:spcAft>
                <a:spcPct val="20000"/>
              </a:spcAft>
              <a:defRPr/>
            </a:pPr>
            <a:r>
              <a:rPr lang="en-US" dirty="0"/>
              <a:t>Accelerate development of late-</a:t>
            </a:r>
            <a:r>
              <a:rPr lang="en-US" dirty="0" err="1"/>
              <a:t>seral</a:t>
            </a:r>
            <a:r>
              <a:rPr lang="en-US" dirty="0"/>
              <a:t> habitat</a:t>
            </a:r>
          </a:p>
          <a:p>
            <a:pPr marL="642938" lvl="1" indent="-301625">
              <a:lnSpc>
                <a:spcPct val="80000"/>
              </a:lnSpc>
              <a:spcAft>
                <a:spcPct val="20000"/>
              </a:spcAft>
              <a:defRPr/>
            </a:pPr>
            <a:r>
              <a:rPr lang="en-US" dirty="0"/>
              <a:t>Maintain structural diversity</a:t>
            </a:r>
          </a:p>
        </p:txBody>
      </p:sp>
      <p:pic>
        <p:nvPicPr>
          <p:cNvPr id="4100" name="Picture 5" descr="dcth2">
            <a:extLst>
              <a:ext uri="{FF2B5EF4-FFF2-40B4-BE49-F238E27FC236}">
                <a16:creationId xmlns:a16="http://schemas.microsoft.com/office/drawing/2014/main" id="{BC33F0AB-9211-5F61-26A5-7197A22A1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4791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AA91EDD8-60DE-3D0F-42CB-52FE07B7C954}"/>
              </a:ext>
            </a:extLst>
          </p:cNvPr>
          <p:cNvSpPr>
            <a:spLocks noChangeArrowheads="1"/>
          </p:cNvSpPr>
          <p:nvPr/>
        </p:nvSpPr>
        <p:spPr bwMode="auto">
          <a:xfrm>
            <a:off x="3581400" y="1676400"/>
            <a:ext cx="5181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84163" eaLnBrk="0" hangingPunct="0">
              <a:defRPr sz="3200">
                <a:solidFill>
                  <a:schemeClr val="tx1"/>
                </a:solidFill>
                <a:latin typeface="Comic Sans MS" panose="030F0702030302020204" pitchFamily="66" charset="0"/>
                <a:ea typeface="MS PGothic" panose="020B0600070205080204" pitchFamily="34" charset="-128"/>
              </a:defRPr>
            </a:lvl1pPr>
            <a:lvl2pPr marL="914400" indent="-284163"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pPr eaLnBrk="1" hangingPunct="1">
              <a:spcBef>
                <a:spcPts val="600"/>
              </a:spcBef>
              <a:spcAft>
                <a:spcPts val="600"/>
              </a:spcAft>
              <a:buFont typeface="Arial" panose="020B0604020202020204" pitchFamily="34" charset="0"/>
              <a:buChar char="•"/>
            </a:pPr>
            <a:r>
              <a:rPr lang="en-US" altLang="en-US" sz="2400"/>
              <a:t>Do differences in density reflect habitat </a:t>
            </a:r>
            <a:r>
              <a:rPr lang="en-US" altLang="en-US" sz="2400" i="1"/>
              <a:t>quality</a:t>
            </a:r>
            <a:r>
              <a:rPr lang="en-US" altLang="en-US" sz="2400"/>
              <a:t>?</a:t>
            </a:r>
          </a:p>
          <a:p>
            <a:pPr eaLnBrk="1" hangingPunct="1">
              <a:spcBef>
                <a:spcPts val="600"/>
              </a:spcBef>
              <a:spcAft>
                <a:spcPts val="600"/>
              </a:spcAft>
              <a:buFont typeface="Arial" panose="020B0604020202020204" pitchFamily="34" charset="0"/>
              <a:buChar char="•"/>
            </a:pPr>
            <a:r>
              <a:rPr lang="en-US" altLang="en-US" sz="2400"/>
              <a:t>Do fliers have lower fitness in thinned stands?</a:t>
            </a:r>
          </a:p>
          <a:p>
            <a:pPr lvl="1" eaLnBrk="1" hangingPunct="1">
              <a:buFont typeface="Wingdings" panose="05000000000000000000" pitchFamily="2" charset="2"/>
              <a:buChar char="Ø"/>
            </a:pPr>
            <a:r>
              <a:rPr lang="en-US" altLang="en-US" sz="2400"/>
              <a:t>Reproduction</a:t>
            </a:r>
          </a:p>
          <a:p>
            <a:pPr lvl="1" eaLnBrk="1" hangingPunct="1">
              <a:buFont typeface="Wingdings" panose="05000000000000000000" pitchFamily="2" charset="2"/>
              <a:buChar char="Ø"/>
            </a:pPr>
            <a:r>
              <a:rPr lang="en-US" altLang="en-US" sz="2400"/>
              <a:t>Survival</a:t>
            </a:r>
          </a:p>
          <a:p>
            <a:pPr eaLnBrk="1" hangingPunct="1">
              <a:spcBef>
                <a:spcPts val="600"/>
              </a:spcBef>
              <a:spcAft>
                <a:spcPts val="600"/>
              </a:spcAft>
              <a:buFont typeface="Arial" panose="020B0604020202020204" pitchFamily="34" charset="0"/>
              <a:buChar char="•"/>
            </a:pPr>
            <a:r>
              <a:rPr lang="en-US" altLang="en-US" sz="2400"/>
              <a:t>How long will it take for flier densities to recover?</a:t>
            </a:r>
          </a:p>
          <a:p>
            <a:pPr eaLnBrk="1" hangingPunct="1">
              <a:spcBef>
                <a:spcPts val="600"/>
              </a:spcBef>
              <a:spcAft>
                <a:spcPts val="600"/>
              </a:spcAft>
              <a:buFont typeface="Arial" panose="020B0604020202020204" pitchFamily="34" charset="0"/>
              <a:buChar char="•"/>
            </a:pPr>
            <a:r>
              <a:rPr lang="en-US" altLang="en-US" sz="2400"/>
              <a:t>Landscape-level question: Configuration or Composition?</a:t>
            </a:r>
          </a:p>
        </p:txBody>
      </p:sp>
      <p:sp>
        <p:nvSpPr>
          <p:cNvPr id="22530" name="Title 2">
            <a:extLst>
              <a:ext uri="{FF2B5EF4-FFF2-40B4-BE49-F238E27FC236}">
                <a16:creationId xmlns:a16="http://schemas.microsoft.com/office/drawing/2014/main" id="{6B599AA6-AF5A-D91D-E1A3-6E0EB1D8BFB8}"/>
              </a:ext>
            </a:extLst>
          </p:cNvPr>
          <p:cNvSpPr>
            <a:spLocks noGrp="1"/>
          </p:cNvSpPr>
          <p:nvPr>
            <p:ph type="title"/>
          </p:nvPr>
        </p:nvSpPr>
        <p:spPr>
          <a:xfrm>
            <a:off x="685800" y="381000"/>
            <a:ext cx="7772400" cy="914400"/>
          </a:xfrm>
        </p:spPr>
        <p:txBody>
          <a:bodyPr/>
          <a:lstStyle/>
          <a:p>
            <a:r>
              <a:rPr lang="en-US" altLang="en-US"/>
              <a:t>Yet to Learn…</a:t>
            </a:r>
          </a:p>
        </p:txBody>
      </p:sp>
      <p:pic>
        <p:nvPicPr>
          <p:cNvPr id="22531" name="Picture 4" descr="Picture 024">
            <a:extLst>
              <a:ext uri="{FF2B5EF4-FFF2-40B4-BE49-F238E27FC236}">
                <a16:creationId xmlns:a16="http://schemas.microsoft.com/office/drawing/2014/main" id="{77D64530-9590-4EC8-8685-CD1245C2F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67" r="22501"/>
          <a:stretch>
            <a:fillRect/>
          </a:stretch>
        </p:blipFill>
        <p:spPr bwMode="auto">
          <a:xfrm>
            <a:off x="228600" y="1447800"/>
            <a:ext cx="3305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a:extLst>
              <a:ext uri="{FF2B5EF4-FFF2-40B4-BE49-F238E27FC236}">
                <a16:creationId xmlns:a16="http://schemas.microsoft.com/office/drawing/2014/main" id="{B23D8A85-B74E-E2A9-71B2-CF93AA4F6B75}"/>
              </a:ext>
            </a:extLst>
          </p:cNvPr>
          <p:cNvSpPr>
            <a:spLocks noGrp="1"/>
          </p:cNvSpPr>
          <p:nvPr>
            <p:ph type="title"/>
          </p:nvPr>
        </p:nvSpPr>
        <p:spPr>
          <a:xfrm>
            <a:off x="4114800" y="381000"/>
            <a:ext cx="4343400" cy="1143000"/>
          </a:xfrm>
        </p:spPr>
        <p:txBody>
          <a:bodyPr/>
          <a:lstStyle/>
          <a:p>
            <a:r>
              <a:rPr lang="en-US" altLang="en-US"/>
              <a:t>Management Implications</a:t>
            </a:r>
          </a:p>
        </p:txBody>
      </p:sp>
      <p:sp>
        <p:nvSpPr>
          <p:cNvPr id="23554" name="TextBox 3">
            <a:extLst>
              <a:ext uri="{FF2B5EF4-FFF2-40B4-BE49-F238E27FC236}">
                <a16:creationId xmlns:a16="http://schemas.microsoft.com/office/drawing/2014/main" id="{26EB218B-F745-3BA3-E059-A75A5F03A808}"/>
              </a:ext>
            </a:extLst>
          </p:cNvPr>
          <p:cNvSpPr txBox="1">
            <a:spLocks noChangeArrowheads="1"/>
          </p:cNvSpPr>
          <p:nvPr/>
        </p:nvSpPr>
        <p:spPr bwMode="auto">
          <a:xfrm>
            <a:off x="3962400" y="1828800"/>
            <a:ext cx="5181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pPr>
              <a:spcBef>
                <a:spcPts val="600"/>
              </a:spcBef>
              <a:spcAft>
                <a:spcPts val="600"/>
              </a:spcAft>
              <a:buFont typeface="Arial" panose="020B0604020202020204" pitchFamily="34" charset="0"/>
              <a:buChar char="•"/>
            </a:pPr>
            <a:r>
              <a:rPr lang="en-US" altLang="en-US" sz="2800"/>
              <a:t>If goal is to maintain flying squirrel habitat, thinning may be incompatible in </a:t>
            </a:r>
            <a:r>
              <a:rPr lang="en-US" altLang="en-US" sz="2800" b="1"/>
              <a:t>short- term</a:t>
            </a:r>
          </a:p>
          <a:p>
            <a:pPr>
              <a:spcBef>
                <a:spcPts val="600"/>
              </a:spcBef>
              <a:spcAft>
                <a:spcPts val="600"/>
              </a:spcAft>
              <a:buFont typeface="Arial" panose="020B0604020202020204" pitchFamily="34" charset="0"/>
              <a:buChar char="•"/>
            </a:pPr>
            <a:r>
              <a:rPr lang="en-US" altLang="en-US" sz="2800"/>
              <a:t>Long term…?</a:t>
            </a:r>
          </a:p>
          <a:p>
            <a:pPr>
              <a:spcBef>
                <a:spcPts val="600"/>
              </a:spcBef>
              <a:spcAft>
                <a:spcPts val="600"/>
              </a:spcAft>
              <a:buFont typeface="Arial" panose="020B0604020202020204" pitchFamily="34" charset="0"/>
              <a:buChar char="•"/>
            </a:pPr>
            <a:r>
              <a:rPr lang="en-US" altLang="en-US" sz="2800"/>
              <a:t>There are always Winners and </a:t>
            </a:r>
            <a:r>
              <a:rPr lang="en-US" altLang="en-US"/>
              <a:t>Losers</a:t>
            </a:r>
          </a:p>
        </p:txBody>
      </p:sp>
      <p:grpSp>
        <p:nvGrpSpPr>
          <p:cNvPr id="23555" name="Group 7">
            <a:extLst>
              <a:ext uri="{FF2B5EF4-FFF2-40B4-BE49-F238E27FC236}">
                <a16:creationId xmlns:a16="http://schemas.microsoft.com/office/drawing/2014/main" id="{EFC28A33-F7D4-3D94-80EC-403C46262DCC}"/>
              </a:ext>
            </a:extLst>
          </p:cNvPr>
          <p:cNvGrpSpPr>
            <a:grpSpLocks/>
          </p:cNvGrpSpPr>
          <p:nvPr/>
        </p:nvGrpSpPr>
        <p:grpSpPr bwMode="auto">
          <a:xfrm>
            <a:off x="304800" y="838200"/>
            <a:ext cx="3690938" cy="5502275"/>
            <a:chOff x="304800" y="838200"/>
            <a:chExt cx="3691354" cy="5502274"/>
          </a:xfrm>
        </p:grpSpPr>
        <p:pic>
          <p:nvPicPr>
            <p:cNvPr id="23556" name="Picture 2" descr="Image 11255">
              <a:extLst>
                <a:ext uri="{FF2B5EF4-FFF2-40B4-BE49-F238E27FC236}">
                  <a16:creationId xmlns:a16="http://schemas.microsoft.com/office/drawing/2014/main" id="{DD379D98-465F-931D-D2A2-572EA594C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3668182" cy="550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5">
              <a:extLst>
                <a:ext uri="{FF2B5EF4-FFF2-40B4-BE49-F238E27FC236}">
                  <a16:creationId xmlns:a16="http://schemas.microsoft.com/office/drawing/2014/main" id="{CE79E118-F53E-3340-C434-E36016B68106}"/>
                </a:ext>
              </a:extLst>
            </p:cNvPr>
            <p:cNvSpPr txBox="1">
              <a:spLocks noChangeArrowheads="1"/>
            </p:cNvSpPr>
            <p:nvPr/>
          </p:nvSpPr>
          <p:spPr bwMode="auto">
            <a:xfrm rot="-5400000">
              <a:off x="2874377" y="5202823"/>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1600">
                  <a:solidFill>
                    <a:srgbClr val="FFC000"/>
                  </a:solidFill>
                </a:rPr>
                <a:t>© Larry Master</a:t>
              </a:r>
              <a:endParaRPr lang="en-US"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ext Box 5">
            <a:extLst>
              <a:ext uri="{FF2B5EF4-FFF2-40B4-BE49-F238E27FC236}">
                <a16:creationId xmlns:a16="http://schemas.microsoft.com/office/drawing/2014/main" id="{BFBAD362-4B27-7FA0-B630-9C346D2BA514}"/>
              </a:ext>
            </a:extLst>
          </p:cNvPr>
          <p:cNvSpPr txBox="1">
            <a:spLocks noChangeArrowheads="1"/>
          </p:cNvSpPr>
          <p:nvPr/>
        </p:nvSpPr>
        <p:spPr bwMode="auto">
          <a:xfrm>
            <a:off x="685800" y="4267200"/>
            <a:ext cx="33337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2800" b="1"/>
              <a:t>Decreasers:</a:t>
            </a:r>
          </a:p>
          <a:p>
            <a:r>
              <a:rPr lang="en-US" altLang="en-US" sz="2800"/>
              <a:t>Trowbridge’s Shrew</a:t>
            </a:r>
          </a:p>
          <a:p>
            <a:r>
              <a:rPr lang="en-US" altLang="en-US" sz="2800"/>
              <a:t>Pacific Shrew</a:t>
            </a:r>
          </a:p>
          <a:p>
            <a:r>
              <a:rPr lang="en-US" altLang="en-US" sz="2800"/>
              <a:t>Red-backed Vole</a:t>
            </a:r>
          </a:p>
          <a:p>
            <a:r>
              <a:rPr lang="en-US" altLang="en-US" sz="2800"/>
              <a:t>Flying Squirrel</a:t>
            </a:r>
          </a:p>
        </p:txBody>
      </p:sp>
      <p:sp>
        <p:nvSpPr>
          <p:cNvPr id="1026" name="Text Box 6">
            <a:extLst>
              <a:ext uri="{FF2B5EF4-FFF2-40B4-BE49-F238E27FC236}">
                <a16:creationId xmlns:a16="http://schemas.microsoft.com/office/drawing/2014/main" id="{0347A059-EFEB-DD0E-7CD9-41A36FE16FBC}"/>
              </a:ext>
            </a:extLst>
          </p:cNvPr>
          <p:cNvSpPr txBox="1">
            <a:spLocks noChangeArrowheads="1"/>
          </p:cNvSpPr>
          <p:nvPr/>
        </p:nvSpPr>
        <p:spPr bwMode="auto">
          <a:xfrm>
            <a:off x="762000" y="1981200"/>
            <a:ext cx="24431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2800" b="1"/>
              <a:t>Increasers:</a:t>
            </a:r>
          </a:p>
          <a:p>
            <a:r>
              <a:rPr lang="en-US" altLang="en-US" sz="2800"/>
              <a:t>Chipmunk</a:t>
            </a:r>
          </a:p>
          <a:p>
            <a:r>
              <a:rPr lang="en-US" altLang="en-US" sz="2800"/>
              <a:t>Deer Mouse</a:t>
            </a:r>
          </a:p>
          <a:p>
            <a:r>
              <a:rPr lang="en-US" altLang="en-US" sz="2800"/>
              <a:t>Creeping Vole</a:t>
            </a:r>
          </a:p>
        </p:txBody>
      </p:sp>
      <p:graphicFrame>
        <p:nvGraphicFramePr>
          <p:cNvPr id="1027" name="Object 19">
            <a:extLst>
              <a:ext uri="{FF2B5EF4-FFF2-40B4-BE49-F238E27FC236}">
                <a16:creationId xmlns:a16="http://schemas.microsoft.com/office/drawing/2014/main" id="{5A05AA6D-0E20-54FF-705F-487589475C67}"/>
              </a:ext>
            </a:extLst>
          </p:cNvPr>
          <p:cNvGraphicFramePr>
            <a:graphicFrameLocks noGrp="1" noChangeAspect="1"/>
          </p:cNvGraphicFramePr>
          <p:nvPr/>
        </p:nvGraphicFramePr>
        <p:xfrm>
          <a:off x="4495800" y="4191000"/>
          <a:ext cx="4495800" cy="2455863"/>
        </p:xfrm>
        <a:graphic>
          <a:graphicData uri="http://schemas.openxmlformats.org/presentationml/2006/ole">
            <mc:AlternateContent xmlns:mc="http://schemas.openxmlformats.org/markup-compatibility/2006">
              <mc:Choice xmlns:v="urn:schemas-microsoft-com:vml" Requires="v">
                <p:oleObj name="Chart" r:id="rId2" imgW="3263900" imgH="1676400" progId="Excel.Sheet.8">
                  <p:embed/>
                </p:oleObj>
              </mc:Choice>
              <mc:Fallback>
                <p:oleObj name="Chart" r:id="rId2" imgW="3263900" imgH="1676400" progId="Excel.Sheet.8">
                  <p:embed/>
                  <p:pic>
                    <p:nvPicPr>
                      <p:cNvPr id="0" name="Object 1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91000"/>
                        <a:ext cx="449580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28" name="Object 23">
            <a:extLst>
              <a:ext uri="{FF2B5EF4-FFF2-40B4-BE49-F238E27FC236}">
                <a16:creationId xmlns:a16="http://schemas.microsoft.com/office/drawing/2014/main" id="{1EA85052-8060-EA4A-5470-30B2636D3A78}"/>
              </a:ext>
            </a:extLst>
          </p:cNvPr>
          <p:cNvGraphicFramePr>
            <a:graphicFrameLocks noGrp="1" noChangeAspect="1"/>
          </p:cNvGraphicFramePr>
          <p:nvPr/>
        </p:nvGraphicFramePr>
        <p:xfrm>
          <a:off x="4495800" y="1752600"/>
          <a:ext cx="4419600" cy="2209800"/>
        </p:xfrm>
        <a:graphic>
          <a:graphicData uri="http://schemas.openxmlformats.org/presentationml/2006/ole">
            <mc:AlternateContent xmlns:mc="http://schemas.openxmlformats.org/markup-compatibility/2006">
              <mc:Choice xmlns:v="urn:schemas-microsoft-com:vml" Requires="v">
                <p:oleObj name="Chart" r:id="rId4" imgW="3289300" imgH="1701800" progId="Excel.Sheet.8">
                  <p:embed/>
                </p:oleObj>
              </mc:Choice>
              <mc:Fallback>
                <p:oleObj name="Chart" r:id="rId4" imgW="3289300" imgH="1701800" progId="Excel.Sheet.8">
                  <p:embed/>
                  <p:pic>
                    <p:nvPicPr>
                      <p:cNvPr id="0" name="Object 2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752600"/>
                        <a:ext cx="441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9" name="Title 7">
            <a:extLst>
              <a:ext uri="{FF2B5EF4-FFF2-40B4-BE49-F238E27FC236}">
                <a16:creationId xmlns:a16="http://schemas.microsoft.com/office/drawing/2014/main" id="{324644EC-F756-7CD5-7530-331C898031C2}"/>
              </a:ext>
            </a:extLst>
          </p:cNvPr>
          <p:cNvSpPr>
            <a:spLocks noGrp="1"/>
          </p:cNvSpPr>
          <p:nvPr>
            <p:ph type="title"/>
          </p:nvPr>
        </p:nvSpPr>
        <p:spPr>
          <a:xfrm>
            <a:off x="685800" y="228600"/>
            <a:ext cx="7772400" cy="1524000"/>
          </a:xfrm>
        </p:spPr>
        <p:txBody>
          <a:bodyPr/>
          <a:lstStyle/>
          <a:p>
            <a:r>
              <a:rPr lang="en-US" altLang="en-US"/>
              <a:t>YSTDS: Small Mammal Responses </a:t>
            </a:r>
            <a:br>
              <a:rPr lang="en-US" altLang="en-US"/>
            </a:br>
            <a:r>
              <a:rPr lang="en-US" altLang="en-US"/>
              <a:t>12 Years After Thinning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9A53DB2-790C-1093-CE6E-22E93C047136}"/>
              </a:ext>
            </a:extLst>
          </p:cNvPr>
          <p:cNvSpPr>
            <a:spLocks noGrp="1"/>
          </p:cNvSpPr>
          <p:nvPr>
            <p:ph type="title"/>
          </p:nvPr>
        </p:nvSpPr>
        <p:spPr>
          <a:xfrm>
            <a:off x="685800" y="228600"/>
            <a:ext cx="8077200" cy="1447800"/>
          </a:xfrm>
        </p:spPr>
        <p:txBody>
          <a:bodyPr/>
          <a:lstStyle/>
          <a:p>
            <a:pPr marL="342900" indent="-342900"/>
            <a:r>
              <a:rPr lang="en-US" altLang="en-US"/>
              <a:t>YSTDS: Response of Song Birds to Thinning</a:t>
            </a:r>
          </a:p>
        </p:txBody>
      </p:sp>
      <p:sp>
        <p:nvSpPr>
          <p:cNvPr id="24578" name="Rectangle 3">
            <a:extLst>
              <a:ext uri="{FF2B5EF4-FFF2-40B4-BE49-F238E27FC236}">
                <a16:creationId xmlns:a16="http://schemas.microsoft.com/office/drawing/2014/main" id="{12FA728B-79A9-25BF-0C7D-739429F3B7B5}"/>
              </a:ext>
            </a:extLst>
          </p:cNvPr>
          <p:cNvSpPr>
            <a:spLocks noGrp="1" noChangeArrowheads="1"/>
          </p:cNvSpPr>
          <p:nvPr>
            <p:ph idx="1"/>
          </p:nvPr>
        </p:nvSpPr>
        <p:spPr>
          <a:xfrm>
            <a:off x="3810000" y="2286000"/>
            <a:ext cx="5029200" cy="4343400"/>
          </a:xfrm>
        </p:spPr>
        <p:txBody>
          <a:bodyPr/>
          <a:lstStyle/>
          <a:p>
            <a:pPr marL="301625" lvl="1" indent="-301625">
              <a:lnSpc>
                <a:spcPct val="80000"/>
              </a:lnSpc>
              <a:spcBef>
                <a:spcPts val="600"/>
              </a:spcBef>
              <a:spcAft>
                <a:spcPts val="600"/>
              </a:spcAft>
              <a:buFont typeface="Arial" panose="020B0604020202020204" pitchFamily="34" charset="0"/>
              <a:buChar char="•"/>
            </a:pPr>
            <a:r>
              <a:rPr lang="en-US" altLang="en-US" sz="3000"/>
              <a:t>Increases in species associated with open canopy conditions</a:t>
            </a:r>
          </a:p>
          <a:p>
            <a:pPr marL="301625" lvl="1" indent="-301625">
              <a:lnSpc>
                <a:spcPct val="80000"/>
              </a:lnSpc>
              <a:spcBef>
                <a:spcPts val="600"/>
              </a:spcBef>
              <a:spcAft>
                <a:spcPts val="600"/>
              </a:spcAft>
              <a:buFont typeface="Arial" panose="020B0604020202020204" pitchFamily="34" charset="0"/>
              <a:buChar char="•"/>
            </a:pPr>
            <a:r>
              <a:rPr lang="en-US" altLang="en-US" sz="3000"/>
              <a:t>Decreases in species associated with dense, closed conifer canopy</a:t>
            </a:r>
          </a:p>
          <a:p>
            <a:pPr marL="301625" lvl="1" indent="-301625">
              <a:lnSpc>
                <a:spcPct val="80000"/>
              </a:lnSpc>
              <a:spcBef>
                <a:spcPts val="600"/>
              </a:spcBef>
              <a:spcAft>
                <a:spcPts val="600"/>
              </a:spcAft>
              <a:buFont typeface="Arial" panose="020B0604020202020204" pitchFamily="34" charset="0"/>
              <a:buChar char="•"/>
            </a:pPr>
            <a:r>
              <a:rPr lang="en-US" altLang="en-US" sz="3000"/>
              <a:t>Overall increase in species richness </a:t>
            </a:r>
          </a:p>
        </p:txBody>
      </p:sp>
      <p:pic>
        <p:nvPicPr>
          <p:cNvPr id="24579" name="Picture 4" descr="PSFL singing">
            <a:extLst>
              <a:ext uri="{FF2B5EF4-FFF2-40B4-BE49-F238E27FC236}">
                <a16:creationId xmlns:a16="http://schemas.microsoft.com/office/drawing/2014/main" id="{15798CB9-924C-242D-9634-39605B39D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33575"/>
            <a:ext cx="29495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F6EF297D-1F54-6EDF-81FA-81D49FA930AF}"/>
              </a:ext>
            </a:extLst>
          </p:cNvPr>
          <p:cNvSpPr>
            <a:spLocks noGrp="1"/>
          </p:cNvSpPr>
          <p:nvPr>
            <p:ph type="title"/>
          </p:nvPr>
        </p:nvSpPr>
        <p:spPr>
          <a:xfrm>
            <a:off x="3581400" y="304800"/>
            <a:ext cx="4953000" cy="914400"/>
          </a:xfrm>
        </p:spPr>
        <p:txBody>
          <a:bodyPr/>
          <a:lstStyle/>
          <a:p>
            <a:r>
              <a:rPr lang="en-US" altLang="en-US"/>
              <a:t>Conclusions</a:t>
            </a:r>
          </a:p>
        </p:txBody>
      </p:sp>
      <p:sp>
        <p:nvSpPr>
          <p:cNvPr id="25602" name="Content Placeholder 3">
            <a:extLst>
              <a:ext uri="{FF2B5EF4-FFF2-40B4-BE49-F238E27FC236}">
                <a16:creationId xmlns:a16="http://schemas.microsoft.com/office/drawing/2014/main" id="{DFBE63BD-E0DC-F5BD-2E14-FEB7F0DCDF73}"/>
              </a:ext>
            </a:extLst>
          </p:cNvPr>
          <p:cNvSpPr>
            <a:spLocks noGrp="1"/>
          </p:cNvSpPr>
          <p:nvPr>
            <p:ph idx="1"/>
          </p:nvPr>
        </p:nvSpPr>
        <p:spPr>
          <a:xfrm>
            <a:off x="3886200" y="1219200"/>
            <a:ext cx="5029200" cy="3886200"/>
          </a:xfrm>
        </p:spPr>
        <p:txBody>
          <a:bodyPr/>
          <a:lstStyle/>
          <a:p>
            <a:pPr>
              <a:spcBef>
                <a:spcPts val="600"/>
              </a:spcBef>
              <a:spcAft>
                <a:spcPts val="1200"/>
              </a:spcAft>
            </a:pPr>
            <a:r>
              <a:rPr lang="en-US" altLang="en-US" sz="2800"/>
              <a:t>Thinning is a valuable tool for enhancing diversity in managed forests</a:t>
            </a:r>
          </a:p>
          <a:p>
            <a:r>
              <a:rPr lang="en-US" altLang="en-US" sz="2800"/>
              <a:t>Important to consider </a:t>
            </a:r>
            <a:r>
              <a:rPr lang="en-US" altLang="en-US" sz="2800" b="1"/>
              <a:t>landscape context</a:t>
            </a:r>
            <a:r>
              <a:rPr lang="en-US" altLang="en-US" sz="2800"/>
              <a:t> to manage conflict between short- and long-term habitat requirements</a:t>
            </a:r>
          </a:p>
        </p:txBody>
      </p:sp>
      <p:pic>
        <p:nvPicPr>
          <p:cNvPr id="25603" name="Picture 2" descr="Image 11259">
            <a:extLst>
              <a:ext uri="{FF2B5EF4-FFF2-40B4-BE49-F238E27FC236}">
                <a16:creationId xmlns:a16="http://schemas.microsoft.com/office/drawing/2014/main" id="{75A7C2E1-1D80-3F3B-B826-66108EC26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4406" y="162719"/>
            <a:ext cx="20939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WilsonRiverWIWA.jpg">
            <a:extLst>
              <a:ext uri="{FF2B5EF4-FFF2-40B4-BE49-F238E27FC236}">
                <a16:creationId xmlns:a16="http://schemas.microsoft.com/office/drawing/2014/main" id="{6E9A488F-7DA2-94E9-B462-76561FBE40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297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078.JPG">
            <a:extLst>
              <a:ext uri="{FF2B5EF4-FFF2-40B4-BE49-F238E27FC236}">
                <a16:creationId xmlns:a16="http://schemas.microsoft.com/office/drawing/2014/main" id="{20C64BB6-EA39-F6C1-BF50-AA8D395C67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113338"/>
            <a:ext cx="28956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3">
            <a:extLst>
              <a:ext uri="{FF2B5EF4-FFF2-40B4-BE49-F238E27FC236}">
                <a16:creationId xmlns:a16="http://schemas.microsoft.com/office/drawing/2014/main" id="{42687A29-F5F9-9FE9-54D1-380138D2B292}"/>
              </a:ext>
            </a:extLst>
          </p:cNvPr>
          <p:cNvGrpSpPr>
            <a:grpSpLocks/>
          </p:cNvGrpSpPr>
          <p:nvPr/>
        </p:nvGrpSpPr>
        <p:grpSpPr bwMode="auto">
          <a:xfrm>
            <a:off x="1295400" y="1143000"/>
            <a:ext cx="7315200" cy="4876800"/>
            <a:chOff x="1066800" y="1600200"/>
            <a:chExt cx="7315200" cy="4876800"/>
          </a:xfrm>
        </p:grpSpPr>
        <p:pic>
          <p:nvPicPr>
            <p:cNvPr id="26626" name="Picture 2" descr="Image 11256">
              <a:extLst>
                <a:ext uri="{FF2B5EF4-FFF2-40B4-BE49-F238E27FC236}">
                  <a16:creationId xmlns:a16="http://schemas.microsoft.com/office/drawing/2014/main" id="{5A89A508-D865-BA30-8A09-EE25E6303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a:extLst>
                <a:ext uri="{FF2B5EF4-FFF2-40B4-BE49-F238E27FC236}">
                  <a16:creationId xmlns:a16="http://schemas.microsoft.com/office/drawing/2014/main" id="{00A1E881-F286-5F26-485A-F1A6F4F37114}"/>
                </a:ext>
              </a:extLst>
            </p:cNvPr>
            <p:cNvSpPr txBox="1">
              <a:spLocks noChangeArrowheads="1"/>
            </p:cNvSpPr>
            <p:nvPr/>
          </p:nvSpPr>
          <p:spPr bwMode="auto">
            <a:xfrm rot="-5400000">
              <a:off x="7217777" y="5355223"/>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1600">
                  <a:solidFill>
                    <a:srgbClr val="FFC000"/>
                  </a:solidFill>
                </a:rPr>
                <a:t>© Larry Master</a:t>
              </a:r>
              <a:endParaRPr lang="en-US"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Picture 7" descr="woods">
            <a:extLst>
              <a:ext uri="{FF2B5EF4-FFF2-40B4-BE49-F238E27FC236}">
                <a16:creationId xmlns:a16="http://schemas.microsoft.com/office/drawing/2014/main" id="{76895ACD-01BC-D240-7B93-974C1088E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404" t="2643" r="28745" b="2203"/>
          <a:stretch>
            <a:fillRect/>
          </a:stretch>
        </p:blipFill>
        <p:spPr bwMode="auto">
          <a:xfrm>
            <a:off x="0" y="0"/>
            <a:ext cx="4572000"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okout Creek OG020.JPG">
            <a:extLst>
              <a:ext uri="{FF2B5EF4-FFF2-40B4-BE49-F238E27FC236}">
                <a16:creationId xmlns:a16="http://schemas.microsoft.com/office/drawing/2014/main" id="{68914079-A95F-1FB9-5873-18593382B4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25713"/>
            <a:ext cx="601980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ent Arrow 18">
            <a:extLst>
              <a:ext uri="{FF2B5EF4-FFF2-40B4-BE49-F238E27FC236}">
                <a16:creationId xmlns:a16="http://schemas.microsoft.com/office/drawing/2014/main" id="{0E4A8DE7-FC75-D352-5358-1BC2816BFBF5}"/>
              </a:ext>
            </a:extLst>
          </p:cNvPr>
          <p:cNvSpPr/>
          <p:nvPr/>
        </p:nvSpPr>
        <p:spPr bwMode="auto">
          <a:xfrm rot="5400000">
            <a:off x="4991100" y="723900"/>
            <a:ext cx="1562100" cy="15621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ea typeface="+mn-ea"/>
            </a:endParaRPr>
          </a:p>
        </p:txBody>
      </p:sp>
      <p:sp>
        <p:nvSpPr>
          <p:cNvPr id="20" name="TextBox 19">
            <a:extLst>
              <a:ext uri="{FF2B5EF4-FFF2-40B4-BE49-F238E27FC236}">
                <a16:creationId xmlns:a16="http://schemas.microsoft.com/office/drawing/2014/main" id="{DE450523-D83C-28F3-03DD-419C534BDC32}"/>
              </a:ext>
            </a:extLst>
          </p:cNvPr>
          <p:cNvSpPr txBox="1">
            <a:spLocks noChangeArrowheads="1"/>
          </p:cNvSpPr>
          <p:nvPr/>
        </p:nvSpPr>
        <p:spPr bwMode="auto">
          <a:xfrm>
            <a:off x="6781800" y="914400"/>
            <a:ext cx="137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4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3">
            <a:extLst>
              <a:ext uri="{FF2B5EF4-FFF2-40B4-BE49-F238E27FC236}">
                <a16:creationId xmlns:a16="http://schemas.microsoft.com/office/drawing/2014/main" id="{01C59BD8-9CB7-0DEB-BBC9-F710D7440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ext Box 6">
            <a:extLst>
              <a:ext uri="{FF2B5EF4-FFF2-40B4-BE49-F238E27FC236}">
                <a16:creationId xmlns:a16="http://schemas.microsoft.com/office/drawing/2014/main" id="{71867E5D-6AD3-3796-C916-59826C205290}"/>
              </a:ext>
            </a:extLst>
          </p:cNvPr>
          <p:cNvSpPr txBox="1">
            <a:spLocks noChangeArrowheads="1"/>
          </p:cNvSpPr>
          <p:nvPr/>
        </p:nvSpPr>
        <p:spPr bwMode="auto">
          <a:xfrm>
            <a:off x="381000" y="457200"/>
            <a:ext cx="8382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r>
              <a:rPr lang="en-US" altLang="en-US" sz="2800" b="1"/>
              <a:t>The Young Stand Thinning &amp; Diversity Study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CB67083-D815-1BFC-0778-A4FB01F09FD9}"/>
              </a:ext>
            </a:extLst>
          </p:cNvPr>
          <p:cNvSpPr>
            <a:spLocks noGrp="1" noChangeArrowheads="1"/>
          </p:cNvSpPr>
          <p:nvPr>
            <p:ph type="title"/>
          </p:nvPr>
        </p:nvSpPr>
        <p:spPr>
          <a:xfrm>
            <a:off x="1143000" y="457200"/>
            <a:ext cx="7543800" cy="990600"/>
          </a:xfrm>
        </p:spPr>
        <p:txBody>
          <a:bodyPr/>
          <a:lstStyle/>
          <a:p>
            <a:pPr algn="r"/>
            <a:r>
              <a:rPr lang="en-US" altLang="en-US"/>
              <a:t>Questions of Interest</a:t>
            </a:r>
          </a:p>
        </p:txBody>
      </p:sp>
      <p:sp>
        <p:nvSpPr>
          <p:cNvPr id="7170" name="Rectangle 3">
            <a:extLst>
              <a:ext uri="{FF2B5EF4-FFF2-40B4-BE49-F238E27FC236}">
                <a16:creationId xmlns:a16="http://schemas.microsoft.com/office/drawing/2014/main" id="{FA6F9A85-ECCB-E363-A872-7DBD86A05BF8}"/>
              </a:ext>
            </a:extLst>
          </p:cNvPr>
          <p:cNvSpPr>
            <a:spLocks noGrp="1" noChangeArrowheads="1"/>
          </p:cNvSpPr>
          <p:nvPr>
            <p:ph type="body" idx="1"/>
          </p:nvPr>
        </p:nvSpPr>
        <p:spPr>
          <a:xfrm>
            <a:off x="3657600" y="1676400"/>
            <a:ext cx="5181600" cy="4343400"/>
          </a:xfrm>
        </p:spPr>
        <p:txBody>
          <a:bodyPr/>
          <a:lstStyle/>
          <a:p>
            <a:pPr>
              <a:lnSpc>
                <a:spcPct val="90000"/>
              </a:lnSpc>
              <a:spcBef>
                <a:spcPts val="1200"/>
              </a:spcBef>
              <a:spcAft>
                <a:spcPts val="1200"/>
              </a:spcAft>
            </a:pPr>
            <a:r>
              <a:rPr lang="en-US" altLang="en-US"/>
              <a:t>How can thinning be adapted to meet diversity goals?</a:t>
            </a:r>
          </a:p>
          <a:p>
            <a:pPr>
              <a:lnSpc>
                <a:spcPct val="90000"/>
              </a:lnSpc>
              <a:spcBef>
                <a:spcPts val="1200"/>
              </a:spcBef>
              <a:spcAft>
                <a:spcPts val="1200"/>
              </a:spcAft>
            </a:pPr>
            <a:r>
              <a:rPr lang="en-US" altLang="en-US"/>
              <a:t>What is the effect of different patterns and intensities of thinning on responses of management concern?</a:t>
            </a:r>
          </a:p>
        </p:txBody>
      </p:sp>
      <p:pic>
        <p:nvPicPr>
          <p:cNvPr id="7171" name="Picture 2" descr="http://andrewsforest.oregonstate.edu/research/related/ccem/yst/gifs/heevy.jpg">
            <a:extLst>
              <a:ext uri="{FF2B5EF4-FFF2-40B4-BE49-F238E27FC236}">
                <a16:creationId xmlns:a16="http://schemas.microsoft.com/office/drawing/2014/main" id="{2CC1A397-88B9-AF56-737B-04E03F97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4034"/>
          <a:stretch>
            <a:fillRect/>
          </a:stretch>
        </p:blipFill>
        <p:spPr bwMode="auto">
          <a:xfrm>
            <a:off x="355600" y="1447800"/>
            <a:ext cx="31273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5E90ED83-5B37-CAE5-5BA1-9670F1811711}"/>
              </a:ext>
            </a:extLst>
          </p:cNvPr>
          <p:cNvSpPr>
            <a:spLocks noGrp="1" noChangeArrowheads="1"/>
          </p:cNvSpPr>
          <p:nvPr>
            <p:ph type="title"/>
          </p:nvPr>
        </p:nvSpPr>
        <p:spPr>
          <a:xfrm>
            <a:off x="4038600" y="914400"/>
            <a:ext cx="4724400" cy="990600"/>
          </a:xfrm>
        </p:spPr>
        <p:txBody>
          <a:bodyPr/>
          <a:lstStyle/>
          <a:p>
            <a:pPr algn="l"/>
            <a:r>
              <a:rPr lang="en-US" altLang="en-US" sz="3200"/>
              <a:t>Long-Term Questions</a:t>
            </a:r>
          </a:p>
        </p:txBody>
      </p:sp>
      <p:sp>
        <p:nvSpPr>
          <p:cNvPr id="8194" name="Rectangle 3">
            <a:extLst>
              <a:ext uri="{FF2B5EF4-FFF2-40B4-BE49-F238E27FC236}">
                <a16:creationId xmlns:a16="http://schemas.microsoft.com/office/drawing/2014/main" id="{AE5F6160-311B-2662-7082-EEF545D4B9CF}"/>
              </a:ext>
            </a:extLst>
          </p:cNvPr>
          <p:cNvSpPr>
            <a:spLocks noGrp="1" noChangeArrowheads="1"/>
          </p:cNvSpPr>
          <p:nvPr>
            <p:ph type="body" idx="1"/>
          </p:nvPr>
        </p:nvSpPr>
        <p:spPr>
          <a:xfrm>
            <a:off x="3886200" y="2057400"/>
            <a:ext cx="5029200" cy="3048000"/>
          </a:xfrm>
        </p:spPr>
        <p:txBody>
          <a:bodyPr/>
          <a:lstStyle/>
          <a:p>
            <a:pPr marL="227013" indent="-227013">
              <a:lnSpc>
                <a:spcPct val="90000"/>
              </a:lnSpc>
              <a:spcBef>
                <a:spcPts val="1200"/>
              </a:spcBef>
              <a:spcAft>
                <a:spcPts val="1200"/>
              </a:spcAft>
            </a:pPr>
            <a:r>
              <a:rPr lang="en-US" altLang="en-US"/>
              <a:t>Will response direction change over time?</a:t>
            </a:r>
          </a:p>
          <a:p>
            <a:pPr marL="227013" indent="-227013">
              <a:lnSpc>
                <a:spcPct val="90000"/>
              </a:lnSpc>
              <a:spcBef>
                <a:spcPts val="1200"/>
              </a:spcBef>
              <a:spcAft>
                <a:spcPts val="1200"/>
              </a:spcAft>
            </a:pPr>
            <a:r>
              <a:rPr lang="en-US" altLang="en-US"/>
              <a:t> How soon will thinned stands support old forest wildlife species?</a:t>
            </a:r>
          </a:p>
        </p:txBody>
      </p:sp>
      <p:pic>
        <p:nvPicPr>
          <p:cNvPr id="8195" name="Picture 6" descr="beaver flat">
            <a:extLst>
              <a:ext uri="{FF2B5EF4-FFF2-40B4-BE49-F238E27FC236}">
                <a16:creationId xmlns:a16="http://schemas.microsoft.com/office/drawing/2014/main" id="{462F6BFB-B765-53CD-AE40-67C5C4795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34591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CFA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AB0078C-2D31-6E5A-4AC0-622A101BDCEF}"/>
              </a:ext>
            </a:extLst>
          </p:cNvPr>
          <p:cNvSpPr>
            <a:spLocks noGrp="1" noChangeArrowheads="1"/>
          </p:cNvSpPr>
          <p:nvPr>
            <p:ph type="title"/>
          </p:nvPr>
        </p:nvSpPr>
        <p:spPr/>
        <p:txBody>
          <a:bodyPr/>
          <a:lstStyle/>
          <a:p>
            <a:r>
              <a:rPr lang="en-US" altLang="en-US" sz="3200"/>
              <a:t>YSTDS: Replicated Study With Controls</a:t>
            </a:r>
          </a:p>
        </p:txBody>
      </p:sp>
      <p:sp>
        <p:nvSpPr>
          <p:cNvPr id="9219" name="Rectangle 7">
            <a:extLst>
              <a:ext uri="{FF2B5EF4-FFF2-40B4-BE49-F238E27FC236}">
                <a16:creationId xmlns:a16="http://schemas.microsoft.com/office/drawing/2014/main" id="{E5DF2C71-C782-47C2-9E6D-96EA288CB530}"/>
              </a:ext>
            </a:extLst>
          </p:cNvPr>
          <p:cNvSpPr>
            <a:spLocks noGrp="1" noChangeArrowheads="1"/>
          </p:cNvSpPr>
          <p:nvPr>
            <p:ph type="body" idx="1"/>
          </p:nvPr>
        </p:nvSpPr>
        <p:spPr>
          <a:xfrm>
            <a:off x="2438400" y="1828800"/>
            <a:ext cx="4876800" cy="4114800"/>
          </a:xfrm>
        </p:spPr>
        <p:txBody>
          <a:bodyPr/>
          <a:lstStyle/>
          <a:p>
            <a:r>
              <a:rPr lang="en-US" altLang="en-US"/>
              <a:t>4 replicates of each treatment</a:t>
            </a:r>
          </a:p>
          <a:p>
            <a:r>
              <a:rPr lang="en-US" altLang="en-US"/>
              <a:t>Data collected before and after harvest</a:t>
            </a:r>
          </a:p>
          <a:p>
            <a:r>
              <a:rPr lang="en-US" altLang="en-US">
                <a:cs typeface="Arial" panose="020B0604020202020204" pitchFamily="34" charset="0"/>
              </a:rPr>
              <a:t>Controls track baseline changes in bird density</a:t>
            </a:r>
            <a:endParaRPr lang="en-US" altLang="en-US">
              <a:latin typeface="Arial" panose="020B0604020202020204" pitchFamily="34" charset="0"/>
              <a:cs typeface="Arial" panose="020B0604020202020204" pitchFamily="34" charset="0"/>
            </a:endParaRPr>
          </a:p>
        </p:txBody>
      </p:sp>
      <p:pic>
        <p:nvPicPr>
          <p:cNvPr id="9220" name="Picture 9" descr="woods">
            <a:extLst>
              <a:ext uri="{FF2B5EF4-FFF2-40B4-BE49-F238E27FC236}">
                <a16:creationId xmlns:a16="http://schemas.microsoft.com/office/drawing/2014/main" id="{A2E7C6B3-B88B-D042-4AF3-69C8C6B26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77" t="4243" r="46603" b="4196"/>
          <a:stretch>
            <a:fillRect/>
          </a:stretch>
        </p:blipFill>
        <p:spPr bwMode="auto">
          <a:xfrm>
            <a:off x="533400" y="1676400"/>
            <a:ext cx="15811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snaginthin">
            <a:extLst>
              <a:ext uri="{FF2B5EF4-FFF2-40B4-BE49-F238E27FC236}">
                <a16:creationId xmlns:a16="http://schemas.microsoft.com/office/drawing/2014/main" id="{BA094F97-80BC-7522-8FE9-D8B0782F02AE}"/>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7239000" y="1447800"/>
            <a:ext cx="152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a:extLst>
              <a:ext uri="{FF2B5EF4-FFF2-40B4-BE49-F238E27FC236}">
                <a16:creationId xmlns:a16="http://schemas.microsoft.com/office/drawing/2014/main" id="{75161F37-549F-2458-CC99-DA5945795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E9AFBB1-B957-7052-A6C7-191212595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462"/>
          <a:stretch>
            <a:fillRect/>
          </a:stretch>
        </p:blipFill>
        <p:spPr bwMode="auto">
          <a:xfrm>
            <a:off x="4648200" y="152400"/>
            <a:ext cx="42767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24173082-2DE3-425D-8B77-3A953B246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3124200"/>
            <a:ext cx="4749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6" descr="NSO.jpg">
            <a:extLst>
              <a:ext uri="{FF2B5EF4-FFF2-40B4-BE49-F238E27FC236}">
                <a16:creationId xmlns:a16="http://schemas.microsoft.com/office/drawing/2014/main" id="{A3F17330-41A2-A48C-6A03-72AA9D9B85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F4657306-B359-F131-76A4-1FBE6CB9F764}"/>
              </a:ext>
            </a:extLst>
          </p:cNvPr>
          <p:cNvSpPr>
            <a:spLocks noGrp="1" noChangeArrowheads="1"/>
          </p:cNvSpPr>
          <p:nvPr>
            <p:ph type="title"/>
          </p:nvPr>
        </p:nvSpPr>
        <p:spPr>
          <a:xfrm>
            <a:off x="457200" y="304800"/>
            <a:ext cx="8229600" cy="1143000"/>
          </a:xfrm>
        </p:spPr>
        <p:txBody>
          <a:bodyPr/>
          <a:lstStyle/>
          <a:p>
            <a:pPr eaLnBrk="1" hangingPunct="1"/>
            <a:r>
              <a:rPr lang="en-US" altLang="en-US"/>
              <a:t>Previous Thinning Studies</a:t>
            </a:r>
          </a:p>
        </p:txBody>
      </p:sp>
      <p:sp>
        <p:nvSpPr>
          <p:cNvPr id="11266" name="Rectangle 3">
            <a:extLst>
              <a:ext uri="{FF2B5EF4-FFF2-40B4-BE49-F238E27FC236}">
                <a16:creationId xmlns:a16="http://schemas.microsoft.com/office/drawing/2014/main" id="{F56C9C33-94B2-B9B2-4A44-D3052B057E19}"/>
              </a:ext>
            </a:extLst>
          </p:cNvPr>
          <p:cNvSpPr>
            <a:spLocks noGrp="1" noChangeArrowheads="1"/>
          </p:cNvSpPr>
          <p:nvPr>
            <p:ph type="body" idx="1"/>
          </p:nvPr>
        </p:nvSpPr>
        <p:spPr>
          <a:xfrm>
            <a:off x="381000" y="1600200"/>
            <a:ext cx="4572000" cy="3810000"/>
          </a:xfrm>
        </p:spPr>
        <p:txBody>
          <a:bodyPr/>
          <a:lstStyle/>
          <a:p>
            <a:pPr eaLnBrk="1" hangingPunct="1">
              <a:buFontTx/>
              <a:buNone/>
            </a:pPr>
            <a:r>
              <a:rPr lang="en-US" altLang="en-US"/>
              <a:t>Decreases</a:t>
            </a:r>
          </a:p>
          <a:p>
            <a:pPr eaLnBrk="1" hangingPunct="1"/>
            <a:r>
              <a:rPr lang="en-US" altLang="en-US"/>
              <a:t>Mt. Lassen, CA</a:t>
            </a:r>
          </a:p>
          <a:p>
            <a:pPr eaLnBrk="1" hangingPunct="1"/>
            <a:r>
              <a:rPr lang="en-US" altLang="en-US"/>
              <a:t>Ft. Lewis, WA</a:t>
            </a:r>
          </a:p>
          <a:p>
            <a:pPr eaLnBrk="1" hangingPunct="1"/>
            <a:r>
              <a:rPr lang="en-US" altLang="en-US"/>
              <a:t>Blue Mtns, OR</a:t>
            </a:r>
          </a:p>
          <a:p>
            <a:pPr eaLnBrk="1" hangingPunct="1"/>
            <a:r>
              <a:rPr lang="en-US" altLang="en-US"/>
              <a:t>Algonquin Park, ONT</a:t>
            </a:r>
          </a:p>
          <a:p>
            <a:pPr eaLnBrk="1" hangingPunct="1"/>
            <a:r>
              <a:rPr lang="en-US" altLang="en-US"/>
              <a:t>Teakettle, CA</a:t>
            </a:r>
          </a:p>
        </p:txBody>
      </p:sp>
      <p:sp>
        <p:nvSpPr>
          <p:cNvPr id="11267" name="Rectangle 4">
            <a:extLst>
              <a:ext uri="{FF2B5EF4-FFF2-40B4-BE49-F238E27FC236}">
                <a16:creationId xmlns:a16="http://schemas.microsoft.com/office/drawing/2014/main" id="{E893E87A-9F75-64A6-0E0F-D65A69D3A93A}"/>
              </a:ext>
            </a:extLst>
          </p:cNvPr>
          <p:cNvSpPr>
            <a:spLocks noChangeArrowheads="1"/>
          </p:cNvSpPr>
          <p:nvPr/>
        </p:nvSpPr>
        <p:spPr bwMode="auto">
          <a:xfrm>
            <a:off x="4953000" y="16002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32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32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32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3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ea typeface="MS PGothic" panose="020B0600070205080204" pitchFamily="34" charset="-128"/>
              </a:defRPr>
            </a:lvl9pPr>
          </a:lstStyle>
          <a:p>
            <a:pPr>
              <a:spcBef>
                <a:spcPct val="20000"/>
              </a:spcBef>
            </a:pPr>
            <a:r>
              <a:rPr lang="en-US" altLang="en-US"/>
              <a:t>No Effect</a:t>
            </a:r>
          </a:p>
          <a:p>
            <a:pPr>
              <a:spcBef>
                <a:spcPct val="20000"/>
              </a:spcBef>
              <a:buFontTx/>
              <a:buChar char="•"/>
            </a:pPr>
            <a:r>
              <a:rPr lang="en-US" altLang="en-US"/>
              <a:t>Central BC</a:t>
            </a:r>
          </a:p>
          <a:p>
            <a:pPr>
              <a:spcBef>
                <a:spcPct val="20000"/>
              </a:spcBef>
              <a:buFontTx/>
              <a:buChar char="•"/>
            </a:pPr>
            <a:r>
              <a:rPr lang="en-US" altLang="en-US"/>
              <a:t>Coastal BC</a:t>
            </a:r>
          </a:p>
          <a:p>
            <a:pPr>
              <a:spcBef>
                <a:spcPct val="20000"/>
              </a:spcBef>
              <a:buFontTx/>
              <a:buChar char="•"/>
            </a:pPr>
            <a:r>
              <a:rPr lang="en-US" altLang="en-US"/>
              <a:t>Tillamook, OR</a:t>
            </a:r>
          </a:p>
        </p:txBody>
      </p:sp>
      <p:pic>
        <p:nvPicPr>
          <p:cNvPr id="11268" name="Picture 3">
            <a:extLst>
              <a:ext uri="{FF2B5EF4-FFF2-40B4-BE49-F238E27FC236}">
                <a16:creationId xmlns:a16="http://schemas.microsoft.com/office/drawing/2014/main" id="{2EDB545D-062A-66AF-36B2-337DA1902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000"/>
          <a:stretch>
            <a:fillRect/>
          </a:stretch>
        </p:blipFill>
        <p:spPr bwMode="auto">
          <a:xfrm>
            <a:off x="5029200" y="42672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3691</TotalTime>
  <Words>1199</Words>
  <Application>Microsoft Office PowerPoint</Application>
  <PresentationFormat>On-screen Show (4:3)</PresentationFormat>
  <Paragraphs>162</Paragraphs>
  <Slides>25</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Comic Sans MS</vt:lpstr>
      <vt:lpstr>MS PGothic</vt:lpstr>
      <vt:lpstr>Arial</vt:lpstr>
      <vt:lpstr>Times New Roman</vt:lpstr>
      <vt:lpstr>Wingdings</vt:lpstr>
      <vt:lpstr>Blank Presentation</vt:lpstr>
      <vt:lpstr>Excel.Chart.8</vt:lpstr>
      <vt:lpstr>Chart</vt:lpstr>
      <vt:lpstr>Flying Squirrel Response to Thinning in the Oregon Cascades</vt:lpstr>
      <vt:lpstr>Thinning: A Tool for Restoring Diversity</vt:lpstr>
      <vt:lpstr>PowerPoint Presentation</vt:lpstr>
      <vt:lpstr>PowerPoint Presentation</vt:lpstr>
      <vt:lpstr>Questions of Interest</vt:lpstr>
      <vt:lpstr>Long-Term Questions</vt:lpstr>
      <vt:lpstr>YSTDS: Replicated Study With Controls</vt:lpstr>
      <vt:lpstr>PowerPoint Presentation</vt:lpstr>
      <vt:lpstr>Previous Thinning Studies</vt:lpstr>
      <vt:lpstr>PowerPoint Presentation</vt:lpstr>
      <vt:lpstr>PowerPoint Presentation</vt:lpstr>
      <vt:lpstr>2007-2008 Sampling (~ 12 yrs post-thin)</vt:lpstr>
      <vt:lpstr>RESULTS</vt:lpstr>
      <vt:lpstr>Flying Squirrel Densities with 95% CI's</vt:lpstr>
      <vt:lpstr>Comparison of Squirrel Density to other Studies</vt:lpstr>
      <vt:lpstr>Habitat Associations</vt:lpstr>
      <vt:lpstr>SNAGS</vt:lpstr>
      <vt:lpstr>Importance of Overstory Characteristics</vt:lpstr>
      <vt:lpstr>Summary</vt:lpstr>
      <vt:lpstr>Yet to Learn…</vt:lpstr>
      <vt:lpstr>Management Implications</vt:lpstr>
      <vt:lpstr>YSTDS: Small Mammal Responses  12 Years After Thinning</vt:lpstr>
      <vt:lpstr>YSTDS: Response of Song Birds to Thinning</vt:lpstr>
      <vt:lpstr>Conclusions</vt:lpstr>
      <vt:lpstr>PowerPoint Presentation</vt:lpstr>
    </vt:vector>
  </TitlesOfParts>
  <Company>Pacific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Birds Play Important Roles in Ecosystems</dc:title>
  <dc:creator>jhagar</dc:creator>
  <cp:lastModifiedBy>Lum-Naihe, Christof Jurh duk - FS, AZ</cp:lastModifiedBy>
  <cp:revision>232</cp:revision>
  <dcterms:created xsi:type="dcterms:W3CDTF">2002-02-25T18:43:51Z</dcterms:created>
  <dcterms:modified xsi:type="dcterms:W3CDTF">2025-08-04T18:25:35Z</dcterms:modified>
</cp:coreProperties>
</file>