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422" r:id="rId2"/>
    <p:sldId id="424" r:id="rId3"/>
    <p:sldId id="430" r:id="rId4"/>
    <p:sldId id="435" r:id="rId5"/>
    <p:sldId id="443" r:id="rId6"/>
    <p:sldId id="436" r:id="rId7"/>
    <p:sldId id="445" r:id="rId8"/>
    <p:sldId id="417" r:id="rId9"/>
    <p:sldId id="444" r:id="rId10"/>
    <p:sldId id="437" r:id="rId11"/>
    <p:sldId id="438" r:id="rId12"/>
    <p:sldId id="446" r:id="rId13"/>
    <p:sldId id="439" r:id="rId14"/>
    <p:sldId id="440" r:id="rId15"/>
    <p:sldId id="441" r:id="rId16"/>
    <p:sldId id="442" r:id="rId17"/>
    <p:sldId id="392" r:id="rId1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FD43"/>
    <a:srgbClr val="2C44EB"/>
    <a:srgbClr val="2E4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68" d="100"/>
          <a:sy n="68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0BEF92-0402-6259-46F8-6E2872523B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CFB7EB-549A-E449-17E7-D7E95EE52FC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CFAAD940-8631-4222-BBB2-CC4836440E2F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E4E9360-2FEB-38E0-E903-20F8BE8879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012E43E-4932-F76E-2ADC-B027D437A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AE281-394E-B96A-E706-7F4A6B77A4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63199-63FB-1D52-DD18-E561E81DA7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54522288-687F-427E-B063-328E3B1CCDC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pitchFamily="-109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BB0F3BEE-1C30-93A5-94FD-BF8B1322FD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5999590E-DF92-7E75-9FA2-A2F9ABE7D4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338B369C-4A9D-234B-0F1B-9408C49705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F1533C0-AB68-44C7-B407-BA11E2C686F6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ED856F10-F3DE-9BC0-022E-D75E674D77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D21C93DC-E892-EF9A-78E0-B05651D7A3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FE7071D2-7659-4B56-9228-F9AE248290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D693473-463D-4825-9F6C-03DDE9EDC525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10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42661EF6-02B1-08DA-2050-DB366528A0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40439529-8237-D9E7-22E2-15BB118C2A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191890E7-1923-0212-F72B-A1A81A7060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547DAED-38B5-4521-BC8A-7B158824474F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A2701708-6FEE-FB61-EF2D-6F9F78DEAF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1EDB54EB-7DEE-7334-68E6-4BD6F817FD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63970061-B9B4-ABC6-065A-734C531605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66A85B9-C386-4AAD-AA6E-B5E86D2253F6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F98599C9-0AF8-D045-ECFA-3CF789405F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2BEB7B42-FE8E-15AB-2406-645E5CEB99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3CF6ACE2-D218-BC09-9868-263FE7449C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FC029A0-56D0-458D-A33A-12118FB2517F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3FA8336F-694A-D7CA-7710-7440B10A60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715943DD-18A2-FC1D-74BE-EE083970B1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B5A06130-DA39-D57E-0E42-62BB382C9B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00815A4-CD9B-45C4-A1B2-1AB91CB05C4C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10FA4F81-351B-C638-1741-A0C57FA686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CECB6F11-5AEB-BBE8-52F3-0E5F9B8E9D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DA1873C0-FAD2-3671-6538-E748E83EE7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DC90617-51C0-4783-B087-65440399B842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15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A165FD2F-11FF-E123-A7C0-63CA5EBCCF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37897075-C612-8E9A-1993-86CFF9E5DE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9EA3C749-C7C2-F2A3-04E1-684AD1F5CC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ADB46FF-9A85-466E-98E1-A432C936A6CE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561D1ECF-0704-2EFC-09D3-EE8FBE2C1F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305B817D-4E95-F33A-82EF-F04E3A9F2F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66BAEC45-0520-6750-5823-BB2CF7E84C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DA095C4-6272-4508-81EC-DB1EB29116D6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17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6F2828F8-CF07-D463-6AE3-DBE169E14B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355A8CDE-1056-FC92-F081-D10E9B37B2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B339262F-4A9F-97D1-16F9-37B362A880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7FAA550-2BC6-45DD-AB7F-7948AFBC7B54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5FDF77E3-03B3-F4E4-E966-5EC2FE1961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1F38160B-9203-068A-D004-4AA08FBE00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5193284B-4116-4627-9B7A-86CE679F1A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39F5AE0-DB6F-4C1A-83F2-9CA31EB5BB58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ABBA406E-D982-62B7-CA9F-A203A530BB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725CBB3F-6BE0-CCF4-4540-42E4EF3BD8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0E16A6EA-E7D2-09C2-3BC6-D5D2D863E3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DDCDCE2-CFAA-4C56-BBA2-0B59EA353F0F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98B394A8-207F-E854-57A0-E0A5AB5E97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97EB2FD9-700A-62F8-DEE8-B9BA605398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56974249-ED24-0E95-2ACB-8359B1A4CB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B61FAD7-53F5-4E83-AC51-85F51D23F093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5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0D1BDF85-DD8E-BBB4-1234-B0C32790E1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9895FFEC-9D8F-4D6F-BED9-B270D94A68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F9340154-5386-FC87-B90A-C3FD80BEB6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54EBF9D-26C6-4F1A-ADDA-F8303FC4FD3D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3C5BF8A0-E63B-1E77-83FB-03EA5BA6C3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7ADD4958-563E-8E98-12B0-24A494A99D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7D7E71A5-9BA4-C0D3-1F51-621C711838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E88DF74-AA78-4610-8FFA-22F80630AF2E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7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76AEDDC8-448B-6D65-B3D4-5EC6B0D03C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0BEFB7AB-D75E-A960-2056-9365BF8316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2F1AEDFE-10DF-3D38-9F4D-91A0797E3E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5A4EAAD-5317-40DF-96F6-F249D755E864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8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D31D31F5-EC2D-7522-47B0-36EC3530E4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DDAB4CF-FA06-968A-B035-34CE77DB43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D827471B-8CA8-4EE6-8D42-B672064D2A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16788AE-A78A-487D-8205-6FBEBC850ED6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32120-6476-F02E-3D8C-14C6DACDF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2B5846-1FA7-4D26-A99D-8AE3BF7D0434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AD24F-28E4-258F-52A4-0F15442B2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38CCE-7AF5-6A8C-5048-66E184EAC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642C6-25FE-43DA-BB52-B267EE03F8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4255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D383F-2428-6216-4E45-D3857F305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1C9673-9AA6-46B6-BC15-151A8423AAF8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FC527-3F22-4A19-43E8-AF839580A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4CD37-5A55-3C62-2D7A-BF1016B0D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EDC755-D5EE-47D5-80F2-0F11E6C0D5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163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0CE59-5D27-9DA2-B9C7-D22698684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CBFE54-4A9A-436C-B108-181A734A377E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0ED7B-0CB7-0E05-2AE1-BF496F786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C86C-842F-2C02-8ADC-94419F183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A0169-3EA3-42D9-A665-8DE111EE02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555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51817-E41D-4103-A5EF-0FEE9299B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AF77F2-AF54-4DE8-BCA9-10C25C3F0A2A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DBB3-CCCD-CAA7-CDF0-0689EB810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0D4A4-558F-E8A6-8247-F8B68E515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4EB2E-7F9A-4254-A957-ECAA5277E1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3455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B0879-D760-42D8-B73F-2B319B6F2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99B811-7619-46ED-8DA9-B6CDF48EB16A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599DF-389E-64A2-8ECE-B5644C84E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F5A8C-3D8A-4185-7703-07247AB29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E31365-59FA-42CC-96D8-98E8F63D42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8808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8AC6EF8-BEA3-17E0-16C2-518121461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445B70-8235-496A-AEBC-15FF0FB34500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09A371-9183-49FA-7CF7-B12F54AF8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0FF535-161A-3DE6-3AB4-3FAB45012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88DBA-5758-4BA7-8FC3-C6767CA1AD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43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13B7AC7-27EE-81E7-202C-C6FC8389C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33D244-6700-4E3B-A6AB-9C329407873F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DECBBEE-1205-0A3F-17CB-A1DF778D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AD58407-23F2-D8B5-DC90-76118D56C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4FECF0-59E2-4115-AAA8-55A3456EFC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6890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57CDFD7-80AB-3B16-4D82-0AB18F032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1104E3-A59E-4F82-B660-FE7221073DE2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884EC68-09A0-2597-BA1D-8BA497235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4A0A93F-6802-60F9-0289-3E9A4922D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D49C80-DCF9-4928-988E-033388F330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289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74A47E4-F409-A63C-8ED2-7091B8863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F81702-C8FC-485F-A510-1A2BB89EE487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5F3AF59-1F58-6B7B-7758-F2CE57F8B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D5A87E0-59A6-8D9F-9931-63452CF36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E02AB-10CE-4F8C-8BB2-D88076329B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754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69BAEC-4F8B-5091-FA0B-346F00457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B01944-E5A9-4427-A0F2-BD7DE49E3D7D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DEED05F-417E-9CA2-DDA4-B642E1E0F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CCBC40-630F-64C4-A01F-6BBF64610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3DC305-1741-4422-ADE4-0B9503C532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72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B032194-97F1-5667-5F4C-247CC64C4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C22638-39B1-41D4-9EBE-F00FED1A3AB4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C723744-BE86-1BB0-47CD-D4A7C4F03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722880-47C5-5196-CA5F-A1130CAB7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27DDF6-A6BA-42AC-8FDF-F9D894FC11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165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0A997BA-37EA-7B69-89E7-34F50C6A116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3AAD5D2-AF1E-6E50-DF89-060F1E75A8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13C0B-25A3-4F07-7DA1-65CDD2D7D4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AD279440-1261-4375-8BAB-98C9C0434052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05E51-C330-F836-E9F5-832AA3280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8808D-F48C-2653-0183-927C0F9DB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21B389EA-9D26-44FE-9BB3-5E0F2FA5581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pitchFamily="-109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MS PGothic" panose="020B0600070205080204" pitchFamily="34" charset="-128"/>
          <a:cs typeface="ＭＳ Ｐゴシック" pitchFamily="-109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MS PGothic" panose="020B0600070205080204" pitchFamily="34" charset="-128"/>
          <a:cs typeface="ＭＳ Ｐゴシック" pitchFamily="-109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MS PGothic" panose="020B0600070205080204" pitchFamily="34" charset="-128"/>
          <a:cs typeface="ＭＳ Ｐゴシック" pitchFamily="-109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MS PGothic" panose="020B0600070205080204" pitchFamily="34" charset="-128"/>
          <a:cs typeface="ＭＳ Ｐゴシック" pitchFamily="-109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109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36BD20C-EAAF-8728-CFBD-CBA92B027064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1219200"/>
            <a:ext cx="8534400" cy="2438400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D577"/>
                </a:solidFill>
                <a:cs typeface="Arial" panose="020B0604020202020204" pitchFamily="34" charset="0"/>
              </a:rPr>
              <a:t>Ecology and Habitat Management for Deer Mice, Pocket Gophers, Snowshoe Hares, and Western Red-backed Voles</a:t>
            </a:r>
            <a:endParaRPr lang="en-US" altLang="en-US" sz="4000" b="1">
              <a:cs typeface="Arial" panose="020B0604020202020204" pitchFamily="34" charset="0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8EE12C42-DDE2-DDE5-1700-ABE071B32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86200"/>
            <a:ext cx="8534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2800"/>
          </a:p>
          <a:p>
            <a:pPr algn="ctr" defTabSz="914400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/>
              <a:t>Aaron J. Wirsing, Assistant Professor</a:t>
            </a:r>
          </a:p>
        </p:txBody>
      </p:sp>
      <p:sp>
        <p:nvSpPr>
          <p:cNvPr id="14340" name="TextBox 7">
            <a:extLst>
              <a:ext uri="{FF2B5EF4-FFF2-40B4-BE49-F238E27FC236}">
                <a16:creationId xmlns:a16="http://schemas.microsoft.com/office/drawing/2014/main" id="{CC997E81-9F97-2E9B-B8C3-2FFD6FC6F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200"/>
            <a:ext cx="6494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>
                <a:cs typeface="Arial" panose="020B0604020202020204" pitchFamily="34" charset="0"/>
              </a:rPr>
              <a:t>Northern Spotted Owl Prey Ecology: What’s for Dinner?</a:t>
            </a:r>
          </a:p>
        </p:txBody>
      </p:sp>
      <p:pic>
        <p:nvPicPr>
          <p:cNvPr id="14341" name="Picture 6" descr="sefslogo.jpg">
            <a:extLst>
              <a:ext uri="{FF2B5EF4-FFF2-40B4-BE49-F238E27FC236}">
                <a16:creationId xmlns:a16="http://schemas.microsoft.com/office/drawing/2014/main" id="{BAEC4190-30E3-76AF-C0CA-9ADC8345F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" t="4486" r="6113" b="2243"/>
          <a:stretch>
            <a:fillRect/>
          </a:stretch>
        </p:blipFill>
        <p:spPr bwMode="auto">
          <a:xfrm>
            <a:off x="3200400" y="5013325"/>
            <a:ext cx="289560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42CE5707-3F58-77C1-1DB9-C57D82F61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D577"/>
                </a:solidFill>
                <a:cs typeface="Arial" panose="020B0604020202020204" pitchFamily="34" charset="0"/>
              </a:rPr>
              <a:t>Snowshoe Hares</a:t>
            </a:r>
            <a:endParaRPr lang="en-US" altLang="en-US" sz="4000">
              <a:cs typeface="Arial" panose="020B0604020202020204" pitchFamily="34" charset="0"/>
            </a:endParaRPr>
          </a:p>
        </p:txBody>
      </p:sp>
      <p:pic>
        <p:nvPicPr>
          <p:cNvPr id="32771" name="Picture 6">
            <a:extLst>
              <a:ext uri="{FF2B5EF4-FFF2-40B4-BE49-F238E27FC236}">
                <a16:creationId xmlns:a16="http://schemas.microsoft.com/office/drawing/2014/main" id="{20591264-100F-CC70-5781-B939BB092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1" b="13091"/>
          <a:stretch>
            <a:fillRect/>
          </a:stretch>
        </p:blipFill>
        <p:spPr bwMode="auto">
          <a:xfrm>
            <a:off x="4400550" y="1417638"/>
            <a:ext cx="4465638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2" name="Group 9">
            <a:extLst>
              <a:ext uri="{FF2B5EF4-FFF2-40B4-BE49-F238E27FC236}">
                <a16:creationId xmlns:a16="http://schemas.microsoft.com/office/drawing/2014/main" id="{5263F4B5-81C7-161C-EFA4-20FA1EDECC12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417638"/>
            <a:ext cx="3697288" cy="5075237"/>
            <a:chOff x="457200" y="1417638"/>
            <a:chExt cx="3697120" cy="5075912"/>
          </a:xfrm>
        </p:grpSpPr>
        <p:pic>
          <p:nvPicPr>
            <p:cNvPr id="32773" name="Picture 10">
              <a:extLst>
                <a:ext uri="{FF2B5EF4-FFF2-40B4-BE49-F238E27FC236}">
                  <a16:creationId xmlns:a16="http://schemas.microsoft.com/office/drawing/2014/main" id="{E70FD958-833D-D929-F3C1-535B8B4B4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16" t="3751" r="26016" b="8438"/>
            <a:stretch>
              <a:fillRect/>
            </a:stretch>
          </p:blipFill>
          <p:spPr bwMode="auto">
            <a:xfrm>
              <a:off x="457200" y="1417638"/>
              <a:ext cx="3697120" cy="5075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4" name="TextBox 11">
              <a:extLst>
                <a:ext uri="{FF2B5EF4-FFF2-40B4-BE49-F238E27FC236}">
                  <a16:creationId xmlns:a16="http://schemas.microsoft.com/office/drawing/2014/main" id="{A90FBBB9-CE22-C357-9707-5D10649F40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9720" y="6115910"/>
              <a:ext cx="22660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 b="1" i="1">
                  <a:solidFill>
                    <a:schemeClr val="bg1"/>
                  </a:solidFill>
                  <a:cs typeface="Arial" panose="020B0604020202020204" pitchFamily="34" charset="0"/>
                </a:rPr>
                <a:t>Lepus americanus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7CFD311-8F25-73AF-A282-D21C62B9C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D577"/>
                </a:solidFill>
                <a:cs typeface="Arial" panose="020B0604020202020204" pitchFamily="34" charset="0"/>
              </a:rPr>
              <a:t>The Snowshoe Hare: Ecology</a:t>
            </a:r>
            <a:endParaRPr lang="en-US" altLang="en-US" sz="4000">
              <a:cs typeface="Arial" panose="020B0604020202020204" pitchFamily="34" charset="0"/>
            </a:endParaRPr>
          </a:p>
        </p:txBody>
      </p:sp>
      <p:sp>
        <p:nvSpPr>
          <p:cNvPr id="34819" name="Content Placeholder 2">
            <a:extLst>
              <a:ext uri="{FF2B5EF4-FFF2-40B4-BE49-F238E27FC236}">
                <a16:creationId xmlns:a16="http://schemas.microsoft.com/office/drawing/2014/main" id="{DB828283-623A-988F-317E-C6E567DFC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7763"/>
            <a:ext cx="5867400" cy="5481637"/>
          </a:xfrm>
        </p:spPr>
        <p:txBody>
          <a:bodyPr/>
          <a:lstStyle/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Habitat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boreal, montane forests of the Pacific Northwest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highest abundance in regenerating coniferous stands, 15-40 years old (cover)</a:t>
            </a:r>
          </a:p>
          <a:p>
            <a:pPr eaLnBrk="1" hangingPunct="1"/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Herbivorous diet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herbaceous browse in summer; woody browse in winter</a:t>
            </a:r>
          </a:p>
          <a:p>
            <a:pPr eaLnBrk="1" hangingPunct="1"/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A “strongly interacting” species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can alter plant community structure and chemical composition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prey species for diverse group of mammalian and raptorial predators</a:t>
            </a:r>
          </a:p>
          <a:p>
            <a:pPr lvl="2" eaLnBrk="1" hangingPunct="1"/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notably, Canada lynx (</a:t>
            </a:r>
            <a:r>
              <a:rPr lang="en-US" altLang="en-US" sz="1600" i="1">
                <a:latin typeface="Arial" panose="020B0604020202020204" pitchFamily="34" charset="0"/>
                <a:cs typeface="Arial" panose="020B0604020202020204" pitchFamily="34" charset="0"/>
              </a:rPr>
              <a:t>Lynx canadensis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0" name="Picture 5">
            <a:extLst>
              <a:ext uri="{FF2B5EF4-FFF2-40B4-BE49-F238E27FC236}">
                <a16:creationId xmlns:a16="http://schemas.microsoft.com/office/drawing/2014/main" id="{5136FC98-25EE-FE74-4781-2D0BA7AB7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2814" r="26016" b="9377"/>
          <a:stretch>
            <a:fillRect/>
          </a:stretch>
        </p:blipFill>
        <p:spPr bwMode="auto">
          <a:xfrm>
            <a:off x="6389688" y="1143000"/>
            <a:ext cx="2449512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>
            <a:extLst>
              <a:ext uri="{FF2B5EF4-FFF2-40B4-BE49-F238E27FC236}">
                <a16:creationId xmlns:a16="http://schemas.microsoft.com/office/drawing/2014/main" id="{3E68E99F-E353-A0CE-CB3A-F68EB7F79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4606925"/>
            <a:ext cx="2449512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 Box 8">
            <a:extLst>
              <a:ext uri="{FF2B5EF4-FFF2-40B4-BE49-F238E27FC236}">
                <a16:creationId xmlns:a16="http://schemas.microsoft.com/office/drawing/2014/main" id="{C7E321F9-B0AC-6775-169A-8EBC2F048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6038" y="6581775"/>
            <a:ext cx="3856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FF"/>
                </a:solidFill>
                <a:cs typeface="Arial" panose="020B0604020202020204" pitchFamily="34" charset="0"/>
              </a:rPr>
              <a:t>Soule et al. (2003) </a:t>
            </a:r>
            <a:r>
              <a:rPr lang="en-US" altLang="en-US" sz="1200" i="1">
                <a:solidFill>
                  <a:srgbClr val="FFFFFF"/>
                </a:solidFill>
                <a:cs typeface="Arial" panose="020B0604020202020204" pitchFamily="34" charset="0"/>
              </a:rPr>
              <a:t>Con Biol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74D36216-88B0-5F32-A519-D159090E9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D577"/>
                </a:solidFill>
                <a:cs typeface="Arial" panose="020B0604020202020204" pitchFamily="34" charset="0"/>
              </a:rPr>
              <a:t>The Snowshoe Hare: Ecology</a:t>
            </a:r>
            <a:endParaRPr lang="en-US" altLang="en-US" sz="4000">
              <a:cs typeface="Arial" panose="020B0604020202020204" pitchFamily="34" charset="0"/>
            </a:endParaRPr>
          </a:p>
        </p:txBody>
      </p:sp>
      <p:sp>
        <p:nvSpPr>
          <p:cNvPr id="36867" name="Content Placeholder 2">
            <a:extLst>
              <a:ext uri="{FF2B5EF4-FFF2-40B4-BE49-F238E27FC236}">
                <a16:creationId xmlns:a16="http://schemas.microsoft.com/office/drawing/2014/main" id="{C5F2E282-0020-D094-EF4C-FFF5D9E9A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452563"/>
            <a:ext cx="5867400" cy="5024437"/>
          </a:xfrm>
        </p:spPr>
        <p:txBody>
          <a:bodyPr/>
          <a:lstStyle/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Textbook species for cyclic dynamics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10-year cycle product of time-lagged predation by specialists (lynx)*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cycle attenuated or absent in southern range</a:t>
            </a:r>
          </a:p>
          <a:p>
            <a:pPr lvl="2" eaLnBrk="1" hangingPunct="1"/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fragmentation, predation by generalists</a:t>
            </a:r>
          </a:p>
          <a:p>
            <a:pPr eaLnBrk="1" hangingPunct="1"/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‘Poster child’ for effects of climate change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loss of snowy habitat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mismatch between pelage and background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increased exposure to predators during winter</a:t>
            </a:r>
          </a:p>
          <a:p>
            <a:pPr eaLnBrk="1" hangingPunct="1"/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868" name="Group 8">
            <a:extLst>
              <a:ext uri="{FF2B5EF4-FFF2-40B4-BE49-F238E27FC236}">
                <a16:creationId xmlns:a16="http://schemas.microsoft.com/office/drawing/2014/main" id="{B8F04B0D-AD1A-6B32-9DB3-761AD0D6811E}"/>
              </a:ext>
            </a:extLst>
          </p:cNvPr>
          <p:cNvGrpSpPr>
            <a:grpSpLocks/>
          </p:cNvGrpSpPr>
          <p:nvPr/>
        </p:nvGrpSpPr>
        <p:grpSpPr bwMode="auto">
          <a:xfrm>
            <a:off x="6056313" y="1646238"/>
            <a:ext cx="2935287" cy="4373562"/>
            <a:chOff x="6056350" y="1299888"/>
            <a:chExt cx="2935250" cy="4373448"/>
          </a:xfrm>
        </p:grpSpPr>
        <p:pic>
          <p:nvPicPr>
            <p:cNvPr id="36870" name="Picture 6">
              <a:extLst>
                <a:ext uri="{FF2B5EF4-FFF2-40B4-BE49-F238E27FC236}">
                  <a16:creationId xmlns:a16="http://schemas.microsoft.com/office/drawing/2014/main" id="{6BE9A41C-D30C-F79E-C7CB-34268C00F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350" y="1299888"/>
              <a:ext cx="2935250" cy="2168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1" name="Picture 7">
              <a:extLst>
                <a:ext uri="{FF2B5EF4-FFF2-40B4-BE49-F238E27FC236}">
                  <a16:creationId xmlns:a16="http://schemas.microsoft.com/office/drawing/2014/main" id="{37FE31C2-9DBB-17BA-9C95-42B1D719A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8"/>
            <a:stretch>
              <a:fillRect/>
            </a:stretch>
          </p:blipFill>
          <p:spPr bwMode="auto">
            <a:xfrm>
              <a:off x="6056350" y="3657599"/>
              <a:ext cx="2935250" cy="201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69" name="Text Box 8">
            <a:extLst>
              <a:ext uri="{FF2B5EF4-FFF2-40B4-BE49-F238E27FC236}">
                <a16:creationId xmlns:a16="http://schemas.microsoft.com/office/drawing/2014/main" id="{208A299D-A123-E0A5-CD7A-788E44E96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3" y="6581775"/>
            <a:ext cx="3856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FF"/>
                </a:solidFill>
                <a:cs typeface="Arial" panose="020B0604020202020204" pitchFamily="34" charset="0"/>
              </a:rPr>
              <a:t>*Krebs et al. (1995) </a:t>
            </a:r>
            <a:r>
              <a:rPr lang="en-US" altLang="en-US" sz="1200" i="1">
                <a:solidFill>
                  <a:srgbClr val="FFFFFF"/>
                </a:solidFill>
                <a:cs typeface="Arial" panose="020B0604020202020204" pitchFamily="34" charset="0"/>
              </a:rPr>
              <a:t>Science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9689A8D-5446-3233-9B3E-15CE29494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D577"/>
                </a:solidFill>
                <a:cs typeface="Arial" panose="020B0604020202020204" pitchFamily="34" charset="0"/>
              </a:rPr>
              <a:t>The Snowshoe Hare: Management</a:t>
            </a:r>
            <a:endParaRPr lang="en-US" altLang="en-US" sz="4000">
              <a:cs typeface="Arial" panose="020B0604020202020204" pitchFamily="34" charset="0"/>
            </a:endParaRPr>
          </a:p>
        </p:txBody>
      </p:sp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B61A2266-62D4-DDC7-88D6-2E05BB8B9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" y="1219200"/>
            <a:ext cx="5372100" cy="5638800"/>
          </a:xfrm>
        </p:spPr>
        <p:txBody>
          <a:bodyPr/>
          <a:lstStyle/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Secondary prey species for spotted owls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represent a big meal (10% of biomass)</a:t>
            </a:r>
          </a:p>
          <a:p>
            <a:pPr eaLnBrk="1" hangingPunct="1"/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Closely associated with protective understory cover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highest abundance where visual obstruction up to 2.5 m is 40-60%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8000 – 12000 stems/ha</a:t>
            </a:r>
          </a:p>
          <a:p>
            <a:pPr lvl="1" eaLnBrk="1" hangingPunct="1"/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Use silviculture, fire to create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15-20 ha stands, aged 15-40 years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pockets of high hare density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edges between mature and regenerating forest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16" name="Picture 6">
            <a:extLst>
              <a:ext uri="{FF2B5EF4-FFF2-40B4-BE49-F238E27FC236}">
                <a16:creationId xmlns:a16="http://schemas.microsoft.com/office/drawing/2014/main" id="{7DB4D446-BA1B-079A-5705-D89907D15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143000"/>
            <a:ext cx="35623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>
            <a:extLst>
              <a:ext uri="{FF2B5EF4-FFF2-40B4-BE49-F238E27FC236}">
                <a16:creationId xmlns:a16="http://schemas.microsoft.com/office/drawing/2014/main" id="{E37D25C1-4F8F-83AB-63E7-3949EC76F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1" b="3606"/>
          <a:stretch>
            <a:fillRect/>
          </a:stretch>
        </p:blipFill>
        <p:spPr bwMode="auto">
          <a:xfrm>
            <a:off x="5429250" y="4191000"/>
            <a:ext cx="356235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 Box 8">
            <a:extLst>
              <a:ext uri="{FF2B5EF4-FFF2-40B4-BE49-F238E27FC236}">
                <a16:creationId xmlns:a16="http://schemas.microsoft.com/office/drawing/2014/main" id="{EC5E3C39-D0F5-1379-B98A-ECA51F648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963" y="6629400"/>
            <a:ext cx="6142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FF"/>
                </a:solidFill>
                <a:cs typeface="Arial" panose="020B0604020202020204" pitchFamily="34" charset="0"/>
              </a:rPr>
              <a:t>Hodges (2000) </a:t>
            </a:r>
            <a:r>
              <a:rPr lang="en-US" altLang="en-US" sz="1200" i="1">
                <a:solidFill>
                  <a:srgbClr val="FFFFFF"/>
                </a:solidFill>
                <a:cs typeface="Arial" panose="020B0604020202020204" pitchFamily="34" charset="0"/>
              </a:rPr>
              <a:t>Ecology of snowshoe hares in southern boreal and montane forests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C20D8EF7-BC97-E6BD-D089-C3CB2912C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D577"/>
                </a:solidFill>
                <a:cs typeface="Arial" panose="020B0604020202020204" pitchFamily="34" charset="0"/>
              </a:rPr>
              <a:t>Western Red-backed Vole</a:t>
            </a:r>
            <a:endParaRPr lang="en-US" altLang="en-US" sz="4000">
              <a:cs typeface="Arial" panose="020B0604020202020204" pitchFamily="34" charset="0"/>
            </a:endParaRPr>
          </a:p>
        </p:txBody>
      </p:sp>
      <p:sp>
        <p:nvSpPr>
          <p:cNvPr id="40963" name="Content Placeholder 2">
            <a:extLst>
              <a:ext uri="{FF2B5EF4-FFF2-40B4-BE49-F238E27FC236}">
                <a16:creationId xmlns:a16="http://schemas.microsoft.com/office/drawing/2014/main" id="{7E246706-D490-046E-AB15-2B3A72B24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4876800" cy="5181600"/>
          </a:xfrm>
        </p:spPr>
        <p:txBody>
          <a:bodyPr/>
          <a:lstStyle/>
          <a:p>
            <a:pPr eaLnBrk="1" hangingPunct="1"/>
            <a:r>
              <a:rPr lang="en-US" altLang="en-US" sz="2400" i="1">
                <a:latin typeface="Arial" panose="020B0604020202020204" pitchFamily="34" charset="0"/>
                <a:cs typeface="Arial" panose="020B0604020202020204" pitchFamily="34" charset="0"/>
              </a:rPr>
              <a:t>Myodes californicus</a:t>
            </a:r>
          </a:p>
          <a:p>
            <a:pPr eaLnBrk="1" hangingPunct="1"/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Broadly speaking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Range encompasses all of OR</a:t>
            </a:r>
          </a:p>
          <a:p>
            <a:pPr eaLnBrk="1" hangingPunct="1"/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Southern red-backed vole</a:t>
            </a:r>
          </a:p>
          <a:p>
            <a:pPr lvl="1" eaLnBrk="1" hangingPunct="1"/>
            <a:r>
              <a:rPr lang="en-US" altLang="en-US" sz="2000" i="1">
                <a:latin typeface="Arial" panose="020B0604020202020204" pitchFamily="34" charset="0"/>
                <a:cs typeface="Arial" panose="020B0604020202020204" pitchFamily="34" charset="0"/>
              </a:rPr>
              <a:t>Clethrionomys gapperi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actually found to the north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4" name="Picture 6">
            <a:extLst>
              <a:ext uri="{FF2B5EF4-FFF2-40B4-BE49-F238E27FC236}">
                <a16:creationId xmlns:a16="http://schemas.microsoft.com/office/drawing/2014/main" id="{B49B52FC-8F08-A57F-FDF5-6CCA17083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144838"/>
            <a:ext cx="2357438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7">
            <a:extLst>
              <a:ext uri="{FF2B5EF4-FFF2-40B4-BE49-F238E27FC236}">
                <a16:creationId xmlns:a16="http://schemas.microsoft.com/office/drawing/2014/main" id="{47137BE7-B2D6-9540-A849-7820D5F6F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2341" r="32401" b="5853"/>
          <a:stretch>
            <a:fillRect/>
          </a:stretch>
        </p:blipFill>
        <p:spPr bwMode="auto">
          <a:xfrm>
            <a:off x="5046663" y="1295400"/>
            <a:ext cx="3640137" cy="525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Box 5">
            <a:extLst>
              <a:ext uri="{FF2B5EF4-FFF2-40B4-BE49-F238E27FC236}">
                <a16:creationId xmlns:a16="http://schemas.microsoft.com/office/drawing/2014/main" id="{72581A76-DE54-2E79-A3B2-B1489866D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245225"/>
            <a:ext cx="1485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b="1" i="1">
                <a:solidFill>
                  <a:schemeClr val="bg1"/>
                </a:solidFill>
              </a:rPr>
              <a:t>M. californicus</a:t>
            </a:r>
          </a:p>
        </p:txBody>
      </p:sp>
      <p:sp>
        <p:nvSpPr>
          <p:cNvPr id="40967" name="Text Box 8">
            <a:extLst>
              <a:ext uri="{FF2B5EF4-FFF2-40B4-BE49-F238E27FC236}">
                <a16:creationId xmlns:a16="http://schemas.microsoft.com/office/drawing/2014/main" id="{D15E64AA-1094-6C60-E914-E46BAFF54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6038" y="6581775"/>
            <a:ext cx="3856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FF"/>
                </a:solidFill>
                <a:cs typeface="Arial" panose="020B0604020202020204" pitchFamily="34" charset="0"/>
              </a:rPr>
              <a:t>Verts and Carraway (1998) </a:t>
            </a:r>
            <a:r>
              <a:rPr lang="en-US" altLang="en-US" sz="1200" i="1">
                <a:solidFill>
                  <a:srgbClr val="FFFFFF"/>
                </a:solidFill>
                <a:cs typeface="Arial" panose="020B0604020202020204" pitchFamily="34" charset="0"/>
              </a:rPr>
              <a:t>Land Mammals of Oregon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A1F94B5B-2C18-9D85-FC2B-ED7F324B2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D577"/>
                </a:solidFill>
                <a:cs typeface="Arial" panose="020B0604020202020204" pitchFamily="34" charset="0"/>
              </a:rPr>
              <a:t>Western Red-backed Vole: Ecology</a:t>
            </a:r>
            <a:endParaRPr lang="en-US" altLang="en-US" sz="4000">
              <a:cs typeface="Arial" panose="020B0604020202020204" pitchFamily="34" charset="0"/>
            </a:endParaRPr>
          </a:p>
        </p:txBody>
      </p:sp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id="{0FFAAEF2-E10C-1C1E-8BED-F7E1215B9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66800"/>
            <a:ext cx="5105400" cy="5137150"/>
          </a:xfrm>
        </p:spPr>
        <p:txBody>
          <a:bodyPr/>
          <a:lstStyle/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Habitat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forest ecosystems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most abundant in closed-canopy old-growth with ample woody debris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western OR, primarily associated with coniferous forests</a:t>
            </a:r>
          </a:p>
          <a:p>
            <a:pPr lvl="1" eaLnBrk="1" hangingPunct="1"/>
            <a:endParaRPr lang="en-US" altLang="en-US" sz="12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Diet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primarily fungal sporocarps and lichens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also insect larvae and conifer seeds</a:t>
            </a:r>
          </a:p>
          <a:p>
            <a:pPr eaLnBrk="1" hangingPunct="1"/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Prey for 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mammalian carnivores, raptors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spotted owls (5% of biomass in OR)*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2" name="Picture 6">
            <a:extLst>
              <a:ext uri="{FF2B5EF4-FFF2-40B4-BE49-F238E27FC236}">
                <a16:creationId xmlns:a16="http://schemas.microsoft.com/office/drawing/2014/main" id="{337867DA-D505-FC78-281B-2E03DB910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4032250"/>
            <a:ext cx="3005137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8">
            <a:extLst>
              <a:ext uri="{FF2B5EF4-FFF2-40B4-BE49-F238E27FC236}">
                <a16:creationId xmlns:a16="http://schemas.microsoft.com/office/drawing/2014/main" id="{54BF2E24-83C8-1801-8C44-970578B95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775"/>
            <a:ext cx="2678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FF"/>
                </a:solidFill>
                <a:cs typeface="Arial" panose="020B0604020202020204" pitchFamily="34" charset="0"/>
              </a:rPr>
              <a:t>*Rosenberg et al. (2003) </a:t>
            </a:r>
            <a:r>
              <a:rPr lang="en-US" altLang="en-US" sz="1200" i="1">
                <a:solidFill>
                  <a:srgbClr val="FFFFFF"/>
                </a:solidFill>
                <a:cs typeface="Arial" panose="020B0604020202020204" pitchFamily="34" charset="0"/>
              </a:rPr>
              <a:t>Can J Zool</a:t>
            </a:r>
          </a:p>
        </p:txBody>
      </p:sp>
      <p:pic>
        <p:nvPicPr>
          <p:cNvPr id="43014" name="Picture 5">
            <a:extLst>
              <a:ext uri="{FF2B5EF4-FFF2-40B4-BE49-F238E27FC236}">
                <a16:creationId xmlns:a16="http://schemas.microsoft.com/office/drawing/2014/main" id="{BE9733EA-13CA-5171-F9CC-4D4657780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4" b="6544"/>
          <a:stretch>
            <a:fillRect/>
          </a:stretch>
        </p:blipFill>
        <p:spPr bwMode="auto">
          <a:xfrm>
            <a:off x="5834063" y="1270000"/>
            <a:ext cx="3005137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15E9E50C-3D62-E21F-A736-C6A733794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FFD577"/>
                </a:solidFill>
                <a:cs typeface="Arial" panose="020B0604020202020204" pitchFamily="34" charset="0"/>
              </a:rPr>
              <a:t>Western Red-backed Vole: Management</a:t>
            </a:r>
            <a:endParaRPr lang="en-US" altLang="en-US" sz="3600">
              <a:cs typeface="Arial" panose="020B0604020202020204" pitchFamily="34" charset="0"/>
            </a:endParaRPr>
          </a:p>
        </p:txBody>
      </p:sp>
      <p:sp>
        <p:nvSpPr>
          <p:cNvPr id="45059" name="Content Placeholder 2">
            <a:extLst>
              <a:ext uri="{FF2B5EF4-FFF2-40B4-BE49-F238E27FC236}">
                <a16:creationId xmlns:a16="http://schemas.microsoft.com/office/drawing/2014/main" id="{96953FCA-AD79-54A3-EF1F-6A341B48A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65250"/>
            <a:ext cx="5334000" cy="2597150"/>
          </a:xfrm>
        </p:spPr>
        <p:txBody>
          <a:bodyPr/>
          <a:lstStyle/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Secondary prey species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widely available (high habitat overlap)</a:t>
            </a:r>
          </a:p>
          <a:p>
            <a:pPr eaLnBrk="1" hangingPunct="1"/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Intolerant of clearcuts*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sharp declines observed in first two years post-harvest (WA, OR)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local extinction likely </a:t>
            </a:r>
          </a:p>
          <a:p>
            <a:pPr lvl="2" eaLnBrk="1" hangingPunct="1"/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especially where sun exposure is high (e.g., south facing slopes)</a:t>
            </a:r>
          </a:p>
          <a:p>
            <a:pPr eaLnBrk="1" hangingPunct="1"/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0" name="Text Box 8">
            <a:extLst>
              <a:ext uri="{FF2B5EF4-FFF2-40B4-BE49-F238E27FC236}">
                <a16:creationId xmlns:a16="http://schemas.microsoft.com/office/drawing/2014/main" id="{B2F98ED9-6F00-075F-2855-9F48498C4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775"/>
            <a:ext cx="2832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FF"/>
                </a:solidFill>
                <a:cs typeface="Arial" panose="020B0604020202020204" pitchFamily="34" charset="0"/>
              </a:rPr>
              <a:t>*Gitzen et al. (2007) </a:t>
            </a:r>
            <a:r>
              <a:rPr lang="en-US" altLang="en-US" sz="1200" i="1">
                <a:solidFill>
                  <a:srgbClr val="FFFFFF"/>
                </a:solidFill>
                <a:cs typeface="Arial" panose="020B0604020202020204" pitchFamily="34" charset="0"/>
              </a:rPr>
              <a:t>For Ecol Manage</a:t>
            </a:r>
          </a:p>
        </p:txBody>
      </p:sp>
      <p:sp>
        <p:nvSpPr>
          <p:cNvPr id="45061" name="Content Placeholder 2">
            <a:extLst>
              <a:ext uri="{FF2B5EF4-FFF2-40B4-BE49-F238E27FC236}">
                <a16:creationId xmlns:a16="http://schemas.microsoft.com/office/drawing/2014/main" id="{E0BE46B0-3E55-BB04-8C2B-17DD4FE502A3}"/>
              </a:ext>
            </a:extLst>
          </p:cNvPr>
          <p:cNvSpPr txBox="1">
            <a:spLocks/>
          </p:cNvSpPr>
          <p:nvPr/>
        </p:nvSpPr>
        <p:spPr bwMode="auto">
          <a:xfrm>
            <a:off x="228600" y="4648200"/>
            <a:ext cx="86868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>
                <a:cs typeface="Arial" panose="020B0604020202020204" pitchFamily="34" charset="0"/>
              </a:rPr>
              <a:t>Availability for spotted owls in OR increased by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2000">
                <a:cs typeface="Arial" panose="020B0604020202020204" pitchFamily="34" charset="0"/>
              </a:rPr>
              <a:t>managing for closed-canopy old-growth coniferous forests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2000">
                <a:cs typeface="Arial" panose="020B0604020202020204" pitchFamily="34" charset="0"/>
              </a:rPr>
              <a:t>woody debris 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2000">
                <a:cs typeface="Arial" panose="020B0604020202020204" pitchFamily="34" charset="0"/>
              </a:rPr>
              <a:t>key resources: shade, moisture, protection, food</a:t>
            </a:r>
            <a:endParaRPr lang="en-US" altLang="en-US" sz="1800"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>
              <a:cs typeface="Arial" panose="020B0604020202020204" pitchFamily="34" charset="0"/>
            </a:endParaRPr>
          </a:p>
          <a:p>
            <a:pPr lvl="2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1600">
              <a:cs typeface="Arial" panose="020B0604020202020204" pitchFamily="34" charset="0"/>
            </a:endParaRPr>
          </a:p>
        </p:txBody>
      </p:sp>
      <p:pic>
        <p:nvPicPr>
          <p:cNvPr id="45062" name="Picture 6">
            <a:extLst>
              <a:ext uri="{FF2B5EF4-FFF2-40B4-BE49-F238E27FC236}">
                <a16:creationId xmlns:a16="http://schemas.microsoft.com/office/drawing/2014/main" id="{A784EC93-2250-EA21-23F4-48BAEDDC0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822450"/>
            <a:ext cx="3005138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9970CC8A-DED9-8516-C243-846C4C96A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419600"/>
          </a:xfrm>
        </p:spPr>
        <p:txBody>
          <a:bodyPr/>
          <a:lstStyle/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Suite of potential prey species</a:t>
            </a:r>
            <a:endParaRPr lang="en-US" altLang="en-US" sz="2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secondary</a:t>
            </a:r>
          </a:p>
          <a:p>
            <a:pPr lvl="1" eaLnBrk="1" hangingPunct="1"/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be locally important depending on landscape conditions</a:t>
            </a:r>
          </a:p>
          <a:p>
            <a:pPr eaLnBrk="1" hangingPunct="1"/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Divergent management pathways</a:t>
            </a:r>
          </a:p>
          <a:p>
            <a:pPr lvl="1" eaLnBrk="1" hangingPunct="1"/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Deer mice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: no management needed</a:t>
            </a:r>
          </a:p>
          <a:p>
            <a:pPr lvl="1" eaLnBrk="1" hangingPunct="1"/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Snowshoe hares and pocket gophers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: manage to simulate disturbance that creates cover-rich regenerating forest, edges, and openings</a:t>
            </a:r>
          </a:p>
          <a:p>
            <a:pPr lvl="1" eaLnBrk="1" hangingPunct="1"/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Western red-backed voles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: manage for closed-canopy old-growth</a:t>
            </a: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67E47D02-8FD2-8266-D906-0E98EBB0E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D577"/>
                </a:solidFill>
                <a:cs typeface="Arial" panose="020B0604020202020204" pitchFamily="34" charset="0"/>
              </a:rPr>
              <a:t>Summary</a:t>
            </a:r>
            <a:endParaRPr lang="en-US" altLang="en-US" sz="40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8">
            <a:extLst>
              <a:ext uri="{FF2B5EF4-FFF2-40B4-BE49-F238E27FC236}">
                <a16:creationId xmlns:a16="http://schemas.microsoft.com/office/drawing/2014/main" id="{9E62F1AD-B65F-D976-2758-4802D49ECB69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8763000" cy="1371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D577"/>
                </a:solidFill>
                <a:latin typeface="Arial"/>
                <a:ea typeface="+mj-ea"/>
                <a:cs typeface="Arial"/>
              </a:rPr>
              <a:t>Acknowledgements</a:t>
            </a:r>
          </a:p>
        </p:txBody>
      </p:sp>
      <p:pic>
        <p:nvPicPr>
          <p:cNvPr id="16387" name="Picture 3" descr="steve.jpg">
            <a:extLst>
              <a:ext uri="{FF2B5EF4-FFF2-40B4-BE49-F238E27FC236}">
                <a16:creationId xmlns:a16="http://schemas.microsoft.com/office/drawing/2014/main" id="{BD1B24C0-31E8-038D-5B99-E4FC45A39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1371600"/>
            <a:ext cx="2366962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3">
            <a:extLst>
              <a:ext uri="{FF2B5EF4-FFF2-40B4-BE49-F238E27FC236}">
                <a16:creationId xmlns:a16="http://schemas.microsoft.com/office/drawing/2014/main" id="{BFFA98D6-BBA3-60D5-0A31-DE998F43A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33713"/>
            <a:ext cx="8534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2800"/>
          </a:p>
          <a:p>
            <a:pPr algn="ctr" defTabSz="914400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/>
              <a:t>Steve West, Professor and Interim Associate Director</a:t>
            </a:r>
          </a:p>
        </p:txBody>
      </p:sp>
      <p:pic>
        <p:nvPicPr>
          <p:cNvPr id="16389" name="Picture 6" descr="sefslogo.jpg">
            <a:extLst>
              <a:ext uri="{FF2B5EF4-FFF2-40B4-BE49-F238E27FC236}">
                <a16:creationId xmlns:a16="http://schemas.microsoft.com/office/drawing/2014/main" id="{DC39CD9C-550B-4FD0-B371-428293F80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" t="4486" r="6113" b="2243"/>
          <a:stretch>
            <a:fillRect/>
          </a:stretch>
        </p:blipFill>
        <p:spPr bwMode="auto">
          <a:xfrm>
            <a:off x="3200400" y="4160838"/>
            <a:ext cx="289560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3">
            <a:extLst>
              <a:ext uri="{FF2B5EF4-FFF2-40B4-BE49-F238E27FC236}">
                <a16:creationId xmlns:a16="http://schemas.microsoft.com/office/drawing/2014/main" id="{7054BEFC-EBA9-BA90-D980-8F02EEDF1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562600"/>
            <a:ext cx="8534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2800"/>
          </a:p>
          <a:p>
            <a:pPr algn="ctr" defTabSz="914400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/>
              <a:t>…and, Cheryl Friesen, for the invitation!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8AF726D8-C6BA-A15D-A753-68B513C09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D577"/>
                </a:solidFill>
                <a:cs typeface="Arial" panose="020B0604020202020204" pitchFamily="34" charset="0"/>
              </a:rPr>
              <a:t>Deer Mice</a:t>
            </a:r>
            <a:endParaRPr lang="en-US" altLang="en-US" sz="4000">
              <a:cs typeface="Arial" panose="020B0604020202020204" pitchFamily="34" charset="0"/>
            </a:endParaRPr>
          </a:p>
        </p:txBody>
      </p:sp>
      <p:pic>
        <p:nvPicPr>
          <p:cNvPr id="18435" name="Picture 4">
            <a:extLst>
              <a:ext uri="{FF2B5EF4-FFF2-40B4-BE49-F238E27FC236}">
                <a16:creationId xmlns:a16="http://schemas.microsoft.com/office/drawing/2014/main" id="{70DD9435-F718-3F86-3A2C-0A96CB16E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4895850"/>
            <a:ext cx="3217862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Content Placeholder 2">
            <a:extLst>
              <a:ext uri="{FF2B5EF4-FFF2-40B4-BE49-F238E27FC236}">
                <a16:creationId xmlns:a16="http://schemas.microsoft.com/office/drawing/2014/main" id="{EA5CF281-8CD4-7AFE-FA34-C5A95A43F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92250"/>
            <a:ext cx="5029200" cy="5365750"/>
          </a:xfrm>
        </p:spPr>
        <p:txBody>
          <a:bodyPr/>
          <a:lstStyle/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Three species in the genus </a:t>
            </a:r>
            <a:r>
              <a:rPr lang="en-US" altLang="en-US" sz="2400" i="1">
                <a:latin typeface="Arial" panose="020B0604020202020204" pitchFamily="34" charset="0"/>
                <a:cs typeface="Arial" panose="020B0604020202020204" pitchFamily="34" charset="0"/>
              </a:rPr>
              <a:t>Peromyscus</a:t>
            </a:r>
          </a:p>
          <a:p>
            <a:pPr lvl="1" eaLnBrk="1" hangingPunct="1"/>
            <a:r>
              <a:rPr lang="en-US" altLang="en-US" sz="2000" i="1">
                <a:latin typeface="Arial" panose="020B0604020202020204" pitchFamily="34" charset="0"/>
                <a:cs typeface="Arial" panose="020B0604020202020204" pitchFamily="34" charset="0"/>
              </a:rPr>
              <a:t>Peromyscus crinitus</a:t>
            </a:r>
          </a:p>
          <a:p>
            <a:pPr lvl="2" eaLnBrk="1" hangingPunct="1"/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Canyon mouse</a:t>
            </a:r>
          </a:p>
          <a:p>
            <a:pPr lvl="1" eaLnBrk="1" hangingPunct="1"/>
            <a:r>
              <a:rPr lang="en-US" altLang="en-US" sz="2000" i="1">
                <a:latin typeface="Arial" panose="020B0604020202020204" pitchFamily="34" charset="0"/>
                <a:cs typeface="Arial" panose="020B0604020202020204" pitchFamily="34" charset="0"/>
              </a:rPr>
              <a:t>P. maniculatus</a:t>
            </a:r>
          </a:p>
          <a:p>
            <a:pPr lvl="2" eaLnBrk="1" hangingPunct="1"/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Deer mouse</a:t>
            </a:r>
          </a:p>
          <a:p>
            <a:pPr lvl="1" eaLnBrk="1" hangingPunct="1"/>
            <a:r>
              <a:rPr lang="en-US" altLang="en-US" sz="2000" i="1">
                <a:latin typeface="Arial" panose="020B0604020202020204" pitchFamily="34" charset="0"/>
                <a:cs typeface="Arial" panose="020B0604020202020204" pitchFamily="34" charset="0"/>
              </a:rPr>
              <a:t>P. truei</a:t>
            </a:r>
          </a:p>
          <a:p>
            <a:pPr lvl="2" eaLnBrk="1" hangingPunct="1"/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Piñon mouse</a:t>
            </a:r>
          </a:p>
          <a:p>
            <a:pPr eaLnBrk="1" hangingPunct="1"/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Deer mouse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incredibly broad distribution</a:t>
            </a:r>
          </a:p>
          <a:p>
            <a:pPr lvl="2" eaLnBrk="1" hangingPunct="1"/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Alaska, Yukon, and Northwest Territories down to Mexico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occurs throughout Oregon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437" name="Group 6">
            <a:extLst>
              <a:ext uri="{FF2B5EF4-FFF2-40B4-BE49-F238E27FC236}">
                <a16:creationId xmlns:a16="http://schemas.microsoft.com/office/drawing/2014/main" id="{422E484C-C234-A6DA-5A97-C28BDC5E3B47}"/>
              </a:ext>
            </a:extLst>
          </p:cNvPr>
          <p:cNvGrpSpPr>
            <a:grpSpLocks/>
          </p:cNvGrpSpPr>
          <p:nvPr/>
        </p:nvGrpSpPr>
        <p:grpSpPr bwMode="auto">
          <a:xfrm>
            <a:off x="5621338" y="1316038"/>
            <a:ext cx="3294062" cy="3460750"/>
            <a:chOff x="5621338" y="1316736"/>
            <a:chExt cx="3294062" cy="3460052"/>
          </a:xfrm>
        </p:grpSpPr>
        <p:pic>
          <p:nvPicPr>
            <p:cNvPr id="18439" name="Picture 10">
              <a:extLst>
                <a:ext uri="{FF2B5EF4-FFF2-40B4-BE49-F238E27FC236}">
                  <a16:creationId xmlns:a16="http://schemas.microsoft.com/office/drawing/2014/main" id="{3A373F97-3323-20B1-39E6-A73E561B0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30" t="2171" r="3687" b="57014"/>
            <a:stretch>
              <a:fillRect/>
            </a:stretch>
          </p:blipFill>
          <p:spPr bwMode="auto">
            <a:xfrm>
              <a:off x="5621338" y="1339850"/>
              <a:ext cx="3217862" cy="3436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0" name="TextBox 5">
              <a:extLst>
                <a:ext uri="{FF2B5EF4-FFF2-40B4-BE49-F238E27FC236}">
                  <a16:creationId xmlns:a16="http://schemas.microsoft.com/office/drawing/2014/main" id="{46AB0624-F0A1-FB07-632C-5C03947EE3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3255" y="1316736"/>
              <a:ext cx="147214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400" b="1" i="1">
                  <a:solidFill>
                    <a:schemeClr val="bg1"/>
                  </a:solidFill>
                </a:rPr>
                <a:t>P. maniculatus</a:t>
              </a:r>
            </a:p>
          </p:txBody>
        </p:sp>
      </p:grpSp>
      <p:sp>
        <p:nvSpPr>
          <p:cNvPr id="18438" name="Text Box 8">
            <a:extLst>
              <a:ext uri="{FF2B5EF4-FFF2-40B4-BE49-F238E27FC236}">
                <a16:creationId xmlns:a16="http://schemas.microsoft.com/office/drawing/2014/main" id="{0161C166-3AA2-518C-CB26-5145901BE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6038" y="6581775"/>
            <a:ext cx="3856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FF"/>
                </a:solidFill>
                <a:cs typeface="Arial" panose="020B0604020202020204" pitchFamily="34" charset="0"/>
              </a:rPr>
              <a:t>Verts and Carraway (1998) </a:t>
            </a:r>
            <a:r>
              <a:rPr lang="en-US" altLang="en-US" sz="1200" i="1">
                <a:solidFill>
                  <a:srgbClr val="FFFFFF"/>
                </a:solidFill>
                <a:cs typeface="Arial" panose="020B0604020202020204" pitchFamily="34" charset="0"/>
              </a:rPr>
              <a:t>Land Mammals of Oregon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B796B579-04CE-6D3E-16D6-9C249FD9E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371600"/>
            <a:ext cx="5410200" cy="5029200"/>
          </a:xfrm>
        </p:spPr>
        <p:txBody>
          <a:bodyPr/>
          <a:lstStyle/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Habitat generalist (below treeline)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recent clear-cuttings to old growth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sage-brush steppe to renovated grasslands and pastures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Omnivorous diet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plant matter, fungi, arthropods</a:t>
            </a:r>
          </a:p>
          <a:p>
            <a:pPr eaLnBrk="1" hangingPunct="1"/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Prey for carnivorous mammals, raptors, and snakes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predators include spotted owls*</a:t>
            </a: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Carrier of hantavirus in western US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Hantavirus Pulmonary Syndrome</a:t>
            </a:r>
            <a:endParaRPr lang="en-US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018BC800-BAE2-AA29-B4FC-7C6FED5F5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D577"/>
                </a:solidFill>
                <a:cs typeface="Arial" panose="020B0604020202020204" pitchFamily="34" charset="0"/>
              </a:rPr>
              <a:t>Deer Mice: Ecology</a:t>
            </a:r>
            <a:endParaRPr lang="en-US" altLang="en-US" sz="4000">
              <a:cs typeface="Arial" panose="020B0604020202020204" pitchFamily="34" charset="0"/>
            </a:endParaRPr>
          </a:p>
        </p:txBody>
      </p:sp>
      <p:sp>
        <p:nvSpPr>
          <p:cNvPr id="20484" name="Text Box 8">
            <a:extLst>
              <a:ext uri="{FF2B5EF4-FFF2-40B4-BE49-F238E27FC236}">
                <a16:creationId xmlns:a16="http://schemas.microsoft.com/office/drawing/2014/main" id="{44098B69-25A2-9D69-AAB5-E15425EBE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581775"/>
            <a:ext cx="2678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FF"/>
                </a:solidFill>
                <a:cs typeface="Arial" panose="020B0604020202020204" pitchFamily="34" charset="0"/>
              </a:rPr>
              <a:t>*Rosenberg et al. (2003) </a:t>
            </a:r>
            <a:r>
              <a:rPr lang="en-US" altLang="en-US" sz="1200" i="1">
                <a:solidFill>
                  <a:srgbClr val="FFFFFF"/>
                </a:solidFill>
                <a:cs typeface="Arial" panose="020B0604020202020204" pitchFamily="34" charset="0"/>
              </a:rPr>
              <a:t>Can J Zool</a:t>
            </a:r>
          </a:p>
        </p:txBody>
      </p:sp>
      <p:grpSp>
        <p:nvGrpSpPr>
          <p:cNvPr id="20485" name="Group 6">
            <a:extLst>
              <a:ext uri="{FF2B5EF4-FFF2-40B4-BE49-F238E27FC236}">
                <a16:creationId xmlns:a16="http://schemas.microsoft.com/office/drawing/2014/main" id="{F440A29D-EC45-C267-4E49-96D533F3461E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1371600"/>
            <a:ext cx="3048000" cy="4948238"/>
            <a:chOff x="5867400" y="1266825"/>
            <a:chExt cx="3048000" cy="4947708"/>
          </a:xfrm>
        </p:grpSpPr>
        <p:pic>
          <p:nvPicPr>
            <p:cNvPr id="20486" name="Picture 4">
              <a:extLst>
                <a:ext uri="{FF2B5EF4-FFF2-40B4-BE49-F238E27FC236}">
                  <a16:creationId xmlns:a16="http://schemas.microsoft.com/office/drawing/2014/main" id="{5D16D23A-AE51-4C54-24DF-662B9C6C3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4191000"/>
              <a:ext cx="3048000" cy="2023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7" name="Picture 5">
              <a:extLst>
                <a:ext uri="{FF2B5EF4-FFF2-40B4-BE49-F238E27FC236}">
                  <a16:creationId xmlns:a16="http://schemas.microsoft.com/office/drawing/2014/main" id="{137B4029-A780-BBF2-24D0-75ACD7BA1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5" t="4037" b="4037"/>
            <a:stretch>
              <a:fillRect/>
            </a:stretch>
          </p:blipFill>
          <p:spPr bwMode="auto">
            <a:xfrm>
              <a:off x="5867400" y="1266825"/>
              <a:ext cx="3048000" cy="277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9F02B635-723F-E532-85A8-CE3927213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D577"/>
                </a:solidFill>
                <a:cs typeface="Arial" panose="020B0604020202020204" pitchFamily="34" charset="0"/>
              </a:rPr>
              <a:t>Deer Mice: Management</a:t>
            </a:r>
            <a:endParaRPr lang="en-US" altLang="en-US" sz="4000">
              <a:cs typeface="Arial" panose="020B0604020202020204" pitchFamily="34" charset="0"/>
            </a:endParaRPr>
          </a:p>
        </p:txBody>
      </p:sp>
      <p:pic>
        <p:nvPicPr>
          <p:cNvPr id="22531" name="Picture 4">
            <a:extLst>
              <a:ext uri="{FF2B5EF4-FFF2-40B4-BE49-F238E27FC236}">
                <a16:creationId xmlns:a16="http://schemas.microsoft.com/office/drawing/2014/main" id="{A5BC4371-8B4D-6E5B-9286-09E59EA1D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162425"/>
            <a:ext cx="41148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Content Placeholder 2">
            <a:extLst>
              <a:ext uri="{FF2B5EF4-FFF2-40B4-BE49-F238E27FC236}">
                <a16:creationId xmlns:a16="http://schemas.microsoft.com/office/drawing/2014/main" id="{F1BA5299-E4D7-E0EB-75D2-8B458274F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97000"/>
            <a:ext cx="7772400" cy="3022600"/>
          </a:xfrm>
        </p:spPr>
        <p:txBody>
          <a:bodyPr/>
          <a:lstStyle/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An abundant but secondary prey species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Ubiquitous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&lt; 2% of biomass as prey*</a:t>
            </a:r>
          </a:p>
          <a:p>
            <a:pPr eaLnBrk="1" hangingPunct="1"/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No management necessary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will be available to spotted owls irrespective of management strategy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3" name="Text Box 8">
            <a:extLst>
              <a:ext uri="{FF2B5EF4-FFF2-40B4-BE49-F238E27FC236}">
                <a16:creationId xmlns:a16="http://schemas.microsoft.com/office/drawing/2014/main" id="{705A9404-7AAA-A59C-FD6D-0DAFD4931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775"/>
            <a:ext cx="2678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FF"/>
                </a:solidFill>
                <a:cs typeface="Arial" panose="020B0604020202020204" pitchFamily="34" charset="0"/>
              </a:rPr>
              <a:t>*Rosenberg et al. (2003) </a:t>
            </a:r>
            <a:r>
              <a:rPr lang="en-US" altLang="en-US" sz="1200" i="1">
                <a:solidFill>
                  <a:srgbClr val="FFFFFF"/>
                </a:solidFill>
                <a:cs typeface="Arial" panose="020B0604020202020204" pitchFamily="34" charset="0"/>
              </a:rPr>
              <a:t>Can J Zool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EF3D689-D5F9-6D2F-F7A9-1F2640ECE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D577"/>
                </a:solidFill>
                <a:cs typeface="Arial" panose="020B0604020202020204" pitchFamily="34" charset="0"/>
              </a:rPr>
              <a:t>Pocket Gophers</a:t>
            </a:r>
            <a:endParaRPr lang="en-US" altLang="en-US" sz="4000">
              <a:cs typeface="Arial" panose="020B0604020202020204" pitchFamily="34" charset="0"/>
            </a:endParaRP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3FC82D00-D4E2-D1E0-1B59-B3E06D37C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397000"/>
            <a:ext cx="5105400" cy="2641600"/>
          </a:xfrm>
        </p:spPr>
        <p:txBody>
          <a:bodyPr/>
          <a:lstStyle/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Five species in OR</a:t>
            </a:r>
          </a:p>
          <a:p>
            <a:pPr eaLnBrk="1" hangingPunct="1"/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Two are potential prey species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Northern pocket gopher</a:t>
            </a:r>
          </a:p>
          <a:p>
            <a:pPr lvl="1" eaLnBrk="1" hangingPunct="1"/>
            <a:r>
              <a:rPr lang="en-US" altLang="en-US" sz="2000" i="1">
                <a:latin typeface="Arial" panose="020B0604020202020204" pitchFamily="34" charset="0"/>
                <a:cs typeface="Arial" panose="020B0604020202020204" pitchFamily="34" charset="0"/>
              </a:rPr>
              <a:t>Thomomys talpoides</a:t>
            </a:r>
          </a:p>
          <a:p>
            <a:pPr eaLnBrk="1" hangingPunct="1"/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0" name="Picture 8">
            <a:extLst>
              <a:ext uri="{FF2B5EF4-FFF2-40B4-BE49-F238E27FC236}">
                <a16:creationId xmlns:a16="http://schemas.microsoft.com/office/drawing/2014/main" id="{C09B4FBB-D367-9826-00E7-4EE86B11F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8195" r="32401" b="7024"/>
          <a:stretch>
            <a:fillRect/>
          </a:stretch>
        </p:blipFill>
        <p:spPr bwMode="auto">
          <a:xfrm>
            <a:off x="5003800" y="1292225"/>
            <a:ext cx="3911600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5">
            <a:extLst>
              <a:ext uri="{FF2B5EF4-FFF2-40B4-BE49-F238E27FC236}">
                <a16:creationId xmlns:a16="http://schemas.microsoft.com/office/drawing/2014/main" id="{5DA2CBD9-3637-DA0A-F13F-E88643638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0" y="1219200"/>
            <a:ext cx="1212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b="1" i="1">
                <a:solidFill>
                  <a:schemeClr val="bg1"/>
                </a:solidFill>
              </a:rPr>
              <a:t>T. talpoides</a:t>
            </a:r>
          </a:p>
        </p:txBody>
      </p:sp>
      <p:pic>
        <p:nvPicPr>
          <p:cNvPr id="24582" name="Picture 6">
            <a:extLst>
              <a:ext uri="{FF2B5EF4-FFF2-40B4-BE49-F238E27FC236}">
                <a16:creationId xmlns:a16="http://schemas.microsoft.com/office/drawing/2014/main" id="{3D90B48B-968C-B190-5506-66E6D1EEE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33800"/>
            <a:ext cx="35306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 Box 8">
            <a:extLst>
              <a:ext uri="{FF2B5EF4-FFF2-40B4-BE49-F238E27FC236}">
                <a16:creationId xmlns:a16="http://schemas.microsoft.com/office/drawing/2014/main" id="{6A7BFB9C-511E-5DB7-E7AB-4BCA5DE2B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6038" y="6581775"/>
            <a:ext cx="3856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FF"/>
                </a:solidFill>
                <a:cs typeface="Arial" panose="020B0604020202020204" pitchFamily="34" charset="0"/>
              </a:rPr>
              <a:t>Verts and Carraway (1998) </a:t>
            </a:r>
            <a:r>
              <a:rPr lang="en-US" altLang="en-US" sz="1200" i="1">
                <a:solidFill>
                  <a:srgbClr val="FFFFFF"/>
                </a:solidFill>
                <a:cs typeface="Arial" panose="020B0604020202020204" pitchFamily="34" charset="0"/>
              </a:rPr>
              <a:t>Land Mammals of Oregon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6DE39F32-9DD8-0779-4EC2-17CB59FC5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D577"/>
                </a:solidFill>
                <a:cs typeface="Arial" panose="020B0604020202020204" pitchFamily="34" charset="0"/>
              </a:rPr>
              <a:t>Pocket Gophers</a:t>
            </a:r>
            <a:endParaRPr lang="en-US" altLang="en-US" sz="4000">
              <a:cs typeface="Arial" panose="020B0604020202020204" pitchFamily="34" charset="0"/>
            </a:endParaRP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B49D86D4-39AB-DCDE-5477-CAB1C701B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473200"/>
            <a:ext cx="5105400" cy="2641600"/>
          </a:xfrm>
        </p:spPr>
        <p:txBody>
          <a:bodyPr/>
          <a:lstStyle/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Another prey species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Western (Mazama) pocket gopher</a:t>
            </a:r>
          </a:p>
          <a:p>
            <a:pPr lvl="1" eaLnBrk="1" hangingPunct="1"/>
            <a:r>
              <a:rPr lang="en-US" altLang="en-US" sz="2000" i="1">
                <a:latin typeface="Arial" panose="020B0604020202020204" pitchFamily="34" charset="0"/>
                <a:cs typeface="Arial" panose="020B0604020202020204" pitchFamily="34" charset="0"/>
              </a:rPr>
              <a:t>Thomomys mazama</a:t>
            </a:r>
          </a:p>
          <a:p>
            <a:pPr eaLnBrk="1" hangingPunct="1"/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628" name="Group 7">
            <a:extLst>
              <a:ext uri="{FF2B5EF4-FFF2-40B4-BE49-F238E27FC236}">
                <a16:creationId xmlns:a16="http://schemas.microsoft.com/office/drawing/2014/main" id="{0A74AD32-B28E-D480-3A5B-1E4AC1F19A0C}"/>
              </a:ext>
            </a:extLst>
          </p:cNvPr>
          <p:cNvGrpSpPr>
            <a:grpSpLocks/>
          </p:cNvGrpSpPr>
          <p:nvPr/>
        </p:nvGrpSpPr>
        <p:grpSpPr bwMode="auto">
          <a:xfrm>
            <a:off x="5746750" y="1143000"/>
            <a:ext cx="3244850" cy="5407025"/>
            <a:chOff x="5747422" y="1143000"/>
            <a:chExt cx="3244178" cy="5407223"/>
          </a:xfrm>
        </p:grpSpPr>
        <p:pic>
          <p:nvPicPr>
            <p:cNvPr id="26630" name="Picture 6" descr="Thomomys mazama (Western Pocket Gopher).psd">
              <a:extLst>
                <a:ext uri="{FF2B5EF4-FFF2-40B4-BE49-F238E27FC236}">
                  <a16:creationId xmlns:a16="http://schemas.microsoft.com/office/drawing/2014/main" id="{C93B02E3-81B5-3DF6-676C-A3C990AB0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422" y="1219200"/>
              <a:ext cx="3164666" cy="5331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1" name="TextBox 5">
              <a:extLst>
                <a:ext uri="{FF2B5EF4-FFF2-40B4-BE49-F238E27FC236}">
                  <a16:creationId xmlns:a16="http://schemas.microsoft.com/office/drawing/2014/main" id="{F667E949-6A49-C1C8-AF34-75682D5C40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8716" y="1143000"/>
              <a:ext cx="113288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400" b="1" i="1">
                  <a:solidFill>
                    <a:schemeClr val="bg1"/>
                  </a:solidFill>
                </a:rPr>
                <a:t>T. mazama</a:t>
              </a:r>
            </a:p>
          </p:txBody>
        </p:sp>
      </p:grpSp>
      <p:pic>
        <p:nvPicPr>
          <p:cNvPr id="26629" name="Picture 4">
            <a:extLst>
              <a:ext uri="{FF2B5EF4-FFF2-40B4-BE49-F238E27FC236}">
                <a16:creationId xmlns:a16="http://schemas.microsoft.com/office/drawing/2014/main" id="{D27DB708-699A-6B69-C6CF-AEE8DB4F1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3255963"/>
            <a:ext cx="3500437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CCBDB174-0F79-9895-EBD5-3C965AAC5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D577"/>
                </a:solidFill>
                <a:cs typeface="Arial" panose="020B0604020202020204" pitchFamily="34" charset="0"/>
              </a:rPr>
              <a:t>Pocket Gophers: Ecology</a:t>
            </a:r>
            <a:endParaRPr lang="en-US" altLang="en-US" sz="4000">
              <a:cs typeface="Arial" panose="020B0604020202020204" pitchFamily="34" charset="0"/>
            </a:endParaRPr>
          </a:p>
        </p:txBody>
      </p:sp>
      <p:pic>
        <p:nvPicPr>
          <p:cNvPr id="28675" name="Picture 7">
            <a:extLst>
              <a:ext uri="{FF2B5EF4-FFF2-40B4-BE49-F238E27FC236}">
                <a16:creationId xmlns:a16="http://schemas.microsoft.com/office/drawing/2014/main" id="{121150E9-53F7-5A9D-F94B-5F70FFB69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71600"/>
            <a:ext cx="30638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Content Placeholder 2">
            <a:extLst>
              <a:ext uri="{FF2B5EF4-FFF2-40B4-BE49-F238E27FC236}">
                <a16:creationId xmlns:a16="http://schemas.microsoft.com/office/drawing/2014/main" id="{A1D9E6DF-52CE-2C09-9394-F0B17760D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0" y="1143000"/>
            <a:ext cx="5638800" cy="5562600"/>
          </a:xfrm>
        </p:spPr>
        <p:txBody>
          <a:bodyPr/>
          <a:lstStyle/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Largely fossorial</a:t>
            </a:r>
          </a:p>
          <a:p>
            <a:pPr eaLnBrk="1" hangingPunct="1"/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Habitat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most common in prairies, mountain meadows, and agricultural fields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also along forest edges; in recent cuts and thinned stands (esp </a:t>
            </a:r>
            <a:r>
              <a:rPr lang="en-US" altLang="en-US" sz="2000" i="1">
                <a:latin typeface="Arial" panose="020B0604020202020204" pitchFamily="34" charset="0"/>
                <a:cs typeface="Arial" panose="020B0604020202020204" pitchFamily="34" charset="0"/>
              </a:rPr>
              <a:t>T. talpoides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not in dense forest</a:t>
            </a:r>
          </a:p>
          <a:p>
            <a:pPr lvl="1" eaLnBrk="1" hangingPunct="1"/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Herbivorous diet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above-ground plant parts and roots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external cheek pouches</a:t>
            </a:r>
          </a:p>
          <a:p>
            <a:pPr eaLnBrk="1" hangingPunct="1"/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Common prey species for owls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great horned, barn, long-eared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less so for spotted owls (7% of biomass)*</a:t>
            </a: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7" name="Picture 5">
            <a:extLst>
              <a:ext uri="{FF2B5EF4-FFF2-40B4-BE49-F238E27FC236}">
                <a16:creationId xmlns:a16="http://schemas.microsoft.com/office/drawing/2014/main" id="{433F18B8-A8B8-8CC6-6528-A8414EF3F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4116388"/>
            <a:ext cx="3063875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8">
            <a:extLst>
              <a:ext uri="{FF2B5EF4-FFF2-40B4-BE49-F238E27FC236}">
                <a16:creationId xmlns:a16="http://schemas.microsoft.com/office/drawing/2014/main" id="{32415B3C-91E6-F086-A14D-970702774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775"/>
            <a:ext cx="2678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FF"/>
                </a:solidFill>
                <a:cs typeface="Arial" panose="020B0604020202020204" pitchFamily="34" charset="0"/>
              </a:rPr>
              <a:t>*Rosenberg et al. (2003) </a:t>
            </a:r>
            <a:r>
              <a:rPr lang="en-US" altLang="en-US" sz="1200" i="1">
                <a:solidFill>
                  <a:srgbClr val="FFFFFF"/>
                </a:solidFill>
                <a:cs typeface="Arial" panose="020B0604020202020204" pitchFamily="34" charset="0"/>
              </a:rPr>
              <a:t>Can J Zool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753ED4A3-F5AB-C6EF-7C84-D032768BE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D577"/>
                </a:solidFill>
                <a:cs typeface="Arial" panose="020B0604020202020204" pitchFamily="34" charset="0"/>
              </a:rPr>
              <a:t>Pocket Gophers: Management</a:t>
            </a:r>
            <a:endParaRPr lang="en-US" altLang="en-US" sz="4000">
              <a:cs typeface="Arial" panose="020B0604020202020204" pitchFamily="34" charset="0"/>
            </a:endParaRPr>
          </a:p>
        </p:txBody>
      </p:sp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id="{405C785D-E444-1950-34C1-462C3C112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44600"/>
            <a:ext cx="4876800" cy="5308600"/>
          </a:xfrm>
        </p:spPr>
        <p:txBody>
          <a:bodyPr/>
          <a:lstStyle/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Secondary prey species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restricted range (northern) and habitat (both species) overlap with spotted owls</a:t>
            </a:r>
          </a:p>
          <a:p>
            <a:pPr eaLnBrk="1" hangingPunct="1"/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Availability increased by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creation of forest edges, open forest (thinning), </a:t>
            </a: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openings</a:t>
            </a:r>
          </a:p>
          <a:p>
            <a:pPr eaLnBrk="1" hangingPunct="1"/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Prairie dogs of the PNW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perceived as problem for agriculture and livestock</a:t>
            </a: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crop depredation</a:t>
            </a:r>
          </a:p>
          <a:p>
            <a:pPr lvl="1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extensive burrow systems with mounds at openings</a:t>
            </a:r>
          </a:p>
          <a:p>
            <a:pPr eaLnBrk="1" hangingPunct="1"/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4" name="Picture 6">
            <a:extLst>
              <a:ext uri="{FF2B5EF4-FFF2-40B4-BE49-F238E27FC236}">
                <a16:creationId xmlns:a16="http://schemas.microsoft.com/office/drawing/2014/main" id="{310933E8-65CB-88BA-C6D3-D5E9030C6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1266825"/>
            <a:ext cx="30638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7">
            <a:extLst>
              <a:ext uri="{FF2B5EF4-FFF2-40B4-BE49-F238E27FC236}">
                <a16:creationId xmlns:a16="http://schemas.microsoft.com/office/drawing/2014/main" id="{DECC72DB-94A4-9950-C0F5-91CB004026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4038600"/>
            <a:ext cx="30638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4891</TotalTime>
  <Words>886</Words>
  <Application>Microsoft Office PowerPoint</Application>
  <PresentationFormat>On-screen Show (4:3)</PresentationFormat>
  <Paragraphs>197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MS PGothic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Aaron Wirsing</dc:creator>
  <cp:lastModifiedBy>Lum-Naihe, Christof Jurh duk - FS, AZ</cp:lastModifiedBy>
  <cp:revision>1019</cp:revision>
  <dcterms:created xsi:type="dcterms:W3CDTF">2012-05-16T15:32:02Z</dcterms:created>
  <dcterms:modified xsi:type="dcterms:W3CDTF">2025-08-04T18:25:50Z</dcterms:modified>
</cp:coreProperties>
</file>