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6" r:id="rId2"/>
    <p:sldId id="475" r:id="rId3"/>
    <p:sldId id="393" r:id="rId4"/>
    <p:sldId id="417" r:id="rId5"/>
    <p:sldId id="429" r:id="rId6"/>
    <p:sldId id="433" r:id="rId7"/>
    <p:sldId id="460" r:id="rId8"/>
    <p:sldId id="432" r:id="rId9"/>
    <p:sldId id="461" r:id="rId10"/>
    <p:sldId id="430" r:id="rId11"/>
    <p:sldId id="290" r:id="rId12"/>
    <p:sldId id="434" r:id="rId13"/>
    <p:sldId id="479" r:id="rId14"/>
    <p:sldId id="437" r:id="rId15"/>
    <p:sldId id="456" r:id="rId16"/>
    <p:sldId id="450" r:id="rId17"/>
    <p:sldId id="467" r:id="rId18"/>
    <p:sldId id="478" r:id="rId19"/>
    <p:sldId id="458" r:id="rId20"/>
    <p:sldId id="447" r:id="rId21"/>
    <p:sldId id="364" r:id="rId22"/>
    <p:sldId id="365" r:id="rId23"/>
    <p:sldId id="374" r:id="rId24"/>
    <p:sldId id="459" r:id="rId25"/>
    <p:sldId id="455" r:id="rId26"/>
    <p:sldId id="296" r:id="rId27"/>
    <p:sldId id="431" r:id="rId28"/>
    <p:sldId id="463" r:id="rId29"/>
    <p:sldId id="466" r:id="rId30"/>
    <p:sldId id="474" r:id="rId31"/>
    <p:sldId id="469" r:id="rId32"/>
    <p:sldId id="470" r:id="rId33"/>
    <p:sldId id="471" r:id="rId34"/>
    <p:sldId id="472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070000"/>
    <a:srgbClr val="FF0000"/>
    <a:srgbClr val="FF9900"/>
    <a:srgbClr val="FF3300"/>
    <a:srgbClr val="FFFF00"/>
    <a:srgbClr val="0099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2"/>
    </p:cViewPr>
  </p:sorterViewPr>
  <p:notesViewPr>
    <p:cSldViewPr>
      <p:cViewPr varScale="1">
        <p:scale>
          <a:sx n="69" d="100"/>
          <a:sy n="69" d="100"/>
        </p:scale>
        <p:origin x="-186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7.xml"/><Relationship Id="rId2" Type="http://schemas.openxmlformats.org/officeDocument/2006/relationships/slide" Target="slides/slide26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4D9BFB54-EB24-D226-7611-D1107EE5778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8772BD64-B17D-692E-73A5-F065A83D456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71323871-3023-42D9-D713-E4E3D2BDC0B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D4CA72DE-F550-7D8A-DAC5-772FCDCCCC2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EB1FEF0C-FAC7-4894-8768-CD3DB1EBF51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77ACB8D1-4790-2FFB-3919-F993FBCEC46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6E057E6A-351A-CBF1-4377-FC1E4848E15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3C089B10-E5E8-96B1-7ACB-F3EFF9DCC1C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A568009A-B97D-88AF-A320-A50F3F9E672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291EE648-01E3-1FB9-3D39-1CCD65927C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EF2B1389-818B-3AA3-E966-8BBAFE5E8F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077630B-387C-4492-8D1D-2DFBF54CFA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5D067571-43E5-34CC-0E08-D6F6BC9D6F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F6160CD-6FCF-45DC-93F0-394C85A2A797}" type="slidenum">
              <a:rPr lang="en-US" altLang="en-US" sz="1200">
                <a:latin typeface="Times New Roman" panose="02020603050405020304" pitchFamily="18" charset="0"/>
              </a:rPr>
              <a:pPr eaLnBrk="1" hangingPunct="1"/>
              <a:t>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8507EB7D-6D5F-1DAF-DCD1-D81C6F5F2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5806F6B-5A6F-8FAC-FB06-10CA7E6F5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EC246F54-B0E2-4861-6150-C49327D503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A0E911F-ABE5-4FD9-9E92-3A03EA633B69}" type="slidenum">
              <a:rPr lang="en-US" altLang="en-US" sz="1200">
                <a:latin typeface="Times New Roman" panose="02020603050405020304" pitchFamily="18" charset="0"/>
              </a:rPr>
              <a:pPr eaLnBrk="1" hangingPunct="1"/>
              <a:t>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5845C27C-B1FC-A091-A737-224FFD8515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D6B6E4A-C739-CFC3-29B3-81CB7FD65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3FEAA70-E542-5726-9AA6-EC9C7F01576F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814D140-B136-A54F-B68F-DAFC39BD9F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7F01973-1233-E608-84F4-129CAAC69C7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charset="0"/>
                <a:ea typeface="+mn-ea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795DB88-60D9-19D6-6C28-ECD22692AF9D}"/>
              </a:ext>
            </a:extLst>
          </p:cNvPr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B399F8E-00FA-A0F3-A6D9-9E723D732D2A}"/>
              </a:ext>
            </a:extLst>
          </p:cNvPr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6FF7AA4-599F-6BE7-ADE0-ED70F2A15E2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charset="0"/>
                <a:ea typeface="+mn-ea"/>
              </a:endParaRPr>
            </a:p>
          </p:txBody>
        </p: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A8CB9F60-372C-A35F-3C32-F81D5735478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2B0ECE91-8EEE-DC04-6C19-3E8CD240065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3639A971-8F4E-8BE8-53CC-926984C0C29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BCD6272E-504B-E354-5873-05CA870CEC6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4EE42D3-977C-0A06-EB69-A53553478FC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D4AD1A99-C428-6FAE-845D-17C2A595A59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7D85E161-7880-5D20-09E6-FC721553A53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charset="0"/>
                <a:ea typeface="+mn-ea"/>
              </a:endParaRP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35A0273-2F33-2B2B-3414-4FE0D738B58F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633DAC0-E6E0-0426-B61F-C06B65B64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630839F-6C76-54F1-46BA-674D7B9EC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FFB1425-0FE0-56EF-A131-2FE084FF92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7508BAF-7107-9586-DC06-A0C632695D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68873C0-1705-AE1E-650B-1287D57F1C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9D49708-418E-4B60-7857-414C77668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347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347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95556C03-C915-FD3C-F717-5CD1AD22D4E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9A7DA7B2-D9E7-0F4A-D20F-947B369502F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70EF0C-7A24-4F7E-B9B2-4292A84ACB1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7088B482-E22F-EF99-420E-FD6E29D138B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6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9ACB8172-7E27-054A-A771-2C918A184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6207A6B6-3294-D1FA-8D7E-A84C9C975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B014D02F-0392-EE38-EB60-F73CFA41B2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07B17-2393-4B89-9385-EE845C02F7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12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49BB3457-3D3A-F332-E2BF-632A4E9520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34DB3375-C919-4523-E83A-152E28A58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56991A95-F5B1-97F3-3411-1E47D45F3E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68912-51D4-4E14-BCC6-3A4AFDB7C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74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C292B036-025E-7450-BBC7-BF1D010BF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0493428-EDBE-2235-C215-6DCB489F0C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79229F9C-A943-ABE5-C92D-6F0B410C2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747D0-066D-46AE-B48D-04AE5C7939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421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B9EC38E4-1E5C-CFDB-1E29-EF00B5CA94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5D6312FC-C539-2A9F-E383-D6D15751E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5EC544F0-05AD-8C13-1109-C4233B6FD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CE473-5FBC-4B40-A956-F2E296B19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313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833F5EA7-3795-F691-F8A1-045E80904E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E2F77462-360F-6F23-4378-01BB70B323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B267E5EC-E7E0-92F1-C1E0-1E84AAA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E09EDF-FC13-4B73-A303-5ED4D070E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354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1D141E36-CEA8-6C81-B519-CEE05C17C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D86FA5BF-2411-C00C-04F1-A800676A2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4877CB00-86B6-03C9-C494-5E22808B07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19D305-F175-4FC2-9130-B4F460E31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46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27255BE1-6C9F-CD08-DBF9-77C42B47B5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F5FE9841-5A99-6167-1196-C92C6E0363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F79433F9-8837-B260-9F29-9239F279FD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92701-244B-4A37-AE7B-0AFBEA4963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56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E8F08EBE-58B6-B50C-DE1D-83188FFA6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689AF91F-D359-04A9-6883-2F92E3449F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74507941-5C39-4AEA-FC10-29C375053C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5C23B-AD51-4E7B-8DA2-3ADDCF586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39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18388F66-0C23-2B7D-A77E-8F64560E6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7406F56F-EAA0-3C68-1569-A18B48859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93CDDB1-0EB5-B951-F680-F3345EF862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41895-7EBC-4414-85B9-D489DBED94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72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AB3D3F66-3794-DCBB-5538-3CD23E7CD8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AA3EE5CE-74C7-2D65-FCB8-3176D20C86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0FC27976-4CB8-314D-AC3E-AEEFAD23A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2A279-FD92-4873-8922-E5A0680C04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592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55818847-1912-7E92-2C50-89FA62F22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CC4F8CE9-EDE5-31A4-3DC8-9688E9B48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2228A8E9-08DE-38E9-A0BA-7996610F0C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8643F-1D0F-4A39-B920-C2225F2E4F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0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8D1C9060-23CC-1A9F-FA2E-3C7EF0E3B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2E55A8E7-A87E-F9E7-7973-234A23C5E8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E228F8D8-4065-1074-AA71-A683874AD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42EEB3-95FA-4190-913D-B7C088057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7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022A8718-FDDB-1E1E-E4DE-115B595D0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78BBE537-079E-60FC-2A90-5FC4F86737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435CF433-C367-83C1-BF7E-B2E06E88F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9670E-CF12-4BA6-8268-BFA84EF90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87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3BE3A675-FD4D-876E-60ED-B4265C38B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99C24DDD-8579-0DF3-8D28-709B7C887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B0177870-0BB6-27C7-048F-B7A0DF0D92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EA31A-CBB3-4D8B-B2B9-5EE6D80FB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56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>
            <a:extLst>
              <a:ext uri="{FF2B5EF4-FFF2-40B4-BE49-F238E27FC236}">
                <a16:creationId xmlns:a16="http://schemas.microsoft.com/office/drawing/2014/main" id="{A36DF09F-17D9-87A0-749E-8853E9F1F4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217" name="Freeform 3">
              <a:extLst>
                <a:ext uri="{FF2B5EF4-FFF2-40B4-BE49-F238E27FC236}">
                  <a16:creationId xmlns:a16="http://schemas.microsoft.com/office/drawing/2014/main" id="{DD8BB406-86CE-AD85-11A9-752B3301836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36" name="Freeform 4">
              <a:extLst>
                <a:ext uri="{FF2B5EF4-FFF2-40B4-BE49-F238E27FC236}">
                  <a16:creationId xmlns:a16="http://schemas.microsoft.com/office/drawing/2014/main" id="{4EF44B09-60EB-4230-9698-31D0A3F0CA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charset="0"/>
                <a:ea typeface="+mn-ea"/>
              </a:endParaRPr>
            </a:p>
          </p:txBody>
        </p:sp>
      </p:grpSp>
      <p:sp>
        <p:nvSpPr>
          <p:cNvPr id="8195" name="Freeform 5">
            <a:extLst>
              <a:ext uri="{FF2B5EF4-FFF2-40B4-BE49-F238E27FC236}">
                <a16:creationId xmlns:a16="http://schemas.microsoft.com/office/drawing/2014/main" id="{2622231A-68B5-506F-D9B7-B3C3AFEE6471}"/>
              </a:ext>
            </a:extLst>
          </p:cNvPr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96" name="Group 6">
            <a:extLst>
              <a:ext uri="{FF2B5EF4-FFF2-40B4-BE49-F238E27FC236}">
                <a16:creationId xmlns:a16="http://schemas.microsoft.com/office/drawing/2014/main" id="{4115C212-0CA4-F739-3C9C-6E29215BE4C8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02439" name="Freeform 7">
              <a:extLst>
                <a:ext uri="{FF2B5EF4-FFF2-40B4-BE49-F238E27FC236}">
                  <a16:creationId xmlns:a16="http://schemas.microsoft.com/office/drawing/2014/main" id="{0375224C-D1E2-A1AE-46AC-6515B8FF6F6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charset="0"/>
                <a:ea typeface="+mn-ea"/>
              </a:endParaRPr>
            </a:p>
          </p:txBody>
        </p:sp>
        <p:grpSp>
          <p:nvGrpSpPr>
            <p:cNvPr id="8210" name="Group 8">
              <a:extLst>
                <a:ext uri="{FF2B5EF4-FFF2-40B4-BE49-F238E27FC236}">
                  <a16:creationId xmlns:a16="http://schemas.microsoft.com/office/drawing/2014/main" id="{E6DE54E2-4891-3F65-9122-3A1B5E197AE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8212" name="Freeform 9">
                <a:extLst>
                  <a:ext uri="{FF2B5EF4-FFF2-40B4-BE49-F238E27FC236}">
                    <a16:creationId xmlns:a16="http://schemas.microsoft.com/office/drawing/2014/main" id="{AC7ED29A-FAFB-7795-CB0B-161D8167B7F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" name="Freeform 10">
                <a:extLst>
                  <a:ext uri="{FF2B5EF4-FFF2-40B4-BE49-F238E27FC236}">
                    <a16:creationId xmlns:a16="http://schemas.microsoft.com/office/drawing/2014/main" id="{0B79C3CE-69BE-7AA9-CAF1-1C60247F6ED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" name="Freeform 11">
                <a:extLst>
                  <a:ext uri="{FF2B5EF4-FFF2-40B4-BE49-F238E27FC236}">
                    <a16:creationId xmlns:a16="http://schemas.microsoft.com/office/drawing/2014/main" id="{BBD2A0CC-006D-D866-FDB3-D33C2764260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Freeform 12">
                <a:extLst>
                  <a:ext uri="{FF2B5EF4-FFF2-40B4-BE49-F238E27FC236}">
                    <a16:creationId xmlns:a16="http://schemas.microsoft.com/office/drawing/2014/main" id="{0A63597F-E09E-B95D-030C-56B74D06326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" name="Freeform 13">
                <a:extLst>
                  <a:ext uri="{FF2B5EF4-FFF2-40B4-BE49-F238E27FC236}">
                    <a16:creationId xmlns:a16="http://schemas.microsoft.com/office/drawing/2014/main" id="{893CD111-9589-C7EF-8802-6D0BA7F8119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2446" name="Freeform 14">
              <a:extLst>
                <a:ext uri="{FF2B5EF4-FFF2-40B4-BE49-F238E27FC236}">
                  <a16:creationId xmlns:a16="http://schemas.microsoft.com/office/drawing/2014/main" id="{E1BE64FA-6594-A614-D3C8-6761D921E64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latin typeface="Arial" charset="0"/>
                <a:ea typeface="+mn-ea"/>
              </a:endParaRPr>
            </a:p>
          </p:txBody>
        </p:sp>
      </p:grpSp>
      <p:grpSp>
        <p:nvGrpSpPr>
          <p:cNvPr id="8197" name="Group 15">
            <a:extLst>
              <a:ext uri="{FF2B5EF4-FFF2-40B4-BE49-F238E27FC236}">
                <a16:creationId xmlns:a16="http://schemas.microsoft.com/office/drawing/2014/main" id="{4A2F87EE-E8D3-FC18-21D5-A59059CEB03F}"/>
              </a:ext>
            </a:extLst>
          </p:cNvPr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8203" name="Freeform 16">
              <a:extLst>
                <a:ext uri="{FF2B5EF4-FFF2-40B4-BE49-F238E27FC236}">
                  <a16:creationId xmlns:a16="http://schemas.microsoft.com/office/drawing/2014/main" id="{70BC941A-FBDB-5F99-5561-2F4B373B1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Freeform 17">
              <a:extLst>
                <a:ext uri="{FF2B5EF4-FFF2-40B4-BE49-F238E27FC236}">
                  <a16:creationId xmlns:a16="http://schemas.microsoft.com/office/drawing/2014/main" id="{6BDBC519-9321-DCE2-8541-C95B0CA0E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Freeform 18">
              <a:extLst>
                <a:ext uri="{FF2B5EF4-FFF2-40B4-BE49-F238E27FC236}">
                  <a16:creationId xmlns:a16="http://schemas.microsoft.com/office/drawing/2014/main" id="{EF8FECDC-ECF7-2C00-42FC-093441C7A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Freeform 19">
              <a:extLst>
                <a:ext uri="{FF2B5EF4-FFF2-40B4-BE49-F238E27FC236}">
                  <a16:creationId xmlns:a16="http://schemas.microsoft.com/office/drawing/2014/main" id="{B8B39E55-45FC-FA24-10D9-87D7C734F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20">
              <a:extLst>
                <a:ext uri="{FF2B5EF4-FFF2-40B4-BE49-F238E27FC236}">
                  <a16:creationId xmlns:a16="http://schemas.microsoft.com/office/drawing/2014/main" id="{2A6DBEFC-BEAF-2A76-B130-F75F043DF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>
              <a:extLst>
                <a:ext uri="{FF2B5EF4-FFF2-40B4-BE49-F238E27FC236}">
                  <a16:creationId xmlns:a16="http://schemas.microsoft.com/office/drawing/2014/main" id="{034E399B-82AF-3E65-AB28-C72330B4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454" name="Rectangle 22">
            <a:extLst>
              <a:ext uri="{FF2B5EF4-FFF2-40B4-BE49-F238E27FC236}">
                <a16:creationId xmlns:a16="http://schemas.microsoft.com/office/drawing/2014/main" id="{CCACE7C3-A052-2D63-FC44-6E1196E9D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9" name="Rectangle 23">
            <a:extLst>
              <a:ext uri="{FF2B5EF4-FFF2-40B4-BE49-F238E27FC236}">
                <a16:creationId xmlns:a16="http://schemas.microsoft.com/office/drawing/2014/main" id="{5204D60B-A75D-0707-21D8-1340F9A4BE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2456" name="Rectangle 24">
            <a:extLst>
              <a:ext uri="{FF2B5EF4-FFF2-40B4-BE49-F238E27FC236}">
                <a16:creationId xmlns:a16="http://schemas.microsoft.com/office/drawing/2014/main" id="{C7039C78-C687-C309-6395-7ED5B8EA2A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57" name="Rectangle 25">
            <a:extLst>
              <a:ext uri="{FF2B5EF4-FFF2-40B4-BE49-F238E27FC236}">
                <a16:creationId xmlns:a16="http://schemas.microsoft.com/office/drawing/2014/main" id="{B873B5F4-B28B-8C53-ABE6-F69BB229FB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58" name="Rectangle 26">
            <a:extLst>
              <a:ext uri="{FF2B5EF4-FFF2-40B4-BE49-F238E27FC236}">
                <a16:creationId xmlns:a16="http://schemas.microsoft.com/office/drawing/2014/main" id="{323D08C6-5494-7C1B-EBD1-6A8F7DD17C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DE18558-7ABF-4330-8836-2E4A951DA0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E6B99A8D-B96B-1D14-80F9-24A0275166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3581400"/>
            <a:ext cx="4953000" cy="27432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ERIC FORSMAN 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U. S Forest Service, 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Pacific Northwest Research Station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Corvallis, OR</a:t>
            </a:r>
          </a:p>
        </p:txBody>
      </p:sp>
      <p:sp>
        <p:nvSpPr>
          <p:cNvPr id="1026" name="Text Box 34">
            <a:extLst>
              <a:ext uri="{FF2B5EF4-FFF2-40B4-BE49-F238E27FC236}">
                <a16:creationId xmlns:a16="http://schemas.microsoft.com/office/drawing/2014/main" id="{BD8539A2-8ABD-FE2C-00F0-AD8E105BC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458200" cy="1077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66"/>
                </a:solidFill>
                <a:latin typeface="Times New Roman" panose="02020603050405020304" pitchFamily="18" charset="0"/>
              </a:rPr>
              <a:t>REGIONAL, LOCAL AND ANNUAL VARIATION IN DIETS OF SPOTTED OWLS</a:t>
            </a:r>
          </a:p>
        </p:txBody>
      </p:sp>
      <p:graphicFrame>
        <p:nvGraphicFramePr>
          <p:cNvPr id="1027" name="Object 37">
            <a:extLst>
              <a:ext uri="{FF2B5EF4-FFF2-40B4-BE49-F238E27FC236}">
                <a16:creationId xmlns:a16="http://schemas.microsoft.com/office/drawing/2014/main" id="{065E8781-F6F3-628E-09D0-1150DCCBF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10250" y="2514600"/>
          <a:ext cx="3086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571429" imgH="6095238" progId="MSPhotoEd.3">
                  <p:embed/>
                </p:oleObj>
              </mc:Choice>
              <mc:Fallback>
                <p:oleObj name="Photo Editor Photo" r:id="rId3" imgW="4571429" imgH="6095238" progId="MSPhotoEd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0" y="2514600"/>
                        <a:ext cx="3086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>
            <a:extLst>
              <a:ext uri="{FF2B5EF4-FFF2-40B4-BE49-F238E27FC236}">
                <a16:creationId xmlns:a16="http://schemas.microsoft.com/office/drawing/2014/main" id="{B5A4FCF6-60A8-EFE4-CB2D-62A9986EA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991600" cy="55626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b="1">
                <a:solidFill>
                  <a:srgbClr val="FF9900"/>
                </a:solidFill>
              </a:rPr>
              <a:t>                     </a:t>
            </a:r>
            <a:r>
              <a:rPr lang="en-US" altLang="en-US" sz="4400" b="1">
                <a:solidFill>
                  <a:srgbClr val="FF9900"/>
                </a:solidFill>
              </a:rPr>
              <a:t>Dietary Diversity</a:t>
            </a:r>
          </a:p>
          <a:p>
            <a:pPr lvl="1" eaLnBrk="1" hangingPunct="1">
              <a:buFontTx/>
              <a:buNone/>
            </a:pPr>
            <a:endParaRPr lang="en-US" altLang="en-US" b="1">
              <a:solidFill>
                <a:srgbClr val="FF99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Used the reciprocal of Simpson’s Index (1/</a:t>
            </a:r>
            <a:r>
              <a:rPr lang="en-US" altLang="en-US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q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) to estimate dietary diversity at each territory:</a:t>
            </a:r>
          </a:p>
          <a:p>
            <a:pPr lvl="1" eaLnBrk="1" hangingPunct="1">
              <a:buFontTx/>
              <a:buNone/>
            </a:pPr>
            <a:endParaRPr lang="en-US" alt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Tx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	                   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1/</a:t>
            </a:r>
            <a:r>
              <a:rPr lang="en-US" altLang="en-US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q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= 1 / ∑(proportions)</a:t>
            </a:r>
            <a:r>
              <a:rPr lang="en-US" altLang="en-US" b="1" baseline="30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2</a:t>
            </a: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 eaLnBrk="1" hangingPunct="1">
              <a:buFontTx/>
              <a:buNone/>
            </a:pPr>
            <a:endParaRPr lang="en-US" alt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Tx/>
              <a:buNone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For our samples this index could vary from 1 (only 1 species in diet) to 18 (all 18 prey types equally abundant in diet).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>
            <a:extLst>
              <a:ext uri="{FF2B5EF4-FFF2-40B4-BE49-F238E27FC236}">
                <a16:creationId xmlns:a16="http://schemas.microsoft.com/office/drawing/2014/main" id="{88BFE763-04EE-1C0B-9BF4-9DEB86E82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031288" cy="64008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lvl="1" eaLnBrk="1" hangingPunct="1">
              <a:buFontTx/>
              <a:buNone/>
              <a:defRPr/>
            </a:pPr>
            <a:r>
              <a:rPr lang="en-US" sz="48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en-US" sz="44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Number of Prey Captured</a:t>
            </a:r>
          </a:p>
          <a:p>
            <a:pPr lvl="1" eaLnBrk="1" hangingPunct="1">
              <a:buFontTx/>
              <a:buNone/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Assume that an average adult spotted owl (619 grams) consumes approximately 11% of its body mass per day (73 grams) or 26,718 g per year  </a:t>
            </a:r>
          </a:p>
          <a:p>
            <a:pPr lvl="1" eaLnBrk="1" hangingPunct="1">
              <a:defRPr/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Multiply 26,718 g by the proportion of biomass of each species in the diet to estimate the total biomass of each species captured per year per owl. </a:t>
            </a:r>
          </a:p>
          <a:p>
            <a:pPr lvl="1" eaLnBrk="1" hangingPunct="1">
              <a:defRPr/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Divide the total biomass of each species by the mean mass of each species to get the estimated number captured per year. </a:t>
            </a:r>
          </a:p>
          <a:p>
            <a:pPr lvl="1" eaLnBrk="1" hangingPunct="1">
              <a:defRPr/>
            </a:pP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>
            <a:extLst>
              <a:ext uri="{FF2B5EF4-FFF2-40B4-BE49-F238E27FC236}">
                <a16:creationId xmlns:a16="http://schemas.microsoft.com/office/drawing/2014/main" id="{36C54629-3325-39EE-57EA-AF3DF8ABE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1701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/>
                <a:ea typeface="+mj-ea"/>
              </a:rPr>
              <a:t>Results</a:t>
            </a:r>
            <a:br>
              <a:rPr lang="en-US" dirty="0">
                <a:ea typeface="+mj-ea"/>
              </a:rPr>
            </a:br>
            <a:endParaRPr lang="en-US" sz="2800" dirty="0">
              <a:ea typeface="+mj-ea"/>
            </a:endParaRPr>
          </a:p>
        </p:txBody>
      </p:sp>
      <p:sp>
        <p:nvSpPr>
          <p:cNvPr id="304131" name="Rectangle 3">
            <a:extLst>
              <a:ext uri="{FF2B5EF4-FFF2-40B4-BE49-F238E27FC236}">
                <a16:creationId xmlns:a16="http://schemas.microsoft.com/office/drawing/2014/main" id="{FE370831-B9D0-726F-8A31-AA6CF7AD9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031288" cy="57150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lvl="1" eaLnBrk="1" hangingPunct="1">
              <a:defRPr/>
            </a:pPr>
            <a:endParaRPr lang="en-US" b="1" dirty="0"/>
          </a:p>
          <a:p>
            <a:pPr lvl="1" eaLnBrk="1" hangingPunct="1">
              <a:defRPr/>
            </a:pPr>
            <a:r>
              <a:rPr lang="en-US" sz="2400" b="1" dirty="0"/>
              <a:t>Collected pellets at 1,386 owl territories in Oregon and 242 owl territories in Washington.</a:t>
            </a:r>
            <a:endParaRPr lang="en-US" sz="2400" b="1" dirty="0">
              <a:cs typeface="Times New Roman" pitchFamily="18" charset="0"/>
            </a:endParaRPr>
          </a:p>
          <a:p>
            <a:pPr lvl="1" eaLnBrk="1" hangingPunct="1">
              <a:defRPr/>
            </a:pPr>
            <a:endParaRPr lang="en-US" sz="2400" b="1" dirty="0"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Total number of prey was 38,069 in Oregon and 6,743 in Washington.</a:t>
            </a:r>
          </a:p>
          <a:p>
            <a:pPr lvl="1" eaLnBrk="1" hangingPunct="1"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Oregon sample included 91% mammals, 4% birds, 4% insects, and  1% miscellaneous.</a:t>
            </a:r>
          </a:p>
          <a:p>
            <a:pPr lvl="1" eaLnBrk="1" hangingPunct="1"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Washington sample included 90% mammals, 6% birds, 4% insects, and a trace of Amphibians.</a:t>
            </a:r>
          </a:p>
          <a:p>
            <a:pPr lvl="1" eaLnBrk="1" hangingPunct="1"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B159CE88-520F-A30A-F0A7-E48571EAE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ffectLst/>
              </a:rPr>
              <a:t>Number of species in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DB531-8FED-5F0D-487F-D7C9841B4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Clr>
                <a:schemeClr val="tx2"/>
              </a:buClr>
              <a:buFontTx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 identified 131 species in pellets from Oregon, including 48 mammals, 41 birds, 3 reptiles, 1 frog, 1 crayfish, 1 scorpion, 2 snails, and 33 insects.</a:t>
            </a:r>
          </a:p>
          <a:p>
            <a:pPr marL="342900" lvl="1" indent="-342900" eaLnBrk="1" hangingPunct="1">
              <a:buClr>
                <a:schemeClr val="tx2"/>
              </a:buClr>
              <a:buFontTx/>
              <a:buChar char="•"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lvl="1" indent="-342900" eaLnBrk="1" hangingPunct="1">
              <a:buClr>
                <a:schemeClr val="tx2"/>
              </a:buClr>
              <a:buFontTx/>
              <a:buChar char="•"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lvl="1" indent="-342900" eaLnBrk="1" hangingPunct="1">
              <a:buClr>
                <a:schemeClr val="tx2"/>
              </a:buClr>
              <a:buFontTx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 identified 57 species in pellets from Washington, including 31 mammals, 22 birds, 1 amphibian, and 4 insects</a:t>
            </a:r>
          </a:p>
          <a:p>
            <a:pPr eaLnBrk="1" hangingPunct="1"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A9A12F93-43B9-4DB9-EC6B-3DF278846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67775" cy="685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>
                <a:effectLst/>
              </a:rPr>
              <a:t>Prey composition in diets of Spotted Owls in Oregon </a:t>
            </a:r>
          </a:p>
        </p:txBody>
      </p:sp>
      <p:graphicFrame>
        <p:nvGraphicFramePr>
          <p:cNvPr id="5122" name="Object 3">
            <a:extLst>
              <a:ext uri="{FF2B5EF4-FFF2-40B4-BE49-F238E27FC236}">
                <a16:creationId xmlns:a16="http://schemas.microsoft.com/office/drawing/2014/main" id="{7B177A83-18FD-5D91-82CA-8707E7A75F77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9525" y="923925"/>
          <a:ext cx="5476875" cy="669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1379200" imgH="13919200" progId="MSGraph.Chart.8">
                  <p:embed followColorScheme="full"/>
                </p:oleObj>
              </mc:Choice>
              <mc:Fallback>
                <p:oleObj name="Chart" r:id="rId2" imgW="11379200" imgH="13919200" progId="MSGraph.Chart.8">
                  <p:embed followColorScheme="full"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923925"/>
                        <a:ext cx="5476875" cy="669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4">
            <a:extLst>
              <a:ext uri="{FF2B5EF4-FFF2-40B4-BE49-F238E27FC236}">
                <a16:creationId xmlns:a16="http://schemas.microsoft.com/office/drawing/2014/main" id="{A5AFFB17-2917-8536-6BA2-75C7406021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276475"/>
          <a:ext cx="4305300" cy="519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303420" imgH="5193363" progId="Excel.Chart.8">
                  <p:embed/>
                </p:oleObj>
              </mc:Choice>
              <mc:Fallback>
                <p:oleObj r:id="rId4" imgW="4303420" imgH="5193363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276475"/>
                        <a:ext cx="4305300" cy="519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53" name="Text Box 5">
            <a:extLst>
              <a:ext uri="{FF2B5EF4-FFF2-40B4-BE49-F238E27FC236}">
                <a16:creationId xmlns:a16="http://schemas.microsoft.com/office/drawing/2014/main" id="{F9869776-9DA3-91A3-D142-0AB34AA9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0"/>
            <a:ext cx="77724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1A48A681-E0A1-B2AA-6D16-312254A7B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715000"/>
            <a:ext cx="184150" cy="28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n-US" sz="1400" b="1">
              <a:latin typeface="Times New Roman" panose="02020603050405020304" pitchFamily="18" charset="0"/>
            </a:endParaRPr>
          </a:p>
        </p:txBody>
      </p:sp>
      <p:sp>
        <p:nvSpPr>
          <p:cNvPr id="5126" name="Text Box 7">
            <a:extLst>
              <a:ext uri="{FF2B5EF4-FFF2-40B4-BE49-F238E27FC236}">
                <a16:creationId xmlns:a16="http://schemas.microsoft.com/office/drawing/2014/main" id="{191271C0-307B-2E1E-3A4C-7969ECA08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657350"/>
            <a:ext cx="21336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Life Zones</a:t>
            </a:r>
          </a:p>
        </p:txBody>
      </p:sp>
      <p:sp>
        <p:nvSpPr>
          <p:cNvPr id="5127" name="Text Box 8">
            <a:extLst>
              <a:ext uri="{FF2B5EF4-FFF2-40B4-BE49-F238E27FC236}">
                <a16:creationId xmlns:a16="http://schemas.microsoft.com/office/drawing/2014/main" id="{E10724B3-7411-9360-60ED-7E98925F7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657350"/>
            <a:ext cx="262255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Activity Periods</a:t>
            </a:r>
          </a:p>
        </p:txBody>
      </p:sp>
      <p:sp>
        <p:nvSpPr>
          <p:cNvPr id="5128" name="Text Box 11">
            <a:extLst>
              <a:ext uri="{FF2B5EF4-FFF2-40B4-BE49-F238E27FC236}">
                <a16:creationId xmlns:a16="http://schemas.microsoft.com/office/drawing/2014/main" id="{9FC12EEC-37EC-4435-BD10-FB26391E5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724400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cxnSp>
        <p:nvCxnSpPr>
          <p:cNvPr id="5129" name="AutoShape 14">
            <a:extLst>
              <a:ext uri="{FF2B5EF4-FFF2-40B4-BE49-F238E27FC236}">
                <a16:creationId xmlns:a16="http://schemas.microsoft.com/office/drawing/2014/main" id="{6E90666D-84D5-D235-3026-6514C73DD8E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44775" y="161925"/>
            <a:ext cx="474663" cy="1020763"/>
          </a:xfrm>
          <a:prstGeom prst="straightConnector1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5130" name="Line 15">
            <a:extLst>
              <a:ext uri="{FF2B5EF4-FFF2-40B4-BE49-F238E27FC236}">
                <a16:creationId xmlns:a16="http://schemas.microsoft.com/office/drawing/2014/main" id="{AFC832B5-AC44-FBE9-FC66-70BF20CCCD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209800"/>
            <a:ext cx="152400" cy="457200"/>
          </a:xfrm>
          <a:prstGeom prst="line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5131" name="Text Box 25">
            <a:extLst>
              <a:ext uri="{FF2B5EF4-FFF2-40B4-BE49-F238E27FC236}">
                <a16:creationId xmlns:a16="http://schemas.microsoft.com/office/drawing/2014/main" id="{39BD5480-534B-4A35-ACDD-4E9ACCB37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19400"/>
            <a:ext cx="79375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latin typeface="Times New Roman" panose="02020603050405020304" pitchFamily="18" charset="0"/>
              </a:rPr>
              <a:t>3%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278" name="Group 94">
            <a:extLst>
              <a:ext uri="{FF2B5EF4-FFF2-40B4-BE49-F238E27FC236}">
                <a16:creationId xmlns:a16="http://schemas.microsoft.com/office/drawing/2014/main" id="{02A55D14-1EF7-76B4-A345-5C619C735EA9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52400"/>
          <a:ext cx="7848600" cy="5341938"/>
        </p:xfrm>
        <a:graphic>
          <a:graphicData uri="http://schemas.openxmlformats.org/drawingml/2006/table">
            <a:tbl>
              <a:tblPr/>
              <a:tblGrid>
                <a:gridCol w="3471863">
                  <a:extLst>
                    <a:ext uri="{9D8B030D-6E8A-4147-A177-3AD203B41FA5}">
                      <a16:colId xmlns:a16="http://schemas.microsoft.com/office/drawing/2014/main" val="706600575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3312593630"/>
                    </a:ext>
                  </a:extLst>
                </a:gridCol>
                <a:gridCol w="3279775">
                  <a:extLst>
                    <a:ext uri="{9D8B030D-6E8A-4147-A177-3AD203B41FA5}">
                      <a16:colId xmlns:a16="http://schemas.microsoft.com/office/drawing/2014/main" val="838096667"/>
                    </a:ext>
                  </a:extLst>
                </a:gridCol>
              </a:tblGrid>
              <a:tr h="685800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Estimated mean mass of prey captured by spotted owls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544172"/>
                  </a:ext>
                </a:extLst>
              </a:tr>
              <a:tr h="390525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               in Oregon, 1970-2001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377360"/>
                  </a:ext>
                </a:extLst>
              </a:tr>
              <a:tr h="444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Region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N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Mean ± SE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345566"/>
                  </a:ext>
                </a:extLst>
              </a:tr>
              <a:tr h="444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North Coast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123.6 ± 10.3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23567"/>
                  </a:ext>
                </a:extLst>
              </a:tr>
              <a:tr h="444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Central Coast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112.8 ±  3.3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357012"/>
                  </a:ext>
                </a:extLst>
              </a:tr>
              <a:tr h="444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South Coast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180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131.4 ±  2.7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681306"/>
                  </a:ext>
                </a:extLst>
              </a:tr>
              <a:tr h="4762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SW Interior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75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142.4 ±  5.0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730035"/>
                  </a:ext>
                </a:extLst>
              </a:tr>
              <a:tr h="444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North Cascades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4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  90.7 ± 14.1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165632"/>
                  </a:ext>
                </a:extLst>
              </a:tr>
              <a:tr h="228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Central Cascades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150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108.5 ±  2.8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341444"/>
                  </a:ext>
                </a:extLst>
              </a:tr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East Cascades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26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  98.9 ±  8.4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416850"/>
                  </a:ext>
                </a:extLst>
              </a:tr>
              <a:tr h="444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Overall Average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115.5 ±  6.9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0688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447" name="Group 407">
            <a:extLst>
              <a:ext uri="{FF2B5EF4-FFF2-40B4-BE49-F238E27FC236}">
                <a16:creationId xmlns:a16="http://schemas.microsoft.com/office/drawing/2014/main" id="{B8F12F13-46F7-26ED-B19C-3063AF5B595D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76200"/>
          <a:ext cx="8686800" cy="6777038"/>
        </p:xfrm>
        <a:graphic>
          <a:graphicData uri="http://schemas.openxmlformats.org/drawingml/2006/table">
            <a:tbl>
              <a:tblPr/>
              <a:tblGrid>
                <a:gridCol w="1577975">
                  <a:extLst>
                    <a:ext uri="{9D8B030D-6E8A-4147-A177-3AD203B41FA5}">
                      <a16:colId xmlns:a16="http://schemas.microsoft.com/office/drawing/2014/main" val="327718343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65723883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1284920617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947849943"/>
                    </a:ext>
                  </a:extLst>
                </a:gridCol>
                <a:gridCol w="261938">
                  <a:extLst>
                    <a:ext uri="{9D8B030D-6E8A-4147-A177-3AD203B41FA5}">
                      <a16:colId xmlns:a16="http://schemas.microsoft.com/office/drawing/2014/main" val="1843317831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1721866279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315389837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1361849256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1359030333"/>
                    </a:ext>
                  </a:extLst>
                </a:gridCol>
                <a:gridCol w="760412">
                  <a:extLst>
                    <a:ext uri="{9D8B030D-6E8A-4147-A177-3AD203B41FA5}">
                      <a16:colId xmlns:a16="http://schemas.microsoft.com/office/drawing/2014/main" val="2427423269"/>
                    </a:ext>
                  </a:extLst>
                </a:gridCol>
              </a:tblGrid>
              <a:tr h="465138">
                <a:tc gridSpan="10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Diets of Spotted Owls in Oregon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1970-2011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97086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Coast Ranges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SW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Cascades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777408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Species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North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Cent. 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South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Interior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North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Cent.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East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78796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Shrews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1.7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0.7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1.3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2.2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2.0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1.0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940196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Moles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1.0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0.9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2.6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2.5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0.8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0.9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6684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Lago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8.0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333206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Diurn.  Sqrl.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1.5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2.2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1.0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2.1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5.2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1.6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3.9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06738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Flying Sqrl.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52.9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49.3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32.8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31.4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43.1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39.5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45.8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85066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Gophers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1.1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483557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Deer  Mice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10.4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69225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Woodrat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22.4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28.1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91605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R-B Vole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35723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Tree Vole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2.1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425005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Microtus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2.4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1.3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1.6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2.2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1.6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3.2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01488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Othr Mamm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098264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Birds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2.4</a:t>
                      </a: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72614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Insects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858808"/>
                  </a:ext>
                </a:extLst>
              </a:tr>
              <a:tr h="2778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Misc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7828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>
            <a:extLst>
              <a:ext uri="{FF2B5EF4-FFF2-40B4-BE49-F238E27FC236}">
                <a16:creationId xmlns:a16="http://schemas.microsoft.com/office/drawing/2014/main" id="{38CABCA5-98DD-3ECE-25AA-831C2D49B9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381000"/>
          </a:xfrm>
        </p:spPr>
        <p:txBody>
          <a:bodyPr/>
          <a:lstStyle/>
          <a:p>
            <a:pPr eaLnBrk="1" hangingPunct="1"/>
            <a:r>
              <a:rPr lang="en-US" altLang="en-US" sz="2000"/>
              <a:t>Diets of Spotted Owls in Oregon vs Washington  (% numbers)</a:t>
            </a:r>
          </a:p>
        </p:txBody>
      </p:sp>
      <p:graphicFrame>
        <p:nvGraphicFramePr>
          <p:cNvPr id="385171" name="Group 147">
            <a:extLst>
              <a:ext uri="{FF2B5EF4-FFF2-40B4-BE49-F238E27FC236}">
                <a16:creationId xmlns:a16="http://schemas.microsoft.com/office/drawing/2014/main" id="{0A399483-12DE-C073-ED1F-A451E38ECF78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81000" y="685800"/>
          <a:ext cx="8229600" cy="5889625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Prey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Oregon (n = 7)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Washington (n =3)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7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Shrews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Moles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Lagomorphs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3.9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Diurnal squirrels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Flying squirrels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42.2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41.4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Gophers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2.2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Deer mice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5.4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11.0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Woodrats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14.2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5.1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 tree vole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Red-backed vole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5.9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7.5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Microtus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spp.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1.8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3.1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87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Other mammals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3.4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9.0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7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Birds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4.7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5.6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7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Amphibians/reptiles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6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Insects/arthropods</a:t>
                      </a:r>
                    </a:p>
                  </a:txBody>
                  <a:tcPr marL="92075" marR="92075" marT="46040" marB="4604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</a:t>
                      </a:r>
                    </a:p>
                  </a:txBody>
                  <a:tcPr marL="92075" marR="92075" marT="46040" marB="4604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>
            <a:extLst>
              <a:ext uri="{FF2B5EF4-FFF2-40B4-BE49-F238E27FC236}">
                <a16:creationId xmlns:a16="http://schemas.microsoft.com/office/drawing/2014/main" id="{A406FCE1-1CAE-A01E-BE2C-15C9824C6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381000"/>
          </a:xfrm>
        </p:spPr>
        <p:txBody>
          <a:bodyPr/>
          <a:lstStyle/>
          <a:p>
            <a:pPr eaLnBrk="1" hangingPunct="1"/>
            <a:r>
              <a:rPr lang="en-US" altLang="en-US" sz="2000"/>
              <a:t>Diets of Spotted Owls in Washington (% of prey numbers),1983-96</a:t>
            </a:r>
          </a:p>
        </p:txBody>
      </p:sp>
      <p:graphicFrame>
        <p:nvGraphicFramePr>
          <p:cNvPr id="385171" name="Group 147">
            <a:extLst>
              <a:ext uri="{FF2B5EF4-FFF2-40B4-BE49-F238E27FC236}">
                <a16:creationId xmlns:a16="http://schemas.microsoft.com/office/drawing/2014/main" id="{3E7ADF01-1DFD-0747-6EB2-22A45EB6FBA1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81000" y="685800"/>
          <a:ext cx="8229600" cy="5837238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55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Prey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Olympic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(n = 151)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W. Cascades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(n = 57)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E. Cascades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(n = 34)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Shrews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Moles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Lagomorphs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4.9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3.9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Diurnal squirrels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Flying squirrels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40.7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Gophers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6.9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Deer mice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15.2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6.5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Woodrats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8.7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Red-backed voles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5.8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10.3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6.4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Microtus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spp.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1.7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5.7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Other mammals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4.6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10.9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7.2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Birds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6.4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6.0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Amphibians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Insects/Arthropods</a:t>
                      </a:r>
                    </a:p>
                  </a:txBody>
                  <a:tcPr marL="92075" marR="92075" marT="46036" marB="4603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10.6</a:t>
                      </a:r>
                    </a:p>
                  </a:txBody>
                  <a:tcPr marL="92075" marR="92075" marT="46036" marB="46036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>
            <a:extLst>
              <a:ext uri="{FF2B5EF4-FFF2-40B4-BE49-F238E27FC236}">
                <a16:creationId xmlns:a16="http://schemas.microsoft.com/office/drawing/2014/main" id="{9AACA3A6-0F5F-5BC0-942C-F1F6F2737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" y="0"/>
            <a:ext cx="8867775" cy="1066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2400"/>
              <a:t>Index of Dietary Diversity (1/</a:t>
            </a:r>
            <a:r>
              <a:rPr lang="en-US" altLang="en-US" sz="2400" i="1"/>
              <a:t>q</a:t>
            </a:r>
            <a:r>
              <a:rPr lang="en-US" altLang="en-US" sz="2400"/>
              <a:t>)</a:t>
            </a:r>
          </a:p>
        </p:txBody>
      </p:sp>
      <p:graphicFrame>
        <p:nvGraphicFramePr>
          <p:cNvPr id="6146" name="Object 3">
            <a:extLst>
              <a:ext uri="{FF2B5EF4-FFF2-40B4-BE49-F238E27FC236}">
                <a16:creationId xmlns:a16="http://schemas.microsoft.com/office/drawing/2014/main" id="{1E91677A-4D51-67E4-E8FE-12E88272B7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1143000"/>
          <a:ext cx="882015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0439400" imgH="6756400" progId="MSGraph.Chart.8">
                  <p:embed followColorScheme="full"/>
                </p:oleObj>
              </mc:Choice>
              <mc:Fallback>
                <p:oleObj name="Chart" r:id="rId2" imgW="10439400" imgH="67564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882015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6">
            <a:extLst>
              <a:ext uri="{FF2B5EF4-FFF2-40B4-BE49-F238E27FC236}">
                <a16:creationId xmlns:a16="http://schemas.microsoft.com/office/drawing/2014/main" id="{74B846A1-B43A-68DB-B21B-1B8AA710C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715000"/>
            <a:ext cx="184150" cy="28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n-US" sz="1400" b="1">
              <a:latin typeface="Times New Roman" panose="02020603050405020304" pitchFamily="18" charset="0"/>
            </a:endParaRPr>
          </a:p>
        </p:txBody>
      </p:sp>
      <p:sp>
        <p:nvSpPr>
          <p:cNvPr id="351241" name="Text Box 9">
            <a:extLst>
              <a:ext uri="{FF2B5EF4-FFF2-40B4-BE49-F238E27FC236}">
                <a16:creationId xmlns:a16="http://schemas.microsoft.com/office/drawing/2014/main" id="{7E4C14A2-45CF-367C-922E-6332F853E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514600"/>
            <a:ext cx="2362200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Mean = 4.4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or_prey_slide_layout_green">
            <a:extLst>
              <a:ext uri="{FF2B5EF4-FFF2-40B4-BE49-F238E27FC236}">
                <a16:creationId xmlns:a16="http://schemas.microsoft.com/office/drawing/2014/main" id="{4981E2CB-A68F-A15E-E6F1-26C2220B11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-339725"/>
            <a:ext cx="9220200" cy="712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 Box 3">
            <a:extLst>
              <a:ext uri="{FF2B5EF4-FFF2-40B4-BE49-F238E27FC236}">
                <a16:creationId xmlns:a16="http://schemas.microsoft.com/office/drawing/2014/main" id="{466BEA3F-6356-F5A1-A9D1-467020E4D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1250"/>
            <a:ext cx="9144000" cy="585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</a:rPr>
              <a:t>Oregon  Study Area 1970-2011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233" name="Group 361">
            <a:extLst>
              <a:ext uri="{FF2B5EF4-FFF2-40B4-BE49-F238E27FC236}">
                <a16:creationId xmlns:a16="http://schemas.microsoft.com/office/drawing/2014/main" id="{2F6CD2ED-106F-DA30-C6B0-F8A65DE18FF6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762000"/>
          <a:ext cx="8763000" cy="6096000"/>
        </p:xfrm>
        <a:graphic>
          <a:graphicData uri="http://schemas.openxmlformats.org/drawingml/2006/table">
            <a:tbl>
              <a:tblPr/>
              <a:tblGrid>
                <a:gridCol w="1658938">
                  <a:extLst>
                    <a:ext uri="{9D8B030D-6E8A-4147-A177-3AD203B41FA5}">
                      <a16:colId xmlns:a16="http://schemas.microsoft.com/office/drawing/2014/main" val="1321088477"/>
                    </a:ext>
                  </a:extLst>
                </a:gridCol>
                <a:gridCol w="788987">
                  <a:extLst>
                    <a:ext uri="{9D8B030D-6E8A-4147-A177-3AD203B41FA5}">
                      <a16:colId xmlns:a16="http://schemas.microsoft.com/office/drawing/2014/main" val="1064819537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402253097"/>
                    </a:ext>
                  </a:extLst>
                </a:gridCol>
                <a:gridCol w="815975">
                  <a:extLst>
                    <a:ext uri="{9D8B030D-6E8A-4147-A177-3AD203B41FA5}">
                      <a16:colId xmlns:a16="http://schemas.microsoft.com/office/drawing/2014/main" val="1484516508"/>
                    </a:ext>
                  </a:extLst>
                </a:gridCol>
                <a:gridCol w="293687">
                  <a:extLst>
                    <a:ext uri="{9D8B030D-6E8A-4147-A177-3AD203B41FA5}">
                      <a16:colId xmlns:a16="http://schemas.microsoft.com/office/drawing/2014/main" val="119417274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2621347705"/>
                    </a:ext>
                  </a:extLst>
                </a:gridCol>
                <a:gridCol w="293687">
                  <a:extLst>
                    <a:ext uri="{9D8B030D-6E8A-4147-A177-3AD203B41FA5}">
                      <a16:colId xmlns:a16="http://schemas.microsoft.com/office/drawing/2014/main" val="1916413954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987672557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1538295989"/>
                    </a:ext>
                  </a:extLst>
                </a:gridCol>
                <a:gridCol w="788987">
                  <a:extLst>
                    <a:ext uri="{9D8B030D-6E8A-4147-A177-3AD203B41FA5}">
                      <a16:colId xmlns:a16="http://schemas.microsoft.com/office/drawing/2014/main" val="1650855281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617667036"/>
                    </a:ext>
                  </a:extLst>
                </a:gridCol>
              </a:tblGrid>
              <a:tr h="374650">
                <a:tc gridSpan="1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Average % of prey biomass by species and region, Oregon, 1970-2001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98264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Coast Ranges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SW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Cascades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458294"/>
                  </a:ext>
                </a:extLst>
              </a:tr>
              <a:tr h="655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Species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North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Cent.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South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Interior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North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Cent.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East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AVG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08393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Rabbit/Hare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102199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Flying Sqrl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52.4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58.2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38.6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74.5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45.7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56.3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50.8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786545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Gophers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10457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Deer Mice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079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Woodrats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25.9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16.1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37.1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48.7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23.7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707710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R-B Voles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64917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Tree Voles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632330"/>
                  </a:ext>
                </a:extLst>
              </a:tr>
              <a:tr h="655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Othr Mammal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4.6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038089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Birds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3.5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10.7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2.4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4.3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353948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Insects/Misc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0.1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0.9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0.2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441468"/>
                  </a:ext>
                </a:extLst>
              </a:tr>
              <a:tr h="655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Totals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100.0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61354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>
            <a:extLst>
              <a:ext uri="{FF2B5EF4-FFF2-40B4-BE49-F238E27FC236}">
                <a16:creationId xmlns:a16="http://schemas.microsoft.com/office/drawing/2014/main" id="{28635B13-5D58-4DAE-DCF9-3DE3E35FB186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219200"/>
            <a:ext cx="2544763" cy="1692275"/>
            <a:chOff x="3840" y="480"/>
            <a:chExt cx="1603" cy="1066"/>
          </a:xfrm>
        </p:grpSpPr>
        <p:pic>
          <p:nvPicPr>
            <p:cNvPr id="24598" name="Picture 3" descr="dusky">
              <a:extLst>
                <a:ext uri="{FF2B5EF4-FFF2-40B4-BE49-F238E27FC236}">
                  <a16:creationId xmlns:a16="http://schemas.microsoft.com/office/drawing/2014/main" id="{04B91071-6C7B-9DA3-463A-B36CA1A17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480"/>
              <a:ext cx="1552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9" name="Text Box 4">
              <a:extLst>
                <a:ext uri="{FF2B5EF4-FFF2-40B4-BE49-F238E27FC236}">
                  <a16:creationId xmlns:a16="http://schemas.microsoft.com/office/drawing/2014/main" id="{EE6F55C2-9509-8FAE-49AD-705F806B71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104"/>
              <a:ext cx="1555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Dusky footed woodrat</a:t>
              </a:r>
            </a:p>
          </p:txBody>
        </p:sp>
      </p:grpSp>
      <p:grpSp>
        <p:nvGrpSpPr>
          <p:cNvPr id="24578" name="Group 5">
            <a:extLst>
              <a:ext uri="{FF2B5EF4-FFF2-40B4-BE49-F238E27FC236}">
                <a16:creationId xmlns:a16="http://schemas.microsoft.com/office/drawing/2014/main" id="{DE0C50B8-92FD-5513-DBFE-7F4EED8A5AD2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803525"/>
            <a:ext cx="2590800" cy="1768475"/>
            <a:chOff x="2160" y="1872"/>
            <a:chExt cx="1632" cy="1114"/>
          </a:xfrm>
        </p:grpSpPr>
        <p:pic>
          <p:nvPicPr>
            <p:cNvPr id="24596" name="Picture 6" descr="treevole2">
              <a:extLst>
                <a:ext uri="{FF2B5EF4-FFF2-40B4-BE49-F238E27FC236}">
                  <a16:creationId xmlns:a16="http://schemas.microsoft.com/office/drawing/2014/main" id="{C43324A9-6478-FE7B-040F-3012632C6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72"/>
              <a:ext cx="1632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7" name="Text Box 7">
              <a:extLst>
                <a:ext uri="{FF2B5EF4-FFF2-40B4-BE49-F238E27FC236}">
                  <a16:creationId xmlns:a16="http://schemas.microsoft.com/office/drawing/2014/main" id="{3E3E6007-ECED-631F-F9DC-08E3FC7EE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8" y="2544"/>
              <a:ext cx="1058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Red Tree Vole</a:t>
              </a:r>
            </a:p>
          </p:txBody>
        </p:sp>
      </p:grpSp>
      <p:pic>
        <p:nvPicPr>
          <p:cNvPr id="24579" name="Picture 8" descr="woodrat">
            <a:extLst>
              <a:ext uri="{FF2B5EF4-FFF2-40B4-BE49-F238E27FC236}">
                <a16:creationId xmlns:a16="http://schemas.microsoft.com/office/drawing/2014/main" id="{A0158E4C-B054-3E5B-104F-5E65777FC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0600"/>
            <a:ext cx="2667000" cy="1785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9">
            <a:extLst>
              <a:ext uri="{FF2B5EF4-FFF2-40B4-BE49-F238E27FC236}">
                <a16:creationId xmlns:a16="http://schemas.microsoft.com/office/drawing/2014/main" id="{002A6D69-F37E-02E2-98FF-17699A8B3C3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371600"/>
            <a:ext cx="2743200" cy="2438400"/>
            <a:chOff x="144" y="672"/>
            <a:chExt cx="1728" cy="1536"/>
          </a:xfrm>
        </p:grpSpPr>
        <p:pic>
          <p:nvPicPr>
            <p:cNvPr id="24594" name="Picture 10" descr="flyer">
              <a:extLst>
                <a:ext uri="{FF2B5EF4-FFF2-40B4-BE49-F238E27FC236}">
                  <a16:creationId xmlns:a16="http://schemas.microsoft.com/office/drawing/2014/main" id="{B0A05882-AEE3-8B43-1A92-A08B7766D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72"/>
              <a:ext cx="1728" cy="15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5" name="Text Box 11">
              <a:extLst>
                <a:ext uri="{FF2B5EF4-FFF2-40B4-BE49-F238E27FC236}">
                  <a16:creationId xmlns:a16="http://schemas.microsoft.com/office/drawing/2014/main" id="{00C619E5-96F0-A735-E942-2A7DD414E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680"/>
              <a:ext cx="1704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Northern flying squirrel</a:t>
              </a:r>
            </a:p>
          </p:txBody>
        </p:sp>
      </p:grpSp>
      <p:sp>
        <p:nvSpPr>
          <p:cNvPr id="24581" name="Text Box 12">
            <a:extLst>
              <a:ext uri="{FF2B5EF4-FFF2-40B4-BE49-F238E27FC236}">
                <a16:creationId xmlns:a16="http://schemas.microsoft.com/office/drawing/2014/main" id="{3A546F89-4ACD-7DA7-DCB7-2C4C30B58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2417763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0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rPr>
              <a:t>Bushy-tailed woodrat</a:t>
            </a:r>
          </a:p>
        </p:txBody>
      </p:sp>
      <p:grpSp>
        <p:nvGrpSpPr>
          <p:cNvPr id="24582" name="Group 13">
            <a:extLst>
              <a:ext uri="{FF2B5EF4-FFF2-40B4-BE49-F238E27FC236}">
                <a16:creationId xmlns:a16="http://schemas.microsoft.com/office/drawing/2014/main" id="{EA4E2823-E88F-553D-6E5A-21736D6350FC}"/>
              </a:ext>
            </a:extLst>
          </p:cNvPr>
          <p:cNvGrpSpPr>
            <a:grpSpLocks/>
          </p:cNvGrpSpPr>
          <p:nvPr/>
        </p:nvGrpSpPr>
        <p:grpSpPr bwMode="auto">
          <a:xfrm>
            <a:off x="0" y="4038600"/>
            <a:ext cx="3276600" cy="2192338"/>
            <a:chOff x="48" y="2688"/>
            <a:chExt cx="2064" cy="1381"/>
          </a:xfrm>
        </p:grpSpPr>
        <p:pic>
          <p:nvPicPr>
            <p:cNvPr id="24592" name="Picture 14" descr="lepussummer">
              <a:extLst>
                <a:ext uri="{FF2B5EF4-FFF2-40B4-BE49-F238E27FC236}">
                  <a16:creationId xmlns:a16="http://schemas.microsoft.com/office/drawing/2014/main" id="{08383549-CEE3-8833-B6CD-CA87DB48C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688"/>
              <a:ext cx="2064" cy="138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Text Box 15">
              <a:extLst>
                <a:ext uri="{FF2B5EF4-FFF2-40B4-BE49-F238E27FC236}">
                  <a16:creationId xmlns:a16="http://schemas.microsoft.com/office/drawing/2014/main" id="{4216BE0D-7AC9-E81B-EEA2-C4B476D88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504"/>
              <a:ext cx="1125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Snowshoe hare</a:t>
              </a:r>
            </a:p>
          </p:txBody>
        </p:sp>
      </p:grpSp>
      <p:sp>
        <p:nvSpPr>
          <p:cNvPr id="24583" name="Rectangle 16">
            <a:extLst>
              <a:ext uri="{FF2B5EF4-FFF2-40B4-BE49-F238E27FC236}">
                <a16:creationId xmlns:a16="http://schemas.microsoft.com/office/drawing/2014/main" id="{0DD6CA20-A852-8A62-0330-FDAF4C34A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12192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3200">
                <a:effectLst/>
              </a:rPr>
              <a:t>Major prey of Northern Spotted Owls</a:t>
            </a:r>
          </a:p>
        </p:txBody>
      </p:sp>
      <p:grpSp>
        <p:nvGrpSpPr>
          <p:cNvPr id="24584" name="Group 17">
            <a:extLst>
              <a:ext uri="{FF2B5EF4-FFF2-40B4-BE49-F238E27FC236}">
                <a16:creationId xmlns:a16="http://schemas.microsoft.com/office/drawing/2014/main" id="{2138FED6-4928-273A-E780-D2CD65074A30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4572000"/>
            <a:ext cx="2743200" cy="1658938"/>
            <a:chOff x="3791" y="2846"/>
            <a:chExt cx="2054" cy="1374"/>
          </a:xfrm>
        </p:grpSpPr>
        <p:pic>
          <p:nvPicPr>
            <p:cNvPr id="24590" name="Picture 18" descr="brushrabbit">
              <a:extLst>
                <a:ext uri="{FF2B5EF4-FFF2-40B4-BE49-F238E27FC236}">
                  <a16:creationId xmlns:a16="http://schemas.microsoft.com/office/drawing/2014/main" id="{236F216F-DED4-99EC-5980-65F5C66A0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" y="2846"/>
              <a:ext cx="2054" cy="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1" name="Text Box 19">
              <a:extLst>
                <a:ext uri="{FF2B5EF4-FFF2-40B4-BE49-F238E27FC236}">
                  <a16:creationId xmlns:a16="http://schemas.microsoft.com/office/drawing/2014/main" id="{DBC608FB-A844-47B6-AD10-0600A2D7D2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3592"/>
              <a:ext cx="955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Brush rabbit</a:t>
              </a:r>
            </a:p>
          </p:txBody>
        </p:sp>
      </p:grpSp>
      <p:grpSp>
        <p:nvGrpSpPr>
          <p:cNvPr id="24585" name="Group 20">
            <a:extLst>
              <a:ext uri="{FF2B5EF4-FFF2-40B4-BE49-F238E27FC236}">
                <a16:creationId xmlns:a16="http://schemas.microsoft.com/office/drawing/2014/main" id="{7A90F1D2-6CA5-9181-7E5C-75A6DC5D8A51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895600"/>
            <a:ext cx="2133600" cy="1768475"/>
            <a:chOff x="2304" y="2976"/>
            <a:chExt cx="1344" cy="1114"/>
          </a:xfrm>
        </p:grpSpPr>
        <p:pic>
          <p:nvPicPr>
            <p:cNvPr id="24588" name="Picture 21" descr="pmanic">
              <a:extLst>
                <a:ext uri="{FF2B5EF4-FFF2-40B4-BE49-F238E27FC236}">
                  <a16:creationId xmlns:a16="http://schemas.microsoft.com/office/drawing/2014/main" id="{58816F83-E8F2-D11A-5A9E-763420360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976"/>
              <a:ext cx="1344" cy="110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9" name="Text Box 22">
              <a:extLst>
                <a:ext uri="{FF2B5EF4-FFF2-40B4-BE49-F238E27FC236}">
                  <a16:creationId xmlns:a16="http://schemas.microsoft.com/office/drawing/2014/main" id="{F1E3B671-B660-0722-1080-577ED7BDB8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3648"/>
              <a:ext cx="902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Deer mouse</a:t>
              </a:r>
            </a:p>
          </p:txBody>
        </p:sp>
      </p:grpSp>
      <p:pic>
        <p:nvPicPr>
          <p:cNvPr id="24586" name="Picture 3" descr="cletcal2">
            <a:extLst>
              <a:ext uri="{FF2B5EF4-FFF2-40B4-BE49-F238E27FC236}">
                <a16:creationId xmlns:a16="http://schemas.microsoft.com/office/drawing/2014/main" id="{33331338-F22B-A089-0E5E-E9313393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23622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Box 2">
            <a:extLst>
              <a:ext uri="{FF2B5EF4-FFF2-40B4-BE49-F238E27FC236}">
                <a16:creationId xmlns:a16="http://schemas.microsoft.com/office/drawing/2014/main" id="{B75084D8-1BA5-E4F6-CA56-EC35E88DA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907088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rPr>
              <a:t>Western</a:t>
            </a:r>
            <a:r>
              <a:rPr lang="en-US" altLang="en-US" sz="1800" b="1" i="1">
                <a:solidFill>
                  <a:srgbClr val="FFFF66"/>
                </a:solidFill>
                <a:latin typeface="Times New Roman" panose="02020603050405020304" pitchFamily="18" charset="0"/>
              </a:rPr>
              <a:t> RB vole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m_oregoni">
            <a:extLst>
              <a:ext uri="{FF2B5EF4-FFF2-40B4-BE49-F238E27FC236}">
                <a16:creationId xmlns:a16="http://schemas.microsoft.com/office/drawing/2014/main" id="{B6DC83D4-7C4C-356F-D266-EE2DE7982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723900"/>
            <a:ext cx="28956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 descr="s_trowbridgii">
            <a:extLst>
              <a:ext uri="{FF2B5EF4-FFF2-40B4-BE49-F238E27FC236}">
                <a16:creationId xmlns:a16="http://schemas.microsoft.com/office/drawing/2014/main" id="{003DE4FE-1586-C5EA-E484-5D794BB45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825500"/>
            <a:ext cx="27432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 5">
            <a:extLst>
              <a:ext uri="{FF2B5EF4-FFF2-40B4-BE49-F238E27FC236}">
                <a16:creationId xmlns:a16="http://schemas.microsoft.com/office/drawing/2014/main" id="{115CA207-077D-0C86-9D5B-D5A913E2BA1F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5181600"/>
            <a:ext cx="2490788" cy="1463675"/>
            <a:chOff x="2976" y="3168"/>
            <a:chExt cx="1569" cy="922"/>
          </a:xfrm>
        </p:grpSpPr>
        <p:pic>
          <p:nvPicPr>
            <p:cNvPr id="25622" name="Picture 6" descr="ergates">
              <a:extLst>
                <a:ext uri="{FF2B5EF4-FFF2-40B4-BE49-F238E27FC236}">
                  <a16:creationId xmlns:a16="http://schemas.microsoft.com/office/drawing/2014/main" id="{BC090A3A-424C-1CE8-7471-A900B9F67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68"/>
              <a:ext cx="1104" cy="7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3" name="Text Box 7">
              <a:extLst>
                <a:ext uri="{FF2B5EF4-FFF2-40B4-BE49-F238E27FC236}">
                  <a16:creationId xmlns:a16="http://schemas.microsoft.com/office/drawing/2014/main" id="{73C294E1-0A30-1B6C-781D-8200DDB75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648"/>
              <a:ext cx="1569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Ponderous woodborer</a:t>
              </a:r>
            </a:p>
          </p:txBody>
        </p:sp>
      </p:grpSp>
      <p:sp>
        <p:nvSpPr>
          <p:cNvPr id="25604" name="Text Box 8">
            <a:extLst>
              <a:ext uri="{FF2B5EF4-FFF2-40B4-BE49-F238E27FC236}">
                <a16:creationId xmlns:a16="http://schemas.microsoft.com/office/drawing/2014/main" id="{93FCB03F-D8E8-6DAA-29D7-70CA0D179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8" y="6011863"/>
            <a:ext cx="184150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0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20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5" name="Rectangle 9">
            <a:extLst>
              <a:ext uri="{FF2B5EF4-FFF2-40B4-BE49-F238E27FC236}">
                <a16:creationId xmlns:a16="http://schemas.microsoft.com/office/drawing/2014/main" id="{7A56ED8C-717E-8EFB-104C-B3B4B04A4D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1524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2800">
                <a:effectLst/>
              </a:rPr>
              <a:t>Other prey species in the Oregon </a:t>
            </a:r>
            <a:br>
              <a:rPr lang="en-US" altLang="en-US" sz="2800">
                <a:effectLst/>
              </a:rPr>
            </a:br>
            <a:endParaRPr lang="en-US" altLang="en-US" sz="2800">
              <a:effectLst/>
            </a:endParaRPr>
          </a:p>
        </p:txBody>
      </p:sp>
      <p:pic>
        <p:nvPicPr>
          <p:cNvPr id="25606" name="Picture 10" descr="nsawwhet7_fb">
            <a:extLst>
              <a:ext uri="{FF2B5EF4-FFF2-40B4-BE49-F238E27FC236}">
                <a16:creationId xmlns:a16="http://schemas.microsoft.com/office/drawing/2014/main" id="{A3CA5593-D23F-9A12-8370-23B3F768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2133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11">
            <a:extLst>
              <a:ext uri="{FF2B5EF4-FFF2-40B4-BE49-F238E27FC236}">
                <a16:creationId xmlns:a16="http://schemas.microsoft.com/office/drawing/2014/main" id="{9A9669A6-15A3-985E-343A-D25E1D230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1681163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rPr>
              <a:t>Saw-whet Owl</a:t>
            </a:r>
          </a:p>
        </p:txBody>
      </p:sp>
      <p:grpSp>
        <p:nvGrpSpPr>
          <p:cNvPr id="25608" name="Group 12">
            <a:extLst>
              <a:ext uri="{FF2B5EF4-FFF2-40B4-BE49-F238E27FC236}">
                <a16:creationId xmlns:a16="http://schemas.microsoft.com/office/drawing/2014/main" id="{53C348C3-BD80-7786-DE38-1E841AC5B352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200400"/>
            <a:ext cx="2438400" cy="2176463"/>
            <a:chOff x="2064" y="2805"/>
            <a:chExt cx="1632" cy="1515"/>
          </a:xfrm>
        </p:grpSpPr>
        <p:pic>
          <p:nvPicPr>
            <p:cNvPr id="25620" name="Picture 13" descr="varthr_470-1">
              <a:extLst>
                <a:ext uri="{FF2B5EF4-FFF2-40B4-BE49-F238E27FC236}">
                  <a16:creationId xmlns:a16="http://schemas.microsoft.com/office/drawing/2014/main" id="{FD39C787-B7FC-AFF0-D900-75BBDA85F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805"/>
              <a:ext cx="1632" cy="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1" name="Text Box 14">
              <a:extLst>
                <a:ext uri="{FF2B5EF4-FFF2-40B4-BE49-F238E27FC236}">
                  <a16:creationId xmlns:a16="http://schemas.microsoft.com/office/drawing/2014/main" id="{A0E742D6-A289-AA31-5CF9-390C316FC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0" y="3744"/>
              <a:ext cx="1157" cy="489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Varied Thrush</a:t>
              </a:r>
            </a:p>
          </p:txBody>
        </p:sp>
      </p:grpSp>
      <p:sp>
        <p:nvSpPr>
          <p:cNvPr id="25609" name="Text Box 15">
            <a:extLst>
              <a:ext uri="{FF2B5EF4-FFF2-40B4-BE49-F238E27FC236}">
                <a16:creationId xmlns:a16="http://schemas.microsoft.com/office/drawing/2014/main" id="{212B5827-1DD2-546E-F693-7258BB43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33600"/>
            <a:ext cx="1628775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0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rPr>
              <a:t>Creeping vole</a:t>
            </a:r>
          </a:p>
        </p:txBody>
      </p:sp>
      <p:sp>
        <p:nvSpPr>
          <p:cNvPr id="25610" name="Text Box 16">
            <a:extLst>
              <a:ext uri="{FF2B5EF4-FFF2-40B4-BE49-F238E27FC236}">
                <a16:creationId xmlns:a16="http://schemas.microsoft.com/office/drawing/2014/main" id="{E6C8F3D4-522E-2FE0-BAE2-541002A11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838200"/>
            <a:ext cx="2652713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0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rPr>
              <a:t>Trowbridge’s shrew</a:t>
            </a:r>
          </a:p>
        </p:txBody>
      </p:sp>
      <p:grpSp>
        <p:nvGrpSpPr>
          <p:cNvPr id="25611" name="Group 17">
            <a:extLst>
              <a:ext uri="{FF2B5EF4-FFF2-40B4-BE49-F238E27FC236}">
                <a16:creationId xmlns:a16="http://schemas.microsoft.com/office/drawing/2014/main" id="{CDC8DDAE-7A1D-4C4E-E2A3-2CDF3A53B355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352800"/>
            <a:ext cx="2286000" cy="2971800"/>
            <a:chOff x="4272" y="2115"/>
            <a:chExt cx="1296" cy="1629"/>
          </a:xfrm>
        </p:grpSpPr>
        <p:pic>
          <p:nvPicPr>
            <p:cNvPr id="25618" name="Picture 18" descr="tchip">
              <a:extLst>
                <a:ext uri="{FF2B5EF4-FFF2-40B4-BE49-F238E27FC236}">
                  <a16:creationId xmlns:a16="http://schemas.microsoft.com/office/drawing/2014/main" id="{C9037B95-76B7-58A0-01F6-25D55F448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115"/>
              <a:ext cx="1233" cy="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9" name="Text Box 19">
              <a:extLst>
                <a:ext uri="{FF2B5EF4-FFF2-40B4-BE49-F238E27FC236}">
                  <a16:creationId xmlns:a16="http://schemas.microsoft.com/office/drawing/2014/main" id="{31D8461E-A833-05FB-A7AA-0271467D6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72"/>
              <a:ext cx="1296" cy="55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Towwsend’s </a:t>
              </a: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chipmunk</a:t>
              </a:r>
            </a:p>
          </p:txBody>
        </p:sp>
      </p:grpSp>
      <p:grpSp>
        <p:nvGrpSpPr>
          <p:cNvPr id="25612" name="Group 20">
            <a:extLst>
              <a:ext uri="{FF2B5EF4-FFF2-40B4-BE49-F238E27FC236}">
                <a16:creationId xmlns:a16="http://schemas.microsoft.com/office/drawing/2014/main" id="{AA4DFEBE-0D1E-D9DA-A356-428693485349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895600"/>
            <a:ext cx="2740025" cy="1704975"/>
            <a:chOff x="1200" y="1824"/>
            <a:chExt cx="1726" cy="1074"/>
          </a:xfrm>
        </p:grpSpPr>
        <p:pic>
          <p:nvPicPr>
            <p:cNvPr id="25616" name="Picture 21" descr="dsquir">
              <a:extLst>
                <a:ext uri="{FF2B5EF4-FFF2-40B4-BE49-F238E27FC236}">
                  <a16:creationId xmlns:a16="http://schemas.microsoft.com/office/drawing/2014/main" id="{4C7416DA-09D5-D70B-AA22-76CD17090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824"/>
              <a:ext cx="1440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7" name="Text Box 22">
              <a:extLst>
                <a:ext uri="{FF2B5EF4-FFF2-40B4-BE49-F238E27FC236}">
                  <a16:creationId xmlns:a16="http://schemas.microsoft.com/office/drawing/2014/main" id="{5BBC990F-D78F-1488-46F6-BD0B36275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448"/>
              <a:ext cx="1726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2000" b="1" i="1">
                  <a:solidFill>
                    <a:srgbClr val="FFFF66"/>
                  </a:solidFill>
                  <a:latin typeface="Times New Roman" panose="02020603050405020304" pitchFamily="18" charset="0"/>
                </a:rPr>
                <a:t>Douglas squirrel</a:t>
              </a:r>
            </a:p>
          </p:txBody>
        </p:sp>
      </p:grpSp>
      <p:pic>
        <p:nvPicPr>
          <p:cNvPr id="25613" name="Picture 23" descr="silverhr">
            <a:extLst>
              <a:ext uri="{FF2B5EF4-FFF2-40B4-BE49-F238E27FC236}">
                <a16:creationId xmlns:a16="http://schemas.microsoft.com/office/drawing/2014/main" id="{AC6E8BE0-1F56-9294-C2C5-BF32E7C3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819400"/>
            <a:ext cx="1323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Text Box 24">
            <a:extLst>
              <a:ext uri="{FF2B5EF4-FFF2-40B4-BE49-F238E27FC236}">
                <a16:creationId xmlns:a16="http://schemas.microsoft.com/office/drawing/2014/main" id="{486EDF70-D83E-35FB-25FD-07551D4C9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67200"/>
            <a:ext cx="3048000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i="1">
                <a:solidFill>
                  <a:srgbClr val="FFFF66"/>
                </a:solidFill>
                <a:latin typeface="Times New Roman" panose="02020603050405020304" pitchFamily="18" charset="0"/>
              </a:rPr>
              <a:t>Silver-haired bat</a:t>
            </a:r>
          </a:p>
          <a:p>
            <a:pPr eaLnBrk="1" hangingPunct="1"/>
            <a:endParaRPr lang="en-US" altLang="en-US" sz="20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15" name="Text Box 25">
            <a:extLst>
              <a:ext uri="{FF2B5EF4-FFF2-40B4-BE49-F238E27FC236}">
                <a16:creationId xmlns:a16="http://schemas.microsoft.com/office/drawing/2014/main" id="{23794491-F819-DA88-2095-6334C916E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413" y="4343400"/>
            <a:ext cx="184150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0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2000" b="1" i="1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8" descr="TreeVole2 by Bert Gildart">
            <a:extLst>
              <a:ext uri="{FF2B5EF4-FFF2-40B4-BE49-F238E27FC236}">
                <a16:creationId xmlns:a16="http://schemas.microsoft.com/office/drawing/2014/main" id="{90E27322-C268-7C44-A714-11E3337C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2296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1" name="Text Box 9">
            <a:extLst>
              <a:ext uri="{FF2B5EF4-FFF2-40B4-BE49-F238E27FC236}">
                <a16:creationId xmlns:a16="http://schemas.microsoft.com/office/drawing/2014/main" id="{BEF4EA3B-61BF-14C7-1196-51A2251DB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5630863"/>
            <a:ext cx="18415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202762" name="Text Box 10">
            <a:extLst>
              <a:ext uri="{FF2B5EF4-FFF2-40B4-BE49-F238E27FC236}">
                <a16:creationId xmlns:a16="http://schemas.microsoft.com/office/drawing/2014/main" id="{207466C2-DC70-8E47-9024-ED5C76276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105400"/>
            <a:ext cx="144780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endParaRPr lang="en-US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26628" name="Text Box 11">
            <a:extLst>
              <a:ext uri="{FF2B5EF4-FFF2-40B4-BE49-F238E27FC236}">
                <a16:creationId xmlns:a16="http://schemas.microsoft.com/office/drawing/2014/main" id="{C0CB5FC0-88FD-2CC2-F05D-26508649B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334000"/>
            <a:ext cx="12954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FFFF00"/>
                </a:solidFill>
                <a:latin typeface="Times New Roman" panose="02020603050405020304" pitchFamily="18" charset="0"/>
              </a:rPr>
              <a:t>Burt Gildart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416" name="Group 136">
            <a:extLst>
              <a:ext uri="{FF2B5EF4-FFF2-40B4-BE49-F238E27FC236}">
                <a16:creationId xmlns:a16="http://schemas.microsoft.com/office/drawing/2014/main" id="{5525F209-55E3-1322-5DF4-95EF8AF6990B}"/>
              </a:ext>
            </a:extLst>
          </p:cNvPr>
          <p:cNvGraphicFramePr>
            <a:graphicFrameLocks noGrp="1"/>
          </p:cNvGraphicFramePr>
          <p:nvPr/>
        </p:nvGraphicFramePr>
        <p:xfrm>
          <a:off x="1012825" y="685800"/>
          <a:ext cx="7119938" cy="5548313"/>
        </p:xfrm>
        <a:graphic>
          <a:graphicData uri="http://schemas.openxmlformats.org/drawingml/2006/table">
            <a:tbl>
              <a:tblPr/>
              <a:tblGrid>
                <a:gridCol w="2973388">
                  <a:extLst>
                    <a:ext uri="{9D8B030D-6E8A-4147-A177-3AD203B41FA5}">
                      <a16:colId xmlns:a16="http://schemas.microsoft.com/office/drawing/2014/main" val="1645279986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2998826657"/>
                    </a:ext>
                  </a:extLst>
                </a:gridCol>
                <a:gridCol w="1036638">
                  <a:extLst>
                    <a:ext uri="{9D8B030D-6E8A-4147-A177-3AD203B41FA5}">
                      <a16:colId xmlns:a16="http://schemas.microsoft.com/office/drawing/2014/main" val="1630672453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4166376327"/>
                    </a:ext>
                  </a:extLst>
                </a:gridCol>
                <a:gridCol w="1036638">
                  <a:extLst>
                    <a:ext uri="{9D8B030D-6E8A-4147-A177-3AD203B41FA5}">
                      <a16:colId xmlns:a16="http://schemas.microsoft.com/office/drawing/2014/main" val="541562558"/>
                    </a:ext>
                  </a:extLst>
                </a:gridCol>
              </a:tblGrid>
              <a:tr h="847725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Annual Variation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Diet of spotted owls at  Oak Creek site, 1970-74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29841"/>
                  </a:ext>
                </a:extLst>
              </a:tr>
              <a:tr h="184150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240266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Percent of prey by year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211533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Species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1970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1972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1973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1974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373143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Flying Squirrel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37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29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133832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Red tree vole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66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44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94659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Red-backed vole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624050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Deer Mouse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15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79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926764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Woodrat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233849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Brush rabbit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499039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Other prey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18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25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24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9198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481" name="Group 321">
            <a:extLst>
              <a:ext uri="{FF2B5EF4-FFF2-40B4-BE49-F238E27FC236}">
                <a16:creationId xmlns:a16="http://schemas.microsoft.com/office/drawing/2014/main" id="{7C494809-378B-EC9C-A41C-5ACE809F233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04800"/>
          <a:ext cx="8610600" cy="6350000"/>
        </p:xfrm>
        <a:graphic>
          <a:graphicData uri="http://schemas.openxmlformats.org/drawingml/2006/table">
            <a:tbl>
              <a:tblPr/>
              <a:tblGrid>
                <a:gridCol w="1725613">
                  <a:extLst>
                    <a:ext uri="{9D8B030D-6E8A-4147-A177-3AD203B41FA5}">
                      <a16:colId xmlns:a16="http://schemas.microsoft.com/office/drawing/2014/main" val="3408665653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1355709625"/>
                    </a:ext>
                  </a:extLst>
                </a:gridCol>
                <a:gridCol w="442913">
                  <a:extLst>
                    <a:ext uri="{9D8B030D-6E8A-4147-A177-3AD203B41FA5}">
                      <a16:colId xmlns:a16="http://schemas.microsoft.com/office/drawing/2014/main" val="2556021525"/>
                    </a:ext>
                  </a:extLst>
                </a:gridCol>
                <a:gridCol w="1166812">
                  <a:extLst>
                    <a:ext uri="{9D8B030D-6E8A-4147-A177-3AD203B41FA5}">
                      <a16:colId xmlns:a16="http://schemas.microsoft.com/office/drawing/2014/main" val="1731536833"/>
                    </a:ext>
                  </a:extLst>
                </a:gridCol>
                <a:gridCol w="442913">
                  <a:extLst>
                    <a:ext uri="{9D8B030D-6E8A-4147-A177-3AD203B41FA5}">
                      <a16:colId xmlns:a16="http://schemas.microsoft.com/office/drawing/2014/main" val="3203974546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4242525701"/>
                    </a:ext>
                  </a:extLst>
                </a:gridCol>
                <a:gridCol w="442912">
                  <a:extLst>
                    <a:ext uri="{9D8B030D-6E8A-4147-A177-3AD203B41FA5}">
                      <a16:colId xmlns:a16="http://schemas.microsoft.com/office/drawing/2014/main" val="33401460"/>
                    </a:ext>
                  </a:extLst>
                </a:gridCol>
                <a:gridCol w="795338">
                  <a:extLst>
                    <a:ext uri="{9D8B030D-6E8A-4147-A177-3AD203B41FA5}">
                      <a16:colId xmlns:a16="http://schemas.microsoft.com/office/drawing/2014/main" val="2082173840"/>
                    </a:ext>
                  </a:extLst>
                </a:gridCol>
                <a:gridCol w="1049337">
                  <a:extLst>
                    <a:ext uri="{9D8B030D-6E8A-4147-A177-3AD203B41FA5}">
                      <a16:colId xmlns:a16="http://schemas.microsoft.com/office/drawing/2014/main" val="4179042506"/>
                    </a:ext>
                  </a:extLst>
                </a:gridCol>
              </a:tblGrid>
              <a:tr h="171450">
                <a:tc gridSpan="9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Estimated number of prey captured per year by spotted owls in Oregon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27819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South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SW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East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Pair +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222749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Species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coast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Interior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Cascades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owl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 Yng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052249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Shrews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900406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Moles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182470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Rabbits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18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500497"/>
                  </a:ext>
                </a:extLst>
              </a:tr>
              <a:tr h="3619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Flying Sqrl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79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62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113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104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277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050371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Gophers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20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21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232613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Deer Mice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15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19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50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293534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Woodrats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35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46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22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59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591966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R-B Vole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15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39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28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73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010599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Tree Vole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43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46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645907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Othr Mamm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14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18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46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413633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Birds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14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36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41190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Insect/Misc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21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143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74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999556"/>
                  </a:ext>
                </a:extLst>
              </a:tr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Total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222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217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384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271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722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92075" marR="92075" marT="46038" marB="4603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22200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EA4180C7-7E0C-5B7A-3756-81443D6FF3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9144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/>
              <a:t>Summary: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DFF0A96B-D12D-6B0F-12C6-CB3B12D14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  <a:effectLst>
            <a:outerShdw dist="127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Most prey are nocturnal and either arboreal or scansorial.</a:t>
            </a:r>
          </a:p>
          <a:p>
            <a:pPr eaLnBrk="1" hangingPunct="1"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eaLnBrk="1" hangingPunct="1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Mean prey mass is large for such a small owl.</a:t>
            </a:r>
          </a:p>
          <a:p>
            <a:pPr eaLnBrk="1" hangingPunct="1"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eaLnBrk="1" hangingPunct="1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Diet varies regionally but is generally dominated by flying 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squirrels</a:t>
            </a: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,  woodrats, lagomorphs, red tree voles, red-backed voles and deer mice. </a:t>
            </a:r>
          </a:p>
          <a:p>
            <a:pPr eaLnBrk="1" hangingPunct="1"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eaLnBrk="1" hangingPunct="1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Red tree voles are important prey in mesic forests, especially in coastal regions of southwest Oregon. </a:t>
            </a:r>
          </a:p>
          <a:p>
            <a:pPr eaLnBrk="1" hangingPunct="1">
              <a:buFontTx/>
              <a:buNone/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eaLnBrk="1" hangingPunct="1">
              <a:defRPr/>
            </a:pP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>
            <a:extLst>
              <a:ext uri="{FF2B5EF4-FFF2-40B4-BE49-F238E27FC236}">
                <a16:creationId xmlns:a16="http://schemas.microsoft.com/office/drawing/2014/main" id="{3FA0653E-58A1-7B11-A096-13436B60A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9144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/>
              <a:t>Management Implications</a:t>
            </a:r>
          </a:p>
        </p:txBody>
      </p:sp>
      <p:sp>
        <p:nvSpPr>
          <p:cNvPr id="301059" name="Rectangle 3">
            <a:extLst>
              <a:ext uri="{FF2B5EF4-FFF2-40B4-BE49-F238E27FC236}">
                <a16:creationId xmlns:a16="http://schemas.microsoft.com/office/drawing/2014/main" id="{6D4682D9-7F99-28E4-956B-D6479EF7FA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410200"/>
          </a:xfrm>
          <a:effectLst>
            <a:outerShdw dist="127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Management practices that favor arboreal or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scansorial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forest mammals such as flying squirrels,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woodrats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, and tree voles are beneficial to spotted owls.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Although many of the primary prey species are forest species, some edge habitats may benefit spotted owls because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woodrats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, rabbits, snowshoe hares, and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pikas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are common in non-forest types adjacent to forests.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>
            <a:extLst>
              <a:ext uri="{FF2B5EF4-FFF2-40B4-BE49-F238E27FC236}">
                <a16:creationId xmlns:a16="http://schemas.microsoft.com/office/drawing/2014/main" id="{1AFB929B-20A9-85AA-1AF1-1451228EB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" y="0"/>
            <a:ext cx="8867775" cy="1066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2400"/>
              <a:t>Prey composition in diets of Spotted Owls </a:t>
            </a:r>
          </a:p>
        </p:txBody>
      </p:sp>
      <p:graphicFrame>
        <p:nvGraphicFramePr>
          <p:cNvPr id="7170" name="Object 3">
            <a:extLst>
              <a:ext uri="{FF2B5EF4-FFF2-40B4-BE49-F238E27FC236}">
                <a16:creationId xmlns:a16="http://schemas.microsoft.com/office/drawing/2014/main" id="{B3C60BBC-1E54-AFDA-652A-31CEB559CD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447800"/>
          <a:ext cx="5994400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086600" imgH="6045200" progId="MSGraph.Chart.8">
                  <p:embed followColorScheme="full"/>
                </p:oleObj>
              </mc:Choice>
              <mc:Fallback>
                <p:oleObj name="Chart" r:id="rId2" imgW="7086600" imgH="60452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447800"/>
                        <a:ext cx="5994400" cy="511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>
            <a:extLst>
              <a:ext uri="{FF2B5EF4-FFF2-40B4-BE49-F238E27FC236}">
                <a16:creationId xmlns:a16="http://schemas.microsoft.com/office/drawing/2014/main" id="{81E5DC02-5258-B852-2712-CE47835D41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2133600"/>
          <a:ext cx="435610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5295900" imgH="6057900" progId="MSGraph.Chart.8">
                  <p:embed followColorScheme="full"/>
                </p:oleObj>
              </mc:Choice>
              <mc:Fallback>
                <p:oleObj name="Chart" r:id="rId4" imgW="5295900" imgH="605790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33600"/>
                        <a:ext cx="4356100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7381" name="Text Box 5">
            <a:extLst>
              <a:ext uri="{FF2B5EF4-FFF2-40B4-BE49-F238E27FC236}">
                <a16:creationId xmlns:a16="http://schemas.microsoft.com/office/drawing/2014/main" id="{770EFCDF-D56F-E331-47CF-736D08CAD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0"/>
            <a:ext cx="77724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7173" name="Text Box 6">
            <a:extLst>
              <a:ext uri="{FF2B5EF4-FFF2-40B4-BE49-F238E27FC236}">
                <a16:creationId xmlns:a16="http://schemas.microsoft.com/office/drawing/2014/main" id="{D7BE6EC5-D50F-AD43-0B2E-A57ABB415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715000"/>
            <a:ext cx="184150" cy="28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endParaRPr lang="en-US" altLang="en-US" sz="1400" b="1">
              <a:latin typeface="Times New Roman" panose="02020603050405020304" pitchFamily="18" charset="0"/>
            </a:endParaRPr>
          </a:p>
        </p:txBody>
      </p:sp>
      <p:sp>
        <p:nvSpPr>
          <p:cNvPr id="7174" name="Text Box 7">
            <a:extLst>
              <a:ext uri="{FF2B5EF4-FFF2-40B4-BE49-F238E27FC236}">
                <a16:creationId xmlns:a16="http://schemas.microsoft.com/office/drawing/2014/main" id="{F6663476-7349-31C0-E79F-F829C2907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901700"/>
            <a:ext cx="2035175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South Coast</a:t>
            </a:r>
          </a:p>
        </p:txBody>
      </p:sp>
      <p:sp>
        <p:nvSpPr>
          <p:cNvPr id="7175" name="Text Box 8">
            <a:extLst>
              <a:ext uri="{FF2B5EF4-FFF2-40B4-BE49-F238E27FC236}">
                <a16:creationId xmlns:a16="http://schemas.microsoft.com/office/drawing/2014/main" id="{5E0BE227-4AC0-2EED-0B57-83660B94C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977900"/>
            <a:ext cx="2308225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Central Coast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78">
            <a:extLst>
              <a:ext uri="{FF2B5EF4-FFF2-40B4-BE49-F238E27FC236}">
                <a16:creationId xmlns:a16="http://schemas.microsoft.com/office/drawing/2014/main" id="{A85BE39B-8E44-8A4E-0A27-0F13D5A27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67775" cy="685800"/>
          </a:xfrm>
        </p:spPr>
        <p:txBody>
          <a:bodyPr/>
          <a:lstStyle/>
          <a:p>
            <a:pPr eaLnBrk="1" hangingPunct="1"/>
            <a:r>
              <a:rPr lang="en-US" altLang="en-US" sz="2000">
                <a:effectLst/>
              </a:rPr>
              <a:t>% of prey numbers in diets of barred owls and spotted owls</a:t>
            </a:r>
          </a:p>
        </p:txBody>
      </p:sp>
      <p:graphicFrame>
        <p:nvGraphicFramePr>
          <p:cNvPr id="370163" name="Group 499">
            <a:extLst>
              <a:ext uri="{FF2B5EF4-FFF2-40B4-BE49-F238E27FC236}">
                <a16:creationId xmlns:a16="http://schemas.microsoft.com/office/drawing/2014/main" id="{F1DFB27B-7C72-8A02-2452-F50C5FA2D401}"/>
              </a:ext>
            </a:extLst>
          </p:cNvPr>
          <p:cNvGraphicFramePr>
            <a:graphicFrameLocks noGrp="1"/>
          </p:cNvGraphicFramePr>
          <p:nvPr>
            <p:ph type="tbl" idx="4294967295"/>
          </p:nvPr>
        </p:nvGraphicFramePr>
        <p:xfrm>
          <a:off x="304800" y="914400"/>
          <a:ext cx="8610600" cy="5251450"/>
        </p:xfrm>
        <a:graphic>
          <a:graphicData uri="http://schemas.openxmlformats.org/drawingml/2006/table">
            <a:tbl>
              <a:tblPr/>
              <a:tblGrid>
                <a:gridCol w="342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7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5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Prey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Barred Owl (n = 265)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Spotted Owl (n = 296)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Shrews / shrew moles / moles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23.8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Hares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8.3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Douglas squirrels / chipmunks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1.7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Flying squirrel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50.7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Deer mice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6.8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20.6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Woodrats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Red-backed vole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6.8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Microtus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6.7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Other mammals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Birds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2.8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Fish / Amphibians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8.3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Molluscs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Insects</a:t>
                      </a:r>
                    </a:p>
                  </a:txBody>
                  <a:tcPr marL="92075" marR="92075" marT="46038" marB="4603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marL="92075" marR="92075" marT="46038" marB="4603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92353F63-C404-20A8-86EC-A7464BAB3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867775" cy="1701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6000"/>
              <a:t>Objectives: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C3FC266D-F4B8-16E4-F21B-DC49B2564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8839200" cy="38862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800" b="1"/>
              <a:t>ESTIMATE MEAN PREY MASS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en-US" sz="2800" b="1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800" b="1"/>
              <a:t>EXAMINE LOCAL, REGIONAL AND SEASONAL VARIATION IN DIET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en-US" sz="2800" b="1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800" b="1"/>
              <a:t>ESTIMATE NUMBER OF PREY CAPTURED PER YEAR BY INDIVIDUAL OWLS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en-US" sz="2800" b="1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>
            <a:extLst>
              <a:ext uri="{FF2B5EF4-FFF2-40B4-BE49-F238E27FC236}">
                <a16:creationId xmlns:a16="http://schemas.microsoft.com/office/drawing/2014/main" id="{AA1BBA13-1CFB-CE49-3350-92E1DA34A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67775" cy="1295400"/>
          </a:xfrm>
        </p:spPr>
        <p:txBody>
          <a:bodyPr/>
          <a:lstStyle/>
          <a:p>
            <a:pPr eaLnBrk="1" hangingPunct="1"/>
            <a:r>
              <a:rPr lang="en-US" altLang="en-US" sz="2000"/>
              <a:t>Home Range and Habitat Use of Spotted Owls on the Olympic Peninsula, Washington</a:t>
            </a:r>
            <a:br>
              <a:rPr lang="en-US" altLang="en-US" sz="2000"/>
            </a:br>
            <a:endParaRPr lang="en-US" altLang="en-US" sz="2000"/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A5028E74-62AC-E7A6-AD44-7BB7C5FF0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802688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Conducted April 1987-August 1989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20 adult owls (9 pairs and 2 paired males)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Average tracking period = 438 ± 34 days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Sampling schedule = 1 location per day or night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Average relocations per owl = 366 ± 35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Total foraging locations = 3,931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Total roosting locations = 3,262 (902 visual)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Median telemetry accuracy = 100 m (mean = 140 </a:t>
            </a:r>
            <a:r>
              <a:rPr lang="en-US" altLang="en-US" sz="2800">
                <a:cs typeface="Arial" panose="020B0604020202020204" pitchFamily="34" charset="0"/>
              </a:rPr>
              <a:t>± 17 m)</a:t>
            </a:r>
            <a:r>
              <a:rPr lang="en-US" altLang="en-US" sz="28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n-US" sz="2800"/>
              <a:t>1 mortality (choking?)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>
            <a:extLst>
              <a:ext uri="{FF2B5EF4-FFF2-40B4-BE49-F238E27FC236}">
                <a16:creationId xmlns:a16="http://schemas.microsoft.com/office/drawing/2014/main" id="{3D4A2866-69D1-C3E2-7E4E-FC815C07F3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67775" cy="1219200"/>
          </a:xfrm>
        </p:spPr>
        <p:txBody>
          <a:bodyPr/>
          <a:lstStyle/>
          <a:p>
            <a:pPr eaLnBrk="1" hangingPunct="1"/>
            <a:r>
              <a:rPr lang="en-US" altLang="en-US" sz="2400"/>
              <a:t>Estimates (in hectares) of median ranges of  Spotted Owls on the Olympic Peninsula, Washington, 1987-89</a:t>
            </a:r>
          </a:p>
        </p:txBody>
      </p:sp>
      <p:sp>
        <p:nvSpPr>
          <p:cNvPr id="387075" name="Rectangle 3">
            <a:extLst>
              <a:ext uri="{FF2B5EF4-FFF2-40B4-BE49-F238E27FC236}">
                <a16:creationId xmlns:a16="http://schemas.microsoft.com/office/drawing/2014/main" id="{9ED351E7-1666-6886-D828-11C00A19399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524000"/>
            <a:ext cx="7010400" cy="36576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endParaRPr lang="en-US" sz="6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algn="ctr" eaLnBrk="1" hangingPunct="1">
              <a:buFontTx/>
              <a:buNone/>
              <a:defRPr/>
            </a:pPr>
            <a:endParaRPr lang="en-US" sz="6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graphicFrame>
        <p:nvGraphicFramePr>
          <p:cNvPr id="387237" name="Group 165">
            <a:extLst>
              <a:ext uri="{FF2B5EF4-FFF2-40B4-BE49-F238E27FC236}">
                <a16:creationId xmlns:a16="http://schemas.microsoft.com/office/drawing/2014/main" id="{73F6A5DC-BCE1-ED8E-C36B-AC83486407EE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81000" y="1558925"/>
          <a:ext cx="8305800" cy="529907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Estimator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Males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Females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Annual 75% FK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1,186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967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5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Annual 95% FK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2,533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2,235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Annual MCP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3,288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1,915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5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Cumulative 75% FK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1,152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1,173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Cumulative 95% FK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2,404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3,384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0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Cumulative MCP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2,870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2,912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70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Conversion: 2.5 acres per hectare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>
            <a:extLst>
              <a:ext uri="{FF2B5EF4-FFF2-40B4-BE49-F238E27FC236}">
                <a16:creationId xmlns:a16="http://schemas.microsoft.com/office/drawing/2014/main" id="{CFCAD1E6-E5F5-E321-05BB-C04AC6EC7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/>
          <a:lstStyle/>
          <a:p>
            <a:pPr eaLnBrk="1" hangingPunct="1"/>
            <a:r>
              <a:rPr lang="en-US" altLang="en-US" sz="2400"/>
              <a:t>Selection of forest cover types by spotted owls on the Olympic Peninsula, 1987-89. Preference ranks from compositional analysis.</a:t>
            </a:r>
          </a:p>
        </p:txBody>
      </p:sp>
      <p:sp>
        <p:nvSpPr>
          <p:cNvPr id="388099" name="Rectangle 3">
            <a:extLst>
              <a:ext uri="{FF2B5EF4-FFF2-40B4-BE49-F238E27FC236}">
                <a16:creationId xmlns:a16="http://schemas.microsoft.com/office/drawing/2014/main" id="{2B339EA2-8CD9-DFCB-4DFC-A407FE4BCEE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524000"/>
            <a:ext cx="7010400" cy="36576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endParaRPr lang="en-US" sz="6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algn="ctr" eaLnBrk="1" hangingPunct="1">
              <a:buFontTx/>
              <a:buNone/>
              <a:defRPr/>
            </a:pPr>
            <a:endParaRPr lang="en-US" sz="6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graphicFrame>
        <p:nvGraphicFramePr>
          <p:cNvPr id="388151" name="Group 55">
            <a:extLst>
              <a:ext uri="{FF2B5EF4-FFF2-40B4-BE49-F238E27FC236}">
                <a16:creationId xmlns:a16="http://schemas.microsoft.com/office/drawing/2014/main" id="{7E9C3461-934C-D976-E572-86D458D7626B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81000" y="1600200"/>
          <a:ext cx="8458200" cy="43434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Preference rank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Cover type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Foraging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Roosting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Old-forest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Mature forest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Young + remnant forest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Young forest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Pole-sapling forest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Hardwood forest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Clear-cut/non-forest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A724B102-AB2C-16F0-CC16-14812F90E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/>
              <a:t>Size of home ranges was negatively correlated with the % cover of older forest types (Old + mature) regardless of which home range estimator was used. 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>
            <a:extLst>
              <a:ext uri="{FF2B5EF4-FFF2-40B4-BE49-F238E27FC236}">
                <a16:creationId xmlns:a16="http://schemas.microsoft.com/office/drawing/2014/main" id="{18FB8E93-051E-DC7A-EB1D-075083F55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447800"/>
          </a:xfrm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rgbClr val="FFFF00"/>
                </a:solidFill>
              </a:rPr>
              <a:t>Difference between spotted owl foraging locations and random locations relative to elevation, distance to the nearest edge, or distance to the nearest stream, Olympic Peninsula, 1987-89. All measurements in meters.</a:t>
            </a:r>
          </a:p>
        </p:txBody>
      </p:sp>
      <p:sp>
        <p:nvSpPr>
          <p:cNvPr id="390147" name="Rectangle 3">
            <a:extLst>
              <a:ext uri="{FF2B5EF4-FFF2-40B4-BE49-F238E27FC236}">
                <a16:creationId xmlns:a16="http://schemas.microsoft.com/office/drawing/2014/main" id="{8F46BD6D-0678-4996-7953-991B1EA7A1C1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524000"/>
            <a:ext cx="7010400" cy="36576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endParaRPr lang="en-US" sz="6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algn="ctr" eaLnBrk="1" hangingPunct="1">
              <a:buFontTx/>
              <a:buNone/>
              <a:defRPr/>
            </a:pPr>
            <a:endParaRPr lang="en-US" sz="6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eaLnBrk="1" hangingPunct="1">
              <a:buFontTx/>
              <a:buNone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graphicFrame>
        <p:nvGraphicFramePr>
          <p:cNvPr id="390148" name="Group 4">
            <a:extLst>
              <a:ext uri="{FF2B5EF4-FFF2-40B4-BE49-F238E27FC236}">
                <a16:creationId xmlns:a16="http://schemas.microsoft.com/office/drawing/2014/main" id="{238D8450-0FF7-BF94-FF6F-B772AD2D3A52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81000" y="2209800"/>
          <a:ext cx="8382000" cy="297497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420957244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9971527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05697229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264899346"/>
                    </a:ext>
                  </a:extLst>
                </a:gridCol>
              </a:tblGrid>
              <a:tr h="7635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Variable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Observed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Random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Signif.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697851"/>
                  </a:ext>
                </a:extLst>
              </a:tr>
              <a:tr h="6842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Forest edge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233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± 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304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± 34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0.001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009449"/>
                  </a:ext>
                </a:extLst>
              </a:tr>
              <a:tr h="7635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Nearest stream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98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± 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94 ± 10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232802"/>
                  </a:ext>
                </a:extLst>
              </a:tr>
              <a:tr h="7635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Elevation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315 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± 31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354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± 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0.002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64207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B0ECA6E9-2610-E18D-8527-11EE22DB5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67775" cy="1701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br>
              <a:rPr lang="en-US" altLang="en-US" sz="2800" b="1"/>
            </a:br>
            <a:r>
              <a:rPr lang="en-US" altLang="en-US" sz="2800" b="1"/>
              <a:t>Why do we care what they eat? </a:t>
            </a:r>
            <a:br>
              <a:rPr lang="en-US" altLang="en-US" sz="2800" b="1"/>
            </a:br>
            <a:r>
              <a:rPr lang="en-US" altLang="en-US" sz="2800" b="1"/>
              <a:t>  </a:t>
            </a:r>
          </a:p>
        </p:txBody>
      </p:sp>
      <p:pic>
        <p:nvPicPr>
          <p:cNvPr id="12290" name="Picture 3" descr="juvenile owl">
            <a:extLst>
              <a:ext uri="{FF2B5EF4-FFF2-40B4-BE49-F238E27FC236}">
                <a16:creationId xmlns:a16="http://schemas.microsoft.com/office/drawing/2014/main" id="{B7A1891E-6EF4-3117-58A2-A5D3BF046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20988"/>
            <a:ext cx="7848600" cy="3786187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4">
            <a:extLst>
              <a:ext uri="{FF2B5EF4-FFF2-40B4-BE49-F238E27FC236}">
                <a16:creationId xmlns:a16="http://schemas.microsoft.com/office/drawing/2014/main" id="{21F64221-CFC0-9B4F-3966-267CF29C76D0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1600200"/>
            <a:ext cx="2209800" cy="1676400"/>
            <a:chOff x="2496" y="1056"/>
            <a:chExt cx="1392" cy="1056"/>
          </a:xfrm>
        </p:grpSpPr>
        <p:sp>
          <p:nvSpPr>
            <p:cNvPr id="12292" name="AutoShape 5">
              <a:extLst>
                <a:ext uri="{FF2B5EF4-FFF2-40B4-BE49-F238E27FC236}">
                  <a16:creationId xmlns:a16="http://schemas.microsoft.com/office/drawing/2014/main" id="{A91A9F4A-A031-A0B7-B4F0-5CFB7F3B8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056"/>
              <a:ext cx="1392" cy="1056"/>
            </a:xfrm>
            <a:prstGeom prst="cloudCallout">
              <a:avLst>
                <a:gd name="adj1" fmla="val -43750"/>
                <a:gd name="adj2" fmla="val 70000"/>
              </a:avLst>
            </a:prstGeom>
            <a:noFill/>
            <a:ln w="44450" cap="sq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i="1">
                <a:latin typeface="Times New Roman" panose="02020603050405020304" pitchFamily="18" charset="0"/>
              </a:endParaRPr>
            </a:p>
          </p:txBody>
        </p:sp>
        <p:pic>
          <p:nvPicPr>
            <p:cNvPr id="12293" name="Picture 6" descr="an01359_">
              <a:extLst>
                <a:ext uri="{FF2B5EF4-FFF2-40B4-BE49-F238E27FC236}">
                  <a16:creationId xmlns:a16="http://schemas.microsoft.com/office/drawing/2014/main" id="{ABEEECDA-D52D-199D-ADEF-26DD6424E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48"/>
              <a:ext cx="720" cy="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D5AC01A7-B88F-8323-6FEB-6E1FDC709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1701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/>
              <a:t>Methods  </a:t>
            </a:r>
          </a:p>
        </p:txBody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03D13031-83EE-F56F-8A82-666F62CBE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991600" cy="50292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lvl="1" eaLnBrk="1" hangingPunct="1">
              <a:buFontTx/>
              <a:buNone/>
              <a:defRPr/>
            </a:pPr>
            <a:r>
              <a:rPr lang="en-US" sz="3200" b="1" dirty="0">
                <a:solidFill>
                  <a:srgbClr val="FF9900"/>
                </a:solidFill>
              </a:rPr>
              <a:t>                    Diet Composition</a:t>
            </a:r>
          </a:p>
          <a:p>
            <a:pPr lvl="1" eaLnBrk="1" hangingPunct="1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Estimate composition of diet of each pair based on the % of prey numbers and % of prey                   				biomass.</a:t>
            </a:r>
          </a:p>
          <a:p>
            <a:pPr lvl="1" eaLnBrk="1" hangingPunct="1"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Average across territories to estimate the average diet in each region (sample is the territory, not the total number of prey). </a:t>
            </a:r>
          </a:p>
          <a:p>
            <a:pPr lvl="1" eaLnBrk="1" hangingPunct="1"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">
            <a:extLst>
              <a:ext uri="{FF2B5EF4-FFF2-40B4-BE49-F238E27FC236}">
                <a16:creationId xmlns:a16="http://schemas.microsoft.com/office/drawing/2014/main" id="{6AF26F1B-32C6-5E71-6E72-759C6C327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867775" cy="1320800"/>
          </a:xfrm>
        </p:spPr>
        <p:txBody>
          <a:bodyPr/>
          <a:lstStyle/>
          <a:p>
            <a:pPr eaLnBrk="1" hangingPunct="1"/>
            <a:r>
              <a:rPr lang="en-US" altLang="en-US" sz="2800">
                <a:effectLst/>
              </a:rPr>
              <a:t>Most prey were identified by dissecting owl pellets and keying skeletal remains</a:t>
            </a:r>
          </a:p>
        </p:txBody>
      </p:sp>
      <p:graphicFrame>
        <p:nvGraphicFramePr>
          <p:cNvPr id="2050" name="Object 3">
            <a:extLst>
              <a:ext uri="{FF2B5EF4-FFF2-40B4-BE49-F238E27FC236}">
                <a16:creationId xmlns:a16="http://schemas.microsoft.com/office/drawing/2014/main" id="{6027993C-ECB6-973B-C84B-572C50D98F1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524000" y="2133600"/>
          <a:ext cx="61722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057143" imgH="6706536" progId="MSPhotoEd.3">
                  <p:embed/>
                </p:oleObj>
              </mc:Choice>
              <mc:Fallback>
                <p:oleObj name="Photo Editor Photo" r:id="rId2" imgW="10057143" imgH="6706536" progId="MSPhotoEd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133600"/>
                        <a:ext cx="61722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FA6B36AF-D7CE-C8C4-7550-6DF5C5271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8867775" cy="1320800"/>
          </a:xfrm>
        </p:spPr>
        <p:txBody>
          <a:bodyPr/>
          <a:lstStyle/>
          <a:p>
            <a:pPr eaLnBrk="1" hangingPunct="1"/>
            <a:r>
              <a:rPr lang="en-US" altLang="en-US" sz="2800">
                <a:effectLst/>
              </a:rPr>
              <a:t>Small numbers of prey were identified from fur or feathers</a:t>
            </a:r>
          </a:p>
        </p:txBody>
      </p:sp>
      <p:graphicFrame>
        <p:nvGraphicFramePr>
          <p:cNvPr id="3074" name="Object 5">
            <a:extLst>
              <a:ext uri="{FF2B5EF4-FFF2-40B4-BE49-F238E27FC236}">
                <a16:creationId xmlns:a16="http://schemas.microsoft.com/office/drawing/2014/main" id="{041998ED-138D-9CC1-E0DF-23A8AEC1F22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676400" y="1744663"/>
          <a:ext cx="5791200" cy="456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6009524" imgH="12619048" progId="MSPhotoEd.3">
                  <p:embed/>
                </p:oleObj>
              </mc:Choice>
              <mc:Fallback>
                <p:oleObj name="Photo Editor Photo" r:id="rId2" imgW="16009524" imgH="12619048" progId="MSPhotoEd.3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44663"/>
                        <a:ext cx="5791200" cy="456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47D27E8F-8C04-3755-8C9C-5B59C5D8B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H="1">
            <a:off x="9020175" y="889000"/>
            <a:ext cx="657225" cy="101600"/>
          </a:xfrm>
        </p:spPr>
        <p:txBody>
          <a:bodyPr/>
          <a:lstStyle/>
          <a:p>
            <a:pPr eaLnBrk="1" hangingPunct="1">
              <a:defRPr/>
            </a:pPr>
            <a:endParaRPr lang="en-US" sz="4000">
              <a:ea typeface="+mj-ea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1019F2A4-C3AF-1FEC-46B7-CECB10AF5B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2514600" cy="4727575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FFFF00"/>
                </a:solidFill>
              </a:rPr>
              <a:t>If they catch more than they can eat, spotted owls store their food and retrieve it later</a:t>
            </a:r>
          </a:p>
        </p:txBody>
      </p:sp>
      <p:graphicFrame>
        <p:nvGraphicFramePr>
          <p:cNvPr id="4099" name="Object 4">
            <a:extLst>
              <a:ext uri="{FF2B5EF4-FFF2-40B4-BE49-F238E27FC236}">
                <a16:creationId xmlns:a16="http://schemas.microsoft.com/office/drawing/2014/main" id="{208D5CFE-FDA4-4299-2BDD-86031FFB52A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249738" y="838200"/>
          <a:ext cx="3609975" cy="541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706536" imgH="10057143" progId="MSPhotoEd.3">
                  <p:embed/>
                </p:oleObj>
              </mc:Choice>
              <mc:Fallback>
                <p:oleObj name="Photo Editor Photo" r:id="rId2" imgW="6706536" imgH="10057143" progId="MSPhotoEd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9738" y="838200"/>
                        <a:ext cx="3609975" cy="541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CDB4A115-E68D-8DA5-5C25-DE664188A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67775" cy="17018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/>
              <a:t>  </a:t>
            </a:r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1DC4DE10-9636-A7AD-5153-1E2DC3BFC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991600" cy="5867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lvl="1" eaLnBrk="1" hangingPunct="1">
              <a:buFontTx/>
              <a:buNone/>
              <a:defRPr/>
            </a:pPr>
            <a:r>
              <a:rPr lang="en-US" sz="4400" b="1" dirty="0">
                <a:solidFill>
                  <a:srgbClr val="FF9900"/>
                </a:solidFill>
              </a:rPr>
              <a:t>              Mean Prey Mass</a:t>
            </a:r>
          </a:p>
          <a:p>
            <a:pPr lvl="1" eaLnBrk="1" hangingPunct="1">
              <a:buFontTx/>
              <a:buNone/>
              <a:defRPr/>
            </a:pPr>
            <a:endParaRPr lang="en-US" sz="4400" b="1" dirty="0">
              <a:solidFill>
                <a:srgbClr val="FF9900"/>
              </a:solidFill>
            </a:endParaRPr>
          </a:p>
          <a:p>
            <a:pPr lvl="1" eaLnBrk="1" hangingPunct="1"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Estimate mass of each prey item and calculate mean prey mass at each</a:t>
            </a:r>
          </a:p>
          <a:p>
            <a:pPr lvl="1" eaLnBrk="1" hangingPunct="1"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		 owl 	territory.</a:t>
            </a:r>
          </a:p>
          <a:p>
            <a:pPr lvl="1" eaLnBrk="1" hangingPunct="1">
              <a:buFontTx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Average across territories to get mean             		prey mass in each region. 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9068</TotalTime>
  <Words>1826</Words>
  <Application>Microsoft Office PowerPoint</Application>
  <PresentationFormat>On-screen Show (4:3)</PresentationFormat>
  <Paragraphs>775</Paragraphs>
  <Slides>34</Slides>
  <Notes>2</Notes>
  <HiddenSlides>12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MS PGothic</vt:lpstr>
      <vt:lpstr>Times New Roman</vt:lpstr>
      <vt:lpstr>Wingdings</vt:lpstr>
      <vt:lpstr>Mountain Top</vt:lpstr>
      <vt:lpstr>Photo Editor Photo</vt:lpstr>
      <vt:lpstr>Chart</vt:lpstr>
      <vt:lpstr>Excel.Chart.8</vt:lpstr>
      <vt:lpstr>PowerPoint Presentation</vt:lpstr>
      <vt:lpstr>PowerPoint Presentation</vt:lpstr>
      <vt:lpstr>Objectives:</vt:lpstr>
      <vt:lpstr> Why do we care what they eat?    </vt:lpstr>
      <vt:lpstr>Methods  </vt:lpstr>
      <vt:lpstr>Most prey were identified by dissecting owl pellets and keying skeletal remains</vt:lpstr>
      <vt:lpstr>Small numbers of prey were identified from fur or feathers</vt:lpstr>
      <vt:lpstr>PowerPoint Presentation</vt:lpstr>
      <vt:lpstr>  </vt:lpstr>
      <vt:lpstr>PowerPoint Presentation</vt:lpstr>
      <vt:lpstr>PowerPoint Presentation</vt:lpstr>
      <vt:lpstr>Results </vt:lpstr>
      <vt:lpstr>Number of species in diet</vt:lpstr>
      <vt:lpstr>Prey composition in diets of Spotted Owls in Oregon </vt:lpstr>
      <vt:lpstr>PowerPoint Presentation</vt:lpstr>
      <vt:lpstr>PowerPoint Presentation</vt:lpstr>
      <vt:lpstr>Diets of Spotted Owls in Oregon vs Washington  (% numbers)</vt:lpstr>
      <vt:lpstr>Diets of Spotted Owls in Washington (% of prey numbers),1983-96</vt:lpstr>
      <vt:lpstr>Index of Dietary Diversity (1/q)</vt:lpstr>
      <vt:lpstr>PowerPoint Presentation</vt:lpstr>
      <vt:lpstr>Major prey of Northern Spotted Owls</vt:lpstr>
      <vt:lpstr>Other prey species in the Oregon  </vt:lpstr>
      <vt:lpstr>PowerPoint Presentation</vt:lpstr>
      <vt:lpstr>PowerPoint Presentation</vt:lpstr>
      <vt:lpstr>PowerPoint Presentation</vt:lpstr>
      <vt:lpstr>Summary:</vt:lpstr>
      <vt:lpstr>Management Implications</vt:lpstr>
      <vt:lpstr>Prey composition in diets of Spotted Owls </vt:lpstr>
      <vt:lpstr>% of prey numbers in diets of barred owls and spotted owls</vt:lpstr>
      <vt:lpstr>Home Range and Habitat Use of Spotted Owls on the Olympic Peninsula, Washington </vt:lpstr>
      <vt:lpstr>Estimates (in hectares) of median ranges of  Spotted Owls on the Olympic Peninsula, Washington, 1987-89</vt:lpstr>
      <vt:lpstr>Selection of forest cover types by spotted owls on the Olympic Peninsula, 1987-89. Preference ranks from compositional analysis.</vt:lpstr>
      <vt:lpstr>PowerPoint Presentation</vt:lpstr>
      <vt:lpstr>Difference between spotted owl foraging locations and random locations relative to elevation, distance to the nearest edge, or distance to the nearest stream, Olympic Peninsula, 1987-89. All measurements in meters.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 Elum Annual Report, FY 2000</dc:title>
  <cp:lastModifiedBy>Lum-Naihe, Christof Jurh duk - FS, AZ</cp:lastModifiedBy>
  <cp:revision>206</cp:revision>
  <dcterms:modified xsi:type="dcterms:W3CDTF">2025-08-04T18:26:20Z</dcterms:modified>
</cp:coreProperties>
</file>