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</p:sldMasterIdLst>
  <p:sldIdLst>
    <p:sldId id="256" r:id="rId2"/>
    <p:sldId id="259" r:id="rId3"/>
    <p:sldId id="260" r:id="rId4"/>
    <p:sldId id="257" r:id="rId5"/>
    <p:sldId id="287" r:id="rId6"/>
    <p:sldId id="288" r:id="rId7"/>
    <p:sldId id="262" r:id="rId8"/>
    <p:sldId id="258" r:id="rId9"/>
    <p:sldId id="266" r:id="rId10"/>
    <p:sldId id="263" r:id="rId11"/>
    <p:sldId id="267" r:id="rId12"/>
    <p:sldId id="289" r:id="rId13"/>
    <p:sldId id="269" r:id="rId14"/>
    <p:sldId id="271" r:id="rId15"/>
    <p:sldId id="273" r:id="rId16"/>
    <p:sldId id="276" r:id="rId17"/>
    <p:sldId id="274" r:id="rId18"/>
    <p:sldId id="277" r:id="rId19"/>
    <p:sldId id="286" r:id="rId20"/>
    <p:sldId id="279" r:id="rId21"/>
    <p:sldId id="291" r:id="rId22"/>
    <p:sldId id="283" r:id="rId23"/>
    <p:sldId id="275" r:id="rId24"/>
    <p:sldId id="280" r:id="rId25"/>
    <p:sldId id="281" r:id="rId26"/>
    <p:sldId id="282" r:id="rId27"/>
    <p:sldId id="290" r:id="rId2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24" autoAdjust="0"/>
    <p:restoredTop sz="94660"/>
  </p:normalViewPr>
  <p:slideViewPr>
    <p:cSldViewPr>
      <p:cViewPr varScale="1">
        <p:scale>
          <a:sx n="68" d="100"/>
          <a:sy n="68" d="100"/>
        </p:scale>
        <p:origin x="160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9DC16835-24BD-0240-5836-00DDA4B809CE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123204B3-8DA8-C89F-9C0B-248D1C9DDA76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20484" name="Rectangle 4">
            <a:extLst>
              <a:ext uri="{FF2B5EF4-FFF2-40B4-BE49-F238E27FC236}">
                <a16:creationId xmlns:a16="http://schemas.microsoft.com/office/drawing/2014/main" id="{9CB23CE5-F03A-A41F-02FC-380F62F50A75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0485" name="Rectangle 5">
            <a:extLst>
              <a:ext uri="{FF2B5EF4-FFF2-40B4-BE49-F238E27FC236}">
                <a16:creationId xmlns:a16="http://schemas.microsoft.com/office/drawing/2014/main" id="{C46F927E-D73E-2D46-35DB-1A18E9B2FFC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0486" name="Rectangle 6">
            <a:extLst>
              <a:ext uri="{FF2B5EF4-FFF2-40B4-BE49-F238E27FC236}">
                <a16:creationId xmlns:a16="http://schemas.microsoft.com/office/drawing/2014/main" id="{EF286971-C09F-69DF-D366-2C7C4A18DF6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F1750A15-5C4D-4D43-BCE9-8AD2D43720F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33841-7D08-5DC6-36FC-5D0736A23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FCA4E7-0CD8-4830-0AA5-73207400A5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8D34E1-4322-E905-20A7-1F34A33FA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942EFE-EE31-1271-1121-41343A72F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21A86-D5AE-D453-CF33-4D53B0CB3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22F54F-4AB2-478C-94B7-393E2176DC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4305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ECDBCD-C5AD-1F23-C626-50E1E732C1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896642-492B-F8D3-E53D-A108B34FBD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F63FF-FC11-8A61-11F2-51430B6FE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D23DDE-B653-FE29-2B98-A25E7F3ED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34D854-C5DA-685A-BA40-932F7984C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FBCA5C-4B7A-4A80-9464-C99933BC82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6274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CC89B-5458-D437-A097-8680A4FD8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2641A-DDB2-2B28-26D4-0F3F05F36B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23223-0E72-0AB7-1033-76075EEF3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0B303-7AB9-2226-E67A-2538CD6FD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A5B03-6230-77B6-85DD-C02AF3C76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31E57B-DD25-411C-9A5A-D40DA07ACE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1455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FF827-B26A-C5ED-6798-74C62D954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D5901-46A5-EFA4-EF36-44A9071DB4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77DAFB-AF4D-F49B-658D-BF87083B3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17BDFC-612F-8592-5429-A03BC296D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A42EBC-F9C3-1033-0BCC-F6774D16A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F69EDB-7BFB-4153-9015-C9B34B209D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5571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48E5D-FF9F-DFA3-F071-7384D25C5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81B1E4-7B13-3D6C-0FBD-F8D9959E61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4C3C95-E73E-9459-4EA9-5E47BA96F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52C76B-5C2E-82C4-774C-2076E7FF4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605925-CE9F-6D5C-2B9A-58C7C89FD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267196-CDB1-1867-3A2D-B87156B15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903012-3332-426F-8389-E83BD80E5E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5929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CA010-9463-2F55-085C-707868A86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E1819-E7C7-2D2E-0765-580E41551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ED88D9-96DA-2092-F51D-533EE10DF7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557C8D-99E0-6889-61F7-A977651E05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EEE563-CCA1-BC13-F25F-0E93438A1C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C04098-45FE-6A27-79A5-E801D9EC8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133E4A-DE84-EE33-2848-D66601469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FE39F4-07AD-F9F8-2BF2-A593171D3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864CAA-B41B-4A49-B712-BFA6C2C899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0131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7870F-1F42-0FA2-30A4-76F5E6524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934ECB-C562-3C1D-22B7-6C057122A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3B0698-6C74-04DB-C111-AF2B15DDE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B81BD9-1E23-B26C-C073-D610B0EFB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766B7A-3F68-4CAA-961B-4D3C90D24C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7415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30649C-AE63-52D9-31A3-2391A497C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C8B52D-61F1-ACCB-6644-27989DDEB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EC7E36-15A6-4FDB-D077-C084CA403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65BFA4-D1BE-4C63-971D-0D892700A6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1553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D6884-FC8C-C113-60C4-E7026201E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4D5B5-056A-6025-332A-29C73F26F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057EB7-49BC-3B72-5356-945F654335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12FDE2-9E13-6203-5BA0-33F41D192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30CA7D-340D-6CF5-D798-B975A297A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EA2F2-CCB1-117C-E843-095EDFA68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7916E4-85AC-460E-8E3E-537F5A0D05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853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690E4-01F0-AD9A-6CF7-CF986E172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CAA42B-36BD-D41D-F3FC-CC340DED6B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648082-5AFE-862B-91F4-8FD5111B24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3FB746-C3C7-B9B8-EBBB-9E42064A3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4A8549-7F57-A484-B7A6-B749707E2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E5169D-480D-8647-43F2-BA4FEE346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5A5492-F3B4-4A87-81DD-A943886E65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7831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350B95E3-4A7C-8E08-0DA4-552044BB63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506D7BCF-395D-698C-CBFF-37BCA620DA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9460" name="Rectangle 4">
            <a:extLst>
              <a:ext uri="{FF2B5EF4-FFF2-40B4-BE49-F238E27FC236}">
                <a16:creationId xmlns:a16="http://schemas.microsoft.com/office/drawing/2014/main" id="{165EBE78-F8C1-1527-2358-79B2AFB3587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9461" name="Rectangle 5">
            <a:extLst>
              <a:ext uri="{FF2B5EF4-FFF2-40B4-BE49-F238E27FC236}">
                <a16:creationId xmlns:a16="http://schemas.microsoft.com/office/drawing/2014/main" id="{E188FDD7-3295-4D94-EFBA-78F224C67C5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9462" name="Rectangle 6">
            <a:extLst>
              <a:ext uri="{FF2B5EF4-FFF2-40B4-BE49-F238E27FC236}">
                <a16:creationId xmlns:a16="http://schemas.microsoft.com/office/drawing/2014/main" id="{7B66C100-AF3D-5209-163D-64B1CD6176B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fld id="{CA14C073-A7ED-47DC-B4BC-809D6EE20FC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Thomomys_bottae.jpg" TargetMode="External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animals.nationalgeographic.com/animals/enlarge/beaver_image.html" TargetMode="Externa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upload.wikimedia.org/wikipedia/commons/1/1d/European_honey_bee_extracts_nectar.jpg" TargetMode="Externa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hyperlink" Target="http://www.appliedeco.org/images/gallery/raindance%20warren%20halsey%205.18.08%20b.JPG/view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678092ED-C4A5-9363-6D96-E9C99F5A575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br>
              <a:rPr lang="en-US" altLang="en-US" sz="4000" b="1" i="1"/>
            </a:br>
            <a:br>
              <a:rPr lang="en-US" altLang="en-US" sz="4000" b="1" i="1"/>
            </a:br>
            <a:br>
              <a:rPr lang="en-US" altLang="en-US" sz="4000" b="1" i="1"/>
            </a:br>
            <a:br>
              <a:rPr lang="en-US" altLang="en-US" sz="4000" b="1" i="1"/>
            </a:br>
            <a:br>
              <a:rPr lang="en-US" altLang="en-US" sz="4000" b="1" i="1"/>
            </a:br>
            <a:r>
              <a:rPr lang="en-US" altLang="en-US" sz="4000" b="1" i="1"/>
              <a:t>    </a:t>
            </a:r>
            <a:r>
              <a:rPr lang="en-US" altLang="en-US" sz="4000" b="1" i="1">
                <a:solidFill>
                  <a:schemeClr val="tx1"/>
                </a:solidFill>
              </a:rPr>
              <a:t>MEADOW RESTORATION FIELD TOUR</a:t>
            </a:r>
            <a:br>
              <a:rPr lang="en-US" altLang="en-US" sz="4000" b="1">
                <a:solidFill>
                  <a:schemeClr val="tx1"/>
                </a:solidFill>
              </a:rPr>
            </a:br>
            <a:r>
              <a:rPr lang="en-US" altLang="en-US" sz="4000" b="1">
                <a:solidFill>
                  <a:schemeClr val="tx1"/>
                </a:solidFill>
              </a:rPr>
              <a:t>  </a:t>
            </a:r>
            <a:r>
              <a:rPr lang="en-US" altLang="en-US" sz="4000" b="1" i="1">
                <a:solidFill>
                  <a:schemeClr val="tx1"/>
                </a:solidFill>
              </a:rPr>
              <a:t>Practical Approaches for   Diagnosis and Treatment</a:t>
            </a:r>
            <a:br>
              <a:rPr lang="en-US" altLang="en-US" sz="4000" b="1"/>
            </a:br>
            <a:r>
              <a:rPr lang="en-US" altLang="en-US" sz="4000" b="1" i="1"/>
              <a:t>  </a:t>
            </a:r>
            <a:br>
              <a:rPr lang="en-US" altLang="en-US" sz="4000" b="1"/>
            </a:br>
            <a:r>
              <a:rPr lang="en-US" altLang="en-US" sz="4000"/>
              <a:t> </a:t>
            </a:r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E1899B14-1F1B-40E2-9FD4-0F0CEA8D9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1910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>
            <a:extLst>
              <a:ext uri="{FF2B5EF4-FFF2-40B4-BE49-F238E27FC236}">
                <a16:creationId xmlns:a16="http://schemas.microsoft.com/office/drawing/2014/main" id="{5C4BDCB8-19D2-A2A3-9725-D9B061688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267200"/>
            <a:ext cx="449263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8B413631-7DD6-B7B4-2BAC-69CCDF1AE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267200"/>
            <a:ext cx="669925" cy="50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>
            <a:extLst>
              <a:ext uri="{FF2B5EF4-FFF2-40B4-BE49-F238E27FC236}">
                <a16:creationId xmlns:a16="http://schemas.microsoft.com/office/drawing/2014/main" id="{73107ECB-8CCC-75DC-FF6E-79B3F2949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267200"/>
            <a:ext cx="465138" cy="47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E8E0ACC-C66E-9E88-74ED-FD746C8F2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267200"/>
            <a:ext cx="593725" cy="51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Rectangle 9">
            <a:extLst>
              <a:ext uri="{FF2B5EF4-FFF2-40B4-BE49-F238E27FC236}">
                <a16:creationId xmlns:a16="http://schemas.microsoft.com/office/drawing/2014/main" id="{5D829B9A-21C2-F917-00E1-6805A33677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58" name="Rectangle 10">
            <a:extLst>
              <a:ext uri="{FF2B5EF4-FFF2-40B4-BE49-F238E27FC236}">
                <a16:creationId xmlns:a16="http://schemas.microsoft.com/office/drawing/2014/main" id="{51FD23CC-AA28-1AC0-30C9-54C28485C8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9113" y="571500"/>
            <a:ext cx="485775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1" hangingPunct="1"/>
            <a:r>
              <a:rPr lang="en-US" altLang="en-US" sz="800">
                <a:latin typeface="Comic Sans MS" panose="030F0702030302020204" pitchFamily="66" charset="0"/>
                <a:cs typeface="Times New Roman" panose="02020603050405020304" pitchFamily="18" charset="0"/>
              </a:rPr>
              <a:t>          </a:t>
            </a: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059" name="Rectangle 11">
            <a:extLst>
              <a:ext uri="{FF2B5EF4-FFF2-40B4-BE49-F238E27FC236}">
                <a16:creationId xmlns:a16="http://schemas.microsoft.com/office/drawing/2014/main" id="{6D1C6295-C20B-39C7-2018-8ECBFF9C21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9113" y="1281113"/>
            <a:ext cx="485775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1" hangingPunct="1"/>
            <a:r>
              <a:rPr lang="en-US" altLang="en-US" sz="800">
                <a:latin typeface="Comic Sans MS" panose="030F0702030302020204" pitchFamily="66" charset="0"/>
                <a:cs typeface="Times New Roman" panose="02020603050405020304" pitchFamily="18" charset="0"/>
              </a:rPr>
              <a:t>          </a:t>
            </a: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060" name="Rectangle 12">
            <a:extLst>
              <a:ext uri="{FF2B5EF4-FFF2-40B4-BE49-F238E27FC236}">
                <a16:creationId xmlns:a16="http://schemas.microsoft.com/office/drawing/2014/main" id="{DE23A2FD-30C0-5D27-59E4-0359FDB827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3238" y="1998663"/>
            <a:ext cx="515937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1" hangingPunct="1"/>
            <a:r>
              <a:rPr lang="en-US" altLang="en-US" sz="800">
                <a:latin typeface="Comic Sans MS" panose="030F0702030302020204" pitchFamily="66" charset="0"/>
                <a:cs typeface="Times New Roman" panose="02020603050405020304" pitchFamily="18" charset="0"/>
              </a:rPr>
              <a:t>           </a:t>
            </a: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061" name="Rectangle 13">
            <a:extLst>
              <a:ext uri="{FF2B5EF4-FFF2-40B4-BE49-F238E27FC236}">
                <a16:creationId xmlns:a16="http://schemas.microsoft.com/office/drawing/2014/main" id="{A4EDDE0B-B129-A835-5C5D-5C478C2BE9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075" y="2692400"/>
            <a:ext cx="57626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1" hangingPunct="1"/>
            <a:r>
              <a:rPr lang="en-US" altLang="en-US" sz="800">
                <a:latin typeface="Comic Sans MS" panose="030F0702030302020204" pitchFamily="66" charset="0"/>
                <a:cs typeface="Times New Roman" panose="02020603050405020304" pitchFamily="18" charset="0"/>
              </a:rPr>
              <a:t>             </a:t>
            </a:r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2068" name="Picture 20">
            <a:extLst>
              <a:ext uri="{FF2B5EF4-FFF2-40B4-BE49-F238E27FC236}">
                <a16:creationId xmlns:a16="http://schemas.microsoft.com/office/drawing/2014/main" id="{988836C1-1B62-F5C2-5AE3-543D1396B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048000"/>
            <a:ext cx="2362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5">
            <a:extLst>
              <a:ext uri="{FF2B5EF4-FFF2-40B4-BE49-F238E27FC236}">
                <a16:creationId xmlns:a16="http://schemas.microsoft.com/office/drawing/2014/main" id="{A6EF7C8E-79B9-A5C3-DC19-05B61AB0C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438400"/>
            <a:ext cx="3062288" cy="423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5" name="Rectangle 7">
            <a:extLst>
              <a:ext uri="{FF2B5EF4-FFF2-40B4-BE49-F238E27FC236}">
                <a16:creationId xmlns:a16="http://schemas.microsoft.com/office/drawing/2014/main" id="{A5C9A9C9-E30C-DDE3-26D2-B4BC8264C4F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381000"/>
            <a:ext cx="8229600" cy="1371600"/>
          </a:xfrm>
          <a:noFill/>
          <a:ln/>
        </p:spPr>
        <p:txBody>
          <a:bodyPr/>
          <a:lstStyle/>
          <a:p>
            <a:r>
              <a:rPr lang="en-US" altLang="en-US" sz="4000" b="1">
                <a:solidFill>
                  <a:schemeClr val="tx1"/>
                </a:solidFill>
                <a:effectLst/>
              </a:rPr>
              <a:t>Subterranean Ecosystem Engineers: Gophers</a:t>
            </a:r>
          </a:p>
        </p:txBody>
      </p:sp>
      <p:pic>
        <p:nvPicPr>
          <p:cNvPr id="27658" name="Picture 10">
            <a:hlinkClick r:id="rId3" tooltip="Thomomys bottae.jpg"/>
            <a:extLst>
              <a:ext uri="{FF2B5EF4-FFF2-40B4-BE49-F238E27FC236}">
                <a16:creationId xmlns:a16="http://schemas.microsoft.com/office/drawing/2014/main" id="{3CFC05D5-4E79-6E7B-68CB-3C8B46BF8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5265738" cy="366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0" name="Picture 12">
            <a:extLst>
              <a:ext uri="{FF2B5EF4-FFF2-40B4-BE49-F238E27FC236}">
                <a16:creationId xmlns:a16="http://schemas.microsoft.com/office/drawing/2014/main" id="{C3BE33BA-CBBF-DBE4-8BF9-63D44B8FC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191000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63" name="Text Box 15">
            <a:extLst>
              <a:ext uri="{FF2B5EF4-FFF2-40B4-BE49-F238E27FC236}">
                <a16:creationId xmlns:a16="http://schemas.microsoft.com/office/drawing/2014/main" id="{42C15807-86A2-0844-1910-78134F0EB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019800"/>
            <a:ext cx="2895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FFFF00"/>
                </a:solidFill>
              </a:rPr>
              <a:t>100% turnover in 3 yrs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9" name="Picture 5" descr="Photo: Beaver stripping bark from a small twig">
            <a:hlinkClick r:id="rId2"/>
            <a:extLst>
              <a:ext uri="{FF2B5EF4-FFF2-40B4-BE49-F238E27FC236}">
                <a16:creationId xmlns:a16="http://schemas.microsoft.com/office/drawing/2014/main" id="{44216710-02F7-A2B5-F5CB-3A81E5412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362200"/>
            <a:ext cx="447675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50" name="Rectangle 6">
            <a:extLst>
              <a:ext uri="{FF2B5EF4-FFF2-40B4-BE49-F238E27FC236}">
                <a16:creationId xmlns:a16="http://schemas.microsoft.com/office/drawing/2014/main" id="{C80BAAD1-707B-4523-B216-356451EF15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>
                <a:solidFill>
                  <a:schemeClr val="tx1"/>
                </a:solidFill>
              </a:rPr>
              <a:t>Terrestrial Ecosystem Engineers:  Beaver</a:t>
            </a:r>
          </a:p>
        </p:txBody>
      </p:sp>
      <p:sp>
        <p:nvSpPr>
          <p:cNvPr id="31751" name="Text Box 7">
            <a:extLst>
              <a:ext uri="{FF2B5EF4-FFF2-40B4-BE49-F238E27FC236}">
                <a16:creationId xmlns:a16="http://schemas.microsoft.com/office/drawing/2014/main" id="{2F426D49-A53D-0F4A-292F-C3769C4A47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867400"/>
            <a:ext cx="883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Forest -&gt; drowned forest -&gt; sediment build-up -&gt; wet meadow -&gt; dry meadow -&gt; ?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Rectangle 4">
            <a:extLst>
              <a:ext uri="{FF2B5EF4-FFF2-40B4-BE49-F238E27FC236}">
                <a16:creationId xmlns:a16="http://schemas.microsoft.com/office/drawing/2014/main" id="{DC821016-914D-D372-4323-0F5D390583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10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tx1"/>
                </a:solidFill>
              </a:rPr>
              <a:t>    Wind = Shallow Soils</a:t>
            </a:r>
          </a:p>
        </p:txBody>
      </p:sp>
      <p:pic>
        <p:nvPicPr>
          <p:cNvPr id="63493" name="Picture 5">
            <a:extLst>
              <a:ext uri="{FF2B5EF4-FFF2-40B4-BE49-F238E27FC236}">
                <a16:creationId xmlns:a16="http://schemas.microsoft.com/office/drawing/2014/main" id="{9B486F68-C3D1-B287-338D-4F825A34E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981200"/>
            <a:ext cx="5548313" cy="414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4" name="Text Box 6">
            <a:extLst>
              <a:ext uri="{FF2B5EF4-FFF2-40B4-BE49-F238E27FC236}">
                <a16:creationId xmlns:a16="http://schemas.microsoft.com/office/drawing/2014/main" id="{0024569A-38B4-C896-1F19-103F1D105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6096000"/>
            <a:ext cx="6096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Mary’s Peak:  Bald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C03D72C1-E20D-AB80-A3F6-E6D3D5E7EF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tx1"/>
                </a:solidFill>
              </a:rPr>
              <a:t>Pollinators</a:t>
            </a:r>
          </a:p>
        </p:txBody>
      </p:sp>
      <p:pic>
        <p:nvPicPr>
          <p:cNvPr id="35845" name="Picture 5">
            <a:hlinkClick r:id="rId2"/>
            <a:extLst>
              <a:ext uri="{FF2B5EF4-FFF2-40B4-BE49-F238E27FC236}">
                <a16:creationId xmlns:a16="http://schemas.microsoft.com/office/drawing/2014/main" id="{26EC36AC-5E7B-6EDE-BAC4-99B3FF248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05000"/>
            <a:ext cx="5146675" cy="406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BC6930F6-89D0-0E07-0371-A24145956F7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381000"/>
            <a:ext cx="8229600" cy="1371600"/>
          </a:xfrm>
        </p:spPr>
        <p:txBody>
          <a:bodyPr/>
          <a:lstStyle/>
          <a:p>
            <a:r>
              <a:rPr lang="en-US" altLang="en-US" b="1">
                <a:solidFill>
                  <a:schemeClr val="tx1"/>
                </a:solidFill>
              </a:rPr>
              <a:t>Snow and Frost</a:t>
            </a:r>
          </a:p>
        </p:txBody>
      </p:sp>
      <p:pic>
        <p:nvPicPr>
          <p:cNvPr id="37894" name="Picture 6">
            <a:extLst>
              <a:ext uri="{FF2B5EF4-FFF2-40B4-BE49-F238E27FC236}">
                <a16:creationId xmlns:a16="http://schemas.microsoft.com/office/drawing/2014/main" id="{5CC8D20B-9E92-83FD-4639-8A82BEDA8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76400"/>
            <a:ext cx="6837363" cy="456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B762BD52-682D-1189-7157-173F4EC21D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tx1"/>
                </a:solidFill>
              </a:rPr>
              <a:t>Landform Processes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65C3DD57-FC17-4FD8-B6DB-54E8B8323F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FFFF00"/>
                </a:solidFill>
              </a:rPr>
              <a:t>SLOPE – Ravel, avalanche</a:t>
            </a:r>
          </a:p>
          <a:p>
            <a:r>
              <a:rPr lang="en-US" altLang="en-US" b="1">
                <a:solidFill>
                  <a:srgbClr val="FFFF00"/>
                </a:solidFill>
              </a:rPr>
              <a:t>ELEVATION -- Temperature</a:t>
            </a:r>
          </a:p>
          <a:p>
            <a:r>
              <a:rPr lang="en-US" altLang="en-US" b="1">
                <a:solidFill>
                  <a:srgbClr val="FFFF00"/>
                </a:solidFill>
              </a:rPr>
              <a:t>ASPECT  -- Sun exposure</a:t>
            </a:r>
          </a:p>
          <a:p>
            <a:r>
              <a:rPr lang="en-US" altLang="en-US" b="1">
                <a:solidFill>
                  <a:srgbClr val="FFFF00"/>
                </a:solidFill>
              </a:rPr>
              <a:t>SOIL DEPTH  --  Rooting 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b="1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9BA5811A-E3A3-3877-590B-F25E11BFC6C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381000"/>
            <a:ext cx="8229600" cy="1371600"/>
          </a:xfrm>
        </p:spPr>
        <p:txBody>
          <a:bodyPr/>
          <a:lstStyle/>
          <a:p>
            <a:r>
              <a:rPr lang="en-US" altLang="en-US" sz="4000" b="1">
                <a:solidFill>
                  <a:schemeClr val="tx1"/>
                </a:solidFill>
              </a:rPr>
              <a:t>  Chemical Processes:  Nutrients</a:t>
            </a:r>
          </a:p>
        </p:txBody>
      </p:sp>
      <p:pic>
        <p:nvPicPr>
          <p:cNvPr id="47110" name="Picture 6">
            <a:extLst>
              <a:ext uri="{FF2B5EF4-FFF2-40B4-BE49-F238E27FC236}">
                <a16:creationId xmlns:a16="http://schemas.microsoft.com/office/drawing/2014/main" id="{D9F50A6F-E76E-48D2-3901-9641A550F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67000"/>
            <a:ext cx="3875088" cy="290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2" name="Picture 8">
            <a:extLst>
              <a:ext uri="{FF2B5EF4-FFF2-40B4-BE49-F238E27FC236}">
                <a16:creationId xmlns:a16="http://schemas.microsoft.com/office/drawing/2014/main" id="{9D6A6FD3-3F84-0826-F284-E94DC6F66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600200"/>
            <a:ext cx="3794125" cy="505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79188578-0CEF-9798-E0A7-59C31B069B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tx1"/>
                </a:solidFill>
              </a:rPr>
              <a:t>People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1733F6F5-1EA3-E823-3A88-C9C68FD57A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FFFF00"/>
                </a:solidFill>
              </a:rPr>
              <a:t>Grazing</a:t>
            </a:r>
          </a:p>
          <a:p>
            <a:r>
              <a:rPr lang="en-US" altLang="en-US" b="1">
                <a:solidFill>
                  <a:srgbClr val="FFFF00"/>
                </a:solidFill>
              </a:rPr>
              <a:t>Indigenous Resource Management Activities </a:t>
            </a:r>
          </a:p>
          <a:p>
            <a:r>
              <a:rPr lang="en-US" altLang="en-US" b="1">
                <a:solidFill>
                  <a:srgbClr val="FFFF00"/>
                </a:solidFill>
              </a:rPr>
              <a:t>Homestead Clearing</a:t>
            </a:r>
          </a:p>
          <a:p>
            <a:r>
              <a:rPr lang="en-US" altLang="en-US" b="1">
                <a:solidFill>
                  <a:srgbClr val="FFFF00"/>
                </a:solidFill>
              </a:rPr>
              <a:t>Cultivation / Agriculture</a:t>
            </a:r>
          </a:p>
          <a:p>
            <a:r>
              <a:rPr lang="en-US" altLang="en-US" b="1">
                <a:solidFill>
                  <a:srgbClr val="FFFF00"/>
                </a:solidFill>
              </a:rPr>
              <a:t>Heavy Recreation Use</a:t>
            </a:r>
          </a:p>
          <a:p>
            <a:r>
              <a:rPr lang="en-US" altLang="en-US" b="1">
                <a:solidFill>
                  <a:srgbClr val="FFFF00"/>
                </a:solidFill>
              </a:rPr>
              <a:t>Logging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b="1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E0F64ED7-B120-973B-7A58-7E1E6899ADF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1295400"/>
          </a:xfrm>
        </p:spPr>
        <p:txBody>
          <a:bodyPr/>
          <a:lstStyle/>
          <a:p>
            <a:pPr algn="l"/>
            <a:r>
              <a:rPr lang="en-US" altLang="en-US" b="1">
                <a:solidFill>
                  <a:schemeClr val="tx1"/>
                </a:solidFill>
              </a:rPr>
              <a:t>Water Management</a:t>
            </a:r>
          </a:p>
        </p:txBody>
      </p:sp>
      <p:pic>
        <p:nvPicPr>
          <p:cNvPr id="50180" name="Picture 4">
            <a:extLst>
              <a:ext uri="{FF2B5EF4-FFF2-40B4-BE49-F238E27FC236}">
                <a16:creationId xmlns:a16="http://schemas.microsoft.com/office/drawing/2014/main" id="{63E132FE-BC5F-5964-F052-5DF8D8282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5613400" cy="421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1" name="Text Box 5">
            <a:extLst>
              <a:ext uri="{FF2B5EF4-FFF2-40B4-BE49-F238E27FC236}">
                <a16:creationId xmlns:a16="http://schemas.microsoft.com/office/drawing/2014/main" id="{6C7C34F4-1A77-7079-5179-3CA9403725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5791200"/>
            <a:ext cx="5257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/>
              <a:t>Grazing</a:t>
            </a:r>
          </a:p>
        </p:txBody>
      </p:sp>
      <p:pic>
        <p:nvPicPr>
          <p:cNvPr id="50183" name="Picture 7" descr="Where's Lance? by baalands.">
            <a:extLst>
              <a:ext uri="{FF2B5EF4-FFF2-40B4-BE49-F238E27FC236}">
                <a16:creationId xmlns:a16="http://schemas.microsoft.com/office/drawing/2014/main" id="{1D85201D-FC9C-FCE6-940D-866B9641D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581400"/>
            <a:ext cx="2860675" cy="302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4" name="Picture 8">
            <a:extLst>
              <a:ext uri="{FF2B5EF4-FFF2-40B4-BE49-F238E27FC236}">
                <a16:creationId xmlns:a16="http://schemas.microsoft.com/office/drawing/2014/main" id="{15E361E8-8C9C-BAD7-B8B6-C56EE29DE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513807" y="1981993"/>
            <a:ext cx="914400" cy="91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Rectangle 4">
            <a:extLst>
              <a:ext uri="{FF2B5EF4-FFF2-40B4-BE49-F238E27FC236}">
                <a16:creationId xmlns:a16="http://schemas.microsoft.com/office/drawing/2014/main" id="{91D06633-9EDA-5A1A-1695-2B770CA1D7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US" altLang="en-US" sz="4000" b="1">
                <a:solidFill>
                  <a:schemeClr val="tx1"/>
                </a:solidFill>
              </a:rPr>
              <a:t>But What Catches our Eye First?  </a:t>
            </a:r>
            <a:r>
              <a:rPr lang="en-US" altLang="en-US" sz="4000" b="1" i="1">
                <a:solidFill>
                  <a:srgbClr val="FFFF00"/>
                </a:solidFill>
              </a:rPr>
              <a:t>And raises our ire…</a:t>
            </a:r>
          </a:p>
        </p:txBody>
      </p:sp>
      <p:pic>
        <p:nvPicPr>
          <p:cNvPr id="60421" name="Picture 5">
            <a:extLst>
              <a:ext uri="{FF2B5EF4-FFF2-40B4-BE49-F238E27FC236}">
                <a16:creationId xmlns:a16="http://schemas.microsoft.com/office/drawing/2014/main" id="{67DB8AFF-2321-3A1A-F15A-BF591EE44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81200"/>
            <a:ext cx="1485900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22" name="Picture 6">
            <a:extLst>
              <a:ext uri="{FF2B5EF4-FFF2-40B4-BE49-F238E27FC236}">
                <a16:creationId xmlns:a16="http://schemas.microsoft.com/office/drawing/2014/main" id="{A3395169-6AAA-6F74-AA93-6B3F41D8A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447800"/>
            <a:ext cx="1803400" cy="186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23" name="Text Box 7">
            <a:extLst>
              <a:ext uri="{FF2B5EF4-FFF2-40B4-BE49-F238E27FC236}">
                <a16:creationId xmlns:a16="http://schemas.microsoft.com/office/drawing/2014/main" id="{3542B724-8286-F252-80B1-349EBC8C3A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343400"/>
            <a:ext cx="365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FFFF00"/>
                </a:solidFill>
              </a:rPr>
              <a:t>Native “Invasions”</a:t>
            </a:r>
          </a:p>
        </p:txBody>
      </p:sp>
      <p:pic>
        <p:nvPicPr>
          <p:cNvPr id="60424" name="Picture 8" descr="Raindance Ranch restoration site">
            <a:hlinkClick r:id="rId4"/>
            <a:extLst>
              <a:ext uri="{FF2B5EF4-FFF2-40B4-BE49-F238E27FC236}">
                <a16:creationId xmlns:a16="http://schemas.microsoft.com/office/drawing/2014/main" id="{41AB5086-A10F-044B-B4DE-0825EF603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200400"/>
            <a:ext cx="3976688" cy="298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25" name="Text Box 9">
            <a:extLst>
              <a:ext uri="{FF2B5EF4-FFF2-40B4-BE49-F238E27FC236}">
                <a16:creationId xmlns:a16="http://schemas.microsoft.com/office/drawing/2014/main" id="{C751C01A-5ACD-022E-AE27-2C23BBDF2B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6324600"/>
            <a:ext cx="3276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60426" name="Text Box 10">
            <a:extLst>
              <a:ext uri="{FF2B5EF4-FFF2-40B4-BE49-F238E27FC236}">
                <a16:creationId xmlns:a16="http://schemas.microsoft.com/office/drawing/2014/main" id="{DF26CAFD-5686-8192-F1C9-4624176F5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6096000"/>
            <a:ext cx="3962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>
                <a:solidFill>
                  <a:srgbClr val="FFFF00"/>
                </a:solidFill>
              </a:rPr>
              <a:t>Non-Native Invasions (Knapweed)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>
            <a:extLst>
              <a:ext uri="{FF2B5EF4-FFF2-40B4-BE49-F238E27FC236}">
                <a16:creationId xmlns:a16="http://schemas.microsoft.com/office/drawing/2014/main" id="{092036A1-611A-CF06-83BC-A3CA2EB16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550" y="571500"/>
            <a:ext cx="93091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3030698C-53D9-57B1-8E91-AEBCB4B177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tx1"/>
                </a:solidFill>
              </a:rPr>
              <a:t>WHAT TO DO?</a:t>
            </a:r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FBCE1831-3102-F816-295C-983C05C74B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FFFF00"/>
                </a:solidFill>
              </a:rPr>
              <a:t>We are “Action Biased” out of </a:t>
            </a:r>
          </a:p>
          <a:p>
            <a:pPr lvl="1"/>
            <a:r>
              <a:rPr lang="en-US" altLang="en-US" b="1">
                <a:solidFill>
                  <a:srgbClr val="FFFF00"/>
                </a:solidFill>
              </a:rPr>
              <a:t>Guilt</a:t>
            </a:r>
          </a:p>
          <a:p>
            <a:pPr lvl="1"/>
            <a:r>
              <a:rPr lang="en-US" altLang="en-US" b="1">
                <a:solidFill>
                  <a:srgbClr val="FFFF00"/>
                </a:solidFill>
              </a:rPr>
              <a:t>Partner Pressure</a:t>
            </a:r>
          </a:p>
          <a:p>
            <a:pPr lvl="1"/>
            <a:r>
              <a:rPr lang="en-US" altLang="en-US" b="1">
                <a:solidFill>
                  <a:srgbClr val="FFFF00"/>
                </a:solidFill>
              </a:rPr>
              <a:t>Aesthetic Pressure</a:t>
            </a:r>
          </a:p>
          <a:p>
            <a:pPr lvl="1"/>
            <a:r>
              <a:rPr lang="en-US" altLang="en-US" b="1">
                <a:solidFill>
                  <a:srgbClr val="FFFF00"/>
                </a:solidFill>
              </a:rPr>
              <a:t>Target Pressure</a:t>
            </a:r>
          </a:p>
          <a:p>
            <a:pPr lvl="1"/>
            <a:r>
              <a:rPr lang="en-US" altLang="en-US" b="1">
                <a:solidFill>
                  <a:srgbClr val="FFFF00"/>
                </a:solidFill>
              </a:rPr>
              <a:t>Sense of Urgency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2B70654C-381C-9C7C-7F49-511E1C6BC7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b="1"/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BF631C65-BFF2-C388-F3F8-07FD32E227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b="1"/>
              <a:t>“Investigators dig deep to find who destroyed meadow”</a:t>
            </a:r>
          </a:p>
          <a:p>
            <a:endParaRPr lang="en-US" altLang="en-US" b="1"/>
          </a:p>
          <a:p>
            <a:pPr>
              <a:buFont typeface="Wingdings" panose="05000000000000000000" pitchFamily="2" charset="2"/>
              <a:buNone/>
            </a:pPr>
            <a:r>
              <a:rPr lang="en-US" altLang="en-US" b="1"/>
              <a:t>“Four-wheelers tear up Three Creeks Meadow”</a:t>
            </a:r>
            <a:br>
              <a:rPr lang="en-US" altLang="en-US" b="1"/>
            </a:br>
            <a:endParaRPr lang="en-US" altLang="en-US" b="1"/>
          </a:p>
        </p:txBody>
      </p:sp>
      <p:pic>
        <p:nvPicPr>
          <p:cNvPr id="66569" name="Picture 9">
            <a:extLst>
              <a:ext uri="{FF2B5EF4-FFF2-40B4-BE49-F238E27FC236}">
                <a16:creationId xmlns:a16="http://schemas.microsoft.com/office/drawing/2014/main" id="{BCA60703-DDB7-F2F5-5B65-CD4DA31B2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648200"/>
            <a:ext cx="1554163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7ED812DF-1A5B-9169-937A-039AE78CD2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3EAC740E-6C00-3A27-C16D-4FDB37850B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en-US" altLang="en-US" b="1"/>
              <a:t>PURPOSE OF THIS WORKSHOP!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4" name="Rectangle 10">
            <a:extLst>
              <a:ext uri="{FF2B5EF4-FFF2-40B4-BE49-F238E27FC236}">
                <a16:creationId xmlns:a16="http://schemas.microsoft.com/office/drawing/2014/main" id="{83379C41-4B7B-BF66-FD01-E0E087ED7E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tx1"/>
                </a:solidFill>
              </a:rPr>
              <a:t>GAIN UNDERSTANDING…</a:t>
            </a:r>
          </a:p>
        </p:txBody>
      </p:sp>
      <p:sp>
        <p:nvSpPr>
          <p:cNvPr id="41995" name="Rectangle 11">
            <a:extLst>
              <a:ext uri="{FF2B5EF4-FFF2-40B4-BE49-F238E27FC236}">
                <a16:creationId xmlns:a16="http://schemas.microsoft.com/office/drawing/2014/main" id="{D23CEAAC-7BF7-98A9-A887-28BE2DC9F8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FFFF00"/>
                </a:solidFill>
              </a:rPr>
              <a:t>A single modern ecosystem condition may result from diverse antecedents…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b="1">
                <a:solidFill>
                  <a:srgbClr val="FFFF00"/>
                </a:solidFill>
              </a:rPr>
              <a:t> </a:t>
            </a:r>
          </a:p>
          <a:p>
            <a:r>
              <a:rPr lang="en-US" altLang="en-US" b="1">
                <a:solidFill>
                  <a:srgbClr val="FFFF00"/>
                </a:solidFill>
              </a:rPr>
              <a:t>but ecosystems may </a:t>
            </a:r>
            <a:r>
              <a:rPr lang="en-US" altLang="en-US" b="1" u="sng">
                <a:solidFill>
                  <a:srgbClr val="FFFF00"/>
                </a:solidFill>
              </a:rPr>
              <a:t>not</a:t>
            </a:r>
            <a:r>
              <a:rPr lang="en-US" altLang="en-US" b="1">
                <a:solidFill>
                  <a:srgbClr val="FFFF00"/>
                </a:solidFill>
              </a:rPr>
              <a:t> carry a memory of all the processes driving their historical dynamics. 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30E09C93-655D-6A53-3013-4FFFF49F2A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tx1"/>
                </a:solidFill>
              </a:rPr>
              <a:t>Describe the Value at Risk</a:t>
            </a:r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B4C63BE9-2F67-5292-789C-3F34104860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FFFF00"/>
                </a:solidFill>
              </a:rPr>
              <a:t>Forage</a:t>
            </a:r>
          </a:p>
          <a:p>
            <a:r>
              <a:rPr lang="en-US" altLang="en-US" b="1">
                <a:solidFill>
                  <a:srgbClr val="FFFF00"/>
                </a:solidFill>
              </a:rPr>
              <a:t>Aesthetics</a:t>
            </a:r>
          </a:p>
          <a:p>
            <a:r>
              <a:rPr lang="en-US" altLang="en-US" b="1">
                <a:solidFill>
                  <a:srgbClr val="FFFF00"/>
                </a:solidFill>
              </a:rPr>
              <a:t>Biodiversity</a:t>
            </a:r>
          </a:p>
          <a:p>
            <a:r>
              <a:rPr lang="en-US" altLang="en-US" b="1">
                <a:solidFill>
                  <a:srgbClr val="FFFF00"/>
                </a:solidFill>
              </a:rPr>
              <a:t>Great Gray Owl Habitat</a:t>
            </a:r>
          </a:p>
          <a:p>
            <a:r>
              <a:rPr lang="en-US" altLang="en-US" b="1">
                <a:solidFill>
                  <a:srgbClr val="FFFF00"/>
                </a:solidFill>
              </a:rPr>
              <a:t>Hunting opportunity</a:t>
            </a:r>
          </a:p>
          <a:p>
            <a:r>
              <a:rPr lang="en-US" altLang="en-US" b="1">
                <a:solidFill>
                  <a:srgbClr val="FFFF00"/>
                </a:solidFill>
              </a:rPr>
              <a:t>Sensitive Plants</a:t>
            </a:r>
          </a:p>
          <a:p>
            <a:endParaRPr lang="en-US" altLang="en-US" b="1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30DCCA82-6158-B458-6EE0-4934C9953E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tx1"/>
                </a:solidFill>
              </a:rPr>
              <a:t>Pick a Desired Condition</a:t>
            </a: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9911D44F-5752-175E-94F5-BBD78D298D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FFFF00"/>
                </a:solidFill>
              </a:rPr>
              <a:t>Entirely Value Driven!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4DB2F997-A3C0-0196-7242-11CCADD718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tx1"/>
                </a:solidFill>
              </a:rPr>
              <a:t>Pick a Tool…</a:t>
            </a:r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C9892B87-06A4-0795-D09C-B29DFFF897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b="1">
                <a:solidFill>
                  <a:srgbClr val="FFFF00"/>
                </a:solidFill>
              </a:rPr>
              <a:t>Mowing</a:t>
            </a:r>
          </a:p>
          <a:p>
            <a:pPr>
              <a:lnSpc>
                <a:spcPct val="90000"/>
              </a:lnSpc>
            </a:pPr>
            <a:r>
              <a:rPr lang="en-US" altLang="en-US" sz="2400" b="1">
                <a:solidFill>
                  <a:srgbClr val="FFFF00"/>
                </a:solidFill>
              </a:rPr>
              <a:t>Girdling</a:t>
            </a:r>
          </a:p>
          <a:p>
            <a:pPr>
              <a:lnSpc>
                <a:spcPct val="90000"/>
              </a:lnSpc>
            </a:pPr>
            <a:r>
              <a:rPr lang="en-US" altLang="en-US" sz="2400" b="1">
                <a:solidFill>
                  <a:srgbClr val="FFFF00"/>
                </a:solidFill>
              </a:rPr>
              <a:t>Brush Cutting / Pulling</a:t>
            </a:r>
          </a:p>
          <a:p>
            <a:pPr>
              <a:lnSpc>
                <a:spcPct val="90000"/>
              </a:lnSpc>
            </a:pPr>
            <a:r>
              <a:rPr lang="en-US" altLang="en-US" sz="2400" b="1">
                <a:solidFill>
                  <a:srgbClr val="FFFF00"/>
                </a:solidFill>
              </a:rPr>
              <a:t>Timber Sale</a:t>
            </a:r>
          </a:p>
          <a:p>
            <a:pPr>
              <a:lnSpc>
                <a:spcPct val="90000"/>
              </a:lnSpc>
            </a:pPr>
            <a:r>
              <a:rPr lang="en-US" altLang="en-US" sz="2400" b="1">
                <a:solidFill>
                  <a:srgbClr val="FFFF00"/>
                </a:solidFill>
              </a:rPr>
              <a:t>Flooding</a:t>
            </a:r>
          </a:p>
          <a:p>
            <a:pPr>
              <a:lnSpc>
                <a:spcPct val="90000"/>
              </a:lnSpc>
            </a:pPr>
            <a:r>
              <a:rPr lang="en-US" altLang="en-US" sz="2400" b="1">
                <a:solidFill>
                  <a:srgbClr val="FFFF00"/>
                </a:solidFill>
              </a:rPr>
              <a:t>Reintroduce Beavers</a:t>
            </a:r>
          </a:p>
          <a:p>
            <a:pPr>
              <a:lnSpc>
                <a:spcPct val="90000"/>
              </a:lnSpc>
            </a:pPr>
            <a:r>
              <a:rPr lang="en-US" altLang="en-US" sz="2400" b="1">
                <a:solidFill>
                  <a:srgbClr val="FFFF00"/>
                </a:solidFill>
              </a:rPr>
              <a:t>Herbicides</a:t>
            </a:r>
          </a:p>
          <a:p>
            <a:pPr>
              <a:lnSpc>
                <a:spcPct val="90000"/>
              </a:lnSpc>
            </a:pPr>
            <a:r>
              <a:rPr lang="en-US" altLang="en-US" sz="2400" b="1">
                <a:solidFill>
                  <a:srgbClr val="FFFF00"/>
                </a:solidFill>
              </a:rPr>
              <a:t>Exclosure – human and animal!</a:t>
            </a:r>
          </a:p>
          <a:p>
            <a:pPr>
              <a:lnSpc>
                <a:spcPct val="90000"/>
              </a:lnSpc>
            </a:pPr>
            <a:r>
              <a:rPr lang="en-US" altLang="en-US" sz="2400" b="1">
                <a:solidFill>
                  <a:srgbClr val="FFFF00"/>
                </a:solidFill>
              </a:rPr>
              <a:t>Fire</a:t>
            </a:r>
          </a:p>
          <a:p>
            <a:pPr>
              <a:lnSpc>
                <a:spcPct val="90000"/>
              </a:lnSpc>
            </a:pPr>
            <a:r>
              <a:rPr lang="en-US" altLang="en-US" sz="2400" b="1">
                <a:solidFill>
                  <a:srgbClr val="FFFF00"/>
                </a:solidFill>
              </a:rPr>
              <a:t>Grazing</a:t>
            </a:r>
          </a:p>
          <a:p>
            <a:pPr>
              <a:lnSpc>
                <a:spcPct val="90000"/>
              </a:lnSpc>
            </a:pPr>
            <a:endParaRPr lang="en-US" altLang="en-US" sz="2400" b="1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2400" b="1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</a:pPr>
            <a:endParaRPr lang="en-US" altLang="en-US" sz="2400" b="1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</a:pPr>
            <a:endParaRPr lang="en-US" altLang="en-US" sz="24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CFE12153-2BAA-1854-6C96-7CC4976A5CC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381000"/>
            <a:ext cx="8229600" cy="1371600"/>
          </a:xfrm>
        </p:spPr>
        <p:txBody>
          <a:bodyPr/>
          <a:lstStyle/>
          <a:p>
            <a:pPr algn="l"/>
            <a:r>
              <a:rPr lang="en-US" altLang="en-US" sz="4000" b="1">
                <a:solidFill>
                  <a:schemeClr val="tx1"/>
                </a:solidFill>
              </a:rPr>
              <a:t>Cross your fingers </a:t>
            </a:r>
            <a:br>
              <a:rPr lang="en-US" altLang="en-US" sz="4000" b="1">
                <a:solidFill>
                  <a:schemeClr val="tx1"/>
                </a:solidFill>
              </a:rPr>
            </a:br>
            <a:r>
              <a:rPr lang="en-US" altLang="en-US" sz="4000" b="1">
                <a:solidFill>
                  <a:schemeClr val="tx1"/>
                </a:solidFill>
              </a:rPr>
              <a:t>and go for it!</a:t>
            </a:r>
          </a:p>
        </p:txBody>
      </p:sp>
      <p:pic>
        <p:nvPicPr>
          <p:cNvPr id="65541" name="Picture 5">
            <a:extLst>
              <a:ext uri="{FF2B5EF4-FFF2-40B4-BE49-F238E27FC236}">
                <a16:creationId xmlns:a16="http://schemas.microsoft.com/office/drawing/2014/main" id="{1F5C25DA-EB87-3325-6654-A5A0481D5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447800"/>
            <a:ext cx="3446463" cy="477996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D2D59C77-F097-D76A-8230-D6B228FE08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>
                <a:solidFill>
                  <a:schemeClr val="tx1"/>
                </a:solidFill>
              </a:rPr>
              <a:t>Overview of Factors Influencing Meadows</a:t>
            </a:r>
          </a:p>
        </p:txBody>
      </p:sp>
      <p:pic>
        <p:nvPicPr>
          <p:cNvPr id="24580" name="Picture 4">
            <a:extLst>
              <a:ext uri="{FF2B5EF4-FFF2-40B4-BE49-F238E27FC236}">
                <a16:creationId xmlns:a16="http://schemas.microsoft.com/office/drawing/2014/main" id="{AC33F7AE-7A33-11DB-57A3-5B5363E456BB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92488" y="2209800"/>
            <a:ext cx="2359025" cy="3657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81" name="Text Box 5">
            <a:extLst>
              <a:ext uri="{FF2B5EF4-FFF2-40B4-BE49-F238E27FC236}">
                <a16:creationId xmlns:a16="http://schemas.microsoft.com/office/drawing/2014/main" id="{7338B972-B45C-6F87-22DB-2ED0BBB35F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172200"/>
            <a:ext cx="7086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…how they got there in the first place will be a talk later this AM…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405B322A-7C73-52C4-8B3B-FE4C421BDAC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381000"/>
            <a:ext cx="8229600" cy="1371600"/>
          </a:xfrm>
        </p:spPr>
        <p:txBody>
          <a:bodyPr/>
          <a:lstStyle/>
          <a:p>
            <a:r>
              <a:rPr lang="en-US" altLang="en-US" b="1">
                <a:solidFill>
                  <a:schemeClr val="tx1"/>
                </a:solidFill>
              </a:rPr>
              <a:t>Contemporary “wisdom”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7D9A3418-4803-F678-B515-81F42236B72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1981200"/>
            <a:ext cx="8229600" cy="4114800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en-US" altLang="en-US"/>
              <a:t> </a:t>
            </a:r>
            <a:r>
              <a:rPr lang="en-US" altLang="en-US" b="1">
                <a:solidFill>
                  <a:srgbClr val="FFFF00"/>
                </a:solidFill>
              </a:rPr>
              <a:t>IT MUST HAVE BEEN CREATED AND MAINTAINED BY FIRE!! </a:t>
            </a:r>
          </a:p>
        </p:txBody>
      </p:sp>
      <p:pic>
        <p:nvPicPr>
          <p:cNvPr id="21508" name="Picture 4">
            <a:extLst>
              <a:ext uri="{FF2B5EF4-FFF2-40B4-BE49-F238E27FC236}">
                <a16:creationId xmlns:a16="http://schemas.microsoft.com/office/drawing/2014/main" id="{B1C8A8C8-FF14-4911-5817-4484783BC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581400"/>
            <a:ext cx="452120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Rectangle 4">
            <a:extLst>
              <a:ext uri="{FF2B5EF4-FFF2-40B4-BE49-F238E27FC236}">
                <a16:creationId xmlns:a16="http://schemas.microsoft.com/office/drawing/2014/main" id="{7832AE31-8BAE-4FE1-F425-EF76CFBDBD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3810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61445" name="Rectangle 5">
            <a:extLst>
              <a:ext uri="{FF2B5EF4-FFF2-40B4-BE49-F238E27FC236}">
                <a16:creationId xmlns:a16="http://schemas.microsoft.com/office/drawing/2014/main" id="{EBFE79E5-714B-A745-070D-BBAA9EF29A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9812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/>
              <a:t> </a:t>
            </a:r>
            <a:r>
              <a:rPr lang="en-US" altLang="en-US" b="1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61446" name="Picture 6">
            <a:extLst>
              <a:ext uri="{FF2B5EF4-FFF2-40B4-BE49-F238E27FC236}">
                <a16:creationId xmlns:a16="http://schemas.microsoft.com/office/drawing/2014/main" id="{879073E0-B245-BF98-7AB7-08FFE7B03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429000"/>
            <a:ext cx="452120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7" name="Picture 7">
            <a:extLst>
              <a:ext uri="{FF2B5EF4-FFF2-40B4-BE49-F238E27FC236}">
                <a16:creationId xmlns:a16="http://schemas.microsoft.com/office/drawing/2014/main" id="{E7276F6E-B274-A799-6CA6-1345D69BD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257800"/>
            <a:ext cx="914400" cy="91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8" name="Picture 8">
            <a:extLst>
              <a:ext uri="{FF2B5EF4-FFF2-40B4-BE49-F238E27FC236}">
                <a16:creationId xmlns:a16="http://schemas.microsoft.com/office/drawing/2014/main" id="{3C557189-3196-BF35-DC88-62073F5FA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171407" y="3201193"/>
            <a:ext cx="914400" cy="91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9" name="Text Box 9">
            <a:extLst>
              <a:ext uri="{FF2B5EF4-FFF2-40B4-BE49-F238E27FC236}">
                <a16:creationId xmlns:a16="http://schemas.microsoft.com/office/drawing/2014/main" id="{71B4EE46-D9F8-A3E3-ADA7-BC6A703343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5715000"/>
            <a:ext cx="18288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Fire return interval ~200yrs</a:t>
            </a:r>
          </a:p>
        </p:txBody>
      </p:sp>
      <p:sp>
        <p:nvSpPr>
          <p:cNvPr id="61450" name="Text Box 10">
            <a:extLst>
              <a:ext uri="{FF2B5EF4-FFF2-40B4-BE49-F238E27FC236}">
                <a16:creationId xmlns:a16="http://schemas.microsoft.com/office/drawing/2014/main" id="{950A4BE5-7E76-2593-DFE4-1A945F30B0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2895600"/>
            <a:ext cx="16002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Fire return interval ~30 years</a:t>
            </a:r>
          </a:p>
        </p:txBody>
      </p:sp>
      <p:sp>
        <p:nvSpPr>
          <p:cNvPr id="61451" name="Rectangle 11">
            <a:extLst>
              <a:ext uri="{FF2B5EF4-FFF2-40B4-BE49-F238E27FC236}">
                <a16:creationId xmlns:a16="http://schemas.microsoft.com/office/drawing/2014/main" id="{0DA89B9B-A29B-548F-6D4F-BA9C37260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tx1"/>
                </a:solidFill>
              </a:rPr>
              <a:t>Hmmmm…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8" name="Rectangle 4">
            <a:extLst>
              <a:ext uri="{FF2B5EF4-FFF2-40B4-BE49-F238E27FC236}">
                <a16:creationId xmlns:a16="http://schemas.microsoft.com/office/drawing/2014/main" id="{5751E700-CFB8-8352-AA0E-1E44E8EFDC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3810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62469" name="Rectangle 5">
            <a:extLst>
              <a:ext uri="{FF2B5EF4-FFF2-40B4-BE49-F238E27FC236}">
                <a16:creationId xmlns:a16="http://schemas.microsoft.com/office/drawing/2014/main" id="{CFFEBFCA-1C17-560D-F4B3-C7AEE4B8F0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9812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/>
              <a:t> </a:t>
            </a:r>
            <a:r>
              <a:rPr lang="en-US" altLang="en-US" b="1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62470" name="Picture 6">
            <a:extLst>
              <a:ext uri="{FF2B5EF4-FFF2-40B4-BE49-F238E27FC236}">
                <a16:creationId xmlns:a16="http://schemas.microsoft.com/office/drawing/2014/main" id="{9CACFBB1-E2F9-2725-44AE-2B8689EF8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971800"/>
            <a:ext cx="452120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71" name="Picture 7">
            <a:extLst>
              <a:ext uri="{FF2B5EF4-FFF2-40B4-BE49-F238E27FC236}">
                <a16:creationId xmlns:a16="http://schemas.microsoft.com/office/drawing/2014/main" id="{75D9379D-9CE1-C2B6-D0FE-2A68AE3F8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066800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2" name="Rectangle 8">
            <a:extLst>
              <a:ext uri="{FF2B5EF4-FFF2-40B4-BE49-F238E27FC236}">
                <a16:creationId xmlns:a16="http://schemas.microsoft.com/office/drawing/2014/main" id="{8FEC82C2-F41F-DD3C-CE33-FA87721B10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tx1"/>
                </a:solidFill>
              </a:rPr>
              <a:t>Lightening drawn to grass…?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0" name="Picture 6">
            <a:extLst>
              <a:ext uri="{FF2B5EF4-FFF2-40B4-BE49-F238E27FC236}">
                <a16:creationId xmlns:a16="http://schemas.microsoft.com/office/drawing/2014/main" id="{3077CD4C-650D-439B-51F5-80D69FEB5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8318500" cy="555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8F4EC086-C2AD-2EC2-76C0-B901375AEE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>
                <a:solidFill>
                  <a:schemeClr val="tx1"/>
                </a:solidFill>
              </a:rPr>
              <a:t> Have we Given Full Consideration to other “Maintenance” Processes?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5BF5D78D-B063-B878-D634-315EB38409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o"/>
            </a:pPr>
            <a:r>
              <a:rPr lang="en-US" altLang="en-US" sz="2800" i="1">
                <a:solidFill>
                  <a:srgbClr val="FFFF00"/>
                </a:solidFill>
              </a:rPr>
              <a:t>Bioturbations</a:t>
            </a:r>
          </a:p>
          <a:p>
            <a:pPr>
              <a:buFontTx/>
              <a:buChar char="o"/>
            </a:pPr>
            <a:r>
              <a:rPr lang="en-US" altLang="en-US" sz="2800" i="1">
                <a:solidFill>
                  <a:srgbClr val="FFFF00"/>
                </a:solidFill>
              </a:rPr>
              <a:t>Wind</a:t>
            </a:r>
          </a:p>
          <a:p>
            <a:pPr>
              <a:buFontTx/>
              <a:buChar char="o"/>
            </a:pPr>
            <a:r>
              <a:rPr lang="en-US" altLang="en-US" sz="2800" i="1">
                <a:solidFill>
                  <a:srgbClr val="FFFF00"/>
                </a:solidFill>
              </a:rPr>
              <a:t>Snow and Frost</a:t>
            </a:r>
          </a:p>
          <a:p>
            <a:pPr>
              <a:buFontTx/>
              <a:buChar char="o"/>
            </a:pPr>
            <a:r>
              <a:rPr lang="en-US" altLang="en-US" sz="2800" i="1">
                <a:solidFill>
                  <a:srgbClr val="FFFF00"/>
                </a:solidFill>
              </a:rPr>
              <a:t>Pollinators</a:t>
            </a:r>
          </a:p>
          <a:p>
            <a:pPr>
              <a:buFontTx/>
              <a:buChar char="o"/>
            </a:pPr>
            <a:r>
              <a:rPr lang="en-US" altLang="en-US" sz="2800" i="1">
                <a:solidFill>
                  <a:srgbClr val="FFFF00"/>
                </a:solidFill>
              </a:rPr>
              <a:t>People – modern and historic</a:t>
            </a:r>
          </a:p>
          <a:p>
            <a:pPr>
              <a:buFontTx/>
              <a:buChar char="o"/>
            </a:pPr>
            <a:r>
              <a:rPr lang="en-US" altLang="en-US" sz="2800" i="1">
                <a:solidFill>
                  <a:srgbClr val="FFFF00"/>
                </a:solidFill>
              </a:rPr>
              <a:t>Hydrology</a:t>
            </a:r>
          </a:p>
          <a:p>
            <a:pPr>
              <a:buFontTx/>
              <a:buChar char="o"/>
            </a:pPr>
            <a:r>
              <a:rPr lang="en-US" altLang="en-US" sz="2800" i="1">
                <a:solidFill>
                  <a:srgbClr val="FFFF00"/>
                </a:solidFill>
              </a:rPr>
              <a:t>Soils</a:t>
            </a:r>
          </a:p>
          <a:p>
            <a:pPr>
              <a:buFontTx/>
              <a:buChar char="o"/>
            </a:pPr>
            <a:r>
              <a:rPr lang="en-US" altLang="en-US" sz="2800" i="1">
                <a:solidFill>
                  <a:srgbClr val="FFFF00"/>
                </a:solidFill>
              </a:rPr>
              <a:t>Nutrients</a:t>
            </a:r>
          </a:p>
          <a:p>
            <a:pPr>
              <a:buFontTx/>
              <a:buNone/>
            </a:pPr>
            <a:endParaRPr lang="en-US" altLang="en-US" sz="280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F966050F-0998-693C-0C71-283C831263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tx1"/>
                </a:solidFill>
              </a:rPr>
              <a:t>BIOTURBATION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F17C77CA-46FA-769A-E803-43E12A50C1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“</a:t>
            </a:r>
            <a:r>
              <a:rPr lang="en-US" altLang="en-US">
                <a:solidFill>
                  <a:srgbClr val="FFFF00"/>
                </a:solidFill>
              </a:rPr>
              <a:t>BIO-”    Life</a:t>
            </a:r>
          </a:p>
          <a:p>
            <a:endParaRPr lang="en-US" altLang="en-US">
              <a:solidFill>
                <a:srgbClr val="FFFF00"/>
              </a:solidFill>
            </a:endParaRPr>
          </a:p>
          <a:p>
            <a:endParaRPr lang="en-US" altLang="en-US">
              <a:solidFill>
                <a:srgbClr val="FFFF00"/>
              </a:solidFill>
            </a:endParaRPr>
          </a:p>
          <a:p>
            <a:r>
              <a:rPr lang="en-US" altLang="en-US">
                <a:solidFill>
                  <a:srgbClr val="FFFF00"/>
                </a:solidFill>
              </a:rPr>
              <a:t>“Perturbation”    Disturbance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xtured">
  <a:themeElements>
    <a:clrScheme name="Textured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Textured</Template>
  <TotalTime>485</TotalTime>
  <Words>361</Words>
  <Application>Microsoft Office PowerPoint</Application>
  <PresentationFormat>On-screen Show (4:3)</PresentationFormat>
  <Paragraphs>95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Tahoma</vt:lpstr>
      <vt:lpstr>Wingdings</vt:lpstr>
      <vt:lpstr>Comic Sans MS</vt:lpstr>
      <vt:lpstr>Times New Roman</vt:lpstr>
      <vt:lpstr>Textured</vt:lpstr>
      <vt:lpstr>         MEADOW RESTORATION FIELD TOUR   Practical Approaches for   Diagnosis and Treatment     </vt:lpstr>
      <vt:lpstr>PowerPoint Presentation</vt:lpstr>
      <vt:lpstr>Overview of Factors Influencing Meadows</vt:lpstr>
      <vt:lpstr>Contemporary “wisdom”</vt:lpstr>
      <vt:lpstr>PowerPoint Presentation</vt:lpstr>
      <vt:lpstr>PowerPoint Presentation</vt:lpstr>
      <vt:lpstr>PowerPoint Presentation</vt:lpstr>
      <vt:lpstr> Have we Given Full Consideration to other “Maintenance” Processes?</vt:lpstr>
      <vt:lpstr>BIOTURBATION</vt:lpstr>
      <vt:lpstr>Subterranean Ecosystem Engineers: Gophers</vt:lpstr>
      <vt:lpstr>Terrestrial Ecosystem Engineers:  Beaver</vt:lpstr>
      <vt:lpstr>PowerPoint Presentation</vt:lpstr>
      <vt:lpstr>Pollinators</vt:lpstr>
      <vt:lpstr>Snow and Frost</vt:lpstr>
      <vt:lpstr>Landform Processes</vt:lpstr>
      <vt:lpstr>  Chemical Processes:  Nutrients</vt:lpstr>
      <vt:lpstr>People</vt:lpstr>
      <vt:lpstr>Water Management</vt:lpstr>
      <vt:lpstr>PowerPoint Presentation</vt:lpstr>
      <vt:lpstr>WHAT TO DO?</vt:lpstr>
      <vt:lpstr>PowerPoint Presentation</vt:lpstr>
      <vt:lpstr>PowerPoint Presentation</vt:lpstr>
      <vt:lpstr>GAIN UNDERSTANDING…</vt:lpstr>
      <vt:lpstr>Describe the Value at Risk</vt:lpstr>
      <vt:lpstr>Pick a Desired Condition</vt:lpstr>
      <vt:lpstr>Pick a Tool…</vt:lpstr>
      <vt:lpstr>Cross your fingers  and go for it!</vt:lpstr>
    </vt:vector>
  </TitlesOfParts>
  <Company>USDA Forest Service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MEADOW RESTORATION FIELD TOUR   Practical Approaches for   Diagnosis and Treatment     </dc:title>
  <dc:creator>cfriesen</dc:creator>
  <cp:lastModifiedBy>Lum-Naihe, Christof Jurh duk - FS, AZ</cp:lastModifiedBy>
  <cp:revision>18</cp:revision>
  <dcterms:created xsi:type="dcterms:W3CDTF">2009-07-07T20:51:01Z</dcterms:created>
  <dcterms:modified xsi:type="dcterms:W3CDTF">2025-08-04T18:32:00Z</dcterms:modified>
</cp:coreProperties>
</file>