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2" r:id="rId5"/>
    <p:sldId id="265" r:id="rId6"/>
    <p:sldId id="258" r:id="rId7"/>
    <p:sldId id="257" r:id="rId8"/>
    <p:sldId id="261" r:id="rId9"/>
    <p:sldId id="264" r:id="rId10"/>
    <p:sldId id="259" r:id="rId11"/>
    <p:sldId id="268"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i-home\homes\Dissertation%20Project\HJA_Poster\Tree_Plot_Localiti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Tree Age-Distribution</a:t>
            </a:r>
          </a:p>
        </c:rich>
      </c:tx>
      <c:layout>
        <c:manualLayout>
          <c:xMode val="edge"/>
          <c:yMode val="edge"/>
          <c:x val="0.38891590678824756"/>
          <c:y val="8.5555792012485032E-2"/>
        </c:manualLayout>
      </c:layout>
      <c:overlay val="0"/>
      <c:spPr>
        <a:noFill/>
        <a:ln w="25400">
          <a:noFill/>
        </a:ln>
      </c:spPr>
    </c:title>
    <c:autoTitleDeleted val="0"/>
    <c:plotArea>
      <c:layout>
        <c:manualLayout>
          <c:layoutTarget val="inner"/>
          <c:xMode val="edge"/>
          <c:yMode val="edge"/>
          <c:x val="0.11246208953363179"/>
          <c:y val="0.19942224674608089"/>
          <c:w val="0.76747777316870336"/>
          <c:h val="0.57514532032565302"/>
        </c:manualLayout>
      </c:layout>
      <c:barChart>
        <c:barDir val="col"/>
        <c:grouping val="clustered"/>
        <c:varyColors val="0"/>
        <c:ser>
          <c:idx val="0"/>
          <c:order val="0"/>
          <c:tx>
            <c:v>abam</c:v>
          </c:tx>
          <c:spPr>
            <a:solidFill>
              <a:srgbClr val="9999FF"/>
            </a:solidFill>
            <a:ln w="12700">
              <a:solidFill>
                <a:srgbClr val="000000"/>
              </a:solidFill>
              <a:prstDash val="solid"/>
            </a:ln>
          </c:spPr>
          <c:invertIfNegative val="0"/>
          <c:cat>
            <c:numRef>
              <c:f>'All Samples'!$I$3:$I$11</c:f>
              <c:numCache>
                <c:formatCode>General</c:formatCode>
                <c:ptCount val="9"/>
                <c:pt idx="0">
                  <c:v>50</c:v>
                </c:pt>
                <c:pt idx="1">
                  <c:v>100</c:v>
                </c:pt>
                <c:pt idx="2">
                  <c:v>150</c:v>
                </c:pt>
                <c:pt idx="3">
                  <c:v>200</c:v>
                </c:pt>
                <c:pt idx="4">
                  <c:v>250</c:v>
                </c:pt>
                <c:pt idx="5">
                  <c:v>300</c:v>
                </c:pt>
                <c:pt idx="6">
                  <c:v>350</c:v>
                </c:pt>
                <c:pt idx="7">
                  <c:v>400</c:v>
                </c:pt>
                <c:pt idx="8">
                  <c:v>450</c:v>
                </c:pt>
              </c:numCache>
            </c:numRef>
          </c:cat>
          <c:val>
            <c:numRef>
              <c:f>'All Samples'!$J$3:$J$11</c:f>
              <c:numCache>
                <c:formatCode>General</c:formatCode>
                <c:ptCount val="9"/>
                <c:pt idx="0">
                  <c:v>4</c:v>
                </c:pt>
                <c:pt idx="1">
                  <c:v>15</c:v>
                </c:pt>
                <c:pt idx="2">
                  <c:v>11</c:v>
                </c:pt>
                <c:pt idx="3">
                  <c:v>4</c:v>
                </c:pt>
                <c:pt idx="4">
                  <c:v>0</c:v>
                </c:pt>
                <c:pt idx="5">
                  <c:v>0</c:v>
                </c:pt>
                <c:pt idx="6">
                  <c:v>0</c:v>
                </c:pt>
                <c:pt idx="7">
                  <c:v>0</c:v>
                </c:pt>
                <c:pt idx="8">
                  <c:v>0</c:v>
                </c:pt>
              </c:numCache>
            </c:numRef>
          </c:val>
          <c:extLst>
            <c:ext xmlns:c16="http://schemas.microsoft.com/office/drawing/2014/chart" uri="{C3380CC4-5D6E-409C-BE32-E72D297353CC}">
              <c16:uniqueId val="{00000000-1DB6-4178-B00B-BA7A1B30564C}"/>
            </c:ext>
          </c:extLst>
        </c:ser>
        <c:ser>
          <c:idx val="1"/>
          <c:order val="1"/>
          <c:tx>
            <c:v>abgr</c:v>
          </c:tx>
          <c:spPr>
            <a:solidFill>
              <a:srgbClr val="993366"/>
            </a:solidFill>
            <a:ln w="12700">
              <a:solidFill>
                <a:srgbClr val="000000"/>
              </a:solidFill>
              <a:prstDash val="solid"/>
            </a:ln>
          </c:spPr>
          <c:invertIfNegative val="0"/>
          <c:val>
            <c:numRef>
              <c:f>'All Samples'!$J$17:$J$25</c:f>
              <c:numCache>
                <c:formatCode>General</c:formatCode>
                <c:ptCount val="9"/>
                <c:pt idx="0">
                  <c:v>3</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1DB6-4178-B00B-BA7A1B30564C}"/>
            </c:ext>
          </c:extLst>
        </c:ser>
        <c:ser>
          <c:idx val="2"/>
          <c:order val="2"/>
          <c:tx>
            <c:v>abla</c:v>
          </c:tx>
          <c:spPr>
            <a:solidFill>
              <a:srgbClr val="FFFFCC"/>
            </a:solidFill>
            <a:ln w="12700">
              <a:solidFill>
                <a:srgbClr val="000000"/>
              </a:solidFill>
              <a:prstDash val="solid"/>
            </a:ln>
          </c:spPr>
          <c:invertIfNegative val="0"/>
          <c:val>
            <c:numRef>
              <c:f>'All Samples'!$J$30:$J$38</c:f>
              <c:numCache>
                <c:formatCode>General</c:formatCode>
                <c:ptCount val="9"/>
                <c:pt idx="0">
                  <c:v>2</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1DB6-4178-B00B-BA7A1B30564C}"/>
            </c:ext>
          </c:extLst>
        </c:ser>
        <c:ser>
          <c:idx val="3"/>
          <c:order val="3"/>
          <c:tx>
            <c:v>abpr</c:v>
          </c:tx>
          <c:spPr>
            <a:solidFill>
              <a:srgbClr val="CCFFFF"/>
            </a:solidFill>
            <a:ln w="12700">
              <a:solidFill>
                <a:srgbClr val="000000"/>
              </a:solidFill>
              <a:prstDash val="solid"/>
            </a:ln>
          </c:spPr>
          <c:invertIfNegative val="0"/>
          <c:val>
            <c:numRef>
              <c:f>'All Samples'!$J$44:$J$52</c:f>
              <c:numCache>
                <c:formatCode>General</c:formatCode>
                <c:ptCount val="9"/>
                <c:pt idx="0">
                  <c:v>9</c:v>
                </c:pt>
                <c:pt idx="1">
                  <c:v>54</c:v>
                </c:pt>
                <c:pt idx="2">
                  <c:v>29</c:v>
                </c:pt>
                <c:pt idx="3">
                  <c:v>8</c:v>
                </c:pt>
                <c:pt idx="4">
                  <c:v>1</c:v>
                </c:pt>
                <c:pt idx="5">
                  <c:v>0</c:v>
                </c:pt>
                <c:pt idx="6">
                  <c:v>0</c:v>
                </c:pt>
                <c:pt idx="7">
                  <c:v>0</c:v>
                </c:pt>
                <c:pt idx="8">
                  <c:v>0</c:v>
                </c:pt>
              </c:numCache>
            </c:numRef>
          </c:val>
          <c:extLst>
            <c:ext xmlns:c16="http://schemas.microsoft.com/office/drawing/2014/chart" uri="{C3380CC4-5D6E-409C-BE32-E72D297353CC}">
              <c16:uniqueId val="{00000003-1DB6-4178-B00B-BA7A1B30564C}"/>
            </c:ext>
          </c:extLst>
        </c:ser>
        <c:ser>
          <c:idx val="4"/>
          <c:order val="4"/>
          <c:tx>
            <c:v>pimo</c:v>
          </c:tx>
          <c:spPr>
            <a:solidFill>
              <a:srgbClr val="660066"/>
            </a:solidFill>
            <a:ln w="12700">
              <a:solidFill>
                <a:srgbClr val="000000"/>
              </a:solidFill>
              <a:prstDash val="solid"/>
            </a:ln>
          </c:spPr>
          <c:invertIfNegative val="0"/>
          <c:val>
            <c:numRef>
              <c:f>'All Samples'!$J$58:$J$66</c:f>
              <c:numCache>
                <c:formatCode>General</c:formatCode>
                <c:ptCount val="9"/>
                <c:pt idx="0">
                  <c:v>0</c:v>
                </c:pt>
                <c:pt idx="1">
                  <c:v>0</c:v>
                </c:pt>
                <c:pt idx="2">
                  <c:v>5</c:v>
                </c:pt>
                <c:pt idx="3">
                  <c:v>2</c:v>
                </c:pt>
                <c:pt idx="4">
                  <c:v>0</c:v>
                </c:pt>
                <c:pt idx="5">
                  <c:v>0</c:v>
                </c:pt>
                <c:pt idx="6">
                  <c:v>0</c:v>
                </c:pt>
                <c:pt idx="7">
                  <c:v>0</c:v>
                </c:pt>
                <c:pt idx="8">
                  <c:v>0</c:v>
                </c:pt>
              </c:numCache>
            </c:numRef>
          </c:val>
          <c:extLst>
            <c:ext xmlns:c16="http://schemas.microsoft.com/office/drawing/2014/chart" uri="{C3380CC4-5D6E-409C-BE32-E72D297353CC}">
              <c16:uniqueId val="{00000004-1DB6-4178-B00B-BA7A1B30564C}"/>
            </c:ext>
          </c:extLst>
        </c:ser>
        <c:ser>
          <c:idx val="6"/>
          <c:order val="5"/>
          <c:tx>
            <c:v>tshe</c:v>
          </c:tx>
          <c:spPr>
            <a:solidFill>
              <a:srgbClr val="0066CC"/>
            </a:solidFill>
            <a:ln w="12700">
              <a:solidFill>
                <a:srgbClr val="000000"/>
              </a:solidFill>
              <a:prstDash val="solid"/>
            </a:ln>
          </c:spPr>
          <c:invertIfNegative val="0"/>
          <c:val>
            <c:numRef>
              <c:f>'All Samples'!$J$86:$J$94</c:f>
              <c:numCache>
                <c:formatCode>General</c:formatCode>
                <c:ptCount val="9"/>
                <c:pt idx="0">
                  <c:v>1</c:v>
                </c:pt>
                <c:pt idx="1">
                  <c:v>3</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5-1DB6-4178-B00B-BA7A1B30564C}"/>
            </c:ext>
          </c:extLst>
        </c:ser>
        <c:ser>
          <c:idx val="7"/>
          <c:order val="6"/>
          <c:tx>
            <c:v>tsme</c:v>
          </c:tx>
          <c:spPr>
            <a:solidFill>
              <a:srgbClr val="CCCCFF"/>
            </a:solidFill>
            <a:ln w="12700">
              <a:solidFill>
                <a:srgbClr val="000000"/>
              </a:solidFill>
              <a:prstDash val="solid"/>
            </a:ln>
          </c:spPr>
          <c:invertIfNegative val="0"/>
          <c:val>
            <c:numRef>
              <c:f>'All Samples'!$J$99:$J$107</c:f>
              <c:numCache>
                <c:formatCode>General</c:formatCode>
                <c:ptCount val="9"/>
                <c:pt idx="0">
                  <c:v>1</c:v>
                </c:pt>
                <c:pt idx="1">
                  <c:v>6</c:v>
                </c:pt>
                <c:pt idx="2">
                  <c:v>18</c:v>
                </c:pt>
                <c:pt idx="3">
                  <c:v>2</c:v>
                </c:pt>
                <c:pt idx="4">
                  <c:v>4</c:v>
                </c:pt>
                <c:pt idx="5">
                  <c:v>0</c:v>
                </c:pt>
                <c:pt idx="6">
                  <c:v>0</c:v>
                </c:pt>
                <c:pt idx="7">
                  <c:v>0</c:v>
                </c:pt>
                <c:pt idx="8">
                  <c:v>0</c:v>
                </c:pt>
              </c:numCache>
            </c:numRef>
          </c:val>
          <c:extLst>
            <c:ext xmlns:c16="http://schemas.microsoft.com/office/drawing/2014/chart" uri="{C3380CC4-5D6E-409C-BE32-E72D297353CC}">
              <c16:uniqueId val="{00000006-1DB6-4178-B00B-BA7A1B30564C}"/>
            </c:ext>
          </c:extLst>
        </c:ser>
        <c:ser>
          <c:idx val="5"/>
          <c:order val="7"/>
          <c:tx>
            <c:strRef>
              <c:f>'All Samples'!$Z$110</c:f>
              <c:strCache>
                <c:ptCount val="1"/>
                <c:pt idx="0">
                  <c:v>psme</c:v>
                </c:pt>
              </c:strCache>
            </c:strRef>
          </c:tx>
          <c:spPr>
            <a:solidFill>
              <a:srgbClr val="FF8080"/>
            </a:solidFill>
            <a:ln w="12700">
              <a:solidFill>
                <a:srgbClr val="000000"/>
              </a:solidFill>
              <a:prstDash val="solid"/>
            </a:ln>
          </c:spPr>
          <c:invertIfNegative val="0"/>
          <c:val>
            <c:numRef>
              <c:f>'All Samples'!$Z$111:$Z$119</c:f>
              <c:numCache>
                <c:formatCode>General</c:formatCode>
                <c:ptCount val="9"/>
                <c:pt idx="0">
                  <c:v>1</c:v>
                </c:pt>
                <c:pt idx="1">
                  <c:v>6</c:v>
                </c:pt>
                <c:pt idx="2">
                  <c:v>10</c:v>
                </c:pt>
                <c:pt idx="3">
                  <c:v>7</c:v>
                </c:pt>
                <c:pt idx="4">
                  <c:v>4</c:v>
                </c:pt>
                <c:pt idx="5">
                  <c:v>1</c:v>
                </c:pt>
                <c:pt idx="6">
                  <c:v>2</c:v>
                </c:pt>
                <c:pt idx="7">
                  <c:v>1</c:v>
                </c:pt>
                <c:pt idx="8">
                  <c:v>1</c:v>
                </c:pt>
              </c:numCache>
            </c:numRef>
          </c:val>
          <c:extLst>
            <c:ext xmlns:c16="http://schemas.microsoft.com/office/drawing/2014/chart" uri="{C3380CC4-5D6E-409C-BE32-E72D297353CC}">
              <c16:uniqueId val="{00000007-1DB6-4178-B00B-BA7A1B30564C}"/>
            </c:ext>
          </c:extLst>
        </c:ser>
        <c:dLbls>
          <c:showLegendKey val="0"/>
          <c:showVal val="0"/>
          <c:showCatName val="0"/>
          <c:showSerName val="0"/>
          <c:showPercent val="0"/>
          <c:showBubbleSize val="0"/>
        </c:dLbls>
        <c:gapWidth val="150"/>
        <c:axId val="100479744"/>
        <c:axId val="100494720"/>
      </c:barChart>
      <c:catAx>
        <c:axId val="100479744"/>
        <c:scaling>
          <c:orientation val="minMax"/>
        </c:scaling>
        <c:delete val="0"/>
        <c:axPos val="b"/>
        <c:title>
          <c:tx>
            <c:rich>
              <a:bodyPr/>
              <a:lstStyle/>
              <a:p>
                <a:pPr>
                  <a:defRPr sz="1100" b="1" i="0" u="none" strike="noStrike" baseline="0">
                    <a:solidFill>
                      <a:srgbClr val="000000"/>
                    </a:solidFill>
                    <a:latin typeface="Arial"/>
                    <a:ea typeface="Arial"/>
                    <a:cs typeface="Arial"/>
                  </a:defRPr>
                </a:pPr>
                <a:r>
                  <a:rPr lang="en-US"/>
                  <a:t>Tree Age (years)</a:t>
                </a:r>
              </a:p>
            </c:rich>
          </c:tx>
          <c:layout>
            <c:manualLayout>
              <c:xMode val="edge"/>
              <c:yMode val="edge"/>
              <c:x val="0.40425561913440611"/>
              <c:y val="0.8757237791893114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0494720"/>
        <c:crosses val="autoZero"/>
        <c:auto val="1"/>
        <c:lblAlgn val="ctr"/>
        <c:lblOffset val="100"/>
        <c:tickLblSkip val="1"/>
        <c:tickMarkSkip val="1"/>
        <c:noMultiLvlLbl val="0"/>
      </c:catAx>
      <c:valAx>
        <c:axId val="100494720"/>
        <c:scaling>
          <c:orientation val="minMax"/>
        </c:scaling>
        <c:delete val="0"/>
        <c:axPos val="l"/>
        <c:majorGridlines>
          <c:spPr>
            <a:ln w="3175">
              <a:solidFill>
                <a:srgbClr val="000000"/>
              </a:solidFill>
              <a:prstDash val="solid"/>
            </a:ln>
          </c:spPr>
        </c:majorGridlines>
        <c:title>
          <c:tx>
            <c:rich>
              <a:bodyPr/>
              <a:lstStyle/>
              <a:p>
                <a:pPr>
                  <a:defRPr sz="1100" b="1" i="0" u="none" strike="noStrike" baseline="0">
                    <a:solidFill>
                      <a:srgbClr val="000000"/>
                    </a:solidFill>
                    <a:latin typeface="Arial"/>
                    <a:ea typeface="Arial"/>
                    <a:cs typeface="Arial"/>
                  </a:defRPr>
                </a:pPr>
                <a:r>
                  <a:rPr lang="en-US"/>
                  <a:t>Number of Individuals</a:t>
                </a:r>
              </a:p>
            </c:rich>
          </c:tx>
          <c:layout>
            <c:manualLayout>
              <c:xMode val="edge"/>
              <c:yMode val="edge"/>
              <c:x val="2.4316127466731192E-2"/>
              <c:y val="0.25722579652755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0479744"/>
        <c:crosses val="autoZero"/>
        <c:crossBetween val="between"/>
      </c:valAx>
      <c:spPr>
        <a:solidFill>
          <a:srgbClr val="C0C0C0"/>
        </a:solidFill>
        <a:ln w="12700">
          <a:solidFill>
            <a:srgbClr val="808080"/>
          </a:solidFill>
          <a:prstDash val="solid"/>
        </a:ln>
      </c:spPr>
    </c:plotArea>
    <c:legend>
      <c:legendPos val="r"/>
      <c:layout>
        <c:manualLayout>
          <c:xMode val="edge"/>
          <c:yMode val="edge"/>
          <c:x val="0.89969671626905445"/>
          <c:y val="0.23410437661496428"/>
          <c:w val="9.1185478000242001E-2"/>
          <c:h val="0.53468283547862261"/>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7910-7929-03D0-82A3-755C33C6CDB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2E0CD7-2D5B-D3F4-F5C2-2E805F04C5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9D2FA-139C-4F68-5DFC-755A58222E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8E1B9D-C257-4DA2-0FE4-2DD13FFD5C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4A74B9-9D1C-E76D-F269-7325EF8643DF}"/>
              </a:ext>
            </a:extLst>
          </p:cNvPr>
          <p:cNvSpPr>
            <a:spLocks noGrp="1"/>
          </p:cNvSpPr>
          <p:nvPr>
            <p:ph type="sldNum" sz="quarter" idx="12"/>
          </p:nvPr>
        </p:nvSpPr>
        <p:spPr/>
        <p:txBody>
          <a:bodyPr/>
          <a:lstStyle>
            <a:lvl1pPr>
              <a:defRPr/>
            </a:lvl1pPr>
          </a:lstStyle>
          <a:p>
            <a:fld id="{A395E51A-684E-4F87-9CE7-507608127921}" type="slidenum">
              <a:rPr lang="en-US" altLang="en-US"/>
              <a:pPr/>
              <a:t>‹#›</a:t>
            </a:fld>
            <a:endParaRPr lang="en-US" altLang="en-US"/>
          </a:p>
        </p:txBody>
      </p:sp>
    </p:spTree>
    <p:extLst>
      <p:ext uri="{BB962C8B-B14F-4D97-AF65-F5344CB8AC3E}">
        <p14:creationId xmlns:p14="http://schemas.microsoft.com/office/powerpoint/2010/main" val="301110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C2D0-A9C7-A3F0-1338-D2CD35703A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B91FCD-F6D7-A0FD-E43B-DD8421E00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24765-3935-6CAE-1EB1-D69E47F51B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F9A862-B2CE-6281-68B5-89E3C9EB4D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0DCED6-A0CC-18A3-559B-072D2EBE5CC3}"/>
              </a:ext>
            </a:extLst>
          </p:cNvPr>
          <p:cNvSpPr>
            <a:spLocks noGrp="1"/>
          </p:cNvSpPr>
          <p:nvPr>
            <p:ph type="sldNum" sz="quarter" idx="12"/>
          </p:nvPr>
        </p:nvSpPr>
        <p:spPr/>
        <p:txBody>
          <a:bodyPr/>
          <a:lstStyle>
            <a:lvl1pPr>
              <a:defRPr/>
            </a:lvl1pPr>
          </a:lstStyle>
          <a:p>
            <a:fld id="{1D33C85A-E067-41D5-8032-D8577B4B5336}" type="slidenum">
              <a:rPr lang="en-US" altLang="en-US"/>
              <a:pPr/>
              <a:t>‹#›</a:t>
            </a:fld>
            <a:endParaRPr lang="en-US" altLang="en-US"/>
          </a:p>
        </p:txBody>
      </p:sp>
    </p:spTree>
    <p:extLst>
      <p:ext uri="{BB962C8B-B14F-4D97-AF65-F5344CB8AC3E}">
        <p14:creationId xmlns:p14="http://schemas.microsoft.com/office/powerpoint/2010/main" val="340605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72F73-8701-CCE9-4CA4-BDFB28F5B0D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8ADB5-6C1D-F034-F396-EFB801D77E3B}"/>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69F37-F7B8-842D-EB96-B4FF2B1B914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E9B839-6CE7-C7F4-8C14-30E585D39D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BC5ACA-C64F-F7D0-70AD-89BC294E0DAA}"/>
              </a:ext>
            </a:extLst>
          </p:cNvPr>
          <p:cNvSpPr>
            <a:spLocks noGrp="1"/>
          </p:cNvSpPr>
          <p:nvPr>
            <p:ph type="sldNum" sz="quarter" idx="12"/>
          </p:nvPr>
        </p:nvSpPr>
        <p:spPr/>
        <p:txBody>
          <a:bodyPr/>
          <a:lstStyle>
            <a:lvl1pPr>
              <a:defRPr/>
            </a:lvl1pPr>
          </a:lstStyle>
          <a:p>
            <a:fld id="{EF7986D5-4E2A-4DC0-B684-8D112CA45228}" type="slidenum">
              <a:rPr lang="en-US" altLang="en-US"/>
              <a:pPr/>
              <a:t>‹#›</a:t>
            </a:fld>
            <a:endParaRPr lang="en-US" altLang="en-US"/>
          </a:p>
        </p:txBody>
      </p:sp>
    </p:spTree>
    <p:extLst>
      <p:ext uri="{BB962C8B-B14F-4D97-AF65-F5344CB8AC3E}">
        <p14:creationId xmlns:p14="http://schemas.microsoft.com/office/powerpoint/2010/main" val="428986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2457-DB26-69E0-1121-7BF645F8808D}"/>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9F0E99A-12D2-6D25-FC77-3296A3F15100}"/>
              </a:ext>
            </a:extLst>
          </p:cNvPr>
          <p:cNvSpPr>
            <a:spLocks noGrp="1"/>
          </p:cNvSpPr>
          <p:nvPr>
            <p:ph type="tbl"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02096CC0-C460-1B0C-7064-4477F6B4C88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39DF6D-C9BB-6342-6DBF-AB1508EB9BE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29AD48A-FFA5-61E1-0EEC-75FC254F3E85}"/>
              </a:ext>
            </a:extLst>
          </p:cNvPr>
          <p:cNvSpPr>
            <a:spLocks noGrp="1"/>
          </p:cNvSpPr>
          <p:nvPr>
            <p:ph type="sldNum" sz="quarter" idx="12"/>
          </p:nvPr>
        </p:nvSpPr>
        <p:spPr>
          <a:xfrm>
            <a:off x="6553200" y="6245225"/>
            <a:ext cx="2133600" cy="476250"/>
          </a:xfrm>
        </p:spPr>
        <p:txBody>
          <a:bodyPr/>
          <a:lstStyle>
            <a:lvl1pPr>
              <a:defRPr/>
            </a:lvl1pPr>
          </a:lstStyle>
          <a:p>
            <a:fld id="{E0DBB45F-33B7-44FA-ACFB-D0BDC95DC9C4}" type="slidenum">
              <a:rPr lang="en-US" altLang="en-US"/>
              <a:pPr/>
              <a:t>‹#›</a:t>
            </a:fld>
            <a:endParaRPr lang="en-US" altLang="en-US"/>
          </a:p>
        </p:txBody>
      </p:sp>
    </p:spTree>
    <p:extLst>
      <p:ext uri="{BB962C8B-B14F-4D97-AF65-F5344CB8AC3E}">
        <p14:creationId xmlns:p14="http://schemas.microsoft.com/office/powerpoint/2010/main" val="331876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1B8-9DA9-00AB-36C9-65C8DF2AFC1A}"/>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8505A1-FDB3-7CCE-9526-9C4E8B744F2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0807DC-1DF5-CC8D-125C-C10A0C60D79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2E7AEA9-B075-AF0E-3F3D-D76C5B3F5D92}"/>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D39776C-6AE5-DA11-F5CB-16458838EA74}"/>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761933C-69F4-8DBF-7F57-FDC9A8F3775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42BBB95-1184-B17A-31B7-EB3CAEA4FB58}"/>
              </a:ext>
            </a:extLst>
          </p:cNvPr>
          <p:cNvSpPr>
            <a:spLocks noGrp="1"/>
          </p:cNvSpPr>
          <p:nvPr>
            <p:ph type="sldNum" sz="quarter" idx="12"/>
          </p:nvPr>
        </p:nvSpPr>
        <p:spPr>
          <a:xfrm>
            <a:off x="6553200" y="6245225"/>
            <a:ext cx="2133600" cy="476250"/>
          </a:xfrm>
        </p:spPr>
        <p:txBody>
          <a:bodyPr/>
          <a:lstStyle>
            <a:lvl1pPr>
              <a:defRPr/>
            </a:lvl1pPr>
          </a:lstStyle>
          <a:p>
            <a:fld id="{7C8890EC-8BD9-4401-9E87-3AD57C2E6207}" type="slidenum">
              <a:rPr lang="en-US" altLang="en-US"/>
              <a:pPr/>
              <a:t>‹#›</a:t>
            </a:fld>
            <a:endParaRPr lang="en-US" altLang="en-US"/>
          </a:p>
        </p:txBody>
      </p:sp>
    </p:spTree>
    <p:extLst>
      <p:ext uri="{BB962C8B-B14F-4D97-AF65-F5344CB8AC3E}">
        <p14:creationId xmlns:p14="http://schemas.microsoft.com/office/powerpoint/2010/main" val="304546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954A-79E7-8A28-A444-D88D33964628}"/>
              </a:ext>
            </a:extLst>
          </p:cNvPr>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CB438D1-2A3D-50BF-E2FA-455D0FAE7B71}"/>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720BE-FA81-C1BD-2B5F-2A4AC4DE91E8}"/>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FB31B14-5E62-5290-9F61-83679DD1A391}"/>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BCCCAF6-975C-35EC-A38E-D0B1DCEC0ED7}"/>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F5FCB4-D32F-7CAD-FE50-4F8942DF9CB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8DBF40E-BED3-FCDC-E5B3-499D87ADDE0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2126BAA-4479-F0AF-E39A-FD142B3DC2C7}"/>
              </a:ext>
            </a:extLst>
          </p:cNvPr>
          <p:cNvSpPr>
            <a:spLocks noGrp="1"/>
          </p:cNvSpPr>
          <p:nvPr>
            <p:ph type="sldNum" sz="quarter" idx="12"/>
          </p:nvPr>
        </p:nvSpPr>
        <p:spPr>
          <a:xfrm>
            <a:off x="6553200" y="6245225"/>
            <a:ext cx="2133600" cy="476250"/>
          </a:xfrm>
        </p:spPr>
        <p:txBody>
          <a:bodyPr/>
          <a:lstStyle>
            <a:lvl1pPr>
              <a:defRPr/>
            </a:lvl1pPr>
          </a:lstStyle>
          <a:p>
            <a:fld id="{67DE0461-4F20-4F21-B88B-A7D48941A983}" type="slidenum">
              <a:rPr lang="en-US" altLang="en-US"/>
              <a:pPr/>
              <a:t>‹#›</a:t>
            </a:fld>
            <a:endParaRPr lang="en-US" altLang="en-US"/>
          </a:p>
        </p:txBody>
      </p:sp>
    </p:spTree>
    <p:extLst>
      <p:ext uri="{BB962C8B-B14F-4D97-AF65-F5344CB8AC3E}">
        <p14:creationId xmlns:p14="http://schemas.microsoft.com/office/powerpoint/2010/main" val="309030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0B5B-4DDF-6FA6-53E1-8EA2FCEAFAFC}"/>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0844E-E5C8-08BC-96B2-E9EBAC9C8984}"/>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67CBB5-8814-1A22-FA2F-2AEC2B65D7C8}"/>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190D86C-5C6E-3C33-6029-2015C38FC377}"/>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09857686-479E-1EEF-30FE-985102A2CB12}"/>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918AAB35-F83E-E971-9921-B5AF308963B5}"/>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C38CDF76-EACE-ABA2-DC26-02397C1266E3}"/>
              </a:ext>
            </a:extLst>
          </p:cNvPr>
          <p:cNvSpPr>
            <a:spLocks noGrp="1"/>
          </p:cNvSpPr>
          <p:nvPr>
            <p:ph type="sldNum" sz="quarter" idx="12"/>
          </p:nvPr>
        </p:nvSpPr>
        <p:spPr>
          <a:xfrm>
            <a:off x="6553200" y="6245225"/>
            <a:ext cx="2133600" cy="476250"/>
          </a:xfrm>
        </p:spPr>
        <p:txBody>
          <a:bodyPr/>
          <a:lstStyle>
            <a:lvl1pPr>
              <a:defRPr/>
            </a:lvl1pPr>
          </a:lstStyle>
          <a:p>
            <a:fld id="{DB2A1A0B-5170-45DB-B32C-EB0F40A70D5D}" type="slidenum">
              <a:rPr lang="en-US" altLang="en-US"/>
              <a:pPr/>
              <a:t>‹#›</a:t>
            </a:fld>
            <a:endParaRPr lang="en-US" altLang="en-US"/>
          </a:p>
        </p:txBody>
      </p:sp>
    </p:spTree>
    <p:extLst>
      <p:ext uri="{BB962C8B-B14F-4D97-AF65-F5344CB8AC3E}">
        <p14:creationId xmlns:p14="http://schemas.microsoft.com/office/powerpoint/2010/main" val="141787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8D1B-B06D-9EEA-5D46-F44BA0AD2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F6556-0864-90D0-C5AD-8A5B614FF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81CF6-B701-465D-81BD-CD5C827D22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96D94C-E8A1-FF19-FE2C-DB294AC63C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810E0A-295D-F7F5-1606-5525228458D4}"/>
              </a:ext>
            </a:extLst>
          </p:cNvPr>
          <p:cNvSpPr>
            <a:spLocks noGrp="1"/>
          </p:cNvSpPr>
          <p:nvPr>
            <p:ph type="sldNum" sz="quarter" idx="12"/>
          </p:nvPr>
        </p:nvSpPr>
        <p:spPr/>
        <p:txBody>
          <a:bodyPr/>
          <a:lstStyle>
            <a:lvl1pPr>
              <a:defRPr/>
            </a:lvl1pPr>
          </a:lstStyle>
          <a:p>
            <a:fld id="{DA605608-1762-4615-8C08-B50D21C4CD0D}" type="slidenum">
              <a:rPr lang="en-US" altLang="en-US"/>
              <a:pPr/>
              <a:t>‹#›</a:t>
            </a:fld>
            <a:endParaRPr lang="en-US" altLang="en-US"/>
          </a:p>
        </p:txBody>
      </p:sp>
    </p:spTree>
    <p:extLst>
      <p:ext uri="{BB962C8B-B14F-4D97-AF65-F5344CB8AC3E}">
        <p14:creationId xmlns:p14="http://schemas.microsoft.com/office/powerpoint/2010/main" val="25634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CD38-85C8-2404-4FDA-BF4A7DD2AC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1BE70-6D5A-838B-E618-8A634E0676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2220995-C955-E7FF-F814-876F140762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093BA9-4F6E-44D5-8927-353BC414AA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AA6015-7CFD-3344-F8FB-DB3019E4576F}"/>
              </a:ext>
            </a:extLst>
          </p:cNvPr>
          <p:cNvSpPr>
            <a:spLocks noGrp="1"/>
          </p:cNvSpPr>
          <p:nvPr>
            <p:ph type="sldNum" sz="quarter" idx="12"/>
          </p:nvPr>
        </p:nvSpPr>
        <p:spPr/>
        <p:txBody>
          <a:bodyPr/>
          <a:lstStyle>
            <a:lvl1pPr>
              <a:defRPr/>
            </a:lvl1pPr>
          </a:lstStyle>
          <a:p>
            <a:fld id="{92089105-16FF-4A3A-8FA8-AC68499DCAF2}" type="slidenum">
              <a:rPr lang="en-US" altLang="en-US"/>
              <a:pPr/>
              <a:t>‹#›</a:t>
            </a:fld>
            <a:endParaRPr lang="en-US" altLang="en-US"/>
          </a:p>
        </p:txBody>
      </p:sp>
    </p:spTree>
    <p:extLst>
      <p:ext uri="{BB962C8B-B14F-4D97-AF65-F5344CB8AC3E}">
        <p14:creationId xmlns:p14="http://schemas.microsoft.com/office/powerpoint/2010/main" val="27007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6C84-2408-D053-47F8-4DBAB1B11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426E8-B048-8BBC-3A04-B1451D61E9F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389EE-FB79-0425-872E-9B4F844D294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278F1F-645C-352E-728C-94A0BBDFDA9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8BEDE8-08F1-0A8B-284B-44BF88E07C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4AFB4E0-2BAE-8A07-04E3-D1DC9ADF094F}"/>
              </a:ext>
            </a:extLst>
          </p:cNvPr>
          <p:cNvSpPr>
            <a:spLocks noGrp="1"/>
          </p:cNvSpPr>
          <p:nvPr>
            <p:ph type="sldNum" sz="quarter" idx="12"/>
          </p:nvPr>
        </p:nvSpPr>
        <p:spPr/>
        <p:txBody>
          <a:bodyPr/>
          <a:lstStyle>
            <a:lvl1pPr>
              <a:defRPr/>
            </a:lvl1pPr>
          </a:lstStyle>
          <a:p>
            <a:fld id="{DB5D8ED6-B1A7-4E78-AE62-345330D17102}" type="slidenum">
              <a:rPr lang="en-US" altLang="en-US"/>
              <a:pPr/>
              <a:t>‹#›</a:t>
            </a:fld>
            <a:endParaRPr lang="en-US" altLang="en-US"/>
          </a:p>
        </p:txBody>
      </p:sp>
    </p:spTree>
    <p:extLst>
      <p:ext uri="{BB962C8B-B14F-4D97-AF65-F5344CB8AC3E}">
        <p14:creationId xmlns:p14="http://schemas.microsoft.com/office/powerpoint/2010/main" val="410824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CED5-7FCF-C946-60E2-8DB654F87E9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FA936-B97C-5FFF-C712-CC2F69F3BDC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B4F3-0A29-6F55-1C86-15E4A54B760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5ECBC-D9ED-D0C1-C86F-123C8CA9EF5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F3578-F8AD-B123-29CA-65AB8DC4397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A5B-B5A4-5E21-4058-D167CD0F959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E028D1D-0B82-35E6-EB4D-BCC67CEF3AA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9097E32-4C3D-5BD0-7FE3-826669B00E38}"/>
              </a:ext>
            </a:extLst>
          </p:cNvPr>
          <p:cNvSpPr>
            <a:spLocks noGrp="1"/>
          </p:cNvSpPr>
          <p:nvPr>
            <p:ph type="sldNum" sz="quarter" idx="12"/>
          </p:nvPr>
        </p:nvSpPr>
        <p:spPr/>
        <p:txBody>
          <a:bodyPr/>
          <a:lstStyle>
            <a:lvl1pPr>
              <a:defRPr/>
            </a:lvl1pPr>
          </a:lstStyle>
          <a:p>
            <a:fld id="{67FBB0BB-8FE5-4919-AF79-EE8569AEB75B}" type="slidenum">
              <a:rPr lang="en-US" altLang="en-US"/>
              <a:pPr/>
              <a:t>‹#›</a:t>
            </a:fld>
            <a:endParaRPr lang="en-US" altLang="en-US"/>
          </a:p>
        </p:txBody>
      </p:sp>
    </p:spTree>
    <p:extLst>
      <p:ext uri="{BB962C8B-B14F-4D97-AF65-F5344CB8AC3E}">
        <p14:creationId xmlns:p14="http://schemas.microsoft.com/office/powerpoint/2010/main" val="161295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1C48-B397-2FA9-BC36-B1F2ABD362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66D342-0F90-F07D-61B7-F1E1842EE50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C7A95F1-B567-E6B6-4DF2-32F4545BAB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97EAF26-A09C-C223-5C55-CEF5FEE8DE06}"/>
              </a:ext>
            </a:extLst>
          </p:cNvPr>
          <p:cNvSpPr>
            <a:spLocks noGrp="1"/>
          </p:cNvSpPr>
          <p:nvPr>
            <p:ph type="sldNum" sz="quarter" idx="12"/>
          </p:nvPr>
        </p:nvSpPr>
        <p:spPr/>
        <p:txBody>
          <a:bodyPr/>
          <a:lstStyle>
            <a:lvl1pPr>
              <a:defRPr/>
            </a:lvl1pPr>
          </a:lstStyle>
          <a:p>
            <a:fld id="{326BFDF4-FFA1-4CB5-BCA2-489304EDA1B6}" type="slidenum">
              <a:rPr lang="en-US" altLang="en-US"/>
              <a:pPr/>
              <a:t>‹#›</a:t>
            </a:fld>
            <a:endParaRPr lang="en-US" altLang="en-US"/>
          </a:p>
        </p:txBody>
      </p:sp>
    </p:spTree>
    <p:extLst>
      <p:ext uri="{BB962C8B-B14F-4D97-AF65-F5344CB8AC3E}">
        <p14:creationId xmlns:p14="http://schemas.microsoft.com/office/powerpoint/2010/main" val="190779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1C520-4052-4C44-A052-B013C658D8C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C0755E5-4823-C579-56B6-444C48A686C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A2056ED-2702-BC5F-F58A-2F59B92829CF}"/>
              </a:ext>
            </a:extLst>
          </p:cNvPr>
          <p:cNvSpPr>
            <a:spLocks noGrp="1"/>
          </p:cNvSpPr>
          <p:nvPr>
            <p:ph type="sldNum" sz="quarter" idx="12"/>
          </p:nvPr>
        </p:nvSpPr>
        <p:spPr/>
        <p:txBody>
          <a:bodyPr/>
          <a:lstStyle>
            <a:lvl1pPr>
              <a:defRPr/>
            </a:lvl1pPr>
          </a:lstStyle>
          <a:p>
            <a:fld id="{EB34EB6F-0D19-496B-801B-EC59A194F080}" type="slidenum">
              <a:rPr lang="en-US" altLang="en-US"/>
              <a:pPr/>
              <a:t>‹#›</a:t>
            </a:fld>
            <a:endParaRPr lang="en-US" altLang="en-US"/>
          </a:p>
        </p:txBody>
      </p:sp>
    </p:spTree>
    <p:extLst>
      <p:ext uri="{BB962C8B-B14F-4D97-AF65-F5344CB8AC3E}">
        <p14:creationId xmlns:p14="http://schemas.microsoft.com/office/powerpoint/2010/main" val="82925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E374-BC70-CE56-653E-4F0A44C4EC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5104FE-4F17-36EE-17D1-7CE2AE73327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38803D-E2ED-3C7A-D975-2FC97A8753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60854-7784-F89D-B624-4E80894962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9A1B6D-AD09-830E-E6CA-DF18FF6EFA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300925-26C6-921A-0E7F-50DA676A84FB}"/>
              </a:ext>
            </a:extLst>
          </p:cNvPr>
          <p:cNvSpPr>
            <a:spLocks noGrp="1"/>
          </p:cNvSpPr>
          <p:nvPr>
            <p:ph type="sldNum" sz="quarter" idx="12"/>
          </p:nvPr>
        </p:nvSpPr>
        <p:spPr/>
        <p:txBody>
          <a:bodyPr/>
          <a:lstStyle>
            <a:lvl1pPr>
              <a:defRPr/>
            </a:lvl1pPr>
          </a:lstStyle>
          <a:p>
            <a:fld id="{351214AF-8892-483C-87B9-730A06B534E7}" type="slidenum">
              <a:rPr lang="en-US" altLang="en-US"/>
              <a:pPr/>
              <a:t>‹#›</a:t>
            </a:fld>
            <a:endParaRPr lang="en-US" altLang="en-US"/>
          </a:p>
        </p:txBody>
      </p:sp>
    </p:spTree>
    <p:extLst>
      <p:ext uri="{BB962C8B-B14F-4D97-AF65-F5344CB8AC3E}">
        <p14:creationId xmlns:p14="http://schemas.microsoft.com/office/powerpoint/2010/main" val="279555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56F9-00B3-5901-44F0-F325CB0F59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DA25D-F938-43F8-776A-D42E843AA7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A52CE-0377-C886-B883-8735B14102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51928-CED8-6955-5A4C-27D2BFFA27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814327-3270-8BE4-9762-80E98535627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51D64D4-105A-6038-CA4C-D0771B3E0D29}"/>
              </a:ext>
            </a:extLst>
          </p:cNvPr>
          <p:cNvSpPr>
            <a:spLocks noGrp="1"/>
          </p:cNvSpPr>
          <p:nvPr>
            <p:ph type="sldNum" sz="quarter" idx="12"/>
          </p:nvPr>
        </p:nvSpPr>
        <p:spPr/>
        <p:txBody>
          <a:bodyPr/>
          <a:lstStyle>
            <a:lvl1pPr>
              <a:defRPr/>
            </a:lvl1pPr>
          </a:lstStyle>
          <a:p>
            <a:fld id="{1B4C0AF5-5B8E-404A-A693-C729F1A34BFC}" type="slidenum">
              <a:rPr lang="en-US" altLang="en-US"/>
              <a:pPr/>
              <a:t>‹#›</a:t>
            </a:fld>
            <a:endParaRPr lang="en-US" altLang="en-US"/>
          </a:p>
        </p:txBody>
      </p:sp>
    </p:spTree>
    <p:extLst>
      <p:ext uri="{BB962C8B-B14F-4D97-AF65-F5344CB8AC3E}">
        <p14:creationId xmlns:p14="http://schemas.microsoft.com/office/powerpoint/2010/main" val="13377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2D150B-771F-479F-563F-0049C05EAF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C6F56B4-C634-5808-9EBD-9BD26F9719A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5FADEC2-2FC4-3B96-3CFE-614782B19BD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a:extLst>
              <a:ext uri="{FF2B5EF4-FFF2-40B4-BE49-F238E27FC236}">
                <a16:creationId xmlns:a16="http://schemas.microsoft.com/office/drawing/2014/main" id="{0F5814D8-D486-F1BB-1FE8-2CAB5A50567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a:extLst>
              <a:ext uri="{FF2B5EF4-FFF2-40B4-BE49-F238E27FC236}">
                <a16:creationId xmlns:a16="http://schemas.microsoft.com/office/drawing/2014/main" id="{998F7188-31BB-E761-2F73-A911BCC593A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6DABC39-8716-411B-8928-FF5E1EA17F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F76E11D-9A48-E174-C46A-A7CA99B74439}"/>
              </a:ext>
            </a:extLst>
          </p:cNvPr>
          <p:cNvSpPr>
            <a:spLocks noGrp="1" noChangeArrowheads="1"/>
          </p:cNvSpPr>
          <p:nvPr>
            <p:ph type="ctrTitle"/>
          </p:nvPr>
        </p:nvSpPr>
        <p:spPr>
          <a:xfrm>
            <a:off x="685800" y="2130425"/>
            <a:ext cx="7772400" cy="1470025"/>
          </a:xfrm>
        </p:spPr>
        <p:txBody>
          <a:bodyPr anchor="ctr"/>
          <a:lstStyle/>
          <a:p>
            <a:r>
              <a:rPr lang="en-US" altLang="en-US" sz="4400"/>
              <a:t>Native American Use of West Cascade Montane Meadows</a:t>
            </a:r>
          </a:p>
        </p:txBody>
      </p:sp>
      <p:sp>
        <p:nvSpPr>
          <p:cNvPr id="4100" name="Rectangle 4">
            <a:extLst>
              <a:ext uri="{FF2B5EF4-FFF2-40B4-BE49-F238E27FC236}">
                <a16:creationId xmlns:a16="http://schemas.microsoft.com/office/drawing/2014/main" id="{C6217EF7-6E85-E634-7056-916E3B686D16}"/>
              </a:ext>
            </a:extLst>
          </p:cNvPr>
          <p:cNvSpPr>
            <a:spLocks noGrp="1" noChangeArrowheads="1"/>
          </p:cNvSpPr>
          <p:nvPr>
            <p:ph type="subTitle" idx="1"/>
          </p:nvPr>
        </p:nvSpPr>
        <p:spPr>
          <a:xfrm>
            <a:off x="1371600" y="3886200"/>
            <a:ext cx="6400800" cy="1752600"/>
          </a:xfrm>
        </p:spPr>
        <p:txBody>
          <a:bodyPr/>
          <a:lstStyle/>
          <a:p>
            <a:r>
              <a:rPr lang="en-US" altLang="en-US" sz="3200"/>
              <a:t>The View from the McKenzie River Watershed and HJ Andrews Experimental Forest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1" name="Rectangle 293">
            <a:extLst>
              <a:ext uri="{FF2B5EF4-FFF2-40B4-BE49-F238E27FC236}">
                <a16:creationId xmlns:a16="http://schemas.microsoft.com/office/drawing/2014/main" id="{49A847FF-B055-3D71-B8D1-CAC2344F995F}"/>
              </a:ext>
            </a:extLst>
          </p:cNvPr>
          <p:cNvSpPr>
            <a:spLocks noGrp="1" noChangeArrowheads="1"/>
          </p:cNvSpPr>
          <p:nvPr>
            <p:ph type="title"/>
          </p:nvPr>
        </p:nvSpPr>
        <p:spPr/>
        <p:txBody>
          <a:bodyPr/>
          <a:lstStyle/>
          <a:p>
            <a:r>
              <a:rPr lang="en-US" altLang="en-US" sz="4000"/>
              <a:t>Old Growth Trees Surrounding Meadows in HJA</a:t>
            </a:r>
          </a:p>
        </p:txBody>
      </p:sp>
      <p:sp>
        <p:nvSpPr>
          <p:cNvPr id="7462" name="Rectangle 294">
            <a:extLst>
              <a:ext uri="{FF2B5EF4-FFF2-40B4-BE49-F238E27FC236}">
                <a16:creationId xmlns:a16="http://schemas.microsoft.com/office/drawing/2014/main" id="{D6AA16F6-B82F-D3B6-20E3-CF88433D4EC7}"/>
              </a:ext>
            </a:extLst>
          </p:cNvPr>
          <p:cNvSpPr>
            <a:spLocks noGrp="1" noChangeArrowheads="1"/>
          </p:cNvSpPr>
          <p:nvPr>
            <p:ph type="body" sz="half" idx="1"/>
          </p:nvPr>
        </p:nvSpPr>
        <p:spPr>
          <a:xfrm>
            <a:off x="457200" y="1600200"/>
            <a:ext cx="2667000" cy="4525963"/>
          </a:xfrm>
        </p:spPr>
        <p:txBody>
          <a:bodyPr/>
          <a:lstStyle/>
          <a:p>
            <a:pPr>
              <a:lnSpc>
                <a:spcPct val="80000"/>
              </a:lnSpc>
              <a:spcBef>
                <a:spcPct val="0"/>
              </a:spcBef>
              <a:buFontTx/>
              <a:buNone/>
            </a:pPr>
            <a:r>
              <a:rPr lang="en-US" altLang="en-US" sz="1800"/>
              <a:t>	While many of these forests are dominated by Noble fir (Abies procera), most of these trees are less than 200 years old.  The oldest trees in these forests are widely spaced Douglas fir (Pseudotsuga menzesii).  Table 3 and Chart 1 (above) show the age class and species structure of trees sampled between and around various meadows, shown in detail below.  </a:t>
            </a:r>
          </a:p>
          <a:p>
            <a:pPr>
              <a:lnSpc>
                <a:spcPct val="80000"/>
              </a:lnSpc>
            </a:pPr>
            <a:endParaRPr lang="en-US" altLang="en-US" sz="1800"/>
          </a:p>
        </p:txBody>
      </p:sp>
      <p:graphicFrame>
        <p:nvGraphicFramePr>
          <p:cNvPr id="291" name="Chart 290">
            <a:extLst>
              <a:ext uri="{FF2B5EF4-FFF2-40B4-BE49-F238E27FC236}">
                <a16:creationId xmlns:a16="http://schemas.microsoft.com/office/drawing/2014/main" id="{3BC9FEAA-96D0-9FEF-2AAE-7D42C1B9F5CA}"/>
              </a:ext>
            </a:extLst>
          </p:cNvPr>
          <p:cNvGraphicFramePr>
            <a:graphicFrameLocks/>
          </p:cNvGraphicFramePr>
          <p:nvPr/>
        </p:nvGraphicFramePr>
        <p:xfrm>
          <a:off x="3888924" y="1672341"/>
          <a:ext cx="4788342" cy="20348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464" name="Group 296">
            <a:extLst>
              <a:ext uri="{FF2B5EF4-FFF2-40B4-BE49-F238E27FC236}">
                <a16:creationId xmlns:a16="http://schemas.microsoft.com/office/drawing/2014/main" id="{DB3FC17D-F61A-CA04-685C-0C3BC758E767}"/>
              </a:ext>
            </a:extLst>
          </p:cNvPr>
          <p:cNvGraphicFramePr>
            <a:graphicFrameLocks noGrp="1"/>
          </p:cNvGraphicFramePr>
          <p:nvPr>
            <p:ph sz="quarter" idx="3"/>
          </p:nvPr>
        </p:nvGraphicFramePr>
        <p:xfrm>
          <a:off x="3810000" y="3938588"/>
          <a:ext cx="4876800" cy="2189162"/>
        </p:xfrm>
        <a:graphic>
          <a:graphicData uri="http://schemas.openxmlformats.org/drawingml/2006/table">
            <a:tbl>
              <a:tblPr/>
              <a:tblGrid>
                <a:gridCol w="806450">
                  <a:extLst>
                    <a:ext uri="{9D8B030D-6E8A-4147-A177-3AD203B41FA5}">
                      <a16:colId xmlns:a16="http://schemas.microsoft.com/office/drawing/2014/main" val="4013865749"/>
                    </a:ext>
                  </a:extLst>
                </a:gridCol>
                <a:gridCol w="508000">
                  <a:extLst>
                    <a:ext uri="{9D8B030D-6E8A-4147-A177-3AD203B41FA5}">
                      <a16:colId xmlns:a16="http://schemas.microsoft.com/office/drawing/2014/main" val="1910068578"/>
                    </a:ext>
                  </a:extLst>
                </a:gridCol>
                <a:gridCol w="508000">
                  <a:extLst>
                    <a:ext uri="{9D8B030D-6E8A-4147-A177-3AD203B41FA5}">
                      <a16:colId xmlns:a16="http://schemas.microsoft.com/office/drawing/2014/main" val="1140549962"/>
                    </a:ext>
                  </a:extLst>
                </a:gridCol>
                <a:gridCol w="511175">
                  <a:extLst>
                    <a:ext uri="{9D8B030D-6E8A-4147-A177-3AD203B41FA5}">
                      <a16:colId xmlns:a16="http://schemas.microsoft.com/office/drawing/2014/main" val="3486440555"/>
                    </a:ext>
                  </a:extLst>
                </a:gridCol>
                <a:gridCol w="508000">
                  <a:extLst>
                    <a:ext uri="{9D8B030D-6E8A-4147-A177-3AD203B41FA5}">
                      <a16:colId xmlns:a16="http://schemas.microsoft.com/office/drawing/2014/main" val="3082557159"/>
                    </a:ext>
                  </a:extLst>
                </a:gridCol>
                <a:gridCol w="509588">
                  <a:extLst>
                    <a:ext uri="{9D8B030D-6E8A-4147-A177-3AD203B41FA5}">
                      <a16:colId xmlns:a16="http://schemas.microsoft.com/office/drawing/2014/main" val="4012891311"/>
                    </a:ext>
                  </a:extLst>
                </a:gridCol>
                <a:gridCol w="508000">
                  <a:extLst>
                    <a:ext uri="{9D8B030D-6E8A-4147-A177-3AD203B41FA5}">
                      <a16:colId xmlns:a16="http://schemas.microsoft.com/office/drawing/2014/main" val="1022274463"/>
                    </a:ext>
                  </a:extLst>
                </a:gridCol>
                <a:gridCol w="508000">
                  <a:extLst>
                    <a:ext uri="{9D8B030D-6E8A-4147-A177-3AD203B41FA5}">
                      <a16:colId xmlns:a16="http://schemas.microsoft.com/office/drawing/2014/main" val="3646999381"/>
                    </a:ext>
                  </a:extLst>
                </a:gridCol>
                <a:gridCol w="509587">
                  <a:extLst>
                    <a:ext uri="{9D8B030D-6E8A-4147-A177-3AD203B41FA5}">
                      <a16:colId xmlns:a16="http://schemas.microsoft.com/office/drawing/2014/main" val="1019455600"/>
                    </a:ext>
                  </a:extLst>
                </a:gridCol>
              </a:tblGrid>
              <a:tr h="196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Age Categories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abam</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abgr</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abla</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abpr</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pimo</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psme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tshe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tsme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5303899"/>
                  </a:ext>
                </a:extLst>
              </a:tr>
              <a:tr h="190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37581721"/>
                  </a:ext>
                </a:extLst>
              </a:tr>
              <a:tr h="190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51-100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54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8282955"/>
                  </a:ext>
                </a:extLst>
              </a:tr>
              <a:tr h="187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101-150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60625762"/>
                  </a:ext>
                </a:extLst>
              </a:tr>
              <a:tr h="188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151-200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1259664"/>
                  </a:ext>
                </a:extLst>
              </a:tr>
              <a:tr h="188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201-250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86667922"/>
                  </a:ext>
                </a:extLst>
              </a:tr>
              <a:tr h="190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251-300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0013681"/>
                  </a:ext>
                </a:extLst>
              </a:tr>
              <a:tr h="188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301-350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3745525"/>
                  </a:ext>
                </a:extLst>
              </a:tr>
              <a:tr h="190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351-400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79363191"/>
                  </a:ext>
                </a:extLst>
              </a:tr>
              <a:tr h="2000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401-450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8312810"/>
                  </a:ext>
                </a:extLst>
              </a:tr>
              <a:tr h="2000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Total</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34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101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33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31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7060216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FFB912F-4C9E-AC54-B2F0-8E301CB30D70}"/>
              </a:ext>
            </a:extLst>
          </p:cNvPr>
          <p:cNvSpPr>
            <a:spLocks noGrp="1" noChangeArrowheads="1"/>
          </p:cNvSpPr>
          <p:nvPr>
            <p:ph type="title"/>
          </p:nvPr>
        </p:nvSpPr>
        <p:spPr/>
        <p:txBody>
          <a:bodyPr/>
          <a:lstStyle/>
          <a:p>
            <a:r>
              <a:rPr lang="en-US" altLang="en-US"/>
              <a:t>Conclusions</a:t>
            </a:r>
          </a:p>
        </p:txBody>
      </p:sp>
      <p:sp>
        <p:nvSpPr>
          <p:cNvPr id="29699" name="Rectangle 3">
            <a:extLst>
              <a:ext uri="{FF2B5EF4-FFF2-40B4-BE49-F238E27FC236}">
                <a16:creationId xmlns:a16="http://schemas.microsoft.com/office/drawing/2014/main" id="{6A57B82D-077E-A0A1-C534-9EFFF419574F}"/>
              </a:ext>
            </a:extLst>
          </p:cNvPr>
          <p:cNvSpPr>
            <a:spLocks noGrp="1" noChangeArrowheads="1"/>
          </p:cNvSpPr>
          <p:nvPr>
            <p:ph type="body" idx="1"/>
          </p:nvPr>
        </p:nvSpPr>
        <p:spPr/>
        <p:txBody>
          <a:bodyPr/>
          <a:lstStyle/>
          <a:p>
            <a:r>
              <a:rPr lang="en-US" altLang="en-US"/>
              <a:t>Native Americans heavily utilized meadows for major plant and animal foods.</a:t>
            </a:r>
          </a:p>
          <a:p>
            <a:r>
              <a:rPr lang="en-US" altLang="en-US"/>
              <a:t>Use of these areas is at least 2200 years old and likely older.</a:t>
            </a:r>
          </a:p>
          <a:p>
            <a:r>
              <a:rPr lang="en-US" altLang="en-US"/>
              <a:t>Meadows were likely much more extensive 200+ years ago and managed by the indigenous population.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C091E4D-1E2B-5311-E241-E1867753CCB1}"/>
              </a:ext>
            </a:extLst>
          </p:cNvPr>
          <p:cNvSpPr>
            <a:spLocks noGrp="1" noChangeArrowheads="1"/>
          </p:cNvSpPr>
          <p:nvPr>
            <p:ph type="title"/>
          </p:nvPr>
        </p:nvSpPr>
        <p:spPr/>
        <p:txBody>
          <a:bodyPr/>
          <a:lstStyle/>
          <a:p>
            <a:endParaRPr lang="en-US" altLang="en-US"/>
          </a:p>
        </p:txBody>
      </p:sp>
      <p:sp>
        <p:nvSpPr>
          <p:cNvPr id="20483" name="Rectangle 3">
            <a:extLst>
              <a:ext uri="{FF2B5EF4-FFF2-40B4-BE49-F238E27FC236}">
                <a16:creationId xmlns:a16="http://schemas.microsoft.com/office/drawing/2014/main" id="{424CD318-96C6-A5F0-6A40-968E0C152AA0}"/>
              </a:ext>
            </a:extLst>
          </p:cNvPr>
          <p:cNvSpPr>
            <a:spLocks noGrp="1" noChangeArrowheads="1"/>
          </p:cNvSpPr>
          <p:nvPr>
            <p:ph type="body" idx="1"/>
          </p:nvPr>
        </p:nvSpPr>
        <p:spPr/>
        <p:txBody>
          <a:bodyPr/>
          <a:lstStyle/>
          <a:p>
            <a:endParaRPr lang="en-US" altLang="en-US"/>
          </a:p>
        </p:txBody>
      </p:sp>
      <p:pic>
        <p:nvPicPr>
          <p:cNvPr id="20484" name="Picture 4">
            <a:extLst>
              <a:ext uri="{FF2B5EF4-FFF2-40B4-BE49-F238E27FC236}">
                <a16:creationId xmlns:a16="http://schemas.microsoft.com/office/drawing/2014/main" id="{FFED2122-B315-552B-A69C-486FCAA37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6063"/>
            <a:ext cx="8534400" cy="6611937"/>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a:extLst>
              <a:ext uri="{FF2B5EF4-FFF2-40B4-BE49-F238E27FC236}">
                <a16:creationId xmlns:a16="http://schemas.microsoft.com/office/drawing/2014/main" id="{42657CC7-5CF3-FAB8-9D7C-046A12960190}"/>
              </a:ext>
            </a:extLst>
          </p:cNvPr>
          <p:cNvSpPr txBox="1">
            <a:spLocks noChangeArrowheads="1"/>
          </p:cNvSpPr>
          <p:nvPr/>
        </p:nvSpPr>
        <p:spPr bwMode="auto">
          <a:xfrm>
            <a:off x="1371600" y="2286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McKenzie River Watershed Archeological Sites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0" name="Rectangle 82">
            <a:extLst>
              <a:ext uri="{FF2B5EF4-FFF2-40B4-BE49-F238E27FC236}">
                <a16:creationId xmlns:a16="http://schemas.microsoft.com/office/drawing/2014/main" id="{2208C224-C6E7-C787-B85C-A8429963BA35}"/>
              </a:ext>
            </a:extLst>
          </p:cNvPr>
          <p:cNvSpPr>
            <a:spLocks noGrp="1" noChangeArrowheads="1"/>
          </p:cNvSpPr>
          <p:nvPr>
            <p:ph type="title"/>
          </p:nvPr>
        </p:nvSpPr>
        <p:spPr/>
        <p:txBody>
          <a:bodyPr/>
          <a:lstStyle/>
          <a:p>
            <a:r>
              <a:rPr lang="en-US" altLang="en-US"/>
              <a:t>HJA Archeological Sites</a:t>
            </a:r>
          </a:p>
        </p:txBody>
      </p:sp>
      <p:graphicFrame>
        <p:nvGraphicFramePr>
          <p:cNvPr id="22616" name="Group 88">
            <a:extLst>
              <a:ext uri="{FF2B5EF4-FFF2-40B4-BE49-F238E27FC236}">
                <a16:creationId xmlns:a16="http://schemas.microsoft.com/office/drawing/2014/main" id="{4A11E7E1-B73A-8FB4-220C-A1D863267093}"/>
              </a:ext>
            </a:extLst>
          </p:cNvPr>
          <p:cNvGraphicFramePr>
            <a:graphicFrameLocks noGrp="1"/>
          </p:cNvGraphicFramePr>
          <p:nvPr>
            <p:ph idx="1"/>
          </p:nvPr>
        </p:nvGraphicFramePr>
        <p:xfrm>
          <a:off x="457200" y="1600200"/>
          <a:ext cx="8229600" cy="4521200"/>
        </p:xfrm>
        <a:graphic>
          <a:graphicData uri="http://schemas.openxmlformats.org/drawingml/2006/table">
            <a:tbl>
              <a:tblPr/>
              <a:tblGrid>
                <a:gridCol w="1041400">
                  <a:extLst>
                    <a:ext uri="{9D8B030D-6E8A-4147-A177-3AD203B41FA5}">
                      <a16:colId xmlns:a16="http://schemas.microsoft.com/office/drawing/2014/main" val="2289905383"/>
                    </a:ext>
                  </a:extLst>
                </a:gridCol>
                <a:gridCol w="1343025">
                  <a:extLst>
                    <a:ext uri="{9D8B030D-6E8A-4147-A177-3AD203B41FA5}">
                      <a16:colId xmlns:a16="http://schemas.microsoft.com/office/drawing/2014/main" val="3448490584"/>
                    </a:ext>
                  </a:extLst>
                </a:gridCol>
                <a:gridCol w="5845175">
                  <a:extLst>
                    <a:ext uri="{9D8B030D-6E8A-4147-A177-3AD203B41FA5}">
                      <a16:colId xmlns:a16="http://schemas.microsoft.com/office/drawing/2014/main" val="3984771801"/>
                    </a:ext>
                  </a:extLst>
                </a:gridCol>
              </a:tblGrid>
              <a:tr h="2460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Site Number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Site Type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Associated Artifacts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74155151"/>
                  </a:ext>
                </a:extLst>
              </a:tr>
              <a:tr h="239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L1007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Camp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1 Obsidian Middle Archaic Projectile Point, Hammerstone, 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13693092"/>
                  </a:ext>
                </a:extLst>
              </a:tr>
              <a:tr h="244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L1020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2 Cores,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96900388"/>
                  </a:ext>
                </a:extLst>
              </a:tr>
              <a:tr h="260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L1171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2 Middle Archaic Projectile Point, utilized flake,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993316"/>
                  </a:ext>
                </a:extLst>
              </a:tr>
              <a:tr h="3254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L130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Camp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Middle Archaic Projectile Point, 2 bifaces, retouched flake,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2042628"/>
                  </a:ext>
                </a:extLst>
              </a:tr>
              <a:tr h="2428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L181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Depression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Possible wickiup depression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43138470"/>
                  </a:ext>
                </a:extLst>
              </a:tr>
              <a:tr h="2413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L328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Camp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1 Biface, 1 scraper, 1 utilized flake,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47632938"/>
                  </a:ext>
                </a:extLst>
              </a:tr>
              <a:tr h="2428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L411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Utilized flake, debitage/flakes (all obsidian)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71643593"/>
                  </a:ext>
                </a:extLst>
              </a:tr>
              <a:tr h="2428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L474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Cairns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4 rock cairns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79234001"/>
                  </a:ext>
                </a:extLst>
              </a:tr>
              <a:tr h="2460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L614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Utilized flake, debitage/flakes (all obsidian)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14187626"/>
                  </a:ext>
                </a:extLst>
              </a:tr>
              <a:tr h="239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L742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0229492"/>
                  </a:ext>
                </a:extLst>
              </a:tr>
              <a:tr h="244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L806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1 Biface,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9675513"/>
                  </a:ext>
                </a:extLst>
              </a:tr>
              <a:tr h="239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LI131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Retouched flake,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7185868"/>
                  </a:ext>
                </a:extLst>
              </a:tr>
              <a:tr h="2460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Unknown 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77049884"/>
                  </a:ext>
                </a:extLst>
              </a:tr>
              <a:tr h="239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Unknown 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7421185"/>
                  </a:ext>
                </a:extLst>
              </a:tr>
              <a:tr h="244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Unknown 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Camp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2 Middle Archaic Projectile Point, debitage/flakes (all obsidian)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77466268"/>
                  </a:ext>
                </a:extLst>
              </a:tr>
              <a:tr h="239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Unknown 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Camp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3 Groundstone fragments, 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80004549"/>
                  </a:ext>
                </a:extLst>
              </a:tr>
              <a:tr h="2460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Unknown 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Lithic Scatter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Obsidian debitage/flakes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7879619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972D9B-0F9D-58C7-5B50-42364757EF0C}"/>
              </a:ext>
            </a:extLst>
          </p:cNvPr>
          <p:cNvSpPr>
            <a:spLocks noGrp="1" noChangeArrowheads="1"/>
          </p:cNvSpPr>
          <p:nvPr>
            <p:ph type="title"/>
          </p:nvPr>
        </p:nvSpPr>
        <p:spPr/>
        <p:txBody>
          <a:bodyPr/>
          <a:lstStyle/>
          <a:p>
            <a:r>
              <a:rPr lang="en-US" altLang="en-US" sz="4000"/>
              <a:t>Archeological Sites in and Around HJ Andrews</a:t>
            </a:r>
          </a:p>
        </p:txBody>
      </p:sp>
      <p:pic>
        <p:nvPicPr>
          <p:cNvPr id="283" name="Picture 282" descr="ArchSiteswMeadows.jpg">
            <a:extLst>
              <a:ext uri="{FF2B5EF4-FFF2-40B4-BE49-F238E27FC236}">
                <a16:creationId xmlns:a16="http://schemas.microsoft.com/office/drawing/2014/main" id="{DC7022A4-70BB-C522-5148-71389DA7E2C1}"/>
              </a:ext>
            </a:extLst>
          </p:cNvPr>
          <p:cNvPicPr>
            <a:picLocks noChangeAspect="1"/>
          </p:cNvPicPr>
          <p:nvPr/>
        </p:nvPicPr>
        <p:blipFill>
          <a:blip r:embed="rId2"/>
          <a:stretch>
            <a:fillRect/>
          </a:stretch>
        </p:blipFill>
        <p:spPr>
          <a:xfrm>
            <a:off x="1643063" y="1600200"/>
            <a:ext cx="585787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a:extLst>
              <a:ext uri="{FF2B5EF4-FFF2-40B4-BE49-F238E27FC236}">
                <a16:creationId xmlns:a16="http://schemas.microsoft.com/office/drawing/2014/main" id="{2E4E1B74-010B-FD8D-1A0E-624F29BF1B56}"/>
              </a:ext>
            </a:extLst>
          </p:cNvPr>
          <p:cNvSpPr>
            <a:spLocks noGrp="1" noChangeArrowheads="1"/>
          </p:cNvSpPr>
          <p:nvPr>
            <p:ph type="title"/>
          </p:nvPr>
        </p:nvSpPr>
        <p:spPr/>
        <p:txBody>
          <a:bodyPr/>
          <a:lstStyle/>
          <a:p>
            <a:r>
              <a:rPr lang="en-US" altLang="en-US"/>
              <a:t>Select Artifacts from HJA Sites</a:t>
            </a:r>
          </a:p>
        </p:txBody>
      </p:sp>
      <p:pic>
        <p:nvPicPr>
          <p:cNvPr id="16393" name="Picture 24" descr="100_1098.JPG">
            <a:extLst>
              <a:ext uri="{FF2B5EF4-FFF2-40B4-BE49-F238E27FC236}">
                <a16:creationId xmlns:a16="http://schemas.microsoft.com/office/drawing/2014/main" id="{9AC7517A-73F8-609A-53CF-C80643EA3B0A}"/>
              </a:ext>
            </a:extLst>
          </p:cNvPr>
          <p:cNvPicPr>
            <a:picLocks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14425" y="2339975"/>
            <a:ext cx="2722563" cy="304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4" name="Picture 23" descr="100_1101.JPG">
            <a:extLst>
              <a:ext uri="{FF2B5EF4-FFF2-40B4-BE49-F238E27FC236}">
                <a16:creationId xmlns:a16="http://schemas.microsoft.com/office/drawing/2014/main" id="{DCC80997-F929-9CE4-A18A-18E0BB0B51DE}"/>
              </a:ext>
            </a:extLst>
          </p:cNvPr>
          <p:cNvPicPr>
            <a:picLocks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07075" y="1600200"/>
            <a:ext cx="171926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5" name="Picture 25" descr="100_1116.JPG">
            <a:extLst>
              <a:ext uri="{FF2B5EF4-FFF2-40B4-BE49-F238E27FC236}">
                <a16:creationId xmlns:a16="http://schemas.microsoft.com/office/drawing/2014/main" id="{97CB2352-7C8E-4687-A955-739C83AEC7AA}"/>
              </a:ext>
            </a:extLst>
          </p:cNvPr>
          <p:cNvPicPr>
            <a:picLocks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07000" y="3938588"/>
            <a:ext cx="291941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13">
            <a:extLst>
              <a:ext uri="{FF2B5EF4-FFF2-40B4-BE49-F238E27FC236}">
                <a16:creationId xmlns:a16="http://schemas.microsoft.com/office/drawing/2014/main" id="{A5FA8648-5C34-227E-DCE1-62017F9E95EB}"/>
              </a:ext>
            </a:extLst>
          </p:cNvPr>
          <p:cNvSpPr>
            <a:spLocks noGrp="1" noChangeArrowheads="1"/>
          </p:cNvSpPr>
          <p:nvPr>
            <p:ph type="title"/>
          </p:nvPr>
        </p:nvSpPr>
        <p:spPr/>
        <p:txBody>
          <a:bodyPr/>
          <a:lstStyle/>
          <a:p>
            <a:r>
              <a:rPr lang="en-US" altLang="en-US"/>
              <a:t>Other West Cascade Meadows</a:t>
            </a:r>
          </a:p>
        </p:txBody>
      </p:sp>
      <p:pic>
        <p:nvPicPr>
          <p:cNvPr id="6156" name="Picture 12">
            <a:extLst>
              <a:ext uri="{FF2B5EF4-FFF2-40B4-BE49-F238E27FC236}">
                <a16:creationId xmlns:a16="http://schemas.microsoft.com/office/drawing/2014/main" id="{1A58B480-76BB-8B55-C144-A822605F37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3497263" cy="45259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3" name="Picture 9">
            <a:extLst>
              <a:ext uri="{FF2B5EF4-FFF2-40B4-BE49-F238E27FC236}">
                <a16:creationId xmlns:a16="http://schemas.microsoft.com/office/drawing/2014/main" id="{152336C4-0F38-D73A-1757-66A747651F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81400" y="1752600"/>
            <a:ext cx="5562600" cy="4298950"/>
          </a:xfrm>
        </p:spPr>
      </p:pic>
      <p:sp>
        <p:nvSpPr>
          <p:cNvPr id="6159" name="Text Box 15">
            <a:extLst>
              <a:ext uri="{FF2B5EF4-FFF2-40B4-BE49-F238E27FC236}">
                <a16:creationId xmlns:a16="http://schemas.microsoft.com/office/drawing/2014/main" id="{52AAFA95-7621-19EA-6285-F5C0D4841202}"/>
              </a:ext>
            </a:extLst>
          </p:cNvPr>
          <p:cNvSpPr txBox="1">
            <a:spLocks noChangeArrowheads="1"/>
          </p:cNvSpPr>
          <p:nvPr/>
        </p:nvSpPr>
        <p:spPr bwMode="auto">
          <a:xfrm>
            <a:off x="4038600" y="6096000"/>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Chucksney-Grasshopper Meadow Complex</a:t>
            </a:r>
          </a:p>
        </p:txBody>
      </p:sp>
      <p:sp>
        <p:nvSpPr>
          <p:cNvPr id="6160" name="Text Box 16">
            <a:extLst>
              <a:ext uri="{FF2B5EF4-FFF2-40B4-BE49-F238E27FC236}">
                <a16:creationId xmlns:a16="http://schemas.microsoft.com/office/drawing/2014/main" id="{450E8B71-69C4-BB8F-8502-D1C9C2432331}"/>
              </a:ext>
            </a:extLst>
          </p:cNvPr>
          <p:cNvSpPr txBox="1">
            <a:spLocks noChangeArrowheads="1"/>
          </p:cNvSpPr>
          <p:nvPr/>
        </p:nvSpPr>
        <p:spPr bwMode="auto">
          <a:xfrm>
            <a:off x="304800" y="6096000"/>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Bunchgrass Ridge Meadow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4" name="Rectangle 144">
            <a:extLst>
              <a:ext uri="{FF2B5EF4-FFF2-40B4-BE49-F238E27FC236}">
                <a16:creationId xmlns:a16="http://schemas.microsoft.com/office/drawing/2014/main" id="{308A24AA-AA11-01DB-3E67-AE4CD26B0573}"/>
              </a:ext>
            </a:extLst>
          </p:cNvPr>
          <p:cNvSpPr>
            <a:spLocks noGrp="1" noChangeArrowheads="1"/>
          </p:cNvSpPr>
          <p:nvPr>
            <p:ph type="title"/>
          </p:nvPr>
        </p:nvSpPr>
        <p:spPr/>
        <p:txBody>
          <a:bodyPr/>
          <a:lstStyle/>
          <a:p>
            <a:r>
              <a:rPr lang="en-US" altLang="en-US"/>
              <a:t>Prehistoric Foods and Meadows</a:t>
            </a:r>
          </a:p>
        </p:txBody>
      </p:sp>
      <p:graphicFrame>
        <p:nvGraphicFramePr>
          <p:cNvPr id="5267" name="Group 147">
            <a:extLst>
              <a:ext uri="{FF2B5EF4-FFF2-40B4-BE49-F238E27FC236}">
                <a16:creationId xmlns:a16="http://schemas.microsoft.com/office/drawing/2014/main" id="{A8EBEFF2-25F6-8CE5-77AB-85E18BA75E17}"/>
              </a:ext>
            </a:extLst>
          </p:cNvPr>
          <p:cNvGraphicFramePr>
            <a:graphicFrameLocks noGrp="1"/>
          </p:cNvGraphicFramePr>
          <p:nvPr>
            <p:ph type="tbl" idx="1"/>
          </p:nvPr>
        </p:nvGraphicFramePr>
        <p:xfrm>
          <a:off x="457200" y="1600200"/>
          <a:ext cx="8229600" cy="4525963"/>
        </p:xfrm>
        <a:graphic>
          <a:graphicData uri="http://schemas.openxmlformats.org/drawingml/2006/table">
            <a:tbl>
              <a:tblPr/>
              <a:tblGrid>
                <a:gridCol w="2452688">
                  <a:extLst>
                    <a:ext uri="{9D8B030D-6E8A-4147-A177-3AD203B41FA5}">
                      <a16:colId xmlns:a16="http://schemas.microsoft.com/office/drawing/2014/main" val="14330745"/>
                    </a:ext>
                  </a:extLst>
                </a:gridCol>
                <a:gridCol w="2312987">
                  <a:extLst>
                    <a:ext uri="{9D8B030D-6E8A-4147-A177-3AD203B41FA5}">
                      <a16:colId xmlns:a16="http://schemas.microsoft.com/office/drawing/2014/main" val="281722568"/>
                    </a:ext>
                  </a:extLst>
                </a:gridCol>
                <a:gridCol w="3463925">
                  <a:extLst>
                    <a:ext uri="{9D8B030D-6E8A-4147-A177-3AD203B41FA5}">
                      <a16:colId xmlns:a16="http://schemas.microsoft.com/office/drawing/2014/main" val="1248740348"/>
                    </a:ext>
                  </a:extLst>
                </a:gridCol>
              </a:tblGrid>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Plant Name</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Location</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Notes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98415232"/>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Vaccinium membranaceum</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Yields are improved if burned every 5 years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0575132"/>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Vaccinium deliciosum</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Yields are improved if burned every 5 years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0196634"/>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Pteridium aquilinum</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Colonizes burned areas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31649566"/>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Lilium columbianum</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63435637"/>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Perideridia gairdneri</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51534136"/>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Erythronium grandiflorum</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84858095"/>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Allium or Brodiaea spp.</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48096530"/>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Lomatium spp.</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6971470"/>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Animal Name</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Location</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Notes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0116817"/>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Odocoileus hemionus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9801413"/>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Arial" panose="020B0604020202020204" pitchFamily="34" charset="0"/>
                          <a:cs typeface="Arial" panose="020B0604020202020204" pitchFamily="34" charset="0"/>
                        </a:rPr>
                        <a:t>Cervus elaphus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Openings, meadows, edges</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193876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FD7750-74D1-8DAA-6BD0-33FE20D376C0}"/>
              </a:ext>
            </a:extLst>
          </p:cNvPr>
          <p:cNvSpPr>
            <a:spLocks noGrp="1" noChangeArrowheads="1"/>
          </p:cNvSpPr>
          <p:nvPr>
            <p:ph type="title"/>
          </p:nvPr>
        </p:nvSpPr>
        <p:spPr/>
        <p:txBody>
          <a:bodyPr/>
          <a:lstStyle/>
          <a:p>
            <a:r>
              <a:rPr lang="en-US" altLang="en-US"/>
              <a:t>Mature Forest Plots</a:t>
            </a:r>
          </a:p>
        </p:txBody>
      </p:sp>
      <p:pic>
        <p:nvPicPr>
          <p:cNvPr id="288" name="Picture 287" descr="MeadowTreeCoreOverview.jpg">
            <a:extLst>
              <a:ext uri="{FF2B5EF4-FFF2-40B4-BE49-F238E27FC236}">
                <a16:creationId xmlns:a16="http://schemas.microsoft.com/office/drawing/2014/main" id="{75017A13-8D55-04ED-66D2-0EAD200F3ADF}"/>
              </a:ext>
            </a:extLst>
          </p:cNvPr>
          <p:cNvPicPr>
            <a:picLocks noChangeAspect="1"/>
          </p:cNvPicPr>
          <p:nvPr/>
        </p:nvPicPr>
        <p:blipFill>
          <a:blip r:embed="rId2"/>
          <a:stretch>
            <a:fillRect/>
          </a:stretch>
        </p:blipFill>
        <p:spPr>
          <a:xfrm>
            <a:off x="1711287" y="1652544"/>
            <a:ext cx="5718718" cy="441856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7D6C1296-83F1-91FB-8EDD-3C8CE4FA46E2}"/>
              </a:ext>
            </a:extLst>
          </p:cNvPr>
          <p:cNvSpPr>
            <a:spLocks noGrp="1" noChangeArrowheads="1"/>
          </p:cNvSpPr>
          <p:nvPr>
            <p:ph type="title" sz="quarter"/>
          </p:nvPr>
        </p:nvSpPr>
        <p:spPr/>
        <p:txBody>
          <a:bodyPr/>
          <a:lstStyle/>
          <a:p>
            <a:r>
              <a:rPr lang="en-US" altLang="en-US" sz="4000"/>
              <a:t>Aerial Photos of Mature Forest Plots</a:t>
            </a:r>
          </a:p>
        </p:txBody>
      </p:sp>
      <p:pic>
        <p:nvPicPr>
          <p:cNvPr id="287" name="Picture 286" descr="Meadow2.jpg">
            <a:extLst>
              <a:ext uri="{FF2B5EF4-FFF2-40B4-BE49-F238E27FC236}">
                <a16:creationId xmlns:a16="http://schemas.microsoft.com/office/drawing/2014/main" id="{71C66A8D-48E0-4622-1674-6C883FBE8F77}"/>
              </a:ext>
            </a:extLst>
          </p:cNvPr>
          <p:cNvPicPr>
            <a:picLocks noChangeAspect="1"/>
          </p:cNvPicPr>
          <p:nvPr/>
        </p:nvPicPr>
        <p:blipFill>
          <a:blip r:embed="rId2"/>
          <a:stretch>
            <a:fillRect/>
          </a:stretch>
        </p:blipFill>
        <p:spPr>
          <a:xfrm>
            <a:off x="443620" y="977045"/>
            <a:ext cx="3299644" cy="2550737"/>
          </a:xfrm>
          <a:prstGeom prst="rect">
            <a:avLst/>
          </a:prstGeom>
          <a:ln w="88900" cap="sq" cmpd="thickThin">
            <a:solidFill>
              <a:srgbClr val="000000"/>
            </a:solidFill>
            <a:prstDash val="solid"/>
            <a:miter lim="800000"/>
          </a:ln>
          <a:effectLst>
            <a:innerShdw blurRad="76200">
              <a:srgbClr val="000000"/>
            </a:innerShdw>
          </a:effectLst>
        </p:spPr>
      </p:pic>
      <p:pic>
        <p:nvPicPr>
          <p:cNvPr id="284" name="Picture 283" descr="CarpenterMt.jpg">
            <a:extLst>
              <a:ext uri="{FF2B5EF4-FFF2-40B4-BE49-F238E27FC236}">
                <a16:creationId xmlns:a16="http://schemas.microsoft.com/office/drawing/2014/main" id="{24968877-8C61-1D80-FB21-0C0902F5D8E3}"/>
              </a:ext>
            </a:extLst>
          </p:cNvPr>
          <p:cNvPicPr>
            <a:picLocks noChangeAspect="1"/>
          </p:cNvPicPr>
          <p:nvPr/>
        </p:nvPicPr>
        <p:blipFill>
          <a:blip r:embed="rId3"/>
          <a:stretch>
            <a:fillRect/>
          </a:stretch>
        </p:blipFill>
        <p:spPr>
          <a:xfrm>
            <a:off x="751203" y="3873137"/>
            <a:ext cx="3446295" cy="2662558"/>
          </a:xfrm>
          <a:prstGeom prst="rect">
            <a:avLst/>
          </a:prstGeom>
          <a:ln w="88900" cap="sq" cmpd="thickThin">
            <a:solidFill>
              <a:srgbClr val="000000"/>
            </a:solidFill>
            <a:prstDash val="solid"/>
            <a:miter lim="800000"/>
          </a:ln>
          <a:effectLst>
            <a:innerShdw blurRad="76200">
              <a:srgbClr val="000000"/>
            </a:innerShdw>
          </a:effectLst>
        </p:spPr>
      </p:pic>
      <p:pic>
        <p:nvPicPr>
          <p:cNvPr id="286" name="Picture 285" descr="Meadow1.jpg">
            <a:extLst>
              <a:ext uri="{FF2B5EF4-FFF2-40B4-BE49-F238E27FC236}">
                <a16:creationId xmlns:a16="http://schemas.microsoft.com/office/drawing/2014/main" id="{76383F2D-AC1D-06D0-853B-6613B487B3DA}"/>
              </a:ext>
            </a:extLst>
          </p:cNvPr>
          <p:cNvPicPr>
            <a:picLocks noChangeAspect="1"/>
          </p:cNvPicPr>
          <p:nvPr/>
        </p:nvPicPr>
        <p:blipFill>
          <a:blip r:embed="rId4"/>
          <a:stretch>
            <a:fillRect/>
          </a:stretch>
        </p:blipFill>
        <p:spPr>
          <a:xfrm>
            <a:off x="5397635" y="978010"/>
            <a:ext cx="3353112" cy="2590026"/>
          </a:xfrm>
          <a:prstGeom prst="rect">
            <a:avLst/>
          </a:prstGeom>
          <a:ln w="88900" cap="sq" cmpd="thickThin">
            <a:solidFill>
              <a:srgbClr val="000000"/>
            </a:solidFill>
            <a:prstDash val="solid"/>
            <a:miter lim="800000"/>
          </a:ln>
          <a:effectLst>
            <a:innerShdw blurRad="76200">
              <a:srgbClr val="000000"/>
            </a:innerShdw>
          </a:effectLst>
        </p:spPr>
      </p:pic>
      <p:pic>
        <p:nvPicPr>
          <p:cNvPr id="285" name="Picture 284" descr="LookoutMt.jpg">
            <a:extLst>
              <a:ext uri="{FF2B5EF4-FFF2-40B4-BE49-F238E27FC236}">
                <a16:creationId xmlns:a16="http://schemas.microsoft.com/office/drawing/2014/main" id="{0DA6C7A8-8EA1-64FC-4E75-80716E74CC88}"/>
              </a:ext>
            </a:extLst>
          </p:cNvPr>
          <p:cNvPicPr>
            <a:picLocks noChangeAspect="1"/>
          </p:cNvPicPr>
          <p:nvPr/>
        </p:nvPicPr>
        <p:blipFill>
          <a:blip r:embed="rId5"/>
          <a:stretch>
            <a:fillRect/>
          </a:stretch>
        </p:blipFill>
        <p:spPr>
          <a:xfrm>
            <a:off x="4940981" y="3874176"/>
            <a:ext cx="3502646" cy="27063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388</TotalTime>
  <Words>614</Words>
  <Application>Microsoft Office PowerPoint</Application>
  <PresentationFormat>On-screen Show (4:3)</PresentationFormat>
  <Paragraphs>210</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Native American Use of West Cascade Montane Meadows</vt:lpstr>
      <vt:lpstr>PowerPoint Presentation</vt:lpstr>
      <vt:lpstr>HJA Archeological Sites</vt:lpstr>
      <vt:lpstr>Archeological Sites in and Around HJ Andrews</vt:lpstr>
      <vt:lpstr>Select Artifacts from HJA Sites</vt:lpstr>
      <vt:lpstr>Other West Cascade Meadows</vt:lpstr>
      <vt:lpstr>Prehistoric Foods and Meadows</vt:lpstr>
      <vt:lpstr>Mature Forest Plots</vt:lpstr>
      <vt:lpstr>Aerial Photos of Mature Forest Plots</vt:lpstr>
      <vt:lpstr>Old Growth Trees Surrounding Meadows in HJA</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Lum-Naihe, Christof Jurh duk - FS, AZ</cp:lastModifiedBy>
  <cp:revision>3</cp:revision>
  <cp:lastPrinted>1601-01-01T00:00:00Z</cp:lastPrinted>
  <dcterms:created xsi:type="dcterms:W3CDTF">1601-01-01T00:00:00Z</dcterms:created>
  <dcterms:modified xsi:type="dcterms:W3CDTF">2025-08-04T18:32:15Z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