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9" r:id="rId3"/>
    <p:sldId id="268" r:id="rId4"/>
    <p:sldId id="265" r:id="rId5"/>
    <p:sldId id="276" r:id="rId6"/>
    <p:sldId id="269" r:id="rId7"/>
    <p:sldId id="277" r:id="rId8"/>
    <p:sldId id="278" r:id="rId9"/>
    <p:sldId id="258" r:id="rId10"/>
    <p:sldId id="288" r:id="rId11"/>
    <p:sldId id="275" r:id="rId12"/>
    <p:sldId id="259" r:id="rId13"/>
    <p:sldId id="260" r:id="rId14"/>
    <p:sldId id="257" r:id="rId15"/>
    <p:sldId id="261" r:id="rId16"/>
    <p:sldId id="262" r:id="rId17"/>
    <p:sldId id="273" r:id="rId18"/>
    <p:sldId id="279" r:id="rId19"/>
    <p:sldId id="280" r:id="rId20"/>
    <p:sldId id="274" r:id="rId21"/>
    <p:sldId id="284" r:id="rId22"/>
    <p:sldId id="286" r:id="rId23"/>
    <p:sldId id="285" r:id="rId24"/>
    <p:sldId id="287" r:id="rId25"/>
    <p:sldId id="282" r:id="rId26"/>
    <p:sldId id="281" r:id="rId27"/>
    <p:sldId id="283" r:id="rId28"/>
    <p:sldId id="266" r:id="rId29"/>
    <p:sldId id="270" r:id="rId30"/>
    <p:sldId id="271" r:id="rId31"/>
    <p:sldId id="272" r:id="rId32"/>
    <p:sldId id="264" r:id="rId33"/>
    <p:sldId id="263" r:id="rId34"/>
    <p:sldId id="267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8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2E6BD-CD1D-BFBB-7567-579CE1BAC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B913D-1A12-2A54-1EA7-9082DBEB2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FB213-4E20-11B9-F0EB-A0FA2997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E60A1-6282-69F7-99E2-2AA9615D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4BA4A-9D02-6804-28C5-33AF267B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4A90F-97C2-407A-8342-28FD3DC15E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10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DEEF-6EED-3C19-15EB-131A4ED1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0900D-CA29-F0B3-B633-181C408B6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B9FFA-8F86-DD3C-9672-5EE983C0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99CB9-48B3-1A67-45E2-9AC4B8285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2A353-9B58-C325-0851-F830F9B9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E9856-FB31-440A-8846-5BB93761D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70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B80CA-F308-C7B4-5DEB-9D10DF10A3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CC962-13DE-D286-9FED-60589F0B7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DE88C-5174-1AB6-08DC-838C3690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7C0C8-5957-2B7E-9995-452F0B56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0BCA8-9EFE-015C-861C-2941FEF70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88CE9-728C-493B-8967-861BF6C511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21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7217C-8C26-8839-3D72-6AC66576E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090D4-57FA-5F1F-F9DE-09A47A1D8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DF640-4373-98B5-0B49-18B8E08373E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194BA7-D821-9109-E440-1747CEA00A5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1A38184-2C3D-D075-174C-3CE63BC5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DD778E-6E1C-E5E4-2F00-B4F726B7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7D9A0A-4730-DD85-04FF-F6AC6840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D93305-5474-43C8-836C-81598674F9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060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03FF-523C-7F95-ACA4-02490B4E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45122-DE72-6314-F604-4B076D32029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D5401-E381-E5A8-5889-46E0FF0961A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A034B5-201D-D0C7-3A32-6FABD2F5FE0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64693D-1C6B-6E66-7E53-94999837A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5C17EB-D3B7-5A86-D30E-607967A3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88065E-9BDF-920D-B5B0-6ADBADE8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4561C6B-8866-4AE2-A1EA-50709DC8D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78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119F-ACEF-D6A9-05CC-87F685818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F83FE-442D-87C8-1D4D-7FC5554B2FB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E8F09-3CA2-D17F-D0DF-E0E2EE95E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E84B2-93EC-C739-E80A-62207A1BB3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4171C-8B14-BD1A-DE9F-020B5477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464E6-7C13-E151-DF9B-1B7678D6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FDB88C-56C0-4EE2-990A-6A35375DE0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27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8098-28B9-4BBB-085B-F784B02A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AEA75-BF3C-56CC-A68A-9DB1D8606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54DBB-A20C-DCE4-B1CD-40995817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3CC98-B8DF-D2C8-3E46-584F6685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7F228-E2ED-C5A1-8930-6F43E372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EDE51-6E22-498B-84E3-F0D00377FB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69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6301-BE4C-B61C-CDBD-F0F74383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AB56D-69E0-B68D-147E-9C05EEDC6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85C4F-BB11-124C-22D7-4757FF0D4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B06BC-99F0-2351-9DA3-681AE085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92A9F-5781-E138-2AAB-80D590BB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8B6D7-AFDF-4E1F-AF6B-3DCC9C4DC7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47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BB976-7B93-1752-7A7E-94FFD579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73712-BA1C-0703-7276-1F1E557E7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5E329-A6BA-3F1E-B221-C6F7CD6B4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B4410-4A23-4D02-B182-FD0BB212B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2F127-0646-C8D7-4ECF-7205AE07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2ECB6-3CAD-468C-400A-24EBAE90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CFB8D-FB33-45DA-B347-B1E908CFA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38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4E7C-4C2F-9645-9B49-BBCFC1A8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33876-961C-47E1-A786-3902EF088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4352A-3D57-C3F3-FA31-FE9DDB2E6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4D7CA-BD3B-835B-1C72-296F96BB0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2D496-A822-8496-9534-700D8163D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67690-DAC1-8921-A495-9A75D9D8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98B3D7-0BE5-9209-22EF-4C68ED770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6451C8-9D94-C5E9-3F0E-C91CDF9B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DB8E6-9B6E-4CE2-ACDC-5A4E173B20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40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EDE3-BE20-A6FA-EC0A-130898F7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BD86D-96E4-6603-B299-3333695F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6BE44-BC14-4022-EB15-02F7CB760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7B350-00B9-4822-8F77-AA568DD9D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B9A48-0A66-42EF-B2D9-05C67C5D11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87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913C2-ABEA-C738-F4D6-08E009F1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4908F-5CCD-1752-A540-94C54017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5FCAC-1FB2-95CF-0CA3-D4524301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BC5C5-6B4E-43E2-9D04-799B4CDC4E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4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1FC3-4D2B-C6DA-86D2-C3FE28BA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42A8B-44FB-6DEB-B4D5-06E20AB9B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AE7D1-EE0B-D918-8DD0-0DBEA1532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6AF15-A488-6FB3-2EC7-627D73ED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2BD1B-4EF0-4E9C-D67A-8AA01BB6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D742F-E98E-406F-BB0D-C70A7F3B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DD5D-4BB8-4D41-9A23-BF15628DCF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29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0F98C-1A4A-5523-9616-BF527BBB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4ACA5-E148-C56D-A773-52F78DEF1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93241-B9D6-D3C7-1CDD-877E1A241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4612A-7A76-C65A-6428-7CD246EC2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DE8D6-4557-9AEA-F061-AAC0B295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5ECB1-2435-891D-394F-6CC5603D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251B4-2145-4E6A-9EF7-EFECC0EC53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2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AC9743D-9653-66CA-D17F-B63146728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7FF37B7-8617-9E40-CF13-A0E29B50D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57FC42-4865-3AE7-4D6B-E946344E7D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1AAF33A-ACB9-9AFD-3F06-3374D2D61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E0E218D-6CFD-BF75-1D24-D05CAB3810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FA9E906-4E70-4511-BC85-D6E874458FE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6">
            <a:extLst>
              <a:ext uri="{FF2B5EF4-FFF2-40B4-BE49-F238E27FC236}">
                <a16:creationId xmlns:a16="http://schemas.microsoft.com/office/drawing/2014/main" id="{478DF970-38DF-3DC6-5B06-7BB25AADF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8852EC43-F8D3-1294-B616-E96B0F55EE0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z="2800"/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4E631769-7EEF-D1BF-96B1-DA9B2F664FC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25D1E0BE-FCE7-B3F3-ED4F-B64814CC9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44041" name="Picture 9">
            <a:extLst>
              <a:ext uri="{FF2B5EF4-FFF2-40B4-BE49-F238E27FC236}">
                <a16:creationId xmlns:a16="http://schemas.microsoft.com/office/drawing/2014/main" id="{0A875808-BA7E-C6A0-9C89-C680F1C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438400"/>
            <a:ext cx="7200900" cy="96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>
            <a:extLst>
              <a:ext uri="{FF2B5EF4-FFF2-40B4-BE49-F238E27FC236}">
                <a16:creationId xmlns:a16="http://schemas.microsoft.com/office/drawing/2014/main" id="{AB148B8C-248F-55F9-8AFE-9769231B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2438400"/>
            <a:ext cx="6515100" cy="96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83EFD4C-3B8D-A88E-48BA-9826F57E2D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Forest meadow edge 2009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9ECDD95E-674F-8B23-535D-201C3A2BB122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76239EF-4003-2278-8DC1-D6814C759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0" y="685800"/>
            <a:ext cx="4114800" cy="5592763"/>
          </a:xfrm>
        </p:spPr>
        <p:txBody>
          <a:bodyPr/>
          <a:lstStyle/>
          <a:p>
            <a:r>
              <a:rPr lang="en-US" altLang="en-US" sz="4000"/>
              <a:t>Noble fir stand: unique in the Coast Range. The Scenic Botanic Area designation recognized both forest and meadow for conservation </a:t>
            </a: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06FB559D-8880-7823-0344-BA506A710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762375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>
            <a:extLst>
              <a:ext uri="{FF2B5EF4-FFF2-40B4-BE49-F238E27FC236}">
                <a16:creationId xmlns:a16="http://schemas.microsoft.com/office/drawing/2014/main" id="{859DE1AD-27DC-DCD9-0964-CC30F6C0E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943600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From groundspeak.com/waymarking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715F350-2066-CA36-31BF-C92FD28C9F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Meadow/forest 1948 (Zald)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BB415B21-2409-BB8A-D185-9E2051B824D9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95400"/>
            <a:ext cx="8229600" cy="4525963"/>
          </a:xfrm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316C9ED1-C5AE-63D9-27CB-13B15B1D1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172200"/>
            <a:ext cx="78644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2"/>
                </a:solidFill>
              </a:rPr>
              <a:t>(Harold Zald, Extent and spatial patterns of grass bald land cover change (1948-2000), Oregon Coast Range, USA—Plant Ecology 2008)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1C49DDA-FF8E-9770-C3AA-6969FCF82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Marys Peak 1994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A1A37D6-7A0C-828E-FBEA-028DF7C49830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6D8FF9D-8F75-0C4D-358E-83A229641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Marys Peak 1994 (Zald)</a:t>
            </a:r>
            <a:br>
              <a:rPr lang="en-US" altLang="en-US" sz="4000"/>
            </a:br>
            <a:endParaRPr lang="en-US" altLang="en-US" sz="4000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6E5865B5-7176-05FB-115B-C6B31042769C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9F3F498D-AFDD-3F05-D444-EE7054474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19800"/>
            <a:ext cx="7635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CF4D9F0-589C-CAF6-A3EF-D6E83EA03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Marys Peak change 1948-1994</a:t>
            </a:r>
            <a:br>
              <a:rPr lang="en-US" altLang="en-US" sz="4000"/>
            </a:br>
            <a:r>
              <a:rPr lang="en-US" altLang="en-US" sz="4000"/>
              <a:t>(Zald)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0DD1D7BD-5B4F-302F-E538-7ADB109ABEB7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68B8A086-0526-E239-275F-7DAE6DE0F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248400"/>
            <a:ext cx="838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1948</a:t>
            </a:r>
            <a:r>
              <a:rPr lang="en-US" altLang="en-US"/>
              <a:t>—293 acres </a:t>
            </a:r>
            <a:r>
              <a:rPr lang="en-US" altLang="en-US" b="1"/>
              <a:t>1994</a:t>
            </a:r>
            <a:r>
              <a:rPr lang="en-US" altLang="en-US"/>
              <a:t>—191 acres; 94% of the change was bald to forest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AF58973-AA2E-9C43-6D60-A1E04C0C1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Peak NAIP imagery 2003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6DB5A5C2-2426-B6F0-9C97-C6EB59E9B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3533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>
            <a:extLst>
              <a:ext uri="{FF2B5EF4-FFF2-40B4-BE49-F238E27FC236}">
                <a16:creationId xmlns:a16="http://schemas.microsoft.com/office/drawing/2014/main" id="{A9CA16EA-7A42-CE38-0724-7A2942626E8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z="2800"/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37904E29-1198-627D-D3B1-F98FFDF2612E}"/>
              </a:ext>
            </a:extLst>
          </p:cNvPr>
          <p:cNvPicPr>
            <a:picLocks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28600"/>
            <a:ext cx="3778250" cy="3581400"/>
          </a:xfrm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C9792D45-D964-0ACA-BB07-F2CC81F51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8387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 Box 8">
            <a:extLst>
              <a:ext uri="{FF2B5EF4-FFF2-40B4-BE49-F238E27FC236}">
                <a16:creationId xmlns:a16="http://schemas.microsoft.com/office/drawing/2014/main" id="{256B97A0-E0E8-E2EA-1265-64CBC34D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1143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1969—Trek impact</a:t>
            </a: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B02D064D-8BD7-F04F-5ECA-2C9215A54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96240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1984-Trek meadow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5751062-3E62-433C-5B89-28A06ADED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Magee: controls on encroachment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1F86D9E-F37A-ECDE-471F-DF01636F2D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Good establishment years: water content of spring snow pack, amount/distribution of summer precip; seed availability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Good survival: (depends on aspect, etc.)-late lying snow and/or late summer precip for dry types; moister cooler sites liked  low spring snow water content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Hypotheses: 1) fir establishment enhanced on edges from decreased herbaceous competition due to shading and root competition;   2) deterioration of sod/herbaceous litter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F0B37CB-7A8C-4D11-8167-B560D3B14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 disturbance trumps?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9BC70B9-5363-C474-5E04-F404682A34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Human influence affects encroachment rates</a:t>
            </a:r>
          </a:p>
          <a:p>
            <a:r>
              <a:rPr lang="en-US" altLang="en-US"/>
              <a:t>What would removing existing edge trees do? </a:t>
            </a:r>
          </a:p>
          <a:p>
            <a:r>
              <a:rPr lang="en-US" altLang="en-US"/>
              <a:t>How do we encourage reestablishment of the meadow vegetation in reclaimed edges?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>
            <a:extLst>
              <a:ext uri="{FF2B5EF4-FFF2-40B4-BE49-F238E27FC236}">
                <a16:creationId xmlns:a16="http://schemas.microsoft.com/office/drawing/2014/main" id="{91754A8E-416D-8BF3-1712-28B6373C8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Marys Peak: Siuslaw NF, Salem BLM, City of Corvallis</a:t>
            </a:r>
          </a:p>
        </p:txBody>
      </p:sp>
      <p:graphicFrame>
        <p:nvGraphicFramePr>
          <p:cNvPr id="41988" name="Object 4">
            <a:extLst>
              <a:ext uri="{FF2B5EF4-FFF2-40B4-BE49-F238E27FC236}">
                <a16:creationId xmlns:a16="http://schemas.microsoft.com/office/drawing/2014/main" id="{B21DB34F-2C29-11F4-3BF7-10C56BBD13F7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643063" y="1600200"/>
          <a:ext cx="585787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Exch.Document.7">
                  <p:embed/>
                </p:oleObj>
              </mc:Choice>
              <mc:Fallback>
                <p:oleObj name="Acrobat Document" r:id="rId2" imgW="7543800" imgH="58293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1600200"/>
                        <a:ext cx="585787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Text Box 7">
            <a:extLst>
              <a:ext uri="{FF2B5EF4-FFF2-40B4-BE49-F238E27FC236}">
                <a16:creationId xmlns:a16="http://schemas.microsoft.com/office/drawing/2014/main" id="{1902EA9A-4CB4-F0F6-FC61-F2679988C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172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Photo 2008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>
            <a:extLst>
              <a:ext uri="{FF2B5EF4-FFF2-40B4-BE49-F238E27FC236}">
                <a16:creationId xmlns:a16="http://schemas.microsoft.com/office/drawing/2014/main" id="{84C34A6A-4167-2ABD-9934-E4EA88E990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Mechanisms of invasion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5AADBEF1-7A76-6FED-C676-0BBE1383B704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524000"/>
            <a:ext cx="4038600" cy="4525963"/>
          </a:xfrm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47690F1F-8BC8-96AB-0A68-E3455B038328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00200"/>
            <a:ext cx="1752600" cy="2185988"/>
          </a:xfrm>
        </p:spPr>
      </p:pic>
      <p:pic>
        <p:nvPicPr>
          <p:cNvPr id="25607" name="Picture 7">
            <a:extLst>
              <a:ext uri="{FF2B5EF4-FFF2-40B4-BE49-F238E27FC236}">
                <a16:creationId xmlns:a16="http://schemas.microsoft.com/office/drawing/2014/main" id="{A660B578-9C83-4505-8680-D832504E472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886200"/>
            <a:ext cx="1752600" cy="2187575"/>
          </a:xfrm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B55FB256-1700-BFE9-B5F4-5DDA57B2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676400"/>
            <a:ext cx="221456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9" name="Text Box 9">
            <a:extLst>
              <a:ext uri="{FF2B5EF4-FFF2-40B4-BE49-F238E27FC236}">
                <a16:creationId xmlns:a16="http://schemas.microsoft.com/office/drawing/2014/main" id="{E8D68213-17F9-80E6-E122-5F7BF5C02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218113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The rope tow as pilot tree example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8B561CF5-8D18-FB3E-1273-99BCBC8B0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0198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1948</a:t>
            </a: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A5449701-3FE7-3A36-4B33-571FBFB1A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2954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1969</a:t>
            </a:r>
          </a:p>
        </p:txBody>
      </p:sp>
      <p:sp>
        <p:nvSpPr>
          <p:cNvPr id="25612" name="Text Box 12">
            <a:extLst>
              <a:ext uri="{FF2B5EF4-FFF2-40B4-BE49-F238E27FC236}">
                <a16:creationId xmlns:a16="http://schemas.microsoft.com/office/drawing/2014/main" id="{FBFE3FDC-581D-E106-2580-C403253EC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01980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1994</a:t>
            </a:r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6C848F69-BA1F-261B-3698-BCD9BF821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3716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2003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C626FDB-1EE8-06BD-A7B4-4B94F6656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Upper end of “rope tow” noble line 2009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554451D2-02BB-1C8E-2A49-906AFB1DCADE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0356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AA14E8EE-726A-247A-9CE1-49FD167660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Tree islands—some pruning evident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6794E3F7-FC92-DE08-931F-3A685A8B392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C48B9B6-F15E-47FC-0ADF-093B21C3A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Tree island and evidence of island spread (removed 2006-7)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1315B622-DDB1-710E-3C2E-7A5F30E43455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6C4EE52-E821-586A-9CC7-E78980870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Young nobles at play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45B4C086-BD4E-6DB0-0173-0F9E52605FA7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401027A-8752-70BC-A7A2-5FD36E8A6B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Forest edge pushed back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6066179C-1FB5-6234-A3A7-52FE049BCE43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3E28023-3928-67D4-60A8-77CE679F1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Appendix meadow tree encroachment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50D61D3C-9CF7-CC5F-5380-FD6EC8564BA7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BB42251-FC49-8364-E6F6-630F90CF5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Road effects pinch Trek from West Slope meadows on BLM ownership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C7E021A8-FDA4-1C58-32E5-E182D79B9628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9">
            <a:extLst>
              <a:ext uri="{FF2B5EF4-FFF2-40B4-BE49-F238E27FC236}">
                <a16:creationId xmlns:a16="http://schemas.microsoft.com/office/drawing/2014/main" id="{9582FF6A-4EDB-2B37-C6FB-C9CF00652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/>
          <a:lstStyle/>
          <a:p>
            <a:r>
              <a:rPr lang="en-US" altLang="en-US"/>
              <a:t>Push back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id="{BEEBC449-A443-9D3F-B2DB-28D312E79AC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46238"/>
            <a:ext cx="4038600" cy="4525962"/>
          </a:xfrm>
        </p:spPr>
        <p:txBody>
          <a:bodyPr/>
          <a:lstStyle/>
          <a:p>
            <a:r>
              <a:rPr lang="en-US" altLang="en-US" sz="2800"/>
              <a:t>Burn piles from branches/small boles from encroaching noble firs</a:t>
            </a:r>
          </a:p>
          <a:p>
            <a:r>
              <a:rPr lang="en-US" altLang="en-US" sz="2800"/>
              <a:t>Seeded with native fescue collected at the Peak</a:t>
            </a:r>
          </a:p>
          <a:p>
            <a:r>
              <a:rPr lang="en-US" altLang="en-US" sz="2800"/>
              <a:t>Success variable</a:t>
            </a:r>
          </a:p>
        </p:txBody>
      </p:sp>
      <p:sp>
        <p:nvSpPr>
          <p:cNvPr id="12299" name="Rectangle 11">
            <a:extLst>
              <a:ext uri="{FF2B5EF4-FFF2-40B4-BE49-F238E27FC236}">
                <a16:creationId xmlns:a16="http://schemas.microsoft.com/office/drawing/2014/main" id="{3A770CC1-7E54-8489-95E8-ACF8C9168560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US" altLang="en-US" sz="2400"/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id="{64526834-4A33-0874-2438-BB3F2BE92C62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US" altLang="en-US" sz="2400"/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DC727489-B2F8-F3EB-7DCC-DB5B0A5DE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5C440C11-445B-75A7-4A28-41642D4D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4805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7C405E1E-3106-5B9D-99CE-BF26514CD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819400" cy="1143000"/>
          </a:xfrm>
        </p:spPr>
        <p:txBody>
          <a:bodyPr/>
          <a:lstStyle/>
          <a:p>
            <a:r>
              <a:rPr lang="en-US" altLang="en-US"/>
              <a:t>Monitoring</a:t>
            </a: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F8755685-16BC-F6F9-DCDF-7945D6CA94B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38600" y="4572000"/>
            <a:ext cx="4038600" cy="1935163"/>
          </a:xfrm>
        </p:spPr>
        <p:txBody>
          <a:bodyPr/>
          <a:lstStyle/>
          <a:p>
            <a:r>
              <a:rPr lang="en-US" altLang="en-US" sz="2400"/>
              <a:t>Other species begin to establish—faster in unburned plots—weedy rumex the clear winner, but natives edge in</a:t>
            </a:r>
          </a:p>
        </p:txBody>
      </p:sp>
      <p:pic>
        <p:nvPicPr>
          <p:cNvPr id="19463" name="Picture 7">
            <a:extLst>
              <a:ext uri="{FF2B5EF4-FFF2-40B4-BE49-F238E27FC236}">
                <a16:creationId xmlns:a16="http://schemas.microsoft.com/office/drawing/2014/main" id="{D2893782-7E94-D344-4E22-F264C7B2E3DD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32038"/>
            <a:ext cx="3394075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8">
            <a:extLst>
              <a:ext uri="{FF2B5EF4-FFF2-40B4-BE49-F238E27FC236}">
                <a16:creationId xmlns:a16="http://schemas.microsoft.com/office/drawing/2014/main" id="{83620724-09F3-01C8-B8BE-27215A1E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 Box 9">
            <a:extLst>
              <a:ext uri="{FF2B5EF4-FFF2-40B4-BE49-F238E27FC236}">
                <a16:creationId xmlns:a16="http://schemas.microsoft.com/office/drawing/2014/main" id="{253DC9CA-1F9D-377B-03B4-08FAC3DFD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2007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773A41E9-3423-590A-181C-7245DCE37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2672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2008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54EC6C4-011A-C4BE-AC96-FED02CD0A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910109D-2C4A-AA4A-F5AC-80BD78BAF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92064D51-AA48-805F-D288-6EF93A82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3B64F14-BC02-AD04-8720-41B6EF1F2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3048000" cy="1143000"/>
          </a:xfrm>
        </p:spPr>
        <p:txBody>
          <a:bodyPr/>
          <a:lstStyle/>
          <a:p>
            <a:r>
              <a:rPr lang="en-US" altLang="en-US" sz="4000"/>
              <a:t>Monitoring ’06-’08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421E1C28-9E37-4471-9A28-A096D451AE7B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514600"/>
            <a:ext cx="3860800" cy="3886200"/>
          </a:xfrm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F78F3764-5974-A5AF-22CF-01371E88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04800"/>
            <a:ext cx="4667250" cy="62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BB441F5A-25E8-F263-6996-F2615E24B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00" y="1600200"/>
            <a:ext cx="2971800" cy="838200"/>
          </a:xfrm>
        </p:spPr>
        <p:txBody>
          <a:bodyPr/>
          <a:lstStyle/>
          <a:p>
            <a:r>
              <a:rPr lang="en-US" altLang="en-US"/>
              <a:t>Uphill battle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24DE4E03-6CDD-11F6-4B0F-BBFE2FB4C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4000"/>
            <a:ext cx="49530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110FB3E-9EE2-E363-89EE-26C141612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8077200" cy="792162"/>
          </a:xfrm>
        </p:spPr>
        <p:txBody>
          <a:bodyPr/>
          <a:lstStyle/>
          <a:p>
            <a:r>
              <a:rPr lang="en-US" altLang="en-US"/>
              <a:t>So much work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8957F8A-3396-5B38-15B3-2886C045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533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B09B9E3-F84A-7A9E-EC3C-E0A2F9C24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Marys Peak future?</a:t>
            </a:r>
            <a:br>
              <a:rPr lang="en-US" altLang="en-US" sz="4000"/>
            </a:br>
            <a:r>
              <a:rPr lang="en-US" altLang="en-US" sz="4000"/>
              <a:t> reconnected and stabilized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9935478-0D57-A88A-FB99-AA39B984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367713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E6CAA33-455D-6838-800C-07FDADCCA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33F7FB5-9529-4E7A-8148-86617FF8F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B6B954D-ECE7-A54B-5B05-4CB396553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47C895A-54BA-0DB7-654F-EE70B0B9F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1937 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B6ABD1DC-543E-9DEE-C0D9-3D435EDD5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3425"/>
            <a:ext cx="8610600" cy="36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C58FB36-933F-B180-95B8-85E085506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0" y="3505200"/>
            <a:ext cx="2971800" cy="2925763"/>
          </a:xfrm>
        </p:spPr>
        <p:txBody>
          <a:bodyPr/>
          <a:lstStyle/>
          <a:p>
            <a:r>
              <a:rPr lang="en-US" altLang="en-US" sz="4000"/>
              <a:t>Fire lookout to cold war air defense installation 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428C4AA-D369-E3AF-B302-2A88B3772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5105400"/>
            <a:ext cx="4495800" cy="10207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400"/>
              <a:t>1941 Soldiers from Camp Adair visit the lookout on Marys Peak. The lookout was begun by the CCC, and completed in 1941—Benton County Historical Museum</a:t>
            </a:r>
          </a:p>
        </p:txBody>
      </p:sp>
      <p:pic>
        <p:nvPicPr>
          <p:cNvPr id="28677" name="Picture 5">
            <a:extLst>
              <a:ext uri="{FF2B5EF4-FFF2-40B4-BE49-F238E27FC236}">
                <a16:creationId xmlns:a16="http://schemas.microsoft.com/office/drawing/2014/main" id="{AF72DEB7-0580-B9F0-A3EA-857DB89D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5181600" cy="45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>
            <a:extLst>
              <a:ext uri="{FF2B5EF4-FFF2-40B4-BE49-F238E27FC236}">
                <a16:creationId xmlns:a16="http://schemas.microsoft.com/office/drawing/2014/main" id="{569BA00B-E7D4-E32C-93F4-5D040490C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Marys Peak: recreation resource 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6E4BD649-CA05-73F2-D566-24CB5EFE5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5503863" cy="34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B7F75E91-32A4-3CFD-611D-90C4ED4CA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292893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Text Box 9">
            <a:extLst>
              <a:ext uri="{FF2B5EF4-FFF2-40B4-BE49-F238E27FC236}">
                <a16:creationId xmlns:a16="http://schemas.microsoft.com/office/drawing/2014/main" id="{5DAFF6CC-A020-3D4A-1C9C-BAD208CD3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491288"/>
            <a:ext cx="5867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Photos courtesy Jim Holroyd, Siuslaw NF dispatcher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Aerial view of Marys Peak, Benton County, OR">
            <a:extLst>
              <a:ext uri="{FF2B5EF4-FFF2-40B4-BE49-F238E27FC236}">
                <a16:creationId xmlns:a16="http://schemas.microsoft.com/office/drawing/2014/main" id="{A7AFDC58-23EF-9E97-9688-BE455249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924800" cy="52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Text Box 6">
            <a:extLst>
              <a:ext uri="{FF2B5EF4-FFF2-40B4-BE49-F238E27FC236}">
                <a16:creationId xmlns:a16="http://schemas.microsoft.com/office/drawing/2014/main" id="{E10EED03-B798-28E6-7D7D-76572B1D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626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Marys Peak circa 1950: Benton County Historical Museum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B80AFE5-579E-B453-8E4A-806F1A317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altLang="en-US" sz="4000"/>
              <a:t>Useful facts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419CF8F-9453-0D59-6523-1DEAD528B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/>
              <a:t>Highest point of the Coast Range (4097’)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Lower temperature, high precipitation (&gt;120”/yr), high wind—snow pattern critical for invasion controls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Basaltic sill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Key research into meadow dynamics on Marys Peak from OSU graduate students Teresa Magee (1985 Invasion by Trees into a Grassy Bald on Marys Peak, Oregon Coast Range) and Billy Snow (1984 Plant communities of the Grassy Balds of Marys Peak, Oregon) 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South and southwest slopes of the peak burned in 1932, did not reach the meadows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Four major meadow communities (Snow)</a:t>
            </a:r>
            <a:r>
              <a:rPr lang="en-US" altLang="en-US" sz="1800" i="1"/>
              <a:t> Festuca/rubra/Agrostisdiegoensis/Carex californica;Senecio triangularis(S. triangulars, Lupinus albicaulis, grsses, sedges); Iris tenax (I. tenax, Fragaria virginiana, Maithemum stellata, Viola adunca, Festuca rubra, Carex californica); </a:t>
            </a:r>
            <a:r>
              <a:rPr lang="en-US" altLang="en-US" sz="1800"/>
              <a:t>rock garden</a:t>
            </a:r>
            <a:r>
              <a:rPr lang="en-US" altLang="en-US" sz="1800" i="1"/>
              <a:t> (Penstemon cardwellii, Phlos diffusa, Lomatiium martindali)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Other components: noble fir stand, Douglas fir coming up from below, vine maple on west and south sides of the Peak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829603D3-09F0-F841-2F79-E28B404C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A9E7A25-25AE-0244-9EA3-446CC11744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Marys Peak 1948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184A7FA-8C97-325A-C006-A3E532BF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553200" cy="44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0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E3E5C"/>
        </a:dk1>
        <a:lt1>
          <a:srgbClr val="FFFFFF"/>
        </a:lt1>
        <a:dk2>
          <a:srgbClr val="3366C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DB8E2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3E3E5C"/>
        </a:dk1>
        <a:lt1>
          <a:srgbClr val="FFFFFF"/>
        </a:lt1>
        <a:dk2>
          <a:srgbClr val="FFFF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FFFF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3E3E5C"/>
        </a:dk1>
        <a:lt1>
          <a:srgbClr val="FFFFFF"/>
        </a:lt1>
        <a:dk2>
          <a:srgbClr val="336600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DB8A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611</Words>
  <Application>Microsoft Office PowerPoint</Application>
  <PresentationFormat>On-screen Show (4:3)</PresentationFormat>
  <Paragraphs>62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Default Design</vt:lpstr>
      <vt:lpstr>Adobe Acrobat Document</vt:lpstr>
      <vt:lpstr>PowerPoint Presentation</vt:lpstr>
      <vt:lpstr>Marys Peak: Siuslaw NF, Salem BLM, City of Corvallis</vt:lpstr>
      <vt:lpstr>PowerPoint Presentation</vt:lpstr>
      <vt:lpstr>1937 </vt:lpstr>
      <vt:lpstr>Fire lookout to cold war air defense installation </vt:lpstr>
      <vt:lpstr>Marys Peak: recreation resource </vt:lpstr>
      <vt:lpstr>PowerPoint Presentation</vt:lpstr>
      <vt:lpstr>Useful facts</vt:lpstr>
      <vt:lpstr>Marys Peak 1948</vt:lpstr>
      <vt:lpstr>Forest meadow edge 2009</vt:lpstr>
      <vt:lpstr>Noble fir stand: unique in the Coast Range. The Scenic Botanic Area designation recognized both forest and meadow for conservation </vt:lpstr>
      <vt:lpstr>Meadow/forest 1948 (Zald)</vt:lpstr>
      <vt:lpstr>Marys Peak 1994</vt:lpstr>
      <vt:lpstr>Marys Peak 1994 (Zald) </vt:lpstr>
      <vt:lpstr>Marys Peak change 1948-1994 (Zald)</vt:lpstr>
      <vt:lpstr>Peak NAIP imagery 2003</vt:lpstr>
      <vt:lpstr>PowerPoint Presentation</vt:lpstr>
      <vt:lpstr>Magee: controls on encroachment</vt:lpstr>
      <vt:lpstr>But disturbance trumps?</vt:lpstr>
      <vt:lpstr>Mechanisms of invasion</vt:lpstr>
      <vt:lpstr>Upper end of “rope tow” noble line 2009</vt:lpstr>
      <vt:lpstr>Tree islands—some pruning evident</vt:lpstr>
      <vt:lpstr>Tree island and evidence of island spread (removed 2006-7)</vt:lpstr>
      <vt:lpstr>Young nobles at play</vt:lpstr>
      <vt:lpstr>Forest edge pushed back</vt:lpstr>
      <vt:lpstr>Appendix meadow tree encroachment</vt:lpstr>
      <vt:lpstr>Road effects pinch Trek from West Slope meadows on BLM ownership</vt:lpstr>
      <vt:lpstr>Push back</vt:lpstr>
      <vt:lpstr>Monitoring</vt:lpstr>
      <vt:lpstr>Monitoring ’06-’08</vt:lpstr>
      <vt:lpstr>PowerPoint Presentation</vt:lpstr>
      <vt:lpstr>So much work</vt:lpstr>
      <vt:lpstr>Marys Peak future?  reconnected and stabilized</vt:lpstr>
      <vt:lpstr>PowerPoint Presentation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Marys Peak Coastal Bald: Siuslaw NF</dc:title>
  <dc:creator>FSDefaultUser</dc:creator>
  <cp:lastModifiedBy>Lum-Naihe, Christof Jurh duk - FS, AZ</cp:lastModifiedBy>
  <cp:revision>17</cp:revision>
  <dcterms:created xsi:type="dcterms:W3CDTF">2009-07-10T17:45:42Z</dcterms:created>
  <dcterms:modified xsi:type="dcterms:W3CDTF">2025-08-04T18:32:35Z</dcterms:modified>
</cp:coreProperties>
</file>