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57" r:id="rId2"/>
    <p:sldId id="258" r:id="rId3"/>
    <p:sldId id="259" r:id="rId4"/>
    <p:sldId id="260" r:id="rId5"/>
    <p:sldId id="263" r:id="rId6"/>
    <p:sldId id="291" r:id="rId7"/>
    <p:sldId id="265" r:id="rId8"/>
    <p:sldId id="341" r:id="rId9"/>
    <p:sldId id="292" r:id="rId10"/>
    <p:sldId id="295" r:id="rId11"/>
    <p:sldId id="325" r:id="rId12"/>
    <p:sldId id="298" r:id="rId13"/>
    <p:sldId id="268" r:id="rId14"/>
    <p:sldId id="296" r:id="rId15"/>
    <p:sldId id="297" r:id="rId16"/>
    <p:sldId id="321" r:id="rId17"/>
    <p:sldId id="337" r:id="rId18"/>
    <p:sldId id="338" r:id="rId19"/>
    <p:sldId id="342" r:id="rId20"/>
    <p:sldId id="339" r:id="rId21"/>
    <p:sldId id="340" r:id="rId22"/>
    <p:sldId id="270" r:id="rId23"/>
    <p:sldId id="271" r:id="rId24"/>
    <p:sldId id="304" r:id="rId25"/>
    <p:sldId id="305" r:id="rId26"/>
    <p:sldId id="307" r:id="rId27"/>
    <p:sldId id="308" r:id="rId28"/>
    <p:sldId id="309" r:id="rId29"/>
    <p:sldId id="310" r:id="rId30"/>
    <p:sldId id="312" r:id="rId31"/>
    <p:sldId id="313" r:id="rId32"/>
    <p:sldId id="314" r:id="rId33"/>
    <p:sldId id="315" r:id="rId34"/>
    <p:sldId id="316" r:id="rId35"/>
    <p:sldId id="317" r:id="rId36"/>
    <p:sldId id="318" r:id="rId37"/>
    <p:sldId id="320" r:id="rId3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anose="030F0702030302020204" pitchFamily="66" charset="0"/>
        <a:ea typeface="+mn-ea"/>
        <a:cs typeface="+mn-cs"/>
      </a:defRPr>
    </a:lvl5pPr>
    <a:lvl6pPr marL="2286000" algn="l" defTabSz="914400" rtl="0" eaLnBrk="1" latinLnBrk="0" hangingPunct="1">
      <a:defRPr sz="3200" kern="1200">
        <a:solidFill>
          <a:schemeClr val="tx1"/>
        </a:solidFill>
        <a:latin typeface="Comic Sans MS" panose="030F0702030302020204" pitchFamily="66" charset="0"/>
        <a:ea typeface="+mn-ea"/>
        <a:cs typeface="+mn-cs"/>
      </a:defRPr>
    </a:lvl6pPr>
    <a:lvl7pPr marL="2743200" algn="l" defTabSz="914400" rtl="0" eaLnBrk="1" latinLnBrk="0" hangingPunct="1">
      <a:defRPr sz="3200" kern="1200">
        <a:solidFill>
          <a:schemeClr val="tx1"/>
        </a:solidFill>
        <a:latin typeface="Comic Sans MS" panose="030F0702030302020204" pitchFamily="66" charset="0"/>
        <a:ea typeface="+mn-ea"/>
        <a:cs typeface="+mn-cs"/>
      </a:defRPr>
    </a:lvl7pPr>
    <a:lvl8pPr marL="3200400" algn="l" defTabSz="914400" rtl="0" eaLnBrk="1" latinLnBrk="0" hangingPunct="1">
      <a:defRPr sz="3200" kern="1200">
        <a:solidFill>
          <a:schemeClr val="tx1"/>
        </a:solidFill>
        <a:latin typeface="Comic Sans MS" panose="030F0702030302020204" pitchFamily="66" charset="0"/>
        <a:ea typeface="+mn-ea"/>
        <a:cs typeface="+mn-cs"/>
      </a:defRPr>
    </a:lvl8pPr>
    <a:lvl9pPr marL="3657600" algn="l" defTabSz="914400" rtl="0" eaLnBrk="1" latinLnBrk="0" hangingPunct="1">
      <a:defRPr sz="32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FA1"/>
    <a:srgbClr val="FFFFCC"/>
    <a:srgbClr val="00FFCC"/>
    <a:srgbClr val="00CC99"/>
    <a:srgbClr val="99FFCC"/>
    <a:srgbClr val="FFFF00"/>
    <a:srgbClr val="33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2316" autoAdjust="0"/>
  </p:normalViewPr>
  <p:slideViewPr>
    <p:cSldViewPr>
      <p:cViewPr>
        <p:scale>
          <a:sx n="66" d="100"/>
          <a:sy n="66" d="100"/>
        </p:scale>
        <p:origin x="-6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7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266B3E4-27FB-6915-8788-2C4CF53DB59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1267" name="Rectangle 3">
            <a:extLst>
              <a:ext uri="{FF2B5EF4-FFF2-40B4-BE49-F238E27FC236}">
                <a16:creationId xmlns:a16="http://schemas.microsoft.com/office/drawing/2014/main" id="{D0455341-5C2F-FE63-ACBC-9B365F259E4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ltLang="en-US"/>
          </a:p>
        </p:txBody>
      </p:sp>
      <p:sp>
        <p:nvSpPr>
          <p:cNvPr id="11268" name="Rectangle 4">
            <a:extLst>
              <a:ext uri="{FF2B5EF4-FFF2-40B4-BE49-F238E27FC236}">
                <a16:creationId xmlns:a16="http://schemas.microsoft.com/office/drawing/2014/main" id="{2C727BFE-357B-262B-D3A5-5BB46BC7D04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0A520CD0-778D-A715-4697-A3E3C81F8E3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a:extLst>
              <a:ext uri="{FF2B5EF4-FFF2-40B4-BE49-F238E27FC236}">
                <a16:creationId xmlns:a16="http://schemas.microsoft.com/office/drawing/2014/main" id="{108D0C0D-21DF-9F6D-8F9A-FDD3036A172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ltLang="en-US"/>
          </a:p>
        </p:txBody>
      </p:sp>
      <p:sp>
        <p:nvSpPr>
          <p:cNvPr id="11271" name="Rectangle 7">
            <a:extLst>
              <a:ext uri="{FF2B5EF4-FFF2-40B4-BE49-F238E27FC236}">
                <a16:creationId xmlns:a16="http://schemas.microsoft.com/office/drawing/2014/main" id="{2D7F8D81-79B7-E396-B266-7441D0A4100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C3B9D06-2AD0-44C4-B122-BD95D73F9BD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69A111-53F8-EC85-9027-838FB9C4EE33}"/>
              </a:ext>
            </a:extLst>
          </p:cNvPr>
          <p:cNvSpPr>
            <a:spLocks noGrp="1" noChangeArrowheads="1"/>
          </p:cNvSpPr>
          <p:nvPr>
            <p:ph type="sldNum" sz="quarter" idx="5"/>
          </p:nvPr>
        </p:nvSpPr>
        <p:spPr>
          <a:ln/>
        </p:spPr>
        <p:txBody>
          <a:bodyPr/>
          <a:lstStyle/>
          <a:p>
            <a:fld id="{8ABF4AC1-F4FD-45D5-9DAD-4F1922441624}" type="slidenum">
              <a:rPr lang="en-US" altLang="en-US"/>
              <a:pPr/>
              <a:t>3</a:t>
            </a:fld>
            <a:endParaRPr lang="en-US" altLang="en-US"/>
          </a:p>
        </p:txBody>
      </p:sp>
      <p:sp>
        <p:nvSpPr>
          <p:cNvPr id="141314" name="Rectangle 2">
            <a:extLst>
              <a:ext uri="{FF2B5EF4-FFF2-40B4-BE49-F238E27FC236}">
                <a16:creationId xmlns:a16="http://schemas.microsoft.com/office/drawing/2014/main" id="{03CD4BD8-5208-2133-3EE0-2A856976363A}"/>
              </a:ext>
            </a:extLst>
          </p:cNvPr>
          <p:cNvSpPr>
            <a:spLocks noChangeArrowheads="1" noTextEdit="1"/>
          </p:cNvSpPr>
          <p:nvPr>
            <p:ph type="sldImg"/>
          </p:nvPr>
        </p:nvSpPr>
        <p:spPr>
          <a:ln/>
        </p:spPr>
      </p:sp>
      <p:sp>
        <p:nvSpPr>
          <p:cNvPr id="141315" name="Rectangle 3">
            <a:extLst>
              <a:ext uri="{FF2B5EF4-FFF2-40B4-BE49-F238E27FC236}">
                <a16:creationId xmlns:a16="http://schemas.microsoft.com/office/drawing/2014/main" id="{79254223-113F-3D97-3ACA-EE203D3DE5D5}"/>
              </a:ext>
            </a:extLst>
          </p:cNvPr>
          <p:cNvSpPr>
            <a:spLocks noGrp="1" noChangeArrowheads="1"/>
          </p:cNvSpPr>
          <p:nvPr>
            <p:ph type="body" idx="1"/>
          </p:nvPr>
        </p:nvSpPr>
        <p:spPr/>
        <p:txBody>
          <a:bodyPr/>
          <a:lstStyle/>
          <a:p>
            <a:r>
              <a:rPr lang="en-US" altLang="en-US"/>
              <a:t>Structural Features of Songbird Habitat that may be influenced by thinning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AD9907-F20B-E8C0-4889-5B800F4C4599}"/>
              </a:ext>
            </a:extLst>
          </p:cNvPr>
          <p:cNvSpPr>
            <a:spLocks noGrp="1" noChangeArrowheads="1"/>
          </p:cNvSpPr>
          <p:nvPr>
            <p:ph type="sldNum" sz="quarter" idx="5"/>
          </p:nvPr>
        </p:nvSpPr>
        <p:spPr>
          <a:ln/>
        </p:spPr>
        <p:txBody>
          <a:bodyPr/>
          <a:lstStyle/>
          <a:p>
            <a:fld id="{D0B8D787-32A5-4577-98EA-CD37E2753288}" type="slidenum">
              <a:rPr lang="en-US" altLang="en-US"/>
              <a:pPr/>
              <a:t>17</a:t>
            </a:fld>
            <a:endParaRPr lang="en-US" altLang="en-US"/>
          </a:p>
        </p:txBody>
      </p:sp>
      <p:sp>
        <p:nvSpPr>
          <p:cNvPr id="176130" name="Rectangle 2">
            <a:extLst>
              <a:ext uri="{FF2B5EF4-FFF2-40B4-BE49-F238E27FC236}">
                <a16:creationId xmlns:a16="http://schemas.microsoft.com/office/drawing/2014/main" id="{65A35D53-32F7-CB95-24A5-2EF5EFB1138E}"/>
              </a:ext>
            </a:extLst>
          </p:cNvPr>
          <p:cNvSpPr>
            <a:spLocks noChangeArrowheads="1" noTextEdit="1"/>
          </p:cNvSpPr>
          <p:nvPr>
            <p:ph type="sldImg"/>
          </p:nvPr>
        </p:nvSpPr>
        <p:spPr>
          <a:ln/>
        </p:spPr>
      </p:sp>
      <p:sp>
        <p:nvSpPr>
          <p:cNvPr id="176131" name="Rectangle 3">
            <a:extLst>
              <a:ext uri="{FF2B5EF4-FFF2-40B4-BE49-F238E27FC236}">
                <a16:creationId xmlns:a16="http://schemas.microsoft.com/office/drawing/2014/main" id="{C8150E4B-D52E-D6EE-E9EA-709728DB9B0D}"/>
              </a:ext>
            </a:extLst>
          </p:cNvPr>
          <p:cNvSpPr>
            <a:spLocks noGrp="1" noChangeArrowheads="1"/>
          </p:cNvSpPr>
          <p:nvPr>
            <p:ph type="body" idx="1"/>
          </p:nvPr>
        </p:nvSpPr>
        <p:spPr/>
        <p:txBody>
          <a:bodyPr/>
          <a:lstStyle/>
          <a:p>
            <a:pPr marL="228600" indent="-228600"/>
            <a:r>
              <a:rPr lang="en-US" altLang="en-US"/>
              <a:t>Many species that had initially responded positively to thinning still had higher density, and species richness was still greater, in thinned than in unthinned stands at one decade after thinning. For some, e.g., HAFL, effect of thinning beginning to diminish</a:t>
            </a:r>
          </a:p>
          <a:p>
            <a:pPr marL="228600" indent="-228600"/>
            <a:endParaRPr lang="en-US" altLang="en-US"/>
          </a:p>
          <a:p>
            <a:pPr marL="228600" indent="-228600"/>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C3EE27-0FFD-D20C-34BC-300E35D729B3}"/>
              </a:ext>
            </a:extLst>
          </p:cNvPr>
          <p:cNvSpPr>
            <a:spLocks noGrp="1" noChangeArrowheads="1"/>
          </p:cNvSpPr>
          <p:nvPr>
            <p:ph type="sldNum" sz="quarter" idx="5"/>
          </p:nvPr>
        </p:nvSpPr>
        <p:spPr>
          <a:ln/>
        </p:spPr>
        <p:txBody>
          <a:bodyPr/>
          <a:lstStyle/>
          <a:p>
            <a:fld id="{8582DE0A-DE28-4835-AB70-95F6A21FEB10}" type="slidenum">
              <a:rPr lang="en-US" altLang="en-US"/>
              <a:pPr/>
              <a:t>18</a:t>
            </a:fld>
            <a:endParaRPr lang="en-US" altLang="en-US"/>
          </a:p>
        </p:txBody>
      </p:sp>
      <p:sp>
        <p:nvSpPr>
          <p:cNvPr id="178178" name="Rectangle 2">
            <a:extLst>
              <a:ext uri="{FF2B5EF4-FFF2-40B4-BE49-F238E27FC236}">
                <a16:creationId xmlns:a16="http://schemas.microsoft.com/office/drawing/2014/main" id="{1D592279-E261-55F0-3052-FAB5826A1DAC}"/>
              </a:ext>
            </a:extLst>
          </p:cNvPr>
          <p:cNvSpPr>
            <a:spLocks noChangeArrowheads="1" noTextEdit="1"/>
          </p:cNvSpPr>
          <p:nvPr>
            <p:ph type="sldImg"/>
          </p:nvPr>
        </p:nvSpPr>
        <p:spPr>
          <a:ln/>
        </p:spPr>
      </p:sp>
      <p:sp>
        <p:nvSpPr>
          <p:cNvPr id="178179" name="Rectangle 3">
            <a:extLst>
              <a:ext uri="{FF2B5EF4-FFF2-40B4-BE49-F238E27FC236}">
                <a16:creationId xmlns:a16="http://schemas.microsoft.com/office/drawing/2014/main" id="{B456E96F-078A-3FFD-D45A-6E0B0A9FE9B2}"/>
              </a:ext>
            </a:extLst>
          </p:cNvPr>
          <p:cNvSpPr>
            <a:spLocks noGrp="1" noChangeArrowheads="1"/>
          </p:cNvSpPr>
          <p:nvPr>
            <p:ph type="body" idx="1"/>
          </p:nvPr>
        </p:nvSpPr>
        <p:spPr/>
        <p:txBody>
          <a:bodyPr/>
          <a:lstStyle/>
          <a:p>
            <a:pPr marL="228600" indent="-228600"/>
            <a:r>
              <a:rPr lang="en-US" altLang="en-US"/>
              <a:t>The densities of three species (HEWA, SWTH, GCKI) with an initial negative response to thinning increased in thinned stands to levels above or comparable to those in unthinned stands (i.e., negative effects of thinning no longer indicated).</a:t>
            </a:r>
          </a:p>
          <a:p>
            <a:pPr marL="228600" indent="-228600"/>
            <a:r>
              <a:rPr lang="en-US" altLang="en-US"/>
              <a:t>Three species (WIWR, PSFL, HETH) with an initial negative response to thinning maintained lower densities in thinned than unthinned stands (i.e., negative effects of thinning persisted).</a:t>
            </a:r>
          </a:p>
          <a:p>
            <a:pPr marL="228600" indent="-228600"/>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F2276-EA78-DE4C-AF10-0964F9D53ED6}"/>
              </a:ext>
            </a:extLst>
          </p:cNvPr>
          <p:cNvSpPr>
            <a:spLocks noGrp="1" noChangeArrowheads="1"/>
          </p:cNvSpPr>
          <p:nvPr>
            <p:ph type="sldNum" sz="quarter" idx="5"/>
          </p:nvPr>
        </p:nvSpPr>
        <p:spPr>
          <a:ln/>
        </p:spPr>
        <p:txBody>
          <a:bodyPr/>
          <a:lstStyle/>
          <a:p>
            <a:fld id="{1939E4AF-0C72-4138-8EFD-F555D2BD725D}" type="slidenum">
              <a:rPr lang="en-US" altLang="en-US"/>
              <a:pPr/>
              <a:t>19</a:t>
            </a:fld>
            <a:endParaRPr lang="en-US" altLang="en-US"/>
          </a:p>
        </p:txBody>
      </p:sp>
      <p:sp>
        <p:nvSpPr>
          <p:cNvPr id="187394" name="Rectangle 2">
            <a:extLst>
              <a:ext uri="{FF2B5EF4-FFF2-40B4-BE49-F238E27FC236}">
                <a16:creationId xmlns:a16="http://schemas.microsoft.com/office/drawing/2014/main" id="{BEBAAB13-AFFC-9F8D-47B4-2797B80FB446}"/>
              </a:ext>
            </a:extLst>
          </p:cNvPr>
          <p:cNvSpPr>
            <a:spLocks noChangeArrowheads="1" noTextEdit="1"/>
          </p:cNvSpPr>
          <p:nvPr>
            <p:ph type="sldImg"/>
          </p:nvPr>
        </p:nvSpPr>
        <p:spPr>
          <a:ln/>
        </p:spPr>
      </p:sp>
      <p:sp>
        <p:nvSpPr>
          <p:cNvPr id="187395" name="Rectangle 3">
            <a:extLst>
              <a:ext uri="{FF2B5EF4-FFF2-40B4-BE49-F238E27FC236}">
                <a16:creationId xmlns:a16="http://schemas.microsoft.com/office/drawing/2014/main" id="{347BEBD2-FC9E-328F-8F38-5E57B8A5C138}"/>
              </a:ext>
            </a:extLst>
          </p:cNvPr>
          <p:cNvSpPr>
            <a:spLocks noGrp="1" noChangeArrowheads="1"/>
          </p:cNvSpPr>
          <p:nvPr>
            <p:ph type="body" idx="1"/>
          </p:nvPr>
        </p:nvSpPr>
        <p:spPr/>
        <p:txBody>
          <a:bodyPr/>
          <a:lstStyle/>
          <a:p>
            <a:r>
              <a:rPr lang="en-US" altLang="en-US"/>
              <a:t>Cumulative effects: decrease in density at stand level could add up to population declines if thinning implemented everywhere in landscape.</a:t>
            </a:r>
          </a:p>
          <a:p>
            <a:endParaRPr lang="en-US" altLang="en-US"/>
          </a:p>
          <a:p>
            <a:r>
              <a:rPr lang="en-US" altLang="en-US"/>
              <a:t>HETH is example of dense forest associate that needs unthinned refugia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90EADC-542F-E0AD-5BFD-2F5857FF5AC9}"/>
              </a:ext>
            </a:extLst>
          </p:cNvPr>
          <p:cNvSpPr>
            <a:spLocks noGrp="1" noChangeArrowheads="1"/>
          </p:cNvSpPr>
          <p:nvPr>
            <p:ph type="sldNum" sz="quarter" idx="5"/>
          </p:nvPr>
        </p:nvSpPr>
        <p:spPr>
          <a:ln/>
        </p:spPr>
        <p:txBody>
          <a:bodyPr/>
          <a:lstStyle/>
          <a:p>
            <a:fld id="{6FBCEEBD-84CC-4C35-9E5A-CD4F4DD50966}" type="slidenum">
              <a:rPr lang="en-US" altLang="en-US"/>
              <a:pPr/>
              <a:t>20</a:t>
            </a:fld>
            <a:endParaRPr lang="en-US" altLang="en-US"/>
          </a:p>
        </p:txBody>
      </p:sp>
      <p:sp>
        <p:nvSpPr>
          <p:cNvPr id="180226" name="Rectangle 2">
            <a:extLst>
              <a:ext uri="{FF2B5EF4-FFF2-40B4-BE49-F238E27FC236}">
                <a16:creationId xmlns:a16="http://schemas.microsoft.com/office/drawing/2014/main" id="{922FC6F6-4F34-767C-06E7-7F6FD64FFC90}"/>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4A941B3D-B403-AF2A-079B-56D30964AB48}"/>
              </a:ext>
            </a:extLst>
          </p:cNvPr>
          <p:cNvSpPr>
            <a:spLocks noGrp="1" noChangeArrowheads="1"/>
          </p:cNvSpPr>
          <p:nvPr>
            <p:ph type="body" idx="1"/>
          </p:nvPr>
        </p:nvSpPr>
        <p:spPr/>
        <p:txBody>
          <a:bodyPr/>
          <a:lstStyle/>
          <a:p>
            <a:r>
              <a:rPr lang="en-US" altLang="en-US"/>
              <a:t>Our results indicate that the effects of thinning on forest structure were still evident at one decade after thinning, even if a difference in canopy closure between Light thin and unthinned treatments was no longer detectable. This highlights the importance of directly measuring wildlife response to management activities, rather than using habitat surrogates.</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602035-42F6-4863-504B-6A0D3A6B328B}"/>
              </a:ext>
            </a:extLst>
          </p:cNvPr>
          <p:cNvSpPr>
            <a:spLocks noGrp="1" noChangeArrowheads="1"/>
          </p:cNvSpPr>
          <p:nvPr>
            <p:ph type="sldNum" sz="quarter" idx="5"/>
          </p:nvPr>
        </p:nvSpPr>
        <p:spPr>
          <a:ln/>
        </p:spPr>
        <p:txBody>
          <a:bodyPr/>
          <a:lstStyle/>
          <a:p>
            <a:fld id="{443E900C-64FD-4103-8008-1AD1E979630F}" type="slidenum">
              <a:rPr lang="en-US" altLang="en-US"/>
              <a:pPr/>
              <a:t>21</a:t>
            </a:fld>
            <a:endParaRPr lang="en-US" altLang="en-US"/>
          </a:p>
        </p:txBody>
      </p:sp>
      <p:sp>
        <p:nvSpPr>
          <p:cNvPr id="182274" name="Rectangle 2">
            <a:extLst>
              <a:ext uri="{FF2B5EF4-FFF2-40B4-BE49-F238E27FC236}">
                <a16:creationId xmlns:a16="http://schemas.microsoft.com/office/drawing/2014/main" id="{F26F7746-84CF-9CD9-607A-E2862E619AEE}"/>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A2F05073-D0B4-D5B5-6AFE-8B19394609AA}"/>
              </a:ext>
            </a:extLst>
          </p:cNvPr>
          <p:cNvSpPr>
            <a:spLocks noGrp="1" noChangeArrowheads="1"/>
          </p:cNvSpPr>
          <p:nvPr>
            <p:ph type="body" idx="1"/>
          </p:nvPr>
        </p:nvSpPr>
        <p:spPr>
          <a:xfrm>
            <a:off x="685800" y="4343400"/>
            <a:ext cx="5486400" cy="4114800"/>
          </a:xfrm>
        </p:spPr>
        <p:txBody>
          <a:bodyPr/>
          <a:lstStyle/>
          <a:p>
            <a:r>
              <a:rPr lang="en-US" altLang="en-US"/>
              <a:t>Preliminary data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0DCD02-1FFD-A85A-4C40-09618942DE65}"/>
              </a:ext>
            </a:extLst>
          </p:cNvPr>
          <p:cNvSpPr>
            <a:spLocks noGrp="1" noChangeArrowheads="1"/>
          </p:cNvSpPr>
          <p:nvPr>
            <p:ph type="sldNum" sz="quarter" idx="5"/>
          </p:nvPr>
        </p:nvSpPr>
        <p:spPr>
          <a:ln/>
        </p:spPr>
        <p:txBody>
          <a:bodyPr/>
          <a:lstStyle/>
          <a:p>
            <a:fld id="{F4B1F96B-66F4-4A57-91E5-0995CE97E909}" type="slidenum">
              <a:rPr lang="en-US" altLang="en-US"/>
              <a:pPr/>
              <a:t>24</a:t>
            </a:fld>
            <a:endParaRPr lang="en-US" altLang="en-US"/>
          </a:p>
        </p:txBody>
      </p:sp>
      <p:sp>
        <p:nvSpPr>
          <p:cNvPr id="96258" name="Rectangle 2">
            <a:extLst>
              <a:ext uri="{FF2B5EF4-FFF2-40B4-BE49-F238E27FC236}">
                <a16:creationId xmlns:a16="http://schemas.microsoft.com/office/drawing/2014/main" id="{A3144B2C-08E6-602A-84B8-7AEC1923865C}"/>
              </a:ext>
            </a:extLst>
          </p:cNvPr>
          <p:cNvSpPr>
            <a:spLocks noChangeArrowheads="1" noTextEdit="1"/>
          </p:cNvSpPr>
          <p:nvPr>
            <p:ph type="sldImg"/>
          </p:nvPr>
        </p:nvSpPr>
        <p:spPr>
          <a:ln/>
        </p:spPr>
      </p:sp>
      <p:sp>
        <p:nvSpPr>
          <p:cNvPr id="96259" name="Rectangle 3">
            <a:extLst>
              <a:ext uri="{FF2B5EF4-FFF2-40B4-BE49-F238E27FC236}">
                <a16:creationId xmlns:a16="http://schemas.microsoft.com/office/drawing/2014/main" id="{9E194CAA-B820-C540-8388-920F0DD4F189}"/>
              </a:ext>
            </a:extLst>
          </p:cNvPr>
          <p:cNvSpPr>
            <a:spLocks noGrp="1" noChangeArrowheads="1"/>
          </p:cNvSpPr>
          <p:nvPr>
            <p:ph type="body" idx="1"/>
          </p:nvPr>
        </p:nvSpPr>
        <p:spPr>
          <a:xfrm>
            <a:off x="685800" y="4343400"/>
            <a:ext cx="5486400" cy="4114800"/>
          </a:xfrm>
        </p:spPr>
        <p:txBody>
          <a:bodyPr/>
          <a:lstStyle/>
          <a:p>
            <a:r>
              <a:rPr lang="en-US" altLang="en-US"/>
              <a:t>In the short term, thinning is unlikely to increase, and may actually decrease, the number of snags available as habitat for cavity-nesting species </a:t>
            </a:r>
          </a:p>
          <a:p>
            <a:r>
              <a:rPr lang="en-US" altLang="en-US"/>
              <a:t>Thinning will help accelerate growth to provide future large snags, but the current snag deficit calls for some immediate, stop-gap actions, such as creating snags from young trees.</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BE4277-B395-BFA3-9677-7B21F597E13D}"/>
              </a:ext>
            </a:extLst>
          </p:cNvPr>
          <p:cNvSpPr>
            <a:spLocks noGrp="1" noChangeArrowheads="1"/>
          </p:cNvSpPr>
          <p:nvPr>
            <p:ph type="sldNum" sz="quarter" idx="5"/>
          </p:nvPr>
        </p:nvSpPr>
        <p:spPr>
          <a:ln/>
        </p:spPr>
        <p:txBody>
          <a:bodyPr/>
          <a:lstStyle/>
          <a:p>
            <a:fld id="{13C7ACA6-719A-4EEE-9E6A-EFECF1F7AF90}" type="slidenum">
              <a:rPr lang="en-US" altLang="en-US"/>
              <a:pPr/>
              <a:t>25</a:t>
            </a:fld>
            <a:endParaRPr lang="en-US" altLang="en-US"/>
          </a:p>
        </p:txBody>
      </p:sp>
      <p:sp>
        <p:nvSpPr>
          <p:cNvPr id="98306" name="Rectangle 2">
            <a:extLst>
              <a:ext uri="{FF2B5EF4-FFF2-40B4-BE49-F238E27FC236}">
                <a16:creationId xmlns:a16="http://schemas.microsoft.com/office/drawing/2014/main" id="{EDD7F526-12E4-C66D-864C-A0883147E21D}"/>
              </a:ext>
            </a:extLst>
          </p:cNvPr>
          <p:cNvSpPr>
            <a:spLocks noChangeArrowheads="1" noTextEdit="1"/>
          </p:cNvSpPr>
          <p:nvPr>
            <p:ph type="sldImg"/>
          </p:nvPr>
        </p:nvSpPr>
        <p:spPr>
          <a:ln/>
        </p:spPr>
      </p:sp>
      <p:sp>
        <p:nvSpPr>
          <p:cNvPr id="98307" name="Rectangle 3">
            <a:extLst>
              <a:ext uri="{FF2B5EF4-FFF2-40B4-BE49-F238E27FC236}">
                <a16:creationId xmlns:a16="http://schemas.microsoft.com/office/drawing/2014/main" id="{9EADAFDD-DB6C-CA3B-99BA-D216C83F893B}"/>
              </a:ext>
            </a:extLst>
          </p:cNvPr>
          <p:cNvSpPr>
            <a:spLocks noGrp="1" noChangeArrowheads="1"/>
          </p:cNvSpPr>
          <p:nvPr>
            <p:ph type="body" idx="1"/>
          </p:nvPr>
        </p:nvSpPr>
        <p:spPr>
          <a:xfrm>
            <a:off x="685800" y="4343400"/>
            <a:ext cx="5486400" cy="4114800"/>
          </a:xfrm>
        </p:spPr>
        <p:txBody>
          <a:bodyPr/>
          <a:lstStyle/>
          <a:p>
            <a:r>
              <a:rPr lang="en-US" altLang="en-US"/>
              <a:t>The question is…</a:t>
            </a:r>
          </a:p>
          <a:p>
            <a:r>
              <a:rPr lang="en-US" altLang="en-US"/>
              <a:t>Snags &lt; 50 cm dbh are infrequently used as nest or roost sites by cavity-using wildlife in western Oregon (Mellen et al.: DecAID). </a:t>
            </a:r>
          </a:p>
          <a:p>
            <a:r>
              <a:rPr lang="en-US" altLang="en-US"/>
              <a:t>However, because the current snag deficit calls for testing methods to quickly create snags, the value as wildlife habitat of these relatively small diameter (i.e., &lt;50 cm) trees warrants investigation.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8E1D00-3A87-85AC-409D-FCAE9824667C}"/>
              </a:ext>
            </a:extLst>
          </p:cNvPr>
          <p:cNvSpPr>
            <a:spLocks noGrp="1" noChangeArrowheads="1"/>
          </p:cNvSpPr>
          <p:nvPr>
            <p:ph type="sldNum" sz="quarter" idx="5"/>
          </p:nvPr>
        </p:nvSpPr>
        <p:spPr>
          <a:ln/>
        </p:spPr>
        <p:txBody>
          <a:bodyPr/>
          <a:lstStyle/>
          <a:p>
            <a:fld id="{21B2D350-CADA-43B7-955D-02534A8CEFB2}" type="slidenum">
              <a:rPr lang="en-US" altLang="en-US"/>
              <a:pPr/>
              <a:t>26</a:t>
            </a:fld>
            <a:endParaRPr lang="en-US" altLang="en-US"/>
          </a:p>
        </p:txBody>
      </p:sp>
      <p:sp>
        <p:nvSpPr>
          <p:cNvPr id="102402" name="Rectangle 2">
            <a:extLst>
              <a:ext uri="{FF2B5EF4-FFF2-40B4-BE49-F238E27FC236}">
                <a16:creationId xmlns:a16="http://schemas.microsoft.com/office/drawing/2014/main" id="{D77A18FD-CDEB-8C02-5B82-5479F230E202}"/>
              </a:ext>
            </a:extLst>
          </p:cNvPr>
          <p:cNvSpPr>
            <a:spLocks noChangeArrowheads="1" noTextEdit="1"/>
          </p:cNvSpPr>
          <p:nvPr>
            <p:ph type="sldImg"/>
          </p:nvPr>
        </p:nvSpPr>
        <p:spPr>
          <a:ln/>
        </p:spPr>
      </p:sp>
      <p:sp>
        <p:nvSpPr>
          <p:cNvPr id="102403" name="Rectangle 3">
            <a:extLst>
              <a:ext uri="{FF2B5EF4-FFF2-40B4-BE49-F238E27FC236}">
                <a16:creationId xmlns:a16="http://schemas.microsoft.com/office/drawing/2014/main" id="{743EBD84-9A2D-A4A0-F2D1-6AEC7A6AA008}"/>
              </a:ext>
            </a:extLst>
          </p:cNvPr>
          <p:cNvSpPr>
            <a:spLocks noGrp="1" noChangeArrowheads="1"/>
          </p:cNvSpPr>
          <p:nvPr>
            <p:ph type="body" idx="1"/>
          </p:nvPr>
        </p:nvSpPr>
        <p:spPr>
          <a:xfrm>
            <a:off x="685800" y="4343400"/>
            <a:ext cx="5486400" cy="4114800"/>
          </a:xfrm>
        </p:spPr>
        <p:txBody>
          <a:bodyPr/>
          <a:lstStyle/>
          <a:p>
            <a:r>
              <a:rPr lang="en-US" altLang="en-US"/>
              <a:t>Decay agents: fungus and insects</a:t>
            </a:r>
          </a:p>
          <a:p>
            <a:r>
              <a:rPr lang="en-US" altLang="en-US"/>
              <a:t>Insects as food for bark-foraging birds; fungus influences pattern of decay and therefore nest/roost suitability.</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AE2482-916C-AE5F-DC8A-614E5FBC432B}"/>
              </a:ext>
            </a:extLst>
          </p:cNvPr>
          <p:cNvSpPr>
            <a:spLocks noGrp="1" noChangeArrowheads="1"/>
          </p:cNvSpPr>
          <p:nvPr>
            <p:ph type="sldNum" sz="quarter" idx="5"/>
          </p:nvPr>
        </p:nvSpPr>
        <p:spPr>
          <a:ln/>
        </p:spPr>
        <p:txBody>
          <a:bodyPr/>
          <a:lstStyle/>
          <a:p>
            <a:fld id="{1EA96018-0189-4724-9B03-D46B163A04FB}" type="slidenum">
              <a:rPr lang="en-US" altLang="en-US"/>
              <a:pPr/>
              <a:t>27</a:t>
            </a:fld>
            <a:endParaRPr lang="en-US" altLang="en-US"/>
          </a:p>
        </p:txBody>
      </p:sp>
      <p:sp>
        <p:nvSpPr>
          <p:cNvPr id="104450" name="Rectangle 2">
            <a:extLst>
              <a:ext uri="{FF2B5EF4-FFF2-40B4-BE49-F238E27FC236}">
                <a16:creationId xmlns:a16="http://schemas.microsoft.com/office/drawing/2014/main" id="{4D05BC15-EDEF-09F9-4186-1F46DD151C8E}"/>
              </a:ext>
            </a:extLst>
          </p:cNvPr>
          <p:cNvSpPr>
            <a:spLocks noChangeArrowheads="1" noTextEdit="1"/>
          </p:cNvSpPr>
          <p:nvPr>
            <p:ph type="sldImg"/>
          </p:nvPr>
        </p:nvSpPr>
        <p:spPr>
          <a:ln/>
        </p:spPr>
      </p:sp>
      <p:sp>
        <p:nvSpPr>
          <p:cNvPr id="104451" name="Rectangle 3">
            <a:extLst>
              <a:ext uri="{FF2B5EF4-FFF2-40B4-BE49-F238E27FC236}">
                <a16:creationId xmlns:a16="http://schemas.microsoft.com/office/drawing/2014/main" id="{1F32F5DB-0567-55E2-2B43-3DE7A99F25D3}"/>
              </a:ext>
            </a:extLst>
          </p:cNvPr>
          <p:cNvSpPr>
            <a:spLocks noGrp="1" noChangeArrowheads="1"/>
          </p:cNvSpPr>
          <p:nvPr>
            <p:ph type="body" idx="1"/>
          </p:nvPr>
        </p:nvSpPr>
        <p:spPr>
          <a:xfrm>
            <a:off x="685800" y="4343400"/>
            <a:ext cx="5486400" cy="4114800"/>
          </a:xfrm>
        </p:spPr>
        <p:txBody>
          <a:bodyPr/>
          <a:lstStyle/>
          <a:p>
            <a:r>
              <a:rPr lang="en-US" altLang="en-US"/>
              <a:t>District Biologists felt that innoculation by itself would not kill trees in &lt;5 years.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528D7B-3C6D-4160-A732-078C1045CA97}"/>
              </a:ext>
            </a:extLst>
          </p:cNvPr>
          <p:cNvSpPr>
            <a:spLocks noGrp="1" noChangeArrowheads="1"/>
          </p:cNvSpPr>
          <p:nvPr>
            <p:ph type="sldNum" sz="quarter" idx="5"/>
          </p:nvPr>
        </p:nvSpPr>
        <p:spPr>
          <a:ln/>
        </p:spPr>
        <p:txBody>
          <a:bodyPr/>
          <a:lstStyle/>
          <a:p>
            <a:fld id="{D8EE11E6-2CE5-4F01-86E8-64D1997D9F34}" type="slidenum">
              <a:rPr lang="en-US" altLang="en-US"/>
              <a:pPr/>
              <a:t>28</a:t>
            </a:fld>
            <a:endParaRPr lang="en-US" altLang="en-US"/>
          </a:p>
        </p:txBody>
      </p:sp>
      <p:sp>
        <p:nvSpPr>
          <p:cNvPr id="106498" name="Rectangle 2">
            <a:extLst>
              <a:ext uri="{FF2B5EF4-FFF2-40B4-BE49-F238E27FC236}">
                <a16:creationId xmlns:a16="http://schemas.microsoft.com/office/drawing/2014/main" id="{090CC8F6-F406-AEC7-9AB3-55173BC3365A}"/>
              </a:ext>
            </a:extLst>
          </p:cNvPr>
          <p:cNvSpPr>
            <a:spLocks noChangeArrowheads="1" noTextEdit="1"/>
          </p:cNvSpPr>
          <p:nvPr>
            <p:ph type="sldImg"/>
          </p:nvPr>
        </p:nvSpPr>
        <p:spPr>
          <a:ln/>
        </p:spPr>
      </p:sp>
      <p:sp>
        <p:nvSpPr>
          <p:cNvPr id="106499" name="Rectangle 3">
            <a:extLst>
              <a:ext uri="{FF2B5EF4-FFF2-40B4-BE49-F238E27FC236}">
                <a16:creationId xmlns:a16="http://schemas.microsoft.com/office/drawing/2014/main" id="{D190802A-EF54-4355-2D64-60ADAEC3F903}"/>
              </a:ext>
            </a:extLst>
          </p:cNvPr>
          <p:cNvSpPr>
            <a:spLocks noGrp="1" noChangeArrowheads="1"/>
          </p:cNvSpPr>
          <p:nvPr>
            <p:ph type="body" idx="1"/>
          </p:nvPr>
        </p:nvSpPr>
        <p:spPr>
          <a:xfrm>
            <a:off x="685800" y="4343400"/>
            <a:ext cx="5486400" cy="4114800"/>
          </a:xfrm>
        </p:spPr>
        <p:txBody>
          <a:bodyPr/>
          <a:lstStyle/>
          <a:p>
            <a:r>
              <a:rPr lang="en-US" altLang="en-US"/>
              <a:t>More snags in control because of suppression mortality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016500-E5C7-4B1F-A5A3-4FE9A6054FB6}"/>
              </a:ext>
            </a:extLst>
          </p:cNvPr>
          <p:cNvSpPr>
            <a:spLocks noGrp="1" noChangeArrowheads="1"/>
          </p:cNvSpPr>
          <p:nvPr>
            <p:ph type="sldNum" sz="quarter" idx="5"/>
          </p:nvPr>
        </p:nvSpPr>
        <p:spPr>
          <a:ln/>
        </p:spPr>
        <p:txBody>
          <a:bodyPr/>
          <a:lstStyle/>
          <a:p>
            <a:fld id="{DB80C813-6560-4039-B713-A23756DE5C44}" type="slidenum">
              <a:rPr lang="en-US" altLang="en-US"/>
              <a:pPr/>
              <a:t>4</a:t>
            </a:fld>
            <a:endParaRPr lang="en-US" altLang="en-US"/>
          </a:p>
        </p:txBody>
      </p:sp>
      <p:sp>
        <p:nvSpPr>
          <p:cNvPr id="38914" name="Rectangle 2">
            <a:extLst>
              <a:ext uri="{FF2B5EF4-FFF2-40B4-BE49-F238E27FC236}">
                <a16:creationId xmlns:a16="http://schemas.microsoft.com/office/drawing/2014/main" id="{584B3745-7014-A640-F2A6-43EC6F31E431}"/>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9B601EA5-05F2-CD48-171F-5B4F677A5F6F}"/>
              </a:ext>
            </a:extLst>
          </p:cNvPr>
          <p:cNvSpPr>
            <a:spLocks noGrp="1" noChangeArrowheads="1"/>
          </p:cNvSpPr>
          <p:nvPr>
            <p:ph type="body" idx="1"/>
          </p:nvPr>
        </p:nvSpPr>
        <p:spPr/>
        <p:txBody>
          <a:bodyPr/>
          <a:lstStyle/>
          <a:p>
            <a:r>
              <a:rPr lang="en-US" altLang="en-US" sz="1000">
                <a:latin typeface="Comic Sans MS" panose="030F0702030302020204" pitchFamily="66" charset="0"/>
              </a:rPr>
              <a:t>Unthinned stand offers habitat for species associated with conifer foliage</a:t>
            </a:r>
          </a:p>
          <a:p>
            <a:r>
              <a:rPr lang="en-US" altLang="en-US" sz="1000">
                <a:latin typeface="Comic Sans MS" panose="030F0702030302020204" pitchFamily="66" charset="0"/>
              </a:rPr>
              <a:t>Tree boles for bark foragers, but lacking complex architecture</a:t>
            </a:r>
          </a:p>
          <a:p>
            <a:r>
              <a:rPr lang="en-US" altLang="en-US" sz="1000">
                <a:latin typeface="Comic Sans MS" panose="030F0702030302020204" pitchFamily="66" charset="0"/>
              </a:rPr>
              <a:t>Same size trees</a:t>
            </a:r>
          </a:p>
          <a:p>
            <a:r>
              <a:rPr lang="en-US" altLang="en-US" sz="1000">
                <a:latin typeface="Comic Sans MS" panose="030F0702030302020204" pitchFamily="66" charset="0"/>
              </a:rPr>
              <a:t>Single canopy layer</a:t>
            </a:r>
          </a:p>
          <a:p>
            <a:r>
              <a:rPr lang="en-US" altLang="en-US" sz="1000">
                <a:latin typeface="Comic Sans MS" panose="030F0702030302020204" pitchFamily="66" charset="0"/>
              </a:rPr>
              <a:t>Depauperate understory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C1EFB3-A0CC-558D-5EBC-866EC5C604F8}"/>
              </a:ext>
            </a:extLst>
          </p:cNvPr>
          <p:cNvSpPr>
            <a:spLocks noGrp="1" noChangeArrowheads="1"/>
          </p:cNvSpPr>
          <p:nvPr>
            <p:ph type="sldNum" sz="quarter" idx="5"/>
          </p:nvPr>
        </p:nvSpPr>
        <p:spPr>
          <a:ln/>
        </p:spPr>
        <p:txBody>
          <a:bodyPr/>
          <a:lstStyle/>
          <a:p>
            <a:fld id="{F64F7D63-B45B-4E20-B5CB-6CCAFF9C414C}" type="slidenum">
              <a:rPr lang="en-US" altLang="en-US"/>
              <a:pPr/>
              <a:t>29</a:t>
            </a:fld>
            <a:endParaRPr lang="en-US" altLang="en-US"/>
          </a:p>
        </p:txBody>
      </p:sp>
      <p:sp>
        <p:nvSpPr>
          <p:cNvPr id="108546" name="Rectangle 2">
            <a:extLst>
              <a:ext uri="{FF2B5EF4-FFF2-40B4-BE49-F238E27FC236}">
                <a16:creationId xmlns:a16="http://schemas.microsoft.com/office/drawing/2014/main" id="{BBDB62E5-9D87-91A4-6B39-F677A1C0829D}"/>
              </a:ext>
            </a:extLst>
          </p:cNvPr>
          <p:cNvSpPr>
            <a:spLocks noChangeArrowheads="1" noTextEdit="1"/>
          </p:cNvSpPr>
          <p:nvPr>
            <p:ph type="sldImg"/>
          </p:nvPr>
        </p:nvSpPr>
        <p:spPr>
          <a:ln/>
        </p:spPr>
      </p:sp>
      <p:sp>
        <p:nvSpPr>
          <p:cNvPr id="108547" name="Rectangle 3">
            <a:extLst>
              <a:ext uri="{FF2B5EF4-FFF2-40B4-BE49-F238E27FC236}">
                <a16:creationId xmlns:a16="http://schemas.microsoft.com/office/drawing/2014/main" id="{046D0833-6E37-1AAB-C26B-B9428662C7C6}"/>
              </a:ext>
            </a:extLst>
          </p:cNvPr>
          <p:cNvSpPr>
            <a:spLocks noGrp="1" noChangeArrowheads="1"/>
          </p:cNvSpPr>
          <p:nvPr>
            <p:ph type="body" idx="1"/>
          </p:nvPr>
        </p:nvSpPr>
        <p:spPr>
          <a:xfrm>
            <a:off x="685800" y="4343400"/>
            <a:ext cx="5486400" cy="4114800"/>
          </a:xfrm>
        </p:spPr>
        <p:txBody>
          <a:bodyPr/>
          <a:lstStyle/>
          <a:p>
            <a:r>
              <a:rPr lang="en-US" altLang="en-US"/>
              <a:t>Pre-trt ave = 12</a:t>
            </a:r>
          </a:p>
          <a:p>
            <a:r>
              <a:rPr lang="en-US" altLang="en-US"/>
              <a:t>Post-trt ave = 18</a:t>
            </a:r>
          </a:p>
          <a:p>
            <a:r>
              <a:rPr lang="en-US" altLang="en-US"/>
              <a:t>5” = 13 cm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650E3B-D165-8532-8188-D904EAE63210}"/>
              </a:ext>
            </a:extLst>
          </p:cNvPr>
          <p:cNvSpPr>
            <a:spLocks noGrp="1" noChangeArrowheads="1"/>
          </p:cNvSpPr>
          <p:nvPr>
            <p:ph type="sldNum" sz="quarter" idx="5"/>
          </p:nvPr>
        </p:nvSpPr>
        <p:spPr>
          <a:ln/>
        </p:spPr>
        <p:txBody>
          <a:bodyPr/>
          <a:lstStyle/>
          <a:p>
            <a:fld id="{FA38FF84-5BC6-4769-87C1-4EE92613C0E1}" type="slidenum">
              <a:rPr lang="en-US" altLang="en-US"/>
              <a:pPr/>
              <a:t>30</a:t>
            </a:fld>
            <a:endParaRPr lang="en-US" altLang="en-US"/>
          </a:p>
        </p:txBody>
      </p:sp>
      <p:sp>
        <p:nvSpPr>
          <p:cNvPr id="112642" name="Rectangle 2">
            <a:extLst>
              <a:ext uri="{FF2B5EF4-FFF2-40B4-BE49-F238E27FC236}">
                <a16:creationId xmlns:a16="http://schemas.microsoft.com/office/drawing/2014/main" id="{F54A8B4A-EAD2-4D42-81C2-442AFE2B71FD}"/>
              </a:ext>
            </a:extLst>
          </p:cNvPr>
          <p:cNvSpPr>
            <a:spLocks noChangeArrowheads="1" noTextEdit="1"/>
          </p:cNvSpPr>
          <p:nvPr>
            <p:ph type="sldImg"/>
          </p:nvPr>
        </p:nvSpPr>
        <p:spPr>
          <a:ln/>
        </p:spPr>
      </p:sp>
      <p:sp>
        <p:nvSpPr>
          <p:cNvPr id="112643" name="Rectangle 3">
            <a:extLst>
              <a:ext uri="{FF2B5EF4-FFF2-40B4-BE49-F238E27FC236}">
                <a16:creationId xmlns:a16="http://schemas.microsoft.com/office/drawing/2014/main" id="{985E67E7-33F9-3F6B-55F1-41DF5FE8E17D}"/>
              </a:ext>
            </a:extLst>
          </p:cNvPr>
          <p:cNvSpPr>
            <a:spLocks noGrp="1" noChangeArrowheads="1"/>
          </p:cNvSpPr>
          <p:nvPr>
            <p:ph type="body" idx="1"/>
          </p:nvPr>
        </p:nvSpPr>
        <p:spPr>
          <a:xfrm>
            <a:off x="685800" y="4343400"/>
            <a:ext cx="5486400" cy="4114800"/>
          </a:xfrm>
        </p:spPr>
        <p:txBody>
          <a:bodyPr/>
          <a:lstStyle/>
          <a:p>
            <a:r>
              <a:rPr lang="en-US" altLang="en-US"/>
              <a:t>Trees killed by saw-topping plus inoculation had a higher frequency of use by Douglas-fir beetles (mean=84% of created snags) than trees that were saw-topped only (77%), regardless of thinning treatment (P = 0.02, ANOVA, 12 df)</a:t>
            </a:r>
          </a:p>
          <a:p>
            <a:r>
              <a:rPr lang="en-US" altLang="en-US"/>
              <a:t>Trees killed by saw-topping plus inoculation also had a higher frequency of pouch fungus (mean=39% of created snags) than trees that were saw-topped only (32.5%), regardless of thinning treatment (P=0.05, ANOVA). </a:t>
            </a:r>
          </a:p>
          <a:p>
            <a:r>
              <a:rPr lang="en-US" altLang="en-US"/>
              <a:t>The proportion of treated trees used by wood-boring beetles was not related to the tree-kill method nor to the thinning treatment (P = 0.13, ANOVA, 12 df): 69% of saw-topped trees and 71% of sawed and inoculated trees had wood-boring beetles.</a:t>
            </a:r>
          </a:p>
          <a:p>
            <a:r>
              <a:rPr lang="en-US" altLang="en-US"/>
              <a:t>Indian paint fungus (n=17 trees), red belt fungus (n=13 trees), and red heart fungus (n=8 trees) occurred too infrequently to assess the effects of tree-kill method and thinning treatment.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23F171-AA28-BA42-AA86-08C9EC919FDE}"/>
              </a:ext>
            </a:extLst>
          </p:cNvPr>
          <p:cNvSpPr>
            <a:spLocks noGrp="1" noChangeArrowheads="1"/>
          </p:cNvSpPr>
          <p:nvPr>
            <p:ph type="sldNum" sz="quarter" idx="5"/>
          </p:nvPr>
        </p:nvSpPr>
        <p:spPr>
          <a:ln/>
        </p:spPr>
        <p:txBody>
          <a:bodyPr/>
          <a:lstStyle/>
          <a:p>
            <a:fld id="{E3A5F51F-63D7-42BA-9EEF-C43CFE275EEF}" type="slidenum">
              <a:rPr lang="en-US" altLang="en-US"/>
              <a:pPr/>
              <a:t>31</a:t>
            </a:fld>
            <a:endParaRPr lang="en-US" altLang="en-US"/>
          </a:p>
        </p:txBody>
      </p:sp>
      <p:sp>
        <p:nvSpPr>
          <p:cNvPr id="114690" name="Rectangle 2">
            <a:extLst>
              <a:ext uri="{FF2B5EF4-FFF2-40B4-BE49-F238E27FC236}">
                <a16:creationId xmlns:a16="http://schemas.microsoft.com/office/drawing/2014/main" id="{ABEF6717-CEF1-F6EB-B2F7-4304E0C1ABD4}"/>
              </a:ext>
            </a:extLst>
          </p:cNvPr>
          <p:cNvSpPr>
            <a:spLocks noChangeArrowheads="1" noTextEdit="1"/>
          </p:cNvSpPr>
          <p:nvPr>
            <p:ph type="sldImg"/>
          </p:nvPr>
        </p:nvSpPr>
        <p:spPr>
          <a:ln/>
        </p:spPr>
      </p:sp>
      <p:sp>
        <p:nvSpPr>
          <p:cNvPr id="114691" name="Rectangle 3">
            <a:extLst>
              <a:ext uri="{FF2B5EF4-FFF2-40B4-BE49-F238E27FC236}">
                <a16:creationId xmlns:a16="http://schemas.microsoft.com/office/drawing/2014/main" id="{B525AA78-169E-04EA-F9F1-59A84B186BD3}"/>
              </a:ext>
            </a:extLst>
          </p:cNvPr>
          <p:cNvSpPr>
            <a:spLocks noGrp="1" noChangeArrowheads="1"/>
          </p:cNvSpPr>
          <p:nvPr>
            <p:ph type="body" idx="1"/>
          </p:nvPr>
        </p:nvSpPr>
        <p:spPr>
          <a:xfrm>
            <a:off x="685800" y="4343400"/>
            <a:ext cx="5486400" cy="4114800"/>
          </a:xfrm>
        </p:spPr>
        <p:txBody>
          <a:bodyPr/>
          <a:lstStyle/>
          <a:p>
            <a:r>
              <a:rPr lang="en-US" altLang="en-US"/>
              <a:t>4-5 years after snag creation</a:t>
            </a:r>
          </a:p>
          <a:p>
            <a:r>
              <a:rPr lang="en-US" altLang="en-US"/>
              <a:t>45% of snags with sign of foraging were saw-topped; 55% were saw-topped and inoculated</a:t>
            </a:r>
          </a:p>
          <a:p>
            <a:r>
              <a:rPr lang="en-US" altLang="en-US"/>
              <a:t>The mean dbh of trees with nest cavities across all thinning treatments was 18.39”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74C1A50-BDAB-03F8-4451-51A49612E4B6}"/>
              </a:ext>
            </a:extLst>
          </p:cNvPr>
          <p:cNvSpPr>
            <a:spLocks noGrp="1" noChangeArrowheads="1"/>
          </p:cNvSpPr>
          <p:nvPr>
            <p:ph type="sldNum" sz="quarter" idx="5"/>
          </p:nvPr>
        </p:nvSpPr>
        <p:spPr>
          <a:ln/>
        </p:spPr>
        <p:txBody>
          <a:bodyPr/>
          <a:lstStyle/>
          <a:p>
            <a:fld id="{82CD953A-0A3E-4CA6-BBBF-6555EB5F7D09}" type="slidenum">
              <a:rPr lang="en-US" altLang="en-US"/>
              <a:pPr/>
              <a:t>32</a:t>
            </a:fld>
            <a:endParaRPr lang="en-US" altLang="en-US"/>
          </a:p>
        </p:txBody>
      </p:sp>
      <p:sp>
        <p:nvSpPr>
          <p:cNvPr id="116738" name="Rectangle 2">
            <a:extLst>
              <a:ext uri="{FF2B5EF4-FFF2-40B4-BE49-F238E27FC236}">
                <a16:creationId xmlns:a16="http://schemas.microsoft.com/office/drawing/2014/main" id="{242B0C1A-E2A9-473A-70CC-8CB830E0E8F6}"/>
              </a:ext>
            </a:extLst>
          </p:cNvPr>
          <p:cNvSpPr>
            <a:spLocks noChangeArrowheads="1" noTextEdit="1"/>
          </p:cNvSpPr>
          <p:nvPr>
            <p:ph type="sldImg"/>
          </p:nvPr>
        </p:nvSpPr>
        <p:spPr>
          <a:ln/>
        </p:spPr>
      </p:sp>
      <p:sp>
        <p:nvSpPr>
          <p:cNvPr id="116739" name="Rectangle 3">
            <a:extLst>
              <a:ext uri="{FF2B5EF4-FFF2-40B4-BE49-F238E27FC236}">
                <a16:creationId xmlns:a16="http://schemas.microsoft.com/office/drawing/2014/main" id="{480CEE36-D4B1-109C-DA6F-0F2E891BA57B}"/>
              </a:ext>
            </a:extLst>
          </p:cNvPr>
          <p:cNvSpPr>
            <a:spLocks noGrp="1" noChangeArrowheads="1"/>
          </p:cNvSpPr>
          <p:nvPr>
            <p:ph type="body" idx="1"/>
          </p:nvPr>
        </p:nvSpPr>
        <p:spPr>
          <a:xfrm>
            <a:off x="685800" y="4343400"/>
            <a:ext cx="5486400" cy="4114800"/>
          </a:xfrm>
        </p:spPr>
        <p:txBody>
          <a:bodyPr/>
          <a:lstStyle/>
          <a:p>
            <a:r>
              <a:rPr lang="en-US" altLang="en-US"/>
              <a:t>The proportion of trees used for foraging by cavity-nesting birds was greater for trees killed by saw-topping plus inoculation (46%) than for trees that were saw-topped only (40%) (P &lt; 0.01, ANOVA, 12 df).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BBD8F9-3B9A-D5B8-8063-4FE19277E062}"/>
              </a:ext>
            </a:extLst>
          </p:cNvPr>
          <p:cNvSpPr>
            <a:spLocks noGrp="1" noChangeArrowheads="1"/>
          </p:cNvSpPr>
          <p:nvPr>
            <p:ph type="sldNum" sz="quarter" idx="5"/>
          </p:nvPr>
        </p:nvSpPr>
        <p:spPr>
          <a:ln/>
        </p:spPr>
        <p:txBody>
          <a:bodyPr/>
          <a:lstStyle/>
          <a:p>
            <a:fld id="{4FD6DE44-DC5D-44B7-B1B9-CC36FDE6E58A}" type="slidenum">
              <a:rPr lang="en-US" altLang="en-US"/>
              <a:pPr/>
              <a:t>33</a:t>
            </a:fld>
            <a:endParaRPr lang="en-US" altLang="en-US"/>
          </a:p>
        </p:txBody>
      </p:sp>
      <p:sp>
        <p:nvSpPr>
          <p:cNvPr id="118786" name="Rectangle 2">
            <a:extLst>
              <a:ext uri="{FF2B5EF4-FFF2-40B4-BE49-F238E27FC236}">
                <a16:creationId xmlns:a16="http://schemas.microsoft.com/office/drawing/2014/main" id="{4D7CCB90-7E52-8CD6-1F67-5139B6F2D883}"/>
              </a:ext>
            </a:extLst>
          </p:cNvPr>
          <p:cNvSpPr>
            <a:spLocks noChangeArrowheads="1" noTextEdit="1"/>
          </p:cNvSpPr>
          <p:nvPr>
            <p:ph type="sldImg"/>
          </p:nvPr>
        </p:nvSpPr>
        <p:spPr>
          <a:ln/>
        </p:spPr>
      </p:sp>
      <p:sp>
        <p:nvSpPr>
          <p:cNvPr id="118787" name="Rectangle 3">
            <a:extLst>
              <a:ext uri="{FF2B5EF4-FFF2-40B4-BE49-F238E27FC236}">
                <a16:creationId xmlns:a16="http://schemas.microsoft.com/office/drawing/2014/main" id="{1B692BFA-CD33-52B7-D70C-25371D0A1F3E}"/>
              </a:ext>
            </a:extLst>
          </p:cNvPr>
          <p:cNvSpPr>
            <a:spLocks noGrp="1" noChangeArrowheads="1"/>
          </p:cNvSpPr>
          <p:nvPr>
            <p:ph type="body" idx="1"/>
          </p:nvPr>
        </p:nvSpPr>
        <p:spPr>
          <a:xfrm>
            <a:off x="685800" y="4343400"/>
            <a:ext cx="5486400" cy="4114800"/>
          </a:xfrm>
        </p:spPr>
        <p:txBody>
          <a:bodyPr/>
          <a:lstStyle/>
          <a:p>
            <a:r>
              <a:rPr lang="en-US" altLang="en-US"/>
              <a:t>With nest cavities excavated by primary cavity-nesting birds</a:t>
            </a:r>
          </a:p>
          <a:p>
            <a:r>
              <a:rPr lang="en-US" altLang="en-US"/>
              <a:t>Mean proportion with 95% CI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CDAD00-1289-B033-139A-3ABD187DD969}"/>
              </a:ext>
            </a:extLst>
          </p:cNvPr>
          <p:cNvSpPr>
            <a:spLocks noGrp="1" noChangeArrowheads="1"/>
          </p:cNvSpPr>
          <p:nvPr>
            <p:ph type="sldNum" sz="quarter" idx="5"/>
          </p:nvPr>
        </p:nvSpPr>
        <p:spPr>
          <a:ln/>
        </p:spPr>
        <p:txBody>
          <a:bodyPr/>
          <a:lstStyle/>
          <a:p>
            <a:fld id="{D4963AE6-6EAC-4FB1-A122-DFD8D0EDC0DA}" type="slidenum">
              <a:rPr lang="en-US" altLang="en-US"/>
              <a:pPr/>
              <a:t>34</a:t>
            </a:fld>
            <a:endParaRPr lang="en-US" altLang="en-US"/>
          </a:p>
        </p:txBody>
      </p:sp>
      <p:sp>
        <p:nvSpPr>
          <p:cNvPr id="120834" name="Rectangle 2">
            <a:extLst>
              <a:ext uri="{FF2B5EF4-FFF2-40B4-BE49-F238E27FC236}">
                <a16:creationId xmlns:a16="http://schemas.microsoft.com/office/drawing/2014/main" id="{A7F7B925-6DDE-EE7C-4A45-76CE6024C519}"/>
              </a:ext>
            </a:extLst>
          </p:cNvPr>
          <p:cNvSpPr>
            <a:spLocks noChangeArrowheads="1" noTextEdit="1"/>
          </p:cNvSpPr>
          <p:nvPr>
            <p:ph type="sldImg"/>
          </p:nvPr>
        </p:nvSpPr>
        <p:spPr>
          <a:ln/>
        </p:spPr>
      </p:sp>
      <p:sp>
        <p:nvSpPr>
          <p:cNvPr id="120835" name="Rectangle 3">
            <a:extLst>
              <a:ext uri="{FF2B5EF4-FFF2-40B4-BE49-F238E27FC236}">
                <a16:creationId xmlns:a16="http://schemas.microsoft.com/office/drawing/2014/main" id="{FD315A86-F63C-727A-6EA5-9D7486ECAA69}"/>
              </a:ext>
            </a:extLst>
          </p:cNvPr>
          <p:cNvSpPr>
            <a:spLocks noGrp="1" noChangeArrowheads="1"/>
          </p:cNvSpPr>
          <p:nvPr>
            <p:ph type="body" idx="1"/>
          </p:nvPr>
        </p:nvSpPr>
        <p:spPr>
          <a:xfrm>
            <a:off x="685800" y="4343400"/>
            <a:ext cx="5486400" cy="4114800"/>
          </a:xfrm>
        </p:spPr>
        <p:txBody>
          <a:bodyPr/>
          <a:lstStyle/>
          <a:p>
            <a:r>
              <a:rPr lang="en-US" altLang="en-US"/>
              <a:t>Most of the active nests found were in snags that exceeded the average diameter of created snags. </a:t>
            </a:r>
          </a:p>
          <a:p>
            <a:r>
              <a:rPr lang="en-US" altLang="en-US"/>
              <a:t>All in thinned stands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E09ED9-1C0A-6B28-3D4B-5812458BF5D6}"/>
              </a:ext>
            </a:extLst>
          </p:cNvPr>
          <p:cNvSpPr>
            <a:spLocks noGrp="1" noChangeArrowheads="1"/>
          </p:cNvSpPr>
          <p:nvPr>
            <p:ph type="sldNum" sz="quarter" idx="5"/>
          </p:nvPr>
        </p:nvSpPr>
        <p:spPr>
          <a:ln/>
        </p:spPr>
        <p:txBody>
          <a:bodyPr/>
          <a:lstStyle/>
          <a:p>
            <a:fld id="{62F15FB7-F495-48E3-8EC8-EE5339B9B4D7}" type="slidenum">
              <a:rPr lang="en-US" altLang="en-US"/>
              <a:pPr/>
              <a:t>35</a:t>
            </a:fld>
            <a:endParaRPr lang="en-US" altLang="en-US"/>
          </a:p>
        </p:txBody>
      </p:sp>
      <p:sp>
        <p:nvSpPr>
          <p:cNvPr id="122882" name="Rectangle 2">
            <a:extLst>
              <a:ext uri="{FF2B5EF4-FFF2-40B4-BE49-F238E27FC236}">
                <a16:creationId xmlns:a16="http://schemas.microsoft.com/office/drawing/2014/main" id="{AAA63385-AC98-2C79-BAC7-88FC832EC8AC}"/>
              </a:ext>
            </a:extLst>
          </p:cNvPr>
          <p:cNvSpPr>
            <a:spLocks noChangeArrowheads="1" noTextEdit="1"/>
          </p:cNvSpPr>
          <p:nvPr>
            <p:ph type="sldImg"/>
          </p:nvPr>
        </p:nvSpPr>
        <p:spPr>
          <a:ln/>
        </p:spPr>
      </p:sp>
      <p:sp>
        <p:nvSpPr>
          <p:cNvPr id="122883" name="Rectangle 3">
            <a:extLst>
              <a:ext uri="{FF2B5EF4-FFF2-40B4-BE49-F238E27FC236}">
                <a16:creationId xmlns:a16="http://schemas.microsoft.com/office/drawing/2014/main" id="{1D997047-5AEA-0370-92DD-6C41779018DB}"/>
              </a:ext>
            </a:extLst>
          </p:cNvPr>
          <p:cNvSpPr>
            <a:spLocks noGrp="1" noChangeArrowheads="1"/>
          </p:cNvSpPr>
          <p:nvPr>
            <p:ph type="body" idx="1"/>
          </p:nvPr>
        </p:nvSpPr>
        <p:spPr>
          <a:xfrm>
            <a:off x="685800" y="4343400"/>
            <a:ext cx="5486400" cy="4114800"/>
          </a:xfrm>
        </p:spPr>
        <p:txBody>
          <a:bodyPr/>
          <a:lstStyle/>
          <a:p>
            <a:r>
              <a:rPr lang="en-US" altLang="en-US"/>
              <a:t>Trees treated with saw-topping and saw-topping in combination with inoculation of heart-rot fungus </a:t>
            </a:r>
            <a:r>
              <a:rPr lang="en-US" altLang="en-US" b="1"/>
              <a:t>were used</a:t>
            </a:r>
            <a:r>
              <a:rPr lang="en-US" altLang="en-US"/>
              <a:t> for foraging and nesting by cavity-nesting birds.</a:t>
            </a:r>
          </a:p>
          <a:p>
            <a:pPr>
              <a:spcAft>
                <a:spcPct val="25000"/>
              </a:spcAft>
            </a:pPr>
            <a:br>
              <a:rPr lang="en-US" altLang="en-US"/>
            </a:br>
            <a:r>
              <a:rPr lang="en-US" altLang="en-US"/>
              <a:t>More nesting cavities in natural (older) than created snags: use of created may increase in near future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7175D3-C264-903F-4CDA-470F3EA50567}"/>
              </a:ext>
            </a:extLst>
          </p:cNvPr>
          <p:cNvSpPr>
            <a:spLocks noGrp="1" noChangeArrowheads="1"/>
          </p:cNvSpPr>
          <p:nvPr>
            <p:ph type="sldNum" sz="quarter" idx="5"/>
          </p:nvPr>
        </p:nvSpPr>
        <p:spPr>
          <a:ln/>
        </p:spPr>
        <p:txBody>
          <a:bodyPr/>
          <a:lstStyle/>
          <a:p>
            <a:fld id="{F3256258-C67B-42CF-8912-FCB62EBE6883}" type="slidenum">
              <a:rPr lang="en-US" altLang="en-US"/>
              <a:pPr/>
              <a:t>36</a:t>
            </a:fld>
            <a:endParaRPr lang="en-US" altLang="en-US"/>
          </a:p>
        </p:txBody>
      </p:sp>
      <p:sp>
        <p:nvSpPr>
          <p:cNvPr id="124930" name="Rectangle 2">
            <a:extLst>
              <a:ext uri="{FF2B5EF4-FFF2-40B4-BE49-F238E27FC236}">
                <a16:creationId xmlns:a16="http://schemas.microsoft.com/office/drawing/2014/main" id="{D73F5959-65D4-30F2-B2C2-D68F27CD6AEE}"/>
              </a:ext>
            </a:extLst>
          </p:cNvPr>
          <p:cNvSpPr>
            <a:spLocks noChangeArrowheads="1" noTextEdit="1"/>
          </p:cNvSpPr>
          <p:nvPr>
            <p:ph type="sldImg"/>
          </p:nvPr>
        </p:nvSpPr>
        <p:spPr>
          <a:ln/>
        </p:spPr>
      </p:sp>
      <p:sp>
        <p:nvSpPr>
          <p:cNvPr id="124931" name="Rectangle 3">
            <a:extLst>
              <a:ext uri="{FF2B5EF4-FFF2-40B4-BE49-F238E27FC236}">
                <a16:creationId xmlns:a16="http://schemas.microsoft.com/office/drawing/2014/main" id="{424085E5-0461-8435-6711-6CE2821E6D94}"/>
              </a:ext>
            </a:extLst>
          </p:cNvPr>
          <p:cNvSpPr>
            <a:spLocks noGrp="1" noChangeArrowheads="1"/>
          </p:cNvSpPr>
          <p:nvPr>
            <p:ph type="body" idx="1"/>
          </p:nvPr>
        </p:nvSpPr>
        <p:spPr/>
        <p:txBody>
          <a:bodyPr/>
          <a:lstStyle/>
          <a:p>
            <a:r>
              <a:rPr lang="en-US" altLang="en-US"/>
              <a:t>Primary cavity excavators created more nest cavities than they used, creating habitat for secondary cavity users. </a:t>
            </a:r>
          </a:p>
          <a:p>
            <a:r>
              <a:rPr lang="en-US" altLang="en-US"/>
              <a:t>Snags created from trees &lt; 20” dbh may not provide suitable nesting habitat for many cavity-nesting species. However, cavities in created snags may be used as cover by small mammals, and may also provide winter roosting habitat for secondary cavity-users. </a:t>
            </a:r>
          </a:p>
          <a:p>
            <a:r>
              <a:rPr lang="en-US" altLang="en-US"/>
              <a:t>Cavity-using birds need multiple winter roosts/bird, so cavity availability may have an important influence on winter survival. More nest cavities in thinned stands – suggests that it may not be cost-effective to create in unthinned stands</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880C7C-C22E-58A0-AB6E-48F600DF2489}"/>
              </a:ext>
            </a:extLst>
          </p:cNvPr>
          <p:cNvSpPr>
            <a:spLocks noGrp="1" noChangeArrowheads="1"/>
          </p:cNvSpPr>
          <p:nvPr>
            <p:ph type="sldNum" sz="quarter" idx="5"/>
          </p:nvPr>
        </p:nvSpPr>
        <p:spPr>
          <a:ln/>
        </p:spPr>
        <p:txBody>
          <a:bodyPr/>
          <a:lstStyle/>
          <a:p>
            <a:fld id="{2E9FB38A-0C63-4316-8AE9-53917E7452BC}" type="slidenum">
              <a:rPr lang="en-US" altLang="en-US"/>
              <a:pPr/>
              <a:t>37</a:t>
            </a:fld>
            <a:endParaRPr lang="en-US" altLang="en-US"/>
          </a:p>
        </p:txBody>
      </p:sp>
      <p:sp>
        <p:nvSpPr>
          <p:cNvPr id="129026" name="Rectangle 2">
            <a:extLst>
              <a:ext uri="{FF2B5EF4-FFF2-40B4-BE49-F238E27FC236}">
                <a16:creationId xmlns:a16="http://schemas.microsoft.com/office/drawing/2014/main" id="{F2F42057-DA02-A104-6D99-016D2109431C}"/>
              </a:ext>
            </a:extLst>
          </p:cNvPr>
          <p:cNvSpPr>
            <a:spLocks noChangeArrowheads="1" noTextEdit="1"/>
          </p:cNvSpPr>
          <p:nvPr>
            <p:ph type="sldImg"/>
          </p:nvPr>
        </p:nvSpPr>
        <p:spPr>
          <a:ln/>
        </p:spPr>
      </p:sp>
      <p:sp>
        <p:nvSpPr>
          <p:cNvPr id="129027" name="Rectangle 3">
            <a:extLst>
              <a:ext uri="{FF2B5EF4-FFF2-40B4-BE49-F238E27FC236}">
                <a16:creationId xmlns:a16="http://schemas.microsoft.com/office/drawing/2014/main" id="{5D79262C-0D4F-669D-E9F9-42216E495D26}"/>
              </a:ext>
            </a:extLst>
          </p:cNvPr>
          <p:cNvSpPr>
            <a:spLocks noGrp="1" noChangeArrowheads="1"/>
          </p:cNvSpPr>
          <p:nvPr>
            <p:ph type="body" idx="1"/>
          </p:nvPr>
        </p:nvSpPr>
        <p:spPr>
          <a:xfrm>
            <a:off x="685800" y="4343400"/>
            <a:ext cx="5486400" cy="4114800"/>
          </a:xfrm>
        </p:spPr>
        <p:txBody>
          <a:bodyPr/>
          <a:lstStyle/>
          <a:p>
            <a:r>
              <a:rPr lang="en-US" altLang="en-US"/>
              <a:t>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127118-49B4-727E-3DE1-694C94529117}"/>
              </a:ext>
            </a:extLst>
          </p:cNvPr>
          <p:cNvSpPr>
            <a:spLocks noGrp="1" noChangeArrowheads="1"/>
          </p:cNvSpPr>
          <p:nvPr>
            <p:ph type="sldNum" sz="quarter" idx="5"/>
          </p:nvPr>
        </p:nvSpPr>
        <p:spPr>
          <a:ln/>
        </p:spPr>
        <p:txBody>
          <a:bodyPr/>
          <a:lstStyle/>
          <a:p>
            <a:fld id="{B07FD9F3-E291-418C-8007-5F2FFD36F560}" type="slidenum">
              <a:rPr lang="en-US" altLang="en-US"/>
              <a:pPr/>
              <a:t>6</a:t>
            </a:fld>
            <a:endParaRPr lang="en-US" altLang="en-US"/>
          </a:p>
        </p:txBody>
      </p:sp>
      <p:sp>
        <p:nvSpPr>
          <p:cNvPr id="71682" name="Rectangle 2">
            <a:extLst>
              <a:ext uri="{FF2B5EF4-FFF2-40B4-BE49-F238E27FC236}">
                <a16:creationId xmlns:a16="http://schemas.microsoft.com/office/drawing/2014/main" id="{836D63CB-5C4E-A676-AA58-0A2187E72528}"/>
              </a:ext>
            </a:extLst>
          </p:cNvPr>
          <p:cNvSpPr>
            <a:spLocks noChangeArrowheads="1" noTextEdit="1"/>
          </p:cNvSpPr>
          <p:nvPr>
            <p:ph type="sldImg"/>
          </p:nvPr>
        </p:nvSpPr>
        <p:spPr>
          <a:ln/>
        </p:spPr>
      </p:sp>
      <p:sp>
        <p:nvSpPr>
          <p:cNvPr id="71683" name="Rectangle 3">
            <a:extLst>
              <a:ext uri="{FF2B5EF4-FFF2-40B4-BE49-F238E27FC236}">
                <a16:creationId xmlns:a16="http://schemas.microsoft.com/office/drawing/2014/main" id="{05811BB4-2F69-5608-7C2D-6AF8E5C57DFD}"/>
              </a:ext>
            </a:extLst>
          </p:cNvPr>
          <p:cNvSpPr>
            <a:spLocks noGrp="1" noChangeArrowheads="1"/>
          </p:cNvSpPr>
          <p:nvPr>
            <p:ph type="body" idx="1"/>
          </p:nvPr>
        </p:nvSpPr>
        <p:spPr/>
        <p:txBody>
          <a:bodyPr/>
          <a:lstStyle/>
          <a:p>
            <a:r>
              <a:rPr lang="en-US" altLang="en-US"/>
              <a:t>The immediate response of songbird assemblages to thinning in earlier sampling periods of this study and in other studies in western conifer forests generally has been increases in the density or abundance of species associated with open canopy conditions, decreases in those associated with dense, closed conifer canopy, but with an overall increase in species richness (Hagar et al. 1996, Haveri and Carey 2000, Hayes et al. 2003). </a:t>
            </a:r>
          </a:p>
          <a:p>
            <a:r>
              <a:rPr lang="en-US" altLang="en-US"/>
              <a:t>As vegetation develops over time after thinning, the responses of individual bird species to thinning is likely to change.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1BC01F-56A7-DB32-3304-5C3E8D50BA04}"/>
              </a:ext>
            </a:extLst>
          </p:cNvPr>
          <p:cNvSpPr>
            <a:spLocks noGrp="1" noChangeArrowheads="1"/>
          </p:cNvSpPr>
          <p:nvPr>
            <p:ph type="sldNum" sz="quarter" idx="5"/>
          </p:nvPr>
        </p:nvSpPr>
        <p:spPr>
          <a:ln/>
        </p:spPr>
        <p:txBody>
          <a:bodyPr/>
          <a:lstStyle/>
          <a:p>
            <a:fld id="{54B9138A-605E-490A-992A-3687C45A39E0}" type="slidenum">
              <a:rPr lang="en-US" altLang="en-US"/>
              <a:pPr/>
              <a:t>10</a:t>
            </a:fld>
            <a:endParaRPr lang="en-US" altLang="en-US"/>
          </a:p>
        </p:txBody>
      </p:sp>
      <p:sp>
        <p:nvSpPr>
          <p:cNvPr id="149506" name="Rectangle 2">
            <a:extLst>
              <a:ext uri="{FF2B5EF4-FFF2-40B4-BE49-F238E27FC236}">
                <a16:creationId xmlns:a16="http://schemas.microsoft.com/office/drawing/2014/main" id="{2F4C44F4-73FF-7007-1A7F-87008EA28C05}"/>
              </a:ext>
            </a:extLst>
          </p:cNvPr>
          <p:cNvSpPr>
            <a:spLocks noChangeArrowheads="1" noTextEdit="1"/>
          </p:cNvSpPr>
          <p:nvPr>
            <p:ph type="sldImg"/>
          </p:nvPr>
        </p:nvSpPr>
        <p:spPr>
          <a:ln/>
        </p:spPr>
      </p:sp>
      <p:sp>
        <p:nvSpPr>
          <p:cNvPr id="149507" name="Rectangle 3">
            <a:extLst>
              <a:ext uri="{FF2B5EF4-FFF2-40B4-BE49-F238E27FC236}">
                <a16:creationId xmlns:a16="http://schemas.microsoft.com/office/drawing/2014/main" id="{5D44F378-9340-5FB7-78A6-A08E918200C5}"/>
              </a:ext>
            </a:extLst>
          </p:cNvPr>
          <p:cNvSpPr>
            <a:spLocks noGrp="1" noChangeArrowheads="1"/>
          </p:cNvSpPr>
          <p:nvPr>
            <p:ph type="body" idx="1"/>
          </p:nvPr>
        </p:nvSpPr>
        <p:spPr/>
        <p:txBody>
          <a:bodyPr/>
          <a:lstStyle/>
          <a:p>
            <a:r>
              <a:rPr lang="en-US" altLang="en-US"/>
              <a:t>Pre-trt: 1992-1993</a:t>
            </a:r>
          </a:p>
          <a:p>
            <a:r>
              <a:rPr lang="en-US" altLang="en-US"/>
              <a:t>Post 1: 1997-1998 (4 – 6 years post-trt)</a:t>
            </a:r>
          </a:p>
          <a:p>
            <a:r>
              <a:rPr lang="en-US" altLang="en-US"/>
              <a:t>Post 2: 1999-2001 (6 – 9 years post)</a:t>
            </a:r>
          </a:p>
          <a:p>
            <a:r>
              <a:rPr lang="en-US" altLang="en-US"/>
              <a:t>Post 3: 2006-2007 (13 – 15 years post)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F63631-87C9-EF07-3692-085E5A9E7073}"/>
              </a:ext>
            </a:extLst>
          </p:cNvPr>
          <p:cNvSpPr>
            <a:spLocks noGrp="1" noChangeArrowheads="1"/>
          </p:cNvSpPr>
          <p:nvPr>
            <p:ph type="sldNum" sz="quarter" idx="5"/>
          </p:nvPr>
        </p:nvSpPr>
        <p:spPr>
          <a:ln/>
        </p:spPr>
        <p:txBody>
          <a:bodyPr/>
          <a:lstStyle/>
          <a:p>
            <a:fld id="{F70EC460-2989-4EE9-8C6D-90D5E5E4BABB}" type="slidenum">
              <a:rPr lang="en-US" altLang="en-US"/>
              <a:pPr/>
              <a:t>11</a:t>
            </a:fld>
            <a:endParaRPr lang="en-US" altLang="en-US"/>
          </a:p>
        </p:txBody>
      </p:sp>
      <p:sp>
        <p:nvSpPr>
          <p:cNvPr id="151554" name="Rectangle 2">
            <a:extLst>
              <a:ext uri="{FF2B5EF4-FFF2-40B4-BE49-F238E27FC236}">
                <a16:creationId xmlns:a16="http://schemas.microsoft.com/office/drawing/2014/main" id="{61AE6333-766A-D67A-20A2-8986F5502037}"/>
              </a:ext>
            </a:extLst>
          </p:cNvPr>
          <p:cNvSpPr>
            <a:spLocks noChangeArrowheads="1" noTextEdit="1"/>
          </p:cNvSpPr>
          <p:nvPr>
            <p:ph type="sldImg"/>
          </p:nvPr>
        </p:nvSpPr>
        <p:spPr>
          <a:ln/>
        </p:spPr>
      </p:sp>
      <p:sp>
        <p:nvSpPr>
          <p:cNvPr id="151555" name="Rectangle 3">
            <a:extLst>
              <a:ext uri="{FF2B5EF4-FFF2-40B4-BE49-F238E27FC236}">
                <a16:creationId xmlns:a16="http://schemas.microsoft.com/office/drawing/2014/main" id="{89AE00D2-4F38-424C-34E5-FD826630CBF2}"/>
              </a:ext>
            </a:extLst>
          </p:cNvPr>
          <p:cNvSpPr>
            <a:spLocks noGrp="1" noChangeArrowheads="1"/>
          </p:cNvSpPr>
          <p:nvPr>
            <p:ph type="body" idx="1"/>
          </p:nvPr>
        </p:nvSpPr>
        <p:spPr/>
        <p:txBody>
          <a:bodyPr/>
          <a:lstStyle/>
          <a:p>
            <a:r>
              <a:rPr lang="en-US" altLang="en-US"/>
              <a:t>10 species that increased in density following thinning</a:t>
            </a:r>
          </a:p>
          <a:p>
            <a:r>
              <a:rPr lang="en-US" altLang="en-US"/>
              <a:t>‘*’ represents species that were virtually absent prior to harvest</a:t>
            </a:r>
          </a:p>
          <a:p>
            <a:r>
              <a:rPr lang="en-US" altLang="en-US"/>
              <a:t>Included: cavity-nesters, shrub associated species, canopy-associated species, early-seral species and mid-late associates</a:t>
            </a:r>
          </a:p>
          <a:p>
            <a:r>
              <a:rPr lang="en-US" altLang="en-US"/>
              <a:t>Discuss possible reasons for increases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21D508-3D67-5014-E75F-240AE4BE8ED7}"/>
              </a:ext>
            </a:extLst>
          </p:cNvPr>
          <p:cNvSpPr>
            <a:spLocks noGrp="1" noChangeArrowheads="1"/>
          </p:cNvSpPr>
          <p:nvPr>
            <p:ph type="sldNum" sz="quarter" idx="5"/>
          </p:nvPr>
        </p:nvSpPr>
        <p:spPr>
          <a:ln/>
        </p:spPr>
        <p:txBody>
          <a:bodyPr/>
          <a:lstStyle/>
          <a:p>
            <a:fld id="{27E32693-A388-48A1-83DD-1D6AF3F42C16}" type="slidenum">
              <a:rPr lang="en-US" altLang="en-US"/>
              <a:pPr/>
              <a:t>13</a:t>
            </a:fld>
            <a:endParaRPr lang="en-US" altLang="en-US"/>
          </a:p>
        </p:txBody>
      </p:sp>
      <p:sp>
        <p:nvSpPr>
          <p:cNvPr id="48130" name="Rectangle 2">
            <a:extLst>
              <a:ext uri="{FF2B5EF4-FFF2-40B4-BE49-F238E27FC236}">
                <a16:creationId xmlns:a16="http://schemas.microsoft.com/office/drawing/2014/main" id="{059265CB-607F-90BD-8A76-21FF4258A8BE}"/>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6F636C08-4513-FA49-99B3-63D8AA169340}"/>
              </a:ext>
            </a:extLst>
          </p:cNvPr>
          <p:cNvSpPr>
            <a:spLocks noGrp="1" noChangeArrowheads="1"/>
          </p:cNvSpPr>
          <p:nvPr>
            <p:ph type="body" idx="1"/>
          </p:nvPr>
        </p:nvSpPr>
        <p:spPr/>
        <p:txBody>
          <a:bodyPr/>
          <a:lstStyle/>
          <a:p>
            <a:r>
              <a:rPr lang="en-US" altLang="en-US"/>
              <a:t>No species absent after harvest, but some species decreased in density</a:t>
            </a:r>
          </a:p>
          <a:p>
            <a:r>
              <a:rPr lang="en-US" altLang="en-US"/>
              <a:t>HEWA and HETH – long-distance migrants</a:t>
            </a:r>
          </a:p>
          <a:p>
            <a:r>
              <a:rPr lang="en-US" altLang="en-US"/>
              <a:t>Some sign of change in response trend…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788A83-D9EC-CA91-917F-4BA7434D2C77}"/>
              </a:ext>
            </a:extLst>
          </p:cNvPr>
          <p:cNvSpPr>
            <a:spLocks noGrp="1" noChangeArrowheads="1"/>
          </p:cNvSpPr>
          <p:nvPr>
            <p:ph type="sldNum" sz="quarter" idx="5"/>
          </p:nvPr>
        </p:nvSpPr>
        <p:spPr>
          <a:ln/>
        </p:spPr>
        <p:txBody>
          <a:bodyPr/>
          <a:lstStyle/>
          <a:p>
            <a:fld id="{718BB5D9-2C35-4039-9D56-03B127E663DC}" type="slidenum">
              <a:rPr lang="en-US" altLang="en-US"/>
              <a:pPr/>
              <a:t>14</a:t>
            </a:fld>
            <a:endParaRPr lang="en-US" altLang="en-US"/>
          </a:p>
        </p:txBody>
      </p:sp>
      <p:sp>
        <p:nvSpPr>
          <p:cNvPr id="153602" name="Rectangle 2">
            <a:extLst>
              <a:ext uri="{FF2B5EF4-FFF2-40B4-BE49-F238E27FC236}">
                <a16:creationId xmlns:a16="http://schemas.microsoft.com/office/drawing/2014/main" id="{28BF86AD-FC21-A5FD-7EBC-784CF9BF654C}"/>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350D1820-A9BB-BB11-5811-37E6A0DC8023}"/>
              </a:ext>
            </a:extLst>
          </p:cNvPr>
          <p:cNvSpPr>
            <a:spLocks noGrp="1" noChangeArrowheads="1"/>
          </p:cNvSpPr>
          <p:nvPr>
            <p:ph type="body" idx="1"/>
          </p:nvPr>
        </p:nvSpPr>
        <p:spPr/>
        <p:txBody>
          <a:bodyPr/>
          <a:lstStyle/>
          <a:p>
            <a:r>
              <a:rPr lang="en-US" altLang="en-US"/>
              <a:t>Both strongly associated with conifer canopy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66B8C1-365F-44A0-5BA1-3F522635DA4C}"/>
              </a:ext>
            </a:extLst>
          </p:cNvPr>
          <p:cNvSpPr>
            <a:spLocks noGrp="1" noChangeArrowheads="1"/>
          </p:cNvSpPr>
          <p:nvPr>
            <p:ph type="sldNum" sz="quarter" idx="5"/>
          </p:nvPr>
        </p:nvSpPr>
        <p:spPr>
          <a:ln/>
        </p:spPr>
        <p:txBody>
          <a:bodyPr/>
          <a:lstStyle/>
          <a:p>
            <a:fld id="{26815FBF-77E7-45D9-8FE3-E417C2AE2038}" type="slidenum">
              <a:rPr lang="en-US" altLang="en-US"/>
              <a:pPr/>
              <a:t>15</a:t>
            </a:fld>
            <a:endParaRPr lang="en-US" altLang="en-US"/>
          </a:p>
        </p:txBody>
      </p:sp>
      <p:sp>
        <p:nvSpPr>
          <p:cNvPr id="152578" name="Rectangle 2">
            <a:extLst>
              <a:ext uri="{FF2B5EF4-FFF2-40B4-BE49-F238E27FC236}">
                <a16:creationId xmlns:a16="http://schemas.microsoft.com/office/drawing/2014/main" id="{2689C43F-CA99-5378-640B-891B4BCE9E51}"/>
              </a:ext>
            </a:extLst>
          </p:cNvPr>
          <p:cNvSpPr>
            <a:spLocks noChangeArrowheads="1" noTextEdit="1"/>
          </p:cNvSpPr>
          <p:nvPr>
            <p:ph type="sldImg"/>
          </p:nvPr>
        </p:nvSpPr>
        <p:spPr>
          <a:ln/>
        </p:spPr>
      </p:sp>
      <p:sp>
        <p:nvSpPr>
          <p:cNvPr id="152579" name="Rectangle 3">
            <a:extLst>
              <a:ext uri="{FF2B5EF4-FFF2-40B4-BE49-F238E27FC236}">
                <a16:creationId xmlns:a16="http://schemas.microsoft.com/office/drawing/2014/main" id="{8FD8C88C-CE66-4FD8-9224-82BD4EAE2BA7}"/>
              </a:ext>
            </a:extLst>
          </p:cNvPr>
          <p:cNvSpPr>
            <a:spLocks noGrp="1" noChangeArrowheads="1"/>
          </p:cNvSpPr>
          <p:nvPr>
            <p:ph type="body" idx="1"/>
          </p:nvPr>
        </p:nvSpPr>
        <p:spPr/>
        <p:txBody>
          <a:bodyPr/>
          <a:lstStyle/>
          <a:p>
            <a:r>
              <a:rPr lang="en-US" altLang="en-US"/>
              <a:t>Shrub associated species</a:t>
            </a:r>
          </a:p>
          <a:p>
            <a:r>
              <a:rPr lang="en-US" altLang="en-US"/>
              <a:t>MGWA – associated with low shrubs; immediate positive response; greatest magnitude in most intensive thinning treatments</a:t>
            </a:r>
          </a:p>
          <a:p>
            <a:r>
              <a:rPr lang="en-US" altLang="en-US"/>
              <a:t>SWTH – associated with tall shrubs; initial negative response; </a:t>
            </a:r>
          </a:p>
          <a:p>
            <a:r>
              <a:rPr lang="en-US" altLang="en-US"/>
              <a:t>most recent sampling showed no difference in abundance in thinned compared to controls</a:t>
            </a:r>
          </a:p>
          <a:p>
            <a:r>
              <a:rPr lang="en-US" altLang="en-US"/>
              <a:t>Least change over time in LT – probably related to pattern of tall shrub response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EB4DD2-97B5-AD6D-9701-BEFD1214DC2A}"/>
              </a:ext>
            </a:extLst>
          </p:cNvPr>
          <p:cNvSpPr>
            <a:spLocks noGrp="1" noChangeArrowheads="1"/>
          </p:cNvSpPr>
          <p:nvPr>
            <p:ph type="sldNum" sz="quarter" idx="5"/>
          </p:nvPr>
        </p:nvSpPr>
        <p:spPr>
          <a:ln/>
        </p:spPr>
        <p:txBody>
          <a:bodyPr/>
          <a:lstStyle/>
          <a:p>
            <a:fld id="{04629D98-2FF6-4265-8F24-3BDF6C1396DF}" type="slidenum">
              <a:rPr lang="en-US" altLang="en-US"/>
              <a:pPr/>
              <a:t>16</a:t>
            </a:fld>
            <a:endParaRPr lang="en-US" altLang="en-US"/>
          </a:p>
        </p:txBody>
      </p:sp>
      <p:sp>
        <p:nvSpPr>
          <p:cNvPr id="140290" name="Rectangle 2">
            <a:extLst>
              <a:ext uri="{FF2B5EF4-FFF2-40B4-BE49-F238E27FC236}">
                <a16:creationId xmlns:a16="http://schemas.microsoft.com/office/drawing/2014/main" id="{D1CA3B36-7F6E-DC0B-881A-D6FF2DF15C23}"/>
              </a:ext>
            </a:extLst>
          </p:cNvPr>
          <p:cNvSpPr>
            <a:spLocks noChangeArrowheads="1" noTextEdit="1"/>
          </p:cNvSpPr>
          <p:nvPr>
            <p:ph type="sldImg"/>
          </p:nvPr>
        </p:nvSpPr>
        <p:spPr>
          <a:ln/>
        </p:spPr>
      </p:sp>
      <p:sp>
        <p:nvSpPr>
          <p:cNvPr id="140291" name="Rectangle 3">
            <a:extLst>
              <a:ext uri="{FF2B5EF4-FFF2-40B4-BE49-F238E27FC236}">
                <a16:creationId xmlns:a16="http://schemas.microsoft.com/office/drawing/2014/main" id="{388D343A-16A6-F79E-D340-9CA7278527C2}"/>
              </a:ext>
            </a:extLst>
          </p:cNvPr>
          <p:cNvSpPr>
            <a:spLocks noGrp="1" noChangeArrowheads="1"/>
          </p:cNvSpPr>
          <p:nvPr>
            <p:ph type="body" idx="1"/>
          </p:nvPr>
        </p:nvSpPr>
        <p:spPr/>
        <p:txBody>
          <a:bodyPr/>
          <a:lstStyle/>
          <a:p>
            <a:r>
              <a:rPr lang="en-US" altLang="en-US"/>
              <a:t>Frequency of occurrence and (total number of observations) for uncommon species observed predominantly in thinned stands, Young Stand Study, Willamette National Forest.</a:t>
            </a:r>
          </a:p>
          <a:p>
            <a:pPr>
              <a:buFontTx/>
              <a:buChar char="•"/>
            </a:pPr>
            <a:r>
              <a:rPr lang="en-US" altLang="en-US"/>
              <a:t>N is the total number of stand x year combinations possible for each treatment and phase combination </a:t>
            </a:r>
          </a:p>
          <a:p>
            <a:r>
              <a:rPr lang="en-US" altLang="en-US"/>
              <a:t>A continued positive effect of thinning for two additional species that are generally uncommon on our study sites, Olive-sided Flycatcher and Spotted Towhee, was still evident more than 1 decade after harvest. </a:t>
            </a:r>
          </a:p>
          <a:p>
            <a:r>
              <a:rPr lang="en-US" altLang="en-US"/>
              <a:t>species were observed too infrequently to permit statistical analyses, but their occurrence only in thinned stands during the post-harvest phase, compared to their rarity during the pre-harvest phase of the study, suggests a response to thinning treatments. </a:t>
            </a:r>
          </a:p>
          <a:p>
            <a:r>
              <a:rPr lang="en-US" altLang="en-US"/>
              <a:t>For two other uncommon species, Common Nighthawk and Western Wood-pewee, the increase in the frequency of detection that was observed in thinned stands during the first post-harvest phase was no longer evident because they were rarely detected in 2006 and 2007 (Table 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9821-6335-0D23-B407-DEE4D6B84D5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88D38B-B25A-5CAD-ED57-592DDEFDE2A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44BAB-CC4A-3B78-B73E-87321F7847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F68232-E84F-A3BE-E7AE-2ED16B561B5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7EBC63-A24A-0E5B-81E5-CB84E2AA30E8}"/>
              </a:ext>
            </a:extLst>
          </p:cNvPr>
          <p:cNvSpPr>
            <a:spLocks noGrp="1"/>
          </p:cNvSpPr>
          <p:nvPr>
            <p:ph type="sldNum" sz="quarter" idx="12"/>
          </p:nvPr>
        </p:nvSpPr>
        <p:spPr/>
        <p:txBody>
          <a:bodyPr/>
          <a:lstStyle>
            <a:lvl1pPr>
              <a:defRPr/>
            </a:lvl1pPr>
          </a:lstStyle>
          <a:p>
            <a:fld id="{530ABCA8-CD92-45E6-B529-2BAF11CCB11F}" type="slidenum">
              <a:rPr lang="en-US" altLang="en-US"/>
              <a:pPr/>
              <a:t>‹#›</a:t>
            </a:fld>
            <a:endParaRPr lang="en-US" altLang="en-US"/>
          </a:p>
        </p:txBody>
      </p:sp>
    </p:spTree>
    <p:extLst>
      <p:ext uri="{BB962C8B-B14F-4D97-AF65-F5344CB8AC3E}">
        <p14:creationId xmlns:p14="http://schemas.microsoft.com/office/powerpoint/2010/main" val="428172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951B-03E4-2A8A-DFB5-1DFF944D8D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A06355-6AE3-DA38-96F0-DEAA8E688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6FCE2-5213-C1A5-09E7-5117280A72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621FEDD-8AED-B531-C0AF-A6203677DB5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075C97-B605-6487-293B-DB32502BBA45}"/>
              </a:ext>
            </a:extLst>
          </p:cNvPr>
          <p:cNvSpPr>
            <a:spLocks noGrp="1"/>
          </p:cNvSpPr>
          <p:nvPr>
            <p:ph type="sldNum" sz="quarter" idx="12"/>
          </p:nvPr>
        </p:nvSpPr>
        <p:spPr/>
        <p:txBody>
          <a:bodyPr/>
          <a:lstStyle>
            <a:lvl1pPr>
              <a:defRPr/>
            </a:lvl1pPr>
          </a:lstStyle>
          <a:p>
            <a:fld id="{ECC2C60B-2EFD-49ED-B547-3B0CF287F27C}" type="slidenum">
              <a:rPr lang="en-US" altLang="en-US"/>
              <a:pPr/>
              <a:t>‹#›</a:t>
            </a:fld>
            <a:endParaRPr lang="en-US" altLang="en-US"/>
          </a:p>
        </p:txBody>
      </p:sp>
    </p:spTree>
    <p:extLst>
      <p:ext uri="{BB962C8B-B14F-4D97-AF65-F5344CB8AC3E}">
        <p14:creationId xmlns:p14="http://schemas.microsoft.com/office/powerpoint/2010/main" val="284701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4D067-C35F-69BA-8AA7-50FCF54F7131}"/>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AD1B-DA5C-FA32-A6C7-7EF25CAB8BC2}"/>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D616E-589B-BFD9-61AE-58945607032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7AF255-C94D-3141-F440-7F4E1B9B808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11D29E-73E5-954A-C678-2A10D18DFAB9}"/>
              </a:ext>
            </a:extLst>
          </p:cNvPr>
          <p:cNvSpPr>
            <a:spLocks noGrp="1"/>
          </p:cNvSpPr>
          <p:nvPr>
            <p:ph type="sldNum" sz="quarter" idx="12"/>
          </p:nvPr>
        </p:nvSpPr>
        <p:spPr/>
        <p:txBody>
          <a:bodyPr/>
          <a:lstStyle>
            <a:lvl1pPr>
              <a:defRPr/>
            </a:lvl1pPr>
          </a:lstStyle>
          <a:p>
            <a:fld id="{09F0FF1C-1B24-43C8-AF20-69BBA6D747FE}" type="slidenum">
              <a:rPr lang="en-US" altLang="en-US"/>
              <a:pPr/>
              <a:t>‹#›</a:t>
            </a:fld>
            <a:endParaRPr lang="en-US" altLang="en-US"/>
          </a:p>
        </p:txBody>
      </p:sp>
    </p:spTree>
    <p:extLst>
      <p:ext uri="{BB962C8B-B14F-4D97-AF65-F5344CB8AC3E}">
        <p14:creationId xmlns:p14="http://schemas.microsoft.com/office/powerpoint/2010/main" val="222146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12C0-0733-3051-4508-53A7ADBD676D}"/>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3E710A62-922A-EC22-75A6-2A8C566A2F13}"/>
              </a:ext>
            </a:extLst>
          </p:cNvPr>
          <p:cNvSpPr>
            <a:spLocks noGrp="1"/>
          </p:cNvSpPr>
          <p:nvPr>
            <p:ph type="chart" idx="1"/>
          </p:nvPr>
        </p:nvSpPr>
        <p:spPr>
          <a:xfrm>
            <a:off x="685800" y="1981200"/>
            <a:ext cx="7772400" cy="4114800"/>
          </a:xfrm>
        </p:spPr>
        <p:txBody>
          <a:bodyPr/>
          <a:lstStyle/>
          <a:p>
            <a:endParaRPr lang="en-US"/>
          </a:p>
        </p:txBody>
      </p:sp>
      <p:sp>
        <p:nvSpPr>
          <p:cNvPr id="4" name="Date Placeholder 3">
            <a:extLst>
              <a:ext uri="{FF2B5EF4-FFF2-40B4-BE49-F238E27FC236}">
                <a16:creationId xmlns:a16="http://schemas.microsoft.com/office/drawing/2014/main" id="{6D8D90EE-08F6-BFDD-97A4-AD9DCE4480AE}"/>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C65D5A-0374-0FE2-35F9-3E2ABDBD1B12}"/>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5B49C7-9349-FFF8-DC6F-E104F0FD6847}"/>
              </a:ext>
            </a:extLst>
          </p:cNvPr>
          <p:cNvSpPr>
            <a:spLocks noGrp="1"/>
          </p:cNvSpPr>
          <p:nvPr>
            <p:ph type="sldNum" sz="quarter" idx="12"/>
          </p:nvPr>
        </p:nvSpPr>
        <p:spPr>
          <a:xfrm>
            <a:off x="6553200" y="6248400"/>
            <a:ext cx="1905000" cy="457200"/>
          </a:xfrm>
        </p:spPr>
        <p:txBody>
          <a:bodyPr/>
          <a:lstStyle>
            <a:lvl1pPr>
              <a:defRPr/>
            </a:lvl1pPr>
          </a:lstStyle>
          <a:p>
            <a:fld id="{37AD39BC-9761-4489-B0D1-204B09B912F8}" type="slidenum">
              <a:rPr lang="en-US" altLang="en-US"/>
              <a:pPr/>
              <a:t>‹#›</a:t>
            </a:fld>
            <a:endParaRPr lang="en-US" altLang="en-US"/>
          </a:p>
        </p:txBody>
      </p:sp>
    </p:spTree>
    <p:extLst>
      <p:ext uri="{BB962C8B-B14F-4D97-AF65-F5344CB8AC3E}">
        <p14:creationId xmlns:p14="http://schemas.microsoft.com/office/powerpoint/2010/main" val="318851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C7138-E8CF-3046-CF4D-A165D527E288}"/>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5D9596B3-3793-9814-F2D4-CE3928A7F4D9}"/>
              </a:ext>
            </a:extLst>
          </p:cNvPr>
          <p:cNvSpPr>
            <a:spLocks noGrp="1"/>
          </p:cNvSpPr>
          <p:nvPr>
            <p:ph type="chart" sz="half" idx="1"/>
          </p:nvPr>
        </p:nvSpPr>
        <p:spPr>
          <a:xfrm>
            <a:off x="685800" y="1981200"/>
            <a:ext cx="3810000" cy="4114800"/>
          </a:xfrm>
        </p:spPr>
        <p:txBody>
          <a:bodyPr/>
          <a:lstStyle/>
          <a:p>
            <a:endParaRPr lang="en-US"/>
          </a:p>
        </p:txBody>
      </p:sp>
      <p:sp>
        <p:nvSpPr>
          <p:cNvPr id="4" name="Text Placeholder 3">
            <a:extLst>
              <a:ext uri="{FF2B5EF4-FFF2-40B4-BE49-F238E27FC236}">
                <a16:creationId xmlns:a16="http://schemas.microsoft.com/office/drawing/2014/main" id="{FCDA28B2-D8C1-BCBC-AD4C-F527F0ABB3A3}"/>
              </a:ext>
            </a:extLst>
          </p:cNvPr>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1D43C-E9CE-55B2-AB52-4B19B504BB6C}"/>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CDA5B0-E3A8-5215-6C8D-AB3612FD76C6}"/>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EE6D9F-D583-9824-7637-B6CE342E6B87}"/>
              </a:ext>
            </a:extLst>
          </p:cNvPr>
          <p:cNvSpPr>
            <a:spLocks noGrp="1"/>
          </p:cNvSpPr>
          <p:nvPr>
            <p:ph type="sldNum" sz="quarter" idx="12"/>
          </p:nvPr>
        </p:nvSpPr>
        <p:spPr>
          <a:xfrm>
            <a:off x="6553200" y="6248400"/>
            <a:ext cx="1905000" cy="457200"/>
          </a:xfrm>
        </p:spPr>
        <p:txBody>
          <a:bodyPr/>
          <a:lstStyle>
            <a:lvl1pPr>
              <a:defRPr/>
            </a:lvl1pPr>
          </a:lstStyle>
          <a:p>
            <a:fld id="{FA765F2E-1392-42A7-8A9E-AC2F48C58968}" type="slidenum">
              <a:rPr lang="en-US" altLang="en-US"/>
              <a:pPr/>
              <a:t>‹#›</a:t>
            </a:fld>
            <a:endParaRPr lang="en-US" altLang="en-US"/>
          </a:p>
        </p:txBody>
      </p:sp>
    </p:spTree>
    <p:extLst>
      <p:ext uri="{BB962C8B-B14F-4D97-AF65-F5344CB8AC3E}">
        <p14:creationId xmlns:p14="http://schemas.microsoft.com/office/powerpoint/2010/main" val="275091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BD53-C156-5B70-6FE4-69F6E9BAE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1EB64-C855-133E-31E9-A8C5DE362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51E63-69D3-DB0F-D9E9-63294FCBDF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D73CF13-C131-7F59-85AA-B787C49872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3BC27C-98FE-9F6E-F63B-71414972B2DA}"/>
              </a:ext>
            </a:extLst>
          </p:cNvPr>
          <p:cNvSpPr>
            <a:spLocks noGrp="1"/>
          </p:cNvSpPr>
          <p:nvPr>
            <p:ph type="sldNum" sz="quarter" idx="12"/>
          </p:nvPr>
        </p:nvSpPr>
        <p:spPr/>
        <p:txBody>
          <a:bodyPr/>
          <a:lstStyle>
            <a:lvl1pPr>
              <a:defRPr/>
            </a:lvl1pPr>
          </a:lstStyle>
          <a:p>
            <a:fld id="{5A5173AB-13E0-476F-AC86-7EAFE56FDF23}" type="slidenum">
              <a:rPr lang="en-US" altLang="en-US"/>
              <a:pPr/>
              <a:t>‹#›</a:t>
            </a:fld>
            <a:endParaRPr lang="en-US" altLang="en-US"/>
          </a:p>
        </p:txBody>
      </p:sp>
    </p:spTree>
    <p:extLst>
      <p:ext uri="{BB962C8B-B14F-4D97-AF65-F5344CB8AC3E}">
        <p14:creationId xmlns:p14="http://schemas.microsoft.com/office/powerpoint/2010/main" val="118001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A741C-26B2-0BD7-0BF8-8E49570C7EF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EACE7-7E7F-767F-7F56-B285A5852E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70B3A14-EBF9-A05B-3ECF-B8B7A218B6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04B9C8-50F1-BE40-87BD-931ED68B48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BE1B254-16A3-6FCE-EE9F-B178747D5A47}"/>
              </a:ext>
            </a:extLst>
          </p:cNvPr>
          <p:cNvSpPr>
            <a:spLocks noGrp="1"/>
          </p:cNvSpPr>
          <p:nvPr>
            <p:ph type="sldNum" sz="quarter" idx="12"/>
          </p:nvPr>
        </p:nvSpPr>
        <p:spPr/>
        <p:txBody>
          <a:bodyPr/>
          <a:lstStyle>
            <a:lvl1pPr>
              <a:defRPr/>
            </a:lvl1pPr>
          </a:lstStyle>
          <a:p>
            <a:fld id="{BD1BB083-F9D0-4525-86B2-AC66E4CFC3B8}" type="slidenum">
              <a:rPr lang="en-US" altLang="en-US"/>
              <a:pPr/>
              <a:t>‹#›</a:t>
            </a:fld>
            <a:endParaRPr lang="en-US" altLang="en-US"/>
          </a:p>
        </p:txBody>
      </p:sp>
    </p:spTree>
    <p:extLst>
      <p:ext uri="{BB962C8B-B14F-4D97-AF65-F5344CB8AC3E}">
        <p14:creationId xmlns:p14="http://schemas.microsoft.com/office/powerpoint/2010/main" val="146592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4BB5-F6E4-8F79-96E9-A5BEA46FE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8753F-7828-15A7-3C2D-D2D7691766F9}"/>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F83F81-C342-9373-F9F6-5F8796908287}"/>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83B2CA-98BC-15A7-E174-9197302E3DF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836D27E-A2B1-D7C5-212A-684E6FE75B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5271F7-D9C6-58A0-B5E2-0E055196C4A2}"/>
              </a:ext>
            </a:extLst>
          </p:cNvPr>
          <p:cNvSpPr>
            <a:spLocks noGrp="1"/>
          </p:cNvSpPr>
          <p:nvPr>
            <p:ph type="sldNum" sz="quarter" idx="12"/>
          </p:nvPr>
        </p:nvSpPr>
        <p:spPr/>
        <p:txBody>
          <a:bodyPr/>
          <a:lstStyle>
            <a:lvl1pPr>
              <a:defRPr/>
            </a:lvl1pPr>
          </a:lstStyle>
          <a:p>
            <a:fld id="{8C535F72-5AC0-4FB1-B132-2FF2A14976E8}" type="slidenum">
              <a:rPr lang="en-US" altLang="en-US"/>
              <a:pPr/>
              <a:t>‹#›</a:t>
            </a:fld>
            <a:endParaRPr lang="en-US" altLang="en-US"/>
          </a:p>
        </p:txBody>
      </p:sp>
    </p:spTree>
    <p:extLst>
      <p:ext uri="{BB962C8B-B14F-4D97-AF65-F5344CB8AC3E}">
        <p14:creationId xmlns:p14="http://schemas.microsoft.com/office/powerpoint/2010/main" val="247101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9659-BF38-4D36-83A4-82AD3882C7F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691DDC-1644-8412-503C-2A5A3EF74AB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2E93B1-412B-0B81-CDC1-1355350C53D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4B64B-9A9F-A4BB-E9F0-E8C68706F5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0AF84-AD93-47B4-9A4C-558F1C95CE7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6CE153-F1D9-55FD-18B0-43AA5EE467E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EA1386B-8B6B-5870-67A5-6FA041D9C8E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7199A8F-DC59-8549-E43F-3961A159D72C}"/>
              </a:ext>
            </a:extLst>
          </p:cNvPr>
          <p:cNvSpPr>
            <a:spLocks noGrp="1"/>
          </p:cNvSpPr>
          <p:nvPr>
            <p:ph type="sldNum" sz="quarter" idx="12"/>
          </p:nvPr>
        </p:nvSpPr>
        <p:spPr/>
        <p:txBody>
          <a:bodyPr/>
          <a:lstStyle>
            <a:lvl1pPr>
              <a:defRPr/>
            </a:lvl1pPr>
          </a:lstStyle>
          <a:p>
            <a:fld id="{42E22804-2D9A-46B6-83DB-AFEC035653B1}" type="slidenum">
              <a:rPr lang="en-US" altLang="en-US"/>
              <a:pPr/>
              <a:t>‹#›</a:t>
            </a:fld>
            <a:endParaRPr lang="en-US" altLang="en-US"/>
          </a:p>
        </p:txBody>
      </p:sp>
    </p:spTree>
    <p:extLst>
      <p:ext uri="{BB962C8B-B14F-4D97-AF65-F5344CB8AC3E}">
        <p14:creationId xmlns:p14="http://schemas.microsoft.com/office/powerpoint/2010/main" val="115342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D0D3-E4EA-2507-CF57-82A860364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D0B852-0867-DAFA-12EF-7B0147E2EDA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2343265-CC66-55A0-44C9-DF64D38AC4B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68D84DA-8C2A-4156-C9B7-097E126E9407}"/>
              </a:ext>
            </a:extLst>
          </p:cNvPr>
          <p:cNvSpPr>
            <a:spLocks noGrp="1"/>
          </p:cNvSpPr>
          <p:nvPr>
            <p:ph type="sldNum" sz="quarter" idx="12"/>
          </p:nvPr>
        </p:nvSpPr>
        <p:spPr/>
        <p:txBody>
          <a:bodyPr/>
          <a:lstStyle>
            <a:lvl1pPr>
              <a:defRPr/>
            </a:lvl1pPr>
          </a:lstStyle>
          <a:p>
            <a:fld id="{C4C6A3B9-128B-4CE6-AC6E-459D9A68AE7E}" type="slidenum">
              <a:rPr lang="en-US" altLang="en-US"/>
              <a:pPr/>
              <a:t>‹#›</a:t>
            </a:fld>
            <a:endParaRPr lang="en-US" altLang="en-US"/>
          </a:p>
        </p:txBody>
      </p:sp>
    </p:spTree>
    <p:extLst>
      <p:ext uri="{BB962C8B-B14F-4D97-AF65-F5344CB8AC3E}">
        <p14:creationId xmlns:p14="http://schemas.microsoft.com/office/powerpoint/2010/main" val="76276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B6145-4AA8-85F5-213F-059629D1414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69A5267-A2C3-21AF-BFF2-E05916D53B3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AE2914F-EED2-06FD-B26C-6E18608A2F52}"/>
              </a:ext>
            </a:extLst>
          </p:cNvPr>
          <p:cNvSpPr>
            <a:spLocks noGrp="1"/>
          </p:cNvSpPr>
          <p:nvPr>
            <p:ph type="sldNum" sz="quarter" idx="12"/>
          </p:nvPr>
        </p:nvSpPr>
        <p:spPr/>
        <p:txBody>
          <a:bodyPr/>
          <a:lstStyle>
            <a:lvl1pPr>
              <a:defRPr/>
            </a:lvl1pPr>
          </a:lstStyle>
          <a:p>
            <a:fld id="{B50C240F-FB15-4185-980B-1CB5620C3CFF}" type="slidenum">
              <a:rPr lang="en-US" altLang="en-US"/>
              <a:pPr/>
              <a:t>‹#›</a:t>
            </a:fld>
            <a:endParaRPr lang="en-US" altLang="en-US"/>
          </a:p>
        </p:txBody>
      </p:sp>
    </p:spTree>
    <p:extLst>
      <p:ext uri="{BB962C8B-B14F-4D97-AF65-F5344CB8AC3E}">
        <p14:creationId xmlns:p14="http://schemas.microsoft.com/office/powerpoint/2010/main" val="174671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0A92-7556-9EAC-DA37-C8E35C8F2A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0AD191-28F1-269C-B502-BAD1E3EA06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723E54-4A34-6CBD-FD60-F422325963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54DB1-1C3F-8DBF-99C0-43733DC8132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C748A1-8B90-508A-6332-A80943B7F71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EB003D-5834-71AF-2CD4-13E083A14E93}"/>
              </a:ext>
            </a:extLst>
          </p:cNvPr>
          <p:cNvSpPr>
            <a:spLocks noGrp="1"/>
          </p:cNvSpPr>
          <p:nvPr>
            <p:ph type="sldNum" sz="quarter" idx="12"/>
          </p:nvPr>
        </p:nvSpPr>
        <p:spPr/>
        <p:txBody>
          <a:bodyPr/>
          <a:lstStyle>
            <a:lvl1pPr>
              <a:defRPr/>
            </a:lvl1pPr>
          </a:lstStyle>
          <a:p>
            <a:fld id="{5B9E85EF-94B3-4E09-BFA2-CB21A0814D66}" type="slidenum">
              <a:rPr lang="en-US" altLang="en-US"/>
              <a:pPr/>
              <a:t>‹#›</a:t>
            </a:fld>
            <a:endParaRPr lang="en-US" altLang="en-US"/>
          </a:p>
        </p:txBody>
      </p:sp>
    </p:spTree>
    <p:extLst>
      <p:ext uri="{BB962C8B-B14F-4D97-AF65-F5344CB8AC3E}">
        <p14:creationId xmlns:p14="http://schemas.microsoft.com/office/powerpoint/2010/main" val="35302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CE96-FBCC-33BC-8F5D-048C438B1A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6C7B9D-E6A3-1FFD-B55D-7F0623BE1D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F268A-B254-7464-EFCB-2152AFF28B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DE462-0DF7-B25C-E380-E37BD25F3F6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B987FD-342E-4582-D783-EDC80E1D014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94E060D-1CA4-0AB0-D11B-2CC5AD9090D3}"/>
              </a:ext>
            </a:extLst>
          </p:cNvPr>
          <p:cNvSpPr>
            <a:spLocks noGrp="1"/>
          </p:cNvSpPr>
          <p:nvPr>
            <p:ph type="sldNum" sz="quarter" idx="12"/>
          </p:nvPr>
        </p:nvSpPr>
        <p:spPr/>
        <p:txBody>
          <a:bodyPr/>
          <a:lstStyle>
            <a:lvl1pPr>
              <a:defRPr/>
            </a:lvl1pPr>
          </a:lstStyle>
          <a:p>
            <a:fld id="{93423857-8FEA-4012-AE2D-DF9A23D40A31}" type="slidenum">
              <a:rPr lang="en-US" altLang="en-US"/>
              <a:pPr/>
              <a:t>‹#›</a:t>
            </a:fld>
            <a:endParaRPr lang="en-US" altLang="en-US"/>
          </a:p>
        </p:txBody>
      </p:sp>
    </p:spTree>
    <p:extLst>
      <p:ext uri="{BB962C8B-B14F-4D97-AF65-F5344CB8AC3E}">
        <p14:creationId xmlns:p14="http://schemas.microsoft.com/office/powerpoint/2010/main" val="211767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F9574F-7E6B-84D0-CAD7-F758C5DEA55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4F6D518-272A-465C-5082-C77B05EB567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D64944-9FFE-A1A9-68BE-F4BB8E434A3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a:p>
        </p:txBody>
      </p:sp>
      <p:sp>
        <p:nvSpPr>
          <p:cNvPr id="1029" name="Rectangle 5">
            <a:extLst>
              <a:ext uri="{FF2B5EF4-FFF2-40B4-BE49-F238E27FC236}">
                <a16:creationId xmlns:a16="http://schemas.microsoft.com/office/drawing/2014/main" id="{B5D8E685-76B1-2E04-1958-2E2AF0E7C16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anose="02020603050405020304" pitchFamily="18" charset="0"/>
              </a:defRPr>
            </a:lvl1pPr>
          </a:lstStyle>
          <a:p>
            <a:endParaRPr lang="en-US" altLang="en-US"/>
          </a:p>
        </p:txBody>
      </p:sp>
      <p:sp>
        <p:nvSpPr>
          <p:cNvPr id="1030" name="Rectangle 6">
            <a:extLst>
              <a:ext uri="{FF2B5EF4-FFF2-40B4-BE49-F238E27FC236}">
                <a16:creationId xmlns:a16="http://schemas.microsoft.com/office/drawing/2014/main" id="{163FDA78-20A4-D983-52E2-3CB329036DD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8AD85ADF-C52B-4284-B884-F31EFE6857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mic Sans MS" panose="030F0702030302020204" pitchFamily="66" charset="0"/>
        </a:defRPr>
      </a:lvl2pPr>
      <a:lvl3pPr algn="ctr" rtl="0" eaLnBrk="0" fontAlgn="base" hangingPunct="0">
        <a:spcBef>
          <a:spcPct val="0"/>
        </a:spcBef>
        <a:spcAft>
          <a:spcPct val="0"/>
        </a:spcAft>
        <a:defRPr sz="3600">
          <a:solidFill>
            <a:schemeClr val="tx2"/>
          </a:solidFill>
          <a:latin typeface="Comic Sans MS" panose="030F0702030302020204" pitchFamily="66" charset="0"/>
        </a:defRPr>
      </a:lvl3pPr>
      <a:lvl4pPr algn="ctr" rtl="0" eaLnBrk="0" fontAlgn="base" hangingPunct="0">
        <a:spcBef>
          <a:spcPct val="0"/>
        </a:spcBef>
        <a:spcAft>
          <a:spcPct val="0"/>
        </a:spcAft>
        <a:defRPr sz="3600">
          <a:solidFill>
            <a:schemeClr val="tx2"/>
          </a:solidFill>
          <a:latin typeface="Comic Sans MS" panose="030F0702030302020204" pitchFamily="66" charset="0"/>
        </a:defRPr>
      </a:lvl4pPr>
      <a:lvl5pPr algn="ctr" rtl="0" eaLnBrk="0" fontAlgn="base" hangingPunct="0">
        <a:spcBef>
          <a:spcPct val="0"/>
        </a:spcBef>
        <a:spcAft>
          <a:spcPct val="0"/>
        </a:spcAft>
        <a:defRPr sz="3600">
          <a:solidFill>
            <a:schemeClr val="tx2"/>
          </a:solidFill>
          <a:latin typeface="Comic Sans MS" panose="030F0702030302020204" pitchFamily="66" charset="0"/>
        </a:defRPr>
      </a:lvl5pPr>
      <a:lvl6pPr marL="457200" algn="ctr" rtl="0" eaLnBrk="0" fontAlgn="base" hangingPunct="0">
        <a:spcBef>
          <a:spcPct val="0"/>
        </a:spcBef>
        <a:spcAft>
          <a:spcPct val="0"/>
        </a:spcAft>
        <a:defRPr sz="3600">
          <a:solidFill>
            <a:schemeClr val="tx2"/>
          </a:solidFill>
          <a:latin typeface="Comic Sans MS" panose="030F0702030302020204" pitchFamily="66" charset="0"/>
        </a:defRPr>
      </a:lvl6pPr>
      <a:lvl7pPr marL="914400" algn="ctr" rtl="0" eaLnBrk="0" fontAlgn="base" hangingPunct="0">
        <a:spcBef>
          <a:spcPct val="0"/>
        </a:spcBef>
        <a:spcAft>
          <a:spcPct val="0"/>
        </a:spcAft>
        <a:defRPr sz="3600">
          <a:solidFill>
            <a:schemeClr val="tx2"/>
          </a:solidFill>
          <a:latin typeface="Comic Sans MS" panose="030F0702030302020204" pitchFamily="66" charset="0"/>
        </a:defRPr>
      </a:lvl7pPr>
      <a:lvl8pPr marL="1371600" algn="ctr" rtl="0" eaLnBrk="0" fontAlgn="base" hangingPunct="0">
        <a:spcBef>
          <a:spcPct val="0"/>
        </a:spcBef>
        <a:spcAft>
          <a:spcPct val="0"/>
        </a:spcAft>
        <a:defRPr sz="3600">
          <a:solidFill>
            <a:schemeClr val="tx2"/>
          </a:solidFill>
          <a:latin typeface="Comic Sans MS" panose="030F0702030302020204" pitchFamily="66" charset="0"/>
        </a:defRPr>
      </a:lvl8pPr>
      <a:lvl9pPr marL="1828800" algn="ctr" rtl="0" eaLnBrk="0" fontAlgn="base" hangingPunct="0">
        <a:spcBef>
          <a:spcPct val="0"/>
        </a:spcBef>
        <a:spcAft>
          <a:spcPct val="0"/>
        </a:spcAft>
        <a:defRPr sz="36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48A69FB-6664-50A5-0AAA-9595F5C3E6E0}"/>
              </a:ext>
            </a:extLst>
          </p:cNvPr>
          <p:cNvSpPr>
            <a:spLocks noGrp="1" noChangeArrowheads="1"/>
          </p:cNvSpPr>
          <p:nvPr>
            <p:ph type="title"/>
          </p:nvPr>
        </p:nvSpPr>
        <p:spPr>
          <a:xfrm>
            <a:off x="304800" y="381000"/>
            <a:ext cx="8534400" cy="1295400"/>
          </a:xfrm>
        </p:spPr>
        <p:txBody>
          <a:bodyPr/>
          <a:lstStyle/>
          <a:p>
            <a:r>
              <a:rPr lang="en-US" altLang="en-US" sz="3200" b="1"/>
              <a:t>Young Stand Thinning &amp; Diversity Study: Songbird Response</a:t>
            </a:r>
          </a:p>
        </p:txBody>
      </p:sp>
      <p:sp>
        <p:nvSpPr>
          <p:cNvPr id="3075" name="Text Box 3">
            <a:extLst>
              <a:ext uri="{FF2B5EF4-FFF2-40B4-BE49-F238E27FC236}">
                <a16:creationId xmlns:a16="http://schemas.microsoft.com/office/drawing/2014/main" id="{013C2CC5-CFF9-3110-EB18-D53FFB9B1439}"/>
              </a:ext>
            </a:extLst>
          </p:cNvPr>
          <p:cNvSpPr txBox="1">
            <a:spLocks noChangeArrowheads="1"/>
          </p:cNvSpPr>
          <p:nvPr/>
        </p:nvSpPr>
        <p:spPr bwMode="auto">
          <a:xfrm>
            <a:off x="914400" y="5257800"/>
            <a:ext cx="7391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65000"/>
              </a:lnSpc>
              <a:spcBef>
                <a:spcPct val="50000"/>
              </a:spcBef>
            </a:pPr>
            <a:r>
              <a:rPr lang="en-US" altLang="en-US" sz="2800" b="1"/>
              <a:t>Joan Hagar </a:t>
            </a:r>
          </a:p>
          <a:p>
            <a:pPr algn="ctr">
              <a:lnSpc>
                <a:spcPct val="65000"/>
              </a:lnSpc>
              <a:spcBef>
                <a:spcPct val="50000"/>
              </a:spcBef>
            </a:pPr>
            <a:r>
              <a:rPr lang="en-US" altLang="en-US" sz="2400" b="1"/>
              <a:t>USGS – Forest &amp; Rangeland Ecosystem Science Center</a:t>
            </a:r>
            <a:endParaRPr lang="en-US" altLang="en-US" sz="2400" b="1">
              <a:latin typeface="Arial" panose="020B0604020202020204" pitchFamily="34" charset="0"/>
            </a:endParaRPr>
          </a:p>
        </p:txBody>
      </p:sp>
      <p:pic>
        <p:nvPicPr>
          <p:cNvPr id="3078" name="Picture 6">
            <a:extLst>
              <a:ext uri="{FF2B5EF4-FFF2-40B4-BE49-F238E27FC236}">
                <a16:creationId xmlns:a16="http://schemas.microsoft.com/office/drawing/2014/main" id="{A9C0DD10-1F77-2824-0B34-390D7F27E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76413"/>
            <a:ext cx="4267200" cy="314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9" name="Group 7">
            <a:extLst>
              <a:ext uri="{FF2B5EF4-FFF2-40B4-BE49-F238E27FC236}">
                <a16:creationId xmlns:a16="http://schemas.microsoft.com/office/drawing/2014/main" id="{8868F8A4-29C6-EB06-E3FC-0711D81BD4AF}"/>
              </a:ext>
            </a:extLst>
          </p:cNvPr>
          <p:cNvGrpSpPr>
            <a:grpSpLocks/>
          </p:cNvGrpSpPr>
          <p:nvPr/>
        </p:nvGrpSpPr>
        <p:grpSpPr bwMode="auto">
          <a:xfrm>
            <a:off x="685800" y="304800"/>
            <a:ext cx="7696200" cy="6351588"/>
            <a:chOff x="480" y="0"/>
            <a:chExt cx="4848" cy="4001"/>
          </a:xfrm>
        </p:grpSpPr>
        <p:pic>
          <p:nvPicPr>
            <p:cNvPr id="79877" name="Picture 5">
              <a:extLst>
                <a:ext uri="{FF2B5EF4-FFF2-40B4-BE49-F238E27FC236}">
                  <a16:creationId xmlns:a16="http://schemas.microsoft.com/office/drawing/2014/main" id="{BF40694C-242E-A944-01F7-57756080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0"/>
              <a:ext cx="4848" cy="4001"/>
            </a:xfrm>
            <a:prstGeom prst="rect">
              <a:avLst/>
            </a:prstGeom>
            <a:noFill/>
            <a:extLst>
              <a:ext uri="{909E8E84-426E-40DD-AFC4-6F175D3DCCD1}">
                <a14:hiddenFill xmlns:a14="http://schemas.microsoft.com/office/drawing/2010/main">
                  <a:solidFill>
                    <a:srgbClr val="FFFFFF"/>
                  </a:solidFill>
                </a14:hiddenFill>
              </a:ext>
            </a:extLst>
          </p:spPr>
        </p:pic>
        <p:sp>
          <p:nvSpPr>
            <p:cNvPr id="79878" name="Line 6">
              <a:extLst>
                <a:ext uri="{FF2B5EF4-FFF2-40B4-BE49-F238E27FC236}">
                  <a16:creationId xmlns:a16="http://schemas.microsoft.com/office/drawing/2014/main" id="{8D91A728-E4CA-C4FD-B284-D5F20C903BBC}"/>
                </a:ext>
              </a:extLst>
            </p:cNvPr>
            <p:cNvSpPr>
              <a:spLocks noChangeShapeType="1"/>
            </p:cNvSpPr>
            <p:nvPr/>
          </p:nvSpPr>
          <p:spPr bwMode="auto">
            <a:xfrm>
              <a:off x="1056" y="1872"/>
              <a:ext cx="41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BCA13F52-13B7-8CD3-1F0F-374AF5A0D262}"/>
              </a:ext>
            </a:extLst>
          </p:cNvPr>
          <p:cNvSpPr>
            <a:spLocks noGrp="1" noChangeArrowheads="1"/>
          </p:cNvSpPr>
          <p:nvPr>
            <p:ph type="title"/>
          </p:nvPr>
        </p:nvSpPr>
        <p:spPr>
          <a:xfrm>
            <a:off x="3886200" y="228600"/>
            <a:ext cx="4572000" cy="914400"/>
          </a:xfrm>
        </p:spPr>
        <p:txBody>
          <a:bodyPr/>
          <a:lstStyle/>
          <a:p>
            <a:r>
              <a:rPr lang="en-US" altLang="en-US" sz="3200"/>
              <a:t>Positive Responses</a:t>
            </a:r>
          </a:p>
        </p:txBody>
      </p:sp>
      <p:pic>
        <p:nvPicPr>
          <p:cNvPr id="150531" name="Picture 3">
            <a:extLst>
              <a:ext uri="{FF2B5EF4-FFF2-40B4-BE49-F238E27FC236}">
                <a16:creationId xmlns:a16="http://schemas.microsoft.com/office/drawing/2014/main" id="{06FBB9D8-778C-58B8-AFD8-3732436FB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24" b="2362"/>
          <a:stretch>
            <a:fillRect/>
          </a:stretch>
        </p:blipFill>
        <p:spPr bwMode="auto">
          <a:xfrm>
            <a:off x="228600" y="381000"/>
            <a:ext cx="3429000" cy="2544763"/>
          </a:xfrm>
          <a:prstGeom prst="rect">
            <a:avLst/>
          </a:prstGeom>
          <a:noFill/>
          <a:extLst>
            <a:ext uri="{909E8E84-426E-40DD-AFC4-6F175D3DCCD1}">
              <a14:hiddenFill xmlns:a14="http://schemas.microsoft.com/office/drawing/2010/main">
                <a:solidFill>
                  <a:srgbClr val="FFFFFF"/>
                </a:solidFill>
              </a14:hiddenFill>
            </a:ext>
          </a:extLst>
        </p:spPr>
      </p:pic>
      <p:sp>
        <p:nvSpPr>
          <p:cNvPr id="150532" name="Text Box 4">
            <a:extLst>
              <a:ext uri="{FF2B5EF4-FFF2-40B4-BE49-F238E27FC236}">
                <a16:creationId xmlns:a16="http://schemas.microsoft.com/office/drawing/2014/main" id="{CCF89D57-A56E-6C57-6E81-8E30DF72E5A1}"/>
              </a:ext>
            </a:extLst>
          </p:cNvPr>
          <p:cNvSpPr txBox="1">
            <a:spLocks noChangeArrowheads="1"/>
          </p:cNvSpPr>
          <p:nvPr/>
        </p:nvSpPr>
        <p:spPr bwMode="auto">
          <a:xfrm>
            <a:off x="4038600" y="1143000"/>
            <a:ext cx="48006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en-US" altLang="en-US" sz="2800"/>
              <a:t>Rufous Hummingbird</a:t>
            </a:r>
          </a:p>
          <a:p>
            <a:pPr>
              <a:lnSpc>
                <a:spcPct val="120000"/>
              </a:lnSpc>
              <a:buFontTx/>
              <a:buChar char="•"/>
            </a:pPr>
            <a:r>
              <a:rPr lang="en-US" altLang="en-US" sz="2800"/>
              <a:t>Hairy Woodpecker*</a:t>
            </a:r>
          </a:p>
          <a:p>
            <a:pPr>
              <a:lnSpc>
                <a:spcPct val="120000"/>
              </a:lnSpc>
              <a:buFontTx/>
              <a:buChar char="•"/>
            </a:pPr>
            <a:r>
              <a:rPr lang="en-US" altLang="en-US" sz="2800"/>
              <a:t>Red-breasted Sapsucker*</a:t>
            </a:r>
          </a:p>
          <a:p>
            <a:pPr>
              <a:lnSpc>
                <a:spcPct val="120000"/>
              </a:lnSpc>
              <a:buFontTx/>
              <a:buChar char="•"/>
            </a:pPr>
            <a:r>
              <a:rPr lang="en-US" altLang="en-US" sz="2800"/>
              <a:t>Hammond’s Flycatcher</a:t>
            </a:r>
          </a:p>
          <a:p>
            <a:pPr>
              <a:lnSpc>
                <a:spcPct val="120000"/>
              </a:lnSpc>
              <a:buFontTx/>
              <a:buChar char="•"/>
            </a:pPr>
            <a:r>
              <a:rPr lang="en-US" altLang="en-US" sz="2800"/>
              <a:t>Gray Jay</a:t>
            </a:r>
          </a:p>
          <a:p>
            <a:pPr>
              <a:lnSpc>
                <a:spcPct val="120000"/>
              </a:lnSpc>
              <a:buFontTx/>
              <a:buChar char="•"/>
            </a:pPr>
            <a:r>
              <a:rPr lang="en-US" altLang="en-US" sz="2800"/>
              <a:t>Townsend’s Solitaire*</a:t>
            </a:r>
          </a:p>
          <a:p>
            <a:pPr>
              <a:lnSpc>
                <a:spcPct val="120000"/>
              </a:lnSpc>
              <a:buFontTx/>
              <a:buChar char="•"/>
            </a:pPr>
            <a:r>
              <a:rPr lang="en-US" altLang="en-US" sz="2800"/>
              <a:t>American Robin</a:t>
            </a:r>
          </a:p>
          <a:p>
            <a:pPr>
              <a:lnSpc>
                <a:spcPct val="120000"/>
              </a:lnSpc>
              <a:buFontTx/>
              <a:buChar char="•"/>
            </a:pPr>
            <a:r>
              <a:rPr lang="en-US" altLang="en-US" sz="2800"/>
              <a:t>MacGillivray’s Warbler</a:t>
            </a:r>
          </a:p>
          <a:p>
            <a:pPr>
              <a:lnSpc>
                <a:spcPct val="120000"/>
              </a:lnSpc>
              <a:buFontTx/>
              <a:buChar char="•"/>
            </a:pPr>
            <a:r>
              <a:rPr lang="en-US" altLang="en-US" sz="2800"/>
              <a:t>Western Tanager</a:t>
            </a:r>
          </a:p>
          <a:p>
            <a:pPr>
              <a:lnSpc>
                <a:spcPct val="120000"/>
              </a:lnSpc>
              <a:buFontTx/>
              <a:buChar char="•"/>
            </a:pPr>
            <a:r>
              <a:rPr lang="en-US" altLang="en-US" sz="2800"/>
              <a:t>Dark-eyed Junco</a:t>
            </a:r>
          </a:p>
        </p:txBody>
      </p:sp>
      <p:pic>
        <p:nvPicPr>
          <p:cNvPr id="150533" name="Picture 5">
            <a:extLst>
              <a:ext uri="{FF2B5EF4-FFF2-40B4-BE49-F238E27FC236}">
                <a16:creationId xmlns:a16="http://schemas.microsoft.com/office/drawing/2014/main" id="{27577D83-9D83-0554-28E5-8A7D995CD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352800"/>
            <a:ext cx="3505200" cy="2620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50" name="Group 6">
            <a:extLst>
              <a:ext uri="{FF2B5EF4-FFF2-40B4-BE49-F238E27FC236}">
                <a16:creationId xmlns:a16="http://schemas.microsoft.com/office/drawing/2014/main" id="{14E354C6-C1D2-CA20-4DF5-A0122DFFDE7E}"/>
              </a:ext>
            </a:extLst>
          </p:cNvPr>
          <p:cNvGrpSpPr>
            <a:grpSpLocks/>
          </p:cNvGrpSpPr>
          <p:nvPr/>
        </p:nvGrpSpPr>
        <p:grpSpPr bwMode="auto">
          <a:xfrm>
            <a:off x="914400" y="228600"/>
            <a:ext cx="7467600" cy="6248400"/>
            <a:chOff x="576" y="144"/>
            <a:chExt cx="4704" cy="3883"/>
          </a:xfrm>
        </p:grpSpPr>
        <p:pic>
          <p:nvPicPr>
            <p:cNvPr id="82948" name="Picture 4">
              <a:extLst>
                <a:ext uri="{FF2B5EF4-FFF2-40B4-BE49-F238E27FC236}">
                  <a16:creationId xmlns:a16="http://schemas.microsoft.com/office/drawing/2014/main" id="{8E16506B-98F6-FB3D-8AD9-E9B331124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44"/>
              <a:ext cx="4704" cy="3883"/>
            </a:xfrm>
            <a:prstGeom prst="rect">
              <a:avLst/>
            </a:prstGeom>
            <a:noFill/>
            <a:extLst>
              <a:ext uri="{909E8E84-426E-40DD-AFC4-6F175D3DCCD1}">
                <a14:hiddenFill xmlns:a14="http://schemas.microsoft.com/office/drawing/2010/main">
                  <a:solidFill>
                    <a:srgbClr val="FFFFFF"/>
                  </a:solidFill>
                </a14:hiddenFill>
              </a:ext>
            </a:extLst>
          </p:spPr>
        </p:pic>
        <p:sp>
          <p:nvSpPr>
            <p:cNvPr id="82949" name="Line 5">
              <a:extLst>
                <a:ext uri="{FF2B5EF4-FFF2-40B4-BE49-F238E27FC236}">
                  <a16:creationId xmlns:a16="http://schemas.microsoft.com/office/drawing/2014/main" id="{6BDF441A-3028-BC44-DC0C-8FED86F81A97}"/>
                </a:ext>
              </a:extLst>
            </p:cNvPr>
            <p:cNvSpPr>
              <a:spLocks noChangeShapeType="1"/>
            </p:cNvSpPr>
            <p:nvPr/>
          </p:nvSpPr>
          <p:spPr bwMode="auto">
            <a:xfrm>
              <a:off x="1200" y="1968"/>
              <a:ext cx="39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FBA7EA1-94DD-C37D-584F-D587C01CC5C5}"/>
              </a:ext>
            </a:extLst>
          </p:cNvPr>
          <p:cNvSpPr>
            <a:spLocks noGrp="1" noChangeArrowheads="1"/>
          </p:cNvSpPr>
          <p:nvPr>
            <p:ph type="title"/>
          </p:nvPr>
        </p:nvSpPr>
        <p:spPr>
          <a:xfrm>
            <a:off x="609600" y="228600"/>
            <a:ext cx="7772400" cy="838200"/>
          </a:xfrm>
        </p:spPr>
        <p:txBody>
          <a:bodyPr/>
          <a:lstStyle/>
          <a:p>
            <a:r>
              <a:rPr lang="en-US" altLang="en-US"/>
              <a:t>Negative Responses</a:t>
            </a:r>
          </a:p>
        </p:txBody>
      </p:sp>
      <p:sp>
        <p:nvSpPr>
          <p:cNvPr id="17416" name="Text Box 8">
            <a:extLst>
              <a:ext uri="{FF2B5EF4-FFF2-40B4-BE49-F238E27FC236}">
                <a16:creationId xmlns:a16="http://schemas.microsoft.com/office/drawing/2014/main" id="{6FB97DA4-9092-0E1E-704F-9CDCB7A4E11B}"/>
              </a:ext>
            </a:extLst>
          </p:cNvPr>
          <p:cNvSpPr txBox="1">
            <a:spLocks noChangeArrowheads="1"/>
          </p:cNvSpPr>
          <p:nvPr/>
        </p:nvSpPr>
        <p:spPr bwMode="auto">
          <a:xfrm>
            <a:off x="4343400" y="1295400"/>
            <a:ext cx="411480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173038">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sz="3200">
                <a:latin typeface="Comic Sans MS" panose="030F0702030302020204" pitchFamily="66" charset="0"/>
              </a:rPr>
              <a:t>Hermit Warbler</a:t>
            </a:r>
          </a:p>
          <a:p>
            <a:pPr>
              <a:spcBef>
                <a:spcPct val="50000"/>
              </a:spcBef>
              <a:buFontTx/>
              <a:buChar char="•"/>
            </a:pPr>
            <a:r>
              <a:rPr lang="en-US" altLang="en-US" sz="3200">
                <a:latin typeface="Comic Sans MS" panose="030F0702030302020204" pitchFamily="66" charset="0"/>
              </a:rPr>
              <a:t>Golden-crowned Kinglet</a:t>
            </a:r>
          </a:p>
          <a:p>
            <a:pPr>
              <a:spcBef>
                <a:spcPct val="50000"/>
              </a:spcBef>
              <a:buFontTx/>
              <a:buChar char="•"/>
            </a:pPr>
            <a:r>
              <a:rPr lang="en-US" altLang="en-US" sz="3200">
                <a:latin typeface="Comic Sans MS" panose="030F0702030302020204" pitchFamily="66" charset="0"/>
              </a:rPr>
              <a:t>Hermit Thrush</a:t>
            </a:r>
          </a:p>
          <a:p>
            <a:pPr>
              <a:spcBef>
                <a:spcPct val="50000"/>
              </a:spcBef>
              <a:buFontTx/>
              <a:buChar char="•"/>
            </a:pPr>
            <a:r>
              <a:rPr lang="en-US" altLang="en-US" sz="3200">
                <a:latin typeface="Comic Sans MS" panose="030F0702030302020204" pitchFamily="66" charset="0"/>
              </a:rPr>
              <a:t>Varied Thrush</a:t>
            </a:r>
          </a:p>
          <a:p>
            <a:pPr>
              <a:spcBef>
                <a:spcPct val="50000"/>
              </a:spcBef>
              <a:buFontTx/>
              <a:buChar char="•"/>
            </a:pPr>
            <a:r>
              <a:rPr lang="en-US" altLang="en-US" sz="3200">
                <a:latin typeface="Comic Sans MS" panose="030F0702030302020204" pitchFamily="66" charset="0"/>
              </a:rPr>
              <a:t>Winter Wren</a:t>
            </a:r>
          </a:p>
        </p:txBody>
      </p:sp>
      <p:pic>
        <p:nvPicPr>
          <p:cNvPr id="17419" name="Picture 11">
            <a:extLst>
              <a:ext uri="{FF2B5EF4-FFF2-40B4-BE49-F238E27FC236}">
                <a16:creationId xmlns:a16="http://schemas.microsoft.com/office/drawing/2014/main" id="{66240728-868F-4C32-71C2-8F876E0A8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3962400" cy="3856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02" name="Group 6">
            <a:extLst>
              <a:ext uri="{FF2B5EF4-FFF2-40B4-BE49-F238E27FC236}">
                <a16:creationId xmlns:a16="http://schemas.microsoft.com/office/drawing/2014/main" id="{3312C34F-F7EE-7ED8-DDBE-B5106FF74F5B}"/>
              </a:ext>
            </a:extLst>
          </p:cNvPr>
          <p:cNvGrpSpPr>
            <a:grpSpLocks/>
          </p:cNvGrpSpPr>
          <p:nvPr/>
        </p:nvGrpSpPr>
        <p:grpSpPr bwMode="auto">
          <a:xfrm>
            <a:off x="0" y="0"/>
            <a:ext cx="5105400" cy="3657600"/>
            <a:chOff x="288" y="240"/>
            <a:chExt cx="4128" cy="3407"/>
          </a:xfrm>
        </p:grpSpPr>
        <p:pic>
          <p:nvPicPr>
            <p:cNvPr id="80900" name="Picture 4">
              <a:extLst>
                <a:ext uri="{FF2B5EF4-FFF2-40B4-BE49-F238E27FC236}">
                  <a16:creationId xmlns:a16="http://schemas.microsoft.com/office/drawing/2014/main" id="{9104D310-B541-2276-ECAE-01D2498B3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40"/>
              <a:ext cx="4128" cy="3407"/>
            </a:xfrm>
            <a:prstGeom prst="rect">
              <a:avLst/>
            </a:prstGeom>
            <a:noFill/>
            <a:extLst>
              <a:ext uri="{909E8E84-426E-40DD-AFC4-6F175D3DCCD1}">
                <a14:hiddenFill xmlns:a14="http://schemas.microsoft.com/office/drawing/2010/main">
                  <a:solidFill>
                    <a:srgbClr val="FFFFFF"/>
                  </a:solidFill>
                </a14:hiddenFill>
              </a:ext>
            </a:extLst>
          </p:spPr>
        </p:pic>
        <p:sp>
          <p:nvSpPr>
            <p:cNvPr id="80901" name="Line 5">
              <a:extLst>
                <a:ext uri="{FF2B5EF4-FFF2-40B4-BE49-F238E27FC236}">
                  <a16:creationId xmlns:a16="http://schemas.microsoft.com/office/drawing/2014/main" id="{9DF4D0C7-6F13-4E77-2DC7-6953F32BBA7F}"/>
                </a:ext>
              </a:extLst>
            </p:cNvPr>
            <p:cNvSpPr>
              <a:spLocks noChangeShapeType="1"/>
            </p:cNvSpPr>
            <p:nvPr/>
          </p:nvSpPr>
          <p:spPr bwMode="auto">
            <a:xfrm>
              <a:off x="864" y="1392"/>
              <a:ext cx="35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905" name="Group 9">
            <a:extLst>
              <a:ext uri="{FF2B5EF4-FFF2-40B4-BE49-F238E27FC236}">
                <a16:creationId xmlns:a16="http://schemas.microsoft.com/office/drawing/2014/main" id="{2EE095EE-67EA-21CB-A652-8FCBDE16B036}"/>
              </a:ext>
            </a:extLst>
          </p:cNvPr>
          <p:cNvGrpSpPr>
            <a:grpSpLocks/>
          </p:cNvGrpSpPr>
          <p:nvPr/>
        </p:nvGrpSpPr>
        <p:grpSpPr bwMode="auto">
          <a:xfrm>
            <a:off x="4038600" y="3048000"/>
            <a:ext cx="5105400" cy="3810000"/>
            <a:chOff x="192" y="240"/>
            <a:chExt cx="5328" cy="4398"/>
          </a:xfrm>
        </p:grpSpPr>
        <p:pic>
          <p:nvPicPr>
            <p:cNvPr id="80903" name="Picture 7">
              <a:extLst>
                <a:ext uri="{FF2B5EF4-FFF2-40B4-BE49-F238E27FC236}">
                  <a16:creationId xmlns:a16="http://schemas.microsoft.com/office/drawing/2014/main" id="{E8EDC510-A23D-A51C-78DB-C28F08A5F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40"/>
              <a:ext cx="5328" cy="4398"/>
            </a:xfrm>
            <a:prstGeom prst="rect">
              <a:avLst/>
            </a:prstGeom>
            <a:noFill/>
            <a:extLst>
              <a:ext uri="{909E8E84-426E-40DD-AFC4-6F175D3DCCD1}">
                <a14:hiddenFill xmlns:a14="http://schemas.microsoft.com/office/drawing/2010/main">
                  <a:solidFill>
                    <a:srgbClr val="FFFFFF"/>
                  </a:solidFill>
                </a14:hiddenFill>
              </a:ext>
            </a:extLst>
          </p:spPr>
        </p:pic>
        <p:sp>
          <p:nvSpPr>
            <p:cNvPr id="80904" name="Line 8">
              <a:extLst>
                <a:ext uri="{FF2B5EF4-FFF2-40B4-BE49-F238E27FC236}">
                  <a16:creationId xmlns:a16="http://schemas.microsoft.com/office/drawing/2014/main" id="{CC156462-3643-0655-A648-1E9248807E4A}"/>
                </a:ext>
              </a:extLst>
            </p:cNvPr>
            <p:cNvSpPr>
              <a:spLocks noChangeShapeType="1"/>
            </p:cNvSpPr>
            <p:nvPr/>
          </p:nvSpPr>
          <p:spPr bwMode="auto">
            <a:xfrm>
              <a:off x="912" y="2304"/>
              <a:ext cx="4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0909" name="Picture 13">
            <a:extLst>
              <a:ext uri="{FF2B5EF4-FFF2-40B4-BE49-F238E27FC236}">
                <a16:creationId xmlns:a16="http://schemas.microsoft.com/office/drawing/2014/main" id="{1771CE9E-2675-2673-8BBC-C13499084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28600"/>
            <a:ext cx="38100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80910" name="Picture 14">
            <a:extLst>
              <a:ext uri="{FF2B5EF4-FFF2-40B4-BE49-F238E27FC236}">
                <a16:creationId xmlns:a16="http://schemas.microsoft.com/office/drawing/2014/main" id="{EA821A26-E8F1-BBF4-1CB4-9BD2DE5FB8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000"/>
          <a:stretch>
            <a:fillRect/>
          </a:stretch>
        </p:blipFill>
        <p:spPr bwMode="auto">
          <a:xfrm>
            <a:off x="457200" y="4114800"/>
            <a:ext cx="3200400" cy="2195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6" name="Group 6">
            <a:extLst>
              <a:ext uri="{FF2B5EF4-FFF2-40B4-BE49-F238E27FC236}">
                <a16:creationId xmlns:a16="http://schemas.microsoft.com/office/drawing/2014/main" id="{D730BC8E-1EBB-CC00-AA7D-9D6B0DE6B5E7}"/>
              </a:ext>
            </a:extLst>
          </p:cNvPr>
          <p:cNvGrpSpPr>
            <a:grpSpLocks/>
          </p:cNvGrpSpPr>
          <p:nvPr/>
        </p:nvGrpSpPr>
        <p:grpSpPr bwMode="auto">
          <a:xfrm>
            <a:off x="0" y="0"/>
            <a:ext cx="5715000" cy="3781425"/>
            <a:chOff x="0" y="0"/>
            <a:chExt cx="5328" cy="4398"/>
          </a:xfrm>
        </p:grpSpPr>
        <p:pic>
          <p:nvPicPr>
            <p:cNvPr id="81924" name="Picture 4">
              <a:extLst>
                <a:ext uri="{FF2B5EF4-FFF2-40B4-BE49-F238E27FC236}">
                  <a16:creationId xmlns:a16="http://schemas.microsoft.com/office/drawing/2014/main" id="{31EDC7F6-B605-B3D9-103B-14B6AFC2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28" cy="4398"/>
            </a:xfrm>
            <a:prstGeom prst="rect">
              <a:avLst/>
            </a:prstGeom>
            <a:noFill/>
            <a:extLst>
              <a:ext uri="{909E8E84-426E-40DD-AFC4-6F175D3DCCD1}">
                <a14:hiddenFill xmlns:a14="http://schemas.microsoft.com/office/drawing/2010/main">
                  <a:solidFill>
                    <a:srgbClr val="FFFFFF"/>
                  </a:solidFill>
                </a14:hiddenFill>
              </a:ext>
            </a:extLst>
          </p:spPr>
        </p:pic>
        <p:sp>
          <p:nvSpPr>
            <p:cNvPr id="81925" name="Line 5">
              <a:extLst>
                <a:ext uri="{FF2B5EF4-FFF2-40B4-BE49-F238E27FC236}">
                  <a16:creationId xmlns:a16="http://schemas.microsoft.com/office/drawing/2014/main" id="{A479A83A-7D16-E6BF-496A-AE7913769ECE}"/>
                </a:ext>
              </a:extLst>
            </p:cNvPr>
            <p:cNvSpPr>
              <a:spLocks noChangeShapeType="1"/>
            </p:cNvSpPr>
            <p:nvPr/>
          </p:nvSpPr>
          <p:spPr bwMode="auto">
            <a:xfrm>
              <a:off x="720" y="3072"/>
              <a:ext cx="4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1929" name="Group 9">
            <a:extLst>
              <a:ext uri="{FF2B5EF4-FFF2-40B4-BE49-F238E27FC236}">
                <a16:creationId xmlns:a16="http://schemas.microsoft.com/office/drawing/2014/main" id="{8313F5A2-DD99-BC9B-6EEA-E5B22A547D32}"/>
              </a:ext>
            </a:extLst>
          </p:cNvPr>
          <p:cNvGrpSpPr>
            <a:grpSpLocks/>
          </p:cNvGrpSpPr>
          <p:nvPr/>
        </p:nvGrpSpPr>
        <p:grpSpPr bwMode="auto">
          <a:xfrm>
            <a:off x="3733800" y="3200400"/>
            <a:ext cx="5410200" cy="3657600"/>
            <a:chOff x="384" y="239"/>
            <a:chExt cx="4944" cy="4081"/>
          </a:xfrm>
        </p:grpSpPr>
        <p:pic>
          <p:nvPicPr>
            <p:cNvPr id="81927" name="Picture 7">
              <a:extLst>
                <a:ext uri="{FF2B5EF4-FFF2-40B4-BE49-F238E27FC236}">
                  <a16:creationId xmlns:a16="http://schemas.microsoft.com/office/drawing/2014/main" id="{45E9C4CA-804B-42D7-30D5-BE916E177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239"/>
              <a:ext cx="4944" cy="4081"/>
            </a:xfrm>
            <a:prstGeom prst="rect">
              <a:avLst/>
            </a:prstGeom>
            <a:noFill/>
            <a:extLst>
              <a:ext uri="{909E8E84-426E-40DD-AFC4-6F175D3DCCD1}">
                <a14:hiddenFill xmlns:a14="http://schemas.microsoft.com/office/drawing/2010/main">
                  <a:solidFill>
                    <a:srgbClr val="FFFFFF"/>
                  </a:solidFill>
                </a14:hiddenFill>
              </a:ext>
            </a:extLst>
          </p:spPr>
        </p:pic>
        <p:sp>
          <p:nvSpPr>
            <p:cNvPr id="81928" name="Line 8">
              <a:extLst>
                <a:ext uri="{FF2B5EF4-FFF2-40B4-BE49-F238E27FC236}">
                  <a16:creationId xmlns:a16="http://schemas.microsoft.com/office/drawing/2014/main" id="{49EF6164-2FA0-4C3B-3E3C-05D10E264F37}"/>
                </a:ext>
              </a:extLst>
            </p:cNvPr>
            <p:cNvSpPr>
              <a:spLocks noChangeShapeType="1"/>
            </p:cNvSpPr>
            <p:nvPr/>
          </p:nvSpPr>
          <p:spPr bwMode="auto">
            <a:xfrm>
              <a:off x="1056" y="1392"/>
              <a:ext cx="42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930" name="Picture 10">
            <a:extLst>
              <a:ext uri="{FF2B5EF4-FFF2-40B4-BE49-F238E27FC236}">
                <a16:creationId xmlns:a16="http://schemas.microsoft.com/office/drawing/2014/main" id="{C3B69671-E360-2EC9-75FE-47902E44A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68300"/>
            <a:ext cx="327660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81931" name="Picture 11">
            <a:extLst>
              <a:ext uri="{FF2B5EF4-FFF2-40B4-BE49-F238E27FC236}">
                <a16:creationId xmlns:a16="http://schemas.microsoft.com/office/drawing/2014/main" id="{6FF56DE0-99E2-998A-DF75-CD2BB8C79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13213"/>
            <a:ext cx="3505200" cy="2287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467" name="Group 419">
            <a:extLst>
              <a:ext uri="{FF2B5EF4-FFF2-40B4-BE49-F238E27FC236}">
                <a16:creationId xmlns:a16="http://schemas.microsoft.com/office/drawing/2014/main" id="{27D236BD-71CD-0F82-743C-843D6BDA25E8}"/>
              </a:ext>
            </a:extLst>
          </p:cNvPr>
          <p:cNvGraphicFramePr>
            <a:graphicFrameLocks noGrp="1"/>
          </p:cNvGraphicFramePr>
          <p:nvPr/>
        </p:nvGraphicFramePr>
        <p:xfrm>
          <a:off x="381000" y="990600"/>
          <a:ext cx="8305800" cy="5573713"/>
        </p:xfrm>
        <a:graphic>
          <a:graphicData uri="http://schemas.openxmlformats.org/drawingml/2006/table">
            <a:tbl>
              <a:tblPr/>
              <a:tblGrid>
                <a:gridCol w="2093913">
                  <a:extLst>
                    <a:ext uri="{9D8B030D-6E8A-4147-A177-3AD203B41FA5}">
                      <a16:colId xmlns:a16="http://schemas.microsoft.com/office/drawing/2014/main" val="579679272"/>
                    </a:ext>
                  </a:extLst>
                </a:gridCol>
                <a:gridCol w="1698625">
                  <a:extLst>
                    <a:ext uri="{9D8B030D-6E8A-4147-A177-3AD203B41FA5}">
                      <a16:colId xmlns:a16="http://schemas.microsoft.com/office/drawing/2014/main" val="1896825148"/>
                    </a:ext>
                  </a:extLst>
                </a:gridCol>
                <a:gridCol w="1574800">
                  <a:extLst>
                    <a:ext uri="{9D8B030D-6E8A-4147-A177-3AD203B41FA5}">
                      <a16:colId xmlns:a16="http://schemas.microsoft.com/office/drawing/2014/main" val="2940108361"/>
                    </a:ext>
                  </a:extLst>
                </a:gridCol>
                <a:gridCol w="1490662">
                  <a:extLst>
                    <a:ext uri="{9D8B030D-6E8A-4147-A177-3AD203B41FA5}">
                      <a16:colId xmlns:a16="http://schemas.microsoft.com/office/drawing/2014/main" val="3620438313"/>
                    </a:ext>
                  </a:extLst>
                </a:gridCol>
                <a:gridCol w="1447800">
                  <a:extLst>
                    <a:ext uri="{9D8B030D-6E8A-4147-A177-3AD203B41FA5}">
                      <a16:colId xmlns:a16="http://schemas.microsoft.com/office/drawing/2014/main" val="4270742254"/>
                    </a:ext>
                  </a:extLst>
                </a:gridCol>
              </a:tblGrid>
              <a:tr h="1030288">
                <a:tc>
                  <a:txBody>
                    <a:bodyPr/>
                    <a:lstStyle>
                      <a:lvl1pPr>
                        <a:spcBef>
                          <a:spcPct val="20000"/>
                        </a:spcBef>
                        <a:defRPr sz="2800">
                          <a:solidFill>
                            <a:schemeClr val="tx1"/>
                          </a:solidFill>
                          <a:latin typeface="Comic Sans MS" panose="030F0702030302020204" pitchFamily="66" charset="0"/>
                        </a:defRPr>
                      </a:lvl1pPr>
                      <a:lvl2pPr>
                        <a:spcBef>
                          <a:spcPct val="20000"/>
                        </a:spcBef>
                        <a:defRPr sz="2400">
                          <a:solidFill>
                            <a:schemeClr val="tx1"/>
                          </a:solidFill>
                          <a:latin typeface="Comic Sans MS" panose="030F0702030302020204" pitchFamily="66" charset="0"/>
                        </a:defRPr>
                      </a:lvl2pPr>
                      <a:lvl3pPr>
                        <a:spcBef>
                          <a:spcPct val="20000"/>
                        </a:spcBef>
                        <a:defRPr sz="2000">
                          <a:solidFill>
                            <a:schemeClr val="tx1"/>
                          </a:solidFill>
                          <a:latin typeface="Comic Sans MS" panose="030F0702030302020204" pitchFamily="66" charset="0"/>
                        </a:defRPr>
                      </a:lvl3pPr>
                      <a:lvl4pPr>
                        <a:spcBef>
                          <a:spcPct val="20000"/>
                        </a:spcBef>
                        <a:defRPr>
                          <a:solidFill>
                            <a:schemeClr val="tx1"/>
                          </a:solidFill>
                          <a:latin typeface="Comic Sans MS" panose="030F0702030302020204" pitchFamily="66" charset="0"/>
                        </a:defRPr>
                      </a:lvl4pPr>
                      <a:lvl5pPr>
                        <a:spcBef>
                          <a:spcPct val="20000"/>
                        </a:spcBef>
                        <a:defRPr>
                          <a:solidFill>
                            <a:schemeClr val="tx1"/>
                          </a:solidFill>
                          <a:latin typeface="Comic Sans MS" panose="030F0702030302020204" pitchFamily="66" charset="0"/>
                        </a:defRPr>
                      </a:lvl5pPr>
                      <a:lvl6pPr eaLnBrk="0" fontAlgn="base" hangingPunct="0">
                        <a:spcBef>
                          <a:spcPct val="20000"/>
                        </a:spcBef>
                        <a:spcAft>
                          <a:spcPct val="0"/>
                        </a:spcAft>
                        <a:defRPr>
                          <a:solidFill>
                            <a:schemeClr val="tx1"/>
                          </a:solidFill>
                          <a:latin typeface="Comic Sans MS" panose="030F0702030302020204" pitchFamily="66" charset="0"/>
                        </a:defRPr>
                      </a:lvl6pPr>
                      <a:lvl7pPr eaLnBrk="0" fontAlgn="base" hangingPunct="0">
                        <a:spcBef>
                          <a:spcPct val="20000"/>
                        </a:spcBef>
                        <a:spcAft>
                          <a:spcPct val="0"/>
                        </a:spcAft>
                        <a:defRPr>
                          <a:solidFill>
                            <a:schemeClr val="tx1"/>
                          </a:solidFill>
                          <a:latin typeface="Comic Sans MS" panose="030F0702030302020204" pitchFamily="66" charset="0"/>
                        </a:defRPr>
                      </a:lvl7pPr>
                      <a:lvl8pPr eaLnBrk="0" fontAlgn="base" hangingPunct="0">
                        <a:spcBef>
                          <a:spcPct val="20000"/>
                        </a:spcBef>
                        <a:spcAft>
                          <a:spcPct val="0"/>
                        </a:spcAft>
                        <a:defRPr>
                          <a:solidFill>
                            <a:schemeClr val="tx1"/>
                          </a:solidFill>
                          <a:latin typeface="Comic Sans MS" panose="030F0702030302020204" pitchFamily="66" charset="0"/>
                        </a:defRPr>
                      </a:lvl8pPr>
                      <a:lvl9pPr eaLnBrk="0" fontAlgn="base" hangingPunct="0">
                        <a:spcBef>
                          <a:spcPct val="20000"/>
                        </a:spcBef>
                        <a:spcAft>
                          <a:spcPct val="0"/>
                        </a:spcAf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Pre-thinning (1992-1993)</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Post-Harvest </a:t>
                      </a:r>
                    </a:p>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(Phase I&amp;II: 1997-1999, 2001; Phase III: 2006-2007)</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9455370"/>
                  </a:ext>
                </a:extLst>
              </a:tr>
              <a:tr h="1028700">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All Stands (N*=32)</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Controls </a:t>
                      </a:r>
                    </a:p>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(all Phases) (N=24)</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Thinned Phase I &amp; II (N=48)</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Thinned Phase III (N = 32)</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73950649"/>
                  </a:ext>
                </a:extLst>
              </a:tr>
              <a:tr h="938213">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1" i="0" u="none" strike="noStrike" cap="none" normalizeH="0" baseline="0">
                          <a:ln>
                            <a:noFill/>
                          </a:ln>
                          <a:solidFill>
                            <a:schemeClr val="accent2"/>
                          </a:solidFill>
                          <a:effectLst/>
                          <a:latin typeface="Comic Sans MS" panose="030F0702030302020204" pitchFamily="66" charset="0"/>
                          <a:cs typeface="Times New Roman" panose="02020603050405020304" pitchFamily="18" charset="0"/>
                        </a:rPr>
                        <a:t>Common</a:t>
                      </a:r>
                      <a:r>
                        <a:rPr kumimoji="0" lang="en-US" altLang="en-US" sz="2000" b="1" i="0" u="none" strike="noStrike" cap="none" normalizeH="0" baseline="0">
                          <a:ln>
                            <a:noFill/>
                          </a:ln>
                          <a:solidFill>
                            <a:srgbClr val="FFCC00"/>
                          </a:solidFill>
                          <a:effectLst/>
                          <a:latin typeface="Comic Sans MS" panose="030F0702030302020204" pitchFamily="66" charset="0"/>
                          <a:cs typeface="Times New Roman" panose="02020603050405020304" pitchFamily="18" charset="0"/>
                        </a:rPr>
                        <a:t> </a:t>
                      </a:r>
                      <a:r>
                        <a:rPr kumimoji="0" lang="en-US" altLang="en-US" sz="2000" b="1" i="0" u="none" strike="noStrike" cap="none" normalizeH="0" baseline="0">
                          <a:ln>
                            <a:noFill/>
                          </a:ln>
                          <a:solidFill>
                            <a:schemeClr val="accent2"/>
                          </a:solidFill>
                          <a:effectLst/>
                          <a:latin typeface="Comic Sans MS" panose="030F0702030302020204" pitchFamily="66" charset="0"/>
                          <a:cs typeface="Times New Roman" panose="02020603050405020304" pitchFamily="18" charset="0"/>
                        </a:rPr>
                        <a:t>Nighthawk</a:t>
                      </a:r>
                      <a:endParaRPr kumimoji="0" lang="en-US" altLang="en-US" sz="2000" b="1" i="0" u="none" strike="noStrike" cap="none" normalizeH="0" baseline="0">
                        <a:ln>
                          <a:noFill/>
                        </a:ln>
                        <a:solidFill>
                          <a:schemeClr val="accent2"/>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6% (3)</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4% (4)</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19% (17)</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9% (3)</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650383566"/>
                  </a:ext>
                </a:extLst>
              </a:tr>
              <a:tr h="938213">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Western Wood-pewee</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3% (1)</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21% (17)</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6% (2)</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272282694"/>
                  </a:ext>
                </a:extLst>
              </a:tr>
              <a:tr h="938213">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1" i="0" u="none" strike="noStrike" cap="none" normalizeH="0" baseline="0">
                          <a:ln>
                            <a:noFill/>
                          </a:ln>
                          <a:solidFill>
                            <a:schemeClr val="accent2"/>
                          </a:solidFill>
                          <a:effectLst/>
                          <a:latin typeface="Comic Sans MS" panose="030F0702030302020204" pitchFamily="66" charset="0"/>
                          <a:cs typeface="Times New Roman" panose="02020603050405020304" pitchFamily="18" charset="0"/>
                        </a:rPr>
                        <a:t>Olive-sided Flycatcher</a:t>
                      </a:r>
                      <a:endParaRPr kumimoji="0" lang="en-US" altLang="en-US" sz="2000" b="1" i="0" u="none" strike="noStrike" cap="none" normalizeH="0" baseline="0">
                        <a:ln>
                          <a:noFill/>
                        </a:ln>
                        <a:solidFill>
                          <a:schemeClr val="accent2"/>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10% (13)</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25% (10)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09424824"/>
                  </a:ext>
                </a:extLst>
              </a:tr>
              <a:tr h="565150">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Spotted Towhee</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0</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17% (26)</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tabLst>
                          <a:tab pos="2819400" algn="l"/>
                        </a:tabLst>
                        <a:defRPr sz="2800">
                          <a:solidFill>
                            <a:schemeClr val="tx1"/>
                          </a:solidFill>
                          <a:latin typeface="Comic Sans MS" panose="030F0702030302020204" pitchFamily="66" charset="0"/>
                        </a:defRPr>
                      </a:lvl1pPr>
                      <a:lvl2pPr>
                        <a:spcBef>
                          <a:spcPct val="20000"/>
                        </a:spcBef>
                        <a:tabLst>
                          <a:tab pos="2819400" algn="l"/>
                        </a:tabLst>
                        <a:defRPr sz="2400">
                          <a:solidFill>
                            <a:schemeClr val="tx1"/>
                          </a:solidFill>
                          <a:latin typeface="Comic Sans MS" panose="030F0702030302020204" pitchFamily="66" charset="0"/>
                        </a:defRPr>
                      </a:lvl2pPr>
                      <a:lvl3pPr>
                        <a:spcBef>
                          <a:spcPct val="20000"/>
                        </a:spcBef>
                        <a:tabLst>
                          <a:tab pos="2819400" algn="l"/>
                        </a:tabLst>
                        <a:defRPr sz="2000">
                          <a:solidFill>
                            <a:schemeClr val="tx1"/>
                          </a:solidFill>
                          <a:latin typeface="Comic Sans MS" panose="030F0702030302020204" pitchFamily="66" charset="0"/>
                        </a:defRPr>
                      </a:lvl3pPr>
                      <a:lvl4pPr>
                        <a:spcBef>
                          <a:spcPct val="20000"/>
                        </a:spcBef>
                        <a:tabLst>
                          <a:tab pos="2819400" algn="l"/>
                        </a:tabLst>
                        <a:defRPr>
                          <a:solidFill>
                            <a:schemeClr val="tx1"/>
                          </a:solidFill>
                          <a:latin typeface="Comic Sans MS" panose="030F0702030302020204" pitchFamily="66" charset="0"/>
                        </a:defRPr>
                      </a:lvl4pPr>
                      <a:lvl5pPr>
                        <a:spcBef>
                          <a:spcPct val="20000"/>
                        </a:spcBef>
                        <a:tabLst>
                          <a:tab pos="2819400" algn="l"/>
                        </a:tabLst>
                        <a:defRPr>
                          <a:solidFill>
                            <a:schemeClr val="tx1"/>
                          </a:solidFill>
                          <a:latin typeface="Comic Sans MS" panose="030F0702030302020204" pitchFamily="66" charset="0"/>
                        </a:defRPr>
                      </a:lvl5pPr>
                      <a:lvl6pPr eaLnBrk="0" fontAlgn="base" hangingPunct="0">
                        <a:spcBef>
                          <a:spcPct val="20000"/>
                        </a:spcBef>
                        <a:spcAft>
                          <a:spcPct val="0"/>
                        </a:spcAft>
                        <a:tabLst>
                          <a:tab pos="2819400" algn="l"/>
                        </a:tabLst>
                        <a:defRPr>
                          <a:solidFill>
                            <a:schemeClr val="tx1"/>
                          </a:solidFill>
                          <a:latin typeface="Comic Sans MS" panose="030F0702030302020204" pitchFamily="66" charset="0"/>
                        </a:defRPr>
                      </a:lvl6pPr>
                      <a:lvl7pPr eaLnBrk="0" fontAlgn="base" hangingPunct="0">
                        <a:spcBef>
                          <a:spcPct val="20000"/>
                        </a:spcBef>
                        <a:spcAft>
                          <a:spcPct val="0"/>
                        </a:spcAft>
                        <a:tabLst>
                          <a:tab pos="2819400" algn="l"/>
                        </a:tabLst>
                        <a:defRPr>
                          <a:solidFill>
                            <a:schemeClr val="tx1"/>
                          </a:solidFill>
                          <a:latin typeface="Comic Sans MS" panose="030F0702030302020204" pitchFamily="66" charset="0"/>
                        </a:defRPr>
                      </a:lvl7pPr>
                      <a:lvl8pPr eaLnBrk="0" fontAlgn="base" hangingPunct="0">
                        <a:spcBef>
                          <a:spcPct val="20000"/>
                        </a:spcBef>
                        <a:spcAft>
                          <a:spcPct val="0"/>
                        </a:spcAft>
                        <a:tabLst>
                          <a:tab pos="2819400" algn="l"/>
                        </a:tabLst>
                        <a:defRPr>
                          <a:solidFill>
                            <a:schemeClr val="tx1"/>
                          </a:solidFill>
                          <a:latin typeface="Comic Sans MS" panose="030F0702030302020204" pitchFamily="66" charset="0"/>
                        </a:defRPr>
                      </a:lvl8pPr>
                      <a:lvl9pPr eaLnBrk="0" fontAlgn="base" hangingPunct="0">
                        <a:spcBef>
                          <a:spcPct val="20000"/>
                        </a:spcBef>
                        <a:spcAft>
                          <a:spcPct val="0"/>
                        </a:spcAft>
                        <a:tabLst>
                          <a:tab pos="2819400" algn="l"/>
                        </a:tabLst>
                        <a:defRPr>
                          <a:solidFill>
                            <a:schemeClr val="tx1"/>
                          </a:solidFill>
                          <a:latin typeface="Comic Sans MS" panose="030F0702030302020204"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19400" algn="l"/>
                        </a:tabLst>
                      </a:pPr>
                      <a:r>
                        <a:rPr kumimoji="0" lang="en-US" altLang="en-US" sz="2000" b="0" i="0" u="none" strike="noStrike" cap="none" normalizeH="0" baseline="0">
                          <a:ln>
                            <a:noFill/>
                          </a:ln>
                          <a:solidFill>
                            <a:schemeClr val="tx1"/>
                          </a:solidFill>
                          <a:effectLst/>
                          <a:latin typeface="Comic Sans MS" panose="030F0702030302020204" pitchFamily="66" charset="0"/>
                          <a:cs typeface="Times New Roman" panose="02020603050405020304" pitchFamily="18" charset="0"/>
                        </a:rPr>
                        <a:t>19% (15)</a:t>
                      </a:r>
                      <a:endParaRPr kumimoji="0" lang="en-US" altLang="en-US" sz="2000" b="0" i="0" u="none" strike="noStrike" cap="none" normalizeH="0" baseline="0">
                        <a:ln>
                          <a:noFill/>
                        </a:ln>
                        <a:solidFill>
                          <a:schemeClr val="tx1"/>
                        </a:solidFill>
                        <a:effectLst/>
                        <a:latin typeface="Comic Sans MS" panose="030F0702030302020204" pitchFamily="66"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49361396"/>
                  </a:ext>
                </a:extLst>
              </a:tr>
            </a:tbl>
          </a:graphicData>
        </a:graphic>
      </p:graphicFrame>
      <p:sp>
        <p:nvSpPr>
          <p:cNvPr id="130468" name="Text Box 420">
            <a:extLst>
              <a:ext uri="{FF2B5EF4-FFF2-40B4-BE49-F238E27FC236}">
                <a16:creationId xmlns:a16="http://schemas.microsoft.com/office/drawing/2014/main" id="{39749927-8FEC-5456-E838-AEC677A9E2B1}"/>
              </a:ext>
            </a:extLst>
          </p:cNvPr>
          <p:cNvSpPr txBox="1">
            <a:spLocks noChangeArrowheads="1"/>
          </p:cNvSpPr>
          <p:nvPr/>
        </p:nvSpPr>
        <p:spPr bwMode="auto">
          <a:xfrm>
            <a:off x="1219200" y="304800"/>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Frequency of Uncommon Species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14E15C54-A33F-7452-9141-1D6702767C24}"/>
              </a:ext>
            </a:extLst>
          </p:cNvPr>
          <p:cNvSpPr>
            <a:spLocks noGrp="1" noChangeArrowheads="1"/>
          </p:cNvSpPr>
          <p:nvPr>
            <p:ph type="title"/>
          </p:nvPr>
        </p:nvSpPr>
        <p:spPr>
          <a:xfrm>
            <a:off x="685800" y="381000"/>
            <a:ext cx="7772400" cy="838200"/>
          </a:xfrm>
        </p:spPr>
        <p:txBody>
          <a:bodyPr/>
          <a:lstStyle/>
          <a:p>
            <a:r>
              <a:rPr lang="en-US" altLang="en-US"/>
              <a:t>Summary: 15 Years Post-Thin</a:t>
            </a:r>
          </a:p>
        </p:txBody>
      </p:sp>
      <p:sp>
        <p:nvSpPr>
          <p:cNvPr id="175107" name="Rectangle 3">
            <a:extLst>
              <a:ext uri="{FF2B5EF4-FFF2-40B4-BE49-F238E27FC236}">
                <a16:creationId xmlns:a16="http://schemas.microsoft.com/office/drawing/2014/main" id="{4B2D9306-D35D-4962-0865-A6663C45B61E}"/>
              </a:ext>
            </a:extLst>
          </p:cNvPr>
          <p:cNvSpPr>
            <a:spLocks noGrp="1" noChangeArrowheads="1"/>
          </p:cNvSpPr>
          <p:nvPr>
            <p:ph type="body" idx="1"/>
          </p:nvPr>
        </p:nvSpPr>
        <p:spPr>
          <a:xfrm>
            <a:off x="4648200" y="1447800"/>
            <a:ext cx="4191000" cy="4419600"/>
          </a:xfrm>
        </p:spPr>
        <p:txBody>
          <a:bodyPr/>
          <a:lstStyle/>
          <a:p>
            <a:pPr>
              <a:spcAft>
                <a:spcPct val="20000"/>
              </a:spcAft>
            </a:pPr>
            <a:r>
              <a:rPr lang="en-US" altLang="en-US"/>
              <a:t>Species richness still greater in thinned than in unthinned stands</a:t>
            </a:r>
          </a:p>
          <a:p>
            <a:pPr>
              <a:spcAft>
                <a:spcPct val="20000"/>
              </a:spcAft>
            </a:pPr>
            <a:r>
              <a:rPr lang="en-US" altLang="en-US"/>
              <a:t>Initial positive response persisted for many species</a:t>
            </a:r>
          </a:p>
        </p:txBody>
      </p:sp>
      <p:pic>
        <p:nvPicPr>
          <p:cNvPr id="175108" name="Picture 4">
            <a:extLst>
              <a:ext uri="{FF2B5EF4-FFF2-40B4-BE49-F238E27FC236}">
                <a16:creationId xmlns:a16="http://schemas.microsoft.com/office/drawing/2014/main" id="{ACD600BA-3067-9044-0BCE-74F185E57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505200" cy="3451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5C93647-2DF1-D2F0-768D-3EEB4FE80478}"/>
              </a:ext>
            </a:extLst>
          </p:cNvPr>
          <p:cNvSpPr>
            <a:spLocks noGrp="1" noChangeArrowheads="1"/>
          </p:cNvSpPr>
          <p:nvPr>
            <p:ph type="title"/>
          </p:nvPr>
        </p:nvSpPr>
        <p:spPr>
          <a:xfrm>
            <a:off x="685800" y="381000"/>
            <a:ext cx="7772400" cy="838200"/>
          </a:xfrm>
        </p:spPr>
        <p:txBody>
          <a:bodyPr/>
          <a:lstStyle/>
          <a:p>
            <a:r>
              <a:rPr lang="en-US" altLang="en-US" sz="3200"/>
              <a:t>Summary: 15 Years Post-Thin (cont’d)</a:t>
            </a:r>
          </a:p>
        </p:txBody>
      </p:sp>
      <p:sp>
        <p:nvSpPr>
          <p:cNvPr id="177155" name="Rectangle 3">
            <a:extLst>
              <a:ext uri="{FF2B5EF4-FFF2-40B4-BE49-F238E27FC236}">
                <a16:creationId xmlns:a16="http://schemas.microsoft.com/office/drawing/2014/main" id="{409B7EAF-81FB-1872-418E-840EE72B6857}"/>
              </a:ext>
            </a:extLst>
          </p:cNvPr>
          <p:cNvSpPr>
            <a:spLocks noGrp="1" noChangeArrowheads="1"/>
          </p:cNvSpPr>
          <p:nvPr>
            <p:ph type="body" idx="1"/>
          </p:nvPr>
        </p:nvSpPr>
        <p:spPr>
          <a:xfrm>
            <a:off x="4419600" y="1447800"/>
            <a:ext cx="4495800" cy="4419600"/>
          </a:xfrm>
        </p:spPr>
        <p:txBody>
          <a:bodyPr/>
          <a:lstStyle/>
          <a:p>
            <a:pPr>
              <a:spcAft>
                <a:spcPct val="20000"/>
              </a:spcAft>
            </a:pPr>
            <a:r>
              <a:rPr lang="en-US" altLang="en-US"/>
              <a:t>Negative effects of thinning no longer indicated for 3 species</a:t>
            </a:r>
          </a:p>
          <a:p>
            <a:pPr>
              <a:spcAft>
                <a:spcPct val="20000"/>
              </a:spcAft>
            </a:pPr>
            <a:r>
              <a:rPr lang="en-US" altLang="en-US"/>
              <a:t>Negative effects of thinning persisted for 3 species</a:t>
            </a:r>
          </a:p>
        </p:txBody>
      </p:sp>
      <p:pic>
        <p:nvPicPr>
          <p:cNvPr id="177156" name="Picture 4">
            <a:extLst>
              <a:ext uri="{FF2B5EF4-FFF2-40B4-BE49-F238E27FC236}">
                <a16:creationId xmlns:a16="http://schemas.microsoft.com/office/drawing/2014/main" id="{8088FE99-BABA-DCBD-A7C6-FE4AFC33C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3352800" cy="507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FE7C4BD3-AB15-32BB-2291-FD8BB87BD88E}"/>
              </a:ext>
            </a:extLst>
          </p:cNvPr>
          <p:cNvSpPr>
            <a:spLocks noGrp="1" noChangeArrowheads="1"/>
          </p:cNvSpPr>
          <p:nvPr>
            <p:ph type="title"/>
          </p:nvPr>
        </p:nvSpPr>
        <p:spPr>
          <a:xfrm>
            <a:off x="533400" y="228600"/>
            <a:ext cx="3581400" cy="990600"/>
          </a:xfrm>
        </p:spPr>
        <p:txBody>
          <a:bodyPr/>
          <a:lstStyle/>
          <a:p>
            <a:r>
              <a:rPr lang="en-US" altLang="en-US" sz="3200"/>
              <a:t>Precautions</a:t>
            </a:r>
            <a:endParaRPr lang="en-US" altLang="en-US"/>
          </a:p>
        </p:txBody>
      </p:sp>
      <p:sp>
        <p:nvSpPr>
          <p:cNvPr id="186371" name="Rectangle 3">
            <a:extLst>
              <a:ext uri="{FF2B5EF4-FFF2-40B4-BE49-F238E27FC236}">
                <a16:creationId xmlns:a16="http://schemas.microsoft.com/office/drawing/2014/main" id="{DA5626FA-7417-EDE4-F36C-3C883D2C8448}"/>
              </a:ext>
            </a:extLst>
          </p:cNvPr>
          <p:cNvSpPr>
            <a:spLocks noGrp="1" noChangeArrowheads="1"/>
          </p:cNvSpPr>
          <p:nvPr>
            <p:ph type="body" idx="1"/>
          </p:nvPr>
        </p:nvSpPr>
        <p:spPr>
          <a:xfrm>
            <a:off x="304800" y="1143000"/>
            <a:ext cx="4419600" cy="2362200"/>
          </a:xfrm>
        </p:spPr>
        <p:txBody>
          <a:bodyPr/>
          <a:lstStyle/>
          <a:p>
            <a:pPr>
              <a:buSzPct val="115000"/>
            </a:pPr>
            <a:r>
              <a:rPr lang="en-US" altLang="en-US"/>
              <a:t>Thinning adjacent to pasture land</a:t>
            </a:r>
          </a:p>
          <a:p>
            <a:pPr>
              <a:buSzPct val="115000"/>
            </a:pPr>
            <a:r>
              <a:rPr lang="en-US" altLang="en-US"/>
              <a:t>Landscape-level considerations</a:t>
            </a:r>
            <a:r>
              <a:rPr lang="en-US" altLang="en-US" sz="4000"/>
              <a:t>:</a:t>
            </a:r>
          </a:p>
        </p:txBody>
      </p:sp>
      <p:pic>
        <p:nvPicPr>
          <p:cNvPr id="186372" name="Picture 4">
            <a:extLst>
              <a:ext uri="{FF2B5EF4-FFF2-40B4-BE49-F238E27FC236}">
                <a16:creationId xmlns:a16="http://schemas.microsoft.com/office/drawing/2014/main" id="{C0601101-1981-7ECC-E123-6FC8380BC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
            <a:ext cx="3962400" cy="3184525"/>
          </a:xfrm>
          <a:prstGeom prst="rect">
            <a:avLst/>
          </a:prstGeom>
          <a:noFill/>
          <a:extLst>
            <a:ext uri="{909E8E84-426E-40DD-AFC4-6F175D3DCCD1}">
              <a14:hiddenFill xmlns:a14="http://schemas.microsoft.com/office/drawing/2010/main">
                <a:solidFill>
                  <a:srgbClr val="FFFFFF"/>
                </a:solidFill>
              </a14:hiddenFill>
            </a:ext>
          </a:extLst>
        </p:spPr>
      </p:pic>
      <p:pic>
        <p:nvPicPr>
          <p:cNvPr id="186373" name="Picture 5">
            <a:extLst>
              <a:ext uri="{FF2B5EF4-FFF2-40B4-BE49-F238E27FC236}">
                <a16:creationId xmlns:a16="http://schemas.microsoft.com/office/drawing/2014/main" id="{27348928-26ED-1DD4-8C7B-2ADF177B1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79"/>
          <a:stretch>
            <a:fillRect/>
          </a:stretch>
        </p:blipFill>
        <p:spPr bwMode="auto">
          <a:xfrm>
            <a:off x="457200" y="3505200"/>
            <a:ext cx="4191000" cy="2973388"/>
          </a:xfrm>
          <a:prstGeom prst="rect">
            <a:avLst/>
          </a:prstGeom>
          <a:noFill/>
          <a:extLst>
            <a:ext uri="{909E8E84-426E-40DD-AFC4-6F175D3DCCD1}">
              <a14:hiddenFill xmlns:a14="http://schemas.microsoft.com/office/drawing/2010/main">
                <a:solidFill>
                  <a:srgbClr val="FFFFFF"/>
                </a:solidFill>
              </a14:hiddenFill>
            </a:ext>
          </a:extLst>
        </p:spPr>
      </p:pic>
      <p:sp>
        <p:nvSpPr>
          <p:cNvPr id="186374" name="Text Box 6">
            <a:extLst>
              <a:ext uri="{FF2B5EF4-FFF2-40B4-BE49-F238E27FC236}">
                <a16:creationId xmlns:a16="http://schemas.microsoft.com/office/drawing/2014/main" id="{A9DB27FF-B0AA-21D6-4CDF-B4AE3541B648}"/>
              </a:ext>
            </a:extLst>
          </p:cNvPr>
          <p:cNvSpPr txBox="1">
            <a:spLocks noChangeArrowheads="1"/>
          </p:cNvSpPr>
          <p:nvPr/>
        </p:nvSpPr>
        <p:spPr bwMode="auto">
          <a:xfrm>
            <a:off x="4800600" y="3810000"/>
            <a:ext cx="3886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28600">
              <a:defRPr sz="2400">
                <a:solidFill>
                  <a:schemeClr val="tx1"/>
                </a:solidFill>
                <a:latin typeface="Times New Roman" panose="02020603050405020304" pitchFamily="18" charset="0"/>
              </a:defRPr>
            </a:lvl1pPr>
            <a:lvl2pPr marL="514350">
              <a:defRPr sz="2400">
                <a:solidFill>
                  <a:schemeClr val="tx1"/>
                </a:solidFill>
                <a:latin typeface="Times New Roman" panose="02020603050405020304" pitchFamily="18" charset="0"/>
              </a:defRPr>
            </a:lvl2pPr>
            <a:lvl3pPr marL="10287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sz="3200">
                <a:latin typeface="Comic Sans MS" panose="030F0702030302020204" pitchFamily="66" charset="0"/>
              </a:rPr>
              <a:t>Cumulative negative effects</a:t>
            </a:r>
          </a:p>
          <a:p>
            <a:pPr>
              <a:lnSpc>
                <a:spcPct val="120000"/>
              </a:lnSpc>
              <a:buFontTx/>
              <a:buChar char="•"/>
            </a:pPr>
            <a:r>
              <a:rPr lang="en-US" altLang="en-US" sz="3200">
                <a:latin typeface="Comic Sans MS" panose="030F0702030302020204" pitchFamily="66" charset="0"/>
              </a:rPr>
              <a:t>Refugia for dense forest species</a:t>
            </a:r>
            <a:endParaRPr lang="en-US" altLang="en-US">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86262F4D-26F6-D45A-B8CE-7D366CA13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48088"/>
            <a:ext cx="3657600" cy="2759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9A42FA4-97C3-2409-0B0E-6CD5B763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4267200" cy="219551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F33E95D3-79CC-153B-E7DA-77C1E52D0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92525"/>
            <a:ext cx="3962400" cy="2874963"/>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a:extLst>
              <a:ext uri="{FF2B5EF4-FFF2-40B4-BE49-F238E27FC236}">
                <a16:creationId xmlns:a16="http://schemas.microsoft.com/office/drawing/2014/main" id="{2F2283F6-7114-CCA8-5A74-AB37D0B26172}"/>
              </a:ext>
            </a:extLst>
          </p:cNvPr>
          <p:cNvSpPr txBox="1">
            <a:spLocks noChangeArrowheads="1"/>
          </p:cNvSpPr>
          <p:nvPr/>
        </p:nvSpPr>
        <p:spPr bwMode="auto">
          <a:xfrm>
            <a:off x="4343400" y="30480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800"/>
              <a:t>Conifer Canopy</a:t>
            </a:r>
            <a:endParaRPr lang="en-US" altLang="en-US"/>
          </a:p>
        </p:txBody>
      </p:sp>
      <p:sp>
        <p:nvSpPr>
          <p:cNvPr id="4103" name="Text Box 7">
            <a:extLst>
              <a:ext uri="{FF2B5EF4-FFF2-40B4-BE49-F238E27FC236}">
                <a16:creationId xmlns:a16="http://schemas.microsoft.com/office/drawing/2014/main" id="{7F23AC43-D87D-8ABC-197F-AA14DB1C0EB1}"/>
              </a:ext>
            </a:extLst>
          </p:cNvPr>
          <p:cNvSpPr txBox="1">
            <a:spLocks noChangeArrowheads="1"/>
          </p:cNvSpPr>
          <p:nvPr/>
        </p:nvSpPr>
        <p:spPr bwMode="auto">
          <a:xfrm>
            <a:off x="5029200" y="32004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800"/>
              <a:t>Shrubs</a:t>
            </a:r>
            <a:endParaRPr lang="en-US" altLang="en-US"/>
          </a:p>
        </p:txBody>
      </p:sp>
      <p:sp>
        <p:nvSpPr>
          <p:cNvPr id="4104" name="Text Box 8">
            <a:extLst>
              <a:ext uri="{FF2B5EF4-FFF2-40B4-BE49-F238E27FC236}">
                <a16:creationId xmlns:a16="http://schemas.microsoft.com/office/drawing/2014/main" id="{F46979CD-5E7D-C8AA-C91E-78088DD19D08}"/>
              </a:ext>
            </a:extLst>
          </p:cNvPr>
          <p:cNvSpPr txBox="1">
            <a:spLocks noChangeArrowheads="1"/>
          </p:cNvSpPr>
          <p:nvPr/>
        </p:nvSpPr>
        <p:spPr bwMode="auto">
          <a:xfrm>
            <a:off x="457200" y="3276600"/>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800"/>
              <a:t>Forest Floor</a:t>
            </a:r>
            <a:endParaRPr lang="en-US" altLang="en-US"/>
          </a:p>
        </p:txBody>
      </p:sp>
      <p:sp>
        <p:nvSpPr>
          <p:cNvPr id="4105" name="Text Box 9">
            <a:extLst>
              <a:ext uri="{FF2B5EF4-FFF2-40B4-BE49-F238E27FC236}">
                <a16:creationId xmlns:a16="http://schemas.microsoft.com/office/drawing/2014/main" id="{584C1B4F-4BC7-66EE-1F90-DBDF0CED7D0B}"/>
              </a:ext>
            </a:extLst>
          </p:cNvPr>
          <p:cNvSpPr txBox="1">
            <a:spLocks noChangeArrowheads="1"/>
          </p:cNvSpPr>
          <p:nvPr/>
        </p:nvSpPr>
        <p:spPr bwMode="auto">
          <a:xfrm>
            <a:off x="457200" y="2286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Deciduous Canopy</a:t>
            </a:r>
            <a:endParaRPr lang="en-US" altLang="en-US"/>
          </a:p>
        </p:txBody>
      </p:sp>
      <p:pic>
        <p:nvPicPr>
          <p:cNvPr id="4107" name="Picture 11">
            <a:extLst>
              <a:ext uri="{FF2B5EF4-FFF2-40B4-BE49-F238E27FC236}">
                <a16:creationId xmlns:a16="http://schemas.microsoft.com/office/drawing/2014/main" id="{5B792663-9A50-8035-6DCC-6D48806A4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3276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82B61E3-AACE-B664-B5AB-BB8FF2A4AD2F}"/>
              </a:ext>
            </a:extLst>
          </p:cNvPr>
          <p:cNvSpPr>
            <a:spLocks noGrp="1" noChangeArrowheads="1"/>
          </p:cNvSpPr>
          <p:nvPr>
            <p:ph type="title"/>
          </p:nvPr>
        </p:nvSpPr>
        <p:spPr>
          <a:xfrm>
            <a:off x="4267200" y="228600"/>
            <a:ext cx="4572000" cy="762000"/>
          </a:xfrm>
        </p:spPr>
        <p:txBody>
          <a:bodyPr/>
          <a:lstStyle/>
          <a:p>
            <a:r>
              <a:rPr lang="en-US" altLang="en-US"/>
              <a:t>Conclusions</a:t>
            </a:r>
          </a:p>
        </p:txBody>
      </p:sp>
      <p:sp>
        <p:nvSpPr>
          <p:cNvPr id="179203" name="Rectangle 3">
            <a:extLst>
              <a:ext uri="{FF2B5EF4-FFF2-40B4-BE49-F238E27FC236}">
                <a16:creationId xmlns:a16="http://schemas.microsoft.com/office/drawing/2014/main" id="{2C4EB888-101D-F006-B8B3-852758E090B0}"/>
              </a:ext>
            </a:extLst>
          </p:cNvPr>
          <p:cNvSpPr>
            <a:spLocks noGrp="1" noChangeArrowheads="1"/>
          </p:cNvSpPr>
          <p:nvPr>
            <p:ph type="body" idx="1"/>
          </p:nvPr>
        </p:nvSpPr>
        <p:spPr>
          <a:xfrm>
            <a:off x="4648200" y="1066800"/>
            <a:ext cx="4495800" cy="5562600"/>
          </a:xfrm>
        </p:spPr>
        <p:txBody>
          <a:bodyPr/>
          <a:lstStyle/>
          <a:p>
            <a:pPr>
              <a:spcAft>
                <a:spcPct val="15000"/>
              </a:spcAft>
            </a:pPr>
            <a:r>
              <a:rPr lang="en-US" altLang="en-US" sz="2800"/>
              <a:t>Long-term studies needed to capture interactions of time and thinning </a:t>
            </a:r>
          </a:p>
          <a:p>
            <a:pPr>
              <a:spcAft>
                <a:spcPct val="15000"/>
              </a:spcAft>
            </a:pPr>
            <a:r>
              <a:rPr lang="en-US" altLang="en-US" sz="2800"/>
              <a:t>Effects on forest structure were still evident at one decade after thinning</a:t>
            </a:r>
          </a:p>
          <a:p>
            <a:pPr>
              <a:spcAft>
                <a:spcPct val="15000"/>
              </a:spcAft>
            </a:pPr>
            <a:r>
              <a:rPr lang="en-US" altLang="en-US" sz="2800"/>
              <a:t>Importance of directly measuring wildlife response to management</a:t>
            </a:r>
          </a:p>
        </p:txBody>
      </p:sp>
      <p:pic>
        <p:nvPicPr>
          <p:cNvPr id="179207" name="Picture 7">
            <a:extLst>
              <a:ext uri="{FF2B5EF4-FFF2-40B4-BE49-F238E27FC236}">
                <a16:creationId xmlns:a16="http://schemas.microsoft.com/office/drawing/2014/main" id="{0FC7FDAC-8BFB-7C98-A835-0E4C344CDA99}"/>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45862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816818CD-A796-7586-33A6-16884C4FA3A3}"/>
              </a:ext>
            </a:extLst>
          </p:cNvPr>
          <p:cNvSpPr>
            <a:spLocks noGrp="1" noChangeArrowheads="1"/>
          </p:cNvSpPr>
          <p:nvPr>
            <p:ph type="ctrTitle"/>
          </p:nvPr>
        </p:nvSpPr>
        <p:spPr>
          <a:xfrm>
            <a:off x="990600" y="457200"/>
            <a:ext cx="6781800" cy="1676400"/>
          </a:xfrm>
        </p:spPr>
        <p:txBody>
          <a:bodyPr anchor="ctr"/>
          <a:lstStyle/>
          <a:p>
            <a:r>
              <a:rPr lang="en-US" altLang="en-US" sz="3600"/>
              <a:t>Wildlife Use of Created Snags in Young Conifer Stands</a:t>
            </a:r>
            <a:br>
              <a:rPr lang="en-US" altLang="en-US" sz="2400"/>
            </a:br>
            <a:endParaRPr lang="en-US" altLang="en-US" sz="2400"/>
          </a:p>
        </p:txBody>
      </p:sp>
      <p:sp>
        <p:nvSpPr>
          <p:cNvPr id="181251" name="Text Box 3">
            <a:extLst>
              <a:ext uri="{FF2B5EF4-FFF2-40B4-BE49-F238E27FC236}">
                <a16:creationId xmlns:a16="http://schemas.microsoft.com/office/drawing/2014/main" id="{3505A30A-6458-D699-73C5-40769A591453}"/>
              </a:ext>
            </a:extLst>
          </p:cNvPr>
          <p:cNvSpPr txBox="1">
            <a:spLocks noChangeArrowheads="1"/>
          </p:cNvSpPr>
          <p:nvPr/>
        </p:nvSpPr>
        <p:spPr bwMode="auto">
          <a:xfrm>
            <a:off x="4038600" y="2590800"/>
            <a:ext cx="449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a:t>Joan Hagar - USGS-FRESC</a:t>
            </a:r>
          </a:p>
          <a:p>
            <a:pPr eaLnBrk="1" hangingPunct="1">
              <a:spcBef>
                <a:spcPct val="50000"/>
              </a:spcBef>
            </a:pPr>
            <a:r>
              <a:rPr lang="en-US" altLang="en-US" sz="2400"/>
              <a:t>Barry Schreiber – Fauna &amp; Flora</a:t>
            </a:r>
          </a:p>
          <a:p>
            <a:pPr eaLnBrk="1" hangingPunct="1">
              <a:spcBef>
                <a:spcPct val="50000"/>
              </a:spcBef>
            </a:pPr>
            <a:r>
              <a:rPr lang="en-US" altLang="en-US" sz="2400"/>
              <a:t>Cheryl Friesen and Penny Harris – USFS Willamette NF</a:t>
            </a:r>
          </a:p>
        </p:txBody>
      </p:sp>
      <p:pic>
        <p:nvPicPr>
          <p:cNvPr id="181252" name="Picture 4" descr="Image of small USGS Identifier">
            <a:extLst>
              <a:ext uri="{FF2B5EF4-FFF2-40B4-BE49-F238E27FC236}">
                <a16:creationId xmlns:a16="http://schemas.microsoft.com/office/drawing/2014/main" id="{5E45A78C-5104-CDD3-E91E-F9AD2F880FF7}"/>
              </a:ext>
            </a:extLst>
          </p:cNvPr>
          <p:cNvPicPr>
            <a:picLocks noChangeAspect="1" noChangeArrowheads="1"/>
          </p:cNvPicPr>
          <p:nvPr/>
        </p:nvPicPr>
        <p:blipFill>
          <a:blip r:embed="rId3">
            <a:lum bright="100000"/>
            <a:extLst>
              <a:ext uri="{28A0092B-C50C-407E-A947-70E740481C1C}">
                <a14:useLocalDpi xmlns:a14="http://schemas.microsoft.com/office/drawing/2010/main" val="0"/>
              </a:ext>
            </a:extLst>
          </a:blip>
          <a:srcRect/>
          <a:stretch>
            <a:fillRect/>
          </a:stretch>
        </p:blipFill>
        <p:spPr bwMode="black">
          <a:xfrm>
            <a:off x="152400" y="6324600"/>
            <a:ext cx="990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5">
            <a:extLst>
              <a:ext uri="{FF2B5EF4-FFF2-40B4-BE49-F238E27FC236}">
                <a16:creationId xmlns:a16="http://schemas.microsoft.com/office/drawing/2014/main" id="{2A64BEFE-480C-300C-51A3-EFB80925B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57" b="3072"/>
          <a:stretch>
            <a:fillRect/>
          </a:stretch>
        </p:blipFill>
        <p:spPr bwMode="auto">
          <a:xfrm>
            <a:off x="1066800" y="2286000"/>
            <a:ext cx="2771775"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A5F27B-510A-8506-48D1-DDC7EC9938B5}"/>
              </a:ext>
            </a:extLst>
          </p:cNvPr>
          <p:cNvSpPr>
            <a:spLocks noGrp="1" noChangeArrowheads="1"/>
          </p:cNvSpPr>
          <p:nvPr>
            <p:ph type="title"/>
          </p:nvPr>
        </p:nvSpPr>
        <p:spPr>
          <a:xfrm>
            <a:off x="4876800" y="457200"/>
            <a:ext cx="4038600" cy="990600"/>
          </a:xfrm>
        </p:spPr>
        <p:txBody>
          <a:bodyPr/>
          <a:lstStyle/>
          <a:p>
            <a:r>
              <a:rPr lang="en-US" altLang="en-US" sz="3200"/>
              <a:t>Cavity-Nesting Birds</a:t>
            </a:r>
            <a:endParaRPr lang="en-US" altLang="en-US" sz="2400"/>
          </a:p>
        </p:txBody>
      </p:sp>
      <p:sp>
        <p:nvSpPr>
          <p:cNvPr id="20483" name="Rectangle 3">
            <a:extLst>
              <a:ext uri="{FF2B5EF4-FFF2-40B4-BE49-F238E27FC236}">
                <a16:creationId xmlns:a16="http://schemas.microsoft.com/office/drawing/2014/main" id="{02112EAD-EC34-73B7-007A-B09556FF6F3D}"/>
              </a:ext>
            </a:extLst>
          </p:cNvPr>
          <p:cNvSpPr>
            <a:spLocks noGrp="1" noChangeArrowheads="1"/>
          </p:cNvSpPr>
          <p:nvPr>
            <p:ph type="body" idx="1"/>
          </p:nvPr>
        </p:nvSpPr>
        <p:spPr>
          <a:xfrm>
            <a:off x="5410200" y="1905000"/>
            <a:ext cx="3124200" cy="4114800"/>
          </a:xfrm>
        </p:spPr>
        <p:txBody>
          <a:bodyPr/>
          <a:lstStyle/>
          <a:p>
            <a:r>
              <a:rPr lang="en-US" altLang="en-US"/>
              <a:t>Positive response to thinning</a:t>
            </a:r>
          </a:p>
          <a:p>
            <a:pPr>
              <a:buFontTx/>
              <a:buNone/>
            </a:pPr>
            <a:endParaRPr lang="en-US" altLang="en-US"/>
          </a:p>
          <a:p>
            <a:r>
              <a:rPr lang="en-US" altLang="en-US"/>
              <a:t>Inconsistent with decreased snag density</a:t>
            </a:r>
            <a:endParaRPr lang="en-US" altLang="en-US" sz="2800"/>
          </a:p>
        </p:txBody>
      </p:sp>
      <p:pic>
        <p:nvPicPr>
          <p:cNvPr id="20486" name="Picture 6">
            <a:extLst>
              <a:ext uri="{FF2B5EF4-FFF2-40B4-BE49-F238E27FC236}">
                <a16:creationId xmlns:a16="http://schemas.microsoft.com/office/drawing/2014/main" id="{3B3D45C6-A978-AAD7-3ACB-6134F5403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0" t="1717" r="1321"/>
          <a:stretch>
            <a:fillRect/>
          </a:stretch>
        </p:blipFill>
        <p:spPr bwMode="auto">
          <a:xfrm>
            <a:off x="0" y="0"/>
            <a:ext cx="491172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095D481-05E8-F4DB-ED0C-AEB736E2B34E}"/>
              </a:ext>
            </a:extLst>
          </p:cNvPr>
          <p:cNvSpPr>
            <a:spLocks noGrp="1" noChangeArrowheads="1"/>
          </p:cNvSpPr>
          <p:nvPr>
            <p:ph type="title"/>
          </p:nvPr>
        </p:nvSpPr>
        <p:spPr>
          <a:xfrm>
            <a:off x="5105400" y="381000"/>
            <a:ext cx="3352800" cy="762000"/>
          </a:xfrm>
        </p:spPr>
        <p:txBody>
          <a:bodyPr/>
          <a:lstStyle/>
          <a:p>
            <a:pPr algn="l"/>
            <a:r>
              <a:rPr lang="en-US" altLang="en-US" sz="3200"/>
              <a:t>Snags</a:t>
            </a:r>
          </a:p>
        </p:txBody>
      </p:sp>
      <p:sp>
        <p:nvSpPr>
          <p:cNvPr id="21507" name="Rectangle 3">
            <a:extLst>
              <a:ext uri="{FF2B5EF4-FFF2-40B4-BE49-F238E27FC236}">
                <a16:creationId xmlns:a16="http://schemas.microsoft.com/office/drawing/2014/main" id="{DFFC5FE0-5358-0389-680C-972FA11B2BCF}"/>
              </a:ext>
            </a:extLst>
          </p:cNvPr>
          <p:cNvSpPr>
            <a:spLocks noGrp="1" noChangeArrowheads="1"/>
          </p:cNvSpPr>
          <p:nvPr>
            <p:ph type="body" idx="1"/>
          </p:nvPr>
        </p:nvSpPr>
        <p:spPr>
          <a:xfrm>
            <a:off x="4800600" y="1371600"/>
            <a:ext cx="3886200" cy="4648200"/>
          </a:xfrm>
        </p:spPr>
        <p:txBody>
          <a:bodyPr/>
          <a:lstStyle/>
          <a:p>
            <a:r>
              <a:rPr lang="en-US" altLang="en-US"/>
              <a:t>Rare in thinned stands</a:t>
            </a:r>
          </a:p>
          <a:p>
            <a:r>
              <a:rPr lang="en-US" altLang="en-US"/>
              <a:t>Decrease in density-dependent mortality</a:t>
            </a:r>
          </a:p>
          <a:p>
            <a:pPr>
              <a:buFontTx/>
              <a:buNone/>
            </a:pPr>
            <a:endParaRPr lang="en-US" altLang="en-US"/>
          </a:p>
        </p:txBody>
      </p:sp>
      <p:pic>
        <p:nvPicPr>
          <p:cNvPr id="21508" name="Picture 4">
            <a:extLst>
              <a:ext uri="{FF2B5EF4-FFF2-40B4-BE49-F238E27FC236}">
                <a16:creationId xmlns:a16="http://schemas.microsoft.com/office/drawing/2014/main" id="{5AA76399-68BA-35FA-AB35-4F0F6CF62C9F}"/>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4831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E87B6BB8-DFBC-95CC-47B8-B78C9AD43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64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5" name="Text Box 3">
            <a:extLst>
              <a:ext uri="{FF2B5EF4-FFF2-40B4-BE49-F238E27FC236}">
                <a16:creationId xmlns:a16="http://schemas.microsoft.com/office/drawing/2014/main" id="{5025028B-EC26-9557-79B6-4F3442ED177B}"/>
              </a:ext>
            </a:extLst>
          </p:cNvPr>
          <p:cNvSpPr txBox="1">
            <a:spLocks noChangeArrowheads="1"/>
          </p:cNvSpPr>
          <p:nvPr/>
        </p:nvSpPr>
        <p:spPr bwMode="auto">
          <a:xfrm>
            <a:off x="5181600" y="3810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Thinning in Young Stands</a:t>
            </a:r>
          </a:p>
        </p:txBody>
      </p:sp>
      <p:sp>
        <p:nvSpPr>
          <p:cNvPr id="95236" name="Text Box 4">
            <a:extLst>
              <a:ext uri="{FF2B5EF4-FFF2-40B4-BE49-F238E27FC236}">
                <a16:creationId xmlns:a16="http://schemas.microsoft.com/office/drawing/2014/main" id="{137F7329-0B25-D9EC-B1FF-C0643E5DB73A}"/>
              </a:ext>
            </a:extLst>
          </p:cNvPr>
          <p:cNvSpPr txBox="1">
            <a:spLocks noChangeArrowheads="1"/>
          </p:cNvSpPr>
          <p:nvPr/>
        </p:nvSpPr>
        <p:spPr bwMode="auto">
          <a:xfrm>
            <a:off x="5029200" y="2133600"/>
            <a:ext cx="39624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3177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2800">
                <a:latin typeface="Comic Sans MS" panose="030F0702030302020204" pitchFamily="66" charset="0"/>
              </a:rPr>
              <a:t>Used for increasing structural diversity</a:t>
            </a:r>
          </a:p>
          <a:p>
            <a:pPr eaLnBrk="1" hangingPunct="1">
              <a:spcBef>
                <a:spcPct val="50000"/>
              </a:spcBef>
              <a:buFontTx/>
              <a:buChar char="•"/>
            </a:pPr>
            <a:r>
              <a:rPr lang="en-US" altLang="en-US" sz="2800">
                <a:latin typeface="Comic Sans MS" panose="030F0702030302020204" pitchFamily="66" charset="0"/>
              </a:rPr>
              <a:t>But may decrease snag density</a:t>
            </a:r>
          </a:p>
          <a:p>
            <a:pPr eaLnBrk="1" hangingPunct="1">
              <a:spcBef>
                <a:spcPct val="50000"/>
              </a:spcBef>
              <a:buFontTx/>
              <a:buChar char="•"/>
            </a:pPr>
            <a:r>
              <a:rPr lang="en-US" altLang="en-US" sz="2800">
                <a:latin typeface="Comic Sans MS" panose="030F0702030302020204" pitchFamily="66" charset="0"/>
              </a:rPr>
              <a:t>Create snags to make up for deficit?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836DA4B-3E1A-338A-A10C-072AF8F4988C}"/>
              </a:ext>
            </a:extLst>
          </p:cNvPr>
          <p:cNvSpPr>
            <a:spLocks noGrp="1" noChangeArrowheads="1"/>
          </p:cNvSpPr>
          <p:nvPr>
            <p:ph type="title"/>
          </p:nvPr>
        </p:nvSpPr>
        <p:spPr>
          <a:xfrm>
            <a:off x="762000" y="228600"/>
            <a:ext cx="7772400" cy="1143000"/>
          </a:xfrm>
        </p:spPr>
        <p:txBody>
          <a:bodyPr/>
          <a:lstStyle/>
          <a:p>
            <a:r>
              <a:rPr lang="en-US" altLang="en-US" sz="2800"/>
              <a:t>Do snags created from trees in young stands (14 to 18” dbh) provide habitat for wildlife?</a:t>
            </a:r>
          </a:p>
        </p:txBody>
      </p:sp>
      <p:pic>
        <p:nvPicPr>
          <p:cNvPr id="97283" name="Picture 3">
            <a:extLst>
              <a:ext uri="{FF2B5EF4-FFF2-40B4-BE49-F238E27FC236}">
                <a16:creationId xmlns:a16="http://schemas.microsoft.com/office/drawing/2014/main" id="{74B39481-2B46-58A4-A52A-125D8F8C1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391400" cy="4860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299F67E8-41A3-962C-869B-8646FC00E70A}"/>
              </a:ext>
            </a:extLst>
          </p:cNvPr>
          <p:cNvSpPr>
            <a:spLocks noGrp="1" noChangeArrowheads="1"/>
          </p:cNvSpPr>
          <p:nvPr>
            <p:ph type="title"/>
          </p:nvPr>
        </p:nvSpPr>
        <p:spPr>
          <a:xfrm>
            <a:off x="685800" y="609600"/>
            <a:ext cx="4678363" cy="868363"/>
          </a:xfrm>
        </p:spPr>
        <p:txBody>
          <a:bodyPr/>
          <a:lstStyle/>
          <a:p>
            <a:r>
              <a:rPr lang="en-US" altLang="en-US" sz="3200"/>
              <a:t>Goals and Objectives</a:t>
            </a:r>
          </a:p>
        </p:txBody>
      </p:sp>
      <p:sp>
        <p:nvSpPr>
          <p:cNvPr id="101379" name="Rectangle 3">
            <a:extLst>
              <a:ext uri="{FF2B5EF4-FFF2-40B4-BE49-F238E27FC236}">
                <a16:creationId xmlns:a16="http://schemas.microsoft.com/office/drawing/2014/main" id="{E785859A-3F5D-04D4-7329-C423821CA078}"/>
              </a:ext>
            </a:extLst>
          </p:cNvPr>
          <p:cNvSpPr>
            <a:spLocks noGrp="1" noChangeArrowheads="1"/>
          </p:cNvSpPr>
          <p:nvPr>
            <p:ph type="body" idx="1"/>
          </p:nvPr>
        </p:nvSpPr>
        <p:spPr>
          <a:xfrm>
            <a:off x="457200" y="2667000"/>
            <a:ext cx="8229600" cy="3840163"/>
          </a:xfrm>
          <a:noFill/>
          <a:ln/>
        </p:spPr>
        <p:txBody>
          <a:bodyPr/>
          <a:lstStyle/>
          <a:p>
            <a:pPr>
              <a:lnSpc>
                <a:spcPct val="90000"/>
              </a:lnSpc>
            </a:pPr>
            <a:r>
              <a:rPr lang="en-US" altLang="en-US" sz="2800"/>
              <a:t>Compare occurrence of decay agents between 2 methods of snag creation</a:t>
            </a:r>
          </a:p>
          <a:p>
            <a:pPr>
              <a:lnSpc>
                <a:spcPct val="90000"/>
              </a:lnSpc>
            </a:pPr>
            <a:r>
              <a:rPr lang="en-US" altLang="en-US" sz="2800"/>
              <a:t>Compare the proportion of trees used for foraging and nesting between 2 methods of snag creation</a:t>
            </a:r>
          </a:p>
          <a:p>
            <a:pPr>
              <a:lnSpc>
                <a:spcPct val="90000"/>
              </a:lnSpc>
            </a:pPr>
            <a:r>
              <a:rPr lang="en-US" altLang="en-US" sz="2800"/>
              <a:t>Assess the interaction of thinning intensity and snag-creation method on use of snags by cavity-nesting species.</a:t>
            </a:r>
          </a:p>
          <a:p>
            <a:pPr>
              <a:lnSpc>
                <a:spcPct val="90000"/>
              </a:lnSpc>
            </a:pPr>
            <a:r>
              <a:rPr lang="en-US" altLang="en-US" sz="2800"/>
              <a:t>Long-term: how long do snags remain useful?</a:t>
            </a:r>
          </a:p>
        </p:txBody>
      </p:sp>
      <p:pic>
        <p:nvPicPr>
          <p:cNvPr id="101380" name="Picture 4">
            <a:extLst>
              <a:ext uri="{FF2B5EF4-FFF2-40B4-BE49-F238E27FC236}">
                <a16:creationId xmlns:a16="http://schemas.microsoft.com/office/drawing/2014/main" id="{D10B3EF4-49D3-04C9-E697-F43E8CE82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a:extLst>
              <a:ext uri="{FF2B5EF4-FFF2-40B4-BE49-F238E27FC236}">
                <a16:creationId xmlns:a16="http://schemas.microsoft.com/office/drawing/2014/main" id="{586A656E-DA9E-788D-C9BD-E3BF90842AA8}"/>
              </a:ext>
            </a:extLst>
          </p:cNvPr>
          <p:cNvSpPr txBox="1">
            <a:spLocks noChangeArrowheads="1"/>
          </p:cNvSpPr>
          <p:nvPr/>
        </p:nvSpPr>
        <p:spPr bwMode="auto">
          <a:xfrm>
            <a:off x="304800" y="1143000"/>
            <a:ext cx="5867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325" indent="63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a:latin typeface="Comic Sans MS" panose="030F0702030302020204" pitchFamily="66" charset="0"/>
              </a:rPr>
              <a:t>Assess usefulness to CNB’s of snags created from trees in young stands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0-#ppt_w/2"/>
                                          </p:val>
                                        </p:tav>
                                        <p:tav tm="100000">
                                          <p:val>
                                            <p:strVal val="#ppt_x"/>
                                          </p:val>
                                        </p:tav>
                                      </p:tavLst>
                                    </p:anim>
                                    <p:anim calcmode="lin" valueType="num">
                                      <p:cBhvr additive="base">
                                        <p:cTn id="8"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 calcmode="lin" valueType="num">
                                      <p:cBhvr additive="base">
                                        <p:cTn id="13"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1379">
                                            <p:txEl>
                                              <p:pRg st="1" end="1"/>
                                            </p:txEl>
                                          </p:spTgt>
                                        </p:tgtEl>
                                        <p:attrNameLst>
                                          <p:attrName>style.visibility</p:attrName>
                                        </p:attrNameLst>
                                      </p:cBhvr>
                                      <p:to>
                                        <p:strVal val="visible"/>
                                      </p:to>
                                    </p:set>
                                    <p:anim calcmode="lin" valueType="num">
                                      <p:cBhvr additive="base">
                                        <p:cTn id="19"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1379">
                                            <p:txEl>
                                              <p:pRg st="2" end="2"/>
                                            </p:txEl>
                                          </p:spTgt>
                                        </p:tgtEl>
                                        <p:attrNameLst>
                                          <p:attrName>style.visibility</p:attrName>
                                        </p:attrNameLst>
                                      </p:cBhvr>
                                      <p:to>
                                        <p:strVal val="visible"/>
                                      </p:to>
                                    </p:set>
                                    <p:anim calcmode="lin" valueType="num">
                                      <p:cBhvr additive="base">
                                        <p:cTn id="25"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1379">
                                            <p:txEl>
                                              <p:pRg st="3" end="3"/>
                                            </p:txEl>
                                          </p:spTgt>
                                        </p:tgtEl>
                                        <p:attrNameLst>
                                          <p:attrName>style.visibility</p:attrName>
                                        </p:attrNameLst>
                                      </p:cBhvr>
                                      <p:to>
                                        <p:strVal val="visible"/>
                                      </p:to>
                                    </p:set>
                                    <p:anim calcmode="lin" valueType="num">
                                      <p:cBhvr additive="base">
                                        <p:cTn id="31"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9836C61-A669-DADE-E8F2-9A1420978BC8}"/>
              </a:ext>
            </a:extLst>
          </p:cNvPr>
          <p:cNvSpPr>
            <a:spLocks noGrp="1" noChangeArrowheads="1"/>
          </p:cNvSpPr>
          <p:nvPr>
            <p:ph type="title"/>
          </p:nvPr>
        </p:nvSpPr>
        <p:spPr>
          <a:xfrm>
            <a:off x="685800" y="609600"/>
            <a:ext cx="7772400" cy="609600"/>
          </a:xfrm>
        </p:spPr>
        <p:txBody>
          <a:bodyPr/>
          <a:lstStyle/>
          <a:p>
            <a:r>
              <a:rPr lang="en-US" altLang="en-US" sz="3200"/>
              <a:t>Snags in Young Stands: METHODS</a:t>
            </a:r>
          </a:p>
        </p:txBody>
      </p:sp>
      <p:sp>
        <p:nvSpPr>
          <p:cNvPr id="103427" name="Rectangle 3">
            <a:extLst>
              <a:ext uri="{FF2B5EF4-FFF2-40B4-BE49-F238E27FC236}">
                <a16:creationId xmlns:a16="http://schemas.microsoft.com/office/drawing/2014/main" id="{507839AC-031B-889F-0D64-09B8895602C7}"/>
              </a:ext>
            </a:extLst>
          </p:cNvPr>
          <p:cNvSpPr>
            <a:spLocks noGrp="1" noChangeArrowheads="1"/>
          </p:cNvSpPr>
          <p:nvPr>
            <p:ph type="body" sz="half" idx="2"/>
          </p:nvPr>
        </p:nvSpPr>
        <p:spPr>
          <a:xfrm>
            <a:off x="2514600" y="1524000"/>
            <a:ext cx="6324600" cy="4525963"/>
          </a:xfrm>
        </p:spPr>
        <p:txBody>
          <a:bodyPr/>
          <a:lstStyle/>
          <a:p>
            <a:pPr>
              <a:lnSpc>
                <a:spcPct val="90000"/>
              </a:lnSpc>
              <a:spcAft>
                <a:spcPct val="25000"/>
              </a:spcAft>
            </a:pPr>
            <a:r>
              <a:rPr lang="en-US" altLang="en-US" sz="2800"/>
              <a:t>YSS: 4 thinning treatments: Light thin, Heavy thin, Light with Gaps, Control</a:t>
            </a:r>
          </a:p>
          <a:p>
            <a:pPr>
              <a:lnSpc>
                <a:spcPct val="90000"/>
              </a:lnSpc>
              <a:spcAft>
                <a:spcPct val="25000"/>
              </a:spcAft>
            </a:pPr>
            <a:r>
              <a:rPr lang="en-US" altLang="en-US" sz="2800"/>
              <a:t>2 mortality treatments: Saw-Top and Saw-Top + Inoculation </a:t>
            </a:r>
          </a:p>
          <a:p>
            <a:pPr>
              <a:lnSpc>
                <a:spcPct val="90000"/>
              </a:lnSpc>
              <a:spcAft>
                <a:spcPct val="25000"/>
              </a:spcAft>
            </a:pPr>
            <a:r>
              <a:rPr lang="en-US" altLang="en-US" sz="2800"/>
              <a:t>Target density: 1 snag/acre</a:t>
            </a:r>
          </a:p>
          <a:p>
            <a:pPr>
              <a:lnSpc>
                <a:spcPct val="90000"/>
              </a:lnSpc>
              <a:spcAft>
                <a:spcPct val="25000"/>
              </a:spcAft>
            </a:pPr>
            <a:r>
              <a:rPr lang="en-US" altLang="en-US" sz="2800"/>
              <a:t>Trees treated winter 2001-2002</a:t>
            </a:r>
          </a:p>
          <a:p>
            <a:pPr>
              <a:lnSpc>
                <a:spcPct val="90000"/>
              </a:lnSpc>
              <a:spcAft>
                <a:spcPct val="25000"/>
              </a:spcAft>
            </a:pPr>
            <a:r>
              <a:rPr lang="en-US" altLang="en-US" sz="2800"/>
              <a:t>Surveyed for condition and wildlife use 2006-2007</a:t>
            </a:r>
          </a:p>
        </p:txBody>
      </p:sp>
      <p:pic>
        <p:nvPicPr>
          <p:cNvPr id="103428" name="Picture 4">
            <a:extLst>
              <a:ext uri="{FF2B5EF4-FFF2-40B4-BE49-F238E27FC236}">
                <a16:creationId xmlns:a16="http://schemas.microsoft.com/office/drawing/2014/main" id="{CC021F52-DA8B-282C-4ADE-84C061733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162175"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ppt_x</p:attrName>
                                        </p:attrNameLst>
                                      </p:cBhvr>
                                      <p:tavLst>
                                        <p:tav tm="0">
                                          <p:val>
                                            <p:strVal val="#ppt_x-.2"/>
                                          </p:val>
                                        </p:tav>
                                        <p:tav tm="100000">
                                          <p:val>
                                            <p:strVal val="#ppt_x"/>
                                          </p:val>
                                        </p:tav>
                                      </p:tavLst>
                                    </p:anim>
                                    <p:anim calcmode="lin" valueType="num">
                                      <p:cBhvr>
                                        <p:cTn id="8" dur="1000" fill="hold"/>
                                        <p:tgtEl>
                                          <p:spTgt spid="1034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34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3427">
                                            <p:txEl>
                                              <p:pRg st="0" end="0"/>
                                            </p:txEl>
                                          </p:spTgt>
                                        </p:tgtEl>
                                        <p:attrNameLst>
                                          <p:attrName>style.visibility</p:attrName>
                                        </p:attrNameLst>
                                      </p:cBhvr>
                                      <p:to>
                                        <p:strVal val="visible"/>
                                      </p:to>
                                    </p:set>
                                    <p:animEffect transition="in" filter="fade">
                                      <p:cBhvr>
                                        <p:cTn id="14" dur="500"/>
                                        <p:tgtEl>
                                          <p:spTgt spid="103427">
                                            <p:txEl>
                                              <p:pRg st="0" end="0"/>
                                            </p:txEl>
                                          </p:spTgt>
                                        </p:tgtEl>
                                      </p:cBhvr>
                                    </p:animEffect>
                                    <p:anim calcmode="lin" valueType="num">
                                      <p:cBhvr>
                                        <p:cTn id="15"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34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3427">
                                            <p:txEl>
                                              <p:pRg st="1" end="1"/>
                                            </p:txEl>
                                          </p:spTgt>
                                        </p:tgtEl>
                                        <p:attrNameLst>
                                          <p:attrName>style.visibility</p:attrName>
                                        </p:attrNameLst>
                                      </p:cBhvr>
                                      <p:to>
                                        <p:strVal val="visible"/>
                                      </p:to>
                                    </p:set>
                                    <p:animEffect transition="in" filter="fade">
                                      <p:cBhvr>
                                        <p:cTn id="21" dur="500"/>
                                        <p:tgtEl>
                                          <p:spTgt spid="103427">
                                            <p:txEl>
                                              <p:pRg st="1" end="1"/>
                                            </p:txEl>
                                          </p:spTgt>
                                        </p:tgtEl>
                                      </p:cBhvr>
                                    </p:animEffect>
                                    <p:anim calcmode="lin" valueType="num">
                                      <p:cBhvr>
                                        <p:cTn id="22"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034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03427">
                                            <p:txEl>
                                              <p:pRg st="2" end="2"/>
                                            </p:txEl>
                                          </p:spTgt>
                                        </p:tgtEl>
                                        <p:attrNameLst>
                                          <p:attrName>style.visibility</p:attrName>
                                        </p:attrNameLst>
                                      </p:cBhvr>
                                      <p:to>
                                        <p:strVal val="visible"/>
                                      </p:to>
                                    </p:set>
                                    <p:animEffect transition="in" filter="fade">
                                      <p:cBhvr>
                                        <p:cTn id="28" dur="500"/>
                                        <p:tgtEl>
                                          <p:spTgt spid="103427">
                                            <p:txEl>
                                              <p:pRg st="2" end="2"/>
                                            </p:txEl>
                                          </p:spTgt>
                                        </p:tgtEl>
                                      </p:cBhvr>
                                    </p:animEffect>
                                    <p:anim calcmode="lin" valueType="num">
                                      <p:cBhvr>
                                        <p:cTn id="29"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034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03427">
                                            <p:txEl>
                                              <p:pRg st="3" end="3"/>
                                            </p:txEl>
                                          </p:spTgt>
                                        </p:tgtEl>
                                        <p:attrNameLst>
                                          <p:attrName>style.visibility</p:attrName>
                                        </p:attrNameLst>
                                      </p:cBhvr>
                                      <p:to>
                                        <p:strVal val="visible"/>
                                      </p:to>
                                    </p:set>
                                    <p:animEffect transition="in" filter="fade">
                                      <p:cBhvr>
                                        <p:cTn id="35" dur="500"/>
                                        <p:tgtEl>
                                          <p:spTgt spid="103427">
                                            <p:txEl>
                                              <p:pRg st="3" end="3"/>
                                            </p:txEl>
                                          </p:spTgt>
                                        </p:tgtEl>
                                      </p:cBhvr>
                                    </p:animEffect>
                                    <p:anim calcmode="lin" valueType="num">
                                      <p:cBhvr>
                                        <p:cTn id="36"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034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03427">
                                            <p:txEl>
                                              <p:pRg st="4" end="4"/>
                                            </p:txEl>
                                          </p:spTgt>
                                        </p:tgtEl>
                                        <p:attrNameLst>
                                          <p:attrName>style.visibility</p:attrName>
                                        </p:attrNameLst>
                                      </p:cBhvr>
                                      <p:to>
                                        <p:strVal val="visible"/>
                                      </p:to>
                                    </p:set>
                                    <p:animEffect transition="in" filter="fade">
                                      <p:cBhvr>
                                        <p:cTn id="42" dur="500"/>
                                        <p:tgtEl>
                                          <p:spTgt spid="103427">
                                            <p:txEl>
                                              <p:pRg st="4" end="4"/>
                                            </p:txEl>
                                          </p:spTgt>
                                        </p:tgtEl>
                                      </p:cBhvr>
                                    </p:animEffect>
                                    <p:anim calcmode="lin" valueType="num">
                                      <p:cBhvr>
                                        <p:cTn id="43"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034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3233F1C-0950-F91E-2367-B52A5457E7D8}"/>
              </a:ext>
            </a:extLst>
          </p:cNvPr>
          <p:cNvSpPr>
            <a:spLocks noGrp="1" noChangeArrowheads="1"/>
          </p:cNvSpPr>
          <p:nvPr>
            <p:ph type="title"/>
          </p:nvPr>
        </p:nvSpPr>
        <p:spPr>
          <a:xfrm>
            <a:off x="685800" y="457200"/>
            <a:ext cx="7772400" cy="838200"/>
          </a:xfrm>
        </p:spPr>
        <p:txBody>
          <a:bodyPr/>
          <a:lstStyle/>
          <a:p>
            <a:r>
              <a:rPr lang="en-US" altLang="en-US"/>
              <a:t>Results</a:t>
            </a:r>
          </a:p>
        </p:txBody>
      </p:sp>
      <p:graphicFrame>
        <p:nvGraphicFramePr>
          <p:cNvPr id="105475" name="Object 3">
            <a:extLst>
              <a:ext uri="{FF2B5EF4-FFF2-40B4-BE49-F238E27FC236}">
                <a16:creationId xmlns:a16="http://schemas.microsoft.com/office/drawing/2014/main" id="{C5975EC0-A3B7-9681-5112-B3AC7E4E5188}"/>
              </a:ext>
            </a:extLst>
          </p:cNvPr>
          <p:cNvGraphicFramePr>
            <a:graphicFrameLocks noChangeAspect="1"/>
          </p:cNvGraphicFramePr>
          <p:nvPr>
            <p:ph type="chart" sz="half" idx="1"/>
          </p:nvPr>
        </p:nvGraphicFramePr>
        <p:xfrm>
          <a:off x="457200" y="1423988"/>
          <a:ext cx="5638800" cy="4841875"/>
        </p:xfrm>
        <a:graphic>
          <a:graphicData uri="http://schemas.openxmlformats.org/presentationml/2006/ole">
            <mc:AlternateContent xmlns:mc="http://schemas.openxmlformats.org/markup-compatibility/2006">
              <mc:Choice xmlns:v="urn:schemas-microsoft-com:vml" Requires="v">
                <p:oleObj name="Chart" r:id="rId3" imgW="4648360" imgH="4457720" progId="MSGraph.Chart.8">
                  <p:embed followColorScheme="full"/>
                </p:oleObj>
              </mc:Choice>
              <mc:Fallback>
                <p:oleObj name="Chart" r:id="rId3" imgW="4648360" imgH="445772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23988"/>
                        <a:ext cx="5638800" cy="4841875"/>
                      </a:xfrm>
                      <a:prstGeom prst="rect">
                        <a:avLst/>
                      </a:prstGeom>
                    </p:spPr>
                  </p:pic>
                </p:oleObj>
              </mc:Fallback>
            </mc:AlternateContent>
          </a:graphicData>
        </a:graphic>
      </p:graphicFrame>
      <p:sp>
        <p:nvSpPr>
          <p:cNvPr id="105476" name="Rectangle 4">
            <a:extLst>
              <a:ext uri="{FF2B5EF4-FFF2-40B4-BE49-F238E27FC236}">
                <a16:creationId xmlns:a16="http://schemas.microsoft.com/office/drawing/2014/main" id="{5BF153C0-8EBF-15D6-2830-2AAF52875CE8}"/>
              </a:ext>
            </a:extLst>
          </p:cNvPr>
          <p:cNvSpPr>
            <a:spLocks noGrp="1" noChangeArrowheads="1"/>
          </p:cNvSpPr>
          <p:nvPr>
            <p:ph type="body" sz="half" idx="2"/>
          </p:nvPr>
        </p:nvSpPr>
        <p:spPr>
          <a:xfrm>
            <a:off x="6324600" y="1828800"/>
            <a:ext cx="2667000" cy="1676400"/>
          </a:xfrm>
        </p:spPr>
        <p:txBody>
          <a:bodyPr/>
          <a:lstStyle/>
          <a:p>
            <a:pPr marL="1588" indent="-1588">
              <a:buFontTx/>
              <a:buNone/>
            </a:pPr>
            <a:r>
              <a:rPr lang="en-US" altLang="en-US"/>
              <a:t>Snag density increased approx. 50%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F4D4331-53FD-848A-EFCD-18C8E3006C2B}"/>
              </a:ext>
            </a:extLst>
          </p:cNvPr>
          <p:cNvSpPr>
            <a:spLocks noGrp="1" noChangeArrowheads="1"/>
          </p:cNvSpPr>
          <p:nvPr>
            <p:ph type="title"/>
          </p:nvPr>
        </p:nvSpPr>
        <p:spPr/>
        <p:txBody>
          <a:bodyPr/>
          <a:lstStyle/>
          <a:p>
            <a:pPr marL="2108200" indent="-2108200" algn="l"/>
            <a:r>
              <a:rPr lang="en-US" altLang="en-US" sz="3200"/>
              <a:t>RESULTS: Average snag DBH increased by approx. 5 inches</a:t>
            </a:r>
          </a:p>
        </p:txBody>
      </p:sp>
      <p:graphicFrame>
        <p:nvGraphicFramePr>
          <p:cNvPr id="107523" name="Object 3">
            <a:extLst>
              <a:ext uri="{FF2B5EF4-FFF2-40B4-BE49-F238E27FC236}">
                <a16:creationId xmlns:a16="http://schemas.microsoft.com/office/drawing/2014/main" id="{DAEB6B72-3F8F-F235-0997-43CE97D15483}"/>
              </a:ext>
            </a:extLst>
          </p:cNvPr>
          <p:cNvGraphicFramePr>
            <a:graphicFrameLocks noChangeAspect="1"/>
          </p:cNvGraphicFramePr>
          <p:nvPr>
            <p:ph type="chart" sz="half" idx="1"/>
          </p:nvPr>
        </p:nvGraphicFramePr>
        <p:xfrm>
          <a:off x="1411288" y="1377950"/>
          <a:ext cx="6132512" cy="5218113"/>
        </p:xfrm>
        <a:graphic>
          <a:graphicData uri="http://schemas.openxmlformats.org/presentationml/2006/ole">
            <mc:AlternateContent xmlns:mc="http://schemas.openxmlformats.org/markup-compatibility/2006">
              <mc:Choice xmlns:v="urn:schemas-microsoft-com:vml" Requires="v">
                <p:oleObj name="Chart" r:id="rId3" imgW="4533820" imgH="3857549" progId="MSGraph.Chart.8">
                  <p:embed followColorScheme="full"/>
                </p:oleObj>
              </mc:Choice>
              <mc:Fallback>
                <p:oleObj name="Chart" r:id="rId3" imgW="4533820" imgH="3857549"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288" y="1377950"/>
                        <a:ext cx="6132512" cy="5218113"/>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07F516D-67BC-321B-E05E-3628053C237B}"/>
              </a:ext>
            </a:extLst>
          </p:cNvPr>
          <p:cNvSpPr>
            <a:spLocks noGrp="1" noChangeArrowheads="1"/>
          </p:cNvSpPr>
          <p:nvPr>
            <p:ph type="title"/>
          </p:nvPr>
        </p:nvSpPr>
        <p:spPr>
          <a:xfrm>
            <a:off x="4419600" y="304800"/>
            <a:ext cx="4419600" cy="1828800"/>
          </a:xfrm>
        </p:spPr>
        <p:txBody>
          <a:bodyPr/>
          <a:lstStyle/>
          <a:p>
            <a:pPr algn="l"/>
            <a:r>
              <a:rPr lang="en-US" altLang="en-US" sz="3200"/>
              <a:t>Structural Features of Songbird Habitat</a:t>
            </a:r>
            <a:endParaRPr lang="en-US" altLang="en-US" sz="2800"/>
          </a:p>
        </p:txBody>
      </p:sp>
      <p:sp>
        <p:nvSpPr>
          <p:cNvPr id="5123" name="Rectangle 3">
            <a:extLst>
              <a:ext uri="{FF2B5EF4-FFF2-40B4-BE49-F238E27FC236}">
                <a16:creationId xmlns:a16="http://schemas.microsoft.com/office/drawing/2014/main" id="{7C0382B9-B567-CC44-5B62-A941D6B7F11F}"/>
              </a:ext>
            </a:extLst>
          </p:cNvPr>
          <p:cNvSpPr>
            <a:spLocks noGrp="1" noChangeArrowheads="1"/>
          </p:cNvSpPr>
          <p:nvPr>
            <p:ph type="body" idx="1"/>
          </p:nvPr>
        </p:nvSpPr>
        <p:spPr>
          <a:xfrm>
            <a:off x="4648200" y="2286000"/>
            <a:ext cx="4038600" cy="4038600"/>
          </a:xfrm>
        </p:spPr>
        <p:txBody>
          <a:bodyPr/>
          <a:lstStyle/>
          <a:p>
            <a:r>
              <a:rPr lang="en-US" altLang="en-US"/>
              <a:t>Conifer foliage</a:t>
            </a:r>
          </a:p>
          <a:p>
            <a:r>
              <a:rPr lang="en-US" altLang="en-US"/>
              <a:t>Large trees  </a:t>
            </a:r>
          </a:p>
          <a:p>
            <a:r>
              <a:rPr lang="en-US" altLang="en-US"/>
              <a:t>Deciduous shrubs and trees</a:t>
            </a:r>
          </a:p>
          <a:p>
            <a:r>
              <a:rPr lang="en-US" altLang="en-US"/>
              <a:t>Vertical diversity</a:t>
            </a:r>
          </a:p>
          <a:p>
            <a:r>
              <a:rPr lang="en-US" altLang="en-US"/>
              <a:t>Snags</a:t>
            </a:r>
          </a:p>
        </p:txBody>
      </p:sp>
      <p:pic>
        <p:nvPicPr>
          <p:cNvPr id="5126" name="Picture 6">
            <a:extLst>
              <a:ext uri="{FF2B5EF4-FFF2-40B4-BE49-F238E27FC236}">
                <a16:creationId xmlns:a16="http://schemas.microsoft.com/office/drawing/2014/main" id="{0B476E27-E6BC-B24E-9249-185DF90A1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4119563"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84FB741-7F4A-084C-FD6F-71D2A4FA5B54}"/>
              </a:ext>
            </a:extLst>
          </p:cNvPr>
          <p:cNvSpPr>
            <a:spLocks noGrp="1" noChangeArrowheads="1"/>
          </p:cNvSpPr>
          <p:nvPr>
            <p:ph type="title"/>
          </p:nvPr>
        </p:nvSpPr>
        <p:spPr/>
        <p:txBody>
          <a:bodyPr/>
          <a:lstStyle/>
          <a:p>
            <a:r>
              <a:rPr lang="en-US" altLang="en-US" sz="3200"/>
              <a:t>% Created Snags with Decay Agents</a:t>
            </a:r>
          </a:p>
        </p:txBody>
      </p:sp>
      <p:graphicFrame>
        <p:nvGraphicFramePr>
          <p:cNvPr id="111619" name="Object 3">
            <a:extLst>
              <a:ext uri="{FF2B5EF4-FFF2-40B4-BE49-F238E27FC236}">
                <a16:creationId xmlns:a16="http://schemas.microsoft.com/office/drawing/2014/main" id="{BAD29623-F386-A3D0-D7ED-6B00DC205652}"/>
              </a:ext>
            </a:extLst>
          </p:cNvPr>
          <p:cNvGraphicFramePr>
            <a:graphicFrameLocks noChangeAspect="1"/>
          </p:cNvGraphicFramePr>
          <p:nvPr>
            <p:ph idx="1"/>
          </p:nvPr>
        </p:nvGraphicFramePr>
        <p:xfrm>
          <a:off x="228600" y="1447800"/>
          <a:ext cx="6629400" cy="4500563"/>
        </p:xfrm>
        <a:graphic>
          <a:graphicData uri="http://schemas.openxmlformats.org/presentationml/2006/ole">
            <mc:AlternateContent xmlns:mc="http://schemas.openxmlformats.org/markup-compatibility/2006">
              <mc:Choice xmlns:v="urn:schemas-microsoft-com:vml" Requires="v">
                <p:oleObj name="Chart" r:id="rId3" imgW="7648555" imgH="4533798" progId="MSGraph.Chart.8">
                  <p:embed followColorScheme="full"/>
                </p:oleObj>
              </mc:Choice>
              <mc:Fallback>
                <p:oleObj name="Chart" r:id="rId3" imgW="7648555" imgH="4533798"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6629400" cy="4500563"/>
                      </a:xfrm>
                      <a:prstGeom prst="rect">
                        <a:avLst/>
                      </a:prstGeom>
                    </p:spPr>
                  </p:pic>
                </p:oleObj>
              </mc:Fallback>
            </mc:AlternateContent>
          </a:graphicData>
        </a:graphic>
      </p:graphicFrame>
      <p:sp>
        <p:nvSpPr>
          <p:cNvPr id="111620" name="Text Box 4">
            <a:extLst>
              <a:ext uri="{FF2B5EF4-FFF2-40B4-BE49-F238E27FC236}">
                <a16:creationId xmlns:a16="http://schemas.microsoft.com/office/drawing/2014/main" id="{32534115-38F9-5F70-1B87-36103D91DF26}"/>
              </a:ext>
            </a:extLst>
          </p:cNvPr>
          <p:cNvSpPr txBox="1">
            <a:spLocks noChangeArrowheads="1"/>
          </p:cNvSpPr>
          <p:nvPr/>
        </p:nvSpPr>
        <p:spPr bwMode="auto">
          <a:xfrm>
            <a:off x="5486400" y="1447800"/>
            <a:ext cx="33528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defRPr sz="2400">
                <a:solidFill>
                  <a:schemeClr val="tx1"/>
                </a:solidFill>
                <a:latin typeface="Times New Roman" panose="02020603050405020304" pitchFamily="18" charset="0"/>
              </a:defRPr>
            </a:lvl1pPr>
            <a:lvl2pPr marL="574675" indent="-11747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
            </a:pPr>
            <a:r>
              <a:rPr lang="en-US" altLang="en-US" sz="2800">
                <a:latin typeface="Comic Sans MS" panose="030F0702030302020204" pitchFamily="66" charset="0"/>
              </a:rPr>
              <a:t>No thin effect</a:t>
            </a:r>
          </a:p>
          <a:p>
            <a:pPr eaLnBrk="1" hangingPunct="1">
              <a:spcBef>
                <a:spcPct val="50000"/>
              </a:spcBef>
              <a:buFont typeface="Wingdings" panose="05000000000000000000" pitchFamily="2" charset="2"/>
              <a:buChar char="§"/>
            </a:pPr>
            <a:r>
              <a:rPr lang="en-US" altLang="en-US" sz="2800">
                <a:latin typeface="Comic Sans MS" panose="030F0702030302020204" pitchFamily="66" charset="0"/>
              </a:rPr>
              <a:t>Wood-boring beetles: 70% of trees; no treat. effects</a:t>
            </a:r>
          </a:p>
          <a:p>
            <a:pPr eaLnBrk="1" hangingPunct="1">
              <a:spcBef>
                <a:spcPct val="50000"/>
              </a:spcBef>
              <a:buFont typeface="Wingdings" panose="05000000000000000000" pitchFamily="2" charset="2"/>
              <a:buChar char="§"/>
            </a:pPr>
            <a:r>
              <a:rPr lang="en-US" altLang="en-US" sz="2800">
                <a:latin typeface="Comic Sans MS" panose="030F0702030302020204" pitchFamily="66" charset="0"/>
              </a:rPr>
              <a:t>Infrequently detected fungi:</a:t>
            </a:r>
          </a:p>
          <a:p>
            <a:pPr lvl="1" eaLnBrk="1" hangingPunct="1">
              <a:spcBef>
                <a:spcPct val="20000"/>
              </a:spcBef>
              <a:buFontTx/>
              <a:buChar char="•"/>
            </a:pPr>
            <a:r>
              <a:rPr lang="en-US" altLang="en-US">
                <a:latin typeface="Comic Sans MS" panose="030F0702030302020204" pitchFamily="66" charset="0"/>
              </a:rPr>
              <a:t>Indian paint</a:t>
            </a:r>
          </a:p>
          <a:p>
            <a:pPr lvl="1" eaLnBrk="1" hangingPunct="1">
              <a:spcBef>
                <a:spcPct val="20000"/>
              </a:spcBef>
              <a:buFontTx/>
              <a:buChar char="•"/>
            </a:pPr>
            <a:r>
              <a:rPr lang="en-US" altLang="en-US">
                <a:latin typeface="Comic Sans MS" panose="030F0702030302020204" pitchFamily="66" charset="0"/>
              </a:rPr>
              <a:t>Red heart</a:t>
            </a:r>
          </a:p>
          <a:p>
            <a:pPr lvl="1" eaLnBrk="1" hangingPunct="1">
              <a:spcBef>
                <a:spcPct val="20000"/>
              </a:spcBef>
              <a:buFontTx/>
              <a:buChar char="•"/>
            </a:pPr>
            <a:r>
              <a:rPr lang="en-US" altLang="en-US">
                <a:latin typeface="Comic Sans MS" panose="030F0702030302020204" pitchFamily="66" charset="0"/>
              </a:rPr>
              <a:t>Red belt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0">
                                            <p:txEl>
                                              <p:pRg st="1" end="1"/>
                                            </p:txEl>
                                          </p:spTgt>
                                        </p:tgtEl>
                                        <p:attrNameLst>
                                          <p:attrName>style.visibility</p:attrName>
                                        </p:attrNameLst>
                                      </p:cBhvr>
                                      <p:to>
                                        <p:strVal val="visible"/>
                                      </p:to>
                                    </p:set>
                                    <p:anim calcmode="lin" valueType="num">
                                      <p:cBhvr additive="base">
                                        <p:cTn id="7" dur="500" fill="hold"/>
                                        <p:tgtEl>
                                          <p:spTgt spid="11162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0">
                                            <p:txEl>
                                              <p:pRg st="2" end="2"/>
                                            </p:txEl>
                                          </p:spTgt>
                                        </p:tgtEl>
                                        <p:attrNameLst>
                                          <p:attrName>style.visibility</p:attrName>
                                        </p:attrNameLst>
                                      </p:cBhvr>
                                      <p:to>
                                        <p:strVal val="visible"/>
                                      </p:to>
                                    </p:set>
                                    <p:anim calcmode="lin" valueType="num">
                                      <p:cBhvr additive="base">
                                        <p:cTn id="13" dur="500" fill="hold"/>
                                        <p:tgtEl>
                                          <p:spTgt spid="1116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0">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620">
                                            <p:txEl>
                                              <p:pRg st="3" end="3"/>
                                            </p:txEl>
                                          </p:spTgt>
                                        </p:tgtEl>
                                        <p:attrNameLst>
                                          <p:attrName>style.visibility</p:attrName>
                                        </p:attrNameLst>
                                      </p:cBhvr>
                                      <p:to>
                                        <p:strVal val="visible"/>
                                      </p:to>
                                    </p:set>
                                    <p:anim calcmode="lin" valueType="num">
                                      <p:cBhvr additive="base">
                                        <p:cTn id="17" dur="500" fill="hold"/>
                                        <p:tgtEl>
                                          <p:spTgt spid="1116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2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1620">
                                            <p:txEl>
                                              <p:pRg st="4" end="4"/>
                                            </p:txEl>
                                          </p:spTgt>
                                        </p:tgtEl>
                                        <p:attrNameLst>
                                          <p:attrName>style.visibility</p:attrName>
                                        </p:attrNameLst>
                                      </p:cBhvr>
                                      <p:to>
                                        <p:strVal val="visible"/>
                                      </p:to>
                                    </p:set>
                                    <p:anim calcmode="lin" valueType="num">
                                      <p:cBhvr additive="base">
                                        <p:cTn id="21" dur="500" fill="hold"/>
                                        <p:tgtEl>
                                          <p:spTgt spid="11162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162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1620">
                                            <p:txEl>
                                              <p:pRg st="5" end="5"/>
                                            </p:txEl>
                                          </p:spTgt>
                                        </p:tgtEl>
                                        <p:attrNameLst>
                                          <p:attrName>style.visibility</p:attrName>
                                        </p:attrNameLst>
                                      </p:cBhvr>
                                      <p:to>
                                        <p:strVal val="visible"/>
                                      </p:to>
                                    </p:set>
                                    <p:anim calcmode="lin" valueType="num">
                                      <p:cBhvr additive="base">
                                        <p:cTn id="25" dur="500" fill="hold"/>
                                        <p:tgtEl>
                                          <p:spTgt spid="1116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4588E918-628A-8563-DD61-C64BA4C389DE}"/>
              </a:ext>
            </a:extLst>
          </p:cNvPr>
          <p:cNvSpPr>
            <a:spLocks noGrp="1" noChangeArrowheads="1"/>
          </p:cNvSpPr>
          <p:nvPr>
            <p:ph type="title"/>
          </p:nvPr>
        </p:nvSpPr>
        <p:spPr>
          <a:xfrm>
            <a:off x="685800" y="304800"/>
            <a:ext cx="7772400" cy="1143000"/>
          </a:xfrm>
        </p:spPr>
        <p:txBody>
          <a:bodyPr/>
          <a:lstStyle/>
          <a:p>
            <a:r>
              <a:rPr lang="en-US" altLang="en-US"/>
              <a:t>Results: Foraging and Nesting Use</a:t>
            </a:r>
          </a:p>
        </p:txBody>
      </p:sp>
      <p:sp>
        <p:nvSpPr>
          <p:cNvPr id="113667" name="Rectangle 3">
            <a:extLst>
              <a:ext uri="{FF2B5EF4-FFF2-40B4-BE49-F238E27FC236}">
                <a16:creationId xmlns:a16="http://schemas.microsoft.com/office/drawing/2014/main" id="{FC8D52F3-FFDB-D348-98BD-4C5E63B3BFA7}"/>
              </a:ext>
            </a:extLst>
          </p:cNvPr>
          <p:cNvSpPr>
            <a:spLocks noGrp="1" noChangeArrowheads="1"/>
          </p:cNvSpPr>
          <p:nvPr>
            <p:ph type="body" idx="1"/>
          </p:nvPr>
        </p:nvSpPr>
        <p:spPr>
          <a:xfrm>
            <a:off x="685800" y="1371600"/>
            <a:ext cx="7772400" cy="2286000"/>
          </a:xfrm>
        </p:spPr>
        <p:txBody>
          <a:bodyPr/>
          <a:lstStyle/>
          <a:p>
            <a:r>
              <a:rPr lang="en-US" altLang="en-US"/>
              <a:t>43% of created snags were used for foraging</a:t>
            </a:r>
          </a:p>
          <a:p>
            <a:r>
              <a:rPr lang="en-US" altLang="en-US"/>
              <a:t>11% of created snags had nest cavities</a:t>
            </a:r>
          </a:p>
          <a:p>
            <a:endParaRPr lang="en-US" altLang="en-US"/>
          </a:p>
        </p:txBody>
      </p:sp>
      <p:pic>
        <p:nvPicPr>
          <p:cNvPr id="113668" name="Picture 4">
            <a:extLst>
              <a:ext uri="{FF2B5EF4-FFF2-40B4-BE49-F238E27FC236}">
                <a16:creationId xmlns:a16="http://schemas.microsoft.com/office/drawing/2014/main" id="{6361F753-2910-6D16-FAEA-36743BC67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809" r="-990"/>
          <a:stretch>
            <a:fillRect/>
          </a:stretch>
        </p:blipFill>
        <p:spPr bwMode="auto">
          <a:xfrm>
            <a:off x="2057400" y="3810000"/>
            <a:ext cx="472440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3EA4DDB-7A69-B2A0-844D-27676F89E6E6}"/>
              </a:ext>
            </a:extLst>
          </p:cNvPr>
          <p:cNvSpPr>
            <a:spLocks noGrp="1" noChangeArrowheads="1"/>
          </p:cNvSpPr>
          <p:nvPr>
            <p:ph type="title"/>
          </p:nvPr>
        </p:nvSpPr>
        <p:spPr>
          <a:xfrm>
            <a:off x="685800" y="228600"/>
            <a:ext cx="7772400" cy="1143000"/>
          </a:xfrm>
        </p:spPr>
        <p:txBody>
          <a:bodyPr/>
          <a:lstStyle/>
          <a:p>
            <a:r>
              <a:rPr lang="en-US" altLang="en-US" sz="3200"/>
              <a:t>Percent of used snags by mortality treatment</a:t>
            </a:r>
          </a:p>
        </p:txBody>
      </p:sp>
      <p:graphicFrame>
        <p:nvGraphicFramePr>
          <p:cNvPr id="115715" name="Object 3">
            <a:extLst>
              <a:ext uri="{FF2B5EF4-FFF2-40B4-BE49-F238E27FC236}">
                <a16:creationId xmlns:a16="http://schemas.microsoft.com/office/drawing/2014/main" id="{32B55A8F-417B-FAD3-3E31-BF4C41F365CE}"/>
              </a:ext>
            </a:extLst>
          </p:cNvPr>
          <p:cNvGraphicFramePr>
            <a:graphicFrameLocks noChangeAspect="1"/>
          </p:cNvGraphicFramePr>
          <p:nvPr>
            <p:ph type="chart" sz="half" idx="1"/>
          </p:nvPr>
        </p:nvGraphicFramePr>
        <p:xfrm>
          <a:off x="1219200" y="1441450"/>
          <a:ext cx="6669088" cy="5214938"/>
        </p:xfrm>
        <a:graphic>
          <a:graphicData uri="http://schemas.openxmlformats.org/presentationml/2006/ole">
            <mc:AlternateContent xmlns:mc="http://schemas.openxmlformats.org/markup-compatibility/2006">
              <mc:Choice xmlns:v="urn:schemas-microsoft-com:vml" Requires="v">
                <p:oleObj name="Chart" r:id="rId3" imgW="6553200" imgH="5124541" progId="MSGraph.Chart.8">
                  <p:embed followColorScheme="full"/>
                </p:oleObj>
              </mc:Choice>
              <mc:Fallback>
                <p:oleObj name="Chart" r:id="rId3" imgW="6553200" imgH="5124541"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1450"/>
                        <a:ext cx="6669088" cy="5214938"/>
                      </a:xfrm>
                      <a:prstGeom prst="rect">
                        <a:avLst/>
                      </a:prstGeom>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730528B6-DCC1-A117-39DD-3DB1D00F8765}"/>
              </a:ext>
            </a:extLst>
          </p:cNvPr>
          <p:cNvSpPr>
            <a:spLocks noGrp="1" noChangeArrowheads="1"/>
          </p:cNvSpPr>
          <p:nvPr>
            <p:ph type="title"/>
          </p:nvPr>
        </p:nvSpPr>
        <p:spPr>
          <a:xfrm>
            <a:off x="457200" y="274638"/>
            <a:ext cx="8382000" cy="1554162"/>
          </a:xfrm>
        </p:spPr>
        <p:txBody>
          <a:bodyPr/>
          <a:lstStyle/>
          <a:p>
            <a:r>
              <a:rPr lang="en-US" altLang="en-US"/>
              <a:t>Created snags with nest cavities by thinning treatment</a:t>
            </a:r>
          </a:p>
        </p:txBody>
      </p:sp>
      <p:graphicFrame>
        <p:nvGraphicFramePr>
          <p:cNvPr id="117763" name="Object 3">
            <a:extLst>
              <a:ext uri="{FF2B5EF4-FFF2-40B4-BE49-F238E27FC236}">
                <a16:creationId xmlns:a16="http://schemas.microsoft.com/office/drawing/2014/main" id="{0AEF2675-1F49-E7CF-0106-0C00EB28E026}"/>
              </a:ext>
            </a:extLst>
          </p:cNvPr>
          <p:cNvGraphicFramePr>
            <a:graphicFrameLocks noChangeAspect="1"/>
          </p:cNvGraphicFramePr>
          <p:nvPr>
            <p:ph idx="1"/>
          </p:nvPr>
        </p:nvGraphicFramePr>
        <p:xfrm>
          <a:off x="228600" y="1627188"/>
          <a:ext cx="8686800" cy="4784725"/>
        </p:xfrm>
        <a:graphic>
          <a:graphicData uri="http://schemas.openxmlformats.org/presentationml/2006/ole">
            <mc:AlternateContent xmlns:mc="http://schemas.openxmlformats.org/markup-compatibility/2006">
              <mc:Choice xmlns:v="urn:schemas-microsoft-com:vml" Requires="v">
                <p:oleObj name="Chart" r:id="rId3" imgW="8229600" imgH="4533798" progId="MSGraph.Chart.8">
                  <p:embed followColorScheme="full"/>
                </p:oleObj>
              </mc:Choice>
              <mc:Fallback>
                <p:oleObj name="Chart" r:id="rId3" imgW="8229600" imgH="4533798"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27188"/>
                        <a:ext cx="8686800" cy="4784725"/>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9522CA1-0AF6-E3EC-85E3-7B5994AF1DB3}"/>
              </a:ext>
            </a:extLst>
          </p:cNvPr>
          <p:cNvSpPr>
            <a:spLocks noGrp="1" noChangeArrowheads="1"/>
          </p:cNvSpPr>
          <p:nvPr>
            <p:ph type="title"/>
          </p:nvPr>
        </p:nvSpPr>
        <p:spPr>
          <a:xfrm>
            <a:off x="228600" y="228600"/>
            <a:ext cx="3733800" cy="1600200"/>
          </a:xfrm>
        </p:spPr>
        <p:txBody>
          <a:bodyPr/>
          <a:lstStyle/>
          <a:p>
            <a:r>
              <a:rPr lang="en-US" altLang="en-US" sz="3200"/>
              <a:t>CNB Nest Surveys 2007 &amp; 2008</a:t>
            </a:r>
          </a:p>
        </p:txBody>
      </p:sp>
      <p:sp>
        <p:nvSpPr>
          <p:cNvPr id="119811" name="Rectangle 3">
            <a:extLst>
              <a:ext uri="{FF2B5EF4-FFF2-40B4-BE49-F238E27FC236}">
                <a16:creationId xmlns:a16="http://schemas.microsoft.com/office/drawing/2014/main" id="{C90E9D04-0F12-010B-B2CD-EBEC86BF7C7A}"/>
              </a:ext>
            </a:extLst>
          </p:cNvPr>
          <p:cNvSpPr>
            <a:spLocks noGrp="1" noChangeArrowheads="1"/>
          </p:cNvSpPr>
          <p:nvPr>
            <p:ph type="body" idx="1"/>
          </p:nvPr>
        </p:nvSpPr>
        <p:spPr>
          <a:xfrm>
            <a:off x="4191000" y="457200"/>
            <a:ext cx="4724400" cy="6172200"/>
          </a:xfrm>
        </p:spPr>
        <p:txBody>
          <a:bodyPr/>
          <a:lstStyle/>
          <a:p>
            <a:pPr indent="-225425">
              <a:lnSpc>
                <a:spcPct val="80000"/>
              </a:lnSpc>
              <a:spcBef>
                <a:spcPct val="30000"/>
              </a:spcBef>
              <a:spcAft>
                <a:spcPct val="30000"/>
              </a:spcAft>
            </a:pPr>
            <a:r>
              <a:rPr lang="en-US" altLang="en-US"/>
              <a:t>9 active nests found</a:t>
            </a:r>
          </a:p>
          <a:p>
            <a:pPr indent="-225425">
              <a:lnSpc>
                <a:spcPct val="80000"/>
              </a:lnSpc>
              <a:spcBef>
                <a:spcPct val="30000"/>
              </a:spcBef>
              <a:spcAft>
                <a:spcPct val="30000"/>
              </a:spcAft>
            </a:pPr>
            <a:r>
              <a:rPr lang="en-US" altLang="en-US"/>
              <a:t>2 RBSA in 20” dbh </a:t>
            </a:r>
            <a:r>
              <a:rPr lang="en-US" altLang="en-US">
                <a:solidFill>
                  <a:schemeClr val="accent2"/>
                </a:solidFill>
              </a:rPr>
              <a:t>created</a:t>
            </a:r>
            <a:r>
              <a:rPr lang="en-US" altLang="en-US"/>
              <a:t> snag</a:t>
            </a:r>
          </a:p>
          <a:p>
            <a:pPr indent="-225425">
              <a:lnSpc>
                <a:spcPct val="80000"/>
              </a:lnSpc>
              <a:spcBef>
                <a:spcPct val="30000"/>
              </a:spcBef>
              <a:spcAft>
                <a:spcPct val="30000"/>
              </a:spcAft>
            </a:pPr>
            <a:r>
              <a:rPr lang="en-US" altLang="en-US"/>
              <a:t>1 CBCH in 23” dbh </a:t>
            </a:r>
            <a:r>
              <a:rPr lang="en-US" altLang="en-US">
                <a:solidFill>
                  <a:schemeClr val="accent2"/>
                </a:solidFill>
              </a:rPr>
              <a:t>created</a:t>
            </a:r>
            <a:r>
              <a:rPr lang="en-US" altLang="en-US"/>
              <a:t> snag </a:t>
            </a:r>
          </a:p>
          <a:p>
            <a:pPr indent="-225425">
              <a:lnSpc>
                <a:spcPct val="80000"/>
              </a:lnSpc>
              <a:spcBef>
                <a:spcPct val="30000"/>
              </a:spcBef>
              <a:spcAft>
                <a:spcPct val="30000"/>
              </a:spcAft>
            </a:pPr>
            <a:r>
              <a:rPr lang="en-US" altLang="en-US"/>
              <a:t>1 RBNU in 23” dbh </a:t>
            </a:r>
            <a:r>
              <a:rPr lang="en-US" altLang="en-US">
                <a:solidFill>
                  <a:schemeClr val="accent2"/>
                </a:solidFill>
              </a:rPr>
              <a:t>created</a:t>
            </a:r>
            <a:r>
              <a:rPr lang="en-US" altLang="en-US"/>
              <a:t> snag</a:t>
            </a:r>
          </a:p>
          <a:p>
            <a:pPr indent="-225425">
              <a:lnSpc>
                <a:spcPct val="80000"/>
              </a:lnSpc>
              <a:spcBef>
                <a:spcPct val="30000"/>
              </a:spcBef>
              <a:spcAft>
                <a:spcPct val="30000"/>
              </a:spcAft>
            </a:pPr>
            <a:r>
              <a:rPr lang="en-US" altLang="en-US"/>
              <a:t>2 RBSA in natural snag and 1 in live tree </a:t>
            </a:r>
          </a:p>
          <a:p>
            <a:pPr indent="-225425">
              <a:lnSpc>
                <a:spcPct val="80000"/>
              </a:lnSpc>
              <a:spcBef>
                <a:spcPct val="30000"/>
              </a:spcBef>
              <a:spcAft>
                <a:spcPct val="30000"/>
              </a:spcAft>
            </a:pPr>
            <a:r>
              <a:rPr lang="en-US" altLang="en-US"/>
              <a:t>2 CBCH in remnant snag/stump</a:t>
            </a:r>
          </a:p>
        </p:txBody>
      </p:sp>
      <p:pic>
        <p:nvPicPr>
          <p:cNvPr id="119812" name="Picture 4">
            <a:extLst>
              <a:ext uri="{FF2B5EF4-FFF2-40B4-BE49-F238E27FC236}">
                <a16:creationId xmlns:a16="http://schemas.microsoft.com/office/drawing/2014/main" id="{95AD421F-F630-E3DC-941C-DC8ED385D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3076575"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 calcmode="lin" valueType="num">
                                      <p:cBhvr additive="base">
                                        <p:cTn id="17"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98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9811">
                                            <p:txEl>
                                              <p:pRg st="3" end="3"/>
                                            </p:txEl>
                                          </p:spTgt>
                                        </p:tgtEl>
                                        <p:attrNameLst>
                                          <p:attrName>style.visibility</p:attrName>
                                        </p:attrNameLst>
                                      </p:cBhvr>
                                      <p:to>
                                        <p:strVal val="visible"/>
                                      </p:to>
                                    </p:set>
                                    <p:anim calcmode="lin" valueType="num">
                                      <p:cBhvr additive="base">
                                        <p:cTn id="21"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calcmode="lin" valueType="num">
                                      <p:cBhvr additive="base">
                                        <p:cTn id="27" dur="5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98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9811">
                                            <p:txEl>
                                              <p:pRg st="5" end="5"/>
                                            </p:txEl>
                                          </p:spTgt>
                                        </p:tgtEl>
                                        <p:attrNameLst>
                                          <p:attrName>style.visibility</p:attrName>
                                        </p:attrNameLst>
                                      </p:cBhvr>
                                      <p:to>
                                        <p:strVal val="visible"/>
                                      </p:to>
                                    </p:set>
                                    <p:anim calcmode="lin" valueType="num">
                                      <p:cBhvr additive="base">
                                        <p:cTn id="31" dur="500" fill="hold"/>
                                        <p:tgtEl>
                                          <p:spTgt spid="1198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F4466659-06F8-7EAF-6068-6021586B24C0}"/>
              </a:ext>
            </a:extLst>
          </p:cNvPr>
          <p:cNvSpPr>
            <a:spLocks noGrp="1" noChangeArrowheads="1"/>
          </p:cNvSpPr>
          <p:nvPr>
            <p:ph type="title"/>
          </p:nvPr>
        </p:nvSpPr>
        <p:spPr>
          <a:xfrm>
            <a:off x="685800" y="533400"/>
            <a:ext cx="4038600" cy="1143000"/>
          </a:xfrm>
        </p:spPr>
        <p:txBody>
          <a:bodyPr/>
          <a:lstStyle/>
          <a:p>
            <a:pPr algn="l"/>
            <a:r>
              <a:rPr lang="en-US" altLang="en-US" sz="4000"/>
              <a:t>Conclusions</a:t>
            </a:r>
          </a:p>
        </p:txBody>
      </p:sp>
      <p:sp>
        <p:nvSpPr>
          <p:cNvPr id="121859" name="Rectangle 3">
            <a:extLst>
              <a:ext uri="{FF2B5EF4-FFF2-40B4-BE49-F238E27FC236}">
                <a16:creationId xmlns:a16="http://schemas.microsoft.com/office/drawing/2014/main" id="{EDB31DBD-469D-3B2C-F79F-E6F8352C4B65}"/>
              </a:ext>
            </a:extLst>
          </p:cNvPr>
          <p:cNvSpPr>
            <a:spLocks noGrp="1" noChangeArrowheads="1"/>
          </p:cNvSpPr>
          <p:nvPr>
            <p:ph type="body" idx="1"/>
          </p:nvPr>
        </p:nvSpPr>
        <p:spPr>
          <a:xfrm>
            <a:off x="457200" y="2743200"/>
            <a:ext cx="7848600" cy="3429000"/>
          </a:xfrm>
        </p:spPr>
        <p:txBody>
          <a:bodyPr/>
          <a:lstStyle/>
          <a:p>
            <a:pPr>
              <a:spcAft>
                <a:spcPct val="25000"/>
              </a:spcAft>
            </a:pPr>
            <a:r>
              <a:rPr lang="en-US" altLang="en-US"/>
              <a:t>Created snags </a:t>
            </a:r>
            <a:r>
              <a:rPr lang="en-US" altLang="en-US" b="1" i="1"/>
              <a:t>were used</a:t>
            </a:r>
            <a:r>
              <a:rPr lang="en-US" altLang="en-US"/>
              <a:t> for foraging and nesting </a:t>
            </a:r>
          </a:p>
          <a:p>
            <a:pPr>
              <a:spcAft>
                <a:spcPct val="25000"/>
              </a:spcAft>
            </a:pPr>
            <a:r>
              <a:rPr lang="en-US" altLang="en-US"/>
              <a:t>More nest cavities in thinned stands</a:t>
            </a:r>
          </a:p>
          <a:p>
            <a:pPr>
              <a:spcBef>
                <a:spcPct val="50000"/>
              </a:spcBef>
            </a:pPr>
            <a:r>
              <a:rPr lang="en-US" altLang="en-US"/>
              <a:t>Snags &lt; 20” dbh: marginal nesting habitat?</a:t>
            </a:r>
          </a:p>
        </p:txBody>
      </p:sp>
      <p:pic>
        <p:nvPicPr>
          <p:cNvPr id="121860" name="Picture 4">
            <a:extLst>
              <a:ext uri="{FF2B5EF4-FFF2-40B4-BE49-F238E27FC236}">
                <a16:creationId xmlns:a16="http://schemas.microsoft.com/office/drawing/2014/main" id="{E1562CAB-2AAF-FDD6-DDFE-43D9DA07F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
            <a:ext cx="3505200" cy="24749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1000" fill="hold"/>
                                        <p:tgtEl>
                                          <p:spTgt spid="121858"/>
                                        </p:tgtEl>
                                        <p:attrNameLst>
                                          <p:attrName>ppt_x</p:attrName>
                                        </p:attrNameLst>
                                      </p:cBhvr>
                                      <p:tavLst>
                                        <p:tav tm="0">
                                          <p:val>
                                            <p:strVal val="#ppt_x-.2"/>
                                          </p:val>
                                        </p:tav>
                                        <p:tav tm="100000">
                                          <p:val>
                                            <p:strVal val="#ppt_x"/>
                                          </p:val>
                                        </p:tav>
                                      </p:tavLst>
                                    </p:anim>
                                    <p:anim calcmode="lin" valueType="num">
                                      <p:cBhvr>
                                        <p:cTn id="8" dur="1000" fill="hold"/>
                                        <p:tgtEl>
                                          <p:spTgt spid="1218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18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1859">
                                            <p:txEl>
                                              <p:pRg st="0" end="0"/>
                                            </p:txEl>
                                          </p:spTgt>
                                        </p:tgtEl>
                                        <p:attrNameLst>
                                          <p:attrName>style.visibility</p:attrName>
                                        </p:attrNameLst>
                                      </p:cBhvr>
                                      <p:to>
                                        <p:strVal val="visible"/>
                                      </p:to>
                                    </p:set>
                                    <p:animEffect transition="in" filter="fade">
                                      <p:cBhvr>
                                        <p:cTn id="14" dur="500"/>
                                        <p:tgtEl>
                                          <p:spTgt spid="121859">
                                            <p:txEl>
                                              <p:pRg st="0" end="0"/>
                                            </p:txEl>
                                          </p:spTgt>
                                        </p:tgtEl>
                                      </p:cBhvr>
                                    </p:animEffect>
                                    <p:anim calcmode="lin" valueType="num">
                                      <p:cBhvr>
                                        <p:cTn id="15"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18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1859">
                                            <p:txEl>
                                              <p:pRg st="1" end="1"/>
                                            </p:txEl>
                                          </p:spTgt>
                                        </p:tgtEl>
                                        <p:attrNameLst>
                                          <p:attrName>style.visibility</p:attrName>
                                        </p:attrNameLst>
                                      </p:cBhvr>
                                      <p:to>
                                        <p:strVal val="visible"/>
                                      </p:to>
                                    </p:set>
                                    <p:animEffect transition="in" filter="fade">
                                      <p:cBhvr>
                                        <p:cTn id="21" dur="500"/>
                                        <p:tgtEl>
                                          <p:spTgt spid="121859">
                                            <p:txEl>
                                              <p:pRg st="1" end="1"/>
                                            </p:txEl>
                                          </p:spTgt>
                                        </p:tgtEl>
                                      </p:cBhvr>
                                    </p:animEffect>
                                    <p:anim calcmode="lin" valueType="num">
                                      <p:cBhvr>
                                        <p:cTn id="22"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218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21859">
                                            <p:txEl>
                                              <p:pRg st="2" end="2"/>
                                            </p:txEl>
                                          </p:spTgt>
                                        </p:tgtEl>
                                        <p:attrNameLst>
                                          <p:attrName>style.visibility</p:attrName>
                                        </p:attrNameLst>
                                      </p:cBhvr>
                                      <p:to>
                                        <p:strVal val="visible"/>
                                      </p:to>
                                    </p:set>
                                    <p:animEffect transition="in" filter="fade">
                                      <p:cBhvr>
                                        <p:cTn id="28" dur="500"/>
                                        <p:tgtEl>
                                          <p:spTgt spid="121859">
                                            <p:txEl>
                                              <p:pRg st="2" end="2"/>
                                            </p:txEl>
                                          </p:spTgt>
                                        </p:tgtEl>
                                      </p:cBhvr>
                                    </p:animEffect>
                                    <p:anim calcmode="lin" valueType="num">
                                      <p:cBhvr>
                                        <p:cTn id="29"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2185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a:extLst>
              <a:ext uri="{FF2B5EF4-FFF2-40B4-BE49-F238E27FC236}">
                <a16:creationId xmlns:a16="http://schemas.microsoft.com/office/drawing/2014/main" id="{EDACDEF9-C88E-6AAC-DBF5-6431A9BE8D9E}"/>
              </a:ext>
            </a:extLst>
          </p:cNvPr>
          <p:cNvSpPr txBox="1">
            <a:spLocks noChangeArrowheads="1"/>
          </p:cNvSpPr>
          <p:nvPr/>
        </p:nvSpPr>
        <p:spPr bwMode="auto">
          <a:xfrm>
            <a:off x="4876800" y="838200"/>
            <a:ext cx="4267200"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9863" indent="-169863">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sz="3200">
                <a:latin typeface="Comic Sans MS" panose="030F0702030302020204" pitchFamily="66" charset="0"/>
              </a:rPr>
              <a:t>1</a:t>
            </a:r>
            <a:r>
              <a:rPr lang="en-US" altLang="en-US" sz="3200" baseline="30000">
                <a:latin typeface="Comic Sans MS" panose="030F0702030302020204" pitchFamily="66" charset="0"/>
              </a:rPr>
              <a:t>o</a:t>
            </a:r>
            <a:r>
              <a:rPr lang="en-US" altLang="en-US" sz="3200">
                <a:latin typeface="Comic Sans MS" panose="030F0702030302020204" pitchFamily="66" charset="0"/>
              </a:rPr>
              <a:t> cavity excavators created more nest cavities than they used</a:t>
            </a:r>
          </a:p>
          <a:p>
            <a:pPr eaLnBrk="1" hangingPunct="1">
              <a:spcBef>
                <a:spcPct val="50000"/>
              </a:spcBef>
              <a:buFontTx/>
              <a:buChar char="•"/>
            </a:pPr>
            <a:r>
              <a:rPr lang="en-US" altLang="en-US" sz="3200">
                <a:latin typeface="Comic Sans MS" panose="030F0702030302020204" pitchFamily="66" charset="0"/>
              </a:rPr>
              <a:t>Cover for small mammals</a:t>
            </a:r>
          </a:p>
          <a:p>
            <a:pPr eaLnBrk="1" hangingPunct="1">
              <a:spcBef>
                <a:spcPct val="50000"/>
              </a:spcBef>
              <a:buFontTx/>
              <a:buChar char="•"/>
            </a:pPr>
            <a:r>
              <a:rPr lang="en-US" altLang="en-US" sz="3200">
                <a:latin typeface="Comic Sans MS" panose="030F0702030302020204" pitchFamily="66" charset="0"/>
              </a:rPr>
              <a:t>Winter roost habitat</a:t>
            </a:r>
          </a:p>
        </p:txBody>
      </p:sp>
      <p:pic>
        <p:nvPicPr>
          <p:cNvPr id="123908" name="Picture 4">
            <a:extLst>
              <a:ext uri="{FF2B5EF4-FFF2-40B4-BE49-F238E27FC236}">
                <a16:creationId xmlns:a16="http://schemas.microsoft.com/office/drawing/2014/main" id="{10298FF9-565E-4874-6CE1-03E52383D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Text Box 5">
            <a:extLst>
              <a:ext uri="{FF2B5EF4-FFF2-40B4-BE49-F238E27FC236}">
                <a16:creationId xmlns:a16="http://schemas.microsoft.com/office/drawing/2014/main" id="{B1B3F554-7485-509F-D32A-69B3EB8275F3}"/>
              </a:ext>
            </a:extLst>
          </p:cNvPr>
          <p:cNvSpPr txBox="1">
            <a:spLocks noChangeArrowheads="1"/>
          </p:cNvSpPr>
          <p:nvPr/>
        </p:nvSpPr>
        <p:spPr bwMode="auto">
          <a:xfrm>
            <a:off x="4572000" y="2438400"/>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a:t>Questions?</a:t>
            </a:r>
          </a:p>
        </p:txBody>
      </p:sp>
      <p:grpSp>
        <p:nvGrpSpPr>
          <p:cNvPr id="128007" name="Group 7">
            <a:extLst>
              <a:ext uri="{FF2B5EF4-FFF2-40B4-BE49-F238E27FC236}">
                <a16:creationId xmlns:a16="http://schemas.microsoft.com/office/drawing/2014/main" id="{507A7B58-A6B3-CB01-372F-F29348DE27FE}"/>
              </a:ext>
            </a:extLst>
          </p:cNvPr>
          <p:cNvGrpSpPr>
            <a:grpSpLocks/>
          </p:cNvGrpSpPr>
          <p:nvPr/>
        </p:nvGrpSpPr>
        <p:grpSpPr bwMode="auto">
          <a:xfrm>
            <a:off x="533400" y="381000"/>
            <a:ext cx="4191000" cy="6096000"/>
            <a:chOff x="144" y="720"/>
            <a:chExt cx="2112" cy="3456"/>
          </a:xfrm>
        </p:grpSpPr>
        <p:pic>
          <p:nvPicPr>
            <p:cNvPr id="128008" name="Picture 8">
              <a:extLst>
                <a:ext uri="{FF2B5EF4-FFF2-40B4-BE49-F238E27FC236}">
                  <a16:creationId xmlns:a16="http://schemas.microsoft.com/office/drawing/2014/main" id="{293E3194-56D7-0FA0-D813-B8590103A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20"/>
              <a:ext cx="2112" cy="3456"/>
            </a:xfrm>
            <a:prstGeom prst="rect">
              <a:avLst/>
            </a:prstGeom>
            <a:noFill/>
            <a:extLst>
              <a:ext uri="{909E8E84-426E-40DD-AFC4-6F175D3DCCD1}">
                <a14:hiddenFill xmlns:a14="http://schemas.microsoft.com/office/drawing/2010/main">
                  <a:solidFill>
                    <a:srgbClr val="FFFFFF"/>
                  </a:solidFill>
                </a14:hiddenFill>
              </a:ext>
            </a:extLst>
          </p:spPr>
        </p:pic>
        <p:sp>
          <p:nvSpPr>
            <p:cNvPr id="128009" name="Text Box 9">
              <a:extLst>
                <a:ext uri="{FF2B5EF4-FFF2-40B4-BE49-F238E27FC236}">
                  <a16:creationId xmlns:a16="http://schemas.microsoft.com/office/drawing/2014/main" id="{62CB8A05-307A-640E-495E-269B05708593}"/>
                </a:ext>
              </a:extLst>
            </p:cNvPr>
            <p:cNvSpPr txBox="1">
              <a:spLocks noChangeArrowheads="1"/>
            </p:cNvSpPr>
            <p:nvPr/>
          </p:nvSpPr>
          <p:spPr bwMode="auto">
            <a:xfrm>
              <a:off x="242" y="768"/>
              <a:ext cx="56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400">
                  <a:solidFill>
                    <a:srgbClr val="FFCC99"/>
                  </a:solidFill>
                  <a:latin typeface="Times New Roman" panose="02020603050405020304" pitchFamily="18" charset="0"/>
                </a:rPr>
                <a:t>Matt Lee</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51" name="Picture 7">
            <a:extLst>
              <a:ext uri="{FF2B5EF4-FFF2-40B4-BE49-F238E27FC236}">
                <a16:creationId xmlns:a16="http://schemas.microsoft.com/office/drawing/2014/main" id="{6695BC19-BB47-0970-226E-7D04D06E6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1" t="2643" r="4268" b="2203"/>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6850995-B046-0F3A-45ED-FF0C380F309F}"/>
              </a:ext>
            </a:extLst>
          </p:cNvPr>
          <p:cNvSpPr>
            <a:spLocks noGrp="1" noChangeArrowheads="1"/>
          </p:cNvSpPr>
          <p:nvPr>
            <p:ph type="title"/>
          </p:nvPr>
        </p:nvSpPr>
        <p:spPr>
          <a:xfrm>
            <a:off x="5105400" y="381000"/>
            <a:ext cx="3733800" cy="1752600"/>
          </a:xfrm>
        </p:spPr>
        <p:txBody>
          <a:bodyPr/>
          <a:lstStyle/>
          <a:p>
            <a:pPr algn="l"/>
            <a:r>
              <a:rPr lang="en-US" altLang="en-US" sz="3200"/>
              <a:t>Expected Effects of Thinning</a:t>
            </a:r>
          </a:p>
        </p:txBody>
      </p:sp>
      <p:sp>
        <p:nvSpPr>
          <p:cNvPr id="9219" name="Rectangle 3">
            <a:extLst>
              <a:ext uri="{FF2B5EF4-FFF2-40B4-BE49-F238E27FC236}">
                <a16:creationId xmlns:a16="http://schemas.microsoft.com/office/drawing/2014/main" id="{49929368-7CFE-E13A-3A0B-E4B7FD2B902A}"/>
              </a:ext>
            </a:extLst>
          </p:cNvPr>
          <p:cNvSpPr>
            <a:spLocks noGrp="1" noChangeArrowheads="1"/>
          </p:cNvSpPr>
          <p:nvPr>
            <p:ph type="body" idx="1"/>
          </p:nvPr>
        </p:nvSpPr>
        <p:spPr>
          <a:xfrm>
            <a:off x="4724400" y="2209800"/>
            <a:ext cx="4267200" cy="4038600"/>
          </a:xfrm>
        </p:spPr>
        <p:txBody>
          <a:bodyPr/>
          <a:lstStyle/>
          <a:p>
            <a:pPr marL="171450" indent="0">
              <a:lnSpc>
                <a:spcPct val="80000"/>
              </a:lnSpc>
            </a:pPr>
            <a:r>
              <a:rPr lang="en-US" altLang="en-US"/>
              <a:t>Short term</a:t>
            </a:r>
            <a:r>
              <a:rPr lang="en-US" altLang="en-US" sz="2400"/>
              <a:t>:</a:t>
            </a:r>
          </a:p>
          <a:p>
            <a:pPr marL="642938" lvl="1" indent="-301625">
              <a:lnSpc>
                <a:spcPct val="80000"/>
              </a:lnSpc>
              <a:buFontTx/>
              <a:buNone/>
            </a:pPr>
            <a:r>
              <a:rPr lang="en-US" altLang="en-US"/>
              <a:t>Increase structural diversity</a:t>
            </a:r>
            <a:endParaRPr lang="en-US" altLang="en-US" sz="2400"/>
          </a:p>
          <a:p>
            <a:pPr marL="171450" indent="0">
              <a:lnSpc>
                <a:spcPct val="80000"/>
              </a:lnSpc>
            </a:pPr>
            <a:r>
              <a:rPr lang="en-US" altLang="en-US"/>
              <a:t>Long term</a:t>
            </a:r>
            <a:r>
              <a:rPr lang="en-US" altLang="en-US" sz="2800"/>
              <a:t>:</a:t>
            </a:r>
          </a:p>
          <a:p>
            <a:pPr marL="642938" lvl="1" indent="-301625">
              <a:lnSpc>
                <a:spcPct val="80000"/>
              </a:lnSpc>
              <a:spcAft>
                <a:spcPct val="20000"/>
              </a:spcAft>
            </a:pPr>
            <a:r>
              <a:rPr lang="en-US" altLang="en-US"/>
              <a:t>Accelerate development of late-seral habitat</a:t>
            </a:r>
          </a:p>
          <a:p>
            <a:pPr marL="642938" lvl="1" indent="-301625">
              <a:lnSpc>
                <a:spcPct val="80000"/>
              </a:lnSpc>
              <a:spcAft>
                <a:spcPct val="20000"/>
              </a:spcAft>
            </a:pPr>
            <a:r>
              <a:rPr lang="en-US" altLang="en-US"/>
              <a:t>Maintain structural diversity</a:t>
            </a:r>
          </a:p>
        </p:txBody>
      </p:sp>
      <p:pic>
        <p:nvPicPr>
          <p:cNvPr id="9221" name="Picture 5">
            <a:extLst>
              <a:ext uri="{FF2B5EF4-FFF2-40B4-BE49-F238E27FC236}">
                <a16:creationId xmlns:a16="http://schemas.microsoft.com/office/drawing/2014/main" id="{8E62BF55-ACEE-AC38-81C5-B345CFDDC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9" t="1352"/>
          <a:stretch>
            <a:fillRect/>
          </a:stretch>
        </p:blipFill>
        <p:spPr bwMode="auto">
          <a:xfrm>
            <a:off x="0" y="76200"/>
            <a:ext cx="47910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B73FD72-C0CD-30E5-2CD0-B848EB952FD0}"/>
              </a:ext>
            </a:extLst>
          </p:cNvPr>
          <p:cNvSpPr>
            <a:spLocks noGrp="1" noChangeArrowheads="1"/>
          </p:cNvSpPr>
          <p:nvPr>
            <p:ph type="title"/>
          </p:nvPr>
        </p:nvSpPr>
        <p:spPr>
          <a:xfrm>
            <a:off x="685800" y="609600"/>
            <a:ext cx="5410200" cy="1143000"/>
          </a:xfrm>
        </p:spPr>
        <p:txBody>
          <a:bodyPr/>
          <a:lstStyle/>
          <a:p>
            <a:pPr algn="l"/>
            <a:r>
              <a:rPr lang="en-US" altLang="en-US" sz="3200"/>
              <a:t>Questions of Interest</a:t>
            </a:r>
          </a:p>
        </p:txBody>
      </p:sp>
      <p:sp>
        <p:nvSpPr>
          <p:cNvPr id="70659" name="Rectangle 3">
            <a:extLst>
              <a:ext uri="{FF2B5EF4-FFF2-40B4-BE49-F238E27FC236}">
                <a16:creationId xmlns:a16="http://schemas.microsoft.com/office/drawing/2014/main" id="{C458EF39-0424-15C2-57B8-8B530A04B1B8}"/>
              </a:ext>
            </a:extLst>
          </p:cNvPr>
          <p:cNvSpPr>
            <a:spLocks noGrp="1" noChangeArrowheads="1"/>
          </p:cNvSpPr>
          <p:nvPr>
            <p:ph type="body" idx="1"/>
          </p:nvPr>
        </p:nvSpPr>
        <p:spPr>
          <a:xfrm>
            <a:off x="533400" y="1752600"/>
            <a:ext cx="7162800" cy="4648200"/>
          </a:xfrm>
        </p:spPr>
        <p:txBody>
          <a:bodyPr/>
          <a:lstStyle/>
          <a:p>
            <a:pPr>
              <a:lnSpc>
                <a:spcPct val="90000"/>
              </a:lnSpc>
            </a:pPr>
            <a:r>
              <a:rPr lang="en-US" altLang="en-US"/>
              <a:t>Short-term</a:t>
            </a:r>
          </a:p>
          <a:p>
            <a:pPr lvl="1">
              <a:lnSpc>
                <a:spcPct val="90000"/>
              </a:lnSpc>
            </a:pPr>
            <a:r>
              <a:rPr lang="en-US" altLang="en-US"/>
              <a:t>What is the effect of thinning on songbird communities?</a:t>
            </a:r>
          </a:p>
          <a:p>
            <a:pPr lvl="1">
              <a:lnSpc>
                <a:spcPct val="90000"/>
              </a:lnSpc>
            </a:pPr>
            <a:r>
              <a:rPr lang="en-US" altLang="en-US"/>
              <a:t>What is the effect of different patterns and intensities of thinning?</a:t>
            </a:r>
          </a:p>
          <a:p>
            <a:pPr>
              <a:lnSpc>
                <a:spcPct val="90000"/>
              </a:lnSpc>
            </a:pPr>
            <a:r>
              <a:rPr lang="en-US" altLang="en-US"/>
              <a:t>Long-term</a:t>
            </a:r>
          </a:p>
          <a:p>
            <a:pPr lvl="1">
              <a:lnSpc>
                <a:spcPct val="90000"/>
              </a:lnSpc>
            </a:pPr>
            <a:r>
              <a:rPr lang="en-US" altLang="en-US"/>
              <a:t>Will response direction change over time?</a:t>
            </a:r>
          </a:p>
          <a:p>
            <a:pPr lvl="1">
              <a:lnSpc>
                <a:spcPct val="90000"/>
              </a:lnSpc>
            </a:pPr>
            <a:r>
              <a:rPr lang="en-US" altLang="en-US"/>
              <a:t> How soon will thinned stands support old-forest assemblage?</a:t>
            </a:r>
          </a:p>
        </p:txBody>
      </p:sp>
      <p:pic>
        <p:nvPicPr>
          <p:cNvPr id="70660" name="Picture 4">
            <a:extLst>
              <a:ext uri="{FF2B5EF4-FFF2-40B4-BE49-F238E27FC236}">
                <a16:creationId xmlns:a16="http://schemas.microsoft.com/office/drawing/2014/main" id="{746D1F62-1066-B576-C4A8-989CCD022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380"/>
          <a:stretch>
            <a:fillRect/>
          </a:stretch>
        </p:blipFill>
        <p:spPr bwMode="auto">
          <a:xfrm>
            <a:off x="6553200" y="228600"/>
            <a:ext cx="2286000" cy="203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5CFA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2E6E6A8-C593-2622-B82A-EBEF86FE44C2}"/>
              </a:ext>
            </a:extLst>
          </p:cNvPr>
          <p:cNvSpPr>
            <a:spLocks noGrp="1" noChangeArrowheads="1"/>
          </p:cNvSpPr>
          <p:nvPr>
            <p:ph type="title"/>
          </p:nvPr>
        </p:nvSpPr>
        <p:spPr/>
        <p:txBody>
          <a:bodyPr/>
          <a:lstStyle/>
          <a:p>
            <a:r>
              <a:rPr lang="en-US" altLang="en-US" sz="3200"/>
              <a:t>YSTDS: Replicated Study With Controls</a:t>
            </a:r>
          </a:p>
        </p:txBody>
      </p:sp>
      <p:sp>
        <p:nvSpPr>
          <p:cNvPr id="13319" name="Rectangle 7">
            <a:extLst>
              <a:ext uri="{FF2B5EF4-FFF2-40B4-BE49-F238E27FC236}">
                <a16:creationId xmlns:a16="http://schemas.microsoft.com/office/drawing/2014/main" id="{3FA4020B-4B15-7993-DE4F-B14F09F67388}"/>
              </a:ext>
            </a:extLst>
          </p:cNvPr>
          <p:cNvSpPr>
            <a:spLocks noGrp="1" noChangeArrowheads="1"/>
          </p:cNvSpPr>
          <p:nvPr>
            <p:ph type="body" idx="1"/>
          </p:nvPr>
        </p:nvSpPr>
        <p:spPr>
          <a:xfrm>
            <a:off x="2438400" y="1828800"/>
            <a:ext cx="4876800" cy="4114800"/>
          </a:xfrm>
        </p:spPr>
        <p:txBody>
          <a:bodyPr/>
          <a:lstStyle/>
          <a:p>
            <a:r>
              <a:rPr lang="en-US" altLang="en-US"/>
              <a:t>4 replicates of each treatment</a:t>
            </a:r>
          </a:p>
          <a:p>
            <a:r>
              <a:rPr lang="en-US" altLang="en-US"/>
              <a:t>Data collected before and after harvest</a:t>
            </a:r>
          </a:p>
          <a:p>
            <a:r>
              <a:rPr lang="en-US" altLang="en-US">
                <a:cs typeface="Arial" panose="020B0604020202020204" pitchFamily="34" charset="0"/>
              </a:rPr>
              <a:t>Controls track baseline changes in bird density</a:t>
            </a:r>
            <a:endParaRPr lang="en-US" altLang="en-US">
              <a:latin typeface="Arial" panose="020B0604020202020204" pitchFamily="34" charset="0"/>
              <a:cs typeface="Arial" panose="020B0604020202020204" pitchFamily="34" charset="0"/>
            </a:endParaRPr>
          </a:p>
        </p:txBody>
      </p:sp>
      <p:pic>
        <p:nvPicPr>
          <p:cNvPr id="13321" name="Picture 9">
            <a:extLst>
              <a:ext uri="{FF2B5EF4-FFF2-40B4-BE49-F238E27FC236}">
                <a16:creationId xmlns:a16="http://schemas.microsoft.com/office/drawing/2014/main" id="{2CAAE645-1BAE-D281-8783-F56D8DEF9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77" t="4243" r="46603" b="4196"/>
          <a:stretch>
            <a:fillRect/>
          </a:stretch>
        </p:blipFill>
        <p:spPr bwMode="auto">
          <a:xfrm>
            <a:off x="533400" y="1676400"/>
            <a:ext cx="158115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45632B66-11B4-26C9-6116-B3E9FD952E17}"/>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l="12000" t="1515" r="45932" b="11418"/>
          <a:stretch>
            <a:fillRect/>
          </a:stretch>
        </p:blipFill>
        <p:spPr bwMode="auto">
          <a:xfrm>
            <a:off x="7239000" y="1447800"/>
            <a:ext cx="15240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B34F53E2-1B9E-A78B-E040-4A564CB1A540}"/>
              </a:ext>
            </a:extLst>
          </p:cNvPr>
          <p:cNvSpPr>
            <a:spLocks noGrp="1" noChangeArrowheads="1"/>
          </p:cNvSpPr>
          <p:nvPr>
            <p:ph type="title"/>
          </p:nvPr>
        </p:nvSpPr>
        <p:spPr/>
        <p:txBody>
          <a:bodyPr/>
          <a:lstStyle/>
          <a:p>
            <a:r>
              <a:rPr lang="en-US" altLang="en-US" u="sng"/>
              <a:t>Sampling Timeline for Songbirds</a:t>
            </a:r>
          </a:p>
        </p:txBody>
      </p:sp>
      <p:sp>
        <p:nvSpPr>
          <p:cNvPr id="183299" name="Rectangle 3">
            <a:extLst>
              <a:ext uri="{FF2B5EF4-FFF2-40B4-BE49-F238E27FC236}">
                <a16:creationId xmlns:a16="http://schemas.microsoft.com/office/drawing/2014/main" id="{0FDD4C53-9CD9-C7AD-5599-C62BB951AB7E}"/>
              </a:ext>
            </a:extLst>
          </p:cNvPr>
          <p:cNvSpPr>
            <a:spLocks noGrp="1" noChangeArrowheads="1"/>
          </p:cNvSpPr>
          <p:nvPr>
            <p:ph type="body" idx="1"/>
          </p:nvPr>
        </p:nvSpPr>
        <p:spPr/>
        <p:txBody>
          <a:bodyPr/>
          <a:lstStyle/>
          <a:p>
            <a:r>
              <a:rPr lang="en-US" altLang="en-US"/>
              <a:t>Pre-trt: 1992-1993</a:t>
            </a:r>
          </a:p>
          <a:p>
            <a:r>
              <a:rPr lang="en-US" altLang="en-US"/>
              <a:t>Thinning occurred: 1995 - 1997</a:t>
            </a:r>
          </a:p>
          <a:p>
            <a:r>
              <a:rPr lang="en-US" altLang="en-US"/>
              <a:t>Post 1: 1997-1998 (0 – 3 years post-treatment)</a:t>
            </a:r>
          </a:p>
          <a:p>
            <a:r>
              <a:rPr lang="en-US" altLang="en-US"/>
              <a:t>Post 2: 1999-2001 (2 – 6 years post)</a:t>
            </a:r>
          </a:p>
          <a:p>
            <a:r>
              <a:rPr lang="en-US" altLang="en-US"/>
              <a:t>Post 3: 2006-2007 (9 – 12 years post)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24F4B11-1372-D380-6F89-8836CD022302}"/>
              </a:ext>
            </a:extLst>
          </p:cNvPr>
          <p:cNvSpPr>
            <a:spLocks noGrp="1" noChangeArrowheads="1"/>
          </p:cNvSpPr>
          <p:nvPr>
            <p:ph type="title"/>
          </p:nvPr>
        </p:nvSpPr>
        <p:spPr>
          <a:xfrm>
            <a:off x="5029200" y="2133600"/>
            <a:ext cx="3581400" cy="1143000"/>
          </a:xfrm>
        </p:spPr>
        <p:txBody>
          <a:bodyPr/>
          <a:lstStyle/>
          <a:p>
            <a:r>
              <a:rPr lang="en-US" altLang="en-US"/>
              <a:t>RESULTS</a:t>
            </a:r>
          </a:p>
        </p:txBody>
      </p:sp>
      <p:pic>
        <p:nvPicPr>
          <p:cNvPr id="73734" name="Picture 6">
            <a:extLst>
              <a:ext uri="{FF2B5EF4-FFF2-40B4-BE49-F238E27FC236}">
                <a16:creationId xmlns:a16="http://schemas.microsoft.com/office/drawing/2014/main" id="{B88AF343-24C1-2BFD-4848-FDC046301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9" t="1352"/>
          <a:stretch>
            <a:fillRect/>
          </a:stretch>
        </p:blipFill>
        <p:spPr bwMode="auto">
          <a:xfrm>
            <a:off x="304800" y="457200"/>
            <a:ext cx="4205288"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2906</TotalTime>
  <Words>2185</Words>
  <Application>Microsoft Office PowerPoint</Application>
  <PresentationFormat>On-screen Show (4:3)</PresentationFormat>
  <Paragraphs>253</Paragraphs>
  <Slides>37</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Times New Roman</vt:lpstr>
      <vt:lpstr>Comic Sans MS</vt:lpstr>
      <vt:lpstr>Arial</vt:lpstr>
      <vt:lpstr>Wingdings</vt:lpstr>
      <vt:lpstr>Blank Presentation</vt:lpstr>
      <vt:lpstr>Microsoft Graph Chart</vt:lpstr>
      <vt:lpstr>Young Stand Thinning &amp; Diversity Study: Songbird Response</vt:lpstr>
      <vt:lpstr>PowerPoint Presentation</vt:lpstr>
      <vt:lpstr>Structural Features of Songbird Habitat</vt:lpstr>
      <vt:lpstr>PowerPoint Presentation</vt:lpstr>
      <vt:lpstr>Expected Effects of Thinning</vt:lpstr>
      <vt:lpstr>Questions of Interest</vt:lpstr>
      <vt:lpstr>YSTDS: Replicated Study With Controls</vt:lpstr>
      <vt:lpstr>Sampling Timeline for Songbirds</vt:lpstr>
      <vt:lpstr>RESULTS</vt:lpstr>
      <vt:lpstr>PowerPoint Presentation</vt:lpstr>
      <vt:lpstr>Positive Responses</vt:lpstr>
      <vt:lpstr>PowerPoint Presentation</vt:lpstr>
      <vt:lpstr>Negative Responses</vt:lpstr>
      <vt:lpstr>PowerPoint Presentation</vt:lpstr>
      <vt:lpstr>PowerPoint Presentation</vt:lpstr>
      <vt:lpstr>PowerPoint Presentation</vt:lpstr>
      <vt:lpstr>Summary: 15 Years Post-Thin</vt:lpstr>
      <vt:lpstr>Summary: 15 Years Post-Thin (cont’d)</vt:lpstr>
      <vt:lpstr>Precautions</vt:lpstr>
      <vt:lpstr>Conclusions</vt:lpstr>
      <vt:lpstr>Wildlife Use of Created Snags in Young Conifer Stands </vt:lpstr>
      <vt:lpstr>Cavity-Nesting Birds</vt:lpstr>
      <vt:lpstr>Snags</vt:lpstr>
      <vt:lpstr>PowerPoint Presentation</vt:lpstr>
      <vt:lpstr>Do snags created from trees in young stands (14 to 18” dbh) provide habitat for wildlife?</vt:lpstr>
      <vt:lpstr>Goals and Objectives</vt:lpstr>
      <vt:lpstr>Snags in Young Stands: METHODS</vt:lpstr>
      <vt:lpstr>Results</vt:lpstr>
      <vt:lpstr>RESULTS: Average snag DBH increased by approx. 5 inches</vt:lpstr>
      <vt:lpstr>% Created Snags with Decay Agents</vt:lpstr>
      <vt:lpstr>Results: Foraging and Nesting Use</vt:lpstr>
      <vt:lpstr>Percent of used snags by mortality treatment</vt:lpstr>
      <vt:lpstr>Created snags with nest cavities by thinning treatment</vt:lpstr>
      <vt:lpstr>CNB Nest Surveys 2007 &amp; 2008</vt:lpstr>
      <vt:lpstr>Conclusions</vt:lpstr>
      <vt:lpstr>PowerPoint Presentation</vt:lpstr>
      <vt:lpstr>PowerPoint Presentation</vt:lpstr>
    </vt:vector>
  </TitlesOfParts>
  <Company>Pacific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Birds Play Important Roles in Ecosystems</dc:title>
  <dc:creator>jhagar</dc:creator>
  <cp:lastModifiedBy>Lum-Naihe, Christof Jurh duk - FS, AZ</cp:lastModifiedBy>
  <cp:revision>130</cp:revision>
  <dcterms:created xsi:type="dcterms:W3CDTF">2002-02-25T18:43:51Z</dcterms:created>
  <dcterms:modified xsi:type="dcterms:W3CDTF">2025-08-04T18:34:46Z</dcterms:modified>
</cp:coreProperties>
</file>