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500" r:id="rId2"/>
    <p:sldId id="501" r:id="rId3"/>
    <p:sldId id="512" r:id="rId4"/>
    <p:sldId id="513" r:id="rId5"/>
    <p:sldId id="514" r:id="rId6"/>
    <p:sldId id="515" r:id="rId7"/>
    <p:sldId id="522" r:id="rId8"/>
    <p:sldId id="516" r:id="rId9"/>
    <p:sldId id="523" r:id="rId10"/>
    <p:sldId id="504" r:id="rId11"/>
    <p:sldId id="505" r:id="rId12"/>
    <p:sldId id="510" r:id="rId13"/>
    <p:sldId id="507" r:id="rId14"/>
    <p:sldId id="518" r:id="rId15"/>
    <p:sldId id="517" r:id="rId16"/>
    <p:sldId id="519" r:id="rId17"/>
    <p:sldId id="520" r:id="rId18"/>
    <p:sldId id="524" r:id="rId19"/>
    <p:sldId id="506" r:id="rId20"/>
    <p:sldId id="509" r:id="rId21"/>
    <p:sldId id="521" r:id="rId22"/>
    <p:sldId id="525" r:id="rId23"/>
    <p:sldId id="503" r:id="rId24"/>
    <p:sldId id="527" r:id="rId25"/>
    <p:sldId id="528" r:id="rId26"/>
    <p:sldId id="530" r:id="rId27"/>
    <p:sldId id="529" r:id="rId28"/>
    <p:sldId id="533" r:id="rId29"/>
    <p:sldId id="531" r:id="rId30"/>
    <p:sldId id="532" r:id="rId31"/>
  </p:sldIdLst>
  <p:sldSz cx="9144000" cy="6858000" type="screen4x3"/>
  <p:notesSz cx="69469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66"/>
    <a:srgbClr val="FF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B99F4793-8BD4-D411-D48D-5CD08F493C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05EA5ED-1821-0AA5-3255-3D704C2596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94776142-7A7C-5275-43A6-F6774BCF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 alt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AC4D466A-9A0D-BF35-65DC-77DF092DE3F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F732BDD0-0A63-46D0-A494-F9B83B2AAE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B0920751-67EC-7863-CC27-1B62AC008A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6FC029A-5A42-6092-D966-9AE12DCDF6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F118FBD9-B835-559E-5C4A-299255285EA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303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99BEFD27-175D-0D43-379B-989FC4CEE1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05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E988F412-5D6C-D7B1-0826-E2805C92BA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2167" name="Rectangle 7">
            <a:extLst>
              <a:ext uri="{FF2B5EF4-FFF2-40B4-BE49-F238E27FC236}">
                <a16:creationId xmlns:a16="http://schemas.microsoft.com/office/drawing/2014/main" id="{2C8559E3-9A47-D193-4DDD-21E4B01F1E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6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962858-0164-4C23-B1F6-351A57042B5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FDF98E-6309-3D79-2605-7E677DF79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74739-0CBC-45E4-9244-D7C0C4256AE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2235784F-BDE2-EA70-B344-D4D7D681E1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3F99E134-7AA2-574A-19BA-000443D6B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B29E0C-9BD1-C685-2378-A83B97829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EFC8C-677B-4D01-BA87-8083A10089A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99362" name="Rectangle 2">
            <a:extLst>
              <a:ext uri="{FF2B5EF4-FFF2-40B4-BE49-F238E27FC236}">
                <a16:creationId xmlns:a16="http://schemas.microsoft.com/office/drawing/2014/main" id="{BFB6C3FE-4A8F-E728-666B-F7D0DD0F4C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22CE5EF9-4FDE-77E2-8D57-38ECA527C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9CC4B60-4619-90E5-0C89-207E8C0F6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F5980-54BA-4FD6-86C7-23FECE641C3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00386" name="Rectangle 2">
            <a:extLst>
              <a:ext uri="{FF2B5EF4-FFF2-40B4-BE49-F238E27FC236}">
                <a16:creationId xmlns:a16="http://schemas.microsoft.com/office/drawing/2014/main" id="{7DBE58B7-DEFA-9626-598B-EC0092D796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>
            <a:extLst>
              <a:ext uri="{FF2B5EF4-FFF2-40B4-BE49-F238E27FC236}">
                <a16:creationId xmlns:a16="http://schemas.microsoft.com/office/drawing/2014/main" id="{D05B743D-83AF-230F-1904-E869260EA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E3777A3-824D-480C-18DC-7AC9F1207D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13D67-43AE-45B6-8334-9A575F13814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01410" name="Rectangle 2">
            <a:extLst>
              <a:ext uri="{FF2B5EF4-FFF2-40B4-BE49-F238E27FC236}">
                <a16:creationId xmlns:a16="http://schemas.microsoft.com/office/drawing/2014/main" id="{89B91EAF-609A-A1E9-718F-5046E838B7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E41AE169-62E3-2549-DB65-7F87BA49BD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653CAD-9959-2BF0-4929-5D28FC17B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D5F77E-158A-43CA-9F81-38AED90977E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02434" name="Rectangle 2">
            <a:extLst>
              <a:ext uri="{FF2B5EF4-FFF2-40B4-BE49-F238E27FC236}">
                <a16:creationId xmlns:a16="http://schemas.microsoft.com/office/drawing/2014/main" id="{576D1513-35A1-871E-5D4A-27EBE07230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D81C5413-9241-7662-89AC-2A09F24B1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B8D1D7-9AAC-50FB-2FDA-6E467D1F43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230FB-8524-40FB-B5E9-34FDE65A565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03458" name="Rectangle 2">
            <a:extLst>
              <a:ext uri="{FF2B5EF4-FFF2-40B4-BE49-F238E27FC236}">
                <a16:creationId xmlns:a16="http://schemas.microsoft.com/office/drawing/2014/main" id="{1F65DDA3-D841-DA4A-F80A-07C18C955C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AA0C3730-F9AA-5FFF-23C5-3CA8B8BF1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FDC13E5-EFFF-898E-F2DE-2C37272CD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2291A7-51E0-4D05-822C-1FA17FCDEFD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04482" name="Rectangle 2">
            <a:extLst>
              <a:ext uri="{FF2B5EF4-FFF2-40B4-BE49-F238E27FC236}">
                <a16:creationId xmlns:a16="http://schemas.microsoft.com/office/drawing/2014/main" id="{D4C8D518-1B11-636F-14B2-C67FB33DEFB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>
            <a:extLst>
              <a:ext uri="{FF2B5EF4-FFF2-40B4-BE49-F238E27FC236}">
                <a16:creationId xmlns:a16="http://schemas.microsoft.com/office/drawing/2014/main" id="{9CBF11B7-61BB-AA9F-5EDB-7B90DDCCD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CFD0AA1-1DBB-5B5B-029B-EB7D308351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6169F-013E-4CFB-9C0E-4BD63187D2E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05506" name="Rectangle 2">
            <a:extLst>
              <a:ext uri="{FF2B5EF4-FFF2-40B4-BE49-F238E27FC236}">
                <a16:creationId xmlns:a16="http://schemas.microsoft.com/office/drawing/2014/main" id="{040D5ED5-E55F-E617-E266-ACDEFFE4E40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>
            <a:extLst>
              <a:ext uri="{FF2B5EF4-FFF2-40B4-BE49-F238E27FC236}">
                <a16:creationId xmlns:a16="http://schemas.microsoft.com/office/drawing/2014/main" id="{5BBFA770-81DB-837D-8C80-5DCDF2627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490970A-ABC3-5CFE-8490-D54D13C2C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8BC37-779F-402F-AB9D-3FB11AF1C31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06530" name="Rectangle 2">
            <a:extLst>
              <a:ext uri="{FF2B5EF4-FFF2-40B4-BE49-F238E27FC236}">
                <a16:creationId xmlns:a16="http://schemas.microsoft.com/office/drawing/2014/main" id="{ACBBF05D-298A-A72A-7BCF-2EDF6647A1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>
            <a:extLst>
              <a:ext uri="{FF2B5EF4-FFF2-40B4-BE49-F238E27FC236}">
                <a16:creationId xmlns:a16="http://schemas.microsoft.com/office/drawing/2014/main" id="{71A2F821-51A4-1ECD-28ED-FF0081C34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841755-2DB4-2EA6-30C5-ABBB3F99C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2A9F0-114A-416B-BF68-1CE716D5871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07554" name="Rectangle 2">
            <a:extLst>
              <a:ext uri="{FF2B5EF4-FFF2-40B4-BE49-F238E27FC236}">
                <a16:creationId xmlns:a16="http://schemas.microsoft.com/office/drawing/2014/main" id="{5A77D915-65AC-2828-4F1C-4143754744D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2C5A8C54-B9F1-B6CE-A671-A60EB30806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6394B20-27A8-94A4-4AF2-5DD7F980B9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9090C-5117-411A-8E3F-635D1AE98EC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08578" name="Rectangle 2">
            <a:extLst>
              <a:ext uri="{FF2B5EF4-FFF2-40B4-BE49-F238E27FC236}">
                <a16:creationId xmlns:a16="http://schemas.microsoft.com/office/drawing/2014/main" id="{A070DF40-C7A2-05A6-2EFC-B5C38C3F3E4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>
            <a:extLst>
              <a:ext uri="{FF2B5EF4-FFF2-40B4-BE49-F238E27FC236}">
                <a16:creationId xmlns:a16="http://schemas.microsoft.com/office/drawing/2014/main" id="{BDDBB7BC-1F28-08DF-61FC-057B97390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1C532E9-DF5F-40F8-3FDA-983DF48E76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B4D0B-907C-4E06-8CDD-A35CA378CC7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38946" name="Rectangle 2">
            <a:extLst>
              <a:ext uri="{FF2B5EF4-FFF2-40B4-BE49-F238E27FC236}">
                <a16:creationId xmlns:a16="http://schemas.microsoft.com/office/drawing/2014/main" id="{5EDD5793-8F18-B8EC-EB08-4B22A5464A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A614120F-E6E8-82DB-0D52-7BA41E1D8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777AB8F-0599-1B64-F3E3-E8C3476B5E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51952-8417-496B-8B24-A78A86733C4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09602" name="Rectangle 2">
            <a:extLst>
              <a:ext uri="{FF2B5EF4-FFF2-40B4-BE49-F238E27FC236}">
                <a16:creationId xmlns:a16="http://schemas.microsoft.com/office/drawing/2014/main" id="{B6A713A4-026E-FDBA-CA05-5E3F2588CD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3F6598EA-3AB2-E37E-BAA9-35A603947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764986-02A6-C17E-5232-97BAD8BF7E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91409-BED7-4412-B010-61FCF32A8B6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10626" name="Rectangle 2">
            <a:extLst>
              <a:ext uri="{FF2B5EF4-FFF2-40B4-BE49-F238E27FC236}">
                <a16:creationId xmlns:a16="http://schemas.microsoft.com/office/drawing/2014/main" id="{A7E7002F-DA9F-089A-8A13-D3BF055934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>
            <a:extLst>
              <a:ext uri="{FF2B5EF4-FFF2-40B4-BE49-F238E27FC236}">
                <a16:creationId xmlns:a16="http://schemas.microsoft.com/office/drawing/2014/main" id="{C852D37D-FED0-7877-F280-9785A3189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6C24650-23D1-B009-89D0-C6968529A4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1B2732-FFF0-453D-A67B-3BFF8DC8390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11650" name="Rectangle 2">
            <a:extLst>
              <a:ext uri="{FF2B5EF4-FFF2-40B4-BE49-F238E27FC236}">
                <a16:creationId xmlns:a16="http://schemas.microsoft.com/office/drawing/2014/main" id="{E4835D24-9044-4BBF-5F57-16CE603B33E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>
            <a:extLst>
              <a:ext uri="{FF2B5EF4-FFF2-40B4-BE49-F238E27FC236}">
                <a16:creationId xmlns:a16="http://schemas.microsoft.com/office/drawing/2014/main" id="{FF851140-CFB7-A049-B794-83D006734D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C56423A-6863-73A7-9B29-D9D26427A7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0C4D7-6584-4ED6-BF07-6C49E5BC2A0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43042" name="Rectangle 2">
            <a:extLst>
              <a:ext uri="{FF2B5EF4-FFF2-40B4-BE49-F238E27FC236}">
                <a16:creationId xmlns:a16="http://schemas.microsoft.com/office/drawing/2014/main" id="{CF0EABB9-7727-126F-40E4-286DFC7EFE6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8C8D848C-B5B8-304E-33FE-CB4EC6CC6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EEAEF44-D82E-0EF4-0035-848DAE24A0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29CBE-3644-4E83-AC2D-3019F1E1B62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12674" name="Rectangle 2">
            <a:extLst>
              <a:ext uri="{FF2B5EF4-FFF2-40B4-BE49-F238E27FC236}">
                <a16:creationId xmlns:a16="http://schemas.microsoft.com/office/drawing/2014/main" id="{A38881EC-5F13-2907-7F72-BAFF6157B2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9B7C9CEE-1152-C560-8C0B-1395C62FB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ADC0ECD-96D7-2EAD-1D76-E2E87EE35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7103C-BE3E-46E3-BAF7-CACBD65C4C8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13698" name="Rectangle 2">
            <a:extLst>
              <a:ext uri="{FF2B5EF4-FFF2-40B4-BE49-F238E27FC236}">
                <a16:creationId xmlns:a16="http://schemas.microsoft.com/office/drawing/2014/main" id="{6BD27776-318F-C8BA-23BF-75E469BA068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6398283F-E3B9-21B6-50C9-1089A8EFB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EDA65AA-5C49-5A6D-F405-0164D547FE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70314-AC86-449D-8808-A3C0C089710C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414722" name="Rectangle 2">
            <a:extLst>
              <a:ext uri="{FF2B5EF4-FFF2-40B4-BE49-F238E27FC236}">
                <a16:creationId xmlns:a16="http://schemas.microsoft.com/office/drawing/2014/main" id="{49667E49-FC8E-96A8-C8F3-EC159B0A8A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>
            <a:extLst>
              <a:ext uri="{FF2B5EF4-FFF2-40B4-BE49-F238E27FC236}">
                <a16:creationId xmlns:a16="http://schemas.microsoft.com/office/drawing/2014/main" id="{3FAA63CA-3E0B-80DA-D623-FFF5586AD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4A51E8-9A98-7041-26F2-EBB2E9A95A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E3789-EFAF-49ED-AC9A-48514A836262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15746" name="Rectangle 2">
            <a:extLst>
              <a:ext uri="{FF2B5EF4-FFF2-40B4-BE49-F238E27FC236}">
                <a16:creationId xmlns:a16="http://schemas.microsoft.com/office/drawing/2014/main" id="{8B0D50EA-9F55-7D4A-AC07-EFF0FD76F3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7CD59A9B-1340-899E-5D97-906F079292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E0565FC-2234-F5A1-3866-8E76917338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89808-BEA9-454B-AE6A-53A301EA1177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16770" name="Rectangle 2">
            <a:extLst>
              <a:ext uri="{FF2B5EF4-FFF2-40B4-BE49-F238E27FC236}">
                <a16:creationId xmlns:a16="http://schemas.microsoft.com/office/drawing/2014/main" id="{B63F6954-BB45-8C23-19A5-3306A2CE611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>
            <a:extLst>
              <a:ext uri="{FF2B5EF4-FFF2-40B4-BE49-F238E27FC236}">
                <a16:creationId xmlns:a16="http://schemas.microsoft.com/office/drawing/2014/main" id="{A7AD7DD8-F44B-9B56-C9D6-C28F2ABE3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AA0982F-E574-57BA-CEF6-512FB7F42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40A06-B307-404C-8039-BCE72BBE72C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17794" name="Rectangle 2">
            <a:extLst>
              <a:ext uri="{FF2B5EF4-FFF2-40B4-BE49-F238E27FC236}">
                <a16:creationId xmlns:a16="http://schemas.microsoft.com/office/drawing/2014/main" id="{F067DB12-E566-9F72-269D-1F5FB4FAB4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C896E57C-B5FD-299A-5450-63DAC61E2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741CAB3-69D2-E2B4-1FD8-188310EC22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A5AEB-1FDA-4CF7-95A3-D640E898224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5752C92A-4588-B2BB-178C-CD65DC778C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D69F403D-214E-FC09-D249-29397150B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4168A56-EFFC-F788-629D-A8EE8741A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79310-8518-4F1E-8D03-4B71ABDC5CDC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390146" name="Rectangle 2">
            <a:extLst>
              <a:ext uri="{FF2B5EF4-FFF2-40B4-BE49-F238E27FC236}">
                <a16:creationId xmlns:a16="http://schemas.microsoft.com/office/drawing/2014/main" id="{AEC8FB3C-0C8E-09CF-EF06-7CD4FAF310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63638" y="690563"/>
            <a:ext cx="4621212" cy="3465512"/>
          </a:xfrm>
          <a:ln/>
        </p:spPr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BCEEAEDB-28D1-A45C-4251-D63500903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5513" y="4386263"/>
            <a:ext cx="5095875" cy="415448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E2ABDF-2D6D-782D-2A99-E085AE7AA8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CA09F-6BD8-4E8C-869A-4AAA57746DA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93218" name="Rectangle 2">
            <a:extLst>
              <a:ext uri="{FF2B5EF4-FFF2-40B4-BE49-F238E27FC236}">
                <a16:creationId xmlns:a16="http://schemas.microsoft.com/office/drawing/2014/main" id="{D329CE14-F0E2-DEEC-D664-E89B13A4115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A7FE072D-211F-DA4E-B171-E1AF81D094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0D77981-4803-F18D-F0D0-A150DD45B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1633E-0841-4FB6-A375-8132CD1BF33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94242" name="Rectangle 2">
            <a:extLst>
              <a:ext uri="{FF2B5EF4-FFF2-40B4-BE49-F238E27FC236}">
                <a16:creationId xmlns:a16="http://schemas.microsoft.com/office/drawing/2014/main" id="{EEEF7C84-65F8-0726-1E94-EC6B4BC449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176089AE-F57F-004A-5DFF-5C56B15C8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3357443-B448-D139-AC92-3A2A6F1497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807F2-BF0D-448E-AEF1-F551EE9BF71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95266" name="Rectangle 2">
            <a:extLst>
              <a:ext uri="{FF2B5EF4-FFF2-40B4-BE49-F238E27FC236}">
                <a16:creationId xmlns:a16="http://schemas.microsoft.com/office/drawing/2014/main" id="{8C11E90E-2292-EEAC-7F74-07FA1DC7AD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>
            <a:extLst>
              <a:ext uri="{FF2B5EF4-FFF2-40B4-BE49-F238E27FC236}">
                <a16:creationId xmlns:a16="http://schemas.microsoft.com/office/drawing/2014/main" id="{284726CB-DDFC-4BAA-F06C-8268E95B3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AA54D4E-9AAA-CC31-B66F-DFE2A632DC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951037-F561-40D0-9DFA-BE2D06FF124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96290" name="Rectangle 2">
            <a:extLst>
              <a:ext uri="{FF2B5EF4-FFF2-40B4-BE49-F238E27FC236}">
                <a16:creationId xmlns:a16="http://schemas.microsoft.com/office/drawing/2014/main" id="{33FF722D-3A3E-1481-CFE7-8E6D3F56DA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>
            <a:extLst>
              <a:ext uri="{FF2B5EF4-FFF2-40B4-BE49-F238E27FC236}">
                <a16:creationId xmlns:a16="http://schemas.microsoft.com/office/drawing/2014/main" id="{BF3FF500-D28B-76F1-F905-5443A714D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766C9D7-33F0-8BB8-A3DB-E11195456B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422F8-840A-4353-8D12-35F98D512E8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97314" name="Rectangle 2">
            <a:extLst>
              <a:ext uri="{FF2B5EF4-FFF2-40B4-BE49-F238E27FC236}">
                <a16:creationId xmlns:a16="http://schemas.microsoft.com/office/drawing/2014/main" id="{2762A299-64E0-5406-5B3C-C0F5ABB690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4764A928-4507-0CD0-BBA0-525676705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039D91C-48F5-BE13-21BD-D0818577C3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A31D43-D5B2-4AB1-9A36-365DFA12203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98338" name="Rectangle 2">
            <a:extLst>
              <a:ext uri="{FF2B5EF4-FFF2-40B4-BE49-F238E27FC236}">
                <a16:creationId xmlns:a16="http://schemas.microsoft.com/office/drawing/2014/main" id="{C79BF503-80A0-8D1E-5EC1-946434C153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48CA5402-7CD4-3980-A555-3579B82E9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BBF6-83AE-1F5E-32C1-3EA65063A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66EBC-2991-CA59-73AC-7D1536FB5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94407-6061-93A7-3B55-B4997E7F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09CD6-B6C5-1038-4F24-7C740F80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7CF7C-1983-1599-56D3-78F40E89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DBA8B-435C-48F3-9A5D-A5810D452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13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FE77-D137-359D-6B89-2148D0A55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42313-1708-B7F1-6022-07E9C2178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96CB1-77C7-07D3-C710-8766F87B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F683EC-437A-977F-AA23-77B4431D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3CD6D-043C-BA0D-35D8-3F489769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833A-40FF-407B-B5E8-EB7C58BCE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89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AB73AE-1A00-1EF3-0FD1-C5FE0A5A4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AA932-789F-E0F3-62EA-AC7CB9538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821CF-542C-30F9-E50E-3CAD6ECA9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52B8F-A19A-7818-B8F1-D4ED5152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3DD8D-77AB-F725-5CAD-F19D30F3C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82B23-595E-4569-9F4F-1801E529A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469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D503-C569-0127-1F0F-D5DE7FF76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E06865D-EC86-3509-F830-1D19D08C0680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9B244-6FE9-3BFE-70AD-9D8DCB92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1254A-7659-F293-1E26-C0FC6C3C5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E1F49-6FAE-2C74-6FB8-95CE3C2F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ECDE52-216A-481C-808D-8282FE673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1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1B608-76DD-A3BA-8933-918066AFE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376E4-5353-7723-C745-990E60528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A59BA-A9C0-9893-593F-B648BA7E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B457D-BF29-505A-7430-C58E9C0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811A0-2F80-1AC4-E23B-BC0F29A8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68B4E-70CD-4DB7-A3BC-B91E24EBC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74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89C5-EE22-50BB-E708-A9146E1F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31E48-9F61-9248-5735-AB1DF11D8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8AA7A-EA17-665F-EB12-978EF9C10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E35B1-F9C7-8AD2-FD47-A5467FC3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D0F69-0280-C8AF-0270-015BF6F4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483DC-9E14-41FC-B790-C3A57FEA23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17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50814-A032-9890-4308-672836C6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C2F35-930E-A4F5-1055-007FF4B35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84413-115A-7E59-520A-591197A6C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DD67A-D1E8-B659-2C74-E10886B0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58C4A-88B7-1779-3CEA-55661491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0E4E2-6247-BDF3-4B45-7E5210D4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DB69A-0C19-4017-92B3-FCA03620E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32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AD72-F00A-73D0-9212-DBA1AF86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7D9BA-33FA-C975-88B2-A1FBDC39F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F00A1-8DEC-305C-9505-84E998D33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8471F-5249-7904-F2A0-585FEFD03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944439-9450-CFF4-8761-777AE8D48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FEA9B-135D-66C4-EF10-9C5F709E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19844-E239-D715-6709-36CAA7A7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1D09B8-831A-D6DE-5E60-431B332B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605B4-5D15-41EB-9E92-C0B7D9D4C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08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F6FAD-3EC1-C7CD-A87B-249325A5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9906A-1C12-5147-3863-D526233AB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F973B-3726-F32C-4AEE-5CBFE2E17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7E7FE-BB58-E2D0-95E0-3C8697ADC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6083C-B01A-4658-90C4-9DFC618DBA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28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5F6B44-158F-C9CD-2280-F3014F06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5435A-8522-B53E-E5F3-E40B9D7E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B684E-A5D2-8CA4-B3C0-E92E10311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250BC-C316-499A-9762-229C30F57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39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AE73-4449-0D89-476B-2D3A4CB4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8233-638A-5496-6C00-180A0903D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08F12-68AD-4D1A-986D-181B92A6B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DE37E-FEF3-2E84-1823-C259AF84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E1342-6B9B-CB2F-8AC0-3DFBE650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58595-2872-10A4-A405-17E42654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FFCC5-7B66-4539-A941-35A976286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2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31293-66DF-DB63-016A-63C1F7C8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A57D91-B8EF-CF69-3DCC-2D58B9B91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C90C3-81CB-FF6C-21ED-C0A70B31D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A9AEC-B3EC-1D1E-DE8B-11F56DBC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BAC23-36F3-E13E-BB88-54DD9117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5069-3A97-66CF-1A06-735968D3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84B67-1100-4179-8508-3BD1CBB5FF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75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16471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3A5848-35CB-FA09-7387-3AE02F268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6FA9BC-5513-35E5-F286-CD40942508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39CF6C-B457-CCC7-1915-93A1CF0AF3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6E81E9-BAEB-CD91-4461-206289B4D8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A38A18E-C542-4065-69DC-8F31C03D97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334FF0-06EB-4DF4-ACFA-3FBBC945C8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5.e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em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8.jpeg"/><Relationship Id="rId4" Type="http://schemas.openxmlformats.org/officeDocument/2006/relationships/image" Target="../media/image19.jpeg"/><Relationship Id="rId9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3A073C51-3527-9958-B403-F470A22C7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6275" y="444500"/>
            <a:ext cx="7772400" cy="1143000"/>
          </a:xfrm>
        </p:spPr>
        <p:txBody>
          <a:bodyPr/>
          <a:lstStyle/>
          <a:p>
            <a:r>
              <a:rPr lang="en-US" altLang="en-US" sz="4000">
                <a:solidFill>
                  <a:srgbClr val="FFFF00"/>
                </a:solidFill>
              </a:rPr>
              <a:t>The Young Stand Thinning and Diversity Study</a:t>
            </a:r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2C773BA9-5553-8CED-E585-4CD384D98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1973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>
                <a:solidFill>
                  <a:schemeClr val="bg1"/>
                </a:solidFill>
              </a:rPr>
              <a:t>Stands not thinned (4 reps)</a:t>
            </a:r>
          </a:p>
          <a:p>
            <a:pPr>
              <a:lnSpc>
                <a:spcPct val="80000"/>
              </a:lnSpc>
            </a:pPr>
            <a:r>
              <a:rPr lang="en-US" altLang="en-US" sz="2800" b="1">
                <a:solidFill>
                  <a:schemeClr val="bg1"/>
                </a:solidFill>
              </a:rPr>
              <a:t>Some thinned to maximize timber volume (4 reps)</a:t>
            </a:r>
          </a:p>
          <a:p>
            <a:pPr>
              <a:lnSpc>
                <a:spcPct val="80000"/>
              </a:lnSpc>
            </a:pPr>
            <a:r>
              <a:rPr lang="en-US" altLang="en-US" sz="2800" b="1">
                <a:solidFill>
                  <a:schemeClr val="bg1"/>
                </a:solidFill>
              </a:rPr>
              <a:t>Some thinned to increase heterogeneity (4 reps)</a:t>
            </a:r>
          </a:p>
          <a:p>
            <a:pPr>
              <a:lnSpc>
                <a:spcPct val="80000"/>
              </a:lnSpc>
            </a:pPr>
            <a:r>
              <a:rPr lang="en-US" altLang="en-US" sz="2800" b="1">
                <a:solidFill>
                  <a:schemeClr val="bg1"/>
                </a:solidFill>
              </a:rPr>
              <a:t>Some thinned to accelerate tree growth (4 reps)</a:t>
            </a:r>
          </a:p>
        </p:txBody>
      </p:sp>
      <p:pic>
        <p:nvPicPr>
          <p:cNvPr id="335882" name="Picture 10" descr="Treatment Illustrations">
            <a:extLst>
              <a:ext uri="{FF2B5EF4-FFF2-40B4-BE49-F238E27FC236}">
                <a16:creationId xmlns:a16="http://schemas.microsoft.com/office/drawing/2014/main" id="{069D4AFD-7AE2-2459-2457-CB7D694F4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5695950"/>
            <a:ext cx="51244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5885" name="Picture 13">
            <a:extLst>
              <a:ext uri="{FF2B5EF4-FFF2-40B4-BE49-F238E27FC236}">
                <a16:creationId xmlns:a16="http://schemas.microsoft.com/office/drawing/2014/main" id="{9CD90647-CA3F-21F3-A994-B7B3F0A0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1958975"/>
            <a:ext cx="3413125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4" name="Picture 4">
            <a:extLst>
              <a:ext uri="{FF2B5EF4-FFF2-40B4-BE49-F238E27FC236}">
                <a16:creationId xmlns:a16="http://schemas.microsoft.com/office/drawing/2014/main" id="{9E74DC76-2644-2B00-3CC2-D383EEDD2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-46038"/>
            <a:ext cx="8174038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05" name="Text Box 5">
            <a:extLst>
              <a:ext uri="{FF2B5EF4-FFF2-40B4-BE49-F238E27FC236}">
                <a16:creationId xmlns:a16="http://schemas.microsoft.com/office/drawing/2014/main" id="{8A0E598B-292A-DC08-340F-F8FD343AF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900" y="554038"/>
            <a:ext cx="661511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Traps were checked twice daily to reduce mortalities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9" name="Picture 5">
            <a:extLst>
              <a:ext uri="{FF2B5EF4-FFF2-40B4-BE49-F238E27FC236}">
                <a16:creationId xmlns:a16="http://schemas.microsoft.com/office/drawing/2014/main" id="{5CBBD9BF-1B5C-6BA7-5BAA-4400891D0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8" name="Picture 4">
            <a:extLst>
              <a:ext uri="{FF2B5EF4-FFF2-40B4-BE49-F238E27FC236}">
                <a16:creationId xmlns:a16="http://schemas.microsoft.com/office/drawing/2014/main" id="{688036E6-2B9B-F8D8-18C7-31715F57C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549" name="Text Box 5">
            <a:extLst>
              <a:ext uri="{FF2B5EF4-FFF2-40B4-BE49-F238E27FC236}">
                <a16:creationId xmlns:a16="http://schemas.microsoft.com/office/drawing/2014/main" id="{F2B9FFCA-D458-FD1D-EE1C-2B770C475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27025"/>
            <a:ext cx="673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Animals were removed from the traps, and ear tagged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6" name="Picture 4">
            <a:extLst>
              <a:ext uri="{FF2B5EF4-FFF2-40B4-BE49-F238E27FC236}">
                <a16:creationId xmlns:a16="http://schemas.microsoft.com/office/drawing/2014/main" id="{58252400-BBF2-A126-265B-5CF5AB1B7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4" name="Picture 4">
            <a:extLst>
              <a:ext uri="{FF2B5EF4-FFF2-40B4-BE49-F238E27FC236}">
                <a16:creationId xmlns:a16="http://schemas.microsoft.com/office/drawing/2014/main" id="{EB021DC7-4DCA-1BA5-EEBF-EC9CE9E7F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3765" name="Text Box 5">
            <a:extLst>
              <a:ext uri="{FF2B5EF4-FFF2-40B4-BE49-F238E27FC236}">
                <a16:creationId xmlns:a16="http://schemas.microsoft.com/office/drawing/2014/main" id="{9F48DC56-D9A3-87C1-67A4-B95826D0E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5900738"/>
            <a:ext cx="830738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All animals were weighed and then released at the point of capture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011" name="Group 275">
            <a:extLst>
              <a:ext uri="{FF2B5EF4-FFF2-40B4-BE49-F238E27FC236}">
                <a16:creationId xmlns:a16="http://schemas.microsoft.com/office/drawing/2014/main" id="{C7727935-4E7D-D7A1-14D8-2299ED9DD59C}"/>
              </a:ext>
            </a:extLst>
          </p:cNvPr>
          <p:cNvGraphicFramePr>
            <a:graphicFrameLocks noGrp="1"/>
          </p:cNvGraphicFramePr>
          <p:nvPr/>
        </p:nvGraphicFramePr>
        <p:xfrm>
          <a:off x="1098550" y="0"/>
          <a:ext cx="7267575" cy="6858000"/>
        </p:xfrm>
        <a:graphic>
          <a:graphicData uri="http://schemas.openxmlformats.org/drawingml/2006/table">
            <a:tbl>
              <a:tblPr/>
              <a:tblGrid>
                <a:gridCol w="2116138">
                  <a:extLst>
                    <a:ext uri="{9D8B030D-6E8A-4147-A177-3AD203B41FA5}">
                      <a16:colId xmlns:a16="http://schemas.microsoft.com/office/drawing/2014/main" val="85102093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3636496065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681159611"/>
                    </a:ext>
                  </a:extLst>
                </a:gridCol>
                <a:gridCol w="1195388">
                  <a:extLst>
                    <a:ext uri="{9D8B030D-6E8A-4147-A177-3AD203B41FA5}">
                      <a16:colId xmlns:a16="http://schemas.microsoft.com/office/drawing/2014/main" val="342972215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3907899926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122524637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Species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Control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Heavy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Light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Gaps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897552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Deer mouse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609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619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2207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030825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Townsend's chipmunk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811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2832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709874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Trowbridge's shrew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297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966153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N. Flying squirrel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78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347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3071382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Red-backed vole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159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901583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Creeping vole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2118673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Pacific shrew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226372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W. spotted skunk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611208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Coast mole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171564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Vagrant shrew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3008896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Douglas' squirrel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897191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Snowshoe hare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437383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California ground squirrel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335115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Ermine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937107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Shrew-mole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440513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Bushy-tailed woodrat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997682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Pacific Jumping Mouse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100938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Brush rabbit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126470"/>
                  </a:ext>
                </a:extLst>
              </a:tr>
              <a:tr h="295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CAPTURES   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1184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1613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1667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1627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6091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698982"/>
                  </a:ext>
                </a:extLst>
              </a:tr>
              <a:tr h="29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SPECIES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97566"/>
                  </a:ext>
                </a:extLst>
              </a:tr>
              <a:tr h="631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81005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90" name="Picture 6">
            <a:extLst>
              <a:ext uri="{FF2B5EF4-FFF2-40B4-BE49-F238E27FC236}">
                <a16:creationId xmlns:a16="http://schemas.microsoft.com/office/drawing/2014/main" id="{62E0B9C8-892E-8469-E897-D67CB8307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33938" cy="32670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74789" name="Picture 5">
            <a:extLst>
              <a:ext uri="{FF2B5EF4-FFF2-40B4-BE49-F238E27FC236}">
                <a16:creationId xmlns:a16="http://schemas.microsoft.com/office/drawing/2014/main" id="{A55C6373-785C-E4B4-E24D-AAC25057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2009775"/>
            <a:ext cx="4303712" cy="29337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74788" name="Picture 4">
            <a:extLst>
              <a:ext uri="{FF2B5EF4-FFF2-40B4-BE49-F238E27FC236}">
                <a16:creationId xmlns:a16="http://schemas.microsoft.com/office/drawing/2014/main" id="{A82EB8D8-9B1A-9AA2-4D77-ED1C5DA93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300"/>
            <a:ext cx="4838700" cy="31877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74791" name="Rectangle 7">
            <a:extLst>
              <a:ext uri="{FF2B5EF4-FFF2-40B4-BE49-F238E27FC236}">
                <a16:creationId xmlns:a16="http://schemas.microsoft.com/office/drawing/2014/main" id="{A9368406-AE2A-B079-988E-CD0FAF413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8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4792" name="Rectangle 8">
            <a:extLst>
              <a:ext uri="{FF2B5EF4-FFF2-40B4-BE49-F238E27FC236}">
                <a16:creationId xmlns:a16="http://schemas.microsoft.com/office/drawing/2014/main" id="{337AEAAE-8D76-6AE0-413A-7D7F22892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76463"/>
            <a:ext cx="2222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200">
                <a:cs typeface="Times New Roman" panose="02020603050405020304" pitchFamily="18" charset="0"/>
              </a:rPr>
              <a:t> </a:t>
            </a:r>
            <a:endParaRPr lang="en-US" altLang="en-US" sz="900"/>
          </a:p>
          <a:p>
            <a:pPr eaLnBrk="0" hangingPunct="0"/>
            <a:endParaRPr lang="en-US" altLang="en-US"/>
          </a:p>
        </p:txBody>
      </p:sp>
      <p:sp>
        <p:nvSpPr>
          <p:cNvPr id="374793" name="Rectangle 9">
            <a:extLst>
              <a:ext uri="{FF2B5EF4-FFF2-40B4-BE49-F238E27FC236}">
                <a16:creationId xmlns:a16="http://schemas.microsoft.com/office/drawing/2014/main" id="{892C676B-236C-ADF7-8216-8B01213D2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9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374795" name="Picture 11">
            <a:extLst>
              <a:ext uri="{FF2B5EF4-FFF2-40B4-BE49-F238E27FC236}">
                <a16:creationId xmlns:a16="http://schemas.microsoft.com/office/drawing/2014/main" id="{860F5451-1B4D-221D-D820-7132DAB5F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0"/>
            <a:ext cx="1966912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796" name="Picture 12">
            <a:extLst>
              <a:ext uri="{FF2B5EF4-FFF2-40B4-BE49-F238E27FC236}">
                <a16:creationId xmlns:a16="http://schemas.microsoft.com/office/drawing/2014/main" id="{8ABED042-892C-86B1-A03E-9CA4CB914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5692775"/>
            <a:ext cx="1741488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797" name="Picture 13">
            <a:extLst>
              <a:ext uri="{FF2B5EF4-FFF2-40B4-BE49-F238E27FC236}">
                <a16:creationId xmlns:a16="http://schemas.microsoft.com/office/drawing/2014/main" id="{AC8C0399-4756-9DE1-D56A-63478D700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4787900"/>
            <a:ext cx="2217737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4" name="Picture 6">
            <a:extLst>
              <a:ext uri="{FF2B5EF4-FFF2-40B4-BE49-F238E27FC236}">
                <a16:creationId xmlns:a16="http://schemas.microsoft.com/office/drawing/2014/main" id="{AB6F0C40-985B-E601-D094-29033FA10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03788" cy="318611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75813" name="Picture 5">
            <a:extLst>
              <a:ext uri="{FF2B5EF4-FFF2-40B4-BE49-F238E27FC236}">
                <a16:creationId xmlns:a16="http://schemas.microsoft.com/office/drawing/2014/main" id="{25DE1A49-563A-5CD6-CBCB-A3CF9F5A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754188"/>
            <a:ext cx="4222750" cy="277653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75812" name="Picture 4">
            <a:extLst>
              <a:ext uri="{FF2B5EF4-FFF2-40B4-BE49-F238E27FC236}">
                <a16:creationId xmlns:a16="http://schemas.microsoft.com/office/drawing/2014/main" id="{D03E949E-816A-6DD7-7EFE-08813F97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7438"/>
            <a:ext cx="4930775" cy="32305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75815" name="Rectangle 7">
            <a:extLst>
              <a:ext uri="{FF2B5EF4-FFF2-40B4-BE49-F238E27FC236}">
                <a16:creationId xmlns:a16="http://schemas.microsoft.com/office/drawing/2014/main" id="{33DB0A70-8FAD-5FCA-180A-169000E5C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0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5816" name="Rectangle 8">
            <a:extLst>
              <a:ext uri="{FF2B5EF4-FFF2-40B4-BE49-F238E27FC236}">
                <a16:creationId xmlns:a16="http://schemas.microsoft.com/office/drawing/2014/main" id="{800C2842-E415-F568-5278-CB146BCC9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9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5817" name="Rectangle 9">
            <a:extLst>
              <a:ext uri="{FF2B5EF4-FFF2-40B4-BE49-F238E27FC236}">
                <a16:creationId xmlns:a16="http://schemas.microsoft.com/office/drawing/2014/main" id="{FEC6864C-D700-2F43-535A-E2AFC2718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48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75818" name="Picture 10">
            <a:extLst>
              <a:ext uri="{FF2B5EF4-FFF2-40B4-BE49-F238E27FC236}">
                <a16:creationId xmlns:a16="http://schemas.microsoft.com/office/drawing/2014/main" id="{1939EE86-BE14-1ED5-721B-066FF5EA3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0"/>
            <a:ext cx="25511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19" name="Picture 11" descr="Red-Backed Vole">
            <a:extLst>
              <a:ext uri="{FF2B5EF4-FFF2-40B4-BE49-F238E27FC236}">
                <a16:creationId xmlns:a16="http://schemas.microsoft.com/office/drawing/2014/main" id="{62351A4D-3F47-8652-DA06-01118CC1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4225925"/>
            <a:ext cx="21129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5820" name="Picture 12" descr="Shrew-mole">
            <a:extLst>
              <a:ext uri="{FF2B5EF4-FFF2-40B4-BE49-F238E27FC236}">
                <a16:creationId xmlns:a16="http://schemas.microsoft.com/office/drawing/2014/main" id="{FC32E639-A649-496A-A779-227530A24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248275"/>
            <a:ext cx="1905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8" name="Rectangle 4">
            <a:extLst>
              <a:ext uri="{FF2B5EF4-FFF2-40B4-BE49-F238E27FC236}">
                <a16:creationId xmlns:a16="http://schemas.microsoft.com/office/drawing/2014/main" id="{F08A28E5-DA29-0AE6-1062-4401B241B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00" y="230188"/>
            <a:ext cx="7754938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12" tIns="914112" rIns="914112" bIns="933156" anchor="ctr">
            <a:spAutoFit/>
          </a:bodyPr>
          <a:lstStyle/>
          <a:p>
            <a:pPr algn="ctr"/>
            <a:r>
              <a:rPr lang="en-US" altLang="en-US" b="1">
                <a:solidFill>
                  <a:schemeClr val="bg1"/>
                </a:solidFill>
                <a:cs typeface="Times New Roman" panose="02020603050405020304" pitchFamily="18" charset="0"/>
              </a:rPr>
              <a:t>Correlations between estimated abundance using Program MARK and capture rates (per 1000 trap nights)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379947" name="Rectangle 43">
            <a:extLst>
              <a:ext uri="{FF2B5EF4-FFF2-40B4-BE49-F238E27FC236}">
                <a16:creationId xmlns:a16="http://schemas.microsoft.com/office/drawing/2014/main" id="{96F2731A-C150-74B1-AA95-A25049A18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68488" y="5280025"/>
            <a:ext cx="1841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br>
              <a:rPr lang="en-US" altLang="en-US" sz="1200">
                <a:cs typeface="Times New Roman" panose="02020603050405020304" pitchFamily="18" charset="0"/>
              </a:rPr>
            </a:br>
            <a:endParaRPr lang="en-US" altLang="en-US"/>
          </a:p>
        </p:txBody>
      </p:sp>
      <p:graphicFrame>
        <p:nvGraphicFramePr>
          <p:cNvPr id="379988" name="Group 84">
            <a:extLst>
              <a:ext uri="{FF2B5EF4-FFF2-40B4-BE49-F238E27FC236}">
                <a16:creationId xmlns:a16="http://schemas.microsoft.com/office/drawing/2014/main" id="{36031A68-8978-9EBE-8565-BA061B1C0239}"/>
              </a:ext>
            </a:extLst>
          </p:cNvPr>
          <p:cNvGraphicFramePr>
            <a:graphicFrameLocks noGrp="1"/>
          </p:cNvGraphicFramePr>
          <p:nvPr/>
        </p:nvGraphicFramePr>
        <p:xfrm>
          <a:off x="1203325" y="2681288"/>
          <a:ext cx="6143625" cy="1976437"/>
        </p:xfrm>
        <a:graphic>
          <a:graphicData uri="http://schemas.openxmlformats.org/drawingml/2006/table">
            <a:tbl>
              <a:tblPr/>
              <a:tblGrid>
                <a:gridCol w="3675063">
                  <a:extLst>
                    <a:ext uri="{9D8B030D-6E8A-4147-A177-3AD203B41FA5}">
                      <a16:colId xmlns:a16="http://schemas.microsoft.com/office/drawing/2014/main" val="3665159520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588122222"/>
                    </a:ext>
                  </a:extLst>
                </a:gridCol>
                <a:gridCol w="1627187">
                  <a:extLst>
                    <a:ext uri="{9D8B030D-6E8A-4147-A177-3AD203B41FA5}">
                      <a16:colId xmlns:a16="http://schemas.microsoft.com/office/drawing/2014/main" val="2704276187"/>
                    </a:ext>
                  </a:extLst>
                </a:gridCol>
              </a:tblGrid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2007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2008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957208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Flying Squirrel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0.96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0.97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5252475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Townsend's chipmunk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0.85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0.92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229383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Deer mouse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0.81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0.95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341249"/>
                  </a:ext>
                </a:extLst>
              </a:tr>
              <a:tr h="161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Red-backed vole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0.99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1.00</a:t>
                      </a: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64437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2" name="Picture 4">
            <a:extLst>
              <a:ext uri="{FF2B5EF4-FFF2-40B4-BE49-F238E27FC236}">
                <a16:creationId xmlns:a16="http://schemas.microsoft.com/office/drawing/2014/main" id="{A73D6FD2-9200-01F3-33CB-39A65F93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677988"/>
            <a:ext cx="6905625" cy="518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0453" name="Text Box 5">
            <a:extLst>
              <a:ext uri="{FF2B5EF4-FFF2-40B4-BE49-F238E27FC236}">
                <a16:creationId xmlns:a16="http://schemas.microsoft.com/office/drawing/2014/main" id="{F2310C33-CE94-BD9C-1694-14254AA92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42900"/>
            <a:ext cx="74025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b="1">
                <a:solidFill>
                  <a:schemeClr val="bg1"/>
                </a:solidFill>
              </a:rPr>
              <a:t>Many species had too few captures to analyze</a:t>
            </a:r>
          </a:p>
          <a:p>
            <a:pPr algn="ctr"/>
            <a:r>
              <a:rPr lang="en-US" altLang="en-US" sz="2800" b="1">
                <a:solidFill>
                  <a:schemeClr val="bg1"/>
                </a:solidFill>
              </a:rPr>
              <a:t>Coast moles were only captured on control sites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3B540BC8-97CB-C7BD-1DB6-A6B78300E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A5B599DE-4B10-76BB-C5B8-F68111184F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37927" name="Picture 7">
            <a:extLst>
              <a:ext uri="{FF2B5EF4-FFF2-40B4-BE49-F238E27FC236}">
                <a16:creationId xmlns:a16="http://schemas.microsoft.com/office/drawing/2014/main" id="{C81465F9-44AB-94F3-567F-E65D5CE40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"/>
          <a:stretch>
            <a:fillRect/>
          </a:stretch>
        </p:blipFill>
        <p:spPr bwMode="auto">
          <a:xfrm>
            <a:off x="431800" y="633413"/>
            <a:ext cx="8274050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33" name="Picture 13">
            <a:extLst>
              <a:ext uri="{FF2B5EF4-FFF2-40B4-BE49-F238E27FC236}">
                <a16:creationId xmlns:a16="http://schemas.microsoft.com/office/drawing/2014/main" id="{047E5939-CB0C-07B7-7FD3-19A2C2F85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4572000"/>
            <a:ext cx="2354262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26" name="Picture 6">
            <a:extLst>
              <a:ext uri="{FF2B5EF4-FFF2-40B4-BE49-F238E27FC236}">
                <a16:creationId xmlns:a16="http://schemas.microsoft.com/office/drawing/2014/main" id="{234CBAD9-7014-5A53-80E1-9EB85C6FD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888"/>
            <a:ext cx="3536950" cy="47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3527" name="Picture 7">
            <a:extLst>
              <a:ext uri="{FF2B5EF4-FFF2-40B4-BE49-F238E27FC236}">
                <a16:creationId xmlns:a16="http://schemas.microsoft.com/office/drawing/2014/main" id="{BB0AC67C-1D16-38A0-6D7E-F68003E02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63" y="204788"/>
            <a:ext cx="47117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3528" name="Line 8">
            <a:extLst>
              <a:ext uri="{FF2B5EF4-FFF2-40B4-BE49-F238E27FC236}">
                <a16:creationId xmlns:a16="http://schemas.microsoft.com/office/drawing/2014/main" id="{A83874CD-97A7-A919-E1D1-0416E181C3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700088"/>
            <a:ext cx="2698750" cy="2268537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3530" name="Line 10">
            <a:extLst>
              <a:ext uri="{FF2B5EF4-FFF2-40B4-BE49-F238E27FC236}">
                <a16:creationId xmlns:a16="http://schemas.microsoft.com/office/drawing/2014/main" id="{456B8614-34F1-3DF0-4F9F-14D2AEBCBD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19650" y="3070225"/>
            <a:ext cx="927100" cy="1611313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3531" name="Line 11">
            <a:extLst>
              <a:ext uri="{FF2B5EF4-FFF2-40B4-BE49-F238E27FC236}">
                <a16:creationId xmlns:a16="http://schemas.microsoft.com/office/drawing/2014/main" id="{3AF5B8B9-EB5B-BB36-0AEC-6DA51D6D4F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5250" y="1627188"/>
            <a:ext cx="654050" cy="3022600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3532" name="Line 12">
            <a:extLst>
              <a:ext uri="{FF2B5EF4-FFF2-40B4-BE49-F238E27FC236}">
                <a16:creationId xmlns:a16="http://schemas.microsoft.com/office/drawing/2014/main" id="{5C064DC9-34CC-F516-1875-22DEBA190D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50125" y="3159125"/>
            <a:ext cx="471488" cy="1579563"/>
          </a:xfrm>
          <a:prstGeom prst="line">
            <a:avLst/>
          </a:prstGeom>
          <a:noFill/>
          <a:ln w="1270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6" name="Rectangle 4">
            <a:extLst>
              <a:ext uri="{FF2B5EF4-FFF2-40B4-BE49-F238E27FC236}">
                <a16:creationId xmlns:a16="http://schemas.microsoft.com/office/drawing/2014/main" id="{CCBFD814-6B34-A424-3EEF-83200C8B5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1366838"/>
            <a:ext cx="6978650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/>
          <a:p>
            <a:pPr algn="ctr"/>
            <a:endParaRPr lang="en-US" altLang="en-US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Flying squirrels were more strongly associated with  thinning (-) than with dead wood volume (+)</a:t>
            </a:r>
          </a:p>
          <a:p>
            <a:pPr>
              <a:buFontTx/>
              <a:buChar char="•"/>
            </a:pPr>
            <a:endParaRPr lang="en-US" altLang="en-US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Deer mice and creeping voles were more associated with sound dead wood (+) and thinning (+).</a:t>
            </a:r>
          </a:p>
          <a:p>
            <a:pPr>
              <a:buFontTx/>
              <a:buChar char="•"/>
            </a:pPr>
            <a:endParaRPr lang="en-US" altLang="en-US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Townsend’s chipmunks and California red-backed voles were more associated with dead wood (+) than with thinning (+/-).</a:t>
            </a:r>
          </a:p>
          <a:p>
            <a:pPr algn="ctr" eaLnBrk="0" hangingPunct="0"/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376837" name="Text Box 5">
            <a:extLst>
              <a:ext uri="{FF2B5EF4-FFF2-40B4-BE49-F238E27FC236}">
                <a16:creationId xmlns:a16="http://schemas.microsoft.com/office/drawing/2014/main" id="{DED332E8-08D0-8187-C27F-F9CA73835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652463"/>
            <a:ext cx="734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>
                <a:solidFill>
                  <a:schemeClr val="bg1"/>
                </a:solidFill>
              </a:rPr>
              <a:t>Associations with Dead Wood Volume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2" name="Rectangle 4">
            <a:extLst>
              <a:ext uri="{FF2B5EF4-FFF2-40B4-BE49-F238E27FC236}">
                <a16:creationId xmlns:a16="http://schemas.microsoft.com/office/drawing/2014/main" id="{04B56D6A-645B-C630-5631-B4164954F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8513"/>
            <a:ext cx="9144000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chemeClr val="bg1"/>
                </a:solidFill>
              </a:rPr>
              <a:t>CONCLUSIONS </a:t>
            </a:r>
          </a:p>
          <a:p>
            <a:pPr algn="ctr"/>
            <a:endParaRPr lang="en-US" altLang="en-US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</a:rPr>
              <a:t>Thinning increased CWD volume by 5-10% in some treatments and increased areal cover of dead wood by nearly 20% following thinning. </a:t>
            </a:r>
          </a:p>
          <a:p>
            <a:pPr>
              <a:buFontTx/>
              <a:buChar char="•"/>
            </a:pPr>
            <a:endParaRPr lang="en-US" altLang="en-US" sz="28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</a:rPr>
              <a:t>Spatial distribution of wood is highly variable; need 50-70 plots to characterize means and variances.</a:t>
            </a:r>
          </a:p>
          <a:p>
            <a:pPr>
              <a:buFontTx/>
              <a:buChar char="•"/>
            </a:pPr>
            <a:endParaRPr lang="en-US" altLang="en-US" sz="2800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altLang="en-US" sz="2800" b="1">
                <a:solidFill>
                  <a:schemeClr val="bg1"/>
                </a:solidFill>
              </a:rPr>
              <a:t>The sampling CWD transects should be marked permanently to facilitate accurate tallies of CWD pieces in the future.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36" name="Picture 20">
            <a:extLst>
              <a:ext uri="{FF2B5EF4-FFF2-40B4-BE49-F238E27FC236}">
                <a16:creationId xmlns:a16="http://schemas.microsoft.com/office/drawing/2014/main" id="{929B6EA3-29D1-9AB1-E59D-88B986290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95580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33" name="Picture 17">
            <a:extLst>
              <a:ext uri="{FF2B5EF4-FFF2-40B4-BE49-F238E27FC236}">
                <a16:creationId xmlns:a16="http://schemas.microsoft.com/office/drawing/2014/main" id="{0CA3B627-C985-EF0A-7F37-40D67D63F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124450"/>
            <a:ext cx="25908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24" name="Picture 8">
            <a:extLst>
              <a:ext uri="{FF2B5EF4-FFF2-40B4-BE49-F238E27FC236}">
                <a16:creationId xmlns:a16="http://schemas.microsoft.com/office/drawing/2014/main" id="{04CA1BBE-90D6-EB51-9BDF-109ACEA2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908425"/>
            <a:ext cx="1966912" cy="12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2025" name="Picture 9" descr="Red-Backed Vole">
            <a:extLst>
              <a:ext uri="{FF2B5EF4-FFF2-40B4-BE49-F238E27FC236}">
                <a16:creationId xmlns:a16="http://schemas.microsoft.com/office/drawing/2014/main" id="{DA9EA3AA-FF4A-6B97-3177-2B22B7164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129213"/>
            <a:ext cx="21129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6" name="Picture 10">
            <a:extLst>
              <a:ext uri="{FF2B5EF4-FFF2-40B4-BE49-F238E27FC236}">
                <a16:creationId xmlns:a16="http://schemas.microsoft.com/office/drawing/2014/main" id="{C04C61C7-F3CF-23E5-F6D7-45753FA21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3360738"/>
            <a:ext cx="255111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7" name="Picture 11" descr="Shrew-mole">
            <a:extLst>
              <a:ext uri="{FF2B5EF4-FFF2-40B4-BE49-F238E27FC236}">
                <a16:creationId xmlns:a16="http://schemas.microsoft.com/office/drawing/2014/main" id="{95122A4A-8C8D-FCCC-676A-3376B1A65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685925"/>
            <a:ext cx="1905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8" name="Picture 12">
            <a:extLst>
              <a:ext uri="{FF2B5EF4-FFF2-40B4-BE49-F238E27FC236}">
                <a16:creationId xmlns:a16="http://schemas.microsoft.com/office/drawing/2014/main" id="{49F75CCA-84A5-ECB3-46EE-7CA5A0A50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3322638"/>
            <a:ext cx="271462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29" name="Line 13">
            <a:extLst>
              <a:ext uri="{FF2B5EF4-FFF2-40B4-BE49-F238E27FC236}">
                <a16:creationId xmlns:a16="http://schemas.microsoft.com/office/drawing/2014/main" id="{1D8BFA9C-2B41-E89C-E3EA-18D150A739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27300" y="1870075"/>
            <a:ext cx="50800" cy="4325938"/>
          </a:xfrm>
          <a:prstGeom prst="line">
            <a:avLst/>
          </a:prstGeom>
          <a:noFill/>
          <a:ln w="666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30" name="Line 14">
            <a:extLst>
              <a:ext uri="{FF2B5EF4-FFF2-40B4-BE49-F238E27FC236}">
                <a16:creationId xmlns:a16="http://schemas.microsoft.com/office/drawing/2014/main" id="{5E2E8005-7C7C-0E6C-A51D-9F832D31DE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24638" y="2012950"/>
            <a:ext cx="50800" cy="4325938"/>
          </a:xfrm>
          <a:prstGeom prst="line">
            <a:avLst/>
          </a:prstGeom>
          <a:noFill/>
          <a:ln w="66675">
            <a:solidFill>
              <a:schemeClr val="bg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31" name="Line 15">
            <a:extLst>
              <a:ext uri="{FF2B5EF4-FFF2-40B4-BE49-F238E27FC236}">
                <a16:creationId xmlns:a16="http://schemas.microsoft.com/office/drawing/2014/main" id="{3263F285-9CF3-3D62-B38E-54FA0FC280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3200" y="2874963"/>
            <a:ext cx="1141413" cy="0"/>
          </a:xfrm>
          <a:prstGeom prst="line">
            <a:avLst/>
          </a:prstGeom>
          <a:noFill/>
          <a:ln w="6667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034" name="Rectangle 18">
            <a:extLst>
              <a:ext uri="{FF2B5EF4-FFF2-40B4-BE49-F238E27FC236}">
                <a16:creationId xmlns:a16="http://schemas.microsoft.com/office/drawing/2014/main" id="{D775D2A5-D384-F27F-62F3-E137D0F3D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>
                <a:solidFill>
                  <a:schemeClr val="bg1"/>
                </a:solidFill>
              </a:rPr>
              <a:t>CONCLUSIONS </a:t>
            </a:r>
            <a:br>
              <a:rPr lang="en-US" altLang="en-US" sz="4000" b="1">
                <a:solidFill>
                  <a:schemeClr val="bg1"/>
                </a:solidFill>
              </a:rPr>
            </a:br>
            <a:endParaRPr lang="en-US" alt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>
            <a:extLst>
              <a:ext uri="{FF2B5EF4-FFF2-40B4-BE49-F238E27FC236}">
                <a16:creationId xmlns:a16="http://schemas.microsoft.com/office/drawing/2014/main" id="{77E95AEE-01A9-582C-FC3F-D4E167758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46200"/>
            <a:ext cx="7772400" cy="41148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</a:rPr>
              <a:t>Townsend’s chipmunk and red-backed vole captures were associated with dead wood.  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Other species were more associated with thinning or a combination of dead wood and thinning.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Change in the understory vegetation was probably more important than dead wood as a determinant of abundance for creeping voles and deer mice.</a:t>
            </a:r>
          </a:p>
        </p:txBody>
      </p:sp>
      <p:sp>
        <p:nvSpPr>
          <p:cNvPr id="382980" name="Rectangle 4">
            <a:extLst>
              <a:ext uri="{FF2B5EF4-FFF2-40B4-BE49-F238E27FC236}">
                <a16:creationId xmlns:a16="http://schemas.microsoft.com/office/drawing/2014/main" id="{14B4683C-EDDA-9701-F9CC-7CE03CEC8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000" b="1">
                <a:solidFill>
                  <a:schemeClr val="bg1"/>
                </a:solidFill>
              </a:rPr>
              <a:t>CONCLUSIONS </a:t>
            </a:r>
            <a:br>
              <a:rPr lang="en-US" altLang="en-US" sz="4000" b="1">
                <a:solidFill>
                  <a:schemeClr val="bg1"/>
                </a:solidFill>
              </a:rPr>
            </a:br>
            <a:endParaRPr lang="en-US" alt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>
            <a:extLst>
              <a:ext uri="{FF2B5EF4-FFF2-40B4-BE49-F238E27FC236}">
                <a16:creationId xmlns:a16="http://schemas.microsoft.com/office/drawing/2014/main" id="{2E150CD5-7604-2784-F19C-80885DF07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45392A68-EF09-B069-5DAC-28D1633D9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"/>
            </a:pPr>
            <a:r>
              <a:rPr lang="en-US" altLang="en-US">
                <a:solidFill>
                  <a:schemeClr val="bg1"/>
                </a:solidFill>
              </a:rPr>
              <a:t>Recruited dead wood from thinning is small; larger pre-existing pieces are the most likely to be associated with small mammal abundance. 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en-US" altLang="en-US">
                <a:solidFill>
                  <a:schemeClr val="bg1"/>
                </a:solidFill>
              </a:rPr>
              <a:t>Care around pre-existing pieces is key to maintaining high levels of dead wood in these stands until large trees begin to die (or can be killed) decades into the future.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>
            <a:extLst>
              <a:ext uri="{FF2B5EF4-FFF2-40B4-BE49-F238E27FC236}">
                <a16:creationId xmlns:a16="http://schemas.microsoft.com/office/drawing/2014/main" id="{829115FE-E5F2-945C-05FA-5FE199CA8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93C03CCD-4BE0-FE9B-3779-D49B72447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"/>
            </a:pPr>
            <a:r>
              <a:rPr lang="en-US" altLang="en-US">
                <a:solidFill>
                  <a:schemeClr val="bg1"/>
                </a:solidFill>
              </a:rPr>
              <a:t>Monitoring of dead wood must be intensive, with 50-70 transects per sample area to capture means and variances in stands similar to the ones that we worked in. 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en-US" altLang="en-US">
                <a:solidFill>
                  <a:schemeClr val="bg1"/>
                </a:solidFill>
              </a:rPr>
              <a:t>New techniques should be explored to ensure that pieces measured at one time period can be accurately tracked into the future by different field crews. </a:t>
            </a:r>
          </a:p>
          <a:p>
            <a:pPr>
              <a:buFont typeface="Symbol" panose="05050102010706020507" pitchFamily="18" charset="2"/>
              <a:buChar char=""/>
            </a:pP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47ACF902-E9FB-000B-D47F-0BBDC4B94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2300" y="228600"/>
            <a:ext cx="77724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D3E62306-3EC5-9FC1-031A-5DAC13377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5000" y="1549400"/>
            <a:ext cx="82550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altLang="en-US" sz="2800" b="1">
                <a:solidFill>
                  <a:schemeClr val="bg1"/>
                </a:solidFill>
              </a:rPr>
              <a:t>Thinning had a marked and consistent negative effect on northern flying squirrels 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altLang="en-US" sz="2800" b="1">
                <a:solidFill>
                  <a:schemeClr val="bg1"/>
                </a:solidFill>
              </a:rPr>
              <a:t>NOTE: This is consistent with the Forest Ecosystems Studies findings. 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altLang="en-US" sz="2800" b="1">
                <a:solidFill>
                  <a:schemeClr val="bg1"/>
                </a:solidFill>
              </a:rPr>
              <a:t>Since this is a primary food source for northern spotted owls, thinned stands should be strategically placed within a matrix of unthinned stands. 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altLang="en-US" sz="2800" b="1">
                <a:solidFill>
                  <a:schemeClr val="bg1"/>
                </a:solidFill>
              </a:rPr>
              <a:t>We anticipate that flying squirrel populations will recover as the thinned stands close canopy and mature, unthinned stands will be an important bridge until that time.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endParaRPr lang="en-US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3" name="Picture 5">
            <a:extLst>
              <a:ext uri="{FF2B5EF4-FFF2-40B4-BE49-F238E27FC236}">
                <a16:creationId xmlns:a16="http://schemas.microsoft.com/office/drawing/2014/main" id="{5422B596-A7C8-CB01-AD00-0B48239E8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38" b="16667"/>
          <a:stretch>
            <a:fillRect/>
          </a:stretch>
        </p:blipFill>
        <p:spPr bwMode="auto">
          <a:xfrm>
            <a:off x="0" y="0"/>
            <a:ext cx="6510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1174" name="Picture 6">
            <a:extLst>
              <a:ext uri="{FF2B5EF4-FFF2-40B4-BE49-F238E27FC236}">
                <a16:creationId xmlns:a16="http://schemas.microsoft.com/office/drawing/2014/main" id="{E848DB2D-A507-B194-41C0-B8941FFE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t="4440" r="5675" b="4156"/>
          <a:stretch>
            <a:fillRect/>
          </a:stretch>
        </p:blipFill>
        <p:spPr bwMode="auto">
          <a:xfrm>
            <a:off x="5551488" y="3000375"/>
            <a:ext cx="3059112" cy="307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1175" name="Line 7">
            <a:extLst>
              <a:ext uri="{FF2B5EF4-FFF2-40B4-BE49-F238E27FC236}">
                <a16:creationId xmlns:a16="http://schemas.microsoft.com/office/drawing/2014/main" id="{2CAE9896-B373-FA21-D2A7-FB44E26690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663" y="2270125"/>
            <a:ext cx="2592387" cy="1263650"/>
          </a:xfrm>
          <a:prstGeom prst="line">
            <a:avLst/>
          </a:prstGeom>
          <a:noFill/>
          <a:ln w="952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1176" name="Line 8">
            <a:extLst>
              <a:ext uri="{FF2B5EF4-FFF2-40B4-BE49-F238E27FC236}">
                <a16:creationId xmlns:a16="http://schemas.microsoft.com/office/drawing/2014/main" id="{B494B00F-4C35-344E-A607-293F1D25D7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3721100"/>
            <a:ext cx="1257300" cy="153670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D12F5243-B55B-50E7-4B28-912D04DD2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Recommendations</a:t>
            </a:r>
          </a:p>
        </p:txBody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1B8209D8-5513-3561-1EE7-E1C951D6F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"/>
            </a:pPr>
            <a:r>
              <a:rPr lang="en-US" altLang="en-US" sz="2800" b="1">
                <a:solidFill>
                  <a:schemeClr val="bg1"/>
                </a:solidFill>
              </a:rPr>
              <a:t>Monitoring of small mammals should continue on 10-year intervals to assess when populations of flying squirrels begin recovering in the thinned stands. </a:t>
            </a:r>
          </a:p>
          <a:p>
            <a:pPr>
              <a:buFont typeface="Symbol" panose="05050102010706020507" pitchFamily="18" charset="2"/>
              <a:buChar char=""/>
            </a:pPr>
            <a:r>
              <a:rPr lang="en-US" altLang="en-US" sz="2800" b="1">
                <a:solidFill>
                  <a:schemeClr val="bg1"/>
                </a:solidFill>
              </a:rPr>
              <a:t>At the community level, it would be informative to know when, and if, the mammal community in these young stands approximates the community composition and structure in old-growth stands.</a:t>
            </a:r>
            <a:r>
              <a:rPr lang="en-US" altLang="en-US" sz="2800">
                <a:solidFill>
                  <a:schemeClr val="bg1"/>
                </a:solidFill>
              </a:rPr>
              <a:t>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>
            <a:extLst>
              <a:ext uri="{FF2B5EF4-FFF2-40B4-BE49-F238E27FC236}">
                <a16:creationId xmlns:a16="http://schemas.microsoft.com/office/drawing/2014/main" id="{C7FD216E-3252-EC49-37D1-9C84B9DF6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Sampling Dead Wood</a:t>
            </a:r>
          </a:p>
        </p:txBody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56BCF1D0-FE2A-82B4-36D7-9CD24260F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bg1"/>
                </a:solidFill>
              </a:rPr>
              <a:t>Sampled dead wood in 1996/97 and 2006 using line intercept transect sampling at fixed plots. 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1996/97 = pre-existing wood &amp; recruited wood</a:t>
            </a:r>
          </a:p>
        </p:txBody>
      </p:sp>
      <p:pic>
        <p:nvPicPr>
          <p:cNvPr id="366597" name="Picture 5">
            <a:extLst>
              <a:ext uri="{FF2B5EF4-FFF2-40B4-BE49-F238E27FC236}">
                <a16:creationId xmlns:a16="http://schemas.microsoft.com/office/drawing/2014/main" id="{CF602136-1C2B-FA4A-3972-CF0C106E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4381500"/>
            <a:ext cx="4800600" cy="226695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2" name="Picture 2">
            <a:extLst>
              <a:ext uri="{FF2B5EF4-FFF2-40B4-BE49-F238E27FC236}">
                <a16:creationId xmlns:a16="http://schemas.microsoft.com/office/drawing/2014/main" id="{72C62BC1-950B-4EDB-9FF0-6F49FC30F70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0"/>
            <a:ext cx="4633912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23" name="Rectangle 3">
            <a:extLst>
              <a:ext uri="{FF2B5EF4-FFF2-40B4-BE49-F238E27FC236}">
                <a16:creationId xmlns:a16="http://schemas.microsoft.com/office/drawing/2014/main" id="{7DA26F45-9347-0E23-9F81-06AD1D0DC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190500"/>
            <a:ext cx="6908800" cy="1104900"/>
          </a:xfrm>
          <a:noFill/>
          <a:ln/>
        </p:spPr>
        <p:txBody>
          <a:bodyPr lIns="90488" tIns="44450" rIns="90488" bIns="44450" anchor="b"/>
          <a:lstStyle/>
          <a:p>
            <a:r>
              <a:rPr lang="en-US" altLang="en-US">
                <a:solidFill>
                  <a:srgbClr val="FFFF00"/>
                </a:solidFill>
              </a:rPr>
              <a:t>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034" name="Group 418">
            <a:extLst>
              <a:ext uri="{FF2B5EF4-FFF2-40B4-BE49-F238E27FC236}">
                <a16:creationId xmlns:a16="http://schemas.microsoft.com/office/drawing/2014/main" id="{AF0203C4-C8CD-770D-5268-51EAE6ACB4E2}"/>
              </a:ext>
            </a:extLst>
          </p:cNvPr>
          <p:cNvGraphicFramePr>
            <a:graphicFrameLocks noGrp="1"/>
          </p:cNvGraphicFramePr>
          <p:nvPr/>
        </p:nvGraphicFramePr>
        <p:xfrm>
          <a:off x="2063750" y="0"/>
          <a:ext cx="5068888" cy="6858000"/>
        </p:xfrm>
        <a:graphic>
          <a:graphicData uri="http://schemas.openxmlformats.org/drawingml/2006/table">
            <a:tbl>
              <a:tblPr/>
              <a:tblGrid>
                <a:gridCol w="566738">
                  <a:extLst>
                    <a:ext uri="{9D8B030D-6E8A-4147-A177-3AD203B41FA5}">
                      <a16:colId xmlns:a16="http://schemas.microsoft.com/office/drawing/2014/main" val="2905099941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329077117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1924417303"/>
                    </a:ext>
                  </a:extLst>
                </a:gridCol>
                <a:gridCol w="855662">
                  <a:extLst>
                    <a:ext uri="{9D8B030D-6E8A-4147-A177-3AD203B41FA5}">
                      <a16:colId xmlns:a16="http://schemas.microsoft.com/office/drawing/2014/main" val="2002755733"/>
                    </a:ext>
                  </a:extLst>
                </a:gridCol>
                <a:gridCol w="785813">
                  <a:extLst>
                    <a:ext uri="{9D8B030D-6E8A-4147-A177-3AD203B41FA5}">
                      <a16:colId xmlns:a16="http://schemas.microsoft.com/office/drawing/2014/main" val="736686494"/>
                    </a:ext>
                  </a:extLst>
                </a:gridCol>
              </a:tblGrid>
              <a:tr h="54610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TAC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Transects / TAC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033365"/>
                  </a:ext>
                </a:extLst>
              </a:tr>
              <a:tr h="5445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1996/97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247826"/>
                  </a:ext>
                </a:extLst>
              </a:tr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Cougar Reservoir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943460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Cougar Reservoir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194984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Cougar Reservoir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Light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128611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Cougar Reservoir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Gaps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359407"/>
                  </a:ext>
                </a:extLst>
              </a:tr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 Creek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090638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 Creek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766390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 Creek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Light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466334"/>
                  </a:ext>
                </a:extLst>
              </a:tr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Mill Creek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Gaps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638557"/>
                  </a:ext>
                </a:extLst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Christy Flats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526743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Christy Flats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41592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Christy Flats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Light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089562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Christy Flats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Gaps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039445"/>
                  </a:ext>
                </a:extLst>
              </a:tr>
              <a:tr h="347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Sidewalk Creek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573848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Sidewalk Creek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090585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Sidewalk Creek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Light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955940"/>
                  </a:ext>
                </a:extLst>
              </a:tr>
              <a:tr h="349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Sidewalk Creek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Gaps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812500"/>
                  </a:ext>
                </a:extLst>
              </a:tr>
              <a:tr h="33020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number of transects: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45029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820" name="Group 180">
            <a:extLst>
              <a:ext uri="{FF2B5EF4-FFF2-40B4-BE49-F238E27FC236}">
                <a16:creationId xmlns:a16="http://schemas.microsoft.com/office/drawing/2014/main" id="{7568A98A-DBF3-4E6C-D2AB-A9B49EFF9C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1925" y="2971800"/>
          <a:ext cx="8842375" cy="1716088"/>
        </p:xfrm>
        <a:graphic>
          <a:graphicData uri="http://schemas.openxmlformats.org/drawingml/2006/table">
            <a:tbl>
              <a:tblPr/>
              <a:tblGrid>
                <a:gridCol w="1857375">
                  <a:extLst>
                    <a:ext uri="{9D8B030D-6E8A-4147-A177-3AD203B41FA5}">
                      <a16:colId xmlns:a16="http://schemas.microsoft.com/office/drawing/2014/main" val="2109890112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490136778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1325099089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317398839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245834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12730351"/>
                    </a:ext>
                  </a:extLst>
                </a:gridCol>
              </a:tblGrid>
              <a:tr h="3476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CWD Characteristic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Control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Light thin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Thin with gaps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Heavy thin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13032"/>
                  </a:ext>
                </a:extLst>
              </a:tr>
              <a:tr h="5651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Pre-existing piece volume(m3/ha)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425 (131) 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402.3 (131.8)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380.6 (95.3)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370.0 (54.4)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0.8912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169444"/>
                  </a:ext>
                </a:extLst>
              </a:tr>
              <a:tr h="3476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New piece volume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4.8 (9.50)B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28.5 (19.0)AB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36.4 (10.6)A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22.8 (7.0)AB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0.0211</a:t>
                      </a: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99434"/>
                  </a:ext>
                </a:extLst>
              </a:tr>
              <a:tr h="3476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Total piece volume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429.7 (133.3)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430.8 (126.1)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417.0 (84.8)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392.8 (57.0)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0.9507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599781"/>
                  </a:ext>
                </a:extLst>
              </a:tr>
            </a:tbl>
          </a:graphicData>
        </a:graphic>
      </p:graphicFrame>
      <p:sp>
        <p:nvSpPr>
          <p:cNvPr id="368814" name="Text Box 174">
            <a:extLst>
              <a:ext uri="{FF2B5EF4-FFF2-40B4-BE49-F238E27FC236}">
                <a16:creationId xmlns:a16="http://schemas.microsoft.com/office/drawing/2014/main" id="{B42620B1-6E36-F160-1177-58A22519A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263" y="1519238"/>
            <a:ext cx="7321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chemeClr val="bg1"/>
                </a:solidFill>
              </a:rPr>
              <a:t>Thinning added 5-10% more dead wood volume, but the dead wood volume was dominated by pre-existing pieces</a:t>
            </a:r>
            <a:r>
              <a:rPr lang="en-US" altLang="en-US" b="1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>
            <a:extLst>
              <a:ext uri="{FF2B5EF4-FFF2-40B4-BE49-F238E27FC236}">
                <a16:creationId xmlns:a16="http://schemas.microsoft.com/office/drawing/2014/main" id="{72058D02-A3D4-6ECF-282D-0AF1CDE23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How many samples are needed to estimate dead wood volume?</a:t>
            </a:r>
          </a:p>
        </p:txBody>
      </p:sp>
      <p:pic>
        <p:nvPicPr>
          <p:cNvPr id="370692" name="Picture 4">
            <a:extLst>
              <a:ext uri="{FF2B5EF4-FFF2-40B4-BE49-F238E27FC236}">
                <a16:creationId xmlns:a16="http://schemas.microsoft.com/office/drawing/2014/main" id="{5B885800-EA18-7361-FDD2-EFBA5ACFA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893888"/>
            <a:ext cx="5495925" cy="2295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693" name="Picture 5">
            <a:extLst>
              <a:ext uri="{FF2B5EF4-FFF2-40B4-BE49-F238E27FC236}">
                <a16:creationId xmlns:a16="http://schemas.microsoft.com/office/drawing/2014/main" id="{1F7BD25C-4984-1B6F-8B1C-5989CAB4A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291013"/>
            <a:ext cx="5505450" cy="2295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12F35613-B00C-0D54-EEB1-210461034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Small Mammals sampled during fall 2007 and 2008</a:t>
            </a:r>
          </a:p>
        </p:txBody>
      </p:sp>
      <p:sp>
        <p:nvSpPr>
          <p:cNvPr id="377860" name="Rectangle 4">
            <a:extLst>
              <a:ext uri="{FF2B5EF4-FFF2-40B4-BE49-F238E27FC236}">
                <a16:creationId xmlns:a16="http://schemas.microsoft.com/office/drawing/2014/main" id="{554EE687-927E-6DD3-9F53-E3FEA0AED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1785938"/>
            <a:ext cx="8555038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/>
          <a:p>
            <a:pPr>
              <a:buFontTx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50 Sherman live traps in variable-length transects, 20-m spacing</a:t>
            </a:r>
          </a:p>
          <a:p>
            <a:endParaRPr lang="en-US" altLang="en-US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25 Tomahawk live traps set on the ground at alternating stations</a:t>
            </a:r>
          </a:p>
          <a:p>
            <a:r>
              <a:rPr lang="en-US" altLang="en-US" b="1">
                <a:solidFill>
                  <a:schemeClr val="bg1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25 Tomahawk live traps attached to tree boles at alternating stations </a:t>
            </a:r>
          </a:p>
          <a:p>
            <a:pPr eaLnBrk="0" hangingPunct="0"/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377862" name="Picture 6">
            <a:extLst>
              <a:ext uri="{FF2B5EF4-FFF2-40B4-BE49-F238E27FC236}">
                <a16:creationId xmlns:a16="http://schemas.microsoft.com/office/drawing/2014/main" id="{1A196F96-1FD7-1279-B6C7-A09E3624B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667250"/>
            <a:ext cx="2132012" cy="15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3" name="Picture 7">
            <a:extLst>
              <a:ext uri="{FF2B5EF4-FFF2-40B4-BE49-F238E27FC236}">
                <a16:creationId xmlns:a16="http://schemas.microsoft.com/office/drawing/2014/main" id="{D3B12AE0-F73B-9C7D-F5A5-61E96982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4821238"/>
            <a:ext cx="1863725" cy="13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6" name="Picture 4">
            <a:extLst>
              <a:ext uri="{FF2B5EF4-FFF2-40B4-BE49-F238E27FC236}">
                <a16:creationId xmlns:a16="http://schemas.microsoft.com/office/drawing/2014/main" id="{BAAE7EA3-020C-8A9C-3A86-758FB277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200000">
            <a:off x="1185862" y="-1100137"/>
            <a:ext cx="6772275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4" name="Rectangle 4">
            <a:extLst>
              <a:ext uri="{FF2B5EF4-FFF2-40B4-BE49-F238E27FC236}">
                <a16:creationId xmlns:a16="http://schemas.microsoft.com/office/drawing/2014/main" id="{D32F94A0-EA03-B050-BF96-DF9BDAE1C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955675"/>
            <a:ext cx="654685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Trapping at each site occurred over a 4-day period during mid September through mid November. </a:t>
            </a:r>
          </a:p>
          <a:p>
            <a:pPr>
              <a:buFontTx/>
              <a:buChar char="•"/>
            </a:pPr>
            <a:endParaRPr lang="en-US" altLang="en-US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Traps were baited with rolled oats, peanut butter and sunflower seeds </a:t>
            </a:r>
          </a:p>
          <a:p>
            <a:pPr>
              <a:buFontTx/>
              <a:buChar char="•"/>
            </a:pPr>
            <a:endParaRPr lang="en-US" altLang="en-US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Cotton batting was placed in all traps to provide thermal cover for captured mammals. </a:t>
            </a:r>
          </a:p>
          <a:p>
            <a:pPr>
              <a:buFontTx/>
              <a:buChar char="•"/>
            </a:pPr>
            <a:endParaRPr lang="en-US" altLang="en-US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Two grids in each block were sampled simultaneously and the other two grids in the same block were sampled in the following week. </a:t>
            </a:r>
          </a:p>
          <a:p>
            <a:pPr>
              <a:buFontTx/>
              <a:buChar char="•"/>
            </a:pPr>
            <a:endParaRPr lang="en-US" altLang="en-US" b="1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altLang="en-US" b="1">
                <a:solidFill>
                  <a:schemeClr val="bg1"/>
                </a:solidFill>
              </a:rPr>
              <a:t>The order for sampling grids within blocks was random and blocks were sampled sequentially.  </a:t>
            </a:r>
          </a:p>
        </p:txBody>
      </p:sp>
      <p:sp>
        <p:nvSpPr>
          <p:cNvPr id="378885" name="Text Box 5">
            <a:extLst>
              <a:ext uri="{FF2B5EF4-FFF2-40B4-BE49-F238E27FC236}">
                <a16:creationId xmlns:a16="http://schemas.microsoft.com/office/drawing/2014/main" id="{34AF046C-DF5C-5D3C-CFAD-D0CB19EA7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63513"/>
            <a:ext cx="398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>
                <a:solidFill>
                  <a:schemeClr val="bg1"/>
                </a:solidFill>
              </a:rPr>
              <a:t>Trapping Protocols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8015</TotalTime>
  <Words>1101</Words>
  <Application>Microsoft Office PowerPoint</Application>
  <PresentationFormat>On-screen Show (4:3)</PresentationFormat>
  <Paragraphs>351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Times New Roman</vt:lpstr>
      <vt:lpstr>Courier New</vt:lpstr>
      <vt:lpstr>Arial</vt:lpstr>
      <vt:lpstr>Symbol</vt:lpstr>
      <vt:lpstr>Default Design</vt:lpstr>
      <vt:lpstr>The Young Stand Thinning and Diversity Study</vt:lpstr>
      <vt:lpstr>PowerPoint Presentation</vt:lpstr>
      <vt:lpstr>Sampling Dead Wood</vt:lpstr>
      <vt:lpstr>PowerPoint Presentation</vt:lpstr>
      <vt:lpstr>PowerPoint Presentation</vt:lpstr>
      <vt:lpstr>How many samples are needed to estimate dead wood volume?</vt:lpstr>
      <vt:lpstr>Small Mammals sampled during fall 2007 and 2008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 </vt:lpstr>
      <vt:lpstr>Recommendations</vt:lpstr>
      <vt:lpstr>Recommendations</vt:lpstr>
      <vt:lpstr>Recommendations</vt:lpstr>
      <vt:lpstr>PowerPoint Presentation</vt:lpstr>
      <vt:lpstr>Recommendations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Indicators of Biological Diversity</dc:title>
  <dc:creator>Tom Spies</dc:creator>
  <cp:lastModifiedBy>Lum-Naihe, Christof Jurh duk - FS, AZ</cp:lastModifiedBy>
  <cp:revision>41</cp:revision>
  <dcterms:created xsi:type="dcterms:W3CDTF">2000-10-28T17:35:25Z</dcterms:created>
  <dcterms:modified xsi:type="dcterms:W3CDTF">2025-08-04T18:34:57Z</dcterms:modified>
</cp:coreProperties>
</file>