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36"/>
  </p:notesMasterIdLst>
  <p:handoutMasterIdLst>
    <p:handoutMasterId r:id="rId37"/>
  </p:handoutMasterIdLst>
  <p:sldIdLst>
    <p:sldId id="373" r:id="rId2"/>
    <p:sldId id="434" r:id="rId3"/>
    <p:sldId id="418" r:id="rId4"/>
    <p:sldId id="420" r:id="rId5"/>
    <p:sldId id="421" r:id="rId6"/>
    <p:sldId id="436" r:id="rId7"/>
    <p:sldId id="375" r:id="rId8"/>
    <p:sldId id="437" r:id="rId9"/>
    <p:sldId id="416" r:id="rId10"/>
    <p:sldId id="422" r:id="rId11"/>
    <p:sldId id="410" r:id="rId12"/>
    <p:sldId id="411" r:id="rId13"/>
    <p:sldId id="378" r:id="rId14"/>
    <p:sldId id="374" r:id="rId15"/>
    <p:sldId id="379" r:id="rId16"/>
    <p:sldId id="377" r:id="rId17"/>
    <p:sldId id="387" r:id="rId18"/>
    <p:sldId id="409" r:id="rId19"/>
    <p:sldId id="433" r:id="rId20"/>
    <p:sldId id="397" r:id="rId21"/>
    <p:sldId id="399" r:id="rId22"/>
    <p:sldId id="400" r:id="rId23"/>
    <p:sldId id="408" r:id="rId24"/>
    <p:sldId id="414" r:id="rId25"/>
    <p:sldId id="428" r:id="rId26"/>
    <p:sldId id="426" r:id="rId27"/>
    <p:sldId id="427" r:id="rId28"/>
    <p:sldId id="429" r:id="rId29"/>
    <p:sldId id="432" r:id="rId30"/>
    <p:sldId id="438" r:id="rId31"/>
    <p:sldId id="423" r:id="rId32"/>
    <p:sldId id="424" r:id="rId33"/>
    <p:sldId id="435" r:id="rId34"/>
    <p:sldId id="439" r:id="rId35"/>
  </p:sldIdLst>
  <p:sldSz cx="9144000" cy="6858000" type="screen4x3"/>
  <p:notesSz cx="6858000" cy="9144000"/>
  <p:defaultTextStyle>
    <a:defPPr>
      <a:defRPr lang="en-US"/>
    </a:defPPr>
    <a:lvl1pPr algn="l" rtl="0" eaLnBrk="0" fontAlgn="base" hangingPunct="0">
      <a:spcBef>
        <a:spcPct val="0"/>
      </a:spcBef>
      <a:spcAft>
        <a:spcPct val="0"/>
      </a:spcAft>
      <a:defRPr sz="32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32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2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2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200" b="1" kern="1200">
        <a:solidFill>
          <a:schemeClr val="tx1"/>
        </a:solidFill>
        <a:latin typeface="Arial" panose="020B0604020202020204" pitchFamily="34" charset="0"/>
        <a:ea typeface="+mn-ea"/>
        <a:cs typeface="+mn-cs"/>
      </a:defRPr>
    </a:lvl5pPr>
    <a:lvl6pPr marL="2286000" algn="l" defTabSz="914400" rtl="0" eaLnBrk="1" latinLnBrk="0" hangingPunct="1">
      <a:defRPr sz="3200" b="1" kern="1200">
        <a:solidFill>
          <a:schemeClr val="tx1"/>
        </a:solidFill>
        <a:latin typeface="Arial" panose="020B0604020202020204" pitchFamily="34" charset="0"/>
        <a:ea typeface="+mn-ea"/>
        <a:cs typeface="+mn-cs"/>
      </a:defRPr>
    </a:lvl6pPr>
    <a:lvl7pPr marL="2743200" algn="l" defTabSz="914400" rtl="0" eaLnBrk="1" latinLnBrk="0" hangingPunct="1">
      <a:defRPr sz="3200" b="1" kern="1200">
        <a:solidFill>
          <a:schemeClr val="tx1"/>
        </a:solidFill>
        <a:latin typeface="Arial" panose="020B0604020202020204" pitchFamily="34" charset="0"/>
        <a:ea typeface="+mn-ea"/>
        <a:cs typeface="+mn-cs"/>
      </a:defRPr>
    </a:lvl7pPr>
    <a:lvl8pPr marL="3200400" algn="l" defTabSz="914400" rtl="0" eaLnBrk="1" latinLnBrk="0" hangingPunct="1">
      <a:defRPr sz="3200" b="1" kern="1200">
        <a:solidFill>
          <a:schemeClr val="tx1"/>
        </a:solidFill>
        <a:latin typeface="Arial" panose="020B0604020202020204" pitchFamily="34" charset="0"/>
        <a:ea typeface="+mn-ea"/>
        <a:cs typeface="+mn-cs"/>
      </a:defRPr>
    </a:lvl8pPr>
    <a:lvl9pPr marL="3657600" algn="l" defTabSz="914400" rtl="0" eaLnBrk="1" latinLnBrk="0" hangingPunct="1">
      <a:defRPr sz="32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laus J. Puettmann"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CCFFFF"/>
    <a:srgbClr val="CCECFF"/>
    <a:srgbClr val="FF0000"/>
    <a:srgbClr val="4C03DD"/>
    <a:srgbClr val="FFFFFF"/>
    <a:srgbClr val="E6FE0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62" autoAdjust="0"/>
    <p:restoredTop sz="69811" autoAdjust="0"/>
  </p:normalViewPr>
  <p:slideViewPr>
    <p:cSldViewPr>
      <p:cViewPr varScale="1">
        <p:scale>
          <a:sx n="51" d="100"/>
          <a:sy n="51" d="100"/>
        </p:scale>
        <p:origin x="1896"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927AD3B3-4FE5-2EB4-2415-367FD43C389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a:lvl1pPr>
          </a:lstStyle>
          <a:p>
            <a:endParaRPr lang="en-US" altLang="en-US"/>
          </a:p>
        </p:txBody>
      </p:sp>
      <p:sp>
        <p:nvSpPr>
          <p:cNvPr id="264195" name="Rectangle 3">
            <a:extLst>
              <a:ext uri="{FF2B5EF4-FFF2-40B4-BE49-F238E27FC236}">
                <a16:creationId xmlns:a16="http://schemas.microsoft.com/office/drawing/2014/main" id="{781B0C43-9965-04B6-EDDD-30BAC7FF9E3E}"/>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vl1pPr>
          </a:lstStyle>
          <a:p>
            <a:endParaRPr lang="en-US" altLang="en-US"/>
          </a:p>
        </p:txBody>
      </p:sp>
      <p:sp>
        <p:nvSpPr>
          <p:cNvPr id="264196" name="Rectangle 4">
            <a:extLst>
              <a:ext uri="{FF2B5EF4-FFF2-40B4-BE49-F238E27FC236}">
                <a16:creationId xmlns:a16="http://schemas.microsoft.com/office/drawing/2014/main" id="{B9C6025A-72DF-247B-410A-DF03338A33C6}"/>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lvl1pPr>
          </a:lstStyle>
          <a:p>
            <a:endParaRPr lang="en-US" altLang="en-US"/>
          </a:p>
        </p:txBody>
      </p:sp>
      <p:sp>
        <p:nvSpPr>
          <p:cNvPr id="264197" name="Rectangle 5">
            <a:extLst>
              <a:ext uri="{FF2B5EF4-FFF2-40B4-BE49-F238E27FC236}">
                <a16:creationId xmlns:a16="http://schemas.microsoft.com/office/drawing/2014/main" id="{BE9EB34D-CE68-47F1-BD03-8E518F08CEFA}"/>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vl1pPr>
          </a:lstStyle>
          <a:p>
            <a:fld id="{6A36BDA1-8A1C-4440-8815-24C36DFA2BEF}"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76CF1F7B-D663-02BA-7983-E528C40AAFB6}"/>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a:lvl1pPr>
          </a:lstStyle>
          <a:p>
            <a:endParaRPr lang="en-US" altLang="en-US"/>
          </a:p>
        </p:txBody>
      </p:sp>
      <p:sp>
        <p:nvSpPr>
          <p:cNvPr id="59395" name="Rectangle 3">
            <a:extLst>
              <a:ext uri="{FF2B5EF4-FFF2-40B4-BE49-F238E27FC236}">
                <a16:creationId xmlns:a16="http://schemas.microsoft.com/office/drawing/2014/main" id="{8B490DF4-C787-C398-842A-E91ED499BBA7}"/>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vl1pPr>
          </a:lstStyle>
          <a:p>
            <a:endParaRPr lang="en-US" altLang="en-US"/>
          </a:p>
        </p:txBody>
      </p:sp>
      <p:sp>
        <p:nvSpPr>
          <p:cNvPr id="59396" name="Rectangle 4">
            <a:extLst>
              <a:ext uri="{FF2B5EF4-FFF2-40B4-BE49-F238E27FC236}">
                <a16:creationId xmlns:a16="http://schemas.microsoft.com/office/drawing/2014/main" id="{C5039006-F0AA-7396-177E-89B21BDEF277}"/>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9397" name="Rectangle 5">
            <a:extLst>
              <a:ext uri="{FF2B5EF4-FFF2-40B4-BE49-F238E27FC236}">
                <a16:creationId xmlns:a16="http://schemas.microsoft.com/office/drawing/2014/main" id="{94CA3CC6-488A-C01E-6873-BDDDC760B320}"/>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9398" name="Rectangle 6">
            <a:extLst>
              <a:ext uri="{FF2B5EF4-FFF2-40B4-BE49-F238E27FC236}">
                <a16:creationId xmlns:a16="http://schemas.microsoft.com/office/drawing/2014/main" id="{8ED8B969-58E0-4288-81B8-8E680F7FC887}"/>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lvl1pPr>
          </a:lstStyle>
          <a:p>
            <a:endParaRPr lang="en-US" altLang="en-US"/>
          </a:p>
        </p:txBody>
      </p:sp>
      <p:sp>
        <p:nvSpPr>
          <p:cNvPr id="59399" name="Rectangle 7">
            <a:extLst>
              <a:ext uri="{FF2B5EF4-FFF2-40B4-BE49-F238E27FC236}">
                <a16:creationId xmlns:a16="http://schemas.microsoft.com/office/drawing/2014/main" id="{C44077BD-7497-4774-8F14-C48C467D1428}"/>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vl1pPr>
          </a:lstStyle>
          <a:p>
            <a:fld id="{171644F4-6076-43FC-86E5-F73A6C9D206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_anchor_1','_com_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A8E717E-A2EE-E529-2FD9-D042269E3E86}"/>
              </a:ext>
            </a:extLst>
          </p:cNvPr>
          <p:cNvSpPr>
            <a:spLocks noGrp="1" noChangeArrowheads="1"/>
          </p:cNvSpPr>
          <p:nvPr>
            <p:ph type="sldNum" sz="quarter" idx="5"/>
          </p:nvPr>
        </p:nvSpPr>
        <p:spPr>
          <a:ln/>
        </p:spPr>
        <p:txBody>
          <a:bodyPr/>
          <a:lstStyle/>
          <a:p>
            <a:fld id="{0670CB60-ED31-48CC-B0AA-7C7483286B7B}" type="slidenum">
              <a:rPr lang="en-US" altLang="en-US"/>
              <a:pPr/>
              <a:t>1</a:t>
            </a:fld>
            <a:endParaRPr lang="en-US" altLang="en-US"/>
          </a:p>
        </p:txBody>
      </p:sp>
      <p:sp>
        <p:nvSpPr>
          <p:cNvPr id="285698" name="Rectangle 2">
            <a:extLst>
              <a:ext uri="{FF2B5EF4-FFF2-40B4-BE49-F238E27FC236}">
                <a16:creationId xmlns:a16="http://schemas.microsoft.com/office/drawing/2014/main" id="{9E306A81-A35C-AFE8-2437-6E2A7613D0AA}"/>
              </a:ext>
            </a:extLst>
          </p:cNvPr>
          <p:cNvSpPr>
            <a:spLocks noRot="1" noChangeArrowheads="1" noTextEdit="1"/>
          </p:cNvSpPr>
          <p:nvPr>
            <p:ph type="sldImg"/>
          </p:nvPr>
        </p:nvSpPr>
        <p:spPr>
          <a:ln/>
        </p:spPr>
      </p:sp>
      <p:sp>
        <p:nvSpPr>
          <p:cNvPr id="285699" name="Rectangle 3">
            <a:extLst>
              <a:ext uri="{FF2B5EF4-FFF2-40B4-BE49-F238E27FC236}">
                <a16:creationId xmlns:a16="http://schemas.microsoft.com/office/drawing/2014/main" id="{2E7C9EDD-3D5E-76CC-95F6-15D638B28C6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1C6B053-EB60-E3A8-0BA9-323D23CAC3D5}"/>
              </a:ext>
            </a:extLst>
          </p:cNvPr>
          <p:cNvSpPr>
            <a:spLocks noGrp="1" noChangeArrowheads="1"/>
          </p:cNvSpPr>
          <p:nvPr>
            <p:ph type="sldNum" sz="quarter" idx="5"/>
          </p:nvPr>
        </p:nvSpPr>
        <p:spPr>
          <a:ln/>
        </p:spPr>
        <p:txBody>
          <a:bodyPr/>
          <a:lstStyle/>
          <a:p>
            <a:fld id="{B4CD6A77-AF7B-4490-BDAB-77A12CCB1483}" type="slidenum">
              <a:rPr lang="en-US" altLang="en-US"/>
              <a:pPr/>
              <a:t>21</a:t>
            </a:fld>
            <a:endParaRPr lang="en-US" altLang="en-US"/>
          </a:p>
        </p:txBody>
      </p:sp>
      <p:sp>
        <p:nvSpPr>
          <p:cNvPr id="359426" name="Rectangle 2">
            <a:extLst>
              <a:ext uri="{FF2B5EF4-FFF2-40B4-BE49-F238E27FC236}">
                <a16:creationId xmlns:a16="http://schemas.microsoft.com/office/drawing/2014/main" id="{26950A00-018B-5130-12EC-4566E1E0702D}"/>
              </a:ext>
            </a:extLst>
          </p:cNvPr>
          <p:cNvSpPr>
            <a:spLocks noRot="1" noChangeArrowheads="1" noTextEdit="1"/>
          </p:cNvSpPr>
          <p:nvPr>
            <p:ph type="sldImg"/>
          </p:nvPr>
        </p:nvSpPr>
        <p:spPr>
          <a:ln/>
        </p:spPr>
      </p:sp>
      <p:sp>
        <p:nvSpPr>
          <p:cNvPr id="359427" name="Rectangle 3">
            <a:extLst>
              <a:ext uri="{FF2B5EF4-FFF2-40B4-BE49-F238E27FC236}">
                <a16:creationId xmlns:a16="http://schemas.microsoft.com/office/drawing/2014/main" id="{A0CEFEBA-B933-463F-5F10-D2596C5BDF6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C9A0D11-16BA-DF47-0D4F-665914956002}"/>
              </a:ext>
            </a:extLst>
          </p:cNvPr>
          <p:cNvSpPr>
            <a:spLocks noGrp="1" noChangeArrowheads="1"/>
          </p:cNvSpPr>
          <p:nvPr>
            <p:ph type="sldNum" sz="quarter" idx="5"/>
          </p:nvPr>
        </p:nvSpPr>
        <p:spPr>
          <a:ln/>
        </p:spPr>
        <p:txBody>
          <a:bodyPr/>
          <a:lstStyle/>
          <a:p>
            <a:fld id="{68F53A24-E371-4E88-B987-18EAF2E8746D}" type="slidenum">
              <a:rPr lang="en-US" altLang="en-US"/>
              <a:pPr/>
              <a:t>22</a:t>
            </a:fld>
            <a:endParaRPr lang="en-US" altLang="en-US"/>
          </a:p>
        </p:txBody>
      </p:sp>
      <p:sp>
        <p:nvSpPr>
          <p:cNvPr id="361474" name="Rectangle 2">
            <a:extLst>
              <a:ext uri="{FF2B5EF4-FFF2-40B4-BE49-F238E27FC236}">
                <a16:creationId xmlns:a16="http://schemas.microsoft.com/office/drawing/2014/main" id="{00285700-9F50-19CF-593B-436E837A1E69}"/>
              </a:ext>
            </a:extLst>
          </p:cNvPr>
          <p:cNvSpPr>
            <a:spLocks noRot="1" noChangeArrowheads="1" noTextEdit="1"/>
          </p:cNvSpPr>
          <p:nvPr>
            <p:ph type="sldImg"/>
          </p:nvPr>
        </p:nvSpPr>
        <p:spPr>
          <a:ln/>
        </p:spPr>
      </p:sp>
      <p:sp>
        <p:nvSpPr>
          <p:cNvPr id="361475" name="Rectangle 3">
            <a:extLst>
              <a:ext uri="{FF2B5EF4-FFF2-40B4-BE49-F238E27FC236}">
                <a16:creationId xmlns:a16="http://schemas.microsoft.com/office/drawing/2014/main" id="{A5D32624-B26E-1603-1D9B-D69F47D4E489}"/>
              </a:ext>
            </a:extLst>
          </p:cNvPr>
          <p:cNvSpPr>
            <a:spLocks noGrp="1" noChangeArrowheads="1"/>
          </p:cNvSpPr>
          <p:nvPr>
            <p:ph type="body" idx="1"/>
          </p:nvPr>
        </p:nvSpPr>
        <p:spPr/>
        <p:txBody>
          <a:bodyPr/>
          <a:lstStyle/>
          <a:p>
            <a:r>
              <a:rPr lang="en-US" altLang="en-US"/>
              <a:t>Gaps are creating heterogeneity in understory vegetation communities – Are patterns similar for other life-forms?</a:t>
            </a:r>
          </a:p>
          <a:p>
            <a:r>
              <a:rPr lang="en-US" altLang="en-US"/>
              <a:t>Gap effect seems to be following physical gap extent not the more expansive light gap definition</a:t>
            </a:r>
          </a:p>
          <a:p>
            <a:r>
              <a:rPr lang="en-US" altLang="en-US"/>
              <a:t>Community patterns may differ by gap size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CAB2AC1-1553-CD7D-9234-E4978B64D130}"/>
              </a:ext>
            </a:extLst>
          </p:cNvPr>
          <p:cNvSpPr>
            <a:spLocks noGrp="1" noChangeArrowheads="1"/>
          </p:cNvSpPr>
          <p:nvPr>
            <p:ph type="sldNum" sz="quarter" idx="5"/>
          </p:nvPr>
        </p:nvSpPr>
        <p:spPr>
          <a:ln/>
        </p:spPr>
        <p:txBody>
          <a:bodyPr/>
          <a:lstStyle/>
          <a:p>
            <a:fld id="{EA4EBC30-0414-4850-B644-82DF9A081986}" type="slidenum">
              <a:rPr lang="en-US" altLang="en-US"/>
              <a:pPr/>
              <a:t>23</a:t>
            </a:fld>
            <a:endParaRPr lang="en-US" altLang="en-US"/>
          </a:p>
        </p:txBody>
      </p:sp>
      <p:sp>
        <p:nvSpPr>
          <p:cNvPr id="376834" name="Rectangle 2">
            <a:extLst>
              <a:ext uri="{FF2B5EF4-FFF2-40B4-BE49-F238E27FC236}">
                <a16:creationId xmlns:a16="http://schemas.microsoft.com/office/drawing/2014/main" id="{EA0360DD-A420-8BBD-4A1F-BA358EF9F760}"/>
              </a:ext>
            </a:extLst>
          </p:cNvPr>
          <p:cNvSpPr>
            <a:spLocks noRot="1" noChangeArrowheads="1" noTextEdit="1"/>
          </p:cNvSpPr>
          <p:nvPr>
            <p:ph type="sldImg"/>
          </p:nvPr>
        </p:nvSpPr>
        <p:spPr>
          <a:ln/>
        </p:spPr>
      </p:sp>
      <p:sp>
        <p:nvSpPr>
          <p:cNvPr id="376835" name="Rectangle 3">
            <a:extLst>
              <a:ext uri="{FF2B5EF4-FFF2-40B4-BE49-F238E27FC236}">
                <a16:creationId xmlns:a16="http://schemas.microsoft.com/office/drawing/2014/main" id="{6C5060BB-72BE-3C87-9F63-3A80AC638586}"/>
              </a:ext>
            </a:extLst>
          </p:cNvPr>
          <p:cNvSpPr>
            <a:spLocks noGrp="1" noChangeArrowheads="1"/>
          </p:cNvSpPr>
          <p:nvPr>
            <p:ph type="body" idx="1"/>
          </p:nvPr>
        </p:nvSpPr>
        <p:spPr/>
        <p:txBody>
          <a:bodyPr/>
          <a:lstStyle/>
          <a:p>
            <a:r>
              <a:rPr lang="en-US" altLang="en-US" sz="1000"/>
              <a:t>The competitor species group showed a symmetrical pattern in both gap sizes, whereas ruderal and stress-tolerator groups both showed a strong skew of the gap effect toward north sides of gaps regardless of gap size.  Also, in both gap sizes, stress tolerator group was below reference forest levels on north, but not south, side of gaps (Fig. 2). </a:t>
            </a:r>
          </a:p>
          <a:p>
            <a:endParaRPr lang="en-US" altLang="en-US" sz="1000"/>
          </a:p>
          <a:p>
            <a:r>
              <a:rPr lang="en-US" altLang="en-US" sz="1000"/>
              <a:t>be attributable to high abundance of ruderal species and low abundance of stress-tolerator species.  Factors, such as physical disturbance and propagule availability, have a significant influence on understory species composition (Collins and Pickett, 1988a, 1988b; Beatty, 2003).  Ruderal species are dependent on disturbance and physical disturbances of existing vegetation are certainly partly responsible for observed gap response (Fahey and Puettmann 2007). However, the directional nature of the response suggests this is not the only factor at work.  The northward skew of these group distributions suggests a light driven control on the occurrence of ruderal and stress-tolerator species at levels different from those achieved in the adjacent thinned forests.  On north sides of larger gaps, ruderal species are more likely able to replace stress-tolerator species presumably because they can benefit from high levels of direct solar radiation (Fahey and Puettmann 2007), which acts as a secondary disturbance on stress-tolerator species.  </a:t>
            </a:r>
            <a:r>
              <a:rPr lang="en-US" altLang="en-US" sz="1000">
                <a:hlinkClick r:id="" action="ppaction://noaction"/>
                <a:hlinkMouseOver r:id="rId3" action="ppaction://hlinkfile"/>
              </a:rPr>
              <a:t>[k1]</a:t>
            </a:r>
            <a:r>
              <a:rPr lang="en-US" altLang="en-US" sz="1000"/>
              <a:t>This may help explain why gap influence on surrounding forests was minimal even in large gaps.  Physical disturbance of existing vegetation outside of gaps is minimal, therefore, gap influence is likely to occur only in places where stress-tolerator species are eliminated by this secondary disturbance and are then replaced by either ruderal or competitor species.     </a:t>
            </a:r>
            <a:r>
              <a:rPr lang="en-US" altLang="en-US" sz="1000">
                <a:hlinkClick r:id="" action="ppaction://noaction"/>
              </a:rPr>
              <a:t>[k1]</a:t>
            </a:r>
            <a:r>
              <a:rPr lang="en-US" altLang="en-US" sz="1000"/>
              <a:t>not sure I understand, something does not fit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065257B-545B-011F-B590-A138F1FE0986}"/>
              </a:ext>
            </a:extLst>
          </p:cNvPr>
          <p:cNvSpPr>
            <a:spLocks noGrp="1" noChangeArrowheads="1"/>
          </p:cNvSpPr>
          <p:nvPr>
            <p:ph type="sldNum" sz="quarter" idx="5"/>
          </p:nvPr>
        </p:nvSpPr>
        <p:spPr>
          <a:ln/>
        </p:spPr>
        <p:txBody>
          <a:bodyPr/>
          <a:lstStyle/>
          <a:p>
            <a:fld id="{C78E4D31-DCFE-4700-B6DF-4D7E866A53CA}" type="slidenum">
              <a:rPr lang="en-US" altLang="en-US"/>
              <a:pPr/>
              <a:t>24</a:t>
            </a:fld>
            <a:endParaRPr lang="en-US" altLang="en-US"/>
          </a:p>
        </p:txBody>
      </p:sp>
      <p:sp>
        <p:nvSpPr>
          <p:cNvPr id="389122" name="Rectangle 2">
            <a:extLst>
              <a:ext uri="{FF2B5EF4-FFF2-40B4-BE49-F238E27FC236}">
                <a16:creationId xmlns:a16="http://schemas.microsoft.com/office/drawing/2014/main" id="{8AA9F1BA-659C-9A1A-3174-A9265780974C}"/>
              </a:ext>
            </a:extLst>
          </p:cNvPr>
          <p:cNvSpPr>
            <a:spLocks noRot="1" noChangeArrowheads="1" noTextEdit="1"/>
          </p:cNvSpPr>
          <p:nvPr>
            <p:ph type="sldImg"/>
          </p:nvPr>
        </p:nvSpPr>
        <p:spPr>
          <a:ln/>
        </p:spPr>
      </p:sp>
      <p:sp>
        <p:nvSpPr>
          <p:cNvPr id="389123" name="Rectangle 3">
            <a:extLst>
              <a:ext uri="{FF2B5EF4-FFF2-40B4-BE49-F238E27FC236}">
                <a16:creationId xmlns:a16="http://schemas.microsoft.com/office/drawing/2014/main" id="{814CAF5E-46D3-38BA-F28C-67734D644D1E}"/>
              </a:ext>
            </a:extLst>
          </p:cNvPr>
          <p:cNvSpPr>
            <a:spLocks noGrp="1" noChangeArrowheads="1"/>
          </p:cNvSpPr>
          <p:nvPr>
            <p:ph type="body" idx="1"/>
          </p:nvPr>
        </p:nvSpPr>
        <p:spPr/>
        <p:txBody>
          <a:bodyPr/>
          <a:lstStyle/>
          <a:p>
            <a:r>
              <a:rPr lang="en-US" altLang="en-US"/>
              <a:t>Cover generally very low</a:t>
            </a:r>
          </a:p>
          <a:p>
            <a:r>
              <a:rPr lang="en-US" altLang="en-US"/>
              <a:t>Localized occurrence, function of distance to seed source</a:t>
            </a:r>
          </a:p>
          <a:p>
            <a:r>
              <a:rPr lang="en-US" altLang="en-US"/>
              <a:t>Will monitor development (expansion/extirpation) of exotics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8923879-DAEB-E451-1C01-B1BBF3FF72F1}"/>
              </a:ext>
            </a:extLst>
          </p:cNvPr>
          <p:cNvSpPr>
            <a:spLocks noGrp="1" noChangeArrowheads="1"/>
          </p:cNvSpPr>
          <p:nvPr>
            <p:ph type="sldNum" sz="quarter" idx="5"/>
          </p:nvPr>
        </p:nvSpPr>
        <p:spPr>
          <a:ln/>
        </p:spPr>
        <p:txBody>
          <a:bodyPr/>
          <a:lstStyle/>
          <a:p>
            <a:fld id="{3DAB9023-32CC-4CDC-9C48-C7AF1C93EF31}" type="slidenum">
              <a:rPr lang="en-US" altLang="en-US"/>
              <a:pPr/>
              <a:t>29</a:t>
            </a:fld>
            <a:endParaRPr lang="en-US" altLang="en-US"/>
          </a:p>
        </p:txBody>
      </p:sp>
      <p:sp>
        <p:nvSpPr>
          <p:cNvPr id="415746" name="Rectangle 2">
            <a:extLst>
              <a:ext uri="{FF2B5EF4-FFF2-40B4-BE49-F238E27FC236}">
                <a16:creationId xmlns:a16="http://schemas.microsoft.com/office/drawing/2014/main" id="{052616B3-9144-7534-A456-D68966D7519A}"/>
              </a:ext>
            </a:extLst>
          </p:cNvPr>
          <p:cNvSpPr>
            <a:spLocks noRot="1" noChangeArrowheads="1" noTextEdit="1"/>
          </p:cNvSpPr>
          <p:nvPr>
            <p:ph type="sldImg"/>
          </p:nvPr>
        </p:nvSpPr>
        <p:spPr>
          <a:ln/>
        </p:spPr>
      </p:sp>
      <p:sp>
        <p:nvSpPr>
          <p:cNvPr id="415747" name="Rectangle 3">
            <a:extLst>
              <a:ext uri="{FF2B5EF4-FFF2-40B4-BE49-F238E27FC236}">
                <a16:creationId xmlns:a16="http://schemas.microsoft.com/office/drawing/2014/main" id="{1A1B2910-319C-2F99-C9B7-5F907E46754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E9092D9-693D-B6F3-D715-1FAD7A713884}"/>
              </a:ext>
            </a:extLst>
          </p:cNvPr>
          <p:cNvSpPr>
            <a:spLocks noGrp="1" noChangeArrowheads="1"/>
          </p:cNvSpPr>
          <p:nvPr>
            <p:ph type="sldNum" sz="quarter" idx="5"/>
          </p:nvPr>
        </p:nvSpPr>
        <p:spPr>
          <a:ln/>
        </p:spPr>
        <p:txBody>
          <a:bodyPr/>
          <a:lstStyle/>
          <a:p>
            <a:fld id="{698DC1AF-4D2D-4EFB-B9C8-2C424D4D4BC6}" type="slidenum">
              <a:rPr lang="en-US" altLang="en-US"/>
              <a:pPr/>
              <a:t>31</a:t>
            </a:fld>
            <a:endParaRPr lang="en-US" altLang="en-US"/>
          </a:p>
        </p:txBody>
      </p:sp>
      <p:sp>
        <p:nvSpPr>
          <p:cNvPr id="403458" name="Rectangle 2">
            <a:extLst>
              <a:ext uri="{FF2B5EF4-FFF2-40B4-BE49-F238E27FC236}">
                <a16:creationId xmlns:a16="http://schemas.microsoft.com/office/drawing/2014/main" id="{867EBD42-7EBF-7DE1-812A-EC4FD3D30B36}"/>
              </a:ext>
            </a:extLst>
          </p:cNvPr>
          <p:cNvSpPr>
            <a:spLocks noRot="1" noChangeArrowheads="1" noTextEdit="1"/>
          </p:cNvSpPr>
          <p:nvPr>
            <p:ph type="sldImg"/>
          </p:nvPr>
        </p:nvSpPr>
        <p:spPr>
          <a:xfrm>
            <a:off x="1143000" y="687388"/>
            <a:ext cx="4572000" cy="3429000"/>
          </a:xfrm>
          <a:ln/>
        </p:spPr>
      </p:sp>
      <p:sp>
        <p:nvSpPr>
          <p:cNvPr id="403459" name="Rectangle 3">
            <a:extLst>
              <a:ext uri="{FF2B5EF4-FFF2-40B4-BE49-F238E27FC236}">
                <a16:creationId xmlns:a16="http://schemas.microsoft.com/office/drawing/2014/main" id="{A0F5E452-1BD2-2DF1-929B-4B0EDB54225F}"/>
              </a:ext>
            </a:extLst>
          </p:cNvPr>
          <p:cNvSpPr>
            <a:spLocks noGrp="1" noChangeArrowheads="1"/>
          </p:cNvSpPr>
          <p:nvPr>
            <p:ph type="body" idx="1"/>
          </p:nvPr>
        </p:nvSpPr>
        <p:spPr>
          <a:xfrm>
            <a:off x="685800" y="4343400"/>
            <a:ext cx="5486400" cy="4113213"/>
          </a:xfrm>
        </p:spPr>
        <p:txBody>
          <a:bodyPr/>
          <a:lstStyle/>
          <a:p>
            <a:r>
              <a:rPr lang="en-US" altLang="en-US" b="1"/>
              <a:t>Richness of understory N-fixing species increased in the thinning treatments compared to the control. Eight species of N-fixing were found in the study sites; they were mostly herbs (trefoil, American vetch, desert deervetch, vetch, pea, lupin). The invasive scotchbroom was found in some plots. N-fixing species were more common at OM Hubbard and almost absent at Keel Mountain.</a:t>
            </a:r>
          </a:p>
          <a:p>
            <a:r>
              <a:rPr lang="en-US" altLang="en-US" b="1"/>
              <a:t>Cover of understory N-fixing species was greater in VD200 than in the other thinning treatments and the control. It was also greater in MD200 and VD300 than in the control.</a:t>
            </a:r>
          </a:p>
          <a:p>
            <a:r>
              <a:rPr lang="en-US" altLang="en-US" b="1"/>
              <a:t>Red alder was present in two of the three sites with very low basal areas (average = 0.03 to 0.11 m2/ha)</a:t>
            </a:r>
          </a:p>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CAE438D-07CC-B531-AE89-468A6BDCDCB6}"/>
              </a:ext>
            </a:extLst>
          </p:cNvPr>
          <p:cNvSpPr>
            <a:spLocks noGrp="1" noChangeArrowheads="1"/>
          </p:cNvSpPr>
          <p:nvPr>
            <p:ph type="sldNum" sz="quarter" idx="5"/>
          </p:nvPr>
        </p:nvSpPr>
        <p:spPr>
          <a:ln/>
        </p:spPr>
        <p:txBody>
          <a:bodyPr/>
          <a:lstStyle/>
          <a:p>
            <a:fld id="{9DA22BBD-B478-4683-BF6C-D695CD3AFE14}" type="slidenum">
              <a:rPr lang="en-US" altLang="en-US"/>
              <a:pPr/>
              <a:t>3</a:t>
            </a:fld>
            <a:endParaRPr lang="en-US" altLang="en-US"/>
          </a:p>
        </p:txBody>
      </p:sp>
      <p:sp>
        <p:nvSpPr>
          <p:cNvPr id="395266" name="Rectangle 2">
            <a:extLst>
              <a:ext uri="{FF2B5EF4-FFF2-40B4-BE49-F238E27FC236}">
                <a16:creationId xmlns:a16="http://schemas.microsoft.com/office/drawing/2014/main" id="{8BE32C6C-37CC-8A21-FC2E-6B5F00126439}"/>
              </a:ext>
            </a:extLst>
          </p:cNvPr>
          <p:cNvSpPr>
            <a:spLocks noRot="1" noChangeArrowheads="1" noTextEdit="1"/>
          </p:cNvSpPr>
          <p:nvPr>
            <p:ph type="sldImg"/>
          </p:nvPr>
        </p:nvSpPr>
        <p:spPr>
          <a:ln/>
        </p:spPr>
      </p:sp>
      <p:sp>
        <p:nvSpPr>
          <p:cNvPr id="395267" name="Rectangle 3">
            <a:extLst>
              <a:ext uri="{FF2B5EF4-FFF2-40B4-BE49-F238E27FC236}">
                <a16:creationId xmlns:a16="http://schemas.microsoft.com/office/drawing/2014/main" id="{02425067-E3F7-2F99-FCA3-3C5C905E11B0}"/>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403C6FA-DD55-265D-3A0C-A77726DCD564}"/>
              </a:ext>
            </a:extLst>
          </p:cNvPr>
          <p:cNvSpPr>
            <a:spLocks noGrp="1" noChangeArrowheads="1"/>
          </p:cNvSpPr>
          <p:nvPr>
            <p:ph type="sldNum" sz="quarter" idx="5"/>
          </p:nvPr>
        </p:nvSpPr>
        <p:spPr>
          <a:ln/>
        </p:spPr>
        <p:txBody>
          <a:bodyPr/>
          <a:lstStyle/>
          <a:p>
            <a:fld id="{B6C506F8-74E1-4CA3-ADC4-9094A92223A4}" type="slidenum">
              <a:rPr lang="en-US" altLang="en-US"/>
              <a:pPr/>
              <a:t>5</a:t>
            </a:fld>
            <a:endParaRPr lang="en-US" altLang="en-US"/>
          </a:p>
        </p:txBody>
      </p:sp>
      <p:sp>
        <p:nvSpPr>
          <p:cNvPr id="399362" name="Rectangle 2">
            <a:extLst>
              <a:ext uri="{FF2B5EF4-FFF2-40B4-BE49-F238E27FC236}">
                <a16:creationId xmlns:a16="http://schemas.microsoft.com/office/drawing/2014/main" id="{5B6ED41F-23B6-7A78-387B-A397EFBF9AF3}"/>
              </a:ext>
            </a:extLst>
          </p:cNvPr>
          <p:cNvSpPr>
            <a:spLocks noRot="1" noChangeArrowheads="1" noTextEdit="1"/>
          </p:cNvSpPr>
          <p:nvPr>
            <p:ph type="sldImg"/>
          </p:nvPr>
        </p:nvSpPr>
        <p:spPr>
          <a:ln/>
        </p:spPr>
      </p:sp>
      <p:sp>
        <p:nvSpPr>
          <p:cNvPr id="399363" name="Rectangle 3">
            <a:extLst>
              <a:ext uri="{FF2B5EF4-FFF2-40B4-BE49-F238E27FC236}">
                <a16:creationId xmlns:a16="http://schemas.microsoft.com/office/drawing/2014/main" id="{E4273E86-10DA-1A3A-5EF7-A7A6F908117B}"/>
              </a:ext>
            </a:extLst>
          </p:cNvPr>
          <p:cNvSpPr>
            <a:spLocks noGrp="1" noChangeArrowheads="1"/>
          </p:cNvSpPr>
          <p:nvPr>
            <p:ph type="body" idx="1"/>
          </p:nvPr>
        </p:nvSpPr>
        <p:spPr/>
        <p:txBody>
          <a:bodyPr/>
          <a:lstStyle/>
          <a:p>
            <a:r>
              <a:rPr lang="en-US" altLang="en-US"/>
              <a:t>Astoria district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7AF0470-EE4F-DE79-8D69-8E2117F317DE}"/>
              </a:ext>
            </a:extLst>
          </p:cNvPr>
          <p:cNvSpPr>
            <a:spLocks noGrp="1" noChangeArrowheads="1"/>
          </p:cNvSpPr>
          <p:nvPr>
            <p:ph type="sldNum" sz="quarter" idx="5"/>
          </p:nvPr>
        </p:nvSpPr>
        <p:spPr>
          <a:ln/>
        </p:spPr>
        <p:txBody>
          <a:bodyPr/>
          <a:lstStyle/>
          <a:p>
            <a:fld id="{916FD49D-0DE3-44BF-A4B0-CBAEB1E2148B}" type="slidenum">
              <a:rPr lang="en-US" altLang="en-US"/>
              <a:pPr/>
              <a:t>9</a:t>
            </a:fld>
            <a:endParaRPr lang="en-US" altLang="en-US"/>
          </a:p>
        </p:txBody>
      </p:sp>
      <p:sp>
        <p:nvSpPr>
          <p:cNvPr id="392194" name="Rectangle 2">
            <a:extLst>
              <a:ext uri="{FF2B5EF4-FFF2-40B4-BE49-F238E27FC236}">
                <a16:creationId xmlns:a16="http://schemas.microsoft.com/office/drawing/2014/main" id="{E6746F3C-0F41-8393-391B-0124F3F332A2}"/>
              </a:ext>
            </a:extLst>
          </p:cNvPr>
          <p:cNvSpPr>
            <a:spLocks noRot="1" noChangeArrowheads="1" noTextEdit="1"/>
          </p:cNvSpPr>
          <p:nvPr>
            <p:ph type="sldImg"/>
          </p:nvPr>
        </p:nvSpPr>
        <p:spPr>
          <a:ln/>
        </p:spPr>
      </p:sp>
      <p:sp>
        <p:nvSpPr>
          <p:cNvPr id="392195" name="Rectangle 3">
            <a:extLst>
              <a:ext uri="{FF2B5EF4-FFF2-40B4-BE49-F238E27FC236}">
                <a16:creationId xmlns:a16="http://schemas.microsoft.com/office/drawing/2014/main" id="{ABF964E6-4F7B-04BF-B41B-BCC28B77A06C}"/>
              </a:ext>
            </a:extLst>
          </p:cNvPr>
          <p:cNvSpPr>
            <a:spLocks noGrp="1" noChangeArrowheads="1"/>
          </p:cNvSpPr>
          <p:nvPr>
            <p:ph type="body" idx="1"/>
          </p:nvPr>
        </p:nvSpPr>
        <p:spPr>
          <a:xfrm>
            <a:off x="914400" y="4343400"/>
            <a:ext cx="5029200" cy="4114800"/>
          </a:xfrm>
        </p:spPr>
        <p:txBody>
          <a:bodyPr lIns="90441" tIns="45221" rIns="90441" bIns="45221"/>
          <a:lstStyle/>
          <a:p>
            <a:r>
              <a:rPr lang="en-US" altLang="en-US"/>
              <a:t>Implications for decision about high/low/proportional thinnings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98EDA8-CC23-F09D-F7C2-D84173E80192}"/>
              </a:ext>
            </a:extLst>
          </p:cNvPr>
          <p:cNvSpPr>
            <a:spLocks noGrp="1" noChangeArrowheads="1"/>
          </p:cNvSpPr>
          <p:nvPr>
            <p:ph type="sldNum" sz="quarter" idx="5"/>
          </p:nvPr>
        </p:nvSpPr>
        <p:spPr>
          <a:ln/>
        </p:spPr>
        <p:txBody>
          <a:bodyPr/>
          <a:lstStyle/>
          <a:p>
            <a:fld id="{75A19F93-FAA9-4439-98E4-25A4B02ACF66}" type="slidenum">
              <a:rPr lang="en-US" altLang="en-US"/>
              <a:pPr/>
              <a:t>10</a:t>
            </a:fld>
            <a:endParaRPr lang="en-US" altLang="en-US"/>
          </a:p>
        </p:txBody>
      </p:sp>
      <p:sp>
        <p:nvSpPr>
          <p:cNvPr id="401410" name="Rectangle 2">
            <a:extLst>
              <a:ext uri="{FF2B5EF4-FFF2-40B4-BE49-F238E27FC236}">
                <a16:creationId xmlns:a16="http://schemas.microsoft.com/office/drawing/2014/main" id="{961953FF-EF11-D73D-8189-1F784F8250C9}"/>
              </a:ext>
            </a:extLst>
          </p:cNvPr>
          <p:cNvSpPr>
            <a:spLocks noRot="1" noChangeArrowheads="1" noTextEdit="1"/>
          </p:cNvSpPr>
          <p:nvPr>
            <p:ph type="sldImg"/>
          </p:nvPr>
        </p:nvSpPr>
        <p:spPr>
          <a:ln/>
        </p:spPr>
      </p:sp>
      <p:sp>
        <p:nvSpPr>
          <p:cNvPr id="401411" name="Rectangle 3">
            <a:extLst>
              <a:ext uri="{FF2B5EF4-FFF2-40B4-BE49-F238E27FC236}">
                <a16:creationId xmlns:a16="http://schemas.microsoft.com/office/drawing/2014/main" id="{3485A749-3CC4-FE4F-42D5-2448FE03A0C2}"/>
              </a:ext>
            </a:extLst>
          </p:cNvPr>
          <p:cNvSpPr>
            <a:spLocks noGrp="1" noChangeArrowheads="1"/>
          </p:cNvSpPr>
          <p:nvPr>
            <p:ph type="body" idx="1"/>
          </p:nvPr>
        </p:nvSpPr>
        <p:spPr/>
        <p:txBody>
          <a:bodyPr/>
          <a:lstStyle/>
          <a:p>
            <a:r>
              <a:rPr lang="en-US" altLang="en-US"/>
              <a:t>Heavy greater than control, no difference between other thinnings</a:t>
            </a:r>
          </a:p>
          <a:p>
            <a:r>
              <a:rPr lang="en-US" altLang="en-US"/>
              <a:t>Same results for &gt; 6tph, but no difference, if we just used largest 4 tpa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AA7DBAE-7AAF-D1C0-8268-2B7807BC1F08}"/>
              </a:ext>
            </a:extLst>
          </p:cNvPr>
          <p:cNvSpPr>
            <a:spLocks noGrp="1" noChangeArrowheads="1"/>
          </p:cNvSpPr>
          <p:nvPr>
            <p:ph type="sldNum" sz="quarter" idx="5"/>
          </p:nvPr>
        </p:nvSpPr>
        <p:spPr>
          <a:ln/>
        </p:spPr>
        <p:txBody>
          <a:bodyPr/>
          <a:lstStyle/>
          <a:p>
            <a:fld id="{2EBEC0D7-81AA-4D1F-AC60-4572AE652DA5}" type="slidenum">
              <a:rPr lang="en-US" altLang="en-US"/>
              <a:pPr/>
              <a:t>11</a:t>
            </a:fld>
            <a:endParaRPr lang="en-US" altLang="en-US"/>
          </a:p>
        </p:txBody>
      </p:sp>
      <p:sp>
        <p:nvSpPr>
          <p:cNvPr id="384002" name="Rectangle 2">
            <a:extLst>
              <a:ext uri="{FF2B5EF4-FFF2-40B4-BE49-F238E27FC236}">
                <a16:creationId xmlns:a16="http://schemas.microsoft.com/office/drawing/2014/main" id="{6D6E8086-0D67-773A-F45F-5EB2320D85C3}"/>
              </a:ext>
            </a:extLst>
          </p:cNvPr>
          <p:cNvSpPr>
            <a:spLocks noRot="1" noChangeArrowheads="1" noTextEdit="1"/>
          </p:cNvSpPr>
          <p:nvPr>
            <p:ph type="sldImg"/>
          </p:nvPr>
        </p:nvSpPr>
        <p:spPr>
          <a:ln/>
        </p:spPr>
      </p:sp>
      <p:sp>
        <p:nvSpPr>
          <p:cNvPr id="384003" name="Rectangle 3">
            <a:extLst>
              <a:ext uri="{FF2B5EF4-FFF2-40B4-BE49-F238E27FC236}">
                <a16:creationId xmlns:a16="http://schemas.microsoft.com/office/drawing/2014/main" id="{DF46B4E9-2CA9-5EEE-31F3-B7A0FEA283E7}"/>
              </a:ext>
            </a:extLst>
          </p:cNvPr>
          <p:cNvSpPr>
            <a:spLocks noGrp="1" noChangeArrowheads="1"/>
          </p:cNvSpPr>
          <p:nvPr>
            <p:ph type="body" idx="1"/>
          </p:nvPr>
        </p:nvSpPr>
        <p:spPr/>
        <p:txBody>
          <a:bodyPr/>
          <a:lstStyle/>
          <a:p>
            <a:pPr>
              <a:lnSpc>
                <a:spcPct val="80000"/>
              </a:lnSpc>
            </a:pPr>
            <a:r>
              <a:rPr lang="fr-FR" altLang="en-US" sz="800"/>
              <a:t>species		code2	# sites	% plots	# ha-1	# sites	% plots	# ha-1</a:t>
            </a:r>
            <a:endParaRPr lang="en-US" altLang="en-US" sz="800" u="sng"/>
          </a:p>
          <a:p>
            <a:pPr>
              <a:lnSpc>
                <a:spcPct val="80000"/>
              </a:lnSpc>
            </a:pPr>
            <a:r>
              <a:rPr lang="en-US" altLang="en-US" sz="800" u="sng"/>
              <a:t>shade-intolerant</a:t>
            </a:r>
            <a:r>
              <a:rPr lang="en-US" altLang="en-US" sz="800"/>
              <a:t>								</a:t>
            </a:r>
          </a:p>
          <a:p>
            <a:pPr>
              <a:lnSpc>
                <a:spcPct val="80000"/>
              </a:lnSpc>
            </a:pPr>
            <a:r>
              <a:rPr lang="en-US" altLang="en-US" sz="800"/>
              <a:t>	Red alder	</a:t>
            </a:r>
            <a:r>
              <a:rPr lang="en-US" altLang="en-US" sz="800" i="1"/>
              <a:t>Alnus rubra	</a:t>
            </a:r>
            <a:r>
              <a:rPr lang="en-US" altLang="en-US" sz="800"/>
              <a:t>ALRU	7	5.0 (1-2)	35.2 (2-189)	2	1.9 (0-6)	14.5 (0-45)</a:t>
            </a:r>
          </a:p>
          <a:p>
            <a:pPr>
              <a:lnSpc>
                <a:spcPct val="80000"/>
              </a:lnSpc>
            </a:pPr>
            <a:r>
              <a:rPr lang="en-US" altLang="en-US" sz="800"/>
              <a:t>	Pacific madrone	</a:t>
            </a:r>
            <a:r>
              <a:rPr lang="en-US" altLang="en-US" sz="800" i="1"/>
              <a:t>Arbutus menziesii	</a:t>
            </a:r>
            <a:r>
              <a:rPr lang="en-US" altLang="en-US" sz="800"/>
              <a:t>ARME	2	6.5 (0-44)	45.1 (0-233)	2	1.6 (0-4)	28.3 (0-54)</a:t>
            </a:r>
          </a:p>
          <a:p>
            <a:pPr>
              <a:lnSpc>
                <a:spcPct val="80000"/>
              </a:lnSpc>
            </a:pPr>
            <a:r>
              <a:rPr lang="en-US" altLang="en-US" sz="800"/>
              <a:t>	Oregon ash	</a:t>
            </a:r>
            <a:r>
              <a:rPr lang="en-US" altLang="en-US" sz="800" i="1"/>
              <a:t>Fraxinus latifolia	</a:t>
            </a:r>
            <a:r>
              <a:rPr lang="en-US" altLang="en-US" sz="800"/>
              <a:t>FRLA			0	1	0.3 (0-1)	5.0 (0-17)</a:t>
            </a:r>
          </a:p>
          <a:p>
            <a:pPr>
              <a:lnSpc>
                <a:spcPct val="80000"/>
              </a:lnSpc>
            </a:pPr>
            <a:r>
              <a:rPr lang="en-US" altLang="en-US" sz="800"/>
              <a:t>	Western white pine	</a:t>
            </a:r>
            <a:r>
              <a:rPr lang="en-US" altLang="en-US" sz="800" i="1"/>
              <a:t>Pinus monticola	</a:t>
            </a:r>
            <a:r>
              <a:rPr lang="en-US" altLang="en-US" sz="800"/>
              <a:t>PIMO			0	4	5.8 (1-12)	15.1 (3-35)</a:t>
            </a:r>
          </a:p>
          <a:p>
            <a:pPr>
              <a:lnSpc>
                <a:spcPct val="80000"/>
              </a:lnSpc>
            </a:pPr>
            <a:r>
              <a:rPr lang="en-US" altLang="en-US" sz="800"/>
              <a:t>	Black cottonwood	</a:t>
            </a:r>
            <a:r>
              <a:rPr lang="en-US" altLang="en-US" sz="800" i="1"/>
              <a:t>Populus balsamifera	</a:t>
            </a:r>
            <a:r>
              <a:rPr lang="en-US" altLang="en-US" sz="800"/>
              <a:t>POBAT			0	2	1.4 (0-4)	14.5 (0-45)</a:t>
            </a:r>
          </a:p>
          <a:p>
            <a:pPr>
              <a:lnSpc>
                <a:spcPct val="80000"/>
              </a:lnSpc>
            </a:pPr>
            <a:r>
              <a:rPr lang="en-US" altLang="en-US" sz="800"/>
              <a:t>	Bitter cherry	</a:t>
            </a:r>
            <a:r>
              <a:rPr lang="en-US" altLang="en-US" sz="800" i="1"/>
              <a:t>Prunus emerginata	</a:t>
            </a:r>
            <a:r>
              <a:rPr lang="en-US" altLang="en-US" sz="800"/>
              <a:t>PREM	4	4.5 (0-25)	19.1 (0-106)	3	23.0 (0-61)	477.4 (0-1345)</a:t>
            </a:r>
          </a:p>
          <a:p>
            <a:pPr>
              <a:lnSpc>
                <a:spcPct val="80000"/>
              </a:lnSpc>
            </a:pPr>
            <a:r>
              <a:rPr lang="en-US" altLang="en-US" sz="800"/>
              <a:t>	Douglas fir	</a:t>
            </a:r>
            <a:r>
              <a:rPr lang="en-US" altLang="en-US" sz="800" i="1"/>
              <a:t>Pseudotsuga menziesii	</a:t>
            </a:r>
            <a:r>
              <a:rPr lang="en-US" altLang="en-US" sz="800"/>
              <a:t>PSME	7	41.2 (22-68)	232.7 (58-613)	4	49.6 (36-67)	479.9 (215-1005)</a:t>
            </a:r>
          </a:p>
          <a:p>
            <a:pPr>
              <a:lnSpc>
                <a:spcPct val="80000"/>
              </a:lnSpc>
            </a:pPr>
            <a:r>
              <a:rPr lang="en-US" altLang="en-US" sz="800"/>
              <a:t>	Willow	</a:t>
            </a:r>
            <a:r>
              <a:rPr lang="en-US" altLang="en-US" sz="800" i="1"/>
              <a:t>Salix </a:t>
            </a:r>
            <a:r>
              <a:rPr lang="en-US" altLang="en-US" sz="800"/>
              <a:t>spec.</a:t>
            </a:r>
            <a:r>
              <a:rPr lang="en-US" altLang="en-US" sz="800" i="1"/>
              <a:t>	</a:t>
            </a:r>
            <a:r>
              <a:rPr lang="en-US" altLang="en-US" sz="800"/>
              <a:t>SALIX			0	1	0.3 (0-1)	8.8 (0-43)</a:t>
            </a:r>
          </a:p>
          <a:p>
            <a:pPr>
              <a:lnSpc>
                <a:spcPct val="80000"/>
              </a:lnSpc>
            </a:pPr>
            <a:r>
              <a:rPr lang="en-US" altLang="en-US" sz="800"/>
              <a:t>									0</a:t>
            </a:r>
            <a:endParaRPr lang="en-US" altLang="en-US" sz="800" u="sng"/>
          </a:p>
          <a:p>
            <a:pPr>
              <a:lnSpc>
                <a:spcPct val="80000"/>
              </a:lnSpc>
            </a:pPr>
            <a:r>
              <a:rPr lang="en-US" altLang="en-US" sz="800" u="sng"/>
              <a:t>shade-tolerant</a:t>
            </a:r>
            <a:r>
              <a:rPr lang="en-US" altLang="en-US" sz="800"/>
              <a:t>								</a:t>
            </a:r>
          </a:p>
          <a:p>
            <a:pPr>
              <a:lnSpc>
                <a:spcPct val="80000"/>
              </a:lnSpc>
            </a:pPr>
            <a:r>
              <a:rPr lang="en-US" altLang="en-US" sz="800"/>
              <a:t>	White fir	</a:t>
            </a:r>
            <a:r>
              <a:rPr lang="en-US" altLang="en-US" sz="800" i="1"/>
              <a:t>Abies concolor	</a:t>
            </a:r>
            <a:r>
              <a:rPr lang="en-US" altLang="en-US" sz="800"/>
              <a:t>ABCO	1	0.4 (0-3)	0.5 (0-3) 			0</a:t>
            </a:r>
          </a:p>
          <a:p>
            <a:pPr>
              <a:lnSpc>
                <a:spcPct val="80000"/>
              </a:lnSpc>
            </a:pPr>
            <a:r>
              <a:rPr lang="en-US" altLang="en-US" sz="800"/>
              <a:t>	Grand fir	</a:t>
            </a:r>
            <a:r>
              <a:rPr lang="en-US" altLang="en-US" sz="800" i="1"/>
              <a:t>Abies grandis	</a:t>
            </a:r>
            <a:r>
              <a:rPr lang="en-US" altLang="en-US" sz="800"/>
              <a:t>ABGR	5	7.4 (0-42)	69.0 (0-463)	2	1.1 (0-3)	3.8 (0-11)</a:t>
            </a:r>
          </a:p>
          <a:p>
            <a:pPr>
              <a:lnSpc>
                <a:spcPct val="80000"/>
              </a:lnSpc>
            </a:pPr>
            <a:r>
              <a:rPr lang="en-US" altLang="en-US" sz="800"/>
              <a:t>	Bigleaf maple	</a:t>
            </a:r>
            <a:r>
              <a:rPr lang="en-US" altLang="en-US" sz="800" i="1"/>
              <a:t>Acer macrophyllum	</a:t>
            </a:r>
            <a:r>
              <a:rPr lang="en-US" altLang="en-US" sz="800"/>
              <a:t>ACMA	6	14.9 (0-29)	49.2 (0-99)	4	24.7 (2-65)	1078 (18-3377)</a:t>
            </a:r>
          </a:p>
          <a:p>
            <a:pPr>
              <a:lnSpc>
                <a:spcPct val="80000"/>
              </a:lnSpc>
            </a:pPr>
            <a:r>
              <a:rPr lang="en-US" altLang="en-US" sz="800"/>
              <a:t>	Incense cedar	</a:t>
            </a:r>
            <a:r>
              <a:rPr lang="en-US" altLang="en-US" sz="800" i="1"/>
              <a:t>Calocedrus decurrens	</a:t>
            </a:r>
            <a:r>
              <a:rPr lang="en-US" altLang="en-US" sz="800"/>
              <a:t>CADE			0	3	4.7 (0-9)	28.3 (0-43)</a:t>
            </a:r>
          </a:p>
          <a:p>
            <a:pPr>
              <a:lnSpc>
                <a:spcPct val="80000"/>
              </a:lnSpc>
            </a:pPr>
            <a:r>
              <a:rPr lang="en-US" altLang="en-US" sz="800"/>
              <a:t>	Giant chinquapin	</a:t>
            </a:r>
            <a:r>
              <a:rPr lang="en-US" altLang="en-US" sz="800" i="1"/>
              <a:t>Chrysolepis chrysophylla	</a:t>
            </a:r>
            <a:r>
              <a:rPr lang="en-US" altLang="en-US" sz="800"/>
              <a:t>CHCHC	6	8.9 (0-20)	30.6 (0-90)	3	14.2 (0-47)	258.2 (0-1048)</a:t>
            </a:r>
          </a:p>
          <a:p>
            <a:pPr>
              <a:lnSpc>
                <a:spcPct val="80000"/>
              </a:lnSpc>
            </a:pPr>
            <a:r>
              <a:rPr lang="en-US" altLang="en-US" sz="800"/>
              <a:t>	Pacific dogwood	</a:t>
            </a:r>
            <a:r>
              <a:rPr lang="en-US" altLang="en-US" sz="800" i="1"/>
              <a:t>Cornus nutallii	</a:t>
            </a:r>
            <a:r>
              <a:rPr lang="en-US" altLang="en-US" sz="800"/>
              <a:t>CONU	2	0.4 (0-1)	0.5 (0-2)	2	3.0 (0-7)	27.7 (0-71)</a:t>
            </a:r>
          </a:p>
          <a:p>
            <a:pPr>
              <a:lnSpc>
                <a:spcPct val="80000"/>
              </a:lnSpc>
            </a:pPr>
            <a:r>
              <a:rPr lang="en-US" altLang="en-US" sz="800"/>
              <a:t>	Cascara buckthorn	</a:t>
            </a:r>
            <a:r>
              <a:rPr lang="en-US" altLang="en-US" sz="800" i="1"/>
              <a:t>Frangula purshiana	</a:t>
            </a:r>
            <a:r>
              <a:rPr lang="en-US" altLang="en-US" sz="800"/>
              <a:t>FRPU	3	8.9 (0-33)	32.9 (0-136)	4	11.8 (1-35)	119.7 (6-380)</a:t>
            </a:r>
          </a:p>
          <a:p>
            <a:pPr>
              <a:lnSpc>
                <a:spcPct val="80000"/>
              </a:lnSpc>
            </a:pPr>
            <a:r>
              <a:rPr lang="en-US" altLang="en-US" sz="800"/>
              <a:t>	Pacific yew	</a:t>
            </a:r>
            <a:r>
              <a:rPr lang="en-US" altLang="en-US" sz="800" i="1"/>
              <a:t>Taxus brevifolia	</a:t>
            </a:r>
            <a:r>
              <a:rPr lang="en-US" altLang="en-US" sz="800"/>
              <a:t>TABR	2	0.4 (0-1)	0.9 (0-5)	4	10.4 (4-19)	61.7 (10-150)</a:t>
            </a:r>
          </a:p>
          <a:p>
            <a:pPr>
              <a:lnSpc>
                <a:spcPct val="80000"/>
              </a:lnSpc>
            </a:pPr>
            <a:r>
              <a:rPr lang="en-US" altLang="en-US" sz="800"/>
              <a:t>	Western redcedar	</a:t>
            </a:r>
            <a:r>
              <a:rPr lang="en-US" altLang="en-US" sz="800" i="1"/>
              <a:t>Thuja plicata	</a:t>
            </a:r>
            <a:r>
              <a:rPr lang="en-US" altLang="en-US" sz="800"/>
              <a:t>THPL	7	8.9 (3-26)	23.2 (3-95)	4	26.6 (11-56)	297.3 (73-818)</a:t>
            </a:r>
          </a:p>
          <a:p>
            <a:pPr>
              <a:lnSpc>
                <a:spcPct val="80000"/>
              </a:lnSpc>
            </a:pPr>
            <a:r>
              <a:rPr lang="en-US" altLang="en-US" sz="800"/>
              <a:t>	Western hemlock	</a:t>
            </a:r>
            <a:r>
              <a:rPr lang="en-US" altLang="en-US" sz="800" i="1"/>
              <a:t>Tsuga heterophylla	</a:t>
            </a:r>
            <a:r>
              <a:rPr lang="en-US" altLang="en-US" sz="800"/>
              <a:t>TSHE	7	43.6 (1-87)	1293 (3-5581) 	4	54.8 (35-68)	623.5 (145-1066)</a:t>
            </a:r>
          </a:p>
          <a:p>
            <a:pPr>
              <a:lnSpc>
                <a:spcPct val="80000"/>
              </a:lnSpc>
            </a:pPr>
            <a:r>
              <a:rPr lang="en-US" altLang="en-US" sz="800"/>
              <a:t>	California laurel	</a:t>
            </a:r>
            <a:r>
              <a:rPr lang="en-US" altLang="en-US" sz="800" i="1"/>
              <a:t>Umbellularia californica	</a:t>
            </a:r>
            <a:r>
              <a:rPr lang="en-US" altLang="en-US" sz="800"/>
              <a:t>UMCA	1	1.1 (0-8)	1.6 (0-11)			0</a:t>
            </a:r>
          </a:p>
          <a:p>
            <a:pPr>
              <a:lnSpc>
                <a:spcPct val="80000"/>
              </a:lnSpc>
            </a:pPr>
            <a:r>
              <a:rPr lang="en-US" altLang="en-US" sz="800"/>
              <a:t>1) without gap plots								</a:t>
            </a:r>
          </a:p>
          <a:p>
            <a:pPr>
              <a:lnSpc>
                <a:spcPct val="80000"/>
              </a:lnSpc>
            </a:pPr>
            <a:r>
              <a:rPr lang="en-US" altLang="en-US" sz="800"/>
              <a:t>2) abbreviations used in analyses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F6CD102-119A-78CC-6C76-9F3EAD474B4F}"/>
              </a:ext>
            </a:extLst>
          </p:cNvPr>
          <p:cNvSpPr>
            <a:spLocks noGrp="1" noChangeArrowheads="1"/>
          </p:cNvSpPr>
          <p:nvPr>
            <p:ph type="sldNum" sz="quarter" idx="5"/>
          </p:nvPr>
        </p:nvSpPr>
        <p:spPr>
          <a:ln/>
        </p:spPr>
        <p:txBody>
          <a:bodyPr/>
          <a:lstStyle/>
          <a:p>
            <a:fld id="{9BBA9AF1-4624-4292-BA35-7559118BD2E2}" type="slidenum">
              <a:rPr lang="en-US" altLang="en-US"/>
              <a:pPr/>
              <a:t>17</a:t>
            </a:fld>
            <a:endParaRPr lang="en-US" altLang="en-US"/>
          </a:p>
        </p:txBody>
      </p:sp>
      <p:sp>
        <p:nvSpPr>
          <p:cNvPr id="336898" name="Rectangle 2">
            <a:extLst>
              <a:ext uri="{FF2B5EF4-FFF2-40B4-BE49-F238E27FC236}">
                <a16:creationId xmlns:a16="http://schemas.microsoft.com/office/drawing/2014/main" id="{389C1140-55A6-8D28-58B9-BEBB14F83C97}"/>
              </a:ext>
            </a:extLst>
          </p:cNvPr>
          <p:cNvSpPr>
            <a:spLocks noRot="1" noChangeArrowheads="1" noTextEdit="1"/>
          </p:cNvSpPr>
          <p:nvPr>
            <p:ph type="sldImg"/>
          </p:nvPr>
        </p:nvSpPr>
        <p:spPr>
          <a:ln/>
        </p:spPr>
      </p:sp>
      <p:sp>
        <p:nvSpPr>
          <p:cNvPr id="336899" name="Rectangle 3">
            <a:extLst>
              <a:ext uri="{FF2B5EF4-FFF2-40B4-BE49-F238E27FC236}">
                <a16:creationId xmlns:a16="http://schemas.microsoft.com/office/drawing/2014/main" id="{373CC974-392F-694B-9AE5-360A2E4AD1F0}"/>
              </a:ext>
            </a:extLst>
          </p:cNvPr>
          <p:cNvSpPr>
            <a:spLocks noGrp="1" noChangeArrowheads="1"/>
          </p:cNvSpPr>
          <p:nvPr>
            <p:ph type="body" idx="1"/>
          </p:nvPr>
        </p:nvSpPr>
        <p:spPr/>
        <p:txBody>
          <a:bodyPr/>
          <a:lstStyle/>
          <a:p>
            <a:r>
              <a:rPr lang="en-US" altLang="en-US"/>
              <a:t>Sort out variabilty of interactions – relationship to species richness of herbs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7AFE80A-4821-6F4E-B87A-CBCE5B3CB9F4}"/>
              </a:ext>
            </a:extLst>
          </p:cNvPr>
          <p:cNvSpPr>
            <a:spLocks noGrp="1" noChangeArrowheads="1"/>
          </p:cNvSpPr>
          <p:nvPr>
            <p:ph type="sldNum" sz="quarter" idx="5"/>
          </p:nvPr>
        </p:nvSpPr>
        <p:spPr>
          <a:ln/>
        </p:spPr>
        <p:txBody>
          <a:bodyPr/>
          <a:lstStyle/>
          <a:p>
            <a:fld id="{784231FF-B7FC-49C4-A9EE-D37D5D69D3CF}" type="slidenum">
              <a:rPr lang="en-US" altLang="en-US"/>
              <a:pPr/>
              <a:t>18</a:t>
            </a:fld>
            <a:endParaRPr lang="en-US" altLang="en-US"/>
          </a:p>
        </p:txBody>
      </p:sp>
      <p:sp>
        <p:nvSpPr>
          <p:cNvPr id="378882" name="Rectangle 2">
            <a:extLst>
              <a:ext uri="{FF2B5EF4-FFF2-40B4-BE49-F238E27FC236}">
                <a16:creationId xmlns:a16="http://schemas.microsoft.com/office/drawing/2014/main" id="{E563FEDC-94D1-0C2F-4C47-A66C59B56069}"/>
              </a:ext>
            </a:extLst>
          </p:cNvPr>
          <p:cNvSpPr>
            <a:spLocks noRot="1" noChangeArrowheads="1" noTextEdit="1"/>
          </p:cNvSpPr>
          <p:nvPr>
            <p:ph type="sldImg"/>
          </p:nvPr>
        </p:nvSpPr>
        <p:spPr>
          <a:ln/>
        </p:spPr>
      </p:sp>
      <p:sp>
        <p:nvSpPr>
          <p:cNvPr id="378883" name="Rectangle 3">
            <a:extLst>
              <a:ext uri="{FF2B5EF4-FFF2-40B4-BE49-F238E27FC236}">
                <a16:creationId xmlns:a16="http://schemas.microsoft.com/office/drawing/2014/main" id="{47A44C1C-0DDD-945E-27EE-ADC5A352452B}"/>
              </a:ext>
            </a:extLst>
          </p:cNvPr>
          <p:cNvSpPr>
            <a:spLocks noGrp="1" noChangeArrowheads="1"/>
          </p:cNvSpPr>
          <p:nvPr>
            <p:ph type="body" idx="1"/>
          </p:nvPr>
        </p:nvSpPr>
        <p:spPr/>
        <p:txBody>
          <a:bodyPr/>
          <a:lstStyle/>
          <a:p>
            <a:r>
              <a:rPr lang="en-US" altLang="en-US"/>
              <a:t>Increase in vegetation/herbs = early seral – no simple acceleration of late-successional features (species composition)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23E9EA3-28FF-CCCA-F67A-8DECB2EC056C}"/>
              </a:ext>
            </a:extLst>
          </p:cNvPr>
          <p:cNvSpPr>
            <a:spLocks noGrp="1" noChangeArrowheads="1"/>
          </p:cNvSpPr>
          <p:nvPr>
            <p:ph type="sldNum" sz="quarter" idx="5"/>
          </p:nvPr>
        </p:nvSpPr>
        <p:spPr>
          <a:ln/>
        </p:spPr>
        <p:txBody>
          <a:bodyPr/>
          <a:lstStyle/>
          <a:p>
            <a:fld id="{04762C87-7543-4D40-9AAE-DE29C237CC01}" type="slidenum">
              <a:rPr lang="en-US" altLang="en-US"/>
              <a:pPr/>
              <a:t>20</a:t>
            </a:fld>
            <a:endParaRPr lang="en-US" altLang="en-US"/>
          </a:p>
        </p:txBody>
      </p:sp>
      <p:sp>
        <p:nvSpPr>
          <p:cNvPr id="355330" name="Rectangle 2">
            <a:extLst>
              <a:ext uri="{FF2B5EF4-FFF2-40B4-BE49-F238E27FC236}">
                <a16:creationId xmlns:a16="http://schemas.microsoft.com/office/drawing/2014/main" id="{BD2F1ABE-2934-D06D-8207-A9D45A067714}"/>
              </a:ext>
            </a:extLst>
          </p:cNvPr>
          <p:cNvSpPr>
            <a:spLocks noRot="1" noChangeArrowheads="1" noTextEdit="1"/>
          </p:cNvSpPr>
          <p:nvPr>
            <p:ph type="sldImg"/>
          </p:nvPr>
        </p:nvSpPr>
        <p:spPr>
          <a:ln/>
        </p:spPr>
      </p:sp>
      <p:sp>
        <p:nvSpPr>
          <p:cNvPr id="355331" name="Rectangle 3">
            <a:extLst>
              <a:ext uri="{FF2B5EF4-FFF2-40B4-BE49-F238E27FC236}">
                <a16:creationId xmlns:a16="http://schemas.microsoft.com/office/drawing/2014/main" id="{CACE7690-2623-7102-0388-9F1C9C981970}"/>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9154" name="Group 2">
            <a:extLst>
              <a:ext uri="{FF2B5EF4-FFF2-40B4-BE49-F238E27FC236}">
                <a16:creationId xmlns:a16="http://schemas.microsoft.com/office/drawing/2014/main" id="{28EAB3AE-4106-6538-DE9D-16DFD6D0662B}"/>
              </a:ext>
            </a:extLst>
          </p:cNvPr>
          <p:cNvGrpSpPr>
            <a:grpSpLocks/>
          </p:cNvGrpSpPr>
          <p:nvPr/>
        </p:nvGrpSpPr>
        <p:grpSpPr bwMode="auto">
          <a:xfrm>
            <a:off x="4716463" y="5345113"/>
            <a:ext cx="4427537" cy="1512887"/>
            <a:chOff x="2971" y="3367"/>
            <a:chExt cx="2789" cy="953"/>
          </a:xfrm>
        </p:grpSpPr>
        <p:sp>
          <p:nvSpPr>
            <p:cNvPr id="49155" name="Freeform 3">
              <a:extLst>
                <a:ext uri="{FF2B5EF4-FFF2-40B4-BE49-F238E27FC236}">
                  <a16:creationId xmlns:a16="http://schemas.microsoft.com/office/drawing/2014/main" id="{26142F37-5B6C-5BAE-7784-B218BCBB78D2}"/>
                </a:ext>
              </a:extLst>
            </p:cNvPr>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9156" name="Freeform 4">
              <a:extLst>
                <a:ext uri="{FF2B5EF4-FFF2-40B4-BE49-F238E27FC236}">
                  <a16:creationId xmlns:a16="http://schemas.microsoft.com/office/drawing/2014/main" id="{6EFE5D08-1560-AFAB-FC89-DB3DBA7468ED}"/>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9157" name="Freeform 5">
              <a:extLst>
                <a:ext uri="{FF2B5EF4-FFF2-40B4-BE49-F238E27FC236}">
                  <a16:creationId xmlns:a16="http://schemas.microsoft.com/office/drawing/2014/main" id="{61A52FB2-8F5E-86B6-60E0-8A6347A93331}"/>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9158" name="Freeform 6">
              <a:extLst>
                <a:ext uri="{FF2B5EF4-FFF2-40B4-BE49-F238E27FC236}">
                  <a16:creationId xmlns:a16="http://schemas.microsoft.com/office/drawing/2014/main" id="{7B788F38-7D50-7AD4-7653-7F1A15A3166C}"/>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9159" name="Freeform 7">
              <a:extLst>
                <a:ext uri="{FF2B5EF4-FFF2-40B4-BE49-F238E27FC236}">
                  <a16:creationId xmlns:a16="http://schemas.microsoft.com/office/drawing/2014/main" id="{597C9711-C2EB-8221-F86B-40E6D80BC600}"/>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9160" name="Freeform 8">
              <a:extLst>
                <a:ext uri="{FF2B5EF4-FFF2-40B4-BE49-F238E27FC236}">
                  <a16:creationId xmlns:a16="http://schemas.microsoft.com/office/drawing/2014/main" id="{E0160576-78AE-2351-A793-67504A2A0B0B}"/>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9161" name="Freeform 9">
              <a:extLst>
                <a:ext uri="{FF2B5EF4-FFF2-40B4-BE49-F238E27FC236}">
                  <a16:creationId xmlns:a16="http://schemas.microsoft.com/office/drawing/2014/main" id="{D1C4F04A-67AA-53B2-6A51-2C45FAF4031B}"/>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9162" name="Freeform 10">
              <a:extLst>
                <a:ext uri="{FF2B5EF4-FFF2-40B4-BE49-F238E27FC236}">
                  <a16:creationId xmlns:a16="http://schemas.microsoft.com/office/drawing/2014/main" id="{6E2FE583-8F01-20EB-03A3-C5DECD3137AA}"/>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9163" name="Freeform 11">
              <a:extLst>
                <a:ext uri="{FF2B5EF4-FFF2-40B4-BE49-F238E27FC236}">
                  <a16:creationId xmlns:a16="http://schemas.microsoft.com/office/drawing/2014/main" id="{8BC3D966-7979-3FFB-ACDC-75B361A1CD78}"/>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9164" name="Freeform 12">
              <a:extLst>
                <a:ext uri="{FF2B5EF4-FFF2-40B4-BE49-F238E27FC236}">
                  <a16:creationId xmlns:a16="http://schemas.microsoft.com/office/drawing/2014/main" id="{E6D31AC0-6BF1-E842-00FE-0A9805D8B5C9}"/>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9165" name="Freeform 13">
              <a:extLst>
                <a:ext uri="{FF2B5EF4-FFF2-40B4-BE49-F238E27FC236}">
                  <a16:creationId xmlns:a16="http://schemas.microsoft.com/office/drawing/2014/main" id="{A2C1167D-8669-9B21-2793-96B95D6AAC54}"/>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9166" name="Freeform 14">
              <a:extLst>
                <a:ext uri="{FF2B5EF4-FFF2-40B4-BE49-F238E27FC236}">
                  <a16:creationId xmlns:a16="http://schemas.microsoft.com/office/drawing/2014/main" id="{0DD62365-ADBC-8C71-F6A7-9B5A31014803}"/>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9167" name="Freeform 15">
              <a:extLst>
                <a:ext uri="{FF2B5EF4-FFF2-40B4-BE49-F238E27FC236}">
                  <a16:creationId xmlns:a16="http://schemas.microsoft.com/office/drawing/2014/main" id="{29CBBDD5-A093-30B0-7B49-BE96618D8E81}"/>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9168" name="Freeform 16">
              <a:extLst>
                <a:ext uri="{FF2B5EF4-FFF2-40B4-BE49-F238E27FC236}">
                  <a16:creationId xmlns:a16="http://schemas.microsoft.com/office/drawing/2014/main" id="{F81F7043-279A-4B7D-9936-E438B64A60BF}"/>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9169" name="Freeform 17">
              <a:extLst>
                <a:ext uri="{FF2B5EF4-FFF2-40B4-BE49-F238E27FC236}">
                  <a16:creationId xmlns:a16="http://schemas.microsoft.com/office/drawing/2014/main" id="{7469E5CE-59D2-61D8-DB29-CFAE734B7613}"/>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grpSp>
      <p:sp>
        <p:nvSpPr>
          <p:cNvPr id="49170" name="Rectangle 18">
            <a:extLst>
              <a:ext uri="{FF2B5EF4-FFF2-40B4-BE49-F238E27FC236}">
                <a16:creationId xmlns:a16="http://schemas.microsoft.com/office/drawing/2014/main" id="{E2E2666B-E9D9-8DC2-ABBB-90EBCEB17CB8}"/>
              </a:ext>
            </a:extLst>
          </p:cNvPr>
          <p:cNvSpPr>
            <a:spLocks noGrp="1" noChangeArrowheads="1"/>
          </p:cNvSpPr>
          <p:nvPr>
            <p:ph type="ctrTitle" sz="quarter"/>
          </p:nvPr>
        </p:nvSpPr>
        <p:spPr>
          <a:xfrm>
            <a:off x="685800" y="1600200"/>
            <a:ext cx="7772400" cy="1828800"/>
          </a:xfrm>
        </p:spPr>
        <p:txBody>
          <a:bodyPr anchor="b"/>
          <a:lstStyle>
            <a:lvl1pPr>
              <a:defRPr sz="5700"/>
            </a:lvl1pPr>
          </a:lstStyle>
          <a:p>
            <a:pPr lvl="0"/>
            <a:r>
              <a:rPr lang="en-US" altLang="en-US" noProof="0"/>
              <a:t>Click to edit Master title style</a:t>
            </a:r>
          </a:p>
        </p:txBody>
      </p:sp>
      <p:sp>
        <p:nvSpPr>
          <p:cNvPr id="49171" name="Rectangle 19">
            <a:extLst>
              <a:ext uri="{FF2B5EF4-FFF2-40B4-BE49-F238E27FC236}">
                <a16:creationId xmlns:a16="http://schemas.microsoft.com/office/drawing/2014/main" id="{24D3F5F5-B8A5-54EC-7D78-7EECCE7DDC1F}"/>
              </a:ext>
            </a:extLst>
          </p:cNvPr>
          <p:cNvSpPr>
            <a:spLocks noGrp="1" noChangeArrowheads="1"/>
          </p:cNvSpPr>
          <p:nvPr>
            <p:ph type="subTitle" sz="quarter" idx="1"/>
          </p:nvPr>
        </p:nvSpPr>
        <p:spPr>
          <a:xfrm>
            <a:off x="1371600" y="3733800"/>
            <a:ext cx="64008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49172" name="Rectangle 20">
            <a:extLst>
              <a:ext uri="{FF2B5EF4-FFF2-40B4-BE49-F238E27FC236}">
                <a16:creationId xmlns:a16="http://schemas.microsoft.com/office/drawing/2014/main" id="{39673FC5-5D3D-02D5-57CE-4C80C408E8E3}"/>
              </a:ext>
            </a:extLst>
          </p:cNvPr>
          <p:cNvSpPr>
            <a:spLocks noGrp="1" noChangeArrowheads="1"/>
          </p:cNvSpPr>
          <p:nvPr>
            <p:ph type="dt" sz="quarter" idx="2"/>
          </p:nvPr>
        </p:nvSpPr>
        <p:spPr/>
        <p:txBody>
          <a:bodyPr/>
          <a:lstStyle>
            <a:lvl1pPr>
              <a:defRPr/>
            </a:lvl1pPr>
          </a:lstStyle>
          <a:p>
            <a:endParaRPr lang="en-US" altLang="en-US"/>
          </a:p>
        </p:txBody>
      </p:sp>
      <p:sp>
        <p:nvSpPr>
          <p:cNvPr id="49173" name="Rectangle 21">
            <a:extLst>
              <a:ext uri="{FF2B5EF4-FFF2-40B4-BE49-F238E27FC236}">
                <a16:creationId xmlns:a16="http://schemas.microsoft.com/office/drawing/2014/main" id="{CE3B74E1-7158-B365-6CA3-2C24978D4559}"/>
              </a:ext>
            </a:extLst>
          </p:cNvPr>
          <p:cNvSpPr>
            <a:spLocks noGrp="1" noChangeArrowheads="1"/>
          </p:cNvSpPr>
          <p:nvPr>
            <p:ph type="ftr" sz="quarter" idx="3"/>
          </p:nvPr>
        </p:nvSpPr>
        <p:spPr/>
        <p:txBody>
          <a:bodyPr/>
          <a:lstStyle>
            <a:lvl1pPr>
              <a:defRPr/>
            </a:lvl1pPr>
          </a:lstStyle>
          <a:p>
            <a:endParaRPr lang="en-US" altLang="en-US"/>
          </a:p>
        </p:txBody>
      </p:sp>
      <p:sp>
        <p:nvSpPr>
          <p:cNvPr id="49174" name="Rectangle 22">
            <a:extLst>
              <a:ext uri="{FF2B5EF4-FFF2-40B4-BE49-F238E27FC236}">
                <a16:creationId xmlns:a16="http://schemas.microsoft.com/office/drawing/2014/main" id="{7BC7DD4C-9CF0-1500-864E-1926C8A00D06}"/>
              </a:ext>
            </a:extLst>
          </p:cNvPr>
          <p:cNvSpPr>
            <a:spLocks noGrp="1" noChangeArrowheads="1"/>
          </p:cNvSpPr>
          <p:nvPr>
            <p:ph type="sldNum" sz="quarter" idx="4"/>
          </p:nvPr>
        </p:nvSpPr>
        <p:spPr/>
        <p:txBody>
          <a:bodyPr/>
          <a:lstStyle>
            <a:lvl1pPr>
              <a:defRPr/>
            </a:lvl1pPr>
          </a:lstStyle>
          <a:p>
            <a:fld id="{59D5D797-B0EC-4DBC-B78A-B29A47D6516A}"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9ECB4-CAAE-0C7A-A0BD-C1F6326A45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A5FD74-75A8-346B-766B-93DC4346EE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262C14-F1D6-BC70-6BFC-4CB41009BA9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FD9EA49-F30F-F5BA-82CB-1B3D763D407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2A9B589-7999-28BD-8318-6382F8C90FFF}"/>
              </a:ext>
            </a:extLst>
          </p:cNvPr>
          <p:cNvSpPr>
            <a:spLocks noGrp="1"/>
          </p:cNvSpPr>
          <p:nvPr>
            <p:ph type="sldNum" sz="quarter" idx="12"/>
          </p:nvPr>
        </p:nvSpPr>
        <p:spPr/>
        <p:txBody>
          <a:bodyPr/>
          <a:lstStyle>
            <a:lvl1pPr>
              <a:defRPr/>
            </a:lvl1pPr>
          </a:lstStyle>
          <a:p>
            <a:fld id="{01FA5802-51AF-44A1-8194-597C3E0B1EAB}" type="slidenum">
              <a:rPr lang="en-US" altLang="en-US"/>
              <a:pPr/>
              <a:t>‹#›</a:t>
            </a:fld>
            <a:endParaRPr lang="en-US" altLang="en-US"/>
          </a:p>
        </p:txBody>
      </p:sp>
    </p:spTree>
    <p:extLst>
      <p:ext uri="{BB962C8B-B14F-4D97-AF65-F5344CB8AC3E}">
        <p14:creationId xmlns:p14="http://schemas.microsoft.com/office/powerpoint/2010/main" val="501924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EDF78A-3FB2-A4EC-8910-3F59B97ADAF1}"/>
              </a:ext>
            </a:extLst>
          </p:cNvPr>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889D3B-9E03-F20F-BE2F-215C87142917}"/>
              </a:ext>
            </a:extLst>
          </p:cNvPr>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4727F-119B-B323-485C-5721A350513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10EACD5-D101-5BD0-4BF7-896C043BFDE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D205064-373C-4550-F174-C03DAC8B9F10}"/>
              </a:ext>
            </a:extLst>
          </p:cNvPr>
          <p:cNvSpPr>
            <a:spLocks noGrp="1"/>
          </p:cNvSpPr>
          <p:nvPr>
            <p:ph type="sldNum" sz="quarter" idx="12"/>
          </p:nvPr>
        </p:nvSpPr>
        <p:spPr/>
        <p:txBody>
          <a:bodyPr/>
          <a:lstStyle>
            <a:lvl1pPr>
              <a:defRPr/>
            </a:lvl1pPr>
          </a:lstStyle>
          <a:p>
            <a:fld id="{620CF385-6A6F-4897-8E03-4838DB81C461}" type="slidenum">
              <a:rPr lang="en-US" altLang="en-US"/>
              <a:pPr/>
              <a:t>‹#›</a:t>
            </a:fld>
            <a:endParaRPr lang="en-US" altLang="en-US"/>
          </a:p>
        </p:txBody>
      </p:sp>
    </p:spTree>
    <p:extLst>
      <p:ext uri="{BB962C8B-B14F-4D97-AF65-F5344CB8AC3E}">
        <p14:creationId xmlns:p14="http://schemas.microsoft.com/office/powerpoint/2010/main" val="3739123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EA802-1B06-9BD2-C59E-28F92FD349E0}"/>
              </a:ext>
            </a:extLst>
          </p:cNvPr>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a:extLst>
              <a:ext uri="{FF2B5EF4-FFF2-40B4-BE49-F238E27FC236}">
                <a16:creationId xmlns:a16="http://schemas.microsoft.com/office/drawing/2014/main" id="{D632DC32-FC8C-899A-9739-10B6230474ED}"/>
              </a:ext>
            </a:extLst>
          </p:cNvPr>
          <p:cNvSpPr>
            <a:spLocks noGrp="1"/>
          </p:cNvSpPr>
          <p:nvPr>
            <p:ph type="tbl" idx="1"/>
          </p:nvPr>
        </p:nvSpPr>
        <p:spPr>
          <a:xfrm>
            <a:off x="457200" y="1600200"/>
            <a:ext cx="8229600" cy="4530725"/>
          </a:xfrm>
        </p:spPr>
        <p:txBody>
          <a:bodyPr/>
          <a:lstStyle/>
          <a:p>
            <a:endParaRPr lang="en-US"/>
          </a:p>
        </p:txBody>
      </p:sp>
      <p:sp>
        <p:nvSpPr>
          <p:cNvPr id="4" name="Date Placeholder 3">
            <a:extLst>
              <a:ext uri="{FF2B5EF4-FFF2-40B4-BE49-F238E27FC236}">
                <a16:creationId xmlns:a16="http://schemas.microsoft.com/office/drawing/2014/main" id="{EDBA58F6-6D70-18DE-2C8E-C25D435DE423}"/>
              </a:ext>
            </a:extLst>
          </p:cNvPr>
          <p:cNvSpPr>
            <a:spLocks noGrp="1"/>
          </p:cNvSpPr>
          <p:nvPr>
            <p:ph type="dt" sz="half" idx="10"/>
          </p:nvPr>
        </p:nvSpPr>
        <p:spPr>
          <a:xfrm>
            <a:off x="457200" y="6243638"/>
            <a:ext cx="2133600"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7382F88-A5C6-B476-5DCC-81175C34DF37}"/>
              </a:ext>
            </a:extLst>
          </p:cNvPr>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F5A04C9-0DEB-70D7-8F57-CCAE5CFD26B7}"/>
              </a:ext>
            </a:extLst>
          </p:cNvPr>
          <p:cNvSpPr>
            <a:spLocks noGrp="1"/>
          </p:cNvSpPr>
          <p:nvPr>
            <p:ph type="sldNum" sz="quarter" idx="12"/>
          </p:nvPr>
        </p:nvSpPr>
        <p:spPr>
          <a:xfrm>
            <a:off x="6553200" y="6243638"/>
            <a:ext cx="2133600" cy="457200"/>
          </a:xfrm>
        </p:spPr>
        <p:txBody>
          <a:bodyPr/>
          <a:lstStyle>
            <a:lvl1pPr>
              <a:defRPr/>
            </a:lvl1pPr>
          </a:lstStyle>
          <a:p>
            <a:fld id="{0BF313FB-3F9B-453E-B1C6-5615B3B1CF02}" type="slidenum">
              <a:rPr lang="en-US" altLang="en-US"/>
              <a:pPr/>
              <a:t>‹#›</a:t>
            </a:fld>
            <a:endParaRPr lang="en-US" altLang="en-US"/>
          </a:p>
        </p:txBody>
      </p:sp>
    </p:spTree>
    <p:extLst>
      <p:ext uri="{BB962C8B-B14F-4D97-AF65-F5344CB8AC3E}">
        <p14:creationId xmlns:p14="http://schemas.microsoft.com/office/powerpoint/2010/main" val="73548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E334-1C48-91E7-7F88-E3E21A93A7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9B4FD3-6089-7709-F80E-553242EAA9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06B2E2-27D1-0B52-16CC-C0D458E9A08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6DF6D5F-E4C2-29F6-DD6F-7B5337F8B5F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33BCEA7-332D-B74D-46AE-CC948E8DDC70}"/>
              </a:ext>
            </a:extLst>
          </p:cNvPr>
          <p:cNvSpPr>
            <a:spLocks noGrp="1"/>
          </p:cNvSpPr>
          <p:nvPr>
            <p:ph type="sldNum" sz="quarter" idx="12"/>
          </p:nvPr>
        </p:nvSpPr>
        <p:spPr/>
        <p:txBody>
          <a:bodyPr/>
          <a:lstStyle>
            <a:lvl1pPr>
              <a:defRPr/>
            </a:lvl1pPr>
          </a:lstStyle>
          <a:p>
            <a:fld id="{E5202D47-78FB-4671-B0CE-849F0C0198FA}" type="slidenum">
              <a:rPr lang="en-US" altLang="en-US"/>
              <a:pPr/>
              <a:t>‹#›</a:t>
            </a:fld>
            <a:endParaRPr lang="en-US" altLang="en-US"/>
          </a:p>
        </p:txBody>
      </p:sp>
    </p:spTree>
    <p:extLst>
      <p:ext uri="{BB962C8B-B14F-4D97-AF65-F5344CB8AC3E}">
        <p14:creationId xmlns:p14="http://schemas.microsoft.com/office/powerpoint/2010/main" val="125399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61F1E-A229-58E5-6448-CC6402B43BD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F4E194-4288-5591-4358-34E7A43C589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5DA81CD2-B34A-3AC0-BBA8-4EE3834CB3F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FCC18A7-912F-A028-8AA9-67C8EF066AC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EB6E7C1-D3F6-F836-D635-F9D3A2661955}"/>
              </a:ext>
            </a:extLst>
          </p:cNvPr>
          <p:cNvSpPr>
            <a:spLocks noGrp="1"/>
          </p:cNvSpPr>
          <p:nvPr>
            <p:ph type="sldNum" sz="quarter" idx="12"/>
          </p:nvPr>
        </p:nvSpPr>
        <p:spPr/>
        <p:txBody>
          <a:bodyPr/>
          <a:lstStyle>
            <a:lvl1pPr>
              <a:defRPr/>
            </a:lvl1pPr>
          </a:lstStyle>
          <a:p>
            <a:fld id="{035194B8-8DF3-4EC1-BED1-3963775CFAFA}" type="slidenum">
              <a:rPr lang="en-US" altLang="en-US"/>
              <a:pPr/>
              <a:t>‹#›</a:t>
            </a:fld>
            <a:endParaRPr lang="en-US" altLang="en-US"/>
          </a:p>
        </p:txBody>
      </p:sp>
    </p:spTree>
    <p:extLst>
      <p:ext uri="{BB962C8B-B14F-4D97-AF65-F5344CB8AC3E}">
        <p14:creationId xmlns:p14="http://schemas.microsoft.com/office/powerpoint/2010/main" val="4143286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0994D-CF88-9A48-ADBD-D39ED73C6A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67EB55-7614-7DA5-A1BF-0B9F2558C02A}"/>
              </a:ext>
            </a:extLst>
          </p:cNvPr>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E2D6DA-A557-E7A4-E6CC-2618A45FBA11}"/>
              </a:ext>
            </a:extLst>
          </p:cNvPr>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40B2B9-313D-E535-5958-980F4702EF6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715EB3E-D148-3AD3-1A2C-6132960951A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B003A9F-200C-8389-8218-64C90FFADCCB}"/>
              </a:ext>
            </a:extLst>
          </p:cNvPr>
          <p:cNvSpPr>
            <a:spLocks noGrp="1"/>
          </p:cNvSpPr>
          <p:nvPr>
            <p:ph type="sldNum" sz="quarter" idx="12"/>
          </p:nvPr>
        </p:nvSpPr>
        <p:spPr/>
        <p:txBody>
          <a:bodyPr/>
          <a:lstStyle>
            <a:lvl1pPr>
              <a:defRPr/>
            </a:lvl1pPr>
          </a:lstStyle>
          <a:p>
            <a:fld id="{67EB6C32-2B98-4734-AF84-D0EDF28D1325}" type="slidenum">
              <a:rPr lang="en-US" altLang="en-US"/>
              <a:pPr/>
              <a:t>‹#›</a:t>
            </a:fld>
            <a:endParaRPr lang="en-US" altLang="en-US"/>
          </a:p>
        </p:txBody>
      </p:sp>
    </p:spTree>
    <p:extLst>
      <p:ext uri="{BB962C8B-B14F-4D97-AF65-F5344CB8AC3E}">
        <p14:creationId xmlns:p14="http://schemas.microsoft.com/office/powerpoint/2010/main" val="1107681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671C-9FB3-AED3-C509-715D84F91AD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E3EA80-24DC-7347-26CA-F5DB7714301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45EF99-457A-5B9B-109C-1E7A6875DAE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894481-76AB-EC77-77C2-65CFD847476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1CA7D7-BFBE-3488-FB6A-E0AFAA90A0D0}"/>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7BF6B5-2B48-1AC8-D9C3-AC2D76A51521}"/>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E0A1D02-E9F1-08F3-CC34-EEBA1FB2A17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E459A5D-C508-40E4-876F-6AF7486DA23D}"/>
              </a:ext>
            </a:extLst>
          </p:cNvPr>
          <p:cNvSpPr>
            <a:spLocks noGrp="1"/>
          </p:cNvSpPr>
          <p:nvPr>
            <p:ph type="sldNum" sz="quarter" idx="12"/>
          </p:nvPr>
        </p:nvSpPr>
        <p:spPr/>
        <p:txBody>
          <a:bodyPr/>
          <a:lstStyle>
            <a:lvl1pPr>
              <a:defRPr/>
            </a:lvl1pPr>
          </a:lstStyle>
          <a:p>
            <a:fld id="{F64D064C-B8B4-4E3A-9269-2486F6DB9A97}" type="slidenum">
              <a:rPr lang="en-US" altLang="en-US"/>
              <a:pPr/>
              <a:t>‹#›</a:t>
            </a:fld>
            <a:endParaRPr lang="en-US" altLang="en-US"/>
          </a:p>
        </p:txBody>
      </p:sp>
    </p:spTree>
    <p:extLst>
      <p:ext uri="{BB962C8B-B14F-4D97-AF65-F5344CB8AC3E}">
        <p14:creationId xmlns:p14="http://schemas.microsoft.com/office/powerpoint/2010/main" val="4211959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23100-F8DE-63B4-7C96-363BC70CDD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66BA4E-9E9A-0FA6-CEB4-07FA625C9AA2}"/>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7D8341F-5854-2E13-6D59-91E83615874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F7CB196-B3C7-18D0-5693-6227A044BEE4}"/>
              </a:ext>
            </a:extLst>
          </p:cNvPr>
          <p:cNvSpPr>
            <a:spLocks noGrp="1"/>
          </p:cNvSpPr>
          <p:nvPr>
            <p:ph type="sldNum" sz="quarter" idx="12"/>
          </p:nvPr>
        </p:nvSpPr>
        <p:spPr/>
        <p:txBody>
          <a:bodyPr/>
          <a:lstStyle>
            <a:lvl1pPr>
              <a:defRPr/>
            </a:lvl1pPr>
          </a:lstStyle>
          <a:p>
            <a:fld id="{18B528F7-31DA-4409-BA14-C0200B9349A0}" type="slidenum">
              <a:rPr lang="en-US" altLang="en-US"/>
              <a:pPr/>
              <a:t>‹#›</a:t>
            </a:fld>
            <a:endParaRPr lang="en-US" altLang="en-US"/>
          </a:p>
        </p:txBody>
      </p:sp>
    </p:spTree>
    <p:extLst>
      <p:ext uri="{BB962C8B-B14F-4D97-AF65-F5344CB8AC3E}">
        <p14:creationId xmlns:p14="http://schemas.microsoft.com/office/powerpoint/2010/main" val="1805831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CD49B5-B6BE-A40E-E24A-2998EE869545}"/>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D2069F7-0B52-DE83-865B-FD4FFD3ED2E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968DAF4-F854-120F-D0E6-FE3170B227CE}"/>
              </a:ext>
            </a:extLst>
          </p:cNvPr>
          <p:cNvSpPr>
            <a:spLocks noGrp="1"/>
          </p:cNvSpPr>
          <p:nvPr>
            <p:ph type="sldNum" sz="quarter" idx="12"/>
          </p:nvPr>
        </p:nvSpPr>
        <p:spPr/>
        <p:txBody>
          <a:bodyPr/>
          <a:lstStyle>
            <a:lvl1pPr>
              <a:defRPr/>
            </a:lvl1pPr>
          </a:lstStyle>
          <a:p>
            <a:fld id="{B57FE661-9F44-4222-8E02-DBA14DFF393A}" type="slidenum">
              <a:rPr lang="en-US" altLang="en-US"/>
              <a:pPr/>
              <a:t>‹#›</a:t>
            </a:fld>
            <a:endParaRPr lang="en-US" altLang="en-US"/>
          </a:p>
        </p:txBody>
      </p:sp>
    </p:spTree>
    <p:extLst>
      <p:ext uri="{BB962C8B-B14F-4D97-AF65-F5344CB8AC3E}">
        <p14:creationId xmlns:p14="http://schemas.microsoft.com/office/powerpoint/2010/main" val="351375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A7FD5-1FBC-8A44-6A99-4B04B156B05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A32D7A-D81D-E11D-8760-67C8513AE9D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C4249D-8C72-2004-7DF8-0B374AD4375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E53FF7-DA41-B9F4-4D81-85DC730C574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D41EEB5-CB09-BC31-C4FB-4F63EC0E0E4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91F862A-EF41-C727-BECB-29FDB74675D5}"/>
              </a:ext>
            </a:extLst>
          </p:cNvPr>
          <p:cNvSpPr>
            <a:spLocks noGrp="1"/>
          </p:cNvSpPr>
          <p:nvPr>
            <p:ph type="sldNum" sz="quarter" idx="12"/>
          </p:nvPr>
        </p:nvSpPr>
        <p:spPr/>
        <p:txBody>
          <a:bodyPr/>
          <a:lstStyle>
            <a:lvl1pPr>
              <a:defRPr/>
            </a:lvl1pPr>
          </a:lstStyle>
          <a:p>
            <a:fld id="{D2F7048B-EEE6-477D-96EA-328F1CD880E2}" type="slidenum">
              <a:rPr lang="en-US" altLang="en-US"/>
              <a:pPr/>
              <a:t>‹#›</a:t>
            </a:fld>
            <a:endParaRPr lang="en-US" altLang="en-US"/>
          </a:p>
        </p:txBody>
      </p:sp>
    </p:spTree>
    <p:extLst>
      <p:ext uri="{BB962C8B-B14F-4D97-AF65-F5344CB8AC3E}">
        <p14:creationId xmlns:p14="http://schemas.microsoft.com/office/powerpoint/2010/main" val="1463748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88E5C-9DCA-5E61-15B3-4F2CFC76D3B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B70D09-A53A-2A3E-F988-A55F0733B04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120DA2-4D3C-2C78-B99A-E85181E1330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B188D3-4C1C-CE1C-A9CE-595EE49E507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FDD1D07-B170-1D7D-8D7F-368A2573638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4208489-F0A0-1EEB-CE19-19AF0933CD7C}"/>
              </a:ext>
            </a:extLst>
          </p:cNvPr>
          <p:cNvSpPr>
            <a:spLocks noGrp="1"/>
          </p:cNvSpPr>
          <p:nvPr>
            <p:ph type="sldNum" sz="quarter" idx="12"/>
          </p:nvPr>
        </p:nvSpPr>
        <p:spPr/>
        <p:txBody>
          <a:bodyPr/>
          <a:lstStyle>
            <a:lvl1pPr>
              <a:defRPr/>
            </a:lvl1pPr>
          </a:lstStyle>
          <a:p>
            <a:fld id="{23FABE3D-E856-4DAE-9077-5674A4AAF08E}" type="slidenum">
              <a:rPr lang="en-US" altLang="en-US"/>
              <a:pPr/>
              <a:t>‹#›</a:t>
            </a:fld>
            <a:endParaRPr lang="en-US" altLang="en-US"/>
          </a:p>
        </p:txBody>
      </p:sp>
    </p:spTree>
    <p:extLst>
      <p:ext uri="{BB962C8B-B14F-4D97-AF65-F5344CB8AC3E}">
        <p14:creationId xmlns:p14="http://schemas.microsoft.com/office/powerpoint/2010/main" val="1508982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48130" name="Group 2">
            <a:extLst>
              <a:ext uri="{FF2B5EF4-FFF2-40B4-BE49-F238E27FC236}">
                <a16:creationId xmlns:a16="http://schemas.microsoft.com/office/drawing/2014/main" id="{E7BCA2DD-A6E3-B0D4-5347-5979E54730BE}"/>
              </a:ext>
            </a:extLst>
          </p:cNvPr>
          <p:cNvGrpSpPr>
            <a:grpSpLocks/>
          </p:cNvGrpSpPr>
          <p:nvPr/>
        </p:nvGrpSpPr>
        <p:grpSpPr bwMode="auto">
          <a:xfrm>
            <a:off x="4716463" y="5345113"/>
            <a:ext cx="4427537" cy="1512887"/>
            <a:chOff x="2971" y="3367"/>
            <a:chExt cx="2789" cy="953"/>
          </a:xfrm>
        </p:grpSpPr>
        <p:sp>
          <p:nvSpPr>
            <p:cNvPr id="48131" name="Freeform 3">
              <a:extLst>
                <a:ext uri="{FF2B5EF4-FFF2-40B4-BE49-F238E27FC236}">
                  <a16:creationId xmlns:a16="http://schemas.microsoft.com/office/drawing/2014/main" id="{8B790C1B-B50D-547D-F7F4-BFCAEE81A334}"/>
                </a:ext>
              </a:extLst>
            </p:cNvPr>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8132" name="Freeform 4">
              <a:extLst>
                <a:ext uri="{FF2B5EF4-FFF2-40B4-BE49-F238E27FC236}">
                  <a16:creationId xmlns:a16="http://schemas.microsoft.com/office/drawing/2014/main" id="{B2A663DE-971E-FA76-BFAE-A8D030558162}"/>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8133" name="Freeform 5">
              <a:extLst>
                <a:ext uri="{FF2B5EF4-FFF2-40B4-BE49-F238E27FC236}">
                  <a16:creationId xmlns:a16="http://schemas.microsoft.com/office/drawing/2014/main" id="{23792819-030F-E20B-0082-81B1A4B16F39}"/>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8134" name="Freeform 6">
              <a:extLst>
                <a:ext uri="{FF2B5EF4-FFF2-40B4-BE49-F238E27FC236}">
                  <a16:creationId xmlns:a16="http://schemas.microsoft.com/office/drawing/2014/main" id="{4066C5AC-19CF-CFBA-04C3-DE1E5FDEAA05}"/>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8135" name="Freeform 7">
              <a:extLst>
                <a:ext uri="{FF2B5EF4-FFF2-40B4-BE49-F238E27FC236}">
                  <a16:creationId xmlns:a16="http://schemas.microsoft.com/office/drawing/2014/main" id="{7AF52153-C4E8-CFB7-9CD9-96CB5E46F849}"/>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8136" name="Freeform 8">
              <a:extLst>
                <a:ext uri="{FF2B5EF4-FFF2-40B4-BE49-F238E27FC236}">
                  <a16:creationId xmlns:a16="http://schemas.microsoft.com/office/drawing/2014/main" id="{ABD86AE3-0050-87DF-5B38-C64B6ADFFF06}"/>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8137" name="Freeform 9">
              <a:extLst>
                <a:ext uri="{FF2B5EF4-FFF2-40B4-BE49-F238E27FC236}">
                  <a16:creationId xmlns:a16="http://schemas.microsoft.com/office/drawing/2014/main" id="{B5DBECC8-0432-33FB-4712-9056818EB552}"/>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8138" name="Freeform 10">
              <a:extLst>
                <a:ext uri="{FF2B5EF4-FFF2-40B4-BE49-F238E27FC236}">
                  <a16:creationId xmlns:a16="http://schemas.microsoft.com/office/drawing/2014/main" id="{38680EFD-C132-9B9A-890C-600CF92F5688}"/>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8139" name="Freeform 11">
              <a:extLst>
                <a:ext uri="{FF2B5EF4-FFF2-40B4-BE49-F238E27FC236}">
                  <a16:creationId xmlns:a16="http://schemas.microsoft.com/office/drawing/2014/main" id="{39162258-2021-48B6-4E69-E21F1AE434C7}"/>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8140" name="Freeform 12">
              <a:extLst>
                <a:ext uri="{FF2B5EF4-FFF2-40B4-BE49-F238E27FC236}">
                  <a16:creationId xmlns:a16="http://schemas.microsoft.com/office/drawing/2014/main" id="{F09366F0-E055-D7DB-2135-67E906B1AA4A}"/>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8141" name="Freeform 13">
              <a:extLst>
                <a:ext uri="{FF2B5EF4-FFF2-40B4-BE49-F238E27FC236}">
                  <a16:creationId xmlns:a16="http://schemas.microsoft.com/office/drawing/2014/main" id="{7A0F3281-5474-D25A-FBEE-7665E4CD30F6}"/>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8142" name="Freeform 14">
              <a:extLst>
                <a:ext uri="{FF2B5EF4-FFF2-40B4-BE49-F238E27FC236}">
                  <a16:creationId xmlns:a16="http://schemas.microsoft.com/office/drawing/2014/main" id="{542245B8-C6AF-3E8C-CDE5-0D753EA34DBF}"/>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8143" name="Freeform 15">
              <a:extLst>
                <a:ext uri="{FF2B5EF4-FFF2-40B4-BE49-F238E27FC236}">
                  <a16:creationId xmlns:a16="http://schemas.microsoft.com/office/drawing/2014/main" id="{F66A4F54-1D8B-610C-0633-A8C1074A5F79}"/>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8144" name="Freeform 16">
              <a:extLst>
                <a:ext uri="{FF2B5EF4-FFF2-40B4-BE49-F238E27FC236}">
                  <a16:creationId xmlns:a16="http://schemas.microsoft.com/office/drawing/2014/main" id="{A46626EB-6F38-E62E-CDAD-C74CA1177699}"/>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48145" name="Freeform 17">
              <a:extLst>
                <a:ext uri="{FF2B5EF4-FFF2-40B4-BE49-F238E27FC236}">
                  <a16:creationId xmlns:a16="http://schemas.microsoft.com/office/drawing/2014/main" id="{921352A9-A0C6-3E3D-7297-2FA34EF45A69}"/>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grpSp>
      <p:sp>
        <p:nvSpPr>
          <p:cNvPr id="48146" name="Rectangle 18">
            <a:extLst>
              <a:ext uri="{FF2B5EF4-FFF2-40B4-BE49-F238E27FC236}">
                <a16:creationId xmlns:a16="http://schemas.microsoft.com/office/drawing/2014/main" id="{1D0EECA8-787A-6A03-1756-5BFA5A5B2D51}"/>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48147" name="Rectangle 19">
            <a:extLst>
              <a:ext uri="{FF2B5EF4-FFF2-40B4-BE49-F238E27FC236}">
                <a16:creationId xmlns:a16="http://schemas.microsoft.com/office/drawing/2014/main" id="{25E1BBE0-EC45-C2F5-DD85-608503E19831}"/>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effectLst>
                  <a:outerShdw blurRad="38100" dist="38100" dir="2700000" algn="tl">
                    <a:srgbClr val="000000"/>
                  </a:outerShdw>
                </a:effectLst>
                <a:latin typeface="+mn-lt"/>
              </a:defRPr>
            </a:lvl1pPr>
          </a:lstStyle>
          <a:p>
            <a:endParaRPr lang="en-US" altLang="en-US"/>
          </a:p>
        </p:txBody>
      </p:sp>
      <p:sp>
        <p:nvSpPr>
          <p:cNvPr id="48148" name="Rectangle 20">
            <a:extLst>
              <a:ext uri="{FF2B5EF4-FFF2-40B4-BE49-F238E27FC236}">
                <a16:creationId xmlns:a16="http://schemas.microsoft.com/office/drawing/2014/main" id="{811B61EE-E940-BE12-D999-4DA0A8F17F83}"/>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b="0">
                <a:effectLst>
                  <a:outerShdw blurRad="38100" dist="38100" dir="2700000" algn="tl">
                    <a:srgbClr val="000000"/>
                  </a:outerShdw>
                </a:effectLst>
                <a:latin typeface="+mn-lt"/>
              </a:defRPr>
            </a:lvl1pPr>
          </a:lstStyle>
          <a:p>
            <a:endParaRPr lang="en-US" altLang="en-US"/>
          </a:p>
        </p:txBody>
      </p:sp>
      <p:sp>
        <p:nvSpPr>
          <p:cNvPr id="48149" name="Rectangle 21">
            <a:extLst>
              <a:ext uri="{FF2B5EF4-FFF2-40B4-BE49-F238E27FC236}">
                <a16:creationId xmlns:a16="http://schemas.microsoft.com/office/drawing/2014/main" id="{093F56DF-2606-5F6C-1274-7984058C36EC}"/>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effectLst>
                  <a:outerShdw blurRad="38100" dist="38100" dir="2700000" algn="tl">
                    <a:srgbClr val="000000"/>
                  </a:outerShdw>
                </a:effectLst>
                <a:latin typeface="+mn-lt"/>
              </a:defRPr>
            </a:lvl1pPr>
          </a:lstStyle>
          <a:p>
            <a:fld id="{F1FBD423-57E9-43B5-BF64-50A214881AF5}" type="slidenum">
              <a:rPr lang="en-US" altLang="en-US"/>
              <a:pPr/>
              <a:t>‹#›</a:t>
            </a:fld>
            <a:endParaRPr lang="en-US" altLang="en-US"/>
          </a:p>
        </p:txBody>
      </p:sp>
      <p:sp>
        <p:nvSpPr>
          <p:cNvPr id="48150" name="Rectangle 22">
            <a:extLst>
              <a:ext uri="{FF2B5EF4-FFF2-40B4-BE49-F238E27FC236}">
                <a16:creationId xmlns:a16="http://schemas.microsoft.com/office/drawing/2014/main" id="{B3436571-BCA6-4F20-2935-41893C9A4791}"/>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fontAlgn="base">
        <a:spcBef>
          <a:spcPct val="0"/>
        </a:spcBef>
        <a:spcAft>
          <a:spcPct val="0"/>
        </a:spcAft>
        <a:defRPr sz="4400" b="1" kern="1200">
          <a:solidFill>
            <a:srgbClr val="000000"/>
          </a:solidFill>
          <a:latin typeface="+mj-lt"/>
          <a:ea typeface="+mj-ea"/>
          <a:cs typeface="+mj-cs"/>
        </a:defRPr>
      </a:lvl1pPr>
      <a:lvl2pPr algn="ctr" rtl="0" fontAlgn="base">
        <a:spcBef>
          <a:spcPct val="0"/>
        </a:spcBef>
        <a:spcAft>
          <a:spcPct val="0"/>
        </a:spcAft>
        <a:defRPr sz="4400" b="1">
          <a:solidFill>
            <a:srgbClr val="000000"/>
          </a:solidFill>
          <a:latin typeface="Arial" panose="020B0604020202020204" pitchFamily="34" charset="0"/>
        </a:defRPr>
      </a:lvl2pPr>
      <a:lvl3pPr algn="ctr" rtl="0" fontAlgn="base">
        <a:spcBef>
          <a:spcPct val="0"/>
        </a:spcBef>
        <a:spcAft>
          <a:spcPct val="0"/>
        </a:spcAft>
        <a:defRPr sz="4400" b="1">
          <a:solidFill>
            <a:srgbClr val="000000"/>
          </a:solidFill>
          <a:latin typeface="Arial" panose="020B0604020202020204" pitchFamily="34" charset="0"/>
        </a:defRPr>
      </a:lvl3pPr>
      <a:lvl4pPr algn="ctr" rtl="0" fontAlgn="base">
        <a:spcBef>
          <a:spcPct val="0"/>
        </a:spcBef>
        <a:spcAft>
          <a:spcPct val="0"/>
        </a:spcAft>
        <a:defRPr sz="4400" b="1">
          <a:solidFill>
            <a:srgbClr val="000000"/>
          </a:solidFill>
          <a:latin typeface="Arial" panose="020B0604020202020204" pitchFamily="34" charset="0"/>
        </a:defRPr>
      </a:lvl4pPr>
      <a:lvl5pPr algn="ctr" rtl="0" fontAlgn="base">
        <a:spcBef>
          <a:spcPct val="0"/>
        </a:spcBef>
        <a:spcAft>
          <a:spcPct val="0"/>
        </a:spcAft>
        <a:defRPr sz="4400" b="1">
          <a:solidFill>
            <a:srgbClr val="000000"/>
          </a:solidFill>
          <a:latin typeface="Arial" panose="020B0604020202020204" pitchFamily="34" charset="0"/>
        </a:defRPr>
      </a:lvl5pPr>
      <a:lvl6pPr marL="457200" algn="ctr" rtl="0" fontAlgn="base">
        <a:spcBef>
          <a:spcPct val="0"/>
        </a:spcBef>
        <a:spcAft>
          <a:spcPct val="0"/>
        </a:spcAft>
        <a:defRPr sz="4400" b="1">
          <a:solidFill>
            <a:srgbClr val="000000"/>
          </a:solidFill>
          <a:latin typeface="Arial" panose="020B0604020202020204" pitchFamily="34" charset="0"/>
        </a:defRPr>
      </a:lvl6pPr>
      <a:lvl7pPr marL="914400" algn="ctr" rtl="0" fontAlgn="base">
        <a:spcBef>
          <a:spcPct val="0"/>
        </a:spcBef>
        <a:spcAft>
          <a:spcPct val="0"/>
        </a:spcAft>
        <a:defRPr sz="4400" b="1">
          <a:solidFill>
            <a:srgbClr val="000000"/>
          </a:solidFill>
          <a:latin typeface="Arial" panose="020B0604020202020204" pitchFamily="34" charset="0"/>
        </a:defRPr>
      </a:lvl7pPr>
      <a:lvl8pPr marL="1371600" algn="ctr" rtl="0" fontAlgn="base">
        <a:spcBef>
          <a:spcPct val="0"/>
        </a:spcBef>
        <a:spcAft>
          <a:spcPct val="0"/>
        </a:spcAft>
        <a:defRPr sz="4400" b="1">
          <a:solidFill>
            <a:srgbClr val="000000"/>
          </a:solidFill>
          <a:latin typeface="Arial" panose="020B0604020202020204" pitchFamily="34" charset="0"/>
        </a:defRPr>
      </a:lvl8pPr>
      <a:lvl9pPr marL="1828800" algn="ctr" rtl="0" fontAlgn="base">
        <a:spcBef>
          <a:spcPct val="0"/>
        </a:spcBef>
        <a:spcAft>
          <a:spcPct val="0"/>
        </a:spcAft>
        <a:defRPr sz="4400" b="1">
          <a:solidFill>
            <a:srgbClr val="000000"/>
          </a:solidFill>
          <a:latin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u"/>
        <a:defRPr sz="3200" b="1" kern="1200">
          <a:solidFill>
            <a:srgbClr val="000000"/>
          </a:solidFill>
          <a:latin typeface="+mn-lt"/>
          <a:ea typeface="+mn-ea"/>
          <a:cs typeface="+mn-cs"/>
        </a:defRPr>
      </a:lvl1pPr>
      <a:lvl2pPr marL="742950" indent="-285750" algn="l" rtl="0" fontAlgn="base">
        <a:spcBef>
          <a:spcPct val="20000"/>
        </a:spcBef>
        <a:spcAft>
          <a:spcPct val="0"/>
        </a:spcAft>
        <a:buChar char="–"/>
        <a:defRPr sz="2800" b="1" kern="1200">
          <a:solidFill>
            <a:srgbClr val="000000"/>
          </a:solidFill>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u"/>
        <a:defRPr sz="2400" b="1" kern="1200">
          <a:solidFill>
            <a:srgbClr val="000000"/>
          </a:solidFill>
          <a:latin typeface="+mn-lt"/>
          <a:ea typeface="+mn-ea"/>
          <a:cs typeface="+mn-cs"/>
        </a:defRPr>
      </a:lvl3pPr>
      <a:lvl4pPr marL="1600200" indent="-228600" algn="l" rtl="0" fontAlgn="base">
        <a:spcBef>
          <a:spcPct val="20000"/>
        </a:spcBef>
        <a:spcAft>
          <a:spcPct val="0"/>
        </a:spcAft>
        <a:buChar char="–"/>
        <a:defRPr sz="2000" b="1" kern="1200">
          <a:solidFill>
            <a:srgbClr val="000000"/>
          </a:solidFill>
          <a:latin typeface="+mn-lt"/>
          <a:ea typeface="+mn-ea"/>
          <a:cs typeface="+mn-cs"/>
        </a:defRPr>
      </a:lvl4pPr>
      <a:lvl5pPr marL="2057400" indent="-228600" algn="l" rtl="0" fontAlgn="base">
        <a:spcBef>
          <a:spcPct val="20000"/>
        </a:spcBef>
        <a:spcAft>
          <a:spcPct val="0"/>
        </a:spcAft>
        <a:buClr>
          <a:schemeClr val="folHlink"/>
        </a:buClr>
        <a:buSzPct val="70000"/>
        <a:buFont typeface="Wingdings" panose="05000000000000000000" pitchFamily="2" charset="2"/>
        <a:buChar char="u"/>
        <a:defRPr sz="2000" b="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oleObject" Target="../embeddings/oleObject10.bin"/><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oleObject" Target="../embeddings/oleObject11.bin"/></Relationships>
</file>

<file path=ppt/slides/_rels/slide14.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oleObject" Target="../embeddings/oleObject12.bin"/><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oleObject" Target="../embeddings/oleObject13.bin"/><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oleObject" Target="../embeddings/oleObject14.bin"/></Relationships>
</file>

<file path=ppt/slides/_rels/slide1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oleObject" Target="../embeddings/oleObject15.bin"/><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wmf"/></Relationships>
</file>

<file path=ppt/slides/_rels/slide19.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oleObject" Target="../embeddings/oleObject17.bin"/><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7.wmf"/></Relationships>
</file>

<file path=ppt/slides/_rels/slide22.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wmf"/></Relationships>
</file>

<file path=ppt/slides/_rels/slide23.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2.jpeg"/><Relationship Id="rId5" Type="http://schemas.openxmlformats.org/officeDocument/2006/relationships/image" Target="../media/image41.emf"/><Relationship Id="rId4" Type="http://schemas.openxmlformats.org/officeDocument/2006/relationships/oleObject" Target="../embeddings/oleObject18.bin"/></Relationships>
</file>

<file path=ppt/slides/_rels/slide2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9.wmf"/><Relationship Id="rId5" Type="http://schemas.openxmlformats.org/officeDocument/2006/relationships/image" Target="../media/image48.wmf"/><Relationship Id="rId4" Type="http://schemas.openxmlformats.org/officeDocument/2006/relationships/image" Target="../media/image47.w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wmf"/><Relationship Id="rId5" Type="http://schemas.openxmlformats.org/officeDocument/2006/relationships/image" Target="../media/image3.wmf"/><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wmf"/></Relationships>
</file>

<file path=ppt/slides/_rels/slide32.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0.bin"/><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oleObject" Target="../embeddings/oleObject4.bin"/><Relationship Id="rId4" Type="http://schemas.openxmlformats.org/officeDocument/2006/relationships/image" Target="../media/image9.wmf"/></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5.bin"/><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oleObject" Target="../embeddings/oleObject6.bin"/><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oleObject" Target="../embeddings/oleObject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a:extLst>
              <a:ext uri="{FF2B5EF4-FFF2-40B4-BE49-F238E27FC236}">
                <a16:creationId xmlns:a16="http://schemas.microsoft.com/office/drawing/2014/main" id="{98333C29-17F2-D46C-DC00-00A6840AB964}"/>
              </a:ext>
            </a:extLst>
          </p:cNvPr>
          <p:cNvSpPr>
            <a:spLocks noGrp="1" noChangeArrowheads="1"/>
          </p:cNvSpPr>
          <p:nvPr>
            <p:ph type="ctrTitle"/>
          </p:nvPr>
        </p:nvSpPr>
        <p:spPr>
          <a:xfrm>
            <a:off x="457200" y="685800"/>
            <a:ext cx="8382000" cy="1828800"/>
          </a:xfrm>
        </p:spPr>
        <p:txBody>
          <a:bodyPr/>
          <a:lstStyle/>
          <a:p>
            <a:r>
              <a:rPr lang="en-US" altLang="en-US" sz="5100"/>
              <a:t>Thinning young stands – vegetation response</a:t>
            </a:r>
          </a:p>
        </p:txBody>
      </p:sp>
      <p:sp>
        <p:nvSpPr>
          <p:cNvPr id="284675" name="Rectangle 3">
            <a:extLst>
              <a:ext uri="{FF2B5EF4-FFF2-40B4-BE49-F238E27FC236}">
                <a16:creationId xmlns:a16="http://schemas.microsoft.com/office/drawing/2014/main" id="{B0CF88EB-C2FD-E159-BDEA-249600AA3076}"/>
              </a:ext>
            </a:extLst>
          </p:cNvPr>
          <p:cNvSpPr>
            <a:spLocks noGrp="1" noChangeArrowheads="1"/>
          </p:cNvSpPr>
          <p:nvPr>
            <p:ph type="subTitle" idx="1"/>
          </p:nvPr>
        </p:nvSpPr>
        <p:spPr>
          <a:xfrm>
            <a:off x="3733800" y="3886200"/>
            <a:ext cx="4724400" cy="1752600"/>
          </a:xfrm>
        </p:spPr>
        <p:txBody>
          <a:bodyPr/>
          <a:lstStyle/>
          <a:p>
            <a:pPr>
              <a:lnSpc>
                <a:spcPct val="80000"/>
              </a:lnSpc>
            </a:pPr>
            <a:r>
              <a:rPr lang="en-US" altLang="en-US" sz="2800" b="0"/>
              <a:t>Klaus J. Puettmann</a:t>
            </a:r>
          </a:p>
          <a:p>
            <a:pPr>
              <a:lnSpc>
                <a:spcPct val="80000"/>
              </a:lnSpc>
            </a:pPr>
            <a:r>
              <a:rPr lang="en-US" altLang="en-US" sz="2800" b="0"/>
              <a:t>Adrian Ares</a:t>
            </a:r>
          </a:p>
          <a:p>
            <a:pPr>
              <a:lnSpc>
                <a:spcPct val="80000"/>
              </a:lnSpc>
            </a:pPr>
            <a:r>
              <a:rPr lang="en-US" altLang="en-US" sz="2800" b="0"/>
              <a:t>Duncan Wilson</a:t>
            </a:r>
          </a:p>
          <a:p>
            <a:pPr>
              <a:lnSpc>
                <a:spcPct val="80000"/>
              </a:lnSpc>
            </a:pPr>
            <a:r>
              <a:rPr lang="en-US" altLang="en-US" sz="1800"/>
              <a:t>Oregon State University</a:t>
            </a:r>
          </a:p>
        </p:txBody>
      </p:sp>
      <p:pic>
        <p:nvPicPr>
          <p:cNvPr id="284677" name="Picture 5">
            <a:extLst>
              <a:ext uri="{FF2B5EF4-FFF2-40B4-BE49-F238E27FC236}">
                <a16:creationId xmlns:a16="http://schemas.microsoft.com/office/drawing/2014/main" id="{3328BAEB-0D2A-FB0F-C4F8-2DE742FF7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49" t="6564" r="7936" b="5330"/>
          <a:stretch>
            <a:fillRect/>
          </a:stretch>
        </p:blipFill>
        <p:spPr bwMode="auto">
          <a:xfrm>
            <a:off x="304800" y="2819400"/>
            <a:ext cx="3657600" cy="352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Text Box 2">
            <a:extLst>
              <a:ext uri="{FF2B5EF4-FFF2-40B4-BE49-F238E27FC236}">
                <a16:creationId xmlns:a16="http://schemas.microsoft.com/office/drawing/2014/main" id="{CEC8350C-C511-34B9-F1E1-2A510D3C768A}"/>
              </a:ext>
            </a:extLst>
          </p:cNvPr>
          <p:cNvSpPr txBox="1">
            <a:spLocks noChangeArrowheads="1"/>
          </p:cNvSpPr>
          <p:nvPr/>
        </p:nvSpPr>
        <p:spPr bwMode="auto">
          <a:xfrm>
            <a:off x="0" y="0"/>
            <a:ext cx="91440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800">
                <a:solidFill>
                  <a:srgbClr val="000000"/>
                </a:solidFill>
                <a:latin typeface="Arial Unicode MS" pitchFamily="34" charset="-128"/>
              </a:rPr>
              <a:t>Acceleration of “dominant old-growth” trees </a:t>
            </a:r>
          </a:p>
          <a:p>
            <a:pPr algn="ctr" eaLnBrk="1" hangingPunct="1">
              <a:spcBef>
                <a:spcPct val="50000"/>
              </a:spcBef>
            </a:pPr>
            <a:r>
              <a:rPr lang="en-US" altLang="en-US" sz="2800">
                <a:solidFill>
                  <a:srgbClr val="000000"/>
                </a:solidFill>
                <a:latin typeface="Arial Unicode MS" pitchFamily="34" charset="-128"/>
              </a:rPr>
              <a:t>(largest 6 tpa)</a:t>
            </a:r>
            <a:endParaRPr lang="en-US" altLang="en-US" sz="2800" u="sng">
              <a:solidFill>
                <a:srgbClr val="000000"/>
              </a:solidFill>
              <a:latin typeface="Arial Unicode MS" pitchFamily="34" charset="-128"/>
            </a:endParaRPr>
          </a:p>
        </p:txBody>
      </p:sp>
      <p:graphicFrame>
        <p:nvGraphicFramePr>
          <p:cNvPr id="400387" name="Object 3">
            <a:extLst>
              <a:ext uri="{FF2B5EF4-FFF2-40B4-BE49-F238E27FC236}">
                <a16:creationId xmlns:a16="http://schemas.microsoft.com/office/drawing/2014/main" id="{FFF96BAD-CADA-A1F7-56F2-C8858A35CDE6}"/>
              </a:ext>
            </a:extLst>
          </p:cNvPr>
          <p:cNvGraphicFramePr>
            <a:graphicFrameLocks noChangeAspect="1"/>
          </p:cNvGraphicFramePr>
          <p:nvPr/>
        </p:nvGraphicFramePr>
        <p:xfrm>
          <a:off x="1981200" y="1219200"/>
          <a:ext cx="6791325" cy="3895725"/>
        </p:xfrm>
        <a:graphic>
          <a:graphicData uri="http://schemas.openxmlformats.org/presentationml/2006/ole">
            <mc:AlternateContent xmlns:mc="http://schemas.openxmlformats.org/markup-compatibility/2006">
              <mc:Choice xmlns:v="urn:schemas-microsoft-com:vml" Requires="v">
                <p:oleObj name="Chart" r:id="rId3" imgW="4752990" imgH="2724086" progId="Excel.Chart.8">
                  <p:embed/>
                </p:oleObj>
              </mc:Choice>
              <mc:Fallback>
                <p:oleObj name="Chart" r:id="rId3" imgW="4752990" imgH="2724086" progId="Excel.Char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219200"/>
                        <a:ext cx="6791325"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0388" name="Text Box 4">
            <a:extLst>
              <a:ext uri="{FF2B5EF4-FFF2-40B4-BE49-F238E27FC236}">
                <a16:creationId xmlns:a16="http://schemas.microsoft.com/office/drawing/2014/main" id="{A40C81ED-2379-3204-1A25-69B5DBA2388C}"/>
              </a:ext>
            </a:extLst>
          </p:cNvPr>
          <p:cNvSpPr txBox="1">
            <a:spLocks noChangeArrowheads="1"/>
          </p:cNvSpPr>
          <p:nvPr/>
        </p:nvSpPr>
        <p:spPr bwMode="auto">
          <a:xfrm rot="16200000">
            <a:off x="1213644" y="2797969"/>
            <a:ext cx="2084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1176">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2000">
                <a:solidFill>
                  <a:srgbClr val="000000"/>
                </a:solidFill>
                <a:latin typeface="Arial Unicode MS" pitchFamily="34" charset="-128"/>
              </a:rPr>
              <a:t>Growth (inch/yr)</a:t>
            </a:r>
          </a:p>
        </p:txBody>
      </p:sp>
      <p:sp>
        <p:nvSpPr>
          <p:cNvPr id="400390" name="Oval 6">
            <a:extLst>
              <a:ext uri="{FF2B5EF4-FFF2-40B4-BE49-F238E27FC236}">
                <a16:creationId xmlns:a16="http://schemas.microsoft.com/office/drawing/2014/main" id="{61CA1093-1E54-A9AA-5C98-C739A52596FB}"/>
              </a:ext>
            </a:extLst>
          </p:cNvPr>
          <p:cNvSpPr>
            <a:spLocks noChangeArrowheads="1"/>
          </p:cNvSpPr>
          <p:nvPr/>
        </p:nvSpPr>
        <p:spPr bwMode="auto">
          <a:xfrm>
            <a:off x="7488238" y="1884363"/>
            <a:ext cx="1350962" cy="325437"/>
          </a:xfrm>
          <a:prstGeom prst="ellipse">
            <a:avLst/>
          </a:prstGeom>
          <a:noFill/>
          <a:ln w="76200">
            <a:solidFill>
              <a:srgbClr val="CC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0391" name="Text Box 7">
            <a:extLst>
              <a:ext uri="{FF2B5EF4-FFF2-40B4-BE49-F238E27FC236}">
                <a16:creationId xmlns:a16="http://schemas.microsoft.com/office/drawing/2014/main" id="{6B31BDD0-C38F-32EE-3522-C7AA37D7A8ED}"/>
              </a:ext>
            </a:extLst>
          </p:cNvPr>
          <p:cNvSpPr txBox="1">
            <a:spLocks noChangeArrowheads="1"/>
          </p:cNvSpPr>
          <p:nvPr/>
        </p:nvSpPr>
        <p:spPr bwMode="auto">
          <a:xfrm>
            <a:off x="7567613" y="6248400"/>
            <a:ext cx="1576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0">
                <a:latin typeface="Comic Sans MS" panose="030F0702030302020204" pitchFamily="66" charset="0"/>
              </a:rPr>
              <a:t>Beggs 2005</a:t>
            </a:r>
          </a:p>
        </p:txBody>
      </p:sp>
      <p:sp>
        <p:nvSpPr>
          <p:cNvPr id="400392" name="Text Box 8">
            <a:extLst>
              <a:ext uri="{FF2B5EF4-FFF2-40B4-BE49-F238E27FC236}">
                <a16:creationId xmlns:a16="http://schemas.microsoft.com/office/drawing/2014/main" id="{99946C85-32A0-E3AB-830C-2EE027558B36}"/>
              </a:ext>
            </a:extLst>
          </p:cNvPr>
          <p:cNvSpPr txBox="1">
            <a:spLocks noChangeArrowheads="1"/>
          </p:cNvSpPr>
          <p:nvPr/>
        </p:nvSpPr>
        <p:spPr bwMode="auto">
          <a:xfrm>
            <a:off x="593725" y="5551488"/>
            <a:ext cx="4816475" cy="946150"/>
          </a:xfrm>
          <a:prstGeom prst="rect">
            <a:avLst/>
          </a:prstGeom>
          <a:solidFill>
            <a:srgbClr val="E6FE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rgbClr val="000000"/>
                </a:solidFill>
              </a:rPr>
              <a:t>Only heavy thinning led to </a:t>
            </a:r>
          </a:p>
          <a:p>
            <a:r>
              <a:rPr lang="en-US" altLang="en-US" sz="2800">
                <a:solidFill>
                  <a:srgbClr val="000000"/>
                </a:solidFill>
              </a:rPr>
              <a:t>increased diameter growth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022" name="Rectangle 118">
            <a:extLst>
              <a:ext uri="{FF2B5EF4-FFF2-40B4-BE49-F238E27FC236}">
                <a16:creationId xmlns:a16="http://schemas.microsoft.com/office/drawing/2014/main" id="{634B601E-0D2B-1173-175A-9C56F818D909}"/>
              </a:ext>
            </a:extLst>
          </p:cNvPr>
          <p:cNvSpPr>
            <a:spLocks noGrp="1" noChangeArrowheads="1"/>
          </p:cNvSpPr>
          <p:nvPr>
            <p:ph type="title"/>
          </p:nvPr>
        </p:nvSpPr>
        <p:spPr>
          <a:xfrm>
            <a:off x="457200" y="-149225"/>
            <a:ext cx="8229600" cy="1139825"/>
          </a:xfrm>
        </p:spPr>
        <p:txBody>
          <a:bodyPr/>
          <a:lstStyle/>
          <a:p>
            <a:r>
              <a:rPr lang="en-US" altLang="en-US"/>
              <a:t>Regeneration density (tpa)</a:t>
            </a:r>
          </a:p>
        </p:txBody>
      </p:sp>
      <p:graphicFrame>
        <p:nvGraphicFramePr>
          <p:cNvPr id="380050" name="Group 146">
            <a:extLst>
              <a:ext uri="{FF2B5EF4-FFF2-40B4-BE49-F238E27FC236}">
                <a16:creationId xmlns:a16="http://schemas.microsoft.com/office/drawing/2014/main" id="{9EF39333-551A-E5D1-97D7-6C6636275ACB}"/>
              </a:ext>
            </a:extLst>
          </p:cNvPr>
          <p:cNvGraphicFramePr>
            <a:graphicFrameLocks noGrp="1"/>
          </p:cNvGraphicFramePr>
          <p:nvPr>
            <p:ph idx="1"/>
          </p:nvPr>
        </p:nvGraphicFramePr>
        <p:xfrm>
          <a:off x="152400" y="1371600"/>
          <a:ext cx="8783638" cy="3822700"/>
        </p:xfrm>
        <a:graphic>
          <a:graphicData uri="http://schemas.openxmlformats.org/drawingml/2006/table">
            <a:tbl>
              <a:tblPr/>
              <a:tblGrid>
                <a:gridCol w="1811338">
                  <a:extLst>
                    <a:ext uri="{9D8B030D-6E8A-4147-A177-3AD203B41FA5}">
                      <a16:colId xmlns:a16="http://schemas.microsoft.com/office/drawing/2014/main" val="1448328003"/>
                    </a:ext>
                  </a:extLst>
                </a:gridCol>
                <a:gridCol w="1708150">
                  <a:extLst>
                    <a:ext uri="{9D8B030D-6E8A-4147-A177-3AD203B41FA5}">
                      <a16:colId xmlns:a16="http://schemas.microsoft.com/office/drawing/2014/main" val="2719243638"/>
                    </a:ext>
                  </a:extLst>
                </a:gridCol>
                <a:gridCol w="1849437">
                  <a:extLst>
                    <a:ext uri="{9D8B030D-6E8A-4147-A177-3AD203B41FA5}">
                      <a16:colId xmlns:a16="http://schemas.microsoft.com/office/drawing/2014/main" val="691190934"/>
                    </a:ext>
                  </a:extLst>
                </a:gridCol>
                <a:gridCol w="1708150">
                  <a:extLst>
                    <a:ext uri="{9D8B030D-6E8A-4147-A177-3AD203B41FA5}">
                      <a16:colId xmlns:a16="http://schemas.microsoft.com/office/drawing/2014/main" val="2953213220"/>
                    </a:ext>
                  </a:extLst>
                </a:gridCol>
                <a:gridCol w="1706563">
                  <a:extLst>
                    <a:ext uri="{9D8B030D-6E8A-4147-A177-3AD203B41FA5}">
                      <a16:colId xmlns:a16="http://schemas.microsoft.com/office/drawing/2014/main" val="667124402"/>
                    </a:ext>
                  </a:extLst>
                </a:gridCol>
              </a:tblGrid>
              <a:tr h="1155700">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5400" b="1" i="0" u="none" strike="noStrike" cap="none" normalizeH="0" baseline="0">
                        <a:ln>
                          <a:noFill/>
                        </a:ln>
                        <a:solidFill>
                          <a:srgbClr val="000000"/>
                        </a:solidFill>
                        <a:effectLst/>
                        <a:latin typeface="Verdana" panose="020B0604030504040204" pitchFamily="34" charset="0"/>
                      </a:endParaRPr>
                    </a:p>
                  </a:txBody>
                  <a:tcPr anchor="b" horzOverflow="overflow">
                    <a:lnL cap="flat">
                      <a:noFill/>
                    </a:lnL>
                    <a:lnR>
                      <a:noFill/>
                    </a:lnR>
                    <a:lnT cap="flat">
                      <a:noFill/>
                    </a:lnT>
                    <a:lnB>
                      <a:noFill/>
                    </a:lnB>
                    <a:lnTlToBr>
                      <a:noFill/>
                    </a:lnTlToBr>
                    <a:lnBlToTr>
                      <a:noFill/>
                    </a:lnBlToTr>
                    <a:solidFill>
                      <a:schemeClr val="tx1"/>
                    </a:solidFill>
                  </a:tcPr>
                </a:tc>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000000"/>
                          </a:solidFill>
                          <a:effectLst/>
                          <a:latin typeface="Arial" panose="020B0604020202020204" pitchFamily="34" charset="0"/>
                          <a:cs typeface="Arial" panose="020B0604020202020204" pitchFamily="34" charset="0"/>
                        </a:rPr>
                        <a:t>Control</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a:noFill/>
                    </a:lnR>
                    <a:lnT cap="flat">
                      <a:noFill/>
                    </a:lnT>
                    <a:lnB>
                      <a:noFill/>
                    </a:lnB>
                    <a:lnTlToBr>
                      <a:noFill/>
                    </a:lnTlToBr>
                    <a:lnBlToTr>
                      <a:noFill/>
                    </a:lnBlToTr>
                    <a:solidFill>
                      <a:schemeClr val="tx1"/>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000000"/>
                          </a:solidFill>
                          <a:effectLst/>
                          <a:latin typeface="Arial" panose="020B0604020202020204" pitchFamily="34" charset="0"/>
                          <a:cs typeface="Arial" panose="020B0604020202020204" pitchFamily="34" charset="0"/>
                        </a:rPr>
                        <a:t>Heavy Thin</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a:noFill/>
                    </a:lnR>
                    <a:lnT cap="flat">
                      <a:noFill/>
                    </a:lnT>
                    <a:lnB>
                      <a:noFill/>
                    </a:lnB>
                    <a:lnTlToBr>
                      <a:noFill/>
                    </a:lnTlToBr>
                    <a:lnBlToTr>
                      <a:noFill/>
                    </a:lnBlToTr>
                    <a:solidFill>
                      <a:schemeClr val="tx1"/>
                    </a:solidFill>
                  </a:tcPr>
                </a:tc>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000000"/>
                          </a:solidFill>
                          <a:effectLst/>
                          <a:latin typeface="Arial" panose="020B0604020202020204" pitchFamily="34" charset="0"/>
                          <a:cs typeface="Arial" panose="020B0604020202020204" pitchFamily="34" charset="0"/>
                        </a:rPr>
                        <a:t>Light Thin</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a:noFill/>
                    </a:lnR>
                    <a:lnT cap="flat">
                      <a:noFill/>
                    </a:lnT>
                    <a:lnB>
                      <a:noFill/>
                    </a:lnB>
                    <a:lnTlToBr>
                      <a:noFill/>
                    </a:lnTlToBr>
                    <a:lnBlToTr>
                      <a:noFill/>
                    </a:lnBlToTr>
                    <a:solidFill>
                      <a:schemeClr val="tx1"/>
                    </a:solidFill>
                  </a:tcPr>
                </a:tc>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000000"/>
                          </a:solidFill>
                          <a:effectLst/>
                          <a:latin typeface="Arial" panose="020B0604020202020204" pitchFamily="34" charset="0"/>
                          <a:cs typeface="Arial" panose="020B0604020202020204" pitchFamily="34" charset="0"/>
                        </a:rPr>
                        <a:t>Light thin w\ gap</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cap="flat">
                      <a:noFill/>
                    </a:lnR>
                    <a:lnT cap="flat">
                      <a:noFill/>
                    </a:lnT>
                    <a:lnB>
                      <a:noFill/>
                    </a:lnB>
                    <a:lnTlToBr>
                      <a:noFill/>
                    </a:lnTlToBr>
                    <a:lnBlToTr>
                      <a:noFill/>
                    </a:lnBlToTr>
                    <a:solidFill>
                      <a:schemeClr val="tx1"/>
                    </a:solidFill>
                  </a:tcPr>
                </a:tc>
                <a:extLst>
                  <a:ext uri="{0D108BD9-81ED-4DB2-BD59-A6C34878D82A}">
                    <a16:rowId xmlns:a16="http://schemas.microsoft.com/office/drawing/2014/main" val="6733415"/>
                  </a:ext>
                </a:extLst>
              </a:tr>
              <a:tr h="1143000">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000000"/>
                          </a:solidFill>
                          <a:effectLst/>
                          <a:latin typeface="Arial" panose="020B0604020202020204" pitchFamily="34" charset="0"/>
                          <a:cs typeface="Arial" panose="020B0604020202020204" pitchFamily="34" charset="0"/>
                        </a:rPr>
                        <a:t>intolerant</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cap="flat">
                      <a:noFill/>
                    </a:lnL>
                    <a:lnR>
                      <a:noFill/>
                    </a:lnR>
                    <a:lnT>
                      <a:noFill/>
                    </a:lnT>
                    <a:lnB>
                      <a:noFill/>
                    </a:lnB>
                    <a:lnTlToBr>
                      <a:noFill/>
                    </a:lnTlToBr>
                    <a:lnBlToTr>
                      <a:noFill/>
                    </a:lnBlToTr>
                    <a:solidFill>
                      <a:schemeClr val="tx1"/>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cs typeface="Arial" panose="020B0604020202020204" pitchFamily="34" charset="0"/>
                        </a:rPr>
                        <a:t>68</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FFFFFF"/>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cs typeface="Arial" panose="020B0604020202020204" pitchFamily="34" charset="0"/>
                        </a:rPr>
                        <a:t>483</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FFFFFF"/>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cs typeface="Arial" panose="020B0604020202020204" pitchFamily="34" charset="0"/>
                        </a:rPr>
                        <a:t>444</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FFFFFF"/>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cs typeface="Arial" panose="020B0604020202020204" pitchFamily="34" charset="0"/>
                        </a:rPr>
                        <a:t>637</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cap="flat">
                      <a:noFill/>
                    </a:lnR>
                    <a:lnT>
                      <a:noFill/>
                    </a:lnT>
                    <a:lnB>
                      <a:noFill/>
                    </a:lnB>
                    <a:lnTlToBr>
                      <a:noFill/>
                    </a:lnTlToBr>
                    <a:lnBlToTr>
                      <a:noFill/>
                    </a:lnBlToTr>
                    <a:solidFill>
                      <a:srgbClr val="FFFFFF"/>
                    </a:solidFill>
                  </a:tcPr>
                </a:tc>
                <a:extLst>
                  <a:ext uri="{0D108BD9-81ED-4DB2-BD59-A6C34878D82A}">
                    <a16:rowId xmlns:a16="http://schemas.microsoft.com/office/drawing/2014/main" val="374104084"/>
                  </a:ext>
                </a:extLst>
              </a:tr>
              <a:tr h="654050">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000000"/>
                          </a:solidFill>
                          <a:effectLst/>
                          <a:latin typeface="Arial" panose="020B0604020202020204" pitchFamily="34" charset="0"/>
                          <a:cs typeface="Arial" panose="020B0604020202020204" pitchFamily="34" charset="0"/>
                        </a:rPr>
                        <a:t>tolerant</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cap="flat">
                      <a:noFill/>
                    </a:lnL>
                    <a:lnR>
                      <a:noFill/>
                    </a:lnR>
                    <a:lnT>
                      <a:noFill/>
                    </a:lnT>
                    <a:lnB>
                      <a:noFill/>
                    </a:lnB>
                    <a:lnTlToBr>
                      <a:noFill/>
                    </a:lnTlToBr>
                    <a:lnBlToTr>
                      <a:noFill/>
                    </a:lnBlToTr>
                    <a:solidFill>
                      <a:schemeClr val="tx1"/>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cs typeface="Arial" panose="020B0604020202020204" pitchFamily="34" charset="0"/>
                        </a:rPr>
                        <a:t>643</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FFFFFF"/>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cs typeface="Arial" panose="020B0604020202020204" pitchFamily="34" charset="0"/>
                        </a:rPr>
                        <a:t>1218</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FFFFFF"/>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cs typeface="Arial" panose="020B0604020202020204" pitchFamily="34" charset="0"/>
                        </a:rPr>
                        <a:t>1590</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FFFFFF"/>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cs typeface="Arial" panose="020B0604020202020204" pitchFamily="34" charset="0"/>
                        </a:rPr>
                        <a:t>708</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cap="flat">
                      <a:noFill/>
                    </a:lnR>
                    <a:lnT>
                      <a:noFill/>
                    </a:lnT>
                    <a:lnB>
                      <a:noFill/>
                    </a:lnB>
                    <a:lnTlToBr>
                      <a:noFill/>
                    </a:lnTlToBr>
                    <a:lnBlToTr>
                      <a:noFill/>
                    </a:lnBlToTr>
                    <a:solidFill>
                      <a:srgbClr val="FFFFFF"/>
                    </a:solidFill>
                  </a:tcPr>
                </a:tc>
                <a:extLst>
                  <a:ext uri="{0D108BD9-81ED-4DB2-BD59-A6C34878D82A}">
                    <a16:rowId xmlns:a16="http://schemas.microsoft.com/office/drawing/2014/main" val="2674827638"/>
                  </a:ext>
                </a:extLst>
              </a:tr>
              <a:tr h="654050">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000000"/>
                          </a:solidFill>
                          <a:effectLst/>
                          <a:latin typeface="Arial" panose="020B0604020202020204" pitchFamily="34" charset="0"/>
                          <a:cs typeface="Arial" panose="020B0604020202020204" pitchFamily="34" charset="0"/>
                        </a:rPr>
                        <a:t>total</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cap="flat">
                      <a:noFill/>
                    </a:lnL>
                    <a:lnR>
                      <a:noFill/>
                    </a:lnR>
                    <a:lnT>
                      <a:noFill/>
                    </a:lnT>
                    <a:lnB cap="flat">
                      <a:noFill/>
                    </a:lnB>
                    <a:lnTlToBr>
                      <a:noFill/>
                    </a:lnTlToBr>
                    <a:lnBlToTr>
                      <a:noFill/>
                    </a:lnBlToTr>
                    <a:solidFill>
                      <a:schemeClr val="tx1"/>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cs typeface="Arial" panose="020B0604020202020204" pitchFamily="34" charset="0"/>
                        </a:rPr>
                        <a:t>710</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a:noFill/>
                    </a:lnR>
                    <a:lnT>
                      <a:noFill/>
                    </a:lnT>
                    <a:lnB cap="flat">
                      <a:noFill/>
                    </a:lnB>
                    <a:lnTlToBr>
                      <a:noFill/>
                    </a:lnTlToBr>
                    <a:lnBlToTr>
                      <a:noFill/>
                    </a:lnBlToTr>
                    <a:solidFill>
                      <a:srgbClr val="FFFFFF"/>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cs typeface="Arial" panose="020B0604020202020204" pitchFamily="34" charset="0"/>
                        </a:rPr>
                        <a:t>1701</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a:noFill/>
                    </a:lnR>
                    <a:lnT>
                      <a:noFill/>
                    </a:lnT>
                    <a:lnB cap="flat">
                      <a:noFill/>
                    </a:lnB>
                    <a:lnTlToBr>
                      <a:noFill/>
                    </a:lnTlToBr>
                    <a:lnBlToTr>
                      <a:noFill/>
                    </a:lnBlToTr>
                    <a:solidFill>
                      <a:srgbClr val="FFFFFF"/>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cs typeface="Arial" panose="020B0604020202020204" pitchFamily="34" charset="0"/>
                        </a:rPr>
                        <a:t>2033</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a:noFill/>
                    </a:lnR>
                    <a:lnT>
                      <a:noFill/>
                    </a:lnT>
                    <a:lnB cap="flat">
                      <a:noFill/>
                    </a:lnB>
                    <a:lnTlToBr>
                      <a:noFill/>
                    </a:lnTlToBr>
                    <a:lnBlToTr>
                      <a:noFill/>
                    </a:lnBlToTr>
                    <a:solidFill>
                      <a:srgbClr val="FFFFFF"/>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cs typeface="Arial" panose="020B0604020202020204" pitchFamily="34" charset="0"/>
                        </a:rPr>
                        <a:t>1345</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cap="flat">
                      <a:noFill/>
                    </a:lnR>
                    <a:lnT>
                      <a:noFill/>
                    </a:lnT>
                    <a:lnB cap="flat">
                      <a:noFill/>
                    </a:lnB>
                    <a:lnTlToBr>
                      <a:noFill/>
                    </a:lnTlToBr>
                    <a:lnBlToTr>
                      <a:noFill/>
                    </a:lnBlToTr>
                    <a:solidFill>
                      <a:srgbClr val="FFFFFF"/>
                    </a:solidFill>
                  </a:tcPr>
                </a:tc>
                <a:extLst>
                  <a:ext uri="{0D108BD9-81ED-4DB2-BD59-A6C34878D82A}">
                    <a16:rowId xmlns:a16="http://schemas.microsoft.com/office/drawing/2014/main" val="4073662201"/>
                  </a:ext>
                </a:extLst>
              </a:tr>
            </a:tbl>
          </a:graphicData>
        </a:graphic>
      </p:graphicFrame>
      <p:sp>
        <p:nvSpPr>
          <p:cNvPr id="380047" name="Text Box 143">
            <a:extLst>
              <a:ext uri="{FF2B5EF4-FFF2-40B4-BE49-F238E27FC236}">
                <a16:creationId xmlns:a16="http://schemas.microsoft.com/office/drawing/2014/main" id="{872CBC87-8BD0-EB8D-117D-31667579E520}"/>
              </a:ext>
            </a:extLst>
          </p:cNvPr>
          <p:cNvSpPr txBox="1">
            <a:spLocks noChangeArrowheads="1"/>
          </p:cNvSpPr>
          <p:nvPr/>
        </p:nvSpPr>
        <p:spPr bwMode="auto">
          <a:xfrm>
            <a:off x="304800" y="5334000"/>
            <a:ext cx="6878638" cy="1066800"/>
          </a:xfrm>
          <a:prstGeom prst="rect">
            <a:avLst/>
          </a:prstGeom>
          <a:solidFill>
            <a:srgbClr val="E6FE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“Plenty” of seedlings – on average</a:t>
            </a:r>
          </a:p>
          <a:p>
            <a:r>
              <a:rPr lang="en-US" altLang="en-US">
                <a:solidFill>
                  <a:srgbClr val="000000"/>
                </a:solidFill>
              </a:rPr>
              <a:t>High variability within treatments</a:t>
            </a:r>
          </a:p>
        </p:txBody>
      </p:sp>
      <p:sp>
        <p:nvSpPr>
          <p:cNvPr id="380051" name="Text Box 147">
            <a:extLst>
              <a:ext uri="{FF2B5EF4-FFF2-40B4-BE49-F238E27FC236}">
                <a16:creationId xmlns:a16="http://schemas.microsoft.com/office/drawing/2014/main" id="{D3613519-9B2D-AF2F-69CF-D39F43E01B78}"/>
              </a:ext>
            </a:extLst>
          </p:cNvPr>
          <p:cNvSpPr txBox="1">
            <a:spLocks noChangeArrowheads="1"/>
          </p:cNvSpPr>
          <p:nvPr/>
        </p:nvSpPr>
        <p:spPr bwMode="auto">
          <a:xfrm>
            <a:off x="5867400" y="6491288"/>
            <a:ext cx="321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0"/>
              <a:t>Kuehne and Puettmann, 2008</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a:extLst>
              <a:ext uri="{FF2B5EF4-FFF2-40B4-BE49-F238E27FC236}">
                <a16:creationId xmlns:a16="http://schemas.microsoft.com/office/drawing/2014/main" id="{E04F74CD-76E3-3148-8CC2-5D8AE6605406}"/>
              </a:ext>
            </a:extLst>
          </p:cNvPr>
          <p:cNvSpPr>
            <a:spLocks noGrp="1" noChangeArrowheads="1"/>
          </p:cNvSpPr>
          <p:nvPr>
            <p:ph type="title"/>
          </p:nvPr>
        </p:nvSpPr>
        <p:spPr/>
        <p:txBody>
          <a:bodyPr/>
          <a:lstStyle/>
          <a:p>
            <a:r>
              <a:rPr lang="en-US" altLang="en-US" sz="4000"/>
              <a:t>Species diversity of regeneration</a:t>
            </a:r>
            <a:br>
              <a:rPr lang="en-US" altLang="en-US" sz="4000"/>
            </a:br>
            <a:r>
              <a:rPr lang="en-US" altLang="en-US" sz="4000"/>
              <a:t>(species/treatment)</a:t>
            </a:r>
          </a:p>
        </p:txBody>
      </p:sp>
      <p:graphicFrame>
        <p:nvGraphicFramePr>
          <p:cNvPr id="382022" name="Group 70">
            <a:extLst>
              <a:ext uri="{FF2B5EF4-FFF2-40B4-BE49-F238E27FC236}">
                <a16:creationId xmlns:a16="http://schemas.microsoft.com/office/drawing/2014/main" id="{5398D978-AE9E-ADE2-B8ED-C45C23511070}"/>
              </a:ext>
            </a:extLst>
          </p:cNvPr>
          <p:cNvGraphicFramePr>
            <a:graphicFrameLocks noGrp="1"/>
          </p:cNvGraphicFramePr>
          <p:nvPr>
            <p:ph idx="1"/>
          </p:nvPr>
        </p:nvGraphicFramePr>
        <p:xfrm>
          <a:off x="457200" y="1752600"/>
          <a:ext cx="8478838" cy="3627438"/>
        </p:xfrm>
        <a:graphic>
          <a:graphicData uri="http://schemas.openxmlformats.org/drawingml/2006/table">
            <a:tbl>
              <a:tblPr/>
              <a:tblGrid>
                <a:gridCol w="1749425">
                  <a:extLst>
                    <a:ext uri="{9D8B030D-6E8A-4147-A177-3AD203B41FA5}">
                      <a16:colId xmlns:a16="http://schemas.microsoft.com/office/drawing/2014/main" val="3089622327"/>
                    </a:ext>
                  </a:extLst>
                </a:gridCol>
                <a:gridCol w="1647825">
                  <a:extLst>
                    <a:ext uri="{9D8B030D-6E8A-4147-A177-3AD203B41FA5}">
                      <a16:colId xmlns:a16="http://schemas.microsoft.com/office/drawing/2014/main" val="36001446"/>
                    </a:ext>
                  </a:extLst>
                </a:gridCol>
                <a:gridCol w="1784350">
                  <a:extLst>
                    <a:ext uri="{9D8B030D-6E8A-4147-A177-3AD203B41FA5}">
                      <a16:colId xmlns:a16="http://schemas.microsoft.com/office/drawing/2014/main" val="2714145129"/>
                    </a:ext>
                  </a:extLst>
                </a:gridCol>
                <a:gridCol w="1651000">
                  <a:extLst>
                    <a:ext uri="{9D8B030D-6E8A-4147-A177-3AD203B41FA5}">
                      <a16:colId xmlns:a16="http://schemas.microsoft.com/office/drawing/2014/main" val="3111813084"/>
                    </a:ext>
                  </a:extLst>
                </a:gridCol>
                <a:gridCol w="1646238">
                  <a:extLst>
                    <a:ext uri="{9D8B030D-6E8A-4147-A177-3AD203B41FA5}">
                      <a16:colId xmlns:a16="http://schemas.microsoft.com/office/drawing/2014/main" val="3263339777"/>
                    </a:ext>
                  </a:extLst>
                </a:gridCol>
              </a:tblGrid>
              <a:tr h="1155700">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5400" b="1" i="0" u="none" strike="noStrike" cap="none" normalizeH="0" baseline="0">
                        <a:ln>
                          <a:noFill/>
                        </a:ln>
                        <a:solidFill>
                          <a:srgbClr val="000000"/>
                        </a:solidFill>
                        <a:effectLst/>
                        <a:latin typeface="Verdana" panose="020B0604030504040204" pitchFamily="34" charset="0"/>
                      </a:endParaRPr>
                    </a:p>
                  </a:txBody>
                  <a:tcPr anchor="b" horzOverflow="overflow">
                    <a:lnL cap="flat">
                      <a:noFill/>
                    </a:lnL>
                    <a:lnR>
                      <a:noFill/>
                    </a:lnR>
                    <a:lnT cap="flat">
                      <a:noFill/>
                    </a:lnT>
                    <a:lnB>
                      <a:noFill/>
                    </a:lnB>
                    <a:lnTlToBr>
                      <a:noFill/>
                    </a:lnTlToBr>
                    <a:lnBlToTr>
                      <a:noFill/>
                    </a:lnBlToTr>
                    <a:solidFill>
                      <a:schemeClr val="tx1"/>
                    </a:solidFill>
                  </a:tcPr>
                </a:tc>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000000"/>
                          </a:solidFill>
                          <a:effectLst/>
                          <a:latin typeface="Arial" panose="020B0604020202020204" pitchFamily="34" charset="0"/>
                          <a:cs typeface="Arial" panose="020B0604020202020204" pitchFamily="34" charset="0"/>
                        </a:rPr>
                        <a:t>Control</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a:noFill/>
                    </a:lnR>
                    <a:lnT cap="flat">
                      <a:noFill/>
                    </a:lnT>
                    <a:lnB>
                      <a:noFill/>
                    </a:lnB>
                    <a:lnTlToBr>
                      <a:noFill/>
                    </a:lnTlToBr>
                    <a:lnBlToTr>
                      <a:noFill/>
                    </a:lnBlToTr>
                    <a:solidFill>
                      <a:schemeClr val="tx1"/>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000000"/>
                          </a:solidFill>
                          <a:effectLst/>
                          <a:latin typeface="Arial" panose="020B0604020202020204" pitchFamily="34" charset="0"/>
                          <a:cs typeface="Arial" panose="020B0604020202020204" pitchFamily="34" charset="0"/>
                        </a:rPr>
                        <a:t>Heavy Thin</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a:noFill/>
                    </a:lnR>
                    <a:lnT cap="flat">
                      <a:noFill/>
                    </a:lnT>
                    <a:lnB>
                      <a:noFill/>
                    </a:lnB>
                    <a:lnTlToBr>
                      <a:noFill/>
                    </a:lnTlToBr>
                    <a:lnBlToTr>
                      <a:noFill/>
                    </a:lnBlToTr>
                    <a:solidFill>
                      <a:schemeClr val="tx1"/>
                    </a:solidFill>
                  </a:tcPr>
                </a:tc>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000000"/>
                          </a:solidFill>
                          <a:effectLst/>
                          <a:latin typeface="Arial" panose="020B0604020202020204" pitchFamily="34" charset="0"/>
                          <a:cs typeface="Arial" panose="020B0604020202020204" pitchFamily="34" charset="0"/>
                        </a:rPr>
                        <a:t>Light Thin</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a:noFill/>
                    </a:lnR>
                    <a:lnT cap="flat">
                      <a:noFill/>
                    </a:lnT>
                    <a:lnB>
                      <a:noFill/>
                    </a:lnB>
                    <a:lnTlToBr>
                      <a:noFill/>
                    </a:lnTlToBr>
                    <a:lnBlToTr>
                      <a:noFill/>
                    </a:lnBlToTr>
                    <a:solidFill>
                      <a:schemeClr val="tx1"/>
                    </a:solidFill>
                  </a:tcPr>
                </a:tc>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000000"/>
                          </a:solidFill>
                          <a:effectLst/>
                          <a:latin typeface="Arial" panose="020B0604020202020204" pitchFamily="34" charset="0"/>
                          <a:cs typeface="Arial" panose="020B0604020202020204" pitchFamily="34" charset="0"/>
                        </a:rPr>
                        <a:t>Light thin w\ gap</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cap="flat">
                      <a:noFill/>
                    </a:lnR>
                    <a:lnT cap="flat">
                      <a:noFill/>
                    </a:lnT>
                    <a:lnB>
                      <a:noFill/>
                    </a:lnB>
                    <a:lnTlToBr>
                      <a:noFill/>
                    </a:lnTlToBr>
                    <a:lnBlToTr>
                      <a:noFill/>
                    </a:lnBlToTr>
                    <a:solidFill>
                      <a:schemeClr val="tx1"/>
                    </a:solidFill>
                  </a:tcPr>
                </a:tc>
                <a:extLst>
                  <a:ext uri="{0D108BD9-81ED-4DB2-BD59-A6C34878D82A}">
                    <a16:rowId xmlns:a16="http://schemas.microsoft.com/office/drawing/2014/main" val="2484263472"/>
                  </a:ext>
                </a:extLst>
              </a:tr>
              <a:tr h="1076325">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cs typeface="Arial" panose="020B0604020202020204" pitchFamily="34" charset="0"/>
                        </a:rPr>
                        <a:t>intolerant</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cap="flat">
                      <a:noFill/>
                    </a:lnL>
                    <a:lnR>
                      <a:noFill/>
                    </a:lnR>
                    <a:lnT>
                      <a:noFill/>
                    </a:lnT>
                    <a:lnB>
                      <a:noFill/>
                    </a:lnB>
                    <a:lnTlToBr>
                      <a:noFill/>
                    </a:lnTlToBr>
                    <a:lnBlToTr>
                      <a:noFill/>
                    </a:lnBlToTr>
                    <a:solidFill>
                      <a:schemeClr val="tx1"/>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000000"/>
                          </a:solidFill>
                          <a:effectLst/>
                          <a:latin typeface="Arial" panose="020B0604020202020204" pitchFamily="34" charset="0"/>
                        </a:rPr>
                        <a:t>5.5</a:t>
                      </a:r>
                    </a:p>
                  </a:txBody>
                  <a:tcPr anchor="b" horzOverflow="overflow">
                    <a:lnL>
                      <a:noFill/>
                    </a:lnL>
                    <a:lnR>
                      <a:noFill/>
                    </a:lnR>
                    <a:lnT>
                      <a:noFill/>
                    </a:lnT>
                    <a:lnB>
                      <a:noFill/>
                    </a:lnB>
                    <a:lnTlToBr>
                      <a:noFill/>
                    </a:lnTlToBr>
                    <a:lnBlToTr>
                      <a:noFill/>
                    </a:lnBlToTr>
                    <a:solidFill>
                      <a:srgbClr val="FFFFFF"/>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000000"/>
                          </a:solidFill>
                          <a:effectLst/>
                          <a:latin typeface="Arial" panose="020B0604020202020204" pitchFamily="34" charset="0"/>
                        </a:rPr>
                        <a:t>5.8</a:t>
                      </a:r>
                    </a:p>
                  </a:txBody>
                  <a:tcPr anchor="b" horzOverflow="overflow">
                    <a:lnL>
                      <a:noFill/>
                    </a:lnL>
                    <a:lnR>
                      <a:noFill/>
                    </a:lnR>
                    <a:lnT>
                      <a:noFill/>
                    </a:lnT>
                    <a:lnB>
                      <a:noFill/>
                    </a:lnB>
                    <a:lnTlToBr>
                      <a:noFill/>
                    </a:lnTlToBr>
                    <a:lnBlToTr>
                      <a:noFill/>
                    </a:lnBlToTr>
                    <a:solidFill>
                      <a:srgbClr val="FFFFFF"/>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000000"/>
                          </a:solidFill>
                          <a:effectLst/>
                          <a:latin typeface="Arial" panose="020B0604020202020204" pitchFamily="34" charset="0"/>
                        </a:rPr>
                        <a:t>5.5</a:t>
                      </a:r>
                    </a:p>
                  </a:txBody>
                  <a:tcPr anchor="b" horzOverflow="overflow">
                    <a:lnL>
                      <a:noFill/>
                    </a:lnL>
                    <a:lnR>
                      <a:noFill/>
                    </a:lnR>
                    <a:lnT>
                      <a:noFill/>
                    </a:lnT>
                    <a:lnB>
                      <a:noFill/>
                    </a:lnB>
                    <a:lnTlToBr>
                      <a:noFill/>
                    </a:lnTlToBr>
                    <a:lnBlToTr>
                      <a:noFill/>
                    </a:lnBlToTr>
                    <a:solidFill>
                      <a:srgbClr val="FFFFFF"/>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000000"/>
                          </a:solidFill>
                          <a:effectLst/>
                          <a:latin typeface="Arial" panose="020B0604020202020204" pitchFamily="34" charset="0"/>
                        </a:rPr>
                        <a:t>5.5</a:t>
                      </a:r>
                    </a:p>
                  </a:txBody>
                  <a:tcPr anchor="b" horzOverflow="overflow">
                    <a:lnL>
                      <a:noFill/>
                    </a:lnL>
                    <a:lnR cap="flat">
                      <a:noFill/>
                    </a:lnR>
                    <a:lnT>
                      <a:noFill/>
                    </a:lnT>
                    <a:lnB>
                      <a:noFill/>
                    </a:lnB>
                    <a:lnTlToBr>
                      <a:noFill/>
                    </a:lnTlToBr>
                    <a:lnBlToTr>
                      <a:noFill/>
                    </a:lnBlToTr>
                    <a:solidFill>
                      <a:srgbClr val="FFFFFF"/>
                    </a:solidFill>
                  </a:tcPr>
                </a:tc>
                <a:extLst>
                  <a:ext uri="{0D108BD9-81ED-4DB2-BD59-A6C34878D82A}">
                    <a16:rowId xmlns:a16="http://schemas.microsoft.com/office/drawing/2014/main" val="3542244345"/>
                  </a:ext>
                </a:extLst>
              </a:tr>
              <a:tr h="590550">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cs typeface="Arial" panose="020B0604020202020204" pitchFamily="34" charset="0"/>
                        </a:rPr>
                        <a:t>tolerant</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cap="flat">
                      <a:noFill/>
                    </a:lnL>
                    <a:lnR>
                      <a:noFill/>
                    </a:lnR>
                    <a:lnT>
                      <a:noFill/>
                    </a:lnT>
                    <a:lnB>
                      <a:noFill/>
                    </a:lnB>
                    <a:lnTlToBr>
                      <a:noFill/>
                    </a:lnTlToBr>
                    <a:lnBlToTr>
                      <a:noFill/>
                    </a:lnBlToTr>
                    <a:solidFill>
                      <a:schemeClr val="tx1"/>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000000"/>
                          </a:solidFill>
                          <a:effectLst/>
                          <a:latin typeface="Arial" panose="020B0604020202020204" pitchFamily="34" charset="0"/>
                        </a:rPr>
                        <a:t>2</a:t>
                      </a:r>
                    </a:p>
                  </a:txBody>
                  <a:tcPr anchor="b" horzOverflow="overflow">
                    <a:lnL>
                      <a:noFill/>
                    </a:lnL>
                    <a:lnR>
                      <a:noFill/>
                    </a:lnR>
                    <a:lnT>
                      <a:noFill/>
                    </a:lnT>
                    <a:lnB>
                      <a:noFill/>
                    </a:lnB>
                    <a:lnTlToBr>
                      <a:noFill/>
                    </a:lnTlToBr>
                    <a:lnBlToTr>
                      <a:noFill/>
                    </a:lnBlToTr>
                    <a:solidFill>
                      <a:srgbClr val="FFFFFF"/>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000000"/>
                          </a:solidFill>
                          <a:effectLst/>
                          <a:latin typeface="Arial" panose="020B0604020202020204" pitchFamily="34" charset="0"/>
                        </a:rPr>
                        <a:t>2.8</a:t>
                      </a:r>
                    </a:p>
                  </a:txBody>
                  <a:tcPr anchor="b" horzOverflow="overflow">
                    <a:lnL>
                      <a:noFill/>
                    </a:lnL>
                    <a:lnR>
                      <a:noFill/>
                    </a:lnR>
                    <a:lnT>
                      <a:noFill/>
                    </a:lnT>
                    <a:lnB>
                      <a:noFill/>
                    </a:lnB>
                    <a:lnTlToBr>
                      <a:noFill/>
                    </a:lnTlToBr>
                    <a:lnBlToTr>
                      <a:noFill/>
                    </a:lnBlToTr>
                    <a:solidFill>
                      <a:srgbClr val="FFFFFF"/>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000000"/>
                          </a:solidFill>
                          <a:effectLst/>
                          <a:latin typeface="Arial" panose="020B0604020202020204" pitchFamily="34" charset="0"/>
                        </a:rPr>
                        <a:t>2.5</a:t>
                      </a:r>
                    </a:p>
                  </a:txBody>
                  <a:tcPr anchor="b" horzOverflow="overflow">
                    <a:lnL>
                      <a:noFill/>
                    </a:lnL>
                    <a:lnR>
                      <a:noFill/>
                    </a:lnR>
                    <a:lnT>
                      <a:noFill/>
                    </a:lnT>
                    <a:lnB>
                      <a:noFill/>
                    </a:lnB>
                    <a:lnTlToBr>
                      <a:noFill/>
                    </a:lnTlToBr>
                    <a:lnBlToTr>
                      <a:noFill/>
                    </a:lnBlToTr>
                    <a:solidFill>
                      <a:srgbClr val="FFFFFF"/>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000000"/>
                          </a:solidFill>
                          <a:effectLst/>
                          <a:latin typeface="Arial" panose="020B0604020202020204" pitchFamily="34" charset="0"/>
                        </a:rPr>
                        <a:t>3.5</a:t>
                      </a:r>
                    </a:p>
                  </a:txBody>
                  <a:tcPr anchor="b" horzOverflow="overflow">
                    <a:lnL>
                      <a:noFill/>
                    </a:lnL>
                    <a:lnR cap="flat">
                      <a:noFill/>
                    </a:lnR>
                    <a:lnT>
                      <a:noFill/>
                    </a:lnT>
                    <a:lnB>
                      <a:noFill/>
                    </a:lnB>
                    <a:lnTlToBr>
                      <a:noFill/>
                    </a:lnTlToBr>
                    <a:lnBlToTr>
                      <a:noFill/>
                    </a:lnBlToTr>
                    <a:solidFill>
                      <a:srgbClr val="FFFFFF"/>
                    </a:solidFill>
                  </a:tcPr>
                </a:tc>
                <a:extLst>
                  <a:ext uri="{0D108BD9-81ED-4DB2-BD59-A6C34878D82A}">
                    <a16:rowId xmlns:a16="http://schemas.microsoft.com/office/drawing/2014/main" val="2071294640"/>
                  </a:ext>
                </a:extLst>
              </a:tr>
              <a:tr h="588963">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cs typeface="Arial" panose="020B0604020202020204" pitchFamily="34" charset="0"/>
                        </a:rPr>
                        <a:t>total</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cap="flat">
                      <a:noFill/>
                    </a:lnL>
                    <a:lnR>
                      <a:noFill/>
                    </a:lnR>
                    <a:lnT>
                      <a:noFill/>
                    </a:lnT>
                    <a:lnB cap="flat">
                      <a:noFill/>
                    </a:lnB>
                    <a:lnTlToBr>
                      <a:noFill/>
                    </a:lnTlToBr>
                    <a:lnBlToTr>
                      <a:noFill/>
                    </a:lnBlToTr>
                    <a:solidFill>
                      <a:schemeClr val="tx1"/>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000000"/>
                          </a:solidFill>
                          <a:effectLst/>
                          <a:latin typeface="Arial" panose="020B0604020202020204" pitchFamily="34" charset="0"/>
                        </a:rPr>
                        <a:t>7.5</a:t>
                      </a:r>
                    </a:p>
                  </a:txBody>
                  <a:tcPr anchor="b" horzOverflow="overflow">
                    <a:lnL>
                      <a:noFill/>
                    </a:lnL>
                    <a:lnR>
                      <a:noFill/>
                    </a:lnR>
                    <a:lnT>
                      <a:noFill/>
                    </a:lnT>
                    <a:lnB cap="flat">
                      <a:noFill/>
                    </a:lnB>
                    <a:lnTlToBr>
                      <a:noFill/>
                    </a:lnTlToBr>
                    <a:lnBlToTr>
                      <a:noFill/>
                    </a:lnBlToTr>
                    <a:solidFill>
                      <a:srgbClr val="FFFFFF"/>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000000"/>
                          </a:solidFill>
                          <a:effectLst/>
                          <a:latin typeface="Arial" panose="020B0604020202020204" pitchFamily="34" charset="0"/>
                        </a:rPr>
                        <a:t>8.5</a:t>
                      </a:r>
                    </a:p>
                  </a:txBody>
                  <a:tcPr anchor="b" horzOverflow="overflow">
                    <a:lnL>
                      <a:noFill/>
                    </a:lnL>
                    <a:lnR>
                      <a:noFill/>
                    </a:lnR>
                    <a:lnT>
                      <a:noFill/>
                    </a:lnT>
                    <a:lnB cap="flat">
                      <a:noFill/>
                    </a:lnB>
                    <a:lnTlToBr>
                      <a:noFill/>
                    </a:lnTlToBr>
                    <a:lnBlToTr>
                      <a:noFill/>
                    </a:lnBlToTr>
                    <a:solidFill>
                      <a:srgbClr val="FFFFFF"/>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000000"/>
                          </a:solidFill>
                          <a:effectLst/>
                          <a:latin typeface="Arial" panose="020B0604020202020204" pitchFamily="34" charset="0"/>
                        </a:rPr>
                        <a:t>8</a:t>
                      </a:r>
                    </a:p>
                  </a:txBody>
                  <a:tcPr anchor="b" horzOverflow="overflow">
                    <a:lnL>
                      <a:noFill/>
                    </a:lnL>
                    <a:lnR>
                      <a:noFill/>
                    </a:lnR>
                    <a:lnT>
                      <a:noFill/>
                    </a:lnT>
                    <a:lnB cap="flat">
                      <a:noFill/>
                    </a:lnB>
                    <a:lnTlToBr>
                      <a:noFill/>
                    </a:lnTlToBr>
                    <a:lnBlToTr>
                      <a:noFill/>
                    </a:lnBlToTr>
                    <a:solidFill>
                      <a:srgbClr val="FFFFFF"/>
                    </a:solidFill>
                  </a:tcPr>
                </a:tc>
                <a:tc>
                  <a:txBody>
                    <a:bodyPr/>
                    <a:lstStyle>
                      <a:lvl1pPr marL="342900" indent="-342900">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marL="742950" indent="-285750">
                        <a:spcBef>
                          <a:spcPct val="20000"/>
                        </a:spcBef>
                        <a:defRPr sz="2400" b="1">
                          <a:solidFill>
                            <a:srgbClr val="000000"/>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marL="1600200" indent="-228600">
                        <a:spcBef>
                          <a:spcPct val="20000"/>
                        </a:spcBef>
                        <a:defRPr b="1">
                          <a:solidFill>
                            <a:srgbClr val="000000"/>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marL="25146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marL="29718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marL="34290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marL="3886200" indent="-228600"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000000"/>
                          </a:solidFill>
                          <a:effectLst/>
                          <a:latin typeface="Arial" panose="020B0604020202020204" pitchFamily="34" charset="0"/>
                        </a:rPr>
                        <a:t>9</a:t>
                      </a:r>
                    </a:p>
                  </a:txBody>
                  <a:tcPr anchor="b" horzOverflow="overflow">
                    <a:lnL>
                      <a:noFill/>
                    </a:lnL>
                    <a:lnR cap="flat">
                      <a:noFill/>
                    </a:lnR>
                    <a:lnT>
                      <a:noFill/>
                    </a:lnT>
                    <a:lnB cap="flat">
                      <a:noFill/>
                    </a:lnB>
                    <a:lnTlToBr>
                      <a:noFill/>
                    </a:lnTlToBr>
                    <a:lnBlToTr>
                      <a:noFill/>
                    </a:lnBlToTr>
                    <a:solidFill>
                      <a:srgbClr val="FFFFFF"/>
                    </a:solidFill>
                  </a:tcPr>
                </a:tc>
                <a:extLst>
                  <a:ext uri="{0D108BD9-81ED-4DB2-BD59-A6C34878D82A}">
                    <a16:rowId xmlns:a16="http://schemas.microsoft.com/office/drawing/2014/main" val="3075449241"/>
                  </a:ext>
                </a:extLst>
              </a:tr>
            </a:tbl>
          </a:graphicData>
        </a:graphic>
      </p:graphicFrame>
      <p:sp>
        <p:nvSpPr>
          <p:cNvPr id="381980" name="Text Box 28">
            <a:extLst>
              <a:ext uri="{FF2B5EF4-FFF2-40B4-BE49-F238E27FC236}">
                <a16:creationId xmlns:a16="http://schemas.microsoft.com/office/drawing/2014/main" id="{C7DC9434-2E2A-AB55-097E-B0E6ACF71C69}"/>
              </a:ext>
            </a:extLst>
          </p:cNvPr>
          <p:cNvSpPr txBox="1">
            <a:spLocks noChangeArrowheads="1"/>
          </p:cNvSpPr>
          <p:nvPr/>
        </p:nvSpPr>
        <p:spPr bwMode="auto">
          <a:xfrm>
            <a:off x="838200" y="5840413"/>
            <a:ext cx="7285038" cy="579437"/>
          </a:xfrm>
          <a:prstGeom prst="rect">
            <a:avLst/>
          </a:prstGeom>
          <a:solidFill>
            <a:srgbClr val="E6FE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Benefit of leaving “minority” species</a:t>
            </a:r>
          </a:p>
        </p:txBody>
      </p:sp>
      <p:sp>
        <p:nvSpPr>
          <p:cNvPr id="382023" name="Text Box 71">
            <a:extLst>
              <a:ext uri="{FF2B5EF4-FFF2-40B4-BE49-F238E27FC236}">
                <a16:creationId xmlns:a16="http://schemas.microsoft.com/office/drawing/2014/main" id="{E205395A-DDB9-8E65-D7E0-51BCDD73212B}"/>
              </a:ext>
            </a:extLst>
          </p:cNvPr>
          <p:cNvSpPr txBox="1">
            <a:spLocks noChangeArrowheads="1"/>
          </p:cNvSpPr>
          <p:nvPr/>
        </p:nvSpPr>
        <p:spPr bwMode="auto">
          <a:xfrm>
            <a:off x="5867400" y="6491288"/>
            <a:ext cx="321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0"/>
              <a:t>Kuehne and Puettmann, 2008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8" name="Rectangle 4">
            <a:extLst>
              <a:ext uri="{FF2B5EF4-FFF2-40B4-BE49-F238E27FC236}">
                <a16:creationId xmlns:a16="http://schemas.microsoft.com/office/drawing/2014/main" id="{C17250A7-6148-0D8F-C0FB-1F22784D1A3D}"/>
              </a:ext>
            </a:extLst>
          </p:cNvPr>
          <p:cNvSpPr>
            <a:spLocks noGrp="1" noChangeArrowheads="1"/>
          </p:cNvSpPr>
          <p:nvPr>
            <p:ph type="title"/>
          </p:nvPr>
        </p:nvSpPr>
        <p:spPr/>
        <p:txBody>
          <a:bodyPr/>
          <a:lstStyle/>
          <a:p>
            <a:r>
              <a:rPr lang="en-US" altLang="en-US"/>
              <a:t>Tall shrubs</a:t>
            </a:r>
          </a:p>
        </p:txBody>
      </p:sp>
      <p:graphicFrame>
        <p:nvGraphicFramePr>
          <p:cNvPr id="318467" name="Object 3">
            <a:extLst>
              <a:ext uri="{FF2B5EF4-FFF2-40B4-BE49-F238E27FC236}">
                <a16:creationId xmlns:a16="http://schemas.microsoft.com/office/drawing/2014/main" id="{F13CAC44-CBBC-9F04-B946-BB97511D47B1}"/>
              </a:ext>
            </a:extLst>
          </p:cNvPr>
          <p:cNvGraphicFramePr>
            <a:graphicFrameLocks noChangeAspect="1"/>
          </p:cNvGraphicFramePr>
          <p:nvPr>
            <p:ph sz="half" idx="1"/>
          </p:nvPr>
        </p:nvGraphicFramePr>
        <p:xfrm>
          <a:off x="4572000" y="1143000"/>
          <a:ext cx="4495800" cy="4067175"/>
        </p:xfrm>
        <a:graphic>
          <a:graphicData uri="http://schemas.openxmlformats.org/presentationml/2006/ole">
            <mc:AlternateContent xmlns:mc="http://schemas.openxmlformats.org/markup-compatibility/2006">
              <mc:Choice xmlns:v="urn:schemas-microsoft-com:vml" Requires="v">
                <p:oleObj name="SPW 10.0 Graph" r:id="rId2" imgW="6106320" imgH="5522760" progId="SigmaPlotGraphicObject.9">
                  <p:embed/>
                </p:oleObj>
              </mc:Choice>
              <mc:Fallback>
                <p:oleObj name="SPW 10.0 Graph" r:id="rId2" imgW="6106320" imgH="5522760" progId="SigmaPlotGraphicObject.9">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43000"/>
                        <a:ext cx="4495800" cy="406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8471" name="Text Box 7">
            <a:extLst>
              <a:ext uri="{FF2B5EF4-FFF2-40B4-BE49-F238E27FC236}">
                <a16:creationId xmlns:a16="http://schemas.microsoft.com/office/drawing/2014/main" id="{F5757885-8B9A-E4BC-E6F3-56B4C360C213}"/>
              </a:ext>
            </a:extLst>
          </p:cNvPr>
          <p:cNvSpPr txBox="1">
            <a:spLocks noChangeArrowheads="1"/>
          </p:cNvSpPr>
          <p:nvPr/>
        </p:nvSpPr>
        <p:spPr bwMode="auto">
          <a:xfrm>
            <a:off x="3505200" y="4114800"/>
            <a:ext cx="5151438"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4"/>
            <a:r>
              <a:rPr lang="en-US" altLang="en-US" sz="3600">
                <a:solidFill>
                  <a:srgbClr val="000000"/>
                </a:solidFill>
              </a:rPr>
              <a:t> </a:t>
            </a:r>
            <a:r>
              <a:rPr lang="en-US" altLang="en-US" sz="2000">
                <a:solidFill>
                  <a:srgbClr val="000000"/>
                </a:solidFill>
              </a:rPr>
              <a:t>1       3           5               10</a:t>
            </a:r>
          </a:p>
          <a:p>
            <a:r>
              <a:rPr lang="en-US" altLang="en-US" sz="2400">
                <a:solidFill>
                  <a:srgbClr val="000000"/>
                </a:solidFill>
              </a:rPr>
              <a:t> 		                Year</a:t>
            </a:r>
          </a:p>
          <a:p>
            <a:endParaRPr lang="en-US" altLang="en-US" sz="2400"/>
          </a:p>
        </p:txBody>
      </p:sp>
      <p:sp>
        <p:nvSpPr>
          <p:cNvPr id="318472" name="Text Box 8">
            <a:extLst>
              <a:ext uri="{FF2B5EF4-FFF2-40B4-BE49-F238E27FC236}">
                <a16:creationId xmlns:a16="http://schemas.microsoft.com/office/drawing/2014/main" id="{035AC1EB-6BC8-959B-1FE2-403B82CCCF6C}"/>
              </a:ext>
            </a:extLst>
          </p:cNvPr>
          <p:cNvSpPr txBox="1">
            <a:spLocks noChangeArrowheads="1"/>
          </p:cNvSpPr>
          <p:nvPr/>
        </p:nvSpPr>
        <p:spPr bwMode="auto">
          <a:xfrm>
            <a:off x="463550" y="5607050"/>
            <a:ext cx="6089650" cy="946150"/>
          </a:xfrm>
          <a:prstGeom prst="rect">
            <a:avLst/>
          </a:prstGeom>
          <a:solidFill>
            <a:srgbClr val="E6FE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rPr>
              <a:t>Initial decline = harvesting damage</a:t>
            </a:r>
          </a:p>
          <a:p>
            <a:r>
              <a:rPr lang="en-US" altLang="en-US" sz="2800">
                <a:solidFill>
                  <a:srgbClr val="000000"/>
                </a:solidFill>
              </a:rPr>
              <a:t>Slow recovery </a:t>
            </a:r>
          </a:p>
        </p:txBody>
      </p:sp>
      <p:graphicFrame>
        <p:nvGraphicFramePr>
          <p:cNvPr id="318473" name="Object 9">
            <a:extLst>
              <a:ext uri="{FF2B5EF4-FFF2-40B4-BE49-F238E27FC236}">
                <a16:creationId xmlns:a16="http://schemas.microsoft.com/office/drawing/2014/main" id="{FA1082A2-001D-9C54-7B3D-2CD3924C402E}"/>
              </a:ext>
            </a:extLst>
          </p:cNvPr>
          <p:cNvGraphicFramePr>
            <a:graphicFrameLocks noChangeAspect="1"/>
          </p:cNvGraphicFramePr>
          <p:nvPr>
            <p:ph sz="half" idx="2"/>
          </p:nvPr>
        </p:nvGraphicFramePr>
        <p:xfrm>
          <a:off x="457200" y="1905000"/>
          <a:ext cx="3352800" cy="2514600"/>
        </p:xfrm>
        <a:graphic>
          <a:graphicData uri="http://schemas.openxmlformats.org/presentationml/2006/ole">
            <mc:AlternateContent xmlns:mc="http://schemas.openxmlformats.org/markup-compatibility/2006">
              <mc:Choice xmlns:v="urn:schemas-microsoft-com:vml" Requires="v">
                <p:oleObj name="Photo Editor Photo" r:id="rId4" imgW="15238095" imgH="11428571" progId="MSPhotoEd.3">
                  <p:embed/>
                </p:oleObj>
              </mc:Choice>
              <mc:Fallback>
                <p:oleObj name="Photo Editor Photo" r:id="rId4" imgW="15238095" imgH="11428571" progId="MSPhotoEd.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905000"/>
                        <a:ext cx="33528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8475" name="Text Box 11">
            <a:extLst>
              <a:ext uri="{FF2B5EF4-FFF2-40B4-BE49-F238E27FC236}">
                <a16:creationId xmlns:a16="http://schemas.microsoft.com/office/drawing/2014/main" id="{3876EE37-1136-5754-001C-8A1436FB75C8}"/>
              </a:ext>
            </a:extLst>
          </p:cNvPr>
          <p:cNvSpPr txBox="1">
            <a:spLocks noChangeArrowheads="1"/>
          </p:cNvSpPr>
          <p:nvPr/>
        </p:nvSpPr>
        <p:spPr bwMode="auto">
          <a:xfrm>
            <a:off x="7042150" y="6477000"/>
            <a:ext cx="210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0"/>
              <a:t>Ares et al., in prep.</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84" name="Rectangle 12">
            <a:extLst>
              <a:ext uri="{FF2B5EF4-FFF2-40B4-BE49-F238E27FC236}">
                <a16:creationId xmlns:a16="http://schemas.microsoft.com/office/drawing/2014/main" id="{8148FBE2-2D31-771B-9162-D10C19DA1754}"/>
              </a:ext>
            </a:extLst>
          </p:cNvPr>
          <p:cNvSpPr>
            <a:spLocks noChangeArrowheads="1"/>
          </p:cNvSpPr>
          <p:nvPr/>
        </p:nvSpPr>
        <p:spPr bwMode="auto">
          <a:xfrm>
            <a:off x="3657600" y="5029200"/>
            <a:ext cx="5181600" cy="4572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280" name="Rectangle 8">
            <a:extLst>
              <a:ext uri="{FF2B5EF4-FFF2-40B4-BE49-F238E27FC236}">
                <a16:creationId xmlns:a16="http://schemas.microsoft.com/office/drawing/2014/main" id="{070EFAEF-C09F-C3A4-18EE-FB88683C50AA}"/>
              </a:ext>
            </a:extLst>
          </p:cNvPr>
          <p:cNvSpPr>
            <a:spLocks noGrp="1" noChangeArrowheads="1"/>
          </p:cNvSpPr>
          <p:nvPr>
            <p:ph type="title"/>
          </p:nvPr>
        </p:nvSpPr>
        <p:spPr>
          <a:xfrm>
            <a:off x="228600" y="-149225"/>
            <a:ext cx="8229600" cy="1139825"/>
          </a:xfrm>
        </p:spPr>
        <p:txBody>
          <a:bodyPr/>
          <a:lstStyle/>
          <a:p>
            <a:r>
              <a:rPr lang="en-US" altLang="en-US" sz="3600"/>
              <a:t>Low Shrubs</a:t>
            </a:r>
          </a:p>
        </p:txBody>
      </p:sp>
      <p:graphicFrame>
        <p:nvGraphicFramePr>
          <p:cNvPr id="310281" name="Object 9">
            <a:extLst>
              <a:ext uri="{FF2B5EF4-FFF2-40B4-BE49-F238E27FC236}">
                <a16:creationId xmlns:a16="http://schemas.microsoft.com/office/drawing/2014/main" id="{F2023B9E-6C0B-2677-F4F3-FEF6182E5167}"/>
              </a:ext>
            </a:extLst>
          </p:cNvPr>
          <p:cNvGraphicFramePr>
            <a:graphicFrameLocks noChangeAspect="1"/>
          </p:cNvGraphicFramePr>
          <p:nvPr>
            <p:ph idx="1"/>
          </p:nvPr>
        </p:nvGraphicFramePr>
        <p:xfrm>
          <a:off x="3657600" y="762000"/>
          <a:ext cx="5181600" cy="4297363"/>
        </p:xfrm>
        <a:graphic>
          <a:graphicData uri="http://schemas.openxmlformats.org/presentationml/2006/ole">
            <mc:AlternateContent xmlns:mc="http://schemas.openxmlformats.org/markup-compatibility/2006">
              <mc:Choice xmlns:v="urn:schemas-microsoft-com:vml" Requires="v">
                <p:oleObj name="SPW 10.0 Graph" r:id="rId2" imgW="5798880" imgH="4807800" progId="SigmaPlotGraphicObject.9">
                  <p:embed/>
                </p:oleObj>
              </mc:Choice>
              <mc:Fallback>
                <p:oleObj name="SPW 10.0 Graph" r:id="rId2" imgW="5798880" imgH="4807800" progId="SigmaPlotGraphicObject.9">
                  <p:embed/>
                  <p:pic>
                    <p:nvPicPr>
                      <p:cNvPr id="0" name="Objec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762000"/>
                        <a:ext cx="5181600" cy="4297363"/>
                      </a:xfrm>
                      <a:prstGeom prst="rect">
                        <a:avLst/>
                      </a:prstGeom>
                    </p:spPr>
                  </p:pic>
                </p:oleObj>
              </mc:Fallback>
            </mc:AlternateContent>
          </a:graphicData>
        </a:graphic>
      </p:graphicFrame>
      <p:sp>
        <p:nvSpPr>
          <p:cNvPr id="310283" name="Text Box 11">
            <a:extLst>
              <a:ext uri="{FF2B5EF4-FFF2-40B4-BE49-F238E27FC236}">
                <a16:creationId xmlns:a16="http://schemas.microsoft.com/office/drawing/2014/main" id="{D0A4B19A-83D7-1759-032C-61F77C7EB596}"/>
              </a:ext>
            </a:extLst>
          </p:cNvPr>
          <p:cNvSpPr txBox="1">
            <a:spLocks noChangeArrowheads="1"/>
          </p:cNvSpPr>
          <p:nvPr/>
        </p:nvSpPr>
        <p:spPr bwMode="auto">
          <a:xfrm>
            <a:off x="2944813" y="4448175"/>
            <a:ext cx="5597525" cy="149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4"/>
            <a:r>
              <a:rPr lang="en-US" altLang="en-US" sz="3600">
                <a:solidFill>
                  <a:srgbClr val="000000"/>
                </a:solidFill>
              </a:rPr>
              <a:t> </a:t>
            </a:r>
            <a:r>
              <a:rPr lang="en-US" altLang="en-US" sz="2400">
                <a:solidFill>
                  <a:srgbClr val="000000"/>
                </a:solidFill>
              </a:rPr>
              <a:t>1      3           5              10</a:t>
            </a:r>
          </a:p>
          <a:p>
            <a:r>
              <a:rPr lang="en-US" altLang="en-US" sz="2800">
                <a:solidFill>
                  <a:srgbClr val="000000"/>
                </a:solidFill>
              </a:rPr>
              <a:t> 			      Year</a:t>
            </a:r>
          </a:p>
          <a:p>
            <a:endParaRPr lang="en-US" altLang="en-US" sz="2800"/>
          </a:p>
        </p:txBody>
      </p:sp>
      <p:sp>
        <p:nvSpPr>
          <p:cNvPr id="310285" name="Text Box 13">
            <a:extLst>
              <a:ext uri="{FF2B5EF4-FFF2-40B4-BE49-F238E27FC236}">
                <a16:creationId xmlns:a16="http://schemas.microsoft.com/office/drawing/2014/main" id="{5FE7FE5F-3A32-CCCB-8615-9279D3DF5D64}"/>
              </a:ext>
            </a:extLst>
          </p:cNvPr>
          <p:cNvSpPr txBox="1">
            <a:spLocks noChangeArrowheads="1"/>
          </p:cNvSpPr>
          <p:nvPr/>
        </p:nvSpPr>
        <p:spPr bwMode="auto">
          <a:xfrm>
            <a:off x="1611313" y="5683250"/>
            <a:ext cx="4854575" cy="946150"/>
          </a:xfrm>
          <a:prstGeom prst="rect">
            <a:avLst/>
          </a:prstGeom>
          <a:solidFill>
            <a:srgbClr val="E6FE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rPr>
              <a:t>Recovery and higher cover </a:t>
            </a:r>
          </a:p>
          <a:p>
            <a:r>
              <a:rPr lang="en-US" altLang="en-US" sz="2800">
                <a:solidFill>
                  <a:srgbClr val="000000"/>
                </a:solidFill>
              </a:rPr>
              <a:t>after initial decline</a:t>
            </a:r>
          </a:p>
        </p:txBody>
      </p:sp>
      <p:sp>
        <p:nvSpPr>
          <p:cNvPr id="310286" name="Text Box 14">
            <a:extLst>
              <a:ext uri="{FF2B5EF4-FFF2-40B4-BE49-F238E27FC236}">
                <a16:creationId xmlns:a16="http://schemas.microsoft.com/office/drawing/2014/main" id="{4AE855F3-7633-1693-7463-49B14B7452D1}"/>
              </a:ext>
            </a:extLst>
          </p:cNvPr>
          <p:cNvSpPr txBox="1">
            <a:spLocks noChangeArrowheads="1"/>
          </p:cNvSpPr>
          <p:nvPr/>
        </p:nvSpPr>
        <p:spPr bwMode="auto">
          <a:xfrm>
            <a:off x="7042150" y="6477000"/>
            <a:ext cx="210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0"/>
              <a:t>Ares et al., in prep.</a:t>
            </a:r>
          </a:p>
        </p:txBody>
      </p:sp>
      <p:pic>
        <p:nvPicPr>
          <p:cNvPr id="310287" name="Picture 15">
            <a:extLst>
              <a:ext uri="{FF2B5EF4-FFF2-40B4-BE49-F238E27FC236}">
                <a16:creationId xmlns:a16="http://schemas.microsoft.com/office/drawing/2014/main" id="{0028A2D4-EBA2-99C1-BF44-224843734F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14400"/>
            <a:ext cx="3916363" cy="2936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8" name="Rectangle 6">
            <a:extLst>
              <a:ext uri="{FF2B5EF4-FFF2-40B4-BE49-F238E27FC236}">
                <a16:creationId xmlns:a16="http://schemas.microsoft.com/office/drawing/2014/main" id="{1E840D56-FEA5-0D6B-3E17-82E5E688AF91}"/>
              </a:ext>
            </a:extLst>
          </p:cNvPr>
          <p:cNvSpPr>
            <a:spLocks noGrp="1" noChangeArrowheads="1"/>
          </p:cNvSpPr>
          <p:nvPr>
            <p:ph type="title"/>
          </p:nvPr>
        </p:nvSpPr>
        <p:spPr>
          <a:xfrm>
            <a:off x="457200" y="0"/>
            <a:ext cx="8229600" cy="1139825"/>
          </a:xfrm>
        </p:spPr>
        <p:txBody>
          <a:bodyPr/>
          <a:lstStyle/>
          <a:p>
            <a:r>
              <a:rPr lang="en-US" altLang="en-US"/>
              <a:t>Herbs</a:t>
            </a:r>
          </a:p>
        </p:txBody>
      </p:sp>
      <p:graphicFrame>
        <p:nvGraphicFramePr>
          <p:cNvPr id="320515" name="Object 3">
            <a:extLst>
              <a:ext uri="{FF2B5EF4-FFF2-40B4-BE49-F238E27FC236}">
                <a16:creationId xmlns:a16="http://schemas.microsoft.com/office/drawing/2014/main" id="{08AA72B1-43D5-817A-AF08-954CBB657C8A}"/>
              </a:ext>
            </a:extLst>
          </p:cNvPr>
          <p:cNvGraphicFramePr>
            <a:graphicFrameLocks noChangeAspect="1"/>
          </p:cNvGraphicFramePr>
          <p:nvPr>
            <p:ph sz="half" idx="1"/>
          </p:nvPr>
        </p:nvGraphicFramePr>
        <p:xfrm>
          <a:off x="3124200" y="1117600"/>
          <a:ext cx="5791200" cy="4445000"/>
        </p:xfrm>
        <a:graphic>
          <a:graphicData uri="http://schemas.openxmlformats.org/presentationml/2006/ole">
            <mc:AlternateContent xmlns:mc="http://schemas.openxmlformats.org/markup-compatibility/2006">
              <mc:Choice xmlns:v="urn:schemas-microsoft-com:vml" Requires="v">
                <p:oleObj name="SPW 10.0 Graph" r:id="rId2" imgW="6467400" imgH="4962240" progId="SigmaPlotGraphicObject.9">
                  <p:embed/>
                </p:oleObj>
              </mc:Choice>
              <mc:Fallback>
                <p:oleObj name="SPW 10.0 Graph" r:id="rId2" imgW="6467400" imgH="4962240" progId="SigmaPlotGraphicObject.9">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117600"/>
                        <a:ext cx="57912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0520" name="Text Box 8">
            <a:extLst>
              <a:ext uri="{FF2B5EF4-FFF2-40B4-BE49-F238E27FC236}">
                <a16:creationId xmlns:a16="http://schemas.microsoft.com/office/drawing/2014/main" id="{5574BA97-6B6C-F533-DFFC-9237BC7239F5}"/>
              </a:ext>
            </a:extLst>
          </p:cNvPr>
          <p:cNvSpPr txBox="1">
            <a:spLocks noChangeArrowheads="1"/>
          </p:cNvSpPr>
          <p:nvPr/>
        </p:nvSpPr>
        <p:spPr bwMode="auto">
          <a:xfrm>
            <a:off x="2182813" y="4191000"/>
            <a:ext cx="5765800"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4"/>
            <a:r>
              <a:rPr lang="en-US" altLang="en-US" sz="3600">
                <a:solidFill>
                  <a:srgbClr val="000000"/>
                </a:solidFill>
              </a:rPr>
              <a:t> </a:t>
            </a:r>
            <a:r>
              <a:rPr lang="en-US" altLang="en-US" sz="2400">
                <a:solidFill>
                  <a:srgbClr val="000000"/>
                </a:solidFill>
              </a:rPr>
              <a:t>1       3            5              10</a:t>
            </a:r>
          </a:p>
          <a:p>
            <a:r>
              <a:rPr lang="en-US" altLang="en-US" sz="2800">
                <a:solidFill>
                  <a:srgbClr val="000000"/>
                </a:solidFill>
              </a:rPr>
              <a:t> 		              Year</a:t>
            </a:r>
          </a:p>
          <a:p>
            <a:endParaRPr lang="en-US" altLang="en-US" sz="2800"/>
          </a:p>
        </p:txBody>
      </p:sp>
      <p:sp>
        <p:nvSpPr>
          <p:cNvPr id="320522" name="Text Box 10">
            <a:extLst>
              <a:ext uri="{FF2B5EF4-FFF2-40B4-BE49-F238E27FC236}">
                <a16:creationId xmlns:a16="http://schemas.microsoft.com/office/drawing/2014/main" id="{309814D6-6846-CD0B-2CF7-F4A934EA82A9}"/>
              </a:ext>
            </a:extLst>
          </p:cNvPr>
          <p:cNvSpPr txBox="1">
            <a:spLocks noChangeArrowheads="1"/>
          </p:cNvSpPr>
          <p:nvPr/>
        </p:nvSpPr>
        <p:spPr bwMode="auto">
          <a:xfrm>
            <a:off x="457200" y="5867400"/>
            <a:ext cx="5327650" cy="519113"/>
          </a:xfrm>
          <a:prstGeom prst="rect">
            <a:avLst/>
          </a:prstGeom>
          <a:solidFill>
            <a:srgbClr val="E6FE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rPr>
              <a:t>Initial increases after thinning </a:t>
            </a:r>
          </a:p>
        </p:txBody>
      </p:sp>
      <p:graphicFrame>
        <p:nvGraphicFramePr>
          <p:cNvPr id="320527" name="Object 15">
            <a:extLst>
              <a:ext uri="{FF2B5EF4-FFF2-40B4-BE49-F238E27FC236}">
                <a16:creationId xmlns:a16="http://schemas.microsoft.com/office/drawing/2014/main" id="{682D0941-D0FF-064F-39D8-ACD846819F4E}"/>
              </a:ext>
            </a:extLst>
          </p:cNvPr>
          <p:cNvGraphicFramePr>
            <a:graphicFrameLocks noChangeAspect="1"/>
          </p:cNvGraphicFramePr>
          <p:nvPr>
            <p:ph sz="half" idx="2"/>
          </p:nvPr>
        </p:nvGraphicFramePr>
        <p:xfrm>
          <a:off x="228600" y="1219200"/>
          <a:ext cx="2895600" cy="2171700"/>
        </p:xfrm>
        <a:graphic>
          <a:graphicData uri="http://schemas.openxmlformats.org/presentationml/2006/ole">
            <mc:AlternateContent xmlns:mc="http://schemas.openxmlformats.org/markup-compatibility/2006">
              <mc:Choice xmlns:v="urn:schemas-microsoft-com:vml" Requires="v">
                <p:oleObj name="Photo Editor Photo" r:id="rId4" imgW="15238095" imgH="11428571" progId="MSPhotoEd.3">
                  <p:embed/>
                </p:oleObj>
              </mc:Choice>
              <mc:Fallback>
                <p:oleObj name="Photo Editor Photo" r:id="rId4" imgW="15238095" imgH="11428571" progId="MSPhotoEd.3">
                  <p:embed/>
                  <p:pic>
                    <p:nvPicPr>
                      <p:cNvPr id="0"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19200"/>
                        <a:ext cx="2895600"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0529" name="Text Box 17">
            <a:extLst>
              <a:ext uri="{FF2B5EF4-FFF2-40B4-BE49-F238E27FC236}">
                <a16:creationId xmlns:a16="http://schemas.microsoft.com/office/drawing/2014/main" id="{5014E53D-C706-EE4D-414A-6058B7CFC086}"/>
              </a:ext>
            </a:extLst>
          </p:cNvPr>
          <p:cNvSpPr txBox="1">
            <a:spLocks noChangeArrowheads="1"/>
          </p:cNvSpPr>
          <p:nvPr/>
        </p:nvSpPr>
        <p:spPr bwMode="auto">
          <a:xfrm>
            <a:off x="7042150" y="6477000"/>
            <a:ext cx="210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0"/>
              <a:t>Ares et al., in prep.</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9" name="Rectangle 5">
            <a:extLst>
              <a:ext uri="{FF2B5EF4-FFF2-40B4-BE49-F238E27FC236}">
                <a16:creationId xmlns:a16="http://schemas.microsoft.com/office/drawing/2014/main" id="{DC44939F-27E0-2CB0-EA7C-5B8EC8E80FAC}"/>
              </a:ext>
            </a:extLst>
          </p:cNvPr>
          <p:cNvSpPr>
            <a:spLocks noGrp="1" noChangeArrowheads="1"/>
          </p:cNvSpPr>
          <p:nvPr>
            <p:ph type="title"/>
          </p:nvPr>
        </p:nvSpPr>
        <p:spPr>
          <a:xfrm>
            <a:off x="152400" y="-152400"/>
            <a:ext cx="8229600" cy="1139825"/>
          </a:xfrm>
        </p:spPr>
        <p:txBody>
          <a:bodyPr/>
          <a:lstStyle/>
          <a:p>
            <a:r>
              <a:rPr lang="en-US" altLang="en-US"/>
              <a:t>Bryophytes</a:t>
            </a:r>
          </a:p>
        </p:txBody>
      </p:sp>
      <p:graphicFrame>
        <p:nvGraphicFramePr>
          <p:cNvPr id="313347" name="Object 3">
            <a:extLst>
              <a:ext uri="{FF2B5EF4-FFF2-40B4-BE49-F238E27FC236}">
                <a16:creationId xmlns:a16="http://schemas.microsoft.com/office/drawing/2014/main" id="{56B4CBF7-A510-C048-1437-A629D8C43B87}"/>
              </a:ext>
            </a:extLst>
          </p:cNvPr>
          <p:cNvGraphicFramePr>
            <a:graphicFrameLocks noChangeAspect="1"/>
          </p:cNvGraphicFramePr>
          <p:nvPr>
            <p:ph idx="1"/>
          </p:nvPr>
        </p:nvGraphicFramePr>
        <p:xfrm>
          <a:off x="1371600" y="857250"/>
          <a:ext cx="6629400" cy="5086350"/>
        </p:xfrm>
        <a:graphic>
          <a:graphicData uri="http://schemas.openxmlformats.org/presentationml/2006/ole">
            <mc:AlternateContent xmlns:mc="http://schemas.openxmlformats.org/markup-compatibility/2006">
              <mc:Choice xmlns:v="urn:schemas-microsoft-com:vml" Requires="v">
                <p:oleObj name="SPW 10.0 Graph" r:id="rId2" imgW="6467400" imgH="4962240" progId="SigmaPlotGraphicObject.9">
                  <p:embed/>
                </p:oleObj>
              </mc:Choice>
              <mc:Fallback>
                <p:oleObj name="SPW 10.0 Graph" r:id="rId2" imgW="6467400" imgH="4962240" progId="SigmaPlotGraphicObject.9">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857250"/>
                        <a:ext cx="6629400" cy="5086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3351" name="Text Box 7">
            <a:extLst>
              <a:ext uri="{FF2B5EF4-FFF2-40B4-BE49-F238E27FC236}">
                <a16:creationId xmlns:a16="http://schemas.microsoft.com/office/drawing/2014/main" id="{B97EEFFE-E88D-1645-05F2-3587E783A8E8}"/>
              </a:ext>
            </a:extLst>
          </p:cNvPr>
          <p:cNvSpPr txBox="1">
            <a:spLocks noChangeArrowheads="1"/>
          </p:cNvSpPr>
          <p:nvPr/>
        </p:nvSpPr>
        <p:spPr bwMode="auto">
          <a:xfrm>
            <a:off x="2286000" y="4819650"/>
            <a:ext cx="45672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0">
                <a:solidFill>
                  <a:schemeClr val="bg1"/>
                </a:solidFill>
              </a:rPr>
              <a:t>   </a:t>
            </a:r>
            <a:r>
              <a:rPr lang="en-US" altLang="en-US" sz="2400">
                <a:solidFill>
                  <a:srgbClr val="000000"/>
                </a:solidFill>
              </a:rPr>
              <a:t>1        3             5                  10</a:t>
            </a:r>
          </a:p>
          <a:p>
            <a:pPr algn="ctr"/>
            <a:r>
              <a:rPr lang="en-US" altLang="en-US" sz="3600">
                <a:solidFill>
                  <a:srgbClr val="000000"/>
                </a:solidFill>
              </a:rPr>
              <a:t>Year</a:t>
            </a:r>
          </a:p>
        </p:txBody>
      </p:sp>
      <p:sp>
        <p:nvSpPr>
          <p:cNvPr id="313352" name="Text Box 8">
            <a:extLst>
              <a:ext uri="{FF2B5EF4-FFF2-40B4-BE49-F238E27FC236}">
                <a16:creationId xmlns:a16="http://schemas.microsoft.com/office/drawing/2014/main" id="{B5F5E632-B669-5B2F-EBC5-5946092E76D1}"/>
              </a:ext>
            </a:extLst>
          </p:cNvPr>
          <p:cNvSpPr txBox="1">
            <a:spLocks noChangeArrowheads="1"/>
          </p:cNvSpPr>
          <p:nvPr/>
        </p:nvSpPr>
        <p:spPr bwMode="auto">
          <a:xfrm>
            <a:off x="304800" y="6019800"/>
            <a:ext cx="7267575" cy="519113"/>
          </a:xfrm>
          <a:prstGeom prst="rect">
            <a:avLst/>
          </a:prstGeom>
          <a:solidFill>
            <a:srgbClr val="E6FE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rPr>
              <a:t>Initial differences after thinning disappear</a:t>
            </a:r>
          </a:p>
        </p:txBody>
      </p:sp>
      <p:sp>
        <p:nvSpPr>
          <p:cNvPr id="313353" name="Text Box 9">
            <a:extLst>
              <a:ext uri="{FF2B5EF4-FFF2-40B4-BE49-F238E27FC236}">
                <a16:creationId xmlns:a16="http://schemas.microsoft.com/office/drawing/2014/main" id="{E87B1376-59BE-9E72-55CB-4F14FF02C35D}"/>
              </a:ext>
            </a:extLst>
          </p:cNvPr>
          <p:cNvSpPr txBox="1">
            <a:spLocks noChangeArrowheads="1"/>
          </p:cNvSpPr>
          <p:nvPr/>
        </p:nvSpPr>
        <p:spPr bwMode="auto">
          <a:xfrm>
            <a:off x="7042150" y="6477000"/>
            <a:ext cx="210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0"/>
              <a:t>Ares et al., in prep.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a:extLst>
              <a:ext uri="{FF2B5EF4-FFF2-40B4-BE49-F238E27FC236}">
                <a16:creationId xmlns:a16="http://schemas.microsoft.com/office/drawing/2014/main" id="{1C9D0AFE-3953-1206-AA4F-5C3C865FF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063" y="914400"/>
            <a:ext cx="37020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75" name="Text Box 3">
            <a:extLst>
              <a:ext uri="{FF2B5EF4-FFF2-40B4-BE49-F238E27FC236}">
                <a16:creationId xmlns:a16="http://schemas.microsoft.com/office/drawing/2014/main" id="{6E67AD6B-2EB1-640A-E2A1-A2D016C766C5}"/>
              </a:ext>
            </a:extLst>
          </p:cNvPr>
          <p:cNvSpPr txBox="1">
            <a:spLocks noChangeArrowheads="1"/>
          </p:cNvSpPr>
          <p:nvPr/>
        </p:nvSpPr>
        <p:spPr bwMode="auto">
          <a:xfrm>
            <a:off x="228600" y="1905000"/>
            <a:ext cx="4275138" cy="3103563"/>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a:spAutoFit/>
          </a:bodyPr>
          <a:lstStyle>
            <a:lvl1pPr marL="609600" indent="-6096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buClr>
                <a:schemeClr val="hlink"/>
              </a:buClr>
              <a:buSzPct val="70000"/>
              <a:buFont typeface="Wingdings" panose="05000000000000000000" pitchFamily="2" charset="2"/>
              <a:buNone/>
            </a:pPr>
            <a:r>
              <a:rPr lang="en-US" altLang="en-US" sz="2800">
                <a:solidFill>
                  <a:srgbClr val="000000"/>
                </a:solidFill>
                <a:latin typeface="Comic Sans MS" panose="030F0702030302020204" pitchFamily="66" charset="0"/>
              </a:rPr>
              <a:t>Plant interactions in change with overstory treatment</a:t>
            </a:r>
          </a:p>
          <a:p>
            <a:pPr eaLnBrk="1" hangingPunct="1">
              <a:lnSpc>
                <a:spcPct val="90000"/>
              </a:lnSpc>
              <a:spcBef>
                <a:spcPct val="20000"/>
              </a:spcBef>
              <a:buClr>
                <a:schemeClr val="hlink"/>
              </a:buClr>
              <a:buSzPct val="70000"/>
              <a:buFont typeface="Wingdings" panose="05000000000000000000" pitchFamily="2" charset="2"/>
              <a:buNone/>
            </a:pPr>
            <a:endParaRPr lang="en-US" altLang="en-US" sz="2800">
              <a:solidFill>
                <a:srgbClr val="000000"/>
              </a:solidFill>
              <a:latin typeface="Comic Sans MS" panose="030F0702030302020204" pitchFamily="66" charset="0"/>
            </a:endParaRPr>
          </a:p>
          <a:p>
            <a:pPr eaLnBrk="1" hangingPunct="1">
              <a:lnSpc>
                <a:spcPct val="90000"/>
              </a:lnSpc>
              <a:spcBef>
                <a:spcPct val="20000"/>
              </a:spcBef>
              <a:buClr>
                <a:schemeClr val="hlink"/>
              </a:buClr>
              <a:buSzPct val="70000"/>
              <a:buFont typeface="Wingdings" panose="05000000000000000000" pitchFamily="2" charset="2"/>
              <a:buNone/>
            </a:pPr>
            <a:r>
              <a:rPr lang="en-US" altLang="en-US" sz="2800">
                <a:solidFill>
                  <a:srgbClr val="000000"/>
                </a:solidFill>
                <a:latin typeface="Comic Sans MS" panose="030F0702030302020204" pitchFamily="66" charset="0"/>
              </a:rPr>
              <a:t>- high variability</a:t>
            </a:r>
          </a:p>
          <a:p>
            <a:pPr eaLnBrk="1" hangingPunct="1">
              <a:lnSpc>
                <a:spcPct val="90000"/>
              </a:lnSpc>
              <a:spcBef>
                <a:spcPct val="20000"/>
              </a:spcBef>
              <a:buClr>
                <a:schemeClr val="hlink"/>
              </a:buClr>
              <a:buSzPct val="70000"/>
            </a:pPr>
            <a:r>
              <a:rPr lang="en-US" altLang="en-US" sz="2800">
                <a:solidFill>
                  <a:srgbClr val="000000"/>
                </a:solidFill>
                <a:latin typeface="Comic Sans MS" panose="030F0702030302020204" pitchFamily="66" charset="0"/>
              </a:rPr>
              <a:t>- varied with thinning</a:t>
            </a:r>
            <a:r>
              <a:rPr lang="en-US" altLang="en-US">
                <a:solidFill>
                  <a:srgbClr val="000000"/>
                </a:solidFill>
                <a:latin typeface="Comic Sans MS" panose="030F0702030302020204" pitchFamily="66" charset="0"/>
              </a:rPr>
              <a:t> </a:t>
            </a:r>
          </a:p>
        </p:txBody>
      </p:sp>
      <p:sp>
        <p:nvSpPr>
          <p:cNvPr id="335876" name="Text Box 4">
            <a:extLst>
              <a:ext uri="{FF2B5EF4-FFF2-40B4-BE49-F238E27FC236}">
                <a16:creationId xmlns:a16="http://schemas.microsoft.com/office/drawing/2014/main" id="{1F6D5849-A142-649A-520D-2BF79FC0F5EF}"/>
              </a:ext>
            </a:extLst>
          </p:cNvPr>
          <p:cNvSpPr txBox="1">
            <a:spLocks noChangeArrowheads="1"/>
          </p:cNvSpPr>
          <p:nvPr/>
        </p:nvSpPr>
        <p:spPr bwMode="auto">
          <a:xfrm>
            <a:off x="5713413" y="6594475"/>
            <a:ext cx="3506787"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spAutoFit/>
          </a:bodyPr>
          <a:lstStyle>
            <a:lvl1pPr marL="609600" indent="-6096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buClr>
                <a:schemeClr val="hlink"/>
              </a:buClr>
              <a:buSzPct val="70000"/>
              <a:buFont typeface="Wingdings" panose="05000000000000000000" pitchFamily="2" charset="2"/>
              <a:buNone/>
            </a:pPr>
            <a:r>
              <a:rPr lang="en-US" altLang="en-US" sz="1800" b="0">
                <a:solidFill>
                  <a:srgbClr val="000000"/>
                </a:solidFill>
                <a:latin typeface="Comic Sans MS" panose="030F0702030302020204" pitchFamily="66" charset="0"/>
              </a:rPr>
              <a:t>Wilson and Puettmann, in prep. </a:t>
            </a:r>
          </a:p>
        </p:txBody>
      </p:sp>
      <p:sp>
        <p:nvSpPr>
          <p:cNvPr id="335877" name="Text Box 5">
            <a:extLst>
              <a:ext uri="{FF2B5EF4-FFF2-40B4-BE49-F238E27FC236}">
                <a16:creationId xmlns:a16="http://schemas.microsoft.com/office/drawing/2014/main" id="{C7BA4749-C1AE-A936-2507-3B7819195C21}"/>
              </a:ext>
            </a:extLst>
          </p:cNvPr>
          <p:cNvSpPr txBox="1">
            <a:spLocks noChangeArrowheads="1"/>
          </p:cNvSpPr>
          <p:nvPr/>
        </p:nvSpPr>
        <p:spPr bwMode="auto">
          <a:xfrm>
            <a:off x="3581400" y="5486400"/>
            <a:ext cx="2166938" cy="946150"/>
          </a:xfrm>
          <a:prstGeom prst="rect">
            <a:avLst/>
          </a:prstGeom>
          <a:solidFill>
            <a:srgbClr val="FFFF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spAutoFit/>
          </a:bodyPr>
          <a:lstStyle>
            <a:lvl1pPr marL="609600" indent="-6096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1" hangingPunct="1">
              <a:lnSpc>
                <a:spcPct val="90000"/>
              </a:lnSpc>
              <a:spcBef>
                <a:spcPct val="20000"/>
              </a:spcBef>
              <a:buClr>
                <a:schemeClr val="hlink"/>
              </a:buClr>
              <a:buSzPct val="70000"/>
              <a:buFont typeface="Wingdings" panose="05000000000000000000" pitchFamily="2" charset="2"/>
              <a:buNone/>
            </a:pPr>
            <a:r>
              <a:rPr lang="en-US" altLang="en-US" sz="2800">
                <a:solidFill>
                  <a:srgbClr val="000000"/>
                </a:solidFill>
                <a:latin typeface="Comic Sans MS" panose="030F0702030302020204" pitchFamily="66" charset="0"/>
              </a:rPr>
              <a:t>Harvesting </a:t>
            </a:r>
          </a:p>
          <a:p>
            <a:pPr algn="ctr" eaLnBrk="1" hangingPunct="1">
              <a:lnSpc>
                <a:spcPct val="90000"/>
              </a:lnSpc>
              <a:spcBef>
                <a:spcPct val="20000"/>
              </a:spcBef>
              <a:buClr>
                <a:schemeClr val="hlink"/>
              </a:buClr>
              <a:buSzPct val="70000"/>
              <a:buFont typeface="Wingdings" panose="05000000000000000000" pitchFamily="2" charset="2"/>
              <a:buNone/>
            </a:pPr>
            <a:r>
              <a:rPr lang="en-US" altLang="en-US" sz="2800">
                <a:solidFill>
                  <a:srgbClr val="000000"/>
                </a:solidFill>
                <a:latin typeface="Comic Sans MS" panose="030F0702030302020204" pitchFamily="66" charset="0"/>
              </a:rPr>
              <a:t>damage?</a:t>
            </a:r>
          </a:p>
        </p:txBody>
      </p:sp>
      <p:sp>
        <p:nvSpPr>
          <p:cNvPr id="335878" name="Line 6">
            <a:extLst>
              <a:ext uri="{FF2B5EF4-FFF2-40B4-BE49-F238E27FC236}">
                <a16:creationId xmlns:a16="http://schemas.microsoft.com/office/drawing/2014/main" id="{23910372-9EA4-AF5B-20AD-816F76A44E39}"/>
              </a:ext>
            </a:extLst>
          </p:cNvPr>
          <p:cNvSpPr>
            <a:spLocks noChangeShapeType="1"/>
          </p:cNvSpPr>
          <p:nvPr/>
        </p:nvSpPr>
        <p:spPr bwMode="auto">
          <a:xfrm flipV="1">
            <a:off x="4800600" y="4572000"/>
            <a:ext cx="1219200" cy="914400"/>
          </a:xfrm>
          <a:prstGeom prst="line">
            <a:avLst/>
          </a:prstGeom>
          <a:noFill/>
          <a:ln w="762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a:lstStyle/>
          <a:p>
            <a:endParaRPr lang="en-US"/>
          </a:p>
        </p:txBody>
      </p:sp>
      <p:sp>
        <p:nvSpPr>
          <p:cNvPr id="335879" name="Text Box 7">
            <a:extLst>
              <a:ext uri="{FF2B5EF4-FFF2-40B4-BE49-F238E27FC236}">
                <a16:creationId xmlns:a16="http://schemas.microsoft.com/office/drawing/2014/main" id="{2F89587D-50F0-12AF-DFA0-B8168E8C499A}"/>
              </a:ext>
            </a:extLst>
          </p:cNvPr>
          <p:cNvSpPr txBox="1">
            <a:spLocks noChangeArrowheads="1"/>
          </p:cNvSpPr>
          <p:nvPr/>
        </p:nvSpPr>
        <p:spPr bwMode="auto">
          <a:xfrm>
            <a:off x="5227638" y="487363"/>
            <a:ext cx="25447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Lower     higher</a:t>
            </a:r>
            <a:r>
              <a:rPr lang="en-US" altLang="en-US">
                <a:solidFill>
                  <a:srgbClr val="000000"/>
                </a:solidFill>
              </a:rPr>
              <a:t> </a:t>
            </a:r>
          </a:p>
        </p:txBody>
      </p:sp>
      <p:sp>
        <p:nvSpPr>
          <p:cNvPr id="335881" name="Line 9">
            <a:extLst>
              <a:ext uri="{FF2B5EF4-FFF2-40B4-BE49-F238E27FC236}">
                <a16:creationId xmlns:a16="http://schemas.microsoft.com/office/drawing/2014/main" id="{06C0E80B-0966-EE74-2209-C5AF0056D3B1}"/>
              </a:ext>
            </a:extLst>
          </p:cNvPr>
          <p:cNvSpPr>
            <a:spLocks noChangeShapeType="1"/>
          </p:cNvSpPr>
          <p:nvPr/>
        </p:nvSpPr>
        <p:spPr bwMode="auto">
          <a:xfrm>
            <a:off x="6294438" y="852488"/>
            <a:ext cx="304800" cy="0"/>
          </a:xfrm>
          <a:prstGeom prst="line">
            <a:avLst/>
          </a:prstGeom>
          <a:noFill/>
          <a:ln w="2857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882" name="Text Box 10">
            <a:extLst>
              <a:ext uri="{FF2B5EF4-FFF2-40B4-BE49-F238E27FC236}">
                <a16:creationId xmlns:a16="http://schemas.microsoft.com/office/drawing/2014/main" id="{C099E258-D57A-DDFA-0C54-98607B237A9E}"/>
              </a:ext>
            </a:extLst>
          </p:cNvPr>
          <p:cNvSpPr txBox="1">
            <a:spLocks noChangeArrowheads="1"/>
          </p:cNvSpPr>
          <p:nvPr/>
        </p:nvSpPr>
        <p:spPr bwMode="auto">
          <a:xfrm>
            <a:off x="3733800" y="152400"/>
            <a:ext cx="5381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Impact on understory herb diversity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65" name="Rectangle 9">
            <a:extLst>
              <a:ext uri="{FF2B5EF4-FFF2-40B4-BE49-F238E27FC236}">
                <a16:creationId xmlns:a16="http://schemas.microsoft.com/office/drawing/2014/main" id="{35100711-C26E-EA67-7016-E02A3D0F2AA3}"/>
              </a:ext>
            </a:extLst>
          </p:cNvPr>
          <p:cNvSpPr>
            <a:spLocks noChangeArrowheads="1"/>
          </p:cNvSpPr>
          <p:nvPr/>
        </p:nvSpPr>
        <p:spPr bwMode="auto">
          <a:xfrm>
            <a:off x="1143000" y="5470525"/>
            <a:ext cx="5029200" cy="396875"/>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377858" name="Object 2">
            <a:extLst>
              <a:ext uri="{FF2B5EF4-FFF2-40B4-BE49-F238E27FC236}">
                <a16:creationId xmlns:a16="http://schemas.microsoft.com/office/drawing/2014/main" id="{EF6BBEF8-8716-85E9-2548-F7D023380290}"/>
              </a:ext>
            </a:extLst>
          </p:cNvPr>
          <p:cNvGraphicFramePr>
            <a:graphicFrameLocks noChangeAspect="1"/>
          </p:cNvGraphicFramePr>
          <p:nvPr/>
        </p:nvGraphicFramePr>
        <p:xfrm>
          <a:off x="1143000" y="1250950"/>
          <a:ext cx="5029200" cy="4225925"/>
        </p:xfrm>
        <a:graphic>
          <a:graphicData uri="http://schemas.openxmlformats.org/presentationml/2006/ole">
            <mc:AlternateContent xmlns:mc="http://schemas.openxmlformats.org/markup-compatibility/2006">
              <mc:Choice xmlns:v="urn:schemas-microsoft-com:vml" Requires="v">
                <p:oleObj name="SPW 9.0 Graph" r:id="rId3" imgW="5871960" imgH="4936680" progId="SigmaPlotGraphicObject.8">
                  <p:embed/>
                </p:oleObj>
              </mc:Choice>
              <mc:Fallback>
                <p:oleObj name="SPW 9.0 Graph" r:id="rId3" imgW="5871960" imgH="4936680" progId="SigmaPlotGraphicObjec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250950"/>
                        <a:ext cx="5029200" cy="4225925"/>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7859" name="Text Box 3">
            <a:extLst>
              <a:ext uri="{FF2B5EF4-FFF2-40B4-BE49-F238E27FC236}">
                <a16:creationId xmlns:a16="http://schemas.microsoft.com/office/drawing/2014/main" id="{D1E70212-4199-EFBB-E1CE-17953AB5C4F0}"/>
              </a:ext>
            </a:extLst>
          </p:cNvPr>
          <p:cNvSpPr txBox="1">
            <a:spLocks noChangeArrowheads="1"/>
          </p:cNvSpPr>
          <p:nvPr/>
        </p:nvSpPr>
        <p:spPr bwMode="auto">
          <a:xfrm>
            <a:off x="2566988" y="5365750"/>
            <a:ext cx="317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C       HD     MD     VD</a:t>
            </a:r>
          </a:p>
        </p:txBody>
      </p:sp>
      <p:sp>
        <p:nvSpPr>
          <p:cNvPr id="377860" name="Text Box 4">
            <a:extLst>
              <a:ext uri="{FF2B5EF4-FFF2-40B4-BE49-F238E27FC236}">
                <a16:creationId xmlns:a16="http://schemas.microsoft.com/office/drawing/2014/main" id="{3A341D9B-29A5-8705-6271-615B7A818D94}"/>
              </a:ext>
            </a:extLst>
          </p:cNvPr>
          <p:cNvSpPr txBox="1">
            <a:spLocks noChangeArrowheads="1"/>
          </p:cNvSpPr>
          <p:nvPr/>
        </p:nvSpPr>
        <p:spPr bwMode="auto">
          <a:xfrm>
            <a:off x="5867400" y="6553200"/>
            <a:ext cx="3303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0">
                <a:solidFill>
                  <a:srgbClr val="000000"/>
                </a:solidFill>
                <a:latin typeface="Comic Sans MS" panose="030F0702030302020204" pitchFamily="66" charset="0"/>
              </a:rPr>
              <a:t>Modified from Berryman, unpubl.</a:t>
            </a:r>
          </a:p>
        </p:txBody>
      </p:sp>
      <p:pic>
        <p:nvPicPr>
          <p:cNvPr id="377861" name="Picture 5">
            <a:extLst>
              <a:ext uri="{FF2B5EF4-FFF2-40B4-BE49-F238E27FC236}">
                <a16:creationId xmlns:a16="http://schemas.microsoft.com/office/drawing/2014/main" id="{18821C69-F973-71EF-52D6-3FEA532A4D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2514600"/>
            <a:ext cx="1347788" cy="1704975"/>
          </a:xfrm>
          <a:prstGeom prst="rect">
            <a:avLst/>
          </a:prstGeom>
          <a:noFill/>
          <a:ln w="9525" algn="ctr">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7862" name="Picture 6">
            <a:extLst>
              <a:ext uri="{FF2B5EF4-FFF2-40B4-BE49-F238E27FC236}">
                <a16:creationId xmlns:a16="http://schemas.microsoft.com/office/drawing/2014/main" id="{760184D9-03D5-B80A-BEBD-BAF13C9ECC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8050" y="4191000"/>
            <a:ext cx="1230313" cy="1674813"/>
          </a:xfrm>
          <a:prstGeom prst="rect">
            <a:avLst/>
          </a:prstGeom>
          <a:noFill/>
          <a:ln w="9525" algn="ctr">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7863" name="Picture 7">
            <a:extLst>
              <a:ext uri="{FF2B5EF4-FFF2-40B4-BE49-F238E27FC236}">
                <a16:creationId xmlns:a16="http://schemas.microsoft.com/office/drawing/2014/main" id="{BF73AF83-75A6-22AA-2575-2C02DAE1C9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685800"/>
            <a:ext cx="1089025" cy="1965325"/>
          </a:xfrm>
          <a:prstGeom prst="rect">
            <a:avLst/>
          </a:prstGeom>
          <a:noFill/>
          <a:ln w="9525" algn="ctr">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7864" name="Text Box 8">
            <a:extLst>
              <a:ext uri="{FF2B5EF4-FFF2-40B4-BE49-F238E27FC236}">
                <a16:creationId xmlns:a16="http://schemas.microsoft.com/office/drawing/2014/main" id="{B94BA751-4B95-23D4-66FC-44447FB8731D}"/>
              </a:ext>
            </a:extLst>
          </p:cNvPr>
          <p:cNvSpPr txBox="1">
            <a:spLocks noChangeArrowheads="1"/>
          </p:cNvSpPr>
          <p:nvPr/>
        </p:nvSpPr>
        <p:spPr bwMode="auto">
          <a:xfrm>
            <a:off x="1203325" y="52388"/>
            <a:ext cx="59737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spAutoFit/>
          </a:bodyPr>
          <a:lstStyle>
            <a:lvl1pPr marL="609600" indent="-6096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buClr>
                <a:schemeClr val="hlink"/>
              </a:buClr>
              <a:buSzPct val="70000"/>
              <a:buFont typeface="Wingdings" panose="05000000000000000000" pitchFamily="2" charset="2"/>
              <a:buNone/>
            </a:pPr>
            <a:r>
              <a:rPr lang="en-US" altLang="en-US" sz="4000">
                <a:solidFill>
                  <a:srgbClr val="000000"/>
                </a:solidFill>
                <a:latin typeface="Comic Sans MS" panose="030F0702030302020204" pitchFamily="66" charset="0"/>
              </a:rPr>
              <a:t>Understory Composition</a:t>
            </a:r>
          </a:p>
        </p:txBody>
      </p:sp>
      <p:sp>
        <p:nvSpPr>
          <p:cNvPr id="377866" name="Text Box 10">
            <a:extLst>
              <a:ext uri="{FF2B5EF4-FFF2-40B4-BE49-F238E27FC236}">
                <a16:creationId xmlns:a16="http://schemas.microsoft.com/office/drawing/2014/main" id="{3E951F31-A046-64EF-95FD-4F4862E2906D}"/>
              </a:ext>
            </a:extLst>
          </p:cNvPr>
          <p:cNvSpPr txBox="1">
            <a:spLocks noChangeArrowheads="1"/>
          </p:cNvSpPr>
          <p:nvPr/>
        </p:nvSpPr>
        <p:spPr bwMode="auto">
          <a:xfrm>
            <a:off x="288925" y="5911850"/>
            <a:ext cx="6492875" cy="946150"/>
          </a:xfrm>
          <a:prstGeom prst="rect">
            <a:avLst/>
          </a:prstGeom>
          <a:solidFill>
            <a:srgbClr val="E6FE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rgbClr val="000000"/>
                </a:solidFill>
              </a:rPr>
              <a:t>Increase in richness mostly due to early seral species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a:extLst>
              <a:ext uri="{FF2B5EF4-FFF2-40B4-BE49-F238E27FC236}">
                <a16:creationId xmlns:a16="http://schemas.microsoft.com/office/drawing/2014/main" id="{C9D86262-DF77-C798-4C45-77D747963FAD}"/>
              </a:ext>
            </a:extLst>
          </p:cNvPr>
          <p:cNvSpPr>
            <a:spLocks noGrp="1" noChangeArrowheads="1"/>
          </p:cNvSpPr>
          <p:nvPr>
            <p:ph type="title"/>
          </p:nvPr>
        </p:nvSpPr>
        <p:spPr/>
        <p:txBody>
          <a:bodyPr/>
          <a:lstStyle/>
          <a:p>
            <a:r>
              <a:rPr lang="en-US" altLang="en-US" sz="4000"/>
              <a:t>Where does the higher species richness come from? </a:t>
            </a:r>
          </a:p>
        </p:txBody>
      </p:sp>
      <p:sp>
        <p:nvSpPr>
          <p:cNvPr id="417795" name="Rectangle 3">
            <a:extLst>
              <a:ext uri="{FF2B5EF4-FFF2-40B4-BE49-F238E27FC236}">
                <a16:creationId xmlns:a16="http://schemas.microsoft.com/office/drawing/2014/main" id="{EBA18981-1678-E2F4-E553-42CFB0E38ED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417796" name="Object 4">
            <a:extLst>
              <a:ext uri="{FF2B5EF4-FFF2-40B4-BE49-F238E27FC236}">
                <a16:creationId xmlns:a16="http://schemas.microsoft.com/office/drawing/2014/main" id="{55F2EB17-FA5E-CCEE-9E34-AFBCBF98A9C0}"/>
              </a:ext>
            </a:extLst>
          </p:cNvPr>
          <p:cNvGraphicFramePr>
            <a:graphicFrameLocks noChangeAspect="1"/>
          </p:cNvGraphicFramePr>
          <p:nvPr/>
        </p:nvGraphicFramePr>
        <p:xfrm>
          <a:off x="762000" y="1676400"/>
          <a:ext cx="6753225" cy="3914775"/>
        </p:xfrm>
        <a:graphic>
          <a:graphicData uri="http://schemas.openxmlformats.org/presentationml/2006/ole">
            <mc:AlternateContent xmlns:mc="http://schemas.openxmlformats.org/markup-compatibility/2006">
              <mc:Choice xmlns:v="urn:schemas-microsoft-com:vml" Requires="v">
                <p:oleObj name="SPW 10.0 Graph" r:id="rId2" imgW="10400040" imgH="6035040" progId="SigmaPlotGraphicObject.9">
                  <p:embed/>
                </p:oleObj>
              </mc:Choice>
              <mc:Fallback>
                <p:oleObj name="SPW 10.0 Graph" r:id="rId2" imgW="10400040" imgH="6035040" progId="SigmaPlotGraphicObject.9">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6753225" cy="3914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7797" name="Oval 5">
            <a:extLst>
              <a:ext uri="{FF2B5EF4-FFF2-40B4-BE49-F238E27FC236}">
                <a16:creationId xmlns:a16="http://schemas.microsoft.com/office/drawing/2014/main" id="{094E935E-B79F-DB53-4C4D-87615B2228C4}"/>
              </a:ext>
            </a:extLst>
          </p:cNvPr>
          <p:cNvSpPr>
            <a:spLocks noChangeArrowheads="1"/>
          </p:cNvSpPr>
          <p:nvPr/>
        </p:nvSpPr>
        <p:spPr bwMode="auto">
          <a:xfrm>
            <a:off x="2971800" y="1066800"/>
            <a:ext cx="2057400" cy="4953000"/>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7798" name="Text Box 6">
            <a:extLst>
              <a:ext uri="{FF2B5EF4-FFF2-40B4-BE49-F238E27FC236}">
                <a16:creationId xmlns:a16="http://schemas.microsoft.com/office/drawing/2014/main" id="{F34C626C-6FF3-183E-6261-595EA63A7141}"/>
              </a:ext>
            </a:extLst>
          </p:cNvPr>
          <p:cNvSpPr txBox="1">
            <a:spLocks noChangeArrowheads="1"/>
          </p:cNvSpPr>
          <p:nvPr/>
        </p:nvSpPr>
        <p:spPr bwMode="auto">
          <a:xfrm>
            <a:off x="7183438" y="6477000"/>
            <a:ext cx="19605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0"/>
              <a:t>Ares et al. 2009</a:t>
            </a:r>
          </a:p>
        </p:txBody>
      </p:sp>
      <p:sp>
        <p:nvSpPr>
          <p:cNvPr id="417799" name="Text Box 7">
            <a:extLst>
              <a:ext uri="{FF2B5EF4-FFF2-40B4-BE49-F238E27FC236}">
                <a16:creationId xmlns:a16="http://schemas.microsoft.com/office/drawing/2014/main" id="{8407A37E-6CAC-6509-B30F-4F9443C5A67C}"/>
              </a:ext>
            </a:extLst>
          </p:cNvPr>
          <p:cNvSpPr txBox="1">
            <a:spLocks noChangeArrowheads="1"/>
          </p:cNvSpPr>
          <p:nvPr/>
        </p:nvSpPr>
        <p:spPr bwMode="auto">
          <a:xfrm>
            <a:off x="228600" y="5715000"/>
            <a:ext cx="6645275" cy="1066800"/>
          </a:xfrm>
          <a:prstGeom prst="rect">
            <a:avLst/>
          </a:prstGeom>
          <a:solidFill>
            <a:srgbClr val="E6FE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0000"/>
                </a:solidFill>
              </a:rPr>
              <a:t>Gap impact hard to detect in stand level analysis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a:extLst>
              <a:ext uri="{FF2B5EF4-FFF2-40B4-BE49-F238E27FC236}">
                <a16:creationId xmlns:a16="http://schemas.microsoft.com/office/drawing/2014/main" id="{99CDF480-A935-54E4-26F2-571381C95BBB}"/>
              </a:ext>
            </a:extLst>
          </p:cNvPr>
          <p:cNvSpPr>
            <a:spLocks noGrp="1" noChangeArrowheads="1"/>
          </p:cNvSpPr>
          <p:nvPr>
            <p:ph type="title"/>
          </p:nvPr>
        </p:nvSpPr>
        <p:spPr/>
        <p:txBody>
          <a:bodyPr/>
          <a:lstStyle/>
          <a:p>
            <a:endParaRPr lang="en-US" altLang="en-US"/>
          </a:p>
        </p:txBody>
      </p:sp>
      <p:sp>
        <p:nvSpPr>
          <p:cNvPr id="418819" name="Rectangle 3">
            <a:extLst>
              <a:ext uri="{FF2B5EF4-FFF2-40B4-BE49-F238E27FC236}">
                <a16:creationId xmlns:a16="http://schemas.microsoft.com/office/drawing/2014/main" id="{F2D7E9FF-1E8E-E619-B8C9-216138EE092D}"/>
              </a:ext>
            </a:extLst>
          </p:cNvPr>
          <p:cNvSpPr>
            <a:spLocks noGrp="1" noChangeArrowheads="1"/>
          </p:cNvSpPr>
          <p:nvPr>
            <p:ph type="body" idx="1"/>
          </p:nvPr>
        </p:nvSpPr>
        <p:spPr/>
        <p:txBody>
          <a:bodyPr/>
          <a:lstStyle/>
          <a:p>
            <a:r>
              <a:rPr lang="en-US" altLang="en-US"/>
              <a:t>Background</a:t>
            </a:r>
          </a:p>
          <a:p>
            <a:r>
              <a:rPr lang="en-US" altLang="en-US"/>
              <a:t>Overstory response</a:t>
            </a:r>
          </a:p>
          <a:p>
            <a:r>
              <a:rPr lang="en-US" altLang="en-US"/>
              <a:t>Tree regeneration</a:t>
            </a:r>
          </a:p>
          <a:p>
            <a:r>
              <a:rPr lang="en-US" altLang="en-US"/>
              <a:t>Understory vegetation</a:t>
            </a:r>
          </a:p>
          <a:p>
            <a:pPr lvl="1"/>
            <a:r>
              <a:rPr lang="en-US" altLang="en-US"/>
              <a:t>Gaps</a:t>
            </a:r>
          </a:p>
          <a:p>
            <a:r>
              <a:rPr lang="en-US" altLang="en-US"/>
              <a:t>Repeated thinnings</a:t>
            </a:r>
          </a:p>
          <a:p>
            <a:r>
              <a:rPr lang="en-US" altLang="en-US"/>
              <a:t>Resilience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a:extLst>
              <a:ext uri="{FF2B5EF4-FFF2-40B4-BE49-F238E27FC236}">
                <a16:creationId xmlns:a16="http://schemas.microsoft.com/office/drawing/2014/main" id="{3B214FAD-0252-A9D6-A4F2-E2A9B1351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81188"/>
            <a:ext cx="7848600" cy="4059237"/>
          </a:xfrm>
          <a:prstGeom prst="rect">
            <a:avLst/>
          </a:prstGeom>
          <a:noFill/>
          <a:extLst>
            <a:ext uri="{909E8E84-426E-40DD-AFC4-6F175D3DCCD1}">
              <a14:hiddenFill xmlns:a14="http://schemas.microsoft.com/office/drawing/2010/main">
                <a:solidFill>
                  <a:srgbClr val="FFFFFF"/>
                </a:solidFill>
              </a14:hiddenFill>
            </a:ext>
          </a:extLst>
        </p:spPr>
      </p:pic>
      <p:sp>
        <p:nvSpPr>
          <p:cNvPr id="354307" name="Text Box 3">
            <a:extLst>
              <a:ext uri="{FF2B5EF4-FFF2-40B4-BE49-F238E27FC236}">
                <a16:creationId xmlns:a16="http://schemas.microsoft.com/office/drawing/2014/main" id="{204FA535-552E-9799-2446-3B4F19D0610E}"/>
              </a:ext>
            </a:extLst>
          </p:cNvPr>
          <p:cNvSpPr txBox="1">
            <a:spLocks noChangeArrowheads="1"/>
          </p:cNvSpPr>
          <p:nvPr/>
        </p:nvSpPr>
        <p:spPr bwMode="auto">
          <a:xfrm>
            <a:off x="1981200" y="5943600"/>
            <a:ext cx="172402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400">
                <a:solidFill>
                  <a:srgbClr val="000000"/>
                </a:solidFill>
              </a:rPr>
              <a:t>0.1 ha Gap</a:t>
            </a:r>
          </a:p>
        </p:txBody>
      </p:sp>
      <p:sp>
        <p:nvSpPr>
          <p:cNvPr id="354308" name="Text Box 4">
            <a:extLst>
              <a:ext uri="{FF2B5EF4-FFF2-40B4-BE49-F238E27FC236}">
                <a16:creationId xmlns:a16="http://schemas.microsoft.com/office/drawing/2014/main" id="{A8B07C62-A23D-3E5B-EA81-A8D69EB5319D}"/>
              </a:ext>
            </a:extLst>
          </p:cNvPr>
          <p:cNvSpPr txBox="1">
            <a:spLocks noChangeArrowheads="1"/>
          </p:cNvSpPr>
          <p:nvPr/>
        </p:nvSpPr>
        <p:spPr bwMode="auto">
          <a:xfrm>
            <a:off x="5638800" y="5940425"/>
            <a:ext cx="172402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400">
                <a:solidFill>
                  <a:srgbClr val="000000"/>
                </a:solidFill>
              </a:rPr>
              <a:t>0.4 ha Gap</a:t>
            </a:r>
          </a:p>
        </p:txBody>
      </p:sp>
      <p:sp>
        <p:nvSpPr>
          <p:cNvPr id="354309" name="Text Box 5">
            <a:extLst>
              <a:ext uri="{FF2B5EF4-FFF2-40B4-BE49-F238E27FC236}">
                <a16:creationId xmlns:a16="http://schemas.microsoft.com/office/drawing/2014/main" id="{912D0FFF-12DC-E083-AD11-C0979702E764}"/>
              </a:ext>
            </a:extLst>
          </p:cNvPr>
          <p:cNvSpPr txBox="1">
            <a:spLocks noChangeArrowheads="1"/>
          </p:cNvSpPr>
          <p:nvPr/>
        </p:nvSpPr>
        <p:spPr bwMode="auto">
          <a:xfrm>
            <a:off x="5562600" y="6567488"/>
            <a:ext cx="3548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0">
                <a:solidFill>
                  <a:srgbClr val="000000"/>
                </a:solidFill>
                <a:latin typeface="Comic Sans MS" panose="030F0702030302020204" pitchFamily="66" charset="0"/>
              </a:rPr>
              <a:t>Fahey and Puettmann JoE 2007</a:t>
            </a:r>
          </a:p>
        </p:txBody>
      </p:sp>
      <p:sp>
        <p:nvSpPr>
          <p:cNvPr id="354310" name="Rectangle 6">
            <a:extLst>
              <a:ext uri="{FF2B5EF4-FFF2-40B4-BE49-F238E27FC236}">
                <a16:creationId xmlns:a16="http://schemas.microsoft.com/office/drawing/2014/main" id="{92096081-56AF-82A4-C406-1395652217AF}"/>
              </a:ext>
            </a:extLst>
          </p:cNvPr>
          <p:cNvSpPr>
            <a:spLocks noChangeArrowheads="1"/>
          </p:cNvSpPr>
          <p:nvPr/>
        </p:nvSpPr>
        <p:spPr bwMode="auto">
          <a:xfrm>
            <a:off x="762000" y="533400"/>
            <a:ext cx="7467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rgbClr val="000000"/>
                </a:solidFill>
                <a:latin typeface="Arial" panose="020B0604020202020204" pitchFamily="34" charset="0"/>
              </a:defRPr>
            </a:lvl1pPr>
            <a:lvl2pPr algn="ctr">
              <a:defRPr sz="4400" b="1">
                <a:solidFill>
                  <a:srgbClr val="000000"/>
                </a:solidFill>
                <a:latin typeface="Arial" panose="020B0604020202020204" pitchFamily="34" charset="0"/>
              </a:defRPr>
            </a:lvl2pPr>
            <a:lvl3pPr algn="ctr">
              <a:defRPr sz="4400" b="1">
                <a:solidFill>
                  <a:srgbClr val="000000"/>
                </a:solidFill>
                <a:latin typeface="Arial" panose="020B0604020202020204" pitchFamily="34" charset="0"/>
              </a:defRPr>
            </a:lvl3pPr>
            <a:lvl4pPr algn="ctr">
              <a:defRPr sz="4400" b="1">
                <a:solidFill>
                  <a:srgbClr val="000000"/>
                </a:solidFill>
                <a:latin typeface="Arial" panose="020B0604020202020204" pitchFamily="34" charset="0"/>
              </a:defRPr>
            </a:lvl4pPr>
            <a:lvl5pPr algn="ctr">
              <a:defRPr sz="4400" b="1">
                <a:solidFill>
                  <a:srgbClr val="000000"/>
                </a:solidFill>
                <a:latin typeface="Arial" panose="020B0604020202020204" pitchFamily="34" charset="0"/>
              </a:defRPr>
            </a:lvl5pPr>
            <a:lvl6pPr marL="457200" algn="ctr" fontAlgn="base">
              <a:spcBef>
                <a:spcPct val="0"/>
              </a:spcBef>
              <a:spcAft>
                <a:spcPct val="0"/>
              </a:spcAft>
              <a:defRPr sz="4400" b="1">
                <a:solidFill>
                  <a:srgbClr val="000000"/>
                </a:solidFill>
                <a:latin typeface="Arial" panose="020B0604020202020204" pitchFamily="34" charset="0"/>
              </a:defRPr>
            </a:lvl6pPr>
            <a:lvl7pPr marL="914400" algn="ctr" fontAlgn="base">
              <a:spcBef>
                <a:spcPct val="0"/>
              </a:spcBef>
              <a:spcAft>
                <a:spcPct val="0"/>
              </a:spcAft>
              <a:defRPr sz="4400" b="1">
                <a:solidFill>
                  <a:srgbClr val="000000"/>
                </a:solidFill>
                <a:latin typeface="Arial" panose="020B0604020202020204" pitchFamily="34" charset="0"/>
              </a:defRPr>
            </a:lvl7pPr>
            <a:lvl8pPr marL="1371600" algn="ctr" fontAlgn="base">
              <a:spcBef>
                <a:spcPct val="0"/>
              </a:spcBef>
              <a:spcAft>
                <a:spcPct val="0"/>
              </a:spcAft>
              <a:defRPr sz="4400" b="1">
                <a:solidFill>
                  <a:srgbClr val="000000"/>
                </a:solidFill>
                <a:latin typeface="Arial" panose="020B0604020202020204" pitchFamily="34" charset="0"/>
              </a:defRPr>
            </a:lvl8pPr>
            <a:lvl9pPr marL="1828800" algn="ctr" fontAlgn="base">
              <a:spcBef>
                <a:spcPct val="0"/>
              </a:spcBef>
              <a:spcAft>
                <a:spcPct val="0"/>
              </a:spcAft>
              <a:defRPr sz="4400" b="1">
                <a:solidFill>
                  <a:srgbClr val="000000"/>
                </a:solidFill>
                <a:latin typeface="Arial" panose="020B0604020202020204" pitchFamily="34" charset="0"/>
              </a:defRPr>
            </a:lvl9pPr>
          </a:lstStyle>
          <a:p>
            <a:pPr eaLnBrk="1" hangingPunct="1"/>
            <a:endParaRPr lang="en-US" altLang="en-US" sz="2400">
              <a:effectLst>
                <a:outerShdw blurRad="38100" dist="38100" dir="2700000" algn="tl">
                  <a:srgbClr val="FFFFFF"/>
                </a:outerShdw>
              </a:effectLst>
            </a:endParaRPr>
          </a:p>
        </p:txBody>
      </p:sp>
      <p:sp>
        <p:nvSpPr>
          <p:cNvPr id="354311" name="Text Box 7">
            <a:extLst>
              <a:ext uri="{FF2B5EF4-FFF2-40B4-BE49-F238E27FC236}">
                <a16:creationId xmlns:a16="http://schemas.microsoft.com/office/drawing/2014/main" id="{95512DE5-6FE2-A1F5-AB1D-CA4D117658A4}"/>
              </a:ext>
            </a:extLst>
          </p:cNvPr>
          <p:cNvSpPr txBox="1">
            <a:spLocks noChangeArrowheads="1"/>
          </p:cNvSpPr>
          <p:nvPr/>
        </p:nvSpPr>
        <p:spPr bwMode="auto">
          <a:xfrm>
            <a:off x="4876800" y="5510213"/>
            <a:ext cx="1906588" cy="28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spAutoFit/>
          </a:bodyPr>
          <a:lstStyle>
            <a:lvl1pPr marL="609600" indent="-6096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buClr>
                <a:schemeClr val="hlink"/>
              </a:buClr>
              <a:buSzPct val="70000"/>
              <a:buFont typeface="Wingdings" panose="05000000000000000000" pitchFamily="2" charset="2"/>
              <a:buNone/>
            </a:pPr>
            <a:r>
              <a:rPr lang="en-US" altLang="en-US" sz="1400">
                <a:solidFill>
                  <a:srgbClr val="000000"/>
                </a:solidFill>
                <a:latin typeface="Arial Unicode MS" pitchFamily="34" charset="-128"/>
              </a:rPr>
              <a:t>Thinned Forest Matrix</a:t>
            </a:r>
          </a:p>
        </p:txBody>
      </p:sp>
      <p:sp>
        <p:nvSpPr>
          <p:cNvPr id="354312" name="Text Box 8">
            <a:extLst>
              <a:ext uri="{FF2B5EF4-FFF2-40B4-BE49-F238E27FC236}">
                <a16:creationId xmlns:a16="http://schemas.microsoft.com/office/drawing/2014/main" id="{405656F2-9F44-8E93-76EF-842874BE7F01}"/>
              </a:ext>
            </a:extLst>
          </p:cNvPr>
          <p:cNvSpPr txBox="1">
            <a:spLocks noChangeArrowheads="1"/>
          </p:cNvSpPr>
          <p:nvPr/>
        </p:nvSpPr>
        <p:spPr bwMode="auto">
          <a:xfrm>
            <a:off x="1066800" y="5486400"/>
            <a:ext cx="1906588"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spAutoFit/>
          </a:bodyPr>
          <a:lstStyle>
            <a:lvl1pPr marL="609600" indent="-6096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buClr>
                <a:schemeClr val="hlink"/>
              </a:buClr>
              <a:buSzPct val="70000"/>
              <a:buFont typeface="Wingdings" panose="05000000000000000000" pitchFamily="2" charset="2"/>
              <a:buNone/>
            </a:pPr>
            <a:r>
              <a:rPr lang="en-US" altLang="en-US" sz="1400">
                <a:solidFill>
                  <a:srgbClr val="000000"/>
                </a:solidFill>
                <a:latin typeface="Arial Unicode MS" pitchFamily="34" charset="-128"/>
              </a:rPr>
              <a:t>Thinned Forest Matrix</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2">
            <a:extLst>
              <a:ext uri="{FF2B5EF4-FFF2-40B4-BE49-F238E27FC236}">
                <a16:creationId xmlns:a16="http://schemas.microsoft.com/office/drawing/2014/main" id="{C08726D9-0FD3-D870-8992-DDF1C5340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010" t="24243" r="16911" b="29546"/>
          <a:stretch>
            <a:fillRect/>
          </a:stretch>
        </p:blipFill>
        <p:spPr bwMode="auto">
          <a:xfrm>
            <a:off x="4572000" y="1066800"/>
            <a:ext cx="4495800" cy="3703638"/>
          </a:xfrm>
          <a:prstGeom prst="rect">
            <a:avLst/>
          </a:prstGeom>
          <a:noFill/>
          <a:extLst>
            <a:ext uri="{909E8E84-426E-40DD-AFC4-6F175D3DCCD1}">
              <a14:hiddenFill xmlns:a14="http://schemas.microsoft.com/office/drawing/2010/main">
                <a:solidFill>
                  <a:srgbClr val="FFFFFF"/>
                </a:solidFill>
              </a14:hiddenFill>
            </a:ext>
          </a:extLst>
        </p:spPr>
      </p:pic>
      <p:pic>
        <p:nvPicPr>
          <p:cNvPr id="358403" name="Picture 3">
            <a:extLst>
              <a:ext uri="{FF2B5EF4-FFF2-40B4-BE49-F238E27FC236}">
                <a16:creationId xmlns:a16="http://schemas.microsoft.com/office/drawing/2014/main" id="{A1798EF2-A6B1-376A-9B65-A4F2037C9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093" t="23485" r="17320" b="29546"/>
          <a:stretch>
            <a:fillRect/>
          </a:stretch>
        </p:blipFill>
        <p:spPr bwMode="auto">
          <a:xfrm>
            <a:off x="304800" y="1081088"/>
            <a:ext cx="4267200" cy="3719512"/>
          </a:xfrm>
          <a:prstGeom prst="rect">
            <a:avLst/>
          </a:prstGeom>
          <a:noFill/>
          <a:extLst>
            <a:ext uri="{909E8E84-426E-40DD-AFC4-6F175D3DCCD1}">
              <a14:hiddenFill xmlns:a14="http://schemas.microsoft.com/office/drawing/2010/main">
                <a:solidFill>
                  <a:srgbClr val="FFFFFF"/>
                </a:solidFill>
              </a14:hiddenFill>
            </a:ext>
          </a:extLst>
        </p:spPr>
      </p:pic>
      <p:sp>
        <p:nvSpPr>
          <p:cNvPr id="358404" name="Text Box 4">
            <a:extLst>
              <a:ext uri="{FF2B5EF4-FFF2-40B4-BE49-F238E27FC236}">
                <a16:creationId xmlns:a16="http://schemas.microsoft.com/office/drawing/2014/main" id="{F1CC4BD8-1CD4-EA20-9AC5-D4CD24BDA84C}"/>
              </a:ext>
            </a:extLst>
          </p:cNvPr>
          <p:cNvSpPr txBox="1">
            <a:spLocks noChangeArrowheads="1"/>
          </p:cNvSpPr>
          <p:nvPr/>
        </p:nvSpPr>
        <p:spPr bwMode="auto">
          <a:xfrm>
            <a:off x="5943600" y="4953000"/>
            <a:ext cx="207327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400">
                <a:solidFill>
                  <a:srgbClr val="000000"/>
                </a:solidFill>
              </a:rPr>
              <a:t>t</a:t>
            </a:r>
            <a:r>
              <a:rPr lang="en-US" altLang="en-US" sz="1400" baseline="-25000">
                <a:solidFill>
                  <a:srgbClr val="000000"/>
                </a:solidFill>
              </a:rPr>
              <a:t>(6,84)</a:t>
            </a:r>
            <a:r>
              <a:rPr lang="en-US" altLang="en-US" sz="1400">
                <a:solidFill>
                  <a:srgbClr val="000000"/>
                </a:solidFill>
              </a:rPr>
              <a:t> = 5.47, p &lt; 0.0001</a:t>
            </a:r>
          </a:p>
        </p:txBody>
      </p:sp>
      <p:sp>
        <p:nvSpPr>
          <p:cNvPr id="358405" name="Text Box 5">
            <a:extLst>
              <a:ext uri="{FF2B5EF4-FFF2-40B4-BE49-F238E27FC236}">
                <a16:creationId xmlns:a16="http://schemas.microsoft.com/office/drawing/2014/main" id="{9FAB16AF-DE88-7A80-EFE0-291A5C0DB4B1}"/>
              </a:ext>
            </a:extLst>
          </p:cNvPr>
          <p:cNvSpPr txBox="1">
            <a:spLocks noChangeArrowheads="1"/>
          </p:cNvSpPr>
          <p:nvPr/>
        </p:nvSpPr>
        <p:spPr bwMode="auto">
          <a:xfrm>
            <a:off x="1600200" y="4876800"/>
            <a:ext cx="207327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400">
                <a:solidFill>
                  <a:srgbClr val="000000"/>
                </a:solidFill>
              </a:rPr>
              <a:t>t</a:t>
            </a:r>
            <a:r>
              <a:rPr lang="en-US" altLang="en-US" sz="1400" baseline="-25000">
                <a:solidFill>
                  <a:srgbClr val="000000"/>
                </a:solidFill>
              </a:rPr>
              <a:t>(4,56)</a:t>
            </a:r>
            <a:r>
              <a:rPr lang="en-US" altLang="en-US" sz="1400">
                <a:solidFill>
                  <a:srgbClr val="000000"/>
                </a:solidFill>
              </a:rPr>
              <a:t> = 4.74, p = 0.0023</a:t>
            </a:r>
          </a:p>
        </p:txBody>
      </p:sp>
      <p:sp>
        <p:nvSpPr>
          <p:cNvPr id="358406" name="Text Box 6">
            <a:extLst>
              <a:ext uri="{FF2B5EF4-FFF2-40B4-BE49-F238E27FC236}">
                <a16:creationId xmlns:a16="http://schemas.microsoft.com/office/drawing/2014/main" id="{FC2297C1-CCFE-9EB5-2860-7F3EBA49748B}"/>
              </a:ext>
            </a:extLst>
          </p:cNvPr>
          <p:cNvSpPr txBox="1">
            <a:spLocks noChangeArrowheads="1"/>
          </p:cNvSpPr>
          <p:nvPr/>
        </p:nvSpPr>
        <p:spPr bwMode="auto">
          <a:xfrm>
            <a:off x="228600" y="5257800"/>
            <a:ext cx="5562600" cy="1554163"/>
          </a:xfrm>
          <a:prstGeom prst="rect">
            <a:avLst/>
          </a:prstGeom>
          <a:solidFill>
            <a:srgbClr val="FFFF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0000"/>
                </a:solidFill>
                <a:latin typeface="Comic Sans MS" panose="030F0702030302020204" pitchFamily="66" charset="0"/>
              </a:rPr>
              <a:t>Eearly successional spec.</a:t>
            </a:r>
          </a:p>
          <a:p>
            <a:endParaRPr lang="en-US" altLang="en-US">
              <a:solidFill>
                <a:srgbClr val="000000"/>
              </a:solidFill>
              <a:latin typeface="Comic Sans MS" panose="030F0702030302020204" pitchFamily="66" charset="0"/>
            </a:endParaRPr>
          </a:p>
          <a:p>
            <a:r>
              <a:rPr lang="en-US" altLang="en-US">
                <a:solidFill>
                  <a:srgbClr val="000000"/>
                </a:solidFill>
                <a:latin typeface="Comic Sans MS" panose="030F0702030302020204" pitchFamily="66" charset="0"/>
              </a:rPr>
              <a:t>Late successional spec.</a:t>
            </a:r>
          </a:p>
        </p:txBody>
      </p:sp>
      <p:sp>
        <p:nvSpPr>
          <p:cNvPr id="358407" name="Line 7">
            <a:extLst>
              <a:ext uri="{FF2B5EF4-FFF2-40B4-BE49-F238E27FC236}">
                <a16:creationId xmlns:a16="http://schemas.microsoft.com/office/drawing/2014/main" id="{9E909C19-90C1-91DB-5D9C-8B51CE5E9E1A}"/>
              </a:ext>
            </a:extLst>
          </p:cNvPr>
          <p:cNvSpPr>
            <a:spLocks noChangeShapeType="1"/>
          </p:cNvSpPr>
          <p:nvPr/>
        </p:nvSpPr>
        <p:spPr bwMode="auto">
          <a:xfrm flipV="1">
            <a:off x="5334000" y="5334000"/>
            <a:ext cx="0" cy="45720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408" name="Line 8">
            <a:extLst>
              <a:ext uri="{FF2B5EF4-FFF2-40B4-BE49-F238E27FC236}">
                <a16:creationId xmlns:a16="http://schemas.microsoft.com/office/drawing/2014/main" id="{1100E8EE-A4B4-DE74-AEE2-4EC1B81EF17B}"/>
              </a:ext>
            </a:extLst>
          </p:cNvPr>
          <p:cNvSpPr>
            <a:spLocks noChangeShapeType="1"/>
          </p:cNvSpPr>
          <p:nvPr/>
        </p:nvSpPr>
        <p:spPr bwMode="auto">
          <a:xfrm>
            <a:off x="5181600" y="6400800"/>
            <a:ext cx="0" cy="38100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409" name="Text Box 9">
            <a:extLst>
              <a:ext uri="{FF2B5EF4-FFF2-40B4-BE49-F238E27FC236}">
                <a16:creationId xmlns:a16="http://schemas.microsoft.com/office/drawing/2014/main" id="{13FA5315-33D9-0C38-9092-0A203944C10A}"/>
              </a:ext>
            </a:extLst>
          </p:cNvPr>
          <p:cNvSpPr txBox="1">
            <a:spLocks noChangeArrowheads="1"/>
          </p:cNvSpPr>
          <p:nvPr/>
        </p:nvSpPr>
        <p:spPr bwMode="auto">
          <a:xfrm>
            <a:off x="5715000" y="6553200"/>
            <a:ext cx="35480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0">
                <a:solidFill>
                  <a:srgbClr val="000000"/>
                </a:solidFill>
                <a:latin typeface="Comic Sans MS" panose="030F0702030302020204" pitchFamily="66" charset="0"/>
              </a:rPr>
              <a:t>Fahey and Puettmann JoE 2007</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Text Box 2">
            <a:extLst>
              <a:ext uri="{FF2B5EF4-FFF2-40B4-BE49-F238E27FC236}">
                <a16:creationId xmlns:a16="http://schemas.microsoft.com/office/drawing/2014/main" id="{D2CCF72B-0EBE-B10A-5E36-86D7A1D41EEE}"/>
              </a:ext>
            </a:extLst>
          </p:cNvPr>
          <p:cNvSpPr txBox="1">
            <a:spLocks noChangeArrowheads="1"/>
          </p:cNvSpPr>
          <p:nvPr/>
        </p:nvSpPr>
        <p:spPr bwMode="auto">
          <a:xfrm>
            <a:off x="838200" y="838200"/>
            <a:ext cx="3351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400" b="0">
                <a:solidFill>
                  <a:srgbClr val="000000"/>
                </a:solidFill>
              </a:rPr>
              <a:t>ANOVA with NMS axis:</a:t>
            </a:r>
          </a:p>
        </p:txBody>
      </p:sp>
      <p:sp>
        <p:nvSpPr>
          <p:cNvPr id="360451" name="Rectangle 3">
            <a:extLst>
              <a:ext uri="{FF2B5EF4-FFF2-40B4-BE49-F238E27FC236}">
                <a16:creationId xmlns:a16="http://schemas.microsoft.com/office/drawing/2014/main" id="{41E21056-7C4C-E4BC-5D63-5BBBA428DCF5}"/>
              </a:ext>
            </a:extLst>
          </p:cNvPr>
          <p:cNvSpPr>
            <a:spLocks noChangeArrowheads="1"/>
          </p:cNvSpPr>
          <p:nvPr/>
        </p:nvSpPr>
        <p:spPr bwMode="auto">
          <a:xfrm>
            <a:off x="762000" y="152400"/>
            <a:ext cx="7467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rgbClr val="000000"/>
                </a:solidFill>
                <a:latin typeface="Arial" panose="020B0604020202020204" pitchFamily="34" charset="0"/>
              </a:defRPr>
            </a:lvl1pPr>
            <a:lvl2pPr algn="ctr">
              <a:defRPr sz="4400" b="1">
                <a:solidFill>
                  <a:srgbClr val="000000"/>
                </a:solidFill>
                <a:latin typeface="Arial" panose="020B0604020202020204" pitchFamily="34" charset="0"/>
              </a:defRPr>
            </a:lvl2pPr>
            <a:lvl3pPr algn="ctr">
              <a:defRPr sz="4400" b="1">
                <a:solidFill>
                  <a:srgbClr val="000000"/>
                </a:solidFill>
                <a:latin typeface="Arial" panose="020B0604020202020204" pitchFamily="34" charset="0"/>
              </a:defRPr>
            </a:lvl3pPr>
            <a:lvl4pPr algn="ctr">
              <a:defRPr sz="4400" b="1">
                <a:solidFill>
                  <a:srgbClr val="000000"/>
                </a:solidFill>
                <a:latin typeface="Arial" panose="020B0604020202020204" pitchFamily="34" charset="0"/>
              </a:defRPr>
            </a:lvl4pPr>
            <a:lvl5pPr algn="ctr">
              <a:defRPr sz="4400" b="1">
                <a:solidFill>
                  <a:srgbClr val="000000"/>
                </a:solidFill>
                <a:latin typeface="Arial" panose="020B0604020202020204" pitchFamily="34" charset="0"/>
              </a:defRPr>
            </a:lvl5pPr>
            <a:lvl6pPr marL="457200" algn="ctr" fontAlgn="base">
              <a:spcBef>
                <a:spcPct val="0"/>
              </a:spcBef>
              <a:spcAft>
                <a:spcPct val="0"/>
              </a:spcAft>
              <a:defRPr sz="4400" b="1">
                <a:solidFill>
                  <a:srgbClr val="000000"/>
                </a:solidFill>
                <a:latin typeface="Arial" panose="020B0604020202020204" pitchFamily="34" charset="0"/>
              </a:defRPr>
            </a:lvl6pPr>
            <a:lvl7pPr marL="914400" algn="ctr" fontAlgn="base">
              <a:spcBef>
                <a:spcPct val="0"/>
              </a:spcBef>
              <a:spcAft>
                <a:spcPct val="0"/>
              </a:spcAft>
              <a:defRPr sz="4400" b="1">
                <a:solidFill>
                  <a:srgbClr val="000000"/>
                </a:solidFill>
                <a:latin typeface="Arial" panose="020B0604020202020204" pitchFamily="34" charset="0"/>
              </a:defRPr>
            </a:lvl7pPr>
            <a:lvl8pPr marL="1371600" algn="ctr" fontAlgn="base">
              <a:spcBef>
                <a:spcPct val="0"/>
              </a:spcBef>
              <a:spcAft>
                <a:spcPct val="0"/>
              </a:spcAft>
              <a:defRPr sz="4400" b="1">
                <a:solidFill>
                  <a:srgbClr val="000000"/>
                </a:solidFill>
                <a:latin typeface="Arial" panose="020B0604020202020204" pitchFamily="34" charset="0"/>
              </a:defRPr>
            </a:lvl8pPr>
            <a:lvl9pPr marL="1828800" algn="ctr" fontAlgn="base">
              <a:spcBef>
                <a:spcPct val="0"/>
              </a:spcBef>
              <a:spcAft>
                <a:spcPct val="0"/>
              </a:spcAft>
              <a:defRPr sz="4400" b="1">
                <a:solidFill>
                  <a:srgbClr val="000000"/>
                </a:solidFill>
                <a:latin typeface="Arial" panose="020B0604020202020204" pitchFamily="34" charset="0"/>
              </a:defRPr>
            </a:lvl9pPr>
          </a:lstStyle>
          <a:p>
            <a:pPr eaLnBrk="1" hangingPunct="1"/>
            <a:r>
              <a:rPr lang="en-US" altLang="en-US" sz="4000">
                <a:effectLst>
                  <a:outerShdw blurRad="38100" dist="38100" dir="2700000" algn="tl">
                    <a:srgbClr val="FFFFFF"/>
                  </a:outerShdw>
                </a:effectLst>
              </a:rPr>
              <a:t>Gap Partitioning</a:t>
            </a:r>
          </a:p>
        </p:txBody>
      </p:sp>
      <p:pic>
        <p:nvPicPr>
          <p:cNvPr id="360452" name="Picture 4">
            <a:extLst>
              <a:ext uri="{FF2B5EF4-FFF2-40B4-BE49-F238E27FC236}">
                <a16:creationId xmlns:a16="http://schemas.microsoft.com/office/drawing/2014/main" id="{C41A1365-044F-3B23-9009-89CD170B2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785" t="24243" r="17647" b="29546"/>
          <a:stretch>
            <a:fillRect/>
          </a:stretch>
        </p:blipFill>
        <p:spPr bwMode="auto">
          <a:xfrm>
            <a:off x="4648200" y="1295400"/>
            <a:ext cx="44958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60453" name="Picture 5">
            <a:extLst>
              <a:ext uri="{FF2B5EF4-FFF2-40B4-BE49-F238E27FC236}">
                <a16:creationId xmlns:a16="http://schemas.microsoft.com/office/drawing/2014/main" id="{4E6A9AC5-0BCC-8F69-B795-3FAAA68E32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804" t="24242" r="17647" b="29546"/>
          <a:stretch>
            <a:fillRect/>
          </a:stretch>
        </p:blipFill>
        <p:spPr bwMode="auto">
          <a:xfrm>
            <a:off x="228600" y="1295400"/>
            <a:ext cx="4419600" cy="3581400"/>
          </a:xfrm>
          <a:prstGeom prst="rect">
            <a:avLst/>
          </a:prstGeom>
          <a:noFill/>
          <a:extLst>
            <a:ext uri="{909E8E84-426E-40DD-AFC4-6F175D3DCCD1}">
              <a14:hiddenFill xmlns:a14="http://schemas.microsoft.com/office/drawing/2010/main">
                <a:solidFill>
                  <a:srgbClr val="FFFFFF"/>
                </a:solidFill>
              </a14:hiddenFill>
            </a:ext>
          </a:extLst>
        </p:spPr>
      </p:pic>
      <p:sp>
        <p:nvSpPr>
          <p:cNvPr id="360454" name="Text Box 6">
            <a:extLst>
              <a:ext uri="{FF2B5EF4-FFF2-40B4-BE49-F238E27FC236}">
                <a16:creationId xmlns:a16="http://schemas.microsoft.com/office/drawing/2014/main" id="{AD9313F8-D9F3-D6E4-15BE-E11AE6FB5711}"/>
              </a:ext>
            </a:extLst>
          </p:cNvPr>
          <p:cNvSpPr txBox="1">
            <a:spLocks noChangeArrowheads="1"/>
          </p:cNvSpPr>
          <p:nvPr/>
        </p:nvSpPr>
        <p:spPr bwMode="auto">
          <a:xfrm>
            <a:off x="5943600" y="4953000"/>
            <a:ext cx="207327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400">
                <a:solidFill>
                  <a:schemeClr val="bg1"/>
                </a:solidFill>
              </a:rPr>
              <a:t>t</a:t>
            </a:r>
            <a:r>
              <a:rPr lang="en-US" altLang="en-US" sz="1400" baseline="-25000">
                <a:solidFill>
                  <a:schemeClr val="bg1"/>
                </a:solidFill>
              </a:rPr>
              <a:t>(6,84)</a:t>
            </a:r>
            <a:r>
              <a:rPr lang="en-US" altLang="en-US" sz="1400">
                <a:solidFill>
                  <a:schemeClr val="bg1"/>
                </a:solidFill>
              </a:rPr>
              <a:t> = 4.13, p = 0.0011</a:t>
            </a:r>
          </a:p>
        </p:txBody>
      </p:sp>
      <p:sp>
        <p:nvSpPr>
          <p:cNvPr id="360455" name="Text Box 7">
            <a:extLst>
              <a:ext uri="{FF2B5EF4-FFF2-40B4-BE49-F238E27FC236}">
                <a16:creationId xmlns:a16="http://schemas.microsoft.com/office/drawing/2014/main" id="{02208102-F19C-6628-918D-F00B873BFCA7}"/>
              </a:ext>
            </a:extLst>
          </p:cNvPr>
          <p:cNvSpPr txBox="1">
            <a:spLocks noChangeArrowheads="1"/>
          </p:cNvSpPr>
          <p:nvPr/>
        </p:nvSpPr>
        <p:spPr bwMode="auto">
          <a:xfrm>
            <a:off x="1524000" y="4953000"/>
            <a:ext cx="22098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400">
                <a:solidFill>
                  <a:schemeClr val="bg1"/>
                </a:solidFill>
              </a:rPr>
              <a:t>t</a:t>
            </a:r>
            <a:r>
              <a:rPr lang="en-US" altLang="en-US" sz="1400" baseline="-25000">
                <a:solidFill>
                  <a:schemeClr val="bg1"/>
                </a:solidFill>
              </a:rPr>
              <a:t>(4,56)</a:t>
            </a:r>
            <a:r>
              <a:rPr lang="en-US" altLang="en-US" sz="1400">
                <a:solidFill>
                  <a:schemeClr val="bg1"/>
                </a:solidFill>
              </a:rPr>
              <a:t> = 4.82 , p = 0.0021</a:t>
            </a:r>
          </a:p>
        </p:txBody>
      </p:sp>
      <p:sp>
        <p:nvSpPr>
          <p:cNvPr id="360456" name="Text Box 8">
            <a:extLst>
              <a:ext uri="{FF2B5EF4-FFF2-40B4-BE49-F238E27FC236}">
                <a16:creationId xmlns:a16="http://schemas.microsoft.com/office/drawing/2014/main" id="{9279C181-C751-5128-32F2-DFF9D89AC1E0}"/>
              </a:ext>
            </a:extLst>
          </p:cNvPr>
          <p:cNvSpPr txBox="1">
            <a:spLocks noChangeArrowheads="1"/>
          </p:cNvSpPr>
          <p:nvPr/>
        </p:nvSpPr>
        <p:spPr bwMode="auto">
          <a:xfrm>
            <a:off x="228600" y="5257800"/>
            <a:ext cx="6983413" cy="1554163"/>
          </a:xfrm>
          <a:prstGeom prst="rect">
            <a:avLst/>
          </a:prstGeom>
          <a:solidFill>
            <a:srgbClr val="FFFF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latin typeface="Comic Sans MS" panose="030F0702030302020204" pitchFamily="66" charset="0"/>
              </a:rPr>
              <a:t>Resource + environmental gradient</a:t>
            </a:r>
          </a:p>
          <a:p>
            <a:r>
              <a:rPr lang="en-US" altLang="en-US">
                <a:solidFill>
                  <a:srgbClr val="000000"/>
                </a:solidFill>
                <a:latin typeface="Comic Sans MS" panose="030F0702030302020204" pitchFamily="66" charset="0"/>
              </a:rPr>
              <a:t>Ground disturbance</a:t>
            </a:r>
          </a:p>
          <a:p>
            <a:r>
              <a:rPr lang="en-US" altLang="en-US">
                <a:solidFill>
                  <a:srgbClr val="000000"/>
                </a:solidFill>
                <a:latin typeface="Comic Sans MS" panose="030F0702030302020204" pitchFamily="66" charset="0"/>
              </a:rPr>
              <a:t>Pre-gap vegetation</a:t>
            </a:r>
          </a:p>
        </p:txBody>
      </p:sp>
      <p:sp>
        <p:nvSpPr>
          <p:cNvPr id="360457" name="Text Box 9">
            <a:extLst>
              <a:ext uri="{FF2B5EF4-FFF2-40B4-BE49-F238E27FC236}">
                <a16:creationId xmlns:a16="http://schemas.microsoft.com/office/drawing/2014/main" id="{816DE23E-6B0E-7EE5-5941-0A9DAC0E3F72}"/>
              </a:ext>
            </a:extLst>
          </p:cNvPr>
          <p:cNvSpPr txBox="1">
            <a:spLocks noChangeArrowheads="1"/>
          </p:cNvSpPr>
          <p:nvPr/>
        </p:nvSpPr>
        <p:spPr bwMode="auto">
          <a:xfrm>
            <a:off x="6275388" y="6540500"/>
            <a:ext cx="27924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0">
                <a:solidFill>
                  <a:srgbClr val="000000"/>
                </a:solidFill>
                <a:latin typeface="Comic Sans MS" panose="030F0702030302020204" pitchFamily="66" charset="0"/>
              </a:rPr>
              <a:t>Fahey and Puettmann JoE 2007</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a:extLst>
              <a:ext uri="{FF2B5EF4-FFF2-40B4-BE49-F238E27FC236}">
                <a16:creationId xmlns:a16="http://schemas.microsoft.com/office/drawing/2014/main" id="{A1EE4C59-ABA2-687F-BFC6-1B6A16A0A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5425"/>
            <a:ext cx="4441825" cy="70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5811" name="Rectangle 3">
            <a:extLst>
              <a:ext uri="{FF2B5EF4-FFF2-40B4-BE49-F238E27FC236}">
                <a16:creationId xmlns:a16="http://schemas.microsoft.com/office/drawing/2014/main" id="{E917F9EF-C39A-24AE-9B76-59CCECC7C0D8}"/>
              </a:ext>
            </a:extLst>
          </p:cNvPr>
          <p:cNvSpPr>
            <a:spLocks noChangeArrowheads="1"/>
          </p:cNvSpPr>
          <p:nvPr/>
        </p:nvSpPr>
        <p:spPr bwMode="auto">
          <a:xfrm>
            <a:off x="457200" y="16002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lstStyle/>
          <a:p>
            <a:endParaRPr lang="en-US"/>
          </a:p>
        </p:txBody>
      </p:sp>
      <p:sp>
        <p:nvSpPr>
          <p:cNvPr id="375812" name="Rectangle 4">
            <a:extLst>
              <a:ext uri="{FF2B5EF4-FFF2-40B4-BE49-F238E27FC236}">
                <a16:creationId xmlns:a16="http://schemas.microsoft.com/office/drawing/2014/main" id="{A88C9883-FB95-8758-005F-09EF700750F0}"/>
              </a:ext>
            </a:extLst>
          </p:cNvPr>
          <p:cNvSpPr>
            <a:spLocks noChangeArrowheads="1"/>
          </p:cNvSpPr>
          <p:nvPr/>
        </p:nvSpPr>
        <p:spPr bwMode="auto">
          <a:xfrm>
            <a:off x="457200" y="1600200"/>
            <a:ext cx="3505200" cy="457200"/>
          </a:xfrm>
          <a:prstGeom prst="rect">
            <a:avLst/>
          </a:prstGeom>
          <a:noFill/>
          <a:ln w="76200" algn="ctr">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lstStyle/>
          <a:p>
            <a:endParaRPr lang="en-US"/>
          </a:p>
        </p:txBody>
      </p:sp>
      <p:sp>
        <p:nvSpPr>
          <p:cNvPr id="375813" name="Rectangle 5">
            <a:extLst>
              <a:ext uri="{FF2B5EF4-FFF2-40B4-BE49-F238E27FC236}">
                <a16:creationId xmlns:a16="http://schemas.microsoft.com/office/drawing/2014/main" id="{4EDD562D-29E8-9990-F7F7-212C97AC0C02}"/>
              </a:ext>
            </a:extLst>
          </p:cNvPr>
          <p:cNvSpPr>
            <a:spLocks noChangeArrowheads="1"/>
          </p:cNvSpPr>
          <p:nvPr/>
        </p:nvSpPr>
        <p:spPr bwMode="auto">
          <a:xfrm>
            <a:off x="457200" y="3886200"/>
            <a:ext cx="3505200" cy="76200"/>
          </a:xfrm>
          <a:prstGeom prst="rect">
            <a:avLst/>
          </a:prstGeom>
          <a:noFill/>
          <a:ln w="76200" algn="ctr">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lstStyle/>
          <a:p>
            <a:endParaRPr lang="en-US"/>
          </a:p>
        </p:txBody>
      </p:sp>
      <p:sp>
        <p:nvSpPr>
          <p:cNvPr id="375814" name="Rectangle 6">
            <a:extLst>
              <a:ext uri="{FF2B5EF4-FFF2-40B4-BE49-F238E27FC236}">
                <a16:creationId xmlns:a16="http://schemas.microsoft.com/office/drawing/2014/main" id="{49456F05-D8F6-CAB7-AF4E-543DEE5BA9DD}"/>
              </a:ext>
            </a:extLst>
          </p:cNvPr>
          <p:cNvSpPr>
            <a:spLocks noChangeArrowheads="1"/>
          </p:cNvSpPr>
          <p:nvPr/>
        </p:nvSpPr>
        <p:spPr bwMode="auto">
          <a:xfrm>
            <a:off x="457200" y="4495800"/>
            <a:ext cx="3505200" cy="990600"/>
          </a:xfrm>
          <a:prstGeom prst="rect">
            <a:avLst/>
          </a:prstGeom>
          <a:noFill/>
          <a:ln w="76200" algn="ctr">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lstStyle/>
          <a:p>
            <a:endParaRPr lang="en-US"/>
          </a:p>
        </p:txBody>
      </p:sp>
      <p:sp>
        <p:nvSpPr>
          <p:cNvPr id="375815" name="Rectangle 7">
            <a:extLst>
              <a:ext uri="{FF2B5EF4-FFF2-40B4-BE49-F238E27FC236}">
                <a16:creationId xmlns:a16="http://schemas.microsoft.com/office/drawing/2014/main" id="{242FC637-8B57-4B04-06CE-03276429EE44}"/>
              </a:ext>
            </a:extLst>
          </p:cNvPr>
          <p:cNvSpPr>
            <a:spLocks noGrp="1" noChangeArrowheads="1"/>
          </p:cNvSpPr>
          <p:nvPr>
            <p:ph type="body" idx="1"/>
          </p:nvPr>
        </p:nvSpPr>
        <p:spPr>
          <a:xfrm>
            <a:off x="4572000" y="381000"/>
            <a:ext cx="4572000" cy="5749925"/>
          </a:xfrm>
        </p:spPr>
        <p:txBody>
          <a:bodyPr/>
          <a:lstStyle/>
          <a:p>
            <a:pPr>
              <a:lnSpc>
                <a:spcPct val="90000"/>
              </a:lnSpc>
              <a:buFont typeface="Wingdings" panose="05000000000000000000" pitchFamily="2" charset="2"/>
              <a:buNone/>
            </a:pPr>
            <a:r>
              <a:rPr lang="en-US" altLang="en-US" sz="4400"/>
              <a:t>Gap influence </a:t>
            </a:r>
          </a:p>
          <a:p>
            <a:pPr>
              <a:lnSpc>
                <a:spcPct val="90000"/>
              </a:lnSpc>
            </a:pPr>
            <a:r>
              <a:rPr lang="en-US" altLang="en-US"/>
              <a:t>limited to “gap”</a:t>
            </a:r>
          </a:p>
          <a:p>
            <a:pPr lvl="1">
              <a:lnSpc>
                <a:spcPct val="90000"/>
              </a:lnSpc>
            </a:pPr>
            <a:r>
              <a:rPr lang="en-US" altLang="en-US" b="0"/>
              <a:t>physical disturbance</a:t>
            </a:r>
          </a:p>
          <a:p>
            <a:pPr>
              <a:lnSpc>
                <a:spcPct val="90000"/>
              </a:lnSpc>
            </a:pPr>
            <a:endParaRPr lang="en-US" altLang="en-US" b="0"/>
          </a:p>
          <a:p>
            <a:pPr>
              <a:lnSpc>
                <a:spcPct val="90000"/>
              </a:lnSpc>
            </a:pPr>
            <a:r>
              <a:rPr lang="en-US" altLang="en-US"/>
              <a:t>Ruderal spec.</a:t>
            </a:r>
            <a:endParaRPr lang="en-US" altLang="en-US" b="0"/>
          </a:p>
          <a:p>
            <a:pPr lvl="1">
              <a:lnSpc>
                <a:spcPct val="90000"/>
              </a:lnSpc>
            </a:pPr>
            <a:r>
              <a:rPr lang="en-US" altLang="en-US" b="0"/>
              <a:t>competition for light (large gaps only)</a:t>
            </a:r>
          </a:p>
          <a:p>
            <a:pPr>
              <a:lnSpc>
                <a:spcPct val="90000"/>
              </a:lnSpc>
            </a:pPr>
            <a:endParaRPr lang="en-US" altLang="en-US"/>
          </a:p>
          <a:p>
            <a:pPr>
              <a:lnSpc>
                <a:spcPct val="90000"/>
              </a:lnSpc>
            </a:pPr>
            <a:r>
              <a:rPr lang="en-US" altLang="en-US"/>
              <a:t>Comp. spec.</a:t>
            </a:r>
          </a:p>
          <a:p>
            <a:pPr lvl="1">
              <a:lnSpc>
                <a:spcPct val="90000"/>
              </a:lnSpc>
            </a:pPr>
            <a:r>
              <a:rPr lang="en-US" altLang="en-US" b="0"/>
              <a:t>competition for light (large gaps only)</a:t>
            </a:r>
            <a:endParaRPr lang="en-US" altLang="en-US"/>
          </a:p>
        </p:txBody>
      </p:sp>
      <p:sp>
        <p:nvSpPr>
          <p:cNvPr id="375816" name="Text Box 8">
            <a:extLst>
              <a:ext uri="{FF2B5EF4-FFF2-40B4-BE49-F238E27FC236}">
                <a16:creationId xmlns:a16="http://schemas.microsoft.com/office/drawing/2014/main" id="{80029190-AF69-215C-2CC9-79470FC3516B}"/>
              </a:ext>
            </a:extLst>
          </p:cNvPr>
          <p:cNvSpPr txBox="1">
            <a:spLocks noChangeArrowheads="1"/>
          </p:cNvSpPr>
          <p:nvPr/>
        </p:nvSpPr>
        <p:spPr bwMode="auto">
          <a:xfrm>
            <a:off x="5867400" y="6515100"/>
            <a:ext cx="27987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0">
                <a:solidFill>
                  <a:srgbClr val="000000"/>
                </a:solidFill>
                <a:latin typeface="Comic Sans MS" panose="030F0702030302020204" pitchFamily="66" charset="0"/>
              </a:rPr>
              <a:t>Fahey and Puettmann, 2008</a:t>
            </a:r>
          </a:p>
        </p:txBody>
      </p:sp>
      <p:sp>
        <p:nvSpPr>
          <p:cNvPr id="375817" name="Text Box 9">
            <a:extLst>
              <a:ext uri="{FF2B5EF4-FFF2-40B4-BE49-F238E27FC236}">
                <a16:creationId xmlns:a16="http://schemas.microsoft.com/office/drawing/2014/main" id="{B0E767DC-3EDC-9B28-E229-1DF6966D2DEB}"/>
              </a:ext>
            </a:extLst>
          </p:cNvPr>
          <p:cNvSpPr txBox="1">
            <a:spLocks noChangeArrowheads="1"/>
          </p:cNvSpPr>
          <p:nvPr/>
        </p:nvSpPr>
        <p:spPr bwMode="auto">
          <a:xfrm>
            <a:off x="514350" y="228600"/>
            <a:ext cx="1301750" cy="339725"/>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spAutoFit/>
          </a:bodyPr>
          <a:lstStyle>
            <a:lvl1pPr marL="609600" indent="-6096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buClr>
                <a:schemeClr val="hlink"/>
              </a:buClr>
              <a:buSzPct val="70000"/>
              <a:buFont typeface="Wingdings" panose="05000000000000000000" pitchFamily="2" charset="2"/>
              <a:buNone/>
            </a:pPr>
            <a:r>
              <a:rPr lang="en-US" altLang="en-US" sz="1800">
                <a:solidFill>
                  <a:srgbClr val="000000"/>
                </a:solidFill>
                <a:latin typeface="Arial Unicode MS" pitchFamily="34" charset="-128"/>
              </a:rPr>
              <a:t>Competitor</a:t>
            </a:r>
          </a:p>
        </p:txBody>
      </p:sp>
      <p:sp>
        <p:nvSpPr>
          <p:cNvPr id="375818" name="Text Box 10">
            <a:extLst>
              <a:ext uri="{FF2B5EF4-FFF2-40B4-BE49-F238E27FC236}">
                <a16:creationId xmlns:a16="http://schemas.microsoft.com/office/drawing/2014/main" id="{4F69931A-1FAD-9966-7B76-CB86BBDAF436}"/>
              </a:ext>
            </a:extLst>
          </p:cNvPr>
          <p:cNvSpPr txBox="1">
            <a:spLocks noChangeArrowheads="1"/>
          </p:cNvSpPr>
          <p:nvPr/>
        </p:nvSpPr>
        <p:spPr bwMode="auto">
          <a:xfrm>
            <a:off x="476250" y="5832475"/>
            <a:ext cx="1733550" cy="339725"/>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spAutoFit/>
          </a:bodyPr>
          <a:lstStyle>
            <a:lvl1pPr marL="609600" indent="-6096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buClr>
                <a:schemeClr val="hlink"/>
              </a:buClr>
              <a:buSzPct val="70000"/>
              <a:buFont typeface="Wingdings" panose="05000000000000000000" pitchFamily="2" charset="2"/>
              <a:buNone/>
            </a:pPr>
            <a:r>
              <a:rPr lang="en-US" altLang="en-US" sz="1800">
                <a:solidFill>
                  <a:srgbClr val="000000"/>
                </a:solidFill>
                <a:latin typeface="Arial Unicode MS" pitchFamily="34" charset="-128"/>
              </a:rPr>
              <a:t>Stress tolerator</a:t>
            </a:r>
          </a:p>
        </p:txBody>
      </p:sp>
      <p:sp>
        <p:nvSpPr>
          <p:cNvPr id="375819" name="Text Box 11">
            <a:extLst>
              <a:ext uri="{FF2B5EF4-FFF2-40B4-BE49-F238E27FC236}">
                <a16:creationId xmlns:a16="http://schemas.microsoft.com/office/drawing/2014/main" id="{5CFD747C-323E-C2EE-5B35-B6DF6FDD96B5}"/>
              </a:ext>
            </a:extLst>
          </p:cNvPr>
          <p:cNvSpPr txBox="1">
            <a:spLocks noChangeArrowheads="1"/>
          </p:cNvSpPr>
          <p:nvPr/>
        </p:nvSpPr>
        <p:spPr bwMode="auto">
          <a:xfrm>
            <a:off x="457200" y="2327275"/>
            <a:ext cx="984250" cy="339725"/>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spAutoFit/>
          </a:bodyPr>
          <a:lstStyle>
            <a:lvl1pPr marL="609600" indent="-6096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buClr>
                <a:schemeClr val="hlink"/>
              </a:buClr>
              <a:buSzPct val="70000"/>
              <a:buFont typeface="Wingdings" panose="05000000000000000000" pitchFamily="2" charset="2"/>
              <a:buNone/>
            </a:pPr>
            <a:r>
              <a:rPr lang="en-US" altLang="en-US" sz="1800">
                <a:solidFill>
                  <a:srgbClr val="000000"/>
                </a:solidFill>
                <a:latin typeface="Arial Unicode MS" pitchFamily="34" charset="-128"/>
              </a:rPr>
              <a:t>Ruderal</a:t>
            </a:r>
          </a:p>
        </p:txBody>
      </p:sp>
      <p:sp>
        <p:nvSpPr>
          <p:cNvPr id="375820" name="Rectangle 12">
            <a:extLst>
              <a:ext uri="{FF2B5EF4-FFF2-40B4-BE49-F238E27FC236}">
                <a16:creationId xmlns:a16="http://schemas.microsoft.com/office/drawing/2014/main" id="{D6688D3A-952D-423A-5AA5-334E689C1A36}"/>
              </a:ext>
            </a:extLst>
          </p:cNvPr>
          <p:cNvSpPr>
            <a:spLocks noChangeArrowheads="1"/>
          </p:cNvSpPr>
          <p:nvPr/>
        </p:nvSpPr>
        <p:spPr bwMode="auto">
          <a:xfrm>
            <a:off x="3200400" y="4267200"/>
            <a:ext cx="762000" cy="152400"/>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lstStyle/>
          <a:p>
            <a:endParaRPr lang="en-US"/>
          </a:p>
        </p:txBody>
      </p:sp>
      <p:sp>
        <p:nvSpPr>
          <p:cNvPr id="375821" name="Rectangle 13">
            <a:extLst>
              <a:ext uri="{FF2B5EF4-FFF2-40B4-BE49-F238E27FC236}">
                <a16:creationId xmlns:a16="http://schemas.microsoft.com/office/drawing/2014/main" id="{CC410365-425D-A71B-69EC-9D2F7477CB5F}"/>
              </a:ext>
            </a:extLst>
          </p:cNvPr>
          <p:cNvSpPr>
            <a:spLocks noChangeArrowheads="1"/>
          </p:cNvSpPr>
          <p:nvPr/>
        </p:nvSpPr>
        <p:spPr bwMode="auto">
          <a:xfrm>
            <a:off x="3200400" y="2286000"/>
            <a:ext cx="762000" cy="152400"/>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lstStyle/>
          <a:p>
            <a:endParaRPr lang="en-US"/>
          </a:p>
        </p:txBody>
      </p:sp>
      <p:sp>
        <p:nvSpPr>
          <p:cNvPr id="375822" name="Rectangle 14">
            <a:extLst>
              <a:ext uri="{FF2B5EF4-FFF2-40B4-BE49-F238E27FC236}">
                <a16:creationId xmlns:a16="http://schemas.microsoft.com/office/drawing/2014/main" id="{AAE33C73-1FCA-3BDC-BF35-606DAC19D842}"/>
              </a:ext>
            </a:extLst>
          </p:cNvPr>
          <p:cNvSpPr>
            <a:spLocks noChangeArrowheads="1"/>
          </p:cNvSpPr>
          <p:nvPr/>
        </p:nvSpPr>
        <p:spPr bwMode="auto">
          <a:xfrm>
            <a:off x="3200400" y="304800"/>
            <a:ext cx="762000" cy="152400"/>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8098" name="Object 2">
            <a:extLst>
              <a:ext uri="{FF2B5EF4-FFF2-40B4-BE49-F238E27FC236}">
                <a16:creationId xmlns:a16="http://schemas.microsoft.com/office/drawing/2014/main" id="{790E6F70-8F04-3C95-3CC6-483666C02DA3}"/>
              </a:ext>
            </a:extLst>
          </p:cNvPr>
          <p:cNvGraphicFramePr>
            <a:graphicFrameLocks noChangeAspect="1"/>
          </p:cNvGraphicFramePr>
          <p:nvPr>
            <p:ph idx="1"/>
          </p:nvPr>
        </p:nvGraphicFramePr>
        <p:xfrm>
          <a:off x="609600" y="914400"/>
          <a:ext cx="6705600" cy="4360863"/>
        </p:xfrm>
        <a:graphic>
          <a:graphicData uri="http://schemas.openxmlformats.org/presentationml/2006/ole">
            <mc:AlternateContent xmlns:mc="http://schemas.openxmlformats.org/markup-compatibility/2006">
              <mc:Choice xmlns:v="urn:schemas-microsoft-com:vml" Requires="v">
                <p:oleObj name="Chart" r:id="rId4" imgW="6867561" imgH="4467227" progId="Excel.Chart.8">
                  <p:embed/>
                </p:oleObj>
              </mc:Choice>
              <mc:Fallback>
                <p:oleObj name="Chart" r:id="rId4" imgW="6867561" imgH="4467227" progId="Excel.Char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14400"/>
                        <a:ext cx="6705600" cy="436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8099" name="Rectangle 3">
            <a:extLst>
              <a:ext uri="{FF2B5EF4-FFF2-40B4-BE49-F238E27FC236}">
                <a16:creationId xmlns:a16="http://schemas.microsoft.com/office/drawing/2014/main" id="{B6C4D590-D829-4DD2-8563-22197CD3C717}"/>
              </a:ext>
            </a:extLst>
          </p:cNvPr>
          <p:cNvSpPr>
            <a:spLocks noGrp="1" noChangeArrowheads="1"/>
          </p:cNvSpPr>
          <p:nvPr>
            <p:ph type="title"/>
          </p:nvPr>
        </p:nvSpPr>
        <p:spPr>
          <a:xfrm>
            <a:off x="0" y="106363"/>
            <a:ext cx="9144000" cy="817562"/>
          </a:xfrm>
          <a:solidFill>
            <a:schemeClr val="bg1"/>
          </a:solidFill>
          <a:ln/>
        </p:spPr>
        <p:txBody>
          <a:bodyPr anchorCtr="0"/>
          <a:lstStyle/>
          <a:p>
            <a:r>
              <a:rPr lang="en-US" altLang="en-US" sz="4000">
                <a:solidFill>
                  <a:srgbClr val="DDDDDD"/>
                </a:solidFill>
              </a:rPr>
              <a:t>Exotic Species</a:t>
            </a:r>
          </a:p>
        </p:txBody>
      </p:sp>
      <p:sp>
        <p:nvSpPr>
          <p:cNvPr id="388100" name="Text Box 4">
            <a:extLst>
              <a:ext uri="{FF2B5EF4-FFF2-40B4-BE49-F238E27FC236}">
                <a16:creationId xmlns:a16="http://schemas.microsoft.com/office/drawing/2014/main" id="{6D27F1EE-40E5-0EE8-E102-48DB00C4ECA8}"/>
              </a:ext>
            </a:extLst>
          </p:cNvPr>
          <p:cNvSpPr txBox="1">
            <a:spLocks noChangeArrowheads="1"/>
          </p:cNvSpPr>
          <p:nvPr/>
        </p:nvSpPr>
        <p:spPr bwMode="auto">
          <a:xfrm>
            <a:off x="6805613" y="6537325"/>
            <a:ext cx="1576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0">
                <a:solidFill>
                  <a:srgbClr val="000000"/>
                </a:solidFill>
                <a:latin typeface="Comic Sans MS" panose="030F0702030302020204" pitchFamily="66" charset="0"/>
              </a:rPr>
              <a:t>Beggs 2005</a:t>
            </a:r>
          </a:p>
        </p:txBody>
      </p:sp>
      <p:pic>
        <p:nvPicPr>
          <p:cNvPr id="388101" name="Picture 5">
            <a:extLst>
              <a:ext uri="{FF2B5EF4-FFF2-40B4-BE49-F238E27FC236}">
                <a16:creationId xmlns:a16="http://schemas.microsoft.com/office/drawing/2014/main" id="{02D20D17-1EC2-B82F-1ED3-329B6AA74A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1676400"/>
            <a:ext cx="2266950" cy="1657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8102" name="Line 6">
            <a:extLst>
              <a:ext uri="{FF2B5EF4-FFF2-40B4-BE49-F238E27FC236}">
                <a16:creationId xmlns:a16="http://schemas.microsoft.com/office/drawing/2014/main" id="{2FC01680-B7DB-3F55-3626-B8AEB7854631}"/>
              </a:ext>
            </a:extLst>
          </p:cNvPr>
          <p:cNvSpPr>
            <a:spLocks noChangeShapeType="1"/>
          </p:cNvSpPr>
          <p:nvPr/>
        </p:nvSpPr>
        <p:spPr bwMode="auto">
          <a:xfrm>
            <a:off x="5181600" y="2971800"/>
            <a:ext cx="914400" cy="38100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8103" name="Text Box 7">
            <a:extLst>
              <a:ext uri="{FF2B5EF4-FFF2-40B4-BE49-F238E27FC236}">
                <a16:creationId xmlns:a16="http://schemas.microsoft.com/office/drawing/2014/main" id="{9EDF89FC-5E8B-D725-BD0C-E2A10A6F3A8B}"/>
              </a:ext>
            </a:extLst>
          </p:cNvPr>
          <p:cNvSpPr txBox="1">
            <a:spLocks noChangeArrowheads="1"/>
          </p:cNvSpPr>
          <p:nvPr/>
        </p:nvSpPr>
        <p:spPr bwMode="auto">
          <a:xfrm>
            <a:off x="60325" y="5327650"/>
            <a:ext cx="5832475" cy="1552575"/>
          </a:xfrm>
          <a:prstGeom prst="rect">
            <a:avLst/>
          </a:prstGeom>
          <a:solidFill>
            <a:srgbClr val="E6FE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Overall – low cover</a:t>
            </a:r>
          </a:p>
          <a:p>
            <a:r>
              <a:rPr lang="en-US" altLang="en-US" sz="2400">
                <a:solidFill>
                  <a:srgbClr val="000000"/>
                </a:solidFill>
              </a:rPr>
              <a:t>Slight increase after thinning – still low</a:t>
            </a:r>
          </a:p>
          <a:p>
            <a:r>
              <a:rPr lang="en-US" altLang="en-US" sz="2400">
                <a:solidFill>
                  <a:srgbClr val="000000"/>
                </a:solidFill>
              </a:rPr>
              <a:t>Local problems – seed source?</a:t>
            </a:r>
          </a:p>
          <a:p>
            <a:r>
              <a:rPr lang="en-US" altLang="en-US" sz="2400">
                <a:solidFill>
                  <a:srgbClr val="000000"/>
                </a:solidFill>
              </a:rPr>
              <a:t>DMS data suggest decrease over time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88101"/>
                                        </p:tgtEl>
                                        <p:attrNameLst>
                                          <p:attrName>style.visibility</p:attrName>
                                        </p:attrNameLst>
                                      </p:cBhvr>
                                      <p:to>
                                        <p:strVal val="visible"/>
                                      </p:to>
                                    </p:set>
                                    <p:animEffect transition="in" filter="blinds(horizontal)">
                                      <p:cBhvr>
                                        <p:cTn id="7" dur="500"/>
                                        <p:tgtEl>
                                          <p:spTgt spid="388101"/>
                                        </p:tgtEl>
                                      </p:cBhvr>
                                    </p:animEffect>
                                  </p:childTnLst>
                                </p:cTn>
                              </p:par>
                              <p:par>
                                <p:cTn id="8" presetID="3" presetClass="entr" presetSubtype="10" fill="hold" nodeType="withEffect">
                                  <p:stCondLst>
                                    <p:cond delay="0"/>
                                  </p:stCondLst>
                                  <p:childTnLst>
                                    <p:set>
                                      <p:cBhvr>
                                        <p:cTn id="9" dur="1" fill="hold">
                                          <p:stCondLst>
                                            <p:cond delay="0"/>
                                          </p:stCondLst>
                                        </p:cTn>
                                        <p:tgtEl>
                                          <p:spTgt spid="388102"/>
                                        </p:tgtEl>
                                        <p:attrNameLst>
                                          <p:attrName>style.visibility</p:attrName>
                                        </p:attrNameLst>
                                      </p:cBhvr>
                                      <p:to>
                                        <p:strVal val="visible"/>
                                      </p:to>
                                    </p:set>
                                    <p:animEffect transition="in" filter="blinds(horizontal)">
                                      <p:cBhvr>
                                        <p:cTn id="10" dur="500"/>
                                        <p:tgtEl>
                                          <p:spTgt spid="388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4" name="Rectangle 4">
            <a:extLst>
              <a:ext uri="{FF2B5EF4-FFF2-40B4-BE49-F238E27FC236}">
                <a16:creationId xmlns:a16="http://schemas.microsoft.com/office/drawing/2014/main" id="{17DC67DD-A9C5-E469-47B9-BB3E1ACF6B5F}"/>
              </a:ext>
            </a:extLst>
          </p:cNvPr>
          <p:cNvSpPr>
            <a:spLocks noGrp="1" noChangeArrowheads="1"/>
          </p:cNvSpPr>
          <p:nvPr>
            <p:ph type="title"/>
          </p:nvPr>
        </p:nvSpPr>
        <p:spPr>
          <a:xfrm>
            <a:off x="457200" y="-76200"/>
            <a:ext cx="8229600" cy="1139825"/>
          </a:xfrm>
        </p:spPr>
        <p:txBody>
          <a:bodyPr/>
          <a:lstStyle/>
          <a:p>
            <a:r>
              <a:rPr lang="en-US" altLang="en-US"/>
              <a:t>Repeated thinning</a:t>
            </a:r>
          </a:p>
        </p:txBody>
      </p:sp>
      <p:pic>
        <p:nvPicPr>
          <p:cNvPr id="409605" name="Picture 5">
            <a:extLst>
              <a:ext uri="{FF2B5EF4-FFF2-40B4-BE49-F238E27FC236}">
                <a16:creationId xmlns:a16="http://schemas.microsoft.com/office/drawing/2014/main" id="{D85D014D-ECD7-663A-80B5-DE79146359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924175"/>
            <a:ext cx="6400800" cy="3448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9606" name="Text Box 6">
            <a:extLst>
              <a:ext uri="{FF2B5EF4-FFF2-40B4-BE49-F238E27FC236}">
                <a16:creationId xmlns:a16="http://schemas.microsoft.com/office/drawing/2014/main" id="{946C7B36-AF50-15F6-2EF2-4AEF3EC16F6C}"/>
              </a:ext>
            </a:extLst>
          </p:cNvPr>
          <p:cNvSpPr txBox="1">
            <a:spLocks noChangeArrowheads="1"/>
          </p:cNvSpPr>
          <p:nvPr/>
        </p:nvSpPr>
        <p:spPr bwMode="auto">
          <a:xfrm>
            <a:off x="822325" y="914400"/>
            <a:ext cx="4678363"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rPr>
              <a:t>Overstory trees increased </a:t>
            </a:r>
          </a:p>
          <a:p>
            <a:r>
              <a:rPr lang="en-US" altLang="en-US" sz="2800">
                <a:solidFill>
                  <a:srgbClr val="000000"/>
                </a:solidFill>
              </a:rPr>
              <a:t>	- diameter growth</a:t>
            </a:r>
          </a:p>
          <a:p>
            <a:r>
              <a:rPr lang="en-US" altLang="en-US" sz="2800">
                <a:solidFill>
                  <a:srgbClr val="000000"/>
                </a:solidFill>
              </a:rPr>
              <a:t>	- live crown ratio</a:t>
            </a:r>
          </a:p>
        </p:txBody>
      </p:sp>
      <p:sp>
        <p:nvSpPr>
          <p:cNvPr id="409607" name="Rectangle 7">
            <a:extLst>
              <a:ext uri="{FF2B5EF4-FFF2-40B4-BE49-F238E27FC236}">
                <a16:creationId xmlns:a16="http://schemas.microsoft.com/office/drawing/2014/main" id="{6F37B2A3-4D27-B71E-3CF7-E95CF318CE3F}"/>
              </a:ext>
            </a:extLst>
          </p:cNvPr>
          <p:cNvSpPr>
            <a:spLocks noChangeArrowheads="1"/>
          </p:cNvSpPr>
          <p:nvPr/>
        </p:nvSpPr>
        <p:spPr bwMode="auto">
          <a:xfrm>
            <a:off x="920750" y="2487613"/>
            <a:ext cx="39655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rPr>
              <a:t>Understory vegetation</a:t>
            </a:r>
          </a:p>
        </p:txBody>
      </p:sp>
      <p:sp>
        <p:nvSpPr>
          <p:cNvPr id="409608" name="Text Box 8">
            <a:extLst>
              <a:ext uri="{FF2B5EF4-FFF2-40B4-BE49-F238E27FC236}">
                <a16:creationId xmlns:a16="http://schemas.microsoft.com/office/drawing/2014/main" id="{559CEAD2-EAAC-59E2-42E1-01BDCA136E2B}"/>
              </a:ext>
            </a:extLst>
          </p:cNvPr>
          <p:cNvSpPr txBox="1">
            <a:spLocks noChangeArrowheads="1"/>
          </p:cNvSpPr>
          <p:nvPr/>
        </p:nvSpPr>
        <p:spPr bwMode="auto">
          <a:xfrm>
            <a:off x="5775325" y="6553200"/>
            <a:ext cx="3390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0"/>
              <a:t>Berger and Puettmann, unpublshed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09605"/>
                                        </p:tgtEl>
                                        <p:attrNameLst>
                                          <p:attrName>style.visibility</p:attrName>
                                        </p:attrNameLst>
                                      </p:cBhvr>
                                      <p:to>
                                        <p:strVal val="visible"/>
                                      </p:to>
                                    </p:set>
                                    <p:animEffect transition="in" filter="blinds(horizontal)">
                                      <p:cBhvr>
                                        <p:cTn id="7" dur="500"/>
                                        <p:tgtEl>
                                          <p:spTgt spid="40960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09607"/>
                                        </p:tgtEl>
                                        <p:attrNameLst>
                                          <p:attrName>style.visibility</p:attrName>
                                        </p:attrNameLst>
                                      </p:cBhvr>
                                      <p:to>
                                        <p:strVal val="visible"/>
                                      </p:to>
                                    </p:set>
                                    <p:animEffect transition="in" filter="blinds(horizontal)">
                                      <p:cBhvr>
                                        <p:cTn id="10" dur="500"/>
                                        <p:tgtEl>
                                          <p:spTgt spid="409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2" name="Rectangle 4">
            <a:extLst>
              <a:ext uri="{FF2B5EF4-FFF2-40B4-BE49-F238E27FC236}">
                <a16:creationId xmlns:a16="http://schemas.microsoft.com/office/drawing/2014/main" id="{9A67A086-E7FB-517E-403A-B810502ECB60}"/>
              </a:ext>
            </a:extLst>
          </p:cNvPr>
          <p:cNvSpPr>
            <a:spLocks noGrp="1" noChangeArrowheads="1"/>
          </p:cNvSpPr>
          <p:nvPr>
            <p:ph type="title"/>
          </p:nvPr>
        </p:nvSpPr>
        <p:spPr>
          <a:xfrm>
            <a:off x="5029200" y="277813"/>
            <a:ext cx="3657600" cy="1139825"/>
          </a:xfrm>
        </p:spPr>
        <p:txBody>
          <a:bodyPr/>
          <a:lstStyle/>
          <a:p>
            <a:r>
              <a:rPr lang="en-US" altLang="en-US" sz="4000"/>
              <a:t>Repeated thinning</a:t>
            </a:r>
          </a:p>
        </p:txBody>
      </p:sp>
      <p:sp>
        <p:nvSpPr>
          <p:cNvPr id="406543" name="Rectangle 15">
            <a:extLst>
              <a:ext uri="{FF2B5EF4-FFF2-40B4-BE49-F238E27FC236}">
                <a16:creationId xmlns:a16="http://schemas.microsoft.com/office/drawing/2014/main" id="{8D1FC7B9-8CC3-668F-49D7-44CA8A1F0313}"/>
              </a:ext>
            </a:extLst>
          </p:cNvPr>
          <p:cNvSpPr>
            <a:spLocks noChangeArrowheads="1"/>
          </p:cNvSpPr>
          <p:nvPr/>
        </p:nvSpPr>
        <p:spPr bwMode="auto">
          <a:xfrm>
            <a:off x="5105400" y="2925763"/>
            <a:ext cx="3733800" cy="1920875"/>
          </a:xfrm>
          <a:prstGeom prst="rect">
            <a:avLst/>
          </a:prstGeom>
          <a:solidFill>
            <a:srgbClr val="E6FE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buFontTx/>
              <a:buChar char="-"/>
            </a:pPr>
            <a:r>
              <a:rPr lang="en-US" altLang="en-US" sz="2000">
                <a:solidFill>
                  <a:srgbClr val="000000"/>
                </a:solidFill>
              </a:rPr>
              <a:t>greater amounts of ferns </a:t>
            </a:r>
          </a:p>
          <a:p>
            <a:pPr eaLnBrk="1" hangingPunct="1"/>
            <a:r>
              <a:rPr lang="en-US" altLang="en-US" sz="2000">
                <a:solidFill>
                  <a:srgbClr val="000000"/>
                </a:solidFill>
              </a:rPr>
              <a:t>    and early-successional</a:t>
            </a:r>
          </a:p>
          <a:p>
            <a:pPr eaLnBrk="1" hangingPunct="1"/>
            <a:r>
              <a:rPr lang="en-US" altLang="en-US" sz="2000">
                <a:solidFill>
                  <a:srgbClr val="000000"/>
                </a:solidFill>
              </a:rPr>
              <a:t>     species</a:t>
            </a:r>
          </a:p>
          <a:p>
            <a:pPr eaLnBrk="1" hangingPunct="1"/>
            <a:endParaRPr lang="en-US" altLang="en-US" sz="2000">
              <a:solidFill>
                <a:srgbClr val="000000"/>
              </a:solidFill>
            </a:endParaRPr>
          </a:p>
          <a:p>
            <a:pPr eaLnBrk="1" hangingPunct="1">
              <a:buFontTx/>
              <a:buChar char="-"/>
            </a:pPr>
            <a:r>
              <a:rPr lang="en-US" altLang="en-US" sz="2000">
                <a:solidFill>
                  <a:srgbClr val="000000"/>
                </a:solidFill>
              </a:rPr>
              <a:t>no effect on abundance of </a:t>
            </a:r>
          </a:p>
          <a:p>
            <a:pPr eaLnBrk="1" hangingPunct="1"/>
            <a:r>
              <a:rPr lang="en-US" altLang="en-US" sz="2000">
                <a:solidFill>
                  <a:srgbClr val="000000"/>
                </a:solidFill>
              </a:rPr>
              <a:t>     tree regeneration</a:t>
            </a:r>
          </a:p>
        </p:txBody>
      </p:sp>
      <p:sp>
        <p:nvSpPr>
          <p:cNvPr id="406670" name="Rectangle 142">
            <a:extLst>
              <a:ext uri="{FF2B5EF4-FFF2-40B4-BE49-F238E27FC236}">
                <a16:creationId xmlns:a16="http://schemas.microsoft.com/office/drawing/2014/main" id="{D2D304DC-9358-AA29-29FD-C2B5E3AF977C}"/>
              </a:ext>
            </a:extLst>
          </p:cNvPr>
          <p:cNvSpPr>
            <a:spLocks noChangeArrowheads="1"/>
          </p:cNvSpPr>
          <p:nvPr/>
        </p:nvSpPr>
        <p:spPr bwMode="auto">
          <a:xfrm>
            <a:off x="0" y="2062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endParaRPr lang="en-US" altLang="en-US" sz="1800" b="0"/>
          </a:p>
        </p:txBody>
      </p:sp>
      <p:graphicFrame>
        <p:nvGraphicFramePr>
          <p:cNvPr id="406811" name="Group 283">
            <a:extLst>
              <a:ext uri="{FF2B5EF4-FFF2-40B4-BE49-F238E27FC236}">
                <a16:creationId xmlns:a16="http://schemas.microsoft.com/office/drawing/2014/main" id="{B15830E6-38A0-E036-DD9E-D5B9323A0876}"/>
              </a:ext>
            </a:extLst>
          </p:cNvPr>
          <p:cNvGraphicFramePr>
            <a:graphicFrameLocks noGrp="1"/>
          </p:cNvGraphicFramePr>
          <p:nvPr/>
        </p:nvGraphicFramePr>
        <p:xfrm>
          <a:off x="298450" y="228600"/>
          <a:ext cx="4273550" cy="5411788"/>
        </p:xfrm>
        <a:graphic>
          <a:graphicData uri="http://schemas.openxmlformats.org/drawingml/2006/table">
            <a:tbl>
              <a:tblPr/>
              <a:tblGrid>
                <a:gridCol w="2054225">
                  <a:extLst>
                    <a:ext uri="{9D8B030D-6E8A-4147-A177-3AD203B41FA5}">
                      <a16:colId xmlns:a16="http://schemas.microsoft.com/office/drawing/2014/main" val="3108447721"/>
                    </a:ext>
                  </a:extLst>
                </a:gridCol>
                <a:gridCol w="1109663">
                  <a:extLst>
                    <a:ext uri="{9D8B030D-6E8A-4147-A177-3AD203B41FA5}">
                      <a16:colId xmlns:a16="http://schemas.microsoft.com/office/drawing/2014/main" val="1528153700"/>
                    </a:ext>
                  </a:extLst>
                </a:gridCol>
                <a:gridCol w="1109662">
                  <a:extLst>
                    <a:ext uri="{9D8B030D-6E8A-4147-A177-3AD203B41FA5}">
                      <a16:colId xmlns:a16="http://schemas.microsoft.com/office/drawing/2014/main" val="3077404914"/>
                    </a:ext>
                  </a:extLst>
                </a:gridCol>
              </a:tblGrid>
              <a:tr h="161925">
                <a:tc gridSpan="3">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3600" b="0" i="0" u="none" strike="noStrike" cap="none" normalizeH="0" baseline="0">
                        <a:ln>
                          <a:noFill/>
                        </a:ln>
                        <a:solidFill>
                          <a:srgbClr val="000000"/>
                        </a:solidFill>
                        <a:effectLst/>
                        <a:latin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Average % cover, year 6</a:t>
                      </a:r>
                      <a:endParaRPr kumimoji="0" lang="en-US" altLang="en-US" sz="4400" b="1" i="0" u="none" strike="noStrike" cap="none" normalizeH="0" baseline="0">
                        <a:ln>
                          <a:noFill/>
                        </a:ln>
                        <a:solidFill>
                          <a:srgbClr val="FF0000"/>
                        </a:solidFill>
                        <a:effectLst/>
                        <a:latin typeface="Arial" panose="020B0604020202020204" pitchFamily="34" charset="0"/>
                      </a:endParaRPr>
                    </a:p>
                  </a:txBody>
                  <a:tcPr anchor="b" horzOverflow="overflow">
                    <a:lnL cap="flat">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28982551"/>
                  </a:ext>
                </a:extLst>
              </a:tr>
              <a:tr h="171450">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3600" b="0" i="0" u="none" strike="noStrike" cap="none" normalizeH="0" baseline="0">
                        <a:ln>
                          <a:noFill/>
                        </a:ln>
                        <a:solidFill>
                          <a:srgbClr val="000000"/>
                        </a:solidFill>
                        <a:effectLst/>
                        <a:latin typeface="Arial" panose="020B0604020202020204" pitchFamily="34" charset="0"/>
                      </a:endParaRPr>
                    </a:p>
                  </a:txBody>
                  <a:tcPr anchor="b"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Once-thinned</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Twice-thinned</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13967417"/>
                  </a:ext>
                </a:extLst>
              </a:tr>
              <a:tr h="161925">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Fern</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30</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43</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332490009"/>
                  </a:ext>
                </a:extLst>
              </a:tr>
              <a:tr h="161925">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Herb</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cap="flat">
                      <a:noFill/>
                    </a:lnL>
                    <a:lnR>
                      <a:noFill/>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15</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21</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852067581"/>
                  </a:ext>
                </a:extLst>
              </a:tr>
              <a:tr h="161925">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Low shrub</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cap="flat">
                      <a:noFill/>
                    </a:lnL>
                    <a:lnR>
                      <a:noFill/>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35</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36</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2937446867"/>
                  </a:ext>
                </a:extLst>
              </a:tr>
              <a:tr h="161925">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Tall shrub</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cap="flat">
                      <a:noFill/>
                    </a:lnL>
                    <a:lnR>
                      <a:noFill/>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23</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16</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28940765"/>
                  </a:ext>
                </a:extLst>
              </a:tr>
              <a:tr h="161925">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Graminoid</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cap="flat">
                      <a:noFill/>
                    </a:lnL>
                    <a:lnR>
                      <a:noFill/>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2</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3</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3178913850"/>
                  </a:ext>
                </a:extLst>
              </a:tr>
              <a:tr h="161925">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Forest understory spp.</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cap="flat">
                      <a:noFill/>
                    </a:lnL>
                    <a:lnR>
                      <a:noFill/>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95</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95</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2885245249"/>
                  </a:ext>
                </a:extLst>
              </a:tr>
              <a:tr h="161925">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Open-site spp.</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cap="flat">
                      <a:noFill/>
                    </a:lnL>
                    <a:lnR>
                      <a:noFill/>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7</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20</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431237892"/>
                  </a:ext>
                </a:extLst>
              </a:tr>
              <a:tr h="171450">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Exotic</a:t>
                      </a:r>
                      <a:endParaRPr kumimoji="0" lang="en-US" altLang="en-US" sz="3600" b="1" i="0" u="none" strike="noStrike" cap="none" normalizeH="0" baseline="0">
                        <a:ln>
                          <a:noFill/>
                        </a:ln>
                        <a:solidFill>
                          <a:srgbClr val="000000"/>
                        </a:solidFill>
                        <a:effectLst/>
                        <a:latin typeface="Arial" panose="020B0604020202020204" pitchFamily="34" charset="0"/>
                      </a:endParaRPr>
                    </a:p>
                  </a:txBody>
                  <a:tcPr anchor="b"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0.1</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b="1">
                          <a:solidFill>
                            <a:srgbClr val="000000"/>
                          </a:solidFill>
                          <a:latin typeface="Verdana" panose="020B0604030504040204" pitchFamily="34" charset="0"/>
                        </a:defRPr>
                      </a:lvl1pPr>
                      <a:lvl2pPr>
                        <a:spcBef>
                          <a:spcPct val="20000"/>
                        </a:spcBef>
                        <a:defRPr sz="2400" b="1">
                          <a:solidFill>
                            <a:srgbClr val="000000"/>
                          </a:solidFill>
                          <a:latin typeface="Verdana" panose="020B0604030504040204" pitchFamily="34" charset="0"/>
                        </a:defRPr>
                      </a:lvl2pPr>
                      <a:lvl3pPr>
                        <a:spcBef>
                          <a:spcPct val="20000"/>
                        </a:spcBef>
                        <a:buClr>
                          <a:schemeClr val="tx2"/>
                        </a:buClr>
                        <a:buSzPct val="70000"/>
                        <a:buFont typeface="Wingdings" panose="05000000000000000000" pitchFamily="2" charset="2"/>
                        <a:defRPr sz="2000" b="1">
                          <a:solidFill>
                            <a:srgbClr val="000000"/>
                          </a:solidFill>
                          <a:latin typeface="Verdana" panose="020B0604030504040204" pitchFamily="34" charset="0"/>
                        </a:defRPr>
                      </a:lvl3pPr>
                      <a:lvl4pPr>
                        <a:spcBef>
                          <a:spcPct val="20000"/>
                        </a:spcBef>
                        <a:defRPr b="1">
                          <a:solidFill>
                            <a:srgbClr val="000000"/>
                          </a:solidFill>
                          <a:latin typeface="Verdana" panose="020B0604030504040204" pitchFamily="34" charset="0"/>
                        </a:defRPr>
                      </a:lvl4pPr>
                      <a:lvl5pPr>
                        <a:spcBef>
                          <a:spcPct val="20000"/>
                        </a:spcBef>
                        <a:buClr>
                          <a:schemeClr val="folHlink"/>
                        </a:buClr>
                        <a:buSzPct val="70000"/>
                        <a:buFont typeface="Wingdings" panose="05000000000000000000" pitchFamily="2" charset="2"/>
                        <a:defRPr b="1">
                          <a:solidFill>
                            <a:srgbClr val="000000"/>
                          </a:solidFill>
                          <a:latin typeface="Verdana" panose="020B0604030504040204" pitchFamily="34" charset="0"/>
                        </a:defRPr>
                      </a:lvl5pPr>
                      <a:lvl6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6pPr>
                      <a:lvl7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7pPr>
                      <a:lvl8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8pPr>
                      <a:lvl9pPr fontAlgn="base">
                        <a:spcBef>
                          <a:spcPct val="20000"/>
                        </a:spcBef>
                        <a:spcAft>
                          <a:spcPct val="0"/>
                        </a:spcAft>
                        <a:buClr>
                          <a:schemeClr val="folHlink"/>
                        </a:buClr>
                        <a:buSzPct val="70000"/>
                        <a:buFont typeface="Wingdings" panose="05000000000000000000" pitchFamily="2" charset="2"/>
                        <a:defRPr b="1">
                          <a:solidFill>
                            <a:srgbClr val="000000"/>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1</a:t>
                      </a:r>
                      <a:endParaRPr kumimoji="0" lang="en-US" altLang="en-US" sz="4000" b="1" i="0" u="none" strike="noStrike" cap="none" normalizeH="0" baseline="0">
                        <a:ln>
                          <a:noFill/>
                        </a:ln>
                        <a:solidFill>
                          <a:srgbClr val="000000"/>
                        </a:solidFill>
                        <a:effectLst/>
                        <a:latin typeface="Arial" panose="020B0604020202020204" pitchFamily="34" charset="0"/>
                      </a:endParaRPr>
                    </a:p>
                  </a:txBody>
                  <a:tcPr anchor="b"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34110952"/>
                  </a:ext>
                </a:extLst>
              </a:tr>
            </a:tbl>
          </a:graphicData>
        </a:graphic>
      </p:graphicFrame>
      <p:sp>
        <p:nvSpPr>
          <p:cNvPr id="406790" name="Rectangle 262">
            <a:extLst>
              <a:ext uri="{FF2B5EF4-FFF2-40B4-BE49-F238E27FC236}">
                <a16:creationId xmlns:a16="http://schemas.microsoft.com/office/drawing/2014/main" id="{14FC0177-AD47-0859-A513-6A59D7A7C68A}"/>
              </a:ext>
            </a:extLst>
          </p:cNvPr>
          <p:cNvSpPr>
            <a:spLocks noChangeArrowheads="1"/>
          </p:cNvSpPr>
          <p:nvPr/>
        </p:nvSpPr>
        <p:spPr bwMode="auto">
          <a:xfrm>
            <a:off x="0" y="4795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endParaRPr lang="en-US" altLang="en-US" sz="1800" b="0"/>
          </a:p>
        </p:txBody>
      </p:sp>
      <p:sp>
        <p:nvSpPr>
          <p:cNvPr id="406807" name="Text Box 279">
            <a:extLst>
              <a:ext uri="{FF2B5EF4-FFF2-40B4-BE49-F238E27FC236}">
                <a16:creationId xmlns:a16="http://schemas.microsoft.com/office/drawing/2014/main" id="{76E43871-87E1-745F-FA06-E9737C7C6D05}"/>
              </a:ext>
            </a:extLst>
          </p:cNvPr>
          <p:cNvSpPr txBox="1">
            <a:spLocks noChangeArrowheads="1"/>
          </p:cNvSpPr>
          <p:nvPr/>
        </p:nvSpPr>
        <p:spPr bwMode="auto">
          <a:xfrm>
            <a:off x="5410200" y="6578600"/>
            <a:ext cx="360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0"/>
              <a:t>Berger and Puettmann, submitted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a:extLst>
              <a:ext uri="{FF2B5EF4-FFF2-40B4-BE49-F238E27FC236}">
                <a16:creationId xmlns:a16="http://schemas.microsoft.com/office/drawing/2014/main" id="{C3832A4F-55B6-055F-1E60-0B1247824484}"/>
              </a:ext>
            </a:extLst>
          </p:cNvPr>
          <p:cNvSpPr>
            <a:spLocks noGrp="1" noChangeArrowheads="1"/>
          </p:cNvSpPr>
          <p:nvPr>
            <p:ph type="title"/>
          </p:nvPr>
        </p:nvSpPr>
        <p:spPr/>
        <p:txBody>
          <a:bodyPr/>
          <a:lstStyle/>
          <a:p>
            <a:r>
              <a:rPr lang="en-US" altLang="en-US"/>
              <a:t>Rethinning – tree growth</a:t>
            </a:r>
          </a:p>
        </p:txBody>
      </p:sp>
      <p:pic>
        <p:nvPicPr>
          <p:cNvPr id="408580" name="Picture 4">
            <a:extLst>
              <a:ext uri="{FF2B5EF4-FFF2-40B4-BE49-F238E27FC236}">
                <a16:creationId xmlns:a16="http://schemas.microsoft.com/office/drawing/2014/main" id="{848F3BD8-0F8C-266C-37B7-9AA501AF4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788" y="1600200"/>
            <a:ext cx="3503612" cy="346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8581" name="Picture 5">
            <a:extLst>
              <a:ext uri="{FF2B5EF4-FFF2-40B4-BE49-F238E27FC236}">
                <a16:creationId xmlns:a16="http://schemas.microsoft.com/office/drawing/2014/main" id="{6BA395DC-5146-E399-E903-9F3D5277D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38100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8582" name="Text Box 6">
            <a:extLst>
              <a:ext uri="{FF2B5EF4-FFF2-40B4-BE49-F238E27FC236}">
                <a16:creationId xmlns:a16="http://schemas.microsoft.com/office/drawing/2014/main" id="{ABAA2C4A-CE96-8B40-C594-4960E13E4E12}"/>
              </a:ext>
            </a:extLst>
          </p:cNvPr>
          <p:cNvSpPr txBox="1">
            <a:spLocks noChangeArrowheads="1"/>
          </p:cNvSpPr>
          <p:nvPr/>
        </p:nvSpPr>
        <p:spPr bwMode="auto">
          <a:xfrm>
            <a:off x="822325" y="5373688"/>
            <a:ext cx="6224588" cy="1187450"/>
          </a:xfrm>
          <a:prstGeom prst="rect">
            <a:avLst/>
          </a:prstGeom>
          <a:solidFill>
            <a:srgbClr val="E6FE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Response a function of shade tolerance</a:t>
            </a:r>
          </a:p>
          <a:p>
            <a:r>
              <a:rPr lang="en-US" altLang="en-US" sz="2400">
                <a:solidFill>
                  <a:srgbClr val="000000"/>
                </a:solidFill>
              </a:rPr>
              <a:t>Multiple thinnings necessary to establish </a:t>
            </a:r>
          </a:p>
          <a:p>
            <a:r>
              <a:rPr lang="en-US" altLang="en-US" sz="2400">
                <a:solidFill>
                  <a:srgbClr val="000000"/>
                </a:solidFill>
              </a:rPr>
              <a:t>	D-fir in the midstory</a:t>
            </a:r>
          </a:p>
        </p:txBody>
      </p:sp>
      <p:sp>
        <p:nvSpPr>
          <p:cNvPr id="408583" name="Text Box 7">
            <a:extLst>
              <a:ext uri="{FF2B5EF4-FFF2-40B4-BE49-F238E27FC236}">
                <a16:creationId xmlns:a16="http://schemas.microsoft.com/office/drawing/2014/main" id="{7F277262-352F-907A-4227-CF77EEA62F34}"/>
              </a:ext>
            </a:extLst>
          </p:cNvPr>
          <p:cNvSpPr txBox="1">
            <a:spLocks noChangeArrowheads="1"/>
          </p:cNvSpPr>
          <p:nvPr/>
        </p:nvSpPr>
        <p:spPr bwMode="auto">
          <a:xfrm>
            <a:off x="6689725" y="6564313"/>
            <a:ext cx="2397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0"/>
              <a:t>Shatford et al. 2009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a:extLst>
              <a:ext uri="{FF2B5EF4-FFF2-40B4-BE49-F238E27FC236}">
                <a16:creationId xmlns:a16="http://schemas.microsoft.com/office/drawing/2014/main" id="{5924951F-8015-C18D-E66B-23BC0207D247}"/>
              </a:ext>
            </a:extLst>
          </p:cNvPr>
          <p:cNvSpPr>
            <a:spLocks noGrp="1" noChangeArrowheads="1"/>
          </p:cNvSpPr>
          <p:nvPr>
            <p:ph type="title"/>
          </p:nvPr>
        </p:nvSpPr>
        <p:spPr/>
        <p:txBody>
          <a:bodyPr/>
          <a:lstStyle/>
          <a:p>
            <a:r>
              <a:rPr lang="en-US" altLang="en-US"/>
              <a:t>Repeated thinning</a:t>
            </a:r>
          </a:p>
        </p:txBody>
      </p:sp>
      <p:sp>
        <p:nvSpPr>
          <p:cNvPr id="411652" name="Line 4">
            <a:extLst>
              <a:ext uri="{FF2B5EF4-FFF2-40B4-BE49-F238E27FC236}">
                <a16:creationId xmlns:a16="http://schemas.microsoft.com/office/drawing/2014/main" id="{1F45AEB3-F597-1416-25E2-A8E4C2ABCCD4}"/>
              </a:ext>
            </a:extLst>
          </p:cNvPr>
          <p:cNvSpPr>
            <a:spLocks noChangeShapeType="1"/>
          </p:cNvSpPr>
          <p:nvPr/>
        </p:nvSpPr>
        <p:spPr bwMode="auto">
          <a:xfrm flipV="1">
            <a:off x="914400" y="2236788"/>
            <a:ext cx="2514600" cy="685800"/>
          </a:xfrm>
          <a:prstGeom prst="line">
            <a:avLst/>
          </a:prstGeom>
          <a:noFill/>
          <a:ln w="76200">
            <a:solidFill>
              <a:schemeClr val="bg2"/>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653" name="Line 5">
            <a:extLst>
              <a:ext uri="{FF2B5EF4-FFF2-40B4-BE49-F238E27FC236}">
                <a16:creationId xmlns:a16="http://schemas.microsoft.com/office/drawing/2014/main" id="{93271A86-90F1-E29D-0214-0A13ABFC1D98}"/>
              </a:ext>
            </a:extLst>
          </p:cNvPr>
          <p:cNvSpPr>
            <a:spLocks noChangeShapeType="1"/>
          </p:cNvSpPr>
          <p:nvPr/>
        </p:nvSpPr>
        <p:spPr bwMode="auto">
          <a:xfrm flipV="1">
            <a:off x="914400" y="2770188"/>
            <a:ext cx="2514600" cy="152400"/>
          </a:xfrm>
          <a:prstGeom prst="line">
            <a:avLst/>
          </a:prstGeom>
          <a:noFill/>
          <a:ln w="762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654" name="Line 6">
            <a:extLst>
              <a:ext uri="{FF2B5EF4-FFF2-40B4-BE49-F238E27FC236}">
                <a16:creationId xmlns:a16="http://schemas.microsoft.com/office/drawing/2014/main" id="{6D599575-69BF-8362-CF6C-242E8E4657DD}"/>
              </a:ext>
            </a:extLst>
          </p:cNvPr>
          <p:cNvSpPr>
            <a:spLocks noChangeShapeType="1"/>
          </p:cNvSpPr>
          <p:nvPr/>
        </p:nvSpPr>
        <p:spPr bwMode="auto">
          <a:xfrm>
            <a:off x="3429000" y="2236788"/>
            <a:ext cx="2286000" cy="381000"/>
          </a:xfrm>
          <a:prstGeom prst="line">
            <a:avLst/>
          </a:prstGeom>
          <a:noFill/>
          <a:ln w="76200">
            <a:solidFill>
              <a:schemeClr val="bg2"/>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655" name="Line 7">
            <a:extLst>
              <a:ext uri="{FF2B5EF4-FFF2-40B4-BE49-F238E27FC236}">
                <a16:creationId xmlns:a16="http://schemas.microsoft.com/office/drawing/2014/main" id="{AE15FC6A-36A6-4B64-7011-4E17EC1C048B}"/>
              </a:ext>
            </a:extLst>
          </p:cNvPr>
          <p:cNvSpPr>
            <a:spLocks noChangeShapeType="1"/>
          </p:cNvSpPr>
          <p:nvPr/>
        </p:nvSpPr>
        <p:spPr bwMode="auto">
          <a:xfrm flipV="1">
            <a:off x="3505200" y="2008188"/>
            <a:ext cx="2133600" cy="228600"/>
          </a:xfrm>
          <a:prstGeom prst="line">
            <a:avLst/>
          </a:prstGeom>
          <a:noFill/>
          <a:ln w="76200">
            <a:solidFill>
              <a:schemeClr val="bg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656" name="Line 8">
            <a:extLst>
              <a:ext uri="{FF2B5EF4-FFF2-40B4-BE49-F238E27FC236}">
                <a16:creationId xmlns:a16="http://schemas.microsoft.com/office/drawing/2014/main" id="{E3A8AEED-76EA-69D9-0D1B-916604BF7594}"/>
              </a:ext>
            </a:extLst>
          </p:cNvPr>
          <p:cNvSpPr>
            <a:spLocks noChangeShapeType="1"/>
          </p:cNvSpPr>
          <p:nvPr/>
        </p:nvSpPr>
        <p:spPr bwMode="auto">
          <a:xfrm>
            <a:off x="3505200" y="2770188"/>
            <a:ext cx="2209800" cy="228600"/>
          </a:xfrm>
          <a:prstGeom prst="line">
            <a:avLst/>
          </a:prstGeom>
          <a:noFill/>
          <a:ln w="762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657" name="Text Box 9">
            <a:extLst>
              <a:ext uri="{FF2B5EF4-FFF2-40B4-BE49-F238E27FC236}">
                <a16:creationId xmlns:a16="http://schemas.microsoft.com/office/drawing/2014/main" id="{7B49FC18-D36A-E0AC-7CF8-118DC2A7C5F7}"/>
              </a:ext>
            </a:extLst>
          </p:cNvPr>
          <p:cNvSpPr txBox="1">
            <a:spLocks noChangeArrowheads="1"/>
          </p:cNvSpPr>
          <p:nvPr/>
        </p:nvSpPr>
        <p:spPr bwMode="auto">
          <a:xfrm>
            <a:off x="5867400" y="2773363"/>
            <a:ext cx="19446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rPr>
              <a:t>Unthinned</a:t>
            </a:r>
          </a:p>
        </p:txBody>
      </p:sp>
      <p:sp>
        <p:nvSpPr>
          <p:cNvPr id="411658" name="Text Box 10">
            <a:extLst>
              <a:ext uri="{FF2B5EF4-FFF2-40B4-BE49-F238E27FC236}">
                <a16:creationId xmlns:a16="http://schemas.microsoft.com/office/drawing/2014/main" id="{C066AA42-FC73-40AB-EB32-0F033C97738D}"/>
              </a:ext>
            </a:extLst>
          </p:cNvPr>
          <p:cNvSpPr txBox="1">
            <a:spLocks noChangeArrowheads="1"/>
          </p:cNvSpPr>
          <p:nvPr/>
        </p:nvSpPr>
        <p:spPr bwMode="auto">
          <a:xfrm>
            <a:off x="5811838" y="2392363"/>
            <a:ext cx="24987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rPr>
              <a:t>Thinned once</a:t>
            </a:r>
          </a:p>
        </p:txBody>
      </p:sp>
      <p:sp>
        <p:nvSpPr>
          <p:cNvPr id="411659" name="Text Box 11">
            <a:extLst>
              <a:ext uri="{FF2B5EF4-FFF2-40B4-BE49-F238E27FC236}">
                <a16:creationId xmlns:a16="http://schemas.microsoft.com/office/drawing/2014/main" id="{A7D5C050-8EC0-6CF0-EBC3-91D3F0FB1D8F}"/>
              </a:ext>
            </a:extLst>
          </p:cNvPr>
          <p:cNvSpPr txBox="1">
            <a:spLocks noChangeArrowheads="1"/>
          </p:cNvSpPr>
          <p:nvPr/>
        </p:nvSpPr>
        <p:spPr bwMode="auto">
          <a:xfrm>
            <a:off x="5791200" y="1752600"/>
            <a:ext cx="25574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rPr>
              <a:t>Thinned twice</a:t>
            </a:r>
          </a:p>
        </p:txBody>
      </p:sp>
      <p:sp>
        <p:nvSpPr>
          <p:cNvPr id="411660" name="Text Box 12">
            <a:extLst>
              <a:ext uri="{FF2B5EF4-FFF2-40B4-BE49-F238E27FC236}">
                <a16:creationId xmlns:a16="http://schemas.microsoft.com/office/drawing/2014/main" id="{45EFBD80-5210-16DB-3712-B42CEB4494E0}"/>
              </a:ext>
            </a:extLst>
          </p:cNvPr>
          <p:cNvSpPr txBox="1">
            <a:spLocks noChangeArrowheads="1"/>
          </p:cNvSpPr>
          <p:nvPr/>
        </p:nvSpPr>
        <p:spPr bwMode="auto">
          <a:xfrm>
            <a:off x="457200" y="4357688"/>
            <a:ext cx="7940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rPr>
              <a:t>Strengthens desirable and undesirable trends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a:extLst>
              <a:ext uri="{FF2B5EF4-FFF2-40B4-BE49-F238E27FC236}">
                <a16:creationId xmlns:a16="http://schemas.microsoft.com/office/drawing/2014/main" id="{49949C10-A55F-40B0-3E16-4524D06FE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756025"/>
            <a:ext cx="3511550" cy="282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4723" name="Picture 3">
            <a:extLst>
              <a:ext uri="{FF2B5EF4-FFF2-40B4-BE49-F238E27FC236}">
                <a16:creationId xmlns:a16="http://schemas.microsoft.com/office/drawing/2014/main" id="{0D69F24C-E254-D3F1-4309-8548D5556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7560"/>
          <a:stretch>
            <a:fillRect/>
          </a:stretch>
        </p:blipFill>
        <p:spPr bwMode="auto">
          <a:xfrm>
            <a:off x="7391400" y="304800"/>
            <a:ext cx="1546225" cy="121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4724" name="Picture 4">
            <a:extLst>
              <a:ext uri="{FF2B5EF4-FFF2-40B4-BE49-F238E27FC236}">
                <a16:creationId xmlns:a16="http://schemas.microsoft.com/office/drawing/2014/main" id="{4E363739-3009-EC6B-32AD-F285907DD8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68325"/>
            <a:ext cx="3609975" cy="273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4725" name="Picture 5">
            <a:extLst>
              <a:ext uri="{FF2B5EF4-FFF2-40B4-BE49-F238E27FC236}">
                <a16:creationId xmlns:a16="http://schemas.microsoft.com/office/drawing/2014/main" id="{8EF6B461-E892-8DC9-D882-2D65FFE1F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566738"/>
            <a:ext cx="3533775"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4728" name="Rectangle 8">
            <a:extLst>
              <a:ext uri="{FF2B5EF4-FFF2-40B4-BE49-F238E27FC236}">
                <a16:creationId xmlns:a16="http://schemas.microsoft.com/office/drawing/2014/main" id="{0C04D264-F643-09CC-E07F-5BC9408A0679}"/>
              </a:ext>
            </a:extLst>
          </p:cNvPr>
          <p:cNvSpPr>
            <a:spLocks noChangeArrowheads="1"/>
          </p:cNvSpPr>
          <p:nvPr/>
        </p:nvSpPr>
        <p:spPr bwMode="auto">
          <a:xfrm>
            <a:off x="3962400" y="3429000"/>
            <a:ext cx="4572000" cy="3016250"/>
          </a:xfrm>
          <a:prstGeom prst="rect">
            <a:avLst/>
          </a:prstGeom>
          <a:solidFill>
            <a:srgbClr val="E6FE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r>
              <a:rPr lang="en-US" altLang="en-US">
                <a:solidFill>
                  <a:srgbClr val="000000"/>
                </a:solidFill>
              </a:rPr>
              <a:t>initial shrub cover </a:t>
            </a:r>
          </a:p>
          <a:p>
            <a:pPr lvl="1"/>
            <a:r>
              <a:rPr lang="en-US" altLang="en-US">
                <a:solidFill>
                  <a:srgbClr val="000000"/>
                </a:solidFill>
              </a:rPr>
              <a:t>&lt; 30% thinning = + </a:t>
            </a:r>
          </a:p>
          <a:p>
            <a:pPr lvl="1">
              <a:buFont typeface="Wingdings" panose="05000000000000000000" pitchFamily="2" charset="2"/>
              <a:buNone/>
            </a:pPr>
            <a:r>
              <a:rPr lang="en-US" altLang="en-US">
                <a:solidFill>
                  <a:srgbClr val="000000"/>
                </a:solidFill>
              </a:rPr>
              <a:t>&gt; 30% thinning = -</a:t>
            </a:r>
          </a:p>
          <a:p>
            <a:pPr lvl="1">
              <a:buFont typeface="Wingdings" panose="05000000000000000000" pitchFamily="2" charset="2"/>
              <a:buChar char="Ø"/>
            </a:pPr>
            <a:endParaRPr lang="en-US" altLang="en-US">
              <a:solidFill>
                <a:srgbClr val="000000"/>
              </a:solidFill>
            </a:endParaRPr>
          </a:p>
          <a:p>
            <a:pPr lvl="1">
              <a:buFont typeface="Wingdings" panose="05000000000000000000" pitchFamily="2" charset="2"/>
              <a:buNone/>
            </a:pPr>
            <a:r>
              <a:rPr lang="en-US" altLang="en-US">
                <a:solidFill>
                  <a:srgbClr val="000000"/>
                </a:solidFill>
              </a:rPr>
              <a:t>no shrub/herb tradeoff</a:t>
            </a:r>
          </a:p>
          <a:p>
            <a:pPr lvl="1">
              <a:buFont typeface="Wingdings" panose="05000000000000000000" pitchFamily="2" charset="2"/>
              <a:buChar char="Ø"/>
            </a:pPr>
            <a:endParaRPr lang="en-US" altLang="en-US">
              <a:solidFill>
                <a:srgbClr val="000000"/>
              </a:solidFill>
            </a:endParaRPr>
          </a:p>
        </p:txBody>
      </p:sp>
      <p:sp>
        <p:nvSpPr>
          <p:cNvPr id="414730" name="Text Box 10">
            <a:extLst>
              <a:ext uri="{FF2B5EF4-FFF2-40B4-BE49-F238E27FC236}">
                <a16:creationId xmlns:a16="http://schemas.microsoft.com/office/drawing/2014/main" id="{AD8403D9-355E-BFE4-51AE-D209DC7BBABA}"/>
              </a:ext>
            </a:extLst>
          </p:cNvPr>
          <p:cNvSpPr txBox="1">
            <a:spLocks noChangeArrowheads="1"/>
          </p:cNvSpPr>
          <p:nvPr/>
        </p:nvSpPr>
        <p:spPr bwMode="auto">
          <a:xfrm>
            <a:off x="822325" y="-60325"/>
            <a:ext cx="4445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Regional assessment </a:t>
            </a:r>
          </a:p>
        </p:txBody>
      </p:sp>
      <p:sp>
        <p:nvSpPr>
          <p:cNvPr id="414731" name="Text Box 11">
            <a:extLst>
              <a:ext uri="{FF2B5EF4-FFF2-40B4-BE49-F238E27FC236}">
                <a16:creationId xmlns:a16="http://schemas.microsoft.com/office/drawing/2014/main" id="{37B3151A-0417-7961-DEDD-DBA43A66D4A8}"/>
              </a:ext>
            </a:extLst>
          </p:cNvPr>
          <p:cNvSpPr txBox="1">
            <a:spLocks noChangeArrowheads="1"/>
          </p:cNvSpPr>
          <p:nvPr/>
        </p:nvSpPr>
        <p:spPr bwMode="auto">
          <a:xfrm>
            <a:off x="5851525" y="6589713"/>
            <a:ext cx="2559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rgbClr val="000000"/>
                </a:solidFill>
              </a:rPr>
              <a:t>Wilson et al. in review</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4242" name="Object 2">
            <a:extLst>
              <a:ext uri="{FF2B5EF4-FFF2-40B4-BE49-F238E27FC236}">
                <a16:creationId xmlns:a16="http://schemas.microsoft.com/office/drawing/2014/main" id="{271A39C6-BAF7-F315-2D23-2F85A650576D}"/>
              </a:ext>
            </a:extLst>
          </p:cNvPr>
          <p:cNvGraphicFramePr>
            <a:graphicFrameLocks noChangeAspect="1"/>
          </p:cNvGraphicFramePr>
          <p:nvPr/>
        </p:nvGraphicFramePr>
        <p:xfrm>
          <a:off x="304800" y="1371600"/>
          <a:ext cx="8216900" cy="4121150"/>
        </p:xfrm>
        <a:graphic>
          <a:graphicData uri="http://schemas.openxmlformats.org/presentationml/2006/ole">
            <mc:AlternateContent xmlns:mc="http://schemas.openxmlformats.org/markup-compatibility/2006">
              <mc:Choice xmlns:v="urn:schemas-microsoft-com:vml" Requires="v">
                <p:oleObj name="Chart" r:id="rId3" imgW="3152723" imgH="1485929" progId="Excel.Chart.8">
                  <p:embed/>
                </p:oleObj>
              </mc:Choice>
              <mc:Fallback>
                <p:oleObj name="Chart" r:id="rId3" imgW="3152723" imgH="1485929" progId="Excel.Char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371600"/>
                        <a:ext cx="8216900" cy="412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4243" name="Line 3">
            <a:extLst>
              <a:ext uri="{FF2B5EF4-FFF2-40B4-BE49-F238E27FC236}">
                <a16:creationId xmlns:a16="http://schemas.microsoft.com/office/drawing/2014/main" id="{B1EA3FCF-0B1F-0F9D-6A38-AAAA71679726}"/>
              </a:ext>
            </a:extLst>
          </p:cNvPr>
          <p:cNvSpPr>
            <a:spLocks noChangeShapeType="1"/>
          </p:cNvSpPr>
          <p:nvPr/>
        </p:nvSpPr>
        <p:spPr bwMode="auto">
          <a:xfrm>
            <a:off x="0" y="685800"/>
            <a:ext cx="731520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94244" name="Text Box 4">
            <a:extLst>
              <a:ext uri="{FF2B5EF4-FFF2-40B4-BE49-F238E27FC236}">
                <a16:creationId xmlns:a16="http://schemas.microsoft.com/office/drawing/2014/main" id="{3098E440-5436-1A80-1669-653DA87A3265}"/>
              </a:ext>
            </a:extLst>
          </p:cNvPr>
          <p:cNvSpPr txBox="1">
            <a:spLocks noChangeArrowheads="1"/>
          </p:cNvSpPr>
          <p:nvPr/>
        </p:nvSpPr>
        <p:spPr bwMode="auto">
          <a:xfrm>
            <a:off x="0" y="44450"/>
            <a:ext cx="3054350" cy="641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3600">
                <a:solidFill>
                  <a:srgbClr val="000000"/>
                </a:solidFill>
              </a:rPr>
              <a:t>CROWN LIFT</a:t>
            </a:r>
          </a:p>
        </p:txBody>
      </p:sp>
      <p:sp>
        <p:nvSpPr>
          <p:cNvPr id="394245" name="Text Box 5">
            <a:extLst>
              <a:ext uri="{FF2B5EF4-FFF2-40B4-BE49-F238E27FC236}">
                <a16:creationId xmlns:a16="http://schemas.microsoft.com/office/drawing/2014/main" id="{A5271A96-7F88-1088-391E-DD10EC5B7F03}"/>
              </a:ext>
            </a:extLst>
          </p:cNvPr>
          <p:cNvSpPr txBox="1">
            <a:spLocks noChangeArrowheads="1"/>
          </p:cNvSpPr>
          <p:nvPr/>
        </p:nvSpPr>
        <p:spPr bwMode="auto">
          <a:xfrm>
            <a:off x="76200" y="838200"/>
            <a:ext cx="1457325" cy="588963"/>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b="0"/>
              <a:t>Astoria</a:t>
            </a:r>
          </a:p>
        </p:txBody>
      </p:sp>
      <p:sp>
        <p:nvSpPr>
          <p:cNvPr id="394246" name="Text Box 6">
            <a:extLst>
              <a:ext uri="{FF2B5EF4-FFF2-40B4-BE49-F238E27FC236}">
                <a16:creationId xmlns:a16="http://schemas.microsoft.com/office/drawing/2014/main" id="{DD73B8DC-D118-85EF-84B0-DBE171A5F110}"/>
              </a:ext>
            </a:extLst>
          </p:cNvPr>
          <p:cNvSpPr txBox="1">
            <a:spLocks noChangeArrowheads="1"/>
          </p:cNvSpPr>
          <p:nvPr/>
        </p:nvSpPr>
        <p:spPr bwMode="auto">
          <a:xfrm>
            <a:off x="6019800" y="1905000"/>
            <a:ext cx="971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800"/>
              <a:t>20 year</a:t>
            </a:r>
          </a:p>
        </p:txBody>
      </p:sp>
      <p:sp>
        <p:nvSpPr>
          <p:cNvPr id="394247" name="Rectangle 7">
            <a:extLst>
              <a:ext uri="{FF2B5EF4-FFF2-40B4-BE49-F238E27FC236}">
                <a16:creationId xmlns:a16="http://schemas.microsoft.com/office/drawing/2014/main" id="{B54748D5-F1FC-89BD-DB33-7ACA842E973A}"/>
              </a:ext>
            </a:extLst>
          </p:cNvPr>
          <p:cNvSpPr>
            <a:spLocks noChangeArrowheads="1"/>
          </p:cNvSpPr>
          <p:nvPr/>
        </p:nvSpPr>
        <p:spPr bwMode="auto">
          <a:xfrm>
            <a:off x="2438400" y="2971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394248" name="Picture 8">
            <a:extLst>
              <a:ext uri="{FF2B5EF4-FFF2-40B4-BE49-F238E27FC236}">
                <a16:creationId xmlns:a16="http://schemas.microsoft.com/office/drawing/2014/main" id="{6137438C-78B9-E743-D013-3CBE49DF14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7488" y="6032500"/>
            <a:ext cx="573087"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4249" name="Picture 9">
            <a:extLst>
              <a:ext uri="{FF2B5EF4-FFF2-40B4-BE49-F238E27FC236}">
                <a16:creationId xmlns:a16="http://schemas.microsoft.com/office/drawing/2014/main" id="{7BC0F471-6338-EDBF-8545-0B1097F542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5999163"/>
            <a:ext cx="6985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4250" name="Text Box 10">
            <a:extLst>
              <a:ext uri="{FF2B5EF4-FFF2-40B4-BE49-F238E27FC236}">
                <a16:creationId xmlns:a16="http://schemas.microsoft.com/office/drawing/2014/main" id="{58D20DF9-40DC-6FC5-A9DC-73358F211B98}"/>
              </a:ext>
            </a:extLst>
          </p:cNvPr>
          <p:cNvSpPr txBox="1">
            <a:spLocks noChangeArrowheads="1"/>
          </p:cNvSpPr>
          <p:nvPr/>
        </p:nvSpPr>
        <p:spPr bwMode="auto">
          <a:xfrm>
            <a:off x="609600" y="5334000"/>
            <a:ext cx="7354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400" b="0">
                <a:solidFill>
                  <a:srgbClr val="000000"/>
                </a:solidFill>
              </a:rPr>
              <a:t>Density effect on crown recession increases with age</a:t>
            </a:r>
          </a:p>
        </p:txBody>
      </p:sp>
      <p:sp>
        <p:nvSpPr>
          <p:cNvPr id="394251" name="AutoShape 11">
            <a:extLst>
              <a:ext uri="{FF2B5EF4-FFF2-40B4-BE49-F238E27FC236}">
                <a16:creationId xmlns:a16="http://schemas.microsoft.com/office/drawing/2014/main" id="{72590758-A94B-6F13-20BF-4BFD09FCEEB4}"/>
              </a:ext>
            </a:extLst>
          </p:cNvPr>
          <p:cNvSpPr>
            <a:spLocks noChangeArrowheads="1"/>
          </p:cNvSpPr>
          <p:nvPr/>
        </p:nvSpPr>
        <p:spPr bwMode="auto">
          <a:xfrm>
            <a:off x="3733800" y="6340475"/>
            <a:ext cx="542925" cy="136525"/>
          </a:xfrm>
          <a:prstGeom prst="rightArrow">
            <a:avLst>
              <a:gd name="adj1" fmla="val 50000"/>
              <a:gd name="adj2" fmla="val 99419"/>
            </a:avLst>
          </a:prstGeom>
          <a:solidFill>
            <a:srgbClr val="FF3300"/>
          </a:solidFill>
          <a:ln w="9525">
            <a:solidFill>
              <a:srgbClr val="00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4252" name="Text Box 12">
            <a:extLst>
              <a:ext uri="{FF2B5EF4-FFF2-40B4-BE49-F238E27FC236}">
                <a16:creationId xmlns:a16="http://schemas.microsoft.com/office/drawing/2014/main" id="{0B559ED3-5EBF-7018-A76B-E2232BDEEFA8}"/>
              </a:ext>
            </a:extLst>
          </p:cNvPr>
          <p:cNvSpPr txBox="1">
            <a:spLocks noChangeArrowheads="1"/>
          </p:cNvSpPr>
          <p:nvPr/>
        </p:nvSpPr>
        <p:spPr bwMode="auto">
          <a:xfrm>
            <a:off x="1981200" y="3352800"/>
            <a:ext cx="771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600"/>
              <a:t>5 year</a:t>
            </a:r>
          </a:p>
        </p:txBody>
      </p:sp>
      <p:sp>
        <p:nvSpPr>
          <p:cNvPr id="394253" name="Text Box 13">
            <a:extLst>
              <a:ext uri="{FF2B5EF4-FFF2-40B4-BE49-F238E27FC236}">
                <a16:creationId xmlns:a16="http://schemas.microsoft.com/office/drawing/2014/main" id="{F80B2750-F4F6-B1E0-A539-4B8620CC74F4}"/>
              </a:ext>
            </a:extLst>
          </p:cNvPr>
          <p:cNvSpPr txBox="1">
            <a:spLocks noChangeArrowheads="1"/>
          </p:cNvSpPr>
          <p:nvPr/>
        </p:nvSpPr>
        <p:spPr bwMode="auto">
          <a:xfrm>
            <a:off x="5641975" y="6461125"/>
            <a:ext cx="3502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0">
                <a:latin typeface="Comic Sans MS" panose="030F0702030302020204" pitchFamily="66" charset="0"/>
              </a:rPr>
              <a:t>Puettmann and Berger 2005</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a:extLst>
              <a:ext uri="{FF2B5EF4-FFF2-40B4-BE49-F238E27FC236}">
                <a16:creationId xmlns:a16="http://schemas.microsoft.com/office/drawing/2014/main" id="{16A55F40-623D-F4B6-2CCA-67514BD2268B}"/>
              </a:ext>
            </a:extLst>
          </p:cNvPr>
          <p:cNvSpPr>
            <a:spLocks noGrp="1" noChangeArrowheads="1"/>
          </p:cNvSpPr>
          <p:nvPr>
            <p:ph type="title"/>
          </p:nvPr>
        </p:nvSpPr>
        <p:spPr/>
        <p:txBody>
          <a:bodyPr/>
          <a:lstStyle/>
          <a:p>
            <a:r>
              <a:rPr lang="en-US" altLang="en-US"/>
              <a:t>Future plans</a:t>
            </a:r>
          </a:p>
        </p:txBody>
      </p:sp>
      <p:sp>
        <p:nvSpPr>
          <p:cNvPr id="436227" name="Rectangle 3">
            <a:extLst>
              <a:ext uri="{FF2B5EF4-FFF2-40B4-BE49-F238E27FC236}">
                <a16:creationId xmlns:a16="http://schemas.microsoft.com/office/drawing/2014/main" id="{D10CDFF6-EFFB-D139-260A-55AD6B51098B}"/>
              </a:ext>
            </a:extLst>
          </p:cNvPr>
          <p:cNvSpPr>
            <a:spLocks noGrp="1" noChangeArrowheads="1"/>
          </p:cNvSpPr>
          <p:nvPr>
            <p:ph type="body" idx="1"/>
          </p:nvPr>
        </p:nvSpPr>
        <p:spPr/>
        <p:txBody>
          <a:bodyPr/>
          <a:lstStyle/>
          <a:p>
            <a:r>
              <a:rPr lang="en-US" altLang="en-US"/>
              <a:t>Investigate vegetation dynamics, especially as related to wildlife habitat (w/ M. Betts)</a:t>
            </a:r>
          </a:p>
          <a:p>
            <a:endParaRPr lang="en-US" altLang="en-US"/>
          </a:p>
          <a:p>
            <a:r>
              <a:rPr lang="en-US" altLang="en-US"/>
              <a:t>Investigate tradeoffs between adaptability/resilience and productivity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Text Box 2">
            <a:extLst>
              <a:ext uri="{FF2B5EF4-FFF2-40B4-BE49-F238E27FC236}">
                <a16:creationId xmlns:a16="http://schemas.microsoft.com/office/drawing/2014/main" id="{CD960845-339E-4CD8-2C96-4237C82C4918}"/>
              </a:ext>
            </a:extLst>
          </p:cNvPr>
          <p:cNvSpPr txBox="1">
            <a:spLocks noChangeArrowheads="1"/>
          </p:cNvSpPr>
          <p:nvPr/>
        </p:nvSpPr>
        <p:spPr bwMode="auto">
          <a:xfrm>
            <a:off x="152400" y="3429000"/>
            <a:ext cx="2743200" cy="2471738"/>
          </a:xfrm>
          <a:prstGeom prst="rect">
            <a:avLst/>
          </a:prstGeom>
          <a:solidFill>
            <a:srgbClr val="E6FE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800">
                <a:solidFill>
                  <a:srgbClr val="000000"/>
                </a:solidFill>
                <a:effectLst>
                  <a:outerShdw blurRad="38100" dist="38100" dir="2700000" algn="tl">
                    <a:srgbClr val="FFFFFF"/>
                  </a:outerShdw>
                </a:effectLst>
              </a:rPr>
              <a:t>Increased redundancy in ecosystem functions:</a:t>
            </a:r>
            <a:r>
              <a:rPr lang="en-US" altLang="en-US" sz="3600">
                <a:solidFill>
                  <a:srgbClr val="FF9900"/>
                </a:solidFill>
                <a:effectLst>
                  <a:outerShdw blurRad="38100" dist="38100" dir="2700000" algn="tl">
                    <a:srgbClr val="000000"/>
                  </a:outerShdw>
                </a:effectLst>
              </a:rPr>
              <a:t> </a:t>
            </a:r>
          </a:p>
          <a:p>
            <a:pPr eaLnBrk="1" hangingPunct="1"/>
            <a:r>
              <a:rPr lang="en-US" altLang="en-US" sz="3600">
                <a:solidFill>
                  <a:srgbClr val="FF9900"/>
                </a:solidFill>
                <a:effectLst>
                  <a:outerShdw blurRad="38100" dist="38100" dir="2700000" algn="tl">
                    <a:srgbClr val="000000"/>
                  </a:outerShdw>
                </a:effectLst>
              </a:rPr>
              <a:t>N-fixation</a:t>
            </a:r>
            <a:endParaRPr lang="en-US" altLang="en-US">
              <a:solidFill>
                <a:srgbClr val="00FFCC"/>
              </a:solidFill>
              <a:effectLst>
                <a:outerShdw blurRad="38100" dist="38100" dir="2700000" algn="tl">
                  <a:srgbClr val="000000"/>
                </a:outerShdw>
              </a:effectLst>
            </a:endParaRPr>
          </a:p>
        </p:txBody>
      </p:sp>
      <p:graphicFrame>
        <p:nvGraphicFramePr>
          <p:cNvPr id="402435" name="Object 3">
            <a:extLst>
              <a:ext uri="{FF2B5EF4-FFF2-40B4-BE49-F238E27FC236}">
                <a16:creationId xmlns:a16="http://schemas.microsoft.com/office/drawing/2014/main" id="{A366A056-9713-E9FF-7120-95B27DAFF499}"/>
              </a:ext>
            </a:extLst>
          </p:cNvPr>
          <p:cNvGraphicFramePr>
            <a:graphicFrameLocks noChangeAspect="1"/>
          </p:cNvGraphicFramePr>
          <p:nvPr/>
        </p:nvGraphicFramePr>
        <p:xfrm>
          <a:off x="3200400" y="0"/>
          <a:ext cx="5943600" cy="6477000"/>
        </p:xfrm>
        <a:graphic>
          <a:graphicData uri="http://schemas.openxmlformats.org/presentationml/2006/ole">
            <mc:AlternateContent xmlns:mc="http://schemas.openxmlformats.org/markup-compatibility/2006">
              <mc:Choice xmlns:v="urn:schemas-microsoft-com:vml" Requires="v">
                <p:oleObj name="SPW 11.0 Graph" r:id="rId3" imgW="6869880" imgH="8698680" progId="SigmaPlotGraphicObject.10">
                  <p:embed/>
                </p:oleObj>
              </mc:Choice>
              <mc:Fallback>
                <p:oleObj name="SPW 11.0 Graph" r:id="rId3" imgW="6869880" imgH="8698680" progId="SigmaPlotGraphicObject.10">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0"/>
                        <a:ext cx="5943600" cy="64770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2436" name="Text Box 4">
            <a:extLst>
              <a:ext uri="{FF2B5EF4-FFF2-40B4-BE49-F238E27FC236}">
                <a16:creationId xmlns:a16="http://schemas.microsoft.com/office/drawing/2014/main" id="{58AF7123-3806-F2AB-EAE8-26E1E6B33F46}"/>
              </a:ext>
            </a:extLst>
          </p:cNvPr>
          <p:cNvSpPr txBox="1">
            <a:spLocks noChangeArrowheads="1"/>
          </p:cNvSpPr>
          <p:nvPr/>
        </p:nvSpPr>
        <p:spPr bwMode="auto">
          <a:xfrm>
            <a:off x="4443413" y="6172200"/>
            <a:ext cx="4167187" cy="57943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   </a:t>
            </a:r>
            <a:r>
              <a:rPr lang="en-US" altLang="en-US" sz="1800"/>
              <a:t>C     HD     MD   VD120 VD80 VD40</a:t>
            </a:r>
          </a:p>
        </p:txBody>
      </p:sp>
      <p:sp>
        <p:nvSpPr>
          <p:cNvPr id="402437" name="Text Box 5">
            <a:extLst>
              <a:ext uri="{FF2B5EF4-FFF2-40B4-BE49-F238E27FC236}">
                <a16:creationId xmlns:a16="http://schemas.microsoft.com/office/drawing/2014/main" id="{673EEB21-B3AB-2BB9-A87D-D0AE76B700F6}"/>
              </a:ext>
            </a:extLst>
          </p:cNvPr>
          <p:cNvSpPr txBox="1">
            <a:spLocks noChangeArrowheads="1"/>
          </p:cNvSpPr>
          <p:nvPr/>
        </p:nvSpPr>
        <p:spPr bwMode="auto">
          <a:xfrm>
            <a:off x="60325" y="320675"/>
            <a:ext cx="23034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 Resilience</a:t>
            </a:r>
          </a:p>
        </p:txBody>
      </p:sp>
      <p:pic>
        <p:nvPicPr>
          <p:cNvPr id="402438" name="Picture 6">
            <a:extLst>
              <a:ext uri="{FF2B5EF4-FFF2-40B4-BE49-F238E27FC236}">
                <a16:creationId xmlns:a16="http://schemas.microsoft.com/office/drawing/2014/main" id="{6D6F3676-E4D5-2DB8-76E3-02EFEF07ED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895350"/>
            <a:ext cx="2971800" cy="2228850"/>
          </a:xfrm>
          <a:prstGeom prst="rect">
            <a:avLst/>
          </a:prstGeom>
          <a:noFill/>
          <a:extLst>
            <a:ext uri="{909E8E84-426E-40DD-AFC4-6F175D3DCCD1}">
              <a14:hiddenFill xmlns:a14="http://schemas.microsoft.com/office/drawing/2010/main">
                <a:solidFill>
                  <a:srgbClr val="FFFFFF"/>
                </a:solidFill>
              </a14:hiddenFill>
            </a:ext>
          </a:extLst>
        </p:spPr>
      </p:pic>
      <p:sp>
        <p:nvSpPr>
          <p:cNvPr id="402439" name="Text Box 7">
            <a:extLst>
              <a:ext uri="{FF2B5EF4-FFF2-40B4-BE49-F238E27FC236}">
                <a16:creationId xmlns:a16="http://schemas.microsoft.com/office/drawing/2014/main" id="{C22E6931-7896-99AC-89C8-C60AC331CC7D}"/>
              </a:ext>
            </a:extLst>
          </p:cNvPr>
          <p:cNvSpPr txBox="1">
            <a:spLocks noChangeArrowheads="1"/>
          </p:cNvSpPr>
          <p:nvPr/>
        </p:nvSpPr>
        <p:spPr bwMode="auto">
          <a:xfrm>
            <a:off x="76200" y="2819400"/>
            <a:ext cx="1460500" cy="3365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a:effectLst>
                  <a:outerShdw blurRad="38100" dist="38100" dir="2700000" algn="tl">
                    <a:srgbClr val="000000"/>
                  </a:outerShdw>
                </a:effectLst>
              </a:rPr>
              <a:t>S. McDougall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a:extLst>
              <a:ext uri="{FF2B5EF4-FFF2-40B4-BE49-F238E27FC236}">
                <a16:creationId xmlns:a16="http://schemas.microsoft.com/office/drawing/2014/main" id="{EC60F5B6-BD35-BEFA-3718-F7AA691B635B}"/>
              </a:ext>
            </a:extLst>
          </p:cNvPr>
          <p:cNvSpPr>
            <a:spLocks noGrp="1" noChangeArrowheads="1"/>
          </p:cNvSpPr>
          <p:nvPr>
            <p:ph type="title"/>
          </p:nvPr>
        </p:nvSpPr>
        <p:spPr>
          <a:xfrm>
            <a:off x="457200" y="-304800"/>
            <a:ext cx="8229600" cy="1139825"/>
          </a:xfrm>
        </p:spPr>
        <p:txBody>
          <a:bodyPr/>
          <a:lstStyle/>
          <a:p>
            <a:r>
              <a:rPr lang="en-US" altLang="en-US"/>
              <a:t>N-fixing species by site</a:t>
            </a:r>
          </a:p>
        </p:txBody>
      </p:sp>
      <p:graphicFrame>
        <p:nvGraphicFramePr>
          <p:cNvPr id="404483" name="Object 3">
            <a:extLst>
              <a:ext uri="{FF2B5EF4-FFF2-40B4-BE49-F238E27FC236}">
                <a16:creationId xmlns:a16="http://schemas.microsoft.com/office/drawing/2014/main" id="{D280FE0C-9528-D365-FF27-21327C769298}"/>
              </a:ext>
            </a:extLst>
          </p:cNvPr>
          <p:cNvGraphicFramePr>
            <a:graphicFrameLocks noChangeAspect="1"/>
          </p:cNvGraphicFramePr>
          <p:nvPr>
            <p:ph idx="1"/>
          </p:nvPr>
        </p:nvGraphicFramePr>
        <p:xfrm>
          <a:off x="2636838" y="838200"/>
          <a:ext cx="6278562" cy="4483100"/>
        </p:xfrm>
        <a:graphic>
          <a:graphicData uri="http://schemas.openxmlformats.org/presentationml/2006/ole">
            <mc:AlternateContent xmlns:mc="http://schemas.openxmlformats.org/markup-compatibility/2006">
              <mc:Choice xmlns:v="urn:schemas-microsoft-com:vml" Requires="v">
                <p:oleObj name="SPW 11.0 Graph" r:id="rId2" imgW="9056880" imgH="6468120" progId="SigmaPlotGraphicObject.10">
                  <p:embed/>
                </p:oleObj>
              </mc:Choice>
              <mc:Fallback>
                <p:oleObj name="SPW 11.0 Graph" r:id="rId2" imgW="9056880" imgH="6468120" progId="SigmaPlotGraphicObject.10">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838" y="838200"/>
                        <a:ext cx="6278562" cy="4483100"/>
                      </a:xfrm>
                      <a:prstGeom prst="rect">
                        <a:avLst/>
                      </a:prstGeom>
                      <a:solidFill>
                        <a:schemeClr val="bg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4484" name="Text Box 4">
            <a:extLst>
              <a:ext uri="{FF2B5EF4-FFF2-40B4-BE49-F238E27FC236}">
                <a16:creationId xmlns:a16="http://schemas.microsoft.com/office/drawing/2014/main" id="{7E2A8457-9A63-3E23-E99E-C9F44A5FEBA6}"/>
              </a:ext>
            </a:extLst>
          </p:cNvPr>
          <p:cNvSpPr txBox="1">
            <a:spLocks noChangeArrowheads="1"/>
          </p:cNvSpPr>
          <p:nvPr/>
        </p:nvSpPr>
        <p:spPr bwMode="auto">
          <a:xfrm>
            <a:off x="3719513" y="5187950"/>
            <a:ext cx="4708525" cy="57943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   </a:t>
            </a:r>
            <a:r>
              <a:rPr lang="en-US" altLang="en-US" sz="2000"/>
              <a:t>C      HD      MD   VD120 VD80 VD40</a:t>
            </a:r>
          </a:p>
        </p:txBody>
      </p:sp>
      <p:sp>
        <p:nvSpPr>
          <p:cNvPr id="404485" name="Text Box 5">
            <a:extLst>
              <a:ext uri="{FF2B5EF4-FFF2-40B4-BE49-F238E27FC236}">
                <a16:creationId xmlns:a16="http://schemas.microsoft.com/office/drawing/2014/main" id="{7BF440C1-2752-6EDA-5F3B-20581999DB82}"/>
              </a:ext>
            </a:extLst>
          </p:cNvPr>
          <p:cNvSpPr txBox="1">
            <a:spLocks noChangeArrowheads="1"/>
          </p:cNvSpPr>
          <p:nvPr/>
        </p:nvSpPr>
        <p:spPr bwMode="auto">
          <a:xfrm>
            <a:off x="288925" y="5791200"/>
            <a:ext cx="4262438" cy="1066800"/>
          </a:xfrm>
          <a:prstGeom prst="rect">
            <a:avLst/>
          </a:prstGeom>
          <a:solidFill>
            <a:srgbClr val="E6FE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Varies by </a:t>
            </a:r>
          </a:p>
          <a:p>
            <a:r>
              <a:rPr lang="en-US" altLang="en-US">
                <a:solidFill>
                  <a:srgbClr val="000000"/>
                </a:solidFill>
              </a:rPr>
              <a:t>Site/initial conditions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a:extLst>
              <a:ext uri="{FF2B5EF4-FFF2-40B4-BE49-F238E27FC236}">
                <a16:creationId xmlns:a16="http://schemas.microsoft.com/office/drawing/2014/main" id="{9E72B898-FC1D-9FE1-402B-CCBB2A5422F4}"/>
              </a:ext>
            </a:extLst>
          </p:cNvPr>
          <p:cNvSpPr>
            <a:spLocks noGrp="1" noChangeArrowheads="1"/>
          </p:cNvSpPr>
          <p:nvPr>
            <p:ph type="title"/>
          </p:nvPr>
        </p:nvSpPr>
        <p:spPr/>
        <p:txBody>
          <a:bodyPr/>
          <a:lstStyle/>
          <a:p>
            <a:r>
              <a:rPr lang="en-US" altLang="en-US"/>
              <a:t>Conclusions</a:t>
            </a:r>
          </a:p>
        </p:txBody>
      </p:sp>
      <p:sp>
        <p:nvSpPr>
          <p:cNvPr id="419843" name="Rectangle 3">
            <a:extLst>
              <a:ext uri="{FF2B5EF4-FFF2-40B4-BE49-F238E27FC236}">
                <a16:creationId xmlns:a16="http://schemas.microsoft.com/office/drawing/2014/main" id="{53360399-4A3F-D9AE-1E92-A3DFE75C49CB}"/>
              </a:ext>
            </a:extLst>
          </p:cNvPr>
          <p:cNvSpPr>
            <a:spLocks noGrp="1" noChangeArrowheads="1"/>
          </p:cNvSpPr>
          <p:nvPr>
            <p:ph type="body" idx="1"/>
          </p:nvPr>
        </p:nvSpPr>
        <p:spPr/>
        <p:txBody>
          <a:bodyPr/>
          <a:lstStyle/>
          <a:p>
            <a:pPr>
              <a:lnSpc>
                <a:spcPct val="90000"/>
              </a:lnSpc>
            </a:pPr>
            <a:r>
              <a:rPr lang="en-US" altLang="en-US"/>
              <a:t>Different components have different response patterns and/or dynamics</a:t>
            </a:r>
          </a:p>
          <a:p>
            <a:pPr>
              <a:lnSpc>
                <a:spcPct val="90000"/>
              </a:lnSpc>
            </a:pPr>
            <a:r>
              <a:rPr lang="en-US" altLang="en-US"/>
              <a:t>Spatial scale of interest is important</a:t>
            </a:r>
          </a:p>
          <a:p>
            <a:pPr>
              <a:lnSpc>
                <a:spcPct val="90000"/>
              </a:lnSpc>
            </a:pPr>
            <a:r>
              <a:rPr lang="en-US" altLang="en-US"/>
              <a:t>jImportance of initial conditions in determining responses</a:t>
            </a:r>
          </a:p>
          <a:p>
            <a:pPr>
              <a:lnSpc>
                <a:spcPct val="90000"/>
              </a:lnSpc>
            </a:pPr>
            <a:r>
              <a:rPr lang="en-US" altLang="en-US"/>
              <a:t>Repeated entries strengthen desirable and undesirable trends</a:t>
            </a:r>
          </a:p>
          <a:p>
            <a:pPr lvl="1">
              <a:lnSpc>
                <a:spcPct val="90000"/>
              </a:lnSpc>
            </a:pPr>
            <a:endParaRPr lang="en-US" altLang="en-US"/>
          </a:p>
          <a:p>
            <a:pPr lvl="1">
              <a:lnSpc>
                <a:spcPct val="90000"/>
              </a:lnSpc>
            </a:pPr>
            <a:endParaRPr lang="en-US"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0" name="Picture 2">
            <a:extLst>
              <a:ext uri="{FF2B5EF4-FFF2-40B4-BE49-F238E27FC236}">
                <a16:creationId xmlns:a16="http://schemas.microsoft.com/office/drawing/2014/main" id="{5A4A2E27-BFF6-9996-CFF1-91B41886D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0200"/>
            <a:ext cx="5638800" cy="3413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7251" name="Text Box 3">
            <a:extLst>
              <a:ext uri="{FF2B5EF4-FFF2-40B4-BE49-F238E27FC236}">
                <a16:creationId xmlns:a16="http://schemas.microsoft.com/office/drawing/2014/main" id="{D3D34271-34F2-928D-27FD-5DD671B7F534}"/>
              </a:ext>
            </a:extLst>
          </p:cNvPr>
          <p:cNvSpPr txBox="1">
            <a:spLocks noChangeArrowheads="1"/>
          </p:cNvSpPr>
          <p:nvPr/>
        </p:nvSpPr>
        <p:spPr bwMode="auto">
          <a:xfrm>
            <a:off x="1538288" y="0"/>
            <a:ext cx="698182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a:solidFill>
                  <a:srgbClr val="000000"/>
                </a:solidFill>
                <a:latin typeface="Comic Sans MS" panose="030F0702030302020204" pitchFamily="66" charset="0"/>
              </a:rPr>
              <a:t>Thank you for your attention</a:t>
            </a:r>
            <a:r>
              <a:rPr lang="en-US" altLang="en-US">
                <a:latin typeface="Comic Sans MS" panose="030F0702030302020204" pitchFamily="66" charset="0"/>
              </a:rPr>
              <a:t> </a:t>
            </a:r>
          </a:p>
          <a:p>
            <a:pPr eaLnBrk="1" hangingPunct="1"/>
            <a:endParaRPr lang="en-US" altLang="en-US">
              <a:latin typeface="Comic Sans MS" panose="030F0702030302020204" pitchFamily="66" charset="0"/>
            </a:endParaRPr>
          </a:p>
          <a:p>
            <a:pPr eaLnBrk="1" hangingPunct="1"/>
            <a:r>
              <a:rPr lang="en-US" altLang="en-US">
                <a:solidFill>
                  <a:srgbClr val="000000"/>
                </a:solidFill>
                <a:latin typeface="Comic Sans MS" panose="030F0702030302020204" pitchFamily="66" charset="0"/>
              </a:rPr>
              <a:t>Questions and comments ?</a:t>
            </a:r>
          </a:p>
        </p:txBody>
      </p:sp>
      <p:sp>
        <p:nvSpPr>
          <p:cNvPr id="437252" name="Rectangle 4">
            <a:extLst>
              <a:ext uri="{FF2B5EF4-FFF2-40B4-BE49-F238E27FC236}">
                <a16:creationId xmlns:a16="http://schemas.microsoft.com/office/drawing/2014/main" id="{42B974A7-DBB4-6E0B-F3EC-7651695FEB4F}"/>
              </a:ext>
            </a:extLst>
          </p:cNvPr>
          <p:cNvSpPr>
            <a:spLocks noChangeArrowheads="1"/>
          </p:cNvSpPr>
          <p:nvPr/>
        </p:nvSpPr>
        <p:spPr bwMode="auto">
          <a:xfrm>
            <a:off x="76200" y="6292850"/>
            <a:ext cx="586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800" b="0">
                <a:latin typeface="Times New Roman" panose="02020603050405020304" pitchFamily="18" charset="0"/>
              </a:rPr>
              <a:t>Photocredit:</a:t>
            </a:r>
          </a:p>
          <a:p>
            <a:pPr eaLnBrk="1" hangingPunct="1"/>
            <a:r>
              <a:rPr lang="en-US" altLang="en-US" sz="1800" b="0">
                <a:latin typeface="Times New Roman" panose="02020603050405020304" pitchFamily="18" charset="0"/>
              </a:rPr>
              <a:t>USFS, USDI, OHS, D. Coates, A. Blum</a:t>
            </a:r>
          </a:p>
        </p:txBody>
      </p:sp>
      <p:sp>
        <p:nvSpPr>
          <p:cNvPr id="437253" name="Text Box 5">
            <a:extLst>
              <a:ext uri="{FF2B5EF4-FFF2-40B4-BE49-F238E27FC236}">
                <a16:creationId xmlns:a16="http://schemas.microsoft.com/office/drawing/2014/main" id="{BE22CD2F-98D0-3BD8-AFC6-6570095FDAF2}"/>
              </a:ext>
            </a:extLst>
          </p:cNvPr>
          <p:cNvSpPr txBox="1">
            <a:spLocks noChangeArrowheads="1"/>
          </p:cNvSpPr>
          <p:nvPr/>
        </p:nvSpPr>
        <p:spPr bwMode="auto">
          <a:xfrm>
            <a:off x="212725" y="5151438"/>
            <a:ext cx="8626475" cy="1554162"/>
          </a:xfrm>
          <a:prstGeom prst="rect">
            <a:avLst/>
          </a:prstGeom>
          <a:solidFill>
            <a:srgbClr val="E6FE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solidFill>
                  <a:srgbClr val="000000"/>
                </a:solidFill>
              </a:rPr>
              <a:t>Thanks to all cooperators, site coordinators, field crews, and fellow researchers</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Line 2">
            <a:extLst>
              <a:ext uri="{FF2B5EF4-FFF2-40B4-BE49-F238E27FC236}">
                <a16:creationId xmlns:a16="http://schemas.microsoft.com/office/drawing/2014/main" id="{27F22360-1DFA-C9DB-903C-B4AD7975D775}"/>
              </a:ext>
            </a:extLst>
          </p:cNvPr>
          <p:cNvSpPr>
            <a:spLocks noChangeShapeType="1"/>
          </p:cNvSpPr>
          <p:nvPr/>
        </p:nvSpPr>
        <p:spPr bwMode="auto">
          <a:xfrm>
            <a:off x="0" y="685800"/>
            <a:ext cx="731520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97315" name="Text Box 3">
            <a:extLst>
              <a:ext uri="{FF2B5EF4-FFF2-40B4-BE49-F238E27FC236}">
                <a16:creationId xmlns:a16="http://schemas.microsoft.com/office/drawing/2014/main" id="{C58D473C-63B1-E77B-C58D-E85FA0C588FA}"/>
              </a:ext>
            </a:extLst>
          </p:cNvPr>
          <p:cNvSpPr txBox="1">
            <a:spLocks noChangeArrowheads="1"/>
          </p:cNvSpPr>
          <p:nvPr/>
        </p:nvSpPr>
        <p:spPr bwMode="auto">
          <a:xfrm>
            <a:off x="0" y="44450"/>
            <a:ext cx="175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3600" b="0">
                <a:solidFill>
                  <a:srgbClr val="000000"/>
                </a:solidFill>
              </a:rPr>
              <a:t>FORBS</a:t>
            </a:r>
          </a:p>
        </p:txBody>
      </p:sp>
      <p:pic>
        <p:nvPicPr>
          <p:cNvPr id="397316" name="Picture 4">
            <a:extLst>
              <a:ext uri="{FF2B5EF4-FFF2-40B4-BE49-F238E27FC236}">
                <a16:creationId xmlns:a16="http://schemas.microsoft.com/office/drawing/2014/main" id="{8B50CC96-C37F-236D-9A7F-F769FBBE5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52400"/>
            <a:ext cx="1598613" cy="243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397317" name="Object 5">
            <a:extLst>
              <a:ext uri="{FF2B5EF4-FFF2-40B4-BE49-F238E27FC236}">
                <a16:creationId xmlns:a16="http://schemas.microsoft.com/office/drawing/2014/main" id="{445222EF-47C2-5FE2-CE9C-A5D966546DFF}"/>
              </a:ext>
            </a:extLst>
          </p:cNvPr>
          <p:cNvGraphicFramePr>
            <a:graphicFrameLocks noChangeAspect="1"/>
          </p:cNvGraphicFramePr>
          <p:nvPr/>
        </p:nvGraphicFramePr>
        <p:xfrm>
          <a:off x="457200" y="1447800"/>
          <a:ext cx="6629400" cy="3875088"/>
        </p:xfrm>
        <a:graphic>
          <a:graphicData uri="http://schemas.openxmlformats.org/presentationml/2006/ole">
            <mc:AlternateContent xmlns:mc="http://schemas.openxmlformats.org/markup-compatibility/2006">
              <mc:Choice xmlns:v="urn:schemas-microsoft-com:vml" Requires="v">
                <p:oleObj name="Chart" r:id="rId3" imgW="3695588" imgH="1905020" progId="Excel.Chart.8">
                  <p:embed/>
                </p:oleObj>
              </mc:Choice>
              <mc:Fallback>
                <p:oleObj name="Chart" r:id="rId3" imgW="3695588" imgH="1905020" progId="Excel.Char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47800"/>
                        <a:ext cx="6629400" cy="387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7318" name="Text Box 6">
            <a:extLst>
              <a:ext uri="{FF2B5EF4-FFF2-40B4-BE49-F238E27FC236}">
                <a16:creationId xmlns:a16="http://schemas.microsoft.com/office/drawing/2014/main" id="{73889DAD-F82D-BF90-6C87-1B92A7039601}"/>
              </a:ext>
            </a:extLst>
          </p:cNvPr>
          <p:cNvSpPr txBox="1">
            <a:spLocks noChangeArrowheads="1"/>
          </p:cNvSpPr>
          <p:nvPr/>
        </p:nvSpPr>
        <p:spPr bwMode="auto">
          <a:xfrm>
            <a:off x="152400" y="819150"/>
            <a:ext cx="1447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b="0"/>
              <a:t>Astoria</a:t>
            </a:r>
          </a:p>
        </p:txBody>
      </p:sp>
      <p:sp>
        <p:nvSpPr>
          <p:cNvPr id="397319" name="Text Box 7">
            <a:extLst>
              <a:ext uri="{FF2B5EF4-FFF2-40B4-BE49-F238E27FC236}">
                <a16:creationId xmlns:a16="http://schemas.microsoft.com/office/drawing/2014/main" id="{84D32849-600D-7EB0-06C6-5768F6F195F6}"/>
              </a:ext>
            </a:extLst>
          </p:cNvPr>
          <p:cNvSpPr txBox="1">
            <a:spLocks noChangeArrowheads="1"/>
          </p:cNvSpPr>
          <p:nvPr/>
        </p:nvSpPr>
        <p:spPr bwMode="auto">
          <a:xfrm>
            <a:off x="2971800" y="914400"/>
            <a:ext cx="318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800">
                <a:solidFill>
                  <a:srgbClr val="FF3300"/>
                </a:solidFill>
              </a:rPr>
              <a:t>!</a:t>
            </a:r>
            <a:r>
              <a:rPr lang="en-US" altLang="en-US" sz="1800"/>
              <a:t> </a:t>
            </a:r>
            <a:r>
              <a:rPr lang="en-US" altLang="en-US" sz="1800">
                <a:solidFill>
                  <a:srgbClr val="000000"/>
                </a:solidFill>
              </a:rPr>
              <a:t>no density*age interaction</a:t>
            </a:r>
          </a:p>
        </p:txBody>
      </p:sp>
      <p:sp>
        <p:nvSpPr>
          <p:cNvPr id="397320" name="Text Box 8">
            <a:extLst>
              <a:ext uri="{FF2B5EF4-FFF2-40B4-BE49-F238E27FC236}">
                <a16:creationId xmlns:a16="http://schemas.microsoft.com/office/drawing/2014/main" id="{F4BEF416-8B76-707F-889E-74D7286FEB93}"/>
              </a:ext>
            </a:extLst>
          </p:cNvPr>
          <p:cNvSpPr txBox="1">
            <a:spLocks noChangeArrowheads="1"/>
          </p:cNvSpPr>
          <p:nvPr/>
        </p:nvSpPr>
        <p:spPr bwMode="auto">
          <a:xfrm>
            <a:off x="5641975" y="6461125"/>
            <a:ext cx="3502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0">
                <a:latin typeface="Comic Sans MS" panose="030F0702030302020204" pitchFamily="66" charset="0"/>
              </a:rPr>
              <a:t>Puettmann and Berger 2005</a:t>
            </a:r>
          </a:p>
        </p:txBody>
      </p:sp>
      <p:pic>
        <p:nvPicPr>
          <p:cNvPr id="397321" name="Picture 9">
            <a:extLst>
              <a:ext uri="{FF2B5EF4-FFF2-40B4-BE49-F238E27FC236}">
                <a16:creationId xmlns:a16="http://schemas.microsoft.com/office/drawing/2014/main" id="{565B7E82-BCA5-7124-0798-24107BB3DC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57200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322" name="Picture 10">
            <a:extLst>
              <a:ext uri="{FF2B5EF4-FFF2-40B4-BE49-F238E27FC236}">
                <a16:creationId xmlns:a16="http://schemas.microsoft.com/office/drawing/2014/main" id="{3C5E441C-A118-E30C-D838-66C8A03ADB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800600"/>
            <a:ext cx="2486025"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a:extLst>
              <a:ext uri="{FF2B5EF4-FFF2-40B4-BE49-F238E27FC236}">
                <a16:creationId xmlns:a16="http://schemas.microsoft.com/office/drawing/2014/main" id="{A87BB1A4-E37C-9F38-B10C-E55CC6E20E51}"/>
              </a:ext>
            </a:extLst>
          </p:cNvPr>
          <p:cNvSpPr>
            <a:spLocks noChangeArrowheads="1"/>
          </p:cNvSpPr>
          <p:nvPr/>
        </p:nvSpPr>
        <p:spPr bwMode="auto">
          <a:xfrm>
            <a:off x="0" y="1814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398339" name="Object 3">
            <a:extLst>
              <a:ext uri="{FF2B5EF4-FFF2-40B4-BE49-F238E27FC236}">
                <a16:creationId xmlns:a16="http://schemas.microsoft.com/office/drawing/2014/main" id="{6612CCE6-DDD4-E4B9-7C23-4D2C6C074D26}"/>
              </a:ext>
            </a:extLst>
          </p:cNvPr>
          <p:cNvGraphicFramePr>
            <a:graphicFrameLocks noChangeAspect="1"/>
          </p:cNvGraphicFramePr>
          <p:nvPr/>
        </p:nvGraphicFramePr>
        <p:xfrm>
          <a:off x="4724400" y="2590800"/>
          <a:ext cx="4200525" cy="3048000"/>
        </p:xfrm>
        <a:graphic>
          <a:graphicData uri="http://schemas.openxmlformats.org/presentationml/2006/ole">
            <mc:AlternateContent xmlns:mc="http://schemas.openxmlformats.org/markup-compatibility/2006">
              <mc:Choice xmlns:v="urn:schemas-microsoft-com:vml" Requires="v">
                <p:oleObj name="SPW 6.0 Graph" r:id="rId3" imgW="5572080" imgH="4255560" progId="SigmaPlotGraphicObject.4">
                  <p:embed/>
                </p:oleObj>
              </mc:Choice>
              <mc:Fallback>
                <p:oleObj name="SPW 6.0 Graph" r:id="rId3" imgW="5572080" imgH="4255560" progId="SigmaPlotGraphicObject.4">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590800"/>
                        <a:ext cx="42005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8340" name="Rectangle 4">
            <a:extLst>
              <a:ext uri="{FF2B5EF4-FFF2-40B4-BE49-F238E27FC236}">
                <a16:creationId xmlns:a16="http://schemas.microsoft.com/office/drawing/2014/main" id="{D6DDAD8D-0F32-4F5D-7886-94F04A6C322D}"/>
              </a:ext>
            </a:extLst>
          </p:cNvPr>
          <p:cNvSpPr>
            <a:spLocks noChangeArrowheads="1"/>
          </p:cNvSpPr>
          <p:nvPr/>
        </p:nvSpPr>
        <p:spPr bwMode="auto">
          <a:xfrm>
            <a:off x="0" y="1809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398341" name="Object 5">
            <a:extLst>
              <a:ext uri="{FF2B5EF4-FFF2-40B4-BE49-F238E27FC236}">
                <a16:creationId xmlns:a16="http://schemas.microsoft.com/office/drawing/2014/main" id="{DDDC7D08-7568-B8E6-1551-92FBB2C78383}"/>
              </a:ext>
            </a:extLst>
          </p:cNvPr>
          <p:cNvGraphicFramePr>
            <a:graphicFrameLocks noChangeAspect="1"/>
          </p:cNvGraphicFramePr>
          <p:nvPr/>
        </p:nvGraphicFramePr>
        <p:xfrm>
          <a:off x="381000" y="2590800"/>
          <a:ext cx="4038600" cy="3043238"/>
        </p:xfrm>
        <a:graphic>
          <a:graphicData uri="http://schemas.openxmlformats.org/presentationml/2006/ole">
            <mc:AlternateContent xmlns:mc="http://schemas.openxmlformats.org/markup-compatibility/2006">
              <mc:Choice xmlns:v="urn:schemas-microsoft-com:vml" Requires="v">
                <p:oleObj name="SPW 6.0 Graph" r:id="rId5" imgW="5535720" imgH="4237200" progId="SigmaPlotGraphicObject.4">
                  <p:embed/>
                </p:oleObj>
              </mc:Choice>
              <mc:Fallback>
                <p:oleObj name="SPW 6.0 Graph" r:id="rId5" imgW="5535720" imgH="4237200" progId="SigmaPlotGraphicObjec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590800"/>
                        <a:ext cx="4038600" cy="3043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8342" name="Text Box 6">
            <a:extLst>
              <a:ext uri="{FF2B5EF4-FFF2-40B4-BE49-F238E27FC236}">
                <a16:creationId xmlns:a16="http://schemas.microsoft.com/office/drawing/2014/main" id="{4803E5BC-DF9E-AB26-5ED9-A73DB372B2DC}"/>
              </a:ext>
            </a:extLst>
          </p:cNvPr>
          <p:cNvSpPr txBox="1">
            <a:spLocks noChangeArrowheads="1"/>
          </p:cNvSpPr>
          <p:nvPr/>
        </p:nvSpPr>
        <p:spPr bwMode="auto">
          <a:xfrm>
            <a:off x="1371600" y="1905000"/>
            <a:ext cx="24177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0">
                <a:solidFill>
                  <a:srgbClr val="000000"/>
                </a:solidFill>
                <a:latin typeface="Comic Sans MS" panose="030F0702030302020204" pitchFamily="66" charset="0"/>
              </a:rPr>
              <a:t>Invasives*</a:t>
            </a:r>
          </a:p>
        </p:txBody>
      </p:sp>
      <p:sp>
        <p:nvSpPr>
          <p:cNvPr id="398343" name="Text Box 7">
            <a:extLst>
              <a:ext uri="{FF2B5EF4-FFF2-40B4-BE49-F238E27FC236}">
                <a16:creationId xmlns:a16="http://schemas.microsoft.com/office/drawing/2014/main" id="{2418E95C-EED7-77DB-48BF-8ED251867780}"/>
              </a:ext>
            </a:extLst>
          </p:cNvPr>
          <p:cNvSpPr txBox="1">
            <a:spLocks noChangeArrowheads="1"/>
          </p:cNvSpPr>
          <p:nvPr/>
        </p:nvSpPr>
        <p:spPr bwMode="auto">
          <a:xfrm>
            <a:off x="5241925" y="1881188"/>
            <a:ext cx="2403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0">
                <a:solidFill>
                  <a:srgbClr val="000000"/>
                </a:solidFill>
                <a:latin typeface="Comic Sans MS" panose="030F0702030302020204" pitchFamily="66" charset="0"/>
              </a:rPr>
              <a:t>Residuals*</a:t>
            </a:r>
          </a:p>
        </p:txBody>
      </p:sp>
      <p:sp>
        <p:nvSpPr>
          <p:cNvPr id="398344" name="Text Box 8">
            <a:extLst>
              <a:ext uri="{FF2B5EF4-FFF2-40B4-BE49-F238E27FC236}">
                <a16:creationId xmlns:a16="http://schemas.microsoft.com/office/drawing/2014/main" id="{9CECAB19-8A3E-5082-3173-4B123191171E}"/>
              </a:ext>
            </a:extLst>
          </p:cNvPr>
          <p:cNvSpPr txBox="1">
            <a:spLocks noChangeArrowheads="1"/>
          </p:cNvSpPr>
          <p:nvPr/>
        </p:nvSpPr>
        <p:spPr bwMode="auto">
          <a:xfrm>
            <a:off x="381000" y="5992813"/>
            <a:ext cx="4864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latin typeface="Comic Sans MS" panose="030F0702030302020204" pitchFamily="66" charset="0"/>
              </a:rPr>
              <a:t>* as defined by Halpern (1989)</a:t>
            </a:r>
          </a:p>
        </p:txBody>
      </p:sp>
      <p:sp>
        <p:nvSpPr>
          <p:cNvPr id="398345" name="Text Box 9">
            <a:extLst>
              <a:ext uri="{FF2B5EF4-FFF2-40B4-BE49-F238E27FC236}">
                <a16:creationId xmlns:a16="http://schemas.microsoft.com/office/drawing/2014/main" id="{8C9C22F0-2FC0-F899-9A0E-B71493AC47BE}"/>
              </a:ext>
            </a:extLst>
          </p:cNvPr>
          <p:cNvSpPr txBox="1">
            <a:spLocks noChangeArrowheads="1"/>
          </p:cNvSpPr>
          <p:nvPr/>
        </p:nvSpPr>
        <p:spPr bwMode="auto">
          <a:xfrm>
            <a:off x="762000" y="228600"/>
            <a:ext cx="50149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a:solidFill>
                  <a:srgbClr val="000000"/>
                </a:solidFill>
                <a:latin typeface="Comic Sans MS" panose="030F0702030302020204" pitchFamily="66" charset="0"/>
              </a:rPr>
              <a:t>Species composition</a:t>
            </a:r>
          </a:p>
        </p:txBody>
      </p:sp>
      <p:sp>
        <p:nvSpPr>
          <p:cNvPr id="398346" name="Text Box 10">
            <a:extLst>
              <a:ext uri="{FF2B5EF4-FFF2-40B4-BE49-F238E27FC236}">
                <a16:creationId xmlns:a16="http://schemas.microsoft.com/office/drawing/2014/main" id="{53B1CCD8-EBE9-3166-5FB4-40296BF81872}"/>
              </a:ext>
            </a:extLst>
          </p:cNvPr>
          <p:cNvSpPr txBox="1">
            <a:spLocks noChangeArrowheads="1"/>
          </p:cNvSpPr>
          <p:nvPr/>
        </p:nvSpPr>
        <p:spPr bwMode="auto">
          <a:xfrm>
            <a:off x="5641975" y="6484938"/>
            <a:ext cx="3167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0">
                <a:latin typeface="Comic Sans MS" panose="030F0702030302020204" pitchFamily="66" charset="0"/>
              </a:rPr>
              <a:t>Puettmann and Berger 2005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a:extLst>
              <a:ext uri="{FF2B5EF4-FFF2-40B4-BE49-F238E27FC236}">
                <a16:creationId xmlns:a16="http://schemas.microsoft.com/office/drawing/2014/main" id="{39C6015D-C274-80CD-C88F-968CAD68F761}"/>
              </a:ext>
            </a:extLst>
          </p:cNvPr>
          <p:cNvSpPr>
            <a:spLocks noGrp="1" noChangeArrowheads="1"/>
          </p:cNvSpPr>
          <p:nvPr>
            <p:ph type="title"/>
          </p:nvPr>
        </p:nvSpPr>
        <p:spPr/>
        <p:txBody>
          <a:bodyPr/>
          <a:lstStyle/>
          <a:p>
            <a:r>
              <a:rPr lang="en-US" altLang="en-US"/>
              <a:t>Thinning responses</a:t>
            </a:r>
          </a:p>
        </p:txBody>
      </p:sp>
      <p:grpSp>
        <p:nvGrpSpPr>
          <p:cNvPr id="428045" name="Group 13">
            <a:extLst>
              <a:ext uri="{FF2B5EF4-FFF2-40B4-BE49-F238E27FC236}">
                <a16:creationId xmlns:a16="http://schemas.microsoft.com/office/drawing/2014/main" id="{EB20F1DA-0ACC-8541-556B-2DBAA3B85CB1}"/>
              </a:ext>
            </a:extLst>
          </p:cNvPr>
          <p:cNvGrpSpPr>
            <a:grpSpLocks/>
          </p:cNvGrpSpPr>
          <p:nvPr/>
        </p:nvGrpSpPr>
        <p:grpSpPr bwMode="auto">
          <a:xfrm>
            <a:off x="1600200" y="1752600"/>
            <a:ext cx="4343400" cy="4343400"/>
            <a:chOff x="1104" y="1344"/>
            <a:chExt cx="2736" cy="2736"/>
          </a:xfrm>
        </p:grpSpPr>
        <p:sp>
          <p:nvSpPr>
            <p:cNvPr id="428046" name="Rectangle 14">
              <a:extLst>
                <a:ext uri="{FF2B5EF4-FFF2-40B4-BE49-F238E27FC236}">
                  <a16:creationId xmlns:a16="http://schemas.microsoft.com/office/drawing/2014/main" id="{994B94B4-9229-59C8-148C-790F2760A5C3}"/>
                </a:ext>
              </a:extLst>
            </p:cNvPr>
            <p:cNvSpPr>
              <a:spLocks noChangeArrowheads="1"/>
            </p:cNvSpPr>
            <p:nvPr/>
          </p:nvSpPr>
          <p:spPr bwMode="auto">
            <a:xfrm>
              <a:off x="1104" y="1344"/>
              <a:ext cx="2736" cy="2736"/>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b="0">
                <a:solidFill>
                  <a:srgbClr val="FFFFCC"/>
                </a:solidFill>
                <a:latin typeface="Times New Roman" panose="02020603050405020304" pitchFamily="18" charset="0"/>
              </a:endParaRPr>
            </a:p>
          </p:txBody>
        </p:sp>
        <p:pic>
          <p:nvPicPr>
            <p:cNvPr id="428047" name="Picture 15">
              <a:extLst>
                <a:ext uri="{FF2B5EF4-FFF2-40B4-BE49-F238E27FC236}">
                  <a16:creationId xmlns:a16="http://schemas.microsoft.com/office/drawing/2014/main" id="{2BB1746F-69F3-6E8E-54CE-0363C6EEC5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 y="2928"/>
              <a:ext cx="1344" cy="918"/>
            </a:xfrm>
            <a:prstGeom prst="rect">
              <a:avLst/>
            </a:prstGeom>
            <a:solidFill>
              <a:srgbClr val="DDDDDD"/>
            </a:solidFill>
            <a:ln w="9525">
              <a:solidFill>
                <a:schemeClr val="tx1"/>
              </a:solidFill>
              <a:miter lim="800000"/>
              <a:headEnd/>
              <a:tailEnd/>
            </a:ln>
          </p:spPr>
        </p:pic>
      </p:grpSp>
      <p:pic>
        <p:nvPicPr>
          <p:cNvPr id="428048" name="Picture 16">
            <a:extLst>
              <a:ext uri="{FF2B5EF4-FFF2-40B4-BE49-F238E27FC236}">
                <a16:creationId xmlns:a16="http://schemas.microsoft.com/office/drawing/2014/main" id="{FEC37938-253A-ED85-D69F-59B61EA37B29}"/>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886200"/>
            <a:ext cx="1209675"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28049" name="Picture 17">
            <a:extLst>
              <a:ext uri="{FF2B5EF4-FFF2-40B4-BE49-F238E27FC236}">
                <a16:creationId xmlns:a16="http://schemas.microsoft.com/office/drawing/2014/main" id="{8E013880-E5D5-BBB3-6121-BD96AB5FE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057400"/>
            <a:ext cx="1790700" cy="1619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28050" name="Picture 18">
            <a:extLst>
              <a:ext uri="{FF2B5EF4-FFF2-40B4-BE49-F238E27FC236}">
                <a16:creationId xmlns:a16="http://schemas.microsoft.com/office/drawing/2014/main" id="{3D8CC96D-DCB0-93B8-6CB5-3C4EFA843EDA}"/>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057400"/>
            <a:ext cx="1209675" cy="190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00" name="Rectangle 4">
            <a:extLst>
              <a:ext uri="{FF2B5EF4-FFF2-40B4-BE49-F238E27FC236}">
                <a16:creationId xmlns:a16="http://schemas.microsoft.com/office/drawing/2014/main" id="{8C652075-1EA4-1E5A-A118-1CD8E2575CCB}"/>
              </a:ext>
            </a:extLst>
          </p:cNvPr>
          <p:cNvSpPr>
            <a:spLocks noGrp="1" noChangeArrowheads="1"/>
          </p:cNvSpPr>
          <p:nvPr>
            <p:ph type="title"/>
          </p:nvPr>
        </p:nvSpPr>
        <p:spPr>
          <a:xfrm>
            <a:off x="457200" y="-228600"/>
            <a:ext cx="8229600" cy="1139825"/>
          </a:xfrm>
        </p:spPr>
        <p:txBody>
          <a:bodyPr/>
          <a:lstStyle/>
          <a:p>
            <a:r>
              <a:rPr lang="en-US" altLang="en-US"/>
              <a:t>Overstory tree density</a:t>
            </a:r>
          </a:p>
        </p:txBody>
      </p:sp>
      <p:graphicFrame>
        <p:nvGraphicFramePr>
          <p:cNvPr id="311299" name="Object 3">
            <a:extLst>
              <a:ext uri="{FF2B5EF4-FFF2-40B4-BE49-F238E27FC236}">
                <a16:creationId xmlns:a16="http://schemas.microsoft.com/office/drawing/2014/main" id="{D9AB2BFE-FB2A-0487-9BB6-E6F1F2A58F8D}"/>
              </a:ext>
            </a:extLst>
          </p:cNvPr>
          <p:cNvGraphicFramePr>
            <a:graphicFrameLocks noChangeAspect="1"/>
          </p:cNvGraphicFramePr>
          <p:nvPr>
            <p:ph sz="half" idx="1"/>
          </p:nvPr>
        </p:nvGraphicFramePr>
        <p:xfrm>
          <a:off x="4343400" y="696913"/>
          <a:ext cx="4495800" cy="4103687"/>
        </p:xfrm>
        <a:graphic>
          <a:graphicData uri="http://schemas.openxmlformats.org/presentationml/2006/ole">
            <mc:AlternateContent xmlns:mc="http://schemas.openxmlformats.org/markup-compatibility/2006">
              <mc:Choice xmlns:v="urn:schemas-microsoft-com:vml" Requires="v">
                <p:oleObj name="SPW 10.0 Graph" r:id="rId2" imgW="6301080" imgH="5751360" progId="SigmaPlotGraphicObject.9">
                  <p:embed/>
                </p:oleObj>
              </mc:Choice>
              <mc:Fallback>
                <p:oleObj name="SPW 10.0 Graph" r:id="rId2" imgW="6301080" imgH="5751360" progId="SigmaPlotGraphicObject.9">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696913"/>
                        <a:ext cx="4495800" cy="4103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1305" name="Text Box 9">
            <a:extLst>
              <a:ext uri="{FF2B5EF4-FFF2-40B4-BE49-F238E27FC236}">
                <a16:creationId xmlns:a16="http://schemas.microsoft.com/office/drawing/2014/main" id="{41E8B73E-E406-71CC-71B9-AD2A125C7BCF}"/>
              </a:ext>
            </a:extLst>
          </p:cNvPr>
          <p:cNvSpPr txBox="1">
            <a:spLocks noChangeArrowheads="1"/>
          </p:cNvSpPr>
          <p:nvPr/>
        </p:nvSpPr>
        <p:spPr bwMode="auto">
          <a:xfrm>
            <a:off x="3200400" y="3810000"/>
            <a:ext cx="5208588"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4"/>
            <a:r>
              <a:rPr lang="en-US" altLang="en-US" sz="3600">
                <a:solidFill>
                  <a:srgbClr val="000000"/>
                </a:solidFill>
              </a:rPr>
              <a:t>  </a:t>
            </a:r>
            <a:r>
              <a:rPr lang="en-US" altLang="en-US" sz="2000">
                <a:solidFill>
                  <a:srgbClr val="000000"/>
                </a:solidFill>
              </a:rPr>
              <a:t>1       3      5                   10</a:t>
            </a:r>
          </a:p>
          <a:p>
            <a:r>
              <a:rPr lang="en-US" altLang="en-US" sz="2800">
                <a:solidFill>
                  <a:srgbClr val="000000"/>
                </a:solidFill>
              </a:rPr>
              <a:t> 		               </a:t>
            </a:r>
            <a:r>
              <a:rPr lang="en-US" altLang="en-US" sz="2400">
                <a:solidFill>
                  <a:srgbClr val="000000"/>
                </a:solidFill>
              </a:rPr>
              <a:t>Year</a:t>
            </a:r>
          </a:p>
          <a:p>
            <a:endParaRPr lang="en-US" altLang="en-US" sz="2800"/>
          </a:p>
        </p:txBody>
      </p:sp>
      <p:sp>
        <p:nvSpPr>
          <p:cNvPr id="311306" name="Text Box 10">
            <a:extLst>
              <a:ext uri="{FF2B5EF4-FFF2-40B4-BE49-F238E27FC236}">
                <a16:creationId xmlns:a16="http://schemas.microsoft.com/office/drawing/2014/main" id="{AF76EBE0-D32E-68B7-D660-FFDF188F28D3}"/>
              </a:ext>
            </a:extLst>
          </p:cNvPr>
          <p:cNvSpPr txBox="1">
            <a:spLocks noChangeArrowheads="1"/>
          </p:cNvSpPr>
          <p:nvPr/>
        </p:nvSpPr>
        <p:spPr bwMode="auto">
          <a:xfrm>
            <a:off x="231775" y="4724400"/>
            <a:ext cx="7997825" cy="1800225"/>
          </a:xfrm>
          <a:prstGeom prst="rect">
            <a:avLst/>
          </a:prstGeom>
          <a:solidFill>
            <a:srgbClr val="E6FE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rPr>
              <a:t>Mortality </a:t>
            </a:r>
          </a:p>
          <a:p>
            <a:r>
              <a:rPr lang="en-US" altLang="en-US" sz="2800">
                <a:solidFill>
                  <a:srgbClr val="000000"/>
                </a:solidFill>
              </a:rPr>
              <a:t>  - mostly density related (D-fir, chinkapin and </a:t>
            </a:r>
          </a:p>
          <a:p>
            <a:r>
              <a:rPr lang="en-US" altLang="en-US" sz="2800">
                <a:solidFill>
                  <a:srgbClr val="000000"/>
                </a:solidFill>
              </a:rPr>
              <a:t>	hardwoods in controls)</a:t>
            </a:r>
          </a:p>
          <a:p>
            <a:r>
              <a:rPr lang="en-US" altLang="en-US" sz="2800">
                <a:solidFill>
                  <a:srgbClr val="000000"/>
                </a:solidFill>
              </a:rPr>
              <a:t>Minor mortality in thinning treatments</a:t>
            </a:r>
          </a:p>
        </p:txBody>
      </p:sp>
      <p:sp>
        <p:nvSpPr>
          <p:cNvPr id="311307" name="Text Box 11">
            <a:extLst>
              <a:ext uri="{FF2B5EF4-FFF2-40B4-BE49-F238E27FC236}">
                <a16:creationId xmlns:a16="http://schemas.microsoft.com/office/drawing/2014/main" id="{420BBE65-19AD-77FA-066B-7F269CC66CEA}"/>
              </a:ext>
            </a:extLst>
          </p:cNvPr>
          <p:cNvSpPr txBox="1">
            <a:spLocks noChangeArrowheads="1"/>
          </p:cNvSpPr>
          <p:nvPr/>
        </p:nvSpPr>
        <p:spPr bwMode="auto">
          <a:xfrm>
            <a:off x="7118350" y="6491288"/>
            <a:ext cx="2101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0"/>
              <a:t>Ares et al., in prep.</a:t>
            </a:r>
          </a:p>
        </p:txBody>
      </p:sp>
      <p:pic>
        <p:nvPicPr>
          <p:cNvPr id="311308" name="Picture 12">
            <a:extLst>
              <a:ext uri="{FF2B5EF4-FFF2-40B4-BE49-F238E27FC236}">
                <a16:creationId xmlns:a16="http://schemas.microsoft.com/office/drawing/2014/main" id="{3CC7E500-CC75-825C-EEEC-BD9F62E40D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66800"/>
            <a:ext cx="3976688" cy="2982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084" name="Object 4">
            <a:extLst>
              <a:ext uri="{FF2B5EF4-FFF2-40B4-BE49-F238E27FC236}">
                <a16:creationId xmlns:a16="http://schemas.microsoft.com/office/drawing/2014/main" id="{7121C274-4CFC-F4D6-EA6E-9A9C7D1E69C9}"/>
              </a:ext>
            </a:extLst>
          </p:cNvPr>
          <p:cNvGraphicFramePr>
            <a:graphicFrameLocks noChangeAspect="1"/>
          </p:cNvGraphicFramePr>
          <p:nvPr>
            <p:ph idx="1"/>
          </p:nvPr>
        </p:nvGraphicFramePr>
        <p:xfrm>
          <a:off x="2590800" y="1905000"/>
          <a:ext cx="6202363" cy="3938588"/>
        </p:xfrm>
        <a:graphic>
          <a:graphicData uri="http://schemas.openxmlformats.org/presentationml/2006/ole">
            <mc:AlternateContent xmlns:mc="http://schemas.openxmlformats.org/markup-compatibility/2006">
              <mc:Choice xmlns:v="urn:schemas-microsoft-com:vml" Requires="v">
                <p:oleObj name="SPW 11.0 Graph" r:id="rId2" imgW="6204960" imgH="3940920" progId="SigmaPlotGraphicObject.10">
                  <p:embed/>
                </p:oleObj>
              </mc:Choice>
              <mc:Fallback>
                <p:oleObj name="SPW 11.0 Graph" r:id="rId2" imgW="6204960" imgH="3940920" progId="SigmaPlotGraphicObject.10">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905000"/>
                        <a:ext cx="6202363" cy="3938588"/>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30087" name="Object 7">
            <a:extLst>
              <a:ext uri="{FF2B5EF4-FFF2-40B4-BE49-F238E27FC236}">
                <a16:creationId xmlns:a16="http://schemas.microsoft.com/office/drawing/2014/main" id="{2A43412B-AF16-73B0-DF94-8DE796A7E57E}"/>
              </a:ext>
            </a:extLst>
          </p:cNvPr>
          <p:cNvGraphicFramePr>
            <a:graphicFrameLocks noChangeAspect="1"/>
          </p:cNvGraphicFramePr>
          <p:nvPr>
            <p:ph type="title"/>
          </p:nvPr>
        </p:nvGraphicFramePr>
        <p:xfrm>
          <a:off x="152400" y="325438"/>
          <a:ext cx="2511425" cy="1884362"/>
        </p:xfrm>
        <a:graphic>
          <a:graphicData uri="http://schemas.openxmlformats.org/presentationml/2006/ole">
            <mc:AlternateContent xmlns:mc="http://schemas.openxmlformats.org/markup-compatibility/2006">
              <mc:Choice xmlns:v="urn:schemas-microsoft-com:vml" Requires="v">
                <p:oleObj name="Photo Editor Photo" r:id="rId4" imgW="15238095" imgH="11428571" progId="MSPhotoEd.3">
                  <p:embed/>
                </p:oleObj>
              </mc:Choice>
              <mc:Fallback>
                <p:oleObj name="Photo Editor Photo" r:id="rId4" imgW="15238095" imgH="11428571" progId="MSPhotoEd.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25438"/>
                        <a:ext cx="2511425" cy="188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088" name="Text Box 8">
            <a:extLst>
              <a:ext uri="{FF2B5EF4-FFF2-40B4-BE49-F238E27FC236}">
                <a16:creationId xmlns:a16="http://schemas.microsoft.com/office/drawing/2014/main" id="{CFCBD48C-D70B-4558-50F3-2253D70EE7C7}"/>
              </a:ext>
            </a:extLst>
          </p:cNvPr>
          <p:cNvSpPr txBox="1">
            <a:spLocks noChangeArrowheads="1"/>
          </p:cNvSpPr>
          <p:nvPr/>
        </p:nvSpPr>
        <p:spPr bwMode="auto">
          <a:xfrm>
            <a:off x="133350" y="6172200"/>
            <a:ext cx="3829050" cy="579438"/>
          </a:xfrm>
          <a:prstGeom prst="rect">
            <a:avLst/>
          </a:prstGeom>
          <a:solidFill>
            <a:srgbClr val="E6FE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 2% increase/year</a:t>
            </a:r>
          </a:p>
        </p:txBody>
      </p:sp>
      <p:sp>
        <p:nvSpPr>
          <p:cNvPr id="430089" name="Text Box 9">
            <a:extLst>
              <a:ext uri="{FF2B5EF4-FFF2-40B4-BE49-F238E27FC236}">
                <a16:creationId xmlns:a16="http://schemas.microsoft.com/office/drawing/2014/main" id="{DBF5BBBC-9832-A226-30C0-E8A04BDE3960}"/>
              </a:ext>
            </a:extLst>
          </p:cNvPr>
          <p:cNvSpPr txBox="1">
            <a:spLocks noChangeArrowheads="1"/>
          </p:cNvSpPr>
          <p:nvPr/>
        </p:nvSpPr>
        <p:spPr bwMode="auto">
          <a:xfrm>
            <a:off x="3794125" y="473075"/>
            <a:ext cx="32972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Overstory cover</a:t>
            </a:r>
          </a:p>
        </p:txBody>
      </p:sp>
      <p:sp>
        <p:nvSpPr>
          <p:cNvPr id="430090" name="Text Box 10">
            <a:extLst>
              <a:ext uri="{FF2B5EF4-FFF2-40B4-BE49-F238E27FC236}">
                <a16:creationId xmlns:a16="http://schemas.microsoft.com/office/drawing/2014/main" id="{573C1DB7-D06F-78B7-7164-6ABBB4C54A49}"/>
              </a:ext>
            </a:extLst>
          </p:cNvPr>
          <p:cNvSpPr txBox="1">
            <a:spLocks noChangeArrowheads="1"/>
          </p:cNvSpPr>
          <p:nvPr/>
        </p:nvSpPr>
        <p:spPr bwMode="auto">
          <a:xfrm>
            <a:off x="7118350" y="6491288"/>
            <a:ext cx="2101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0"/>
              <a:t>Ares et al., in prep.</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a:extLst>
              <a:ext uri="{FF2B5EF4-FFF2-40B4-BE49-F238E27FC236}">
                <a16:creationId xmlns:a16="http://schemas.microsoft.com/office/drawing/2014/main" id="{63EDFEE3-9985-D443-9627-CC45211F1FE6}"/>
              </a:ext>
            </a:extLst>
          </p:cNvPr>
          <p:cNvSpPr>
            <a:spLocks noChangeArrowheads="1"/>
          </p:cNvSpPr>
          <p:nvPr/>
        </p:nvSpPr>
        <p:spPr bwMode="auto">
          <a:xfrm>
            <a:off x="76200" y="1600200"/>
            <a:ext cx="8991600" cy="48768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3600" b="0">
              <a:latin typeface="Comic Sans MS" panose="030F0702030302020204" pitchFamily="66" charset="0"/>
            </a:endParaRPr>
          </a:p>
        </p:txBody>
      </p:sp>
      <p:grpSp>
        <p:nvGrpSpPr>
          <p:cNvPr id="391171" name="Group 3">
            <a:extLst>
              <a:ext uri="{FF2B5EF4-FFF2-40B4-BE49-F238E27FC236}">
                <a16:creationId xmlns:a16="http://schemas.microsoft.com/office/drawing/2014/main" id="{C42F727D-3877-3472-4B7F-E4A98767E774}"/>
              </a:ext>
            </a:extLst>
          </p:cNvPr>
          <p:cNvGrpSpPr>
            <a:grpSpLocks/>
          </p:cNvGrpSpPr>
          <p:nvPr/>
        </p:nvGrpSpPr>
        <p:grpSpPr bwMode="auto">
          <a:xfrm>
            <a:off x="8077200" y="1752600"/>
            <a:ext cx="609600" cy="3657600"/>
            <a:chOff x="5088" y="1008"/>
            <a:chExt cx="384" cy="2304"/>
          </a:xfrm>
        </p:grpSpPr>
        <p:sp>
          <p:nvSpPr>
            <p:cNvPr id="391172" name="AutoShape 4">
              <a:extLst>
                <a:ext uri="{FF2B5EF4-FFF2-40B4-BE49-F238E27FC236}">
                  <a16:creationId xmlns:a16="http://schemas.microsoft.com/office/drawing/2014/main" id="{5A8A5602-16A6-64CC-3009-CFC726BBBF8E}"/>
                </a:ext>
              </a:extLst>
            </p:cNvPr>
            <p:cNvSpPr>
              <a:spLocks noChangeArrowheads="1"/>
            </p:cNvSpPr>
            <p:nvPr/>
          </p:nvSpPr>
          <p:spPr bwMode="auto">
            <a:xfrm>
              <a:off x="5088" y="1008"/>
              <a:ext cx="384" cy="1680"/>
            </a:xfrm>
            <a:prstGeom prst="triangle">
              <a:avLst>
                <a:gd name="adj" fmla="val 50000"/>
              </a:avLst>
            </a:prstGeom>
            <a:solidFill>
              <a:srgbClr val="009900"/>
            </a:solidFill>
            <a:ln w="11176">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1173" name="Rectangle 5">
              <a:extLst>
                <a:ext uri="{FF2B5EF4-FFF2-40B4-BE49-F238E27FC236}">
                  <a16:creationId xmlns:a16="http://schemas.microsoft.com/office/drawing/2014/main" id="{5111794B-B17C-59B5-A759-D5E67442BB82}"/>
                </a:ext>
              </a:extLst>
            </p:cNvPr>
            <p:cNvSpPr>
              <a:spLocks noChangeArrowheads="1"/>
            </p:cNvSpPr>
            <p:nvPr/>
          </p:nvSpPr>
          <p:spPr bwMode="auto">
            <a:xfrm>
              <a:off x="5232" y="2688"/>
              <a:ext cx="96" cy="624"/>
            </a:xfrm>
            <a:prstGeom prst="rect">
              <a:avLst/>
            </a:prstGeom>
            <a:solidFill>
              <a:srgbClr val="993300"/>
            </a:solidFill>
            <a:ln w="11176">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91174" name="Group 6">
            <a:extLst>
              <a:ext uri="{FF2B5EF4-FFF2-40B4-BE49-F238E27FC236}">
                <a16:creationId xmlns:a16="http://schemas.microsoft.com/office/drawing/2014/main" id="{62008AB5-3CB5-C138-E354-4E5BD9EA64F1}"/>
              </a:ext>
            </a:extLst>
          </p:cNvPr>
          <p:cNvGrpSpPr>
            <a:grpSpLocks/>
          </p:cNvGrpSpPr>
          <p:nvPr/>
        </p:nvGrpSpPr>
        <p:grpSpPr bwMode="auto">
          <a:xfrm>
            <a:off x="7391400" y="1752600"/>
            <a:ext cx="609600" cy="3657600"/>
            <a:chOff x="4656" y="1008"/>
            <a:chExt cx="384" cy="2304"/>
          </a:xfrm>
        </p:grpSpPr>
        <p:sp>
          <p:nvSpPr>
            <p:cNvPr id="391175" name="AutoShape 7">
              <a:extLst>
                <a:ext uri="{FF2B5EF4-FFF2-40B4-BE49-F238E27FC236}">
                  <a16:creationId xmlns:a16="http://schemas.microsoft.com/office/drawing/2014/main" id="{B32F092F-E6F8-DC75-F27C-0F16B90E7623}"/>
                </a:ext>
              </a:extLst>
            </p:cNvPr>
            <p:cNvSpPr>
              <a:spLocks noChangeArrowheads="1"/>
            </p:cNvSpPr>
            <p:nvPr/>
          </p:nvSpPr>
          <p:spPr bwMode="auto">
            <a:xfrm>
              <a:off x="4656" y="1008"/>
              <a:ext cx="384" cy="1680"/>
            </a:xfrm>
            <a:prstGeom prst="triangle">
              <a:avLst>
                <a:gd name="adj" fmla="val 50000"/>
              </a:avLst>
            </a:prstGeom>
            <a:solidFill>
              <a:srgbClr val="009900"/>
            </a:solidFill>
            <a:ln w="11176">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1176" name="Rectangle 8">
              <a:extLst>
                <a:ext uri="{FF2B5EF4-FFF2-40B4-BE49-F238E27FC236}">
                  <a16:creationId xmlns:a16="http://schemas.microsoft.com/office/drawing/2014/main" id="{9A9A77D2-A284-6D24-E9A9-DA851027F751}"/>
                </a:ext>
              </a:extLst>
            </p:cNvPr>
            <p:cNvSpPr>
              <a:spLocks noChangeArrowheads="1"/>
            </p:cNvSpPr>
            <p:nvPr/>
          </p:nvSpPr>
          <p:spPr bwMode="auto">
            <a:xfrm>
              <a:off x="4800" y="2688"/>
              <a:ext cx="96" cy="624"/>
            </a:xfrm>
            <a:prstGeom prst="rect">
              <a:avLst/>
            </a:prstGeom>
            <a:solidFill>
              <a:srgbClr val="993300"/>
            </a:solidFill>
            <a:ln w="11176">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91177" name="Group 9">
            <a:extLst>
              <a:ext uri="{FF2B5EF4-FFF2-40B4-BE49-F238E27FC236}">
                <a16:creationId xmlns:a16="http://schemas.microsoft.com/office/drawing/2014/main" id="{0C0D055C-5DF3-3DD5-4C27-CD3770C9F4D4}"/>
              </a:ext>
            </a:extLst>
          </p:cNvPr>
          <p:cNvGrpSpPr>
            <a:grpSpLocks/>
          </p:cNvGrpSpPr>
          <p:nvPr/>
        </p:nvGrpSpPr>
        <p:grpSpPr bwMode="auto">
          <a:xfrm>
            <a:off x="4800600" y="1752600"/>
            <a:ext cx="914400" cy="3657600"/>
            <a:chOff x="2880" y="1008"/>
            <a:chExt cx="576" cy="2304"/>
          </a:xfrm>
        </p:grpSpPr>
        <p:sp>
          <p:nvSpPr>
            <p:cNvPr id="391178" name="AutoShape 10">
              <a:extLst>
                <a:ext uri="{FF2B5EF4-FFF2-40B4-BE49-F238E27FC236}">
                  <a16:creationId xmlns:a16="http://schemas.microsoft.com/office/drawing/2014/main" id="{DFBCAC15-93F5-F273-8E43-18FFE9AD5631}"/>
                </a:ext>
              </a:extLst>
            </p:cNvPr>
            <p:cNvSpPr>
              <a:spLocks noChangeArrowheads="1"/>
            </p:cNvSpPr>
            <p:nvPr/>
          </p:nvSpPr>
          <p:spPr bwMode="auto">
            <a:xfrm>
              <a:off x="2880" y="1008"/>
              <a:ext cx="576" cy="672"/>
            </a:xfrm>
            <a:prstGeom prst="triangle">
              <a:avLst>
                <a:gd name="adj" fmla="val 50000"/>
              </a:avLst>
            </a:prstGeom>
            <a:solidFill>
              <a:srgbClr val="009900"/>
            </a:solidFill>
            <a:ln w="11176">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1179" name="Rectangle 11">
              <a:extLst>
                <a:ext uri="{FF2B5EF4-FFF2-40B4-BE49-F238E27FC236}">
                  <a16:creationId xmlns:a16="http://schemas.microsoft.com/office/drawing/2014/main" id="{7E9D5EAD-9867-8FBC-EAC8-297C9203870D}"/>
                </a:ext>
              </a:extLst>
            </p:cNvPr>
            <p:cNvSpPr>
              <a:spLocks noChangeArrowheads="1"/>
            </p:cNvSpPr>
            <p:nvPr/>
          </p:nvSpPr>
          <p:spPr bwMode="auto">
            <a:xfrm>
              <a:off x="3120" y="1680"/>
              <a:ext cx="96" cy="1632"/>
            </a:xfrm>
            <a:prstGeom prst="rect">
              <a:avLst/>
            </a:prstGeom>
            <a:solidFill>
              <a:srgbClr val="993300"/>
            </a:solidFill>
            <a:ln w="11176">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91180" name="Group 12">
            <a:extLst>
              <a:ext uri="{FF2B5EF4-FFF2-40B4-BE49-F238E27FC236}">
                <a16:creationId xmlns:a16="http://schemas.microsoft.com/office/drawing/2014/main" id="{EA304AA5-4EC8-2E52-A6E3-0FDA01C1C693}"/>
              </a:ext>
            </a:extLst>
          </p:cNvPr>
          <p:cNvGrpSpPr>
            <a:grpSpLocks/>
          </p:cNvGrpSpPr>
          <p:nvPr/>
        </p:nvGrpSpPr>
        <p:grpSpPr bwMode="auto">
          <a:xfrm>
            <a:off x="1066800" y="1752600"/>
            <a:ext cx="914400" cy="3657600"/>
            <a:chOff x="672" y="1008"/>
            <a:chExt cx="576" cy="2304"/>
          </a:xfrm>
        </p:grpSpPr>
        <p:sp>
          <p:nvSpPr>
            <p:cNvPr id="391181" name="AutoShape 13">
              <a:extLst>
                <a:ext uri="{FF2B5EF4-FFF2-40B4-BE49-F238E27FC236}">
                  <a16:creationId xmlns:a16="http://schemas.microsoft.com/office/drawing/2014/main" id="{4B4074AB-92DD-BE36-B10E-BF03A1B70A1C}"/>
                </a:ext>
              </a:extLst>
            </p:cNvPr>
            <p:cNvSpPr>
              <a:spLocks noChangeArrowheads="1"/>
            </p:cNvSpPr>
            <p:nvPr/>
          </p:nvSpPr>
          <p:spPr bwMode="auto">
            <a:xfrm>
              <a:off x="672" y="1008"/>
              <a:ext cx="576" cy="672"/>
            </a:xfrm>
            <a:prstGeom prst="triangle">
              <a:avLst>
                <a:gd name="adj" fmla="val 50000"/>
              </a:avLst>
            </a:prstGeom>
            <a:solidFill>
              <a:srgbClr val="009900"/>
            </a:solidFill>
            <a:ln w="11176">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1182" name="Rectangle 14">
              <a:extLst>
                <a:ext uri="{FF2B5EF4-FFF2-40B4-BE49-F238E27FC236}">
                  <a16:creationId xmlns:a16="http://schemas.microsoft.com/office/drawing/2014/main" id="{DF04F7BB-3A0E-C000-5D78-5BFFE4CE7746}"/>
                </a:ext>
              </a:extLst>
            </p:cNvPr>
            <p:cNvSpPr>
              <a:spLocks noChangeArrowheads="1"/>
            </p:cNvSpPr>
            <p:nvPr/>
          </p:nvSpPr>
          <p:spPr bwMode="auto">
            <a:xfrm>
              <a:off x="912" y="1680"/>
              <a:ext cx="96" cy="1632"/>
            </a:xfrm>
            <a:prstGeom prst="rect">
              <a:avLst/>
            </a:prstGeom>
            <a:solidFill>
              <a:srgbClr val="993300"/>
            </a:solidFill>
            <a:ln w="11176">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91183" name="Group 15">
            <a:extLst>
              <a:ext uri="{FF2B5EF4-FFF2-40B4-BE49-F238E27FC236}">
                <a16:creationId xmlns:a16="http://schemas.microsoft.com/office/drawing/2014/main" id="{457CD81D-3DD4-09B7-69CB-70E163AA9968}"/>
              </a:ext>
            </a:extLst>
          </p:cNvPr>
          <p:cNvGrpSpPr>
            <a:grpSpLocks/>
          </p:cNvGrpSpPr>
          <p:nvPr/>
        </p:nvGrpSpPr>
        <p:grpSpPr bwMode="auto">
          <a:xfrm>
            <a:off x="1981200" y="1752600"/>
            <a:ext cx="914400" cy="3657600"/>
            <a:chOff x="1248" y="1008"/>
            <a:chExt cx="576" cy="2304"/>
          </a:xfrm>
        </p:grpSpPr>
        <p:sp>
          <p:nvSpPr>
            <p:cNvPr id="391184" name="AutoShape 16">
              <a:extLst>
                <a:ext uri="{FF2B5EF4-FFF2-40B4-BE49-F238E27FC236}">
                  <a16:creationId xmlns:a16="http://schemas.microsoft.com/office/drawing/2014/main" id="{513C75CB-7284-467D-9291-20E1AC3F723C}"/>
                </a:ext>
              </a:extLst>
            </p:cNvPr>
            <p:cNvSpPr>
              <a:spLocks noChangeArrowheads="1"/>
            </p:cNvSpPr>
            <p:nvPr/>
          </p:nvSpPr>
          <p:spPr bwMode="auto">
            <a:xfrm>
              <a:off x="1248" y="1008"/>
              <a:ext cx="576" cy="672"/>
            </a:xfrm>
            <a:prstGeom prst="triangle">
              <a:avLst>
                <a:gd name="adj" fmla="val 50000"/>
              </a:avLst>
            </a:prstGeom>
            <a:solidFill>
              <a:srgbClr val="009900"/>
            </a:solidFill>
            <a:ln w="11176">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1185" name="Rectangle 17">
              <a:extLst>
                <a:ext uri="{FF2B5EF4-FFF2-40B4-BE49-F238E27FC236}">
                  <a16:creationId xmlns:a16="http://schemas.microsoft.com/office/drawing/2014/main" id="{16232B26-D212-9A6E-661D-B3850AE3A0A0}"/>
                </a:ext>
              </a:extLst>
            </p:cNvPr>
            <p:cNvSpPr>
              <a:spLocks noChangeArrowheads="1"/>
            </p:cNvSpPr>
            <p:nvPr/>
          </p:nvSpPr>
          <p:spPr bwMode="auto">
            <a:xfrm>
              <a:off x="1488" y="1680"/>
              <a:ext cx="96" cy="1632"/>
            </a:xfrm>
            <a:prstGeom prst="rect">
              <a:avLst/>
            </a:prstGeom>
            <a:solidFill>
              <a:srgbClr val="993300"/>
            </a:solidFill>
            <a:ln w="11176">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91186" name="Group 18">
            <a:extLst>
              <a:ext uri="{FF2B5EF4-FFF2-40B4-BE49-F238E27FC236}">
                <a16:creationId xmlns:a16="http://schemas.microsoft.com/office/drawing/2014/main" id="{BF293F12-5974-F8A2-587E-A428339DC878}"/>
              </a:ext>
            </a:extLst>
          </p:cNvPr>
          <p:cNvGrpSpPr>
            <a:grpSpLocks/>
          </p:cNvGrpSpPr>
          <p:nvPr/>
        </p:nvGrpSpPr>
        <p:grpSpPr bwMode="auto">
          <a:xfrm>
            <a:off x="4114800" y="1752600"/>
            <a:ext cx="609600" cy="3657600"/>
            <a:chOff x="2496" y="1008"/>
            <a:chExt cx="384" cy="2304"/>
          </a:xfrm>
        </p:grpSpPr>
        <p:sp>
          <p:nvSpPr>
            <p:cNvPr id="391187" name="AutoShape 19">
              <a:extLst>
                <a:ext uri="{FF2B5EF4-FFF2-40B4-BE49-F238E27FC236}">
                  <a16:creationId xmlns:a16="http://schemas.microsoft.com/office/drawing/2014/main" id="{0D800728-64F3-CB48-1D2A-B6821EBF1F2B}"/>
                </a:ext>
              </a:extLst>
            </p:cNvPr>
            <p:cNvSpPr>
              <a:spLocks noChangeArrowheads="1"/>
            </p:cNvSpPr>
            <p:nvPr/>
          </p:nvSpPr>
          <p:spPr bwMode="auto">
            <a:xfrm>
              <a:off x="2496" y="1008"/>
              <a:ext cx="384" cy="1680"/>
            </a:xfrm>
            <a:prstGeom prst="triangle">
              <a:avLst>
                <a:gd name="adj" fmla="val 50000"/>
              </a:avLst>
            </a:prstGeom>
            <a:solidFill>
              <a:srgbClr val="009900"/>
            </a:solidFill>
            <a:ln w="11176">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1188" name="Rectangle 20">
              <a:extLst>
                <a:ext uri="{FF2B5EF4-FFF2-40B4-BE49-F238E27FC236}">
                  <a16:creationId xmlns:a16="http://schemas.microsoft.com/office/drawing/2014/main" id="{3C7FC13D-167D-394D-3714-98C19EA23216}"/>
                </a:ext>
              </a:extLst>
            </p:cNvPr>
            <p:cNvSpPr>
              <a:spLocks noChangeArrowheads="1"/>
            </p:cNvSpPr>
            <p:nvPr/>
          </p:nvSpPr>
          <p:spPr bwMode="auto">
            <a:xfrm>
              <a:off x="2640" y="2688"/>
              <a:ext cx="96" cy="624"/>
            </a:xfrm>
            <a:prstGeom prst="rect">
              <a:avLst/>
            </a:prstGeom>
            <a:solidFill>
              <a:srgbClr val="993300"/>
            </a:solidFill>
            <a:ln w="11176">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91189" name="Text Box 21">
            <a:extLst>
              <a:ext uri="{FF2B5EF4-FFF2-40B4-BE49-F238E27FC236}">
                <a16:creationId xmlns:a16="http://schemas.microsoft.com/office/drawing/2014/main" id="{3DACF577-CD1C-4938-8E30-7CA57D95D778}"/>
              </a:ext>
            </a:extLst>
          </p:cNvPr>
          <p:cNvSpPr txBox="1">
            <a:spLocks noChangeArrowheads="1"/>
          </p:cNvSpPr>
          <p:nvPr/>
        </p:nvSpPr>
        <p:spPr bwMode="auto">
          <a:xfrm>
            <a:off x="0" y="304800"/>
            <a:ext cx="9144000" cy="641350"/>
          </a:xfrm>
          <a:prstGeom prst="rect">
            <a:avLst/>
          </a:prstGeom>
          <a:solidFill>
            <a:schemeClr val="bg2"/>
          </a:solidFill>
          <a:ln>
            <a:noFill/>
          </a:ln>
          <a:effectLst/>
          <a:extLst>
            <a:ext uri="{91240B29-F687-4F45-9708-019B960494DF}">
              <a14:hiddenLine xmlns:a14="http://schemas.microsoft.com/office/drawing/2010/main" w="11113">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3600">
                <a:solidFill>
                  <a:schemeClr val="tx2"/>
                </a:solidFill>
                <a:latin typeface="Comic Sans MS" panose="030F0702030302020204" pitchFamily="66" charset="0"/>
              </a:rPr>
              <a:t>Canopy layer diversity</a:t>
            </a:r>
          </a:p>
        </p:txBody>
      </p:sp>
      <p:sp>
        <p:nvSpPr>
          <p:cNvPr id="391190" name="Line 22">
            <a:extLst>
              <a:ext uri="{FF2B5EF4-FFF2-40B4-BE49-F238E27FC236}">
                <a16:creationId xmlns:a16="http://schemas.microsoft.com/office/drawing/2014/main" id="{920EF1F6-A30C-6A5C-2575-44971EE16672}"/>
              </a:ext>
            </a:extLst>
          </p:cNvPr>
          <p:cNvSpPr>
            <a:spLocks noChangeShapeType="1"/>
          </p:cNvSpPr>
          <p:nvPr/>
        </p:nvSpPr>
        <p:spPr bwMode="auto">
          <a:xfrm flipH="1">
            <a:off x="914400" y="5410200"/>
            <a:ext cx="8229600" cy="0"/>
          </a:xfrm>
          <a:prstGeom prst="line">
            <a:avLst/>
          </a:prstGeom>
          <a:noFill/>
          <a:ln w="23876">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91191" name="Line 23">
            <a:extLst>
              <a:ext uri="{FF2B5EF4-FFF2-40B4-BE49-F238E27FC236}">
                <a16:creationId xmlns:a16="http://schemas.microsoft.com/office/drawing/2014/main" id="{1B809ACD-58BD-FE40-1CFE-FABFA5D23A12}"/>
              </a:ext>
            </a:extLst>
          </p:cNvPr>
          <p:cNvSpPr>
            <a:spLocks noChangeShapeType="1"/>
          </p:cNvSpPr>
          <p:nvPr/>
        </p:nvSpPr>
        <p:spPr bwMode="auto">
          <a:xfrm flipH="1">
            <a:off x="914400" y="4953000"/>
            <a:ext cx="8229600" cy="0"/>
          </a:xfrm>
          <a:prstGeom prst="line">
            <a:avLst/>
          </a:prstGeom>
          <a:noFill/>
          <a:ln w="23876">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91192" name="Line 24">
            <a:extLst>
              <a:ext uri="{FF2B5EF4-FFF2-40B4-BE49-F238E27FC236}">
                <a16:creationId xmlns:a16="http://schemas.microsoft.com/office/drawing/2014/main" id="{BF4979BF-A115-2E81-CFF4-4CFD659FE857}"/>
              </a:ext>
            </a:extLst>
          </p:cNvPr>
          <p:cNvSpPr>
            <a:spLocks noChangeShapeType="1"/>
          </p:cNvSpPr>
          <p:nvPr/>
        </p:nvSpPr>
        <p:spPr bwMode="auto">
          <a:xfrm flipH="1">
            <a:off x="914400" y="4419600"/>
            <a:ext cx="8229600" cy="0"/>
          </a:xfrm>
          <a:prstGeom prst="line">
            <a:avLst/>
          </a:prstGeom>
          <a:noFill/>
          <a:ln w="23876">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91193" name="Line 25">
            <a:extLst>
              <a:ext uri="{FF2B5EF4-FFF2-40B4-BE49-F238E27FC236}">
                <a16:creationId xmlns:a16="http://schemas.microsoft.com/office/drawing/2014/main" id="{0E786AA2-EA0A-85CF-A6F8-5FF2C5B9D174}"/>
              </a:ext>
            </a:extLst>
          </p:cNvPr>
          <p:cNvSpPr>
            <a:spLocks noChangeShapeType="1"/>
          </p:cNvSpPr>
          <p:nvPr/>
        </p:nvSpPr>
        <p:spPr bwMode="auto">
          <a:xfrm flipH="1">
            <a:off x="914400" y="3886200"/>
            <a:ext cx="8229600" cy="0"/>
          </a:xfrm>
          <a:prstGeom prst="line">
            <a:avLst/>
          </a:prstGeom>
          <a:noFill/>
          <a:ln w="23876">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91194" name="Line 26">
            <a:extLst>
              <a:ext uri="{FF2B5EF4-FFF2-40B4-BE49-F238E27FC236}">
                <a16:creationId xmlns:a16="http://schemas.microsoft.com/office/drawing/2014/main" id="{90597077-BC2F-18F6-7F35-653CC5F8412C}"/>
              </a:ext>
            </a:extLst>
          </p:cNvPr>
          <p:cNvSpPr>
            <a:spLocks noChangeShapeType="1"/>
          </p:cNvSpPr>
          <p:nvPr/>
        </p:nvSpPr>
        <p:spPr bwMode="auto">
          <a:xfrm flipH="1">
            <a:off x="914400" y="3352800"/>
            <a:ext cx="8229600" cy="0"/>
          </a:xfrm>
          <a:prstGeom prst="line">
            <a:avLst/>
          </a:prstGeom>
          <a:noFill/>
          <a:ln w="23876">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91195" name="Line 27">
            <a:extLst>
              <a:ext uri="{FF2B5EF4-FFF2-40B4-BE49-F238E27FC236}">
                <a16:creationId xmlns:a16="http://schemas.microsoft.com/office/drawing/2014/main" id="{E038A048-0E41-5242-12DE-C47D0D731786}"/>
              </a:ext>
            </a:extLst>
          </p:cNvPr>
          <p:cNvSpPr>
            <a:spLocks noChangeShapeType="1"/>
          </p:cNvSpPr>
          <p:nvPr/>
        </p:nvSpPr>
        <p:spPr bwMode="auto">
          <a:xfrm flipH="1">
            <a:off x="914400" y="2819400"/>
            <a:ext cx="8229600" cy="0"/>
          </a:xfrm>
          <a:prstGeom prst="line">
            <a:avLst/>
          </a:prstGeom>
          <a:noFill/>
          <a:ln w="23876">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91196" name="Line 28">
            <a:extLst>
              <a:ext uri="{FF2B5EF4-FFF2-40B4-BE49-F238E27FC236}">
                <a16:creationId xmlns:a16="http://schemas.microsoft.com/office/drawing/2014/main" id="{E27339B5-6D0B-81E9-53B2-293E1A1354C7}"/>
              </a:ext>
            </a:extLst>
          </p:cNvPr>
          <p:cNvSpPr>
            <a:spLocks noChangeShapeType="1"/>
          </p:cNvSpPr>
          <p:nvPr/>
        </p:nvSpPr>
        <p:spPr bwMode="auto">
          <a:xfrm flipH="1">
            <a:off x="914400" y="2286000"/>
            <a:ext cx="8229600" cy="0"/>
          </a:xfrm>
          <a:prstGeom prst="line">
            <a:avLst/>
          </a:prstGeom>
          <a:noFill/>
          <a:ln w="23876">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91197" name="Line 29">
            <a:extLst>
              <a:ext uri="{FF2B5EF4-FFF2-40B4-BE49-F238E27FC236}">
                <a16:creationId xmlns:a16="http://schemas.microsoft.com/office/drawing/2014/main" id="{7333C8D7-5916-0F98-CFD8-29AE8D2D44B5}"/>
              </a:ext>
            </a:extLst>
          </p:cNvPr>
          <p:cNvSpPr>
            <a:spLocks noChangeShapeType="1"/>
          </p:cNvSpPr>
          <p:nvPr/>
        </p:nvSpPr>
        <p:spPr bwMode="auto">
          <a:xfrm flipH="1">
            <a:off x="914400" y="1752600"/>
            <a:ext cx="8229600" cy="0"/>
          </a:xfrm>
          <a:prstGeom prst="line">
            <a:avLst/>
          </a:prstGeom>
          <a:noFill/>
          <a:ln w="23876">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91198" name="Text Box 30">
            <a:extLst>
              <a:ext uri="{FF2B5EF4-FFF2-40B4-BE49-F238E27FC236}">
                <a16:creationId xmlns:a16="http://schemas.microsoft.com/office/drawing/2014/main" id="{251CC874-3E85-0CAD-D941-C1631B8E37F2}"/>
              </a:ext>
            </a:extLst>
          </p:cNvPr>
          <p:cNvSpPr txBox="1">
            <a:spLocks noChangeArrowheads="1"/>
          </p:cNvSpPr>
          <p:nvPr/>
        </p:nvSpPr>
        <p:spPr bwMode="auto">
          <a:xfrm>
            <a:off x="76200" y="5181600"/>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1113">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000">
                <a:solidFill>
                  <a:srgbClr val="000000"/>
                </a:solidFill>
                <a:latin typeface="Arial Unicode MS" pitchFamily="34" charset="-128"/>
              </a:rPr>
              <a:t>0 m</a:t>
            </a:r>
          </a:p>
        </p:txBody>
      </p:sp>
      <p:sp>
        <p:nvSpPr>
          <p:cNvPr id="391199" name="Text Box 31">
            <a:extLst>
              <a:ext uri="{FF2B5EF4-FFF2-40B4-BE49-F238E27FC236}">
                <a16:creationId xmlns:a16="http://schemas.microsoft.com/office/drawing/2014/main" id="{470FEC50-A733-59FF-9C2C-C8A2D561E8D6}"/>
              </a:ext>
            </a:extLst>
          </p:cNvPr>
          <p:cNvSpPr txBox="1">
            <a:spLocks noChangeArrowheads="1"/>
          </p:cNvSpPr>
          <p:nvPr/>
        </p:nvSpPr>
        <p:spPr bwMode="auto">
          <a:xfrm>
            <a:off x="0" y="4191000"/>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1113">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000">
                <a:solidFill>
                  <a:srgbClr val="000000"/>
                </a:solidFill>
                <a:latin typeface="Arial Unicode MS" pitchFamily="34" charset="-128"/>
              </a:rPr>
              <a:t>10 m</a:t>
            </a:r>
          </a:p>
        </p:txBody>
      </p:sp>
      <p:sp>
        <p:nvSpPr>
          <p:cNvPr id="391200" name="Text Box 32">
            <a:extLst>
              <a:ext uri="{FF2B5EF4-FFF2-40B4-BE49-F238E27FC236}">
                <a16:creationId xmlns:a16="http://schemas.microsoft.com/office/drawing/2014/main" id="{D0358AE8-AB9D-56DF-E2E4-96E23577397C}"/>
              </a:ext>
            </a:extLst>
          </p:cNvPr>
          <p:cNvSpPr txBox="1">
            <a:spLocks noChangeArrowheads="1"/>
          </p:cNvSpPr>
          <p:nvPr/>
        </p:nvSpPr>
        <p:spPr bwMode="auto">
          <a:xfrm>
            <a:off x="76200" y="4724400"/>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1113">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000">
                <a:solidFill>
                  <a:srgbClr val="000000"/>
                </a:solidFill>
                <a:latin typeface="Arial Unicode MS" pitchFamily="34" charset="-128"/>
              </a:rPr>
              <a:t>5 m</a:t>
            </a:r>
          </a:p>
        </p:txBody>
      </p:sp>
      <p:sp>
        <p:nvSpPr>
          <p:cNvPr id="391201" name="Text Box 33">
            <a:extLst>
              <a:ext uri="{FF2B5EF4-FFF2-40B4-BE49-F238E27FC236}">
                <a16:creationId xmlns:a16="http://schemas.microsoft.com/office/drawing/2014/main" id="{C53A1E09-381F-F7B5-5B96-2B2B78B2987E}"/>
              </a:ext>
            </a:extLst>
          </p:cNvPr>
          <p:cNvSpPr txBox="1">
            <a:spLocks noChangeArrowheads="1"/>
          </p:cNvSpPr>
          <p:nvPr/>
        </p:nvSpPr>
        <p:spPr bwMode="auto">
          <a:xfrm>
            <a:off x="0" y="2057400"/>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1113">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000">
                <a:solidFill>
                  <a:srgbClr val="000000"/>
                </a:solidFill>
                <a:latin typeface="Arial Unicode MS" pitchFamily="34" charset="-128"/>
              </a:rPr>
              <a:t>30 m</a:t>
            </a:r>
          </a:p>
        </p:txBody>
      </p:sp>
      <p:sp>
        <p:nvSpPr>
          <p:cNvPr id="391202" name="Text Box 34">
            <a:extLst>
              <a:ext uri="{FF2B5EF4-FFF2-40B4-BE49-F238E27FC236}">
                <a16:creationId xmlns:a16="http://schemas.microsoft.com/office/drawing/2014/main" id="{DCB8619F-CD4D-FB57-B506-10F9989DB3D5}"/>
              </a:ext>
            </a:extLst>
          </p:cNvPr>
          <p:cNvSpPr txBox="1">
            <a:spLocks noChangeArrowheads="1"/>
          </p:cNvSpPr>
          <p:nvPr/>
        </p:nvSpPr>
        <p:spPr bwMode="auto">
          <a:xfrm>
            <a:off x="0" y="2590800"/>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1113">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000">
                <a:solidFill>
                  <a:srgbClr val="000000"/>
                </a:solidFill>
                <a:latin typeface="Arial Unicode MS" pitchFamily="34" charset="-128"/>
              </a:rPr>
              <a:t>25 m</a:t>
            </a:r>
          </a:p>
        </p:txBody>
      </p:sp>
      <p:sp>
        <p:nvSpPr>
          <p:cNvPr id="391203" name="Text Box 35">
            <a:extLst>
              <a:ext uri="{FF2B5EF4-FFF2-40B4-BE49-F238E27FC236}">
                <a16:creationId xmlns:a16="http://schemas.microsoft.com/office/drawing/2014/main" id="{F7EC243A-5840-FCC5-BE07-24B1F5B362D6}"/>
              </a:ext>
            </a:extLst>
          </p:cNvPr>
          <p:cNvSpPr txBox="1">
            <a:spLocks noChangeArrowheads="1"/>
          </p:cNvSpPr>
          <p:nvPr/>
        </p:nvSpPr>
        <p:spPr bwMode="auto">
          <a:xfrm>
            <a:off x="0" y="3124200"/>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1113">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000">
                <a:solidFill>
                  <a:srgbClr val="000000"/>
                </a:solidFill>
                <a:latin typeface="Arial Unicode MS" pitchFamily="34" charset="-128"/>
              </a:rPr>
              <a:t>20 m</a:t>
            </a:r>
          </a:p>
        </p:txBody>
      </p:sp>
      <p:sp>
        <p:nvSpPr>
          <p:cNvPr id="391204" name="Text Box 36">
            <a:extLst>
              <a:ext uri="{FF2B5EF4-FFF2-40B4-BE49-F238E27FC236}">
                <a16:creationId xmlns:a16="http://schemas.microsoft.com/office/drawing/2014/main" id="{DABDD8EE-0DEC-B6E8-AB6E-09B3F7981706}"/>
              </a:ext>
            </a:extLst>
          </p:cNvPr>
          <p:cNvSpPr txBox="1">
            <a:spLocks noChangeArrowheads="1"/>
          </p:cNvSpPr>
          <p:nvPr/>
        </p:nvSpPr>
        <p:spPr bwMode="auto">
          <a:xfrm>
            <a:off x="0" y="3657600"/>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1113">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000">
                <a:solidFill>
                  <a:srgbClr val="000000"/>
                </a:solidFill>
                <a:latin typeface="Arial Unicode MS" pitchFamily="34" charset="-128"/>
              </a:rPr>
              <a:t>15 m</a:t>
            </a:r>
          </a:p>
        </p:txBody>
      </p:sp>
      <p:sp>
        <p:nvSpPr>
          <p:cNvPr id="391205" name="Text Box 37">
            <a:extLst>
              <a:ext uri="{FF2B5EF4-FFF2-40B4-BE49-F238E27FC236}">
                <a16:creationId xmlns:a16="http://schemas.microsoft.com/office/drawing/2014/main" id="{0080A7C3-52B9-ADD5-476C-37DCCA836130}"/>
              </a:ext>
            </a:extLst>
          </p:cNvPr>
          <p:cNvSpPr txBox="1">
            <a:spLocks noChangeArrowheads="1"/>
          </p:cNvSpPr>
          <p:nvPr/>
        </p:nvSpPr>
        <p:spPr bwMode="auto">
          <a:xfrm>
            <a:off x="0" y="1524000"/>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1113">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000">
                <a:solidFill>
                  <a:srgbClr val="000000"/>
                </a:solidFill>
                <a:latin typeface="Arial Unicode MS" pitchFamily="34" charset="-128"/>
              </a:rPr>
              <a:t>35</a:t>
            </a:r>
            <a:r>
              <a:rPr lang="en-US" altLang="en-US" sz="2000">
                <a:latin typeface="Arial Unicode MS" pitchFamily="34" charset="-128"/>
              </a:rPr>
              <a:t> </a:t>
            </a:r>
            <a:r>
              <a:rPr lang="en-US" altLang="en-US" sz="2000">
                <a:solidFill>
                  <a:srgbClr val="000000"/>
                </a:solidFill>
                <a:latin typeface="Arial Unicode MS" pitchFamily="34" charset="-128"/>
              </a:rPr>
              <a:t>m</a:t>
            </a:r>
          </a:p>
        </p:txBody>
      </p:sp>
      <p:sp>
        <p:nvSpPr>
          <p:cNvPr id="391206" name="Text Box 38">
            <a:extLst>
              <a:ext uri="{FF2B5EF4-FFF2-40B4-BE49-F238E27FC236}">
                <a16:creationId xmlns:a16="http://schemas.microsoft.com/office/drawing/2014/main" id="{7C7DC855-4CAC-8300-3018-EC6D763835B7}"/>
              </a:ext>
            </a:extLst>
          </p:cNvPr>
          <p:cNvSpPr txBox="1">
            <a:spLocks noChangeArrowheads="1"/>
          </p:cNvSpPr>
          <p:nvPr/>
        </p:nvSpPr>
        <p:spPr bwMode="auto">
          <a:xfrm>
            <a:off x="914400" y="57150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1113">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400">
                <a:solidFill>
                  <a:schemeClr val="tx2"/>
                </a:solidFill>
                <a:latin typeface="Arial Unicode MS" pitchFamily="34" charset="-128"/>
              </a:rPr>
              <a:t>STAND 1</a:t>
            </a:r>
          </a:p>
        </p:txBody>
      </p:sp>
      <p:sp>
        <p:nvSpPr>
          <p:cNvPr id="391207" name="Text Box 39">
            <a:extLst>
              <a:ext uri="{FF2B5EF4-FFF2-40B4-BE49-F238E27FC236}">
                <a16:creationId xmlns:a16="http://schemas.microsoft.com/office/drawing/2014/main" id="{C7CF3AB9-1B65-CDDE-16FD-1064F7E50A92}"/>
              </a:ext>
            </a:extLst>
          </p:cNvPr>
          <p:cNvSpPr txBox="1">
            <a:spLocks noChangeArrowheads="1"/>
          </p:cNvSpPr>
          <p:nvPr/>
        </p:nvSpPr>
        <p:spPr bwMode="auto">
          <a:xfrm>
            <a:off x="7086600" y="57150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1113">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400">
                <a:solidFill>
                  <a:schemeClr val="tx2"/>
                </a:solidFill>
                <a:latin typeface="Arial Unicode MS" pitchFamily="34" charset="-128"/>
              </a:rPr>
              <a:t>STAND 3</a:t>
            </a:r>
          </a:p>
        </p:txBody>
      </p:sp>
      <p:sp>
        <p:nvSpPr>
          <p:cNvPr id="391208" name="Text Box 40">
            <a:extLst>
              <a:ext uri="{FF2B5EF4-FFF2-40B4-BE49-F238E27FC236}">
                <a16:creationId xmlns:a16="http://schemas.microsoft.com/office/drawing/2014/main" id="{E8E8AC0A-E13D-41FB-DA22-1E331506237A}"/>
              </a:ext>
            </a:extLst>
          </p:cNvPr>
          <p:cNvSpPr txBox="1">
            <a:spLocks noChangeArrowheads="1"/>
          </p:cNvSpPr>
          <p:nvPr/>
        </p:nvSpPr>
        <p:spPr bwMode="auto">
          <a:xfrm>
            <a:off x="3810000" y="57150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1113">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400">
                <a:solidFill>
                  <a:schemeClr val="tx2"/>
                </a:solidFill>
                <a:latin typeface="Arial Unicode MS" pitchFamily="34" charset="-128"/>
              </a:rPr>
              <a:t>STAND 2</a:t>
            </a:r>
          </a:p>
        </p:txBody>
      </p:sp>
      <p:sp>
        <p:nvSpPr>
          <p:cNvPr id="391209" name="Text Box 41">
            <a:extLst>
              <a:ext uri="{FF2B5EF4-FFF2-40B4-BE49-F238E27FC236}">
                <a16:creationId xmlns:a16="http://schemas.microsoft.com/office/drawing/2014/main" id="{1958D62A-0463-6010-AE8A-DF466E6705DD}"/>
              </a:ext>
            </a:extLst>
          </p:cNvPr>
          <p:cNvSpPr txBox="1">
            <a:spLocks noChangeArrowheads="1"/>
          </p:cNvSpPr>
          <p:nvPr/>
        </p:nvSpPr>
        <p:spPr bwMode="auto">
          <a:xfrm>
            <a:off x="1584325" y="5757863"/>
            <a:ext cx="5187950" cy="641350"/>
          </a:xfrm>
          <a:prstGeom prst="rect">
            <a:avLst/>
          </a:prstGeom>
          <a:solidFill>
            <a:srgbClr val="E6FE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solidFill>
                  <a:srgbClr val="000000"/>
                </a:solidFill>
              </a:rPr>
              <a:t>No short-term changes</a:t>
            </a:r>
          </a:p>
        </p:txBody>
      </p:sp>
      <p:pic>
        <p:nvPicPr>
          <p:cNvPr id="391210" name="Picture 42">
            <a:extLst>
              <a:ext uri="{FF2B5EF4-FFF2-40B4-BE49-F238E27FC236}">
                <a16:creationId xmlns:a16="http://schemas.microsoft.com/office/drawing/2014/main" id="{37E74A69-917B-C609-69EF-266020C51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1828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91211" name="Object 43">
            <a:extLst>
              <a:ext uri="{FF2B5EF4-FFF2-40B4-BE49-F238E27FC236}">
                <a16:creationId xmlns:a16="http://schemas.microsoft.com/office/drawing/2014/main" id="{DB6B1A1B-B275-18AD-EE16-D8205D9F332B}"/>
              </a:ext>
            </a:extLst>
          </p:cNvPr>
          <p:cNvGraphicFramePr>
            <a:graphicFrameLocks noChangeAspect="1"/>
          </p:cNvGraphicFramePr>
          <p:nvPr/>
        </p:nvGraphicFramePr>
        <p:xfrm>
          <a:off x="7847013" y="0"/>
          <a:ext cx="1296987" cy="1727200"/>
        </p:xfrm>
        <a:graphic>
          <a:graphicData uri="http://schemas.openxmlformats.org/presentationml/2006/ole">
            <mc:AlternateContent xmlns:mc="http://schemas.openxmlformats.org/markup-compatibility/2006">
              <mc:Choice xmlns:v="urn:schemas-microsoft-com:vml" Requires="v">
                <p:oleObj name="Photo Editor Photo" r:id="rId4" imgW="14518126" imgH="19352381" progId="MSPhotoEd.3">
                  <p:embed/>
                </p:oleObj>
              </mc:Choice>
              <mc:Fallback>
                <p:oleObj name="Photo Editor Photo" r:id="rId4" imgW="14518126" imgH="19352381" progId="MSPhotoEd.3">
                  <p:embed/>
                  <p:pic>
                    <p:nvPicPr>
                      <p:cNvPr id="0" name="Object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7013" y="0"/>
                        <a:ext cx="1296987"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1212" name="Text Box 44">
            <a:extLst>
              <a:ext uri="{FF2B5EF4-FFF2-40B4-BE49-F238E27FC236}">
                <a16:creationId xmlns:a16="http://schemas.microsoft.com/office/drawing/2014/main" id="{55A62406-2DEC-1A20-C63C-1598B739B6B5}"/>
              </a:ext>
            </a:extLst>
          </p:cNvPr>
          <p:cNvSpPr txBox="1">
            <a:spLocks noChangeArrowheads="1"/>
          </p:cNvSpPr>
          <p:nvPr/>
        </p:nvSpPr>
        <p:spPr bwMode="auto">
          <a:xfrm>
            <a:off x="7991475" y="6553200"/>
            <a:ext cx="1152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0">
                <a:solidFill>
                  <a:srgbClr val="000000"/>
                </a:solidFill>
                <a:latin typeface="Comic Sans MS" panose="030F0702030302020204" pitchFamily="66" charset="0"/>
              </a:rPr>
              <a:t>Beggs 2005</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44.5"/>
</p:tagLst>
</file>

<file path=ppt/theme/theme1.xml><?xml version="1.0" encoding="utf-8"?>
<a:theme xmlns:a="http://schemas.openxmlformats.org/drawingml/2006/main" name="blank">
  <a:themeElements>
    <a:clrScheme name="blank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blank">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blank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blank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blank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blank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blank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blank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blank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3827</TotalTime>
  <Words>2107</Words>
  <Application>Microsoft Office PowerPoint</Application>
  <PresentationFormat>On-screen Show (4:3)</PresentationFormat>
  <Paragraphs>322</Paragraphs>
  <Slides>34</Slides>
  <Notes>15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7</vt:i4>
      </vt:variant>
      <vt:variant>
        <vt:lpstr>Slide Titles</vt:lpstr>
      </vt:variant>
      <vt:variant>
        <vt:i4>34</vt:i4>
      </vt:variant>
    </vt:vector>
  </HeadingPairs>
  <TitlesOfParts>
    <vt:vector size="48" baseType="lpstr">
      <vt:lpstr>Arial</vt:lpstr>
      <vt:lpstr>Times New Roman</vt:lpstr>
      <vt:lpstr>Verdana</vt:lpstr>
      <vt:lpstr>Wingdings</vt:lpstr>
      <vt:lpstr>Comic Sans MS</vt:lpstr>
      <vt:lpstr>Arial Unicode MS</vt:lpstr>
      <vt:lpstr>blank</vt:lpstr>
      <vt:lpstr>Microsoft Excel Chart</vt:lpstr>
      <vt:lpstr>SigmaPlot 6.0 Graph</vt:lpstr>
      <vt:lpstr>SigmaPlot 10.0 Graph</vt:lpstr>
      <vt:lpstr>SigmaPlot 11.0 Graph</vt:lpstr>
      <vt:lpstr>Microsoft Photo Editor 3.0 Photo</vt:lpstr>
      <vt:lpstr>Microsoft Office Excel Chart</vt:lpstr>
      <vt:lpstr>SigmaPlot 9.0 Graph</vt:lpstr>
      <vt:lpstr>Thinning young stands – vegetation response</vt:lpstr>
      <vt:lpstr>PowerPoint Presentation</vt:lpstr>
      <vt:lpstr>PowerPoint Presentation</vt:lpstr>
      <vt:lpstr>PowerPoint Presentation</vt:lpstr>
      <vt:lpstr>PowerPoint Presentation</vt:lpstr>
      <vt:lpstr>Thinning responses</vt:lpstr>
      <vt:lpstr>Overstory tree density</vt:lpstr>
      <vt:lpstr>PowerPoint Presentation</vt:lpstr>
      <vt:lpstr>PowerPoint Presentation</vt:lpstr>
      <vt:lpstr>PowerPoint Presentation</vt:lpstr>
      <vt:lpstr>Regeneration density (tpa)</vt:lpstr>
      <vt:lpstr>Species diversity of regeneration (species/treatment)</vt:lpstr>
      <vt:lpstr>Tall shrubs</vt:lpstr>
      <vt:lpstr>Low Shrubs</vt:lpstr>
      <vt:lpstr>Herbs</vt:lpstr>
      <vt:lpstr>Bryophytes</vt:lpstr>
      <vt:lpstr>PowerPoint Presentation</vt:lpstr>
      <vt:lpstr>PowerPoint Presentation</vt:lpstr>
      <vt:lpstr>Where does the higher species richness come from? </vt:lpstr>
      <vt:lpstr>PowerPoint Presentation</vt:lpstr>
      <vt:lpstr>PowerPoint Presentation</vt:lpstr>
      <vt:lpstr>PowerPoint Presentation</vt:lpstr>
      <vt:lpstr>PowerPoint Presentation</vt:lpstr>
      <vt:lpstr>Exotic Species</vt:lpstr>
      <vt:lpstr>Repeated thinning</vt:lpstr>
      <vt:lpstr>Repeated thinning</vt:lpstr>
      <vt:lpstr>Rethinning – tree growth</vt:lpstr>
      <vt:lpstr>Repeated thinning</vt:lpstr>
      <vt:lpstr>PowerPoint Presentation</vt:lpstr>
      <vt:lpstr>Future plans</vt:lpstr>
      <vt:lpstr>PowerPoint Presentation</vt:lpstr>
      <vt:lpstr>N-fixing species by site</vt:lpstr>
      <vt:lpstr>Conclusions</vt:lpstr>
      <vt:lpstr>PowerPoint Presentation</vt:lpstr>
    </vt:vector>
  </TitlesOfParts>
  <Company>OSU College of Forestry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Resiliency (structural):</dc:title>
  <dc:creator>Klaus J. Puettmann</dc:creator>
  <cp:lastModifiedBy>Lum-Naihe, Christof Jurh duk - FS, AZ</cp:lastModifiedBy>
  <cp:revision>277</cp:revision>
  <dcterms:created xsi:type="dcterms:W3CDTF">2008-09-05T17:54:59Z</dcterms:created>
  <dcterms:modified xsi:type="dcterms:W3CDTF">2025-08-04T18:35:12Z</dcterms:modified>
</cp:coreProperties>
</file>