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24"/>
  </p:notesMasterIdLst>
  <p:sldIdLst>
    <p:sldId id="256" r:id="rId2"/>
    <p:sldId id="339" r:id="rId3"/>
    <p:sldId id="366" r:id="rId4"/>
    <p:sldId id="448" r:id="rId5"/>
    <p:sldId id="449" r:id="rId6"/>
    <p:sldId id="446" r:id="rId7"/>
    <p:sldId id="447" r:id="rId8"/>
    <p:sldId id="443" r:id="rId9"/>
    <p:sldId id="391" r:id="rId10"/>
    <p:sldId id="343" r:id="rId11"/>
    <p:sldId id="451" r:id="rId12"/>
    <p:sldId id="406" r:id="rId13"/>
    <p:sldId id="403" r:id="rId14"/>
    <p:sldId id="356" r:id="rId15"/>
    <p:sldId id="440" r:id="rId16"/>
    <p:sldId id="372" r:id="rId17"/>
    <p:sldId id="368" r:id="rId18"/>
    <p:sldId id="445" r:id="rId19"/>
    <p:sldId id="435" r:id="rId20"/>
    <p:sldId id="439" r:id="rId21"/>
    <p:sldId id="378" r:id="rId22"/>
    <p:sldId id="352" r:id="rId23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B2B2B2"/>
    <a:srgbClr val="996633"/>
    <a:srgbClr val="000066"/>
    <a:srgbClr val="003300"/>
    <a:srgbClr val="333300"/>
    <a:srgbClr val="00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93" autoAdjust="0"/>
  </p:normalViewPr>
  <p:slideViewPr>
    <p:cSldViewPr snapToGrid="0"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41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FCB82A-326E-E975-1D33-B691C9E859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C9249-AE56-99E5-F349-0F101A6F46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62580AA-841A-4936-AC7E-00BC7CF55190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66E015B-DCB2-85B3-2BE9-283E196B13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626AAC-9D8A-155F-ADF3-94E02C2E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E694C-0B01-2A27-19A7-EA8CB5E159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91C2F-403B-9F31-0ABA-273B9DB62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8E7FA6D-6D51-43DA-B482-3C9F3BF16A4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6447907-BC85-BE16-5FDC-EF1B5D627A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F8C1BA51-F6C2-3C3C-60C3-8DD2E1C092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Model based alternative to discriminant analysis</a:t>
            </a:r>
          </a:p>
          <a:p>
            <a:r>
              <a:rPr lang="en-US" altLang="en-US"/>
              <a:t>Convergence can be tricky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F351318F-CF8D-506D-B8CB-B93203B19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67A6A908-1212-4687-8CBC-2BCC50776A0D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2305FF7C-16AE-5C93-37A5-DE27FCCB3C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10941E-46A3-9BF9-87C4-9A4515BBCB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Forests that have been thinned to where you can see long distances, and non-managed forests with large gaps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74D70E12-1231-46EC-3F93-770CD82F9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71E0E25E-FC27-4648-9F3E-305DDA73A5DA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D2BAF112-1AD8-1E73-3EA7-35DB8560ED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53C81C36-3FF5-CB16-5F9F-D998F71B6A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They have been shown associated with high pops in ANOVA studies, but not when looking at a wide gradient of structural conditions.  Lots of squirrels can be found in areas with little or no CWD or snags.  2/3 of den tree (of 600+ by Carey, Wilson, etc.) were in live trees.  Presence of snags and CWD in stands supporting high squirrel abundances may reflect the ecological processes that lead to structural complexity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356E408A-FB4D-54E8-F33B-91314AF89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10E096F9-EE4D-41BA-8866-8270224B6F1A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B9F92ED8-9CC6-E140-36DF-349CDE052B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23547CC-4102-26F9-6F58-6885413B7A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Have to think spatially and temporally and in multiple dimensions.  Now have some metrics that can be applied in thinning prescriptions.  Continue expanding research and search for management partners.  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76BB2B6-28A3-92B4-16DF-1D7EBB50D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3495BF3D-64C8-40D6-A95B-A473235EB752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16628B7-9CE6-8B76-C753-1B064BE80E0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8BAF363-A51F-2786-ED9E-378A6250149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DE07F10B-2C21-4680-2FF5-6D0F98E7C0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7C93FBD-3B30-2385-EA53-24C8A31AC2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BC598EC-E1AF-178F-78CD-63A7A8E5C97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B1F25AE-98EE-0069-CC35-1421EF75C70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2D2923BD-A64A-07FB-23CB-282E142AC5C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0722FE46-75B6-3BA7-AF39-9ABA609245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0BEBC754-F177-5C84-04BA-0462E21B57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7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7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1D51A121-A742-C1ED-B47A-A54978ADC4F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75F8C936-0B35-BD79-3715-82549BD7E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2B178368-4030-ABA0-842E-606703D977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EE1E256-1F44-4538-A6EC-E0003BEF7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98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BFD119-4B02-AB5E-0A8E-97C0B9347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EAF1DB-CCB0-D958-0828-DBD55D957B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9FD36-1663-4397-A193-BBAC5352866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AE74CA1-ED13-A531-1612-B9F3136540E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65CF117-31CF-454D-CB79-7C2E92D01F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16F786-B5BB-613B-0BDA-220B1B202A9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F7A27-737D-4667-9E9A-5425F00C9B9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92C80F1-DB14-A7C9-23A7-600579B4C08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08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DEFE26-974A-55F4-4C87-5B4CECDEBC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ABA119-9181-5653-E1DE-C8F3523180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D74DE-0C0E-42EA-BFE5-A4EF56D9346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40C0BCC-2008-D616-8393-99CD227A39D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84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3203993-1F2D-FA36-670B-BEF7F73E55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ABAE06-5821-6310-15FA-BFBB38BD355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7FE61-15F5-4F76-A7D1-1194D296221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86B3AF09-C36F-2624-3EB1-E1363E46B9E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6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5BB43AE-3303-8577-46D4-DD6CFC5EF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4963DBD-562F-D57F-B0E0-F6FEEBEC77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32D81-ABE4-449B-A096-1F5A3C51398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1260239-3520-0A16-B4AB-FF68D99C295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55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BF5DCCF-5F22-BE25-AE66-4FD712166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1B0D64D-0BBF-5A1F-6A67-62D8B2CBBDE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F6C61-4DAC-4D42-BEAE-6956835B10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2655AF6-0FF5-6A88-978B-4D16BDE17A1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54A7720-50F3-4AE1-8EA7-7E3E9AC29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6AD063D-B236-CF6D-B8D3-73D818FE77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DA35E-FFF8-474A-9ED8-C7A4D46B7A8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5C93216-C570-3876-5C05-2D0AFCD8B5C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C0B2C4-F780-AF0B-D8C3-8C1B09BFF8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813034-1830-F7F2-8311-DC6BC014A13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55829-E7FB-413E-AA80-69B17C77256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FF12C63-B62D-72A1-B8C2-D06C268CFAF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4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599C57E-0233-4821-7EEF-FC81B2BAB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22DBF09-3633-E1E9-8C76-5FE77493C76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FC698C-16AF-4CE1-A88D-19441F568C4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E67362C-C802-FE3E-FE1F-1050DF30378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1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655F93F-D892-B565-1DE6-6CC8735A7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D2E2F89-2696-63B6-81CE-4897E6B968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9D63B-26BF-4193-8482-50A6D37D91D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8587A696-BC29-8F49-D3F2-34A90AA961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3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B32DFC-0445-1A78-AB9F-A7F37BA8A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FBEDDB-6F0A-8167-CC81-57990316E62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E957E-3A57-4734-8A88-AE2125AC8E9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592231D-CB38-D6E7-CF3F-D1A7F7F6CC0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66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E949D71-C8B8-3D79-DFD9-5FED53675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81AED40-D393-7068-0D3F-7918D2DAD4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E52C8-F0EE-489C-9F1F-5F91A40534E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86872777-C6A6-FB68-B8A9-B39535E4DDB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26B84B7-F9F5-3488-7779-9629076CF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174A096-CA9D-8DF7-A74E-5EBD6F0747B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B4AAF9-1F79-4744-B0C7-5AAA7671CBB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6F58EC4-C761-5A9F-C3AF-1CB1A88E22B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5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0861CF-D77F-3439-4E49-FCC1DDBD0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DEC31FA-4274-8ACD-4A22-AC2C3321AA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5AFA2-0208-4106-976D-434B1BF724E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1C1E7A4-E9A4-CCD7-1029-0E15837195C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9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18434B4-7876-835A-5C00-FD6B0AF591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45F8F0D-4779-C0FE-8E12-90102D15CC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72EEE02-23A4-4C89-8BEB-2ED6F0D0D99F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9103438F-8887-069B-72F4-E733FBC5814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CF920206-98AC-21E0-672E-8BE5D68A528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0726" name="Freeform 6">
                <a:extLst>
                  <a:ext uri="{FF2B5EF4-FFF2-40B4-BE49-F238E27FC236}">
                    <a16:creationId xmlns:a16="http://schemas.microsoft.com/office/drawing/2014/main" id="{E5A0D018-FE52-6A2D-58A4-12AB12EBE4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27" name="Freeform 7">
                <a:extLst>
                  <a:ext uri="{FF2B5EF4-FFF2-40B4-BE49-F238E27FC236}">
                    <a16:creationId xmlns:a16="http://schemas.microsoft.com/office/drawing/2014/main" id="{ACC35FE0-1C9B-68FC-0DD8-F2DAA905F91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28" name="Freeform 8">
                <a:extLst>
                  <a:ext uri="{FF2B5EF4-FFF2-40B4-BE49-F238E27FC236}">
                    <a16:creationId xmlns:a16="http://schemas.microsoft.com/office/drawing/2014/main" id="{A419F9A8-D6FC-0399-EC96-371DB8EB95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29" name="Freeform 9">
                <a:extLst>
                  <a:ext uri="{FF2B5EF4-FFF2-40B4-BE49-F238E27FC236}">
                    <a16:creationId xmlns:a16="http://schemas.microsoft.com/office/drawing/2014/main" id="{00C72BB0-0987-408E-CA8F-3502B29F85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730" name="Freeform 10">
                <a:extLst>
                  <a:ext uri="{FF2B5EF4-FFF2-40B4-BE49-F238E27FC236}">
                    <a16:creationId xmlns:a16="http://schemas.microsoft.com/office/drawing/2014/main" id="{5357FCCB-7329-A8D3-1B55-71E9EBA6A6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0731" name="Freeform 11">
              <a:extLst>
                <a:ext uri="{FF2B5EF4-FFF2-40B4-BE49-F238E27FC236}">
                  <a16:creationId xmlns:a16="http://schemas.microsoft.com/office/drawing/2014/main" id="{15AD9A55-49DB-E063-18C8-7A7AE4C8E75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732" name="Freeform 12">
              <a:extLst>
                <a:ext uri="{FF2B5EF4-FFF2-40B4-BE49-F238E27FC236}">
                  <a16:creationId xmlns:a16="http://schemas.microsoft.com/office/drawing/2014/main" id="{9A19098D-D815-0FA9-7490-47FDDA34EAB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733" name="Rectangle 13">
            <a:extLst>
              <a:ext uri="{FF2B5EF4-FFF2-40B4-BE49-F238E27FC236}">
                <a16:creationId xmlns:a16="http://schemas.microsoft.com/office/drawing/2014/main" id="{6A848741-011F-2BCF-68C3-DFF401608E8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34" name="Rectangle 14">
            <a:extLst>
              <a:ext uri="{FF2B5EF4-FFF2-40B4-BE49-F238E27FC236}">
                <a16:creationId xmlns:a16="http://schemas.microsoft.com/office/drawing/2014/main" id="{42496DAD-7469-33EF-0F7F-B4BF80134F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35" name="Rectangle 15">
            <a:extLst>
              <a:ext uri="{FF2B5EF4-FFF2-40B4-BE49-F238E27FC236}">
                <a16:creationId xmlns:a16="http://schemas.microsoft.com/office/drawing/2014/main" id="{A97F1905-7D47-73A7-26C8-E1C0C0710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38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  <p:sldLayoutId id="2147484436" r:id="rId14"/>
    <p:sldLayoutId id="214748443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8CA45D1-FCE0-AB2C-687F-7963A01860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63525" y="334963"/>
            <a:ext cx="8504238" cy="200818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Habitat Use and Ecology of the</a:t>
            </a:r>
            <a:b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Northern Flying Squirrel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76BE3AA-1451-7310-F232-E72BCD56C6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47775" y="5375275"/>
            <a:ext cx="6400800" cy="13573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Todd M. Wilson</a:t>
            </a:r>
          </a:p>
          <a:p>
            <a:pPr eaLnBrk="1" hangingPunct="1">
              <a:defRPr/>
            </a:pPr>
            <a:r>
              <a:rPr lang="en-US" dirty="0"/>
              <a:t>USFS, PNW Research Station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076" name="Picture 4" descr="flyertruffel">
            <a:extLst>
              <a:ext uri="{FF2B5EF4-FFF2-40B4-BE49-F238E27FC236}">
                <a16:creationId xmlns:a16="http://schemas.microsoft.com/office/drawing/2014/main" id="{D1EF3ADA-6985-551C-F2F3-15F38A00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695450"/>
            <a:ext cx="543242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2F800B05-543B-048B-3750-21695C3BB5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Hypothesized Limiting Factors</a:t>
            </a:r>
          </a:p>
        </p:txBody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C0ADCC45-986B-4C91-42BD-AC17637634F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85813" y="1884363"/>
            <a:ext cx="4038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Food</a:t>
            </a:r>
          </a:p>
          <a:p>
            <a:pPr eaLnBrk="1" hangingPunct="1">
              <a:defRPr/>
            </a:pPr>
            <a:r>
              <a:rPr lang="en-US" sz="4000" dirty="0"/>
              <a:t>Dens</a:t>
            </a:r>
          </a:p>
          <a:p>
            <a:pPr eaLnBrk="1" hangingPunct="1">
              <a:defRPr/>
            </a:pPr>
            <a:r>
              <a:rPr lang="en-US" sz="4000" dirty="0"/>
              <a:t>Predation</a:t>
            </a:r>
          </a:p>
          <a:p>
            <a:pPr eaLnBrk="1" hangingPunct="1">
              <a:defRPr/>
            </a:pPr>
            <a:r>
              <a:rPr lang="en-US" sz="4000" dirty="0"/>
              <a:t>Competition</a:t>
            </a:r>
          </a:p>
        </p:txBody>
      </p:sp>
      <p:pic>
        <p:nvPicPr>
          <p:cNvPr id="12292" name="Picture 12" descr="Truffle">
            <a:extLst>
              <a:ext uri="{FF2B5EF4-FFF2-40B4-BE49-F238E27FC236}">
                <a16:creationId xmlns:a16="http://schemas.microsoft.com/office/drawing/2014/main" id="{8C2FACB5-D0C7-5C99-7902-91BEF6954F5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t="3767" r="21359" b="3767"/>
          <a:stretch>
            <a:fillRect/>
          </a:stretch>
        </p:blipFill>
        <p:spPr>
          <a:xfrm>
            <a:off x="5464175" y="3822700"/>
            <a:ext cx="1563688" cy="2243138"/>
          </a:xfrm>
        </p:spPr>
      </p:pic>
      <p:pic>
        <p:nvPicPr>
          <p:cNvPr id="12293" name="Picture 6" descr="C:\EFB backup\PhotoLibrary\Wildlife\Mammals\Northern Flying Squirrel\Nestsites\Natural Dens\Cavity\Cavity19.jpg">
            <a:extLst>
              <a:ext uri="{FF2B5EF4-FFF2-40B4-BE49-F238E27FC236}">
                <a16:creationId xmlns:a16="http://schemas.microsoft.com/office/drawing/2014/main" id="{23AA6DEA-25CF-1E10-483F-C938FB18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7201" r="10855" b="7201"/>
          <a:stretch>
            <a:fillRect/>
          </a:stretch>
        </p:blipFill>
        <p:spPr bwMode="auto">
          <a:xfrm>
            <a:off x="7280275" y="1365250"/>
            <a:ext cx="137795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C:\EFB backup\PhotoLibrary\Wildlife\Birds\Owls\Great Horned Owl\Great Horned Owl.jpg">
            <a:extLst>
              <a:ext uri="{FF2B5EF4-FFF2-40B4-BE49-F238E27FC236}">
                <a16:creationId xmlns:a16="http://schemas.microsoft.com/office/drawing/2014/main" id="{2E39F592-EF94-20E1-D04C-623FC73B7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4774" r="10855" b="7387"/>
          <a:stretch>
            <a:fillRect/>
          </a:stretch>
        </p:blipFill>
        <p:spPr bwMode="auto">
          <a:xfrm>
            <a:off x="5462588" y="1350963"/>
            <a:ext cx="1550987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C:\EFB backup\PhotoLibrary\Wildlife\Mammals\Douglas Squirrel\Douglas squirrel.tif">
            <a:extLst>
              <a:ext uri="{FF2B5EF4-FFF2-40B4-BE49-F238E27FC236}">
                <a16:creationId xmlns:a16="http://schemas.microsoft.com/office/drawing/2014/main" id="{9DA30CC3-EF91-E28B-4B94-798F9BC5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0761" r="40610" b="20761"/>
          <a:stretch>
            <a:fillRect/>
          </a:stretch>
        </p:blipFill>
        <p:spPr bwMode="auto">
          <a:xfrm>
            <a:off x="7297738" y="3835400"/>
            <a:ext cx="1336675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3" name="Rectangle 9">
            <a:extLst>
              <a:ext uri="{FF2B5EF4-FFF2-40B4-BE49-F238E27FC236}">
                <a16:creationId xmlns:a16="http://schemas.microsoft.com/office/drawing/2014/main" id="{299BEA61-4CD2-6A42-0046-F4A4024D800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6064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Forest Structuring Processes</a:t>
            </a:r>
          </a:p>
        </p:txBody>
      </p:sp>
      <p:sp>
        <p:nvSpPr>
          <p:cNvPr id="13315" name="TextBox 3">
            <a:extLst>
              <a:ext uri="{FF2B5EF4-FFF2-40B4-BE49-F238E27FC236}">
                <a16:creationId xmlns:a16="http://schemas.microsoft.com/office/drawing/2014/main" id="{E8D014D3-2E0F-E0F3-3209-DD614DA02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914400"/>
            <a:ext cx="350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Crown-class Differentiation</a:t>
            </a:r>
          </a:p>
        </p:txBody>
      </p:sp>
      <p:pic>
        <p:nvPicPr>
          <p:cNvPr id="13316" name="Picture 10" descr="Stand 303 D1">
            <a:extLst>
              <a:ext uri="{FF2B5EF4-FFF2-40B4-BE49-F238E27FC236}">
                <a16:creationId xmlns:a16="http://schemas.microsoft.com/office/drawing/2014/main" id="{98E9C2E5-9E43-4A5C-F95E-003106BC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1447800"/>
            <a:ext cx="346233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>
            <a:extLst>
              <a:ext uri="{FF2B5EF4-FFF2-40B4-BE49-F238E27FC236}">
                <a16:creationId xmlns:a16="http://schemas.microsoft.com/office/drawing/2014/main" id="{7909B5AD-05F9-F692-6E01-F8A65969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931863"/>
            <a:ext cx="3249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Understory Development</a:t>
            </a:r>
          </a:p>
        </p:txBody>
      </p:sp>
      <p:pic>
        <p:nvPicPr>
          <p:cNvPr id="13318" name="Picture 13" descr="Quinault rainforest old growth (20)">
            <a:extLst>
              <a:ext uri="{FF2B5EF4-FFF2-40B4-BE49-F238E27FC236}">
                <a16:creationId xmlns:a16="http://schemas.microsoft.com/office/drawing/2014/main" id="{9DF78DAF-DAD6-BF9F-76B0-E9D48383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675188"/>
            <a:ext cx="343535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Box 7">
            <a:extLst>
              <a:ext uri="{FF2B5EF4-FFF2-40B4-BE49-F238E27FC236}">
                <a16:creationId xmlns:a16="http://schemas.microsoft.com/office/drawing/2014/main" id="{C76D779C-33F2-F557-ECBF-B44482E6D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214813"/>
            <a:ext cx="2703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Canopy Stratification</a:t>
            </a:r>
          </a:p>
        </p:txBody>
      </p:sp>
      <p:pic>
        <p:nvPicPr>
          <p:cNvPr id="13320" name="Picture 7" descr="C:\EFB backup\Unsorted Photos\Unsorted Photos 2\Sol_Duc_063004\Quinault rainforest old growth (21).JPG">
            <a:extLst>
              <a:ext uri="{FF2B5EF4-FFF2-40B4-BE49-F238E27FC236}">
                <a16:creationId xmlns:a16="http://schemas.microsoft.com/office/drawing/2014/main" id="{DFE0905F-C202-2897-E891-1F379AD5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4559300"/>
            <a:ext cx="35369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2">
            <a:extLst>
              <a:ext uri="{FF2B5EF4-FFF2-40B4-BE49-F238E27FC236}">
                <a16:creationId xmlns:a16="http://schemas.microsoft.com/office/drawing/2014/main" id="{3448FF09-051F-A032-52FB-48AF8BA1A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525" y="4137025"/>
            <a:ext cx="149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Decadence</a:t>
            </a:r>
          </a:p>
        </p:txBody>
      </p:sp>
      <p:pic>
        <p:nvPicPr>
          <p:cNvPr id="13322" name="Picture 11" descr="C:\EFB backup\Unsorted Photos\Unsorted Photos 5\Competitive Exclusion in Capitol Forest (5).JPG">
            <a:extLst>
              <a:ext uri="{FF2B5EF4-FFF2-40B4-BE49-F238E27FC236}">
                <a16:creationId xmlns:a16="http://schemas.microsoft.com/office/drawing/2014/main" id="{60160572-0374-41D0-47E0-CEC3A762F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428750"/>
            <a:ext cx="31337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1AEA-BC60-D485-FE63-D05E7963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Classifying Stands as High or Low Abundances</a:t>
            </a:r>
          </a:p>
        </p:txBody>
      </p:sp>
      <p:sp>
        <p:nvSpPr>
          <p:cNvPr id="14339" name="Freeform 14">
            <a:extLst>
              <a:ext uri="{FF2B5EF4-FFF2-40B4-BE49-F238E27FC236}">
                <a16:creationId xmlns:a16="http://schemas.microsoft.com/office/drawing/2014/main" id="{CE035415-52A6-2261-D56F-10AD8D21FB40}"/>
              </a:ext>
            </a:extLst>
          </p:cNvPr>
          <p:cNvSpPr>
            <a:spLocks/>
          </p:cNvSpPr>
          <p:nvPr/>
        </p:nvSpPr>
        <p:spPr bwMode="auto">
          <a:xfrm>
            <a:off x="6905625" y="3181350"/>
            <a:ext cx="288925" cy="2276475"/>
          </a:xfrm>
          <a:custGeom>
            <a:avLst/>
            <a:gdLst>
              <a:gd name="T0" fmla="*/ 2147483647 w 417"/>
              <a:gd name="T1" fmla="*/ 2147483647 h 1279"/>
              <a:gd name="T2" fmla="*/ 2147483647 w 417"/>
              <a:gd name="T3" fmla="*/ 2147483647 h 1279"/>
              <a:gd name="T4" fmla="*/ 2147483647 w 417"/>
              <a:gd name="T5" fmla="*/ 2147483647 h 1279"/>
              <a:gd name="T6" fmla="*/ 2147483647 w 417"/>
              <a:gd name="T7" fmla="*/ 2147483647 h 1279"/>
              <a:gd name="T8" fmla="*/ 2147483647 w 417"/>
              <a:gd name="T9" fmla="*/ 2147483647 h 1279"/>
              <a:gd name="T10" fmla="*/ 2147483647 w 417"/>
              <a:gd name="T11" fmla="*/ 2147483647 h 1279"/>
              <a:gd name="T12" fmla="*/ 2147483647 w 417"/>
              <a:gd name="T13" fmla="*/ 2147483647 h 1279"/>
              <a:gd name="T14" fmla="*/ 2147483647 w 417"/>
              <a:gd name="T15" fmla="*/ 2147483647 h 1279"/>
              <a:gd name="T16" fmla="*/ 2147483647 w 417"/>
              <a:gd name="T17" fmla="*/ 2147483647 h 1279"/>
              <a:gd name="T18" fmla="*/ 2147483647 w 417"/>
              <a:gd name="T19" fmla="*/ 2147483647 h 1279"/>
              <a:gd name="T20" fmla="*/ 2147483647 w 417"/>
              <a:gd name="T21" fmla="*/ 2147483647 h 1279"/>
              <a:gd name="T22" fmla="*/ 2147483647 w 417"/>
              <a:gd name="T23" fmla="*/ 2147483647 h 1279"/>
              <a:gd name="T24" fmla="*/ 2147483647 w 417"/>
              <a:gd name="T25" fmla="*/ 2147483647 h 1279"/>
              <a:gd name="T26" fmla="*/ 2147483647 w 417"/>
              <a:gd name="T27" fmla="*/ 2147483647 h 1279"/>
              <a:gd name="T28" fmla="*/ 2147483647 w 417"/>
              <a:gd name="T29" fmla="*/ 2147483647 h 1279"/>
              <a:gd name="T30" fmla="*/ 2147483647 w 417"/>
              <a:gd name="T31" fmla="*/ 2147483647 h 12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"/>
              <a:gd name="T49" fmla="*/ 0 h 1279"/>
              <a:gd name="T50" fmla="*/ 417 w 417"/>
              <a:gd name="T51" fmla="*/ 1279 h 12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" h="1279">
                <a:moveTo>
                  <a:pt x="110" y="19"/>
                </a:moveTo>
                <a:cubicBezTo>
                  <a:pt x="192" y="136"/>
                  <a:pt x="132" y="371"/>
                  <a:pt x="129" y="458"/>
                </a:cubicBezTo>
                <a:cubicBezTo>
                  <a:pt x="124" y="600"/>
                  <a:pt x="106" y="737"/>
                  <a:pt x="92" y="878"/>
                </a:cubicBezTo>
                <a:cubicBezTo>
                  <a:pt x="84" y="954"/>
                  <a:pt x="83" y="1032"/>
                  <a:pt x="65" y="1107"/>
                </a:cubicBezTo>
                <a:cubicBezTo>
                  <a:pt x="56" y="1144"/>
                  <a:pt x="48" y="1181"/>
                  <a:pt x="37" y="1217"/>
                </a:cubicBezTo>
                <a:cubicBezTo>
                  <a:pt x="32" y="1235"/>
                  <a:pt x="0" y="1272"/>
                  <a:pt x="19" y="1271"/>
                </a:cubicBezTo>
                <a:cubicBezTo>
                  <a:pt x="189" y="1260"/>
                  <a:pt x="117" y="1268"/>
                  <a:pt x="238" y="1253"/>
                </a:cubicBezTo>
                <a:cubicBezTo>
                  <a:pt x="287" y="1256"/>
                  <a:pt x="336" y="1257"/>
                  <a:pt x="385" y="1262"/>
                </a:cubicBezTo>
                <a:cubicBezTo>
                  <a:pt x="394" y="1263"/>
                  <a:pt x="408" y="1279"/>
                  <a:pt x="412" y="1271"/>
                </a:cubicBezTo>
                <a:cubicBezTo>
                  <a:pt x="417" y="1261"/>
                  <a:pt x="400" y="1253"/>
                  <a:pt x="394" y="1244"/>
                </a:cubicBezTo>
                <a:cubicBezTo>
                  <a:pt x="378" y="1144"/>
                  <a:pt x="379" y="1048"/>
                  <a:pt x="348" y="951"/>
                </a:cubicBezTo>
                <a:cubicBezTo>
                  <a:pt x="325" y="790"/>
                  <a:pt x="353" y="1002"/>
                  <a:pt x="330" y="686"/>
                </a:cubicBezTo>
                <a:cubicBezTo>
                  <a:pt x="325" y="614"/>
                  <a:pt x="309" y="539"/>
                  <a:pt x="302" y="467"/>
                </a:cubicBezTo>
                <a:cubicBezTo>
                  <a:pt x="297" y="298"/>
                  <a:pt x="318" y="213"/>
                  <a:pt x="275" y="83"/>
                </a:cubicBezTo>
                <a:cubicBezTo>
                  <a:pt x="261" y="0"/>
                  <a:pt x="270" y="40"/>
                  <a:pt x="211" y="1"/>
                </a:cubicBezTo>
                <a:cubicBezTo>
                  <a:pt x="182" y="6"/>
                  <a:pt x="140" y="19"/>
                  <a:pt x="110" y="19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0" name="Picture 15">
            <a:extLst>
              <a:ext uri="{FF2B5EF4-FFF2-40B4-BE49-F238E27FC236}">
                <a16:creationId xmlns:a16="http://schemas.microsoft.com/office/drawing/2014/main" id="{28300C65-67BF-4112-CDDE-0370D96F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2087563"/>
            <a:ext cx="5476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4">
            <a:extLst>
              <a:ext uri="{FF2B5EF4-FFF2-40B4-BE49-F238E27FC236}">
                <a16:creationId xmlns:a16="http://schemas.microsoft.com/office/drawing/2014/main" id="{AE5A3197-FD5D-BB87-A6C6-4FC2D6C87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672013"/>
            <a:ext cx="3476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8">
            <a:extLst>
              <a:ext uri="{FF2B5EF4-FFF2-40B4-BE49-F238E27FC236}">
                <a16:creationId xmlns:a16="http://schemas.microsoft.com/office/drawing/2014/main" id="{FD331D0C-7F01-FAF9-1998-0F05975EB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4703763"/>
            <a:ext cx="3476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Freeform 29">
            <a:extLst>
              <a:ext uri="{FF2B5EF4-FFF2-40B4-BE49-F238E27FC236}">
                <a16:creationId xmlns:a16="http://schemas.microsoft.com/office/drawing/2014/main" id="{F70DAD4D-DDC3-9066-8AD8-977FA7CDCBF9}"/>
              </a:ext>
            </a:extLst>
          </p:cNvPr>
          <p:cNvSpPr>
            <a:spLocks/>
          </p:cNvSpPr>
          <p:nvPr/>
        </p:nvSpPr>
        <p:spPr bwMode="auto">
          <a:xfrm>
            <a:off x="7350125" y="3087688"/>
            <a:ext cx="534988" cy="2276475"/>
          </a:xfrm>
          <a:custGeom>
            <a:avLst/>
            <a:gdLst>
              <a:gd name="T0" fmla="*/ 2147483647 w 417"/>
              <a:gd name="T1" fmla="*/ 2147483647 h 1279"/>
              <a:gd name="T2" fmla="*/ 2147483647 w 417"/>
              <a:gd name="T3" fmla="*/ 2147483647 h 1279"/>
              <a:gd name="T4" fmla="*/ 2147483647 w 417"/>
              <a:gd name="T5" fmla="*/ 2147483647 h 1279"/>
              <a:gd name="T6" fmla="*/ 2147483647 w 417"/>
              <a:gd name="T7" fmla="*/ 2147483647 h 1279"/>
              <a:gd name="T8" fmla="*/ 2147483647 w 417"/>
              <a:gd name="T9" fmla="*/ 2147483647 h 1279"/>
              <a:gd name="T10" fmla="*/ 2147483647 w 417"/>
              <a:gd name="T11" fmla="*/ 2147483647 h 1279"/>
              <a:gd name="T12" fmla="*/ 2147483647 w 417"/>
              <a:gd name="T13" fmla="*/ 2147483647 h 1279"/>
              <a:gd name="T14" fmla="*/ 2147483647 w 417"/>
              <a:gd name="T15" fmla="*/ 2147483647 h 1279"/>
              <a:gd name="T16" fmla="*/ 2147483647 w 417"/>
              <a:gd name="T17" fmla="*/ 2147483647 h 1279"/>
              <a:gd name="T18" fmla="*/ 2147483647 w 417"/>
              <a:gd name="T19" fmla="*/ 2147483647 h 1279"/>
              <a:gd name="T20" fmla="*/ 2147483647 w 417"/>
              <a:gd name="T21" fmla="*/ 2147483647 h 1279"/>
              <a:gd name="T22" fmla="*/ 2147483647 w 417"/>
              <a:gd name="T23" fmla="*/ 2147483647 h 1279"/>
              <a:gd name="T24" fmla="*/ 2147483647 w 417"/>
              <a:gd name="T25" fmla="*/ 2147483647 h 1279"/>
              <a:gd name="T26" fmla="*/ 2147483647 w 417"/>
              <a:gd name="T27" fmla="*/ 2147483647 h 1279"/>
              <a:gd name="T28" fmla="*/ 2147483647 w 417"/>
              <a:gd name="T29" fmla="*/ 2147483647 h 1279"/>
              <a:gd name="T30" fmla="*/ 2147483647 w 417"/>
              <a:gd name="T31" fmla="*/ 2147483647 h 12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"/>
              <a:gd name="T49" fmla="*/ 0 h 1279"/>
              <a:gd name="T50" fmla="*/ 417 w 417"/>
              <a:gd name="T51" fmla="*/ 1279 h 12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" h="1279">
                <a:moveTo>
                  <a:pt x="110" y="19"/>
                </a:moveTo>
                <a:cubicBezTo>
                  <a:pt x="192" y="136"/>
                  <a:pt x="132" y="371"/>
                  <a:pt x="129" y="458"/>
                </a:cubicBezTo>
                <a:cubicBezTo>
                  <a:pt x="124" y="600"/>
                  <a:pt x="106" y="737"/>
                  <a:pt x="92" y="878"/>
                </a:cubicBezTo>
                <a:cubicBezTo>
                  <a:pt x="84" y="954"/>
                  <a:pt x="83" y="1032"/>
                  <a:pt x="65" y="1107"/>
                </a:cubicBezTo>
                <a:cubicBezTo>
                  <a:pt x="56" y="1144"/>
                  <a:pt x="48" y="1181"/>
                  <a:pt x="37" y="1217"/>
                </a:cubicBezTo>
                <a:cubicBezTo>
                  <a:pt x="32" y="1235"/>
                  <a:pt x="0" y="1272"/>
                  <a:pt x="19" y="1271"/>
                </a:cubicBezTo>
                <a:cubicBezTo>
                  <a:pt x="189" y="1260"/>
                  <a:pt x="117" y="1268"/>
                  <a:pt x="238" y="1253"/>
                </a:cubicBezTo>
                <a:cubicBezTo>
                  <a:pt x="287" y="1256"/>
                  <a:pt x="336" y="1257"/>
                  <a:pt x="385" y="1262"/>
                </a:cubicBezTo>
                <a:cubicBezTo>
                  <a:pt x="394" y="1263"/>
                  <a:pt x="408" y="1279"/>
                  <a:pt x="412" y="1271"/>
                </a:cubicBezTo>
                <a:cubicBezTo>
                  <a:pt x="417" y="1261"/>
                  <a:pt x="400" y="1253"/>
                  <a:pt x="394" y="1244"/>
                </a:cubicBezTo>
                <a:cubicBezTo>
                  <a:pt x="378" y="1144"/>
                  <a:pt x="379" y="1048"/>
                  <a:pt x="348" y="951"/>
                </a:cubicBezTo>
                <a:cubicBezTo>
                  <a:pt x="325" y="790"/>
                  <a:pt x="353" y="1002"/>
                  <a:pt x="330" y="686"/>
                </a:cubicBezTo>
                <a:cubicBezTo>
                  <a:pt x="325" y="614"/>
                  <a:pt x="309" y="539"/>
                  <a:pt x="302" y="467"/>
                </a:cubicBezTo>
                <a:cubicBezTo>
                  <a:pt x="297" y="298"/>
                  <a:pt x="318" y="213"/>
                  <a:pt x="275" y="83"/>
                </a:cubicBezTo>
                <a:cubicBezTo>
                  <a:pt x="261" y="0"/>
                  <a:pt x="270" y="40"/>
                  <a:pt x="211" y="1"/>
                </a:cubicBezTo>
                <a:cubicBezTo>
                  <a:pt x="182" y="6"/>
                  <a:pt x="140" y="19"/>
                  <a:pt x="110" y="19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4" name="Picture 27">
            <a:extLst>
              <a:ext uri="{FF2B5EF4-FFF2-40B4-BE49-F238E27FC236}">
                <a16:creationId xmlns:a16="http://schemas.microsoft.com/office/drawing/2014/main" id="{9BF026AE-7337-78CA-CCD3-74C54A79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3838575"/>
            <a:ext cx="3889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0">
            <a:extLst>
              <a:ext uri="{FF2B5EF4-FFF2-40B4-BE49-F238E27FC236}">
                <a16:creationId xmlns:a16="http://schemas.microsoft.com/office/drawing/2014/main" id="{3E02C6EE-4814-25DE-F5C8-872818B3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1346200"/>
            <a:ext cx="8191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32">
            <a:extLst>
              <a:ext uri="{FF2B5EF4-FFF2-40B4-BE49-F238E27FC236}">
                <a16:creationId xmlns:a16="http://schemas.microsoft.com/office/drawing/2014/main" id="{3B7A2295-6E16-964F-F355-D3DFC6391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3205163"/>
            <a:ext cx="1557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10-m Intercept</a:t>
            </a:r>
          </a:p>
        </p:txBody>
      </p:sp>
      <p:grpSp>
        <p:nvGrpSpPr>
          <p:cNvPr id="14347" name="Group 23">
            <a:extLst>
              <a:ext uri="{FF2B5EF4-FFF2-40B4-BE49-F238E27FC236}">
                <a16:creationId xmlns:a16="http://schemas.microsoft.com/office/drawing/2014/main" id="{D24F9704-DB94-0F02-1BF9-1391A390D5E4}"/>
              </a:ext>
            </a:extLst>
          </p:cNvPr>
          <p:cNvGrpSpPr>
            <a:grpSpLocks/>
          </p:cNvGrpSpPr>
          <p:nvPr/>
        </p:nvGrpSpPr>
        <p:grpSpPr bwMode="auto">
          <a:xfrm>
            <a:off x="4332288" y="2128838"/>
            <a:ext cx="661987" cy="3378200"/>
            <a:chOff x="6494310" y="2638176"/>
            <a:chExt cx="661988" cy="3378200"/>
          </a:xfrm>
        </p:grpSpPr>
        <p:sp>
          <p:nvSpPr>
            <p:cNvPr id="14365" name="Freeform 14">
              <a:extLst>
                <a:ext uri="{FF2B5EF4-FFF2-40B4-BE49-F238E27FC236}">
                  <a16:creationId xmlns:a16="http://schemas.microsoft.com/office/drawing/2014/main" id="{ACBE4C3D-C4E6-8BEF-C692-B65DD90F9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685" y="3739901"/>
              <a:ext cx="288925" cy="2276475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4366" name="Picture 15">
              <a:extLst>
                <a:ext uri="{FF2B5EF4-FFF2-40B4-BE49-F238E27FC236}">
                  <a16:creationId xmlns:a16="http://schemas.microsoft.com/office/drawing/2014/main" id="{D61B70D7-13A1-73C0-E23B-61FB55C1B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310" y="2638176"/>
              <a:ext cx="661988" cy="1639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8" name="Freeform 14">
            <a:extLst>
              <a:ext uri="{FF2B5EF4-FFF2-40B4-BE49-F238E27FC236}">
                <a16:creationId xmlns:a16="http://schemas.microsoft.com/office/drawing/2014/main" id="{865F1D23-82D5-AD30-98CF-CDF73BC6E32D}"/>
              </a:ext>
            </a:extLst>
          </p:cNvPr>
          <p:cNvSpPr>
            <a:spLocks/>
          </p:cNvSpPr>
          <p:nvPr/>
        </p:nvSpPr>
        <p:spPr bwMode="auto">
          <a:xfrm>
            <a:off x="4968875" y="3232150"/>
            <a:ext cx="185738" cy="2276475"/>
          </a:xfrm>
          <a:custGeom>
            <a:avLst/>
            <a:gdLst>
              <a:gd name="T0" fmla="*/ 2147483647 w 417"/>
              <a:gd name="T1" fmla="*/ 2147483647 h 1279"/>
              <a:gd name="T2" fmla="*/ 2147483647 w 417"/>
              <a:gd name="T3" fmla="*/ 2147483647 h 1279"/>
              <a:gd name="T4" fmla="*/ 2147483647 w 417"/>
              <a:gd name="T5" fmla="*/ 2147483647 h 1279"/>
              <a:gd name="T6" fmla="*/ 2147483647 w 417"/>
              <a:gd name="T7" fmla="*/ 2147483647 h 1279"/>
              <a:gd name="T8" fmla="*/ 2147483647 w 417"/>
              <a:gd name="T9" fmla="*/ 2147483647 h 1279"/>
              <a:gd name="T10" fmla="*/ 2147483647 w 417"/>
              <a:gd name="T11" fmla="*/ 2147483647 h 1279"/>
              <a:gd name="T12" fmla="*/ 2147483647 w 417"/>
              <a:gd name="T13" fmla="*/ 2147483647 h 1279"/>
              <a:gd name="T14" fmla="*/ 2147483647 w 417"/>
              <a:gd name="T15" fmla="*/ 2147483647 h 1279"/>
              <a:gd name="T16" fmla="*/ 2147483647 w 417"/>
              <a:gd name="T17" fmla="*/ 2147483647 h 1279"/>
              <a:gd name="T18" fmla="*/ 2147483647 w 417"/>
              <a:gd name="T19" fmla="*/ 2147483647 h 1279"/>
              <a:gd name="T20" fmla="*/ 2147483647 w 417"/>
              <a:gd name="T21" fmla="*/ 2147483647 h 1279"/>
              <a:gd name="T22" fmla="*/ 2147483647 w 417"/>
              <a:gd name="T23" fmla="*/ 2147483647 h 1279"/>
              <a:gd name="T24" fmla="*/ 2147483647 w 417"/>
              <a:gd name="T25" fmla="*/ 2147483647 h 1279"/>
              <a:gd name="T26" fmla="*/ 2147483647 w 417"/>
              <a:gd name="T27" fmla="*/ 2147483647 h 1279"/>
              <a:gd name="T28" fmla="*/ 2147483647 w 417"/>
              <a:gd name="T29" fmla="*/ 2147483647 h 1279"/>
              <a:gd name="T30" fmla="*/ 2147483647 w 417"/>
              <a:gd name="T31" fmla="*/ 2147483647 h 12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"/>
              <a:gd name="T49" fmla="*/ 0 h 1279"/>
              <a:gd name="T50" fmla="*/ 417 w 417"/>
              <a:gd name="T51" fmla="*/ 1279 h 12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" h="1279">
                <a:moveTo>
                  <a:pt x="110" y="19"/>
                </a:moveTo>
                <a:cubicBezTo>
                  <a:pt x="192" y="136"/>
                  <a:pt x="132" y="371"/>
                  <a:pt x="129" y="458"/>
                </a:cubicBezTo>
                <a:cubicBezTo>
                  <a:pt x="124" y="600"/>
                  <a:pt x="106" y="737"/>
                  <a:pt x="92" y="878"/>
                </a:cubicBezTo>
                <a:cubicBezTo>
                  <a:pt x="84" y="954"/>
                  <a:pt x="83" y="1032"/>
                  <a:pt x="65" y="1107"/>
                </a:cubicBezTo>
                <a:cubicBezTo>
                  <a:pt x="56" y="1144"/>
                  <a:pt x="48" y="1181"/>
                  <a:pt x="37" y="1217"/>
                </a:cubicBezTo>
                <a:cubicBezTo>
                  <a:pt x="32" y="1235"/>
                  <a:pt x="0" y="1272"/>
                  <a:pt x="19" y="1271"/>
                </a:cubicBezTo>
                <a:cubicBezTo>
                  <a:pt x="189" y="1260"/>
                  <a:pt x="117" y="1268"/>
                  <a:pt x="238" y="1253"/>
                </a:cubicBezTo>
                <a:cubicBezTo>
                  <a:pt x="287" y="1256"/>
                  <a:pt x="336" y="1257"/>
                  <a:pt x="385" y="1262"/>
                </a:cubicBezTo>
                <a:cubicBezTo>
                  <a:pt x="394" y="1263"/>
                  <a:pt x="408" y="1279"/>
                  <a:pt x="412" y="1271"/>
                </a:cubicBezTo>
                <a:cubicBezTo>
                  <a:pt x="417" y="1261"/>
                  <a:pt x="400" y="1253"/>
                  <a:pt x="394" y="1244"/>
                </a:cubicBezTo>
                <a:cubicBezTo>
                  <a:pt x="378" y="1144"/>
                  <a:pt x="379" y="1048"/>
                  <a:pt x="348" y="951"/>
                </a:cubicBezTo>
                <a:cubicBezTo>
                  <a:pt x="325" y="790"/>
                  <a:pt x="353" y="1002"/>
                  <a:pt x="330" y="686"/>
                </a:cubicBezTo>
                <a:cubicBezTo>
                  <a:pt x="325" y="614"/>
                  <a:pt x="309" y="539"/>
                  <a:pt x="302" y="467"/>
                </a:cubicBezTo>
                <a:cubicBezTo>
                  <a:pt x="297" y="298"/>
                  <a:pt x="318" y="213"/>
                  <a:pt x="275" y="83"/>
                </a:cubicBezTo>
                <a:cubicBezTo>
                  <a:pt x="261" y="0"/>
                  <a:pt x="270" y="40"/>
                  <a:pt x="211" y="1"/>
                </a:cubicBezTo>
                <a:cubicBezTo>
                  <a:pt x="182" y="6"/>
                  <a:pt x="140" y="19"/>
                  <a:pt x="110" y="19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9" name="Picture 15">
            <a:extLst>
              <a:ext uri="{FF2B5EF4-FFF2-40B4-BE49-F238E27FC236}">
                <a16:creationId xmlns:a16="http://schemas.microsoft.com/office/drawing/2014/main" id="{B745348B-F0B5-4A10-85B3-A6EA88AD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130425"/>
            <a:ext cx="661987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0" name="Group 27">
            <a:extLst>
              <a:ext uri="{FF2B5EF4-FFF2-40B4-BE49-F238E27FC236}">
                <a16:creationId xmlns:a16="http://schemas.microsoft.com/office/drawing/2014/main" id="{98AA52FE-9081-6A4E-0397-64F7AC29BB37}"/>
              </a:ext>
            </a:extLst>
          </p:cNvPr>
          <p:cNvGrpSpPr>
            <a:grpSpLocks/>
          </p:cNvGrpSpPr>
          <p:nvPr/>
        </p:nvGrpSpPr>
        <p:grpSpPr bwMode="auto">
          <a:xfrm>
            <a:off x="3959225" y="2130425"/>
            <a:ext cx="661988" cy="3378200"/>
            <a:chOff x="6494310" y="2638176"/>
            <a:chExt cx="661988" cy="3378200"/>
          </a:xfrm>
        </p:grpSpPr>
        <p:sp>
          <p:nvSpPr>
            <p:cNvPr id="14363" name="Freeform 14">
              <a:extLst>
                <a:ext uri="{FF2B5EF4-FFF2-40B4-BE49-F238E27FC236}">
                  <a16:creationId xmlns:a16="http://schemas.microsoft.com/office/drawing/2014/main" id="{98A76BB6-8D5E-F72C-2CE7-B74767AF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685" y="3739901"/>
              <a:ext cx="288925" cy="2276475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4364" name="Picture 15">
              <a:extLst>
                <a:ext uri="{FF2B5EF4-FFF2-40B4-BE49-F238E27FC236}">
                  <a16:creationId xmlns:a16="http://schemas.microsoft.com/office/drawing/2014/main" id="{111ED866-A6DE-BEBC-03A3-466D4D652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310" y="2638176"/>
              <a:ext cx="661988" cy="2237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51" name="Group 30">
            <a:extLst>
              <a:ext uri="{FF2B5EF4-FFF2-40B4-BE49-F238E27FC236}">
                <a16:creationId xmlns:a16="http://schemas.microsoft.com/office/drawing/2014/main" id="{9DC76C3A-0EFF-214A-59CB-952155133826}"/>
              </a:ext>
            </a:extLst>
          </p:cNvPr>
          <p:cNvGrpSpPr>
            <a:grpSpLocks/>
          </p:cNvGrpSpPr>
          <p:nvPr/>
        </p:nvGrpSpPr>
        <p:grpSpPr bwMode="auto">
          <a:xfrm>
            <a:off x="3490913" y="2840038"/>
            <a:ext cx="517525" cy="2605087"/>
            <a:chOff x="6494310" y="2638176"/>
            <a:chExt cx="661988" cy="3378200"/>
          </a:xfrm>
        </p:grpSpPr>
        <p:sp>
          <p:nvSpPr>
            <p:cNvPr id="14361" name="Freeform 14">
              <a:extLst>
                <a:ext uri="{FF2B5EF4-FFF2-40B4-BE49-F238E27FC236}">
                  <a16:creationId xmlns:a16="http://schemas.microsoft.com/office/drawing/2014/main" id="{B977628F-A6CF-D356-5EAF-0B8E53956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0685" y="3739901"/>
              <a:ext cx="288925" cy="2276475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4362" name="Picture 15">
              <a:extLst>
                <a:ext uri="{FF2B5EF4-FFF2-40B4-BE49-F238E27FC236}">
                  <a16:creationId xmlns:a16="http://schemas.microsoft.com/office/drawing/2014/main" id="{F0F0F08B-AD35-6555-1EDC-D59509BB5E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4310" y="2638176"/>
              <a:ext cx="661988" cy="2237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52" name="Freeform 29">
            <a:extLst>
              <a:ext uri="{FF2B5EF4-FFF2-40B4-BE49-F238E27FC236}">
                <a16:creationId xmlns:a16="http://schemas.microsoft.com/office/drawing/2014/main" id="{E582A639-A215-E4BD-C56A-33E584182BC8}"/>
              </a:ext>
            </a:extLst>
          </p:cNvPr>
          <p:cNvSpPr>
            <a:spLocks/>
          </p:cNvSpPr>
          <p:nvPr/>
        </p:nvSpPr>
        <p:spPr bwMode="auto">
          <a:xfrm>
            <a:off x="2409825" y="3216275"/>
            <a:ext cx="800100" cy="2276475"/>
          </a:xfrm>
          <a:custGeom>
            <a:avLst/>
            <a:gdLst>
              <a:gd name="T0" fmla="*/ 2147483647 w 417"/>
              <a:gd name="T1" fmla="*/ 2147483647 h 1279"/>
              <a:gd name="T2" fmla="*/ 2147483647 w 417"/>
              <a:gd name="T3" fmla="*/ 2147483647 h 1279"/>
              <a:gd name="T4" fmla="*/ 2147483647 w 417"/>
              <a:gd name="T5" fmla="*/ 2147483647 h 1279"/>
              <a:gd name="T6" fmla="*/ 2147483647 w 417"/>
              <a:gd name="T7" fmla="*/ 2147483647 h 1279"/>
              <a:gd name="T8" fmla="*/ 2147483647 w 417"/>
              <a:gd name="T9" fmla="*/ 2147483647 h 1279"/>
              <a:gd name="T10" fmla="*/ 2147483647 w 417"/>
              <a:gd name="T11" fmla="*/ 2147483647 h 1279"/>
              <a:gd name="T12" fmla="*/ 2147483647 w 417"/>
              <a:gd name="T13" fmla="*/ 2147483647 h 1279"/>
              <a:gd name="T14" fmla="*/ 2147483647 w 417"/>
              <a:gd name="T15" fmla="*/ 2147483647 h 1279"/>
              <a:gd name="T16" fmla="*/ 2147483647 w 417"/>
              <a:gd name="T17" fmla="*/ 2147483647 h 1279"/>
              <a:gd name="T18" fmla="*/ 2147483647 w 417"/>
              <a:gd name="T19" fmla="*/ 2147483647 h 1279"/>
              <a:gd name="T20" fmla="*/ 2147483647 w 417"/>
              <a:gd name="T21" fmla="*/ 2147483647 h 1279"/>
              <a:gd name="T22" fmla="*/ 2147483647 w 417"/>
              <a:gd name="T23" fmla="*/ 2147483647 h 1279"/>
              <a:gd name="T24" fmla="*/ 2147483647 w 417"/>
              <a:gd name="T25" fmla="*/ 2147483647 h 1279"/>
              <a:gd name="T26" fmla="*/ 2147483647 w 417"/>
              <a:gd name="T27" fmla="*/ 2147483647 h 1279"/>
              <a:gd name="T28" fmla="*/ 2147483647 w 417"/>
              <a:gd name="T29" fmla="*/ 2147483647 h 1279"/>
              <a:gd name="T30" fmla="*/ 2147483647 w 417"/>
              <a:gd name="T31" fmla="*/ 2147483647 h 12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"/>
              <a:gd name="T49" fmla="*/ 0 h 1279"/>
              <a:gd name="T50" fmla="*/ 417 w 417"/>
              <a:gd name="T51" fmla="*/ 1279 h 12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" h="1279">
                <a:moveTo>
                  <a:pt x="110" y="19"/>
                </a:moveTo>
                <a:cubicBezTo>
                  <a:pt x="192" y="136"/>
                  <a:pt x="132" y="371"/>
                  <a:pt x="129" y="458"/>
                </a:cubicBezTo>
                <a:cubicBezTo>
                  <a:pt x="124" y="600"/>
                  <a:pt x="106" y="737"/>
                  <a:pt x="92" y="878"/>
                </a:cubicBezTo>
                <a:cubicBezTo>
                  <a:pt x="84" y="954"/>
                  <a:pt x="83" y="1032"/>
                  <a:pt x="65" y="1107"/>
                </a:cubicBezTo>
                <a:cubicBezTo>
                  <a:pt x="56" y="1144"/>
                  <a:pt x="48" y="1181"/>
                  <a:pt x="37" y="1217"/>
                </a:cubicBezTo>
                <a:cubicBezTo>
                  <a:pt x="32" y="1235"/>
                  <a:pt x="0" y="1272"/>
                  <a:pt x="19" y="1271"/>
                </a:cubicBezTo>
                <a:cubicBezTo>
                  <a:pt x="189" y="1260"/>
                  <a:pt x="117" y="1268"/>
                  <a:pt x="238" y="1253"/>
                </a:cubicBezTo>
                <a:cubicBezTo>
                  <a:pt x="287" y="1256"/>
                  <a:pt x="336" y="1257"/>
                  <a:pt x="385" y="1262"/>
                </a:cubicBezTo>
                <a:cubicBezTo>
                  <a:pt x="394" y="1263"/>
                  <a:pt x="408" y="1279"/>
                  <a:pt x="412" y="1271"/>
                </a:cubicBezTo>
                <a:cubicBezTo>
                  <a:pt x="417" y="1261"/>
                  <a:pt x="400" y="1253"/>
                  <a:pt x="394" y="1244"/>
                </a:cubicBezTo>
                <a:cubicBezTo>
                  <a:pt x="378" y="1144"/>
                  <a:pt x="379" y="1048"/>
                  <a:pt x="348" y="951"/>
                </a:cubicBezTo>
                <a:cubicBezTo>
                  <a:pt x="325" y="790"/>
                  <a:pt x="353" y="1002"/>
                  <a:pt x="330" y="686"/>
                </a:cubicBezTo>
                <a:cubicBezTo>
                  <a:pt x="325" y="614"/>
                  <a:pt x="309" y="539"/>
                  <a:pt x="302" y="467"/>
                </a:cubicBezTo>
                <a:cubicBezTo>
                  <a:pt x="297" y="298"/>
                  <a:pt x="318" y="213"/>
                  <a:pt x="275" y="83"/>
                </a:cubicBezTo>
                <a:cubicBezTo>
                  <a:pt x="261" y="0"/>
                  <a:pt x="270" y="40"/>
                  <a:pt x="211" y="1"/>
                </a:cubicBezTo>
                <a:cubicBezTo>
                  <a:pt x="182" y="6"/>
                  <a:pt x="140" y="19"/>
                  <a:pt x="110" y="19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53" name="Picture 30">
            <a:extLst>
              <a:ext uri="{FF2B5EF4-FFF2-40B4-BE49-F238E27FC236}">
                <a16:creationId xmlns:a16="http://schemas.microsoft.com/office/drawing/2014/main" id="{7A67E793-AB9E-575A-6057-D7DD051CA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474788"/>
            <a:ext cx="122713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54" name="Straight Connector 39">
            <a:extLst>
              <a:ext uri="{FF2B5EF4-FFF2-40B4-BE49-F238E27FC236}">
                <a16:creationId xmlns:a16="http://schemas.microsoft.com/office/drawing/2014/main" id="{5FA92441-C070-A197-B2A1-078094F7A0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49425" y="3578225"/>
            <a:ext cx="6242050" cy="793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5" name="Text Box 32">
            <a:extLst>
              <a:ext uri="{FF2B5EF4-FFF2-40B4-BE49-F238E27FC236}">
                <a16:creationId xmlns:a16="http://schemas.microsoft.com/office/drawing/2014/main" id="{FB210943-49CD-6997-5935-84F58A41D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5878513"/>
            <a:ext cx="2168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Variance in</a:t>
            </a:r>
          </a:p>
          <a:p>
            <a:r>
              <a:rPr lang="en-US" altLang="en-US" sz="2400" b="1"/>
              <a:t>Live Tree d.b.h</a:t>
            </a:r>
          </a:p>
        </p:txBody>
      </p:sp>
      <p:cxnSp>
        <p:nvCxnSpPr>
          <p:cNvPr id="14356" name="Straight Arrow Connector 43">
            <a:extLst>
              <a:ext uri="{FF2B5EF4-FFF2-40B4-BE49-F238E27FC236}">
                <a16:creationId xmlns:a16="http://schemas.microsoft.com/office/drawing/2014/main" id="{0DE62EDF-F85B-1964-70E4-0ABAC5A037C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200400" y="5372100"/>
            <a:ext cx="827088" cy="32543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Straight Arrow Connector 46">
            <a:extLst>
              <a:ext uri="{FF2B5EF4-FFF2-40B4-BE49-F238E27FC236}">
                <a16:creationId xmlns:a16="http://schemas.microsoft.com/office/drawing/2014/main" id="{DEFEDD88-4F1B-A2FA-4FFC-6EAC9848BCE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405857" y="5555456"/>
            <a:ext cx="922338" cy="222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8" name="Text Box 32">
            <a:extLst>
              <a:ext uri="{FF2B5EF4-FFF2-40B4-BE49-F238E27FC236}">
                <a16:creationId xmlns:a16="http://schemas.microsoft.com/office/drawing/2014/main" id="{0C5B6376-51A5-0393-EC5C-F75904E2D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238" y="1425575"/>
            <a:ext cx="1557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/>
              <a:t>Canopy</a:t>
            </a:r>
          </a:p>
          <a:p>
            <a:r>
              <a:rPr lang="en-US" altLang="en-US" sz="2400" b="1"/>
              <a:t>Gaps</a:t>
            </a:r>
          </a:p>
        </p:txBody>
      </p:sp>
      <p:cxnSp>
        <p:nvCxnSpPr>
          <p:cNvPr id="14359" name="Straight Arrow Connector 50">
            <a:extLst>
              <a:ext uri="{FF2B5EF4-FFF2-40B4-BE49-F238E27FC236}">
                <a16:creationId xmlns:a16="http://schemas.microsoft.com/office/drawing/2014/main" id="{82FC742F-B80B-10D5-F0AB-D90B194FF38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684838" y="2408238"/>
            <a:ext cx="469900" cy="215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0" name="Straight Arrow Connector 53">
            <a:extLst>
              <a:ext uri="{FF2B5EF4-FFF2-40B4-BE49-F238E27FC236}">
                <a16:creationId xmlns:a16="http://schemas.microsoft.com/office/drawing/2014/main" id="{A5506D9D-655D-606D-2B6C-FF7F3DA9C89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30275" y="3522663"/>
            <a:ext cx="620713" cy="396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Figure11natural.jpg">
            <a:extLst>
              <a:ext uri="{FF2B5EF4-FFF2-40B4-BE49-F238E27FC236}">
                <a16:creationId xmlns:a16="http://schemas.microsoft.com/office/drawing/2014/main" id="{D0CF8679-8A17-1B86-D3E4-0C72CABF8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874713"/>
            <a:ext cx="8405813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>
            <a:extLst>
              <a:ext uri="{FF2B5EF4-FFF2-40B4-BE49-F238E27FC236}">
                <a16:creationId xmlns:a16="http://schemas.microsoft.com/office/drawing/2014/main" id="{E71DB180-D0AA-E2AA-7570-944319471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206375"/>
            <a:ext cx="3551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Olympic Peninsula</a:t>
            </a:r>
          </a:p>
        </p:txBody>
      </p:sp>
      <p:sp>
        <p:nvSpPr>
          <p:cNvPr id="15364" name="TextBox 3">
            <a:extLst>
              <a:ext uri="{FF2B5EF4-FFF2-40B4-BE49-F238E27FC236}">
                <a16:creationId xmlns:a16="http://schemas.microsoft.com/office/drawing/2014/main" id="{3FEA8635-C8B7-65A2-522B-ADB802630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6062663"/>
            <a:ext cx="8074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(smallest white patches ca. 10m x 10m gaps)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>
            <a:extLst>
              <a:ext uri="{FF2B5EF4-FFF2-40B4-BE49-F238E27FC236}">
                <a16:creationId xmlns:a16="http://schemas.microsoft.com/office/drawing/2014/main" id="{419BD867-C5E2-39D4-FAAD-3D9C226DE0E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Vertical Layers</a:t>
            </a:r>
          </a:p>
        </p:txBody>
      </p:sp>
      <p:pic>
        <p:nvPicPr>
          <p:cNvPr id="16387" name="Picture 11">
            <a:extLst>
              <a:ext uri="{FF2B5EF4-FFF2-40B4-BE49-F238E27FC236}">
                <a16:creationId xmlns:a16="http://schemas.microsoft.com/office/drawing/2014/main" id="{8B736EFA-D1B8-D9DB-D558-1D40AFCBF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8" y="1582738"/>
            <a:ext cx="6184900" cy="4525962"/>
          </a:xfrm>
        </p:spPr>
      </p:pic>
      <p:sp>
        <p:nvSpPr>
          <p:cNvPr id="16388" name="Freeform 14">
            <a:extLst>
              <a:ext uri="{FF2B5EF4-FFF2-40B4-BE49-F238E27FC236}">
                <a16:creationId xmlns:a16="http://schemas.microsoft.com/office/drawing/2014/main" id="{5F3FE999-0F9A-94D8-ED58-88BE5E31135F}"/>
              </a:ext>
            </a:extLst>
          </p:cNvPr>
          <p:cNvSpPr>
            <a:spLocks/>
          </p:cNvSpPr>
          <p:nvPr/>
        </p:nvSpPr>
        <p:spPr bwMode="auto">
          <a:xfrm>
            <a:off x="7550150" y="3730625"/>
            <a:ext cx="288925" cy="2276475"/>
          </a:xfrm>
          <a:custGeom>
            <a:avLst/>
            <a:gdLst>
              <a:gd name="T0" fmla="*/ 2147483647 w 417"/>
              <a:gd name="T1" fmla="*/ 2147483647 h 1279"/>
              <a:gd name="T2" fmla="*/ 2147483647 w 417"/>
              <a:gd name="T3" fmla="*/ 2147483647 h 1279"/>
              <a:gd name="T4" fmla="*/ 2147483647 w 417"/>
              <a:gd name="T5" fmla="*/ 2147483647 h 1279"/>
              <a:gd name="T6" fmla="*/ 2147483647 w 417"/>
              <a:gd name="T7" fmla="*/ 2147483647 h 1279"/>
              <a:gd name="T8" fmla="*/ 2147483647 w 417"/>
              <a:gd name="T9" fmla="*/ 2147483647 h 1279"/>
              <a:gd name="T10" fmla="*/ 2147483647 w 417"/>
              <a:gd name="T11" fmla="*/ 2147483647 h 1279"/>
              <a:gd name="T12" fmla="*/ 2147483647 w 417"/>
              <a:gd name="T13" fmla="*/ 2147483647 h 1279"/>
              <a:gd name="T14" fmla="*/ 2147483647 w 417"/>
              <a:gd name="T15" fmla="*/ 2147483647 h 1279"/>
              <a:gd name="T16" fmla="*/ 2147483647 w 417"/>
              <a:gd name="T17" fmla="*/ 2147483647 h 1279"/>
              <a:gd name="T18" fmla="*/ 2147483647 w 417"/>
              <a:gd name="T19" fmla="*/ 2147483647 h 1279"/>
              <a:gd name="T20" fmla="*/ 2147483647 w 417"/>
              <a:gd name="T21" fmla="*/ 2147483647 h 1279"/>
              <a:gd name="T22" fmla="*/ 2147483647 w 417"/>
              <a:gd name="T23" fmla="*/ 2147483647 h 1279"/>
              <a:gd name="T24" fmla="*/ 2147483647 w 417"/>
              <a:gd name="T25" fmla="*/ 2147483647 h 1279"/>
              <a:gd name="T26" fmla="*/ 2147483647 w 417"/>
              <a:gd name="T27" fmla="*/ 2147483647 h 1279"/>
              <a:gd name="T28" fmla="*/ 2147483647 w 417"/>
              <a:gd name="T29" fmla="*/ 2147483647 h 1279"/>
              <a:gd name="T30" fmla="*/ 2147483647 w 417"/>
              <a:gd name="T31" fmla="*/ 2147483647 h 12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"/>
              <a:gd name="T49" fmla="*/ 0 h 1279"/>
              <a:gd name="T50" fmla="*/ 417 w 417"/>
              <a:gd name="T51" fmla="*/ 1279 h 12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" h="1279">
                <a:moveTo>
                  <a:pt x="110" y="19"/>
                </a:moveTo>
                <a:cubicBezTo>
                  <a:pt x="192" y="136"/>
                  <a:pt x="132" y="371"/>
                  <a:pt x="129" y="458"/>
                </a:cubicBezTo>
                <a:cubicBezTo>
                  <a:pt x="124" y="600"/>
                  <a:pt x="106" y="737"/>
                  <a:pt x="92" y="878"/>
                </a:cubicBezTo>
                <a:cubicBezTo>
                  <a:pt x="84" y="954"/>
                  <a:pt x="83" y="1032"/>
                  <a:pt x="65" y="1107"/>
                </a:cubicBezTo>
                <a:cubicBezTo>
                  <a:pt x="56" y="1144"/>
                  <a:pt x="48" y="1181"/>
                  <a:pt x="37" y="1217"/>
                </a:cubicBezTo>
                <a:cubicBezTo>
                  <a:pt x="32" y="1235"/>
                  <a:pt x="0" y="1272"/>
                  <a:pt x="19" y="1271"/>
                </a:cubicBezTo>
                <a:cubicBezTo>
                  <a:pt x="189" y="1260"/>
                  <a:pt x="117" y="1268"/>
                  <a:pt x="238" y="1253"/>
                </a:cubicBezTo>
                <a:cubicBezTo>
                  <a:pt x="287" y="1256"/>
                  <a:pt x="336" y="1257"/>
                  <a:pt x="385" y="1262"/>
                </a:cubicBezTo>
                <a:cubicBezTo>
                  <a:pt x="394" y="1263"/>
                  <a:pt x="408" y="1279"/>
                  <a:pt x="412" y="1271"/>
                </a:cubicBezTo>
                <a:cubicBezTo>
                  <a:pt x="417" y="1261"/>
                  <a:pt x="400" y="1253"/>
                  <a:pt x="394" y="1244"/>
                </a:cubicBezTo>
                <a:cubicBezTo>
                  <a:pt x="378" y="1144"/>
                  <a:pt x="379" y="1048"/>
                  <a:pt x="348" y="951"/>
                </a:cubicBezTo>
                <a:cubicBezTo>
                  <a:pt x="325" y="790"/>
                  <a:pt x="353" y="1002"/>
                  <a:pt x="330" y="686"/>
                </a:cubicBezTo>
                <a:cubicBezTo>
                  <a:pt x="325" y="614"/>
                  <a:pt x="309" y="539"/>
                  <a:pt x="302" y="467"/>
                </a:cubicBezTo>
                <a:cubicBezTo>
                  <a:pt x="297" y="298"/>
                  <a:pt x="318" y="213"/>
                  <a:pt x="275" y="83"/>
                </a:cubicBezTo>
                <a:cubicBezTo>
                  <a:pt x="261" y="0"/>
                  <a:pt x="270" y="40"/>
                  <a:pt x="211" y="1"/>
                </a:cubicBezTo>
                <a:cubicBezTo>
                  <a:pt x="182" y="6"/>
                  <a:pt x="140" y="19"/>
                  <a:pt x="110" y="19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389" name="Picture 15">
            <a:extLst>
              <a:ext uri="{FF2B5EF4-FFF2-40B4-BE49-F238E27FC236}">
                <a16:creationId xmlns:a16="http://schemas.microsoft.com/office/drawing/2014/main" id="{7A903ACA-EEA2-03B6-2EA7-A939A2DBE0E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3775" y="2628900"/>
            <a:ext cx="661988" cy="1355725"/>
          </a:xfrm>
        </p:spPr>
      </p:pic>
      <p:grpSp>
        <p:nvGrpSpPr>
          <p:cNvPr id="16390" name="Group 21">
            <a:extLst>
              <a:ext uri="{FF2B5EF4-FFF2-40B4-BE49-F238E27FC236}">
                <a16:creationId xmlns:a16="http://schemas.microsoft.com/office/drawing/2014/main" id="{1E1E79C9-2814-6FAE-1F33-7B757CD19A7C}"/>
              </a:ext>
            </a:extLst>
          </p:cNvPr>
          <p:cNvGrpSpPr>
            <a:grpSpLocks/>
          </p:cNvGrpSpPr>
          <p:nvPr/>
        </p:nvGrpSpPr>
        <p:grpSpPr bwMode="auto">
          <a:xfrm>
            <a:off x="7383463" y="3602038"/>
            <a:ext cx="1631950" cy="1892300"/>
            <a:chOff x="4651" y="2269"/>
            <a:chExt cx="1028" cy="1192"/>
          </a:xfrm>
        </p:grpSpPr>
        <p:sp>
          <p:nvSpPr>
            <p:cNvPr id="16401" name="Line 16">
              <a:extLst>
                <a:ext uri="{FF2B5EF4-FFF2-40B4-BE49-F238E27FC236}">
                  <a16:creationId xmlns:a16="http://schemas.microsoft.com/office/drawing/2014/main" id="{10CD31BB-CB9F-D8F6-5963-8672A3E88C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3461"/>
              <a:ext cx="10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Line 17">
              <a:extLst>
                <a:ext uri="{FF2B5EF4-FFF2-40B4-BE49-F238E27FC236}">
                  <a16:creationId xmlns:a16="http://schemas.microsoft.com/office/drawing/2014/main" id="{2D6E76DE-2B1F-943E-0D92-9A151AFC0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3163"/>
              <a:ext cx="10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3" name="Line 18">
              <a:extLst>
                <a:ext uri="{FF2B5EF4-FFF2-40B4-BE49-F238E27FC236}">
                  <a16:creationId xmlns:a16="http://schemas.microsoft.com/office/drawing/2014/main" id="{650969DD-0B8E-1CBF-B559-C587230E7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2865"/>
              <a:ext cx="10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Line 19">
              <a:extLst>
                <a:ext uri="{FF2B5EF4-FFF2-40B4-BE49-F238E27FC236}">
                  <a16:creationId xmlns:a16="http://schemas.microsoft.com/office/drawing/2014/main" id="{3C6A6258-04AE-32D7-7BD0-26F538B6C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2567"/>
              <a:ext cx="10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20">
              <a:extLst>
                <a:ext uri="{FF2B5EF4-FFF2-40B4-BE49-F238E27FC236}">
                  <a16:creationId xmlns:a16="http://schemas.microsoft.com/office/drawing/2014/main" id="{83E984FD-F634-308A-B26B-325DFA6A76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1" y="2269"/>
              <a:ext cx="10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1" name="Picture 24">
            <a:extLst>
              <a:ext uri="{FF2B5EF4-FFF2-40B4-BE49-F238E27FC236}">
                <a16:creationId xmlns:a16="http://schemas.microsoft.com/office/drawing/2014/main" id="{974CB150-0D30-EC47-9FD9-BDAFE701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5268913"/>
            <a:ext cx="3476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8">
            <a:extLst>
              <a:ext uri="{FF2B5EF4-FFF2-40B4-BE49-F238E27FC236}">
                <a16:creationId xmlns:a16="http://schemas.microsoft.com/office/drawing/2014/main" id="{93192EF9-E82C-6879-1EEB-5F656466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5300663"/>
            <a:ext cx="3476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Freeform 29">
            <a:extLst>
              <a:ext uri="{FF2B5EF4-FFF2-40B4-BE49-F238E27FC236}">
                <a16:creationId xmlns:a16="http://schemas.microsoft.com/office/drawing/2014/main" id="{2C1EDDFE-09FE-D9B6-CE52-24F4AFAF3E06}"/>
              </a:ext>
            </a:extLst>
          </p:cNvPr>
          <p:cNvSpPr>
            <a:spLocks/>
          </p:cNvSpPr>
          <p:nvPr/>
        </p:nvSpPr>
        <p:spPr bwMode="auto">
          <a:xfrm>
            <a:off x="8502650" y="3684588"/>
            <a:ext cx="534988" cy="2276475"/>
          </a:xfrm>
          <a:custGeom>
            <a:avLst/>
            <a:gdLst>
              <a:gd name="T0" fmla="*/ 2147483647 w 417"/>
              <a:gd name="T1" fmla="*/ 2147483647 h 1279"/>
              <a:gd name="T2" fmla="*/ 2147483647 w 417"/>
              <a:gd name="T3" fmla="*/ 2147483647 h 1279"/>
              <a:gd name="T4" fmla="*/ 2147483647 w 417"/>
              <a:gd name="T5" fmla="*/ 2147483647 h 1279"/>
              <a:gd name="T6" fmla="*/ 2147483647 w 417"/>
              <a:gd name="T7" fmla="*/ 2147483647 h 1279"/>
              <a:gd name="T8" fmla="*/ 2147483647 w 417"/>
              <a:gd name="T9" fmla="*/ 2147483647 h 1279"/>
              <a:gd name="T10" fmla="*/ 2147483647 w 417"/>
              <a:gd name="T11" fmla="*/ 2147483647 h 1279"/>
              <a:gd name="T12" fmla="*/ 2147483647 w 417"/>
              <a:gd name="T13" fmla="*/ 2147483647 h 1279"/>
              <a:gd name="T14" fmla="*/ 2147483647 w 417"/>
              <a:gd name="T15" fmla="*/ 2147483647 h 1279"/>
              <a:gd name="T16" fmla="*/ 2147483647 w 417"/>
              <a:gd name="T17" fmla="*/ 2147483647 h 1279"/>
              <a:gd name="T18" fmla="*/ 2147483647 w 417"/>
              <a:gd name="T19" fmla="*/ 2147483647 h 1279"/>
              <a:gd name="T20" fmla="*/ 2147483647 w 417"/>
              <a:gd name="T21" fmla="*/ 2147483647 h 1279"/>
              <a:gd name="T22" fmla="*/ 2147483647 w 417"/>
              <a:gd name="T23" fmla="*/ 2147483647 h 1279"/>
              <a:gd name="T24" fmla="*/ 2147483647 w 417"/>
              <a:gd name="T25" fmla="*/ 2147483647 h 1279"/>
              <a:gd name="T26" fmla="*/ 2147483647 w 417"/>
              <a:gd name="T27" fmla="*/ 2147483647 h 1279"/>
              <a:gd name="T28" fmla="*/ 2147483647 w 417"/>
              <a:gd name="T29" fmla="*/ 2147483647 h 1279"/>
              <a:gd name="T30" fmla="*/ 2147483647 w 417"/>
              <a:gd name="T31" fmla="*/ 2147483647 h 127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17"/>
              <a:gd name="T49" fmla="*/ 0 h 1279"/>
              <a:gd name="T50" fmla="*/ 417 w 417"/>
              <a:gd name="T51" fmla="*/ 1279 h 127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17" h="1279">
                <a:moveTo>
                  <a:pt x="110" y="19"/>
                </a:moveTo>
                <a:cubicBezTo>
                  <a:pt x="192" y="136"/>
                  <a:pt x="132" y="371"/>
                  <a:pt x="129" y="458"/>
                </a:cubicBezTo>
                <a:cubicBezTo>
                  <a:pt x="124" y="600"/>
                  <a:pt x="106" y="737"/>
                  <a:pt x="92" y="878"/>
                </a:cubicBezTo>
                <a:cubicBezTo>
                  <a:pt x="84" y="954"/>
                  <a:pt x="83" y="1032"/>
                  <a:pt x="65" y="1107"/>
                </a:cubicBezTo>
                <a:cubicBezTo>
                  <a:pt x="56" y="1144"/>
                  <a:pt x="48" y="1181"/>
                  <a:pt x="37" y="1217"/>
                </a:cubicBezTo>
                <a:cubicBezTo>
                  <a:pt x="32" y="1235"/>
                  <a:pt x="0" y="1272"/>
                  <a:pt x="19" y="1271"/>
                </a:cubicBezTo>
                <a:cubicBezTo>
                  <a:pt x="189" y="1260"/>
                  <a:pt x="117" y="1268"/>
                  <a:pt x="238" y="1253"/>
                </a:cubicBezTo>
                <a:cubicBezTo>
                  <a:pt x="287" y="1256"/>
                  <a:pt x="336" y="1257"/>
                  <a:pt x="385" y="1262"/>
                </a:cubicBezTo>
                <a:cubicBezTo>
                  <a:pt x="394" y="1263"/>
                  <a:pt x="408" y="1279"/>
                  <a:pt x="412" y="1271"/>
                </a:cubicBezTo>
                <a:cubicBezTo>
                  <a:pt x="417" y="1261"/>
                  <a:pt x="400" y="1253"/>
                  <a:pt x="394" y="1244"/>
                </a:cubicBezTo>
                <a:cubicBezTo>
                  <a:pt x="378" y="1144"/>
                  <a:pt x="379" y="1048"/>
                  <a:pt x="348" y="951"/>
                </a:cubicBezTo>
                <a:cubicBezTo>
                  <a:pt x="325" y="790"/>
                  <a:pt x="353" y="1002"/>
                  <a:pt x="330" y="686"/>
                </a:cubicBezTo>
                <a:cubicBezTo>
                  <a:pt x="325" y="614"/>
                  <a:pt x="309" y="539"/>
                  <a:pt x="302" y="467"/>
                </a:cubicBezTo>
                <a:cubicBezTo>
                  <a:pt x="297" y="298"/>
                  <a:pt x="318" y="213"/>
                  <a:pt x="275" y="83"/>
                </a:cubicBezTo>
                <a:cubicBezTo>
                  <a:pt x="261" y="0"/>
                  <a:pt x="270" y="40"/>
                  <a:pt x="211" y="1"/>
                </a:cubicBezTo>
                <a:cubicBezTo>
                  <a:pt x="182" y="6"/>
                  <a:pt x="140" y="19"/>
                  <a:pt x="110" y="19"/>
                </a:cubicBezTo>
                <a:close/>
              </a:path>
            </a:pathLst>
          </a:custGeom>
          <a:solidFill>
            <a:srgbClr val="996633"/>
          </a:solidFill>
          <a:ln w="9525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394" name="Picture 27">
            <a:extLst>
              <a:ext uri="{FF2B5EF4-FFF2-40B4-BE49-F238E27FC236}">
                <a16:creationId xmlns:a16="http://schemas.microsoft.com/office/drawing/2014/main" id="{13E7201F-2419-5950-2147-66C5AF15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4435475"/>
            <a:ext cx="388937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0">
            <a:extLst>
              <a:ext uri="{FF2B5EF4-FFF2-40B4-BE49-F238E27FC236}">
                <a16:creationId xmlns:a16="http://schemas.microsoft.com/office/drawing/2014/main" id="{641EA570-A172-1858-1F89-67919968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943100"/>
            <a:ext cx="8191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 Box 31">
            <a:extLst>
              <a:ext uri="{FF2B5EF4-FFF2-40B4-BE49-F238E27FC236}">
                <a16:creationId xmlns:a16="http://schemas.microsoft.com/office/drawing/2014/main" id="{DABC1429-D166-07C3-49E1-F4C32F929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5243513"/>
            <a:ext cx="327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5</a:t>
            </a:r>
          </a:p>
        </p:txBody>
      </p:sp>
      <p:sp>
        <p:nvSpPr>
          <p:cNvPr id="16397" name="Text Box 32">
            <a:extLst>
              <a:ext uri="{FF2B5EF4-FFF2-40B4-BE49-F238E27FC236}">
                <a16:creationId xmlns:a16="http://schemas.microsoft.com/office/drawing/2014/main" id="{50242791-DDD9-F34E-14C0-3A6E042A2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9763" y="4764088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10</a:t>
            </a:r>
          </a:p>
        </p:txBody>
      </p:sp>
      <p:sp>
        <p:nvSpPr>
          <p:cNvPr id="16398" name="Text Box 33">
            <a:extLst>
              <a:ext uri="{FF2B5EF4-FFF2-40B4-BE49-F238E27FC236}">
                <a16:creationId xmlns:a16="http://schemas.microsoft.com/office/drawing/2014/main" id="{728AE890-364D-ED52-7989-EBCD357C9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3" y="4341813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15</a:t>
            </a:r>
          </a:p>
        </p:txBody>
      </p:sp>
      <p:sp>
        <p:nvSpPr>
          <p:cNvPr id="16399" name="Text Box 34">
            <a:extLst>
              <a:ext uri="{FF2B5EF4-FFF2-40B4-BE49-F238E27FC236}">
                <a16:creationId xmlns:a16="http://schemas.microsoft.com/office/drawing/2014/main" id="{2D1B9CF3-62C5-018B-42B9-C567DA47C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713" y="3844925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20</a:t>
            </a:r>
          </a:p>
        </p:txBody>
      </p:sp>
      <p:sp>
        <p:nvSpPr>
          <p:cNvPr id="16400" name="Text Box 35">
            <a:extLst>
              <a:ext uri="{FF2B5EF4-FFF2-40B4-BE49-F238E27FC236}">
                <a16:creationId xmlns:a16="http://schemas.microsoft.com/office/drawing/2014/main" id="{FE632F94-93ED-327B-2874-600300202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888" y="3405188"/>
            <a:ext cx="46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/>
              <a:t>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9">
            <a:extLst>
              <a:ext uri="{FF2B5EF4-FFF2-40B4-BE49-F238E27FC236}">
                <a16:creationId xmlns:a16="http://schemas.microsoft.com/office/drawing/2014/main" id="{249F4597-3622-6CB6-C838-771B6E5571CD}"/>
              </a:ext>
            </a:extLst>
          </p:cNvPr>
          <p:cNvGrpSpPr>
            <a:grpSpLocks/>
          </p:cNvGrpSpPr>
          <p:nvPr/>
        </p:nvGrpSpPr>
        <p:grpSpPr bwMode="auto">
          <a:xfrm>
            <a:off x="3871913" y="1250950"/>
            <a:ext cx="1001712" cy="4046538"/>
            <a:chOff x="8324850" y="1943100"/>
            <a:chExt cx="819150" cy="4046538"/>
          </a:xfrm>
        </p:grpSpPr>
        <p:sp>
          <p:nvSpPr>
            <p:cNvPr id="17417" name="Freeform 29">
              <a:extLst>
                <a:ext uri="{FF2B5EF4-FFF2-40B4-BE49-F238E27FC236}">
                  <a16:creationId xmlns:a16="http://schemas.microsoft.com/office/drawing/2014/main" id="{04F35A62-8E41-4A37-34FF-30CF4E9A5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650" y="3684588"/>
              <a:ext cx="534988" cy="2276475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418" name="Picture 27">
              <a:extLst>
                <a:ext uri="{FF2B5EF4-FFF2-40B4-BE49-F238E27FC236}">
                  <a16:creationId xmlns:a16="http://schemas.microsoft.com/office/drawing/2014/main" id="{4312C8C4-4132-A353-98CB-B3F4A4976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1838" y="4435475"/>
              <a:ext cx="38893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30">
              <a:extLst>
                <a:ext uri="{FF2B5EF4-FFF2-40B4-BE49-F238E27FC236}">
                  <a16:creationId xmlns:a16="http://schemas.microsoft.com/office/drawing/2014/main" id="{2F24A642-0378-F9EA-6800-193F4EE8E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4850" y="1943100"/>
              <a:ext cx="81915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930E49-F5C0-209E-5B9C-15AC1E51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Structure-Predation Hypothesis</a:t>
            </a:r>
          </a:p>
        </p:txBody>
      </p:sp>
      <p:pic>
        <p:nvPicPr>
          <p:cNvPr id="17412" name="Picture 4" descr="STOCyelblkdot">
            <a:extLst>
              <a:ext uri="{FF2B5EF4-FFF2-40B4-BE49-F238E27FC236}">
                <a16:creationId xmlns:a16="http://schemas.microsoft.com/office/drawing/2014/main" id="{6BCFAD39-94E1-AC4F-2562-3035E813BEC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2147888"/>
            <a:ext cx="1927225" cy="2584450"/>
          </a:xfrm>
        </p:spPr>
      </p:pic>
      <p:pic>
        <p:nvPicPr>
          <p:cNvPr id="17413" name="Picture 4" descr="flyertruffel">
            <a:extLst>
              <a:ext uri="{FF2B5EF4-FFF2-40B4-BE49-F238E27FC236}">
                <a16:creationId xmlns:a16="http://schemas.microsoft.com/office/drawing/2014/main" id="{928B6591-04F9-01E1-6C51-B3E7E4620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2450" y="2352675"/>
            <a:ext cx="3071813" cy="20335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B1A474-7DE5-A17A-5F98-53F759B64BBB}"/>
              </a:ext>
            </a:extLst>
          </p:cNvPr>
          <p:cNvSpPr txBox="1"/>
          <p:nvPr/>
        </p:nvSpPr>
        <p:spPr>
          <a:xfrm rot="16200000">
            <a:off x="2660650" y="3219451"/>
            <a:ext cx="3330575" cy="6477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cs typeface="Arial" charset="0"/>
              </a:rPr>
              <a:t>Forest Structure</a:t>
            </a:r>
          </a:p>
        </p:txBody>
      </p:sp>
      <p:sp>
        <p:nvSpPr>
          <p:cNvPr id="17415" name="Right Arrow 12">
            <a:extLst>
              <a:ext uri="{FF2B5EF4-FFF2-40B4-BE49-F238E27FC236}">
                <a16:creationId xmlns:a16="http://schemas.microsoft.com/office/drawing/2014/main" id="{DB034CC6-C028-1CEE-BDF7-C029C068C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3429000"/>
            <a:ext cx="787400" cy="396875"/>
          </a:xfrm>
          <a:prstGeom prst="rightArrow">
            <a:avLst>
              <a:gd name="adj1" fmla="val 50000"/>
              <a:gd name="adj2" fmla="val 5010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6" name="Right Arrow 13">
            <a:extLst>
              <a:ext uri="{FF2B5EF4-FFF2-40B4-BE49-F238E27FC236}">
                <a16:creationId xmlns:a16="http://schemas.microsoft.com/office/drawing/2014/main" id="{F83EDB86-AD37-4E1D-1B1A-9E1258EE6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429000"/>
            <a:ext cx="787400" cy="396875"/>
          </a:xfrm>
          <a:prstGeom prst="rightArrow">
            <a:avLst>
              <a:gd name="adj1" fmla="val 50000"/>
              <a:gd name="adj2" fmla="val 50105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5A4AB2CC-98D1-970D-0BF1-4766502940E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28638" y="3698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Detection Risk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Visual/Aural/Scent</a:t>
            </a:r>
            <a:r>
              <a:rPr lang="en-US" dirty="0"/>
              <a:t>)</a:t>
            </a:r>
          </a:p>
        </p:txBody>
      </p:sp>
      <p:grpSp>
        <p:nvGrpSpPr>
          <p:cNvPr id="18435" name="Group 54">
            <a:extLst>
              <a:ext uri="{FF2B5EF4-FFF2-40B4-BE49-F238E27FC236}">
                <a16:creationId xmlns:a16="http://schemas.microsoft.com/office/drawing/2014/main" id="{4DC781DB-5F9B-187C-1709-A9101EAD1AB2}"/>
              </a:ext>
            </a:extLst>
          </p:cNvPr>
          <p:cNvGrpSpPr>
            <a:grpSpLocks/>
          </p:cNvGrpSpPr>
          <p:nvPr/>
        </p:nvGrpSpPr>
        <p:grpSpPr bwMode="auto">
          <a:xfrm>
            <a:off x="461963" y="1570038"/>
            <a:ext cx="3744912" cy="3557587"/>
            <a:chOff x="630238" y="1189038"/>
            <a:chExt cx="3744912" cy="3557091"/>
          </a:xfrm>
        </p:grpSpPr>
        <p:sp>
          <p:nvSpPr>
            <p:cNvPr id="18456" name="Line 40">
              <a:extLst>
                <a:ext uri="{FF2B5EF4-FFF2-40B4-BE49-F238E27FC236}">
                  <a16:creationId xmlns:a16="http://schemas.microsoft.com/office/drawing/2014/main" id="{5EBBC6A9-53DA-8E59-988B-BAE3361465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6863" y="1884363"/>
              <a:ext cx="1455737" cy="18526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39">
              <a:extLst>
                <a:ext uri="{FF2B5EF4-FFF2-40B4-BE49-F238E27FC236}">
                  <a16:creationId xmlns:a16="http://schemas.microsoft.com/office/drawing/2014/main" id="{32627A58-1F90-6AA6-414E-DF3B8F1DAA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1050" y="1768475"/>
              <a:ext cx="1216025" cy="17319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58" name="Group 10">
              <a:extLst>
                <a:ext uri="{FF2B5EF4-FFF2-40B4-BE49-F238E27FC236}">
                  <a16:creationId xmlns:a16="http://schemas.microsoft.com/office/drawing/2014/main" id="{12EAC2AA-48D3-6855-74F4-686184BE49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238" y="1422400"/>
              <a:ext cx="419100" cy="2266950"/>
              <a:chOff x="602" y="934"/>
              <a:chExt cx="264" cy="1428"/>
            </a:xfrm>
          </p:grpSpPr>
          <p:sp>
            <p:nvSpPr>
              <p:cNvPr id="18487" name="Freeform 5">
                <a:extLst>
                  <a:ext uri="{FF2B5EF4-FFF2-40B4-BE49-F238E27FC236}">
                    <a16:creationId xmlns:a16="http://schemas.microsoft.com/office/drawing/2014/main" id="{29F210AF-FD88-D3E2-5A26-9E6096909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88" name="Picture 6">
                <a:extLst>
                  <a:ext uri="{FF2B5EF4-FFF2-40B4-BE49-F238E27FC236}">
                    <a16:creationId xmlns:a16="http://schemas.microsoft.com/office/drawing/2014/main" id="{8A0D66A4-7216-6BA1-BF1B-DF14E2F46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59" name="Freeform 8">
              <a:extLst>
                <a:ext uri="{FF2B5EF4-FFF2-40B4-BE49-F238E27FC236}">
                  <a16:creationId xmlns:a16="http://schemas.microsoft.com/office/drawing/2014/main" id="{605B98D8-1A9A-B5F0-E06D-04FE9BFE7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2465388"/>
              <a:ext cx="244475" cy="1328737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8460" name="Picture 9">
              <a:extLst>
                <a:ext uri="{FF2B5EF4-FFF2-40B4-BE49-F238E27FC236}">
                  <a16:creationId xmlns:a16="http://schemas.microsoft.com/office/drawing/2014/main" id="{52BD3672-AD8E-5E10-9CF8-1A64E74D65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87" y="1908915"/>
              <a:ext cx="660400" cy="1163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61" name="Group 11">
              <a:extLst>
                <a:ext uri="{FF2B5EF4-FFF2-40B4-BE49-F238E27FC236}">
                  <a16:creationId xmlns:a16="http://schemas.microsoft.com/office/drawing/2014/main" id="{51CE1F99-C616-37B3-6C2B-7AB7A385F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225" y="1576388"/>
              <a:ext cx="419100" cy="2266950"/>
              <a:chOff x="602" y="934"/>
              <a:chExt cx="264" cy="1428"/>
            </a:xfrm>
          </p:grpSpPr>
          <p:sp>
            <p:nvSpPr>
              <p:cNvPr id="18485" name="Freeform 12">
                <a:extLst>
                  <a:ext uri="{FF2B5EF4-FFF2-40B4-BE49-F238E27FC236}">
                    <a16:creationId xmlns:a16="http://schemas.microsoft.com/office/drawing/2014/main" id="{A4F4E412-7940-E04C-5951-819D570D7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86" name="Picture 13">
                <a:extLst>
                  <a:ext uri="{FF2B5EF4-FFF2-40B4-BE49-F238E27FC236}">
                    <a16:creationId xmlns:a16="http://schemas.microsoft.com/office/drawing/2014/main" id="{B781F7AD-8C08-CCD8-9F64-D64EFD715B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62" name="Group 14">
              <a:extLst>
                <a:ext uri="{FF2B5EF4-FFF2-40B4-BE49-F238E27FC236}">
                  <a16:creationId xmlns:a16="http://schemas.microsoft.com/office/drawing/2014/main" id="{A5D9A9F3-8F16-E4D4-F3AD-A5F6E7A4FC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513" y="1189038"/>
              <a:ext cx="419100" cy="2266950"/>
              <a:chOff x="602" y="934"/>
              <a:chExt cx="264" cy="1428"/>
            </a:xfrm>
          </p:grpSpPr>
          <p:sp>
            <p:nvSpPr>
              <p:cNvPr id="18483" name="Freeform 15">
                <a:extLst>
                  <a:ext uri="{FF2B5EF4-FFF2-40B4-BE49-F238E27FC236}">
                    <a16:creationId xmlns:a16="http://schemas.microsoft.com/office/drawing/2014/main" id="{ED917C06-B26D-0B07-22D8-45214FB4E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84" name="Picture 16">
                <a:extLst>
                  <a:ext uri="{FF2B5EF4-FFF2-40B4-BE49-F238E27FC236}">
                    <a16:creationId xmlns:a16="http://schemas.microsoft.com/office/drawing/2014/main" id="{33238699-924A-18F4-5E2A-7B418DE750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63" name="Group 17">
              <a:extLst>
                <a:ext uri="{FF2B5EF4-FFF2-40B4-BE49-F238E27FC236}">
                  <a16:creationId xmlns:a16="http://schemas.microsoft.com/office/drawing/2014/main" id="{029DB8A2-DA12-B472-F544-A5D5AFD4E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2200" y="1308100"/>
              <a:ext cx="419100" cy="2266950"/>
              <a:chOff x="602" y="934"/>
              <a:chExt cx="264" cy="1428"/>
            </a:xfrm>
          </p:grpSpPr>
          <p:sp>
            <p:nvSpPr>
              <p:cNvPr id="18481" name="Freeform 18">
                <a:extLst>
                  <a:ext uri="{FF2B5EF4-FFF2-40B4-BE49-F238E27FC236}">
                    <a16:creationId xmlns:a16="http://schemas.microsoft.com/office/drawing/2014/main" id="{80046C3C-BC09-5920-85F6-A6AC76662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82" name="Picture 19">
                <a:extLst>
                  <a:ext uri="{FF2B5EF4-FFF2-40B4-BE49-F238E27FC236}">
                    <a16:creationId xmlns:a16="http://schemas.microsoft.com/office/drawing/2014/main" id="{C7A9C362-6619-6A76-2071-FD4C26C462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64" name="Group 20">
              <a:extLst>
                <a:ext uri="{FF2B5EF4-FFF2-40B4-BE49-F238E27FC236}">
                  <a16:creationId xmlns:a16="http://schemas.microsoft.com/office/drawing/2014/main" id="{246073A7-D588-5A9C-DA9E-7874B500EA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2375" y="1412875"/>
              <a:ext cx="419100" cy="2266950"/>
              <a:chOff x="602" y="934"/>
              <a:chExt cx="264" cy="1428"/>
            </a:xfrm>
          </p:grpSpPr>
          <p:sp>
            <p:nvSpPr>
              <p:cNvPr id="18479" name="Freeform 21">
                <a:extLst>
                  <a:ext uri="{FF2B5EF4-FFF2-40B4-BE49-F238E27FC236}">
                    <a16:creationId xmlns:a16="http://schemas.microsoft.com/office/drawing/2014/main" id="{DC15C282-55BF-BD5F-1343-96B769990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80" name="Picture 22">
                <a:extLst>
                  <a:ext uri="{FF2B5EF4-FFF2-40B4-BE49-F238E27FC236}">
                    <a16:creationId xmlns:a16="http://schemas.microsoft.com/office/drawing/2014/main" id="{178C1DF9-18FF-A037-771A-875924B81D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65" name="Group 23">
              <a:extLst>
                <a:ext uri="{FF2B5EF4-FFF2-40B4-BE49-F238E27FC236}">
                  <a16:creationId xmlns:a16="http://schemas.microsoft.com/office/drawing/2014/main" id="{92767BB1-A4E0-8E76-EAA4-4B3D65D8A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9063" y="1409700"/>
              <a:ext cx="419100" cy="2266950"/>
              <a:chOff x="602" y="934"/>
              <a:chExt cx="264" cy="1428"/>
            </a:xfrm>
          </p:grpSpPr>
          <p:sp>
            <p:nvSpPr>
              <p:cNvPr id="18477" name="Freeform 24">
                <a:extLst>
                  <a:ext uri="{FF2B5EF4-FFF2-40B4-BE49-F238E27FC236}">
                    <a16:creationId xmlns:a16="http://schemas.microsoft.com/office/drawing/2014/main" id="{7DBCEEA0-25D5-1B9C-27CD-3E1A5BD13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78" name="Picture 25">
                <a:extLst>
                  <a:ext uri="{FF2B5EF4-FFF2-40B4-BE49-F238E27FC236}">
                    <a16:creationId xmlns:a16="http://schemas.microsoft.com/office/drawing/2014/main" id="{873C77F5-ED13-D08E-8E18-F7E7F278A0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66" name="Group 26">
              <a:extLst>
                <a:ext uri="{FF2B5EF4-FFF2-40B4-BE49-F238E27FC236}">
                  <a16:creationId xmlns:a16="http://schemas.microsoft.com/office/drawing/2014/main" id="{EE23B3C5-0623-3FA4-49CD-9966BD1473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8450" y="1565275"/>
              <a:ext cx="419100" cy="2266950"/>
              <a:chOff x="602" y="934"/>
              <a:chExt cx="264" cy="1428"/>
            </a:xfrm>
          </p:grpSpPr>
          <p:sp>
            <p:nvSpPr>
              <p:cNvPr id="18475" name="Freeform 27">
                <a:extLst>
                  <a:ext uri="{FF2B5EF4-FFF2-40B4-BE49-F238E27FC236}">
                    <a16:creationId xmlns:a16="http://schemas.microsoft.com/office/drawing/2014/main" id="{A6AF3EA9-AC83-0790-B2AF-75018139C2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76" name="Picture 28">
                <a:extLst>
                  <a:ext uri="{FF2B5EF4-FFF2-40B4-BE49-F238E27FC236}">
                    <a16:creationId xmlns:a16="http://schemas.microsoft.com/office/drawing/2014/main" id="{8D4667D9-00EF-D484-0B6E-6201B20B9A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67" name="Freeform 30">
              <a:extLst>
                <a:ext uri="{FF2B5EF4-FFF2-40B4-BE49-F238E27FC236}">
                  <a16:creationId xmlns:a16="http://schemas.microsoft.com/office/drawing/2014/main" id="{DA7C6A88-D339-AFA9-13F2-6E0850756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950" y="2449513"/>
              <a:ext cx="244475" cy="1328737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8468" name="Picture 31">
              <a:extLst>
                <a:ext uri="{FF2B5EF4-FFF2-40B4-BE49-F238E27FC236}">
                  <a16:creationId xmlns:a16="http://schemas.microsoft.com/office/drawing/2014/main" id="{D806098E-BF36-71A7-FB8D-0BCFABD60A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374" y="1893040"/>
              <a:ext cx="419100" cy="139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9" name="Freeform 33">
              <a:extLst>
                <a:ext uri="{FF2B5EF4-FFF2-40B4-BE49-F238E27FC236}">
                  <a16:creationId xmlns:a16="http://schemas.microsoft.com/office/drawing/2014/main" id="{36C94EF1-8FC8-2BB0-E862-FD8709599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2497138"/>
              <a:ext cx="244475" cy="1328737"/>
            </a:xfrm>
            <a:custGeom>
              <a:avLst/>
              <a:gdLst>
                <a:gd name="T0" fmla="*/ 2147483647 w 417"/>
                <a:gd name="T1" fmla="*/ 2147483647 h 1279"/>
                <a:gd name="T2" fmla="*/ 2147483647 w 417"/>
                <a:gd name="T3" fmla="*/ 2147483647 h 1279"/>
                <a:gd name="T4" fmla="*/ 2147483647 w 417"/>
                <a:gd name="T5" fmla="*/ 2147483647 h 1279"/>
                <a:gd name="T6" fmla="*/ 2147483647 w 417"/>
                <a:gd name="T7" fmla="*/ 2147483647 h 1279"/>
                <a:gd name="T8" fmla="*/ 2147483647 w 417"/>
                <a:gd name="T9" fmla="*/ 2147483647 h 1279"/>
                <a:gd name="T10" fmla="*/ 2147483647 w 417"/>
                <a:gd name="T11" fmla="*/ 2147483647 h 1279"/>
                <a:gd name="T12" fmla="*/ 2147483647 w 417"/>
                <a:gd name="T13" fmla="*/ 2147483647 h 1279"/>
                <a:gd name="T14" fmla="*/ 2147483647 w 417"/>
                <a:gd name="T15" fmla="*/ 2147483647 h 1279"/>
                <a:gd name="T16" fmla="*/ 2147483647 w 417"/>
                <a:gd name="T17" fmla="*/ 2147483647 h 1279"/>
                <a:gd name="T18" fmla="*/ 2147483647 w 417"/>
                <a:gd name="T19" fmla="*/ 2147483647 h 1279"/>
                <a:gd name="T20" fmla="*/ 2147483647 w 417"/>
                <a:gd name="T21" fmla="*/ 2147483647 h 1279"/>
                <a:gd name="T22" fmla="*/ 2147483647 w 417"/>
                <a:gd name="T23" fmla="*/ 2147483647 h 1279"/>
                <a:gd name="T24" fmla="*/ 2147483647 w 417"/>
                <a:gd name="T25" fmla="*/ 2147483647 h 1279"/>
                <a:gd name="T26" fmla="*/ 2147483647 w 417"/>
                <a:gd name="T27" fmla="*/ 2147483647 h 1279"/>
                <a:gd name="T28" fmla="*/ 2147483647 w 417"/>
                <a:gd name="T29" fmla="*/ 2147483647 h 1279"/>
                <a:gd name="T30" fmla="*/ 2147483647 w 417"/>
                <a:gd name="T31" fmla="*/ 2147483647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8470" name="Picture 34">
              <a:extLst>
                <a:ext uri="{FF2B5EF4-FFF2-40B4-BE49-F238E27FC236}">
                  <a16:creationId xmlns:a16="http://schemas.microsoft.com/office/drawing/2014/main" id="{4EA57222-9993-80B0-D9B2-54FAF5FC7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887" y="1940665"/>
              <a:ext cx="419100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71" name="Picture 35">
              <a:extLst>
                <a:ext uri="{FF2B5EF4-FFF2-40B4-BE49-F238E27FC236}">
                  <a16:creationId xmlns:a16="http://schemas.microsoft.com/office/drawing/2014/main" id="{F0019A4D-82F1-D3C9-DBB2-655CF7347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3563" y="1892300"/>
              <a:ext cx="419100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2" name="Text Box 36">
              <a:extLst>
                <a:ext uri="{FF2B5EF4-FFF2-40B4-BE49-F238E27FC236}">
                  <a16:creationId xmlns:a16="http://schemas.microsoft.com/office/drawing/2014/main" id="{60007F72-74DD-DF6B-CEBA-36D98A6023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400" y="2420938"/>
              <a:ext cx="8270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OR</a:t>
              </a:r>
            </a:p>
          </p:txBody>
        </p:sp>
        <p:sp>
          <p:nvSpPr>
            <p:cNvPr id="18473" name="Text Box 37">
              <a:extLst>
                <a:ext uri="{FF2B5EF4-FFF2-40B4-BE49-F238E27FC236}">
                  <a16:creationId xmlns:a16="http://schemas.microsoft.com/office/drawing/2014/main" id="{4E86C7A9-E028-2977-34FB-485D3BA3B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3976688"/>
              <a:ext cx="128592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400"/>
                <a:t>High</a:t>
              </a:r>
            </a:p>
          </p:txBody>
        </p:sp>
        <p:pic>
          <p:nvPicPr>
            <p:cNvPr id="18474" name="Picture 52">
              <a:extLst>
                <a:ext uri="{FF2B5EF4-FFF2-40B4-BE49-F238E27FC236}">
                  <a16:creationId xmlns:a16="http://schemas.microsoft.com/office/drawing/2014/main" id="{D7109A6E-6413-CEA7-D3AC-814FAA1CD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050" y="3021013"/>
              <a:ext cx="419100" cy="84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55">
            <a:extLst>
              <a:ext uri="{FF2B5EF4-FFF2-40B4-BE49-F238E27FC236}">
                <a16:creationId xmlns:a16="http://schemas.microsoft.com/office/drawing/2014/main" id="{EDB6659D-7371-83B8-BA02-2573EA05B6ED}"/>
              </a:ext>
            </a:extLst>
          </p:cNvPr>
          <p:cNvGrpSpPr>
            <a:grpSpLocks/>
          </p:cNvGrpSpPr>
          <p:nvPr/>
        </p:nvGrpSpPr>
        <p:grpSpPr bwMode="auto">
          <a:xfrm>
            <a:off x="4959350" y="3871913"/>
            <a:ext cx="4184650" cy="2994025"/>
            <a:chOff x="4959350" y="3871913"/>
            <a:chExt cx="4184650" cy="2993528"/>
          </a:xfrm>
        </p:grpSpPr>
        <p:sp>
          <p:nvSpPr>
            <p:cNvPr id="18437" name="Text Box 38">
              <a:extLst>
                <a:ext uri="{FF2B5EF4-FFF2-40B4-BE49-F238E27FC236}">
                  <a16:creationId xmlns:a16="http://schemas.microsoft.com/office/drawing/2014/main" id="{AC171E32-EE4D-EA74-C7A1-9B9B62E7F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8113" y="6096000"/>
              <a:ext cx="116628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400"/>
                <a:t>Low</a:t>
              </a:r>
            </a:p>
          </p:txBody>
        </p:sp>
        <p:sp>
          <p:nvSpPr>
            <p:cNvPr id="18438" name="Line 41">
              <a:extLst>
                <a:ext uri="{FF2B5EF4-FFF2-40B4-BE49-F238E27FC236}">
                  <a16:creationId xmlns:a16="http://schemas.microsoft.com/office/drawing/2014/main" id="{43C0F303-8575-B8AD-B7C2-4A543DD725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8875" y="3919538"/>
              <a:ext cx="1455738" cy="18526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9" name="Line 42">
              <a:extLst>
                <a:ext uri="{FF2B5EF4-FFF2-40B4-BE49-F238E27FC236}">
                  <a16:creationId xmlns:a16="http://schemas.microsoft.com/office/drawing/2014/main" id="{12EC6174-25E3-1A49-DAD2-F14175C2B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97750" y="3979863"/>
              <a:ext cx="1455738" cy="18526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40" name="Group 43">
              <a:extLst>
                <a:ext uri="{FF2B5EF4-FFF2-40B4-BE49-F238E27FC236}">
                  <a16:creationId xmlns:a16="http://schemas.microsoft.com/office/drawing/2014/main" id="{486CF4FC-1E95-2E13-7B94-C3AF3B44FE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9350" y="3871913"/>
              <a:ext cx="419100" cy="2266950"/>
              <a:chOff x="602" y="934"/>
              <a:chExt cx="264" cy="1428"/>
            </a:xfrm>
          </p:grpSpPr>
          <p:sp>
            <p:nvSpPr>
              <p:cNvPr id="18454" name="Freeform 44">
                <a:extLst>
                  <a:ext uri="{FF2B5EF4-FFF2-40B4-BE49-F238E27FC236}">
                    <a16:creationId xmlns:a16="http://schemas.microsoft.com/office/drawing/2014/main" id="{98FBA036-F90B-C0F0-EC98-A81C75BBE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55" name="Picture 45">
                <a:extLst>
                  <a:ext uri="{FF2B5EF4-FFF2-40B4-BE49-F238E27FC236}">
                    <a16:creationId xmlns:a16="http://schemas.microsoft.com/office/drawing/2014/main" id="{6B555AD0-CF09-4A5B-7970-28E1650A08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41" name="Group 46">
              <a:extLst>
                <a:ext uri="{FF2B5EF4-FFF2-40B4-BE49-F238E27FC236}">
                  <a16:creationId xmlns:a16="http://schemas.microsoft.com/office/drawing/2014/main" id="{069E6494-350B-C5B3-1DD0-1BAF622DCC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3063" y="3884613"/>
              <a:ext cx="419100" cy="2266950"/>
              <a:chOff x="602" y="934"/>
              <a:chExt cx="264" cy="1428"/>
            </a:xfrm>
          </p:grpSpPr>
          <p:sp>
            <p:nvSpPr>
              <p:cNvPr id="18452" name="Freeform 47">
                <a:extLst>
                  <a:ext uri="{FF2B5EF4-FFF2-40B4-BE49-F238E27FC236}">
                    <a16:creationId xmlns:a16="http://schemas.microsoft.com/office/drawing/2014/main" id="{4CCF3204-18B7-59DE-592B-00348A2B4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53" name="Picture 48">
                <a:extLst>
                  <a:ext uri="{FF2B5EF4-FFF2-40B4-BE49-F238E27FC236}">
                    <a16:creationId xmlns:a16="http://schemas.microsoft.com/office/drawing/2014/main" id="{84AA8219-230C-BEA8-7791-990DFD59F6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42" name="Group 49">
              <a:extLst>
                <a:ext uri="{FF2B5EF4-FFF2-40B4-BE49-F238E27FC236}">
                  <a16:creationId xmlns:a16="http://schemas.microsoft.com/office/drawing/2014/main" id="{B2A6CE97-741B-B38D-BBEE-72CBF83619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7888" y="3921125"/>
              <a:ext cx="419100" cy="2266950"/>
              <a:chOff x="602" y="934"/>
              <a:chExt cx="264" cy="1428"/>
            </a:xfrm>
          </p:grpSpPr>
          <p:sp>
            <p:nvSpPr>
              <p:cNvPr id="18450" name="Freeform 50">
                <a:extLst>
                  <a:ext uri="{FF2B5EF4-FFF2-40B4-BE49-F238E27FC236}">
                    <a16:creationId xmlns:a16="http://schemas.microsoft.com/office/drawing/2014/main" id="{3CC3AEAB-B597-663E-2531-D0BED2150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" y="1275"/>
                <a:ext cx="124" cy="1087"/>
              </a:xfrm>
              <a:custGeom>
                <a:avLst/>
                <a:gdLst>
                  <a:gd name="T0" fmla="*/ 0 w 417"/>
                  <a:gd name="T1" fmla="*/ 3 h 1279"/>
                  <a:gd name="T2" fmla="*/ 0 w 417"/>
                  <a:gd name="T3" fmla="*/ 3 h 1279"/>
                  <a:gd name="T4" fmla="*/ 0 w 417"/>
                  <a:gd name="T5" fmla="*/ 3 h 1279"/>
                  <a:gd name="T6" fmla="*/ 0 w 417"/>
                  <a:gd name="T7" fmla="*/ 3 h 1279"/>
                  <a:gd name="T8" fmla="*/ 0 w 417"/>
                  <a:gd name="T9" fmla="*/ 3 h 1279"/>
                  <a:gd name="T10" fmla="*/ 0 w 417"/>
                  <a:gd name="T11" fmla="*/ 3 h 1279"/>
                  <a:gd name="T12" fmla="*/ 0 w 417"/>
                  <a:gd name="T13" fmla="*/ 3 h 1279"/>
                  <a:gd name="T14" fmla="*/ 0 w 417"/>
                  <a:gd name="T15" fmla="*/ 3 h 1279"/>
                  <a:gd name="T16" fmla="*/ 0 w 417"/>
                  <a:gd name="T17" fmla="*/ 3 h 1279"/>
                  <a:gd name="T18" fmla="*/ 0 w 417"/>
                  <a:gd name="T19" fmla="*/ 3 h 1279"/>
                  <a:gd name="T20" fmla="*/ 0 w 417"/>
                  <a:gd name="T21" fmla="*/ 3 h 1279"/>
                  <a:gd name="T22" fmla="*/ 0 w 417"/>
                  <a:gd name="T23" fmla="*/ 3 h 1279"/>
                  <a:gd name="T24" fmla="*/ 0 w 417"/>
                  <a:gd name="T25" fmla="*/ 3 h 1279"/>
                  <a:gd name="T26" fmla="*/ 0 w 417"/>
                  <a:gd name="T27" fmla="*/ 3 h 1279"/>
                  <a:gd name="T28" fmla="*/ 0 w 417"/>
                  <a:gd name="T29" fmla="*/ 1 h 1279"/>
                  <a:gd name="T30" fmla="*/ 0 w 417"/>
                  <a:gd name="T31" fmla="*/ 3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51" name="Picture 51">
                <a:extLst>
                  <a:ext uri="{FF2B5EF4-FFF2-40B4-BE49-F238E27FC236}">
                    <a16:creationId xmlns:a16="http://schemas.microsoft.com/office/drawing/2014/main" id="{F322B707-22D1-1CBC-B312-C64345F305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" y="934"/>
                <a:ext cx="264" cy="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43" name="Group 53">
              <a:extLst>
                <a:ext uri="{FF2B5EF4-FFF2-40B4-BE49-F238E27FC236}">
                  <a16:creationId xmlns:a16="http://schemas.microsoft.com/office/drawing/2014/main" id="{3820E1F6-4B46-646B-F2D0-AC8DA1AB12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8363" y="3908425"/>
              <a:ext cx="419100" cy="2266950"/>
              <a:chOff x="3549" y="1630"/>
              <a:chExt cx="463" cy="2181"/>
            </a:xfrm>
          </p:grpSpPr>
          <p:sp>
            <p:nvSpPr>
              <p:cNvPr id="18448" name="Freeform 54">
                <a:extLst>
                  <a:ext uri="{FF2B5EF4-FFF2-40B4-BE49-F238E27FC236}">
                    <a16:creationId xmlns:a16="http://schemas.microsoft.com/office/drawing/2014/main" id="{F6A375C2-158D-384D-1E77-4F9ED8231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32"/>
                <a:ext cx="271" cy="1279"/>
              </a:xfrm>
              <a:custGeom>
                <a:avLst/>
                <a:gdLst>
                  <a:gd name="T0" fmla="*/ 1 w 417"/>
                  <a:gd name="T1" fmla="*/ 19 h 1279"/>
                  <a:gd name="T2" fmla="*/ 1 w 417"/>
                  <a:gd name="T3" fmla="*/ 458 h 1279"/>
                  <a:gd name="T4" fmla="*/ 1 w 417"/>
                  <a:gd name="T5" fmla="*/ 878 h 1279"/>
                  <a:gd name="T6" fmla="*/ 1 w 417"/>
                  <a:gd name="T7" fmla="*/ 1107 h 1279"/>
                  <a:gd name="T8" fmla="*/ 1 w 417"/>
                  <a:gd name="T9" fmla="*/ 1217 h 1279"/>
                  <a:gd name="T10" fmla="*/ 1 w 417"/>
                  <a:gd name="T11" fmla="*/ 1271 h 1279"/>
                  <a:gd name="T12" fmla="*/ 1 w 417"/>
                  <a:gd name="T13" fmla="*/ 1253 h 1279"/>
                  <a:gd name="T14" fmla="*/ 1 w 417"/>
                  <a:gd name="T15" fmla="*/ 1262 h 1279"/>
                  <a:gd name="T16" fmla="*/ 1 w 417"/>
                  <a:gd name="T17" fmla="*/ 1271 h 1279"/>
                  <a:gd name="T18" fmla="*/ 1 w 417"/>
                  <a:gd name="T19" fmla="*/ 1244 h 1279"/>
                  <a:gd name="T20" fmla="*/ 1 w 417"/>
                  <a:gd name="T21" fmla="*/ 951 h 1279"/>
                  <a:gd name="T22" fmla="*/ 1 w 417"/>
                  <a:gd name="T23" fmla="*/ 686 h 1279"/>
                  <a:gd name="T24" fmla="*/ 1 w 417"/>
                  <a:gd name="T25" fmla="*/ 467 h 1279"/>
                  <a:gd name="T26" fmla="*/ 1 w 417"/>
                  <a:gd name="T27" fmla="*/ 83 h 1279"/>
                  <a:gd name="T28" fmla="*/ 1 w 417"/>
                  <a:gd name="T29" fmla="*/ 1 h 1279"/>
                  <a:gd name="T30" fmla="*/ 1 w 417"/>
                  <a:gd name="T31" fmla="*/ 19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49" name="Picture 55">
                <a:extLst>
                  <a:ext uri="{FF2B5EF4-FFF2-40B4-BE49-F238E27FC236}">
                    <a16:creationId xmlns:a16="http://schemas.microsoft.com/office/drawing/2014/main" id="{085096CD-B566-3E00-88C5-8FFA84FB92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" y="1630"/>
                <a:ext cx="463" cy="1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444" name="Group 56">
              <a:extLst>
                <a:ext uri="{FF2B5EF4-FFF2-40B4-BE49-F238E27FC236}">
                  <a16:creationId xmlns:a16="http://schemas.microsoft.com/office/drawing/2014/main" id="{05902F4F-90B9-0A4B-76AC-D01479905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24900" y="3932238"/>
              <a:ext cx="419100" cy="2266950"/>
              <a:chOff x="3549" y="1630"/>
              <a:chExt cx="463" cy="2181"/>
            </a:xfrm>
          </p:grpSpPr>
          <p:sp>
            <p:nvSpPr>
              <p:cNvPr id="18446" name="Freeform 57">
                <a:extLst>
                  <a:ext uri="{FF2B5EF4-FFF2-40B4-BE49-F238E27FC236}">
                    <a16:creationId xmlns:a16="http://schemas.microsoft.com/office/drawing/2014/main" id="{D841A714-3AEC-510E-903E-774FDD0A2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32"/>
                <a:ext cx="271" cy="1279"/>
              </a:xfrm>
              <a:custGeom>
                <a:avLst/>
                <a:gdLst>
                  <a:gd name="T0" fmla="*/ 1 w 417"/>
                  <a:gd name="T1" fmla="*/ 19 h 1279"/>
                  <a:gd name="T2" fmla="*/ 1 w 417"/>
                  <a:gd name="T3" fmla="*/ 458 h 1279"/>
                  <a:gd name="T4" fmla="*/ 1 w 417"/>
                  <a:gd name="T5" fmla="*/ 878 h 1279"/>
                  <a:gd name="T6" fmla="*/ 1 w 417"/>
                  <a:gd name="T7" fmla="*/ 1107 h 1279"/>
                  <a:gd name="T8" fmla="*/ 1 w 417"/>
                  <a:gd name="T9" fmla="*/ 1217 h 1279"/>
                  <a:gd name="T10" fmla="*/ 1 w 417"/>
                  <a:gd name="T11" fmla="*/ 1271 h 1279"/>
                  <a:gd name="T12" fmla="*/ 1 w 417"/>
                  <a:gd name="T13" fmla="*/ 1253 h 1279"/>
                  <a:gd name="T14" fmla="*/ 1 w 417"/>
                  <a:gd name="T15" fmla="*/ 1262 h 1279"/>
                  <a:gd name="T16" fmla="*/ 1 w 417"/>
                  <a:gd name="T17" fmla="*/ 1271 h 1279"/>
                  <a:gd name="T18" fmla="*/ 1 w 417"/>
                  <a:gd name="T19" fmla="*/ 1244 h 1279"/>
                  <a:gd name="T20" fmla="*/ 1 w 417"/>
                  <a:gd name="T21" fmla="*/ 951 h 1279"/>
                  <a:gd name="T22" fmla="*/ 1 w 417"/>
                  <a:gd name="T23" fmla="*/ 686 h 1279"/>
                  <a:gd name="T24" fmla="*/ 1 w 417"/>
                  <a:gd name="T25" fmla="*/ 467 h 1279"/>
                  <a:gd name="T26" fmla="*/ 1 w 417"/>
                  <a:gd name="T27" fmla="*/ 83 h 1279"/>
                  <a:gd name="T28" fmla="*/ 1 w 417"/>
                  <a:gd name="T29" fmla="*/ 1 h 1279"/>
                  <a:gd name="T30" fmla="*/ 1 w 417"/>
                  <a:gd name="T31" fmla="*/ 19 h 127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7"/>
                  <a:gd name="T49" fmla="*/ 0 h 1279"/>
                  <a:gd name="T50" fmla="*/ 417 w 417"/>
                  <a:gd name="T51" fmla="*/ 1279 h 127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7" h="1279">
                    <a:moveTo>
                      <a:pt x="110" y="19"/>
                    </a:moveTo>
                    <a:cubicBezTo>
                      <a:pt x="192" y="136"/>
                      <a:pt x="132" y="371"/>
                      <a:pt x="129" y="458"/>
                    </a:cubicBezTo>
                    <a:cubicBezTo>
                      <a:pt x="124" y="600"/>
                      <a:pt x="106" y="737"/>
                      <a:pt x="92" y="878"/>
                    </a:cubicBezTo>
                    <a:cubicBezTo>
                      <a:pt x="84" y="954"/>
                      <a:pt x="83" y="1032"/>
                      <a:pt x="65" y="1107"/>
                    </a:cubicBezTo>
                    <a:cubicBezTo>
                      <a:pt x="56" y="1144"/>
                      <a:pt x="48" y="1181"/>
                      <a:pt x="37" y="1217"/>
                    </a:cubicBezTo>
                    <a:cubicBezTo>
                      <a:pt x="32" y="1235"/>
                      <a:pt x="0" y="1272"/>
                      <a:pt x="19" y="1271"/>
                    </a:cubicBezTo>
                    <a:cubicBezTo>
                      <a:pt x="189" y="1260"/>
                      <a:pt x="117" y="1268"/>
                      <a:pt x="238" y="1253"/>
                    </a:cubicBezTo>
                    <a:cubicBezTo>
                      <a:pt x="287" y="1256"/>
                      <a:pt x="336" y="1257"/>
                      <a:pt x="385" y="1262"/>
                    </a:cubicBezTo>
                    <a:cubicBezTo>
                      <a:pt x="394" y="1263"/>
                      <a:pt x="408" y="1279"/>
                      <a:pt x="412" y="1271"/>
                    </a:cubicBezTo>
                    <a:cubicBezTo>
                      <a:pt x="417" y="1261"/>
                      <a:pt x="400" y="1253"/>
                      <a:pt x="394" y="1244"/>
                    </a:cubicBezTo>
                    <a:cubicBezTo>
                      <a:pt x="378" y="1144"/>
                      <a:pt x="379" y="1048"/>
                      <a:pt x="348" y="951"/>
                    </a:cubicBezTo>
                    <a:cubicBezTo>
                      <a:pt x="325" y="790"/>
                      <a:pt x="353" y="1002"/>
                      <a:pt x="330" y="686"/>
                    </a:cubicBezTo>
                    <a:cubicBezTo>
                      <a:pt x="325" y="614"/>
                      <a:pt x="309" y="539"/>
                      <a:pt x="302" y="467"/>
                    </a:cubicBezTo>
                    <a:cubicBezTo>
                      <a:pt x="297" y="298"/>
                      <a:pt x="318" y="213"/>
                      <a:pt x="275" y="83"/>
                    </a:cubicBezTo>
                    <a:cubicBezTo>
                      <a:pt x="261" y="0"/>
                      <a:pt x="270" y="40"/>
                      <a:pt x="211" y="1"/>
                    </a:cubicBezTo>
                    <a:cubicBezTo>
                      <a:pt x="182" y="6"/>
                      <a:pt x="140" y="19"/>
                      <a:pt x="110" y="19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8447" name="Picture 58">
                <a:extLst>
                  <a:ext uri="{FF2B5EF4-FFF2-40B4-BE49-F238E27FC236}">
                    <a16:creationId xmlns:a16="http://schemas.microsoft.com/office/drawing/2014/main" id="{361118FC-2C59-8CD9-E6BD-C0260B4661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" y="1630"/>
                <a:ext cx="463" cy="1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45" name="Text Box 59">
              <a:extLst>
                <a:ext uri="{FF2B5EF4-FFF2-40B4-BE49-F238E27FC236}">
                  <a16:creationId xmlns:a16="http://schemas.microsoft.com/office/drawing/2014/main" id="{BC36C7EA-5AB1-2643-AC80-E0309370F1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6675" y="4811713"/>
              <a:ext cx="827088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OR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val 3">
            <a:extLst>
              <a:ext uri="{FF2B5EF4-FFF2-40B4-BE49-F238E27FC236}">
                <a16:creationId xmlns:a16="http://schemas.microsoft.com/office/drawing/2014/main" id="{6DBA9AA5-6D3B-872A-A699-B42306A08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6232525"/>
            <a:ext cx="987425" cy="2333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69322" name="Rectangle 10">
            <a:extLst>
              <a:ext uri="{FF2B5EF4-FFF2-40B4-BE49-F238E27FC236}">
                <a16:creationId xmlns:a16="http://schemas.microsoft.com/office/drawing/2014/main" id="{EEA6B43D-810F-8DDF-FD0C-00A8428FDD71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Attack Risk</a:t>
            </a:r>
          </a:p>
        </p:txBody>
      </p:sp>
      <p:grpSp>
        <p:nvGrpSpPr>
          <p:cNvPr id="19460" name="Group 32">
            <a:extLst>
              <a:ext uri="{FF2B5EF4-FFF2-40B4-BE49-F238E27FC236}">
                <a16:creationId xmlns:a16="http://schemas.microsoft.com/office/drawing/2014/main" id="{AAB56B61-39E8-31FB-1456-FA610C732F15}"/>
              </a:ext>
            </a:extLst>
          </p:cNvPr>
          <p:cNvGrpSpPr>
            <a:grpSpLocks/>
          </p:cNvGrpSpPr>
          <p:nvPr/>
        </p:nvGrpSpPr>
        <p:grpSpPr bwMode="auto">
          <a:xfrm>
            <a:off x="955675" y="1482725"/>
            <a:ext cx="971550" cy="4781550"/>
            <a:chOff x="3549" y="1630"/>
            <a:chExt cx="463" cy="2181"/>
          </a:xfrm>
        </p:grpSpPr>
        <p:sp>
          <p:nvSpPr>
            <p:cNvPr id="19493" name="Freeform 33">
              <a:extLst>
                <a:ext uri="{FF2B5EF4-FFF2-40B4-BE49-F238E27FC236}">
                  <a16:creationId xmlns:a16="http://schemas.microsoft.com/office/drawing/2014/main" id="{96A03950-6ECC-4239-B2CE-CF7D17A20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494" name="Picture 34">
              <a:extLst>
                <a:ext uri="{FF2B5EF4-FFF2-40B4-BE49-F238E27FC236}">
                  <a16:creationId xmlns:a16="http://schemas.microsoft.com/office/drawing/2014/main" id="{175BE583-73AE-968C-454D-6696CCFD6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61" name="Text Box 47">
            <a:extLst>
              <a:ext uri="{FF2B5EF4-FFF2-40B4-BE49-F238E27FC236}">
                <a16:creationId xmlns:a16="http://schemas.microsoft.com/office/drawing/2014/main" id="{CD3C0D8D-63FE-3587-96D5-F00E3D7F8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227263"/>
            <a:ext cx="10937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/>
              <a:t>Safe</a:t>
            </a:r>
          </a:p>
        </p:txBody>
      </p:sp>
      <p:sp>
        <p:nvSpPr>
          <p:cNvPr id="19462" name="Text Box 48">
            <a:extLst>
              <a:ext uri="{FF2B5EF4-FFF2-40B4-BE49-F238E27FC236}">
                <a16:creationId xmlns:a16="http://schemas.microsoft.com/office/drawing/2014/main" id="{146354B3-BC05-9046-214C-6F5FB7541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4522788"/>
            <a:ext cx="17097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/>
              <a:t>Unsafe</a:t>
            </a:r>
          </a:p>
        </p:txBody>
      </p:sp>
      <p:sp>
        <p:nvSpPr>
          <p:cNvPr id="19463" name="Line 49">
            <a:extLst>
              <a:ext uri="{FF2B5EF4-FFF2-40B4-BE49-F238E27FC236}">
                <a16:creationId xmlns:a16="http://schemas.microsoft.com/office/drawing/2014/main" id="{341935F4-2842-5C5D-4558-642FD00E4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6550" y="1878013"/>
            <a:ext cx="4522788" cy="4202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Text Box 50">
            <a:extLst>
              <a:ext uri="{FF2B5EF4-FFF2-40B4-BE49-F238E27FC236}">
                <a16:creationId xmlns:a16="http://schemas.microsoft.com/office/drawing/2014/main" id="{4C890918-E416-F916-17A5-1E7D398A6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9163" y="3689350"/>
            <a:ext cx="2879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/>
              <a:t>Very Unsafe</a:t>
            </a:r>
          </a:p>
        </p:txBody>
      </p:sp>
      <p:sp>
        <p:nvSpPr>
          <p:cNvPr id="19465" name="Text Box 51">
            <a:extLst>
              <a:ext uri="{FF2B5EF4-FFF2-40B4-BE49-F238E27FC236}">
                <a16:creationId xmlns:a16="http://schemas.microsoft.com/office/drawing/2014/main" id="{4E4ED63D-DF75-08A0-9848-17BD050F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5557838"/>
            <a:ext cx="15462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/>
              <a:t>Mixed</a:t>
            </a:r>
          </a:p>
        </p:txBody>
      </p:sp>
      <p:grpSp>
        <p:nvGrpSpPr>
          <p:cNvPr id="19466" name="Group 80">
            <a:extLst>
              <a:ext uri="{FF2B5EF4-FFF2-40B4-BE49-F238E27FC236}">
                <a16:creationId xmlns:a16="http://schemas.microsoft.com/office/drawing/2014/main" id="{FAD11515-EA99-22F8-B31E-C3B4CD86ACB2}"/>
              </a:ext>
            </a:extLst>
          </p:cNvPr>
          <p:cNvGrpSpPr>
            <a:grpSpLocks/>
          </p:cNvGrpSpPr>
          <p:nvPr/>
        </p:nvGrpSpPr>
        <p:grpSpPr bwMode="auto">
          <a:xfrm>
            <a:off x="3179763" y="3201988"/>
            <a:ext cx="1533525" cy="1354137"/>
            <a:chOff x="4794" y="1929"/>
            <a:chExt cx="966" cy="853"/>
          </a:xfrm>
        </p:grpSpPr>
        <p:sp>
          <p:nvSpPr>
            <p:cNvPr id="19467" name="AutoShape 53">
              <a:extLst>
                <a:ext uri="{FF2B5EF4-FFF2-40B4-BE49-F238E27FC236}">
                  <a16:creationId xmlns:a16="http://schemas.microsoft.com/office/drawing/2014/main" id="{C4DAAA91-A688-1CCA-096C-BC844A5577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 flipH="1">
              <a:off x="4794" y="1929"/>
              <a:ext cx="966" cy="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Freeform 54">
              <a:extLst>
                <a:ext uri="{FF2B5EF4-FFF2-40B4-BE49-F238E27FC236}">
                  <a16:creationId xmlns:a16="http://schemas.microsoft.com/office/drawing/2014/main" id="{E89EA88E-81DA-1CE5-AAFB-4F848388DD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1" y="1978"/>
              <a:ext cx="773" cy="192"/>
            </a:xfrm>
            <a:custGeom>
              <a:avLst/>
              <a:gdLst>
                <a:gd name="T0" fmla="*/ 0 w 6747"/>
                <a:gd name="T1" fmla="*/ 0 h 1680"/>
                <a:gd name="T2" fmla="*/ 0 w 6747"/>
                <a:gd name="T3" fmla="*/ 0 h 1680"/>
                <a:gd name="T4" fmla="*/ 0 w 6747"/>
                <a:gd name="T5" fmla="*/ 0 h 1680"/>
                <a:gd name="T6" fmla="*/ 0 w 6747"/>
                <a:gd name="T7" fmla="*/ 0 h 1680"/>
                <a:gd name="T8" fmla="*/ 0 w 6747"/>
                <a:gd name="T9" fmla="*/ 0 h 1680"/>
                <a:gd name="T10" fmla="*/ 0 w 6747"/>
                <a:gd name="T11" fmla="*/ 0 h 1680"/>
                <a:gd name="T12" fmla="*/ 0 w 6747"/>
                <a:gd name="T13" fmla="*/ 0 h 1680"/>
                <a:gd name="T14" fmla="*/ 0 w 6747"/>
                <a:gd name="T15" fmla="*/ 0 h 1680"/>
                <a:gd name="T16" fmla="*/ 0 w 6747"/>
                <a:gd name="T17" fmla="*/ 0 h 1680"/>
                <a:gd name="T18" fmla="*/ 0 w 6747"/>
                <a:gd name="T19" fmla="*/ 0 h 1680"/>
                <a:gd name="T20" fmla="*/ 0 w 6747"/>
                <a:gd name="T21" fmla="*/ 0 h 1680"/>
                <a:gd name="T22" fmla="*/ 0 w 6747"/>
                <a:gd name="T23" fmla="*/ 0 h 1680"/>
                <a:gd name="T24" fmla="*/ 0 w 6747"/>
                <a:gd name="T25" fmla="*/ 0 h 1680"/>
                <a:gd name="T26" fmla="*/ 0 w 6747"/>
                <a:gd name="T27" fmla="*/ 0 h 1680"/>
                <a:gd name="T28" fmla="*/ 0 w 6747"/>
                <a:gd name="T29" fmla="*/ 0 h 1680"/>
                <a:gd name="T30" fmla="*/ 0 w 6747"/>
                <a:gd name="T31" fmla="*/ 0 h 1680"/>
                <a:gd name="T32" fmla="*/ 0 w 6747"/>
                <a:gd name="T33" fmla="*/ 0 h 1680"/>
                <a:gd name="T34" fmla="*/ 0 w 6747"/>
                <a:gd name="T35" fmla="*/ 0 h 1680"/>
                <a:gd name="T36" fmla="*/ 0 w 6747"/>
                <a:gd name="T37" fmla="*/ 0 h 1680"/>
                <a:gd name="T38" fmla="*/ 0 w 6747"/>
                <a:gd name="T39" fmla="*/ 0 h 1680"/>
                <a:gd name="T40" fmla="*/ 0 w 6747"/>
                <a:gd name="T41" fmla="*/ 0 h 1680"/>
                <a:gd name="T42" fmla="*/ 0 w 6747"/>
                <a:gd name="T43" fmla="*/ 0 h 1680"/>
                <a:gd name="T44" fmla="*/ 0 w 6747"/>
                <a:gd name="T45" fmla="*/ 0 h 1680"/>
                <a:gd name="T46" fmla="*/ 0 w 6747"/>
                <a:gd name="T47" fmla="*/ 0 h 1680"/>
                <a:gd name="T48" fmla="*/ 0 w 6747"/>
                <a:gd name="T49" fmla="*/ 0 h 1680"/>
                <a:gd name="T50" fmla="*/ 0 w 6747"/>
                <a:gd name="T51" fmla="*/ 0 h 1680"/>
                <a:gd name="T52" fmla="*/ 0 w 6747"/>
                <a:gd name="T53" fmla="*/ 0 h 1680"/>
                <a:gd name="T54" fmla="*/ 0 w 6747"/>
                <a:gd name="T55" fmla="*/ 0 h 1680"/>
                <a:gd name="T56" fmla="*/ 0 w 6747"/>
                <a:gd name="T57" fmla="*/ 0 h 1680"/>
                <a:gd name="T58" fmla="*/ 0 w 6747"/>
                <a:gd name="T59" fmla="*/ 0 h 1680"/>
                <a:gd name="T60" fmla="*/ 0 w 6747"/>
                <a:gd name="T61" fmla="*/ 0 h 1680"/>
                <a:gd name="T62" fmla="*/ 0 w 6747"/>
                <a:gd name="T63" fmla="*/ 0 h 1680"/>
                <a:gd name="T64" fmla="*/ 0 w 6747"/>
                <a:gd name="T65" fmla="*/ 0 h 1680"/>
                <a:gd name="T66" fmla="*/ 0 w 6747"/>
                <a:gd name="T67" fmla="*/ 0 h 1680"/>
                <a:gd name="T68" fmla="*/ 0 w 6747"/>
                <a:gd name="T69" fmla="*/ 0 h 1680"/>
                <a:gd name="T70" fmla="*/ 0 w 6747"/>
                <a:gd name="T71" fmla="*/ 0 h 1680"/>
                <a:gd name="T72" fmla="*/ 0 w 6747"/>
                <a:gd name="T73" fmla="*/ 0 h 1680"/>
                <a:gd name="T74" fmla="*/ 0 w 6747"/>
                <a:gd name="T75" fmla="*/ 0 h 1680"/>
                <a:gd name="T76" fmla="*/ 0 w 6747"/>
                <a:gd name="T77" fmla="*/ 0 h 1680"/>
                <a:gd name="T78" fmla="*/ 0 w 6747"/>
                <a:gd name="T79" fmla="*/ 0 h 1680"/>
                <a:gd name="T80" fmla="*/ 0 w 6747"/>
                <a:gd name="T81" fmla="*/ 0 h 1680"/>
                <a:gd name="T82" fmla="*/ 0 w 6747"/>
                <a:gd name="T83" fmla="*/ 0 h 1680"/>
                <a:gd name="T84" fmla="*/ 0 w 6747"/>
                <a:gd name="T85" fmla="*/ 0 h 1680"/>
                <a:gd name="T86" fmla="*/ 0 w 6747"/>
                <a:gd name="T87" fmla="*/ 0 h 1680"/>
                <a:gd name="T88" fmla="*/ 0 w 6747"/>
                <a:gd name="T89" fmla="*/ 0 h 1680"/>
                <a:gd name="T90" fmla="*/ 0 w 6747"/>
                <a:gd name="T91" fmla="*/ 0 h 1680"/>
                <a:gd name="T92" fmla="*/ 0 w 6747"/>
                <a:gd name="T93" fmla="*/ 0 h 1680"/>
                <a:gd name="T94" fmla="*/ 0 w 6747"/>
                <a:gd name="T95" fmla="*/ 0 h 1680"/>
                <a:gd name="T96" fmla="*/ 0 w 6747"/>
                <a:gd name="T97" fmla="*/ 0 h 1680"/>
                <a:gd name="T98" fmla="*/ 0 w 6747"/>
                <a:gd name="T99" fmla="*/ 0 h 1680"/>
                <a:gd name="T100" fmla="*/ 0 w 6747"/>
                <a:gd name="T101" fmla="*/ 0 h 1680"/>
                <a:gd name="T102" fmla="*/ 0 w 6747"/>
                <a:gd name="T103" fmla="*/ 0 h 1680"/>
                <a:gd name="T104" fmla="*/ 0 w 6747"/>
                <a:gd name="T105" fmla="*/ 0 h 1680"/>
                <a:gd name="T106" fmla="*/ 0 w 6747"/>
                <a:gd name="T107" fmla="*/ 0 h 1680"/>
                <a:gd name="T108" fmla="*/ 0 w 6747"/>
                <a:gd name="T109" fmla="*/ 0 h 1680"/>
                <a:gd name="T110" fmla="*/ 0 w 6747"/>
                <a:gd name="T111" fmla="*/ 0 h 1680"/>
                <a:gd name="T112" fmla="*/ 0 w 6747"/>
                <a:gd name="T113" fmla="*/ 0 h 1680"/>
                <a:gd name="T114" fmla="*/ 0 w 6747"/>
                <a:gd name="T115" fmla="*/ 0 h 1680"/>
                <a:gd name="T116" fmla="*/ 0 w 6747"/>
                <a:gd name="T117" fmla="*/ 0 h 1680"/>
                <a:gd name="T118" fmla="*/ 0 w 6747"/>
                <a:gd name="T119" fmla="*/ 0 h 1680"/>
                <a:gd name="T120" fmla="*/ 0 w 6747"/>
                <a:gd name="T121" fmla="*/ 0 h 16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747"/>
                <a:gd name="T184" fmla="*/ 0 h 1680"/>
                <a:gd name="T185" fmla="*/ 6747 w 6747"/>
                <a:gd name="T186" fmla="*/ 1680 h 16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747" h="1680">
                  <a:moveTo>
                    <a:pt x="0" y="381"/>
                  </a:moveTo>
                  <a:lnTo>
                    <a:pt x="204" y="472"/>
                  </a:lnTo>
                  <a:lnTo>
                    <a:pt x="414" y="558"/>
                  </a:lnTo>
                  <a:lnTo>
                    <a:pt x="658" y="651"/>
                  </a:lnTo>
                  <a:lnTo>
                    <a:pt x="829" y="714"/>
                  </a:lnTo>
                  <a:lnTo>
                    <a:pt x="946" y="757"/>
                  </a:lnTo>
                  <a:lnTo>
                    <a:pt x="1064" y="790"/>
                  </a:lnTo>
                  <a:lnTo>
                    <a:pt x="1239" y="821"/>
                  </a:lnTo>
                  <a:lnTo>
                    <a:pt x="1378" y="832"/>
                  </a:lnTo>
                  <a:lnTo>
                    <a:pt x="1475" y="826"/>
                  </a:lnTo>
                  <a:lnTo>
                    <a:pt x="1571" y="818"/>
                  </a:lnTo>
                  <a:lnTo>
                    <a:pt x="1713" y="821"/>
                  </a:lnTo>
                  <a:lnTo>
                    <a:pt x="1917" y="827"/>
                  </a:lnTo>
                  <a:lnTo>
                    <a:pt x="2054" y="833"/>
                  </a:lnTo>
                  <a:lnTo>
                    <a:pt x="2182" y="868"/>
                  </a:lnTo>
                  <a:lnTo>
                    <a:pt x="2359" y="965"/>
                  </a:lnTo>
                  <a:lnTo>
                    <a:pt x="2505" y="1071"/>
                  </a:lnTo>
                  <a:lnTo>
                    <a:pt x="2662" y="1203"/>
                  </a:lnTo>
                  <a:lnTo>
                    <a:pt x="2786" y="1292"/>
                  </a:lnTo>
                  <a:lnTo>
                    <a:pt x="2899" y="1386"/>
                  </a:lnTo>
                  <a:lnTo>
                    <a:pt x="2953" y="1457"/>
                  </a:lnTo>
                  <a:lnTo>
                    <a:pt x="2990" y="1521"/>
                  </a:lnTo>
                  <a:lnTo>
                    <a:pt x="3030" y="1577"/>
                  </a:lnTo>
                  <a:lnTo>
                    <a:pt x="3096" y="1625"/>
                  </a:lnTo>
                  <a:lnTo>
                    <a:pt x="3189" y="1659"/>
                  </a:lnTo>
                  <a:lnTo>
                    <a:pt x="3294" y="1663"/>
                  </a:lnTo>
                  <a:lnTo>
                    <a:pt x="3390" y="1680"/>
                  </a:lnTo>
                  <a:lnTo>
                    <a:pt x="3480" y="1663"/>
                  </a:lnTo>
                  <a:lnTo>
                    <a:pt x="3623" y="1574"/>
                  </a:lnTo>
                  <a:lnTo>
                    <a:pt x="3703" y="1455"/>
                  </a:lnTo>
                  <a:lnTo>
                    <a:pt x="3727" y="1346"/>
                  </a:lnTo>
                  <a:lnTo>
                    <a:pt x="3744" y="1286"/>
                  </a:lnTo>
                  <a:lnTo>
                    <a:pt x="3783" y="1220"/>
                  </a:lnTo>
                  <a:lnTo>
                    <a:pt x="3888" y="1090"/>
                  </a:lnTo>
                  <a:lnTo>
                    <a:pt x="4006" y="989"/>
                  </a:lnTo>
                  <a:lnTo>
                    <a:pt x="4087" y="931"/>
                  </a:lnTo>
                  <a:lnTo>
                    <a:pt x="4152" y="908"/>
                  </a:lnTo>
                  <a:lnTo>
                    <a:pt x="4222" y="897"/>
                  </a:lnTo>
                  <a:lnTo>
                    <a:pt x="4322" y="887"/>
                  </a:lnTo>
                  <a:lnTo>
                    <a:pt x="4507" y="864"/>
                  </a:lnTo>
                  <a:lnTo>
                    <a:pt x="4635" y="867"/>
                  </a:lnTo>
                  <a:lnTo>
                    <a:pt x="4764" y="879"/>
                  </a:lnTo>
                  <a:lnTo>
                    <a:pt x="4954" y="887"/>
                  </a:lnTo>
                  <a:lnTo>
                    <a:pt x="5196" y="884"/>
                  </a:lnTo>
                  <a:lnTo>
                    <a:pt x="5363" y="878"/>
                  </a:lnTo>
                  <a:lnTo>
                    <a:pt x="5529" y="877"/>
                  </a:lnTo>
                  <a:lnTo>
                    <a:pt x="5773" y="887"/>
                  </a:lnTo>
                  <a:lnTo>
                    <a:pt x="5873" y="895"/>
                  </a:lnTo>
                  <a:lnTo>
                    <a:pt x="5942" y="909"/>
                  </a:lnTo>
                  <a:lnTo>
                    <a:pt x="6011" y="919"/>
                  </a:lnTo>
                  <a:lnTo>
                    <a:pt x="6114" y="922"/>
                  </a:lnTo>
                  <a:lnTo>
                    <a:pt x="6326" y="909"/>
                  </a:lnTo>
                  <a:lnTo>
                    <a:pt x="6535" y="854"/>
                  </a:lnTo>
                  <a:lnTo>
                    <a:pt x="6683" y="814"/>
                  </a:lnTo>
                  <a:lnTo>
                    <a:pt x="6730" y="790"/>
                  </a:lnTo>
                  <a:lnTo>
                    <a:pt x="6747" y="753"/>
                  </a:lnTo>
                  <a:lnTo>
                    <a:pt x="6725" y="721"/>
                  </a:lnTo>
                  <a:lnTo>
                    <a:pt x="6677" y="714"/>
                  </a:lnTo>
                  <a:lnTo>
                    <a:pt x="6535" y="720"/>
                  </a:lnTo>
                  <a:lnTo>
                    <a:pt x="6371" y="721"/>
                  </a:lnTo>
                  <a:lnTo>
                    <a:pt x="6257" y="737"/>
                  </a:lnTo>
                  <a:lnTo>
                    <a:pt x="6145" y="752"/>
                  </a:lnTo>
                  <a:lnTo>
                    <a:pt x="5982" y="753"/>
                  </a:lnTo>
                  <a:lnTo>
                    <a:pt x="5816" y="737"/>
                  </a:lnTo>
                  <a:lnTo>
                    <a:pt x="5704" y="716"/>
                  </a:lnTo>
                  <a:lnTo>
                    <a:pt x="5591" y="687"/>
                  </a:lnTo>
                  <a:lnTo>
                    <a:pt x="5428" y="651"/>
                  </a:lnTo>
                  <a:lnTo>
                    <a:pt x="5248" y="610"/>
                  </a:lnTo>
                  <a:lnTo>
                    <a:pt x="5125" y="577"/>
                  </a:lnTo>
                  <a:lnTo>
                    <a:pt x="5003" y="547"/>
                  </a:lnTo>
                  <a:lnTo>
                    <a:pt x="4824" y="517"/>
                  </a:lnTo>
                  <a:lnTo>
                    <a:pt x="4675" y="501"/>
                  </a:lnTo>
                  <a:lnTo>
                    <a:pt x="4573" y="499"/>
                  </a:lnTo>
                  <a:lnTo>
                    <a:pt x="4470" y="497"/>
                  </a:lnTo>
                  <a:lnTo>
                    <a:pt x="4322" y="483"/>
                  </a:lnTo>
                  <a:lnTo>
                    <a:pt x="4214" y="476"/>
                  </a:lnTo>
                  <a:lnTo>
                    <a:pt x="4136" y="480"/>
                  </a:lnTo>
                  <a:lnTo>
                    <a:pt x="4065" y="467"/>
                  </a:lnTo>
                  <a:lnTo>
                    <a:pt x="3980" y="414"/>
                  </a:lnTo>
                  <a:lnTo>
                    <a:pt x="3923" y="342"/>
                  </a:lnTo>
                  <a:lnTo>
                    <a:pt x="3898" y="264"/>
                  </a:lnTo>
                  <a:lnTo>
                    <a:pt x="3876" y="187"/>
                  </a:lnTo>
                  <a:lnTo>
                    <a:pt x="3821" y="111"/>
                  </a:lnTo>
                  <a:lnTo>
                    <a:pt x="3723" y="55"/>
                  </a:lnTo>
                  <a:lnTo>
                    <a:pt x="3610" y="45"/>
                  </a:lnTo>
                  <a:lnTo>
                    <a:pt x="3416" y="24"/>
                  </a:lnTo>
                  <a:lnTo>
                    <a:pt x="3281" y="26"/>
                  </a:lnTo>
                  <a:lnTo>
                    <a:pt x="3147" y="37"/>
                  </a:lnTo>
                  <a:lnTo>
                    <a:pt x="2952" y="45"/>
                  </a:lnTo>
                  <a:lnTo>
                    <a:pt x="2842" y="30"/>
                  </a:lnTo>
                  <a:lnTo>
                    <a:pt x="2760" y="6"/>
                  </a:lnTo>
                  <a:lnTo>
                    <a:pt x="2686" y="0"/>
                  </a:lnTo>
                  <a:lnTo>
                    <a:pt x="2608" y="45"/>
                  </a:lnTo>
                  <a:lnTo>
                    <a:pt x="2576" y="113"/>
                  </a:lnTo>
                  <a:lnTo>
                    <a:pt x="2556" y="211"/>
                  </a:lnTo>
                  <a:lnTo>
                    <a:pt x="2516" y="278"/>
                  </a:lnTo>
                  <a:lnTo>
                    <a:pt x="2478" y="348"/>
                  </a:lnTo>
                  <a:lnTo>
                    <a:pt x="2466" y="406"/>
                  </a:lnTo>
                  <a:lnTo>
                    <a:pt x="2451" y="449"/>
                  </a:lnTo>
                  <a:lnTo>
                    <a:pt x="2399" y="449"/>
                  </a:lnTo>
                  <a:lnTo>
                    <a:pt x="2288" y="443"/>
                  </a:lnTo>
                  <a:lnTo>
                    <a:pt x="2212" y="434"/>
                  </a:lnTo>
                  <a:lnTo>
                    <a:pt x="2135" y="433"/>
                  </a:lnTo>
                  <a:lnTo>
                    <a:pt x="2029" y="449"/>
                  </a:lnTo>
                  <a:lnTo>
                    <a:pt x="1950" y="482"/>
                  </a:lnTo>
                  <a:lnTo>
                    <a:pt x="1871" y="517"/>
                  </a:lnTo>
                  <a:lnTo>
                    <a:pt x="1778" y="529"/>
                  </a:lnTo>
                  <a:lnTo>
                    <a:pt x="1713" y="525"/>
                  </a:lnTo>
                  <a:lnTo>
                    <a:pt x="1649" y="518"/>
                  </a:lnTo>
                  <a:lnTo>
                    <a:pt x="1555" y="517"/>
                  </a:lnTo>
                  <a:lnTo>
                    <a:pt x="1429" y="525"/>
                  </a:lnTo>
                  <a:lnTo>
                    <a:pt x="1343" y="539"/>
                  </a:lnTo>
                  <a:lnTo>
                    <a:pt x="1257" y="548"/>
                  </a:lnTo>
                  <a:lnTo>
                    <a:pt x="1133" y="551"/>
                  </a:lnTo>
                  <a:lnTo>
                    <a:pt x="658" y="483"/>
                  </a:lnTo>
                  <a:lnTo>
                    <a:pt x="547" y="447"/>
                  </a:lnTo>
                  <a:lnTo>
                    <a:pt x="474" y="414"/>
                  </a:lnTo>
                  <a:lnTo>
                    <a:pt x="400" y="381"/>
                  </a:lnTo>
                  <a:lnTo>
                    <a:pt x="290" y="348"/>
                  </a:lnTo>
                  <a:lnTo>
                    <a:pt x="118" y="319"/>
                  </a:lnTo>
                  <a:lnTo>
                    <a:pt x="0" y="313"/>
                  </a:lnTo>
                  <a:lnTo>
                    <a:pt x="0" y="3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Freeform 55">
              <a:extLst>
                <a:ext uri="{FF2B5EF4-FFF2-40B4-BE49-F238E27FC236}">
                  <a16:creationId xmlns:a16="http://schemas.microsoft.com/office/drawing/2014/main" id="{36245E28-8EC2-7482-6968-00A8A7B99D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48" y="2124"/>
              <a:ext cx="20" cy="32"/>
            </a:xfrm>
            <a:custGeom>
              <a:avLst/>
              <a:gdLst>
                <a:gd name="T0" fmla="*/ 0 w 171"/>
                <a:gd name="T1" fmla="*/ 0 h 278"/>
                <a:gd name="T2" fmla="*/ 0 w 171"/>
                <a:gd name="T3" fmla="*/ 0 h 278"/>
                <a:gd name="T4" fmla="*/ 0 w 171"/>
                <a:gd name="T5" fmla="*/ 0 h 278"/>
                <a:gd name="T6" fmla="*/ 0 w 171"/>
                <a:gd name="T7" fmla="*/ 0 h 278"/>
                <a:gd name="T8" fmla="*/ 0 w 171"/>
                <a:gd name="T9" fmla="*/ 0 h 278"/>
                <a:gd name="T10" fmla="*/ 0 w 171"/>
                <a:gd name="T11" fmla="*/ 0 h 278"/>
                <a:gd name="T12" fmla="*/ 0 w 171"/>
                <a:gd name="T13" fmla="*/ 0 h 278"/>
                <a:gd name="T14" fmla="*/ 0 w 171"/>
                <a:gd name="T15" fmla="*/ 0 h 278"/>
                <a:gd name="T16" fmla="*/ 0 w 171"/>
                <a:gd name="T17" fmla="*/ 0 h 278"/>
                <a:gd name="T18" fmla="*/ 0 w 171"/>
                <a:gd name="T19" fmla="*/ 0 h 278"/>
                <a:gd name="T20" fmla="*/ 0 w 171"/>
                <a:gd name="T21" fmla="*/ 0 h 278"/>
                <a:gd name="T22" fmla="*/ 0 w 171"/>
                <a:gd name="T23" fmla="*/ 0 h 278"/>
                <a:gd name="T24" fmla="*/ 0 w 171"/>
                <a:gd name="T25" fmla="*/ 0 h 278"/>
                <a:gd name="T26" fmla="*/ 0 w 171"/>
                <a:gd name="T27" fmla="*/ 0 h 278"/>
                <a:gd name="T28" fmla="*/ 0 w 171"/>
                <a:gd name="T29" fmla="*/ 0 h 278"/>
                <a:gd name="T30" fmla="*/ 0 w 171"/>
                <a:gd name="T31" fmla="*/ 0 h 278"/>
                <a:gd name="T32" fmla="*/ 0 w 171"/>
                <a:gd name="T33" fmla="*/ 0 h 2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1"/>
                <a:gd name="T52" fmla="*/ 0 h 278"/>
                <a:gd name="T53" fmla="*/ 171 w 171"/>
                <a:gd name="T54" fmla="*/ 278 h 2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1" h="278">
                  <a:moveTo>
                    <a:pt x="64" y="52"/>
                  </a:moveTo>
                  <a:lnTo>
                    <a:pt x="50" y="81"/>
                  </a:lnTo>
                  <a:lnTo>
                    <a:pt x="24" y="166"/>
                  </a:lnTo>
                  <a:lnTo>
                    <a:pt x="0" y="227"/>
                  </a:lnTo>
                  <a:lnTo>
                    <a:pt x="14" y="278"/>
                  </a:lnTo>
                  <a:lnTo>
                    <a:pt x="24" y="260"/>
                  </a:lnTo>
                  <a:lnTo>
                    <a:pt x="48" y="249"/>
                  </a:lnTo>
                  <a:lnTo>
                    <a:pt x="95" y="234"/>
                  </a:lnTo>
                  <a:lnTo>
                    <a:pt x="133" y="269"/>
                  </a:lnTo>
                  <a:lnTo>
                    <a:pt x="161" y="278"/>
                  </a:lnTo>
                  <a:lnTo>
                    <a:pt x="171" y="256"/>
                  </a:lnTo>
                  <a:lnTo>
                    <a:pt x="163" y="202"/>
                  </a:lnTo>
                  <a:lnTo>
                    <a:pt x="138" y="127"/>
                  </a:lnTo>
                  <a:lnTo>
                    <a:pt x="115" y="60"/>
                  </a:lnTo>
                  <a:lnTo>
                    <a:pt x="101" y="23"/>
                  </a:lnTo>
                  <a:lnTo>
                    <a:pt x="79" y="0"/>
                  </a:lnTo>
                  <a:lnTo>
                    <a:pt x="64" y="5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Freeform 56">
              <a:extLst>
                <a:ext uri="{FF2B5EF4-FFF2-40B4-BE49-F238E27FC236}">
                  <a16:creationId xmlns:a16="http://schemas.microsoft.com/office/drawing/2014/main" id="{4098E936-964D-0F86-52F7-186C81D316A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43" y="2154"/>
              <a:ext cx="31" cy="7"/>
            </a:xfrm>
            <a:custGeom>
              <a:avLst/>
              <a:gdLst>
                <a:gd name="T0" fmla="*/ 0 w 267"/>
                <a:gd name="T1" fmla="*/ 0 h 62"/>
                <a:gd name="T2" fmla="*/ 0 w 267"/>
                <a:gd name="T3" fmla="*/ 0 h 62"/>
                <a:gd name="T4" fmla="*/ 0 w 267"/>
                <a:gd name="T5" fmla="*/ 0 h 62"/>
                <a:gd name="T6" fmla="*/ 0 w 267"/>
                <a:gd name="T7" fmla="*/ 0 h 62"/>
                <a:gd name="T8" fmla="*/ 0 w 267"/>
                <a:gd name="T9" fmla="*/ 0 h 62"/>
                <a:gd name="T10" fmla="*/ 0 w 267"/>
                <a:gd name="T11" fmla="*/ 0 h 62"/>
                <a:gd name="T12" fmla="*/ 0 w 267"/>
                <a:gd name="T13" fmla="*/ 0 h 62"/>
                <a:gd name="T14" fmla="*/ 0 w 267"/>
                <a:gd name="T15" fmla="*/ 0 h 62"/>
                <a:gd name="T16" fmla="*/ 0 w 267"/>
                <a:gd name="T17" fmla="*/ 0 h 62"/>
                <a:gd name="T18" fmla="*/ 0 w 267"/>
                <a:gd name="T19" fmla="*/ 0 h 62"/>
                <a:gd name="T20" fmla="*/ 0 w 267"/>
                <a:gd name="T21" fmla="*/ 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7"/>
                <a:gd name="T34" fmla="*/ 0 h 62"/>
                <a:gd name="T35" fmla="*/ 267 w 267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7" h="62">
                  <a:moveTo>
                    <a:pt x="131" y="0"/>
                  </a:moveTo>
                  <a:lnTo>
                    <a:pt x="96" y="23"/>
                  </a:lnTo>
                  <a:lnTo>
                    <a:pt x="68" y="49"/>
                  </a:lnTo>
                  <a:lnTo>
                    <a:pt x="39" y="62"/>
                  </a:lnTo>
                  <a:lnTo>
                    <a:pt x="0" y="47"/>
                  </a:lnTo>
                  <a:lnTo>
                    <a:pt x="68" y="59"/>
                  </a:lnTo>
                  <a:lnTo>
                    <a:pt x="134" y="61"/>
                  </a:lnTo>
                  <a:lnTo>
                    <a:pt x="267" y="47"/>
                  </a:lnTo>
                  <a:lnTo>
                    <a:pt x="242" y="46"/>
                  </a:lnTo>
                  <a:lnTo>
                    <a:pt x="219" y="5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Freeform 57">
              <a:extLst>
                <a:ext uri="{FF2B5EF4-FFF2-40B4-BE49-F238E27FC236}">
                  <a16:creationId xmlns:a16="http://schemas.microsoft.com/office/drawing/2014/main" id="{C1537565-ED0F-1A60-577D-FFA427C546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49" y="2153"/>
              <a:ext cx="9" cy="6"/>
            </a:xfrm>
            <a:custGeom>
              <a:avLst/>
              <a:gdLst>
                <a:gd name="T0" fmla="*/ 0 w 82"/>
                <a:gd name="T1" fmla="*/ 0 h 52"/>
                <a:gd name="T2" fmla="*/ 0 w 82"/>
                <a:gd name="T3" fmla="*/ 0 h 52"/>
                <a:gd name="T4" fmla="*/ 0 w 82"/>
                <a:gd name="T5" fmla="*/ 0 h 52"/>
                <a:gd name="T6" fmla="*/ 0 60000 65536"/>
                <a:gd name="T7" fmla="*/ 0 60000 65536"/>
                <a:gd name="T8" fmla="*/ 0 60000 65536"/>
                <a:gd name="T9" fmla="*/ 0 w 82"/>
                <a:gd name="T10" fmla="*/ 0 h 52"/>
                <a:gd name="T11" fmla="*/ 82 w 8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52">
                  <a:moveTo>
                    <a:pt x="82" y="52"/>
                  </a:moveTo>
                  <a:lnTo>
                    <a:pt x="39" y="34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Freeform 58">
              <a:extLst>
                <a:ext uri="{FF2B5EF4-FFF2-40B4-BE49-F238E27FC236}">
                  <a16:creationId xmlns:a16="http://schemas.microsoft.com/office/drawing/2014/main" id="{0DFD8150-F7FB-A44F-8DF7-158F39D9D15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512" y="2014"/>
              <a:ext cx="228" cy="456"/>
            </a:xfrm>
            <a:custGeom>
              <a:avLst/>
              <a:gdLst>
                <a:gd name="T0" fmla="*/ 0 w 1987"/>
                <a:gd name="T1" fmla="*/ 0 h 3983"/>
                <a:gd name="T2" fmla="*/ 0 w 1987"/>
                <a:gd name="T3" fmla="*/ 0 h 3983"/>
                <a:gd name="T4" fmla="*/ 0 w 1987"/>
                <a:gd name="T5" fmla="*/ 0 h 3983"/>
                <a:gd name="T6" fmla="*/ 0 w 1987"/>
                <a:gd name="T7" fmla="*/ 0 h 3983"/>
                <a:gd name="T8" fmla="*/ 0 w 1987"/>
                <a:gd name="T9" fmla="*/ 0 h 3983"/>
                <a:gd name="T10" fmla="*/ 0 w 1987"/>
                <a:gd name="T11" fmla="*/ 0 h 3983"/>
                <a:gd name="T12" fmla="*/ 0 w 1987"/>
                <a:gd name="T13" fmla="*/ 0 h 3983"/>
                <a:gd name="T14" fmla="*/ 0 w 1987"/>
                <a:gd name="T15" fmla="*/ 0 h 3983"/>
                <a:gd name="T16" fmla="*/ 0 w 1987"/>
                <a:gd name="T17" fmla="*/ 0 h 3983"/>
                <a:gd name="T18" fmla="*/ 0 w 1987"/>
                <a:gd name="T19" fmla="*/ 0 h 3983"/>
                <a:gd name="T20" fmla="*/ 0 w 1987"/>
                <a:gd name="T21" fmla="*/ 0 h 3983"/>
                <a:gd name="T22" fmla="*/ 0 w 1987"/>
                <a:gd name="T23" fmla="*/ 0 h 3983"/>
                <a:gd name="T24" fmla="*/ 0 w 1987"/>
                <a:gd name="T25" fmla="*/ 0 h 3983"/>
                <a:gd name="T26" fmla="*/ 0 w 1987"/>
                <a:gd name="T27" fmla="*/ 0 h 3983"/>
                <a:gd name="T28" fmla="*/ 0 w 1987"/>
                <a:gd name="T29" fmla="*/ 0 h 3983"/>
                <a:gd name="T30" fmla="*/ 0 w 1987"/>
                <a:gd name="T31" fmla="*/ 0 h 3983"/>
                <a:gd name="T32" fmla="*/ 0 w 1987"/>
                <a:gd name="T33" fmla="*/ 0 h 3983"/>
                <a:gd name="T34" fmla="*/ 0 w 1987"/>
                <a:gd name="T35" fmla="*/ 0 h 3983"/>
                <a:gd name="T36" fmla="*/ 0 w 1987"/>
                <a:gd name="T37" fmla="*/ 0 h 3983"/>
                <a:gd name="T38" fmla="*/ 0 w 1987"/>
                <a:gd name="T39" fmla="*/ 0 h 3983"/>
                <a:gd name="T40" fmla="*/ 0 w 1987"/>
                <a:gd name="T41" fmla="*/ 0 h 3983"/>
                <a:gd name="T42" fmla="*/ 0 w 1987"/>
                <a:gd name="T43" fmla="*/ 0 h 3983"/>
                <a:gd name="T44" fmla="*/ 0 w 1987"/>
                <a:gd name="T45" fmla="*/ 0 h 3983"/>
                <a:gd name="T46" fmla="*/ 0 w 1987"/>
                <a:gd name="T47" fmla="*/ 0 h 3983"/>
                <a:gd name="T48" fmla="*/ 0 w 1987"/>
                <a:gd name="T49" fmla="*/ 0 h 3983"/>
                <a:gd name="T50" fmla="*/ 0 w 1987"/>
                <a:gd name="T51" fmla="*/ 0 h 3983"/>
                <a:gd name="T52" fmla="*/ 0 w 1987"/>
                <a:gd name="T53" fmla="*/ 0 h 3983"/>
                <a:gd name="T54" fmla="*/ 0 w 1987"/>
                <a:gd name="T55" fmla="*/ 0 h 3983"/>
                <a:gd name="T56" fmla="*/ 0 w 1987"/>
                <a:gd name="T57" fmla="*/ 0 h 3983"/>
                <a:gd name="T58" fmla="*/ 0 w 1987"/>
                <a:gd name="T59" fmla="*/ 0 h 3983"/>
                <a:gd name="T60" fmla="*/ 0 w 1987"/>
                <a:gd name="T61" fmla="*/ 0 h 3983"/>
                <a:gd name="T62" fmla="*/ 0 w 1987"/>
                <a:gd name="T63" fmla="*/ 0 h 3983"/>
                <a:gd name="T64" fmla="*/ 0 w 1987"/>
                <a:gd name="T65" fmla="*/ 0 h 3983"/>
                <a:gd name="T66" fmla="*/ 0 w 1987"/>
                <a:gd name="T67" fmla="*/ 0 h 3983"/>
                <a:gd name="T68" fmla="*/ 0 w 1987"/>
                <a:gd name="T69" fmla="*/ 0 h 3983"/>
                <a:gd name="T70" fmla="*/ 0 w 1987"/>
                <a:gd name="T71" fmla="*/ 0 h 3983"/>
                <a:gd name="T72" fmla="*/ 0 w 1987"/>
                <a:gd name="T73" fmla="*/ 0 h 3983"/>
                <a:gd name="T74" fmla="*/ 0 w 1987"/>
                <a:gd name="T75" fmla="*/ 0 h 3983"/>
                <a:gd name="T76" fmla="*/ 0 w 1987"/>
                <a:gd name="T77" fmla="*/ 0 h 3983"/>
                <a:gd name="T78" fmla="*/ 0 w 1987"/>
                <a:gd name="T79" fmla="*/ 0 h 3983"/>
                <a:gd name="T80" fmla="*/ 0 w 1987"/>
                <a:gd name="T81" fmla="*/ 0 h 3983"/>
                <a:gd name="T82" fmla="*/ 0 w 1987"/>
                <a:gd name="T83" fmla="*/ 0 h 398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87"/>
                <a:gd name="T127" fmla="*/ 0 h 3983"/>
                <a:gd name="T128" fmla="*/ 1987 w 1987"/>
                <a:gd name="T129" fmla="*/ 3983 h 398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87" h="3983">
                  <a:moveTo>
                    <a:pt x="1440" y="3983"/>
                  </a:moveTo>
                  <a:lnTo>
                    <a:pt x="1445" y="3942"/>
                  </a:lnTo>
                  <a:lnTo>
                    <a:pt x="1465" y="3839"/>
                  </a:lnTo>
                  <a:lnTo>
                    <a:pt x="1505" y="3705"/>
                  </a:lnTo>
                  <a:lnTo>
                    <a:pt x="1571" y="3576"/>
                  </a:lnTo>
                  <a:lnTo>
                    <a:pt x="1633" y="3499"/>
                  </a:lnTo>
                  <a:lnTo>
                    <a:pt x="1689" y="3460"/>
                  </a:lnTo>
                  <a:lnTo>
                    <a:pt x="1751" y="3430"/>
                  </a:lnTo>
                  <a:lnTo>
                    <a:pt x="1835" y="3373"/>
                  </a:lnTo>
                  <a:lnTo>
                    <a:pt x="1873" y="3328"/>
                  </a:lnTo>
                  <a:lnTo>
                    <a:pt x="1900" y="3268"/>
                  </a:lnTo>
                  <a:lnTo>
                    <a:pt x="1929" y="3126"/>
                  </a:lnTo>
                  <a:lnTo>
                    <a:pt x="1941" y="2985"/>
                  </a:lnTo>
                  <a:lnTo>
                    <a:pt x="1956" y="2879"/>
                  </a:lnTo>
                  <a:lnTo>
                    <a:pt x="1987" y="2713"/>
                  </a:lnTo>
                  <a:lnTo>
                    <a:pt x="1987" y="2571"/>
                  </a:lnTo>
                  <a:lnTo>
                    <a:pt x="1964" y="2422"/>
                  </a:lnTo>
                  <a:lnTo>
                    <a:pt x="1928" y="2238"/>
                  </a:lnTo>
                  <a:lnTo>
                    <a:pt x="1897" y="2071"/>
                  </a:lnTo>
                  <a:lnTo>
                    <a:pt x="1844" y="1880"/>
                  </a:lnTo>
                  <a:lnTo>
                    <a:pt x="1802" y="1783"/>
                  </a:lnTo>
                  <a:lnTo>
                    <a:pt x="1747" y="1690"/>
                  </a:lnTo>
                  <a:lnTo>
                    <a:pt x="1677" y="1603"/>
                  </a:lnTo>
                  <a:lnTo>
                    <a:pt x="1586" y="1526"/>
                  </a:lnTo>
                  <a:lnTo>
                    <a:pt x="1520" y="1468"/>
                  </a:lnTo>
                  <a:lnTo>
                    <a:pt x="1478" y="1408"/>
                  </a:lnTo>
                  <a:lnTo>
                    <a:pt x="1429" y="1281"/>
                  </a:lnTo>
                  <a:lnTo>
                    <a:pt x="1383" y="1148"/>
                  </a:lnTo>
                  <a:lnTo>
                    <a:pt x="1342" y="1081"/>
                  </a:lnTo>
                  <a:lnTo>
                    <a:pt x="1283" y="1014"/>
                  </a:lnTo>
                  <a:lnTo>
                    <a:pt x="1177" y="923"/>
                  </a:lnTo>
                  <a:lnTo>
                    <a:pt x="1100" y="870"/>
                  </a:lnTo>
                  <a:lnTo>
                    <a:pt x="1023" y="820"/>
                  </a:lnTo>
                  <a:lnTo>
                    <a:pt x="913" y="744"/>
                  </a:lnTo>
                  <a:lnTo>
                    <a:pt x="742" y="630"/>
                  </a:lnTo>
                  <a:lnTo>
                    <a:pt x="620" y="562"/>
                  </a:lnTo>
                  <a:lnTo>
                    <a:pt x="506" y="482"/>
                  </a:lnTo>
                  <a:lnTo>
                    <a:pt x="359" y="339"/>
                  </a:lnTo>
                  <a:lnTo>
                    <a:pt x="300" y="250"/>
                  </a:lnTo>
                  <a:lnTo>
                    <a:pt x="270" y="169"/>
                  </a:lnTo>
                  <a:lnTo>
                    <a:pt x="238" y="97"/>
                  </a:lnTo>
                  <a:lnTo>
                    <a:pt x="175" y="35"/>
                  </a:lnTo>
                  <a:lnTo>
                    <a:pt x="82" y="0"/>
                  </a:lnTo>
                  <a:lnTo>
                    <a:pt x="17" y="35"/>
                  </a:lnTo>
                  <a:lnTo>
                    <a:pt x="0" y="100"/>
                  </a:lnTo>
                  <a:lnTo>
                    <a:pt x="15" y="175"/>
                  </a:lnTo>
                  <a:lnTo>
                    <a:pt x="51" y="264"/>
                  </a:lnTo>
                  <a:lnTo>
                    <a:pt x="96" y="373"/>
                  </a:lnTo>
                  <a:lnTo>
                    <a:pt x="129" y="445"/>
                  </a:lnTo>
                  <a:lnTo>
                    <a:pt x="162" y="489"/>
                  </a:lnTo>
                  <a:lnTo>
                    <a:pt x="193" y="534"/>
                  </a:lnTo>
                  <a:lnTo>
                    <a:pt x="227" y="609"/>
                  </a:lnTo>
                  <a:lnTo>
                    <a:pt x="241" y="692"/>
                  </a:lnTo>
                  <a:lnTo>
                    <a:pt x="254" y="777"/>
                  </a:lnTo>
                  <a:lnTo>
                    <a:pt x="298" y="882"/>
                  </a:lnTo>
                  <a:lnTo>
                    <a:pt x="359" y="979"/>
                  </a:lnTo>
                  <a:lnTo>
                    <a:pt x="440" y="1095"/>
                  </a:lnTo>
                  <a:lnTo>
                    <a:pt x="517" y="1217"/>
                  </a:lnTo>
                  <a:lnTo>
                    <a:pt x="583" y="1364"/>
                  </a:lnTo>
                  <a:lnTo>
                    <a:pt x="616" y="1476"/>
                  </a:lnTo>
                  <a:lnTo>
                    <a:pt x="653" y="1585"/>
                  </a:lnTo>
                  <a:lnTo>
                    <a:pt x="728" y="1721"/>
                  </a:lnTo>
                  <a:lnTo>
                    <a:pt x="787" y="1786"/>
                  </a:lnTo>
                  <a:lnTo>
                    <a:pt x="839" y="1819"/>
                  </a:lnTo>
                  <a:lnTo>
                    <a:pt x="888" y="1854"/>
                  </a:lnTo>
                  <a:lnTo>
                    <a:pt x="938" y="1925"/>
                  </a:lnTo>
                  <a:lnTo>
                    <a:pt x="983" y="2046"/>
                  </a:lnTo>
                  <a:lnTo>
                    <a:pt x="993" y="2144"/>
                  </a:lnTo>
                  <a:lnTo>
                    <a:pt x="997" y="2252"/>
                  </a:lnTo>
                  <a:lnTo>
                    <a:pt x="1018" y="2397"/>
                  </a:lnTo>
                  <a:lnTo>
                    <a:pt x="1045" y="2556"/>
                  </a:lnTo>
                  <a:lnTo>
                    <a:pt x="1096" y="2701"/>
                  </a:lnTo>
                  <a:lnTo>
                    <a:pt x="1147" y="2799"/>
                  </a:lnTo>
                  <a:lnTo>
                    <a:pt x="1192" y="2857"/>
                  </a:lnTo>
                  <a:lnTo>
                    <a:pt x="1241" y="2914"/>
                  </a:lnTo>
                  <a:lnTo>
                    <a:pt x="1308" y="3004"/>
                  </a:lnTo>
                  <a:lnTo>
                    <a:pt x="1400" y="3119"/>
                  </a:lnTo>
                  <a:lnTo>
                    <a:pt x="1477" y="3196"/>
                  </a:lnTo>
                  <a:lnTo>
                    <a:pt x="1535" y="3278"/>
                  </a:lnTo>
                  <a:lnTo>
                    <a:pt x="1571" y="3408"/>
                  </a:lnTo>
                  <a:lnTo>
                    <a:pt x="1567" y="3524"/>
                  </a:lnTo>
                  <a:lnTo>
                    <a:pt x="1536" y="3623"/>
                  </a:lnTo>
                  <a:lnTo>
                    <a:pt x="1496" y="3706"/>
                  </a:lnTo>
                  <a:lnTo>
                    <a:pt x="1466" y="3781"/>
                  </a:lnTo>
                  <a:lnTo>
                    <a:pt x="1440" y="39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Freeform 59">
              <a:extLst>
                <a:ext uri="{FF2B5EF4-FFF2-40B4-BE49-F238E27FC236}">
                  <a16:creationId xmlns:a16="http://schemas.microsoft.com/office/drawing/2014/main" id="{1656CFA6-B9D8-4FB9-29A2-C685F044BD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69" y="2053"/>
              <a:ext cx="230" cy="354"/>
            </a:xfrm>
            <a:custGeom>
              <a:avLst/>
              <a:gdLst>
                <a:gd name="T0" fmla="*/ 0 w 2006"/>
                <a:gd name="T1" fmla="*/ 0 h 3089"/>
                <a:gd name="T2" fmla="*/ 0 w 2006"/>
                <a:gd name="T3" fmla="*/ 0 h 3089"/>
                <a:gd name="T4" fmla="*/ 0 w 2006"/>
                <a:gd name="T5" fmla="*/ 0 h 3089"/>
                <a:gd name="T6" fmla="*/ 0 w 2006"/>
                <a:gd name="T7" fmla="*/ 0 h 3089"/>
                <a:gd name="T8" fmla="*/ 0 w 2006"/>
                <a:gd name="T9" fmla="*/ 0 h 3089"/>
                <a:gd name="T10" fmla="*/ 0 w 2006"/>
                <a:gd name="T11" fmla="*/ 0 h 3089"/>
                <a:gd name="T12" fmla="*/ 0 w 2006"/>
                <a:gd name="T13" fmla="*/ 0 h 3089"/>
                <a:gd name="T14" fmla="*/ 0 w 2006"/>
                <a:gd name="T15" fmla="*/ 0 h 3089"/>
                <a:gd name="T16" fmla="*/ 0 w 2006"/>
                <a:gd name="T17" fmla="*/ 0 h 3089"/>
                <a:gd name="T18" fmla="*/ 0 w 2006"/>
                <a:gd name="T19" fmla="*/ 0 h 3089"/>
                <a:gd name="T20" fmla="*/ 0 w 2006"/>
                <a:gd name="T21" fmla="*/ 0 h 3089"/>
                <a:gd name="T22" fmla="*/ 0 w 2006"/>
                <a:gd name="T23" fmla="*/ 0 h 3089"/>
                <a:gd name="T24" fmla="*/ 0 w 2006"/>
                <a:gd name="T25" fmla="*/ 0 h 3089"/>
                <a:gd name="T26" fmla="*/ 0 w 2006"/>
                <a:gd name="T27" fmla="*/ 0 h 3089"/>
                <a:gd name="T28" fmla="*/ 0 w 2006"/>
                <a:gd name="T29" fmla="*/ 0 h 3089"/>
                <a:gd name="T30" fmla="*/ 0 w 2006"/>
                <a:gd name="T31" fmla="*/ 0 h 3089"/>
                <a:gd name="T32" fmla="*/ 0 w 2006"/>
                <a:gd name="T33" fmla="*/ 0 h 3089"/>
                <a:gd name="T34" fmla="*/ 0 w 2006"/>
                <a:gd name="T35" fmla="*/ 0 h 3089"/>
                <a:gd name="T36" fmla="*/ 0 w 2006"/>
                <a:gd name="T37" fmla="*/ 0 h 3089"/>
                <a:gd name="T38" fmla="*/ 0 w 2006"/>
                <a:gd name="T39" fmla="*/ 0 h 3089"/>
                <a:gd name="T40" fmla="*/ 0 w 2006"/>
                <a:gd name="T41" fmla="*/ 0 h 3089"/>
                <a:gd name="T42" fmla="*/ 0 w 2006"/>
                <a:gd name="T43" fmla="*/ 0 h 3089"/>
                <a:gd name="T44" fmla="*/ 0 w 2006"/>
                <a:gd name="T45" fmla="*/ 0 h 3089"/>
                <a:gd name="T46" fmla="*/ 0 w 2006"/>
                <a:gd name="T47" fmla="*/ 0 h 3089"/>
                <a:gd name="T48" fmla="*/ 0 w 2006"/>
                <a:gd name="T49" fmla="*/ 0 h 3089"/>
                <a:gd name="T50" fmla="*/ 0 w 2006"/>
                <a:gd name="T51" fmla="*/ 0 h 3089"/>
                <a:gd name="T52" fmla="*/ 0 w 2006"/>
                <a:gd name="T53" fmla="*/ 0 h 3089"/>
                <a:gd name="T54" fmla="*/ 0 w 2006"/>
                <a:gd name="T55" fmla="*/ 0 h 3089"/>
                <a:gd name="T56" fmla="*/ 0 w 2006"/>
                <a:gd name="T57" fmla="*/ 0 h 3089"/>
                <a:gd name="T58" fmla="*/ 0 w 2006"/>
                <a:gd name="T59" fmla="*/ 0 h 3089"/>
                <a:gd name="T60" fmla="*/ 0 w 2006"/>
                <a:gd name="T61" fmla="*/ 0 h 3089"/>
                <a:gd name="T62" fmla="*/ 0 w 2006"/>
                <a:gd name="T63" fmla="*/ 0 h 3089"/>
                <a:gd name="T64" fmla="*/ 0 w 2006"/>
                <a:gd name="T65" fmla="*/ 0 h 3089"/>
                <a:gd name="T66" fmla="*/ 0 w 2006"/>
                <a:gd name="T67" fmla="*/ 0 h 3089"/>
                <a:gd name="T68" fmla="*/ 0 w 2006"/>
                <a:gd name="T69" fmla="*/ 0 h 30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6"/>
                <a:gd name="T106" fmla="*/ 0 h 3089"/>
                <a:gd name="T107" fmla="*/ 2006 w 2006"/>
                <a:gd name="T108" fmla="*/ 3089 h 308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6" h="3089">
                  <a:moveTo>
                    <a:pt x="532" y="2832"/>
                  </a:moveTo>
                  <a:lnTo>
                    <a:pt x="419" y="2763"/>
                  </a:lnTo>
                  <a:lnTo>
                    <a:pt x="355" y="2733"/>
                  </a:lnTo>
                  <a:lnTo>
                    <a:pt x="290" y="2705"/>
                  </a:lnTo>
                  <a:lnTo>
                    <a:pt x="176" y="2640"/>
                  </a:lnTo>
                  <a:lnTo>
                    <a:pt x="83" y="2559"/>
                  </a:lnTo>
                  <a:lnTo>
                    <a:pt x="54" y="2479"/>
                  </a:lnTo>
                  <a:lnTo>
                    <a:pt x="47" y="2378"/>
                  </a:lnTo>
                  <a:lnTo>
                    <a:pt x="18" y="2235"/>
                  </a:lnTo>
                  <a:lnTo>
                    <a:pt x="0" y="2121"/>
                  </a:lnTo>
                  <a:lnTo>
                    <a:pt x="14" y="2002"/>
                  </a:lnTo>
                  <a:lnTo>
                    <a:pt x="52" y="1884"/>
                  </a:lnTo>
                  <a:lnTo>
                    <a:pt x="103" y="1767"/>
                  </a:lnTo>
                  <a:lnTo>
                    <a:pt x="216" y="1554"/>
                  </a:lnTo>
                  <a:lnTo>
                    <a:pt x="258" y="1464"/>
                  </a:lnTo>
                  <a:lnTo>
                    <a:pt x="281" y="1387"/>
                  </a:lnTo>
                  <a:lnTo>
                    <a:pt x="300" y="1292"/>
                  </a:lnTo>
                  <a:lnTo>
                    <a:pt x="338" y="1217"/>
                  </a:lnTo>
                  <a:lnTo>
                    <a:pt x="398" y="1161"/>
                  </a:lnTo>
                  <a:lnTo>
                    <a:pt x="492" y="1117"/>
                  </a:lnTo>
                  <a:lnTo>
                    <a:pt x="590" y="1070"/>
                  </a:lnTo>
                  <a:lnTo>
                    <a:pt x="639" y="1015"/>
                  </a:lnTo>
                  <a:lnTo>
                    <a:pt x="656" y="956"/>
                  </a:lnTo>
                  <a:lnTo>
                    <a:pt x="657" y="895"/>
                  </a:lnTo>
                  <a:lnTo>
                    <a:pt x="657" y="833"/>
                  </a:lnTo>
                  <a:lnTo>
                    <a:pt x="674" y="774"/>
                  </a:lnTo>
                  <a:lnTo>
                    <a:pt x="722" y="720"/>
                  </a:lnTo>
                  <a:lnTo>
                    <a:pt x="821" y="673"/>
                  </a:lnTo>
                  <a:lnTo>
                    <a:pt x="1020" y="609"/>
                  </a:lnTo>
                  <a:lnTo>
                    <a:pt x="1160" y="567"/>
                  </a:lnTo>
                  <a:lnTo>
                    <a:pt x="1295" y="512"/>
                  </a:lnTo>
                  <a:lnTo>
                    <a:pt x="1480" y="405"/>
                  </a:lnTo>
                  <a:lnTo>
                    <a:pt x="1602" y="306"/>
                  </a:lnTo>
                  <a:lnTo>
                    <a:pt x="1677" y="217"/>
                  </a:lnTo>
                  <a:lnTo>
                    <a:pt x="1753" y="129"/>
                  </a:lnTo>
                  <a:lnTo>
                    <a:pt x="1876" y="33"/>
                  </a:lnTo>
                  <a:lnTo>
                    <a:pt x="1917" y="0"/>
                  </a:lnTo>
                  <a:lnTo>
                    <a:pt x="1955" y="0"/>
                  </a:lnTo>
                  <a:lnTo>
                    <a:pt x="1998" y="53"/>
                  </a:lnTo>
                  <a:lnTo>
                    <a:pt x="2006" y="135"/>
                  </a:lnTo>
                  <a:lnTo>
                    <a:pt x="1963" y="228"/>
                  </a:lnTo>
                  <a:lnTo>
                    <a:pt x="1876" y="304"/>
                  </a:lnTo>
                  <a:lnTo>
                    <a:pt x="1807" y="357"/>
                  </a:lnTo>
                  <a:lnTo>
                    <a:pt x="1755" y="385"/>
                  </a:lnTo>
                  <a:lnTo>
                    <a:pt x="1703" y="412"/>
                  </a:lnTo>
                  <a:lnTo>
                    <a:pt x="1639" y="471"/>
                  </a:lnTo>
                  <a:lnTo>
                    <a:pt x="1566" y="563"/>
                  </a:lnTo>
                  <a:lnTo>
                    <a:pt x="1506" y="673"/>
                  </a:lnTo>
                  <a:lnTo>
                    <a:pt x="1409" y="820"/>
                  </a:lnTo>
                  <a:lnTo>
                    <a:pt x="1342" y="919"/>
                  </a:lnTo>
                  <a:lnTo>
                    <a:pt x="1277" y="1022"/>
                  </a:lnTo>
                  <a:lnTo>
                    <a:pt x="1190" y="1178"/>
                  </a:lnTo>
                  <a:lnTo>
                    <a:pt x="1084" y="1369"/>
                  </a:lnTo>
                  <a:lnTo>
                    <a:pt x="1014" y="1503"/>
                  </a:lnTo>
                  <a:lnTo>
                    <a:pt x="952" y="1643"/>
                  </a:lnTo>
                  <a:lnTo>
                    <a:pt x="874" y="1854"/>
                  </a:lnTo>
                  <a:lnTo>
                    <a:pt x="811" y="2017"/>
                  </a:lnTo>
                  <a:lnTo>
                    <a:pt x="771" y="2132"/>
                  </a:lnTo>
                  <a:lnTo>
                    <a:pt x="743" y="2251"/>
                  </a:lnTo>
                  <a:lnTo>
                    <a:pt x="716" y="2427"/>
                  </a:lnTo>
                  <a:lnTo>
                    <a:pt x="710" y="2525"/>
                  </a:lnTo>
                  <a:lnTo>
                    <a:pt x="715" y="2641"/>
                  </a:lnTo>
                  <a:lnTo>
                    <a:pt x="734" y="2879"/>
                  </a:lnTo>
                  <a:lnTo>
                    <a:pt x="737" y="2979"/>
                  </a:lnTo>
                  <a:lnTo>
                    <a:pt x="729" y="3053"/>
                  </a:lnTo>
                  <a:lnTo>
                    <a:pt x="703" y="3089"/>
                  </a:lnTo>
                  <a:lnTo>
                    <a:pt x="657" y="3075"/>
                  </a:lnTo>
                  <a:lnTo>
                    <a:pt x="640" y="3038"/>
                  </a:lnTo>
                  <a:lnTo>
                    <a:pt x="632" y="2977"/>
                  </a:lnTo>
                  <a:lnTo>
                    <a:pt x="605" y="2905"/>
                  </a:lnTo>
                  <a:lnTo>
                    <a:pt x="532" y="28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Freeform 60">
              <a:extLst>
                <a:ext uri="{FF2B5EF4-FFF2-40B4-BE49-F238E27FC236}">
                  <a16:creationId xmlns:a16="http://schemas.microsoft.com/office/drawing/2014/main" id="{3956295F-1213-04F4-011F-9E38BAA2B0D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20" y="1998"/>
              <a:ext cx="60" cy="53"/>
            </a:xfrm>
            <a:custGeom>
              <a:avLst/>
              <a:gdLst>
                <a:gd name="T0" fmla="*/ 0 w 524"/>
                <a:gd name="T1" fmla="*/ 0 h 458"/>
                <a:gd name="T2" fmla="*/ 0 w 524"/>
                <a:gd name="T3" fmla="*/ 0 h 458"/>
                <a:gd name="T4" fmla="*/ 0 w 524"/>
                <a:gd name="T5" fmla="*/ 0 h 458"/>
                <a:gd name="T6" fmla="*/ 0 w 524"/>
                <a:gd name="T7" fmla="*/ 0 h 458"/>
                <a:gd name="T8" fmla="*/ 0 w 524"/>
                <a:gd name="T9" fmla="*/ 0 h 458"/>
                <a:gd name="T10" fmla="*/ 0 w 524"/>
                <a:gd name="T11" fmla="*/ 0 h 458"/>
                <a:gd name="T12" fmla="*/ 0 w 524"/>
                <a:gd name="T13" fmla="*/ 0 h 458"/>
                <a:gd name="T14" fmla="*/ 0 w 524"/>
                <a:gd name="T15" fmla="*/ 0 h 458"/>
                <a:gd name="T16" fmla="*/ 0 w 524"/>
                <a:gd name="T17" fmla="*/ 0 h 458"/>
                <a:gd name="T18" fmla="*/ 0 w 524"/>
                <a:gd name="T19" fmla="*/ 0 h 458"/>
                <a:gd name="T20" fmla="*/ 0 w 524"/>
                <a:gd name="T21" fmla="*/ 0 h 458"/>
                <a:gd name="T22" fmla="*/ 0 w 524"/>
                <a:gd name="T23" fmla="*/ 0 h 458"/>
                <a:gd name="T24" fmla="*/ 0 w 524"/>
                <a:gd name="T25" fmla="*/ 0 h 458"/>
                <a:gd name="T26" fmla="*/ 0 w 524"/>
                <a:gd name="T27" fmla="*/ 0 h 458"/>
                <a:gd name="T28" fmla="*/ 0 w 524"/>
                <a:gd name="T29" fmla="*/ 0 h 458"/>
                <a:gd name="T30" fmla="*/ 0 w 524"/>
                <a:gd name="T31" fmla="*/ 0 h 458"/>
                <a:gd name="T32" fmla="*/ 0 w 524"/>
                <a:gd name="T33" fmla="*/ 0 h 458"/>
                <a:gd name="T34" fmla="*/ 0 w 524"/>
                <a:gd name="T35" fmla="*/ 0 h 458"/>
                <a:gd name="T36" fmla="*/ 0 w 524"/>
                <a:gd name="T37" fmla="*/ 0 h 458"/>
                <a:gd name="T38" fmla="*/ 0 w 524"/>
                <a:gd name="T39" fmla="*/ 0 h 458"/>
                <a:gd name="T40" fmla="*/ 0 w 524"/>
                <a:gd name="T41" fmla="*/ 0 h 458"/>
                <a:gd name="T42" fmla="*/ 0 w 524"/>
                <a:gd name="T43" fmla="*/ 0 h 458"/>
                <a:gd name="T44" fmla="*/ 0 w 524"/>
                <a:gd name="T45" fmla="*/ 0 h 458"/>
                <a:gd name="T46" fmla="*/ 0 w 524"/>
                <a:gd name="T47" fmla="*/ 0 h 458"/>
                <a:gd name="T48" fmla="*/ 0 w 524"/>
                <a:gd name="T49" fmla="*/ 0 h 458"/>
                <a:gd name="T50" fmla="*/ 0 w 524"/>
                <a:gd name="T51" fmla="*/ 0 h 458"/>
                <a:gd name="T52" fmla="*/ 0 w 524"/>
                <a:gd name="T53" fmla="*/ 0 h 458"/>
                <a:gd name="T54" fmla="*/ 0 w 524"/>
                <a:gd name="T55" fmla="*/ 0 h 458"/>
                <a:gd name="T56" fmla="*/ 0 w 524"/>
                <a:gd name="T57" fmla="*/ 0 h 458"/>
                <a:gd name="T58" fmla="*/ 0 w 524"/>
                <a:gd name="T59" fmla="*/ 0 h 458"/>
                <a:gd name="T60" fmla="*/ 0 w 524"/>
                <a:gd name="T61" fmla="*/ 0 h 458"/>
                <a:gd name="T62" fmla="*/ 0 w 524"/>
                <a:gd name="T63" fmla="*/ 0 h 458"/>
                <a:gd name="T64" fmla="*/ 0 w 524"/>
                <a:gd name="T65" fmla="*/ 0 h 458"/>
                <a:gd name="T66" fmla="*/ 0 w 524"/>
                <a:gd name="T67" fmla="*/ 0 h 458"/>
                <a:gd name="T68" fmla="*/ 0 w 524"/>
                <a:gd name="T69" fmla="*/ 0 h 458"/>
                <a:gd name="T70" fmla="*/ 0 w 524"/>
                <a:gd name="T71" fmla="*/ 0 h 458"/>
                <a:gd name="T72" fmla="*/ 0 w 524"/>
                <a:gd name="T73" fmla="*/ 0 h 458"/>
                <a:gd name="T74" fmla="*/ 0 w 524"/>
                <a:gd name="T75" fmla="*/ 0 h 458"/>
                <a:gd name="T76" fmla="*/ 0 w 524"/>
                <a:gd name="T77" fmla="*/ 0 h 458"/>
                <a:gd name="T78" fmla="*/ 0 w 524"/>
                <a:gd name="T79" fmla="*/ 0 h 458"/>
                <a:gd name="T80" fmla="*/ 0 w 524"/>
                <a:gd name="T81" fmla="*/ 0 h 458"/>
                <a:gd name="T82" fmla="*/ 0 w 524"/>
                <a:gd name="T83" fmla="*/ 0 h 45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24"/>
                <a:gd name="T127" fmla="*/ 0 h 458"/>
                <a:gd name="T128" fmla="*/ 524 w 524"/>
                <a:gd name="T129" fmla="*/ 458 h 45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24" h="458">
                  <a:moveTo>
                    <a:pt x="81" y="349"/>
                  </a:moveTo>
                  <a:lnTo>
                    <a:pt x="31" y="277"/>
                  </a:lnTo>
                  <a:lnTo>
                    <a:pt x="3" y="214"/>
                  </a:lnTo>
                  <a:lnTo>
                    <a:pt x="0" y="158"/>
                  </a:lnTo>
                  <a:lnTo>
                    <a:pt x="22" y="132"/>
                  </a:lnTo>
                  <a:lnTo>
                    <a:pt x="60" y="133"/>
                  </a:lnTo>
                  <a:lnTo>
                    <a:pt x="84" y="158"/>
                  </a:lnTo>
                  <a:lnTo>
                    <a:pt x="98" y="196"/>
                  </a:lnTo>
                  <a:lnTo>
                    <a:pt x="133" y="234"/>
                  </a:lnTo>
                  <a:lnTo>
                    <a:pt x="152" y="195"/>
                  </a:lnTo>
                  <a:lnTo>
                    <a:pt x="141" y="132"/>
                  </a:lnTo>
                  <a:lnTo>
                    <a:pt x="126" y="68"/>
                  </a:lnTo>
                  <a:lnTo>
                    <a:pt x="133" y="30"/>
                  </a:lnTo>
                  <a:lnTo>
                    <a:pt x="177" y="38"/>
                  </a:lnTo>
                  <a:lnTo>
                    <a:pt x="225" y="95"/>
                  </a:lnTo>
                  <a:lnTo>
                    <a:pt x="239" y="137"/>
                  </a:lnTo>
                  <a:lnTo>
                    <a:pt x="241" y="183"/>
                  </a:lnTo>
                  <a:lnTo>
                    <a:pt x="241" y="219"/>
                  </a:lnTo>
                  <a:lnTo>
                    <a:pt x="256" y="234"/>
                  </a:lnTo>
                  <a:lnTo>
                    <a:pt x="276" y="211"/>
                  </a:lnTo>
                  <a:lnTo>
                    <a:pt x="278" y="156"/>
                  </a:lnTo>
                  <a:lnTo>
                    <a:pt x="283" y="90"/>
                  </a:lnTo>
                  <a:lnTo>
                    <a:pt x="308" y="30"/>
                  </a:lnTo>
                  <a:lnTo>
                    <a:pt x="345" y="0"/>
                  </a:lnTo>
                  <a:lnTo>
                    <a:pt x="380" y="4"/>
                  </a:lnTo>
                  <a:lnTo>
                    <a:pt x="391" y="55"/>
                  </a:lnTo>
                  <a:lnTo>
                    <a:pt x="376" y="127"/>
                  </a:lnTo>
                  <a:lnTo>
                    <a:pt x="364" y="195"/>
                  </a:lnTo>
                  <a:lnTo>
                    <a:pt x="380" y="234"/>
                  </a:lnTo>
                  <a:lnTo>
                    <a:pt x="409" y="214"/>
                  </a:lnTo>
                  <a:lnTo>
                    <a:pt x="430" y="155"/>
                  </a:lnTo>
                  <a:lnTo>
                    <a:pt x="449" y="94"/>
                  </a:lnTo>
                  <a:lnTo>
                    <a:pt x="472" y="68"/>
                  </a:lnTo>
                  <a:lnTo>
                    <a:pt x="517" y="134"/>
                  </a:lnTo>
                  <a:lnTo>
                    <a:pt x="524" y="260"/>
                  </a:lnTo>
                  <a:lnTo>
                    <a:pt x="477" y="373"/>
                  </a:lnTo>
                  <a:lnTo>
                    <a:pt x="380" y="440"/>
                  </a:lnTo>
                  <a:lnTo>
                    <a:pt x="290" y="458"/>
                  </a:lnTo>
                  <a:lnTo>
                    <a:pt x="195" y="427"/>
                  </a:lnTo>
                  <a:lnTo>
                    <a:pt x="137" y="393"/>
                  </a:lnTo>
                  <a:lnTo>
                    <a:pt x="101" y="363"/>
                  </a:lnTo>
                  <a:lnTo>
                    <a:pt x="81" y="3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Freeform 61">
              <a:extLst>
                <a:ext uri="{FF2B5EF4-FFF2-40B4-BE49-F238E27FC236}">
                  <a16:creationId xmlns:a16="http://schemas.microsoft.com/office/drawing/2014/main" id="{C6070F16-BB15-8DBA-3F26-48007C755E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17" y="2025"/>
              <a:ext cx="74" cy="46"/>
            </a:xfrm>
            <a:custGeom>
              <a:avLst/>
              <a:gdLst>
                <a:gd name="T0" fmla="*/ 0 w 645"/>
                <a:gd name="T1" fmla="*/ 0 h 400"/>
                <a:gd name="T2" fmla="*/ 0 w 645"/>
                <a:gd name="T3" fmla="*/ 0 h 400"/>
                <a:gd name="T4" fmla="*/ 0 w 645"/>
                <a:gd name="T5" fmla="*/ 0 h 400"/>
                <a:gd name="T6" fmla="*/ 0 w 645"/>
                <a:gd name="T7" fmla="*/ 0 h 400"/>
                <a:gd name="T8" fmla="*/ 0 w 645"/>
                <a:gd name="T9" fmla="*/ 0 h 400"/>
                <a:gd name="T10" fmla="*/ 0 w 645"/>
                <a:gd name="T11" fmla="*/ 0 h 400"/>
                <a:gd name="T12" fmla="*/ 0 w 645"/>
                <a:gd name="T13" fmla="*/ 0 h 400"/>
                <a:gd name="T14" fmla="*/ 0 w 645"/>
                <a:gd name="T15" fmla="*/ 0 h 400"/>
                <a:gd name="T16" fmla="*/ 0 w 645"/>
                <a:gd name="T17" fmla="*/ 0 h 400"/>
                <a:gd name="T18" fmla="*/ 0 w 645"/>
                <a:gd name="T19" fmla="*/ 0 h 400"/>
                <a:gd name="T20" fmla="*/ 0 w 645"/>
                <a:gd name="T21" fmla="*/ 0 h 400"/>
                <a:gd name="T22" fmla="*/ 0 w 645"/>
                <a:gd name="T23" fmla="*/ 0 h 400"/>
                <a:gd name="T24" fmla="*/ 0 w 645"/>
                <a:gd name="T25" fmla="*/ 0 h 400"/>
                <a:gd name="T26" fmla="*/ 0 w 645"/>
                <a:gd name="T27" fmla="*/ 0 h 400"/>
                <a:gd name="T28" fmla="*/ 0 w 645"/>
                <a:gd name="T29" fmla="*/ 0 h 400"/>
                <a:gd name="T30" fmla="*/ 0 w 645"/>
                <a:gd name="T31" fmla="*/ 0 h 400"/>
                <a:gd name="T32" fmla="*/ 0 w 645"/>
                <a:gd name="T33" fmla="*/ 0 h 400"/>
                <a:gd name="T34" fmla="*/ 0 w 645"/>
                <a:gd name="T35" fmla="*/ 0 h 400"/>
                <a:gd name="T36" fmla="*/ 0 w 645"/>
                <a:gd name="T37" fmla="*/ 0 h 400"/>
                <a:gd name="T38" fmla="*/ 0 w 645"/>
                <a:gd name="T39" fmla="*/ 0 h 400"/>
                <a:gd name="T40" fmla="*/ 0 w 645"/>
                <a:gd name="T41" fmla="*/ 0 h 400"/>
                <a:gd name="T42" fmla="*/ 0 w 645"/>
                <a:gd name="T43" fmla="*/ 0 h 400"/>
                <a:gd name="T44" fmla="*/ 0 w 645"/>
                <a:gd name="T45" fmla="*/ 0 h 400"/>
                <a:gd name="T46" fmla="*/ 0 w 645"/>
                <a:gd name="T47" fmla="*/ 0 h 400"/>
                <a:gd name="T48" fmla="*/ 0 w 645"/>
                <a:gd name="T49" fmla="*/ 0 h 400"/>
                <a:gd name="T50" fmla="*/ 0 w 645"/>
                <a:gd name="T51" fmla="*/ 0 h 400"/>
                <a:gd name="T52" fmla="*/ 0 w 645"/>
                <a:gd name="T53" fmla="*/ 0 h 400"/>
                <a:gd name="T54" fmla="*/ 0 w 645"/>
                <a:gd name="T55" fmla="*/ 0 h 400"/>
                <a:gd name="T56" fmla="*/ 0 w 645"/>
                <a:gd name="T57" fmla="*/ 0 h 400"/>
                <a:gd name="T58" fmla="*/ 0 w 645"/>
                <a:gd name="T59" fmla="*/ 0 h 400"/>
                <a:gd name="T60" fmla="*/ 0 w 645"/>
                <a:gd name="T61" fmla="*/ 0 h 400"/>
                <a:gd name="T62" fmla="*/ 0 w 645"/>
                <a:gd name="T63" fmla="*/ 0 h 400"/>
                <a:gd name="T64" fmla="*/ 0 w 645"/>
                <a:gd name="T65" fmla="*/ 0 h 400"/>
                <a:gd name="T66" fmla="*/ 0 w 645"/>
                <a:gd name="T67" fmla="*/ 0 h 400"/>
                <a:gd name="T68" fmla="*/ 0 w 645"/>
                <a:gd name="T69" fmla="*/ 0 h 400"/>
                <a:gd name="T70" fmla="*/ 0 w 645"/>
                <a:gd name="T71" fmla="*/ 0 h 400"/>
                <a:gd name="T72" fmla="*/ 0 w 645"/>
                <a:gd name="T73" fmla="*/ 0 h 400"/>
                <a:gd name="T74" fmla="*/ 0 w 645"/>
                <a:gd name="T75" fmla="*/ 0 h 400"/>
                <a:gd name="T76" fmla="*/ 0 w 645"/>
                <a:gd name="T77" fmla="*/ 0 h 400"/>
                <a:gd name="T78" fmla="*/ 0 w 645"/>
                <a:gd name="T79" fmla="*/ 0 h 400"/>
                <a:gd name="T80" fmla="*/ 0 w 645"/>
                <a:gd name="T81" fmla="*/ 0 h 4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45"/>
                <a:gd name="T124" fmla="*/ 0 h 400"/>
                <a:gd name="T125" fmla="*/ 645 w 645"/>
                <a:gd name="T126" fmla="*/ 400 h 4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45" h="400">
                  <a:moveTo>
                    <a:pt x="82" y="244"/>
                  </a:moveTo>
                  <a:lnTo>
                    <a:pt x="29" y="172"/>
                  </a:lnTo>
                  <a:lnTo>
                    <a:pt x="0" y="113"/>
                  </a:lnTo>
                  <a:lnTo>
                    <a:pt x="2" y="66"/>
                  </a:lnTo>
                  <a:lnTo>
                    <a:pt x="34" y="53"/>
                  </a:lnTo>
                  <a:lnTo>
                    <a:pt x="81" y="63"/>
                  </a:lnTo>
                  <a:lnTo>
                    <a:pt x="108" y="90"/>
                  </a:lnTo>
                  <a:lnTo>
                    <a:pt x="121" y="124"/>
                  </a:lnTo>
                  <a:lnTo>
                    <a:pt x="159" y="165"/>
                  </a:lnTo>
                  <a:lnTo>
                    <a:pt x="186" y="137"/>
                  </a:lnTo>
                  <a:lnTo>
                    <a:pt x="180" y="84"/>
                  </a:lnTo>
                  <a:lnTo>
                    <a:pt x="167" y="29"/>
                  </a:lnTo>
                  <a:lnTo>
                    <a:pt x="182" y="0"/>
                  </a:lnTo>
                  <a:lnTo>
                    <a:pt x="234" y="19"/>
                  </a:lnTo>
                  <a:lnTo>
                    <a:pt x="289" y="78"/>
                  </a:lnTo>
                  <a:lnTo>
                    <a:pt x="301" y="117"/>
                  </a:lnTo>
                  <a:lnTo>
                    <a:pt x="298" y="154"/>
                  </a:lnTo>
                  <a:lnTo>
                    <a:pt x="313" y="200"/>
                  </a:lnTo>
                  <a:lnTo>
                    <a:pt x="339" y="187"/>
                  </a:lnTo>
                  <a:lnTo>
                    <a:pt x="349" y="144"/>
                  </a:lnTo>
                  <a:lnTo>
                    <a:pt x="361" y="91"/>
                  </a:lnTo>
                  <a:lnTo>
                    <a:pt x="398" y="49"/>
                  </a:lnTo>
                  <a:lnTo>
                    <a:pt x="448" y="36"/>
                  </a:lnTo>
                  <a:lnTo>
                    <a:pt x="491" y="49"/>
                  </a:lnTo>
                  <a:lnTo>
                    <a:pt x="498" y="92"/>
                  </a:lnTo>
                  <a:lnTo>
                    <a:pt x="472" y="146"/>
                  </a:lnTo>
                  <a:lnTo>
                    <a:pt x="448" y="198"/>
                  </a:lnTo>
                  <a:lnTo>
                    <a:pt x="465" y="234"/>
                  </a:lnTo>
                  <a:lnTo>
                    <a:pt x="502" y="226"/>
                  </a:lnTo>
                  <a:lnTo>
                    <a:pt x="535" y="184"/>
                  </a:lnTo>
                  <a:lnTo>
                    <a:pt x="565" y="139"/>
                  </a:lnTo>
                  <a:lnTo>
                    <a:pt x="598" y="126"/>
                  </a:lnTo>
                  <a:lnTo>
                    <a:pt x="645" y="192"/>
                  </a:lnTo>
                  <a:lnTo>
                    <a:pt x="640" y="295"/>
                  </a:lnTo>
                  <a:lnTo>
                    <a:pt x="569" y="373"/>
                  </a:lnTo>
                  <a:lnTo>
                    <a:pt x="442" y="400"/>
                  </a:lnTo>
                  <a:lnTo>
                    <a:pt x="327" y="389"/>
                  </a:lnTo>
                  <a:lnTo>
                    <a:pt x="214" y="338"/>
                  </a:lnTo>
                  <a:lnTo>
                    <a:pt x="147" y="295"/>
                  </a:lnTo>
                  <a:lnTo>
                    <a:pt x="107" y="260"/>
                  </a:lnTo>
                  <a:lnTo>
                    <a:pt x="82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6" name="Freeform 62">
              <a:extLst>
                <a:ext uri="{FF2B5EF4-FFF2-40B4-BE49-F238E27FC236}">
                  <a16:creationId xmlns:a16="http://schemas.microsoft.com/office/drawing/2014/main" id="{CCE6D909-B72D-820C-BCDE-5B54F0F84A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42" y="1941"/>
              <a:ext cx="36" cy="78"/>
            </a:xfrm>
            <a:custGeom>
              <a:avLst/>
              <a:gdLst>
                <a:gd name="T0" fmla="*/ 0 w 309"/>
                <a:gd name="T1" fmla="*/ 0 h 676"/>
                <a:gd name="T2" fmla="*/ 0 w 309"/>
                <a:gd name="T3" fmla="*/ 0 h 676"/>
                <a:gd name="T4" fmla="*/ 0 w 309"/>
                <a:gd name="T5" fmla="*/ 0 h 676"/>
                <a:gd name="T6" fmla="*/ 0 w 309"/>
                <a:gd name="T7" fmla="*/ 0 h 676"/>
                <a:gd name="T8" fmla="*/ 0 w 309"/>
                <a:gd name="T9" fmla="*/ 0 h 676"/>
                <a:gd name="T10" fmla="*/ 0 w 309"/>
                <a:gd name="T11" fmla="*/ 0 h 676"/>
                <a:gd name="T12" fmla="*/ 0 w 309"/>
                <a:gd name="T13" fmla="*/ 0 h 676"/>
                <a:gd name="T14" fmla="*/ 0 w 309"/>
                <a:gd name="T15" fmla="*/ 0 h 676"/>
                <a:gd name="T16" fmla="*/ 0 w 309"/>
                <a:gd name="T17" fmla="*/ 0 h 676"/>
                <a:gd name="T18" fmla="*/ 0 w 309"/>
                <a:gd name="T19" fmla="*/ 0 h 676"/>
                <a:gd name="T20" fmla="*/ 0 w 309"/>
                <a:gd name="T21" fmla="*/ 0 h 676"/>
                <a:gd name="T22" fmla="*/ 0 w 309"/>
                <a:gd name="T23" fmla="*/ 0 h 676"/>
                <a:gd name="T24" fmla="*/ 0 w 309"/>
                <a:gd name="T25" fmla="*/ 0 h 676"/>
                <a:gd name="T26" fmla="*/ 0 w 309"/>
                <a:gd name="T27" fmla="*/ 0 h 676"/>
                <a:gd name="T28" fmla="*/ 0 w 309"/>
                <a:gd name="T29" fmla="*/ 0 h 676"/>
                <a:gd name="T30" fmla="*/ 0 w 309"/>
                <a:gd name="T31" fmla="*/ 0 h 676"/>
                <a:gd name="T32" fmla="*/ 0 w 309"/>
                <a:gd name="T33" fmla="*/ 0 h 6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9"/>
                <a:gd name="T52" fmla="*/ 0 h 676"/>
                <a:gd name="T53" fmla="*/ 309 w 309"/>
                <a:gd name="T54" fmla="*/ 676 h 6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9" h="676">
                  <a:moveTo>
                    <a:pt x="309" y="303"/>
                  </a:moveTo>
                  <a:lnTo>
                    <a:pt x="285" y="364"/>
                  </a:lnTo>
                  <a:lnTo>
                    <a:pt x="231" y="496"/>
                  </a:lnTo>
                  <a:lnTo>
                    <a:pt x="162" y="625"/>
                  </a:lnTo>
                  <a:lnTo>
                    <a:pt x="99" y="676"/>
                  </a:lnTo>
                  <a:lnTo>
                    <a:pt x="61" y="633"/>
                  </a:lnTo>
                  <a:lnTo>
                    <a:pt x="40" y="542"/>
                  </a:lnTo>
                  <a:lnTo>
                    <a:pt x="31" y="417"/>
                  </a:lnTo>
                  <a:lnTo>
                    <a:pt x="20" y="268"/>
                  </a:lnTo>
                  <a:lnTo>
                    <a:pt x="0" y="91"/>
                  </a:lnTo>
                  <a:lnTo>
                    <a:pt x="2" y="31"/>
                  </a:lnTo>
                  <a:lnTo>
                    <a:pt x="20" y="0"/>
                  </a:lnTo>
                  <a:lnTo>
                    <a:pt x="73" y="22"/>
                  </a:lnTo>
                  <a:lnTo>
                    <a:pt x="138" y="111"/>
                  </a:lnTo>
                  <a:lnTo>
                    <a:pt x="203" y="220"/>
                  </a:lnTo>
                  <a:lnTo>
                    <a:pt x="257" y="303"/>
                  </a:lnTo>
                  <a:lnTo>
                    <a:pt x="309" y="3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Freeform 63">
              <a:extLst>
                <a:ext uri="{FF2B5EF4-FFF2-40B4-BE49-F238E27FC236}">
                  <a16:creationId xmlns:a16="http://schemas.microsoft.com/office/drawing/2014/main" id="{355A1824-3DE0-242C-A9EE-676B589F8F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82" y="1937"/>
              <a:ext cx="33" cy="66"/>
            </a:xfrm>
            <a:custGeom>
              <a:avLst/>
              <a:gdLst>
                <a:gd name="T0" fmla="*/ 0 w 289"/>
                <a:gd name="T1" fmla="*/ 0 h 575"/>
                <a:gd name="T2" fmla="*/ 0 w 289"/>
                <a:gd name="T3" fmla="*/ 0 h 575"/>
                <a:gd name="T4" fmla="*/ 0 w 289"/>
                <a:gd name="T5" fmla="*/ 0 h 575"/>
                <a:gd name="T6" fmla="*/ 0 w 289"/>
                <a:gd name="T7" fmla="*/ 0 h 575"/>
                <a:gd name="T8" fmla="*/ 0 w 289"/>
                <a:gd name="T9" fmla="*/ 0 h 575"/>
                <a:gd name="T10" fmla="*/ 0 w 289"/>
                <a:gd name="T11" fmla="*/ 0 h 575"/>
                <a:gd name="T12" fmla="*/ 0 w 289"/>
                <a:gd name="T13" fmla="*/ 0 h 575"/>
                <a:gd name="T14" fmla="*/ 0 w 289"/>
                <a:gd name="T15" fmla="*/ 0 h 575"/>
                <a:gd name="T16" fmla="*/ 0 w 289"/>
                <a:gd name="T17" fmla="*/ 0 h 575"/>
                <a:gd name="T18" fmla="*/ 0 w 289"/>
                <a:gd name="T19" fmla="*/ 0 h 575"/>
                <a:gd name="T20" fmla="*/ 0 w 289"/>
                <a:gd name="T21" fmla="*/ 0 h 575"/>
                <a:gd name="T22" fmla="*/ 0 w 289"/>
                <a:gd name="T23" fmla="*/ 0 h 575"/>
                <a:gd name="T24" fmla="*/ 0 w 289"/>
                <a:gd name="T25" fmla="*/ 0 h 575"/>
                <a:gd name="T26" fmla="*/ 0 w 289"/>
                <a:gd name="T27" fmla="*/ 0 h 575"/>
                <a:gd name="T28" fmla="*/ 0 w 289"/>
                <a:gd name="T29" fmla="*/ 0 h 575"/>
                <a:gd name="T30" fmla="*/ 0 w 289"/>
                <a:gd name="T31" fmla="*/ 0 h 575"/>
                <a:gd name="T32" fmla="*/ 0 w 289"/>
                <a:gd name="T33" fmla="*/ 0 h 575"/>
                <a:gd name="T34" fmla="*/ 0 w 289"/>
                <a:gd name="T35" fmla="*/ 0 h 575"/>
                <a:gd name="T36" fmla="*/ 0 w 289"/>
                <a:gd name="T37" fmla="*/ 0 h 575"/>
                <a:gd name="T38" fmla="*/ 0 w 289"/>
                <a:gd name="T39" fmla="*/ 0 h 5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9"/>
                <a:gd name="T61" fmla="*/ 0 h 575"/>
                <a:gd name="T62" fmla="*/ 289 w 289"/>
                <a:gd name="T63" fmla="*/ 575 h 5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9" h="575">
                  <a:moveTo>
                    <a:pt x="289" y="0"/>
                  </a:moveTo>
                  <a:lnTo>
                    <a:pt x="206" y="53"/>
                  </a:lnTo>
                  <a:lnTo>
                    <a:pt x="129" y="118"/>
                  </a:lnTo>
                  <a:lnTo>
                    <a:pt x="51" y="204"/>
                  </a:lnTo>
                  <a:lnTo>
                    <a:pt x="10" y="253"/>
                  </a:lnTo>
                  <a:lnTo>
                    <a:pt x="0" y="304"/>
                  </a:lnTo>
                  <a:lnTo>
                    <a:pt x="47" y="357"/>
                  </a:lnTo>
                  <a:lnTo>
                    <a:pt x="86" y="373"/>
                  </a:lnTo>
                  <a:lnTo>
                    <a:pt x="131" y="407"/>
                  </a:lnTo>
                  <a:lnTo>
                    <a:pt x="165" y="467"/>
                  </a:lnTo>
                  <a:lnTo>
                    <a:pt x="186" y="527"/>
                  </a:lnTo>
                  <a:lnTo>
                    <a:pt x="205" y="568"/>
                  </a:lnTo>
                  <a:lnTo>
                    <a:pt x="237" y="575"/>
                  </a:lnTo>
                  <a:lnTo>
                    <a:pt x="257" y="546"/>
                  </a:lnTo>
                  <a:lnTo>
                    <a:pt x="254" y="502"/>
                  </a:lnTo>
                  <a:lnTo>
                    <a:pt x="242" y="442"/>
                  </a:lnTo>
                  <a:lnTo>
                    <a:pt x="237" y="372"/>
                  </a:lnTo>
                  <a:lnTo>
                    <a:pt x="248" y="172"/>
                  </a:lnTo>
                  <a:lnTo>
                    <a:pt x="262" y="36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Freeform 64">
              <a:extLst>
                <a:ext uri="{FF2B5EF4-FFF2-40B4-BE49-F238E27FC236}">
                  <a16:creationId xmlns:a16="http://schemas.microsoft.com/office/drawing/2014/main" id="{52B0ADCE-1A2A-5A5F-83A7-77813ADAFB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85" y="2132"/>
              <a:ext cx="81" cy="13"/>
            </a:xfrm>
            <a:custGeom>
              <a:avLst/>
              <a:gdLst>
                <a:gd name="T0" fmla="*/ 0 w 711"/>
                <a:gd name="T1" fmla="*/ 0 h 111"/>
                <a:gd name="T2" fmla="*/ 0 w 711"/>
                <a:gd name="T3" fmla="*/ 0 h 111"/>
                <a:gd name="T4" fmla="*/ 0 w 711"/>
                <a:gd name="T5" fmla="*/ 0 h 111"/>
                <a:gd name="T6" fmla="*/ 0 w 711"/>
                <a:gd name="T7" fmla="*/ 0 h 111"/>
                <a:gd name="T8" fmla="*/ 0 w 711"/>
                <a:gd name="T9" fmla="*/ 0 h 111"/>
                <a:gd name="T10" fmla="*/ 0 w 711"/>
                <a:gd name="T11" fmla="*/ 0 h 111"/>
                <a:gd name="T12" fmla="*/ 0 w 711"/>
                <a:gd name="T13" fmla="*/ 0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1"/>
                <a:gd name="T22" fmla="*/ 0 h 111"/>
                <a:gd name="T23" fmla="*/ 711 w 711"/>
                <a:gd name="T24" fmla="*/ 111 h 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1" h="111">
                  <a:moveTo>
                    <a:pt x="711" y="111"/>
                  </a:moveTo>
                  <a:lnTo>
                    <a:pt x="535" y="58"/>
                  </a:lnTo>
                  <a:lnTo>
                    <a:pt x="357" y="12"/>
                  </a:lnTo>
                  <a:lnTo>
                    <a:pt x="267" y="0"/>
                  </a:lnTo>
                  <a:lnTo>
                    <a:pt x="177" y="1"/>
                  </a:lnTo>
                  <a:lnTo>
                    <a:pt x="88" y="20"/>
                  </a:lnTo>
                  <a:lnTo>
                    <a:pt x="0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9" name="Freeform 65">
              <a:extLst>
                <a:ext uri="{FF2B5EF4-FFF2-40B4-BE49-F238E27FC236}">
                  <a16:creationId xmlns:a16="http://schemas.microsoft.com/office/drawing/2014/main" id="{94AB56E6-73ED-FFCF-9944-3E5F751D1B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85" y="2121"/>
              <a:ext cx="81" cy="4"/>
            </a:xfrm>
            <a:custGeom>
              <a:avLst/>
              <a:gdLst>
                <a:gd name="T0" fmla="*/ 0 w 711"/>
                <a:gd name="T1" fmla="*/ 0 h 37"/>
                <a:gd name="T2" fmla="*/ 0 w 711"/>
                <a:gd name="T3" fmla="*/ 0 h 37"/>
                <a:gd name="T4" fmla="*/ 0 w 711"/>
                <a:gd name="T5" fmla="*/ 0 h 37"/>
                <a:gd name="T6" fmla="*/ 0 w 711"/>
                <a:gd name="T7" fmla="*/ 0 h 37"/>
                <a:gd name="T8" fmla="*/ 0 w 711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1"/>
                <a:gd name="T16" fmla="*/ 0 h 37"/>
                <a:gd name="T17" fmla="*/ 711 w 711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1" h="37">
                  <a:moveTo>
                    <a:pt x="711" y="37"/>
                  </a:moveTo>
                  <a:lnTo>
                    <a:pt x="533" y="23"/>
                  </a:lnTo>
                  <a:lnTo>
                    <a:pt x="356" y="8"/>
                  </a:lnTo>
                  <a:lnTo>
                    <a:pt x="178" y="0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Freeform 66">
              <a:extLst>
                <a:ext uri="{FF2B5EF4-FFF2-40B4-BE49-F238E27FC236}">
                  <a16:creationId xmlns:a16="http://schemas.microsoft.com/office/drawing/2014/main" id="{EB3D010C-9609-7A4E-550C-F3B95860EE8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96" y="2097"/>
              <a:ext cx="79" cy="25"/>
            </a:xfrm>
            <a:custGeom>
              <a:avLst/>
              <a:gdLst>
                <a:gd name="T0" fmla="*/ 0 w 698"/>
                <a:gd name="T1" fmla="*/ 0 h 220"/>
                <a:gd name="T2" fmla="*/ 0 w 698"/>
                <a:gd name="T3" fmla="*/ 0 h 220"/>
                <a:gd name="T4" fmla="*/ 0 w 698"/>
                <a:gd name="T5" fmla="*/ 0 h 220"/>
                <a:gd name="T6" fmla="*/ 0 w 698"/>
                <a:gd name="T7" fmla="*/ 0 h 220"/>
                <a:gd name="T8" fmla="*/ 0 w 698"/>
                <a:gd name="T9" fmla="*/ 0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0"/>
                <a:gd name="T17" fmla="*/ 698 w 698"/>
                <a:gd name="T18" fmla="*/ 220 h 2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0">
                  <a:moveTo>
                    <a:pt x="698" y="220"/>
                  </a:moveTo>
                  <a:lnTo>
                    <a:pt x="522" y="177"/>
                  </a:lnTo>
                  <a:lnTo>
                    <a:pt x="345" y="122"/>
                  </a:lnTo>
                  <a:lnTo>
                    <a:pt x="170" y="6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1" name="Freeform 67">
              <a:extLst>
                <a:ext uri="{FF2B5EF4-FFF2-40B4-BE49-F238E27FC236}">
                  <a16:creationId xmlns:a16="http://schemas.microsoft.com/office/drawing/2014/main" id="{F0D28DF7-6CA2-FD4C-5215-B1EDDD1658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76" y="2093"/>
              <a:ext cx="62" cy="31"/>
            </a:xfrm>
            <a:custGeom>
              <a:avLst/>
              <a:gdLst>
                <a:gd name="T0" fmla="*/ 0 w 539"/>
                <a:gd name="T1" fmla="*/ 0 h 270"/>
                <a:gd name="T2" fmla="*/ 0 w 539"/>
                <a:gd name="T3" fmla="*/ 0 h 270"/>
                <a:gd name="T4" fmla="*/ 0 w 539"/>
                <a:gd name="T5" fmla="*/ 0 h 270"/>
                <a:gd name="T6" fmla="*/ 0 w 539"/>
                <a:gd name="T7" fmla="*/ 0 h 270"/>
                <a:gd name="T8" fmla="*/ 0 w 539"/>
                <a:gd name="T9" fmla="*/ 0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9"/>
                <a:gd name="T16" fmla="*/ 0 h 270"/>
                <a:gd name="T17" fmla="*/ 539 w 539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9" h="270">
                  <a:moveTo>
                    <a:pt x="0" y="270"/>
                  </a:moveTo>
                  <a:lnTo>
                    <a:pt x="137" y="253"/>
                  </a:lnTo>
                  <a:lnTo>
                    <a:pt x="284" y="188"/>
                  </a:lnTo>
                  <a:lnTo>
                    <a:pt x="424" y="97"/>
                  </a:lnTo>
                  <a:lnTo>
                    <a:pt x="53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Freeform 68">
              <a:extLst>
                <a:ext uri="{FF2B5EF4-FFF2-40B4-BE49-F238E27FC236}">
                  <a16:creationId xmlns:a16="http://schemas.microsoft.com/office/drawing/2014/main" id="{EFEC355C-B417-32FA-3B7F-032BB49C9F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55" y="2117"/>
              <a:ext cx="79" cy="17"/>
            </a:xfrm>
            <a:custGeom>
              <a:avLst/>
              <a:gdLst>
                <a:gd name="T0" fmla="*/ 0 w 684"/>
                <a:gd name="T1" fmla="*/ 0 h 158"/>
                <a:gd name="T2" fmla="*/ 0 w 684"/>
                <a:gd name="T3" fmla="*/ 0 h 158"/>
                <a:gd name="T4" fmla="*/ 0 w 684"/>
                <a:gd name="T5" fmla="*/ 0 h 158"/>
                <a:gd name="T6" fmla="*/ 0 w 684"/>
                <a:gd name="T7" fmla="*/ 0 h 158"/>
                <a:gd name="T8" fmla="*/ 0 w 684"/>
                <a:gd name="T9" fmla="*/ 0 h 158"/>
                <a:gd name="T10" fmla="*/ 0 w 684"/>
                <a:gd name="T11" fmla="*/ 0 h 158"/>
                <a:gd name="T12" fmla="*/ 0 w 684"/>
                <a:gd name="T13" fmla="*/ 0 h 158"/>
                <a:gd name="T14" fmla="*/ 0 w 684"/>
                <a:gd name="T15" fmla="*/ 0 h 1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4"/>
                <a:gd name="T25" fmla="*/ 0 h 158"/>
                <a:gd name="T26" fmla="*/ 684 w 684"/>
                <a:gd name="T27" fmla="*/ 158 h 15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4" h="158">
                  <a:moveTo>
                    <a:pt x="0" y="133"/>
                  </a:moveTo>
                  <a:lnTo>
                    <a:pt x="81" y="158"/>
                  </a:lnTo>
                  <a:lnTo>
                    <a:pt x="166" y="155"/>
                  </a:lnTo>
                  <a:lnTo>
                    <a:pt x="252" y="133"/>
                  </a:lnTo>
                  <a:lnTo>
                    <a:pt x="340" y="99"/>
                  </a:lnTo>
                  <a:lnTo>
                    <a:pt x="515" y="28"/>
                  </a:lnTo>
                  <a:lnTo>
                    <a:pt x="601" y="4"/>
                  </a:lnTo>
                  <a:lnTo>
                    <a:pt x="68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Freeform 69">
              <a:extLst>
                <a:ext uri="{FF2B5EF4-FFF2-40B4-BE49-F238E27FC236}">
                  <a16:creationId xmlns:a16="http://schemas.microsoft.com/office/drawing/2014/main" id="{864ACECC-DE55-8477-3769-E819FA3FDA6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258" y="2137"/>
              <a:ext cx="70" cy="10"/>
            </a:xfrm>
            <a:custGeom>
              <a:avLst/>
              <a:gdLst>
                <a:gd name="T0" fmla="*/ 0 w 607"/>
                <a:gd name="T1" fmla="*/ 0 h 85"/>
                <a:gd name="T2" fmla="*/ 0 w 607"/>
                <a:gd name="T3" fmla="*/ 0 h 85"/>
                <a:gd name="T4" fmla="*/ 0 w 607"/>
                <a:gd name="T5" fmla="*/ 0 h 85"/>
                <a:gd name="T6" fmla="*/ 0 w 607"/>
                <a:gd name="T7" fmla="*/ 0 h 85"/>
                <a:gd name="T8" fmla="*/ 0 w 607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7"/>
                <a:gd name="T16" fmla="*/ 0 h 85"/>
                <a:gd name="T17" fmla="*/ 607 w 607"/>
                <a:gd name="T18" fmla="*/ 85 h 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7" h="85">
                  <a:moveTo>
                    <a:pt x="0" y="0"/>
                  </a:moveTo>
                  <a:lnTo>
                    <a:pt x="153" y="3"/>
                  </a:lnTo>
                  <a:lnTo>
                    <a:pt x="306" y="16"/>
                  </a:lnTo>
                  <a:lnTo>
                    <a:pt x="458" y="43"/>
                  </a:lnTo>
                  <a:lnTo>
                    <a:pt x="607" y="8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Freeform 70">
              <a:extLst>
                <a:ext uri="{FF2B5EF4-FFF2-40B4-BE49-F238E27FC236}">
                  <a16:creationId xmlns:a16="http://schemas.microsoft.com/office/drawing/2014/main" id="{94E741B4-CC8F-2ED4-6D3F-2C79A7FFF05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05" y="2454"/>
              <a:ext cx="294" cy="313"/>
            </a:xfrm>
            <a:custGeom>
              <a:avLst/>
              <a:gdLst>
                <a:gd name="T0" fmla="*/ 0 w 2570"/>
                <a:gd name="T1" fmla="*/ 0 h 2731"/>
                <a:gd name="T2" fmla="*/ 0 w 2570"/>
                <a:gd name="T3" fmla="*/ 0 h 2731"/>
                <a:gd name="T4" fmla="*/ 0 w 2570"/>
                <a:gd name="T5" fmla="*/ 0 h 2731"/>
                <a:gd name="T6" fmla="*/ 0 w 2570"/>
                <a:gd name="T7" fmla="*/ 0 h 2731"/>
                <a:gd name="T8" fmla="*/ 0 w 2570"/>
                <a:gd name="T9" fmla="*/ 0 h 2731"/>
                <a:gd name="T10" fmla="*/ 0 w 2570"/>
                <a:gd name="T11" fmla="*/ 0 h 2731"/>
                <a:gd name="T12" fmla="*/ 0 w 2570"/>
                <a:gd name="T13" fmla="*/ 0 h 2731"/>
                <a:gd name="T14" fmla="*/ 0 w 2570"/>
                <a:gd name="T15" fmla="*/ 0 h 2731"/>
                <a:gd name="T16" fmla="*/ 0 w 2570"/>
                <a:gd name="T17" fmla="*/ 0 h 2731"/>
                <a:gd name="T18" fmla="*/ 0 w 2570"/>
                <a:gd name="T19" fmla="*/ 0 h 2731"/>
                <a:gd name="T20" fmla="*/ 0 w 2570"/>
                <a:gd name="T21" fmla="*/ 0 h 2731"/>
                <a:gd name="T22" fmla="*/ 0 w 2570"/>
                <a:gd name="T23" fmla="*/ 0 h 2731"/>
                <a:gd name="T24" fmla="*/ 0 w 2570"/>
                <a:gd name="T25" fmla="*/ 0 h 2731"/>
                <a:gd name="T26" fmla="*/ 0 w 2570"/>
                <a:gd name="T27" fmla="*/ 0 h 2731"/>
                <a:gd name="T28" fmla="*/ 0 w 2570"/>
                <a:gd name="T29" fmla="*/ 0 h 2731"/>
                <a:gd name="T30" fmla="*/ 0 w 2570"/>
                <a:gd name="T31" fmla="*/ 0 h 2731"/>
                <a:gd name="T32" fmla="*/ 0 w 2570"/>
                <a:gd name="T33" fmla="*/ 0 h 2731"/>
                <a:gd name="T34" fmla="*/ 0 w 2570"/>
                <a:gd name="T35" fmla="*/ 0 h 2731"/>
                <a:gd name="T36" fmla="*/ 0 w 2570"/>
                <a:gd name="T37" fmla="*/ 0 h 2731"/>
                <a:gd name="T38" fmla="*/ 0 w 2570"/>
                <a:gd name="T39" fmla="*/ 0 h 2731"/>
                <a:gd name="T40" fmla="*/ 0 w 2570"/>
                <a:gd name="T41" fmla="*/ 0 h 2731"/>
                <a:gd name="T42" fmla="*/ 0 w 2570"/>
                <a:gd name="T43" fmla="*/ 0 h 2731"/>
                <a:gd name="T44" fmla="*/ 0 w 2570"/>
                <a:gd name="T45" fmla="*/ 0 h 2731"/>
                <a:gd name="T46" fmla="*/ 0 w 2570"/>
                <a:gd name="T47" fmla="*/ 0 h 2731"/>
                <a:gd name="T48" fmla="*/ 0 w 2570"/>
                <a:gd name="T49" fmla="*/ 0 h 2731"/>
                <a:gd name="T50" fmla="*/ 0 w 2570"/>
                <a:gd name="T51" fmla="*/ 0 h 2731"/>
                <a:gd name="T52" fmla="*/ 0 w 2570"/>
                <a:gd name="T53" fmla="*/ 0 h 2731"/>
                <a:gd name="T54" fmla="*/ 0 w 2570"/>
                <a:gd name="T55" fmla="*/ 0 h 2731"/>
                <a:gd name="T56" fmla="*/ 0 w 2570"/>
                <a:gd name="T57" fmla="*/ 0 h 2731"/>
                <a:gd name="T58" fmla="*/ 0 w 2570"/>
                <a:gd name="T59" fmla="*/ 0 h 2731"/>
                <a:gd name="T60" fmla="*/ 0 w 2570"/>
                <a:gd name="T61" fmla="*/ 0 h 2731"/>
                <a:gd name="T62" fmla="*/ 0 w 2570"/>
                <a:gd name="T63" fmla="*/ 0 h 2731"/>
                <a:gd name="T64" fmla="*/ 0 w 2570"/>
                <a:gd name="T65" fmla="*/ 0 h 2731"/>
                <a:gd name="T66" fmla="*/ 0 w 2570"/>
                <a:gd name="T67" fmla="*/ 0 h 2731"/>
                <a:gd name="T68" fmla="*/ 0 w 2570"/>
                <a:gd name="T69" fmla="*/ 0 h 2731"/>
                <a:gd name="T70" fmla="*/ 0 w 2570"/>
                <a:gd name="T71" fmla="*/ 0 h 2731"/>
                <a:gd name="T72" fmla="*/ 0 w 2570"/>
                <a:gd name="T73" fmla="*/ 0 h 2731"/>
                <a:gd name="T74" fmla="*/ 0 w 2570"/>
                <a:gd name="T75" fmla="*/ 0 h 2731"/>
                <a:gd name="T76" fmla="*/ 0 w 2570"/>
                <a:gd name="T77" fmla="*/ 0 h 2731"/>
                <a:gd name="T78" fmla="*/ 0 w 2570"/>
                <a:gd name="T79" fmla="*/ 0 h 2731"/>
                <a:gd name="T80" fmla="*/ 0 w 2570"/>
                <a:gd name="T81" fmla="*/ 0 h 2731"/>
                <a:gd name="T82" fmla="*/ 0 w 2570"/>
                <a:gd name="T83" fmla="*/ 0 h 2731"/>
                <a:gd name="T84" fmla="*/ 0 w 2570"/>
                <a:gd name="T85" fmla="*/ 0 h 2731"/>
                <a:gd name="T86" fmla="*/ 0 w 2570"/>
                <a:gd name="T87" fmla="*/ 0 h 2731"/>
                <a:gd name="T88" fmla="*/ 0 w 2570"/>
                <a:gd name="T89" fmla="*/ 0 h 2731"/>
                <a:gd name="T90" fmla="*/ 0 w 2570"/>
                <a:gd name="T91" fmla="*/ 0 h 2731"/>
                <a:gd name="T92" fmla="*/ 0 w 2570"/>
                <a:gd name="T93" fmla="*/ 0 h 2731"/>
                <a:gd name="T94" fmla="*/ 0 w 2570"/>
                <a:gd name="T95" fmla="*/ 0 h 2731"/>
                <a:gd name="T96" fmla="*/ 0 w 2570"/>
                <a:gd name="T97" fmla="*/ 0 h 2731"/>
                <a:gd name="T98" fmla="*/ 0 w 2570"/>
                <a:gd name="T99" fmla="*/ 0 h 2731"/>
                <a:gd name="T100" fmla="*/ 0 w 2570"/>
                <a:gd name="T101" fmla="*/ 0 h 2731"/>
                <a:gd name="T102" fmla="*/ 0 w 2570"/>
                <a:gd name="T103" fmla="*/ 0 h 2731"/>
                <a:gd name="T104" fmla="*/ 0 w 2570"/>
                <a:gd name="T105" fmla="*/ 0 h 2731"/>
                <a:gd name="T106" fmla="*/ 0 w 2570"/>
                <a:gd name="T107" fmla="*/ 0 h 2731"/>
                <a:gd name="T108" fmla="*/ 0 w 2570"/>
                <a:gd name="T109" fmla="*/ 0 h 2731"/>
                <a:gd name="T110" fmla="*/ 0 w 2570"/>
                <a:gd name="T111" fmla="*/ 0 h 2731"/>
                <a:gd name="T112" fmla="*/ 0 w 2570"/>
                <a:gd name="T113" fmla="*/ 0 h 2731"/>
                <a:gd name="T114" fmla="*/ 0 w 2570"/>
                <a:gd name="T115" fmla="*/ 0 h 2731"/>
                <a:gd name="T116" fmla="*/ 0 w 2570"/>
                <a:gd name="T117" fmla="*/ 0 h 2731"/>
                <a:gd name="T118" fmla="*/ 0 w 2570"/>
                <a:gd name="T119" fmla="*/ 0 h 2731"/>
                <a:gd name="T120" fmla="*/ 0 w 2570"/>
                <a:gd name="T121" fmla="*/ 0 h 2731"/>
                <a:gd name="T122" fmla="*/ 0 w 2570"/>
                <a:gd name="T123" fmla="*/ 0 h 273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70"/>
                <a:gd name="T187" fmla="*/ 0 h 2731"/>
                <a:gd name="T188" fmla="*/ 2570 w 2570"/>
                <a:gd name="T189" fmla="*/ 2731 h 273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70" h="2731">
                  <a:moveTo>
                    <a:pt x="27" y="174"/>
                  </a:moveTo>
                  <a:lnTo>
                    <a:pt x="98" y="262"/>
                  </a:lnTo>
                  <a:lnTo>
                    <a:pt x="162" y="356"/>
                  </a:lnTo>
                  <a:lnTo>
                    <a:pt x="224" y="477"/>
                  </a:lnTo>
                  <a:lnTo>
                    <a:pt x="257" y="589"/>
                  </a:lnTo>
                  <a:lnTo>
                    <a:pt x="277" y="714"/>
                  </a:lnTo>
                  <a:lnTo>
                    <a:pt x="327" y="967"/>
                  </a:lnTo>
                  <a:lnTo>
                    <a:pt x="382" y="1220"/>
                  </a:lnTo>
                  <a:lnTo>
                    <a:pt x="413" y="1375"/>
                  </a:lnTo>
                  <a:lnTo>
                    <a:pt x="429" y="1485"/>
                  </a:lnTo>
                  <a:lnTo>
                    <a:pt x="456" y="1588"/>
                  </a:lnTo>
                  <a:lnTo>
                    <a:pt x="514" y="1726"/>
                  </a:lnTo>
                  <a:lnTo>
                    <a:pt x="592" y="1876"/>
                  </a:lnTo>
                  <a:lnTo>
                    <a:pt x="658" y="1973"/>
                  </a:lnTo>
                  <a:lnTo>
                    <a:pt x="737" y="2056"/>
                  </a:lnTo>
                  <a:lnTo>
                    <a:pt x="856" y="2164"/>
                  </a:lnTo>
                  <a:lnTo>
                    <a:pt x="1042" y="2311"/>
                  </a:lnTo>
                  <a:lnTo>
                    <a:pt x="1127" y="2356"/>
                  </a:lnTo>
                  <a:lnTo>
                    <a:pt x="1251" y="2416"/>
                  </a:lnTo>
                  <a:lnTo>
                    <a:pt x="1521" y="2537"/>
                  </a:lnTo>
                  <a:lnTo>
                    <a:pt x="1805" y="2619"/>
                  </a:lnTo>
                  <a:lnTo>
                    <a:pt x="1953" y="2669"/>
                  </a:lnTo>
                  <a:lnTo>
                    <a:pt x="2057" y="2711"/>
                  </a:lnTo>
                  <a:lnTo>
                    <a:pt x="2160" y="2731"/>
                  </a:lnTo>
                  <a:lnTo>
                    <a:pt x="2305" y="2721"/>
                  </a:lnTo>
                  <a:lnTo>
                    <a:pt x="2436" y="2686"/>
                  </a:lnTo>
                  <a:lnTo>
                    <a:pt x="2484" y="2651"/>
                  </a:lnTo>
                  <a:lnTo>
                    <a:pt x="2530" y="2586"/>
                  </a:lnTo>
                  <a:lnTo>
                    <a:pt x="2570" y="2461"/>
                  </a:lnTo>
                  <a:lnTo>
                    <a:pt x="2555" y="2316"/>
                  </a:lnTo>
                  <a:lnTo>
                    <a:pt x="2534" y="2194"/>
                  </a:lnTo>
                  <a:lnTo>
                    <a:pt x="2507" y="2108"/>
                  </a:lnTo>
                  <a:lnTo>
                    <a:pt x="2466" y="2034"/>
                  </a:lnTo>
                  <a:lnTo>
                    <a:pt x="2398" y="1946"/>
                  </a:lnTo>
                  <a:lnTo>
                    <a:pt x="2292" y="1837"/>
                  </a:lnTo>
                  <a:lnTo>
                    <a:pt x="2204" y="1786"/>
                  </a:lnTo>
                  <a:lnTo>
                    <a:pt x="2108" y="1746"/>
                  </a:lnTo>
                  <a:lnTo>
                    <a:pt x="1976" y="1676"/>
                  </a:lnTo>
                  <a:lnTo>
                    <a:pt x="1858" y="1602"/>
                  </a:lnTo>
                  <a:lnTo>
                    <a:pt x="1775" y="1555"/>
                  </a:lnTo>
                  <a:lnTo>
                    <a:pt x="1694" y="1507"/>
                  </a:lnTo>
                  <a:lnTo>
                    <a:pt x="1581" y="1423"/>
                  </a:lnTo>
                  <a:lnTo>
                    <a:pt x="1413" y="1285"/>
                  </a:lnTo>
                  <a:lnTo>
                    <a:pt x="1265" y="1118"/>
                  </a:lnTo>
                  <a:lnTo>
                    <a:pt x="1133" y="945"/>
                  </a:lnTo>
                  <a:lnTo>
                    <a:pt x="1027" y="748"/>
                  </a:lnTo>
                  <a:lnTo>
                    <a:pt x="881" y="376"/>
                  </a:lnTo>
                  <a:lnTo>
                    <a:pt x="866" y="294"/>
                  </a:lnTo>
                  <a:lnTo>
                    <a:pt x="866" y="230"/>
                  </a:lnTo>
                  <a:lnTo>
                    <a:pt x="859" y="175"/>
                  </a:lnTo>
                  <a:lnTo>
                    <a:pt x="830" y="124"/>
                  </a:lnTo>
                  <a:lnTo>
                    <a:pt x="737" y="51"/>
                  </a:lnTo>
                  <a:lnTo>
                    <a:pt x="648" y="39"/>
                  </a:lnTo>
                  <a:lnTo>
                    <a:pt x="544" y="53"/>
                  </a:lnTo>
                  <a:lnTo>
                    <a:pt x="408" y="58"/>
                  </a:lnTo>
                  <a:lnTo>
                    <a:pt x="269" y="32"/>
                  </a:lnTo>
                  <a:lnTo>
                    <a:pt x="158" y="2"/>
                  </a:lnTo>
                  <a:lnTo>
                    <a:pt x="70" y="0"/>
                  </a:lnTo>
                  <a:lnTo>
                    <a:pt x="0" y="58"/>
                  </a:lnTo>
                  <a:lnTo>
                    <a:pt x="0" y="98"/>
                  </a:lnTo>
                  <a:lnTo>
                    <a:pt x="12" y="141"/>
                  </a:lnTo>
                  <a:lnTo>
                    <a:pt x="27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5" name="Freeform 71">
              <a:extLst>
                <a:ext uri="{FF2B5EF4-FFF2-40B4-BE49-F238E27FC236}">
                  <a16:creationId xmlns:a16="http://schemas.microsoft.com/office/drawing/2014/main" id="{7D7A6682-999B-4178-A207-E044A1916A6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15" y="2517"/>
              <a:ext cx="9" cy="3"/>
            </a:xfrm>
            <a:custGeom>
              <a:avLst/>
              <a:gdLst>
                <a:gd name="T0" fmla="*/ 0 w 79"/>
                <a:gd name="T1" fmla="*/ 0 h 17"/>
                <a:gd name="T2" fmla="*/ 0 w 79"/>
                <a:gd name="T3" fmla="*/ 0 h 17"/>
                <a:gd name="T4" fmla="*/ 0 w 79"/>
                <a:gd name="T5" fmla="*/ 0 h 17"/>
                <a:gd name="T6" fmla="*/ 0 60000 65536"/>
                <a:gd name="T7" fmla="*/ 0 60000 65536"/>
                <a:gd name="T8" fmla="*/ 0 60000 65536"/>
                <a:gd name="T9" fmla="*/ 0 w 79"/>
                <a:gd name="T10" fmla="*/ 0 h 17"/>
                <a:gd name="T11" fmla="*/ 79 w 79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7">
                  <a:moveTo>
                    <a:pt x="0" y="17"/>
                  </a:moveTo>
                  <a:lnTo>
                    <a:pt x="39" y="3"/>
                  </a:lnTo>
                  <a:lnTo>
                    <a:pt x="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72">
              <a:extLst>
                <a:ext uri="{FF2B5EF4-FFF2-40B4-BE49-F238E27FC236}">
                  <a16:creationId xmlns:a16="http://schemas.microsoft.com/office/drawing/2014/main" id="{382BC973-BDE4-5F25-41F4-7FFD36D847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0" y="2525"/>
              <a:ext cx="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7" name="Freeform 73">
              <a:extLst>
                <a:ext uri="{FF2B5EF4-FFF2-40B4-BE49-F238E27FC236}">
                  <a16:creationId xmlns:a16="http://schemas.microsoft.com/office/drawing/2014/main" id="{57A11E4D-7382-1EC5-F62C-F8A74BC2460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10" y="2521"/>
              <a:ext cx="9" cy="3"/>
            </a:xfrm>
            <a:custGeom>
              <a:avLst/>
              <a:gdLst>
                <a:gd name="T0" fmla="*/ 0 w 79"/>
                <a:gd name="T1" fmla="*/ 0 h 25"/>
                <a:gd name="T2" fmla="*/ 0 w 79"/>
                <a:gd name="T3" fmla="*/ 0 h 25"/>
                <a:gd name="T4" fmla="*/ 0 w 79"/>
                <a:gd name="T5" fmla="*/ 0 h 25"/>
                <a:gd name="T6" fmla="*/ 0 60000 65536"/>
                <a:gd name="T7" fmla="*/ 0 60000 65536"/>
                <a:gd name="T8" fmla="*/ 0 60000 65536"/>
                <a:gd name="T9" fmla="*/ 0 w 79"/>
                <a:gd name="T10" fmla="*/ 0 h 25"/>
                <a:gd name="T11" fmla="*/ 79 w 79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25">
                  <a:moveTo>
                    <a:pt x="0" y="25"/>
                  </a:moveTo>
                  <a:lnTo>
                    <a:pt x="40" y="12"/>
                  </a:lnTo>
                  <a:lnTo>
                    <a:pt x="7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Freeform 74">
              <a:extLst>
                <a:ext uri="{FF2B5EF4-FFF2-40B4-BE49-F238E27FC236}">
                  <a16:creationId xmlns:a16="http://schemas.microsoft.com/office/drawing/2014/main" id="{B347CF3D-DC42-66DE-5BF1-AC75D62166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75" y="2597"/>
              <a:ext cx="13" cy="7"/>
            </a:xfrm>
            <a:custGeom>
              <a:avLst/>
              <a:gdLst>
                <a:gd name="T0" fmla="*/ 0 w 116"/>
                <a:gd name="T1" fmla="*/ 0 h 63"/>
                <a:gd name="T2" fmla="*/ 0 w 116"/>
                <a:gd name="T3" fmla="*/ 0 h 63"/>
                <a:gd name="T4" fmla="*/ 0 w 116"/>
                <a:gd name="T5" fmla="*/ 0 h 63"/>
                <a:gd name="T6" fmla="*/ 0 60000 65536"/>
                <a:gd name="T7" fmla="*/ 0 60000 65536"/>
                <a:gd name="T8" fmla="*/ 0 60000 65536"/>
                <a:gd name="T9" fmla="*/ 0 w 116"/>
                <a:gd name="T10" fmla="*/ 0 h 63"/>
                <a:gd name="T11" fmla="*/ 116 w 116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63">
                  <a:moveTo>
                    <a:pt x="116" y="0"/>
                  </a:moveTo>
                  <a:lnTo>
                    <a:pt x="56" y="15"/>
                  </a:lnTo>
                  <a:lnTo>
                    <a:pt x="0" y="6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Freeform 75">
              <a:extLst>
                <a:ext uri="{FF2B5EF4-FFF2-40B4-BE49-F238E27FC236}">
                  <a16:creationId xmlns:a16="http://schemas.microsoft.com/office/drawing/2014/main" id="{E01FE979-EAD4-F691-7A08-557C5E3FDCB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661" y="2592"/>
              <a:ext cx="11" cy="1"/>
            </a:xfrm>
            <a:custGeom>
              <a:avLst/>
              <a:gdLst>
                <a:gd name="T0" fmla="*/ 0 w 92"/>
                <a:gd name="T1" fmla="*/ 0 h 8"/>
                <a:gd name="T2" fmla="*/ 0 w 92"/>
                <a:gd name="T3" fmla="*/ 0 h 8"/>
                <a:gd name="T4" fmla="*/ 0 w 92"/>
                <a:gd name="T5" fmla="*/ 0 h 8"/>
                <a:gd name="T6" fmla="*/ 0 w 9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"/>
                <a:gd name="T13" fmla="*/ 0 h 8"/>
                <a:gd name="T14" fmla="*/ 92 w 92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" h="8">
                  <a:moveTo>
                    <a:pt x="92" y="1"/>
                  </a:moveTo>
                  <a:lnTo>
                    <a:pt x="45" y="0"/>
                  </a:lnTo>
                  <a:lnTo>
                    <a:pt x="22" y="2"/>
                  </a:lnTo>
                  <a:lnTo>
                    <a:pt x="0" y="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Freeform 76">
              <a:extLst>
                <a:ext uri="{FF2B5EF4-FFF2-40B4-BE49-F238E27FC236}">
                  <a16:creationId xmlns:a16="http://schemas.microsoft.com/office/drawing/2014/main" id="{233CA850-9BE7-2BFB-45E8-00C58158AE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78" y="1931"/>
              <a:ext cx="780" cy="850"/>
            </a:xfrm>
            <a:custGeom>
              <a:avLst/>
              <a:gdLst>
                <a:gd name="T0" fmla="*/ 0 w 6807"/>
                <a:gd name="T1" fmla="*/ 0 h 7419"/>
                <a:gd name="T2" fmla="*/ 0 w 6807"/>
                <a:gd name="T3" fmla="*/ 0 h 7419"/>
                <a:gd name="T4" fmla="*/ 0 w 6807"/>
                <a:gd name="T5" fmla="*/ 0 h 7419"/>
                <a:gd name="T6" fmla="*/ 0 w 6807"/>
                <a:gd name="T7" fmla="*/ 0 h 7419"/>
                <a:gd name="T8" fmla="*/ 0 w 6807"/>
                <a:gd name="T9" fmla="*/ 0 h 7419"/>
                <a:gd name="T10" fmla="*/ 0 w 6807"/>
                <a:gd name="T11" fmla="*/ 0 h 7419"/>
                <a:gd name="T12" fmla="*/ 0 w 6807"/>
                <a:gd name="T13" fmla="*/ 0 h 7419"/>
                <a:gd name="T14" fmla="*/ 0 w 6807"/>
                <a:gd name="T15" fmla="*/ 0 h 7419"/>
                <a:gd name="T16" fmla="*/ 0 w 6807"/>
                <a:gd name="T17" fmla="*/ 0 h 7419"/>
                <a:gd name="T18" fmla="*/ 0 w 6807"/>
                <a:gd name="T19" fmla="*/ 0 h 7419"/>
                <a:gd name="T20" fmla="*/ 0 w 6807"/>
                <a:gd name="T21" fmla="*/ 0 h 7419"/>
                <a:gd name="T22" fmla="*/ 0 w 6807"/>
                <a:gd name="T23" fmla="*/ 0 h 7419"/>
                <a:gd name="T24" fmla="*/ 0 w 6807"/>
                <a:gd name="T25" fmla="*/ 0 h 7419"/>
                <a:gd name="T26" fmla="*/ 0 w 6807"/>
                <a:gd name="T27" fmla="*/ 0 h 7419"/>
                <a:gd name="T28" fmla="*/ 0 w 6807"/>
                <a:gd name="T29" fmla="*/ 0 h 7419"/>
                <a:gd name="T30" fmla="*/ 0 w 6807"/>
                <a:gd name="T31" fmla="*/ 0 h 7419"/>
                <a:gd name="T32" fmla="*/ 0 w 6807"/>
                <a:gd name="T33" fmla="*/ 0 h 7419"/>
                <a:gd name="T34" fmla="*/ 0 w 6807"/>
                <a:gd name="T35" fmla="*/ 0 h 7419"/>
                <a:gd name="T36" fmla="*/ 0 w 6807"/>
                <a:gd name="T37" fmla="*/ 0 h 7419"/>
                <a:gd name="T38" fmla="*/ 0 w 6807"/>
                <a:gd name="T39" fmla="*/ 0 h 7419"/>
                <a:gd name="T40" fmla="*/ 0 w 6807"/>
                <a:gd name="T41" fmla="*/ 0 h 7419"/>
                <a:gd name="T42" fmla="*/ 0 w 6807"/>
                <a:gd name="T43" fmla="*/ 0 h 7419"/>
                <a:gd name="T44" fmla="*/ 0 w 6807"/>
                <a:gd name="T45" fmla="*/ 0 h 7419"/>
                <a:gd name="T46" fmla="*/ 0 w 6807"/>
                <a:gd name="T47" fmla="*/ 0 h 7419"/>
                <a:gd name="T48" fmla="*/ 0 w 6807"/>
                <a:gd name="T49" fmla="*/ 0 h 7419"/>
                <a:gd name="T50" fmla="*/ 0 w 6807"/>
                <a:gd name="T51" fmla="*/ 0 h 7419"/>
                <a:gd name="T52" fmla="*/ 0 w 6807"/>
                <a:gd name="T53" fmla="*/ 0 h 7419"/>
                <a:gd name="T54" fmla="*/ 0 w 6807"/>
                <a:gd name="T55" fmla="*/ 0 h 7419"/>
                <a:gd name="T56" fmla="*/ 0 w 6807"/>
                <a:gd name="T57" fmla="*/ 0 h 7419"/>
                <a:gd name="T58" fmla="*/ 0 w 6807"/>
                <a:gd name="T59" fmla="*/ 0 h 7419"/>
                <a:gd name="T60" fmla="*/ 0 w 6807"/>
                <a:gd name="T61" fmla="*/ 0 h 7419"/>
                <a:gd name="T62" fmla="*/ 0 w 6807"/>
                <a:gd name="T63" fmla="*/ 0 h 7419"/>
                <a:gd name="T64" fmla="*/ 0 w 6807"/>
                <a:gd name="T65" fmla="*/ 0 h 7419"/>
                <a:gd name="T66" fmla="*/ 0 w 6807"/>
                <a:gd name="T67" fmla="*/ 0 h 7419"/>
                <a:gd name="T68" fmla="*/ 0 w 6807"/>
                <a:gd name="T69" fmla="*/ 0 h 7419"/>
                <a:gd name="T70" fmla="*/ 0 w 6807"/>
                <a:gd name="T71" fmla="*/ 0 h 7419"/>
                <a:gd name="T72" fmla="*/ 0 w 6807"/>
                <a:gd name="T73" fmla="*/ 0 h 7419"/>
                <a:gd name="T74" fmla="*/ 0 w 6807"/>
                <a:gd name="T75" fmla="*/ 0 h 7419"/>
                <a:gd name="T76" fmla="*/ 0 w 6807"/>
                <a:gd name="T77" fmla="*/ 0 h 7419"/>
                <a:gd name="T78" fmla="*/ 0 w 6807"/>
                <a:gd name="T79" fmla="*/ 0 h 7419"/>
                <a:gd name="T80" fmla="*/ 0 w 6807"/>
                <a:gd name="T81" fmla="*/ 0 h 7419"/>
                <a:gd name="T82" fmla="*/ 0 w 6807"/>
                <a:gd name="T83" fmla="*/ 0 h 7419"/>
                <a:gd name="T84" fmla="*/ 0 w 6807"/>
                <a:gd name="T85" fmla="*/ 0 h 7419"/>
                <a:gd name="T86" fmla="*/ 0 w 6807"/>
                <a:gd name="T87" fmla="*/ 0 h 7419"/>
                <a:gd name="T88" fmla="*/ 0 w 6807"/>
                <a:gd name="T89" fmla="*/ 0 h 7419"/>
                <a:gd name="T90" fmla="*/ 0 w 6807"/>
                <a:gd name="T91" fmla="*/ 0 h 7419"/>
                <a:gd name="T92" fmla="*/ 0 w 6807"/>
                <a:gd name="T93" fmla="*/ 0 h 7419"/>
                <a:gd name="T94" fmla="*/ 0 w 6807"/>
                <a:gd name="T95" fmla="*/ 0 h 7419"/>
                <a:gd name="T96" fmla="*/ 0 w 6807"/>
                <a:gd name="T97" fmla="*/ 0 h 7419"/>
                <a:gd name="T98" fmla="*/ 0 w 6807"/>
                <a:gd name="T99" fmla="*/ 0 h 7419"/>
                <a:gd name="T100" fmla="*/ 0 w 6807"/>
                <a:gd name="T101" fmla="*/ 0 h 7419"/>
                <a:gd name="T102" fmla="*/ 0 w 6807"/>
                <a:gd name="T103" fmla="*/ 0 h 7419"/>
                <a:gd name="T104" fmla="*/ 0 w 6807"/>
                <a:gd name="T105" fmla="*/ 0 h 7419"/>
                <a:gd name="T106" fmla="*/ 0 w 6807"/>
                <a:gd name="T107" fmla="*/ 0 h 7419"/>
                <a:gd name="T108" fmla="*/ 0 w 6807"/>
                <a:gd name="T109" fmla="*/ 0 h 7419"/>
                <a:gd name="T110" fmla="*/ 0 w 6807"/>
                <a:gd name="T111" fmla="*/ 0 h 7419"/>
                <a:gd name="T112" fmla="*/ 0 w 6807"/>
                <a:gd name="T113" fmla="*/ 0 h 7419"/>
                <a:gd name="T114" fmla="*/ 0 w 6807"/>
                <a:gd name="T115" fmla="*/ 0 h 7419"/>
                <a:gd name="T116" fmla="*/ 0 w 6807"/>
                <a:gd name="T117" fmla="*/ 0 h 7419"/>
                <a:gd name="T118" fmla="*/ 0 w 6807"/>
                <a:gd name="T119" fmla="*/ 0 h 7419"/>
                <a:gd name="T120" fmla="*/ 0 w 6807"/>
                <a:gd name="T121" fmla="*/ 0 h 7419"/>
                <a:gd name="T122" fmla="*/ 0 w 6807"/>
                <a:gd name="T123" fmla="*/ 0 h 74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807"/>
                <a:gd name="T187" fmla="*/ 0 h 7419"/>
                <a:gd name="T188" fmla="*/ 6807 w 6807"/>
                <a:gd name="T189" fmla="*/ 7419 h 741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807" h="7419">
                  <a:moveTo>
                    <a:pt x="2776" y="412"/>
                  </a:moveTo>
                  <a:lnTo>
                    <a:pt x="2988" y="424"/>
                  </a:lnTo>
                  <a:lnTo>
                    <a:pt x="3280" y="434"/>
                  </a:lnTo>
                  <a:lnTo>
                    <a:pt x="3428" y="432"/>
                  </a:lnTo>
                  <a:lnTo>
                    <a:pt x="3561" y="422"/>
                  </a:lnTo>
                  <a:lnTo>
                    <a:pt x="3668" y="402"/>
                  </a:lnTo>
                  <a:lnTo>
                    <a:pt x="3740" y="371"/>
                  </a:lnTo>
                  <a:lnTo>
                    <a:pt x="3825" y="293"/>
                  </a:lnTo>
                  <a:lnTo>
                    <a:pt x="3905" y="208"/>
                  </a:lnTo>
                  <a:lnTo>
                    <a:pt x="3984" y="125"/>
                  </a:lnTo>
                  <a:lnTo>
                    <a:pt x="4072" y="52"/>
                  </a:lnTo>
                  <a:lnTo>
                    <a:pt x="4045" y="432"/>
                  </a:lnTo>
                  <a:lnTo>
                    <a:pt x="4034" y="650"/>
                  </a:lnTo>
                  <a:lnTo>
                    <a:pt x="4036" y="771"/>
                  </a:lnTo>
                  <a:lnTo>
                    <a:pt x="4092" y="796"/>
                  </a:lnTo>
                  <a:lnTo>
                    <a:pt x="4226" y="821"/>
                  </a:lnTo>
                  <a:lnTo>
                    <a:pt x="4414" y="842"/>
                  </a:lnTo>
                  <a:lnTo>
                    <a:pt x="4630" y="860"/>
                  </a:lnTo>
                  <a:lnTo>
                    <a:pt x="5054" y="894"/>
                  </a:lnTo>
                  <a:lnTo>
                    <a:pt x="5300" y="924"/>
                  </a:lnTo>
                  <a:lnTo>
                    <a:pt x="5577" y="1006"/>
                  </a:lnTo>
                  <a:lnTo>
                    <a:pt x="5854" y="1070"/>
                  </a:lnTo>
                  <a:lnTo>
                    <a:pt x="5992" y="1092"/>
                  </a:lnTo>
                  <a:lnTo>
                    <a:pt x="6132" y="1106"/>
                  </a:lnTo>
                  <a:lnTo>
                    <a:pt x="6276" y="1111"/>
                  </a:lnTo>
                  <a:lnTo>
                    <a:pt x="6420" y="1105"/>
                  </a:lnTo>
                  <a:lnTo>
                    <a:pt x="6582" y="1058"/>
                  </a:lnTo>
                  <a:lnTo>
                    <a:pt x="6675" y="1039"/>
                  </a:lnTo>
                  <a:lnTo>
                    <a:pt x="6741" y="1052"/>
                  </a:lnTo>
                  <a:lnTo>
                    <a:pt x="6807" y="1145"/>
                  </a:lnTo>
                  <a:lnTo>
                    <a:pt x="6805" y="1238"/>
                  </a:lnTo>
                  <a:lnTo>
                    <a:pt x="6750" y="1328"/>
                  </a:lnTo>
                  <a:lnTo>
                    <a:pt x="6664" y="1414"/>
                  </a:lnTo>
                  <a:lnTo>
                    <a:pt x="6560" y="1493"/>
                  </a:lnTo>
                  <a:lnTo>
                    <a:pt x="6458" y="1564"/>
                  </a:lnTo>
                  <a:lnTo>
                    <a:pt x="6376" y="1622"/>
                  </a:lnTo>
                  <a:lnTo>
                    <a:pt x="6332" y="1669"/>
                  </a:lnTo>
                  <a:lnTo>
                    <a:pt x="6176" y="1964"/>
                  </a:lnTo>
                  <a:lnTo>
                    <a:pt x="6018" y="2292"/>
                  </a:lnTo>
                  <a:lnTo>
                    <a:pt x="5946" y="2462"/>
                  </a:lnTo>
                  <a:lnTo>
                    <a:pt x="5883" y="2634"/>
                  </a:lnTo>
                  <a:lnTo>
                    <a:pt x="5832" y="2806"/>
                  </a:lnTo>
                  <a:lnTo>
                    <a:pt x="5798" y="2977"/>
                  </a:lnTo>
                  <a:lnTo>
                    <a:pt x="5769" y="3110"/>
                  </a:lnTo>
                  <a:lnTo>
                    <a:pt x="5726" y="3261"/>
                  </a:lnTo>
                  <a:lnTo>
                    <a:pt x="5626" y="3595"/>
                  </a:lnTo>
                  <a:lnTo>
                    <a:pt x="5580" y="3765"/>
                  </a:lnTo>
                  <a:lnTo>
                    <a:pt x="5548" y="3931"/>
                  </a:lnTo>
                  <a:lnTo>
                    <a:pt x="5536" y="4090"/>
                  </a:lnTo>
                  <a:lnTo>
                    <a:pt x="5549" y="4233"/>
                  </a:lnTo>
                  <a:lnTo>
                    <a:pt x="5574" y="4320"/>
                  </a:lnTo>
                  <a:lnTo>
                    <a:pt x="5603" y="4374"/>
                  </a:lnTo>
                  <a:lnTo>
                    <a:pt x="5668" y="4434"/>
                  </a:lnTo>
                  <a:lnTo>
                    <a:pt x="5727" y="4504"/>
                  </a:lnTo>
                  <a:lnTo>
                    <a:pt x="5750" y="4573"/>
                  </a:lnTo>
                  <a:lnTo>
                    <a:pt x="5763" y="4680"/>
                  </a:lnTo>
                  <a:lnTo>
                    <a:pt x="5773" y="4855"/>
                  </a:lnTo>
                  <a:lnTo>
                    <a:pt x="5763" y="4947"/>
                  </a:lnTo>
                  <a:lnTo>
                    <a:pt x="5721" y="4990"/>
                  </a:lnTo>
                  <a:lnTo>
                    <a:pt x="5637" y="5028"/>
                  </a:lnTo>
                  <a:lnTo>
                    <a:pt x="5739" y="5068"/>
                  </a:lnTo>
                  <a:lnTo>
                    <a:pt x="5853" y="5078"/>
                  </a:lnTo>
                  <a:lnTo>
                    <a:pt x="5972" y="5071"/>
                  </a:lnTo>
                  <a:lnTo>
                    <a:pt x="6093" y="5054"/>
                  </a:lnTo>
                  <a:lnTo>
                    <a:pt x="6214" y="5042"/>
                  </a:lnTo>
                  <a:lnTo>
                    <a:pt x="6329" y="5043"/>
                  </a:lnTo>
                  <a:lnTo>
                    <a:pt x="6433" y="5070"/>
                  </a:lnTo>
                  <a:lnTo>
                    <a:pt x="6528" y="5131"/>
                  </a:lnTo>
                  <a:lnTo>
                    <a:pt x="6578" y="5222"/>
                  </a:lnTo>
                  <a:lnTo>
                    <a:pt x="6581" y="5338"/>
                  </a:lnTo>
                  <a:lnTo>
                    <a:pt x="6538" y="5368"/>
                  </a:lnTo>
                  <a:lnTo>
                    <a:pt x="6475" y="5378"/>
                  </a:lnTo>
                  <a:lnTo>
                    <a:pt x="6306" y="5364"/>
                  </a:lnTo>
                  <a:lnTo>
                    <a:pt x="6123" y="5337"/>
                  </a:lnTo>
                  <a:lnTo>
                    <a:pt x="5977" y="5338"/>
                  </a:lnTo>
                  <a:lnTo>
                    <a:pt x="5877" y="5364"/>
                  </a:lnTo>
                  <a:lnTo>
                    <a:pt x="5730" y="5400"/>
                  </a:lnTo>
                  <a:lnTo>
                    <a:pt x="5585" y="5420"/>
                  </a:lnTo>
                  <a:lnTo>
                    <a:pt x="5530" y="5411"/>
                  </a:lnTo>
                  <a:lnTo>
                    <a:pt x="5496" y="5389"/>
                  </a:lnTo>
                  <a:lnTo>
                    <a:pt x="5466" y="5307"/>
                  </a:lnTo>
                  <a:lnTo>
                    <a:pt x="5474" y="5250"/>
                  </a:lnTo>
                  <a:lnTo>
                    <a:pt x="5471" y="5203"/>
                  </a:lnTo>
                  <a:lnTo>
                    <a:pt x="5407" y="5157"/>
                  </a:lnTo>
                  <a:lnTo>
                    <a:pt x="5306" y="5105"/>
                  </a:lnTo>
                  <a:lnTo>
                    <a:pt x="5210" y="5045"/>
                  </a:lnTo>
                  <a:lnTo>
                    <a:pt x="5024" y="4919"/>
                  </a:lnTo>
                  <a:lnTo>
                    <a:pt x="4835" y="4802"/>
                  </a:lnTo>
                  <a:lnTo>
                    <a:pt x="4732" y="4755"/>
                  </a:lnTo>
                  <a:lnTo>
                    <a:pt x="4623" y="4721"/>
                  </a:lnTo>
                  <a:lnTo>
                    <a:pt x="4490" y="4705"/>
                  </a:lnTo>
                  <a:lnTo>
                    <a:pt x="4354" y="4707"/>
                  </a:lnTo>
                  <a:lnTo>
                    <a:pt x="4219" y="4703"/>
                  </a:lnTo>
                  <a:lnTo>
                    <a:pt x="4090" y="4669"/>
                  </a:lnTo>
                  <a:lnTo>
                    <a:pt x="4058" y="4671"/>
                  </a:lnTo>
                  <a:lnTo>
                    <a:pt x="4042" y="4709"/>
                  </a:lnTo>
                  <a:lnTo>
                    <a:pt x="4053" y="4857"/>
                  </a:lnTo>
                  <a:lnTo>
                    <a:pt x="4101" y="5040"/>
                  </a:lnTo>
                  <a:lnTo>
                    <a:pt x="4161" y="5184"/>
                  </a:lnTo>
                  <a:lnTo>
                    <a:pt x="4240" y="5309"/>
                  </a:lnTo>
                  <a:lnTo>
                    <a:pt x="4329" y="5439"/>
                  </a:lnTo>
                  <a:lnTo>
                    <a:pt x="4427" y="5567"/>
                  </a:lnTo>
                  <a:lnTo>
                    <a:pt x="4529" y="5690"/>
                  </a:lnTo>
                  <a:lnTo>
                    <a:pt x="4638" y="5804"/>
                  </a:lnTo>
                  <a:lnTo>
                    <a:pt x="4746" y="5905"/>
                  </a:lnTo>
                  <a:lnTo>
                    <a:pt x="4855" y="5990"/>
                  </a:lnTo>
                  <a:lnTo>
                    <a:pt x="4962" y="6056"/>
                  </a:lnTo>
                  <a:lnTo>
                    <a:pt x="5123" y="6141"/>
                  </a:lnTo>
                  <a:lnTo>
                    <a:pt x="5318" y="6255"/>
                  </a:lnTo>
                  <a:lnTo>
                    <a:pt x="5499" y="6386"/>
                  </a:lnTo>
                  <a:lnTo>
                    <a:pt x="5570" y="6452"/>
                  </a:lnTo>
                  <a:lnTo>
                    <a:pt x="5620" y="6518"/>
                  </a:lnTo>
                  <a:lnTo>
                    <a:pt x="5657" y="6627"/>
                  </a:lnTo>
                  <a:lnTo>
                    <a:pt x="5705" y="6836"/>
                  </a:lnTo>
                  <a:lnTo>
                    <a:pt x="5723" y="6956"/>
                  </a:lnTo>
                  <a:lnTo>
                    <a:pt x="5733" y="7075"/>
                  </a:lnTo>
                  <a:lnTo>
                    <a:pt x="5727" y="7183"/>
                  </a:lnTo>
                  <a:lnTo>
                    <a:pt x="5707" y="7272"/>
                  </a:lnTo>
                  <a:lnTo>
                    <a:pt x="5664" y="7339"/>
                  </a:lnTo>
                  <a:lnTo>
                    <a:pt x="5604" y="7383"/>
                  </a:lnTo>
                  <a:lnTo>
                    <a:pt x="5533" y="7408"/>
                  </a:lnTo>
                  <a:lnTo>
                    <a:pt x="5454" y="7419"/>
                  </a:lnTo>
                  <a:lnTo>
                    <a:pt x="5291" y="7415"/>
                  </a:lnTo>
                  <a:lnTo>
                    <a:pt x="5154" y="7406"/>
                  </a:lnTo>
                  <a:lnTo>
                    <a:pt x="5047" y="7383"/>
                  </a:lnTo>
                  <a:lnTo>
                    <a:pt x="4896" y="7324"/>
                  </a:lnTo>
                  <a:lnTo>
                    <a:pt x="4716" y="7236"/>
                  </a:lnTo>
                  <a:lnTo>
                    <a:pt x="4522" y="7132"/>
                  </a:lnTo>
                  <a:lnTo>
                    <a:pt x="4329" y="7021"/>
                  </a:lnTo>
                  <a:lnTo>
                    <a:pt x="4154" y="6913"/>
                  </a:lnTo>
                  <a:lnTo>
                    <a:pt x="3912" y="6748"/>
                  </a:lnTo>
                  <a:lnTo>
                    <a:pt x="3823" y="6656"/>
                  </a:lnTo>
                  <a:lnTo>
                    <a:pt x="3737" y="6531"/>
                  </a:lnTo>
                  <a:lnTo>
                    <a:pt x="3656" y="6382"/>
                  </a:lnTo>
                  <a:lnTo>
                    <a:pt x="3585" y="6215"/>
                  </a:lnTo>
                  <a:lnTo>
                    <a:pt x="3523" y="6038"/>
                  </a:lnTo>
                  <a:lnTo>
                    <a:pt x="3476" y="5856"/>
                  </a:lnTo>
                  <a:lnTo>
                    <a:pt x="3444" y="5680"/>
                  </a:lnTo>
                  <a:lnTo>
                    <a:pt x="3433" y="5516"/>
                  </a:lnTo>
                  <a:lnTo>
                    <a:pt x="3426" y="5404"/>
                  </a:lnTo>
                  <a:lnTo>
                    <a:pt x="3407" y="5294"/>
                  </a:lnTo>
                  <a:lnTo>
                    <a:pt x="3342" y="5090"/>
                  </a:lnTo>
                  <a:lnTo>
                    <a:pt x="3243" y="4913"/>
                  </a:lnTo>
                  <a:lnTo>
                    <a:pt x="3120" y="4773"/>
                  </a:lnTo>
                  <a:lnTo>
                    <a:pt x="2979" y="4678"/>
                  </a:lnTo>
                  <a:lnTo>
                    <a:pt x="2904" y="4651"/>
                  </a:lnTo>
                  <a:lnTo>
                    <a:pt x="2828" y="4640"/>
                  </a:lnTo>
                  <a:lnTo>
                    <a:pt x="2751" y="4646"/>
                  </a:lnTo>
                  <a:lnTo>
                    <a:pt x="2674" y="4669"/>
                  </a:lnTo>
                  <a:lnTo>
                    <a:pt x="2600" y="4711"/>
                  </a:lnTo>
                  <a:lnTo>
                    <a:pt x="2527" y="4774"/>
                  </a:lnTo>
                  <a:lnTo>
                    <a:pt x="2458" y="4830"/>
                  </a:lnTo>
                  <a:lnTo>
                    <a:pt x="2381" y="4875"/>
                  </a:lnTo>
                  <a:lnTo>
                    <a:pt x="2220" y="4953"/>
                  </a:lnTo>
                  <a:lnTo>
                    <a:pt x="2143" y="4998"/>
                  </a:lnTo>
                  <a:lnTo>
                    <a:pt x="2071" y="5056"/>
                  </a:lnTo>
                  <a:lnTo>
                    <a:pt x="2008" y="5132"/>
                  </a:lnTo>
                  <a:lnTo>
                    <a:pt x="1958" y="5233"/>
                  </a:lnTo>
                  <a:lnTo>
                    <a:pt x="1897" y="5359"/>
                  </a:lnTo>
                  <a:lnTo>
                    <a:pt x="1826" y="5499"/>
                  </a:lnTo>
                  <a:lnTo>
                    <a:pt x="1783" y="5642"/>
                  </a:lnTo>
                  <a:lnTo>
                    <a:pt x="1787" y="5713"/>
                  </a:lnTo>
                  <a:lnTo>
                    <a:pt x="1811" y="5781"/>
                  </a:lnTo>
                  <a:lnTo>
                    <a:pt x="1709" y="5813"/>
                  </a:lnTo>
                  <a:lnTo>
                    <a:pt x="1604" y="5830"/>
                  </a:lnTo>
                  <a:lnTo>
                    <a:pt x="1494" y="5838"/>
                  </a:lnTo>
                  <a:lnTo>
                    <a:pt x="1374" y="5850"/>
                  </a:lnTo>
                  <a:lnTo>
                    <a:pt x="1212" y="5891"/>
                  </a:lnTo>
                  <a:lnTo>
                    <a:pt x="1047" y="5958"/>
                  </a:lnTo>
                  <a:lnTo>
                    <a:pt x="888" y="6015"/>
                  </a:lnTo>
                  <a:lnTo>
                    <a:pt x="813" y="6028"/>
                  </a:lnTo>
                  <a:lnTo>
                    <a:pt x="743" y="6026"/>
                  </a:lnTo>
                  <a:lnTo>
                    <a:pt x="667" y="6055"/>
                  </a:lnTo>
                  <a:lnTo>
                    <a:pt x="614" y="6054"/>
                  </a:lnTo>
                  <a:lnTo>
                    <a:pt x="582" y="6029"/>
                  </a:lnTo>
                  <a:lnTo>
                    <a:pt x="567" y="5990"/>
                  </a:lnTo>
                  <a:lnTo>
                    <a:pt x="575" y="5894"/>
                  </a:lnTo>
                  <a:lnTo>
                    <a:pt x="613" y="5826"/>
                  </a:lnTo>
                  <a:lnTo>
                    <a:pt x="701" y="5769"/>
                  </a:lnTo>
                  <a:lnTo>
                    <a:pt x="815" y="5714"/>
                  </a:lnTo>
                  <a:lnTo>
                    <a:pt x="945" y="5663"/>
                  </a:lnTo>
                  <a:lnTo>
                    <a:pt x="1082" y="5616"/>
                  </a:lnTo>
                  <a:lnTo>
                    <a:pt x="1335" y="5538"/>
                  </a:lnTo>
                  <a:lnTo>
                    <a:pt x="1504" y="5491"/>
                  </a:lnTo>
                  <a:lnTo>
                    <a:pt x="1448" y="5392"/>
                  </a:lnTo>
                  <a:lnTo>
                    <a:pt x="1418" y="5304"/>
                  </a:lnTo>
                  <a:lnTo>
                    <a:pt x="1402" y="5201"/>
                  </a:lnTo>
                  <a:lnTo>
                    <a:pt x="1387" y="5056"/>
                  </a:lnTo>
                  <a:lnTo>
                    <a:pt x="1384" y="4923"/>
                  </a:lnTo>
                  <a:lnTo>
                    <a:pt x="1391" y="4778"/>
                  </a:lnTo>
                  <a:lnTo>
                    <a:pt x="1421" y="4465"/>
                  </a:lnTo>
                  <a:lnTo>
                    <a:pt x="1431" y="4308"/>
                  </a:lnTo>
                  <a:lnTo>
                    <a:pt x="1433" y="4159"/>
                  </a:lnTo>
                  <a:lnTo>
                    <a:pt x="1420" y="4020"/>
                  </a:lnTo>
                  <a:lnTo>
                    <a:pt x="1387" y="3899"/>
                  </a:lnTo>
                  <a:lnTo>
                    <a:pt x="1343" y="3812"/>
                  </a:lnTo>
                  <a:lnTo>
                    <a:pt x="1290" y="3737"/>
                  </a:lnTo>
                  <a:lnTo>
                    <a:pt x="1170" y="3597"/>
                  </a:lnTo>
                  <a:lnTo>
                    <a:pt x="1111" y="3524"/>
                  </a:lnTo>
                  <a:lnTo>
                    <a:pt x="1060" y="3441"/>
                  </a:lnTo>
                  <a:lnTo>
                    <a:pt x="1020" y="3346"/>
                  </a:lnTo>
                  <a:lnTo>
                    <a:pt x="997" y="3233"/>
                  </a:lnTo>
                  <a:lnTo>
                    <a:pt x="985" y="3104"/>
                  </a:lnTo>
                  <a:lnTo>
                    <a:pt x="973" y="3001"/>
                  </a:lnTo>
                  <a:lnTo>
                    <a:pt x="947" y="2905"/>
                  </a:lnTo>
                  <a:lnTo>
                    <a:pt x="891" y="2798"/>
                  </a:lnTo>
                  <a:lnTo>
                    <a:pt x="826" y="2679"/>
                  </a:lnTo>
                  <a:lnTo>
                    <a:pt x="767" y="2542"/>
                  </a:lnTo>
                  <a:lnTo>
                    <a:pt x="659" y="2238"/>
                  </a:lnTo>
                  <a:lnTo>
                    <a:pt x="603" y="2090"/>
                  </a:lnTo>
                  <a:lnTo>
                    <a:pt x="546" y="1952"/>
                  </a:lnTo>
                  <a:lnTo>
                    <a:pt x="482" y="1836"/>
                  </a:lnTo>
                  <a:lnTo>
                    <a:pt x="409" y="1745"/>
                  </a:lnTo>
                  <a:lnTo>
                    <a:pt x="341" y="1680"/>
                  </a:lnTo>
                  <a:lnTo>
                    <a:pt x="278" y="1607"/>
                  </a:lnTo>
                  <a:lnTo>
                    <a:pt x="232" y="1512"/>
                  </a:lnTo>
                  <a:lnTo>
                    <a:pt x="214" y="1387"/>
                  </a:lnTo>
                  <a:lnTo>
                    <a:pt x="175" y="1345"/>
                  </a:lnTo>
                  <a:lnTo>
                    <a:pt x="137" y="1278"/>
                  </a:lnTo>
                  <a:lnTo>
                    <a:pt x="70" y="1094"/>
                  </a:lnTo>
                  <a:lnTo>
                    <a:pt x="21" y="889"/>
                  </a:lnTo>
                  <a:lnTo>
                    <a:pt x="0" y="719"/>
                  </a:lnTo>
                  <a:lnTo>
                    <a:pt x="150" y="689"/>
                  </a:lnTo>
                  <a:lnTo>
                    <a:pt x="293" y="691"/>
                  </a:lnTo>
                  <a:lnTo>
                    <a:pt x="430" y="717"/>
                  </a:lnTo>
                  <a:lnTo>
                    <a:pt x="564" y="757"/>
                  </a:lnTo>
                  <a:lnTo>
                    <a:pt x="834" y="854"/>
                  </a:lnTo>
                  <a:lnTo>
                    <a:pt x="973" y="895"/>
                  </a:lnTo>
                  <a:lnTo>
                    <a:pt x="1120" y="924"/>
                  </a:lnTo>
                  <a:lnTo>
                    <a:pt x="1283" y="931"/>
                  </a:lnTo>
                  <a:lnTo>
                    <a:pt x="1444" y="920"/>
                  </a:lnTo>
                  <a:lnTo>
                    <a:pt x="1604" y="897"/>
                  </a:lnTo>
                  <a:lnTo>
                    <a:pt x="1764" y="870"/>
                  </a:lnTo>
                  <a:lnTo>
                    <a:pt x="1922" y="841"/>
                  </a:lnTo>
                  <a:lnTo>
                    <a:pt x="2082" y="819"/>
                  </a:lnTo>
                  <a:lnTo>
                    <a:pt x="2241" y="810"/>
                  </a:lnTo>
                  <a:lnTo>
                    <a:pt x="2402" y="821"/>
                  </a:lnTo>
                  <a:lnTo>
                    <a:pt x="2400" y="711"/>
                  </a:lnTo>
                  <a:lnTo>
                    <a:pt x="2389" y="604"/>
                  </a:lnTo>
                  <a:lnTo>
                    <a:pt x="2347" y="401"/>
                  </a:lnTo>
                  <a:lnTo>
                    <a:pt x="2306" y="202"/>
                  </a:lnTo>
                  <a:lnTo>
                    <a:pt x="2294" y="102"/>
                  </a:lnTo>
                  <a:lnTo>
                    <a:pt x="2296" y="0"/>
                  </a:lnTo>
                  <a:lnTo>
                    <a:pt x="2360" y="35"/>
                  </a:lnTo>
                  <a:lnTo>
                    <a:pt x="2419" y="87"/>
                  </a:lnTo>
                  <a:lnTo>
                    <a:pt x="2527" y="215"/>
                  </a:lnTo>
                  <a:lnTo>
                    <a:pt x="2639" y="338"/>
                  </a:lnTo>
                  <a:lnTo>
                    <a:pt x="2704" y="383"/>
                  </a:lnTo>
                  <a:lnTo>
                    <a:pt x="2776" y="4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Freeform 77">
              <a:extLst>
                <a:ext uri="{FF2B5EF4-FFF2-40B4-BE49-F238E27FC236}">
                  <a16:creationId xmlns:a16="http://schemas.microsoft.com/office/drawing/2014/main" id="{15502010-9D32-8CF3-EAE0-6D09A051DD6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03" y="2015"/>
              <a:ext cx="35" cy="60"/>
            </a:xfrm>
            <a:custGeom>
              <a:avLst/>
              <a:gdLst>
                <a:gd name="T0" fmla="*/ 0 w 309"/>
                <a:gd name="T1" fmla="*/ 0 h 521"/>
                <a:gd name="T2" fmla="*/ 0 w 309"/>
                <a:gd name="T3" fmla="*/ 0 h 521"/>
                <a:gd name="T4" fmla="*/ 0 w 309"/>
                <a:gd name="T5" fmla="*/ 0 h 521"/>
                <a:gd name="T6" fmla="*/ 0 w 309"/>
                <a:gd name="T7" fmla="*/ 0 h 521"/>
                <a:gd name="T8" fmla="*/ 0 w 309"/>
                <a:gd name="T9" fmla="*/ 0 h 521"/>
                <a:gd name="T10" fmla="*/ 0 w 309"/>
                <a:gd name="T11" fmla="*/ 0 h 521"/>
                <a:gd name="T12" fmla="*/ 0 w 309"/>
                <a:gd name="T13" fmla="*/ 0 h 521"/>
                <a:gd name="T14" fmla="*/ 0 w 309"/>
                <a:gd name="T15" fmla="*/ 0 h 521"/>
                <a:gd name="T16" fmla="*/ 0 w 309"/>
                <a:gd name="T17" fmla="*/ 0 h 521"/>
                <a:gd name="T18" fmla="*/ 0 w 309"/>
                <a:gd name="T19" fmla="*/ 0 h 521"/>
                <a:gd name="T20" fmla="*/ 0 w 309"/>
                <a:gd name="T21" fmla="*/ 0 h 521"/>
                <a:gd name="T22" fmla="*/ 0 w 309"/>
                <a:gd name="T23" fmla="*/ 0 h 521"/>
                <a:gd name="T24" fmla="*/ 0 w 309"/>
                <a:gd name="T25" fmla="*/ 0 h 521"/>
                <a:gd name="T26" fmla="*/ 0 w 309"/>
                <a:gd name="T27" fmla="*/ 0 h 521"/>
                <a:gd name="T28" fmla="*/ 0 w 309"/>
                <a:gd name="T29" fmla="*/ 0 h 521"/>
                <a:gd name="T30" fmla="*/ 0 w 309"/>
                <a:gd name="T31" fmla="*/ 0 h 521"/>
                <a:gd name="T32" fmla="*/ 0 w 309"/>
                <a:gd name="T33" fmla="*/ 0 h 5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9"/>
                <a:gd name="T52" fmla="*/ 0 h 521"/>
                <a:gd name="T53" fmla="*/ 309 w 309"/>
                <a:gd name="T54" fmla="*/ 521 h 5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9" h="521">
                  <a:moveTo>
                    <a:pt x="309" y="261"/>
                  </a:moveTo>
                  <a:lnTo>
                    <a:pt x="296" y="158"/>
                  </a:lnTo>
                  <a:lnTo>
                    <a:pt x="264" y="75"/>
                  </a:lnTo>
                  <a:lnTo>
                    <a:pt x="214" y="20"/>
                  </a:lnTo>
                  <a:lnTo>
                    <a:pt x="154" y="0"/>
                  </a:lnTo>
                  <a:lnTo>
                    <a:pt x="94" y="20"/>
                  </a:lnTo>
                  <a:lnTo>
                    <a:pt x="44" y="75"/>
                  </a:lnTo>
                  <a:lnTo>
                    <a:pt x="11" y="158"/>
                  </a:lnTo>
                  <a:lnTo>
                    <a:pt x="0" y="261"/>
                  </a:lnTo>
                  <a:lnTo>
                    <a:pt x="11" y="362"/>
                  </a:lnTo>
                  <a:lnTo>
                    <a:pt x="44" y="445"/>
                  </a:lnTo>
                  <a:lnTo>
                    <a:pt x="94" y="500"/>
                  </a:lnTo>
                  <a:lnTo>
                    <a:pt x="154" y="521"/>
                  </a:lnTo>
                  <a:lnTo>
                    <a:pt x="214" y="500"/>
                  </a:lnTo>
                  <a:lnTo>
                    <a:pt x="264" y="445"/>
                  </a:lnTo>
                  <a:lnTo>
                    <a:pt x="296" y="362"/>
                  </a:lnTo>
                  <a:lnTo>
                    <a:pt x="309" y="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Freeform 78">
              <a:extLst>
                <a:ext uri="{FF2B5EF4-FFF2-40B4-BE49-F238E27FC236}">
                  <a16:creationId xmlns:a16="http://schemas.microsoft.com/office/drawing/2014/main" id="{87485B62-8B8C-6545-754F-2D2298FA59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337" y="2013"/>
              <a:ext cx="35" cy="60"/>
            </a:xfrm>
            <a:custGeom>
              <a:avLst/>
              <a:gdLst>
                <a:gd name="T0" fmla="*/ 0 w 310"/>
                <a:gd name="T1" fmla="*/ 0 h 521"/>
                <a:gd name="T2" fmla="*/ 0 w 310"/>
                <a:gd name="T3" fmla="*/ 0 h 521"/>
                <a:gd name="T4" fmla="*/ 0 w 310"/>
                <a:gd name="T5" fmla="*/ 0 h 521"/>
                <a:gd name="T6" fmla="*/ 0 w 310"/>
                <a:gd name="T7" fmla="*/ 0 h 521"/>
                <a:gd name="T8" fmla="*/ 0 w 310"/>
                <a:gd name="T9" fmla="*/ 0 h 521"/>
                <a:gd name="T10" fmla="*/ 0 w 310"/>
                <a:gd name="T11" fmla="*/ 0 h 521"/>
                <a:gd name="T12" fmla="*/ 0 w 310"/>
                <a:gd name="T13" fmla="*/ 0 h 521"/>
                <a:gd name="T14" fmla="*/ 0 w 310"/>
                <a:gd name="T15" fmla="*/ 0 h 521"/>
                <a:gd name="T16" fmla="*/ 0 w 310"/>
                <a:gd name="T17" fmla="*/ 0 h 521"/>
                <a:gd name="T18" fmla="*/ 0 w 310"/>
                <a:gd name="T19" fmla="*/ 0 h 521"/>
                <a:gd name="T20" fmla="*/ 0 w 310"/>
                <a:gd name="T21" fmla="*/ 0 h 521"/>
                <a:gd name="T22" fmla="*/ 0 w 310"/>
                <a:gd name="T23" fmla="*/ 0 h 521"/>
                <a:gd name="T24" fmla="*/ 0 w 310"/>
                <a:gd name="T25" fmla="*/ 0 h 521"/>
                <a:gd name="T26" fmla="*/ 0 w 310"/>
                <a:gd name="T27" fmla="*/ 0 h 521"/>
                <a:gd name="T28" fmla="*/ 0 w 310"/>
                <a:gd name="T29" fmla="*/ 0 h 521"/>
                <a:gd name="T30" fmla="*/ 0 w 310"/>
                <a:gd name="T31" fmla="*/ 0 h 521"/>
                <a:gd name="T32" fmla="*/ 0 w 310"/>
                <a:gd name="T33" fmla="*/ 0 h 5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0"/>
                <a:gd name="T52" fmla="*/ 0 h 521"/>
                <a:gd name="T53" fmla="*/ 310 w 310"/>
                <a:gd name="T54" fmla="*/ 521 h 5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0" h="521">
                  <a:moveTo>
                    <a:pt x="310" y="261"/>
                  </a:moveTo>
                  <a:lnTo>
                    <a:pt x="297" y="158"/>
                  </a:lnTo>
                  <a:lnTo>
                    <a:pt x="264" y="75"/>
                  </a:lnTo>
                  <a:lnTo>
                    <a:pt x="214" y="20"/>
                  </a:lnTo>
                  <a:lnTo>
                    <a:pt x="155" y="0"/>
                  </a:lnTo>
                  <a:lnTo>
                    <a:pt x="94" y="20"/>
                  </a:lnTo>
                  <a:lnTo>
                    <a:pt x="45" y="75"/>
                  </a:lnTo>
                  <a:lnTo>
                    <a:pt x="12" y="158"/>
                  </a:lnTo>
                  <a:lnTo>
                    <a:pt x="0" y="261"/>
                  </a:lnTo>
                  <a:lnTo>
                    <a:pt x="12" y="362"/>
                  </a:lnTo>
                  <a:lnTo>
                    <a:pt x="45" y="445"/>
                  </a:lnTo>
                  <a:lnTo>
                    <a:pt x="94" y="500"/>
                  </a:lnTo>
                  <a:lnTo>
                    <a:pt x="155" y="521"/>
                  </a:lnTo>
                  <a:lnTo>
                    <a:pt x="214" y="500"/>
                  </a:lnTo>
                  <a:lnTo>
                    <a:pt x="264" y="445"/>
                  </a:lnTo>
                  <a:lnTo>
                    <a:pt x="297" y="362"/>
                  </a:lnTo>
                  <a:lnTo>
                    <a:pt x="310" y="2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val 58">
            <a:extLst>
              <a:ext uri="{FF2B5EF4-FFF2-40B4-BE49-F238E27FC236}">
                <a16:creationId xmlns:a16="http://schemas.microsoft.com/office/drawing/2014/main" id="{B087A189-54ED-2916-AD51-4084D562D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340100"/>
            <a:ext cx="987425" cy="2333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3" name="Oval 57">
            <a:extLst>
              <a:ext uri="{FF2B5EF4-FFF2-40B4-BE49-F238E27FC236}">
                <a16:creationId xmlns:a16="http://schemas.microsoft.com/office/drawing/2014/main" id="{59C99B5C-5D4E-0E37-6B9A-75D47C469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113" y="6000750"/>
            <a:ext cx="987425" cy="2333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484" name="Group 51">
            <a:extLst>
              <a:ext uri="{FF2B5EF4-FFF2-40B4-BE49-F238E27FC236}">
                <a16:creationId xmlns:a16="http://schemas.microsoft.com/office/drawing/2014/main" id="{D7F04D24-2D6B-49AF-5AD0-C6B01AAC6D88}"/>
              </a:ext>
            </a:extLst>
          </p:cNvPr>
          <p:cNvGrpSpPr>
            <a:grpSpLocks/>
          </p:cNvGrpSpPr>
          <p:nvPr/>
        </p:nvGrpSpPr>
        <p:grpSpPr bwMode="auto">
          <a:xfrm>
            <a:off x="2114550" y="2130425"/>
            <a:ext cx="387350" cy="1824038"/>
            <a:chOff x="3549" y="1630"/>
            <a:chExt cx="463" cy="2181"/>
          </a:xfrm>
        </p:grpSpPr>
        <p:sp>
          <p:nvSpPr>
            <p:cNvPr id="20525" name="Freeform 52">
              <a:extLst>
                <a:ext uri="{FF2B5EF4-FFF2-40B4-BE49-F238E27FC236}">
                  <a16:creationId xmlns:a16="http://schemas.microsoft.com/office/drawing/2014/main" id="{CBFCB25E-7B03-714A-2FDB-4EAC55C67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26" name="Picture 53">
              <a:extLst>
                <a:ext uri="{FF2B5EF4-FFF2-40B4-BE49-F238E27FC236}">
                  <a16:creationId xmlns:a16="http://schemas.microsoft.com/office/drawing/2014/main" id="{D9D4724C-53C7-1A88-A28C-D7430A924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5" name="Group 48">
            <a:extLst>
              <a:ext uri="{FF2B5EF4-FFF2-40B4-BE49-F238E27FC236}">
                <a16:creationId xmlns:a16="http://schemas.microsoft.com/office/drawing/2014/main" id="{88503F4D-CB1B-4D5D-DEFB-E8BEFCDD212F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2333625"/>
            <a:ext cx="387350" cy="1824038"/>
            <a:chOff x="3549" y="1630"/>
            <a:chExt cx="463" cy="2181"/>
          </a:xfrm>
        </p:grpSpPr>
        <p:sp>
          <p:nvSpPr>
            <p:cNvPr id="20523" name="Freeform 49">
              <a:extLst>
                <a:ext uri="{FF2B5EF4-FFF2-40B4-BE49-F238E27FC236}">
                  <a16:creationId xmlns:a16="http://schemas.microsoft.com/office/drawing/2014/main" id="{0DB3A417-7837-D882-7DBE-C9D4F1CAA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24" name="Picture 50">
              <a:extLst>
                <a:ext uri="{FF2B5EF4-FFF2-40B4-BE49-F238E27FC236}">
                  <a16:creationId xmlns:a16="http://schemas.microsoft.com/office/drawing/2014/main" id="{BCEA6590-FEA1-DB2F-FB06-F1FA00032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6788" name="Rectangle 4">
            <a:extLst>
              <a:ext uri="{FF2B5EF4-FFF2-40B4-BE49-F238E27FC236}">
                <a16:creationId xmlns:a16="http://schemas.microsoft.com/office/drawing/2014/main" id="{5A057876-D51E-F4D9-45BF-99F74984EA51}"/>
              </a:ext>
            </a:extLst>
          </p:cNvPr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Squirrel Space Use</a:t>
            </a:r>
          </a:p>
        </p:txBody>
      </p:sp>
      <p:grpSp>
        <p:nvGrpSpPr>
          <p:cNvPr id="20487" name="Group 17">
            <a:extLst>
              <a:ext uri="{FF2B5EF4-FFF2-40B4-BE49-F238E27FC236}">
                <a16:creationId xmlns:a16="http://schemas.microsoft.com/office/drawing/2014/main" id="{23BC2F5E-1281-0E4E-2381-663DB1EA7AA5}"/>
              </a:ext>
            </a:extLst>
          </p:cNvPr>
          <p:cNvGrpSpPr>
            <a:grpSpLocks/>
          </p:cNvGrpSpPr>
          <p:nvPr/>
        </p:nvGrpSpPr>
        <p:grpSpPr bwMode="auto">
          <a:xfrm>
            <a:off x="7737475" y="4008438"/>
            <a:ext cx="387350" cy="1824037"/>
            <a:chOff x="3549" y="1630"/>
            <a:chExt cx="463" cy="2181"/>
          </a:xfrm>
        </p:grpSpPr>
        <p:sp>
          <p:nvSpPr>
            <p:cNvPr id="20521" name="Freeform 13">
              <a:extLst>
                <a:ext uri="{FF2B5EF4-FFF2-40B4-BE49-F238E27FC236}">
                  <a16:creationId xmlns:a16="http://schemas.microsoft.com/office/drawing/2014/main" id="{69444437-F2EC-C2F0-3B2F-63FA5EBBA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22" name="Picture 5">
              <a:extLst>
                <a:ext uri="{FF2B5EF4-FFF2-40B4-BE49-F238E27FC236}">
                  <a16:creationId xmlns:a16="http://schemas.microsoft.com/office/drawing/2014/main" id="{27AAB149-5EEE-71A5-46B0-D66840E6D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8" name="Group 18">
            <a:extLst>
              <a:ext uri="{FF2B5EF4-FFF2-40B4-BE49-F238E27FC236}">
                <a16:creationId xmlns:a16="http://schemas.microsoft.com/office/drawing/2014/main" id="{CE997565-44FB-3BBD-80FF-F4BDFC1958D7}"/>
              </a:ext>
            </a:extLst>
          </p:cNvPr>
          <p:cNvGrpSpPr>
            <a:grpSpLocks/>
          </p:cNvGrpSpPr>
          <p:nvPr/>
        </p:nvGrpSpPr>
        <p:grpSpPr bwMode="auto">
          <a:xfrm>
            <a:off x="5772150" y="4089400"/>
            <a:ext cx="387350" cy="1824038"/>
            <a:chOff x="3549" y="1630"/>
            <a:chExt cx="463" cy="2181"/>
          </a:xfrm>
        </p:grpSpPr>
        <p:sp>
          <p:nvSpPr>
            <p:cNvPr id="20519" name="Freeform 19">
              <a:extLst>
                <a:ext uri="{FF2B5EF4-FFF2-40B4-BE49-F238E27FC236}">
                  <a16:creationId xmlns:a16="http://schemas.microsoft.com/office/drawing/2014/main" id="{C4CED7F7-D1D5-AF6C-7A70-01B1136D1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20" name="Picture 20">
              <a:extLst>
                <a:ext uri="{FF2B5EF4-FFF2-40B4-BE49-F238E27FC236}">
                  <a16:creationId xmlns:a16="http://schemas.microsoft.com/office/drawing/2014/main" id="{97B40D6B-0DCA-9A3E-69EB-3BB996090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9" name="Group 21">
            <a:extLst>
              <a:ext uri="{FF2B5EF4-FFF2-40B4-BE49-F238E27FC236}">
                <a16:creationId xmlns:a16="http://schemas.microsoft.com/office/drawing/2014/main" id="{B277FD74-6725-40EE-D13F-5E369DE2CE31}"/>
              </a:ext>
            </a:extLst>
          </p:cNvPr>
          <p:cNvGrpSpPr>
            <a:grpSpLocks/>
          </p:cNvGrpSpPr>
          <p:nvPr/>
        </p:nvGrpSpPr>
        <p:grpSpPr bwMode="auto">
          <a:xfrm>
            <a:off x="3740150" y="4003675"/>
            <a:ext cx="387350" cy="1824038"/>
            <a:chOff x="3549" y="1630"/>
            <a:chExt cx="463" cy="2181"/>
          </a:xfrm>
        </p:grpSpPr>
        <p:sp>
          <p:nvSpPr>
            <p:cNvPr id="20517" name="Freeform 22">
              <a:extLst>
                <a:ext uri="{FF2B5EF4-FFF2-40B4-BE49-F238E27FC236}">
                  <a16:creationId xmlns:a16="http://schemas.microsoft.com/office/drawing/2014/main" id="{E6B8070B-6483-DAFA-CA7F-06D1D252F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18" name="Picture 23">
              <a:extLst>
                <a:ext uri="{FF2B5EF4-FFF2-40B4-BE49-F238E27FC236}">
                  <a16:creationId xmlns:a16="http://schemas.microsoft.com/office/drawing/2014/main" id="{86FC4280-B1C2-FC1D-9884-A9A3753A8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0" name="Group 24">
            <a:extLst>
              <a:ext uri="{FF2B5EF4-FFF2-40B4-BE49-F238E27FC236}">
                <a16:creationId xmlns:a16="http://schemas.microsoft.com/office/drawing/2014/main" id="{73B9A978-E163-2E93-FAAE-3DAD8459512F}"/>
              </a:ext>
            </a:extLst>
          </p:cNvPr>
          <p:cNvGrpSpPr>
            <a:grpSpLocks/>
          </p:cNvGrpSpPr>
          <p:nvPr/>
        </p:nvGrpSpPr>
        <p:grpSpPr bwMode="auto">
          <a:xfrm>
            <a:off x="2144713" y="3727450"/>
            <a:ext cx="387350" cy="1824038"/>
            <a:chOff x="3549" y="1630"/>
            <a:chExt cx="463" cy="2181"/>
          </a:xfrm>
        </p:grpSpPr>
        <p:sp>
          <p:nvSpPr>
            <p:cNvPr id="20515" name="Freeform 25">
              <a:extLst>
                <a:ext uri="{FF2B5EF4-FFF2-40B4-BE49-F238E27FC236}">
                  <a16:creationId xmlns:a16="http://schemas.microsoft.com/office/drawing/2014/main" id="{2F81E984-EB9A-636D-7CAA-BDF00B52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16" name="Picture 26">
              <a:extLst>
                <a:ext uri="{FF2B5EF4-FFF2-40B4-BE49-F238E27FC236}">
                  <a16:creationId xmlns:a16="http://schemas.microsoft.com/office/drawing/2014/main" id="{F3DC495E-337B-99C9-C2EF-0178DDA2A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1" name="Group 27">
            <a:extLst>
              <a:ext uri="{FF2B5EF4-FFF2-40B4-BE49-F238E27FC236}">
                <a16:creationId xmlns:a16="http://schemas.microsoft.com/office/drawing/2014/main" id="{7B636F47-97B3-C1BB-5762-02CD8390E746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1971675"/>
            <a:ext cx="387350" cy="1824038"/>
            <a:chOff x="3549" y="1630"/>
            <a:chExt cx="463" cy="2181"/>
          </a:xfrm>
        </p:grpSpPr>
        <p:sp>
          <p:nvSpPr>
            <p:cNvPr id="20513" name="Freeform 28">
              <a:extLst>
                <a:ext uri="{FF2B5EF4-FFF2-40B4-BE49-F238E27FC236}">
                  <a16:creationId xmlns:a16="http://schemas.microsoft.com/office/drawing/2014/main" id="{B829A5A9-0C0E-9D20-E410-F209A64C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14" name="Picture 29">
              <a:extLst>
                <a:ext uri="{FF2B5EF4-FFF2-40B4-BE49-F238E27FC236}">
                  <a16:creationId xmlns:a16="http://schemas.microsoft.com/office/drawing/2014/main" id="{017D6D25-81B5-50CE-1EAD-9DD3A17A0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2" name="Group 30">
            <a:extLst>
              <a:ext uri="{FF2B5EF4-FFF2-40B4-BE49-F238E27FC236}">
                <a16:creationId xmlns:a16="http://schemas.microsoft.com/office/drawing/2014/main" id="{51930B54-0E38-52C4-6ABF-619E6D0ED437}"/>
              </a:ext>
            </a:extLst>
          </p:cNvPr>
          <p:cNvGrpSpPr>
            <a:grpSpLocks/>
          </p:cNvGrpSpPr>
          <p:nvPr/>
        </p:nvGrpSpPr>
        <p:grpSpPr bwMode="auto">
          <a:xfrm>
            <a:off x="4117975" y="2144713"/>
            <a:ext cx="387350" cy="1824037"/>
            <a:chOff x="3549" y="1630"/>
            <a:chExt cx="463" cy="2181"/>
          </a:xfrm>
        </p:grpSpPr>
        <p:sp>
          <p:nvSpPr>
            <p:cNvPr id="20511" name="Freeform 31">
              <a:extLst>
                <a:ext uri="{FF2B5EF4-FFF2-40B4-BE49-F238E27FC236}">
                  <a16:creationId xmlns:a16="http://schemas.microsoft.com/office/drawing/2014/main" id="{B703300C-061C-D1A0-AB20-B01CEBD78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12" name="Picture 32">
              <a:extLst>
                <a:ext uri="{FF2B5EF4-FFF2-40B4-BE49-F238E27FC236}">
                  <a16:creationId xmlns:a16="http://schemas.microsoft.com/office/drawing/2014/main" id="{149F4393-9A43-DD1E-D2B2-2AE7B4F69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3" name="Group 33">
            <a:extLst>
              <a:ext uri="{FF2B5EF4-FFF2-40B4-BE49-F238E27FC236}">
                <a16:creationId xmlns:a16="http://schemas.microsoft.com/office/drawing/2014/main" id="{A4E2A5EF-FB15-D05E-2617-E5EBB2B2AEEE}"/>
              </a:ext>
            </a:extLst>
          </p:cNvPr>
          <p:cNvGrpSpPr>
            <a:grpSpLocks/>
          </p:cNvGrpSpPr>
          <p:nvPr/>
        </p:nvGrpSpPr>
        <p:grpSpPr bwMode="auto">
          <a:xfrm>
            <a:off x="5119688" y="1854200"/>
            <a:ext cx="387350" cy="1824038"/>
            <a:chOff x="3549" y="1630"/>
            <a:chExt cx="463" cy="2181"/>
          </a:xfrm>
        </p:grpSpPr>
        <p:sp>
          <p:nvSpPr>
            <p:cNvPr id="20509" name="Freeform 34">
              <a:extLst>
                <a:ext uri="{FF2B5EF4-FFF2-40B4-BE49-F238E27FC236}">
                  <a16:creationId xmlns:a16="http://schemas.microsoft.com/office/drawing/2014/main" id="{F77F67C5-52AF-6F90-C1D8-899D42876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10" name="Picture 35">
              <a:extLst>
                <a:ext uri="{FF2B5EF4-FFF2-40B4-BE49-F238E27FC236}">
                  <a16:creationId xmlns:a16="http://schemas.microsoft.com/office/drawing/2014/main" id="{7D281F4E-87BF-140F-7125-886B24C80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4" name="Group 36">
            <a:extLst>
              <a:ext uri="{FF2B5EF4-FFF2-40B4-BE49-F238E27FC236}">
                <a16:creationId xmlns:a16="http://schemas.microsoft.com/office/drawing/2014/main" id="{DB8683E3-9223-6187-3499-5018D07DCDFE}"/>
              </a:ext>
            </a:extLst>
          </p:cNvPr>
          <p:cNvGrpSpPr>
            <a:grpSpLocks/>
          </p:cNvGrpSpPr>
          <p:nvPr/>
        </p:nvGrpSpPr>
        <p:grpSpPr bwMode="auto">
          <a:xfrm>
            <a:off x="6367463" y="2247900"/>
            <a:ext cx="387350" cy="1824038"/>
            <a:chOff x="3549" y="1630"/>
            <a:chExt cx="463" cy="2181"/>
          </a:xfrm>
        </p:grpSpPr>
        <p:sp>
          <p:nvSpPr>
            <p:cNvPr id="20507" name="Freeform 37">
              <a:extLst>
                <a:ext uri="{FF2B5EF4-FFF2-40B4-BE49-F238E27FC236}">
                  <a16:creationId xmlns:a16="http://schemas.microsoft.com/office/drawing/2014/main" id="{9F7ED32B-C9D7-9B12-C7D3-A8C73D1D8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08" name="Picture 38">
              <a:extLst>
                <a:ext uri="{FF2B5EF4-FFF2-40B4-BE49-F238E27FC236}">
                  <a16:creationId xmlns:a16="http://schemas.microsoft.com/office/drawing/2014/main" id="{1D81FC8F-28B8-7328-BD1E-541122C12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5" name="Group 39">
            <a:extLst>
              <a:ext uri="{FF2B5EF4-FFF2-40B4-BE49-F238E27FC236}">
                <a16:creationId xmlns:a16="http://schemas.microsoft.com/office/drawing/2014/main" id="{B565D34C-FD6F-54D6-7D52-8EC8FD8B84CC}"/>
              </a:ext>
            </a:extLst>
          </p:cNvPr>
          <p:cNvGrpSpPr>
            <a:grpSpLocks/>
          </p:cNvGrpSpPr>
          <p:nvPr/>
        </p:nvGrpSpPr>
        <p:grpSpPr bwMode="auto">
          <a:xfrm>
            <a:off x="7223125" y="3016250"/>
            <a:ext cx="387350" cy="1824038"/>
            <a:chOff x="3549" y="1630"/>
            <a:chExt cx="463" cy="2181"/>
          </a:xfrm>
        </p:grpSpPr>
        <p:sp>
          <p:nvSpPr>
            <p:cNvPr id="20505" name="Freeform 40">
              <a:extLst>
                <a:ext uri="{FF2B5EF4-FFF2-40B4-BE49-F238E27FC236}">
                  <a16:creationId xmlns:a16="http://schemas.microsoft.com/office/drawing/2014/main" id="{F1E72543-B7C6-A832-B037-1602F019B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06" name="Picture 41">
              <a:extLst>
                <a:ext uri="{FF2B5EF4-FFF2-40B4-BE49-F238E27FC236}">
                  <a16:creationId xmlns:a16="http://schemas.microsoft.com/office/drawing/2014/main" id="{3A877100-90E0-78E1-691A-C03271203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6" name="Group 42">
            <a:extLst>
              <a:ext uri="{FF2B5EF4-FFF2-40B4-BE49-F238E27FC236}">
                <a16:creationId xmlns:a16="http://schemas.microsoft.com/office/drawing/2014/main" id="{D3D6680C-E54C-7ECF-7C6A-934C730C3CD7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2624138"/>
            <a:ext cx="387350" cy="1824037"/>
            <a:chOff x="3549" y="1630"/>
            <a:chExt cx="463" cy="2181"/>
          </a:xfrm>
        </p:grpSpPr>
        <p:sp>
          <p:nvSpPr>
            <p:cNvPr id="20503" name="Freeform 43">
              <a:extLst>
                <a:ext uri="{FF2B5EF4-FFF2-40B4-BE49-F238E27FC236}">
                  <a16:creationId xmlns:a16="http://schemas.microsoft.com/office/drawing/2014/main" id="{9473014A-9448-91D0-3408-D7179AACF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04" name="Picture 44">
              <a:extLst>
                <a:ext uri="{FF2B5EF4-FFF2-40B4-BE49-F238E27FC236}">
                  <a16:creationId xmlns:a16="http://schemas.microsoft.com/office/drawing/2014/main" id="{82FBC792-EC17-11BB-9B3C-96ADB2637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97" name="Group 45">
            <a:extLst>
              <a:ext uri="{FF2B5EF4-FFF2-40B4-BE49-F238E27FC236}">
                <a16:creationId xmlns:a16="http://schemas.microsoft.com/office/drawing/2014/main" id="{C8BB3C7F-2218-0963-05C9-141B929212D2}"/>
              </a:ext>
            </a:extLst>
          </p:cNvPr>
          <p:cNvGrpSpPr>
            <a:grpSpLocks/>
          </p:cNvGrpSpPr>
          <p:nvPr/>
        </p:nvGrpSpPr>
        <p:grpSpPr bwMode="auto">
          <a:xfrm>
            <a:off x="1708150" y="2622550"/>
            <a:ext cx="387350" cy="1824038"/>
            <a:chOff x="3549" y="1630"/>
            <a:chExt cx="463" cy="2181"/>
          </a:xfrm>
        </p:grpSpPr>
        <p:sp>
          <p:nvSpPr>
            <p:cNvPr id="20501" name="Freeform 46">
              <a:extLst>
                <a:ext uri="{FF2B5EF4-FFF2-40B4-BE49-F238E27FC236}">
                  <a16:creationId xmlns:a16="http://schemas.microsoft.com/office/drawing/2014/main" id="{886A7017-7EE9-733D-155D-B479465BD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2532"/>
              <a:ext cx="271" cy="1279"/>
            </a:xfrm>
            <a:custGeom>
              <a:avLst/>
              <a:gdLst>
                <a:gd name="T0" fmla="*/ 1 w 417"/>
                <a:gd name="T1" fmla="*/ 19 h 1279"/>
                <a:gd name="T2" fmla="*/ 1 w 417"/>
                <a:gd name="T3" fmla="*/ 458 h 1279"/>
                <a:gd name="T4" fmla="*/ 1 w 417"/>
                <a:gd name="T5" fmla="*/ 878 h 1279"/>
                <a:gd name="T6" fmla="*/ 1 w 417"/>
                <a:gd name="T7" fmla="*/ 1107 h 1279"/>
                <a:gd name="T8" fmla="*/ 1 w 417"/>
                <a:gd name="T9" fmla="*/ 1217 h 1279"/>
                <a:gd name="T10" fmla="*/ 1 w 417"/>
                <a:gd name="T11" fmla="*/ 1271 h 1279"/>
                <a:gd name="T12" fmla="*/ 1 w 417"/>
                <a:gd name="T13" fmla="*/ 1253 h 1279"/>
                <a:gd name="T14" fmla="*/ 1 w 417"/>
                <a:gd name="T15" fmla="*/ 1262 h 1279"/>
                <a:gd name="T16" fmla="*/ 1 w 417"/>
                <a:gd name="T17" fmla="*/ 1271 h 1279"/>
                <a:gd name="T18" fmla="*/ 1 w 417"/>
                <a:gd name="T19" fmla="*/ 1244 h 1279"/>
                <a:gd name="T20" fmla="*/ 1 w 417"/>
                <a:gd name="T21" fmla="*/ 951 h 1279"/>
                <a:gd name="T22" fmla="*/ 1 w 417"/>
                <a:gd name="T23" fmla="*/ 686 h 1279"/>
                <a:gd name="T24" fmla="*/ 1 w 417"/>
                <a:gd name="T25" fmla="*/ 467 h 1279"/>
                <a:gd name="T26" fmla="*/ 1 w 417"/>
                <a:gd name="T27" fmla="*/ 83 h 1279"/>
                <a:gd name="T28" fmla="*/ 1 w 417"/>
                <a:gd name="T29" fmla="*/ 1 h 1279"/>
                <a:gd name="T30" fmla="*/ 1 w 417"/>
                <a:gd name="T31" fmla="*/ 19 h 127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7"/>
                <a:gd name="T49" fmla="*/ 0 h 1279"/>
                <a:gd name="T50" fmla="*/ 417 w 417"/>
                <a:gd name="T51" fmla="*/ 1279 h 127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7" h="1279">
                  <a:moveTo>
                    <a:pt x="110" y="19"/>
                  </a:moveTo>
                  <a:cubicBezTo>
                    <a:pt x="192" y="136"/>
                    <a:pt x="132" y="371"/>
                    <a:pt x="129" y="458"/>
                  </a:cubicBezTo>
                  <a:cubicBezTo>
                    <a:pt x="124" y="600"/>
                    <a:pt x="106" y="737"/>
                    <a:pt x="92" y="878"/>
                  </a:cubicBezTo>
                  <a:cubicBezTo>
                    <a:pt x="84" y="954"/>
                    <a:pt x="83" y="1032"/>
                    <a:pt x="65" y="1107"/>
                  </a:cubicBezTo>
                  <a:cubicBezTo>
                    <a:pt x="56" y="1144"/>
                    <a:pt x="48" y="1181"/>
                    <a:pt x="37" y="1217"/>
                  </a:cubicBezTo>
                  <a:cubicBezTo>
                    <a:pt x="32" y="1235"/>
                    <a:pt x="0" y="1272"/>
                    <a:pt x="19" y="1271"/>
                  </a:cubicBezTo>
                  <a:cubicBezTo>
                    <a:pt x="189" y="1260"/>
                    <a:pt x="117" y="1268"/>
                    <a:pt x="238" y="1253"/>
                  </a:cubicBezTo>
                  <a:cubicBezTo>
                    <a:pt x="287" y="1256"/>
                    <a:pt x="336" y="1257"/>
                    <a:pt x="385" y="1262"/>
                  </a:cubicBezTo>
                  <a:cubicBezTo>
                    <a:pt x="394" y="1263"/>
                    <a:pt x="408" y="1279"/>
                    <a:pt x="412" y="1271"/>
                  </a:cubicBezTo>
                  <a:cubicBezTo>
                    <a:pt x="417" y="1261"/>
                    <a:pt x="400" y="1253"/>
                    <a:pt x="394" y="1244"/>
                  </a:cubicBezTo>
                  <a:cubicBezTo>
                    <a:pt x="378" y="1144"/>
                    <a:pt x="379" y="1048"/>
                    <a:pt x="348" y="951"/>
                  </a:cubicBezTo>
                  <a:cubicBezTo>
                    <a:pt x="325" y="790"/>
                    <a:pt x="353" y="1002"/>
                    <a:pt x="330" y="686"/>
                  </a:cubicBezTo>
                  <a:cubicBezTo>
                    <a:pt x="325" y="614"/>
                    <a:pt x="309" y="539"/>
                    <a:pt x="302" y="467"/>
                  </a:cubicBezTo>
                  <a:cubicBezTo>
                    <a:pt x="297" y="298"/>
                    <a:pt x="318" y="213"/>
                    <a:pt x="275" y="83"/>
                  </a:cubicBezTo>
                  <a:cubicBezTo>
                    <a:pt x="261" y="0"/>
                    <a:pt x="270" y="40"/>
                    <a:pt x="211" y="1"/>
                  </a:cubicBezTo>
                  <a:cubicBezTo>
                    <a:pt x="182" y="6"/>
                    <a:pt x="140" y="19"/>
                    <a:pt x="110" y="19"/>
                  </a:cubicBez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0502" name="Picture 47">
              <a:extLst>
                <a:ext uri="{FF2B5EF4-FFF2-40B4-BE49-F238E27FC236}">
                  <a16:creationId xmlns:a16="http://schemas.microsoft.com/office/drawing/2014/main" id="{BD231172-3AFD-99F3-9AB7-AEF511406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" y="1630"/>
              <a:ext cx="463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8" name="Freeform 54">
            <a:extLst>
              <a:ext uri="{FF2B5EF4-FFF2-40B4-BE49-F238E27FC236}">
                <a16:creationId xmlns:a16="http://schemas.microsoft.com/office/drawing/2014/main" id="{547BA2DC-AB9A-A633-14C1-2A467FF1ADD4}"/>
              </a:ext>
            </a:extLst>
          </p:cNvPr>
          <p:cNvSpPr>
            <a:spLocks/>
          </p:cNvSpPr>
          <p:nvPr/>
        </p:nvSpPr>
        <p:spPr bwMode="auto">
          <a:xfrm>
            <a:off x="1574800" y="2011363"/>
            <a:ext cx="6335713" cy="4151312"/>
          </a:xfrm>
          <a:custGeom>
            <a:avLst/>
            <a:gdLst>
              <a:gd name="T0" fmla="*/ 2147483647 w 3991"/>
              <a:gd name="T1" fmla="*/ 2147483647 h 2615"/>
              <a:gd name="T2" fmla="*/ 2147483647 w 3991"/>
              <a:gd name="T3" fmla="*/ 2147483647 h 2615"/>
              <a:gd name="T4" fmla="*/ 2147483647 w 3991"/>
              <a:gd name="T5" fmla="*/ 2147483647 h 2615"/>
              <a:gd name="T6" fmla="*/ 2147483647 w 3991"/>
              <a:gd name="T7" fmla="*/ 2147483647 h 2615"/>
              <a:gd name="T8" fmla="*/ 2147483647 w 3991"/>
              <a:gd name="T9" fmla="*/ 2147483647 h 2615"/>
              <a:gd name="T10" fmla="*/ 2147483647 w 3991"/>
              <a:gd name="T11" fmla="*/ 2147483647 h 2615"/>
              <a:gd name="T12" fmla="*/ 2147483647 w 3991"/>
              <a:gd name="T13" fmla="*/ 2147483647 h 2615"/>
              <a:gd name="T14" fmla="*/ 2147483647 w 3991"/>
              <a:gd name="T15" fmla="*/ 2147483647 h 2615"/>
              <a:gd name="T16" fmla="*/ 2147483647 w 3991"/>
              <a:gd name="T17" fmla="*/ 2147483647 h 2615"/>
              <a:gd name="T18" fmla="*/ 2147483647 w 3991"/>
              <a:gd name="T19" fmla="*/ 2147483647 h 2615"/>
              <a:gd name="T20" fmla="*/ 2147483647 w 3991"/>
              <a:gd name="T21" fmla="*/ 2147483647 h 2615"/>
              <a:gd name="T22" fmla="*/ 2147483647 w 3991"/>
              <a:gd name="T23" fmla="*/ 2147483647 h 2615"/>
              <a:gd name="T24" fmla="*/ 2147483647 w 3991"/>
              <a:gd name="T25" fmla="*/ 2147483647 h 2615"/>
              <a:gd name="T26" fmla="*/ 2147483647 w 3991"/>
              <a:gd name="T27" fmla="*/ 2147483647 h 2615"/>
              <a:gd name="T28" fmla="*/ 2147483647 w 3991"/>
              <a:gd name="T29" fmla="*/ 2147483647 h 2615"/>
              <a:gd name="T30" fmla="*/ 2147483647 w 3991"/>
              <a:gd name="T31" fmla="*/ 2147483647 h 2615"/>
              <a:gd name="T32" fmla="*/ 2147483647 w 3991"/>
              <a:gd name="T33" fmla="*/ 2147483647 h 2615"/>
              <a:gd name="T34" fmla="*/ 2147483647 w 3991"/>
              <a:gd name="T35" fmla="*/ 2147483647 h 2615"/>
              <a:gd name="T36" fmla="*/ 2147483647 w 3991"/>
              <a:gd name="T37" fmla="*/ 2147483647 h 2615"/>
              <a:gd name="T38" fmla="*/ 2147483647 w 3991"/>
              <a:gd name="T39" fmla="*/ 2147483647 h 2615"/>
              <a:gd name="T40" fmla="*/ 2147483647 w 3991"/>
              <a:gd name="T41" fmla="*/ 2147483647 h 2615"/>
              <a:gd name="T42" fmla="*/ 2147483647 w 3991"/>
              <a:gd name="T43" fmla="*/ 2147483647 h 2615"/>
              <a:gd name="T44" fmla="*/ 2147483647 w 3991"/>
              <a:gd name="T45" fmla="*/ 2147483647 h 2615"/>
              <a:gd name="T46" fmla="*/ 2147483647 w 3991"/>
              <a:gd name="T47" fmla="*/ 2147483647 h 2615"/>
              <a:gd name="T48" fmla="*/ 2147483647 w 3991"/>
              <a:gd name="T49" fmla="*/ 2147483647 h 2615"/>
              <a:gd name="T50" fmla="*/ 2147483647 w 3991"/>
              <a:gd name="T51" fmla="*/ 2147483647 h 2615"/>
              <a:gd name="T52" fmla="*/ 2147483647 w 3991"/>
              <a:gd name="T53" fmla="*/ 2147483647 h 2615"/>
              <a:gd name="T54" fmla="*/ 2147483647 w 3991"/>
              <a:gd name="T55" fmla="*/ 2147483647 h 2615"/>
              <a:gd name="T56" fmla="*/ 2147483647 w 3991"/>
              <a:gd name="T57" fmla="*/ 2147483647 h 2615"/>
              <a:gd name="T58" fmla="*/ 2147483647 w 3991"/>
              <a:gd name="T59" fmla="*/ 2147483647 h 2615"/>
              <a:gd name="T60" fmla="*/ 2147483647 w 3991"/>
              <a:gd name="T61" fmla="*/ 2147483647 h 2615"/>
              <a:gd name="T62" fmla="*/ 2147483647 w 3991"/>
              <a:gd name="T63" fmla="*/ 2147483647 h 2615"/>
              <a:gd name="T64" fmla="*/ 2147483647 w 3991"/>
              <a:gd name="T65" fmla="*/ 2147483647 h 2615"/>
              <a:gd name="T66" fmla="*/ 2147483647 w 3991"/>
              <a:gd name="T67" fmla="*/ 2147483647 h 2615"/>
              <a:gd name="T68" fmla="*/ 2147483647 w 3991"/>
              <a:gd name="T69" fmla="*/ 2147483647 h 2615"/>
              <a:gd name="T70" fmla="*/ 2147483647 w 3991"/>
              <a:gd name="T71" fmla="*/ 2147483647 h 2615"/>
              <a:gd name="T72" fmla="*/ 2147483647 w 3991"/>
              <a:gd name="T73" fmla="*/ 2147483647 h 2615"/>
              <a:gd name="T74" fmla="*/ 2147483647 w 3991"/>
              <a:gd name="T75" fmla="*/ 2147483647 h 2615"/>
              <a:gd name="T76" fmla="*/ 2147483647 w 3991"/>
              <a:gd name="T77" fmla="*/ 2147483647 h 2615"/>
              <a:gd name="T78" fmla="*/ 2147483647 w 3991"/>
              <a:gd name="T79" fmla="*/ 2147483647 h 2615"/>
              <a:gd name="T80" fmla="*/ 2147483647 w 3991"/>
              <a:gd name="T81" fmla="*/ 2147483647 h 2615"/>
              <a:gd name="T82" fmla="*/ 2147483647 w 3991"/>
              <a:gd name="T83" fmla="*/ 2147483647 h 2615"/>
              <a:gd name="T84" fmla="*/ 2147483647 w 3991"/>
              <a:gd name="T85" fmla="*/ 2147483647 h 2615"/>
              <a:gd name="T86" fmla="*/ 2147483647 w 3991"/>
              <a:gd name="T87" fmla="*/ 2147483647 h 2615"/>
              <a:gd name="T88" fmla="*/ 2147483647 w 3991"/>
              <a:gd name="T89" fmla="*/ 2147483647 h 2615"/>
              <a:gd name="T90" fmla="*/ 2147483647 w 3991"/>
              <a:gd name="T91" fmla="*/ 2147483647 h 2615"/>
              <a:gd name="T92" fmla="*/ 2147483647 w 3991"/>
              <a:gd name="T93" fmla="*/ 2147483647 h 2615"/>
              <a:gd name="T94" fmla="*/ 2147483647 w 3991"/>
              <a:gd name="T95" fmla="*/ 2147483647 h 2615"/>
              <a:gd name="T96" fmla="*/ 2147483647 w 3991"/>
              <a:gd name="T97" fmla="*/ 2147483647 h 2615"/>
              <a:gd name="T98" fmla="*/ 2147483647 w 3991"/>
              <a:gd name="T99" fmla="*/ 2147483647 h 2615"/>
              <a:gd name="T100" fmla="*/ 2147483647 w 3991"/>
              <a:gd name="T101" fmla="*/ 2147483647 h 261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991"/>
              <a:gd name="T154" fmla="*/ 0 h 2615"/>
              <a:gd name="T155" fmla="*/ 3991 w 3991"/>
              <a:gd name="T156" fmla="*/ 2615 h 261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991" h="2615">
                <a:moveTo>
                  <a:pt x="3991" y="1421"/>
                </a:moveTo>
                <a:cubicBezTo>
                  <a:pt x="3957" y="1453"/>
                  <a:pt x="3925" y="1480"/>
                  <a:pt x="3881" y="1494"/>
                </a:cubicBezTo>
                <a:cubicBezTo>
                  <a:pt x="3807" y="1543"/>
                  <a:pt x="3738" y="1602"/>
                  <a:pt x="3662" y="1650"/>
                </a:cubicBezTo>
                <a:cubicBezTo>
                  <a:pt x="3570" y="1708"/>
                  <a:pt x="3473" y="1763"/>
                  <a:pt x="3387" y="1832"/>
                </a:cubicBezTo>
                <a:cubicBezTo>
                  <a:pt x="3335" y="1874"/>
                  <a:pt x="3274" y="1907"/>
                  <a:pt x="3223" y="1951"/>
                </a:cubicBezTo>
                <a:cubicBezTo>
                  <a:pt x="3182" y="1986"/>
                  <a:pt x="3147" y="2035"/>
                  <a:pt x="3095" y="2052"/>
                </a:cubicBezTo>
                <a:cubicBezTo>
                  <a:pt x="3045" y="2102"/>
                  <a:pt x="2990" y="2167"/>
                  <a:pt x="2921" y="2189"/>
                </a:cubicBezTo>
                <a:cubicBezTo>
                  <a:pt x="2880" y="2230"/>
                  <a:pt x="2903" y="2211"/>
                  <a:pt x="2839" y="2253"/>
                </a:cubicBezTo>
                <a:cubicBezTo>
                  <a:pt x="2830" y="2259"/>
                  <a:pt x="2811" y="2271"/>
                  <a:pt x="2811" y="2271"/>
                </a:cubicBezTo>
                <a:cubicBezTo>
                  <a:pt x="2791" y="2240"/>
                  <a:pt x="2784" y="2216"/>
                  <a:pt x="2775" y="2180"/>
                </a:cubicBezTo>
                <a:cubicBezTo>
                  <a:pt x="2772" y="2143"/>
                  <a:pt x="2765" y="2107"/>
                  <a:pt x="2766" y="2070"/>
                </a:cubicBezTo>
                <a:cubicBezTo>
                  <a:pt x="2768" y="2027"/>
                  <a:pt x="2784" y="1942"/>
                  <a:pt x="2784" y="1942"/>
                </a:cubicBezTo>
                <a:cubicBezTo>
                  <a:pt x="2779" y="1803"/>
                  <a:pt x="2784" y="1673"/>
                  <a:pt x="2747" y="1540"/>
                </a:cubicBezTo>
                <a:cubicBezTo>
                  <a:pt x="2744" y="1494"/>
                  <a:pt x="2753" y="1446"/>
                  <a:pt x="2738" y="1403"/>
                </a:cubicBezTo>
                <a:cubicBezTo>
                  <a:pt x="2733" y="1389"/>
                  <a:pt x="2720" y="1427"/>
                  <a:pt x="2711" y="1439"/>
                </a:cubicBezTo>
                <a:cubicBezTo>
                  <a:pt x="2706" y="1446"/>
                  <a:pt x="2681" y="1471"/>
                  <a:pt x="2674" y="1476"/>
                </a:cubicBezTo>
                <a:cubicBezTo>
                  <a:pt x="2644" y="1500"/>
                  <a:pt x="2612" y="1523"/>
                  <a:pt x="2583" y="1549"/>
                </a:cubicBezTo>
                <a:cubicBezTo>
                  <a:pt x="2520" y="1605"/>
                  <a:pt x="2562" y="1587"/>
                  <a:pt x="2510" y="1604"/>
                </a:cubicBezTo>
                <a:cubicBezTo>
                  <a:pt x="2483" y="1630"/>
                  <a:pt x="2464" y="1640"/>
                  <a:pt x="2427" y="1650"/>
                </a:cubicBezTo>
                <a:cubicBezTo>
                  <a:pt x="2339" y="1709"/>
                  <a:pt x="2238" y="1735"/>
                  <a:pt x="2144" y="1778"/>
                </a:cubicBezTo>
                <a:cubicBezTo>
                  <a:pt x="2043" y="1825"/>
                  <a:pt x="2104" y="1803"/>
                  <a:pt x="2043" y="1823"/>
                </a:cubicBezTo>
                <a:cubicBezTo>
                  <a:pt x="2034" y="1829"/>
                  <a:pt x="2026" y="1837"/>
                  <a:pt x="2016" y="1842"/>
                </a:cubicBezTo>
                <a:cubicBezTo>
                  <a:pt x="1998" y="1850"/>
                  <a:pt x="1961" y="1860"/>
                  <a:pt x="1961" y="1860"/>
                </a:cubicBezTo>
                <a:cubicBezTo>
                  <a:pt x="1889" y="1912"/>
                  <a:pt x="1922" y="1898"/>
                  <a:pt x="1870" y="1915"/>
                </a:cubicBezTo>
                <a:cubicBezTo>
                  <a:pt x="1839" y="1944"/>
                  <a:pt x="1809" y="1966"/>
                  <a:pt x="1769" y="1979"/>
                </a:cubicBezTo>
                <a:cubicBezTo>
                  <a:pt x="1741" y="2007"/>
                  <a:pt x="1708" y="2026"/>
                  <a:pt x="1678" y="2052"/>
                </a:cubicBezTo>
                <a:cubicBezTo>
                  <a:pt x="1629" y="2095"/>
                  <a:pt x="1576" y="2160"/>
                  <a:pt x="1513" y="2180"/>
                </a:cubicBezTo>
                <a:cubicBezTo>
                  <a:pt x="1453" y="2220"/>
                  <a:pt x="1475" y="2217"/>
                  <a:pt x="1477" y="2070"/>
                </a:cubicBezTo>
                <a:cubicBezTo>
                  <a:pt x="1479" y="1912"/>
                  <a:pt x="1495" y="1595"/>
                  <a:pt x="1495" y="1595"/>
                </a:cubicBezTo>
                <a:cubicBezTo>
                  <a:pt x="1482" y="1323"/>
                  <a:pt x="1523" y="1363"/>
                  <a:pt x="1467" y="1430"/>
                </a:cubicBezTo>
                <a:cubicBezTo>
                  <a:pt x="1452" y="1448"/>
                  <a:pt x="1435" y="1465"/>
                  <a:pt x="1413" y="1476"/>
                </a:cubicBezTo>
                <a:cubicBezTo>
                  <a:pt x="1404" y="1480"/>
                  <a:pt x="1394" y="1482"/>
                  <a:pt x="1385" y="1485"/>
                </a:cubicBezTo>
                <a:cubicBezTo>
                  <a:pt x="1369" y="1496"/>
                  <a:pt x="1357" y="1513"/>
                  <a:pt x="1339" y="1522"/>
                </a:cubicBezTo>
                <a:cubicBezTo>
                  <a:pt x="1322" y="1531"/>
                  <a:pt x="1301" y="1530"/>
                  <a:pt x="1285" y="1540"/>
                </a:cubicBezTo>
                <a:cubicBezTo>
                  <a:pt x="1267" y="1552"/>
                  <a:pt x="1251" y="1569"/>
                  <a:pt x="1230" y="1576"/>
                </a:cubicBezTo>
                <a:cubicBezTo>
                  <a:pt x="1221" y="1579"/>
                  <a:pt x="1211" y="1581"/>
                  <a:pt x="1202" y="1586"/>
                </a:cubicBezTo>
                <a:cubicBezTo>
                  <a:pt x="1110" y="1637"/>
                  <a:pt x="1180" y="1611"/>
                  <a:pt x="1120" y="1631"/>
                </a:cubicBezTo>
                <a:cubicBezTo>
                  <a:pt x="1086" y="1667"/>
                  <a:pt x="1033" y="1689"/>
                  <a:pt x="992" y="1714"/>
                </a:cubicBezTo>
                <a:cubicBezTo>
                  <a:pt x="894" y="1773"/>
                  <a:pt x="962" y="1748"/>
                  <a:pt x="901" y="1768"/>
                </a:cubicBezTo>
                <a:cubicBezTo>
                  <a:pt x="850" y="1802"/>
                  <a:pt x="804" y="1845"/>
                  <a:pt x="754" y="1878"/>
                </a:cubicBezTo>
                <a:cubicBezTo>
                  <a:pt x="713" y="1905"/>
                  <a:pt x="674" y="1930"/>
                  <a:pt x="635" y="1960"/>
                </a:cubicBezTo>
                <a:cubicBezTo>
                  <a:pt x="617" y="1974"/>
                  <a:pt x="580" y="1993"/>
                  <a:pt x="562" y="2015"/>
                </a:cubicBezTo>
                <a:cubicBezTo>
                  <a:pt x="542" y="2040"/>
                  <a:pt x="534" y="2071"/>
                  <a:pt x="517" y="2098"/>
                </a:cubicBezTo>
                <a:cubicBezTo>
                  <a:pt x="542" y="2174"/>
                  <a:pt x="607" y="2192"/>
                  <a:pt x="672" y="2226"/>
                </a:cubicBezTo>
                <a:cubicBezTo>
                  <a:pt x="734" y="2258"/>
                  <a:pt x="665" y="2233"/>
                  <a:pt x="727" y="2253"/>
                </a:cubicBezTo>
                <a:cubicBezTo>
                  <a:pt x="751" y="2269"/>
                  <a:pt x="778" y="2289"/>
                  <a:pt x="800" y="2308"/>
                </a:cubicBezTo>
                <a:cubicBezTo>
                  <a:pt x="816" y="2322"/>
                  <a:pt x="846" y="2354"/>
                  <a:pt x="846" y="2354"/>
                </a:cubicBezTo>
                <a:cubicBezTo>
                  <a:pt x="852" y="2372"/>
                  <a:pt x="858" y="2390"/>
                  <a:pt x="864" y="2408"/>
                </a:cubicBezTo>
                <a:cubicBezTo>
                  <a:pt x="867" y="2417"/>
                  <a:pt x="873" y="2436"/>
                  <a:pt x="873" y="2436"/>
                </a:cubicBezTo>
                <a:cubicBezTo>
                  <a:pt x="869" y="2467"/>
                  <a:pt x="877" y="2505"/>
                  <a:pt x="855" y="2527"/>
                </a:cubicBezTo>
                <a:cubicBezTo>
                  <a:pt x="848" y="2534"/>
                  <a:pt x="836" y="2533"/>
                  <a:pt x="827" y="2536"/>
                </a:cubicBezTo>
                <a:cubicBezTo>
                  <a:pt x="809" y="2542"/>
                  <a:pt x="791" y="2549"/>
                  <a:pt x="773" y="2555"/>
                </a:cubicBezTo>
                <a:cubicBezTo>
                  <a:pt x="764" y="2558"/>
                  <a:pt x="745" y="2564"/>
                  <a:pt x="745" y="2564"/>
                </a:cubicBezTo>
                <a:cubicBezTo>
                  <a:pt x="701" y="2594"/>
                  <a:pt x="737" y="2574"/>
                  <a:pt x="681" y="2591"/>
                </a:cubicBezTo>
                <a:cubicBezTo>
                  <a:pt x="662" y="2597"/>
                  <a:pt x="626" y="2610"/>
                  <a:pt x="626" y="2610"/>
                </a:cubicBezTo>
                <a:cubicBezTo>
                  <a:pt x="592" y="2605"/>
                  <a:pt x="550" y="2615"/>
                  <a:pt x="526" y="2591"/>
                </a:cubicBezTo>
                <a:cubicBezTo>
                  <a:pt x="519" y="2584"/>
                  <a:pt x="522" y="2572"/>
                  <a:pt x="517" y="2564"/>
                </a:cubicBezTo>
                <a:cubicBezTo>
                  <a:pt x="500" y="2537"/>
                  <a:pt x="482" y="2523"/>
                  <a:pt x="471" y="2491"/>
                </a:cubicBezTo>
                <a:cubicBezTo>
                  <a:pt x="484" y="2332"/>
                  <a:pt x="461" y="2174"/>
                  <a:pt x="453" y="2015"/>
                </a:cubicBezTo>
                <a:cubicBezTo>
                  <a:pt x="444" y="1838"/>
                  <a:pt x="440" y="1718"/>
                  <a:pt x="434" y="1540"/>
                </a:cubicBezTo>
                <a:cubicBezTo>
                  <a:pt x="442" y="1421"/>
                  <a:pt x="468" y="1291"/>
                  <a:pt x="443" y="1174"/>
                </a:cubicBezTo>
                <a:cubicBezTo>
                  <a:pt x="415" y="1192"/>
                  <a:pt x="402" y="1210"/>
                  <a:pt x="370" y="1220"/>
                </a:cubicBezTo>
                <a:cubicBezTo>
                  <a:pt x="361" y="1226"/>
                  <a:pt x="353" y="1234"/>
                  <a:pt x="343" y="1238"/>
                </a:cubicBezTo>
                <a:cubicBezTo>
                  <a:pt x="325" y="1246"/>
                  <a:pt x="288" y="1256"/>
                  <a:pt x="288" y="1256"/>
                </a:cubicBezTo>
                <a:cubicBezTo>
                  <a:pt x="231" y="1316"/>
                  <a:pt x="335" y="1212"/>
                  <a:pt x="215" y="1293"/>
                </a:cubicBezTo>
                <a:cubicBezTo>
                  <a:pt x="152" y="1335"/>
                  <a:pt x="181" y="1323"/>
                  <a:pt x="133" y="1339"/>
                </a:cubicBezTo>
                <a:cubicBezTo>
                  <a:pt x="67" y="1402"/>
                  <a:pt x="166" y="1313"/>
                  <a:pt x="87" y="1366"/>
                </a:cubicBezTo>
                <a:cubicBezTo>
                  <a:pt x="19" y="1412"/>
                  <a:pt x="96" y="1382"/>
                  <a:pt x="32" y="1403"/>
                </a:cubicBezTo>
                <a:cubicBezTo>
                  <a:pt x="0" y="1240"/>
                  <a:pt x="23" y="1375"/>
                  <a:pt x="32" y="1000"/>
                </a:cubicBezTo>
                <a:cubicBezTo>
                  <a:pt x="36" y="820"/>
                  <a:pt x="19" y="678"/>
                  <a:pt x="59" y="516"/>
                </a:cubicBezTo>
                <a:cubicBezTo>
                  <a:pt x="156" y="548"/>
                  <a:pt x="85" y="516"/>
                  <a:pt x="133" y="552"/>
                </a:cubicBezTo>
                <a:cubicBezTo>
                  <a:pt x="150" y="565"/>
                  <a:pt x="187" y="589"/>
                  <a:pt x="187" y="589"/>
                </a:cubicBezTo>
                <a:cubicBezTo>
                  <a:pt x="200" y="577"/>
                  <a:pt x="207" y="555"/>
                  <a:pt x="224" y="552"/>
                </a:cubicBezTo>
                <a:cubicBezTo>
                  <a:pt x="243" y="548"/>
                  <a:pt x="261" y="565"/>
                  <a:pt x="279" y="571"/>
                </a:cubicBezTo>
                <a:cubicBezTo>
                  <a:pt x="340" y="556"/>
                  <a:pt x="310" y="537"/>
                  <a:pt x="370" y="552"/>
                </a:cubicBezTo>
                <a:cubicBezTo>
                  <a:pt x="379" y="526"/>
                  <a:pt x="377" y="476"/>
                  <a:pt x="361" y="452"/>
                </a:cubicBezTo>
                <a:cubicBezTo>
                  <a:pt x="356" y="444"/>
                  <a:pt x="343" y="446"/>
                  <a:pt x="334" y="443"/>
                </a:cubicBezTo>
                <a:cubicBezTo>
                  <a:pt x="364" y="440"/>
                  <a:pt x="395" y="442"/>
                  <a:pt x="425" y="434"/>
                </a:cubicBezTo>
                <a:cubicBezTo>
                  <a:pt x="462" y="425"/>
                  <a:pt x="440" y="359"/>
                  <a:pt x="453" y="324"/>
                </a:cubicBezTo>
                <a:cubicBezTo>
                  <a:pt x="456" y="315"/>
                  <a:pt x="471" y="318"/>
                  <a:pt x="480" y="315"/>
                </a:cubicBezTo>
                <a:cubicBezTo>
                  <a:pt x="512" y="281"/>
                  <a:pt x="510" y="253"/>
                  <a:pt x="517" y="205"/>
                </a:cubicBezTo>
                <a:cubicBezTo>
                  <a:pt x="545" y="223"/>
                  <a:pt x="558" y="241"/>
                  <a:pt x="590" y="251"/>
                </a:cubicBezTo>
                <a:cubicBezTo>
                  <a:pt x="654" y="293"/>
                  <a:pt x="718" y="336"/>
                  <a:pt x="782" y="379"/>
                </a:cubicBezTo>
                <a:cubicBezTo>
                  <a:pt x="813" y="400"/>
                  <a:pt x="847" y="431"/>
                  <a:pt x="882" y="443"/>
                </a:cubicBezTo>
                <a:cubicBezTo>
                  <a:pt x="912" y="472"/>
                  <a:pt x="954" y="487"/>
                  <a:pt x="983" y="516"/>
                </a:cubicBezTo>
                <a:cubicBezTo>
                  <a:pt x="998" y="531"/>
                  <a:pt x="1029" y="562"/>
                  <a:pt x="1029" y="562"/>
                </a:cubicBezTo>
                <a:cubicBezTo>
                  <a:pt x="1100" y="512"/>
                  <a:pt x="1065" y="408"/>
                  <a:pt x="1047" y="333"/>
                </a:cubicBezTo>
                <a:cubicBezTo>
                  <a:pt x="1041" y="275"/>
                  <a:pt x="1027" y="197"/>
                  <a:pt x="1047" y="141"/>
                </a:cubicBezTo>
                <a:cubicBezTo>
                  <a:pt x="1050" y="132"/>
                  <a:pt x="1065" y="147"/>
                  <a:pt x="1074" y="150"/>
                </a:cubicBezTo>
                <a:cubicBezTo>
                  <a:pt x="1105" y="179"/>
                  <a:pt x="1124" y="216"/>
                  <a:pt x="1147" y="251"/>
                </a:cubicBezTo>
                <a:cubicBezTo>
                  <a:pt x="1183" y="304"/>
                  <a:pt x="1222" y="353"/>
                  <a:pt x="1257" y="406"/>
                </a:cubicBezTo>
                <a:cubicBezTo>
                  <a:pt x="1271" y="428"/>
                  <a:pt x="1298" y="439"/>
                  <a:pt x="1312" y="461"/>
                </a:cubicBezTo>
                <a:cubicBezTo>
                  <a:pt x="1358" y="530"/>
                  <a:pt x="1436" y="576"/>
                  <a:pt x="1495" y="635"/>
                </a:cubicBezTo>
                <a:cubicBezTo>
                  <a:pt x="1510" y="650"/>
                  <a:pt x="1519" y="672"/>
                  <a:pt x="1531" y="690"/>
                </a:cubicBezTo>
                <a:cubicBezTo>
                  <a:pt x="1546" y="712"/>
                  <a:pt x="1570" y="732"/>
                  <a:pt x="1586" y="754"/>
                </a:cubicBezTo>
                <a:cubicBezTo>
                  <a:pt x="1629" y="811"/>
                  <a:pt x="1661" y="877"/>
                  <a:pt x="1733" y="900"/>
                </a:cubicBezTo>
                <a:cubicBezTo>
                  <a:pt x="1775" y="928"/>
                  <a:pt x="1828" y="961"/>
                  <a:pt x="1861" y="1000"/>
                </a:cubicBezTo>
                <a:cubicBezTo>
                  <a:pt x="1894" y="1039"/>
                  <a:pt x="1927" y="1090"/>
                  <a:pt x="1970" y="1119"/>
                </a:cubicBezTo>
                <a:cubicBezTo>
                  <a:pt x="2025" y="1101"/>
                  <a:pt x="2058" y="1074"/>
                  <a:pt x="2089" y="1028"/>
                </a:cubicBezTo>
                <a:cubicBezTo>
                  <a:pt x="2068" y="964"/>
                  <a:pt x="2089" y="979"/>
                  <a:pt x="2043" y="964"/>
                </a:cubicBezTo>
                <a:cubicBezTo>
                  <a:pt x="2016" y="946"/>
                  <a:pt x="1992" y="937"/>
                  <a:pt x="1961" y="927"/>
                </a:cubicBezTo>
                <a:cubicBezTo>
                  <a:pt x="1952" y="921"/>
                  <a:pt x="1944" y="913"/>
                  <a:pt x="1934" y="909"/>
                </a:cubicBezTo>
                <a:cubicBezTo>
                  <a:pt x="1916" y="901"/>
                  <a:pt x="1879" y="891"/>
                  <a:pt x="1879" y="891"/>
                </a:cubicBezTo>
                <a:cubicBezTo>
                  <a:pt x="1814" y="822"/>
                  <a:pt x="1979" y="872"/>
                  <a:pt x="2034" y="854"/>
                </a:cubicBezTo>
                <a:cubicBezTo>
                  <a:pt x="2104" y="877"/>
                  <a:pt x="2070" y="868"/>
                  <a:pt x="2135" y="882"/>
                </a:cubicBezTo>
                <a:cubicBezTo>
                  <a:pt x="2170" y="857"/>
                  <a:pt x="2161" y="845"/>
                  <a:pt x="2190" y="818"/>
                </a:cubicBezTo>
                <a:cubicBezTo>
                  <a:pt x="2230" y="831"/>
                  <a:pt x="2260" y="850"/>
                  <a:pt x="2299" y="863"/>
                </a:cubicBezTo>
                <a:cubicBezTo>
                  <a:pt x="2306" y="844"/>
                  <a:pt x="2325" y="829"/>
                  <a:pt x="2327" y="808"/>
                </a:cubicBezTo>
                <a:cubicBezTo>
                  <a:pt x="2330" y="768"/>
                  <a:pt x="2319" y="728"/>
                  <a:pt x="2309" y="690"/>
                </a:cubicBezTo>
                <a:cubicBezTo>
                  <a:pt x="2318" y="524"/>
                  <a:pt x="2329" y="363"/>
                  <a:pt x="2382" y="205"/>
                </a:cubicBezTo>
                <a:cubicBezTo>
                  <a:pt x="2385" y="181"/>
                  <a:pt x="2391" y="157"/>
                  <a:pt x="2391" y="132"/>
                </a:cubicBezTo>
                <a:cubicBezTo>
                  <a:pt x="2391" y="0"/>
                  <a:pt x="2342" y="26"/>
                  <a:pt x="2409" y="4"/>
                </a:cubicBezTo>
                <a:cubicBezTo>
                  <a:pt x="2438" y="48"/>
                  <a:pt x="2473" y="86"/>
                  <a:pt x="2510" y="123"/>
                </a:cubicBezTo>
                <a:cubicBezTo>
                  <a:pt x="2525" y="138"/>
                  <a:pt x="2530" y="163"/>
                  <a:pt x="2546" y="178"/>
                </a:cubicBezTo>
                <a:cubicBezTo>
                  <a:pt x="2561" y="193"/>
                  <a:pt x="2580" y="205"/>
                  <a:pt x="2592" y="223"/>
                </a:cubicBezTo>
                <a:cubicBezTo>
                  <a:pt x="2605" y="244"/>
                  <a:pt x="2615" y="267"/>
                  <a:pt x="2629" y="287"/>
                </a:cubicBezTo>
                <a:cubicBezTo>
                  <a:pt x="2658" y="330"/>
                  <a:pt x="2638" y="279"/>
                  <a:pt x="2665" y="333"/>
                </a:cubicBezTo>
                <a:cubicBezTo>
                  <a:pt x="2669" y="341"/>
                  <a:pt x="2669" y="352"/>
                  <a:pt x="2674" y="360"/>
                </a:cubicBezTo>
                <a:cubicBezTo>
                  <a:pt x="2679" y="368"/>
                  <a:pt x="2688" y="372"/>
                  <a:pt x="2693" y="379"/>
                </a:cubicBezTo>
                <a:cubicBezTo>
                  <a:pt x="2719" y="413"/>
                  <a:pt x="2742" y="452"/>
                  <a:pt x="2766" y="488"/>
                </a:cubicBezTo>
                <a:cubicBezTo>
                  <a:pt x="2772" y="497"/>
                  <a:pt x="2778" y="507"/>
                  <a:pt x="2784" y="516"/>
                </a:cubicBezTo>
                <a:cubicBezTo>
                  <a:pt x="2790" y="525"/>
                  <a:pt x="2802" y="543"/>
                  <a:pt x="2802" y="543"/>
                </a:cubicBezTo>
                <a:cubicBezTo>
                  <a:pt x="2812" y="575"/>
                  <a:pt x="2830" y="588"/>
                  <a:pt x="2848" y="616"/>
                </a:cubicBezTo>
                <a:cubicBezTo>
                  <a:pt x="2858" y="648"/>
                  <a:pt x="2871" y="667"/>
                  <a:pt x="2894" y="690"/>
                </a:cubicBezTo>
                <a:cubicBezTo>
                  <a:pt x="2904" y="720"/>
                  <a:pt x="2917" y="740"/>
                  <a:pt x="2939" y="763"/>
                </a:cubicBezTo>
                <a:cubicBezTo>
                  <a:pt x="2953" y="800"/>
                  <a:pt x="2972" y="839"/>
                  <a:pt x="2994" y="872"/>
                </a:cubicBezTo>
                <a:cubicBezTo>
                  <a:pt x="3006" y="910"/>
                  <a:pt x="3027" y="949"/>
                  <a:pt x="3049" y="982"/>
                </a:cubicBezTo>
                <a:cubicBezTo>
                  <a:pt x="3070" y="1047"/>
                  <a:pt x="3056" y="1021"/>
                  <a:pt x="3086" y="1064"/>
                </a:cubicBezTo>
                <a:cubicBezTo>
                  <a:pt x="3092" y="1082"/>
                  <a:pt x="3098" y="1101"/>
                  <a:pt x="3104" y="1119"/>
                </a:cubicBezTo>
                <a:cubicBezTo>
                  <a:pt x="3107" y="1128"/>
                  <a:pt x="3113" y="1147"/>
                  <a:pt x="3113" y="1147"/>
                </a:cubicBezTo>
                <a:cubicBezTo>
                  <a:pt x="3172" y="1025"/>
                  <a:pt x="3122" y="1143"/>
                  <a:pt x="3122" y="836"/>
                </a:cubicBezTo>
                <a:cubicBezTo>
                  <a:pt x="3122" y="781"/>
                  <a:pt x="3128" y="726"/>
                  <a:pt x="3131" y="671"/>
                </a:cubicBezTo>
                <a:cubicBezTo>
                  <a:pt x="3122" y="541"/>
                  <a:pt x="3112" y="453"/>
                  <a:pt x="3131" y="315"/>
                </a:cubicBezTo>
                <a:cubicBezTo>
                  <a:pt x="3132" y="306"/>
                  <a:pt x="3144" y="326"/>
                  <a:pt x="3150" y="333"/>
                </a:cubicBezTo>
                <a:cubicBezTo>
                  <a:pt x="3213" y="410"/>
                  <a:pt x="3128" y="318"/>
                  <a:pt x="3186" y="379"/>
                </a:cubicBezTo>
                <a:cubicBezTo>
                  <a:pt x="3204" y="433"/>
                  <a:pt x="3182" y="382"/>
                  <a:pt x="3214" y="424"/>
                </a:cubicBezTo>
                <a:cubicBezTo>
                  <a:pt x="3244" y="464"/>
                  <a:pt x="3261" y="499"/>
                  <a:pt x="3296" y="534"/>
                </a:cubicBezTo>
                <a:cubicBezTo>
                  <a:pt x="3299" y="543"/>
                  <a:pt x="3300" y="553"/>
                  <a:pt x="3305" y="562"/>
                </a:cubicBezTo>
                <a:cubicBezTo>
                  <a:pt x="3316" y="581"/>
                  <a:pt x="3342" y="616"/>
                  <a:pt x="3342" y="616"/>
                </a:cubicBezTo>
                <a:cubicBezTo>
                  <a:pt x="3363" y="680"/>
                  <a:pt x="3402" y="740"/>
                  <a:pt x="3415" y="808"/>
                </a:cubicBezTo>
                <a:cubicBezTo>
                  <a:pt x="3426" y="862"/>
                  <a:pt x="3443" y="913"/>
                  <a:pt x="3461" y="964"/>
                </a:cubicBezTo>
                <a:cubicBezTo>
                  <a:pt x="3492" y="1050"/>
                  <a:pt x="3509" y="1142"/>
                  <a:pt x="3534" y="1229"/>
                </a:cubicBezTo>
                <a:cubicBezTo>
                  <a:pt x="3552" y="1293"/>
                  <a:pt x="3567" y="1358"/>
                  <a:pt x="3589" y="1421"/>
                </a:cubicBezTo>
                <a:cubicBezTo>
                  <a:pt x="3598" y="1448"/>
                  <a:pt x="3607" y="1476"/>
                  <a:pt x="3616" y="1503"/>
                </a:cubicBezTo>
                <a:cubicBezTo>
                  <a:pt x="3622" y="1521"/>
                  <a:pt x="3634" y="1558"/>
                  <a:pt x="3634" y="1558"/>
                </a:cubicBezTo>
                <a:cubicBezTo>
                  <a:pt x="3659" y="1483"/>
                  <a:pt x="3636" y="1560"/>
                  <a:pt x="3653" y="1394"/>
                </a:cubicBezTo>
                <a:cubicBezTo>
                  <a:pt x="3661" y="1313"/>
                  <a:pt x="3689" y="1166"/>
                  <a:pt x="3717" y="1092"/>
                </a:cubicBezTo>
                <a:cubicBezTo>
                  <a:pt x="3732" y="983"/>
                  <a:pt x="3735" y="872"/>
                  <a:pt x="3753" y="763"/>
                </a:cubicBezTo>
                <a:cubicBezTo>
                  <a:pt x="3778" y="787"/>
                  <a:pt x="3805" y="810"/>
                  <a:pt x="3817" y="845"/>
                </a:cubicBezTo>
                <a:cubicBezTo>
                  <a:pt x="3830" y="884"/>
                  <a:pt x="3835" y="917"/>
                  <a:pt x="3863" y="946"/>
                </a:cubicBezTo>
                <a:cubicBezTo>
                  <a:pt x="3881" y="1020"/>
                  <a:pt x="3902" y="1110"/>
                  <a:pt x="3945" y="1174"/>
                </a:cubicBezTo>
                <a:cubicBezTo>
                  <a:pt x="3948" y="1183"/>
                  <a:pt x="3950" y="1193"/>
                  <a:pt x="3954" y="1202"/>
                </a:cubicBezTo>
                <a:cubicBezTo>
                  <a:pt x="3959" y="1212"/>
                  <a:pt x="3973" y="1229"/>
                  <a:pt x="3973" y="1229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Text Box 56">
            <a:extLst>
              <a:ext uri="{FF2B5EF4-FFF2-40B4-BE49-F238E27FC236}">
                <a16:creationId xmlns:a16="http://schemas.microsoft.com/office/drawing/2014/main" id="{07B3FD23-D1F5-FFAC-8B58-AFFE25CE1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188" y="5832475"/>
            <a:ext cx="10747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Den </a:t>
            </a:r>
          </a:p>
        </p:txBody>
      </p:sp>
      <p:sp>
        <p:nvSpPr>
          <p:cNvPr id="20500" name="Oval 59">
            <a:extLst>
              <a:ext uri="{FF2B5EF4-FFF2-40B4-BE49-F238E27FC236}">
                <a16:creationId xmlns:a16="http://schemas.microsoft.com/office/drawing/2014/main" id="{883692F9-0682-A3E5-3FE8-8B0ABAE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0" y="2133600"/>
            <a:ext cx="290513" cy="23336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0E8A0-C865-5A24-4F0E-3FE5FF56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Where do we find lots of flying squirrels?</a:t>
            </a:r>
          </a:p>
        </p:txBody>
      </p:sp>
      <p:pic>
        <p:nvPicPr>
          <p:cNvPr id="21507" name="Picture 4" descr="Stand 963 D7">
            <a:extLst>
              <a:ext uri="{FF2B5EF4-FFF2-40B4-BE49-F238E27FC236}">
                <a16:creationId xmlns:a16="http://schemas.microsoft.com/office/drawing/2014/main" id="{77751B9E-12E7-D721-DA0B-D500D72F5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752600"/>
            <a:ext cx="405765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PA030025">
            <a:extLst>
              <a:ext uri="{FF2B5EF4-FFF2-40B4-BE49-F238E27FC236}">
                <a16:creationId xmlns:a16="http://schemas.microsoft.com/office/drawing/2014/main" id="{7AADFBE6-D34D-54DE-5C4D-66488D79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998788"/>
            <a:ext cx="3913187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TOCyelblkdot">
            <a:extLst>
              <a:ext uri="{FF2B5EF4-FFF2-40B4-BE49-F238E27FC236}">
                <a16:creationId xmlns:a16="http://schemas.microsoft.com/office/drawing/2014/main" id="{0BD5B5F7-4B1D-52E6-7994-866D01E0BF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0088" y="588963"/>
            <a:ext cx="1927225" cy="2584450"/>
          </a:xfrm>
        </p:spPr>
      </p:pic>
      <p:pic>
        <p:nvPicPr>
          <p:cNvPr id="4099" name="Picture 4" descr="flyertruffel">
            <a:extLst>
              <a:ext uri="{FF2B5EF4-FFF2-40B4-BE49-F238E27FC236}">
                <a16:creationId xmlns:a16="http://schemas.microsoft.com/office/drawing/2014/main" id="{928DEB92-6BE1-17BA-6CCB-77780A7FD7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7638" y="1041400"/>
            <a:ext cx="3071812" cy="2033588"/>
          </a:xfrm>
        </p:spPr>
      </p:pic>
      <p:pic>
        <p:nvPicPr>
          <p:cNvPr id="4100" name="Picture 12" descr="Truffle">
            <a:extLst>
              <a:ext uri="{FF2B5EF4-FFF2-40B4-BE49-F238E27FC236}">
                <a16:creationId xmlns:a16="http://schemas.microsoft.com/office/drawing/2014/main" id="{696C367C-E6F8-C512-C064-33DC4C21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898900"/>
            <a:ext cx="257016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 descr="C:\EFB backup\PhotoLibrary\Vegetation\Trees\Douglas-fir\OG D-fir near Corvallis OR3.JPG">
            <a:extLst>
              <a:ext uri="{FF2B5EF4-FFF2-40B4-BE49-F238E27FC236}">
                <a16:creationId xmlns:a16="http://schemas.microsoft.com/office/drawing/2014/main" id="{41AE4ECB-2E12-A42E-872F-B88676875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3943350"/>
            <a:ext cx="3201987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2" name="Straight Arrow Connector 13">
            <a:extLst>
              <a:ext uri="{FF2B5EF4-FFF2-40B4-BE49-F238E27FC236}">
                <a16:creationId xmlns:a16="http://schemas.microsoft.com/office/drawing/2014/main" id="{BD24324A-9B03-C0CC-F51E-34B98EEEE69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276600" y="2393950"/>
            <a:ext cx="3044825" cy="18288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3" name="Straight Arrow Connector 15">
            <a:extLst>
              <a:ext uri="{FF2B5EF4-FFF2-40B4-BE49-F238E27FC236}">
                <a16:creationId xmlns:a16="http://schemas.microsoft.com/office/drawing/2014/main" id="{9C5891B1-2B18-43A4-C6C2-A56A4DBA36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28975" y="2433638"/>
            <a:ext cx="2870200" cy="2106612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4" name="Straight Arrow Connector 21">
            <a:extLst>
              <a:ext uri="{FF2B5EF4-FFF2-40B4-BE49-F238E27FC236}">
                <a16:creationId xmlns:a16="http://schemas.microsoft.com/office/drawing/2014/main" id="{BC3AB158-FDDB-5334-A47B-46918CCD7B4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78138" y="5422900"/>
            <a:ext cx="3236912" cy="8509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5" name="Straight Arrow Connector 24">
            <a:extLst>
              <a:ext uri="{FF2B5EF4-FFF2-40B4-BE49-F238E27FC236}">
                <a16:creationId xmlns:a16="http://schemas.microsoft.com/office/drawing/2014/main" id="{1704D0E0-23A0-C1CA-603C-53B8A8A2E3E7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558926" y="3541712"/>
            <a:ext cx="1954212" cy="138113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6" name="Straight Arrow Connector 26">
            <a:extLst>
              <a:ext uri="{FF2B5EF4-FFF2-40B4-BE49-F238E27FC236}">
                <a16:creationId xmlns:a16="http://schemas.microsoft.com/office/drawing/2014/main" id="{B39717E9-C58F-C9CE-01DB-53935D47FEF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3355975" y="1765300"/>
            <a:ext cx="28067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7" name="TextBox 10">
            <a:extLst>
              <a:ext uri="{FF2B5EF4-FFF2-40B4-BE49-F238E27FC236}">
                <a16:creationId xmlns:a16="http://schemas.microsoft.com/office/drawing/2014/main" id="{91D73FC2-0408-FF71-D5C2-A931A4BB8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246063"/>
            <a:ext cx="3400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Pacific Northwest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6F0426-F6B9-2DCB-E692-F7E6E308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Where do we find few (if any) squirrels?</a:t>
            </a:r>
          </a:p>
        </p:txBody>
      </p:sp>
      <p:pic>
        <p:nvPicPr>
          <p:cNvPr id="22531" name="Picture 4" descr="Stand 903 G1 (2)">
            <a:extLst>
              <a:ext uri="{FF2B5EF4-FFF2-40B4-BE49-F238E27FC236}">
                <a16:creationId xmlns:a16="http://schemas.microsoft.com/office/drawing/2014/main" id="{73743B19-1174-96B3-CD5B-25B02FD7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562350"/>
            <a:ext cx="3859213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C:\Todd\PhD\PDE\Oly Stand Photos 2006\STD 301\Stand 301 G7.jpg (3).JPG">
            <a:extLst>
              <a:ext uri="{FF2B5EF4-FFF2-40B4-BE49-F238E27FC236}">
                <a16:creationId xmlns:a16="http://schemas.microsoft.com/office/drawing/2014/main" id="{F9D8CCD5-CFD7-2191-C931-E22BC2C5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785938"/>
            <a:ext cx="405447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6F4F8-3317-8C1C-C48F-0952B6942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about big trees, </a:t>
            </a:r>
            <a:br>
              <a:rPr lang="en-US" dirty="0"/>
            </a:br>
            <a:r>
              <a:rPr lang="en-US" dirty="0"/>
              <a:t>snags and CWD?</a:t>
            </a:r>
          </a:p>
        </p:txBody>
      </p:sp>
      <p:pic>
        <p:nvPicPr>
          <p:cNvPr id="23555" name="Picture 7" descr="C:\EFB backup\Unsorted Photos\Unsorted Photos 2\Sol_Duc_063004\Quinault rainforest old growth (21).JPG">
            <a:extLst>
              <a:ext uri="{FF2B5EF4-FFF2-40B4-BE49-F238E27FC236}">
                <a16:creationId xmlns:a16="http://schemas.microsoft.com/office/drawing/2014/main" id="{52E12EED-605C-3BF8-2BA8-93DFAFBA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4560888"/>
            <a:ext cx="41021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C:\Todd\unsorted photos 32\Cavity18.jpg">
            <a:extLst>
              <a:ext uri="{FF2B5EF4-FFF2-40B4-BE49-F238E27FC236}">
                <a16:creationId xmlns:a16="http://schemas.microsoft.com/office/drawing/2014/main" id="{0A1D240B-D43E-BCFB-ABE2-1D9D53F36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51622" r="10858" b="7375"/>
          <a:stretch>
            <a:fillRect/>
          </a:stretch>
        </p:blipFill>
        <p:spPr bwMode="auto">
          <a:xfrm>
            <a:off x="4183063" y="1593850"/>
            <a:ext cx="4094162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C:\EFB backup\Unsorted Photos\Unsorted Photos 2\Sol_Duc_063004\Quinault rainforest old growth (3).JPG">
            <a:extLst>
              <a:ext uri="{FF2B5EF4-FFF2-40B4-BE49-F238E27FC236}">
                <a16:creationId xmlns:a16="http://schemas.microsoft.com/office/drawing/2014/main" id="{5C4840F3-5B47-8E23-FAE2-1A07836EF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585913"/>
            <a:ext cx="3203575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EA22523D-C623-A62D-47B6-D71E2C46392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22263" y="10826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/>
              <a:t>Stay tuned for </a:t>
            </a:r>
          </a:p>
        </p:txBody>
      </p:sp>
      <p:grpSp>
        <p:nvGrpSpPr>
          <p:cNvPr id="24579" name="Group 111">
            <a:extLst>
              <a:ext uri="{FF2B5EF4-FFF2-40B4-BE49-F238E27FC236}">
                <a16:creationId xmlns:a16="http://schemas.microsoft.com/office/drawing/2014/main" id="{4A29CFF9-73BF-14BC-3E4D-F8093C7CF123}"/>
              </a:ext>
            </a:extLst>
          </p:cNvPr>
          <p:cNvGrpSpPr>
            <a:grpSpLocks/>
          </p:cNvGrpSpPr>
          <p:nvPr/>
        </p:nvGrpSpPr>
        <p:grpSpPr bwMode="auto">
          <a:xfrm>
            <a:off x="2198688" y="1120775"/>
            <a:ext cx="5991225" cy="6291263"/>
            <a:chOff x="5092700" y="3532188"/>
            <a:chExt cx="1341438" cy="1227137"/>
          </a:xfrm>
        </p:grpSpPr>
        <p:grpSp>
          <p:nvGrpSpPr>
            <p:cNvPr id="24581" name="Group 112">
              <a:extLst>
                <a:ext uri="{FF2B5EF4-FFF2-40B4-BE49-F238E27FC236}">
                  <a16:creationId xmlns:a16="http://schemas.microsoft.com/office/drawing/2014/main" id="{4FE58015-8F92-EB88-E7B6-113D49420C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700" y="3532188"/>
              <a:ext cx="1341438" cy="1227137"/>
              <a:chOff x="3254" y="2392"/>
              <a:chExt cx="845" cy="773"/>
            </a:xfrm>
          </p:grpSpPr>
          <p:grpSp>
            <p:nvGrpSpPr>
              <p:cNvPr id="24584" name="Group 59">
                <a:extLst>
                  <a:ext uri="{FF2B5EF4-FFF2-40B4-BE49-F238E27FC236}">
                    <a16:creationId xmlns:a16="http://schemas.microsoft.com/office/drawing/2014/main" id="{8F4A00F9-9344-067D-3F17-CA5C7EFFF0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4" y="2530"/>
                <a:ext cx="778" cy="635"/>
                <a:chOff x="3217" y="2436"/>
                <a:chExt cx="1219" cy="1076"/>
              </a:xfrm>
            </p:grpSpPr>
            <p:sp>
              <p:nvSpPr>
                <p:cNvPr id="24590" name="AutoShape 32">
                  <a:extLst>
                    <a:ext uri="{FF2B5EF4-FFF2-40B4-BE49-F238E27FC236}">
                      <a16:creationId xmlns:a16="http://schemas.microsoft.com/office/drawing/2014/main" id="{A37F0B5A-D70C-607B-F174-B8452566B7DB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217" y="2436"/>
                  <a:ext cx="1219" cy="10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1" name="Freeform 33">
                  <a:extLst>
                    <a:ext uri="{FF2B5EF4-FFF2-40B4-BE49-F238E27FC236}">
                      <a16:creationId xmlns:a16="http://schemas.microsoft.com/office/drawing/2014/main" id="{04D801CF-35EE-9838-712C-A251CDB7FD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498"/>
                  <a:ext cx="975" cy="242"/>
                </a:xfrm>
                <a:custGeom>
                  <a:avLst/>
                  <a:gdLst>
                    <a:gd name="T0" fmla="*/ 0 w 6747"/>
                    <a:gd name="T1" fmla="*/ 0 h 1680"/>
                    <a:gd name="T2" fmla="*/ 0 w 6747"/>
                    <a:gd name="T3" fmla="*/ 0 h 1680"/>
                    <a:gd name="T4" fmla="*/ 0 w 6747"/>
                    <a:gd name="T5" fmla="*/ 0 h 1680"/>
                    <a:gd name="T6" fmla="*/ 0 w 6747"/>
                    <a:gd name="T7" fmla="*/ 0 h 1680"/>
                    <a:gd name="T8" fmla="*/ 0 w 6747"/>
                    <a:gd name="T9" fmla="*/ 0 h 1680"/>
                    <a:gd name="T10" fmla="*/ 0 w 6747"/>
                    <a:gd name="T11" fmla="*/ 0 h 1680"/>
                    <a:gd name="T12" fmla="*/ 0 w 6747"/>
                    <a:gd name="T13" fmla="*/ 0 h 1680"/>
                    <a:gd name="T14" fmla="*/ 0 w 6747"/>
                    <a:gd name="T15" fmla="*/ 0 h 1680"/>
                    <a:gd name="T16" fmla="*/ 0 w 6747"/>
                    <a:gd name="T17" fmla="*/ 0 h 1680"/>
                    <a:gd name="T18" fmla="*/ 0 w 6747"/>
                    <a:gd name="T19" fmla="*/ 0 h 1680"/>
                    <a:gd name="T20" fmla="*/ 0 w 6747"/>
                    <a:gd name="T21" fmla="*/ 0 h 1680"/>
                    <a:gd name="T22" fmla="*/ 0 w 6747"/>
                    <a:gd name="T23" fmla="*/ 0 h 1680"/>
                    <a:gd name="T24" fmla="*/ 0 w 6747"/>
                    <a:gd name="T25" fmla="*/ 0 h 1680"/>
                    <a:gd name="T26" fmla="*/ 0 w 6747"/>
                    <a:gd name="T27" fmla="*/ 0 h 1680"/>
                    <a:gd name="T28" fmla="*/ 0 w 6747"/>
                    <a:gd name="T29" fmla="*/ 0 h 1680"/>
                    <a:gd name="T30" fmla="*/ 0 w 6747"/>
                    <a:gd name="T31" fmla="*/ 0 h 1680"/>
                    <a:gd name="T32" fmla="*/ 0 w 6747"/>
                    <a:gd name="T33" fmla="*/ 0 h 1680"/>
                    <a:gd name="T34" fmla="*/ 0 w 6747"/>
                    <a:gd name="T35" fmla="*/ 0 h 1680"/>
                    <a:gd name="T36" fmla="*/ 0 w 6747"/>
                    <a:gd name="T37" fmla="*/ 0 h 1680"/>
                    <a:gd name="T38" fmla="*/ 0 w 6747"/>
                    <a:gd name="T39" fmla="*/ 0 h 1680"/>
                    <a:gd name="T40" fmla="*/ 0 w 6747"/>
                    <a:gd name="T41" fmla="*/ 0 h 1680"/>
                    <a:gd name="T42" fmla="*/ 0 w 6747"/>
                    <a:gd name="T43" fmla="*/ 0 h 1680"/>
                    <a:gd name="T44" fmla="*/ 0 w 6747"/>
                    <a:gd name="T45" fmla="*/ 0 h 1680"/>
                    <a:gd name="T46" fmla="*/ 0 w 6747"/>
                    <a:gd name="T47" fmla="*/ 0 h 1680"/>
                    <a:gd name="T48" fmla="*/ 0 w 6747"/>
                    <a:gd name="T49" fmla="*/ 0 h 1680"/>
                    <a:gd name="T50" fmla="*/ 0 w 6747"/>
                    <a:gd name="T51" fmla="*/ 0 h 1680"/>
                    <a:gd name="T52" fmla="*/ 0 w 6747"/>
                    <a:gd name="T53" fmla="*/ 0 h 1680"/>
                    <a:gd name="T54" fmla="*/ 0 w 6747"/>
                    <a:gd name="T55" fmla="*/ 0 h 1680"/>
                    <a:gd name="T56" fmla="*/ 0 w 6747"/>
                    <a:gd name="T57" fmla="*/ 0 h 1680"/>
                    <a:gd name="T58" fmla="*/ 0 w 6747"/>
                    <a:gd name="T59" fmla="*/ 0 h 1680"/>
                    <a:gd name="T60" fmla="*/ 0 w 6747"/>
                    <a:gd name="T61" fmla="*/ 0 h 1680"/>
                    <a:gd name="T62" fmla="*/ 0 w 6747"/>
                    <a:gd name="T63" fmla="*/ 0 h 1680"/>
                    <a:gd name="T64" fmla="*/ 0 w 6747"/>
                    <a:gd name="T65" fmla="*/ 0 h 1680"/>
                    <a:gd name="T66" fmla="*/ 0 w 6747"/>
                    <a:gd name="T67" fmla="*/ 0 h 1680"/>
                    <a:gd name="T68" fmla="*/ 0 w 6747"/>
                    <a:gd name="T69" fmla="*/ 0 h 1680"/>
                    <a:gd name="T70" fmla="*/ 0 w 6747"/>
                    <a:gd name="T71" fmla="*/ 0 h 1680"/>
                    <a:gd name="T72" fmla="*/ 0 w 6747"/>
                    <a:gd name="T73" fmla="*/ 0 h 1680"/>
                    <a:gd name="T74" fmla="*/ 0 w 6747"/>
                    <a:gd name="T75" fmla="*/ 0 h 1680"/>
                    <a:gd name="T76" fmla="*/ 0 w 6747"/>
                    <a:gd name="T77" fmla="*/ 0 h 1680"/>
                    <a:gd name="T78" fmla="*/ 0 w 6747"/>
                    <a:gd name="T79" fmla="*/ 0 h 1680"/>
                    <a:gd name="T80" fmla="*/ 0 w 6747"/>
                    <a:gd name="T81" fmla="*/ 0 h 1680"/>
                    <a:gd name="T82" fmla="*/ 0 w 6747"/>
                    <a:gd name="T83" fmla="*/ 0 h 1680"/>
                    <a:gd name="T84" fmla="*/ 0 w 6747"/>
                    <a:gd name="T85" fmla="*/ 0 h 1680"/>
                    <a:gd name="T86" fmla="*/ 0 w 6747"/>
                    <a:gd name="T87" fmla="*/ 0 h 1680"/>
                    <a:gd name="T88" fmla="*/ 0 w 6747"/>
                    <a:gd name="T89" fmla="*/ 0 h 1680"/>
                    <a:gd name="T90" fmla="*/ 0 w 6747"/>
                    <a:gd name="T91" fmla="*/ 0 h 1680"/>
                    <a:gd name="T92" fmla="*/ 0 w 6747"/>
                    <a:gd name="T93" fmla="*/ 0 h 1680"/>
                    <a:gd name="T94" fmla="*/ 0 w 6747"/>
                    <a:gd name="T95" fmla="*/ 0 h 1680"/>
                    <a:gd name="T96" fmla="*/ 0 w 6747"/>
                    <a:gd name="T97" fmla="*/ 0 h 1680"/>
                    <a:gd name="T98" fmla="*/ 0 w 6747"/>
                    <a:gd name="T99" fmla="*/ 0 h 1680"/>
                    <a:gd name="T100" fmla="*/ 0 w 6747"/>
                    <a:gd name="T101" fmla="*/ 0 h 1680"/>
                    <a:gd name="T102" fmla="*/ 0 w 6747"/>
                    <a:gd name="T103" fmla="*/ 0 h 1680"/>
                    <a:gd name="T104" fmla="*/ 0 w 6747"/>
                    <a:gd name="T105" fmla="*/ 0 h 1680"/>
                    <a:gd name="T106" fmla="*/ 0 w 6747"/>
                    <a:gd name="T107" fmla="*/ 0 h 1680"/>
                    <a:gd name="T108" fmla="*/ 0 w 6747"/>
                    <a:gd name="T109" fmla="*/ 0 h 1680"/>
                    <a:gd name="T110" fmla="*/ 0 w 6747"/>
                    <a:gd name="T111" fmla="*/ 0 h 1680"/>
                    <a:gd name="T112" fmla="*/ 0 w 6747"/>
                    <a:gd name="T113" fmla="*/ 0 h 1680"/>
                    <a:gd name="T114" fmla="*/ 0 w 6747"/>
                    <a:gd name="T115" fmla="*/ 0 h 1680"/>
                    <a:gd name="T116" fmla="*/ 0 w 6747"/>
                    <a:gd name="T117" fmla="*/ 0 h 1680"/>
                    <a:gd name="T118" fmla="*/ 0 w 6747"/>
                    <a:gd name="T119" fmla="*/ 0 h 1680"/>
                    <a:gd name="T120" fmla="*/ 0 w 6747"/>
                    <a:gd name="T121" fmla="*/ 0 h 168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747"/>
                    <a:gd name="T184" fmla="*/ 0 h 1680"/>
                    <a:gd name="T185" fmla="*/ 6747 w 6747"/>
                    <a:gd name="T186" fmla="*/ 1680 h 168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747" h="1680">
                      <a:moveTo>
                        <a:pt x="0" y="381"/>
                      </a:moveTo>
                      <a:lnTo>
                        <a:pt x="204" y="472"/>
                      </a:lnTo>
                      <a:lnTo>
                        <a:pt x="414" y="558"/>
                      </a:lnTo>
                      <a:lnTo>
                        <a:pt x="658" y="651"/>
                      </a:lnTo>
                      <a:lnTo>
                        <a:pt x="829" y="714"/>
                      </a:lnTo>
                      <a:lnTo>
                        <a:pt x="946" y="757"/>
                      </a:lnTo>
                      <a:lnTo>
                        <a:pt x="1064" y="790"/>
                      </a:lnTo>
                      <a:lnTo>
                        <a:pt x="1239" y="821"/>
                      </a:lnTo>
                      <a:lnTo>
                        <a:pt x="1378" y="832"/>
                      </a:lnTo>
                      <a:lnTo>
                        <a:pt x="1475" y="826"/>
                      </a:lnTo>
                      <a:lnTo>
                        <a:pt x="1571" y="818"/>
                      </a:lnTo>
                      <a:lnTo>
                        <a:pt x="1713" y="821"/>
                      </a:lnTo>
                      <a:lnTo>
                        <a:pt x="1917" y="827"/>
                      </a:lnTo>
                      <a:lnTo>
                        <a:pt x="2054" y="833"/>
                      </a:lnTo>
                      <a:lnTo>
                        <a:pt x="2182" y="868"/>
                      </a:lnTo>
                      <a:lnTo>
                        <a:pt x="2359" y="965"/>
                      </a:lnTo>
                      <a:lnTo>
                        <a:pt x="2505" y="1071"/>
                      </a:lnTo>
                      <a:lnTo>
                        <a:pt x="2662" y="1203"/>
                      </a:lnTo>
                      <a:lnTo>
                        <a:pt x="2786" y="1292"/>
                      </a:lnTo>
                      <a:lnTo>
                        <a:pt x="2899" y="1386"/>
                      </a:lnTo>
                      <a:lnTo>
                        <a:pt x="2953" y="1457"/>
                      </a:lnTo>
                      <a:lnTo>
                        <a:pt x="2990" y="1521"/>
                      </a:lnTo>
                      <a:lnTo>
                        <a:pt x="3030" y="1577"/>
                      </a:lnTo>
                      <a:lnTo>
                        <a:pt x="3096" y="1625"/>
                      </a:lnTo>
                      <a:lnTo>
                        <a:pt x="3189" y="1659"/>
                      </a:lnTo>
                      <a:lnTo>
                        <a:pt x="3294" y="1663"/>
                      </a:lnTo>
                      <a:lnTo>
                        <a:pt x="3390" y="1680"/>
                      </a:lnTo>
                      <a:lnTo>
                        <a:pt x="3480" y="1663"/>
                      </a:lnTo>
                      <a:lnTo>
                        <a:pt x="3623" y="1574"/>
                      </a:lnTo>
                      <a:lnTo>
                        <a:pt x="3703" y="1455"/>
                      </a:lnTo>
                      <a:lnTo>
                        <a:pt x="3727" y="1346"/>
                      </a:lnTo>
                      <a:lnTo>
                        <a:pt x="3744" y="1286"/>
                      </a:lnTo>
                      <a:lnTo>
                        <a:pt x="3783" y="1220"/>
                      </a:lnTo>
                      <a:lnTo>
                        <a:pt x="3888" y="1090"/>
                      </a:lnTo>
                      <a:lnTo>
                        <a:pt x="4006" y="989"/>
                      </a:lnTo>
                      <a:lnTo>
                        <a:pt x="4087" y="931"/>
                      </a:lnTo>
                      <a:lnTo>
                        <a:pt x="4152" y="908"/>
                      </a:lnTo>
                      <a:lnTo>
                        <a:pt x="4222" y="897"/>
                      </a:lnTo>
                      <a:lnTo>
                        <a:pt x="4322" y="887"/>
                      </a:lnTo>
                      <a:lnTo>
                        <a:pt x="4507" y="864"/>
                      </a:lnTo>
                      <a:lnTo>
                        <a:pt x="4635" y="867"/>
                      </a:lnTo>
                      <a:lnTo>
                        <a:pt x="4764" y="879"/>
                      </a:lnTo>
                      <a:lnTo>
                        <a:pt x="4954" y="887"/>
                      </a:lnTo>
                      <a:lnTo>
                        <a:pt x="5196" y="884"/>
                      </a:lnTo>
                      <a:lnTo>
                        <a:pt x="5363" y="878"/>
                      </a:lnTo>
                      <a:lnTo>
                        <a:pt x="5529" y="877"/>
                      </a:lnTo>
                      <a:lnTo>
                        <a:pt x="5773" y="887"/>
                      </a:lnTo>
                      <a:lnTo>
                        <a:pt x="5873" y="895"/>
                      </a:lnTo>
                      <a:lnTo>
                        <a:pt x="5942" y="909"/>
                      </a:lnTo>
                      <a:lnTo>
                        <a:pt x="6011" y="919"/>
                      </a:lnTo>
                      <a:lnTo>
                        <a:pt x="6114" y="922"/>
                      </a:lnTo>
                      <a:lnTo>
                        <a:pt x="6326" y="909"/>
                      </a:lnTo>
                      <a:lnTo>
                        <a:pt x="6535" y="854"/>
                      </a:lnTo>
                      <a:lnTo>
                        <a:pt x="6683" y="814"/>
                      </a:lnTo>
                      <a:lnTo>
                        <a:pt x="6730" y="790"/>
                      </a:lnTo>
                      <a:lnTo>
                        <a:pt x="6747" y="753"/>
                      </a:lnTo>
                      <a:lnTo>
                        <a:pt x="6725" y="721"/>
                      </a:lnTo>
                      <a:lnTo>
                        <a:pt x="6677" y="714"/>
                      </a:lnTo>
                      <a:lnTo>
                        <a:pt x="6535" y="720"/>
                      </a:lnTo>
                      <a:lnTo>
                        <a:pt x="6371" y="721"/>
                      </a:lnTo>
                      <a:lnTo>
                        <a:pt x="6257" y="737"/>
                      </a:lnTo>
                      <a:lnTo>
                        <a:pt x="6145" y="752"/>
                      </a:lnTo>
                      <a:lnTo>
                        <a:pt x="5982" y="753"/>
                      </a:lnTo>
                      <a:lnTo>
                        <a:pt x="5816" y="737"/>
                      </a:lnTo>
                      <a:lnTo>
                        <a:pt x="5704" y="716"/>
                      </a:lnTo>
                      <a:lnTo>
                        <a:pt x="5591" y="687"/>
                      </a:lnTo>
                      <a:lnTo>
                        <a:pt x="5428" y="651"/>
                      </a:lnTo>
                      <a:lnTo>
                        <a:pt x="5248" y="610"/>
                      </a:lnTo>
                      <a:lnTo>
                        <a:pt x="5125" y="577"/>
                      </a:lnTo>
                      <a:lnTo>
                        <a:pt x="5003" y="547"/>
                      </a:lnTo>
                      <a:lnTo>
                        <a:pt x="4824" y="517"/>
                      </a:lnTo>
                      <a:lnTo>
                        <a:pt x="4675" y="501"/>
                      </a:lnTo>
                      <a:lnTo>
                        <a:pt x="4573" y="499"/>
                      </a:lnTo>
                      <a:lnTo>
                        <a:pt x="4470" y="497"/>
                      </a:lnTo>
                      <a:lnTo>
                        <a:pt x="4322" y="483"/>
                      </a:lnTo>
                      <a:lnTo>
                        <a:pt x="4214" y="476"/>
                      </a:lnTo>
                      <a:lnTo>
                        <a:pt x="4136" y="480"/>
                      </a:lnTo>
                      <a:lnTo>
                        <a:pt x="4065" y="467"/>
                      </a:lnTo>
                      <a:lnTo>
                        <a:pt x="3980" y="414"/>
                      </a:lnTo>
                      <a:lnTo>
                        <a:pt x="3923" y="342"/>
                      </a:lnTo>
                      <a:lnTo>
                        <a:pt x="3898" y="264"/>
                      </a:lnTo>
                      <a:lnTo>
                        <a:pt x="3876" y="187"/>
                      </a:lnTo>
                      <a:lnTo>
                        <a:pt x="3821" y="111"/>
                      </a:lnTo>
                      <a:lnTo>
                        <a:pt x="3723" y="55"/>
                      </a:lnTo>
                      <a:lnTo>
                        <a:pt x="3610" y="45"/>
                      </a:lnTo>
                      <a:lnTo>
                        <a:pt x="3416" y="24"/>
                      </a:lnTo>
                      <a:lnTo>
                        <a:pt x="3281" y="26"/>
                      </a:lnTo>
                      <a:lnTo>
                        <a:pt x="3147" y="37"/>
                      </a:lnTo>
                      <a:lnTo>
                        <a:pt x="2952" y="45"/>
                      </a:lnTo>
                      <a:lnTo>
                        <a:pt x="2842" y="30"/>
                      </a:lnTo>
                      <a:lnTo>
                        <a:pt x="2760" y="6"/>
                      </a:lnTo>
                      <a:lnTo>
                        <a:pt x="2686" y="0"/>
                      </a:lnTo>
                      <a:lnTo>
                        <a:pt x="2608" y="45"/>
                      </a:lnTo>
                      <a:lnTo>
                        <a:pt x="2576" y="113"/>
                      </a:lnTo>
                      <a:lnTo>
                        <a:pt x="2556" y="211"/>
                      </a:lnTo>
                      <a:lnTo>
                        <a:pt x="2516" y="278"/>
                      </a:lnTo>
                      <a:lnTo>
                        <a:pt x="2478" y="348"/>
                      </a:lnTo>
                      <a:lnTo>
                        <a:pt x="2466" y="406"/>
                      </a:lnTo>
                      <a:lnTo>
                        <a:pt x="2451" y="449"/>
                      </a:lnTo>
                      <a:lnTo>
                        <a:pt x="2399" y="449"/>
                      </a:lnTo>
                      <a:lnTo>
                        <a:pt x="2288" y="443"/>
                      </a:lnTo>
                      <a:lnTo>
                        <a:pt x="2212" y="434"/>
                      </a:lnTo>
                      <a:lnTo>
                        <a:pt x="2135" y="433"/>
                      </a:lnTo>
                      <a:lnTo>
                        <a:pt x="2029" y="449"/>
                      </a:lnTo>
                      <a:lnTo>
                        <a:pt x="1950" y="482"/>
                      </a:lnTo>
                      <a:lnTo>
                        <a:pt x="1871" y="517"/>
                      </a:lnTo>
                      <a:lnTo>
                        <a:pt x="1778" y="529"/>
                      </a:lnTo>
                      <a:lnTo>
                        <a:pt x="1713" y="525"/>
                      </a:lnTo>
                      <a:lnTo>
                        <a:pt x="1649" y="518"/>
                      </a:lnTo>
                      <a:lnTo>
                        <a:pt x="1555" y="517"/>
                      </a:lnTo>
                      <a:lnTo>
                        <a:pt x="1429" y="525"/>
                      </a:lnTo>
                      <a:lnTo>
                        <a:pt x="1343" y="539"/>
                      </a:lnTo>
                      <a:lnTo>
                        <a:pt x="1257" y="548"/>
                      </a:lnTo>
                      <a:lnTo>
                        <a:pt x="1133" y="551"/>
                      </a:lnTo>
                      <a:lnTo>
                        <a:pt x="658" y="483"/>
                      </a:lnTo>
                      <a:lnTo>
                        <a:pt x="547" y="447"/>
                      </a:lnTo>
                      <a:lnTo>
                        <a:pt x="474" y="414"/>
                      </a:lnTo>
                      <a:lnTo>
                        <a:pt x="400" y="381"/>
                      </a:lnTo>
                      <a:lnTo>
                        <a:pt x="290" y="348"/>
                      </a:lnTo>
                      <a:lnTo>
                        <a:pt x="118" y="319"/>
                      </a:lnTo>
                      <a:lnTo>
                        <a:pt x="0" y="313"/>
                      </a:lnTo>
                      <a:lnTo>
                        <a:pt x="0" y="3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2" name="Freeform 34">
                  <a:extLst>
                    <a:ext uri="{FF2B5EF4-FFF2-40B4-BE49-F238E27FC236}">
                      <a16:creationId xmlns:a16="http://schemas.microsoft.com/office/drawing/2014/main" id="{7E3E1765-EC2E-E97B-AB5E-9EBD21F068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2" y="2683"/>
                  <a:ext cx="24" cy="40"/>
                </a:xfrm>
                <a:custGeom>
                  <a:avLst/>
                  <a:gdLst>
                    <a:gd name="T0" fmla="*/ 0 w 171"/>
                    <a:gd name="T1" fmla="*/ 0 h 278"/>
                    <a:gd name="T2" fmla="*/ 0 w 171"/>
                    <a:gd name="T3" fmla="*/ 0 h 278"/>
                    <a:gd name="T4" fmla="*/ 0 w 171"/>
                    <a:gd name="T5" fmla="*/ 0 h 278"/>
                    <a:gd name="T6" fmla="*/ 0 w 171"/>
                    <a:gd name="T7" fmla="*/ 0 h 278"/>
                    <a:gd name="T8" fmla="*/ 0 w 171"/>
                    <a:gd name="T9" fmla="*/ 0 h 278"/>
                    <a:gd name="T10" fmla="*/ 0 w 171"/>
                    <a:gd name="T11" fmla="*/ 0 h 278"/>
                    <a:gd name="T12" fmla="*/ 0 w 171"/>
                    <a:gd name="T13" fmla="*/ 0 h 278"/>
                    <a:gd name="T14" fmla="*/ 0 w 171"/>
                    <a:gd name="T15" fmla="*/ 0 h 278"/>
                    <a:gd name="T16" fmla="*/ 0 w 171"/>
                    <a:gd name="T17" fmla="*/ 0 h 278"/>
                    <a:gd name="T18" fmla="*/ 0 w 171"/>
                    <a:gd name="T19" fmla="*/ 0 h 278"/>
                    <a:gd name="T20" fmla="*/ 0 w 171"/>
                    <a:gd name="T21" fmla="*/ 0 h 278"/>
                    <a:gd name="T22" fmla="*/ 0 w 171"/>
                    <a:gd name="T23" fmla="*/ 0 h 278"/>
                    <a:gd name="T24" fmla="*/ 0 w 171"/>
                    <a:gd name="T25" fmla="*/ 0 h 278"/>
                    <a:gd name="T26" fmla="*/ 0 w 171"/>
                    <a:gd name="T27" fmla="*/ 0 h 278"/>
                    <a:gd name="T28" fmla="*/ 0 w 171"/>
                    <a:gd name="T29" fmla="*/ 0 h 278"/>
                    <a:gd name="T30" fmla="*/ 0 w 171"/>
                    <a:gd name="T31" fmla="*/ 0 h 278"/>
                    <a:gd name="T32" fmla="*/ 0 w 171"/>
                    <a:gd name="T33" fmla="*/ 0 h 2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1"/>
                    <a:gd name="T52" fmla="*/ 0 h 278"/>
                    <a:gd name="T53" fmla="*/ 171 w 171"/>
                    <a:gd name="T54" fmla="*/ 278 h 2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1" h="278">
                      <a:moveTo>
                        <a:pt x="64" y="52"/>
                      </a:moveTo>
                      <a:lnTo>
                        <a:pt x="50" y="81"/>
                      </a:lnTo>
                      <a:lnTo>
                        <a:pt x="24" y="166"/>
                      </a:lnTo>
                      <a:lnTo>
                        <a:pt x="0" y="227"/>
                      </a:lnTo>
                      <a:lnTo>
                        <a:pt x="14" y="278"/>
                      </a:lnTo>
                      <a:lnTo>
                        <a:pt x="24" y="260"/>
                      </a:lnTo>
                      <a:lnTo>
                        <a:pt x="48" y="249"/>
                      </a:lnTo>
                      <a:lnTo>
                        <a:pt x="95" y="234"/>
                      </a:lnTo>
                      <a:lnTo>
                        <a:pt x="133" y="269"/>
                      </a:lnTo>
                      <a:lnTo>
                        <a:pt x="161" y="278"/>
                      </a:lnTo>
                      <a:lnTo>
                        <a:pt x="171" y="256"/>
                      </a:lnTo>
                      <a:lnTo>
                        <a:pt x="163" y="202"/>
                      </a:lnTo>
                      <a:lnTo>
                        <a:pt x="138" y="127"/>
                      </a:lnTo>
                      <a:lnTo>
                        <a:pt x="115" y="60"/>
                      </a:lnTo>
                      <a:lnTo>
                        <a:pt x="101" y="23"/>
                      </a:lnTo>
                      <a:lnTo>
                        <a:pt x="79" y="0"/>
                      </a:lnTo>
                      <a:lnTo>
                        <a:pt x="6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3" name="Freeform 35">
                  <a:extLst>
                    <a:ext uri="{FF2B5EF4-FFF2-40B4-BE49-F238E27FC236}">
                      <a16:creationId xmlns:a16="http://schemas.microsoft.com/office/drawing/2014/main" id="{310410CC-E241-2711-D7C4-F9A40DAC72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5" y="2719"/>
                  <a:ext cx="38" cy="9"/>
                </a:xfrm>
                <a:custGeom>
                  <a:avLst/>
                  <a:gdLst>
                    <a:gd name="T0" fmla="*/ 0 w 267"/>
                    <a:gd name="T1" fmla="*/ 0 h 62"/>
                    <a:gd name="T2" fmla="*/ 0 w 267"/>
                    <a:gd name="T3" fmla="*/ 0 h 62"/>
                    <a:gd name="T4" fmla="*/ 0 w 267"/>
                    <a:gd name="T5" fmla="*/ 0 h 62"/>
                    <a:gd name="T6" fmla="*/ 0 w 267"/>
                    <a:gd name="T7" fmla="*/ 0 h 62"/>
                    <a:gd name="T8" fmla="*/ 0 w 267"/>
                    <a:gd name="T9" fmla="*/ 0 h 62"/>
                    <a:gd name="T10" fmla="*/ 0 w 267"/>
                    <a:gd name="T11" fmla="*/ 0 h 62"/>
                    <a:gd name="T12" fmla="*/ 0 w 267"/>
                    <a:gd name="T13" fmla="*/ 0 h 62"/>
                    <a:gd name="T14" fmla="*/ 0 w 267"/>
                    <a:gd name="T15" fmla="*/ 0 h 62"/>
                    <a:gd name="T16" fmla="*/ 0 w 267"/>
                    <a:gd name="T17" fmla="*/ 0 h 62"/>
                    <a:gd name="T18" fmla="*/ 0 w 267"/>
                    <a:gd name="T19" fmla="*/ 0 h 62"/>
                    <a:gd name="T20" fmla="*/ 0 w 267"/>
                    <a:gd name="T21" fmla="*/ 0 h 6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7"/>
                    <a:gd name="T34" fmla="*/ 0 h 62"/>
                    <a:gd name="T35" fmla="*/ 267 w 267"/>
                    <a:gd name="T36" fmla="*/ 62 h 6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7" h="62">
                      <a:moveTo>
                        <a:pt x="131" y="0"/>
                      </a:moveTo>
                      <a:lnTo>
                        <a:pt x="96" y="23"/>
                      </a:lnTo>
                      <a:lnTo>
                        <a:pt x="68" y="49"/>
                      </a:lnTo>
                      <a:lnTo>
                        <a:pt x="39" y="62"/>
                      </a:lnTo>
                      <a:lnTo>
                        <a:pt x="0" y="47"/>
                      </a:lnTo>
                      <a:lnTo>
                        <a:pt x="68" y="59"/>
                      </a:lnTo>
                      <a:lnTo>
                        <a:pt x="134" y="61"/>
                      </a:lnTo>
                      <a:lnTo>
                        <a:pt x="267" y="47"/>
                      </a:lnTo>
                      <a:lnTo>
                        <a:pt x="242" y="46"/>
                      </a:lnTo>
                      <a:lnTo>
                        <a:pt x="219" y="50"/>
                      </a:lnTo>
                      <a:lnTo>
                        <a:pt x="13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4" name="Freeform 36">
                  <a:extLst>
                    <a:ext uri="{FF2B5EF4-FFF2-40B4-BE49-F238E27FC236}">
                      <a16:creationId xmlns:a16="http://schemas.microsoft.com/office/drawing/2014/main" id="{D69E394E-E576-EFDA-9E49-BDA9B563CB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" y="2719"/>
                  <a:ext cx="11" cy="7"/>
                </a:xfrm>
                <a:custGeom>
                  <a:avLst/>
                  <a:gdLst>
                    <a:gd name="T0" fmla="*/ 0 w 82"/>
                    <a:gd name="T1" fmla="*/ 0 h 52"/>
                    <a:gd name="T2" fmla="*/ 0 w 82"/>
                    <a:gd name="T3" fmla="*/ 0 h 52"/>
                    <a:gd name="T4" fmla="*/ 0 w 82"/>
                    <a:gd name="T5" fmla="*/ 0 h 52"/>
                    <a:gd name="T6" fmla="*/ 0 60000 65536"/>
                    <a:gd name="T7" fmla="*/ 0 60000 65536"/>
                    <a:gd name="T8" fmla="*/ 0 60000 65536"/>
                    <a:gd name="T9" fmla="*/ 0 w 82"/>
                    <a:gd name="T10" fmla="*/ 0 h 52"/>
                    <a:gd name="T11" fmla="*/ 82 w 82"/>
                    <a:gd name="T12" fmla="*/ 52 h 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2" h="52">
                      <a:moveTo>
                        <a:pt x="82" y="52"/>
                      </a:moveTo>
                      <a:lnTo>
                        <a:pt x="39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5" name="Freeform 37">
                  <a:extLst>
                    <a:ext uri="{FF2B5EF4-FFF2-40B4-BE49-F238E27FC236}">
                      <a16:creationId xmlns:a16="http://schemas.microsoft.com/office/drawing/2014/main" id="{621EDF32-322E-4309-36ED-B58E955610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2543"/>
                  <a:ext cx="288" cy="576"/>
                </a:xfrm>
                <a:custGeom>
                  <a:avLst/>
                  <a:gdLst>
                    <a:gd name="T0" fmla="*/ 0 w 1987"/>
                    <a:gd name="T1" fmla="*/ 0 h 3983"/>
                    <a:gd name="T2" fmla="*/ 0 w 1987"/>
                    <a:gd name="T3" fmla="*/ 0 h 3983"/>
                    <a:gd name="T4" fmla="*/ 0 w 1987"/>
                    <a:gd name="T5" fmla="*/ 0 h 3983"/>
                    <a:gd name="T6" fmla="*/ 0 w 1987"/>
                    <a:gd name="T7" fmla="*/ 0 h 3983"/>
                    <a:gd name="T8" fmla="*/ 0 w 1987"/>
                    <a:gd name="T9" fmla="*/ 0 h 3983"/>
                    <a:gd name="T10" fmla="*/ 0 w 1987"/>
                    <a:gd name="T11" fmla="*/ 0 h 3983"/>
                    <a:gd name="T12" fmla="*/ 0 w 1987"/>
                    <a:gd name="T13" fmla="*/ 0 h 3983"/>
                    <a:gd name="T14" fmla="*/ 0 w 1987"/>
                    <a:gd name="T15" fmla="*/ 0 h 3983"/>
                    <a:gd name="T16" fmla="*/ 0 w 1987"/>
                    <a:gd name="T17" fmla="*/ 0 h 3983"/>
                    <a:gd name="T18" fmla="*/ 0 w 1987"/>
                    <a:gd name="T19" fmla="*/ 0 h 3983"/>
                    <a:gd name="T20" fmla="*/ 0 w 1987"/>
                    <a:gd name="T21" fmla="*/ 0 h 3983"/>
                    <a:gd name="T22" fmla="*/ 0 w 1987"/>
                    <a:gd name="T23" fmla="*/ 0 h 3983"/>
                    <a:gd name="T24" fmla="*/ 0 w 1987"/>
                    <a:gd name="T25" fmla="*/ 0 h 3983"/>
                    <a:gd name="T26" fmla="*/ 0 w 1987"/>
                    <a:gd name="T27" fmla="*/ 0 h 3983"/>
                    <a:gd name="T28" fmla="*/ 0 w 1987"/>
                    <a:gd name="T29" fmla="*/ 0 h 3983"/>
                    <a:gd name="T30" fmla="*/ 0 w 1987"/>
                    <a:gd name="T31" fmla="*/ 0 h 3983"/>
                    <a:gd name="T32" fmla="*/ 0 w 1987"/>
                    <a:gd name="T33" fmla="*/ 0 h 3983"/>
                    <a:gd name="T34" fmla="*/ 0 w 1987"/>
                    <a:gd name="T35" fmla="*/ 0 h 3983"/>
                    <a:gd name="T36" fmla="*/ 0 w 1987"/>
                    <a:gd name="T37" fmla="*/ 0 h 3983"/>
                    <a:gd name="T38" fmla="*/ 0 w 1987"/>
                    <a:gd name="T39" fmla="*/ 0 h 3983"/>
                    <a:gd name="T40" fmla="*/ 0 w 1987"/>
                    <a:gd name="T41" fmla="*/ 0 h 3983"/>
                    <a:gd name="T42" fmla="*/ 0 w 1987"/>
                    <a:gd name="T43" fmla="*/ 0 h 3983"/>
                    <a:gd name="T44" fmla="*/ 0 w 1987"/>
                    <a:gd name="T45" fmla="*/ 0 h 3983"/>
                    <a:gd name="T46" fmla="*/ 0 w 1987"/>
                    <a:gd name="T47" fmla="*/ 0 h 3983"/>
                    <a:gd name="T48" fmla="*/ 0 w 1987"/>
                    <a:gd name="T49" fmla="*/ 0 h 3983"/>
                    <a:gd name="T50" fmla="*/ 0 w 1987"/>
                    <a:gd name="T51" fmla="*/ 0 h 3983"/>
                    <a:gd name="T52" fmla="*/ 0 w 1987"/>
                    <a:gd name="T53" fmla="*/ 0 h 3983"/>
                    <a:gd name="T54" fmla="*/ 0 w 1987"/>
                    <a:gd name="T55" fmla="*/ 0 h 3983"/>
                    <a:gd name="T56" fmla="*/ 0 w 1987"/>
                    <a:gd name="T57" fmla="*/ 0 h 3983"/>
                    <a:gd name="T58" fmla="*/ 0 w 1987"/>
                    <a:gd name="T59" fmla="*/ 0 h 3983"/>
                    <a:gd name="T60" fmla="*/ 0 w 1987"/>
                    <a:gd name="T61" fmla="*/ 0 h 3983"/>
                    <a:gd name="T62" fmla="*/ 0 w 1987"/>
                    <a:gd name="T63" fmla="*/ 0 h 3983"/>
                    <a:gd name="T64" fmla="*/ 0 w 1987"/>
                    <a:gd name="T65" fmla="*/ 0 h 3983"/>
                    <a:gd name="T66" fmla="*/ 0 w 1987"/>
                    <a:gd name="T67" fmla="*/ 0 h 3983"/>
                    <a:gd name="T68" fmla="*/ 0 w 1987"/>
                    <a:gd name="T69" fmla="*/ 0 h 3983"/>
                    <a:gd name="T70" fmla="*/ 0 w 1987"/>
                    <a:gd name="T71" fmla="*/ 0 h 3983"/>
                    <a:gd name="T72" fmla="*/ 0 w 1987"/>
                    <a:gd name="T73" fmla="*/ 0 h 3983"/>
                    <a:gd name="T74" fmla="*/ 0 w 1987"/>
                    <a:gd name="T75" fmla="*/ 0 h 3983"/>
                    <a:gd name="T76" fmla="*/ 0 w 1987"/>
                    <a:gd name="T77" fmla="*/ 0 h 3983"/>
                    <a:gd name="T78" fmla="*/ 0 w 1987"/>
                    <a:gd name="T79" fmla="*/ 0 h 3983"/>
                    <a:gd name="T80" fmla="*/ 0 w 1987"/>
                    <a:gd name="T81" fmla="*/ 0 h 3983"/>
                    <a:gd name="T82" fmla="*/ 0 w 1987"/>
                    <a:gd name="T83" fmla="*/ 0 h 398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987"/>
                    <a:gd name="T127" fmla="*/ 0 h 3983"/>
                    <a:gd name="T128" fmla="*/ 1987 w 1987"/>
                    <a:gd name="T129" fmla="*/ 3983 h 398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987" h="3983">
                      <a:moveTo>
                        <a:pt x="1440" y="3983"/>
                      </a:moveTo>
                      <a:lnTo>
                        <a:pt x="1445" y="3942"/>
                      </a:lnTo>
                      <a:lnTo>
                        <a:pt x="1465" y="3839"/>
                      </a:lnTo>
                      <a:lnTo>
                        <a:pt x="1505" y="3705"/>
                      </a:lnTo>
                      <a:lnTo>
                        <a:pt x="1571" y="3576"/>
                      </a:lnTo>
                      <a:lnTo>
                        <a:pt x="1633" y="3499"/>
                      </a:lnTo>
                      <a:lnTo>
                        <a:pt x="1689" y="3460"/>
                      </a:lnTo>
                      <a:lnTo>
                        <a:pt x="1751" y="3430"/>
                      </a:lnTo>
                      <a:lnTo>
                        <a:pt x="1835" y="3373"/>
                      </a:lnTo>
                      <a:lnTo>
                        <a:pt x="1873" y="3328"/>
                      </a:lnTo>
                      <a:lnTo>
                        <a:pt x="1900" y="3268"/>
                      </a:lnTo>
                      <a:lnTo>
                        <a:pt x="1929" y="3126"/>
                      </a:lnTo>
                      <a:lnTo>
                        <a:pt x="1941" y="2985"/>
                      </a:lnTo>
                      <a:lnTo>
                        <a:pt x="1956" y="2879"/>
                      </a:lnTo>
                      <a:lnTo>
                        <a:pt x="1987" y="2713"/>
                      </a:lnTo>
                      <a:lnTo>
                        <a:pt x="1987" y="2571"/>
                      </a:lnTo>
                      <a:lnTo>
                        <a:pt x="1964" y="2422"/>
                      </a:lnTo>
                      <a:lnTo>
                        <a:pt x="1928" y="2238"/>
                      </a:lnTo>
                      <a:lnTo>
                        <a:pt x="1897" y="2071"/>
                      </a:lnTo>
                      <a:lnTo>
                        <a:pt x="1844" y="1880"/>
                      </a:lnTo>
                      <a:lnTo>
                        <a:pt x="1802" y="1783"/>
                      </a:lnTo>
                      <a:lnTo>
                        <a:pt x="1747" y="1690"/>
                      </a:lnTo>
                      <a:lnTo>
                        <a:pt x="1677" y="1603"/>
                      </a:lnTo>
                      <a:lnTo>
                        <a:pt x="1586" y="1526"/>
                      </a:lnTo>
                      <a:lnTo>
                        <a:pt x="1520" y="1468"/>
                      </a:lnTo>
                      <a:lnTo>
                        <a:pt x="1478" y="1408"/>
                      </a:lnTo>
                      <a:lnTo>
                        <a:pt x="1429" y="1281"/>
                      </a:lnTo>
                      <a:lnTo>
                        <a:pt x="1383" y="1148"/>
                      </a:lnTo>
                      <a:lnTo>
                        <a:pt x="1342" y="1081"/>
                      </a:lnTo>
                      <a:lnTo>
                        <a:pt x="1283" y="1014"/>
                      </a:lnTo>
                      <a:lnTo>
                        <a:pt x="1177" y="923"/>
                      </a:lnTo>
                      <a:lnTo>
                        <a:pt x="1100" y="870"/>
                      </a:lnTo>
                      <a:lnTo>
                        <a:pt x="1023" y="820"/>
                      </a:lnTo>
                      <a:lnTo>
                        <a:pt x="913" y="744"/>
                      </a:lnTo>
                      <a:lnTo>
                        <a:pt x="742" y="630"/>
                      </a:lnTo>
                      <a:lnTo>
                        <a:pt x="620" y="562"/>
                      </a:lnTo>
                      <a:lnTo>
                        <a:pt x="506" y="482"/>
                      </a:lnTo>
                      <a:lnTo>
                        <a:pt x="359" y="339"/>
                      </a:lnTo>
                      <a:lnTo>
                        <a:pt x="300" y="250"/>
                      </a:lnTo>
                      <a:lnTo>
                        <a:pt x="270" y="169"/>
                      </a:lnTo>
                      <a:lnTo>
                        <a:pt x="238" y="97"/>
                      </a:lnTo>
                      <a:lnTo>
                        <a:pt x="175" y="35"/>
                      </a:lnTo>
                      <a:lnTo>
                        <a:pt x="82" y="0"/>
                      </a:lnTo>
                      <a:lnTo>
                        <a:pt x="17" y="35"/>
                      </a:lnTo>
                      <a:lnTo>
                        <a:pt x="0" y="100"/>
                      </a:lnTo>
                      <a:lnTo>
                        <a:pt x="15" y="175"/>
                      </a:lnTo>
                      <a:lnTo>
                        <a:pt x="51" y="264"/>
                      </a:lnTo>
                      <a:lnTo>
                        <a:pt x="96" y="373"/>
                      </a:lnTo>
                      <a:lnTo>
                        <a:pt x="129" y="445"/>
                      </a:lnTo>
                      <a:lnTo>
                        <a:pt x="162" y="489"/>
                      </a:lnTo>
                      <a:lnTo>
                        <a:pt x="193" y="534"/>
                      </a:lnTo>
                      <a:lnTo>
                        <a:pt x="227" y="609"/>
                      </a:lnTo>
                      <a:lnTo>
                        <a:pt x="241" y="692"/>
                      </a:lnTo>
                      <a:lnTo>
                        <a:pt x="254" y="777"/>
                      </a:lnTo>
                      <a:lnTo>
                        <a:pt x="298" y="882"/>
                      </a:lnTo>
                      <a:lnTo>
                        <a:pt x="359" y="979"/>
                      </a:lnTo>
                      <a:lnTo>
                        <a:pt x="440" y="1095"/>
                      </a:lnTo>
                      <a:lnTo>
                        <a:pt x="517" y="1217"/>
                      </a:lnTo>
                      <a:lnTo>
                        <a:pt x="583" y="1364"/>
                      </a:lnTo>
                      <a:lnTo>
                        <a:pt x="616" y="1476"/>
                      </a:lnTo>
                      <a:lnTo>
                        <a:pt x="653" y="1585"/>
                      </a:lnTo>
                      <a:lnTo>
                        <a:pt x="728" y="1721"/>
                      </a:lnTo>
                      <a:lnTo>
                        <a:pt x="787" y="1786"/>
                      </a:lnTo>
                      <a:lnTo>
                        <a:pt x="839" y="1819"/>
                      </a:lnTo>
                      <a:lnTo>
                        <a:pt x="888" y="1854"/>
                      </a:lnTo>
                      <a:lnTo>
                        <a:pt x="938" y="1925"/>
                      </a:lnTo>
                      <a:lnTo>
                        <a:pt x="983" y="2046"/>
                      </a:lnTo>
                      <a:lnTo>
                        <a:pt x="993" y="2144"/>
                      </a:lnTo>
                      <a:lnTo>
                        <a:pt x="997" y="2252"/>
                      </a:lnTo>
                      <a:lnTo>
                        <a:pt x="1018" y="2397"/>
                      </a:lnTo>
                      <a:lnTo>
                        <a:pt x="1045" y="2556"/>
                      </a:lnTo>
                      <a:lnTo>
                        <a:pt x="1096" y="2701"/>
                      </a:lnTo>
                      <a:lnTo>
                        <a:pt x="1147" y="2799"/>
                      </a:lnTo>
                      <a:lnTo>
                        <a:pt x="1192" y="2857"/>
                      </a:lnTo>
                      <a:lnTo>
                        <a:pt x="1241" y="2914"/>
                      </a:lnTo>
                      <a:lnTo>
                        <a:pt x="1308" y="3004"/>
                      </a:lnTo>
                      <a:lnTo>
                        <a:pt x="1400" y="3119"/>
                      </a:lnTo>
                      <a:lnTo>
                        <a:pt x="1477" y="3196"/>
                      </a:lnTo>
                      <a:lnTo>
                        <a:pt x="1535" y="3278"/>
                      </a:lnTo>
                      <a:lnTo>
                        <a:pt x="1571" y="3408"/>
                      </a:lnTo>
                      <a:lnTo>
                        <a:pt x="1567" y="3524"/>
                      </a:lnTo>
                      <a:lnTo>
                        <a:pt x="1536" y="3623"/>
                      </a:lnTo>
                      <a:lnTo>
                        <a:pt x="1496" y="3706"/>
                      </a:lnTo>
                      <a:lnTo>
                        <a:pt x="1466" y="3781"/>
                      </a:lnTo>
                      <a:lnTo>
                        <a:pt x="1440" y="39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6" name="Freeform 38">
                  <a:extLst>
                    <a:ext uri="{FF2B5EF4-FFF2-40B4-BE49-F238E27FC236}">
                      <a16:creationId xmlns:a16="http://schemas.microsoft.com/office/drawing/2014/main" id="{9BAFD4CF-AAAE-8F5F-4566-61EC5A7796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5" y="2593"/>
                  <a:ext cx="290" cy="446"/>
                </a:xfrm>
                <a:custGeom>
                  <a:avLst/>
                  <a:gdLst>
                    <a:gd name="T0" fmla="*/ 0 w 2006"/>
                    <a:gd name="T1" fmla="*/ 0 h 3089"/>
                    <a:gd name="T2" fmla="*/ 0 w 2006"/>
                    <a:gd name="T3" fmla="*/ 0 h 3089"/>
                    <a:gd name="T4" fmla="*/ 0 w 2006"/>
                    <a:gd name="T5" fmla="*/ 0 h 3089"/>
                    <a:gd name="T6" fmla="*/ 0 w 2006"/>
                    <a:gd name="T7" fmla="*/ 0 h 3089"/>
                    <a:gd name="T8" fmla="*/ 0 w 2006"/>
                    <a:gd name="T9" fmla="*/ 0 h 3089"/>
                    <a:gd name="T10" fmla="*/ 0 w 2006"/>
                    <a:gd name="T11" fmla="*/ 0 h 3089"/>
                    <a:gd name="T12" fmla="*/ 0 w 2006"/>
                    <a:gd name="T13" fmla="*/ 0 h 3089"/>
                    <a:gd name="T14" fmla="*/ 0 w 2006"/>
                    <a:gd name="T15" fmla="*/ 0 h 3089"/>
                    <a:gd name="T16" fmla="*/ 0 w 2006"/>
                    <a:gd name="T17" fmla="*/ 0 h 3089"/>
                    <a:gd name="T18" fmla="*/ 0 w 2006"/>
                    <a:gd name="T19" fmla="*/ 0 h 3089"/>
                    <a:gd name="T20" fmla="*/ 0 w 2006"/>
                    <a:gd name="T21" fmla="*/ 0 h 3089"/>
                    <a:gd name="T22" fmla="*/ 0 w 2006"/>
                    <a:gd name="T23" fmla="*/ 0 h 3089"/>
                    <a:gd name="T24" fmla="*/ 0 w 2006"/>
                    <a:gd name="T25" fmla="*/ 0 h 3089"/>
                    <a:gd name="T26" fmla="*/ 0 w 2006"/>
                    <a:gd name="T27" fmla="*/ 0 h 3089"/>
                    <a:gd name="T28" fmla="*/ 0 w 2006"/>
                    <a:gd name="T29" fmla="*/ 0 h 3089"/>
                    <a:gd name="T30" fmla="*/ 0 w 2006"/>
                    <a:gd name="T31" fmla="*/ 0 h 3089"/>
                    <a:gd name="T32" fmla="*/ 0 w 2006"/>
                    <a:gd name="T33" fmla="*/ 0 h 3089"/>
                    <a:gd name="T34" fmla="*/ 0 w 2006"/>
                    <a:gd name="T35" fmla="*/ 0 h 3089"/>
                    <a:gd name="T36" fmla="*/ 0 w 2006"/>
                    <a:gd name="T37" fmla="*/ 0 h 3089"/>
                    <a:gd name="T38" fmla="*/ 0 w 2006"/>
                    <a:gd name="T39" fmla="*/ 0 h 3089"/>
                    <a:gd name="T40" fmla="*/ 0 w 2006"/>
                    <a:gd name="T41" fmla="*/ 0 h 3089"/>
                    <a:gd name="T42" fmla="*/ 0 w 2006"/>
                    <a:gd name="T43" fmla="*/ 0 h 3089"/>
                    <a:gd name="T44" fmla="*/ 0 w 2006"/>
                    <a:gd name="T45" fmla="*/ 0 h 3089"/>
                    <a:gd name="T46" fmla="*/ 0 w 2006"/>
                    <a:gd name="T47" fmla="*/ 0 h 3089"/>
                    <a:gd name="T48" fmla="*/ 0 w 2006"/>
                    <a:gd name="T49" fmla="*/ 0 h 3089"/>
                    <a:gd name="T50" fmla="*/ 0 w 2006"/>
                    <a:gd name="T51" fmla="*/ 0 h 3089"/>
                    <a:gd name="T52" fmla="*/ 0 w 2006"/>
                    <a:gd name="T53" fmla="*/ 0 h 3089"/>
                    <a:gd name="T54" fmla="*/ 0 w 2006"/>
                    <a:gd name="T55" fmla="*/ 0 h 3089"/>
                    <a:gd name="T56" fmla="*/ 0 w 2006"/>
                    <a:gd name="T57" fmla="*/ 0 h 3089"/>
                    <a:gd name="T58" fmla="*/ 0 w 2006"/>
                    <a:gd name="T59" fmla="*/ 0 h 3089"/>
                    <a:gd name="T60" fmla="*/ 0 w 2006"/>
                    <a:gd name="T61" fmla="*/ 0 h 3089"/>
                    <a:gd name="T62" fmla="*/ 0 w 2006"/>
                    <a:gd name="T63" fmla="*/ 0 h 3089"/>
                    <a:gd name="T64" fmla="*/ 0 w 2006"/>
                    <a:gd name="T65" fmla="*/ 0 h 3089"/>
                    <a:gd name="T66" fmla="*/ 0 w 2006"/>
                    <a:gd name="T67" fmla="*/ 0 h 3089"/>
                    <a:gd name="T68" fmla="*/ 0 w 2006"/>
                    <a:gd name="T69" fmla="*/ 0 h 30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06"/>
                    <a:gd name="T106" fmla="*/ 0 h 3089"/>
                    <a:gd name="T107" fmla="*/ 2006 w 2006"/>
                    <a:gd name="T108" fmla="*/ 3089 h 308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06" h="3089">
                      <a:moveTo>
                        <a:pt x="532" y="2832"/>
                      </a:moveTo>
                      <a:lnTo>
                        <a:pt x="419" y="2763"/>
                      </a:lnTo>
                      <a:lnTo>
                        <a:pt x="355" y="2733"/>
                      </a:lnTo>
                      <a:lnTo>
                        <a:pt x="290" y="2705"/>
                      </a:lnTo>
                      <a:lnTo>
                        <a:pt x="176" y="2640"/>
                      </a:lnTo>
                      <a:lnTo>
                        <a:pt x="83" y="2559"/>
                      </a:lnTo>
                      <a:lnTo>
                        <a:pt x="54" y="2479"/>
                      </a:lnTo>
                      <a:lnTo>
                        <a:pt x="47" y="2378"/>
                      </a:lnTo>
                      <a:lnTo>
                        <a:pt x="18" y="2235"/>
                      </a:lnTo>
                      <a:lnTo>
                        <a:pt x="0" y="2121"/>
                      </a:lnTo>
                      <a:lnTo>
                        <a:pt x="14" y="2002"/>
                      </a:lnTo>
                      <a:lnTo>
                        <a:pt x="52" y="1884"/>
                      </a:lnTo>
                      <a:lnTo>
                        <a:pt x="103" y="1767"/>
                      </a:lnTo>
                      <a:lnTo>
                        <a:pt x="216" y="1554"/>
                      </a:lnTo>
                      <a:lnTo>
                        <a:pt x="258" y="1464"/>
                      </a:lnTo>
                      <a:lnTo>
                        <a:pt x="281" y="1387"/>
                      </a:lnTo>
                      <a:lnTo>
                        <a:pt x="300" y="1292"/>
                      </a:lnTo>
                      <a:lnTo>
                        <a:pt x="338" y="1217"/>
                      </a:lnTo>
                      <a:lnTo>
                        <a:pt x="398" y="1161"/>
                      </a:lnTo>
                      <a:lnTo>
                        <a:pt x="492" y="1117"/>
                      </a:lnTo>
                      <a:lnTo>
                        <a:pt x="590" y="1070"/>
                      </a:lnTo>
                      <a:lnTo>
                        <a:pt x="639" y="1015"/>
                      </a:lnTo>
                      <a:lnTo>
                        <a:pt x="656" y="956"/>
                      </a:lnTo>
                      <a:lnTo>
                        <a:pt x="657" y="895"/>
                      </a:lnTo>
                      <a:lnTo>
                        <a:pt x="657" y="833"/>
                      </a:lnTo>
                      <a:lnTo>
                        <a:pt x="674" y="774"/>
                      </a:lnTo>
                      <a:lnTo>
                        <a:pt x="722" y="720"/>
                      </a:lnTo>
                      <a:lnTo>
                        <a:pt x="821" y="673"/>
                      </a:lnTo>
                      <a:lnTo>
                        <a:pt x="1020" y="609"/>
                      </a:lnTo>
                      <a:lnTo>
                        <a:pt x="1160" y="567"/>
                      </a:lnTo>
                      <a:lnTo>
                        <a:pt x="1295" y="512"/>
                      </a:lnTo>
                      <a:lnTo>
                        <a:pt x="1480" y="405"/>
                      </a:lnTo>
                      <a:lnTo>
                        <a:pt x="1602" y="306"/>
                      </a:lnTo>
                      <a:lnTo>
                        <a:pt x="1677" y="217"/>
                      </a:lnTo>
                      <a:lnTo>
                        <a:pt x="1753" y="129"/>
                      </a:lnTo>
                      <a:lnTo>
                        <a:pt x="1876" y="33"/>
                      </a:lnTo>
                      <a:lnTo>
                        <a:pt x="1917" y="0"/>
                      </a:lnTo>
                      <a:lnTo>
                        <a:pt x="1955" y="0"/>
                      </a:lnTo>
                      <a:lnTo>
                        <a:pt x="1998" y="53"/>
                      </a:lnTo>
                      <a:lnTo>
                        <a:pt x="2006" y="135"/>
                      </a:lnTo>
                      <a:lnTo>
                        <a:pt x="1963" y="228"/>
                      </a:lnTo>
                      <a:lnTo>
                        <a:pt x="1876" y="304"/>
                      </a:lnTo>
                      <a:lnTo>
                        <a:pt x="1807" y="357"/>
                      </a:lnTo>
                      <a:lnTo>
                        <a:pt x="1755" y="385"/>
                      </a:lnTo>
                      <a:lnTo>
                        <a:pt x="1703" y="412"/>
                      </a:lnTo>
                      <a:lnTo>
                        <a:pt x="1639" y="471"/>
                      </a:lnTo>
                      <a:lnTo>
                        <a:pt x="1566" y="563"/>
                      </a:lnTo>
                      <a:lnTo>
                        <a:pt x="1506" y="673"/>
                      </a:lnTo>
                      <a:lnTo>
                        <a:pt x="1409" y="820"/>
                      </a:lnTo>
                      <a:lnTo>
                        <a:pt x="1342" y="919"/>
                      </a:lnTo>
                      <a:lnTo>
                        <a:pt x="1277" y="1022"/>
                      </a:lnTo>
                      <a:lnTo>
                        <a:pt x="1190" y="1178"/>
                      </a:lnTo>
                      <a:lnTo>
                        <a:pt x="1084" y="1369"/>
                      </a:lnTo>
                      <a:lnTo>
                        <a:pt x="1014" y="1503"/>
                      </a:lnTo>
                      <a:lnTo>
                        <a:pt x="952" y="1643"/>
                      </a:lnTo>
                      <a:lnTo>
                        <a:pt x="874" y="1854"/>
                      </a:lnTo>
                      <a:lnTo>
                        <a:pt x="811" y="2017"/>
                      </a:lnTo>
                      <a:lnTo>
                        <a:pt x="771" y="2132"/>
                      </a:lnTo>
                      <a:lnTo>
                        <a:pt x="743" y="2251"/>
                      </a:lnTo>
                      <a:lnTo>
                        <a:pt x="716" y="2427"/>
                      </a:lnTo>
                      <a:lnTo>
                        <a:pt x="710" y="2525"/>
                      </a:lnTo>
                      <a:lnTo>
                        <a:pt x="715" y="2641"/>
                      </a:lnTo>
                      <a:lnTo>
                        <a:pt x="734" y="2879"/>
                      </a:lnTo>
                      <a:lnTo>
                        <a:pt x="737" y="2979"/>
                      </a:lnTo>
                      <a:lnTo>
                        <a:pt x="729" y="3053"/>
                      </a:lnTo>
                      <a:lnTo>
                        <a:pt x="703" y="3089"/>
                      </a:lnTo>
                      <a:lnTo>
                        <a:pt x="657" y="3075"/>
                      </a:lnTo>
                      <a:lnTo>
                        <a:pt x="640" y="3038"/>
                      </a:lnTo>
                      <a:lnTo>
                        <a:pt x="632" y="2977"/>
                      </a:lnTo>
                      <a:lnTo>
                        <a:pt x="605" y="2905"/>
                      </a:lnTo>
                      <a:lnTo>
                        <a:pt x="532" y="283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7" name="Freeform 39">
                  <a:extLst>
                    <a:ext uri="{FF2B5EF4-FFF2-40B4-BE49-F238E27FC236}">
                      <a16:creationId xmlns:a16="http://schemas.microsoft.com/office/drawing/2014/main" id="{AF9E7D87-C921-A6AC-19E4-9C7C64301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8" y="2524"/>
                  <a:ext cx="75" cy="66"/>
                </a:xfrm>
                <a:custGeom>
                  <a:avLst/>
                  <a:gdLst>
                    <a:gd name="T0" fmla="*/ 0 w 524"/>
                    <a:gd name="T1" fmla="*/ 0 h 458"/>
                    <a:gd name="T2" fmla="*/ 0 w 524"/>
                    <a:gd name="T3" fmla="*/ 0 h 458"/>
                    <a:gd name="T4" fmla="*/ 0 w 524"/>
                    <a:gd name="T5" fmla="*/ 0 h 458"/>
                    <a:gd name="T6" fmla="*/ 0 w 524"/>
                    <a:gd name="T7" fmla="*/ 0 h 458"/>
                    <a:gd name="T8" fmla="*/ 0 w 524"/>
                    <a:gd name="T9" fmla="*/ 0 h 458"/>
                    <a:gd name="T10" fmla="*/ 0 w 524"/>
                    <a:gd name="T11" fmla="*/ 0 h 458"/>
                    <a:gd name="T12" fmla="*/ 0 w 524"/>
                    <a:gd name="T13" fmla="*/ 0 h 458"/>
                    <a:gd name="T14" fmla="*/ 0 w 524"/>
                    <a:gd name="T15" fmla="*/ 0 h 458"/>
                    <a:gd name="T16" fmla="*/ 0 w 524"/>
                    <a:gd name="T17" fmla="*/ 0 h 458"/>
                    <a:gd name="T18" fmla="*/ 0 w 524"/>
                    <a:gd name="T19" fmla="*/ 0 h 458"/>
                    <a:gd name="T20" fmla="*/ 0 w 524"/>
                    <a:gd name="T21" fmla="*/ 0 h 458"/>
                    <a:gd name="T22" fmla="*/ 0 w 524"/>
                    <a:gd name="T23" fmla="*/ 0 h 458"/>
                    <a:gd name="T24" fmla="*/ 0 w 524"/>
                    <a:gd name="T25" fmla="*/ 0 h 458"/>
                    <a:gd name="T26" fmla="*/ 0 w 524"/>
                    <a:gd name="T27" fmla="*/ 0 h 458"/>
                    <a:gd name="T28" fmla="*/ 0 w 524"/>
                    <a:gd name="T29" fmla="*/ 0 h 458"/>
                    <a:gd name="T30" fmla="*/ 0 w 524"/>
                    <a:gd name="T31" fmla="*/ 0 h 458"/>
                    <a:gd name="T32" fmla="*/ 0 w 524"/>
                    <a:gd name="T33" fmla="*/ 0 h 458"/>
                    <a:gd name="T34" fmla="*/ 0 w 524"/>
                    <a:gd name="T35" fmla="*/ 0 h 458"/>
                    <a:gd name="T36" fmla="*/ 0 w 524"/>
                    <a:gd name="T37" fmla="*/ 0 h 458"/>
                    <a:gd name="T38" fmla="*/ 0 w 524"/>
                    <a:gd name="T39" fmla="*/ 0 h 458"/>
                    <a:gd name="T40" fmla="*/ 0 w 524"/>
                    <a:gd name="T41" fmla="*/ 0 h 458"/>
                    <a:gd name="T42" fmla="*/ 0 w 524"/>
                    <a:gd name="T43" fmla="*/ 0 h 458"/>
                    <a:gd name="T44" fmla="*/ 0 w 524"/>
                    <a:gd name="T45" fmla="*/ 0 h 458"/>
                    <a:gd name="T46" fmla="*/ 0 w 524"/>
                    <a:gd name="T47" fmla="*/ 0 h 458"/>
                    <a:gd name="T48" fmla="*/ 0 w 524"/>
                    <a:gd name="T49" fmla="*/ 0 h 458"/>
                    <a:gd name="T50" fmla="*/ 0 w 524"/>
                    <a:gd name="T51" fmla="*/ 0 h 458"/>
                    <a:gd name="T52" fmla="*/ 0 w 524"/>
                    <a:gd name="T53" fmla="*/ 0 h 458"/>
                    <a:gd name="T54" fmla="*/ 0 w 524"/>
                    <a:gd name="T55" fmla="*/ 0 h 458"/>
                    <a:gd name="T56" fmla="*/ 0 w 524"/>
                    <a:gd name="T57" fmla="*/ 0 h 458"/>
                    <a:gd name="T58" fmla="*/ 0 w 524"/>
                    <a:gd name="T59" fmla="*/ 0 h 458"/>
                    <a:gd name="T60" fmla="*/ 0 w 524"/>
                    <a:gd name="T61" fmla="*/ 0 h 458"/>
                    <a:gd name="T62" fmla="*/ 0 w 524"/>
                    <a:gd name="T63" fmla="*/ 0 h 458"/>
                    <a:gd name="T64" fmla="*/ 0 w 524"/>
                    <a:gd name="T65" fmla="*/ 0 h 458"/>
                    <a:gd name="T66" fmla="*/ 0 w 524"/>
                    <a:gd name="T67" fmla="*/ 0 h 458"/>
                    <a:gd name="T68" fmla="*/ 0 w 524"/>
                    <a:gd name="T69" fmla="*/ 0 h 458"/>
                    <a:gd name="T70" fmla="*/ 0 w 524"/>
                    <a:gd name="T71" fmla="*/ 0 h 458"/>
                    <a:gd name="T72" fmla="*/ 0 w 524"/>
                    <a:gd name="T73" fmla="*/ 0 h 458"/>
                    <a:gd name="T74" fmla="*/ 0 w 524"/>
                    <a:gd name="T75" fmla="*/ 0 h 458"/>
                    <a:gd name="T76" fmla="*/ 0 w 524"/>
                    <a:gd name="T77" fmla="*/ 0 h 458"/>
                    <a:gd name="T78" fmla="*/ 0 w 524"/>
                    <a:gd name="T79" fmla="*/ 0 h 458"/>
                    <a:gd name="T80" fmla="*/ 0 w 524"/>
                    <a:gd name="T81" fmla="*/ 0 h 458"/>
                    <a:gd name="T82" fmla="*/ 0 w 524"/>
                    <a:gd name="T83" fmla="*/ 0 h 45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24"/>
                    <a:gd name="T127" fmla="*/ 0 h 458"/>
                    <a:gd name="T128" fmla="*/ 524 w 524"/>
                    <a:gd name="T129" fmla="*/ 458 h 45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24" h="458">
                      <a:moveTo>
                        <a:pt x="81" y="349"/>
                      </a:moveTo>
                      <a:lnTo>
                        <a:pt x="31" y="277"/>
                      </a:lnTo>
                      <a:lnTo>
                        <a:pt x="3" y="214"/>
                      </a:lnTo>
                      <a:lnTo>
                        <a:pt x="0" y="158"/>
                      </a:lnTo>
                      <a:lnTo>
                        <a:pt x="22" y="132"/>
                      </a:lnTo>
                      <a:lnTo>
                        <a:pt x="60" y="133"/>
                      </a:lnTo>
                      <a:lnTo>
                        <a:pt x="84" y="158"/>
                      </a:lnTo>
                      <a:lnTo>
                        <a:pt x="98" y="196"/>
                      </a:lnTo>
                      <a:lnTo>
                        <a:pt x="133" y="234"/>
                      </a:lnTo>
                      <a:lnTo>
                        <a:pt x="152" y="195"/>
                      </a:lnTo>
                      <a:lnTo>
                        <a:pt x="141" y="132"/>
                      </a:lnTo>
                      <a:lnTo>
                        <a:pt x="126" y="68"/>
                      </a:lnTo>
                      <a:lnTo>
                        <a:pt x="133" y="30"/>
                      </a:lnTo>
                      <a:lnTo>
                        <a:pt x="177" y="38"/>
                      </a:lnTo>
                      <a:lnTo>
                        <a:pt x="225" y="95"/>
                      </a:lnTo>
                      <a:lnTo>
                        <a:pt x="239" y="137"/>
                      </a:lnTo>
                      <a:lnTo>
                        <a:pt x="241" y="183"/>
                      </a:lnTo>
                      <a:lnTo>
                        <a:pt x="241" y="219"/>
                      </a:lnTo>
                      <a:lnTo>
                        <a:pt x="256" y="234"/>
                      </a:lnTo>
                      <a:lnTo>
                        <a:pt x="276" y="211"/>
                      </a:lnTo>
                      <a:lnTo>
                        <a:pt x="278" y="156"/>
                      </a:lnTo>
                      <a:lnTo>
                        <a:pt x="283" y="90"/>
                      </a:lnTo>
                      <a:lnTo>
                        <a:pt x="308" y="30"/>
                      </a:lnTo>
                      <a:lnTo>
                        <a:pt x="345" y="0"/>
                      </a:lnTo>
                      <a:lnTo>
                        <a:pt x="380" y="4"/>
                      </a:lnTo>
                      <a:lnTo>
                        <a:pt x="391" y="55"/>
                      </a:lnTo>
                      <a:lnTo>
                        <a:pt x="376" y="127"/>
                      </a:lnTo>
                      <a:lnTo>
                        <a:pt x="364" y="195"/>
                      </a:lnTo>
                      <a:lnTo>
                        <a:pt x="380" y="234"/>
                      </a:lnTo>
                      <a:lnTo>
                        <a:pt x="409" y="214"/>
                      </a:lnTo>
                      <a:lnTo>
                        <a:pt x="430" y="155"/>
                      </a:lnTo>
                      <a:lnTo>
                        <a:pt x="449" y="94"/>
                      </a:lnTo>
                      <a:lnTo>
                        <a:pt x="472" y="68"/>
                      </a:lnTo>
                      <a:lnTo>
                        <a:pt x="517" y="134"/>
                      </a:lnTo>
                      <a:lnTo>
                        <a:pt x="524" y="260"/>
                      </a:lnTo>
                      <a:lnTo>
                        <a:pt x="477" y="373"/>
                      </a:lnTo>
                      <a:lnTo>
                        <a:pt x="380" y="440"/>
                      </a:lnTo>
                      <a:lnTo>
                        <a:pt x="290" y="458"/>
                      </a:lnTo>
                      <a:lnTo>
                        <a:pt x="195" y="427"/>
                      </a:lnTo>
                      <a:lnTo>
                        <a:pt x="137" y="393"/>
                      </a:lnTo>
                      <a:lnTo>
                        <a:pt x="101" y="363"/>
                      </a:lnTo>
                      <a:lnTo>
                        <a:pt x="81" y="34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8" name="Freeform 40">
                  <a:extLst>
                    <a:ext uri="{FF2B5EF4-FFF2-40B4-BE49-F238E27FC236}">
                      <a16:creationId xmlns:a16="http://schemas.microsoft.com/office/drawing/2014/main" id="{47A6E308-CC10-2EF1-1871-C87E55C601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2" y="2556"/>
                  <a:ext cx="93" cy="59"/>
                </a:xfrm>
                <a:custGeom>
                  <a:avLst/>
                  <a:gdLst>
                    <a:gd name="T0" fmla="*/ 0 w 645"/>
                    <a:gd name="T1" fmla="*/ 0 h 400"/>
                    <a:gd name="T2" fmla="*/ 0 w 645"/>
                    <a:gd name="T3" fmla="*/ 0 h 400"/>
                    <a:gd name="T4" fmla="*/ 0 w 645"/>
                    <a:gd name="T5" fmla="*/ 0 h 400"/>
                    <a:gd name="T6" fmla="*/ 0 w 645"/>
                    <a:gd name="T7" fmla="*/ 0 h 400"/>
                    <a:gd name="T8" fmla="*/ 0 w 645"/>
                    <a:gd name="T9" fmla="*/ 0 h 400"/>
                    <a:gd name="T10" fmla="*/ 0 w 645"/>
                    <a:gd name="T11" fmla="*/ 0 h 400"/>
                    <a:gd name="T12" fmla="*/ 0 w 645"/>
                    <a:gd name="T13" fmla="*/ 0 h 400"/>
                    <a:gd name="T14" fmla="*/ 0 w 645"/>
                    <a:gd name="T15" fmla="*/ 0 h 400"/>
                    <a:gd name="T16" fmla="*/ 0 w 645"/>
                    <a:gd name="T17" fmla="*/ 0 h 400"/>
                    <a:gd name="T18" fmla="*/ 0 w 645"/>
                    <a:gd name="T19" fmla="*/ 0 h 400"/>
                    <a:gd name="T20" fmla="*/ 0 w 645"/>
                    <a:gd name="T21" fmla="*/ 0 h 400"/>
                    <a:gd name="T22" fmla="*/ 0 w 645"/>
                    <a:gd name="T23" fmla="*/ 0 h 400"/>
                    <a:gd name="T24" fmla="*/ 0 w 645"/>
                    <a:gd name="T25" fmla="*/ 0 h 400"/>
                    <a:gd name="T26" fmla="*/ 0 w 645"/>
                    <a:gd name="T27" fmla="*/ 0 h 400"/>
                    <a:gd name="T28" fmla="*/ 0 w 645"/>
                    <a:gd name="T29" fmla="*/ 0 h 400"/>
                    <a:gd name="T30" fmla="*/ 0 w 645"/>
                    <a:gd name="T31" fmla="*/ 0 h 400"/>
                    <a:gd name="T32" fmla="*/ 0 w 645"/>
                    <a:gd name="T33" fmla="*/ 0 h 400"/>
                    <a:gd name="T34" fmla="*/ 0 w 645"/>
                    <a:gd name="T35" fmla="*/ 0 h 400"/>
                    <a:gd name="T36" fmla="*/ 0 w 645"/>
                    <a:gd name="T37" fmla="*/ 0 h 400"/>
                    <a:gd name="T38" fmla="*/ 0 w 645"/>
                    <a:gd name="T39" fmla="*/ 0 h 400"/>
                    <a:gd name="T40" fmla="*/ 0 w 645"/>
                    <a:gd name="T41" fmla="*/ 0 h 400"/>
                    <a:gd name="T42" fmla="*/ 0 w 645"/>
                    <a:gd name="T43" fmla="*/ 0 h 400"/>
                    <a:gd name="T44" fmla="*/ 0 w 645"/>
                    <a:gd name="T45" fmla="*/ 0 h 400"/>
                    <a:gd name="T46" fmla="*/ 0 w 645"/>
                    <a:gd name="T47" fmla="*/ 0 h 400"/>
                    <a:gd name="T48" fmla="*/ 0 w 645"/>
                    <a:gd name="T49" fmla="*/ 0 h 400"/>
                    <a:gd name="T50" fmla="*/ 0 w 645"/>
                    <a:gd name="T51" fmla="*/ 0 h 400"/>
                    <a:gd name="T52" fmla="*/ 0 w 645"/>
                    <a:gd name="T53" fmla="*/ 0 h 400"/>
                    <a:gd name="T54" fmla="*/ 0 w 645"/>
                    <a:gd name="T55" fmla="*/ 0 h 400"/>
                    <a:gd name="T56" fmla="*/ 0 w 645"/>
                    <a:gd name="T57" fmla="*/ 0 h 400"/>
                    <a:gd name="T58" fmla="*/ 0 w 645"/>
                    <a:gd name="T59" fmla="*/ 0 h 400"/>
                    <a:gd name="T60" fmla="*/ 0 w 645"/>
                    <a:gd name="T61" fmla="*/ 0 h 400"/>
                    <a:gd name="T62" fmla="*/ 0 w 645"/>
                    <a:gd name="T63" fmla="*/ 0 h 400"/>
                    <a:gd name="T64" fmla="*/ 0 w 645"/>
                    <a:gd name="T65" fmla="*/ 0 h 400"/>
                    <a:gd name="T66" fmla="*/ 0 w 645"/>
                    <a:gd name="T67" fmla="*/ 0 h 400"/>
                    <a:gd name="T68" fmla="*/ 0 w 645"/>
                    <a:gd name="T69" fmla="*/ 0 h 400"/>
                    <a:gd name="T70" fmla="*/ 0 w 645"/>
                    <a:gd name="T71" fmla="*/ 0 h 400"/>
                    <a:gd name="T72" fmla="*/ 0 w 645"/>
                    <a:gd name="T73" fmla="*/ 0 h 400"/>
                    <a:gd name="T74" fmla="*/ 0 w 645"/>
                    <a:gd name="T75" fmla="*/ 0 h 400"/>
                    <a:gd name="T76" fmla="*/ 0 w 645"/>
                    <a:gd name="T77" fmla="*/ 0 h 400"/>
                    <a:gd name="T78" fmla="*/ 0 w 645"/>
                    <a:gd name="T79" fmla="*/ 0 h 400"/>
                    <a:gd name="T80" fmla="*/ 0 w 645"/>
                    <a:gd name="T81" fmla="*/ 0 h 40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5"/>
                    <a:gd name="T124" fmla="*/ 0 h 400"/>
                    <a:gd name="T125" fmla="*/ 645 w 645"/>
                    <a:gd name="T126" fmla="*/ 400 h 40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5" h="400">
                      <a:moveTo>
                        <a:pt x="82" y="244"/>
                      </a:moveTo>
                      <a:lnTo>
                        <a:pt x="29" y="172"/>
                      </a:lnTo>
                      <a:lnTo>
                        <a:pt x="0" y="113"/>
                      </a:lnTo>
                      <a:lnTo>
                        <a:pt x="2" y="66"/>
                      </a:lnTo>
                      <a:lnTo>
                        <a:pt x="34" y="53"/>
                      </a:lnTo>
                      <a:lnTo>
                        <a:pt x="81" y="63"/>
                      </a:lnTo>
                      <a:lnTo>
                        <a:pt x="108" y="90"/>
                      </a:lnTo>
                      <a:lnTo>
                        <a:pt x="121" y="124"/>
                      </a:lnTo>
                      <a:lnTo>
                        <a:pt x="159" y="165"/>
                      </a:lnTo>
                      <a:lnTo>
                        <a:pt x="186" y="137"/>
                      </a:lnTo>
                      <a:lnTo>
                        <a:pt x="180" y="84"/>
                      </a:lnTo>
                      <a:lnTo>
                        <a:pt x="167" y="29"/>
                      </a:lnTo>
                      <a:lnTo>
                        <a:pt x="182" y="0"/>
                      </a:lnTo>
                      <a:lnTo>
                        <a:pt x="234" y="19"/>
                      </a:lnTo>
                      <a:lnTo>
                        <a:pt x="289" y="78"/>
                      </a:lnTo>
                      <a:lnTo>
                        <a:pt x="301" y="117"/>
                      </a:lnTo>
                      <a:lnTo>
                        <a:pt x="298" y="154"/>
                      </a:lnTo>
                      <a:lnTo>
                        <a:pt x="313" y="200"/>
                      </a:lnTo>
                      <a:lnTo>
                        <a:pt x="339" y="187"/>
                      </a:lnTo>
                      <a:lnTo>
                        <a:pt x="349" y="144"/>
                      </a:lnTo>
                      <a:lnTo>
                        <a:pt x="361" y="91"/>
                      </a:lnTo>
                      <a:lnTo>
                        <a:pt x="398" y="49"/>
                      </a:lnTo>
                      <a:lnTo>
                        <a:pt x="448" y="36"/>
                      </a:lnTo>
                      <a:lnTo>
                        <a:pt x="491" y="49"/>
                      </a:lnTo>
                      <a:lnTo>
                        <a:pt x="498" y="92"/>
                      </a:lnTo>
                      <a:lnTo>
                        <a:pt x="472" y="146"/>
                      </a:lnTo>
                      <a:lnTo>
                        <a:pt x="448" y="198"/>
                      </a:lnTo>
                      <a:lnTo>
                        <a:pt x="465" y="234"/>
                      </a:lnTo>
                      <a:lnTo>
                        <a:pt x="502" y="226"/>
                      </a:lnTo>
                      <a:lnTo>
                        <a:pt x="535" y="184"/>
                      </a:lnTo>
                      <a:lnTo>
                        <a:pt x="565" y="139"/>
                      </a:lnTo>
                      <a:lnTo>
                        <a:pt x="598" y="126"/>
                      </a:lnTo>
                      <a:lnTo>
                        <a:pt x="645" y="192"/>
                      </a:lnTo>
                      <a:lnTo>
                        <a:pt x="640" y="295"/>
                      </a:lnTo>
                      <a:lnTo>
                        <a:pt x="569" y="373"/>
                      </a:lnTo>
                      <a:lnTo>
                        <a:pt x="442" y="400"/>
                      </a:lnTo>
                      <a:lnTo>
                        <a:pt x="327" y="389"/>
                      </a:lnTo>
                      <a:lnTo>
                        <a:pt x="214" y="338"/>
                      </a:lnTo>
                      <a:lnTo>
                        <a:pt x="147" y="295"/>
                      </a:lnTo>
                      <a:lnTo>
                        <a:pt x="107" y="260"/>
                      </a:lnTo>
                      <a:lnTo>
                        <a:pt x="82" y="2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599" name="Freeform 41">
                  <a:extLst>
                    <a:ext uri="{FF2B5EF4-FFF2-40B4-BE49-F238E27FC236}">
                      <a16:creationId xmlns:a16="http://schemas.microsoft.com/office/drawing/2014/main" id="{BBA47DA7-DAC3-4277-1AE4-8293C9E913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3" y="2452"/>
                  <a:ext cx="45" cy="97"/>
                </a:xfrm>
                <a:custGeom>
                  <a:avLst/>
                  <a:gdLst>
                    <a:gd name="T0" fmla="*/ 0 w 309"/>
                    <a:gd name="T1" fmla="*/ 0 h 676"/>
                    <a:gd name="T2" fmla="*/ 0 w 309"/>
                    <a:gd name="T3" fmla="*/ 0 h 676"/>
                    <a:gd name="T4" fmla="*/ 0 w 309"/>
                    <a:gd name="T5" fmla="*/ 0 h 676"/>
                    <a:gd name="T6" fmla="*/ 0 w 309"/>
                    <a:gd name="T7" fmla="*/ 0 h 676"/>
                    <a:gd name="T8" fmla="*/ 0 w 309"/>
                    <a:gd name="T9" fmla="*/ 0 h 676"/>
                    <a:gd name="T10" fmla="*/ 0 w 309"/>
                    <a:gd name="T11" fmla="*/ 0 h 676"/>
                    <a:gd name="T12" fmla="*/ 0 w 309"/>
                    <a:gd name="T13" fmla="*/ 0 h 676"/>
                    <a:gd name="T14" fmla="*/ 0 w 309"/>
                    <a:gd name="T15" fmla="*/ 0 h 676"/>
                    <a:gd name="T16" fmla="*/ 0 w 309"/>
                    <a:gd name="T17" fmla="*/ 0 h 676"/>
                    <a:gd name="T18" fmla="*/ 0 w 309"/>
                    <a:gd name="T19" fmla="*/ 0 h 676"/>
                    <a:gd name="T20" fmla="*/ 0 w 309"/>
                    <a:gd name="T21" fmla="*/ 0 h 676"/>
                    <a:gd name="T22" fmla="*/ 0 w 309"/>
                    <a:gd name="T23" fmla="*/ 0 h 676"/>
                    <a:gd name="T24" fmla="*/ 0 w 309"/>
                    <a:gd name="T25" fmla="*/ 0 h 676"/>
                    <a:gd name="T26" fmla="*/ 0 w 309"/>
                    <a:gd name="T27" fmla="*/ 0 h 676"/>
                    <a:gd name="T28" fmla="*/ 0 w 309"/>
                    <a:gd name="T29" fmla="*/ 0 h 676"/>
                    <a:gd name="T30" fmla="*/ 0 w 309"/>
                    <a:gd name="T31" fmla="*/ 0 h 676"/>
                    <a:gd name="T32" fmla="*/ 0 w 309"/>
                    <a:gd name="T33" fmla="*/ 0 h 6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676"/>
                    <a:gd name="T53" fmla="*/ 309 w 309"/>
                    <a:gd name="T54" fmla="*/ 676 h 6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676">
                      <a:moveTo>
                        <a:pt x="309" y="303"/>
                      </a:moveTo>
                      <a:lnTo>
                        <a:pt x="285" y="364"/>
                      </a:lnTo>
                      <a:lnTo>
                        <a:pt x="231" y="496"/>
                      </a:lnTo>
                      <a:lnTo>
                        <a:pt x="162" y="625"/>
                      </a:lnTo>
                      <a:lnTo>
                        <a:pt x="99" y="676"/>
                      </a:lnTo>
                      <a:lnTo>
                        <a:pt x="61" y="633"/>
                      </a:lnTo>
                      <a:lnTo>
                        <a:pt x="40" y="542"/>
                      </a:lnTo>
                      <a:lnTo>
                        <a:pt x="31" y="417"/>
                      </a:lnTo>
                      <a:lnTo>
                        <a:pt x="20" y="268"/>
                      </a:lnTo>
                      <a:lnTo>
                        <a:pt x="0" y="91"/>
                      </a:lnTo>
                      <a:lnTo>
                        <a:pt x="2" y="31"/>
                      </a:lnTo>
                      <a:lnTo>
                        <a:pt x="20" y="0"/>
                      </a:lnTo>
                      <a:lnTo>
                        <a:pt x="73" y="22"/>
                      </a:lnTo>
                      <a:lnTo>
                        <a:pt x="138" y="111"/>
                      </a:lnTo>
                      <a:lnTo>
                        <a:pt x="203" y="220"/>
                      </a:lnTo>
                      <a:lnTo>
                        <a:pt x="257" y="303"/>
                      </a:lnTo>
                      <a:lnTo>
                        <a:pt x="309" y="30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0" name="Freeform 42">
                  <a:extLst>
                    <a:ext uri="{FF2B5EF4-FFF2-40B4-BE49-F238E27FC236}">
                      <a16:creationId xmlns:a16="http://schemas.microsoft.com/office/drawing/2014/main" id="{B56A023C-C535-ADA8-037E-8BA9997FD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446"/>
                  <a:ext cx="42" cy="83"/>
                </a:xfrm>
                <a:custGeom>
                  <a:avLst/>
                  <a:gdLst>
                    <a:gd name="T0" fmla="*/ 0 w 289"/>
                    <a:gd name="T1" fmla="*/ 0 h 575"/>
                    <a:gd name="T2" fmla="*/ 0 w 289"/>
                    <a:gd name="T3" fmla="*/ 0 h 575"/>
                    <a:gd name="T4" fmla="*/ 0 w 289"/>
                    <a:gd name="T5" fmla="*/ 0 h 575"/>
                    <a:gd name="T6" fmla="*/ 0 w 289"/>
                    <a:gd name="T7" fmla="*/ 0 h 575"/>
                    <a:gd name="T8" fmla="*/ 0 w 289"/>
                    <a:gd name="T9" fmla="*/ 0 h 575"/>
                    <a:gd name="T10" fmla="*/ 0 w 289"/>
                    <a:gd name="T11" fmla="*/ 0 h 575"/>
                    <a:gd name="T12" fmla="*/ 0 w 289"/>
                    <a:gd name="T13" fmla="*/ 0 h 575"/>
                    <a:gd name="T14" fmla="*/ 0 w 289"/>
                    <a:gd name="T15" fmla="*/ 0 h 575"/>
                    <a:gd name="T16" fmla="*/ 0 w 289"/>
                    <a:gd name="T17" fmla="*/ 0 h 575"/>
                    <a:gd name="T18" fmla="*/ 0 w 289"/>
                    <a:gd name="T19" fmla="*/ 0 h 575"/>
                    <a:gd name="T20" fmla="*/ 0 w 289"/>
                    <a:gd name="T21" fmla="*/ 0 h 575"/>
                    <a:gd name="T22" fmla="*/ 0 w 289"/>
                    <a:gd name="T23" fmla="*/ 0 h 575"/>
                    <a:gd name="T24" fmla="*/ 0 w 289"/>
                    <a:gd name="T25" fmla="*/ 0 h 575"/>
                    <a:gd name="T26" fmla="*/ 0 w 289"/>
                    <a:gd name="T27" fmla="*/ 0 h 575"/>
                    <a:gd name="T28" fmla="*/ 0 w 289"/>
                    <a:gd name="T29" fmla="*/ 0 h 575"/>
                    <a:gd name="T30" fmla="*/ 0 w 289"/>
                    <a:gd name="T31" fmla="*/ 0 h 575"/>
                    <a:gd name="T32" fmla="*/ 0 w 289"/>
                    <a:gd name="T33" fmla="*/ 0 h 575"/>
                    <a:gd name="T34" fmla="*/ 0 w 289"/>
                    <a:gd name="T35" fmla="*/ 0 h 575"/>
                    <a:gd name="T36" fmla="*/ 0 w 289"/>
                    <a:gd name="T37" fmla="*/ 0 h 575"/>
                    <a:gd name="T38" fmla="*/ 0 w 289"/>
                    <a:gd name="T39" fmla="*/ 0 h 57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9"/>
                    <a:gd name="T61" fmla="*/ 0 h 575"/>
                    <a:gd name="T62" fmla="*/ 289 w 289"/>
                    <a:gd name="T63" fmla="*/ 575 h 57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9" h="575">
                      <a:moveTo>
                        <a:pt x="289" y="0"/>
                      </a:moveTo>
                      <a:lnTo>
                        <a:pt x="206" y="53"/>
                      </a:lnTo>
                      <a:lnTo>
                        <a:pt x="129" y="118"/>
                      </a:lnTo>
                      <a:lnTo>
                        <a:pt x="51" y="204"/>
                      </a:lnTo>
                      <a:lnTo>
                        <a:pt x="10" y="253"/>
                      </a:lnTo>
                      <a:lnTo>
                        <a:pt x="0" y="304"/>
                      </a:lnTo>
                      <a:lnTo>
                        <a:pt x="47" y="357"/>
                      </a:lnTo>
                      <a:lnTo>
                        <a:pt x="86" y="373"/>
                      </a:lnTo>
                      <a:lnTo>
                        <a:pt x="131" y="407"/>
                      </a:lnTo>
                      <a:lnTo>
                        <a:pt x="165" y="467"/>
                      </a:lnTo>
                      <a:lnTo>
                        <a:pt x="186" y="527"/>
                      </a:lnTo>
                      <a:lnTo>
                        <a:pt x="205" y="568"/>
                      </a:lnTo>
                      <a:lnTo>
                        <a:pt x="237" y="575"/>
                      </a:lnTo>
                      <a:lnTo>
                        <a:pt x="257" y="546"/>
                      </a:lnTo>
                      <a:lnTo>
                        <a:pt x="254" y="502"/>
                      </a:lnTo>
                      <a:lnTo>
                        <a:pt x="242" y="442"/>
                      </a:lnTo>
                      <a:lnTo>
                        <a:pt x="237" y="372"/>
                      </a:lnTo>
                      <a:lnTo>
                        <a:pt x="248" y="172"/>
                      </a:lnTo>
                      <a:lnTo>
                        <a:pt x="262" y="36"/>
                      </a:lnTo>
                      <a:lnTo>
                        <a:pt x="2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1" name="Freeform 43">
                  <a:extLst>
                    <a:ext uri="{FF2B5EF4-FFF2-40B4-BE49-F238E27FC236}">
                      <a16:creationId xmlns:a16="http://schemas.microsoft.com/office/drawing/2014/main" id="{C6904329-6A37-6510-BCA5-4CB2AED2A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93"/>
                  <a:ext cx="102" cy="16"/>
                </a:xfrm>
                <a:custGeom>
                  <a:avLst/>
                  <a:gdLst>
                    <a:gd name="T0" fmla="*/ 0 w 711"/>
                    <a:gd name="T1" fmla="*/ 0 h 111"/>
                    <a:gd name="T2" fmla="*/ 0 w 711"/>
                    <a:gd name="T3" fmla="*/ 0 h 111"/>
                    <a:gd name="T4" fmla="*/ 0 w 711"/>
                    <a:gd name="T5" fmla="*/ 0 h 111"/>
                    <a:gd name="T6" fmla="*/ 0 w 711"/>
                    <a:gd name="T7" fmla="*/ 0 h 111"/>
                    <a:gd name="T8" fmla="*/ 0 w 711"/>
                    <a:gd name="T9" fmla="*/ 0 h 111"/>
                    <a:gd name="T10" fmla="*/ 0 w 711"/>
                    <a:gd name="T11" fmla="*/ 0 h 111"/>
                    <a:gd name="T12" fmla="*/ 0 w 711"/>
                    <a:gd name="T13" fmla="*/ 0 h 1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1"/>
                    <a:gd name="T22" fmla="*/ 0 h 111"/>
                    <a:gd name="T23" fmla="*/ 711 w 711"/>
                    <a:gd name="T24" fmla="*/ 111 h 1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1" h="111">
                      <a:moveTo>
                        <a:pt x="711" y="111"/>
                      </a:moveTo>
                      <a:lnTo>
                        <a:pt x="535" y="58"/>
                      </a:lnTo>
                      <a:lnTo>
                        <a:pt x="357" y="12"/>
                      </a:lnTo>
                      <a:lnTo>
                        <a:pt x="267" y="0"/>
                      </a:lnTo>
                      <a:lnTo>
                        <a:pt x="177" y="1"/>
                      </a:lnTo>
                      <a:lnTo>
                        <a:pt x="88" y="20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2" name="Freeform 44">
                  <a:extLst>
                    <a:ext uri="{FF2B5EF4-FFF2-40B4-BE49-F238E27FC236}">
                      <a16:creationId xmlns:a16="http://schemas.microsoft.com/office/drawing/2014/main" id="{75BF8387-6EE2-F6D0-376C-FCDD59094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8" y="2678"/>
                  <a:ext cx="102" cy="5"/>
                </a:xfrm>
                <a:custGeom>
                  <a:avLst/>
                  <a:gdLst>
                    <a:gd name="T0" fmla="*/ 0 w 711"/>
                    <a:gd name="T1" fmla="*/ 0 h 37"/>
                    <a:gd name="T2" fmla="*/ 0 w 711"/>
                    <a:gd name="T3" fmla="*/ 0 h 37"/>
                    <a:gd name="T4" fmla="*/ 0 w 711"/>
                    <a:gd name="T5" fmla="*/ 0 h 37"/>
                    <a:gd name="T6" fmla="*/ 0 w 711"/>
                    <a:gd name="T7" fmla="*/ 0 h 37"/>
                    <a:gd name="T8" fmla="*/ 0 w 71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1"/>
                    <a:gd name="T16" fmla="*/ 0 h 37"/>
                    <a:gd name="T17" fmla="*/ 711 w 711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1" h="37">
                      <a:moveTo>
                        <a:pt x="711" y="37"/>
                      </a:moveTo>
                      <a:lnTo>
                        <a:pt x="533" y="23"/>
                      </a:lnTo>
                      <a:lnTo>
                        <a:pt x="356" y="8"/>
                      </a:lnTo>
                      <a:lnTo>
                        <a:pt x="178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3" name="Freeform 45">
                  <a:extLst>
                    <a:ext uri="{FF2B5EF4-FFF2-40B4-BE49-F238E27FC236}">
                      <a16:creationId xmlns:a16="http://schemas.microsoft.com/office/drawing/2014/main" id="{C234A4B6-77A7-C2D1-EFC0-C772D25D9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6" y="2647"/>
                  <a:ext cx="101" cy="32"/>
                </a:xfrm>
                <a:custGeom>
                  <a:avLst/>
                  <a:gdLst>
                    <a:gd name="T0" fmla="*/ 0 w 698"/>
                    <a:gd name="T1" fmla="*/ 0 h 220"/>
                    <a:gd name="T2" fmla="*/ 0 w 698"/>
                    <a:gd name="T3" fmla="*/ 0 h 220"/>
                    <a:gd name="T4" fmla="*/ 0 w 698"/>
                    <a:gd name="T5" fmla="*/ 0 h 220"/>
                    <a:gd name="T6" fmla="*/ 0 w 698"/>
                    <a:gd name="T7" fmla="*/ 0 h 220"/>
                    <a:gd name="T8" fmla="*/ 0 w 698"/>
                    <a:gd name="T9" fmla="*/ 0 h 2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8"/>
                    <a:gd name="T16" fmla="*/ 0 h 220"/>
                    <a:gd name="T17" fmla="*/ 698 w 698"/>
                    <a:gd name="T18" fmla="*/ 220 h 2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8" h="220">
                      <a:moveTo>
                        <a:pt x="698" y="220"/>
                      </a:moveTo>
                      <a:lnTo>
                        <a:pt x="522" y="177"/>
                      </a:lnTo>
                      <a:lnTo>
                        <a:pt x="345" y="122"/>
                      </a:lnTo>
                      <a:lnTo>
                        <a:pt x="170" y="6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4" name="Freeform 46">
                  <a:extLst>
                    <a:ext uri="{FF2B5EF4-FFF2-40B4-BE49-F238E27FC236}">
                      <a16:creationId xmlns:a16="http://schemas.microsoft.com/office/drawing/2014/main" id="{91B4D811-2102-1596-D753-63198009A4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0" y="2643"/>
                  <a:ext cx="77" cy="39"/>
                </a:xfrm>
                <a:custGeom>
                  <a:avLst/>
                  <a:gdLst>
                    <a:gd name="T0" fmla="*/ 0 w 539"/>
                    <a:gd name="T1" fmla="*/ 0 h 270"/>
                    <a:gd name="T2" fmla="*/ 0 w 539"/>
                    <a:gd name="T3" fmla="*/ 0 h 270"/>
                    <a:gd name="T4" fmla="*/ 0 w 539"/>
                    <a:gd name="T5" fmla="*/ 0 h 270"/>
                    <a:gd name="T6" fmla="*/ 0 w 539"/>
                    <a:gd name="T7" fmla="*/ 0 h 270"/>
                    <a:gd name="T8" fmla="*/ 0 w 539"/>
                    <a:gd name="T9" fmla="*/ 0 h 2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70"/>
                    <a:gd name="T17" fmla="*/ 539 w 539"/>
                    <a:gd name="T18" fmla="*/ 270 h 2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70">
                      <a:moveTo>
                        <a:pt x="0" y="270"/>
                      </a:moveTo>
                      <a:lnTo>
                        <a:pt x="137" y="253"/>
                      </a:lnTo>
                      <a:lnTo>
                        <a:pt x="284" y="188"/>
                      </a:lnTo>
                      <a:lnTo>
                        <a:pt x="424" y="97"/>
                      </a:lnTo>
                      <a:lnTo>
                        <a:pt x="5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5" name="Freeform 47">
                  <a:extLst>
                    <a:ext uri="{FF2B5EF4-FFF2-40B4-BE49-F238E27FC236}">
                      <a16:creationId xmlns:a16="http://schemas.microsoft.com/office/drawing/2014/main" id="{C2B4D22A-7E61-2665-4A2E-FAAFF69F95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5" y="2673"/>
                  <a:ext cx="99" cy="22"/>
                </a:xfrm>
                <a:custGeom>
                  <a:avLst/>
                  <a:gdLst>
                    <a:gd name="T0" fmla="*/ 0 w 684"/>
                    <a:gd name="T1" fmla="*/ 0 h 158"/>
                    <a:gd name="T2" fmla="*/ 0 w 684"/>
                    <a:gd name="T3" fmla="*/ 0 h 158"/>
                    <a:gd name="T4" fmla="*/ 0 w 684"/>
                    <a:gd name="T5" fmla="*/ 0 h 158"/>
                    <a:gd name="T6" fmla="*/ 0 w 684"/>
                    <a:gd name="T7" fmla="*/ 0 h 158"/>
                    <a:gd name="T8" fmla="*/ 0 w 684"/>
                    <a:gd name="T9" fmla="*/ 0 h 158"/>
                    <a:gd name="T10" fmla="*/ 0 w 684"/>
                    <a:gd name="T11" fmla="*/ 0 h 158"/>
                    <a:gd name="T12" fmla="*/ 0 w 684"/>
                    <a:gd name="T13" fmla="*/ 0 h 158"/>
                    <a:gd name="T14" fmla="*/ 0 w 684"/>
                    <a:gd name="T15" fmla="*/ 0 h 1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4"/>
                    <a:gd name="T25" fmla="*/ 0 h 158"/>
                    <a:gd name="T26" fmla="*/ 684 w 684"/>
                    <a:gd name="T27" fmla="*/ 158 h 15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4" h="158">
                      <a:moveTo>
                        <a:pt x="0" y="133"/>
                      </a:moveTo>
                      <a:lnTo>
                        <a:pt x="81" y="158"/>
                      </a:lnTo>
                      <a:lnTo>
                        <a:pt x="166" y="155"/>
                      </a:lnTo>
                      <a:lnTo>
                        <a:pt x="252" y="133"/>
                      </a:lnTo>
                      <a:lnTo>
                        <a:pt x="340" y="99"/>
                      </a:lnTo>
                      <a:lnTo>
                        <a:pt x="515" y="28"/>
                      </a:lnTo>
                      <a:lnTo>
                        <a:pt x="601" y="4"/>
                      </a:lnTo>
                      <a:lnTo>
                        <a:pt x="6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6" name="Freeform 48">
                  <a:extLst>
                    <a:ext uri="{FF2B5EF4-FFF2-40B4-BE49-F238E27FC236}">
                      <a16:creationId xmlns:a16="http://schemas.microsoft.com/office/drawing/2014/main" id="{93FC570D-081B-2EFE-F769-4DB05378A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2" y="2699"/>
                  <a:ext cx="88" cy="12"/>
                </a:xfrm>
                <a:custGeom>
                  <a:avLst/>
                  <a:gdLst>
                    <a:gd name="T0" fmla="*/ 0 w 607"/>
                    <a:gd name="T1" fmla="*/ 0 h 85"/>
                    <a:gd name="T2" fmla="*/ 0 w 607"/>
                    <a:gd name="T3" fmla="*/ 0 h 85"/>
                    <a:gd name="T4" fmla="*/ 0 w 607"/>
                    <a:gd name="T5" fmla="*/ 0 h 85"/>
                    <a:gd name="T6" fmla="*/ 0 w 607"/>
                    <a:gd name="T7" fmla="*/ 0 h 85"/>
                    <a:gd name="T8" fmla="*/ 0 w 607"/>
                    <a:gd name="T9" fmla="*/ 0 h 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85"/>
                    <a:gd name="T17" fmla="*/ 607 w 607"/>
                    <a:gd name="T18" fmla="*/ 85 h 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85">
                      <a:moveTo>
                        <a:pt x="0" y="0"/>
                      </a:moveTo>
                      <a:lnTo>
                        <a:pt x="153" y="3"/>
                      </a:lnTo>
                      <a:lnTo>
                        <a:pt x="306" y="16"/>
                      </a:lnTo>
                      <a:lnTo>
                        <a:pt x="458" y="43"/>
                      </a:lnTo>
                      <a:lnTo>
                        <a:pt x="607" y="8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7" name="Freeform 49">
                  <a:extLst>
                    <a:ext uri="{FF2B5EF4-FFF2-40B4-BE49-F238E27FC236}">
                      <a16:creationId xmlns:a16="http://schemas.microsoft.com/office/drawing/2014/main" id="{3CF4CCBE-DF97-0A36-F464-28E63578A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3" y="3098"/>
                  <a:ext cx="371" cy="394"/>
                </a:xfrm>
                <a:custGeom>
                  <a:avLst/>
                  <a:gdLst>
                    <a:gd name="T0" fmla="*/ 0 w 2570"/>
                    <a:gd name="T1" fmla="*/ 0 h 2731"/>
                    <a:gd name="T2" fmla="*/ 0 w 2570"/>
                    <a:gd name="T3" fmla="*/ 0 h 2731"/>
                    <a:gd name="T4" fmla="*/ 0 w 2570"/>
                    <a:gd name="T5" fmla="*/ 0 h 2731"/>
                    <a:gd name="T6" fmla="*/ 0 w 2570"/>
                    <a:gd name="T7" fmla="*/ 0 h 2731"/>
                    <a:gd name="T8" fmla="*/ 0 w 2570"/>
                    <a:gd name="T9" fmla="*/ 0 h 2731"/>
                    <a:gd name="T10" fmla="*/ 0 w 2570"/>
                    <a:gd name="T11" fmla="*/ 0 h 2731"/>
                    <a:gd name="T12" fmla="*/ 0 w 2570"/>
                    <a:gd name="T13" fmla="*/ 0 h 2731"/>
                    <a:gd name="T14" fmla="*/ 0 w 2570"/>
                    <a:gd name="T15" fmla="*/ 0 h 2731"/>
                    <a:gd name="T16" fmla="*/ 0 w 2570"/>
                    <a:gd name="T17" fmla="*/ 0 h 2731"/>
                    <a:gd name="T18" fmla="*/ 0 w 2570"/>
                    <a:gd name="T19" fmla="*/ 0 h 2731"/>
                    <a:gd name="T20" fmla="*/ 0 w 2570"/>
                    <a:gd name="T21" fmla="*/ 0 h 2731"/>
                    <a:gd name="T22" fmla="*/ 0 w 2570"/>
                    <a:gd name="T23" fmla="*/ 0 h 2731"/>
                    <a:gd name="T24" fmla="*/ 0 w 2570"/>
                    <a:gd name="T25" fmla="*/ 0 h 2731"/>
                    <a:gd name="T26" fmla="*/ 0 w 2570"/>
                    <a:gd name="T27" fmla="*/ 0 h 2731"/>
                    <a:gd name="T28" fmla="*/ 0 w 2570"/>
                    <a:gd name="T29" fmla="*/ 0 h 2731"/>
                    <a:gd name="T30" fmla="*/ 0 w 2570"/>
                    <a:gd name="T31" fmla="*/ 0 h 2731"/>
                    <a:gd name="T32" fmla="*/ 0 w 2570"/>
                    <a:gd name="T33" fmla="*/ 0 h 2731"/>
                    <a:gd name="T34" fmla="*/ 0 w 2570"/>
                    <a:gd name="T35" fmla="*/ 0 h 2731"/>
                    <a:gd name="T36" fmla="*/ 0 w 2570"/>
                    <a:gd name="T37" fmla="*/ 0 h 2731"/>
                    <a:gd name="T38" fmla="*/ 0 w 2570"/>
                    <a:gd name="T39" fmla="*/ 0 h 2731"/>
                    <a:gd name="T40" fmla="*/ 0 w 2570"/>
                    <a:gd name="T41" fmla="*/ 0 h 2731"/>
                    <a:gd name="T42" fmla="*/ 0 w 2570"/>
                    <a:gd name="T43" fmla="*/ 0 h 2731"/>
                    <a:gd name="T44" fmla="*/ 0 w 2570"/>
                    <a:gd name="T45" fmla="*/ 0 h 2731"/>
                    <a:gd name="T46" fmla="*/ 0 w 2570"/>
                    <a:gd name="T47" fmla="*/ 0 h 2731"/>
                    <a:gd name="T48" fmla="*/ 0 w 2570"/>
                    <a:gd name="T49" fmla="*/ 0 h 2731"/>
                    <a:gd name="T50" fmla="*/ 0 w 2570"/>
                    <a:gd name="T51" fmla="*/ 0 h 2731"/>
                    <a:gd name="T52" fmla="*/ 0 w 2570"/>
                    <a:gd name="T53" fmla="*/ 0 h 2731"/>
                    <a:gd name="T54" fmla="*/ 0 w 2570"/>
                    <a:gd name="T55" fmla="*/ 0 h 2731"/>
                    <a:gd name="T56" fmla="*/ 0 w 2570"/>
                    <a:gd name="T57" fmla="*/ 0 h 2731"/>
                    <a:gd name="T58" fmla="*/ 0 w 2570"/>
                    <a:gd name="T59" fmla="*/ 0 h 2731"/>
                    <a:gd name="T60" fmla="*/ 0 w 2570"/>
                    <a:gd name="T61" fmla="*/ 0 h 2731"/>
                    <a:gd name="T62" fmla="*/ 0 w 2570"/>
                    <a:gd name="T63" fmla="*/ 0 h 2731"/>
                    <a:gd name="T64" fmla="*/ 0 w 2570"/>
                    <a:gd name="T65" fmla="*/ 0 h 2731"/>
                    <a:gd name="T66" fmla="*/ 0 w 2570"/>
                    <a:gd name="T67" fmla="*/ 0 h 2731"/>
                    <a:gd name="T68" fmla="*/ 0 w 2570"/>
                    <a:gd name="T69" fmla="*/ 0 h 2731"/>
                    <a:gd name="T70" fmla="*/ 0 w 2570"/>
                    <a:gd name="T71" fmla="*/ 0 h 2731"/>
                    <a:gd name="T72" fmla="*/ 0 w 2570"/>
                    <a:gd name="T73" fmla="*/ 0 h 2731"/>
                    <a:gd name="T74" fmla="*/ 0 w 2570"/>
                    <a:gd name="T75" fmla="*/ 0 h 2731"/>
                    <a:gd name="T76" fmla="*/ 0 w 2570"/>
                    <a:gd name="T77" fmla="*/ 0 h 2731"/>
                    <a:gd name="T78" fmla="*/ 0 w 2570"/>
                    <a:gd name="T79" fmla="*/ 0 h 2731"/>
                    <a:gd name="T80" fmla="*/ 0 w 2570"/>
                    <a:gd name="T81" fmla="*/ 0 h 2731"/>
                    <a:gd name="T82" fmla="*/ 0 w 2570"/>
                    <a:gd name="T83" fmla="*/ 0 h 2731"/>
                    <a:gd name="T84" fmla="*/ 0 w 2570"/>
                    <a:gd name="T85" fmla="*/ 0 h 2731"/>
                    <a:gd name="T86" fmla="*/ 0 w 2570"/>
                    <a:gd name="T87" fmla="*/ 0 h 2731"/>
                    <a:gd name="T88" fmla="*/ 0 w 2570"/>
                    <a:gd name="T89" fmla="*/ 0 h 2731"/>
                    <a:gd name="T90" fmla="*/ 0 w 2570"/>
                    <a:gd name="T91" fmla="*/ 0 h 2731"/>
                    <a:gd name="T92" fmla="*/ 0 w 2570"/>
                    <a:gd name="T93" fmla="*/ 0 h 2731"/>
                    <a:gd name="T94" fmla="*/ 0 w 2570"/>
                    <a:gd name="T95" fmla="*/ 0 h 2731"/>
                    <a:gd name="T96" fmla="*/ 0 w 2570"/>
                    <a:gd name="T97" fmla="*/ 0 h 2731"/>
                    <a:gd name="T98" fmla="*/ 0 w 2570"/>
                    <a:gd name="T99" fmla="*/ 0 h 2731"/>
                    <a:gd name="T100" fmla="*/ 0 w 2570"/>
                    <a:gd name="T101" fmla="*/ 0 h 2731"/>
                    <a:gd name="T102" fmla="*/ 0 w 2570"/>
                    <a:gd name="T103" fmla="*/ 0 h 2731"/>
                    <a:gd name="T104" fmla="*/ 0 w 2570"/>
                    <a:gd name="T105" fmla="*/ 0 h 2731"/>
                    <a:gd name="T106" fmla="*/ 0 w 2570"/>
                    <a:gd name="T107" fmla="*/ 0 h 2731"/>
                    <a:gd name="T108" fmla="*/ 0 w 2570"/>
                    <a:gd name="T109" fmla="*/ 0 h 2731"/>
                    <a:gd name="T110" fmla="*/ 0 w 2570"/>
                    <a:gd name="T111" fmla="*/ 0 h 2731"/>
                    <a:gd name="T112" fmla="*/ 0 w 2570"/>
                    <a:gd name="T113" fmla="*/ 0 h 2731"/>
                    <a:gd name="T114" fmla="*/ 0 w 2570"/>
                    <a:gd name="T115" fmla="*/ 0 h 2731"/>
                    <a:gd name="T116" fmla="*/ 0 w 2570"/>
                    <a:gd name="T117" fmla="*/ 0 h 2731"/>
                    <a:gd name="T118" fmla="*/ 0 w 2570"/>
                    <a:gd name="T119" fmla="*/ 0 h 2731"/>
                    <a:gd name="T120" fmla="*/ 0 w 2570"/>
                    <a:gd name="T121" fmla="*/ 0 h 2731"/>
                    <a:gd name="T122" fmla="*/ 0 w 2570"/>
                    <a:gd name="T123" fmla="*/ 0 h 27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570"/>
                    <a:gd name="T187" fmla="*/ 0 h 2731"/>
                    <a:gd name="T188" fmla="*/ 2570 w 2570"/>
                    <a:gd name="T189" fmla="*/ 2731 h 2731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570" h="2731">
                      <a:moveTo>
                        <a:pt x="27" y="174"/>
                      </a:moveTo>
                      <a:lnTo>
                        <a:pt x="98" y="262"/>
                      </a:lnTo>
                      <a:lnTo>
                        <a:pt x="162" y="356"/>
                      </a:lnTo>
                      <a:lnTo>
                        <a:pt x="224" y="477"/>
                      </a:lnTo>
                      <a:lnTo>
                        <a:pt x="257" y="589"/>
                      </a:lnTo>
                      <a:lnTo>
                        <a:pt x="277" y="714"/>
                      </a:lnTo>
                      <a:lnTo>
                        <a:pt x="327" y="967"/>
                      </a:lnTo>
                      <a:lnTo>
                        <a:pt x="382" y="1220"/>
                      </a:lnTo>
                      <a:lnTo>
                        <a:pt x="413" y="1375"/>
                      </a:lnTo>
                      <a:lnTo>
                        <a:pt x="429" y="1485"/>
                      </a:lnTo>
                      <a:lnTo>
                        <a:pt x="456" y="1588"/>
                      </a:lnTo>
                      <a:lnTo>
                        <a:pt x="514" y="1726"/>
                      </a:lnTo>
                      <a:lnTo>
                        <a:pt x="592" y="1876"/>
                      </a:lnTo>
                      <a:lnTo>
                        <a:pt x="658" y="1973"/>
                      </a:lnTo>
                      <a:lnTo>
                        <a:pt x="737" y="2056"/>
                      </a:lnTo>
                      <a:lnTo>
                        <a:pt x="856" y="2164"/>
                      </a:lnTo>
                      <a:lnTo>
                        <a:pt x="1042" y="2311"/>
                      </a:lnTo>
                      <a:lnTo>
                        <a:pt x="1127" y="2356"/>
                      </a:lnTo>
                      <a:lnTo>
                        <a:pt x="1251" y="2416"/>
                      </a:lnTo>
                      <a:lnTo>
                        <a:pt x="1521" y="2537"/>
                      </a:lnTo>
                      <a:lnTo>
                        <a:pt x="1805" y="2619"/>
                      </a:lnTo>
                      <a:lnTo>
                        <a:pt x="1953" y="2669"/>
                      </a:lnTo>
                      <a:lnTo>
                        <a:pt x="2057" y="2711"/>
                      </a:lnTo>
                      <a:lnTo>
                        <a:pt x="2160" y="2731"/>
                      </a:lnTo>
                      <a:lnTo>
                        <a:pt x="2305" y="2721"/>
                      </a:lnTo>
                      <a:lnTo>
                        <a:pt x="2436" y="2686"/>
                      </a:lnTo>
                      <a:lnTo>
                        <a:pt x="2484" y="2651"/>
                      </a:lnTo>
                      <a:lnTo>
                        <a:pt x="2530" y="2586"/>
                      </a:lnTo>
                      <a:lnTo>
                        <a:pt x="2570" y="2461"/>
                      </a:lnTo>
                      <a:lnTo>
                        <a:pt x="2555" y="2316"/>
                      </a:lnTo>
                      <a:lnTo>
                        <a:pt x="2534" y="2194"/>
                      </a:lnTo>
                      <a:lnTo>
                        <a:pt x="2507" y="2108"/>
                      </a:lnTo>
                      <a:lnTo>
                        <a:pt x="2466" y="2034"/>
                      </a:lnTo>
                      <a:lnTo>
                        <a:pt x="2398" y="1946"/>
                      </a:lnTo>
                      <a:lnTo>
                        <a:pt x="2292" y="1837"/>
                      </a:lnTo>
                      <a:lnTo>
                        <a:pt x="2204" y="1786"/>
                      </a:lnTo>
                      <a:lnTo>
                        <a:pt x="2108" y="1746"/>
                      </a:lnTo>
                      <a:lnTo>
                        <a:pt x="1976" y="1676"/>
                      </a:lnTo>
                      <a:lnTo>
                        <a:pt x="1858" y="1602"/>
                      </a:lnTo>
                      <a:lnTo>
                        <a:pt x="1775" y="1555"/>
                      </a:lnTo>
                      <a:lnTo>
                        <a:pt x="1694" y="1507"/>
                      </a:lnTo>
                      <a:lnTo>
                        <a:pt x="1581" y="1423"/>
                      </a:lnTo>
                      <a:lnTo>
                        <a:pt x="1413" y="1285"/>
                      </a:lnTo>
                      <a:lnTo>
                        <a:pt x="1265" y="1118"/>
                      </a:lnTo>
                      <a:lnTo>
                        <a:pt x="1133" y="945"/>
                      </a:lnTo>
                      <a:lnTo>
                        <a:pt x="1027" y="748"/>
                      </a:lnTo>
                      <a:lnTo>
                        <a:pt x="881" y="376"/>
                      </a:lnTo>
                      <a:lnTo>
                        <a:pt x="866" y="294"/>
                      </a:lnTo>
                      <a:lnTo>
                        <a:pt x="866" y="230"/>
                      </a:lnTo>
                      <a:lnTo>
                        <a:pt x="859" y="175"/>
                      </a:lnTo>
                      <a:lnTo>
                        <a:pt x="830" y="124"/>
                      </a:lnTo>
                      <a:lnTo>
                        <a:pt x="737" y="51"/>
                      </a:lnTo>
                      <a:lnTo>
                        <a:pt x="648" y="39"/>
                      </a:lnTo>
                      <a:lnTo>
                        <a:pt x="544" y="53"/>
                      </a:lnTo>
                      <a:lnTo>
                        <a:pt x="408" y="58"/>
                      </a:lnTo>
                      <a:lnTo>
                        <a:pt x="269" y="32"/>
                      </a:lnTo>
                      <a:lnTo>
                        <a:pt x="158" y="2"/>
                      </a:lnTo>
                      <a:lnTo>
                        <a:pt x="70" y="0"/>
                      </a:lnTo>
                      <a:lnTo>
                        <a:pt x="0" y="58"/>
                      </a:lnTo>
                      <a:lnTo>
                        <a:pt x="0" y="98"/>
                      </a:lnTo>
                      <a:lnTo>
                        <a:pt x="12" y="141"/>
                      </a:lnTo>
                      <a:lnTo>
                        <a:pt x="27" y="1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8" name="Freeform 50">
                  <a:extLst>
                    <a:ext uri="{FF2B5EF4-FFF2-40B4-BE49-F238E27FC236}">
                      <a16:creationId xmlns:a16="http://schemas.microsoft.com/office/drawing/2014/main" id="{E205DC64-21FC-83E2-EDFE-618FC085F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6" y="3178"/>
                  <a:ext cx="12" cy="3"/>
                </a:xfrm>
                <a:custGeom>
                  <a:avLst/>
                  <a:gdLst>
                    <a:gd name="T0" fmla="*/ 0 w 79"/>
                    <a:gd name="T1" fmla="*/ 0 h 17"/>
                    <a:gd name="T2" fmla="*/ 0 w 79"/>
                    <a:gd name="T3" fmla="*/ 0 h 17"/>
                    <a:gd name="T4" fmla="*/ 0 w 79"/>
                    <a:gd name="T5" fmla="*/ 0 h 17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17"/>
                    <a:gd name="T11" fmla="*/ 79 w 79"/>
                    <a:gd name="T12" fmla="*/ 17 h 1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17">
                      <a:moveTo>
                        <a:pt x="0" y="17"/>
                      </a:moveTo>
                      <a:lnTo>
                        <a:pt x="39" y="3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9" name="Line 51">
                  <a:extLst>
                    <a:ext uri="{FF2B5EF4-FFF2-40B4-BE49-F238E27FC236}">
                      <a16:creationId xmlns:a16="http://schemas.microsoft.com/office/drawing/2014/main" id="{37A3E7EF-00A8-8D05-90C0-7AA4E70984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61" y="3188"/>
                  <a:ext cx="2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10" name="Freeform 52">
                  <a:extLst>
                    <a:ext uri="{FF2B5EF4-FFF2-40B4-BE49-F238E27FC236}">
                      <a16:creationId xmlns:a16="http://schemas.microsoft.com/office/drawing/2014/main" id="{80AF2BC9-903F-7FCD-6024-3BFF83CBC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2" y="3183"/>
                  <a:ext cx="11" cy="4"/>
                </a:xfrm>
                <a:custGeom>
                  <a:avLst/>
                  <a:gdLst>
                    <a:gd name="T0" fmla="*/ 0 w 79"/>
                    <a:gd name="T1" fmla="*/ 0 h 25"/>
                    <a:gd name="T2" fmla="*/ 0 w 79"/>
                    <a:gd name="T3" fmla="*/ 0 h 25"/>
                    <a:gd name="T4" fmla="*/ 0 w 79"/>
                    <a:gd name="T5" fmla="*/ 0 h 25"/>
                    <a:gd name="T6" fmla="*/ 0 60000 65536"/>
                    <a:gd name="T7" fmla="*/ 0 60000 65536"/>
                    <a:gd name="T8" fmla="*/ 0 60000 65536"/>
                    <a:gd name="T9" fmla="*/ 0 w 79"/>
                    <a:gd name="T10" fmla="*/ 0 h 25"/>
                    <a:gd name="T11" fmla="*/ 79 w 79"/>
                    <a:gd name="T12" fmla="*/ 25 h 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9" h="25">
                      <a:moveTo>
                        <a:pt x="0" y="25"/>
                      </a:moveTo>
                      <a:lnTo>
                        <a:pt x="40" y="12"/>
                      </a:lnTo>
                      <a:lnTo>
                        <a:pt x="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11" name="Freeform 53">
                  <a:extLst>
                    <a:ext uri="{FF2B5EF4-FFF2-40B4-BE49-F238E27FC236}">
                      <a16:creationId xmlns:a16="http://schemas.microsoft.com/office/drawing/2014/main" id="{CBE5E27E-A1AC-9364-DF61-02DAF561C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3279"/>
                  <a:ext cx="17" cy="9"/>
                </a:xfrm>
                <a:custGeom>
                  <a:avLst/>
                  <a:gdLst>
                    <a:gd name="T0" fmla="*/ 0 w 116"/>
                    <a:gd name="T1" fmla="*/ 0 h 63"/>
                    <a:gd name="T2" fmla="*/ 0 w 116"/>
                    <a:gd name="T3" fmla="*/ 0 h 63"/>
                    <a:gd name="T4" fmla="*/ 0 w 116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63"/>
                    <a:gd name="T11" fmla="*/ 116 w 116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63">
                      <a:moveTo>
                        <a:pt x="116" y="0"/>
                      </a:moveTo>
                      <a:lnTo>
                        <a:pt x="56" y="1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12" name="Freeform 54">
                  <a:extLst>
                    <a:ext uri="{FF2B5EF4-FFF2-40B4-BE49-F238E27FC236}">
                      <a16:creationId xmlns:a16="http://schemas.microsoft.com/office/drawing/2014/main" id="{DFC09A76-9397-7083-FD8F-1277262C3C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8" y="3273"/>
                  <a:ext cx="14" cy="1"/>
                </a:xfrm>
                <a:custGeom>
                  <a:avLst/>
                  <a:gdLst>
                    <a:gd name="T0" fmla="*/ 0 w 92"/>
                    <a:gd name="T1" fmla="*/ 0 h 8"/>
                    <a:gd name="T2" fmla="*/ 0 w 92"/>
                    <a:gd name="T3" fmla="*/ 0 h 8"/>
                    <a:gd name="T4" fmla="*/ 0 w 92"/>
                    <a:gd name="T5" fmla="*/ 0 h 8"/>
                    <a:gd name="T6" fmla="*/ 0 w 92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2"/>
                    <a:gd name="T13" fmla="*/ 0 h 8"/>
                    <a:gd name="T14" fmla="*/ 92 w 92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2" h="8">
                      <a:moveTo>
                        <a:pt x="92" y="1"/>
                      </a:moveTo>
                      <a:lnTo>
                        <a:pt x="45" y="0"/>
                      </a:lnTo>
                      <a:lnTo>
                        <a:pt x="22" y="2"/>
                      </a:lnTo>
                      <a:lnTo>
                        <a:pt x="0" y="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13" name="Freeform 55">
                  <a:extLst>
                    <a:ext uri="{FF2B5EF4-FFF2-40B4-BE49-F238E27FC236}">
                      <a16:creationId xmlns:a16="http://schemas.microsoft.com/office/drawing/2014/main" id="{9465D961-99ED-3E4E-FD4D-43CC557B2C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0" y="2439"/>
                  <a:ext cx="984" cy="1071"/>
                </a:xfrm>
                <a:custGeom>
                  <a:avLst/>
                  <a:gdLst>
                    <a:gd name="T0" fmla="*/ 0 w 6807"/>
                    <a:gd name="T1" fmla="*/ 0 h 7419"/>
                    <a:gd name="T2" fmla="*/ 0 w 6807"/>
                    <a:gd name="T3" fmla="*/ 0 h 7419"/>
                    <a:gd name="T4" fmla="*/ 0 w 6807"/>
                    <a:gd name="T5" fmla="*/ 0 h 7419"/>
                    <a:gd name="T6" fmla="*/ 0 w 6807"/>
                    <a:gd name="T7" fmla="*/ 0 h 7419"/>
                    <a:gd name="T8" fmla="*/ 0 w 6807"/>
                    <a:gd name="T9" fmla="*/ 0 h 7419"/>
                    <a:gd name="T10" fmla="*/ 0 w 6807"/>
                    <a:gd name="T11" fmla="*/ 0 h 7419"/>
                    <a:gd name="T12" fmla="*/ 0 w 6807"/>
                    <a:gd name="T13" fmla="*/ 0 h 7419"/>
                    <a:gd name="T14" fmla="*/ 0 w 6807"/>
                    <a:gd name="T15" fmla="*/ 0 h 7419"/>
                    <a:gd name="T16" fmla="*/ 0 w 6807"/>
                    <a:gd name="T17" fmla="*/ 0 h 7419"/>
                    <a:gd name="T18" fmla="*/ 0 w 6807"/>
                    <a:gd name="T19" fmla="*/ 0 h 7419"/>
                    <a:gd name="T20" fmla="*/ 0 w 6807"/>
                    <a:gd name="T21" fmla="*/ 0 h 7419"/>
                    <a:gd name="T22" fmla="*/ 0 w 6807"/>
                    <a:gd name="T23" fmla="*/ 0 h 7419"/>
                    <a:gd name="T24" fmla="*/ 0 w 6807"/>
                    <a:gd name="T25" fmla="*/ 0 h 7419"/>
                    <a:gd name="T26" fmla="*/ 0 w 6807"/>
                    <a:gd name="T27" fmla="*/ 0 h 7419"/>
                    <a:gd name="T28" fmla="*/ 0 w 6807"/>
                    <a:gd name="T29" fmla="*/ 0 h 7419"/>
                    <a:gd name="T30" fmla="*/ 0 w 6807"/>
                    <a:gd name="T31" fmla="*/ 0 h 7419"/>
                    <a:gd name="T32" fmla="*/ 0 w 6807"/>
                    <a:gd name="T33" fmla="*/ 0 h 7419"/>
                    <a:gd name="T34" fmla="*/ 0 w 6807"/>
                    <a:gd name="T35" fmla="*/ 0 h 7419"/>
                    <a:gd name="T36" fmla="*/ 0 w 6807"/>
                    <a:gd name="T37" fmla="*/ 0 h 7419"/>
                    <a:gd name="T38" fmla="*/ 0 w 6807"/>
                    <a:gd name="T39" fmla="*/ 0 h 7419"/>
                    <a:gd name="T40" fmla="*/ 0 w 6807"/>
                    <a:gd name="T41" fmla="*/ 0 h 7419"/>
                    <a:gd name="T42" fmla="*/ 0 w 6807"/>
                    <a:gd name="T43" fmla="*/ 0 h 7419"/>
                    <a:gd name="T44" fmla="*/ 0 w 6807"/>
                    <a:gd name="T45" fmla="*/ 0 h 7419"/>
                    <a:gd name="T46" fmla="*/ 0 w 6807"/>
                    <a:gd name="T47" fmla="*/ 0 h 7419"/>
                    <a:gd name="T48" fmla="*/ 0 w 6807"/>
                    <a:gd name="T49" fmla="*/ 0 h 7419"/>
                    <a:gd name="T50" fmla="*/ 0 w 6807"/>
                    <a:gd name="T51" fmla="*/ 0 h 7419"/>
                    <a:gd name="T52" fmla="*/ 0 w 6807"/>
                    <a:gd name="T53" fmla="*/ 0 h 7419"/>
                    <a:gd name="T54" fmla="*/ 0 w 6807"/>
                    <a:gd name="T55" fmla="*/ 0 h 7419"/>
                    <a:gd name="T56" fmla="*/ 0 w 6807"/>
                    <a:gd name="T57" fmla="*/ 0 h 7419"/>
                    <a:gd name="T58" fmla="*/ 0 w 6807"/>
                    <a:gd name="T59" fmla="*/ 0 h 7419"/>
                    <a:gd name="T60" fmla="*/ 0 w 6807"/>
                    <a:gd name="T61" fmla="*/ 0 h 7419"/>
                    <a:gd name="T62" fmla="*/ 0 w 6807"/>
                    <a:gd name="T63" fmla="*/ 0 h 7419"/>
                    <a:gd name="T64" fmla="*/ 0 w 6807"/>
                    <a:gd name="T65" fmla="*/ 0 h 7419"/>
                    <a:gd name="T66" fmla="*/ 0 w 6807"/>
                    <a:gd name="T67" fmla="*/ 0 h 7419"/>
                    <a:gd name="T68" fmla="*/ 0 w 6807"/>
                    <a:gd name="T69" fmla="*/ 0 h 7419"/>
                    <a:gd name="T70" fmla="*/ 0 w 6807"/>
                    <a:gd name="T71" fmla="*/ 0 h 7419"/>
                    <a:gd name="T72" fmla="*/ 0 w 6807"/>
                    <a:gd name="T73" fmla="*/ 0 h 7419"/>
                    <a:gd name="T74" fmla="*/ 0 w 6807"/>
                    <a:gd name="T75" fmla="*/ 0 h 7419"/>
                    <a:gd name="T76" fmla="*/ 0 w 6807"/>
                    <a:gd name="T77" fmla="*/ 0 h 7419"/>
                    <a:gd name="T78" fmla="*/ 0 w 6807"/>
                    <a:gd name="T79" fmla="*/ 0 h 7419"/>
                    <a:gd name="T80" fmla="*/ 0 w 6807"/>
                    <a:gd name="T81" fmla="*/ 0 h 7419"/>
                    <a:gd name="T82" fmla="*/ 0 w 6807"/>
                    <a:gd name="T83" fmla="*/ 0 h 7419"/>
                    <a:gd name="T84" fmla="*/ 0 w 6807"/>
                    <a:gd name="T85" fmla="*/ 0 h 7419"/>
                    <a:gd name="T86" fmla="*/ 0 w 6807"/>
                    <a:gd name="T87" fmla="*/ 0 h 7419"/>
                    <a:gd name="T88" fmla="*/ 0 w 6807"/>
                    <a:gd name="T89" fmla="*/ 0 h 7419"/>
                    <a:gd name="T90" fmla="*/ 0 w 6807"/>
                    <a:gd name="T91" fmla="*/ 0 h 7419"/>
                    <a:gd name="T92" fmla="*/ 0 w 6807"/>
                    <a:gd name="T93" fmla="*/ 0 h 7419"/>
                    <a:gd name="T94" fmla="*/ 0 w 6807"/>
                    <a:gd name="T95" fmla="*/ 0 h 7419"/>
                    <a:gd name="T96" fmla="*/ 0 w 6807"/>
                    <a:gd name="T97" fmla="*/ 0 h 7419"/>
                    <a:gd name="T98" fmla="*/ 0 w 6807"/>
                    <a:gd name="T99" fmla="*/ 0 h 7419"/>
                    <a:gd name="T100" fmla="*/ 0 w 6807"/>
                    <a:gd name="T101" fmla="*/ 0 h 7419"/>
                    <a:gd name="T102" fmla="*/ 0 w 6807"/>
                    <a:gd name="T103" fmla="*/ 0 h 7419"/>
                    <a:gd name="T104" fmla="*/ 0 w 6807"/>
                    <a:gd name="T105" fmla="*/ 0 h 7419"/>
                    <a:gd name="T106" fmla="*/ 0 w 6807"/>
                    <a:gd name="T107" fmla="*/ 0 h 7419"/>
                    <a:gd name="T108" fmla="*/ 0 w 6807"/>
                    <a:gd name="T109" fmla="*/ 0 h 7419"/>
                    <a:gd name="T110" fmla="*/ 0 w 6807"/>
                    <a:gd name="T111" fmla="*/ 0 h 7419"/>
                    <a:gd name="T112" fmla="*/ 0 w 6807"/>
                    <a:gd name="T113" fmla="*/ 0 h 7419"/>
                    <a:gd name="T114" fmla="*/ 0 w 6807"/>
                    <a:gd name="T115" fmla="*/ 0 h 7419"/>
                    <a:gd name="T116" fmla="*/ 0 w 6807"/>
                    <a:gd name="T117" fmla="*/ 0 h 7419"/>
                    <a:gd name="T118" fmla="*/ 0 w 6807"/>
                    <a:gd name="T119" fmla="*/ 0 h 7419"/>
                    <a:gd name="T120" fmla="*/ 0 w 6807"/>
                    <a:gd name="T121" fmla="*/ 0 h 7419"/>
                    <a:gd name="T122" fmla="*/ 0 w 6807"/>
                    <a:gd name="T123" fmla="*/ 0 h 741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807"/>
                    <a:gd name="T187" fmla="*/ 0 h 7419"/>
                    <a:gd name="T188" fmla="*/ 6807 w 6807"/>
                    <a:gd name="T189" fmla="*/ 7419 h 7419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807" h="7419">
                      <a:moveTo>
                        <a:pt x="2776" y="412"/>
                      </a:moveTo>
                      <a:lnTo>
                        <a:pt x="2988" y="424"/>
                      </a:lnTo>
                      <a:lnTo>
                        <a:pt x="3280" y="434"/>
                      </a:lnTo>
                      <a:lnTo>
                        <a:pt x="3428" y="432"/>
                      </a:lnTo>
                      <a:lnTo>
                        <a:pt x="3561" y="422"/>
                      </a:lnTo>
                      <a:lnTo>
                        <a:pt x="3668" y="402"/>
                      </a:lnTo>
                      <a:lnTo>
                        <a:pt x="3740" y="371"/>
                      </a:lnTo>
                      <a:lnTo>
                        <a:pt x="3825" y="293"/>
                      </a:lnTo>
                      <a:lnTo>
                        <a:pt x="3905" y="208"/>
                      </a:lnTo>
                      <a:lnTo>
                        <a:pt x="3984" y="125"/>
                      </a:lnTo>
                      <a:lnTo>
                        <a:pt x="4072" y="52"/>
                      </a:lnTo>
                      <a:lnTo>
                        <a:pt x="4045" y="432"/>
                      </a:lnTo>
                      <a:lnTo>
                        <a:pt x="4034" y="650"/>
                      </a:lnTo>
                      <a:lnTo>
                        <a:pt x="4036" y="771"/>
                      </a:lnTo>
                      <a:lnTo>
                        <a:pt x="4092" y="796"/>
                      </a:lnTo>
                      <a:lnTo>
                        <a:pt x="4226" y="821"/>
                      </a:lnTo>
                      <a:lnTo>
                        <a:pt x="4414" y="842"/>
                      </a:lnTo>
                      <a:lnTo>
                        <a:pt x="4630" y="860"/>
                      </a:lnTo>
                      <a:lnTo>
                        <a:pt x="5054" y="894"/>
                      </a:lnTo>
                      <a:lnTo>
                        <a:pt x="5300" y="924"/>
                      </a:lnTo>
                      <a:lnTo>
                        <a:pt x="5577" y="1006"/>
                      </a:lnTo>
                      <a:lnTo>
                        <a:pt x="5854" y="1070"/>
                      </a:lnTo>
                      <a:lnTo>
                        <a:pt x="5992" y="1092"/>
                      </a:lnTo>
                      <a:lnTo>
                        <a:pt x="6132" y="1106"/>
                      </a:lnTo>
                      <a:lnTo>
                        <a:pt x="6276" y="1111"/>
                      </a:lnTo>
                      <a:lnTo>
                        <a:pt x="6420" y="1105"/>
                      </a:lnTo>
                      <a:lnTo>
                        <a:pt x="6582" y="1058"/>
                      </a:lnTo>
                      <a:lnTo>
                        <a:pt x="6675" y="1039"/>
                      </a:lnTo>
                      <a:lnTo>
                        <a:pt x="6741" y="1052"/>
                      </a:lnTo>
                      <a:lnTo>
                        <a:pt x="6807" y="1145"/>
                      </a:lnTo>
                      <a:lnTo>
                        <a:pt x="6805" y="1238"/>
                      </a:lnTo>
                      <a:lnTo>
                        <a:pt x="6750" y="1328"/>
                      </a:lnTo>
                      <a:lnTo>
                        <a:pt x="6664" y="1414"/>
                      </a:lnTo>
                      <a:lnTo>
                        <a:pt x="6560" y="1493"/>
                      </a:lnTo>
                      <a:lnTo>
                        <a:pt x="6458" y="1564"/>
                      </a:lnTo>
                      <a:lnTo>
                        <a:pt x="6376" y="1622"/>
                      </a:lnTo>
                      <a:lnTo>
                        <a:pt x="6332" y="1669"/>
                      </a:lnTo>
                      <a:lnTo>
                        <a:pt x="6176" y="1964"/>
                      </a:lnTo>
                      <a:lnTo>
                        <a:pt x="6018" y="2292"/>
                      </a:lnTo>
                      <a:lnTo>
                        <a:pt x="5946" y="2462"/>
                      </a:lnTo>
                      <a:lnTo>
                        <a:pt x="5883" y="2634"/>
                      </a:lnTo>
                      <a:lnTo>
                        <a:pt x="5832" y="2806"/>
                      </a:lnTo>
                      <a:lnTo>
                        <a:pt x="5798" y="2977"/>
                      </a:lnTo>
                      <a:lnTo>
                        <a:pt x="5769" y="3110"/>
                      </a:lnTo>
                      <a:lnTo>
                        <a:pt x="5726" y="3261"/>
                      </a:lnTo>
                      <a:lnTo>
                        <a:pt x="5626" y="3595"/>
                      </a:lnTo>
                      <a:lnTo>
                        <a:pt x="5580" y="3765"/>
                      </a:lnTo>
                      <a:lnTo>
                        <a:pt x="5548" y="3931"/>
                      </a:lnTo>
                      <a:lnTo>
                        <a:pt x="5536" y="4090"/>
                      </a:lnTo>
                      <a:lnTo>
                        <a:pt x="5549" y="4233"/>
                      </a:lnTo>
                      <a:lnTo>
                        <a:pt x="5574" y="4320"/>
                      </a:lnTo>
                      <a:lnTo>
                        <a:pt x="5603" y="4374"/>
                      </a:lnTo>
                      <a:lnTo>
                        <a:pt x="5668" y="4434"/>
                      </a:lnTo>
                      <a:lnTo>
                        <a:pt x="5727" y="4504"/>
                      </a:lnTo>
                      <a:lnTo>
                        <a:pt x="5750" y="4573"/>
                      </a:lnTo>
                      <a:lnTo>
                        <a:pt x="5763" y="4680"/>
                      </a:lnTo>
                      <a:lnTo>
                        <a:pt x="5773" y="4855"/>
                      </a:lnTo>
                      <a:lnTo>
                        <a:pt x="5763" y="4947"/>
                      </a:lnTo>
                      <a:lnTo>
                        <a:pt x="5721" y="4990"/>
                      </a:lnTo>
                      <a:lnTo>
                        <a:pt x="5637" y="5028"/>
                      </a:lnTo>
                      <a:lnTo>
                        <a:pt x="5739" y="5068"/>
                      </a:lnTo>
                      <a:lnTo>
                        <a:pt x="5853" y="5078"/>
                      </a:lnTo>
                      <a:lnTo>
                        <a:pt x="5972" y="5071"/>
                      </a:lnTo>
                      <a:lnTo>
                        <a:pt x="6093" y="5054"/>
                      </a:lnTo>
                      <a:lnTo>
                        <a:pt x="6214" y="5042"/>
                      </a:lnTo>
                      <a:lnTo>
                        <a:pt x="6329" y="5043"/>
                      </a:lnTo>
                      <a:lnTo>
                        <a:pt x="6433" y="5070"/>
                      </a:lnTo>
                      <a:lnTo>
                        <a:pt x="6528" y="5131"/>
                      </a:lnTo>
                      <a:lnTo>
                        <a:pt x="6578" y="5222"/>
                      </a:lnTo>
                      <a:lnTo>
                        <a:pt x="6581" y="5338"/>
                      </a:lnTo>
                      <a:lnTo>
                        <a:pt x="6538" y="5368"/>
                      </a:lnTo>
                      <a:lnTo>
                        <a:pt x="6475" y="5378"/>
                      </a:lnTo>
                      <a:lnTo>
                        <a:pt x="6306" y="5364"/>
                      </a:lnTo>
                      <a:lnTo>
                        <a:pt x="6123" y="5337"/>
                      </a:lnTo>
                      <a:lnTo>
                        <a:pt x="5977" y="5338"/>
                      </a:lnTo>
                      <a:lnTo>
                        <a:pt x="5877" y="5364"/>
                      </a:lnTo>
                      <a:lnTo>
                        <a:pt x="5730" y="5400"/>
                      </a:lnTo>
                      <a:lnTo>
                        <a:pt x="5585" y="5420"/>
                      </a:lnTo>
                      <a:lnTo>
                        <a:pt x="5530" y="5411"/>
                      </a:lnTo>
                      <a:lnTo>
                        <a:pt x="5496" y="5389"/>
                      </a:lnTo>
                      <a:lnTo>
                        <a:pt x="5466" y="5307"/>
                      </a:lnTo>
                      <a:lnTo>
                        <a:pt x="5474" y="5250"/>
                      </a:lnTo>
                      <a:lnTo>
                        <a:pt x="5471" y="5203"/>
                      </a:lnTo>
                      <a:lnTo>
                        <a:pt x="5407" y="5157"/>
                      </a:lnTo>
                      <a:lnTo>
                        <a:pt x="5306" y="5105"/>
                      </a:lnTo>
                      <a:lnTo>
                        <a:pt x="5210" y="5045"/>
                      </a:lnTo>
                      <a:lnTo>
                        <a:pt x="5024" y="4919"/>
                      </a:lnTo>
                      <a:lnTo>
                        <a:pt x="4835" y="4802"/>
                      </a:lnTo>
                      <a:lnTo>
                        <a:pt x="4732" y="4755"/>
                      </a:lnTo>
                      <a:lnTo>
                        <a:pt x="4623" y="4721"/>
                      </a:lnTo>
                      <a:lnTo>
                        <a:pt x="4490" y="4705"/>
                      </a:lnTo>
                      <a:lnTo>
                        <a:pt x="4354" y="4707"/>
                      </a:lnTo>
                      <a:lnTo>
                        <a:pt x="4219" y="4703"/>
                      </a:lnTo>
                      <a:lnTo>
                        <a:pt x="4090" y="4669"/>
                      </a:lnTo>
                      <a:lnTo>
                        <a:pt x="4058" y="4671"/>
                      </a:lnTo>
                      <a:lnTo>
                        <a:pt x="4042" y="4709"/>
                      </a:lnTo>
                      <a:lnTo>
                        <a:pt x="4053" y="4857"/>
                      </a:lnTo>
                      <a:lnTo>
                        <a:pt x="4101" y="5040"/>
                      </a:lnTo>
                      <a:lnTo>
                        <a:pt x="4161" y="5184"/>
                      </a:lnTo>
                      <a:lnTo>
                        <a:pt x="4240" y="5309"/>
                      </a:lnTo>
                      <a:lnTo>
                        <a:pt x="4329" y="5439"/>
                      </a:lnTo>
                      <a:lnTo>
                        <a:pt x="4427" y="5567"/>
                      </a:lnTo>
                      <a:lnTo>
                        <a:pt x="4529" y="5690"/>
                      </a:lnTo>
                      <a:lnTo>
                        <a:pt x="4638" y="5804"/>
                      </a:lnTo>
                      <a:lnTo>
                        <a:pt x="4746" y="5905"/>
                      </a:lnTo>
                      <a:lnTo>
                        <a:pt x="4855" y="5990"/>
                      </a:lnTo>
                      <a:lnTo>
                        <a:pt x="4962" y="6056"/>
                      </a:lnTo>
                      <a:lnTo>
                        <a:pt x="5123" y="6141"/>
                      </a:lnTo>
                      <a:lnTo>
                        <a:pt x="5318" y="6255"/>
                      </a:lnTo>
                      <a:lnTo>
                        <a:pt x="5499" y="6386"/>
                      </a:lnTo>
                      <a:lnTo>
                        <a:pt x="5570" y="6452"/>
                      </a:lnTo>
                      <a:lnTo>
                        <a:pt x="5620" y="6518"/>
                      </a:lnTo>
                      <a:lnTo>
                        <a:pt x="5657" y="6627"/>
                      </a:lnTo>
                      <a:lnTo>
                        <a:pt x="5705" y="6836"/>
                      </a:lnTo>
                      <a:lnTo>
                        <a:pt x="5723" y="6956"/>
                      </a:lnTo>
                      <a:lnTo>
                        <a:pt x="5733" y="7075"/>
                      </a:lnTo>
                      <a:lnTo>
                        <a:pt x="5727" y="7183"/>
                      </a:lnTo>
                      <a:lnTo>
                        <a:pt x="5707" y="7272"/>
                      </a:lnTo>
                      <a:lnTo>
                        <a:pt x="5664" y="7339"/>
                      </a:lnTo>
                      <a:lnTo>
                        <a:pt x="5604" y="7383"/>
                      </a:lnTo>
                      <a:lnTo>
                        <a:pt x="5533" y="7408"/>
                      </a:lnTo>
                      <a:lnTo>
                        <a:pt x="5454" y="7419"/>
                      </a:lnTo>
                      <a:lnTo>
                        <a:pt x="5291" y="7415"/>
                      </a:lnTo>
                      <a:lnTo>
                        <a:pt x="5154" y="7406"/>
                      </a:lnTo>
                      <a:lnTo>
                        <a:pt x="5047" y="7383"/>
                      </a:lnTo>
                      <a:lnTo>
                        <a:pt x="4896" y="7324"/>
                      </a:lnTo>
                      <a:lnTo>
                        <a:pt x="4716" y="7236"/>
                      </a:lnTo>
                      <a:lnTo>
                        <a:pt x="4522" y="7132"/>
                      </a:lnTo>
                      <a:lnTo>
                        <a:pt x="4329" y="7021"/>
                      </a:lnTo>
                      <a:lnTo>
                        <a:pt x="4154" y="6913"/>
                      </a:lnTo>
                      <a:lnTo>
                        <a:pt x="3912" y="6748"/>
                      </a:lnTo>
                      <a:lnTo>
                        <a:pt x="3823" y="6656"/>
                      </a:lnTo>
                      <a:lnTo>
                        <a:pt x="3737" y="6531"/>
                      </a:lnTo>
                      <a:lnTo>
                        <a:pt x="3656" y="6382"/>
                      </a:lnTo>
                      <a:lnTo>
                        <a:pt x="3585" y="6215"/>
                      </a:lnTo>
                      <a:lnTo>
                        <a:pt x="3523" y="6038"/>
                      </a:lnTo>
                      <a:lnTo>
                        <a:pt x="3476" y="5856"/>
                      </a:lnTo>
                      <a:lnTo>
                        <a:pt x="3444" y="5680"/>
                      </a:lnTo>
                      <a:lnTo>
                        <a:pt x="3433" y="5516"/>
                      </a:lnTo>
                      <a:lnTo>
                        <a:pt x="3426" y="5404"/>
                      </a:lnTo>
                      <a:lnTo>
                        <a:pt x="3407" y="5294"/>
                      </a:lnTo>
                      <a:lnTo>
                        <a:pt x="3342" y="5090"/>
                      </a:lnTo>
                      <a:lnTo>
                        <a:pt x="3243" y="4913"/>
                      </a:lnTo>
                      <a:lnTo>
                        <a:pt x="3120" y="4773"/>
                      </a:lnTo>
                      <a:lnTo>
                        <a:pt x="2979" y="4678"/>
                      </a:lnTo>
                      <a:lnTo>
                        <a:pt x="2904" y="4651"/>
                      </a:lnTo>
                      <a:lnTo>
                        <a:pt x="2828" y="4640"/>
                      </a:lnTo>
                      <a:lnTo>
                        <a:pt x="2751" y="4646"/>
                      </a:lnTo>
                      <a:lnTo>
                        <a:pt x="2674" y="4669"/>
                      </a:lnTo>
                      <a:lnTo>
                        <a:pt x="2600" y="4711"/>
                      </a:lnTo>
                      <a:lnTo>
                        <a:pt x="2527" y="4774"/>
                      </a:lnTo>
                      <a:lnTo>
                        <a:pt x="2458" y="4830"/>
                      </a:lnTo>
                      <a:lnTo>
                        <a:pt x="2381" y="4875"/>
                      </a:lnTo>
                      <a:lnTo>
                        <a:pt x="2220" y="4953"/>
                      </a:lnTo>
                      <a:lnTo>
                        <a:pt x="2143" y="4998"/>
                      </a:lnTo>
                      <a:lnTo>
                        <a:pt x="2071" y="5056"/>
                      </a:lnTo>
                      <a:lnTo>
                        <a:pt x="2008" y="5132"/>
                      </a:lnTo>
                      <a:lnTo>
                        <a:pt x="1958" y="5233"/>
                      </a:lnTo>
                      <a:lnTo>
                        <a:pt x="1897" y="5359"/>
                      </a:lnTo>
                      <a:lnTo>
                        <a:pt x="1826" y="5499"/>
                      </a:lnTo>
                      <a:lnTo>
                        <a:pt x="1783" y="5642"/>
                      </a:lnTo>
                      <a:lnTo>
                        <a:pt x="1787" y="5713"/>
                      </a:lnTo>
                      <a:lnTo>
                        <a:pt x="1811" y="5781"/>
                      </a:lnTo>
                      <a:lnTo>
                        <a:pt x="1709" y="5813"/>
                      </a:lnTo>
                      <a:lnTo>
                        <a:pt x="1604" y="5830"/>
                      </a:lnTo>
                      <a:lnTo>
                        <a:pt x="1494" y="5838"/>
                      </a:lnTo>
                      <a:lnTo>
                        <a:pt x="1374" y="5850"/>
                      </a:lnTo>
                      <a:lnTo>
                        <a:pt x="1212" y="5891"/>
                      </a:lnTo>
                      <a:lnTo>
                        <a:pt x="1047" y="5958"/>
                      </a:lnTo>
                      <a:lnTo>
                        <a:pt x="888" y="6015"/>
                      </a:lnTo>
                      <a:lnTo>
                        <a:pt x="813" y="6028"/>
                      </a:lnTo>
                      <a:lnTo>
                        <a:pt x="743" y="6026"/>
                      </a:lnTo>
                      <a:lnTo>
                        <a:pt x="667" y="6055"/>
                      </a:lnTo>
                      <a:lnTo>
                        <a:pt x="614" y="6054"/>
                      </a:lnTo>
                      <a:lnTo>
                        <a:pt x="582" y="6029"/>
                      </a:lnTo>
                      <a:lnTo>
                        <a:pt x="567" y="5990"/>
                      </a:lnTo>
                      <a:lnTo>
                        <a:pt x="575" y="5894"/>
                      </a:lnTo>
                      <a:lnTo>
                        <a:pt x="613" y="5826"/>
                      </a:lnTo>
                      <a:lnTo>
                        <a:pt x="701" y="5769"/>
                      </a:lnTo>
                      <a:lnTo>
                        <a:pt x="815" y="5714"/>
                      </a:lnTo>
                      <a:lnTo>
                        <a:pt x="945" y="5663"/>
                      </a:lnTo>
                      <a:lnTo>
                        <a:pt x="1082" y="5616"/>
                      </a:lnTo>
                      <a:lnTo>
                        <a:pt x="1335" y="5538"/>
                      </a:lnTo>
                      <a:lnTo>
                        <a:pt x="1504" y="5491"/>
                      </a:lnTo>
                      <a:lnTo>
                        <a:pt x="1448" y="5392"/>
                      </a:lnTo>
                      <a:lnTo>
                        <a:pt x="1418" y="5304"/>
                      </a:lnTo>
                      <a:lnTo>
                        <a:pt x="1402" y="5201"/>
                      </a:lnTo>
                      <a:lnTo>
                        <a:pt x="1387" y="5056"/>
                      </a:lnTo>
                      <a:lnTo>
                        <a:pt x="1384" y="4923"/>
                      </a:lnTo>
                      <a:lnTo>
                        <a:pt x="1391" y="4778"/>
                      </a:lnTo>
                      <a:lnTo>
                        <a:pt x="1421" y="4465"/>
                      </a:lnTo>
                      <a:lnTo>
                        <a:pt x="1431" y="4308"/>
                      </a:lnTo>
                      <a:lnTo>
                        <a:pt x="1433" y="4159"/>
                      </a:lnTo>
                      <a:lnTo>
                        <a:pt x="1420" y="4020"/>
                      </a:lnTo>
                      <a:lnTo>
                        <a:pt x="1387" y="3899"/>
                      </a:lnTo>
                      <a:lnTo>
                        <a:pt x="1343" y="3812"/>
                      </a:lnTo>
                      <a:lnTo>
                        <a:pt x="1290" y="3737"/>
                      </a:lnTo>
                      <a:lnTo>
                        <a:pt x="1170" y="3597"/>
                      </a:lnTo>
                      <a:lnTo>
                        <a:pt x="1111" y="3524"/>
                      </a:lnTo>
                      <a:lnTo>
                        <a:pt x="1060" y="3441"/>
                      </a:lnTo>
                      <a:lnTo>
                        <a:pt x="1020" y="3346"/>
                      </a:lnTo>
                      <a:lnTo>
                        <a:pt x="997" y="3233"/>
                      </a:lnTo>
                      <a:lnTo>
                        <a:pt x="985" y="3104"/>
                      </a:lnTo>
                      <a:lnTo>
                        <a:pt x="973" y="3001"/>
                      </a:lnTo>
                      <a:lnTo>
                        <a:pt x="947" y="2905"/>
                      </a:lnTo>
                      <a:lnTo>
                        <a:pt x="891" y="2798"/>
                      </a:lnTo>
                      <a:lnTo>
                        <a:pt x="826" y="2679"/>
                      </a:lnTo>
                      <a:lnTo>
                        <a:pt x="767" y="2542"/>
                      </a:lnTo>
                      <a:lnTo>
                        <a:pt x="659" y="2238"/>
                      </a:lnTo>
                      <a:lnTo>
                        <a:pt x="603" y="2090"/>
                      </a:lnTo>
                      <a:lnTo>
                        <a:pt x="546" y="1952"/>
                      </a:lnTo>
                      <a:lnTo>
                        <a:pt x="482" y="1836"/>
                      </a:lnTo>
                      <a:lnTo>
                        <a:pt x="409" y="1745"/>
                      </a:lnTo>
                      <a:lnTo>
                        <a:pt x="341" y="1680"/>
                      </a:lnTo>
                      <a:lnTo>
                        <a:pt x="278" y="1607"/>
                      </a:lnTo>
                      <a:lnTo>
                        <a:pt x="232" y="1512"/>
                      </a:lnTo>
                      <a:lnTo>
                        <a:pt x="214" y="1387"/>
                      </a:lnTo>
                      <a:lnTo>
                        <a:pt x="175" y="1345"/>
                      </a:lnTo>
                      <a:lnTo>
                        <a:pt x="137" y="1278"/>
                      </a:lnTo>
                      <a:lnTo>
                        <a:pt x="70" y="1094"/>
                      </a:lnTo>
                      <a:lnTo>
                        <a:pt x="21" y="889"/>
                      </a:lnTo>
                      <a:lnTo>
                        <a:pt x="0" y="719"/>
                      </a:lnTo>
                      <a:lnTo>
                        <a:pt x="150" y="689"/>
                      </a:lnTo>
                      <a:lnTo>
                        <a:pt x="293" y="691"/>
                      </a:lnTo>
                      <a:lnTo>
                        <a:pt x="430" y="717"/>
                      </a:lnTo>
                      <a:lnTo>
                        <a:pt x="564" y="757"/>
                      </a:lnTo>
                      <a:lnTo>
                        <a:pt x="834" y="854"/>
                      </a:lnTo>
                      <a:lnTo>
                        <a:pt x="973" y="895"/>
                      </a:lnTo>
                      <a:lnTo>
                        <a:pt x="1120" y="924"/>
                      </a:lnTo>
                      <a:lnTo>
                        <a:pt x="1283" y="931"/>
                      </a:lnTo>
                      <a:lnTo>
                        <a:pt x="1444" y="920"/>
                      </a:lnTo>
                      <a:lnTo>
                        <a:pt x="1604" y="897"/>
                      </a:lnTo>
                      <a:lnTo>
                        <a:pt x="1764" y="870"/>
                      </a:lnTo>
                      <a:lnTo>
                        <a:pt x="1922" y="841"/>
                      </a:lnTo>
                      <a:lnTo>
                        <a:pt x="2082" y="819"/>
                      </a:lnTo>
                      <a:lnTo>
                        <a:pt x="2241" y="810"/>
                      </a:lnTo>
                      <a:lnTo>
                        <a:pt x="2402" y="821"/>
                      </a:lnTo>
                      <a:lnTo>
                        <a:pt x="2400" y="711"/>
                      </a:lnTo>
                      <a:lnTo>
                        <a:pt x="2389" y="604"/>
                      </a:lnTo>
                      <a:lnTo>
                        <a:pt x="2347" y="401"/>
                      </a:lnTo>
                      <a:lnTo>
                        <a:pt x="2306" y="202"/>
                      </a:lnTo>
                      <a:lnTo>
                        <a:pt x="2294" y="102"/>
                      </a:lnTo>
                      <a:lnTo>
                        <a:pt x="2296" y="0"/>
                      </a:lnTo>
                      <a:lnTo>
                        <a:pt x="2360" y="35"/>
                      </a:lnTo>
                      <a:lnTo>
                        <a:pt x="2419" y="87"/>
                      </a:lnTo>
                      <a:lnTo>
                        <a:pt x="2527" y="215"/>
                      </a:lnTo>
                      <a:lnTo>
                        <a:pt x="2639" y="338"/>
                      </a:lnTo>
                      <a:lnTo>
                        <a:pt x="2704" y="383"/>
                      </a:lnTo>
                      <a:lnTo>
                        <a:pt x="2776" y="4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14" name="Freeform 56">
                  <a:extLst>
                    <a:ext uri="{FF2B5EF4-FFF2-40B4-BE49-F238E27FC236}">
                      <a16:creationId xmlns:a16="http://schemas.microsoft.com/office/drawing/2014/main" id="{DF226F25-992C-49E9-5D6E-74E780DD6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3" y="2544"/>
                  <a:ext cx="45" cy="76"/>
                </a:xfrm>
                <a:custGeom>
                  <a:avLst/>
                  <a:gdLst>
                    <a:gd name="T0" fmla="*/ 0 w 309"/>
                    <a:gd name="T1" fmla="*/ 0 h 521"/>
                    <a:gd name="T2" fmla="*/ 0 w 309"/>
                    <a:gd name="T3" fmla="*/ 0 h 521"/>
                    <a:gd name="T4" fmla="*/ 0 w 309"/>
                    <a:gd name="T5" fmla="*/ 0 h 521"/>
                    <a:gd name="T6" fmla="*/ 0 w 309"/>
                    <a:gd name="T7" fmla="*/ 0 h 521"/>
                    <a:gd name="T8" fmla="*/ 0 w 309"/>
                    <a:gd name="T9" fmla="*/ 0 h 521"/>
                    <a:gd name="T10" fmla="*/ 0 w 309"/>
                    <a:gd name="T11" fmla="*/ 0 h 521"/>
                    <a:gd name="T12" fmla="*/ 0 w 309"/>
                    <a:gd name="T13" fmla="*/ 0 h 521"/>
                    <a:gd name="T14" fmla="*/ 0 w 309"/>
                    <a:gd name="T15" fmla="*/ 0 h 521"/>
                    <a:gd name="T16" fmla="*/ 0 w 309"/>
                    <a:gd name="T17" fmla="*/ 0 h 521"/>
                    <a:gd name="T18" fmla="*/ 0 w 309"/>
                    <a:gd name="T19" fmla="*/ 0 h 521"/>
                    <a:gd name="T20" fmla="*/ 0 w 309"/>
                    <a:gd name="T21" fmla="*/ 0 h 521"/>
                    <a:gd name="T22" fmla="*/ 0 w 309"/>
                    <a:gd name="T23" fmla="*/ 0 h 521"/>
                    <a:gd name="T24" fmla="*/ 0 w 309"/>
                    <a:gd name="T25" fmla="*/ 0 h 521"/>
                    <a:gd name="T26" fmla="*/ 0 w 309"/>
                    <a:gd name="T27" fmla="*/ 0 h 521"/>
                    <a:gd name="T28" fmla="*/ 0 w 309"/>
                    <a:gd name="T29" fmla="*/ 0 h 521"/>
                    <a:gd name="T30" fmla="*/ 0 w 309"/>
                    <a:gd name="T31" fmla="*/ 0 h 521"/>
                    <a:gd name="T32" fmla="*/ 0 w 309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521"/>
                    <a:gd name="T53" fmla="*/ 309 w 309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521">
                      <a:moveTo>
                        <a:pt x="309" y="261"/>
                      </a:moveTo>
                      <a:lnTo>
                        <a:pt x="296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4" y="0"/>
                      </a:lnTo>
                      <a:lnTo>
                        <a:pt x="94" y="20"/>
                      </a:lnTo>
                      <a:lnTo>
                        <a:pt x="44" y="75"/>
                      </a:lnTo>
                      <a:lnTo>
                        <a:pt x="11" y="158"/>
                      </a:lnTo>
                      <a:lnTo>
                        <a:pt x="0" y="261"/>
                      </a:lnTo>
                      <a:lnTo>
                        <a:pt x="11" y="362"/>
                      </a:lnTo>
                      <a:lnTo>
                        <a:pt x="44" y="445"/>
                      </a:lnTo>
                      <a:lnTo>
                        <a:pt x="94" y="500"/>
                      </a:lnTo>
                      <a:lnTo>
                        <a:pt x="154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6" y="362"/>
                      </a:lnTo>
                      <a:lnTo>
                        <a:pt x="309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15" name="Freeform 57">
                  <a:extLst>
                    <a:ext uri="{FF2B5EF4-FFF2-40B4-BE49-F238E27FC236}">
                      <a16:creationId xmlns:a16="http://schemas.microsoft.com/office/drawing/2014/main" id="{3C39BA06-F0DE-D161-68E6-F5A8E8D78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6" y="2542"/>
                  <a:ext cx="45" cy="75"/>
                </a:xfrm>
                <a:custGeom>
                  <a:avLst/>
                  <a:gdLst>
                    <a:gd name="T0" fmla="*/ 0 w 310"/>
                    <a:gd name="T1" fmla="*/ 0 h 521"/>
                    <a:gd name="T2" fmla="*/ 0 w 310"/>
                    <a:gd name="T3" fmla="*/ 0 h 521"/>
                    <a:gd name="T4" fmla="*/ 0 w 310"/>
                    <a:gd name="T5" fmla="*/ 0 h 521"/>
                    <a:gd name="T6" fmla="*/ 0 w 310"/>
                    <a:gd name="T7" fmla="*/ 0 h 521"/>
                    <a:gd name="T8" fmla="*/ 0 w 310"/>
                    <a:gd name="T9" fmla="*/ 0 h 521"/>
                    <a:gd name="T10" fmla="*/ 0 w 310"/>
                    <a:gd name="T11" fmla="*/ 0 h 521"/>
                    <a:gd name="T12" fmla="*/ 0 w 310"/>
                    <a:gd name="T13" fmla="*/ 0 h 521"/>
                    <a:gd name="T14" fmla="*/ 0 w 310"/>
                    <a:gd name="T15" fmla="*/ 0 h 521"/>
                    <a:gd name="T16" fmla="*/ 0 w 310"/>
                    <a:gd name="T17" fmla="*/ 0 h 521"/>
                    <a:gd name="T18" fmla="*/ 0 w 310"/>
                    <a:gd name="T19" fmla="*/ 0 h 521"/>
                    <a:gd name="T20" fmla="*/ 0 w 310"/>
                    <a:gd name="T21" fmla="*/ 0 h 521"/>
                    <a:gd name="T22" fmla="*/ 0 w 310"/>
                    <a:gd name="T23" fmla="*/ 0 h 521"/>
                    <a:gd name="T24" fmla="*/ 0 w 310"/>
                    <a:gd name="T25" fmla="*/ 0 h 521"/>
                    <a:gd name="T26" fmla="*/ 0 w 310"/>
                    <a:gd name="T27" fmla="*/ 0 h 521"/>
                    <a:gd name="T28" fmla="*/ 0 w 310"/>
                    <a:gd name="T29" fmla="*/ 0 h 521"/>
                    <a:gd name="T30" fmla="*/ 0 w 310"/>
                    <a:gd name="T31" fmla="*/ 0 h 521"/>
                    <a:gd name="T32" fmla="*/ 0 w 310"/>
                    <a:gd name="T33" fmla="*/ 0 h 5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"/>
                    <a:gd name="T52" fmla="*/ 0 h 521"/>
                    <a:gd name="T53" fmla="*/ 310 w 310"/>
                    <a:gd name="T54" fmla="*/ 521 h 5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" h="521">
                      <a:moveTo>
                        <a:pt x="310" y="261"/>
                      </a:moveTo>
                      <a:lnTo>
                        <a:pt x="297" y="158"/>
                      </a:lnTo>
                      <a:lnTo>
                        <a:pt x="264" y="75"/>
                      </a:lnTo>
                      <a:lnTo>
                        <a:pt x="214" y="20"/>
                      </a:lnTo>
                      <a:lnTo>
                        <a:pt x="155" y="0"/>
                      </a:lnTo>
                      <a:lnTo>
                        <a:pt x="94" y="20"/>
                      </a:lnTo>
                      <a:lnTo>
                        <a:pt x="45" y="75"/>
                      </a:lnTo>
                      <a:lnTo>
                        <a:pt x="12" y="158"/>
                      </a:lnTo>
                      <a:lnTo>
                        <a:pt x="0" y="261"/>
                      </a:lnTo>
                      <a:lnTo>
                        <a:pt x="12" y="362"/>
                      </a:lnTo>
                      <a:lnTo>
                        <a:pt x="45" y="445"/>
                      </a:lnTo>
                      <a:lnTo>
                        <a:pt x="94" y="500"/>
                      </a:lnTo>
                      <a:lnTo>
                        <a:pt x="155" y="521"/>
                      </a:lnTo>
                      <a:lnTo>
                        <a:pt x="214" y="500"/>
                      </a:lnTo>
                      <a:lnTo>
                        <a:pt x="264" y="445"/>
                      </a:lnTo>
                      <a:lnTo>
                        <a:pt x="297" y="362"/>
                      </a:lnTo>
                      <a:lnTo>
                        <a:pt x="310" y="2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585" name="Line 60">
                <a:extLst>
                  <a:ext uri="{FF2B5EF4-FFF2-40B4-BE49-F238E27FC236}">
                    <a16:creationId xmlns:a16="http://schemas.microsoft.com/office/drawing/2014/main" id="{DEC928D1-326B-9EBB-8F11-3536E6F4C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6" y="2626"/>
                <a:ext cx="207" cy="1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6" name="Line 61">
                <a:extLst>
                  <a:ext uri="{FF2B5EF4-FFF2-40B4-BE49-F238E27FC236}">
                    <a16:creationId xmlns:a16="http://schemas.microsoft.com/office/drawing/2014/main" id="{4B0265FE-DC05-F57A-E3DC-795DE1304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2465"/>
                <a:ext cx="192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7" name="Line 62">
                <a:extLst>
                  <a:ext uri="{FF2B5EF4-FFF2-40B4-BE49-F238E27FC236}">
                    <a16:creationId xmlns:a16="http://schemas.microsoft.com/office/drawing/2014/main" id="{BB5F5BA3-14DE-01D7-333B-0A419C3D4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94" y="2439"/>
                <a:ext cx="19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8" name="Line 63">
                <a:extLst>
                  <a:ext uri="{FF2B5EF4-FFF2-40B4-BE49-F238E27FC236}">
                    <a16:creationId xmlns:a16="http://schemas.microsoft.com/office/drawing/2014/main" id="{306EDE16-7A37-DE69-4742-AA7418178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00" y="2496"/>
                <a:ext cx="78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89" name="Line 64">
                <a:extLst>
                  <a:ext uri="{FF2B5EF4-FFF2-40B4-BE49-F238E27FC236}">
                    <a16:creationId xmlns:a16="http://schemas.microsoft.com/office/drawing/2014/main" id="{3B64C825-C19F-7B42-C638-4C69079D8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95" y="2392"/>
                <a:ext cx="244" cy="1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582" name="Oval 121">
              <a:extLst>
                <a:ext uri="{FF2B5EF4-FFF2-40B4-BE49-F238E27FC236}">
                  <a16:creationId xmlns:a16="http://schemas.microsoft.com/office/drawing/2014/main" id="{AFDE86A6-4FE0-84BE-C2BE-FEC826AA7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575" y="3886200"/>
              <a:ext cx="42863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583" name="Oval 122">
              <a:extLst>
                <a:ext uri="{FF2B5EF4-FFF2-40B4-BE49-F238E27FC236}">
                  <a16:creationId xmlns:a16="http://schemas.microsoft.com/office/drawing/2014/main" id="{121F344A-FD7D-FDDD-1AF3-815146C1A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3883025"/>
              <a:ext cx="42862" cy="428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9" name="Rectangle 2">
            <a:extLst>
              <a:ext uri="{FF2B5EF4-FFF2-40B4-BE49-F238E27FC236}">
                <a16:creationId xmlns:a16="http://schemas.microsoft.com/office/drawing/2014/main" id="{66CF1528-F07F-A071-A588-C9A4B64E9BC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57188" y="35385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Part II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50" name="Rectangle 6">
            <a:extLst>
              <a:ext uri="{FF2B5EF4-FFF2-40B4-BE49-F238E27FC236}">
                <a16:creationId xmlns:a16="http://schemas.microsoft.com/office/drawing/2014/main" id="{6D29FD96-BC3F-D8EC-7243-DB9CFE95404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Simplified to Complex</a:t>
            </a:r>
          </a:p>
        </p:txBody>
      </p:sp>
      <p:pic>
        <p:nvPicPr>
          <p:cNvPr id="5123" name="Picture 5" descr="SimpleForest01">
            <a:extLst>
              <a:ext uri="{FF2B5EF4-FFF2-40B4-BE49-F238E27FC236}">
                <a16:creationId xmlns:a16="http://schemas.microsoft.com/office/drawing/2014/main" id="{7BCC82E7-96D8-DF13-1AEE-DE77A9CCE0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913" y="1963738"/>
            <a:ext cx="3643312" cy="3289300"/>
          </a:xfrm>
        </p:spPr>
      </p:pic>
      <p:pic>
        <p:nvPicPr>
          <p:cNvPr id="5124" name="Picture 5" descr="complex01">
            <a:extLst>
              <a:ext uri="{FF2B5EF4-FFF2-40B4-BE49-F238E27FC236}">
                <a16:creationId xmlns:a16="http://schemas.microsoft.com/office/drawing/2014/main" id="{614DD387-25C2-F6DE-E23E-3E2A1FFC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1963738"/>
            <a:ext cx="339725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ight Arrow 5">
            <a:extLst>
              <a:ext uri="{FF2B5EF4-FFF2-40B4-BE49-F238E27FC236}">
                <a16:creationId xmlns:a16="http://schemas.microsoft.com/office/drawing/2014/main" id="{FB24F5A0-59B8-3418-3277-4540C7951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3260725"/>
            <a:ext cx="890587" cy="539750"/>
          </a:xfrm>
          <a:prstGeom prst="rightArrow">
            <a:avLst>
              <a:gd name="adj1" fmla="val 50000"/>
              <a:gd name="adj2" fmla="val 50088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ontrolhds">
            <a:extLst>
              <a:ext uri="{FF2B5EF4-FFF2-40B4-BE49-F238E27FC236}">
                <a16:creationId xmlns:a16="http://schemas.microsoft.com/office/drawing/2014/main" id="{7A5CFC9C-0088-87BB-D89C-AABF33F44F3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" y="1058863"/>
            <a:ext cx="7588250" cy="5691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6">
            <a:extLst>
              <a:ext uri="{FF2B5EF4-FFF2-40B4-BE49-F238E27FC236}">
                <a16:creationId xmlns:a16="http://schemas.microsoft.com/office/drawing/2014/main" id="{0A27FA16-8761-A7E7-9345-9277920EB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166688"/>
            <a:ext cx="60182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13 ha Stand (32 acres)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FESpatternmid">
            <a:extLst>
              <a:ext uri="{FF2B5EF4-FFF2-40B4-BE49-F238E27FC236}">
                <a16:creationId xmlns:a16="http://schemas.microsoft.com/office/drawing/2014/main" id="{BC8FD45F-0B9D-FBB8-3003-796E532B4AF9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" y="1057275"/>
            <a:ext cx="7588250" cy="5691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9">
            <a:extLst>
              <a:ext uri="{FF2B5EF4-FFF2-40B4-BE49-F238E27FC236}">
                <a16:creationId xmlns:a16="http://schemas.microsoft.com/office/drawing/2014/main" id="{26CEA350-A926-8FE0-07FE-9A2428B76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" y="123825"/>
            <a:ext cx="70834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/>
              <a:t>Variable-density Thinning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D5D823-3830-1F38-AF35-EB3E6067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-2349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Legacy Forest</a:t>
            </a:r>
          </a:p>
        </p:txBody>
      </p:sp>
      <p:pic>
        <p:nvPicPr>
          <p:cNvPr id="8195" name="Picture 3" descr="C:\Todd\PhD\PDE\Oly Stand Photos 2006\STD 101\Stand 101 G7.jpg (2).JPG">
            <a:extLst>
              <a:ext uri="{FF2B5EF4-FFF2-40B4-BE49-F238E27FC236}">
                <a16:creationId xmlns:a16="http://schemas.microsoft.com/office/drawing/2014/main" id="{4B7070CA-90E9-6179-4C60-69ADCCBABF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852488"/>
            <a:ext cx="3859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6" name="Straight Arrow Connector 11">
            <a:extLst>
              <a:ext uri="{FF2B5EF4-FFF2-40B4-BE49-F238E27FC236}">
                <a16:creationId xmlns:a16="http://schemas.microsoft.com/office/drawing/2014/main" id="{C81968D5-8758-6DBB-9396-3998E0C37D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63975" y="2043113"/>
            <a:ext cx="1860550" cy="1587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7" name="Picture 6" descr="C:\Todd\PhD\PDE\Oly Stand Photos 2006\STD 203\Stand 203 A1.jpg (2).JPG">
            <a:extLst>
              <a:ext uri="{FF2B5EF4-FFF2-40B4-BE49-F238E27FC236}">
                <a16:creationId xmlns:a16="http://schemas.microsoft.com/office/drawing/2014/main" id="{41E68845-7A15-AEBB-60A3-3E277533745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852863"/>
            <a:ext cx="3859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8" name="Straight Arrow Connector 17">
            <a:extLst>
              <a:ext uri="{FF2B5EF4-FFF2-40B4-BE49-F238E27FC236}">
                <a16:creationId xmlns:a16="http://schemas.microsoft.com/office/drawing/2014/main" id="{A5A0AA00-975C-747B-C566-830B95914E6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483519" y="3925094"/>
            <a:ext cx="1311275" cy="142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199" name="Picture 9" descr="C:\Todd\PhD\PDE\Oly Stand Photos 2006\STD 201\Stand 201 B4.jpg (2).JPG">
            <a:extLst>
              <a:ext uri="{FF2B5EF4-FFF2-40B4-BE49-F238E27FC236}">
                <a16:creationId xmlns:a16="http://schemas.microsoft.com/office/drawing/2014/main" id="{87D8902A-B0F3-D0F1-9B68-BD9789A2BFF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859213"/>
            <a:ext cx="3859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>
            <a:extLst>
              <a:ext uri="{FF2B5EF4-FFF2-40B4-BE49-F238E27FC236}">
                <a16:creationId xmlns:a16="http://schemas.microsoft.com/office/drawing/2014/main" id="{92254BD0-842B-C22B-8CA7-4DC2C607C9B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849313"/>
            <a:ext cx="3859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1" name="Straight Arrow Connector 12">
            <a:extLst>
              <a:ext uri="{FF2B5EF4-FFF2-40B4-BE49-F238E27FC236}">
                <a16:creationId xmlns:a16="http://schemas.microsoft.com/office/drawing/2014/main" id="{11C441F3-124D-55A6-5588-5297395909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22750" y="3490913"/>
            <a:ext cx="1470025" cy="9064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02" name="TextBox 12">
            <a:extLst>
              <a:ext uri="{FF2B5EF4-FFF2-40B4-BE49-F238E27FC236}">
                <a16:creationId xmlns:a16="http://schemas.microsoft.com/office/drawing/2014/main" id="{2559D0F7-9D09-0916-168D-5C8E2D06D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2838450"/>
            <a:ext cx="2008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Open-Cut</a:t>
            </a:r>
          </a:p>
        </p:txBody>
      </p:sp>
      <p:sp>
        <p:nvSpPr>
          <p:cNvPr id="8203" name="TextBox 13">
            <a:extLst>
              <a:ext uri="{FF2B5EF4-FFF2-40B4-BE49-F238E27FC236}">
                <a16:creationId xmlns:a16="http://schemas.microsoft.com/office/drawing/2014/main" id="{E7607647-B288-2575-D8B4-4DCB10E57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5980113"/>
            <a:ext cx="2116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Light Thin</a:t>
            </a:r>
          </a:p>
        </p:txBody>
      </p:sp>
      <p:sp>
        <p:nvSpPr>
          <p:cNvPr id="8204" name="TextBox 14">
            <a:extLst>
              <a:ext uri="{FF2B5EF4-FFF2-40B4-BE49-F238E27FC236}">
                <a16:creationId xmlns:a16="http://schemas.microsoft.com/office/drawing/2014/main" id="{E0649CF4-85FF-D65A-E403-8170F1A03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5956300"/>
            <a:ext cx="1579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Control</a:t>
            </a:r>
          </a:p>
        </p:txBody>
      </p:sp>
      <p:sp>
        <p:nvSpPr>
          <p:cNvPr id="8205" name="TextBox 15">
            <a:extLst>
              <a:ext uri="{FF2B5EF4-FFF2-40B4-BE49-F238E27FC236}">
                <a16:creationId xmlns:a16="http://schemas.microsoft.com/office/drawing/2014/main" id="{FE38885D-2686-517A-59BF-DF5AA0F66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895600"/>
            <a:ext cx="2657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Pre-treatment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C:\Todd\PhD\PDE\Oly Stand Photos 2006\STD 401\Stand 401 A1.jpg (2).JPG">
            <a:extLst>
              <a:ext uri="{FF2B5EF4-FFF2-40B4-BE49-F238E27FC236}">
                <a16:creationId xmlns:a16="http://schemas.microsoft.com/office/drawing/2014/main" id="{4401DE7F-1D70-7DC6-A055-3DBCF743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981075"/>
            <a:ext cx="38306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22F2F3-02BB-6AB5-5A02-7A0C390B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-1270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Timber Forest</a:t>
            </a: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C05D6CD7-6CFE-2F51-622B-0DB907F1A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993775"/>
            <a:ext cx="38544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C:\Todd\PhD\PDE\Oly Stand Photos 2006\STD 303\Stand 303 G7.jpg (2).JPG">
            <a:extLst>
              <a:ext uri="{FF2B5EF4-FFF2-40B4-BE49-F238E27FC236}">
                <a16:creationId xmlns:a16="http://schemas.microsoft.com/office/drawing/2014/main" id="{308F5AE6-B480-FEAF-1614-8C7362D2C88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4094163"/>
            <a:ext cx="3859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C:\Todd\PhD\PDE\Oly Stand Photos 2006\STD 301\Stand 301 H4.jpg (2).JPG">
            <a:extLst>
              <a:ext uri="{FF2B5EF4-FFF2-40B4-BE49-F238E27FC236}">
                <a16:creationId xmlns:a16="http://schemas.microsoft.com/office/drawing/2014/main" id="{CB90EDB0-0D8C-3620-E99D-51CB9B6CE3B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046538"/>
            <a:ext cx="3859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3" name="Straight Arrow Connector 12">
            <a:extLst>
              <a:ext uri="{FF2B5EF4-FFF2-40B4-BE49-F238E27FC236}">
                <a16:creationId xmlns:a16="http://schemas.microsoft.com/office/drawing/2014/main" id="{DD8924FE-07C7-F03A-3B48-5682627942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06875" y="3721100"/>
            <a:ext cx="1636713" cy="120015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4" name="Straight Arrow Connector 11">
            <a:extLst>
              <a:ext uri="{FF2B5EF4-FFF2-40B4-BE49-F238E27FC236}">
                <a16:creationId xmlns:a16="http://schemas.microsoft.com/office/drawing/2014/main" id="{867572DC-D396-211B-FBA4-2067ACCAF5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46563" y="2497138"/>
            <a:ext cx="1501775" cy="2381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5" name="Straight Arrow Connector 11">
            <a:extLst>
              <a:ext uri="{FF2B5EF4-FFF2-40B4-BE49-F238E27FC236}">
                <a16:creationId xmlns:a16="http://schemas.microsoft.com/office/drawing/2014/main" id="{513EA549-6CB6-3B38-4A8B-88C9357E827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502569" y="4182269"/>
            <a:ext cx="985838" cy="635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6" name="TextBox 22">
            <a:extLst>
              <a:ext uri="{FF2B5EF4-FFF2-40B4-BE49-F238E27FC236}">
                <a16:creationId xmlns:a16="http://schemas.microsoft.com/office/drawing/2014/main" id="{69FC99D8-D90F-DCD5-E78A-C392F3FC5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8" y="3070225"/>
            <a:ext cx="200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Open-Cut</a:t>
            </a:r>
          </a:p>
        </p:txBody>
      </p:sp>
      <p:sp>
        <p:nvSpPr>
          <p:cNvPr id="9227" name="TextBox 23">
            <a:extLst>
              <a:ext uri="{FF2B5EF4-FFF2-40B4-BE49-F238E27FC236}">
                <a16:creationId xmlns:a16="http://schemas.microsoft.com/office/drawing/2014/main" id="{7DE8BCD3-EDE4-6786-E4BE-D102D3268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525" y="6211888"/>
            <a:ext cx="2116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Light Thin</a:t>
            </a:r>
          </a:p>
        </p:txBody>
      </p:sp>
      <p:sp>
        <p:nvSpPr>
          <p:cNvPr id="9228" name="TextBox 24">
            <a:extLst>
              <a:ext uri="{FF2B5EF4-FFF2-40B4-BE49-F238E27FC236}">
                <a16:creationId xmlns:a16="http://schemas.microsoft.com/office/drawing/2014/main" id="{0EE6A300-774D-578B-51E4-EA1B535D9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6188075"/>
            <a:ext cx="1579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Control</a:t>
            </a:r>
          </a:p>
        </p:txBody>
      </p:sp>
      <p:sp>
        <p:nvSpPr>
          <p:cNvPr id="9229" name="TextBox 25">
            <a:extLst>
              <a:ext uri="{FF2B5EF4-FFF2-40B4-BE49-F238E27FC236}">
                <a16:creationId xmlns:a16="http://schemas.microsoft.com/office/drawing/2014/main" id="{D90D53DB-9719-176B-72AF-62D52DF2D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3125788"/>
            <a:ext cx="2657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Pre-treatment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14C54AD0-403E-84A2-9E53-D19B7453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7363"/>
            <a:ext cx="8053387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43" name="Straight Arrow Connector 7">
            <a:extLst>
              <a:ext uri="{FF2B5EF4-FFF2-40B4-BE49-F238E27FC236}">
                <a16:creationId xmlns:a16="http://schemas.microsoft.com/office/drawing/2014/main" id="{1CA7274C-8175-0861-DA81-D57C74B8CE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49500" y="1436688"/>
            <a:ext cx="88900" cy="4067175"/>
          </a:xfrm>
          <a:prstGeom prst="straightConnector1">
            <a:avLst/>
          </a:prstGeom>
          <a:noFill/>
          <a:ln w="76200" algn="ctr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4" name="Rectangle 12">
            <a:extLst>
              <a:ext uri="{FF2B5EF4-FFF2-40B4-BE49-F238E27FC236}">
                <a16:creationId xmlns:a16="http://schemas.microsoft.com/office/drawing/2014/main" id="{B8C4F068-B5FF-1252-EAE7-AD4144F89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930275"/>
            <a:ext cx="1701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bg2"/>
                </a:solidFill>
                <a:latin typeface="Arial" panose="020B0604020202020204" pitchFamily="34" charset="0"/>
              </a:rPr>
              <a:t>Thinning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AA8FC-7A9A-5F60-567F-AA2C24D0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Associations</a:t>
            </a:r>
          </a:p>
        </p:txBody>
      </p:sp>
      <p:sp>
        <p:nvSpPr>
          <p:cNvPr id="14339" name="TextBox 2">
            <a:extLst>
              <a:ext uri="{FF2B5EF4-FFF2-40B4-BE49-F238E27FC236}">
                <a16:creationId xmlns:a16="http://schemas.microsoft.com/office/drawing/2014/main" id="{7B999778-21D7-BC78-2BA4-70A8DCBFD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2205038"/>
            <a:ext cx="33131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Understory cover</a:t>
            </a:r>
          </a:p>
        </p:txBody>
      </p:sp>
      <p:sp>
        <p:nvSpPr>
          <p:cNvPr id="14340" name="TextBox 3">
            <a:extLst>
              <a:ext uri="{FF2B5EF4-FFF2-40B4-BE49-F238E27FC236}">
                <a16:creationId xmlns:a16="http://schemas.microsoft.com/office/drawing/2014/main" id="{68F0928A-DBC5-D4B6-4024-F2DA9B819E71}"/>
              </a:ext>
            </a:extLst>
          </p:cNvPr>
          <p:cNvSpPr txBox="1">
            <a:spLocks noChangeArrowheads="1"/>
          </p:cNvSpPr>
          <p:nvPr/>
        </p:nvSpPr>
        <p:spPr bwMode="auto">
          <a:xfrm rot="652932">
            <a:off x="4949825" y="1543050"/>
            <a:ext cx="3657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Patch-level changes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in vegetation</a:t>
            </a:r>
          </a:p>
        </p:txBody>
      </p:sp>
      <p:sp>
        <p:nvSpPr>
          <p:cNvPr id="14341" name="TextBox 4">
            <a:extLst>
              <a:ext uri="{FF2B5EF4-FFF2-40B4-BE49-F238E27FC236}">
                <a16:creationId xmlns:a16="http://schemas.microsoft.com/office/drawing/2014/main" id="{972C0606-1AF9-F227-46E3-DE26D38E9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4564063"/>
            <a:ext cx="2278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Large snags</a:t>
            </a:r>
          </a:p>
        </p:txBody>
      </p:sp>
      <p:sp>
        <p:nvSpPr>
          <p:cNvPr id="14342" name="TextBox 5">
            <a:extLst>
              <a:ext uri="{FF2B5EF4-FFF2-40B4-BE49-F238E27FC236}">
                <a16:creationId xmlns:a16="http://schemas.microsoft.com/office/drawing/2014/main" id="{54550C0C-FDB2-D4AA-A3CC-479AE5E73278}"/>
              </a:ext>
            </a:extLst>
          </p:cNvPr>
          <p:cNvSpPr txBox="1">
            <a:spLocks noChangeArrowheads="1"/>
          </p:cNvSpPr>
          <p:nvPr/>
        </p:nvSpPr>
        <p:spPr bwMode="auto">
          <a:xfrm rot="1057071">
            <a:off x="6813550" y="4140200"/>
            <a:ext cx="2154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Large trees</a:t>
            </a:r>
          </a:p>
        </p:txBody>
      </p:sp>
      <p:sp>
        <p:nvSpPr>
          <p:cNvPr id="14343" name="TextBox 6">
            <a:extLst>
              <a:ext uri="{FF2B5EF4-FFF2-40B4-BE49-F238E27FC236}">
                <a16:creationId xmlns:a16="http://schemas.microsoft.com/office/drawing/2014/main" id="{26923419-9630-55FD-06C7-D8EFC213C0FB}"/>
              </a:ext>
            </a:extLst>
          </p:cNvPr>
          <p:cNvSpPr txBox="1">
            <a:spLocks noChangeArrowheads="1"/>
          </p:cNvSpPr>
          <p:nvPr/>
        </p:nvSpPr>
        <p:spPr bwMode="auto">
          <a:xfrm rot="1342053">
            <a:off x="1189038" y="4386263"/>
            <a:ext cx="2257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Ericaceous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shrubs</a:t>
            </a:r>
          </a:p>
        </p:txBody>
      </p:sp>
      <p:sp>
        <p:nvSpPr>
          <p:cNvPr id="14344" name="TextBox 7">
            <a:extLst>
              <a:ext uri="{FF2B5EF4-FFF2-40B4-BE49-F238E27FC236}">
                <a16:creationId xmlns:a16="http://schemas.microsoft.com/office/drawing/2014/main" id="{6C753723-06DA-8177-7F7A-22DB6AC7F169}"/>
              </a:ext>
            </a:extLst>
          </p:cNvPr>
          <p:cNvSpPr txBox="1">
            <a:spLocks noChangeArrowheads="1"/>
          </p:cNvSpPr>
          <p:nvPr/>
        </p:nvSpPr>
        <p:spPr bwMode="auto">
          <a:xfrm rot="20900086">
            <a:off x="320675" y="1514475"/>
            <a:ext cx="35702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High canopy cover</a:t>
            </a:r>
          </a:p>
        </p:txBody>
      </p:sp>
      <p:sp>
        <p:nvSpPr>
          <p:cNvPr id="14345" name="TextBox 8">
            <a:extLst>
              <a:ext uri="{FF2B5EF4-FFF2-40B4-BE49-F238E27FC236}">
                <a16:creationId xmlns:a16="http://schemas.microsoft.com/office/drawing/2014/main" id="{FE25BEAD-37EA-FC06-935B-29635CA80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6094413"/>
            <a:ext cx="388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Nearness to conifers</a:t>
            </a:r>
          </a:p>
        </p:txBody>
      </p:sp>
      <p:sp>
        <p:nvSpPr>
          <p:cNvPr id="14346" name="TextBox 9">
            <a:extLst>
              <a:ext uri="{FF2B5EF4-FFF2-40B4-BE49-F238E27FC236}">
                <a16:creationId xmlns:a16="http://schemas.microsoft.com/office/drawing/2014/main" id="{AC4EFA67-10A4-F9B8-3AD5-97FDA63A9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538" y="3387725"/>
            <a:ext cx="1963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Nearness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to water</a:t>
            </a:r>
          </a:p>
        </p:txBody>
      </p:sp>
      <p:sp>
        <p:nvSpPr>
          <p:cNvPr id="14347" name="TextBox 10">
            <a:extLst>
              <a:ext uri="{FF2B5EF4-FFF2-40B4-BE49-F238E27FC236}">
                <a16:creationId xmlns:a16="http://schemas.microsoft.com/office/drawing/2014/main" id="{A3B4472D-A033-7A1E-42A0-8C19C12AD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425" y="2771775"/>
            <a:ext cx="3822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Abundant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coarse woody debris</a:t>
            </a:r>
          </a:p>
        </p:txBody>
      </p:sp>
      <p:sp>
        <p:nvSpPr>
          <p:cNvPr id="14348" name="TextBox 11">
            <a:extLst>
              <a:ext uri="{FF2B5EF4-FFF2-40B4-BE49-F238E27FC236}">
                <a16:creationId xmlns:a16="http://schemas.microsoft.com/office/drawing/2014/main" id="{10682F81-FEBE-CCF8-D296-C9C8EB51E888}"/>
              </a:ext>
            </a:extLst>
          </p:cNvPr>
          <p:cNvSpPr txBox="1">
            <a:spLocks noChangeArrowheads="1"/>
          </p:cNvSpPr>
          <p:nvPr/>
        </p:nvSpPr>
        <p:spPr bwMode="auto">
          <a:xfrm rot="20955018">
            <a:off x="530225" y="2895600"/>
            <a:ext cx="2576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Large coarse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woody debris</a:t>
            </a:r>
          </a:p>
        </p:txBody>
      </p:sp>
      <p:sp>
        <p:nvSpPr>
          <p:cNvPr id="14349" name="TextBox 12">
            <a:extLst>
              <a:ext uri="{FF2B5EF4-FFF2-40B4-BE49-F238E27FC236}">
                <a16:creationId xmlns:a16="http://schemas.microsoft.com/office/drawing/2014/main" id="{805627BD-B6D7-096B-4586-1CDB40991562}"/>
              </a:ext>
            </a:extLst>
          </p:cNvPr>
          <p:cNvSpPr txBox="1">
            <a:spLocks noChangeArrowheads="1"/>
          </p:cNvSpPr>
          <p:nvPr/>
        </p:nvSpPr>
        <p:spPr bwMode="auto">
          <a:xfrm rot="529364">
            <a:off x="5156200" y="5564188"/>
            <a:ext cx="399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Increased litter depth</a:t>
            </a:r>
          </a:p>
        </p:txBody>
      </p:sp>
      <p:sp>
        <p:nvSpPr>
          <p:cNvPr id="14350" name="TextBox 13">
            <a:extLst>
              <a:ext uri="{FF2B5EF4-FFF2-40B4-BE49-F238E27FC236}">
                <a16:creationId xmlns:a16="http://schemas.microsoft.com/office/drawing/2014/main" id="{4854D3E3-97B5-69D9-CA61-9858EAEC4B46}"/>
              </a:ext>
            </a:extLst>
          </p:cNvPr>
          <p:cNvSpPr txBox="1">
            <a:spLocks noChangeArrowheads="1"/>
          </p:cNvSpPr>
          <p:nvPr/>
        </p:nvSpPr>
        <p:spPr bwMode="auto">
          <a:xfrm rot="20586357">
            <a:off x="527050" y="5551488"/>
            <a:ext cx="3743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Availability of fungi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4E601FF-BFA8-EAAF-6C8F-B0F794E02A26}"/>
              </a:ext>
            </a:extLst>
          </p:cNvPr>
          <p:cNvSpPr txBox="1">
            <a:spLocks noChangeArrowheads="1"/>
          </p:cNvSpPr>
          <p:nvPr/>
        </p:nvSpPr>
        <p:spPr bwMode="auto">
          <a:xfrm rot="190466">
            <a:off x="6299200" y="4878388"/>
            <a:ext cx="2028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cs typeface="+mn-cs"/>
              </a:rPr>
              <a:t>Stand 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22039</TotalTime>
  <Words>354</Words>
  <Application>Microsoft Office PowerPoint</Application>
  <PresentationFormat>On-screen Show (4:3)</PresentationFormat>
  <Paragraphs>89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Garamond</vt:lpstr>
      <vt:lpstr>Arial</vt:lpstr>
      <vt:lpstr>Wingdings</vt:lpstr>
      <vt:lpstr>Calibri</vt:lpstr>
      <vt:lpstr>Stream</vt:lpstr>
      <vt:lpstr>Habitat Use and Ecology of the Northern Flying Squirrel </vt:lpstr>
      <vt:lpstr>PowerPoint Presentation</vt:lpstr>
      <vt:lpstr>Simplified to Complex</vt:lpstr>
      <vt:lpstr>PowerPoint Presentation</vt:lpstr>
      <vt:lpstr>PowerPoint Presentation</vt:lpstr>
      <vt:lpstr>Legacy Forest</vt:lpstr>
      <vt:lpstr>Timber Forest</vt:lpstr>
      <vt:lpstr>PowerPoint Presentation</vt:lpstr>
      <vt:lpstr>Associations</vt:lpstr>
      <vt:lpstr>Hypothesized Limiting Factors</vt:lpstr>
      <vt:lpstr>PowerPoint Presentation</vt:lpstr>
      <vt:lpstr>Classifying Stands as High or Low Abundances</vt:lpstr>
      <vt:lpstr>PowerPoint Presentation</vt:lpstr>
      <vt:lpstr>Vertical Layers</vt:lpstr>
      <vt:lpstr>Structure-Predation Hypothesis</vt:lpstr>
      <vt:lpstr>Detection Risk (Visual/Aural/Scent)</vt:lpstr>
      <vt:lpstr>Attack Risk</vt:lpstr>
      <vt:lpstr>Squirrel Space Use</vt:lpstr>
      <vt:lpstr>Where do we find lots of flying squirrels?</vt:lpstr>
      <vt:lpstr>Where do we find few (if any) squirrels?</vt:lpstr>
      <vt:lpstr>What about big trees,  snags and CWD?</vt:lpstr>
      <vt:lpstr>Stay tuned for </vt:lpstr>
    </vt:vector>
  </TitlesOfParts>
  <Company>PNW Research Station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Wilson</dc:creator>
  <cp:lastModifiedBy>Lum-Naihe, Christof Jurh duk - FS, AZ</cp:lastModifiedBy>
  <cp:revision>744</cp:revision>
  <dcterms:created xsi:type="dcterms:W3CDTF">2004-05-23T20:04:54Z</dcterms:created>
  <dcterms:modified xsi:type="dcterms:W3CDTF">2025-08-04T18:54:11Z</dcterms:modified>
</cp:coreProperties>
</file>