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9" r:id="rId3"/>
    <p:sldId id="290" r:id="rId4"/>
    <p:sldId id="288" r:id="rId5"/>
    <p:sldId id="292" r:id="rId6"/>
    <p:sldId id="293" r:id="rId7"/>
    <p:sldId id="291" r:id="rId8"/>
    <p:sldId id="286" r:id="rId9"/>
    <p:sldId id="258" r:id="rId10"/>
    <p:sldId id="259" r:id="rId11"/>
    <p:sldId id="262" r:id="rId12"/>
    <p:sldId id="263" r:id="rId13"/>
    <p:sldId id="261" r:id="rId14"/>
    <p:sldId id="294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2E2"/>
    <a:srgbClr val="F5A9F0"/>
    <a:srgbClr val="FF0000"/>
    <a:srgbClr val="66FFFF"/>
    <a:srgbClr val="006600"/>
    <a:srgbClr val="339933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9" autoAdjust="0"/>
    <p:restoredTop sz="91396" autoAdjust="0"/>
  </p:normalViewPr>
  <p:slideViewPr>
    <p:cSldViewPr>
      <p:cViewPr varScale="1">
        <p:scale>
          <a:sx n="66" d="100"/>
          <a:sy n="66" d="100"/>
        </p:scale>
        <p:origin x="16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14C0E5F-0251-9897-BB61-20C666AE4F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4F394AB-A055-34FB-BACB-119CFD3FA6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CD98FC0A-6CB4-2C9F-33C7-EB09D15CA23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44BA10B-2A17-BF88-7499-EC5545223B2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03F9F249-DA71-4619-9C22-184424F688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3235349-350E-455B-D719-04152CAAC9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64F9430-D90C-7F0B-463C-57EDAAE9B3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5DFD8761-606F-C7BD-DC21-E85F8FF5A92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61B29748-F7E3-52F5-3AD4-3C06777A3E9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15DD3625-6802-E3F6-E7D5-0D073DBB6A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8B7786CE-7573-6ADD-763C-DAE8163DE1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A50ABE9-4DFD-44B3-ACE1-6A63D95D2C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F94ECC-6C5D-2A8E-7D28-967B55E3CD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6B390-59C0-46A0-852A-149E8E17A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372B0B7C-7F72-222D-003D-248CA7E0A9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4547CCF-AAAB-8E7C-3FCA-E40310ED8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Little experience in this part of the world recently – but I come from academia – draw on related ecosystems and general concepts; look forward to help synthesizing and getting some specific experience!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30E86D-B43D-1E7A-19E6-D72605A42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CA0E-D452-4410-AC78-6E815F60332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512092A-E252-6FC7-96D9-9B4789318D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9C3C933-E528-A79D-7F34-8DDCBE5DD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C99550B-886F-2775-999F-40D85BD7C9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2A759-D3D7-4E29-8C51-E829E9416F7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03D9431-6DA3-0D79-AE1C-F4214C5846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972733B-C428-D44E-B889-A566D4323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986D-F5FE-D03C-7695-D278EC0A8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0AA5C-7620-18DB-01F0-0F267AA6A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75C7F-81F6-634E-902F-29139DD9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06F3F-BB4C-06D8-0584-1F2A63DC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F4C55-126A-D758-7056-BD1FC51B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BD72D-46B8-4486-AFDD-C4385E7F6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61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28B0-575E-E9CE-7833-72270906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1C854-79F3-15AF-ABCD-9EC814E39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31F34-A579-272E-F615-07F62994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86D8-05CF-73C3-9B7B-4393AA6E8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C254A-FCB5-A571-BD4A-8610B53F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34361-4865-4C41-BAF4-34585BADFC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28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C78A8-1C97-5C17-69C7-CDFB3AA8E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4E5E1-C507-8B0F-7C02-00D38ECE4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7FE43-BFB6-F03F-A929-9D0942E1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D99AF-BC41-2C61-AB3C-9190D4D2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36E0C-EA51-8F65-E065-15F6DE6A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B0CE8-AD34-474F-8859-5ECA0390B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326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7491F4-B51A-D58C-EDAE-17E095C67E8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06920-E9CC-EEE6-9AF3-7B3FEB48E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2EC13-F6FE-0840-4A16-500B48E0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09DE6-4C76-923C-1CCF-B754C414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761E4E-D2F8-4E45-A7F4-93657D0AD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01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817E-D6ED-1447-A8E7-DDD0BD95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7DC6-314E-85A0-7923-D5BF8720D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2FB5-C71A-B533-57EE-FEC5AF38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41F0C-6546-F6D4-AA8E-F6BACA09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515E9-A3BC-B8BC-2812-04E5F49F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37396-036C-456D-96DC-3DCB8A7EC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08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A8EB-D36A-3090-C0C4-15F90545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A2CD1-0B09-F572-480E-18D246000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F62B4-7DC3-EC8C-A291-A24EB340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FF670-2382-9EF4-8457-91F1BD8A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8A158-E8FF-1C12-554C-1C488136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3C604-873D-442C-A42F-6D686617D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73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1F37-9C12-075E-EFDD-EFCC566FE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47EF5-C7B2-D3A9-46E4-521AE0FC9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855B0-0B36-79D2-5482-DBE9C4843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95F00-8364-598F-9925-99CDED91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DC225-8F32-945F-FE9B-D5A921F2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14273-00EA-8813-D01A-CC8DBEE1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ADE22-8A0C-44AB-A900-1629204E8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57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25D8-F8DF-B8B9-05E3-BEF1F84E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5208A-0D81-33C1-EB1A-9F53D2D94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D5D11-0BB9-9CA1-B582-41BA07A29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844B2-6D0C-EB2A-C6DC-C546042FB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A6C19A-D5FE-7A27-1A7E-8E714C33E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136EC3-361B-02DC-8D29-E65D35D1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504F7-E22D-EF2B-06C2-870DABB7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EF5534-6EB4-CA6D-447A-4BFDC4C1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0F6DA-5F09-4838-9E45-D980E6700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46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60C2-4B8A-86A1-48DE-C4CC9DC2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74F32-1C2D-AB5A-A98D-A135BA3F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F074A-85B2-0806-549F-509B275C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F98F3-EAE9-D83B-7DF3-DB79F6FB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78AEB-42C9-4C1D-9485-3E5F58D04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65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5EB79-B191-0153-E94A-DFBDB6B8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19FBA-3654-E590-3E6C-3CE45584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840DD-E048-2F8D-E42E-8478BEE1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71D6C-AA51-4281-81FA-FD1BC6D6B2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42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98430-8DA6-AA9F-2B69-7ABF0269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7C54E-246A-B675-B259-0FE2FFAEC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59B57-52BD-C440-EBDD-493A8DD38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6FCE6-013B-7D74-B195-56A0CDBF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8A107-B2DD-23D1-A074-5E1E705A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23DF1-B87B-66A7-60D8-A8EE8320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DADF4-1B4B-425A-97D9-0E9B8C120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76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797B-A565-51C9-ED0A-0C64C48D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8C99F7-B3DB-CF36-5D4A-A5F6A8258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572E6-2951-0099-EB30-4E60B2B27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626F2-1358-8A2C-68AD-77BBE4D0D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E0B9C-1CCF-8C69-708F-298C5B78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E42F8-EE06-2394-8795-9811D4F4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61C9B-F5CE-4077-9085-0DB4C174D0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54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00"/>
            </a:gs>
            <a:gs pos="100000">
              <a:srgbClr val="FF6600">
                <a:gamma/>
                <a:shade val="18824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D46FB8-A81E-C3F2-A328-399D4971D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368B3AC-2274-3B44-A986-9B14FC16D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9EBAD85-09B6-B081-530A-AEE602877F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B4C337-82C2-453A-BC93-4C404A47E4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F51CC4-41EA-0EB4-2E29-D393E888DF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9FFF1D-4A51-4472-972E-29FD2A7BFE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126DCC62-0774-D3D5-A1CC-FB262560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17852F9B-F740-4197-CEBE-434F34FCED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2964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1000"/>
                  </a:schemeClr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en-US" sz="3600" b="1">
                <a:solidFill>
                  <a:schemeClr val="tx1"/>
                </a:solidFill>
              </a:rPr>
              <a:t>Dry-conifer Ecology and Silviculture </a:t>
            </a:r>
            <a:br>
              <a:rPr lang="en-US" altLang="en-US" sz="3600" b="1">
                <a:solidFill>
                  <a:schemeClr val="tx1"/>
                </a:solidFill>
              </a:rPr>
            </a:br>
            <a:r>
              <a:rPr lang="en-US" altLang="en-US" sz="3600" b="1">
                <a:solidFill>
                  <a:schemeClr val="tx1"/>
                </a:solidFill>
              </a:rPr>
              <a:t>in Western Oregon</a:t>
            </a:r>
            <a:r>
              <a:rPr lang="en-US" altLang="en-US" sz="3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022F08B-4CEA-7A98-0B42-F2D5CA96D4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81400" y="5334000"/>
            <a:ext cx="4876800" cy="9144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2800" b="1">
                <a:solidFill>
                  <a:schemeClr val="bg1"/>
                </a:solidFill>
              </a:rPr>
              <a:t>John D. Bailey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800" b="1">
                <a:solidFill>
                  <a:schemeClr val="bg1"/>
                </a:solidFill>
              </a:rPr>
              <a:t>Oregon State University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25D220CB-8BE8-73A6-963F-C1BF90A1C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4600"/>
            <a:ext cx="1752600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>
            <a:extLst>
              <a:ext uri="{FF2B5EF4-FFF2-40B4-BE49-F238E27FC236}">
                <a16:creationId xmlns:a16="http://schemas.microsoft.com/office/drawing/2014/main" id="{F645D528-FA8D-B95F-8297-C2DA8DA38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4050"/>
            <a:ext cx="8382000" cy="60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 Box 6">
            <a:extLst>
              <a:ext uri="{FF2B5EF4-FFF2-40B4-BE49-F238E27FC236}">
                <a16:creationId xmlns:a16="http://schemas.microsoft.com/office/drawing/2014/main" id="{F972C043-94F5-836C-096D-6B875A465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FFS 80/80 Treatment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DE357824-4BAE-2FE6-1396-6352FB4CE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458200" cy="59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/>
              <a:t>FUELS REDUCTION TREATMENTS</a:t>
            </a:r>
          </a:p>
          <a:p>
            <a:endParaRPr lang="en-US" altLang="en-US" sz="2800" b="1"/>
          </a:p>
          <a:p>
            <a:r>
              <a:rPr lang="en-US" altLang="en-US" sz="2800" b="1"/>
              <a:t>Silvicultural Effectiveness</a:t>
            </a:r>
          </a:p>
          <a:p>
            <a:r>
              <a:rPr lang="en-US" altLang="en-US" sz="2000" i="1"/>
              <a:t>n. Having the intended or expected effect; serving the management purpose over time and space</a:t>
            </a:r>
          </a:p>
          <a:p>
            <a:endParaRPr lang="en-US" altLang="en-US" sz="2800" i="1"/>
          </a:p>
          <a:p>
            <a:endParaRPr lang="en-US" altLang="en-US" sz="2800" i="1"/>
          </a:p>
          <a:p>
            <a:pPr>
              <a:buFontTx/>
              <a:buChar char="•"/>
            </a:pPr>
            <a:r>
              <a:rPr lang="en-US" altLang="en-US" sz="2000" b="1">
                <a:solidFill>
                  <a:srgbClr val="66FFFF"/>
                </a:solidFill>
              </a:rPr>
              <a:t> </a:t>
            </a:r>
            <a:r>
              <a:rPr lang="en-US" altLang="en-US" sz="2000" b="1">
                <a:solidFill>
                  <a:schemeClr val="bg1"/>
                </a:solidFill>
              </a:rPr>
              <a:t>Structure</a:t>
            </a:r>
          </a:p>
          <a:p>
            <a:pPr lvl="1"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</a:rPr>
              <a:t> tree and stand</a:t>
            </a:r>
          </a:p>
          <a:p>
            <a:pPr lvl="1"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</a:rPr>
              <a:t> live and dead </a:t>
            </a:r>
          </a:p>
          <a:p>
            <a:pPr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</a:rPr>
              <a:t> Composition</a:t>
            </a:r>
          </a:p>
          <a:p>
            <a:pPr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</a:rPr>
              <a:t> Fuels levels</a:t>
            </a:r>
          </a:p>
          <a:p>
            <a:pPr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</a:rPr>
              <a:t> Stand Dynamics – DF</a:t>
            </a:r>
            <a:r>
              <a:rPr lang="en-US" altLang="en-US" sz="2000" b="1" u="sng">
                <a:solidFill>
                  <a:schemeClr val="bg1"/>
                </a:solidFill>
              </a:rPr>
              <a:t>D</a:t>
            </a:r>
            <a:r>
              <a:rPr lang="en-US" altLang="en-US" sz="2000" b="1">
                <a:solidFill>
                  <a:schemeClr val="bg1"/>
                </a:solidFill>
              </a:rPr>
              <a:t>’s</a:t>
            </a:r>
          </a:p>
          <a:p>
            <a:pPr lvl="1"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</a:rPr>
              <a:t> restoration</a:t>
            </a:r>
          </a:p>
          <a:p>
            <a:pPr lvl="1"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</a:rPr>
              <a:t> ecosystem-based management</a:t>
            </a:r>
          </a:p>
          <a:p>
            <a:pPr lvl="1"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</a:rPr>
              <a:t> carbon</a:t>
            </a:r>
          </a:p>
          <a:p>
            <a:pPr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</a:rPr>
              <a:t> Sustainability</a:t>
            </a:r>
          </a:p>
        </p:txBody>
      </p:sp>
      <p:pic>
        <p:nvPicPr>
          <p:cNvPr id="10247" name="Picture 7">
            <a:extLst>
              <a:ext uri="{FF2B5EF4-FFF2-40B4-BE49-F238E27FC236}">
                <a16:creationId xmlns:a16="http://schemas.microsoft.com/office/drawing/2014/main" id="{E79BA64B-3EF7-FEBC-CDD3-36F240470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835650"/>
            <a:ext cx="3962400" cy="1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C0BB5A05-3DCB-5FEA-A309-4FD45EE4C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3962400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39E40309-13C6-423E-51A0-AC5922054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7630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FFS Treatments – Southwest Plateau (northern Arizona)</a:t>
            </a:r>
          </a:p>
          <a:p>
            <a:endParaRPr lang="en-US" altLang="en-US" sz="2400" b="1"/>
          </a:p>
          <a:p>
            <a:r>
              <a:rPr lang="en-US" altLang="en-US" sz="2000" b="1"/>
              <a:t>	Mechanical harvest only		Prescribed fire only</a:t>
            </a:r>
          </a:p>
          <a:p>
            <a:pPr>
              <a:buFontTx/>
              <a:buChar char="•"/>
            </a:pPr>
            <a:endParaRPr lang="en-US" altLang="en-US" sz="2000" b="1"/>
          </a:p>
          <a:p>
            <a:pPr>
              <a:buFontTx/>
              <a:buChar char="•"/>
            </a:pPr>
            <a:endParaRPr lang="en-US" altLang="en-US" sz="2000" b="1"/>
          </a:p>
          <a:p>
            <a:pPr>
              <a:buFontTx/>
              <a:buChar char="•"/>
            </a:pPr>
            <a:endParaRPr lang="en-US" altLang="en-US" sz="2000" b="1"/>
          </a:p>
          <a:p>
            <a:pPr>
              <a:buFontTx/>
              <a:buChar char="•"/>
            </a:pPr>
            <a:endParaRPr lang="en-US" altLang="en-US" sz="2000" b="1"/>
          </a:p>
          <a:p>
            <a:pPr>
              <a:buFontTx/>
              <a:buChar char="•"/>
            </a:pPr>
            <a:endParaRPr lang="en-US" altLang="en-US" sz="2000" b="1"/>
          </a:p>
          <a:p>
            <a:endParaRPr lang="en-US" altLang="en-US" sz="2000" b="1"/>
          </a:p>
          <a:p>
            <a:endParaRPr lang="en-US" altLang="en-US" sz="2000" b="1"/>
          </a:p>
          <a:p>
            <a:endParaRPr lang="en-US" altLang="en-US" sz="2000" b="1"/>
          </a:p>
          <a:p>
            <a:endParaRPr lang="en-US" altLang="en-US" sz="2000" b="1"/>
          </a:p>
          <a:p>
            <a:r>
              <a:rPr lang="en-US" altLang="en-US" sz="2000" b="1"/>
              <a:t>	Harvest followed by fire		Control</a:t>
            </a: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6C051E63-35A0-5743-0C97-51CB34BDA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32004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90B17370-D9F3-044D-0E7A-E65A72169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200400" cy="23256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7E43511D-5AD7-5573-3ED0-E5679060E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3276600" cy="2308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>
            <a:extLst>
              <a:ext uri="{FF2B5EF4-FFF2-40B4-BE49-F238E27FC236}">
                <a16:creationId xmlns:a16="http://schemas.microsoft.com/office/drawing/2014/main" id="{F7E19E4A-8CC0-A033-2379-BC3D78A79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3352800" cy="23383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A64A8322-0177-BC75-A3DA-002F57AD3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1350"/>
            <a:ext cx="8382000" cy="60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CF36209A-6AB4-9EE0-0FED-762B8E4B4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789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FFS Treatment – Future Structure and Dynamics…40 years later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2757C1B9-7D81-97D8-8232-C19BA05C9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458200" cy="637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/>
              <a:t>Other Restoration Treatments</a:t>
            </a:r>
          </a:p>
          <a:p>
            <a:endParaRPr lang="en-US" altLang="en-US" sz="2800" b="1"/>
          </a:p>
          <a:p>
            <a:r>
              <a:rPr lang="en-US" altLang="en-US" sz="2800" b="1"/>
              <a:t>Silvicultural Effectiveness</a:t>
            </a:r>
          </a:p>
          <a:p>
            <a:r>
              <a:rPr lang="en-US" altLang="en-US" sz="2000" i="1"/>
              <a:t>n. Having the intended or expected effect; serving the management purpose over time and space</a:t>
            </a:r>
          </a:p>
          <a:p>
            <a:endParaRPr lang="en-US" altLang="en-US" sz="2800" i="1"/>
          </a:p>
          <a:p>
            <a:endParaRPr lang="en-US" altLang="en-US" sz="2800" i="1"/>
          </a:p>
          <a:p>
            <a:pPr>
              <a:buFontTx/>
              <a:buChar char="•"/>
            </a:pPr>
            <a:r>
              <a:rPr lang="en-US" altLang="en-US" sz="2800" b="1">
                <a:solidFill>
                  <a:srgbClr val="66FFFF"/>
                </a:solidFill>
              </a:rPr>
              <a:t> </a:t>
            </a:r>
            <a:r>
              <a:rPr lang="en-US" altLang="en-US" sz="2800" b="1">
                <a:solidFill>
                  <a:schemeClr val="bg1"/>
                </a:solidFill>
              </a:rPr>
              <a:t>Meadow encroachment</a:t>
            </a:r>
          </a:p>
          <a:p>
            <a:pPr>
              <a:buFontTx/>
              <a:buChar char="•"/>
            </a:pPr>
            <a:r>
              <a:rPr lang="en-US" altLang="en-US" sz="2800" b="1">
                <a:solidFill>
                  <a:schemeClr val="bg1"/>
                </a:solidFill>
              </a:rPr>
              <a:t> Oak savanna infill</a:t>
            </a:r>
          </a:p>
          <a:p>
            <a:pPr>
              <a:buFontTx/>
              <a:buChar char="•"/>
            </a:pPr>
            <a:r>
              <a:rPr lang="en-US" altLang="en-US" sz="2800" b="1">
                <a:solidFill>
                  <a:schemeClr val="bg1"/>
                </a:solidFill>
              </a:rPr>
              <a:t> northern spotted owl habitat</a:t>
            </a:r>
          </a:p>
          <a:p>
            <a:pPr>
              <a:buFontTx/>
              <a:buChar char="•"/>
            </a:pPr>
            <a:r>
              <a:rPr lang="en-US" altLang="en-US" sz="2800" b="1">
                <a:solidFill>
                  <a:schemeClr val="bg1"/>
                </a:solidFill>
              </a:rPr>
              <a:t> defensible fuel breaks</a:t>
            </a:r>
          </a:p>
          <a:p>
            <a:pPr>
              <a:buFontTx/>
              <a:buChar char="•"/>
            </a:pPr>
            <a:endParaRPr lang="en-US" altLang="en-US" sz="2800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altLang="en-US" sz="2800" b="1">
              <a:solidFill>
                <a:schemeClr val="bg1"/>
              </a:solidFill>
            </a:endParaRPr>
          </a:p>
          <a:p>
            <a:r>
              <a:rPr lang="en-US" altLang="en-US" sz="2800" b="1">
                <a:solidFill>
                  <a:schemeClr val="bg1"/>
                </a:solidFill>
              </a:rPr>
              <a:t>MULTI-AGED MANAGEMENT</a:t>
            </a:r>
          </a:p>
          <a:p>
            <a:r>
              <a:rPr lang="en-US" altLang="en-US" sz="2800" b="1">
                <a:solidFill>
                  <a:schemeClr val="bg1"/>
                </a:solidFill>
              </a:rPr>
              <a:t>STANDS AND LANDSCAPES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>
            <a:extLst>
              <a:ext uri="{FF2B5EF4-FFF2-40B4-BE49-F238E27FC236}">
                <a16:creationId xmlns:a16="http://schemas.microsoft.com/office/drawing/2014/main" id="{6DCFA046-E756-0390-69F4-DC56AA063504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0" name="Text Box 6">
            <a:extLst>
              <a:ext uri="{FF2B5EF4-FFF2-40B4-BE49-F238E27FC236}">
                <a16:creationId xmlns:a16="http://schemas.microsoft.com/office/drawing/2014/main" id="{A1E2EECF-0D79-E903-FC17-52961A87C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132013"/>
            <a:ext cx="3684588" cy="1373187"/>
          </a:xfrm>
          <a:prstGeom prst="rect">
            <a:avLst/>
          </a:prstGeom>
          <a:solidFill>
            <a:srgbClr val="FF6600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/>
              <a:t>Two provinces but…</a:t>
            </a:r>
          </a:p>
          <a:p>
            <a:pPr>
              <a:buFontTx/>
              <a:buChar char="•"/>
            </a:pPr>
            <a:r>
              <a:rPr lang="en-US" altLang="en-US" sz="2800" b="1"/>
              <a:t> Rainfall</a:t>
            </a:r>
          </a:p>
          <a:p>
            <a:pPr>
              <a:buFontTx/>
              <a:buChar char="•"/>
            </a:pPr>
            <a:r>
              <a:rPr lang="en-US" altLang="en-US" sz="2800" b="1"/>
              <a:t> Temperature</a:t>
            </a:r>
          </a:p>
        </p:txBody>
      </p:sp>
      <p:sp>
        <p:nvSpPr>
          <p:cNvPr id="57351" name="Oval 7">
            <a:extLst>
              <a:ext uri="{FF2B5EF4-FFF2-40B4-BE49-F238E27FC236}">
                <a16:creationId xmlns:a16="http://schemas.microsoft.com/office/drawing/2014/main" id="{695847DE-B2DA-DA69-CF14-FCF528978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90800"/>
            <a:ext cx="1295400" cy="12192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>
            <a:extLst>
              <a:ext uri="{FF2B5EF4-FFF2-40B4-BE49-F238E27FC236}">
                <a16:creationId xmlns:a16="http://schemas.microsoft.com/office/drawing/2014/main" id="{943EF6A8-DB90-EE11-6A47-9279CDC9135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8" name="Oval 6">
            <a:extLst>
              <a:ext uri="{FF2B5EF4-FFF2-40B4-BE49-F238E27FC236}">
                <a16:creationId xmlns:a16="http://schemas.microsoft.com/office/drawing/2014/main" id="{A20B8C89-4BD2-8515-3054-3F4CEA06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743200"/>
            <a:ext cx="1219200" cy="114300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Text Box 7">
            <a:extLst>
              <a:ext uri="{FF2B5EF4-FFF2-40B4-BE49-F238E27FC236}">
                <a16:creationId xmlns:a16="http://schemas.microsoft.com/office/drawing/2014/main" id="{D91D8F23-D032-6FBB-585E-96F2E457E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0"/>
            <a:ext cx="6096000" cy="2227263"/>
          </a:xfrm>
          <a:prstGeom prst="rect">
            <a:avLst/>
          </a:prstGeom>
          <a:solidFill>
            <a:srgbClr val="FF6600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/>
              <a:t>Forest Vegetation Formula:</a:t>
            </a:r>
          </a:p>
          <a:p>
            <a:pPr>
              <a:buFontTx/>
              <a:buChar char="•"/>
            </a:pPr>
            <a:r>
              <a:rPr lang="en-US" altLang="en-US" sz="2800" b="1"/>
              <a:t> Geology and Soils</a:t>
            </a:r>
          </a:p>
          <a:p>
            <a:pPr>
              <a:buFontTx/>
              <a:buChar char="•"/>
            </a:pPr>
            <a:r>
              <a:rPr lang="en-US" altLang="en-US" sz="2800" b="1"/>
              <a:t> Climate/microclimate</a:t>
            </a:r>
          </a:p>
          <a:p>
            <a:pPr>
              <a:buFontTx/>
              <a:buChar char="•"/>
            </a:pPr>
            <a:r>
              <a:rPr lang="en-US" altLang="en-US" sz="2800" b="1"/>
              <a:t> Disturbances - fire</a:t>
            </a:r>
          </a:p>
          <a:p>
            <a:pPr>
              <a:buFontTx/>
              <a:buChar char="•"/>
            </a:pPr>
            <a:r>
              <a:rPr lang="en-US" altLang="en-US" sz="2800" b="1"/>
              <a:t> Heterotrophs - humans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>
            <a:extLst>
              <a:ext uri="{FF2B5EF4-FFF2-40B4-BE49-F238E27FC236}">
                <a16:creationId xmlns:a16="http://schemas.microsoft.com/office/drawing/2014/main" id="{090EF495-5B55-98D7-E6EB-E0006B1541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477000" cy="715963"/>
          </a:xfrm>
        </p:spPr>
        <p:txBody>
          <a:bodyPr/>
          <a:lstStyle/>
          <a:p>
            <a:r>
              <a:rPr lang="en-US" altLang="en-US" sz="4000" b="1">
                <a:solidFill>
                  <a:schemeClr val="tx1"/>
                </a:solidFill>
              </a:rPr>
              <a:t>Ecology 101</a:t>
            </a:r>
          </a:p>
        </p:txBody>
      </p:sp>
      <p:pic>
        <p:nvPicPr>
          <p:cNvPr id="51206" name="Picture 6">
            <a:extLst>
              <a:ext uri="{FF2B5EF4-FFF2-40B4-BE49-F238E27FC236}">
                <a16:creationId xmlns:a16="http://schemas.microsoft.com/office/drawing/2014/main" id="{46CD8940-B5DD-2B5B-C870-9A9A376A47A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4038600"/>
            <a:ext cx="36576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9" name="Text Box 9">
            <a:extLst>
              <a:ext uri="{FF2B5EF4-FFF2-40B4-BE49-F238E27FC236}">
                <a16:creationId xmlns:a16="http://schemas.microsoft.com/office/drawing/2014/main" id="{CA6A51C3-9726-B95E-42A1-42CEFC60E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153400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/>
              <a:t>Autecology (e.g., silvics)</a:t>
            </a:r>
          </a:p>
          <a:p>
            <a:r>
              <a:rPr lang="en-US" altLang="en-US" sz="2800" b="1"/>
              <a:t>Synecology (e.g., Douglas-fir infill)</a:t>
            </a:r>
          </a:p>
          <a:p>
            <a:r>
              <a:rPr lang="en-US" altLang="en-US" sz="2800" b="1"/>
              <a:t>Ecosystems – exchanges of mass and energy</a:t>
            </a:r>
          </a:p>
          <a:p>
            <a:r>
              <a:rPr lang="en-US" altLang="en-US" sz="2800" b="1"/>
              <a:t>Disturbance (no such thing as ‘balance’)</a:t>
            </a:r>
          </a:p>
          <a:p>
            <a:endParaRPr lang="en-US" altLang="en-US" sz="2800" b="1"/>
          </a:p>
          <a:p>
            <a:r>
              <a:rPr lang="en-US" altLang="en-US" sz="2800" b="1"/>
              <a:t>Douglas-fir (dominant)</a:t>
            </a:r>
          </a:p>
          <a:p>
            <a:r>
              <a:rPr lang="en-US" altLang="en-US" sz="2800" b="1"/>
              <a:t>Ponderosa and sugar pine</a:t>
            </a:r>
          </a:p>
          <a:p>
            <a:r>
              <a:rPr lang="en-US" altLang="en-US" sz="2800" b="1"/>
              <a:t>Incense-cedar</a:t>
            </a:r>
          </a:p>
          <a:p>
            <a:r>
              <a:rPr lang="en-US" altLang="en-US" sz="2800" b="1"/>
              <a:t>Oregon white oak</a:t>
            </a:r>
          </a:p>
          <a:p>
            <a:endParaRPr lang="en-US" altLang="en-US" sz="2800" b="1"/>
          </a:p>
          <a:p>
            <a:r>
              <a:rPr lang="en-US" altLang="en-US" sz="2800" b="1">
                <a:solidFill>
                  <a:schemeClr val="bg1"/>
                </a:solidFill>
              </a:rPr>
              <a:t>Forests and woodlands</a:t>
            </a:r>
          </a:p>
          <a:p>
            <a:r>
              <a:rPr lang="en-US" altLang="en-US" sz="2800" b="1">
                <a:solidFill>
                  <a:schemeClr val="bg1"/>
                </a:solidFill>
              </a:rPr>
              <a:t>Savannas</a:t>
            </a:r>
          </a:p>
          <a:p>
            <a:r>
              <a:rPr lang="en-US" altLang="en-US" sz="2800" b="1">
                <a:solidFill>
                  <a:schemeClr val="bg1"/>
                </a:solidFill>
              </a:rPr>
              <a:t>Grasslands/meadows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1C065E2-70A2-9535-E01C-BA6F4F4DC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477000" cy="715963"/>
          </a:xfrm>
        </p:spPr>
        <p:txBody>
          <a:bodyPr/>
          <a:lstStyle/>
          <a:p>
            <a:r>
              <a:rPr lang="en-US" altLang="en-US" sz="4000" b="1">
                <a:solidFill>
                  <a:schemeClr val="tx1"/>
                </a:solidFill>
              </a:rPr>
              <a:t>Stand Dynamics</a:t>
            </a: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5E0EFE7D-107C-27F5-1152-194C40772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153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/>
              <a:t>Stand Initiation</a:t>
            </a:r>
          </a:p>
          <a:p>
            <a:r>
              <a:rPr lang="en-US" altLang="en-US" sz="3200" b="1"/>
              <a:t>Stem Exclusion</a:t>
            </a:r>
          </a:p>
          <a:p>
            <a:r>
              <a:rPr lang="en-US" altLang="en-US" sz="3200" b="1"/>
              <a:t>Understory Reinitiation</a:t>
            </a:r>
          </a:p>
          <a:p>
            <a:r>
              <a:rPr lang="en-US" altLang="en-US" sz="3200" b="1"/>
              <a:t>Old Growth</a:t>
            </a:r>
          </a:p>
          <a:p>
            <a:endParaRPr lang="en-US" altLang="en-US" sz="3200" b="1"/>
          </a:p>
          <a:p>
            <a:r>
              <a:rPr lang="en-US" altLang="en-US" sz="2800" b="1">
                <a:solidFill>
                  <a:schemeClr val="bg1"/>
                </a:solidFill>
              </a:rPr>
              <a:t>Seral stages (spatial and temporal patterns)</a:t>
            </a:r>
          </a:p>
          <a:p>
            <a:pPr>
              <a:buFontTx/>
              <a:buChar char="•"/>
            </a:pPr>
            <a:r>
              <a:rPr lang="en-US" altLang="en-US" sz="2800" b="1">
                <a:solidFill>
                  <a:schemeClr val="bg1"/>
                </a:solidFill>
              </a:rPr>
              <a:t> meadows?</a:t>
            </a:r>
          </a:p>
          <a:p>
            <a:pPr>
              <a:buFontTx/>
              <a:buChar char="•"/>
            </a:pPr>
            <a:r>
              <a:rPr lang="en-US" altLang="en-US" sz="2800" b="1">
                <a:solidFill>
                  <a:schemeClr val="bg1"/>
                </a:solidFill>
              </a:rPr>
              <a:t> fire-maintained woodlands</a:t>
            </a:r>
          </a:p>
          <a:p>
            <a:pPr>
              <a:buFontTx/>
              <a:buChar char="•"/>
            </a:pPr>
            <a:r>
              <a:rPr lang="en-US" altLang="en-US" sz="2800" b="1">
                <a:solidFill>
                  <a:schemeClr val="bg1"/>
                </a:solidFill>
              </a:rPr>
              <a:t> native peoples</a:t>
            </a:r>
          </a:p>
          <a:p>
            <a:pPr>
              <a:buFontTx/>
              <a:buChar char="•"/>
            </a:pPr>
            <a:r>
              <a:rPr lang="en-US" altLang="en-US" sz="2800" b="1">
                <a:solidFill>
                  <a:schemeClr val="bg1"/>
                </a:solidFill>
              </a:rPr>
              <a:t> young forest?</a:t>
            </a:r>
          </a:p>
        </p:txBody>
      </p:sp>
      <p:pic>
        <p:nvPicPr>
          <p:cNvPr id="62472" name="Picture 8">
            <a:extLst>
              <a:ext uri="{FF2B5EF4-FFF2-40B4-BE49-F238E27FC236}">
                <a16:creationId xmlns:a16="http://schemas.microsoft.com/office/drawing/2014/main" id="{4D277473-2338-F4BD-4C5A-8984732992A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8150" y="4119563"/>
            <a:ext cx="3549650" cy="2662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F370239-4925-4708-E228-E6D945DC1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715963"/>
          </a:xfrm>
        </p:spPr>
        <p:txBody>
          <a:bodyPr/>
          <a:lstStyle/>
          <a:p>
            <a:r>
              <a:rPr lang="en-US" altLang="en-US" sz="4000" b="1">
                <a:solidFill>
                  <a:schemeClr val="tx1"/>
                </a:solidFill>
              </a:rPr>
              <a:t>Historic vs. current conditions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93F08493-F01C-045C-9BCA-3A42A48AB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1534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/>
              <a:t>“Axis of Evil”</a:t>
            </a:r>
          </a:p>
          <a:p>
            <a:pPr>
              <a:buFontTx/>
              <a:buChar char="•"/>
            </a:pPr>
            <a:r>
              <a:rPr lang="en-US" altLang="en-US" sz="2800" b="1"/>
              <a:t> settlement and land conversion</a:t>
            </a:r>
          </a:p>
          <a:p>
            <a:pPr>
              <a:buFontTx/>
              <a:buChar char="•"/>
            </a:pPr>
            <a:r>
              <a:rPr lang="en-US" altLang="en-US" sz="2800" b="1"/>
              <a:t> overgrazing</a:t>
            </a:r>
          </a:p>
          <a:p>
            <a:pPr>
              <a:buFontTx/>
              <a:buChar char="•"/>
            </a:pPr>
            <a:r>
              <a:rPr lang="en-US" altLang="en-US" sz="2800" b="1"/>
              <a:t> fire exclusion and suppression*</a:t>
            </a:r>
          </a:p>
          <a:p>
            <a:pPr>
              <a:buFontTx/>
              <a:buChar char="•"/>
            </a:pPr>
            <a:r>
              <a:rPr lang="en-US" altLang="en-US" sz="2800" b="1"/>
              <a:t> dewatering of drainages</a:t>
            </a:r>
          </a:p>
          <a:p>
            <a:pPr>
              <a:buFontTx/>
              <a:buChar char="•"/>
            </a:pPr>
            <a:r>
              <a:rPr lang="en-US" altLang="en-US" sz="2800" b="1"/>
              <a:t> scattered (often high-grade) logging*</a:t>
            </a:r>
          </a:p>
          <a:p>
            <a:pPr>
              <a:buFontTx/>
              <a:buChar char="•"/>
            </a:pPr>
            <a:r>
              <a:rPr lang="en-US" altLang="en-US" sz="2800" b="1"/>
              <a:t> ungulate proliferation</a:t>
            </a:r>
          </a:p>
          <a:p>
            <a:pPr>
              <a:buFontTx/>
              <a:buChar char="•"/>
            </a:pPr>
            <a:endParaRPr lang="en-US" altLang="en-US" sz="2800" b="1">
              <a:solidFill>
                <a:schemeClr val="bg1"/>
              </a:solidFill>
            </a:endParaRPr>
          </a:p>
          <a:p>
            <a:endParaRPr lang="en-US" altLang="en-US" sz="2800" b="1">
              <a:solidFill>
                <a:schemeClr val="bg1"/>
              </a:solidFill>
            </a:endParaRPr>
          </a:p>
          <a:p>
            <a:r>
              <a:rPr lang="en-US" altLang="en-US" sz="2800" b="1">
                <a:solidFill>
                  <a:schemeClr val="bg1"/>
                </a:solidFill>
              </a:rPr>
              <a:t>Fuel accumulation</a:t>
            </a:r>
          </a:p>
          <a:p>
            <a:r>
              <a:rPr lang="en-US" altLang="en-US" sz="2800" b="1">
                <a:solidFill>
                  <a:schemeClr val="bg1"/>
                </a:solidFill>
              </a:rPr>
              <a:t>Density</a:t>
            </a:r>
          </a:p>
          <a:p>
            <a:r>
              <a:rPr lang="en-US" altLang="en-US" sz="2800" b="1">
                <a:solidFill>
                  <a:schemeClr val="bg1"/>
                </a:solidFill>
              </a:rPr>
              <a:t>Age and size structure</a:t>
            </a:r>
          </a:p>
        </p:txBody>
      </p:sp>
      <p:pic>
        <p:nvPicPr>
          <p:cNvPr id="63496" name="Picture 8">
            <a:extLst>
              <a:ext uri="{FF2B5EF4-FFF2-40B4-BE49-F238E27FC236}">
                <a16:creationId xmlns:a16="http://schemas.microsoft.com/office/drawing/2014/main" id="{90F52384-1054-0EF6-A42D-1835709C24D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4114800"/>
            <a:ext cx="3543300" cy="2660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CFBA0226-19DC-F77E-D4BB-8C7B6F599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935162"/>
          </a:xfrm>
        </p:spPr>
        <p:txBody>
          <a:bodyPr/>
          <a:lstStyle/>
          <a:p>
            <a:r>
              <a:rPr lang="en-US" altLang="en-US" sz="4000" b="1">
                <a:solidFill>
                  <a:schemeClr val="tx1"/>
                </a:solidFill>
              </a:rPr>
              <a:t>Silviculture</a:t>
            </a:r>
            <a:br>
              <a:rPr lang="en-US" altLang="en-US" sz="3600" b="1">
                <a:solidFill>
                  <a:schemeClr val="tx1"/>
                </a:solidFill>
              </a:rPr>
            </a:br>
            <a:r>
              <a:rPr lang="en-US" altLang="en-US" sz="2800" b="1">
                <a:solidFill>
                  <a:schemeClr val="tx1"/>
                </a:solidFill>
              </a:rPr>
              <a:t>Mechanical Treatment (e.g., “thinning”) </a:t>
            </a:r>
            <a:br>
              <a:rPr lang="en-US" altLang="en-US" sz="2800" b="1">
                <a:solidFill>
                  <a:schemeClr val="tx1"/>
                </a:solidFill>
              </a:rPr>
            </a:br>
            <a:r>
              <a:rPr lang="en-US" altLang="en-US" sz="2800" b="1">
                <a:solidFill>
                  <a:schemeClr val="tx1"/>
                </a:solidFill>
              </a:rPr>
              <a:t>vs. </a:t>
            </a:r>
            <a:br>
              <a:rPr lang="en-US" altLang="en-US" sz="2800" b="1">
                <a:solidFill>
                  <a:schemeClr val="tx1"/>
                </a:solidFill>
              </a:rPr>
            </a:br>
            <a:r>
              <a:rPr lang="en-US" altLang="en-US" sz="2800" b="1">
                <a:solidFill>
                  <a:schemeClr val="tx1"/>
                </a:solidFill>
              </a:rPr>
              <a:t>Prescribed Burning</a:t>
            </a: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6D15DDF2-7B48-2391-1EA0-4BF41FA5925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743200"/>
            <a:ext cx="5181600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22DC771B-DF02-B21B-8F65-8F220CE65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59113"/>
            <a:ext cx="162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chemeClr val="bg1"/>
                </a:solidFill>
              </a:rPr>
              <a:t>Advantages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2EAC39CE-239F-5420-ACEA-B9CA01ECC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048000"/>
            <a:ext cx="197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chemeClr val="bg1"/>
                </a:solidFill>
              </a:rPr>
              <a:t>Disadvantages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7AD5357-C3A4-ECA8-4B4F-3F52016B1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2971800" cy="1600200"/>
          </a:xfrm>
        </p:spPr>
        <p:txBody>
          <a:bodyPr/>
          <a:lstStyle/>
          <a:p>
            <a:pPr algn="l"/>
            <a:r>
              <a:rPr lang="en-US" altLang="en-US" b="1"/>
              <a:t>National Program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EC216D8-4DBA-C420-444A-4711CA618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0400" y="228600"/>
            <a:ext cx="5943600" cy="144780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altLang="en-US" sz="2400" b="1"/>
              <a:t>13 sites in the US</a:t>
            </a:r>
          </a:p>
          <a:p>
            <a:pPr algn="r">
              <a:lnSpc>
                <a:spcPct val="90000"/>
              </a:lnSpc>
            </a:pPr>
            <a:r>
              <a:rPr lang="en-US" altLang="en-US" sz="2400" b="1"/>
              <a:t>Two factors (mechanical and fire)</a:t>
            </a:r>
          </a:p>
          <a:p>
            <a:pPr algn="r">
              <a:lnSpc>
                <a:spcPct val="90000"/>
              </a:lnSpc>
            </a:pPr>
            <a:r>
              <a:rPr lang="en-US" altLang="en-US" sz="2400" b="1"/>
              <a:t>Basic Design and Monitoring</a:t>
            </a: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7597BFB8-1834-4F24-F80D-3115F86BFE9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286000"/>
            <a:ext cx="7010400" cy="2095500"/>
          </a:xfrm>
          <a:noFill/>
          <a:ln/>
        </p:spPr>
      </p:pic>
      <p:sp>
        <p:nvSpPr>
          <p:cNvPr id="49157" name="Rectangle 5">
            <a:extLst>
              <a:ext uri="{FF2B5EF4-FFF2-40B4-BE49-F238E27FC236}">
                <a16:creationId xmlns:a16="http://schemas.microsoft.com/office/drawing/2014/main" id="{AEAF8CDE-6ABB-3F15-5AA9-149FEA3E9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2362200"/>
            <a:ext cx="1285875" cy="10779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ACD1C0F0-2287-2D14-85DA-909A3B330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4648200"/>
            <a:ext cx="3848100" cy="15779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chemeClr val="bg1"/>
                </a:solidFill>
                <a:latin typeface="Tahoma" panose="020B0604030504040204" pitchFamily="34" charset="0"/>
              </a:rPr>
              <a:t>Control	Burn Only</a:t>
            </a:r>
          </a:p>
          <a:p>
            <a:endParaRPr lang="en-US" altLang="en-US" sz="2400" b="1">
              <a:solidFill>
                <a:schemeClr val="bg1"/>
              </a:solidFill>
              <a:latin typeface="Tahoma" panose="020B0604030504040204" pitchFamily="34" charset="0"/>
            </a:endParaRPr>
          </a:p>
          <a:p>
            <a:r>
              <a:rPr lang="en-US" altLang="en-US" sz="2400" b="1">
                <a:solidFill>
                  <a:schemeClr val="bg1"/>
                </a:solidFill>
                <a:latin typeface="Tahoma" panose="020B0604030504040204" pitchFamily="34" charset="0"/>
              </a:rPr>
              <a:t>Thin Only      Thin &amp;   		    		Burn</a:t>
            </a:r>
          </a:p>
        </p:txBody>
      </p:sp>
      <p:sp>
        <p:nvSpPr>
          <p:cNvPr id="49161" name="Line 9">
            <a:extLst>
              <a:ext uri="{FF2B5EF4-FFF2-40B4-BE49-F238E27FC236}">
                <a16:creationId xmlns:a16="http://schemas.microsoft.com/office/drawing/2014/main" id="{B0860C51-830E-0A3D-4A34-B76FDF5E0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1575" y="3440113"/>
            <a:ext cx="1766888" cy="1147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Text Box 10">
            <a:extLst>
              <a:ext uri="{FF2B5EF4-FFF2-40B4-BE49-F238E27FC236}">
                <a16:creationId xmlns:a16="http://schemas.microsoft.com/office/drawing/2014/main" id="{32616DC4-B0DC-BC28-3FE3-8761F4E0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988" y="1981200"/>
            <a:ext cx="289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ahoma" panose="020B0604030504040204" pitchFamily="34" charset="0"/>
              </a:rPr>
              <a:t>http://www.fs.fed.us/ffs/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1BD9A064-60E6-B32E-56B8-E04461D8C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6588"/>
            <a:ext cx="8382000" cy="607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B1A9451F-B427-3677-4D9F-BA20316EF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7262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Standard Fuels Reduction Treatment – 2 million acres/year</a:t>
            </a:r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99745226-FACD-B879-CAD9-795566E334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990600"/>
            <a:ext cx="7543800" cy="5410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8D1F225B-A445-9FEC-1645-54AF24F439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" y="990600"/>
            <a:ext cx="7543800" cy="54864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419</Words>
  <Application>Microsoft Office PowerPoint</Application>
  <PresentationFormat>On-screen Show (4:3)</PresentationFormat>
  <Paragraphs>110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Tahoma</vt:lpstr>
      <vt:lpstr>Times New Roman</vt:lpstr>
      <vt:lpstr>Default Design</vt:lpstr>
      <vt:lpstr>Dry-conifer Ecology and Silviculture  in Western Oregon </vt:lpstr>
      <vt:lpstr>PowerPoint Presentation</vt:lpstr>
      <vt:lpstr>PowerPoint Presentation</vt:lpstr>
      <vt:lpstr>Ecology 101</vt:lpstr>
      <vt:lpstr>Stand Dynamics</vt:lpstr>
      <vt:lpstr>Historic vs. current conditions</vt:lpstr>
      <vt:lpstr>Silviculture Mechanical Treatment (e.g., “thinning”)  vs.  Prescribed Burning</vt:lpstr>
      <vt:lpstr>National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 College of Forestry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Silvicultural Approaches for the American Southwest </dc:title>
  <dc:creator>baileyj</dc:creator>
  <cp:lastModifiedBy>Lum-Naihe, Christof Jurh duk - FS, AZ</cp:lastModifiedBy>
  <cp:revision>32</cp:revision>
  <dcterms:created xsi:type="dcterms:W3CDTF">2006-10-18T21:40:24Z</dcterms:created>
  <dcterms:modified xsi:type="dcterms:W3CDTF">2025-08-04T19:12:59Z</dcterms:modified>
</cp:coreProperties>
</file>