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handoutMasterIdLst>
    <p:handoutMasterId r:id="rId22"/>
  </p:handoutMasterIdLst>
  <p:sldIdLst>
    <p:sldId id="536" r:id="rId2"/>
    <p:sldId id="518" r:id="rId3"/>
    <p:sldId id="534" r:id="rId4"/>
    <p:sldId id="521" r:id="rId5"/>
    <p:sldId id="517" r:id="rId6"/>
    <p:sldId id="516" r:id="rId7"/>
    <p:sldId id="522" r:id="rId8"/>
    <p:sldId id="533" r:id="rId9"/>
    <p:sldId id="539" r:id="rId10"/>
    <p:sldId id="458" r:id="rId11"/>
    <p:sldId id="466" r:id="rId12"/>
    <p:sldId id="523" r:id="rId13"/>
    <p:sldId id="520" r:id="rId14"/>
    <p:sldId id="524" r:id="rId15"/>
    <p:sldId id="535" r:id="rId16"/>
    <p:sldId id="519" r:id="rId17"/>
    <p:sldId id="528" r:id="rId18"/>
    <p:sldId id="531" r:id="rId19"/>
    <p:sldId id="525" r:id="rId20"/>
  </p:sldIdLst>
  <p:sldSz cx="9144000" cy="6858000" type="screen4x3"/>
  <p:notesSz cx="6985000" cy="9271000"/>
  <p:defaultTextStyle>
    <a:defPPr>
      <a:defRPr lang="en-US"/>
    </a:defPPr>
    <a:lvl1pPr algn="l" rtl="0" fontAlgn="base">
      <a:spcBef>
        <a:spcPct val="20000"/>
      </a:spcBef>
      <a:spcAft>
        <a:spcPct val="0"/>
      </a:spcAft>
      <a:buChar char="•"/>
      <a:defRPr sz="32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har char="•"/>
      <a:defRPr sz="32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har char="•"/>
      <a:defRPr sz="32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har char="•"/>
      <a:defRPr sz="32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har char="•"/>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14">
          <p15:clr>
            <a:srgbClr val="A4A3A4"/>
          </p15:clr>
        </p15:guide>
        <p15:guide id="2"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C425"/>
    <a:srgbClr val="009900"/>
    <a:srgbClr val="5BFBF7"/>
    <a:srgbClr val="7DFBA7"/>
    <a:srgbClr val="04BAB6"/>
    <a:srgbClr val="47F56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067" autoAdjust="0"/>
  </p:normalViewPr>
  <p:slideViewPr>
    <p:cSldViewPr snapToGrid="0">
      <p:cViewPr varScale="1">
        <p:scale>
          <a:sx n="56" d="100"/>
          <a:sy n="56" d="100"/>
        </p:scale>
        <p:origin x="1950" y="66"/>
      </p:cViewPr>
      <p:guideLst>
        <p:guide orient="horz" pos="2114"/>
        <p:guide pos="2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DCABE2FB-1DEA-5010-7725-D4E42C5536D4}"/>
              </a:ext>
            </a:extLst>
          </p:cNvPr>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t" anchorCtr="0" compatLnSpc="1">
            <a:prstTxWarp prst="textNoShape">
              <a:avLst/>
            </a:prstTxWarp>
          </a:bodyPr>
          <a:lstStyle>
            <a:lvl1pPr defTabSz="928688">
              <a:spcBef>
                <a:spcPct val="0"/>
              </a:spcBef>
              <a:buFontTx/>
              <a:buNone/>
              <a:defRPr sz="1200">
                <a:latin typeface="Tahoma" panose="020B0604030504040204" pitchFamily="34" charset="0"/>
              </a:defRPr>
            </a:lvl1pPr>
          </a:lstStyle>
          <a:p>
            <a:endParaRPr lang="en-US" altLang="en-US"/>
          </a:p>
        </p:txBody>
      </p:sp>
      <p:sp>
        <p:nvSpPr>
          <p:cNvPr id="237571" name="Rectangle 3">
            <a:extLst>
              <a:ext uri="{FF2B5EF4-FFF2-40B4-BE49-F238E27FC236}">
                <a16:creationId xmlns:a16="http://schemas.microsoft.com/office/drawing/2014/main" id="{F36690EE-08D8-6195-5E26-B73C972D19DA}"/>
              </a:ext>
            </a:extLst>
          </p:cNvPr>
          <p:cNvSpPr>
            <a:spLocks noGrp="1" noChangeArrowheads="1"/>
          </p:cNvSpPr>
          <p:nvPr>
            <p:ph type="dt" sz="quarter" idx="1"/>
          </p:nvPr>
        </p:nvSpPr>
        <p:spPr bwMode="auto">
          <a:xfrm>
            <a:off x="3957638" y="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t" anchorCtr="0" compatLnSpc="1">
            <a:prstTxWarp prst="textNoShape">
              <a:avLst/>
            </a:prstTxWarp>
          </a:bodyPr>
          <a:lstStyle>
            <a:lvl1pPr algn="r" defTabSz="928688">
              <a:spcBef>
                <a:spcPct val="0"/>
              </a:spcBef>
              <a:buFontTx/>
              <a:buNone/>
              <a:defRPr sz="1200">
                <a:latin typeface="Tahoma" panose="020B0604030504040204" pitchFamily="34" charset="0"/>
              </a:defRPr>
            </a:lvl1pPr>
          </a:lstStyle>
          <a:p>
            <a:endParaRPr lang="en-US" altLang="en-US"/>
          </a:p>
        </p:txBody>
      </p:sp>
      <p:sp>
        <p:nvSpPr>
          <p:cNvPr id="237572" name="Rectangle 4">
            <a:extLst>
              <a:ext uri="{FF2B5EF4-FFF2-40B4-BE49-F238E27FC236}">
                <a16:creationId xmlns:a16="http://schemas.microsoft.com/office/drawing/2014/main" id="{0CF207B9-AD98-9482-4FD4-569D1B6F0602}"/>
              </a:ext>
            </a:extLst>
          </p:cNvPr>
          <p:cNvSpPr>
            <a:spLocks noGrp="1" noChangeArrowheads="1"/>
          </p:cNvSpPr>
          <p:nvPr>
            <p:ph type="ftr" sz="quarter" idx="2"/>
          </p:nvPr>
        </p:nvSpPr>
        <p:spPr bwMode="auto">
          <a:xfrm>
            <a:off x="0" y="880745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b" anchorCtr="0" compatLnSpc="1">
            <a:prstTxWarp prst="textNoShape">
              <a:avLst/>
            </a:prstTxWarp>
          </a:bodyPr>
          <a:lstStyle>
            <a:lvl1pPr defTabSz="928688">
              <a:spcBef>
                <a:spcPct val="0"/>
              </a:spcBef>
              <a:buFontTx/>
              <a:buNone/>
              <a:defRPr sz="1200">
                <a:latin typeface="Tahoma" panose="020B0604030504040204" pitchFamily="34" charset="0"/>
              </a:defRPr>
            </a:lvl1pPr>
          </a:lstStyle>
          <a:p>
            <a:endParaRPr lang="en-US" altLang="en-US"/>
          </a:p>
        </p:txBody>
      </p:sp>
      <p:sp>
        <p:nvSpPr>
          <p:cNvPr id="237573" name="Rectangle 5">
            <a:extLst>
              <a:ext uri="{FF2B5EF4-FFF2-40B4-BE49-F238E27FC236}">
                <a16:creationId xmlns:a16="http://schemas.microsoft.com/office/drawing/2014/main" id="{A7A045B1-41AE-8C7D-F64C-8C289DC83BD5}"/>
              </a:ext>
            </a:extLst>
          </p:cNvPr>
          <p:cNvSpPr>
            <a:spLocks noGrp="1" noChangeArrowheads="1"/>
          </p:cNvSpPr>
          <p:nvPr>
            <p:ph type="sldNum" sz="quarter" idx="3"/>
          </p:nvPr>
        </p:nvSpPr>
        <p:spPr bwMode="auto">
          <a:xfrm>
            <a:off x="3957638" y="880745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b" anchorCtr="0" compatLnSpc="1">
            <a:prstTxWarp prst="textNoShape">
              <a:avLst/>
            </a:prstTxWarp>
          </a:bodyPr>
          <a:lstStyle>
            <a:lvl1pPr algn="r" defTabSz="928688">
              <a:spcBef>
                <a:spcPct val="0"/>
              </a:spcBef>
              <a:buFontTx/>
              <a:buNone/>
              <a:defRPr sz="1200">
                <a:latin typeface="Tahoma" panose="020B0604030504040204" pitchFamily="34" charset="0"/>
              </a:defRPr>
            </a:lvl1pPr>
          </a:lstStyle>
          <a:p>
            <a:fld id="{9ADF4D70-9C93-43BE-972D-29B401BE1B7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72BFCE1B-98CD-2C8B-B026-4B3CB74AE34F}"/>
              </a:ext>
            </a:extLst>
          </p:cNvPr>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t" anchorCtr="0" compatLnSpc="1">
            <a:prstTxWarp prst="textNoShape">
              <a:avLst/>
            </a:prstTxWarp>
          </a:bodyPr>
          <a:lstStyle>
            <a:lvl1pPr defTabSz="928688">
              <a:spcBef>
                <a:spcPct val="0"/>
              </a:spcBef>
              <a:buFontTx/>
              <a:buNone/>
              <a:defRPr sz="1200">
                <a:latin typeface="Tahoma" panose="020B0604030504040204" pitchFamily="34" charset="0"/>
              </a:defRPr>
            </a:lvl1pPr>
          </a:lstStyle>
          <a:p>
            <a:endParaRPr lang="en-US" altLang="en-US"/>
          </a:p>
        </p:txBody>
      </p:sp>
      <p:sp>
        <p:nvSpPr>
          <p:cNvPr id="387075" name="Rectangle 3">
            <a:extLst>
              <a:ext uri="{FF2B5EF4-FFF2-40B4-BE49-F238E27FC236}">
                <a16:creationId xmlns:a16="http://schemas.microsoft.com/office/drawing/2014/main" id="{5EF6D582-60BA-816D-AB77-EE498D286259}"/>
              </a:ext>
            </a:extLst>
          </p:cNvPr>
          <p:cNvSpPr>
            <a:spLocks noGrp="1" noChangeArrowheads="1"/>
          </p:cNvSpPr>
          <p:nvPr>
            <p:ph type="dt" idx="1"/>
          </p:nvPr>
        </p:nvSpPr>
        <p:spPr bwMode="auto">
          <a:xfrm>
            <a:off x="3957638" y="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t" anchorCtr="0" compatLnSpc="1">
            <a:prstTxWarp prst="textNoShape">
              <a:avLst/>
            </a:prstTxWarp>
          </a:bodyPr>
          <a:lstStyle>
            <a:lvl1pPr algn="r" defTabSz="928688">
              <a:spcBef>
                <a:spcPct val="0"/>
              </a:spcBef>
              <a:buFontTx/>
              <a:buNone/>
              <a:defRPr sz="1200">
                <a:latin typeface="Tahoma" panose="020B0604030504040204" pitchFamily="34" charset="0"/>
              </a:defRPr>
            </a:lvl1pPr>
          </a:lstStyle>
          <a:p>
            <a:endParaRPr lang="en-US" altLang="en-US"/>
          </a:p>
        </p:txBody>
      </p:sp>
      <p:sp>
        <p:nvSpPr>
          <p:cNvPr id="387076" name="Rectangle 4">
            <a:extLst>
              <a:ext uri="{FF2B5EF4-FFF2-40B4-BE49-F238E27FC236}">
                <a16:creationId xmlns:a16="http://schemas.microsoft.com/office/drawing/2014/main" id="{405BDEC4-38EE-1A4D-A42D-8BE995DEE193}"/>
              </a:ext>
            </a:extLst>
          </p:cNvPr>
          <p:cNvSpPr>
            <a:spLocks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7077" name="Rectangle 5">
            <a:extLst>
              <a:ext uri="{FF2B5EF4-FFF2-40B4-BE49-F238E27FC236}">
                <a16:creationId xmlns:a16="http://schemas.microsoft.com/office/drawing/2014/main" id="{5481C548-E556-F4BF-A69B-37403A3D34B8}"/>
              </a:ext>
            </a:extLst>
          </p:cNvPr>
          <p:cNvSpPr>
            <a:spLocks noGrp="1" noChangeArrowheads="1"/>
          </p:cNvSpPr>
          <p:nvPr>
            <p:ph type="body" sz="quarter" idx="3"/>
          </p:nvPr>
        </p:nvSpPr>
        <p:spPr bwMode="auto">
          <a:xfrm>
            <a:off x="931863" y="4403725"/>
            <a:ext cx="51212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87078" name="Rectangle 6">
            <a:extLst>
              <a:ext uri="{FF2B5EF4-FFF2-40B4-BE49-F238E27FC236}">
                <a16:creationId xmlns:a16="http://schemas.microsoft.com/office/drawing/2014/main" id="{616092DC-5240-78F7-EC36-2D428B3CF3D3}"/>
              </a:ext>
            </a:extLst>
          </p:cNvPr>
          <p:cNvSpPr>
            <a:spLocks noGrp="1" noChangeArrowheads="1"/>
          </p:cNvSpPr>
          <p:nvPr>
            <p:ph type="ftr" sz="quarter" idx="4"/>
          </p:nvPr>
        </p:nvSpPr>
        <p:spPr bwMode="auto">
          <a:xfrm>
            <a:off x="0" y="880745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b" anchorCtr="0" compatLnSpc="1">
            <a:prstTxWarp prst="textNoShape">
              <a:avLst/>
            </a:prstTxWarp>
          </a:bodyPr>
          <a:lstStyle>
            <a:lvl1pPr defTabSz="928688">
              <a:spcBef>
                <a:spcPct val="0"/>
              </a:spcBef>
              <a:buFontTx/>
              <a:buNone/>
              <a:defRPr sz="1200">
                <a:latin typeface="Tahoma" panose="020B0604030504040204" pitchFamily="34" charset="0"/>
              </a:defRPr>
            </a:lvl1pPr>
          </a:lstStyle>
          <a:p>
            <a:endParaRPr lang="en-US" altLang="en-US"/>
          </a:p>
        </p:txBody>
      </p:sp>
      <p:sp>
        <p:nvSpPr>
          <p:cNvPr id="387079" name="Rectangle 7">
            <a:extLst>
              <a:ext uri="{FF2B5EF4-FFF2-40B4-BE49-F238E27FC236}">
                <a16:creationId xmlns:a16="http://schemas.microsoft.com/office/drawing/2014/main" id="{5F29DE5F-2213-5F9C-5013-0E70557BEAB4}"/>
              </a:ext>
            </a:extLst>
          </p:cNvPr>
          <p:cNvSpPr>
            <a:spLocks noGrp="1" noChangeArrowheads="1"/>
          </p:cNvSpPr>
          <p:nvPr>
            <p:ph type="sldNum" sz="quarter" idx="5"/>
          </p:nvPr>
        </p:nvSpPr>
        <p:spPr bwMode="auto">
          <a:xfrm>
            <a:off x="3957638" y="880745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8" tIns="46423" rIns="92848" bIns="46423" numCol="1" anchor="b" anchorCtr="0" compatLnSpc="1">
            <a:prstTxWarp prst="textNoShape">
              <a:avLst/>
            </a:prstTxWarp>
          </a:bodyPr>
          <a:lstStyle>
            <a:lvl1pPr algn="r" defTabSz="928688">
              <a:spcBef>
                <a:spcPct val="0"/>
              </a:spcBef>
              <a:buFontTx/>
              <a:buNone/>
              <a:defRPr sz="1200">
                <a:latin typeface="Tahoma" panose="020B0604030504040204" pitchFamily="34" charset="0"/>
              </a:defRPr>
            </a:lvl1pPr>
          </a:lstStyle>
          <a:p>
            <a:fld id="{23D48FB2-1E80-48ED-B9C7-68A7BC0CCD1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053091-7179-2337-C037-5B63FC3C589A}"/>
              </a:ext>
            </a:extLst>
          </p:cNvPr>
          <p:cNvSpPr>
            <a:spLocks noGrp="1" noChangeArrowheads="1"/>
          </p:cNvSpPr>
          <p:nvPr>
            <p:ph type="sldNum" sz="quarter" idx="5"/>
          </p:nvPr>
        </p:nvSpPr>
        <p:spPr>
          <a:ln/>
        </p:spPr>
        <p:txBody>
          <a:bodyPr/>
          <a:lstStyle/>
          <a:p>
            <a:fld id="{03F94F07-6F11-44EE-BA84-5C6C8EE345DC}" type="slidenum">
              <a:rPr lang="en-US" altLang="en-US"/>
              <a:pPr/>
              <a:t>1</a:t>
            </a:fld>
            <a:endParaRPr lang="en-US" altLang="en-US"/>
          </a:p>
        </p:txBody>
      </p:sp>
      <p:sp>
        <p:nvSpPr>
          <p:cNvPr id="466946" name="Rectangle 2">
            <a:extLst>
              <a:ext uri="{FF2B5EF4-FFF2-40B4-BE49-F238E27FC236}">
                <a16:creationId xmlns:a16="http://schemas.microsoft.com/office/drawing/2014/main" id="{E383D6EE-42E1-472E-4969-B677DBA0DEDF}"/>
              </a:ext>
            </a:extLst>
          </p:cNvPr>
          <p:cNvSpPr>
            <a:spLocks noChangeArrowheads="1" noTextEdit="1"/>
          </p:cNvSpPr>
          <p:nvPr>
            <p:ph type="sldImg"/>
          </p:nvPr>
        </p:nvSpPr>
        <p:spPr>
          <a:ln/>
        </p:spPr>
      </p:sp>
      <p:sp>
        <p:nvSpPr>
          <p:cNvPr id="466947" name="Rectangle 3">
            <a:extLst>
              <a:ext uri="{FF2B5EF4-FFF2-40B4-BE49-F238E27FC236}">
                <a16:creationId xmlns:a16="http://schemas.microsoft.com/office/drawing/2014/main" id="{C551E30D-52AD-0975-483A-CAEE7728F1E4}"/>
              </a:ext>
            </a:extLst>
          </p:cNvPr>
          <p:cNvSpPr>
            <a:spLocks noGrp="1" noChangeArrowheads="1"/>
          </p:cNvSpPr>
          <p:nvPr>
            <p:ph type="body" idx="1"/>
          </p:nvPr>
        </p:nvSpPr>
        <p:spPr/>
        <p:txBody>
          <a:bodyPr/>
          <a:lstStyle/>
          <a:p>
            <a:r>
              <a:rPr lang="en-US" altLang="en-US"/>
              <a:t>Please forgive my absence, but I hope this automated PowerPoint will work for you.</a:t>
            </a:r>
          </a:p>
          <a:p>
            <a:r>
              <a:rPr lang="en-US" altLang="en-US"/>
              <a:t>I have included contact information for you at the end of this slideshow.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114528-0D30-30C5-CA65-A9006FFF4BFB}"/>
              </a:ext>
            </a:extLst>
          </p:cNvPr>
          <p:cNvSpPr>
            <a:spLocks noGrp="1" noChangeArrowheads="1"/>
          </p:cNvSpPr>
          <p:nvPr>
            <p:ph type="sldNum" sz="quarter" idx="5"/>
          </p:nvPr>
        </p:nvSpPr>
        <p:spPr>
          <a:ln/>
        </p:spPr>
        <p:txBody>
          <a:bodyPr/>
          <a:lstStyle/>
          <a:p>
            <a:fld id="{165CC537-C860-48C6-B10E-3A3C1F85246B}" type="slidenum">
              <a:rPr lang="en-US" altLang="en-US"/>
              <a:pPr/>
              <a:t>10</a:t>
            </a:fld>
            <a:endParaRPr lang="en-US" altLang="en-US"/>
          </a:p>
        </p:txBody>
      </p:sp>
      <p:sp>
        <p:nvSpPr>
          <p:cNvPr id="420866" name="Rectangle 2">
            <a:extLst>
              <a:ext uri="{FF2B5EF4-FFF2-40B4-BE49-F238E27FC236}">
                <a16:creationId xmlns:a16="http://schemas.microsoft.com/office/drawing/2014/main" id="{2465F82E-F5E0-538F-703A-F96FC96A13FF}"/>
              </a:ext>
            </a:extLst>
          </p:cNvPr>
          <p:cNvSpPr>
            <a:spLocks noChangeArrowheads="1" noTextEdit="1"/>
          </p:cNvSpPr>
          <p:nvPr>
            <p:ph type="sldImg"/>
          </p:nvPr>
        </p:nvSpPr>
        <p:spPr>
          <a:ln/>
        </p:spPr>
      </p:sp>
      <p:sp>
        <p:nvSpPr>
          <p:cNvPr id="420867" name="Rectangle 3">
            <a:extLst>
              <a:ext uri="{FF2B5EF4-FFF2-40B4-BE49-F238E27FC236}">
                <a16:creationId xmlns:a16="http://schemas.microsoft.com/office/drawing/2014/main" id="{A9CBB4BF-183A-E6F8-60F0-9CB1D5BCAA93}"/>
              </a:ext>
            </a:extLst>
          </p:cNvPr>
          <p:cNvSpPr>
            <a:spLocks noGrp="1" noChangeArrowheads="1"/>
          </p:cNvSpPr>
          <p:nvPr>
            <p:ph type="body" idx="1"/>
          </p:nvPr>
        </p:nvSpPr>
        <p:spPr/>
        <p:txBody>
          <a:bodyPr/>
          <a:lstStyle/>
          <a:p>
            <a:r>
              <a:rPr lang="en-US" altLang="en-US"/>
              <a:t>Self explanatory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AC7EFC-8FD0-D322-4B69-4580C22ADD31}"/>
              </a:ext>
            </a:extLst>
          </p:cNvPr>
          <p:cNvSpPr>
            <a:spLocks noGrp="1" noChangeArrowheads="1"/>
          </p:cNvSpPr>
          <p:nvPr>
            <p:ph type="sldNum" sz="quarter" idx="5"/>
          </p:nvPr>
        </p:nvSpPr>
        <p:spPr>
          <a:ln/>
        </p:spPr>
        <p:txBody>
          <a:bodyPr/>
          <a:lstStyle/>
          <a:p>
            <a:fld id="{0FB11816-DFF0-4003-8C8B-6073C971179D}" type="slidenum">
              <a:rPr lang="en-US" altLang="en-US"/>
              <a:pPr/>
              <a:t>11</a:t>
            </a:fld>
            <a:endParaRPr lang="en-US" altLang="en-US"/>
          </a:p>
        </p:txBody>
      </p:sp>
      <p:sp>
        <p:nvSpPr>
          <p:cNvPr id="419842" name="Rectangle 2">
            <a:extLst>
              <a:ext uri="{FF2B5EF4-FFF2-40B4-BE49-F238E27FC236}">
                <a16:creationId xmlns:a16="http://schemas.microsoft.com/office/drawing/2014/main" id="{42960FBC-14EC-F685-2922-1D38E5457FEC}"/>
              </a:ext>
            </a:extLst>
          </p:cNvPr>
          <p:cNvSpPr>
            <a:spLocks noChangeArrowheads="1" noTextEdit="1"/>
          </p:cNvSpPr>
          <p:nvPr>
            <p:ph type="sldImg"/>
          </p:nvPr>
        </p:nvSpPr>
        <p:spPr>
          <a:ln/>
        </p:spPr>
      </p:sp>
      <p:sp>
        <p:nvSpPr>
          <p:cNvPr id="419843" name="Rectangle 3">
            <a:extLst>
              <a:ext uri="{FF2B5EF4-FFF2-40B4-BE49-F238E27FC236}">
                <a16:creationId xmlns:a16="http://schemas.microsoft.com/office/drawing/2014/main" id="{BB873F72-F7FA-177E-B9B9-B9BE2B9CF28A}"/>
              </a:ext>
            </a:extLst>
          </p:cNvPr>
          <p:cNvSpPr>
            <a:spLocks noGrp="1" noChangeArrowheads="1"/>
          </p:cNvSpPr>
          <p:nvPr>
            <p:ph type="body" idx="1"/>
          </p:nvPr>
        </p:nvSpPr>
        <p:spPr/>
        <p:txBody>
          <a:bodyPr/>
          <a:lstStyle/>
          <a:p>
            <a:r>
              <a:rPr lang="en-US" altLang="en-US"/>
              <a:t>Self explanatory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A91B81-F341-07C1-A3CE-03129063BF79}"/>
              </a:ext>
            </a:extLst>
          </p:cNvPr>
          <p:cNvSpPr>
            <a:spLocks noGrp="1" noChangeArrowheads="1"/>
          </p:cNvSpPr>
          <p:nvPr>
            <p:ph type="sldNum" sz="quarter" idx="5"/>
          </p:nvPr>
        </p:nvSpPr>
        <p:spPr>
          <a:ln/>
        </p:spPr>
        <p:txBody>
          <a:bodyPr/>
          <a:lstStyle/>
          <a:p>
            <a:fld id="{F4675D2C-5FDA-48AC-8FF2-EAF6DE91638A}" type="slidenum">
              <a:rPr lang="en-US" altLang="en-US"/>
              <a:pPr/>
              <a:t>12</a:t>
            </a:fld>
            <a:endParaRPr lang="en-US" altLang="en-US"/>
          </a:p>
        </p:txBody>
      </p:sp>
      <p:sp>
        <p:nvSpPr>
          <p:cNvPr id="421890" name="Rectangle 2">
            <a:extLst>
              <a:ext uri="{FF2B5EF4-FFF2-40B4-BE49-F238E27FC236}">
                <a16:creationId xmlns:a16="http://schemas.microsoft.com/office/drawing/2014/main" id="{8318F75D-39AE-10B5-FF7D-35DDA9AE0F39}"/>
              </a:ext>
            </a:extLst>
          </p:cNvPr>
          <p:cNvSpPr>
            <a:spLocks noChangeArrowheads="1" noTextEdit="1"/>
          </p:cNvSpPr>
          <p:nvPr>
            <p:ph type="sldImg"/>
          </p:nvPr>
        </p:nvSpPr>
        <p:spPr>
          <a:ln/>
        </p:spPr>
      </p:sp>
      <p:sp>
        <p:nvSpPr>
          <p:cNvPr id="421891" name="Rectangle 3">
            <a:extLst>
              <a:ext uri="{FF2B5EF4-FFF2-40B4-BE49-F238E27FC236}">
                <a16:creationId xmlns:a16="http://schemas.microsoft.com/office/drawing/2014/main" id="{C1079811-99C8-BF3B-65D4-B8B1242E9631}"/>
              </a:ext>
            </a:extLst>
          </p:cNvPr>
          <p:cNvSpPr>
            <a:spLocks noGrp="1" noChangeArrowheads="1"/>
          </p:cNvSpPr>
          <p:nvPr>
            <p:ph type="body" idx="1"/>
          </p:nvPr>
        </p:nvSpPr>
        <p:spPr/>
        <p:txBody>
          <a:bodyPr/>
          <a:lstStyle/>
          <a:p>
            <a:r>
              <a:rPr lang="en-US" altLang="en-US"/>
              <a:t>Bunker Fuel is usually low-grade coal or heavy oil used to power a ship. Also called just bunker.</a:t>
            </a:r>
          </a:p>
          <a:p>
            <a:r>
              <a:rPr lang="en-US" altLang="en-US"/>
              <a:t>Fisher-Tropsch process was invented in petroleum-poor but coal-rich Germany in the 1920s, to produce liquid fuels. </a:t>
            </a:r>
          </a:p>
          <a:p>
            <a:r>
              <a:rPr lang="en-US" altLang="en-US"/>
              <a:t>While there are many benefits with Biooil, there is some tarnish to this silver bullet. We must be aware of issues with any application used in land management. However spill issues may not be a problem if it is on soil. Indications from the producer are that spills may be run through the equipment to recapture the oil and clean the soil. This will likely heat alter the soil so an organic amendment would likely be necessary.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FABAA3-02B5-00C7-380E-3A9D84587FAC}"/>
              </a:ext>
            </a:extLst>
          </p:cNvPr>
          <p:cNvSpPr>
            <a:spLocks noGrp="1" noChangeArrowheads="1"/>
          </p:cNvSpPr>
          <p:nvPr>
            <p:ph type="sldNum" sz="quarter" idx="5"/>
          </p:nvPr>
        </p:nvSpPr>
        <p:spPr>
          <a:ln/>
        </p:spPr>
        <p:txBody>
          <a:bodyPr/>
          <a:lstStyle/>
          <a:p>
            <a:fld id="{B382D4D3-58F6-454C-B95B-13FED9709F74}" type="slidenum">
              <a:rPr lang="en-US" altLang="en-US"/>
              <a:pPr/>
              <a:t>13</a:t>
            </a:fld>
            <a:endParaRPr lang="en-US" altLang="en-US"/>
          </a:p>
        </p:txBody>
      </p:sp>
      <p:sp>
        <p:nvSpPr>
          <p:cNvPr id="405506" name="Rectangle 2">
            <a:extLst>
              <a:ext uri="{FF2B5EF4-FFF2-40B4-BE49-F238E27FC236}">
                <a16:creationId xmlns:a16="http://schemas.microsoft.com/office/drawing/2014/main" id="{54CB9DE8-F1A1-EEEA-EE43-EA00365F7F44}"/>
              </a:ext>
            </a:extLst>
          </p:cNvPr>
          <p:cNvSpPr>
            <a:spLocks noChangeArrowheads="1" noTextEdit="1"/>
          </p:cNvSpPr>
          <p:nvPr>
            <p:ph type="sldImg"/>
          </p:nvPr>
        </p:nvSpPr>
        <p:spPr>
          <a:ln/>
        </p:spPr>
      </p:sp>
      <p:sp>
        <p:nvSpPr>
          <p:cNvPr id="405507" name="Rectangle 3">
            <a:extLst>
              <a:ext uri="{FF2B5EF4-FFF2-40B4-BE49-F238E27FC236}">
                <a16:creationId xmlns:a16="http://schemas.microsoft.com/office/drawing/2014/main" id="{9A7A7020-A3DC-2DB4-D693-F6F2173AE639}"/>
              </a:ext>
            </a:extLst>
          </p:cNvPr>
          <p:cNvSpPr>
            <a:spLocks noGrp="1" noChangeArrowheads="1"/>
          </p:cNvSpPr>
          <p:nvPr>
            <p:ph type="body" idx="1"/>
          </p:nvPr>
        </p:nvSpPr>
        <p:spPr/>
        <p:txBody>
          <a:bodyPr/>
          <a:lstStyle/>
          <a:p>
            <a:r>
              <a:rPr lang="en-US" altLang="en-US"/>
              <a:t>Current uses of horticultural charcoal may show the application of Biochar when extrapolating to greater uses than potted plants.  </a:t>
            </a:r>
          </a:p>
          <a:p>
            <a:r>
              <a:rPr lang="en-US" altLang="en-US"/>
              <a:t>Cornell University. "Simpler Way To Counter Global Warming Explained: Lock Up Carbon In Soil And Use Bioenergy Exhaust Gases For Energy." </a:t>
            </a:r>
            <a:r>
              <a:rPr lang="en-US" altLang="en-US" u="sng"/>
              <a:t>ScienceDaily</a:t>
            </a:r>
            <a:r>
              <a:rPr lang="en-US" altLang="en-US"/>
              <a:t> 12 May 2007. 15 July 2008 &lt;http://www.sciencedaily.com­ /releases/2007/05/070511211255.htm&gt;.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7CD50A-420D-A1AB-B62D-1BB93FD79779}"/>
              </a:ext>
            </a:extLst>
          </p:cNvPr>
          <p:cNvSpPr>
            <a:spLocks noGrp="1" noChangeArrowheads="1"/>
          </p:cNvSpPr>
          <p:nvPr>
            <p:ph type="sldNum" sz="quarter" idx="5"/>
          </p:nvPr>
        </p:nvSpPr>
        <p:spPr>
          <a:ln/>
        </p:spPr>
        <p:txBody>
          <a:bodyPr/>
          <a:lstStyle/>
          <a:p>
            <a:fld id="{E14EFB60-A615-418D-AB37-4D70D4AB60C5}" type="slidenum">
              <a:rPr lang="en-US" altLang="en-US"/>
              <a:pPr/>
              <a:t>14</a:t>
            </a:fld>
            <a:endParaRPr lang="en-US" altLang="en-US"/>
          </a:p>
        </p:txBody>
      </p:sp>
      <p:sp>
        <p:nvSpPr>
          <p:cNvPr id="422914" name="Rectangle 2">
            <a:extLst>
              <a:ext uri="{FF2B5EF4-FFF2-40B4-BE49-F238E27FC236}">
                <a16:creationId xmlns:a16="http://schemas.microsoft.com/office/drawing/2014/main" id="{014BD392-9846-85C9-E05C-BB905349555C}"/>
              </a:ext>
            </a:extLst>
          </p:cNvPr>
          <p:cNvSpPr>
            <a:spLocks noChangeArrowheads="1" noTextEdit="1"/>
          </p:cNvSpPr>
          <p:nvPr>
            <p:ph type="sldImg"/>
          </p:nvPr>
        </p:nvSpPr>
        <p:spPr>
          <a:ln/>
        </p:spPr>
      </p:sp>
      <p:sp>
        <p:nvSpPr>
          <p:cNvPr id="422915" name="Rectangle 3">
            <a:extLst>
              <a:ext uri="{FF2B5EF4-FFF2-40B4-BE49-F238E27FC236}">
                <a16:creationId xmlns:a16="http://schemas.microsoft.com/office/drawing/2014/main" id="{005E6C92-1A3F-67CB-6A28-76676AC8D5BF}"/>
              </a:ext>
            </a:extLst>
          </p:cNvPr>
          <p:cNvSpPr>
            <a:spLocks noGrp="1" noChangeArrowheads="1"/>
          </p:cNvSpPr>
          <p:nvPr>
            <p:ph type="body" idx="1"/>
          </p:nvPr>
        </p:nvSpPr>
        <p:spPr/>
        <p:txBody>
          <a:bodyPr/>
          <a:lstStyle/>
          <a:p>
            <a:r>
              <a:rPr lang="en-US" altLang="en-US"/>
              <a:t>Self expanitory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9EC667-D8D2-FC03-5864-940D39DB1B85}"/>
              </a:ext>
            </a:extLst>
          </p:cNvPr>
          <p:cNvSpPr>
            <a:spLocks noGrp="1" noChangeArrowheads="1"/>
          </p:cNvSpPr>
          <p:nvPr>
            <p:ph type="sldNum" sz="quarter" idx="5"/>
          </p:nvPr>
        </p:nvSpPr>
        <p:spPr>
          <a:ln/>
        </p:spPr>
        <p:txBody>
          <a:bodyPr/>
          <a:lstStyle/>
          <a:p>
            <a:fld id="{2D6C2DD3-B8CF-4DB2-B96E-1B879EC67D22}" type="slidenum">
              <a:rPr lang="en-US" altLang="en-US"/>
              <a:pPr/>
              <a:t>15</a:t>
            </a:fld>
            <a:endParaRPr lang="en-US" altLang="en-US"/>
          </a:p>
        </p:txBody>
      </p:sp>
      <p:sp>
        <p:nvSpPr>
          <p:cNvPr id="462850" name="Rectangle 2">
            <a:extLst>
              <a:ext uri="{FF2B5EF4-FFF2-40B4-BE49-F238E27FC236}">
                <a16:creationId xmlns:a16="http://schemas.microsoft.com/office/drawing/2014/main" id="{F2431E88-1EB2-D4F9-3230-9C2AEED672D6}"/>
              </a:ext>
            </a:extLst>
          </p:cNvPr>
          <p:cNvSpPr>
            <a:spLocks noChangeArrowheads="1" noTextEdit="1"/>
          </p:cNvSpPr>
          <p:nvPr>
            <p:ph type="sldImg"/>
          </p:nvPr>
        </p:nvSpPr>
        <p:spPr>
          <a:ln/>
        </p:spPr>
      </p:sp>
      <p:sp>
        <p:nvSpPr>
          <p:cNvPr id="462851" name="Rectangle 3">
            <a:extLst>
              <a:ext uri="{FF2B5EF4-FFF2-40B4-BE49-F238E27FC236}">
                <a16:creationId xmlns:a16="http://schemas.microsoft.com/office/drawing/2014/main" id="{F5B6D3ED-CB08-ED3E-4713-20A04AED9EC9}"/>
              </a:ext>
            </a:extLst>
          </p:cNvPr>
          <p:cNvSpPr>
            <a:spLocks noGrp="1" noChangeArrowheads="1"/>
          </p:cNvSpPr>
          <p:nvPr>
            <p:ph type="body" idx="1"/>
          </p:nvPr>
        </p:nvSpPr>
        <p:spPr/>
        <p:txBody>
          <a:bodyPr/>
          <a:lstStyle/>
          <a:p>
            <a:r>
              <a:rPr lang="en-US" altLang="en-US"/>
              <a:t>Lemolo Site will be the only Public lands Demo, other dates are for Glide OR and Merlin OR. Map has not been updated to reflect all locations.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960B50-FE2B-5CC2-E4AD-24196907D644}"/>
              </a:ext>
            </a:extLst>
          </p:cNvPr>
          <p:cNvSpPr>
            <a:spLocks noGrp="1" noChangeArrowheads="1"/>
          </p:cNvSpPr>
          <p:nvPr>
            <p:ph type="sldNum" sz="quarter" idx="5"/>
          </p:nvPr>
        </p:nvSpPr>
        <p:spPr>
          <a:ln/>
        </p:spPr>
        <p:txBody>
          <a:bodyPr/>
          <a:lstStyle/>
          <a:p>
            <a:fld id="{462E9460-9373-42CE-AC9F-724E3BBBD775}" type="slidenum">
              <a:rPr lang="en-US" altLang="en-US"/>
              <a:pPr/>
              <a:t>16</a:t>
            </a:fld>
            <a:endParaRPr lang="en-US" altLang="en-US"/>
          </a:p>
        </p:txBody>
      </p:sp>
      <p:sp>
        <p:nvSpPr>
          <p:cNvPr id="423938" name="Rectangle 2">
            <a:extLst>
              <a:ext uri="{FF2B5EF4-FFF2-40B4-BE49-F238E27FC236}">
                <a16:creationId xmlns:a16="http://schemas.microsoft.com/office/drawing/2014/main" id="{B94DB185-DE63-638A-D451-A7C5BA311577}"/>
              </a:ext>
            </a:extLst>
          </p:cNvPr>
          <p:cNvSpPr>
            <a:spLocks noChangeArrowheads="1" noTextEdit="1"/>
          </p:cNvSpPr>
          <p:nvPr>
            <p:ph type="sldImg"/>
          </p:nvPr>
        </p:nvSpPr>
        <p:spPr>
          <a:ln/>
        </p:spPr>
      </p:sp>
      <p:sp>
        <p:nvSpPr>
          <p:cNvPr id="423939" name="Rectangle 3">
            <a:extLst>
              <a:ext uri="{FF2B5EF4-FFF2-40B4-BE49-F238E27FC236}">
                <a16:creationId xmlns:a16="http://schemas.microsoft.com/office/drawing/2014/main" id="{4476D86F-A1E4-D33E-160B-DB846C07C2D8}"/>
              </a:ext>
            </a:extLst>
          </p:cNvPr>
          <p:cNvSpPr>
            <a:spLocks noGrp="1" noChangeArrowheads="1"/>
          </p:cNvSpPr>
          <p:nvPr>
            <p:ph type="body" idx="1"/>
          </p:nvPr>
        </p:nvSpPr>
        <p:spPr/>
        <p:txBody>
          <a:bodyPr/>
          <a:lstStyle/>
          <a:p>
            <a:r>
              <a:rPr lang="en-US" altLang="en-US"/>
              <a:t>The D-Bug Planning Effort Draft Environmental Impact Statement (DEIS) covers 9,000 ac: 7000 ac of commercial harvest and 2000 ac of Non-commercial fuels reductions.</a:t>
            </a:r>
          </a:p>
          <a:p>
            <a:r>
              <a:rPr lang="en-US" altLang="en-US"/>
              <a:t>Copeland Creek Watershed Restoration Plan uses the concept of </a:t>
            </a:r>
            <a:r>
              <a:rPr lang="it-IT" altLang="en-US"/>
              <a:t>Defensible Fuel Profile Zones (DFPZs) to reduce wildfire risk within a key watershed on the Diamond Lake Ranger District.</a:t>
            </a:r>
          </a:p>
          <a:p>
            <a:r>
              <a:rPr lang="it-IT" altLang="en-US"/>
              <a:t>Both of these projects can produce copious amounts of Biomass for a Mobile Fast Pyrolysis Unit or units.</a:t>
            </a:r>
          </a:p>
          <a:p>
            <a:endParaRPr lang="it-IT" altLang="en-US"/>
          </a:p>
          <a:p>
            <a:r>
              <a:rPr lang="it-IT" altLang="en-US"/>
              <a:t>Using the Non-commercial acers within D-Bug as an example.</a:t>
            </a:r>
          </a:p>
          <a:p>
            <a:r>
              <a:rPr lang="en-US" altLang="en-US"/>
              <a:t>2000 ac with 9 dry tons of Biomass = 18,000 dry tons of Biomass</a:t>
            </a:r>
          </a:p>
          <a:p>
            <a:r>
              <a:rPr lang="en-US" altLang="en-US"/>
              <a:t>18,000 dry tons of biomass = 2,160,000 gal of Biooil and 4,500 tons of Biochar</a:t>
            </a:r>
          </a:p>
          <a:p>
            <a:r>
              <a:rPr lang="en-US" altLang="en-US"/>
              <a:t>Biooil value varies from $0.87/gal to $1.30/gal.</a:t>
            </a:r>
          </a:p>
          <a:p>
            <a:r>
              <a:rPr lang="en-US" altLang="en-US"/>
              <a:t>Biochar value varies from $600/ton to $1,300/ton.</a:t>
            </a:r>
          </a:p>
          <a:p>
            <a:r>
              <a:rPr lang="en-US" altLang="en-US"/>
              <a:t>You do the math! This is an option to make greater strides in fuels treatments on public lands.</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B05B6C-4B92-2FD0-A6AE-A640F6AE3263}"/>
              </a:ext>
            </a:extLst>
          </p:cNvPr>
          <p:cNvSpPr>
            <a:spLocks noGrp="1" noChangeArrowheads="1"/>
          </p:cNvSpPr>
          <p:nvPr>
            <p:ph type="sldNum" sz="quarter" idx="5"/>
          </p:nvPr>
        </p:nvSpPr>
        <p:spPr>
          <a:ln/>
        </p:spPr>
        <p:txBody>
          <a:bodyPr/>
          <a:lstStyle/>
          <a:p>
            <a:fld id="{C46D5830-C75E-4301-9D96-EA7E8B795BC6}" type="slidenum">
              <a:rPr lang="en-US" altLang="en-US"/>
              <a:pPr/>
              <a:t>17</a:t>
            </a:fld>
            <a:endParaRPr lang="en-US" altLang="en-US"/>
          </a:p>
        </p:txBody>
      </p:sp>
      <p:sp>
        <p:nvSpPr>
          <p:cNvPr id="431106" name="Rectangle 2">
            <a:extLst>
              <a:ext uri="{FF2B5EF4-FFF2-40B4-BE49-F238E27FC236}">
                <a16:creationId xmlns:a16="http://schemas.microsoft.com/office/drawing/2014/main" id="{1E6CFA8A-10F8-B94D-82B7-4C076063D5DB}"/>
              </a:ext>
            </a:extLst>
          </p:cNvPr>
          <p:cNvSpPr>
            <a:spLocks noChangeArrowheads="1" noTextEdit="1"/>
          </p:cNvSpPr>
          <p:nvPr>
            <p:ph type="sldImg"/>
          </p:nvPr>
        </p:nvSpPr>
        <p:spPr>
          <a:ln/>
        </p:spPr>
      </p:sp>
      <p:sp>
        <p:nvSpPr>
          <p:cNvPr id="431107" name="Rectangle 3">
            <a:extLst>
              <a:ext uri="{FF2B5EF4-FFF2-40B4-BE49-F238E27FC236}">
                <a16:creationId xmlns:a16="http://schemas.microsoft.com/office/drawing/2014/main" id="{70661281-1512-7E80-7190-C6F542EB70EB}"/>
              </a:ext>
            </a:extLst>
          </p:cNvPr>
          <p:cNvSpPr>
            <a:spLocks noGrp="1" noChangeArrowheads="1"/>
          </p:cNvSpPr>
          <p:nvPr>
            <p:ph type="body" idx="1"/>
          </p:nvPr>
        </p:nvSpPr>
        <p:spPr/>
        <p:txBody>
          <a:bodyPr/>
          <a:lstStyle/>
          <a:p>
            <a:r>
              <a:rPr lang="en-US" altLang="en-US"/>
              <a:t>Self expanitory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969E32-05F5-2E0C-B870-9C6F4ED0A2AD}"/>
              </a:ext>
            </a:extLst>
          </p:cNvPr>
          <p:cNvSpPr>
            <a:spLocks noGrp="1" noChangeArrowheads="1"/>
          </p:cNvSpPr>
          <p:nvPr>
            <p:ph type="sldNum" sz="quarter" idx="5"/>
          </p:nvPr>
        </p:nvSpPr>
        <p:spPr>
          <a:ln/>
        </p:spPr>
        <p:txBody>
          <a:bodyPr/>
          <a:lstStyle/>
          <a:p>
            <a:fld id="{818018A2-F4FE-40BD-99A0-F30D57D769FC}" type="slidenum">
              <a:rPr lang="en-US" altLang="en-US"/>
              <a:pPr/>
              <a:t>18</a:t>
            </a:fld>
            <a:endParaRPr lang="en-US" altLang="en-US"/>
          </a:p>
        </p:txBody>
      </p:sp>
      <p:sp>
        <p:nvSpPr>
          <p:cNvPr id="437250" name="Rectangle 2">
            <a:extLst>
              <a:ext uri="{FF2B5EF4-FFF2-40B4-BE49-F238E27FC236}">
                <a16:creationId xmlns:a16="http://schemas.microsoft.com/office/drawing/2014/main" id="{9B270B01-FD2B-E5E8-7FC4-30867EF20184}"/>
              </a:ext>
            </a:extLst>
          </p:cNvPr>
          <p:cNvSpPr>
            <a:spLocks noChangeArrowheads="1" noTextEdit="1"/>
          </p:cNvSpPr>
          <p:nvPr>
            <p:ph type="sldImg"/>
          </p:nvPr>
        </p:nvSpPr>
        <p:spPr>
          <a:ln/>
        </p:spPr>
      </p:sp>
      <p:sp>
        <p:nvSpPr>
          <p:cNvPr id="437251" name="Rectangle 3">
            <a:extLst>
              <a:ext uri="{FF2B5EF4-FFF2-40B4-BE49-F238E27FC236}">
                <a16:creationId xmlns:a16="http://schemas.microsoft.com/office/drawing/2014/main" id="{9840078A-A646-2C40-1B9A-1E5807583C15}"/>
              </a:ext>
            </a:extLst>
          </p:cNvPr>
          <p:cNvSpPr>
            <a:spLocks noGrp="1" noChangeArrowheads="1"/>
          </p:cNvSpPr>
          <p:nvPr>
            <p:ph type="body" idx="1"/>
          </p:nvPr>
        </p:nvSpPr>
        <p:spPr/>
        <p:txBody>
          <a:bodyPr/>
          <a:lstStyle/>
          <a:p>
            <a:r>
              <a:rPr lang="en-US" altLang="en-US"/>
              <a:t>Comparable products, do these products have a 1 to 1 relationship in the value with established products currently in the marketplace.</a:t>
            </a:r>
          </a:p>
          <a:p>
            <a:r>
              <a:rPr lang="en-US" altLang="en-US"/>
              <a:t>Science is still evolving related to the uses of these products and their applications.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746724-6043-B32E-BBD3-AD6647898CD5}"/>
              </a:ext>
            </a:extLst>
          </p:cNvPr>
          <p:cNvSpPr>
            <a:spLocks noGrp="1" noChangeArrowheads="1"/>
          </p:cNvSpPr>
          <p:nvPr>
            <p:ph type="sldNum" sz="quarter" idx="5"/>
          </p:nvPr>
        </p:nvSpPr>
        <p:spPr>
          <a:ln/>
        </p:spPr>
        <p:txBody>
          <a:bodyPr/>
          <a:lstStyle/>
          <a:p>
            <a:fld id="{A3B2B403-B414-423E-BC40-0FB7D00D41D0}" type="slidenum">
              <a:rPr lang="en-US" altLang="en-US"/>
              <a:pPr/>
              <a:t>19</a:t>
            </a:fld>
            <a:endParaRPr lang="en-US" altLang="en-US"/>
          </a:p>
        </p:txBody>
      </p:sp>
      <p:sp>
        <p:nvSpPr>
          <p:cNvPr id="424962" name="Rectangle 2">
            <a:extLst>
              <a:ext uri="{FF2B5EF4-FFF2-40B4-BE49-F238E27FC236}">
                <a16:creationId xmlns:a16="http://schemas.microsoft.com/office/drawing/2014/main" id="{275C800C-5312-D37D-E84F-BF50CBC4E56A}"/>
              </a:ext>
            </a:extLst>
          </p:cNvPr>
          <p:cNvSpPr>
            <a:spLocks noChangeArrowheads="1" noTextEdit="1"/>
          </p:cNvSpPr>
          <p:nvPr>
            <p:ph type="sldImg"/>
          </p:nvPr>
        </p:nvSpPr>
        <p:spPr>
          <a:ln/>
        </p:spPr>
      </p:sp>
      <p:sp>
        <p:nvSpPr>
          <p:cNvPr id="424963" name="Rectangle 3">
            <a:extLst>
              <a:ext uri="{FF2B5EF4-FFF2-40B4-BE49-F238E27FC236}">
                <a16:creationId xmlns:a16="http://schemas.microsoft.com/office/drawing/2014/main" id="{DCEAC572-8227-5D02-BF7C-8844D462728F}"/>
              </a:ext>
            </a:extLst>
          </p:cNvPr>
          <p:cNvSpPr>
            <a:spLocks noGrp="1" noChangeArrowheads="1"/>
          </p:cNvSpPr>
          <p:nvPr>
            <p:ph type="body" idx="1"/>
          </p:nvPr>
        </p:nvSpPr>
        <p:spPr/>
        <p:txBody>
          <a:bodyPr/>
          <a:lstStyle/>
          <a:p>
            <a:r>
              <a:rPr lang="en-US" altLang="en-US"/>
              <a:t>Hope this was useful information to you.</a:t>
            </a:r>
          </a:p>
          <a:p>
            <a:r>
              <a:rPr lang="en-US" altLang="en-US"/>
              <a:t>Thank you for your time and feel free to contact us for more information.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59F043-5C02-19DC-3092-E8FFA7FED12A}"/>
              </a:ext>
            </a:extLst>
          </p:cNvPr>
          <p:cNvSpPr>
            <a:spLocks noGrp="1" noChangeArrowheads="1"/>
          </p:cNvSpPr>
          <p:nvPr>
            <p:ph type="sldNum" sz="quarter" idx="5"/>
          </p:nvPr>
        </p:nvSpPr>
        <p:spPr>
          <a:ln/>
        </p:spPr>
        <p:txBody>
          <a:bodyPr/>
          <a:lstStyle/>
          <a:p>
            <a:fld id="{DBF81C03-5A14-404B-A39F-C4A409DF0553}" type="slidenum">
              <a:rPr lang="en-US" altLang="en-US"/>
              <a:pPr/>
              <a:t>2</a:t>
            </a:fld>
            <a:endParaRPr lang="en-US" altLang="en-US"/>
          </a:p>
        </p:txBody>
      </p:sp>
      <p:sp>
        <p:nvSpPr>
          <p:cNvPr id="401410" name="Rectangle 2">
            <a:extLst>
              <a:ext uri="{FF2B5EF4-FFF2-40B4-BE49-F238E27FC236}">
                <a16:creationId xmlns:a16="http://schemas.microsoft.com/office/drawing/2014/main" id="{45128090-05A5-198F-423E-FCE32A125F23}"/>
              </a:ext>
            </a:extLst>
          </p:cNvPr>
          <p:cNvSpPr>
            <a:spLocks noChangeArrowheads="1" noTextEdit="1"/>
          </p:cNvSpPr>
          <p:nvPr>
            <p:ph type="sldImg"/>
          </p:nvPr>
        </p:nvSpPr>
        <p:spPr>
          <a:ln/>
        </p:spPr>
      </p:sp>
      <p:sp>
        <p:nvSpPr>
          <p:cNvPr id="401411" name="Rectangle 3">
            <a:extLst>
              <a:ext uri="{FF2B5EF4-FFF2-40B4-BE49-F238E27FC236}">
                <a16:creationId xmlns:a16="http://schemas.microsoft.com/office/drawing/2014/main" id="{9FF7D214-2B1E-8257-D802-DB46E6610A53}"/>
              </a:ext>
            </a:extLst>
          </p:cNvPr>
          <p:cNvSpPr>
            <a:spLocks noGrp="1" noChangeArrowheads="1"/>
          </p:cNvSpPr>
          <p:nvPr>
            <p:ph type="body" idx="1"/>
          </p:nvPr>
        </p:nvSpPr>
        <p:spPr/>
        <p:txBody>
          <a:bodyPr/>
          <a:lstStyle/>
          <a:p>
            <a:r>
              <a:rPr lang="en-US" altLang="en-US"/>
              <a:t>We spent more time putting together the study than getting a snappy name and it shows.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675BA6-BE1B-2904-D721-4AC09CB170E5}"/>
              </a:ext>
            </a:extLst>
          </p:cNvPr>
          <p:cNvSpPr>
            <a:spLocks noGrp="1" noChangeArrowheads="1"/>
          </p:cNvSpPr>
          <p:nvPr>
            <p:ph type="sldNum" sz="quarter" idx="5"/>
          </p:nvPr>
        </p:nvSpPr>
        <p:spPr>
          <a:ln/>
        </p:spPr>
        <p:txBody>
          <a:bodyPr/>
          <a:lstStyle/>
          <a:p>
            <a:fld id="{645A9024-5851-4275-88EF-14E50F9E5093}" type="slidenum">
              <a:rPr lang="en-US" altLang="en-US"/>
              <a:pPr/>
              <a:t>3</a:t>
            </a:fld>
            <a:endParaRPr lang="en-US" altLang="en-US"/>
          </a:p>
        </p:txBody>
      </p:sp>
      <p:sp>
        <p:nvSpPr>
          <p:cNvPr id="460802" name="Rectangle 2">
            <a:extLst>
              <a:ext uri="{FF2B5EF4-FFF2-40B4-BE49-F238E27FC236}">
                <a16:creationId xmlns:a16="http://schemas.microsoft.com/office/drawing/2014/main" id="{1A8193F3-64F7-996D-60BA-3F03EB3DD56B}"/>
              </a:ext>
            </a:extLst>
          </p:cNvPr>
          <p:cNvSpPr>
            <a:spLocks noChangeArrowheads="1" noTextEdit="1"/>
          </p:cNvSpPr>
          <p:nvPr>
            <p:ph type="sldImg"/>
          </p:nvPr>
        </p:nvSpPr>
        <p:spPr>
          <a:ln/>
        </p:spPr>
      </p:sp>
      <p:sp>
        <p:nvSpPr>
          <p:cNvPr id="460803" name="Rectangle 3">
            <a:extLst>
              <a:ext uri="{FF2B5EF4-FFF2-40B4-BE49-F238E27FC236}">
                <a16:creationId xmlns:a16="http://schemas.microsoft.com/office/drawing/2014/main" id="{1F28E970-C012-C802-53B0-E9BDCA9B841D}"/>
              </a:ext>
            </a:extLst>
          </p:cNvPr>
          <p:cNvSpPr>
            <a:spLocks noGrp="1" noChangeArrowheads="1"/>
          </p:cNvSpPr>
          <p:nvPr>
            <p:ph type="body" idx="1"/>
          </p:nvPr>
        </p:nvSpPr>
        <p:spPr/>
        <p:txBody>
          <a:bodyPr/>
          <a:lstStyle/>
          <a:p>
            <a:r>
              <a:rPr lang="en-US" altLang="en-US"/>
              <a:t>Diamond Lake RD’s nationally recognized Wildlife program wanted to maintain soil productivity within food plots.</a:t>
            </a:r>
          </a:p>
          <a:p>
            <a:r>
              <a:rPr lang="en-US" altLang="en-US"/>
              <a:t>Wildlife Biologist Jeff Bohler pushed for an exploration of Terra Preta.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3D7929-BE25-CF00-F82A-E64FF963C5DD}"/>
              </a:ext>
            </a:extLst>
          </p:cNvPr>
          <p:cNvSpPr>
            <a:spLocks noGrp="1" noChangeArrowheads="1"/>
          </p:cNvSpPr>
          <p:nvPr>
            <p:ph type="sldNum" sz="quarter" idx="5"/>
          </p:nvPr>
        </p:nvSpPr>
        <p:spPr>
          <a:ln/>
        </p:spPr>
        <p:txBody>
          <a:bodyPr/>
          <a:lstStyle/>
          <a:p>
            <a:fld id="{13887C0A-A633-4A13-867F-1AB832B28D4D}" type="slidenum">
              <a:rPr lang="en-US" altLang="en-US"/>
              <a:pPr/>
              <a:t>4</a:t>
            </a:fld>
            <a:endParaRPr lang="en-US" altLang="en-US"/>
          </a:p>
        </p:txBody>
      </p:sp>
      <p:sp>
        <p:nvSpPr>
          <p:cNvPr id="418818" name="Rectangle 2">
            <a:extLst>
              <a:ext uri="{FF2B5EF4-FFF2-40B4-BE49-F238E27FC236}">
                <a16:creationId xmlns:a16="http://schemas.microsoft.com/office/drawing/2014/main" id="{FFC3F03D-BFCB-55C5-B0B0-534E849D3AF0}"/>
              </a:ext>
            </a:extLst>
          </p:cNvPr>
          <p:cNvSpPr>
            <a:spLocks noChangeArrowheads="1" noTextEdit="1"/>
          </p:cNvSpPr>
          <p:nvPr>
            <p:ph type="sldImg"/>
          </p:nvPr>
        </p:nvSpPr>
        <p:spPr>
          <a:ln/>
        </p:spPr>
      </p:sp>
      <p:sp>
        <p:nvSpPr>
          <p:cNvPr id="418819" name="Rectangle 3">
            <a:extLst>
              <a:ext uri="{FF2B5EF4-FFF2-40B4-BE49-F238E27FC236}">
                <a16:creationId xmlns:a16="http://schemas.microsoft.com/office/drawing/2014/main" id="{C0D8C3AC-6346-3302-FA96-C8B5D6E48165}"/>
              </a:ext>
            </a:extLst>
          </p:cNvPr>
          <p:cNvSpPr>
            <a:spLocks noGrp="1" noChangeArrowheads="1"/>
          </p:cNvSpPr>
          <p:nvPr>
            <p:ph type="body" idx="1"/>
          </p:nvPr>
        </p:nvSpPr>
        <p:spPr/>
        <p:txBody>
          <a:bodyPr/>
          <a:lstStyle/>
          <a:p>
            <a:r>
              <a:rPr lang="en-US" altLang="en-US"/>
              <a:t>Cooperator list with area of responsibility</a:t>
            </a:r>
          </a:p>
          <a:p>
            <a:r>
              <a:rPr lang="en-US" altLang="en-US"/>
              <a:t>Also added are the NRCS and Oregon Dept of Forestry as collaborators on the Glide and Merlin Demos.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7CBCF7-DBAE-DD19-B36E-3B7635622CCF}"/>
              </a:ext>
            </a:extLst>
          </p:cNvPr>
          <p:cNvSpPr>
            <a:spLocks noGrp="1" noChangeArrowheads="1"/>
          </p:cNvSpPr>
          <p:nvPr>
            <p:ph type="sldNum" sz="quarter" idx="5"/>
          </p:nvPr>
        </p:nvSpPr>
        <p:spPr>
          <a:ln/>
        </p:spPr>
        <p:txBody>
          <a:bodyPr/>
          <a:lstStyle/>
          <a:p>
            <a:fld id="{468D5EFF-3687-420B-AB19-5E2CAAB146C4}" type="slidenum">
              <a:rPr lang="en-US" altLang="en-US"/>
              <a:pPr/>
              <a:t>5</a:t>
            </a:fld>
            <a:endParaRPr lang="en-US" altLang="en-US"/>
          </a:p>
        </p:txBody>
      </p:sp>
      <p:sp>
        <p:nvSpPr>
          <p:cNvPr id="400386" name="Rectangle 2">
            <a:extLst>
              <a:ext uri="{FF2B5EF4-FFF2-40B4-BE49-F238E27FC236}">
                <a16:creationId xmlns:a16="http://schemas.microsoft.com/office/drawing/2014/main" id="{421C0D2F-E723-4DD6-8E3D-8D9CC7DAE36D}"/>
              </a:ext>
            </a:extLst>
          </p:cNvPr>
          <p:cNvSpPr>
            <a:spLocks noChangeArrowheads="1" noTextEdit="1"/>
          </p:cNvSpPr>
          <p:nvPr>
            <p:ph type="sldImg"/>
          </p:nvPr>
        </p:nvSpPr>
        <p:spPr>
          <a:ln/>
        </p:spPr>
      </p:sp>
      <p:sp>
        <p:nvSpPr>
          <p:cNvPr id="400387" name="Rectangle 3">
            <a:extLst>
              <a:ext uri="{FF2B5EF4-FFF2-40B4-BE49-F238E27FC236}">
                <a16:creationId xmlns:a16="http://schemas.microsoft.com/office/drawing/2014/main" id="{F6785CA3-0D41-6F20-D166-EF3946EA9DC4}"/>
              </a:ext>
            </a:extLst>
          </p:cNvPr>
          <p:cNvSpPr>
            <a:spLocks noGrp="1" noChangeArrowheads="1"/>
          </p:cNvSpPr>
          <p:nvPr>
            <p:ph type="body" idx="1"/>
          </p:nvPr>
        </p:nvSpPr>
        <p:spPr/>
        <p:txBody>
          <a:bodyPr/>
          <a:lstStyle/>
          <a:p>
            <a:r>
              <a:rPr lang="en-US" altLang="en-US"/>
              <a:t>Energy output is readily available, but problematic for storage.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DEAF23-BA58-F340-76D2-1A31E5CF71AA}"/>
              </a:ext>
            </a:extLst>
          </p:cNvPr>
          <p:cNvSpPr>
            <a:spLocks noGrp="1" noChangeArrowheads="1"/>
          </p:cNvSpPr>
          <p:nvPr>
            <p:ph type="sldNum" sz="quarter" idx="5"/>
          </p:nvPr>
        </p:nvSpPr>
        <p:spPr>
          <a:ln/>
        </p:spPr>
        <p:txBody>
          <a:bodyPr/>
          <a:lstStyle/>
          <a:p>
            <a:fld id="{86412EEA-E5EC-4DB3-911C-2C34C1004893}" type="slidenum">
              <a:rPr lang="en-US" altLang="en-US"/>
              <a:pPr/>
              <a:t>6</a:t>
            </a:fld>
            <a:endParaRPr lang="en-US" altLang="en-US"/>
          </a:p>
        </p:txBody>
      </p:sp>
      <p:sp>
        <p:nvSpPr>
          <p:cNvPr id="399362" name="Rectangle 2">
            <a:extLst>
              <a:ext uri="{FF2B5EF4-FFF2-40B4-BE49-F238E27FC236}">
                <a16:creationId xmlns:a16="http://schemas.microsoft.com/office/drawing/2014/main" id="{5912A61A-36A0-5BA0-1C5F-A5EE568B9D5E}"/>
              </a:ext>
            </a:extLst>
          </p:cNvPr>
          <p:cNvSpPr>
            <a:spLocks noChangeArrowheads="1" noTextEdit="1"/>
          </p:cNvSpPr>
          <p:nvPr>
            <p:ph type="sldImg"/>
          </p:nvPr>
        </p:nvSpPr>
        <p:spPr>
          <a:ln/>
        </p:spPr>
      </p:sp>
      <p:sp>
        <p:nvSpPr>
          <p:cNvPr id="399363" name="Rectangle 3">
            <a:extLst>
              <a:ext uri="{FF2B5EF4-FFF2-40B4-BE49-F238E27FC236}">
                <a16:creationId xmlns:a16="http://schemas.microsoft.com/office/drawing/2014/main" id="{78F694A0-AF7B-97B8-9927-4B1C31605549}"/>
              </a:ext>
            </a:extLst>
          </p:cNvPr>
          <p:cNvSpPr>
            <a:spLocks noGrp="1" noChangeArrowheads="1"/>
          </p:cNvSpPr>
          <p:nvPr>
            <p:ph type="body" idx="1"/>
          </p:nvPr>
        </p:nvSpPr>
        <p:spPr/>
        <p:txBody>
          <a:bodyPr/>
          <a:lstStyle/>
          <a:p>
            <a:r>
              <a:rPr lang="en-US" altLang="en-US"/>
              <a:t>Study is most interested in the ability to produce a raw product (Light Fuel Oil), therefore we are focusing on Fast Pyrolysis. Fast Pyrolysis has the highest volume of both energy product and Biochar. It is hoped that the results will show a cost comparison of In-woods process, from reduced transportation costs of energy taken from the woods.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021CD4-22C3-7424-9FF8-A9786FB1BDFD}"/>
              </a:ext>
            </a:extLst>
          </p:cNvPr>
          <p:cNvSpPr>
            <a:spLocks noGrp="1" noChangeArrowheads="1"/>
          </p:cNvSpPr>
          <p:nvPr>
            <p:ph type="sldNum" sz="quarter" idx="5"/>
          </p:nvPr>
        </p:nvSpPr>
        <p:spPr>
          <a:ln/>
        </p:spPr>
        <p:txBody>
          <a:bodyPr/>
          <a:lstStyle/>
          <a:p>
            <a:fld id="{87F4D7AD-FA82-426C-9091-E3FB06D73D34}" type="slidenum">
              <a:rPr lang="en-US" altLang="en-US"/>
              <a:pPr/>
              <a:t>7</a:t>
            </a:fld>
            <a:endParaRPr lang="en-US" altLang="en-US"/>
          </a:p>
        </p:txBody>
      </p:sp>
      <p:sp>
        <p:nvSpPr>
          <p:cNvPr id="409602" name="Rectangle 2">
            <a:extLst>
              <a:ext uri="{FF2B5EF4-FFF2-40B4-BE49-F238E27FC236}">
                <a16:creationId xmlns:a16="http://schemas.microsoft.com/office/drawing/2014/main" id="{D0D967C2-ED28-6426-C1AF-FCFDB8CAAC70}"/>
              </a:ext>
            </a:extLst>
          </p:cNvPr>
          <p:cNvSpPr>
            <a:spLocks noChangeArrowheads="1" noTextEdit="1"/>
          </p:cNvSpPr>
          <p:nvPr>
            <p:ph type="sldImg"/>
          </p:nvPr>
        </p:nvSpPr>
        <p:spPr>
          <a:ln/>
        </p:spPr>
      </p:sp>
      <p:sp>
        <p:nvSpPr>
          <p:cNvPr id="409603" name="Rectangle 3">
            <a:extLst>
              <a:ext uri="{FF2B5EF4-FFF2-40B4-BE49-F238E27FC236}">
                <a16:creationId xmlns:a16="http://schemas.microsoft.com/office/drawing/2014/main" id="{9456EE6D-9B80-80F9-0BC8-75646BDFCABF}"/>
              </a:ext>
            </a:extLst>
          </p:cNvPr>
          <p:cNvSpPr>
            <a:spLocks noGrp="1" noChangeArrowheads="1"/>
          </p:cNvSpPr>
          <p:nvPr>
            <p:ph type="body" idx="1"/>
          </p:nvPr>
        </p:nvSpPr>
        <p:spPr/>
        <p:txBody>
          <a:bodyPr/>
          <a:lstStyle/>
          <a:p>
            <a:r>
              <a:rPr lang="en-US" altLang="en-US"/>
              <a:t>Native forest productivity creates 370 million dry tons of available biomass annually in the US (R. D. Perlack</a:t>
            </a:r>
            <a:r>
              <a:rPr lang="en-US" altLang="en-US" i="1"/>
              <a:t> et al.</a:t>
            </a:r>
            <a:r>
              <a:rPr lang="en-US" altLang="en-US"/>
              <a:t>, “Biomass as feedstock for a bioenergy and bioproducts industry: The technical feasibility of a billion-ton annual supply” (Oak Ridge National Laboratory, 2005) ). The pictured equipment is hope to meet that need.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EFCEE5-3357-401E-6915-1D90434CF8A0}"/>
              </a:ext>
            </a:extLst>
          </p:cNvPr>
          <p:cNvSpPr>
            <a:spLocks noGrp="1" noChangeArrowheads="1"/>
          </p:cNvSpPr>
          <p:nvPr>
            <p:ph type="sldNum" sz="quarter" idx="5"/>
          </p:nvPr>
        </p:nvSpPr>
        <p:spPr>
          <a:ln/>
        </p:spPr>
        <p:txBody>
          <a:bodyPr/>
          <a:lstStyle/>
          <a:p>
            <a:fld id="{C78F9D64-AE56-4649-B3F5-BA75DF8F8DA1}" type="slidenum">
              <a:rPr lang="en-US" altLang="en-US"/>
              <a:pPr/>
              <a:t>8</a:t>
            </a:fld>
            <a:endParaRPr lang="en-US" altLang="en-US"/>
          </a:p>
        </p:txBody>
      </p:sp>
      <p:sp>
        <p:nvSpPr>
          <p:cNvPr id="454658" name="Rectangle 2">
            <a:extLst>
              <a:ext uri="{FF2B5EF4-FFF2-40B4-BE49-F238E27FC236}">
                <a16:creationId xmlns:a16="http://schemas.microsoft.com/office/drawing/2014/main" id="{9A42473C-8CEF-5412-D060-C1F3DB2FA647}"/>
              </a:ext>
            </a:extLst>
          </p:cNvPr>
          <p:cNvSpPr>
            <a:spLocks noChangeArrowheads="1" noTextEdit="1"/>
          </p:cNvSpPr>
          <p:nvPr>
            <p:ph type="sldImg"/>
          </p:nvPr>
        </p:nvSpPr>
        <p:spPr>
          <a:ln/>
        </p:spPr>
      </p:sp>
      <p:sp>
        <p:nvSpPr>
          <p:cNvPr id="454659" name="Rectangle 3">
            <a:extLst>
              <a:ext uri="{FF2B5EF4-FFF2-40B4-BE49-F238E27FC236}">
                <a16:creationId xmlns:a16="http://schemas.microsoft.com/office/drawing/2014/main" id="{5383FF13-0FE1-C543-4419-9FD0E2EEDE33}"/>
              </a:ext>
            </a:extLst>
          </p:cNvPr>
          <p:cNvSpPr>
            <a:spLocks noGrp="1" noChangeArrowheads="1"/>
          </p:cNvSpPr>
          <p:nvPr>
            <p:ph type="body" idx="1"/>
          </p:nvPr>
        </p:nvSpPr>
        <p:spPr/>
        <p:txBody>
          <a:bodyPr/>
          <a:lstStyle/>
          <a:p>
            <a:r>
              <a:rPr lang="en-US" altLang="en-US"/>
              <a:t>Photos from IBI website. We are hoping to replace these photos with trees, like the next slide.</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0632AA-6D46-CC90-83C0-09C667DCD878}"/>
              </a:ext>
            </a:extLst>
          </p:cNvPr>
          <p:cNvSpPr>
            <a:spLocks noGrp="1" noChangeArrowheads="1"/>
          </p:cNvSpPr>
          <p:nvPr>
            <p:ph type="sldNum" sz="quarter" idx="5"/>
          </p:nvPr>
        </p:nvSpPr>
        <p:spPr>
          <a:ln/>
        </p:spPr>
        <p:txBody>
          <a:bodyPr/>
          <a:lstStyle/>
          <a:p>
            <a:fld id="{648EC06E-7620-41B5-B3A7-F73E247A44C2}" type="slidenum">
              <a:rPr lang="en-US" altLang="en-US"/>
              <a:pPr/>
              <a:t>9</a:t>
            </a:fld>
            <a:endParaRPr lang="en-US" altLang="en-US"/>
          </a:p>
        </p:txBody>
      </p:sp>
      <p:sp>
        <p:nvSpPr>
          <p:cNvPr id="486402" name="Rectangle 2">
            <a:extLst>
              <a:ext uri="{FF2B5EF4-FFF2-40B4-BE49-F238E27FC236}">
                <a16:creationId xmlns:a16="http://schemas.microsoft.com/office/drawing/2014/main" id="{38593DB5-23B1-1483-2E70-81A822C709A0}"/>
              </a:ext>
            </a:extLst>
          </p:cNvPr>
          <p:cNvSpPr>
            <a:spLocks noChangeArrowheads="1" noTextEdit="1"/>
          </p:cNvSpPr>
          <p:nvPr>
            <p:ph type="sldImg"/>
          </p:nvPr>
        </p:nvSpPr>
        <p:spPr>
          <a:ln/>
        </p:spPr>
      </p:sp>
      <p:sp>
        <p:nvSpPr>
          <p:cNvPr id="486403" name="Rectangle 3">
            <a:extLst>
              <a:ext uri="{FF2B5EF4-FFF2-40B4-BE49-F238E27FC236}">
                <a16:creationId xmlns:a16="http://schemas.microsoft.com/office/drawing/2014/main" id="{A700C16D-3DCB-A729-3B2D-30D334A2778F}"/>
              </a:ext>
            </a:extLst>
          </p:cNvPr>
          <p:cNvSpPr>
            <a:spLocks noGrp="1" noChangeArrowheads="1"/>
          </p:cNvSpPr>
          <p:nvPr>
            <p:ph type="body" idx="1"/>
          </p:nvPr>
        </p:nvSpPr>
        <p:spPr/>
        <p:txBody>
          <a:bodyPr/>
          <a:lstStyle/>
          <a:p>
            <a:r>
              <a:rPr lang="en-US" altLang="en-US"/>
              <a:t>Photos from IBI website. We are hoping to replace these photos with trees, like the next slide.</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75138" name="Group 2">
            <a:extLst>
              <a:ext uri="{FF2B5EF4-FFF2-40B4-BE49-F238E27FC236}">
                <a16:creationId xmlns:a16="http://schemas.microsoft.com/office/drawing/2014/main" id="{DD53ED1F-87FD-DF74-E434-3E067D9F7192}"/>
              </a:ext>
            </a:extLst>
          </p:cNvPr>
          <p:cNvGrpSpPr>
            <a:grpSpLocks/>
          </p:cNvGrpSpPr>
          <p:nvPr/>
        </p:nvGrpSpPr>
        <p:grpSpPr bwMode="auto">
          <a:xfrm>
            <a:off x="-6350" y="20638"/>
            <a:ext cx="9144000" cy="6858000"/>
            <a:chOff x="0" y="0"/>
            <a:chExt cx="5760" cy="4320"/>
          </a:xfrm>
        </p:grpSpPr>
        <p:sp>
          <p:nvSpPr>
            <p:cNvPr id="475139" name="Freeform 3">
              <a:extLst>
                <a:ext uri="{FF2B5EF4-FFF2-40B4-BE49-F238E27FC236}">
                  <a16:creationId xmlns:a16="http://schemas.microsoft.com/office/drawing/2014/main" id="{092A6227-8966-375C-05A8-2DCFB1F032E1}"/>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40" name="Freeform 4">
              <a:extLst>
                <a:ext uri="{FF2B5EF4-FFF2-40B4-BE49-F238E27FC236}">
                  <a16:creationId xmlns:a16="http://schemas.microsoft.com/office/drawing/2014/main" id="{950F5D00-F617-E0ED-8336-BCBB510AC456}"/>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5141" name="Freeform 5">
            <a:extLst>
              <a:ext uri="{FF2B5EF4-FFF2-40B4-BE49-F238E27FC236}">
                <a16:creationId xmlns:a16="http://schemas.microsoft.com/office/drawing/2014/main" id="{39278847-7BB2-35F4-9EE3-51093759FD60}"/>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5142" name="Group 6">
            <a:extLst>
              <a:ext uri="{FF2B5EF4-FFF2-40B4-BE49-F238E27FC236}">
                <a16:creationId xmlns:a16="http://schemas.microsoft.com/office/drawing/2014/main" id="{81E30C87-A60E-F02F-53C7-3FF8E7D4265B}"/>
              </a:ext>
            </a:extLst>
          </p:cNvPr>
          <p:cNvGrpSpPr>
            <a:grpSpLocks/>
          </p:cNvGrpSpPr>
          <p:nvPr/>
        </p:nvGrpSpPr>
        <p:grpSpPr bwMode="auto">
          <a:xfrm>
            <a:off x="-1588" y="6034088"/>
            <a:ext cx="7845426" cy="850900"/>
            <a:chOff x="0" y="3792"/>
            <a:chExt cx="4942" cy="536"/>
          </a:xfrm>
        </p:grpSpPr>
        <p:sp>
          <p:nvSpPr>
            <p:cNvPr id="475143" name="Freeform 7">
              <a:extLst>
                <a:ext uri="{FF2B5EF4-FFF2-40B4-BE49-F238E27FC236}">
                  <a16:creationId xmlns:a16="http://schemas.microsoft.com/office/drawing/2014/main" id="{6346DA8C-DDEE-CEA2-32A2-1BEC28375BD5}"/>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5144" name="Group 8">
              <a:extLst>
                <a:ext uri="{FF2B5EF4-FFF2-40B4-BE49-F238E27FC236}">
                  <a16:creationId xmlns:a16="http://schemas.microsoft.com/office/drawing/2014/main" id="{8F83FC19-5193-B81F-38E4-CF5D8614810F}"/>
                </a:ext>
              </a:extLst>
            </p:cNvPr>
            <p:cNvGrpSpPr>
              <a:grpSpLocks/>
            </p:cNvGrpSpPr>
            <p:nvPr userDrawn="1"/>
          </p:nvGrpSpPr>
          <p:grpSpPr bwMode="auto">
            <a:xfrm>
              <a:off x="2486" y="3792"/>
              <a:ext cx="2456" cy="536"/>
              <a:chOff x="2486" y="3792"/>
              <a:chExt cx="2456" cy="536"/>
            </a:xfrm>
          </p:grpSpPr>
          <p:sp>
            <p:nvSpPr>
              <p:cNvPr id="475145" name="Freeform 9">
                <a:extLst>
                  <a:ext uri="{FF2B5EF4-FFF2-40B4-BE49-F238E27FC236}">
                    <a16:creationId xmlns:a16="http://schemas.microsoft.com/office/drawing/2014/main" id="{49E915D3-D3B3-BD7C-8340-EF1295505743}"/>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46" name="Freeform 10">
                <a:extLst>
                  <a:ext uri="{FF2B5EF4-FFF2-40B4-BE49-F238E27FC236}">
                    <a16:creationId xmlns:a16="http://schemas.microsoft.com/office/drawing/2014/main" id="{4B8A360C-E62A-5995-0ABA-7DDAF6A852A3}"/>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47" name="Freeform 11">
                <a:extLst>
                  <a:ext uri="{FF2B5EF4-FFF2-40B4-BE49-F238E27FC236}">
                    <a16:creationId xmlns:a16="http://schemas.microsoft.com/office/drawing/2014/main" id="{679E7C1D-96F1-A40E-BDD5-360388D48105}"/>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48" name="Freeform 12">
                <a:extLst>
                  <a:ext uri="{FF2B5EF4-FFF2-40B4-BE49-F238E27FC236}">
                    <a16:creationId xmlns:a16="http://schemas.microsoft.com/office/drawing/2014/main" id="{49E161C9-064A-F3C7-7196-D370F306A419}"/>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49" name="Freeform 13">
                <a:extLst>
                  <a:ext uri="{FF2B5EF4-FFF2-40B4-BE49-F238E27FC236}">
                    <a16:creationId xmlns:a16="http://schemas.microsoft.com/office/drawing/2014/main" id="{2264CE52-1486-6E9B-6644-9BEE1442B0BA}"/>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5150" name="Freeform 14">
              <a:extLst>
                <a:ext uri="{FF2B5EF4-FFF2-40B4-BE49-F238E27FC236}">
                  <a16:creationId xmlns:a16="http://schemas.microsoft.com/office/drawing/2014/main" id="{88003C99-E022-3696-BB92-A7CEE36D2960}"/>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5151" name="Group 15">
            <a:extLst>
              <a:ext uri="{FF2B5EF4-FFF2-40B4-BE49-F238E27FC236}">
                <a16:creationId xmlns:a16="http://schemas.microsoft.com/office/drawing/2014/main" id="{411C3891-BBAF-F31A-B61E-BD6CF25AEB3C}"/>
              </a:ext>
            </a:extLst>
          </p:cNvPr>
          <p:cNvGrpSpPr>
            <a:grpSpLocks/>
          </p:cNvGrpSpPr>
          <p:nvPr/>
        </p:nvGrpSpPr>
        <p:grpSpPr bwMode="auto">
          <a:xfrm>
            <a:off x="627063" y="6021388"/>
            <a:ext cx="5684837" cy="849312"/>
            <a:chOff x="395" y="3793"/>
            <a:chExt cx="3581" cy="535"/>
          </a:xfrm>
        </p:grpSpPr>
        <p:sp>
          <p:nvSpPr>
            <p:cNvPr id="475152" name="Freeform 16">
              <a:extLst>
                <a:ext uri="{FF2B5EF4-FFF2-40B4-BE49-F238E27FC236}">
                  <a16:creationId xmlns:a16="http://schemas.microsoft.com/office/drawing/2014/main" id="{4BD0AF20-649A-AF1F-F128-22FE66C0A212}"/>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53" name="Freeform 17">
              <a:extLst>
                <a:ext uri="{FF2B5EF4-FFF2-40B4-BE49-F238E27FC236}">
                  <a16:creationId xmlns:a16="http://schemas.microsoft.com/office/drawing/2014/main" id="{4AE5199A-5B21-086E-C589-83FA3641273F}"/>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54" name="Freeform 18">
              <a:extLst>
                <a:ext uri="{FF2B5EF4-FFF2-40B4-BE49-F238E27FC236}">
                  <a16:creationId xmlns:a16="http://schemas.microsoft.com/office/drawing/2014/main" id="{0F027921-B8A3-9946-3932-663991C5B06A}"/>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55" name="Freeform 19">
              <a:extLst>
                <a:ext uri="{FF2B5EF4-FFF2-40B4-BE49-F238E27FC236}">
                  <a16:creationId xmlns:a16="http://schemas.microsoft.com/office/drawing/2014/main" id="{7DBE7DEF-C2B2-5745-75A9-A9533C2D3302}"/>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56" name="Freeform 20">
              <a:extLst>
                <a:ext uri="{FF2B5EF4-FFF2-40B4-BE49-F238E27FC236}">
                  <a16:creationId xmlns:a16="http://schemas.microsoft.com/office/drawing/2014/main" id="{CBC66347-6955-7CDB-851C-2072220C205B}"/>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157" name="Freeform 21">
              <a:extLst>
                <a:ext uri="{FF2B5EF4-FFF2-40B4-BE49-F238E27FC236}">
                  <a16:creationId xmlns:a16="http://schemas.microsoft.com/office/drawing/2014/main" id="{16E7DF4C-6435-E2D1-CBC9-AE960338F652}"/>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5158" name="Rectangle 22">
            <a:extLst>
              <a:ext uri="{FF2B5EF4-FFF2-40B4-BE49-F238E27FC236}">
                <a16:creationId xmlns:a16="http://schemas.microsoft.com/office/drawing/2014/main" id="{08FAB0F9-18B8-B7D5-8786-DDE35A2EA649}"/>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475159" name="Rectangle 23">
            <a:extLst>
              <a:ext uri="{FF2B5EF4-FFF2-40B4-BE49-F238E27FC236}">
                <a16:creationId xmlns:a16="http://schemas.microsoft.com/office/drawing/2014/main" id="{369AF52A-5318-8E88-1108-847C30E225EA}"/>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475160" name="Rectangle 24">
            <a:extLst>
              <a:ext uri="{FF2B5EF4-FFF2-40B4-BE49-F238E27FC236}">
                <a16:creationId xmlns:a16="http://schemas.microsoft.com/office/drawing/2014/main" id="{CFAE30AC-E660-B798-1721-2927C4060BEF}"/>
              </a:ext>
            </a:extLst>
          </p:cNvPr>
          <p:cNvSpPr>
            <a:spLocks noGrp="1" noChangeArrowheads="1"/>
          </p:cNvSpPr>
          <p:nvPr>
            <p:ph type="dt" sz="quarter" idx="2"/>
          </p:nvPr>
        </p:nvSpPr>
        <p:spPr/>
        <p:txBody>
          <a:bodyPr/>
          <a:lstStyle>
            <a:lvl1pPr>
              <a:defRPr/>
            </a:lvl1pPr>
          </a:lstStyle>
          <a:p>
            <a:endParaRPr lang="en-US" altLang="en-US"/>
          </a:p>
        </p:txBody>
      </p:sp>
      <p:sp>
        <p:nvSpPr>
          <p:cNvPr id="475161" name="Rectangle 25">
            <a:extLst>
              <a:ext uri="{FF2B5EF4-FFF2-40B4-BE49-F238E27FC236}">
                <a16:creationId xmlns:a16="http://schemas.microsoft.com/office/drawing/2014/main" id="{0D940837-923B-2AE5-78D3-C899EA02A5ED}"/>
              </a:ext>
            </a:extLst>
          </p:cNvPr>
          <p:cNvSpPr>
            <a:spLocks noGrp="1" noChangeArrowheads="1"/>
          </p:cNvSpPr>
          <p:nvPr>
            <p:ph type="sldNum" sz="quarter" idx="4"/>
          </p:nvPr>
        </p:nvSpPr>
        <p:spPr/>
        <p:txBody>
          <a:bodyPr/>
          <a:lstStyle>
            <a:lvl1pPr>
              <a:defRPr/>
            </a:lvl1pPr>
          </a:lstStyle>
          <a:p>
            <a:fld id="{28616A12-FDA5-4CEB-95DD-E647A4EC54F4}" type="slidenum">
              <a:rPr lang="en-US" altLang="en-US"/>
              <a:pPr/>
              <a:t>‹#›</a:t>
            </a:fld>
            <a:endParaRPr lang="en-US" altLang="en-US"/>
          </a:p>
        </p:txBody>
      </p:sp>
      <p:sp>
        <p:nvSpPr>
          <p:cNvPr id="475162" name="Rectangle 26">
            <a:extLst>
              <a:ext uri="{FF2B5EF4-FFF2-40B4-BE49-F238E27FC236}">
                <a16:creationId xmlns:a16="http://schemas.microsoft.com/office/drawing/2014/main" id="{D29D4D5F-AF5C-43C5-F93B-08FDD3FF2894}"/>
              </a:ext>
            </a:extLst>
          </p:cNvPr>
          <p:cNvSpPr>
            <a:spLocks noGrp="1" noChangeArrowheads="1"/>
          </p:cNvSpPr>
          <p:nvPr>
            <p:ph type="ftr" sz="quarter" idx="3"/>
          </p:nvPr>
        </p:nvSpPr>
        <p:spPr/>
        <p:txBody>
          <a:bodyPr/>
          <a:lstStyle>
            <a:lvl1pPr>
              <a:defRPr/>
            </a:lvl1pPr>
          </a:lstStyle>
          <a:p>
            <a:endParaRPr lang="en-US" altLang="en-US"/>
          </a:p>
        </p:txBody>
      </p:sp>
    </p:spTree>
  </p:cSld>
  <p:clrMapOvr>
    <a:masterClrMapping/>
  </p:clrMapOvr>
  <p:transition advTm="15000">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19C8-14B2-83A3-FCEF-0CE48F9172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ACC9C4-51CF-D848-346E-23F2EFE61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E0FF4-D46D-08EA-55E0-13D8883446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F40F8E5-CF1E-5EE3-5360-3D0AE8A0828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E7DBCD-1286-3ED5-415B-D1377CF40DC0}"/>
              </a:ext>
            </a:extLst>
          </p:cNvPr>
          <p:cNvSpPr>
            <a:spLocks noGrp="1"/>
          </p:cNvSpPr>
          <p:nvPr>
            <p:ph type="sldNum" sz="quarter" idx="12"/>
          </p:nvPr>
        </p:nvSpPr>
        <p:spPr/>
        <p:txBody>
          <a:bodyPr/>
          <a:lstStyle>
            <a:lvl1pPr>
              <a:defRPr/>
            </a:lvl1pPr>
          </a:lstStyle>
          <a:p>
            <a:fld id="{65632A46-FF90-45C1-9273-188122C343E0}" type="slidenum">
              <a:rPr lang="en-US" altLang="en-US"/>
              <a:pPr/>
              <a:t>‹#›</a:t>
            </a:fld>
            <a:endParaRPr lang="en-US" altLang="en-US"/>
          </a:p>
        </p:txBody>
      </p:sp>
    </p:spTree>
    <p:extLst>
      <p:ext uri="{BB962C8B-B14F-4D97-AF65-F5344CB8AC3E}">
        <p14:creationId xmlns:p14="http://schemas.microsoft.com/office/powerpoint/2010/main" val="31962292"/>
      </p:ext>
    </p:extLst>
  </p:cSld>
  <p:clrMapOvr>
    <a:masterClrMapping/>
  </p:clrMapOvr>
  <p:transition advTm="15000">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9A402-DFEB-0861-6756-E736BB0F1DF9}"/>
              </a:ext>
            </a:extLst>
          </p:cNvPr>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5E4103-5599-D1C0-498A-EABC6687FB8B}"/>
              </a:ext>
            </a:extLst>
          </p:cNvPr>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8BE9A-35F4-64A4-F027-19A25EE5D0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8ADB80-85E5-4C20-E564-10945E3170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E33B5B-2281-2331-46A1-73509C64125E}"/>
              </a:ext>
            </a:extLst>
          </p:cNvPr>
          <p:cNvSpPr>
            <a:spLocks noGrp="1"/>
          </p:cNvSpPr>
          <p:nvPr>
            <p:ph type="sldNum" sz="quarter" idx="12"/>
          </p:nvPr>
        </p:nvSpPr>
        <p:spPr/>
        <p:txBody>
          <a:bodyPr/>
          <a:lstStyle>
            <a:lvl1pPr>
              <a:defRPr/>
            </a:lvl1pPr>
          </a:lstStyle>
          <a:p>
            <a:fld id="{ED3D7F5E-4A99-478F-8EAE-89DD2BA8D0F0}" type="slidenum">
              <a:rPr lang="en-US" altLang="en-US"/>
              <a:pPr/>
              <a:t>‹#›</a:t>
            </a:fld>
            <a:endParaRPr lang="en-US" altLang="en-US"/>
          </a:p>
        </p:txBody>
      </p:sp>
    </p:spTree>
    <p:extLst>
      <p:ext uri="{BB962C8B-B14F-4D97-AF65-F5344CB8AC3E}">
        <p14:creationId xmlns:p14="http://schemas.microsoft.com/office/powerpoint/2010/main" val="202976361"/>
      </p:ext>
    </p:extLst>
  </p:cSld>
  <p:clrMapOvr>
    <a:masterClrMapping/>
  </p:clrMapOvr>
  <p:transition advTm="15000">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1D5F-2060-3FBD-6638-ACA6A159A5AE}"/>
              </a:ext>
            </a:extLst>
          </p:cNvPr>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364CB0-C94C-25AE-4D6D-5A8ACB6A1A4C}"/>
              </a:ext>
            </a:extLst>
          </p:cNvPr>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67E61-0B71-E914-3218-48CFF21A4D33}"/>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26B09-814B-A5D5-F922-EBD9597E8067}"/>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F5FB6C-D025-9C98-9BDC-E6F877CFB9E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071E0D1-EF8E-2D3C-426C-79C8662D3972}"/>
              </a:ext>
            </a:extLst>
          </p:cNvPr>
          <p:cNvSpPr>
            <a:spLocks noGrp="1"/>
          </p:cNvSpPr>
          <p:nvPr>
            <p:ph type="sldNum" sz="quarter" idx="12"/>
          </p:nvPr>
        </p:nvSpPr>
        <p:spPr>
          <a:xfrm>
            <a:off x="6553200" y="6248400"/>
            <a:ext cx="2133600" cy="457200"/>
          </a:xfrm>
        </p:spPr>
        <p:txBody>
          <a:bodyPr/>
          <a:lstStyle>
            <a:lvl1pPr>
              <a:defRPr/>
            </a:lvl1pPr>
          </a:lstStyle>
          <a:p>
            <a:fld id="{59547E11-A8EB-4BB1-BDC0-9E39BF53A612}" type="slidenum">
              <a:rPr lang="en-US" altLang="en-US"/>
              <a:pPr/>
              <a:t>‹#›</a:t>
            </a:fld>
            <a:endParaRPr lang="en-US" altLang="en-US"/>
          </a:p>
        </p:txBody>
      </p:sp>
    </p:spTree>
    <p:extLst>
      <p:ext uri="{BB962C8B-B14F-4D97-AF65-F5344CB8AC3E}">
        <p14:creationId xmlns:p14="http://schemas.microsoft.com/office/powerpoint/2010/main" val="1664804943"/>
      </p:ext>
    </p:extLst>
  </p:cSld>
  <p:clrMapOvr>
    <a:masterClrMapping/>
  </p:clrMapOvr>
  <p:transition advTm="15000">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A2FD-3A67-8690-C5D5-8EEF48F0D0C5}"/>
              </a:ext>
            </a:extLst>
          </p:cNvPr>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FDB0CAC-F5DD-29B1-3F63-F7A7C8FA9F44}"/>
              </a:ext>
            </a:extLst>
          </p:cNvPr>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3AEFD-9C15-2093-516B-5C47A0ED2605}"/>
              </a:ext>
            </a:extLst>
          </p:cNvPr>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76D7EC-2FC2-6D9D-7AF4-60BA006C05DB}"/>
              </a:ext>
            </a:extLst>
          </p:cNvPr>
          <p:cNvSpPr>
            <a:spLocks noGrp="1"/>
          </p:cNvSpPr>
          <p:nvPr>
            <p:ph type="body" sz="half" idx="3"/>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2201F4C-A138-3648-FB56-A29FEACADC9C}"/>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3B724BE5-72ED-B73F-4016-AF07DD871AD4}"/>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DD756E16-9C1A-BB7D-F2F8-C139B9C1A428}"/>
              </a:ext>
            </a:extLst>
          </p:cNvPr>
          <p:cNvSpPr>
            <a:spLocks noGrp="1"/>
          </p:cNvSpPr>
          <p:nvPr>
            <p:ph type="sldNum" sz="quarter" idx="12"/>
          </p:nvPr>
        </p:nvSpPr>
        <p:spPr>
          <a:xfrm>
            <a:off x="6553200" y="6248400"/>
            <a:ext cx="2133600" cy="457200"/>
          </a:xfrm>
        </p:spPr>
        <p:txBody>
          <a:bodyPr/>
          <a:lstStyle>
            <a:lvl1pPr>
              <a:defRPr/>
            </a:lvl1pPr>
          </a:lstStyle>
          <a:p>
            <a:fld id="{157BE959-243C-4237-8DCA-8B89A58DE897}" type="slidenum">
              <a:rPr lang="en-US" altLang="en-US"/>
              <a:pPr/>
              <a:t>‹#›</a:t>
            </a:fld>
            <a:endParaRPr lang="en-US" altLang="en-US"/>
          </a:p>
        </p:txBody>
      </p:sp>
    </p:spTree>
    <p:extLst>
      <p:ext uri="{BB962C8B-B14F-4D97-AF65-F5344CB8AC3E}">
        <p14:creationId xmlns:p14="http://schemas.microsoft.com/office/powerpoint/2010/main" val="3164461466"/>
      </p:ext>
    </p:extLst>
  </p:cSld>
  <p:clrMapOvr>
    <a:masterClrMapping/>
  </p:clrMapOvr>
  <p:transition advTm="15000">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CB8B-83B3-B70D-720B-A10142DB4BC8}"/>
              </a:ext>
            </a:extLst>
          </p:cNvPr>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079428-720F-E1EC-4917-FDA44E73571C}"/>
              </a:ext>
            </a:extLst>
          </p:cNvPr>
          <p:cNvSpPr>
            <a:spLocks noGrp="1"/>
          </p:cNvSpPr>
          <p:nvPr>
            <p:ph type="body"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7C1540-B623-4567-B2A8-3AC56AE2F722}"/>
              </a:ext>
            </a:extLst>
          </p:cNvPr>
          <p:cNvSpPr>
            <a:spLocks noGrp="1"/>
          </p:cNvSpPr>
          <p:nvPr>
            <p:ph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F188D3-E59F-1C92-F922-A59A511A8373}"/>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01E7E30-FF98-B793-A7E6-E586F14CA771}"/>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2A0140-6760-E8DC-FE03-E44F96E33031}"/>
              </a:ext>
            </a:extLst>
          </p:cNvPr>
          <p:cNvSpPr>
            <a:spLocks noGrp="1"/>
          </p:cNvSpPr>
          <p:nvPr>
            <p:ph type="sldNum" sz="quarter" idx="12"/>
          </p:nvPr>
        </p:nvSpPr>
        <p:spPr>
          <a:xfrm>
            <a:off x="6553200" y="6248400"/>
            <a:ext cx="2133600" cy="457200"/>
          </a:xfrm>
        </p:spPr>
        <p:txBody>
          <a:bodyPr/>
          <a:lstStyle>
            <a:lvl1pPr>
              <a:defRPr/>
            </a:lvl1pPr>
          </a:lstStyle>
          <a:p>
            <a:fld id="{AF6C11A0-23CA-425D-80D6-718B44826A23}" type="slidenum">
              <a:rPr lang="en-US" altLang="en-US"/>
              <a:pPr/>
              <a:t>‹#›</a:t>
            </a:fld>
            <a:endParaRPr lang="en-US" altLang="en-US"/>
          </a:p>
        </p:txBody>
      </p:sp>
    </p:spTree>
    <p:extLst>
      <p:ext uri="{BB962C8B-B14F-4D97-AF65-F5344CB8AC3E}">
        <p14:creationId xmlns:p14="http://schemas.microsoft.com/office/powerpoint/2010/main" val="3203955014"/>
      </p:ext>
    </p:extLst>
  </p:cSld>
  <p:clrMapOvr>
    <a:masterClrMapping/>
  </p:clrMapOvr>
  <p:transition advTm="15000">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2C74-EA47-19E3-0DE1-5C5937C96FDC}"/>
              </a:ext>
            </a:extLst>
          </p:cNvPr>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7B3EDF-A1BB-2E12-F0FC-233C1506EA46}"/>
              </a:ext>
            </a:extLst>
          </p:cNvPr>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4AFE84-A0BB-119D-A6DB-9680FD426E46}"/>
              </a:ext>
            </a:extLst>
          </p:cNvPr>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4BD1402-C62E-30EF-FE4C-C5077EAA60AC}"/>
              </a:ext>
            </a:extLst>
          </p:cNvPr>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550FC13-298F-A727-26EB-EFD10355A07F}"/>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DC868464-B2A5-DD7B-2C5B-EEC7801A2F7E}"/>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9E987A5-4CBB-8D3C-2818-0E7DA8E84303}"/>
              </a:ext>
            </a:extLst>
          </p:cNvPr>
          <p:cNvSpPr>
            <a:spLocks noGrp="1"/>
          </p:cNvSpPr>
          <p:nvPr>
            <p:ph type="sldNum" sz="quarter" idx="12"/>
          </p:nvPr>
        </p:nvSpPr>
        <p:spPr>
          <a:xfrm>
            <a:off x="6553200" y="6248400"/>
            <a:ext cx="2133600" cy="457200"/>
          </a:xfrm>
        </p:spPr>
        <p:txBody>
          <a:bodyPr/>
          <a:lstStyle>
            <a:lvl1pPr>
              <a:defRPr/>
            </a:lvl1pPr>
          </a:lstStyle>
          <a:p>
            <a:fld id="{057F3AE0-7093-49ED-92CA-F753A28FFD6C}" type="slidenum">
              <a:rPr lang="en-US" altLang="en-US"/>
              <a:pPr/>
              <a:t>‹#›</a:t>
            </a:fld>
            <a:endParaRPr lang="en-US" altLang="en-US"/>
          </a:p>
        </p:txBody>
      </p:sp>
    </p:spTree>
    <p:extLst>
      <p:ext uri="{BB962C8B-B14F-4D97-AF65-F5344CB8AC3E}">
        <p14:creationId xmlns:p14="http://schemas.microsoft.com/office/powerpoint/2010/main" val="1853292702"/>
      </p:ext>
    </p:extLst>
  </p:cSld>
  <p:clrMapOvr>
    <a:masterClrMapping/>
  </p:clrMapOvr>
  <p:transition advTm="15000">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D9ED-5BE7-CAC8-D4F3-73969677A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FE09D-83CA-64FA-3FC8-608D90EA2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682F8-C6FF-F202-1A6C-369BB45B3D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C65BDB-D02B-1E39-21FB-8B47B5DD5D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A9B5CA-DF88-12C5-7DAC-125EAB38886A}"/>
              </a:ext>
            </a:extLst>
          </p:cNvPr>
          <p:cNvSpPr>
            <a:spLocks noGrp="1"/>
          </p:cNvSpPr>
          <p:nvPr>
            <p:ph type="sldNum" sz="quarter" idx="12"/>
          </p:nvPr>
        </p:nvSpPr>
        <p:spPr/>
        <p:txBody>
          <a:bodyPr/>
          <a:lstStyle>
            <a:lvl1pPr>
              <a:defRPr/>
            </a:lvl1pPr>
          </a:lstStyle>
          <a:p>
            <a:fld id="{BA4F3E60-EE73-4378-8586-2711A431DFD1}" type="slidenum">
              <a:rPr lang="en-US" altLang="en-US"/>
              <a:pPr/>
              <a:t>‹#›</a:t>
            </a:fld>
            <a:endParaRPr lang="en-US" altLang="en-US"/>
          </a:p>
        </p:txBody>
      </p:sp>
    </p:spTree>
    <p:extLst>
      <p:ext uri="{BB962C8B-B14F-4D97-AF65-F5344CB8AC3E}">
        <p14:creationId xmlns:p14="http://schemas.microsoft.com/office/powerpoint/2010/main" val="3721284810"/>
      </p:ext>
    </p:extLst>
  </p:cSld>
  <p:clrMapOvr>
    <a:masterClrMapping/>
  </p:clrMapOvr>
  <p:transition advTm="15000">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E7CA-A992-D295-E9D6-E1D100A22E3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7246C-3559-D22D-03EA-CA2F46BAEE2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7B8357D-C046-39A9-BBA1-C5CD76644E8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53E2C6-C4DC-F521-1923-1A9F2AFDB8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0606F0-4542-17DE-DE04-8E307ED814FD}"/>
              </a:ext>
            </a:extLst>
          </p:cNvPr>
          <p:cNvSpPr>
            <a:spLocks noGrp="1"/>
          </p:cNvSpPr>
          <p:nvPr>
            <p:ph type="sldNum" sz="quarter" idx="12"/>
          </p:nvPr>
        </p:nvSpPr>
        <p:spPr/>
        <p:txBody>
          <a:bodyPr/>
          <a:lstStyle>
            <a:lvl1pPr>
              <a:defRPr/>
            </a:lvl1pPr>
          </a:lstStyle>
          <a:p>
            <a:fld id="{22E917EC-3DBE-41D1-9976-D7CCD14E9416}" type="slidenum">
              <a:rPr lang="en-US" altLang="en-US"/>
              <a:pPr/>
              <a:t>‹#›</a:t>
            </a:fld>
            <a:endParaRPr lang="en-US" altLang="en-US"/>
          </a:p>
        </p:txBody>
      </p:sp>
    </p:spTree>
    <p:extLst>
      <p:ext uri="{BB962C8B-B14F-4D97-AF65-F5344CB8AC3E}">
        <p14:creationId xmlns:p14="http://schemas.microsoft.com/office/powerpoint/2010/main" val="166576157"/>
      </p:ext>
    </p:extLst>
  </p:cSld>
  <p:clrMapOvr>
    <a:masterClrMapping/>
  </p:clrMapOvr>
  <p:transition advTm="15000">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0626-D7DF-70F1-05FA-21ACF0A22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CF67B-C1E5-4D0B-39DD-8084F687CBB3}"/>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97767-A287-0EA5-C378-E6E253F98AFB}"/>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89667-9AD6-5930-8A72-A614167290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CEC6676-E448-0792-F126-0EFF7244BE6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947CB63-4BC0-B447-2E9E-7977C1808EE2}"/>
              </a:ext>
            </a:extLst>
          </p:cNvPr>
          <p:cNvSpPr>
            <a:spLocks noGrp="1"/>
          </p:cNvSpPr>
          <p:nvPr>
            <p:ph type="sldNum" sz="quarter" idx="12"/>
          </p:nvPr>
        </p:nvSpPr>
        <p:spPr/>
        <p:txBody>
          <a:bodyPr/>
          <a:lstStyle>
            <a:lvl1pPr>
              <a:defRPr/>
            </a:lvl1pPr>
          </a:lstStyle>
          <a:p>
            <a:fld id="{D8663A04-D1FD-4597-A113-80F01475DB88}" type="slidenum">
              <a:rPr lang="en-US" altLang="en-US"/>
              <a:pPr/>
              <a:t>‹#›</a:t>
            </a:fld>
            <a:endParaRPr lang="en-US" altLang="en-US"/>
          </a:p>
        </p:txBody>
      </p:sp>
    </p:spTree>
    <p:extLst>
      <p:ext uri="{BB962C8B-B14F-4D97-AF65-F5344CB8AC3E}">
        <p14:creationId xmlns:p14="http://schemas.microsoft.com/office/powerpoint/2010/main" val="871888180"/>
      </p:ext>
    </p:extLst>
  </p:cSld>
  <p:clrMapOvr>
    <a:masterClrMapping/>
  </p:clrMapOvr>
  <p:transition advTm="15000">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3223-010A-0AE5-D69A-82F71DD6709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167C9B-713F-CD73-838E-D9E52470E5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2CD84-174A-8F98-6712-E2C586397F4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F1A17E-647E-7518-6087-5FED79FA78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87238-D1FA-9597-E1A5-D6FC2FCDF70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06280E-0A56-EEDF-DC24-9621D4DBD3D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1D71DCA-2295-EC9C-36DB-C4753A22335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9A06761-14F5-B4CB-754B-AB1D6C517481}"/>
              </a:ext>
            </a:extLst>
          </p:cNvPr>
          <p:cNvSpPr>
            <a:spLocks noGrp="1"/>
          </p:cNvSpPr>
          <p:nvPr>
            <p:ph type="sldNum" sz="quarter" idx="12"/>
          </p:nvPr>
        </p:nvSpPr>
        <p:spPr/>
        <p:txBody>
          <a:bodyPr/>
          <a:lstStyle>
            <a:lvl1pPr>
              <a:defRPr/>
            </a:lvl1pPr>
          </a:lstStyle>
          <a:p>
            <a:fld id="{5EE6EC8A-C03B-4EFF-9A48-4839CD9F74E6}" type="slidenum">
              <a:rPr lang="en-US" altLang="en-US"/>
              <a:pPr/>
              <a:t>‹#›</a:t>
            </a:fld>
            <a:endParaRPr lang="en-US" altLang="en-US"/>
          </a:p>
        </p:txBody>
      </p:sp>
    </p:spTree>
    <p:extLst>
      <p:ext uri="{BB962C8B-B14F-4D97-AF65-F5344CB8AC3E}">
        <p14:creationId xmlns:p14="http://schemas.microsoft.com/office/powerpoint/2010/main" val="2480235927"/>
      </p:ext>
    </p:extLst>
  </p:cSld>
  <p:clrMapOvr>
    <a:masterClrMapping/>
  </p:clrMapOvr>
  <p:transition advTm="15000">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2565-A3D6-FA90-740F-0A2B2D5A7B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D0D73C-C1A6-3C03-CF35-46EF5F25E21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8565FF3-7A44-837A-3F0C-12218D3274B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9A2B08E-89C9-5AA7-42D0-E5B3C8F6F567}"/>
              </a:ext>
            </a:extLst>
          </p:cNvPr>
          <p:cNvSpPr>
            <a:spLocks noGrp="1"/>
          </p:cNvSpPr>
          <p:nvPr>
            <p:ph type="sldNum" sz="quarter" idx="12"/>
          </p:nvPr>
        </p:nvSpPr>
        <p:spPr/>
        <p:txBody>
          <a:bodyPr/>
          <a:lstStyle>
            <a:lvl1pPr>
              <a:defRPr/>
            </a:lvl1pPr>
          </a:lstStyle>
          <a:p>
            <a:fld id="{09F17380-CACA-48ED-B6FB-B59287392C17}" type="slidenum">
              <a:rPr lang="en-US" altLang="en-US"/>
              <a:pPr/>
              <a:t>‹#›</a:t>
            </a:fld>
            <a:endParaRPr lang="en-US" altLang="en-US"/>
          </a:p>
        </p:txBody>
      </p:sp>
    </p:spTree>
    <p:extLst>
      <p:ext uri="{BB962C8B-B14F-4D97-AF65-F5344CB8AC3E}">
        <p14:creationId xmlns:p14="http://schemas.microsoft.com/office/powerpoint/2010/main" val="2750836053"/>
      </p:ext>
    </p:extLst>
  </p:cSld>
  <p:clrMapOvr>
    <a:masterClrMapping/>
  </p:clrMapOvr>
  <p:transition advTm="15000">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2FE57-CC03-75D2-DFE3-31CF6EC680F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0356B49-722C-2668-4E08-7E8250D5151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3BD84CB-3559-EA56-14E6-7A5E90996F36}"/>
              </a:ext>
            </a:extLst>
          </p:cNvPr>
          <p:cNvSpPr>
            <a:spLocks noGrp="1"/>
          </p:cNvSpPr>
          <p:nvPr>
            <p:ph type="sldNum" sz="quarter" idx="12"/>
          </p:nvPr>
        </p:nvSpPr>
        <p:spPr/>
        <p:txBody>
          <a:bodyPr/>
          <a:lstStyle>
            <a:lvl1pPr>
              <a:defRPr/>
            </a:lvl1pPr>
          </a:lstStyle>
          <a:p>
            <a:fld id="{5F37AEF0-2A7A-4386-A641-02DFE79C12DB}" type="slidenum">
              <a:rPr lang="en-US" altLang="en-US"/>
              <a:pPr/>
              <a:t>‹#›</a:t>
            </a:fld>
            <a:endParaRPr lang="en-US" altLang="en-US"/>
          </a:p>
        </p:txBody>
      </p:sp>
    </p:spTree>
    <p:extLst>
      <p:ext uri="{BB962C8B-B14F-4D97-AF65-F5344CB8AC3E}">
        <p14:creationId xmlns:p14="http://schemas.microsoft.com/office/powerpoint/2010/main" val="2375565323"/>
      </p:ext>
    </p:extLst>
  </p:cSld>
  <p:clrMapOvr>
    <a:masterClrMapping/>
  </p:clrMapOvr>
  <p:transition advTm="15000">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092B-7ED7-C473-EAE9-67308CC3FEE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2B2036-F1F8-FA0F-DA1C-9AED9DED206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AE806-0199-30C3-B137-09F065A4DD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12AD1-BF6A-A5DD-CFF4-96C31E3897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06ED27-C1ED-87BF-0A93-2102C26D17E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CF09AAC-15F5-CB64-3F92-0BC8FFA6CA96}"/>
              </a:ext>
            </a:extLst>
          </p:cNvPr>
          <p:cNvSpPr>
            <a:spLocks noGrp="1"/>
          </p:cNvSpPr>
          <p:nvPr>
            <p:ph type="sldNum" sz="quarter" idx="12"/>
          </p:nvPr>
        </p:nvSpPr>
        <p:spPr/>
        <p:txBody>
          <a:bodyPr/>
          <a:lstStyle>
            <a:lvl1pPr>
              <a:defRPr/>
            </a:lvl1pPr>
          </a:lstStyle>
          <a:p>
            <a:fld id="{569944F3-6F8F-452C-A846-B22B61C15260}" type="slidenum">
              <a:rPr lang="en-US" altLang="en-US"/>
              <a:pPr/>
              <a:t>‹#›</a:t>
            </a:fld>
            <a:endParaRPr lang="en-US" altLang="en-US"/>
          </a:p>
        </p:txBody>
      </p:sp>
    </p:spTree>
    <p:extLst>
      <p:ext uri="{BB962C8B-B14F-4D97-AF65-F5344CB8AC3E}">
        <p14:creationId xmlns:p14="http://schemas.microsoft.com/office/powerpoint/2010/main" val="3185771904"/>
      </p:ext>
    </p:extLst>
  </p:cSld>
  <p:clrMapOvr>
    <a:masterClrMapping/>
  </p:clrMapOvr>
  <p:transition advTm="15000">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1552-299C-A3F0-E654-9ADD92BAC6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37C14F-D247-DDA4-BF77-DECB3B831F9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C0955A-144E-2BFB-AAF5-2394687501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C07677-2A1B-281A-22A2-907EAA7975A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10D70F-8639-C48F-3342-3758048452E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9D10B0-CAD8-30B7-2CBE-2D658EAE8EA7}"/>
              </a:ext>
            </a:extLst>
          </p:cNvPr>
          <p:cNvSpPr>
            <a:spLocks noGrp="1"/>
          </p:cNvSpPr>
          <p:nvPr>
            <p:ph type="sldNum" sz="quarter" idx="12"/>
          </p:nvPr>
        </p:nvSpPr>
        <p:spPr/>
        <p:txBody>
          <a:bodyPr/>
          <a:lstStyle>
            <a:lvl1pPr>
              <a:defRPr/>
            </a:lvl1pPr>
          </a:lstStyle>
          <a:p>
            <a:fld id="{42BBF905-368D-4A4F-8D6F-3C7EA7DE6354}" type="slidenum">
              <a:rPr lang="en-US" altLang="en-US"/>
              <a:pPr/>
              <a:t>‹#›</a:t>
            </a:fld>
            <a:endParaRPr lang="en-US" altLang="en-US"/>
          </a:p>
        </p:txBody>
      </p:sp>
    </p:spTree>
    <p:extLst>
      <p:ext uri="{BB962C8B-B14F-4D97-AF65-F5344CB8AC3E}">
        <p14:creationId xmlns:p14="http://schemas.microsoft.com/office/powerpoint/2010/main" val="4235237381"/>
      </p:ext>
    </p:extLst>
  </p:cSld>
  <p:clrMapOvr>
    <a:masterClrMapping/>
  </p:clrMapOvr>
  <p:transition advTm="15000">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74114" name="Group 2">
            <a:extLst>
              <a:ext uri="{FF2B5EF4-FFF2-40B4-BE49-F238E27FC236}">
                <a16:creationId xmlns:a16="http://schemas.microsoft.com/office/drawing/2014/main" id="{1CC771B4-5377-601E-688D-28F56CC057C3}"/>
              </a:ext>
            </a:extLst>
          </p:cNvPr>
          <p:cNvGrpSpPr>
            <a:grpSpLocks/>
          </p:cNvGrpSpPr>
          <p:nvPr/>
        </p:nvGrpSpPr>
        <p:grpSpPr bwMode="auto">
          <a:xfrm>
            <a:off x="0" y="0"/>
            <a:ext cx="9144000" cy="6858000"/>
            <a:chOff x="0" y="0"/>
            <a:chExt cx="5760" cy="4320"/>
          </a:xfrm>
        </p:grpSpPr>
        <p:sp>
          <p:nvSpPr>
            <p:cNvPr id="474115" name="Freeform 3">
              <a:extLst>
                <a:ext uri="{FF2B5EF4-FFF2-40B4-BE49-F238E27FC236}">
                  <a16:creationId xmlns:a16="http://schemas.microsoft.com/office/drawing/2014/main" id="{BDC285B4-8965-92EA-CD62-B2B53EE04418}"/>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16" name="Freeform 4">
              <a:extLst>
                <a:ext uri="{FF2B5EF4-FFF2-40B4-BE49-F238E27FC236}">
                  <a16:creationId xmlns:a16="http://schemas.microsoft.com/office/drawing/2014/main" id="{40918CB5-A5E8-0044-4E7F-8E39ACFA5B7A}"/>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4117" name="Freeform 5">
            <a:extLst>
              <a:ext uri="{FF2B5EF4-FFF2-40B4-BE49-F238E27FC236}">
                <a16:creationId xmlns:a16="http://schemas.microsoft.com/office/drawing/2014/main" id="{7F9DE7FC-49E4-AD3A-A368-4CB69657AB63}"/>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4118" name="Group 6">
            <a:extLst>
              <a:ext uri="{FF2B5EF4-FFF2-40B4-BE49-F238E27FC236}">
                <a16:creationId xmlns:a16="http://schemas.microsoft.com/office/drawing/2014/main" id="{92467908-67B0-94E3-88CF-414204B3CBFD}"/>
              </a:ext>
            </a:extLst>
          </p:cNvPr>
          <p:cNvGrpSpPr>
            <a:grpSpLocks/>
          </p:cNvGrpSpPr>
          <p:nvPr/>
        </p:nvGrpSpPr>
        <p:grpSpPr bwMode="auto">
          <a:xfrm>
            <a:off x="0" y="6019800"/>
            <a:ext cx="7848600" cy="857250"/>
            <a:chOff x="0" y="3792"/>
            <a:chExt cx="4944" cy="540"/>
          </a:xfrm>
        </p:grpSpPr>
        <p:sp>
          <p:nvSpPr>
            <p:cNvPr id="474119" name="Freeform 7">
              <a:extLst>
                <a:ext uri="{FF2B5EF4-FFF2-40B4-BE49-F238E27FC236}">
                  <a16:creationId xmlns:a16="http://schemas.microsoft.com/office/drawing/2014/main" id="{51D6CD43-322A-D6AD-A53A-853163CD0266}"/>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4120" name="Group 8">
              <a:extLst>
                <a:ext uri="{FF2B5EF4-FFF2-40B4-BE49-F238E27FC236}">
                  <a16:creationId xmlns:a16="http://schemas.microsoft.com/office/drawing/2014/main" id="{CA24B874-B924-3780-0F00-0FA68B315EAE}"/>
                </a:ext>
              </a:extLst>
            </p:cNvPr>
            <p:cNvGrpSpPr>
              <a:grpSpLocks/>
            </p:cNvGrpSpPr>
            <p:nvPr userDrawn="1"/>
          </p:nvGrpSpPr>
          <p:grpSpPr bwMode="auto">
            <a:xfrm>
              <a:off x="2486" y="3792"/>
              <a:ext cx="2458" cy="540"/>
              <a:chOff x="2486" y="3792"/>
              <a:chExt cx="2458" cy="540"/>
            </a:xfrm>
          </p:grpSpPr>
          <p:sp>
            <p:nvSpPr>
              <p:cNvPr id="474121" name="Freeform 9">
                <a:extLst>
                  <a:ext uri="{FF2B5EF4-FFF2-40B4-BE49-F238E27FC236}">
                    <a16:creationId xmlns:a16="http://schemas.microsoft.com/office/drawing/2014/main" id="{3D36CA60-F404-C47D-FB99-4978D5BAD18E}"/>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22" name="Freeform 10">
                <a:extLst>
                  <a:ext uri="{FF2B5EF4-FFF2-40B4-BE49-F238E27FC236}">
                    <a16:creationId xmlns:a16="http://schemas.microsoft.com/office/drawing/2014/main" id="{E9069A48-AFEB-9BA1-34A7-F224978D551E}"/>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23" name="Freeform 11">
                <a:extLst>
                  <a:ext uri="{FF2B5EF4-FFF2-40B4-BE49-F238E27FC236}">
                    <a16:creationId xmlns:a16="http://schemas.microsoft.com/office/drawing/2014/main" id="{D8EE6919-1AE1-A76B-670D-2AFE32378428}"/>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24" name="Freeform 12">
                <a:extLst>
                  <a:ext uri="{FF2B5EF4-FFF2-40B4-BE49-F238E27FC236}">
                    <a16:creationId xmlns:a16="http://schemas.microsoft.com/office/drawing/2014/main" id="{65292FCF-69B0-A5BD-2797-B80B8174DA69}"/>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25" name="Freeform 13">
                <a:extLst>
                  <a:ext uri="{FF2B5EF4-FFF2-40B4-BE49-F238E27FC236}">
                    <a16:creationId xmlns:a16="http://schemas.microsoft.com/office/drawing/2014/main" id="{3F6F51F6-73BE-DFB9-EE8B-D342D3C72323}"/>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4126" name="Freeform 14">
              <a:extLst>
                <a:ext uri="{FF2B5EF4-FFF2-40B4-BE49-F238E27FC236}">
                  <a16:creationId xmlns:a16="http://schemas.microsoft.com/office/drawing/2014/main" id="{E96DB4AA-71A0-7CE7-AC07-93CED331BB8E}"/>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4127" name="Group 15">
            <a:extLst>
              <a:ext uri="{FF2B5EF4-FFF2-40B4-BE49-F238E27FC236}">
                <a16:creationId xmlns:a16="http://schemas.microsoft.com/office/drawing/2014/main" id="{C47A6C1F-2740-3974-5321-4ED97D2B1A8B}"/>
              </a:ext>
            </a:extLst>
          </p:cNvPr>
          <p:cNvGrpSpPr>
            <a:grpSpLocks/>
          </p:cNvGrpSpPr>
          <p:nvPr/>
        </p:nvGrpSpPr>
        <p:grpSpPr bwMode="auto">
          <a:xfrm>
            <a:off x="627063" y="6021388"/>
            <a:ext cx="5684837" cy="849312"/>
            <a:chOff x="395" y="3793"/>
            <a:chExt cx="3581" cy="535"/>
          </a:xfrm>
        </p:grpSpPr>
        <p:sp>
          <p:nvSpPr>
            <p:cNvPr id="474128" name="Freeform 16">
              <a:extLst>
                <a:ext uri="{FF2B5EF4-FFF2-40B4-BE49-F238E27FC236}">
                  <a16:creationId xmlns:a16="http://schemas.microsoft.com/office/drawing/2014/main" id="{0180D030-25AD-2CE3-F9C9-9C044D50299B}"/>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29" name="Freeform 17">
              <a:extLst>
                <a:ext uri="{FF2B5EF4-FFF2-40B4-BE49-F238E27FC236}">
                  <a16:creationId xmlns:a16="http://schemas.microsoft.com/office/drawing/2014/main" id="{AD10CC6A-8F5C-B150-D208-C79E8CA4401B}"/>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30" name="Freeform 18">
              <a:extLst>
                <a:ext uri="{FF2B5EF4-FFF2-40B4-BE49-F238E27FC236}">
                  <a16:creationId xmlns:a16="http://schemas.microsoft.com/office/drawing/2014/main" id="{09CDE316-F38C-5B21-3DB6-AB571AE48CBE}"/>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31" name="Freeform 19">
              <a:extLst>
                <a:ext uri="{FF2B5EF4-FFF2-40B4-BE49-F238E27FC236}">
                  <a16:creationId xmlns:a16="http://schemas.microsoft.com/office/drawing/2014/main" id="{DEC75F7C-CEAF-FB08-19E8-E5868B781107}"/>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32" name="Freeform 20">
              <a:extLst>
                <a:ext uri="{FF2B5EF4-FFF2-40B4-BE49-F238E27FC236}">
                  <a16:creationId xmlns:a16="http://schemas.microsoft.com/office/drawing/2014/main" id="{8A224243-CFC4-43D7-5B94-79CAF30F7B24}"/>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133" name="Freeform 21">
              <a:extLst>
                <a:ext uri="{FF2B5EF4-FFF2-40B4-BE49-F238E27FC236}">
                  <a16:creationId xmlns:a16="http://schemas.microsoft.com/office/drawing/2014/main" id="{0BEE24F5-B42D-8F00-0BCF-C7E19A510B47}"/>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4134" name="Rectangle 22">
            <a:extLst>
              <a:ext uri="{FF2B5EF4-FFF2-40B4-BE49-F238E27FC236}">
                <a16:creationId xmlns:a16="http://schemas.microsoft.com/office/drawing/2014/main" id="{99DA4B5D-A06F-3F90-B8E8-F27BD2EEBC06}"/>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4135" name="Rectangle 23">
            <a:extLst>
              <a:ext uri="{FF2B5EF4-FFF2-40B4-BE49-F238E27FC236}">
                <a16:creationId xmlns:a16="http://schemas.microsoft.com/office/drawing/2014/main" id="{258F8DD5-42B1-FBB1-F1E5-CAAE6A28E346}"/>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4136" name="Rectangle 24">
            <a:extLst>
              <a:ext uri="{FF2B5EF4-FFF2-40B4-BE49-F238E27FC236}">
                <a16:creationId xmlns:a16="http://schemas.microsoft.com/office/drawing/2014/main" id="{E50AB97D-8061-2459-F34C-F74724380042}"/>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effectLst>
                  <a:outerShdw blurRad="38100" dist="38100" dir="2700000" algn="tl">
                    <a:srgbClr val="000000"/>
                  </a:outerShdw>
                </a:effectLst>
              </a:defRPr>
            </a:lvl1pPr>
          </a:lstStyle>
          <a:p>
            <a:endParaRPr lang="en-US" altLang="en-US"/>
          </a:p>
        </p:txBody>
      </p:sp>
      <p:sp>
        <p:nvSpPr>
          <p:cNvPr id="474137" name="Rectangle 25">
            <a:extLst>
              <a:ext uri="{FF2B5EF4-FFF2-40B4-BE49-F238E27FC236}">
                <a16:creationId xmlns:a16="http://schemas.microsoft.com/office/drawing/2014/main" id="{651A1597-4499-9962-14B7-473A03FE5E2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FontTx/>
              <a:buNone/>
              <a:defRPr sz="1200">
                <a:effectLst>
                  <a:outerShdw blurRad="38100" dist="38100" dir="2700000" algn="tl">
                    <a:srgbClr val="000000"/>
                  </a:outerShdw>
                </a:effectLst>
              </a:defRPr>
            </a:lvl1pPr>
          </a:lstStyle>
          <a:p>
            <a:endParaRPr lang="en-US" altLang="en-US"/>
          </a:p>
        </p:txBody>
      </p:sp>
      <p:sp>
        <p:nvSpPr>
          <p:cNvPr id="474138" name="Rectangle 26">
            <a:extLst>
              <a:ext uri="{FF2B5EF4-FFF2-40B4-BE49-F238E27FC236}">
                <a16:creationId xmlns:a16="http://schemas.microsoft.com/office/drawing/2014/main" id="{1E187F29-0B8D-3798-C07B-FAFA7780678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effectLst>
                  <a:outerShdw blurRad="38100" dist="38100" dir="2700000" algn="tl">
                    <a:srgbClr val="000000"/>
                  </a:outerShdw>
                </a:effectLst>
              </a:defRPr>
            </a:lvl1pPr>
          </a:lstStyle>
          <a:p>
            <a:fld id="{31EFB767-2FDA-48A0-B785-9DC4D369F6B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advTm="15000">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4135">
                                            <p:txEl>
                                              <p:pRg st="0" end="0"/>
                                            </p:txEl>
                                          </p:spTgt>
                                        </p:tgtEl>
                                        <p:attrNameLst>
                                          <p:attrName>style.visibility</p:attrName>
                                        </p:attrNameLst>
                                      </p:cBhvr>
                                      <p:to>
                                        <p:strVal val="visible"/>
                                      </p:to>
                                    </p:set>
                                    <p:animEffect transition="in" filter="blinds(horizontal)">
                                      <p:cBhvr>
                                        <p:cTn id="7" dur="500"/>
                                        <p:tgtEl>
                                          <p:spTgt spid="474135">
                                            <p:txEl>
                                              <p:pRg st="0" end="0"/>
                                            </p:txEl>
                                          </p:spTgt>
                                        </p:tgtEl>
                                      </p:cBhvr>
                                    </p:animEffect>
                                  </p:childTnLst>
                                </p:cTn>
                              </p:par>
                              <p:par>
                                <p:cTn id="8" presetID="3" presetClass="entr" presetSubtype="10" fill="hold" grpId="0" nodeType="withEffect">
                                  <p:stCondLst>
                                    <p:cond delay="1500"/>
                                  </p:stCondLst>
                                  <p:childTnLst>
                                    <p:set>
                                      <p:cBhvr>
                                        <p:cTn id="9" dur="1" fill="hold">
                                          <p:stCondLst>
                                            <p:cond delay="0"/>
                                          </p:stCondLst>
                                        </p:cTn>
                                        <p:tgtEl>
                                          <p:spTgt spid="474135">
                                            <p:txEl>
                                              <p:pRg st="1" end="1"/>
                                            </p:txEl>
                                          </p:spTgt>
                                        </p:tgtEl>
                                        <p:attrNameLst>
                                          <p:attrName>style.visibility</p:attrName>
                                        </p:attrNameLst>
                                      </p:cBhvr>
                                      <p:to>
                                        <p:strVal val="visible"/>
                                      </p:to>
                                    </p:set>
                                    <p:animEffect transition="in" filter="blinds(horizontal)">
                                      <p:cBhvr>
                                        <p:cTn id="10" dur="500"/>
                                        <p:tgtEl>
                                          <p:spTgt spid="474135">
                                            <p:txEl>
                                              <p:pRg st="1" end="1"/>
                                            </p:txEl>
                                          </p:spTgt>
                                        </p:tgtEl>
                                      </p:cBhvr>
                                    </p:animEffect>
                                  </p:childTnLst>
                                </p:cTn>
                              </p:par>
                              <p:par>
                                <p:cTn id="11" presetID="3" presetClass="entr" presetSubtype="10" fill="hold" grpId="0" nodeType="withEffect">
                                  <p:stCondLst>
                                    <p:cond delay="3000"/>
                                  </p:stCondLst>
                                  <p:childTnLst>
                                    <p:set>
                                      <p:cBhvr>
                                        <p:cTn id="12" dur="1" fill="hold">
                                          <p:stCondLst>
                                            <p:cond delay="0"/>
                                          </p:stCondLst>
                                        </p:cTn>
                                        <p:tgtEl>
                                          <p:spTgt spid="474135">
                                            <p:txEl>
                                              <p:pRg st="2" end="2"/>
                                            </p:txEl>
                                          </p:spTgt>
                                        </p:tgtEl>
                                        <p:attrNameLst>
                                          <p:attrName>style.visibility</p:attrName>
                                        </p:attrNameLst>
                                      </p:cBhvr>
                                      <p:to>
                                        <p:strVal val="visible"/>
                                      </p:to>
                                    </p:set>
                                    <p:animEffect transition="in" filter="blinds(horizontal)">
                                      <p:cBhvr>
                                        <p:cTn id="13" dur="500"/>
                                        <p:tgtEl>
                                          <p:spTgt spid="474135">
                                            <p:txEl>
                                              <p:pRg st="2" end="2"/>
                                            </p:txEl>
                                          </p:spTgt>
                                        </p:tgtEl>
                                      </p:cBhvr>
                                    </p:animEffect>
                                  </p:childTnLst>
                                </p:cTn>
                              </p:par>
                              <p:par>
                                <p:cTn id="14" presetID="3" presetClass="entr" presetSubtype="10" fill="hold" grpId="0" nodeType="withEffect">
                                  <p:stCondLst>
                                    <p:cond delay="4500"/>
                                  </p:stCondLst>
                                  <p:childTnLst>
                                    <p:set>
                                      <p:cBhvr>
                                        <p:cTn id="15" dur="1" fill="hold">
                                          <p:stCondLst>
                                            <p:cond delay="0"/>
                                          </p:stCondLst>
                                        </p:cTn>
                                        <p:tgtEl>
                                          <p:spTgt spid="474135">
                                            <p:txEl>
                                              <p:pRg st="3" end="3"/>
                                            </p:txEl>
                                          </p:spTgt>
                                        </p:tgtEl>
                                        <p:attrNameLst>
                                          <p:attrName>style.visibility</p:attrName>
                                        </p:attrNameLst>
                                      </p:cBhvr>
                                      <p:to>
                                        <p:strVal val="visible"/>
                                      </p:to>
                                    </p:set>
                                    <p:animEffect transition="in" filter="blinds(horizontal)">
                                      <p:cBhvr>
                                        <p:cTn id="16" dur="500"/>
                                        <p:tgtEl>
                                          <p:spTgt spid="474135">
                                            <p:txEl>
                                              <p:pRg st="3" end="3"/>
                                            </p:txEl>
                                          </p:spTgt>
                                        </p:tgtEl>
                                      </p:cBhvr>
                                    </p:animEffect>
                                  </p:childTnLst>
                                </p:cTn>
                              </p:par>
                              <p:par>
                                <p:cTn id="17" presetID="3" presetClass="entr" presetSubtype="10" fill="hold" grpId="0" nodeType="withEffect">
                                  <p:stCondLst>
                                    <p:cond delay="6000"/>
                                  </p:stCondLst>
                                  <p:childTnLst>
                                    <p:set>
                                      <p:cBhvr>
                                        <p:cTn id="18" dur="1" fill="hold">
                                          <p:stCondLst>
                                            <p:cond delay="0"/>
                                          </p:stCondLst>
                                        </p:cTn>
                                        <p:tgtEl>
                                          <p:spTgt spid="474135">
                                            <p:txEl>
                                              <p:pRg st="4" end="4"/>
                                            </p:txEl>
                                          </p:spTgt>
                                        </p:tgtEl>
                                        <p:attrNameLst>
                                          <p:attrName>style.visibility</p:attrName>
                                        </p:attrNameLst>
                                      </p:cBhvr>
                                      <p:to>
                                        <p:strVal val="visible"/>
                                      </p:to>
                                    </p:set>
                                    <p:animEffect transition="in" filter="blinds(horizontal)">
                                      <p:cBhvr>
                                        <p:cTn id="19" dur="500"/>
                                        <p:tgtEl>
                                          <p:spTgt spid="474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35" grpId="0" uiExpand="1" build="p">
        <p:tmplLst>
          <p:tmpl lvl="1">
            <p:tnLst>
              <p:par>
                <p:cTn presetID="3" presetClass="entr" presetSubtype="10" fill="hold" nodeType="clickEffect">
                  <p:stCondLst>
                    <p:cond delay="0"/>
                  </p:stCondLst>
                  <p:childTnLst>
                    <p:set>
                      <p:cBhvr>
                        <p:cTn dur="1" fill="hold">
                          <p:stCondLst>
                            <p:cond delay="0"/>
                          </p:stCondLst>
                        </p:cTn>
                        <p:tgtEl>
                          <p:spTgt spid="474135"/>
                        </p:tgtEl>
                        <p:attrNameLst>
                          <p:attrName>style.visibility</p:attrName>
                        </p:attrNameLst>
                      </p:cBhvr>
                      <p:to>
                        <p:strVal val="visible"/>
                      </p:to>
                    </p:set>
                    <p:animEffect transition="in" filter="blinds(horizontal)">
                      <p:cBhvr>
                        <p:cTn dur="500"/>
                        <p:tgtEl>
                          <p:spTgt spid="474135"/>
                        </p:tgtEl>
                      </p:cBhvr>
                    </p:animEffect>
                  </p:childTnLst>
                </p:cTn>
              </p:par>
            </p:tnLst>
          </p:tmpl>
          <p:tmpl lvl="2">
            <p:tnLst>
              <p:par>
                <p:cTn presetID="3" presetClass="entr" presetSubtype="10" fill="hold" nodeType="withEffect">
                  <p:stCondLst>
                    <p:cond delay="1500"/>
                  </p:stCondLst>
                  <p:childTnLst>
                    <p:set>
                      <p:cBhvr>
                        <p:cTn dur="1" fill="hold">
                          <p:stCondLst>
                            <p:cond delay="0"/>
                          </p:stCondLst>
                        </p:cTn>
                        <p:tgtEl>
                          <p:spTgt spid="474135"/>
                        </p:tgtEl>
                        <p:attrNameLst>
                          <p:attrName>style.visibility</p:attrName>
                        </p:attrNameLst>
                      </p:cBhvr>
                      <p:to>
                        <p:strVal val="visible"/>
                      </p:to>
                    </p:set>
                    <p:animEffect transition="in" filter="blinds(horizontal)">
                      <p:cBhvr>
                        <p:cTn dur="500"/>
                        <p:tgtEl>
                          <p:spTgt spid="474135"/>
                        </p:tgtEl>
                      </p:cBhvr>
                    </p:animEffect>
                  </p:childTnLst>
                </p:cTn>
              </p:par>
            </p:tnLst>
          </p:tmpl>
          <p:tmpl lvl="3">
            <p:tnLst>
              <p:par>
                <p:cTn presetID="3" presetClass="entr" presetSubtype="10" fill="hold" nodeType="withEffect">
                  <p:stCondLst>
                    <p:cond delay="3000"/>
                  </p:stCondLst>
                  <p:childTnLst>
                    <p:set>
                      <p:cBhvr>
                        <p:cTn dur="1" fill="hold">
                          <p:stCondLst>
                            <p:cond delay="0"/>
                          </p:stCondLst>
                        </p:cTn>
                        <p:tgtEl>
                          <p:spTgt spid="474135"/>
                        </p:tgtEl>
                        <p:attrNameLst>
                          <p:attrName>style.visibility</p:attrName>
                        </p:attrNameLst>
                      </p:cBhvr>
                      <p:to>
                        <p:strVal val="visible"/>
                      </p:to>
                    </p:set>
                    <p:animEffect transition="in" filter="blinds(horizontal)">
                      <p:cBhvr>
                        <p:cTn dur="500"/>
                        <p:tgtEl>
                          <p:spTgt spid="474135"/>
                        </p:tgtEl>
                      </p:cBhvr>
                    </p:animEffect>
                  </p:childTnLst>
                </p:cTn>
              </p:par>
            </p:tnLst>
          </p:tmpl>
          <p:tmpl lvl="4">
            <p:tnLst>
              <p:par>
                <p:cTn presetID="3" presetClass="entr" presetSubtype="10" fill="hold" nodeType="withEffect">
                  <p:stCondLst>
                    <p:cond delay="4500"/>
                  </p:stCondLst>
                  <p:childTnLst>
                    <p:set>
                      <p:cBhvr>
                        <p:cTn dur="1" fill="hold">
                          <p:stCondLst>
                            <p:cond delay="0"/>
                          </p:stCondLst>
                        </p:cTn>
                        <p:tgtEl>
                          <p:spTgt spid="474135"/>
                        </p:tgtEl>
                        <p:attrNameLst>
                          <p:attrName>style.visibility</p:attrName>
                        </p:attrNameLst>
                      </p:cBhvr>
                      <p:to>
                        <p:strVal val="visible"/>
                      </p:to>
                    </p:set>
                    <p:animEffect transition="in" filter="blinds(horizontal)">
                      <p:cBhvr>
                        <p:cTn dur="500"/>
                        <p:tgtEl>
                          <p:spTgt spid="474135"/>
                        </p:tgtEl>
                      </p:cBhvr>
                    </p:animEffect>
                  </p:childTnLst>
                </p:cTn>
              </p:par>
            </p:tnLst>
          </p:tmpl>
          <p:tmpl lvl="5">
            <p:tnLst>
              <p:par>
                <p:cTn presetID="3" presetClass="entr" presetSubtype="10" fill="hold" nodeType="withEffect">
                  <p:stCondLst>
                    <p:cond delay="6000"/>
                  </p:stCondLst>
                  <p:childTnLst>
                    <p:set>
                      <p:cBhvr>
                        <p:cTn dur="1" fill="hold">
                          <p:stCondLst>
                            <p:cond delay="0"/>
                          </p:stCondLst>
                        </p:cTn>
                        <p:tgtEl>
                          <p:spTgt spid="474135"/>
                        </p:tgtEl>
                        <p:attrNameLst>
                          <p:attrName>style.visibility</p:attrName>
                        </p:attrNameLst>
                      </p:cBhvr>
                      <p:to>
                        <p:strVal val="visible"/>
                      </p:to>
                    </p:set>
                    <p:animEffect transition="in" filter="blinds(horizontal)">
                      <p:cBhvr>
                        <p:cTn dur="500"/>
                        <p:tgtEl>
                          <p:spTgt spid="474135"/>
                        </p:tgtEl>
                      </p:cBhvr>
                    </p:animEffect>
                  </p:childTnLst>
                </p:cTn>
              </p:par>
            </p:tnLst>
          </p:tmpl>
        </p:tmplLst>
      </p:b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gdumm@fs.fed.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jgarchuleta@fs.fed.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EE711385-A47C-E03B-160E-595050C6ECE6}"/>
              </a:ext>
            </a:extLst>
          </p:cNvPr>
          <p:cNvSpPr>
            <a:spLocks noGrp="1" noChangeArrowheads="1"/>
          </p:cNvSpPr>
          <p:nvPr>
            <p:ph type="title"/>
          </p:nvPr>
        </p:nvSpPr>
        <p:spPr>
          <a:xfrm>
            <a:off x="441325" y="504825"/>
            <a:ext cx="8181975" cy="5710238"/>
          </a:xfrm>
        </p:spPr>
        <p:txBody>
          <a:bodyPr/>
          <a:lstStyle/>
          <a:p>
            <a:r>
              <a:rPr lang="en-US" altLang="en-US" sz="4000"/>
              <a:t>Briefing on Biooil/Biochar Study and DEMOs </a:t>
            </a:r>
            <a:br>
              <a:rPr lang="en-US" altLang="en-US" sz="4000"/>
            </a:br>
            <a:br>
              <a:rPr lang="en-US" altLang="en-US" sz="4000"/>
            </a:br>
            <a:r>
              <a:rPr lang="en-US" altLang="en-US" sz="4000"/>
              <a:t>05/28/2009</a:t>
            </a:r>
            <a:br>
              <a:rPr lang="en-US" altLang="en-US" sz="4000"/>
            </a:br>
            <a:br>
              <a:rPr lang="en-US" altLang="en-US" sz="4000"/>
            </a:br>
            <a:r>
              <a:rPr lang="en-US" altLang="en-US" sz="4000"/>
              <a:t>Gabe Dumm &amp; Jim Archuleta</a:t>
            </a:r>
            <a:br>
              <a:rPr lang="en-US" altLang="en-US" sz="4000"/>
            </a:br>
            <a:r>
              <a:rPr lang="en-US" altLang="en-US" sz="4000"/>
              <a:t>Umpquya National Forest</a:t>
            </a:r>
          </a:p>
        </p:txBody>
      </p:sp>
    </p:spTree>
  </p:cSld>
  <p:clrMapOvr>
    <a:masterClrMapping/>
  </p:clrMapOvr>
  <p:transition advTm="5000">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BE293ADB-842D-E27B-FE77-230034BF5148}"/>
              </a:ext>
            </a:extLst>
          </p:cNvPr>
          <p:cNvSpPr>
            <a:spLocks noGrp="1" noChangeArrowheads="1"/>
          </p:cNvSpPr>
          <p:nvPr>
            <p:ph type="title"/>
          </p:nvPr>
        </p:nvSpPr>
        <p:spPr>
          <a:xfrm>
            <a:off x="696913" y="609600"/>
            <a:ext cx="7218362" cy="1143000"/>
          </a:xfrm>
        </p:spPr>
        <p:txBody>
          <a:bodyPr/>
          <a:lstStyle/>
          <a:p>
            <a:r>
              <a:rPr lang="en-US" altLang="en-US" sz="4000" b="1">
                <a:solidFill>
                  <a:schemeClr val="tx1"/>
                </a:solidFill>
              </a:rPr>
              <a:t>Pyrolysis Feedstock Requirements</a:t>
            </a:r>
          </a:p>
        </p:txBody>
      </p:sp>
      <p:sp>
        <p:nvSpPr>
          <p:cNvPr id="319494" name="Text Box 6">
            <a:extLst>
              <a:ext uri="{FF2B5EF4-FFF2-40B4-BE49-F238E27FC236}">
                <a16:creationId xmlns:a16="http://schemas.microsoft.com/office/drawing/2014/main" id="{0CC170E9-3165-B530-02BA-4843DD419D89}"/>
              </a:ext>
            </a:extLst>
          </p:cNvPr>
          <p:cNvSpPr txBox="1">
            <a:spLocks noChangeArrowheads="1"/>
          </p:cNvSpPr>
          <p:nvPr/>
        </p:nvSpPr>
        <p:spPr bwMode="auto">
          <a:xfrm>
            <a:off x="454025" y="2239963"/>
            <a:ext cx="8277225"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Arial" panose="020B0604020202020204" pitchFamily="34" charset="0"/>
              </a:defRPr>
            </a:lvl1pPr>
            <a:lvl2pPr marL="742950" indent="-285750">
              <a:spcBef>
                <a:spcPct val="0"/>
              </a:spcBef>
              <a:defRPr sz="2400">
                <a:solidFill>
                  <a:schemeClr val="tx1"/>
                </a:solidFill>
                <a:latin typeface="Arial" panose="020B0604020202020204" pitchFamily="34" charset="0"/>
              </a:defRPr>
            </a:lvl2pPr>
            <a:lvl3pPr marL="1143000" indent="-228600">
              <a:spcBef>
                <a:spcPct val="0"/>
              </a:spcBef>
              <a:defRPr sz="2400">
                <a:solidFill>
                  <a:schemeClr val="tx1"/>
                </a:solidFill>
                <a:latin typeface="Arial" panose="020B0604020202020204" pitchFamily="34" charset="0"/>
              </a:defRPr>
            </a:lvl3pPr>
            <a:lvl4pPr marL="1600200" indent="-228600">
              <a:spcBef>
                <a:spcPct val="0"/>
              </a:spcBef>
              <a:defRPr sz="2400">
                <a:solidFill>
                  <a:schemeClr val="tx1"/>
                </a:solidFill>
                <a:latin typeface="Arial" panose="020B0604020202020204" pitchFamily="34" charset="0"/>
              </a:defRPr>
            </a:lvl4pPr>
            <a:lvl5pPr marL="2057400" indent="-228600">
              <a:spcBef>
                <a:spcPct val="0"/>
              </a:spcBef>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a:spcBef>
                <a:spcPct val="20000"/>
              </a:spcBef>
            </a:pPr>
            <a:r>
              <a:rPr lang="en-US" altLang="en-US" sz="3200"/>
              <a:t>Moisture Content ~10 Moisture</a:t>
            </a:r>
          </a:p>
          <a:p>
            <a:pPr lvl="1">
              <a:spcBef>
                <a:spcPct val="20000"/>
              </a:spcBef>
              <a:buFontTx/>
              <a:buChar char="–"/>
            </a:pPr>
            <a:r>
              <a:rPr lang="en-US" altLang="en-US" sz="2800"/>
              <a:t>Assumed Achievement – via Field Drying</a:t>
            </a:r>
          </a:p>
          <a:p>
            <a:pPr lvl="2">
              <a:spcBef>
                <a:spcPct val="20000"/>
              </a:spcBef>
            </a:pPr>
            <a:r>
              <a:rPr lang="en-US" altLang="en-US"/>
              <a:t>Currently practiced for Burning Slash Piles</a:t>
            </a:r>
          </a:p>
          <a:p>
            <a:pPr lvl="2">
              <a:spcBef>
                <a:spcPct val="20000"/>
              </a:spcBef>
            </a:pPr>
            <a:r>
              <a:rPr lang="en-US" altLang="en-US"/>
              <a:t> 6 months to 1 year</a:t>
            </a:r>
          </a:p>
          <a:p>
            <a:pPr lvl="2">
              <a:spcBef>
                <a:spcPct val="20000"/>
              </a:spcBef>
            </a:pPr>
            <a:r>
              <a:rPr lang="en-US" altLang="en-US"/>
              <a:t>Demo will employ Dryer to ensure moisture content</a:t>
            </a:r>
          </a:p>
          <a:p>
            <a:pPr>
              <a:spcBef>
                <a:spcPct val="20000"/>
              </a:spcBef>
            </a:pPr>
            <a:r>
              <a:rPr lang="en-US" altLang="en-US" sz="3200"/>
              <a:t>Size</a:t>
            </a:r>
          </a:p>
          <a:p>
            <a:pPr lvl="1">
              <a:spcBef>
                <a:spcPct val="20000"/>
              </a:spcBef>
              <a:buFontTx/>
              <a:buChar char="–"/>
            </a:pPr>
            <a:r>
              <a:rPr lang="en-US" altLang="en-US" sz="2800"/>
              <a:t>Must be ground to 1/16th to 1/8th on one face after moisture requirement is met</a:t>
            </a:r>
          </a:p>
        </p:txBody>
      </p:sp>
    </p:spTree>
  </p:cSld>
  <p:clrMapOvr>
    <a:masterClrMapping/>
  </p:clrMapOvr>
  <p:transition advTm="15000">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F650EDBB-4AD8-2B00-A186-041BE63E853E}"/>
              </a:ext>
            </a:extLst>
          </p:cNvPr>
          <p:cNvSpPr>
            <a:spLocks noGrp="1" noChangeArrowheads="1"/>
          </p:cNvSpPr>
          <p:nvPr>
            <p:ph type="title"/>
          </p:nvPr>
        </p:nvSpPr>
        <p:spPr>
          <a:xfrm>
            <a:off x="809625" y="623888"/>
            <a:ext cx="7445375" cy="1143000"/>
          </a:xfrm>
        </p:spPr>
        <p:txBody>
          <a:bodyPr/>
          <a:lstStyle/>
          <a:p>
            <a:r>
              <a:rPr lang="en-US" altLang="en-US" sz="4800" b="1">
                <a:solidFill>
                  <a:schemeClr val="tx1"/>
                </a:solidFill>
              </a:rPr>
              <a:t>Characteristics of Fast Pyrolysis</a:t>
            </a:r>
          </a:p>
        </p:txBody>
      </p:sp>
      <p:sp>
        <p:nvSpPr>
          <p:cNvPr id="327683" name="Rectangle 3">
            <a:extLst>
              <a:ext uri="{FF2B5EF4-FFF2-40B4-BE49-F238E27FC236}">
                <a16:creationId xmlns:a16="http://schemas.microsoft.com/office/drawing/2014/main" id="{FFB034DF-DABF-98ED-7F76-7BD63BB71F9B}"/>
              </a:ext>
            </a:extLst>
          </p:cNvPr>
          <p:cNvSpPr>
            <a:spLocks noGrp="1" noChangeArrowheads="1"/>
          </p:cNvSpPr>
          <p:nvPr>
            <p:ph type="body" idx="1"/>
          </p:nvPr>
        </p:nvSpPr>
        <p:spPr>
          <a:xfrm>
            <a:off x="685800" y="2281238"/>
            <a:ext cx="7772400" cy="3255962"/>
          </a:xfrm>
        </p:spPr>
        <p:txBody>
          <a:bodyPr/>
          <a:lstStyle/>
          <a:p>
            <a:pPr>
              <a:lnSpc>
                <a:spcPct val="90000"/>
              </a:lnSpc>
            </a:pPr>
            <a:r>
              <a:rPr lang="en-US" altLang="en-US"/>
              <a:t>Rapid heating of the biomass</a:t>
            </a:r>
          </a:p>
          <a:p>
            <a:pPr lvl="1">
              <a:lnSpc>
                <a:spcPct val="90000"/>
              </a:lnSpc>
            </a:pPr>
            <a:r>
              <a:rPr lang="en-US" altLang="en-US"/>
              <a:t>1000</a:t>
            </a:r>
            <a:r>
              <a:rPr lang="en-US" altLang="en-US" baseline="30000"/>
              <a:t>o</a:t>
            </a:r>
            <a:r>
              <a:rPr lang="en-US" altLang="en-US"/>
              <a:t> F per second </a:t>
            </a:r>
          </a:p>
          <a:p>
            <a:pPr lvl="1">
              <a:lnSpc>
                <a:spcPct val="90000"/>
              </a:lnSpc>
            </a:pPr>
            <a:r>
              <a:rPr lang="en-US" altLang="en-US"/>
              <a:t>Absence of Oxygen in a Closed System</a:t>
            </a:r>
          </a:p>
          <a:p>
            <a:pPr>
              <a:lnSpc>
                <a:spcPct val="90000"/>
              </a:lnSpc>
            </a:pPr>
            <a:r>
              <a:rPr lang="en-US" altLang="en-US"/>
              <a:t>Rapid condensation of the vapors into BioOil</a:t>
            </a:r>
          </a:p>
          <a:p>
            <a:pPr>
              <a:lnSpc>
                <a:spcPct val="90000"/>
              </a:lnSpc>
            </a:pPr>
            <a:r>
              <a:rPr lang="en-US" altLang="en-US"/>
              <a:t>Solid product of BioChar</a:t>
            </a:r>
          </a:p>
        </p:txBody>
      </p:sp>
    </p:spTree>
  </p:cSld>
  <p:clrMapOvr>
    <a:masterClrMapping/>
  </p:clrMapOvr>
  <p:transition advTm="15000">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59818781-79D9-734D-27BB-40E4E7F931CC}"/>
              </a:ext>
            </a:extLst>
          </p:cNvPr>
          <p:cNvSpPr>
            <a:spLocks noGrp="1" noChangeArrowheads="1"/>
          </p:cNvSpPr>
          <p:nvPr>
            <p:ph type="title"/>
          </p:nvPr>
        </p:nvSpPr>
        <p:spPr/>
        <p:txBody>
          <a:bodyPr/>
          <a:lstStyle/>
          <a:p>
            <a:r>
              <a:rPr lang="en-US" altLang="en-US"/>
              <a:t>BioOil Product Usage</a:t>
            </a:r>
          </a:p>
        </p:txBody>
      </p:sp>
      <p:sp>
        <p:nvSpPr>
          <p:cNvPr id="406531" name="Rectangle 3">
            <a:extLst>
              <a:ext uri="{FF2B5EF4-FFF2-40B4-BE49-F238E27FC236}">
                <a16:creationId xmlns:a16="http://schemas.microsoft.com/office/drawing/2014/main" id="{D25A980B-357D-E4ED-2B77-040FAB5FDDA4}"/>
              </a:ext>
            </a:extLst>
          </p:cNvPr>
          <p:cNvSpPr>
            <a:spLocks noGrp="1" noChangeArrowheads="1"/>
          </p:cNvSpPr>
          <p:nvPr>
            <p:ph type="body" idx="1"/>
          </p:nvPr>
        </p:nvSpPr>
        <p:spPr/>
        <p:txBody>
          <a:bodyPr/>
          <a:lstStyle/>
          <a:p>
            <a:r>
              <a:rPr lang="en-US" altLang="en-US"/>
              <a:t>BioOil Product is comparable with Bunker Fuel</a:t>
            </a:r>
          </a:p>
          <a:p>
            <a:pPr lvl="1"/>
            <a:r>
              <a:rPr lang="en-US" altLang="en-US"/>
              <a:t>1 Ton of Slash = 120 Gallons of BioOil </a:t>
            </a:r>
          </a:p>
          <a:p>
            <a:r>
              <a:rPr lang="en-US" altLang="en-US"/>
              <a:t>BioOil - refinement possible to #2 Diesel</a:t>
            </a:r>
          </a:p>
          <a:p>
            <a:pPr lvl="1"/>
            <a:r>
              <a:rPr lang="en-US" altLang="en-US"/>
              <a:t>Fischer-Tropsch Process or Blending</a:t>
            </a:r>
          </a:p>
          <a:p>
            <a:pPr>
              <a:buFont typeface="Arial" panose="020B0604020202020204" pitchFamily="34" charset="0"/>
              <a:buChar char="*"/>
            </a:pPr>
            <a:r>
              <a:rPr lang="en-US" altLang="en-US"/>
              <a:t>Biooil is heavier than water</a:t>
            </a:r>
          </a:p>
          <a:p>
            <a:pPr lvl="1"/>
            <a:r>
              <a:rPr lang="en-US" altLang="en-US"/>
              <a:t>Spill clean up may be an issue in water</a:t>
            </a:r>
          </a:p>
        </p:txBody>
      </p:sp>
    </p:spTree>
  </p:cSld>
  <p:clrMapOvr>
    <a:masterClrMapping/>
  </p:clrMapOvr>
  <p:transition advTm="15000">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A1B7AD33-7AA5-F7CE-A1D7-335F5F17A99C}"/>
              </a:ext>
            </a:extLst>
          </p:cNvPr>
          <p:cNvSpPr>
            <a:spLocks noGrp="1" noChangeArrowheads="1"/>
          </p:cNvSpPr>
          <p:nvPr>
            <p:ph type="title"/>
          </p:nvPr>
        </p:nvSpPr>
        <p:spPr/>
        <p:txBody>
          <a:bodyPr/>
          <a:lstStyle/>
          <a:p>
            <a:r>
              <a:rPr lang="en-US" altLang="en-US"/>
              <a:t>BioChar Product Usage</a:t>
            </a:r>
          </a:p>
        </p:txBody>
      </p:sp>
      <p:sp>
        <p:nvSpPr>
          <p:cNvPr id="397315" name="Rectangle 3">
            <a:extLst>
              <a:ext uri="{FF2B5EF4-FFF2-40B4-BE49-F238E27FC236}">
                <a16:creationId xmlns:a16="http://schemas.microsoft.com/office/drawing/2014/main" id="{FC783692-9A55-10EA-C001-D2724AEAB097}"/>
              </a:ext>
            </a:extLst>
          </p:cNvPr>
          <p:cNvSpPr>
            <a:spLocks noGrp="1" noChangeArrowheads="1"/>
          </p:cNvSpPr>
          <p:nvPr>
            <p:ph type="body" idx="1"/>
          </p:nvPr>
        </p:nvSpPr>
        <p:spPr/>
        <p:txBody>
          <a:bodyPr/>
          <a:lstStyle/>
          <a:p>
            <a:pPr>
              <a:lnSpc>
                <a:spcPct val="90000"/>
              </a:lnSpc>
            </a:pPr>
            <a:r>
              <a:rPr lang="en-US" altLang="en-US" sz="2800"/>
              <a:t>Both a viable Soil Amendment and Avenue of Carbon Sequestration</a:t>
            </a:r>
          </a:p>
          <a:p>
            <a:pPr lvl="1">
              <a:lnSpc>
                <a:spcPct val="90000"/>
              </a:lnSpc>
            </a:pPr>
            <a:r>
              <a:rPr lang="en-US" altLang="en-US" sz="2400"/>
              <a:t>1 Ton of Slash = ¼ Ton of BioChar</a:t>
            </a:r>
          </a:p>
          <a:p>
            <a:pPr lvl="2">
              <a:lnSpc>
                <a:spcPct val="90000"/>
              </a:lnSpc>
              <a:buFontTx/>
              <a:buChar char="–"/>
            </a:pPr>
            <a:r>
              <a:rPr lang="en-US" altLang="en-US"/>
              <a:t>Literature indicates promotion of soil productivity</a:t>
            </a:r>
          </a:p>
          <a:p>
            <a:pPr lvl="2">
              <a:lnSpc>
                <a:spcPct val="90000"/>
              </a:lnSpc>
              <a:buClr>
                <a:schemeClr val="tx1"/>
              </a:buClr>
              <a:buFont typeface="Arial" panose="020B0604020202020204" pitchFamily="34" charset="0"/>
              <a:buChar char="*"/>
            </a:pPr>
            <a:r>
              <a:rPr lang="en-US" altLang="en-US"/>
              <a:t>Soil productivity may not be increased on all soil types </a:t>
            </a:r>
          </a:p>
          <a:p>
            <a:pPr lvl="1">
              <a:lnSpc>
                <a:spcPct val="90000"/>
              </a:lnSpc>
            </a:pPr>
            <a:r>
              <a:rPr lang="en-US" altLang="en-US" sz="2400"/>
              <a:t>Product may be comparable to Horticultural Charcoal</a:t>
            </a:r>
          </a:p>
          <a:p>
            <a:pPr lvl="2">
              <a:lnSpc>
                <a:spcPct val="90000"/>
              </a:lnSpc>
            </a:pPr>
            <a:r>
              <a:rPr lang="en-US" altLang="en-US" sz="2000"/>
              <a:t>Assumption of many</a:t>
            </a:r>
          </a:p>
          <a:p>
            <a:pPr lvl="1">
              <a:lnSpc>
                <a:spcPct val="90000"/>
              </a:lnSpc>
            </a:pPr>
            <a:r>
              <a:rPr lang="en-US" altLang="en-US" sz="2400"/>
              <a:t>Charcoal in the soil is a stable form of carbon</a:t>
            </a:r>
          </a:p>
          <a:p>
            <a:pPr lvl="2">
              <a:lnSpc>
                <a:spcPct val="90000"/>
              </a:lnSpc>
              <a:buFontTx/>
              <a:buChar char="–"/>
            </a:pPr>
            <a:r>
              <a:rPr lang="en-US" altLang="en-US"/>
              <a:t>Carbon sequestration in the soil is less susceptible to wildfire loss (Cornell Univ)</a:t>
            </a:r>
          </a:p>
        </p:txBody>
      </p:sp>
    </p:spTree>
  </p:cSld>
  <p:clrMapOvr>
    <a:masterClrMapping/>
  </p:clrMapOvr>
  <p:transition advTm="15000">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5944D52D-B4F0-A90A-1CF1-9CB1ACBD427F}"/>
              </a:ext>
            </a:extLst>
          </p:cNvPr>
          <p:cNvSpPr>
            <a:spLocks noGrp="1" noChangeArrowheads="1"/>
          </p:cNvSpPr>
          <p:nvPr>
            <p:ph type="title"/>
          </p:nvPr>
        </p:nvSpPr>
        <p:spPr/>
        <p:txBody>
          <a:bodyPr/>
          <a:lstStyle/>
          <a:p>
            <a:r>
              <a:rPr lang="en-US" altLang="en-US"/>
              <a:t>Schedule of Study's Actions</a:t>
            </a:r>
          </a:p>
        </p:txBody>
      </p:sp>
      <p:sp>
        <p:nvSpPr>
          <p:cNvPr id="407555" name="Rectangle 3">
            <a:extLst>
              <a:ext uri="{FF2B5EF4-FFF2-40B4-BE49-F238E27FC236}">
                <a16:creationId xmlns:a16="http://schemas.microsoft.com/office/drawing/2014/main" id="{5A0B9932-4C22-A913-A993-9127B48C2730}"/>
              </a:ext>
            </a:extLst>
          </p:cNvPr>
          <p:cNvSpPr>
            <a:spLocks noGrp="1" noChangeArrowheads="1"/>
          </p:cNvSpPr>
          <p:nvPr>
            <p:ph type="body" idx="1"/>
          </p:nvPr>
        </p:nvSpPr>
        <p:spPr>
          <a:xfrm>
            <a:off x="457200" y="1600200"/>
            <a:ext cx="8229600" cy="4852988"/>
          </a:xfrm>
        </p:spPr>
        <p:txBody>
          <a:bodyPr/>
          <a:lstStyle/>
          <a:p>
            <a:r>
              <a:rPr lang="en-US" altLang="en-US" sz="1800"/>
              <a:t>Completed Activities</a:t>
            </a:r>
          </a:p>
          <a:p>
            <a:pPr lvl="1"/>
            <a:r>
              <a:rPr lang="en-US" altLang="en-US" sz="1600"/>
              <a:t>Planning &amp; Economic data collection</a:t>
            </a:r>
          </a:p>
          <a:p>
            <a:pPr lvl="1"/>
            <a:r>
              <a:rPr lang="en-US" altLang="en-US" sz="1600"/>
              <a:t>Plan Field Studies</a:t>
            </a:r>
          </a:p>
          <a:p>
            <a:r>
              <a:rPr lang="en-US" altLang="en-US" sz="1800"/>
              <a:t>Pending Activities for 2009</a:t>
            </a:r>
          </a:p>
          <a:p>
            <a:pPr lvl="1"/>
            <a:r>
              <a:rPr lang="en-US" altLang="en-US" sz="1600"/>
              <a:t>Spring/Summer </a:t>
            </a:r>
          </a:p>
          <a:p>
            <a:pPr lvl="2">
              <a:buFontTx/>
              <a:buChar char="–"/>
            </a:pPr>
            <a:r>
              <a:rPr lang="en-US" altLang="en-US" sz="1600"/>
              <a:t>Biochar Delivered</a:t>
            </a:r>
          </a:p>
          <a:p>
            <a:pPr lvl="2">
              <a:buFontTx/>
              <a:buChar char="–"/>
            </a:pPr>
            <a:r>
              <a:rPr lang="en-US" altLang="en-US" sz="1600"/>
              <a:t>Installed Field Study, with initial measurements taken</a:t>
            </a:r>
          </a:p>
          <a:p>
            <a:pPr lvl="2">
              <a:buFontTx/>
              <a:buChar char="–"/>
            </a:pPr>
            <a:r>
              <a:rPr lang="en-US" altLang="en-US" sz="1600"/>
              <a:t>Economic analysis continues</a:t>
            </a:r>
          </a:p>
          <a:p>
            <a:pPr lvl="1"/>
            <a:r>
              <a:rPr lang="en-US" altLang="en-US" sz="1600"/>
              <a:t>Aug 18</a:t>
            </a:r>
            <a:r>
              <a:rPr lang="en-US" altLang="en-US" sz="1600" baseline="30000"/>
              <a:t>th</a:t>
            </a:r>
            <a:r>
              <a:rPr lang="en-US" altLang="en-US" sz="1600"/>
              <a:t> 19</a:t>
            </a:r>
            <a:r>
              <a:rPr lang="en-US" altLang="en-US" sz="1600" baseline="30000"/>
              <a:t>th</a:t>
            </a:r>
            <a:r>
              <a:rPr lang="en-US" altLang="en-US" sz="1600"/>
              <a:t> 22</a:t>
            </a:r>
            <a:r>
              <a:rPr lang="en-US" altLang="en-US" sz="1600" baseline="30000"/>
              <a:t>nd</a:t>
            </a:r>
            <a:r>
              <a:rPr lang="en-US" altLang="en-US" sz="1600"/>
              <a:t> and 26th – Portable Pyrolysis demonstrations</a:t>
            </a:r>
          </a:p>
          <a:p>
            <a:pPr lvl="2">
              <a:buFontTx/>
              <a:buChar char="–"/>
            </a:pPr>
            <a:r>
              <a:rPr lang="en-US" altLang="en-US" sz="1600"/>
              <a:t>Outreach info on pyrolysis unit design and economics, annual accomplishment report </a:t>
            </a:r>
          </a:p>
          <a:p>
            <a:pPr lvl="2">
              <a:buFontTx/>
              <a:buChar char="–"/>
            </a:pPr>
            <a:r>
              <a:rPr lang="en-US" altLang="en-US" sz="1600"/>
              <a:t>Post-treatment Measurements</a:t>
            </a:r>
          </a:p>
          <a:p>
            <a:pPr lvl="2">
              <a:buFontTx/>
              <a:buChar char="–"/>
            </a:pPr>
            <a:r>
              <a:rPr lang="en-US" altLang="en-US" sz="1600"/>
              <a:t>Begin to prepare report, assure study design is archived for future research</a:t>
            </a:r>
          </a:p>
          <a:p>
            <a:r>
              <a:rPr lang="en-US" altLang="en-US" sz="1800"/>
              <a:t>Pending Activity for 2010</a:t>
            </a:r>
          </a:p>
          <a:p>
            <a:pPr lvl="2">
              <a:buFontTx/>
              <a:buChar char="–"/>
            </a:pPr>
            <a:r>
              <a:rPr lang="en-US" altLang="en-US" sz="1600"/>
              <a:t>Final report</a:t>
            </a:r>
          </a:p>
        </p:txBody>
      </p:sp>
    </p:spTree>
  </p:cSld>
  <p:clrMapOvr>
    <a:masterClrMapping/>
  </p:clrMapOvr>
  <p:transition advTm="15000">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F8ADDF9B-DA30-29C4-1B63-5D0E6531731E}"/>
              </a:ext>
            </a:extLst>
          </p:cNvPr>
          <p:cNvSpPr>
            <a:spLocks noGrp="1" noChangeArrowheads="1"/>
          </p:cNvSpPr>
          <p:nvPr>
            <p:ph type="title"/>
          </p:nvPr>
        </p:nvSpPr>
        <p:spPr/>
        <p:txBody>
          <a:bodyPr/>
          <a:lstStyle/>
          <a:p>
            <a:r>
              <a:rPr lang="en-US" altLang="en-US"/>
              <a:t>Site Locations</a:t>
            </a:r>
          </a:p>
        </p:txBody>
      </p:sp>
      <p:pic>
        <p:nvPicPr>
          <p:cNvPr id="461829" name="Picture 5">
            <a:extLst>
              <a:ext uri="{FF2B5EF4-FFF2-40B4-BE49-F238E27FC236}">
                <a16:creationId xmlns:a16="http://schemas.microsoft.com/office/drawing/2014/main" id="{AC48582E-0E43-15B0-2781-1D52EC81C5E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08075" y="1273175"/>
            <a:ext cx="7021513" cy="542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000">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a:extLst>
              <a:ext uri="{FF2B5EF4-FFF2-40B4-BE49-F238E27FC236}">
                <a16:creationId xmlns:a16="http://schemas.microsoft.com/office/drawing/2014/main" id="{0CC96E38-CC32-5C1A-6F2E-F8D05F8315C0}"/>
              </a:ext>
            </a:extLst>
          </p:cNvPr>
          <p:cNvSpPr>
            <a:spLocks noGrp="1" noChangeArrowheads="1"/>
          </p:cNvSpPr>
          <p:nvPr>
            <p:ph type="title"/>
          </p:nvPr>
        </p:nvSpPr>
        <p:spPr/>
        <p:txBody>
          <a:bodyPr/>
          <a:lstStyle/>
          <a:p>
            <a:r>
              <a:rPr lang="en-US" altLang="en-US" sz="4000"/>
              <a:t>Implications of Fast Pyrolysis to Land Management</a:t>
            </a:r>
          </a:p>
        </p:txBody>
      </p:sp>
      <p:sp>
        <p:nvSpPr>
          <p:cNvPr id="395272" name="Rectangle 8">
            <a:extLst>
              <a:ext uri="{FF2B5EF4-FFF2-40B4-BE49-F238E27FC236}">
                <a16:creationId xmlns:a16="http://schemas.microsoft.com/office/drawing/2014/main" id="{BFF4A0BA-EFF3-3CB5-A128-424DEE0BDE90}"/>
              </a:ext>
            </a:extLst>
          </p:cNvPr>
          <p:cNvSpPr>
            <a:spLocks noGrp="1" noChangeArrowheads="1"/>
          </p:cNvSpPr>
          <p:nvPr>
            <p:ph type="body" sz="half" idx="1"/>
          </p:nvPr>
        </p:nvSpPr>
        <p:spPr>
          <a:xfrm>
            <a:off x="457200" y="1600200"/>
            <a:ext cx="4033838" cy="4495800"/>
          </a:xfrm>
        </p:spPr>
        <p:txBody>
          <a:bodyPr/>
          <a:lstStyle/>
          <a:p>
            <a:r>
              <a:rPr lang="en-US" altLang="en-US" sz="2000"/>
              <a:t>Landscape Scale Fuels projects are:</a:t>
            </a:r>
          </a:p>
          <a:p>
            <a:pPr lvl="1"/>
            <a:r>
              <a:rPr lang="en-US" altLang="en-US" sz="1800"/>
              <a:t>Costly </a:t>
            </a:r>
          </a:p>
          <a:p>
            <a:pPr lvl="1"/>
            <a:r>
              <a:rPr lang="en-US" altLang="en-US" sz="1800"/>
              <a:t>$1000/ac to Plan &amp; Implement</a:t>
            </a:r>
          </a:p>
          <a:p>
            <a:r>
              <a:rPr lang="en-US" altLang="en-US" sz="2000"/>
              <a:t>D-Bug Planning Effort</a:t>
            </a:r>
          </a:p>
          <a:p>
            <a:pPr lvl="1"/>
            <a:r>
              <a:rPr lang="en-US" altLang="en-US" sz="1800"/>
              <a:t>Un-merchantable acres </a:t>
            </a:r>
          </a:p>
          <a:p>
            <a:r>
              <a:rPr lang="en-US" altLang="en-US" sz="2000"/>
              <a:t>Copeland Creek Watershed Restoration</a:t>
            </a:r>
          </a:p>
          <a:p>
            <a:pPr lvl="1"/>
            <a:r>
              <a:rPr lang="en-US" altLang="en-US" sz="1800"/>
              <a:t>Defensible Fuel Profile Zone (DFPZ)</a:t>
            </a:r>
          </a:p>
          <a:p>
            <a:pPr lvl="1"/>
            <a:r>
              <a:rPr lang="en-US" altLang="en-US" sz="1800"/>
              <a:t>Pine &amp; Oak Health</a:t>
            </a:r>
          </a:p>
        </p:txBody>
      </p:sp>
      <p:pic>
        <p:nvPicPr>
          <p:cNvPr id="395274" name="Picture 10">
            <a:extLst>
              <a:ext uri="{FF2B5EF4-FFF2-40B4-BE49-F238E27FC236}">
                <a16:creationId xmlns:a16="http://schemas.microsoft.com/office/drawing/2014/main" id="{B0BDBE56-AF84-3045-2DE1-6D1E18BB1F1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27600" y="1543050"/>
            <a:ext cx="3408363" cy="4411663"/>
          </a:xfrm>
          <a:ln/>
        </p:spPr>
      </p:pic>
      <p:pic>
        <p:nvPicPr>
          <p:cNvPr id="395271" name="Picture 7">
            <a:extLst>
              <a:ext uri="{FF2B5EF4-FFF2-40B4-BE49-F238E27FC236}">
                <a16:creationId xmlns:a16="http://schemas.microsoft.com/office/drawing/2014/main" id="{F14AC397-6AFE-842E-8725-F2170399C6E7}"/>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92675" y="1530350"/>
            <a:ext cx="3486150" cy="4511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15000">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1B0A35A0-316E-7CA1-C8EA-05EBE04A89E1}"/>
              </a:ext>
            </a:extLst>
          </p:cNvPr>
          <p:cNvSpPr>
            <a:spLocks noGrp="1" noChangeArrowheads="1"/>
          </p:cNvSpPr>
          <p:nvPr>
            <p:ph type="title"/>
          </p:nvPr>
        </p:nvSpPr>
        <p:spPr/>
        <p:txBody>
          <a:bodyPr/>
          <a:lstStyle/>
          <a:p>
            <a:r>
              <a:rPr lang="en-US" altLang="en-US"/>
              <a:t>Implications for this Adaptation</a:t>
            </a:r>
          </a:p>
        </p:txBody>
      </p:sp>
      <p:sp>
        <p:nvSpPr>
          <p:cNvPr id="430083" name="Rectangle 3">
            <a:extLst>
              <a:ext uri="{FF2B5EF4-FFF2-40B4-BE49-F238E27FC236}">
                <a16:creationId xmlns:a16="http://schemas.microsoft.com/office/drawing/2014/main" id="{6DDA2F75-2AE4-8855-5EA9-F4BBB36CE572}"/>
              </a:ext>
            </a:extLst>
          </p:cNvPr>
          <p:cNvSpPr>
            <a:spLocks noGrp="1" noChangeArrowheads="1"/>
          </p:cNvSpPr>
          <p:nvPr>
            <p:ph type="body" idx="1"/>
          </p:nvPr>
        </p:nvSpPr>
        <p:spPr/>
        <p:txBody>
          <a:bodyPr/>
          <a:lstStyle/>
          <a:p>
            <a:pPr>
              <a:spcBef>
                <a:spcPct val="0"/>
              </a:spcBef>
            </a:pPr>
            <a:r>
              <a:rPr lang="en-US" altLang="en-US"/>
              <a:t>Forest Service may be able to enter a new revenue stream for:</a:t>
            </a:r>
          </a:p>
          <a:p>
            <a:pPr lvl="1"/>
            <a:r>
              <a:rPr lang="en-US" altLang="en-US"/>
              <a:t>Funds to U.S. Treasury</a:t>
            </a:r>
          </a:p>
          <a:p>
            <a:pPr lvl="2"/>
            <a:r>
              <a:rPr lang="en-US" altLang="en-US"/>
              <a:t>Off-set Wildfire costs or other Nat. Emergancy</a:t>
            </a:r>
          </a:p>
          <a:p>
            <a:pPr lvl="1"/>
            <a:r>
              <a:rPr lang="en-US" altLang="en-US"/>
              <a:t>Receipts to Counties </a:t>
            </a:r>
          </a:p>
          <a:p>
            <a:pPr lvl="2"/>
            <a:r>
              <a:rPr lang="en-US" altLang="en-US"/>
              <a:t>Off-set of Title II Payments to Counties</a:t>
            </a:r>
          </a:p>
          <a:p>
            <a:pPr lvl="1"/>
            <a:r>
              <a:rPr lang="en-US" altLang="en-US"/>
              <a:t>Knutson-Vandenberg Act (KV)</a:t>
            </a:r>
          </a:p>
          <a:p>
            <a:pPr lvl="2"/>
            <a:r>
              <a:rPr lang="en-US" altLang="en-US"/>
              <a:t>Sale Area Improvement Fund</a:t>
            </a:r>
          </a:p>
        </p:txBody>
      </p:sp>
    </p:spTree>
  </p:cSld>
  <p:clrMapOvr>
    <a:masterClrMapping/>
  </p:clrMapOvr>
  <p:transition advTm="15000">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FA7A9612-3905-8BB1-7FB6-75EB3FF1946E}"/>
              </a:ext>
            </a:extLst>
          </p:cNvPr>
          <p:cNvSpPr>
            <a:spLocks noGrp="1" noChangeArrowheads="1"/>
          </p:cNvSpPr>
          <p:nvPr>
            <p:ph type="title"/>
          </p:nvPr>
        </p:nvSpPr>
        <p:spPr>
          <a:xfrm>
            <a:off x="457200" y="274638"/>
            <a:ext cx="8229600" cy="1839912"/>
          </a:xfrm>
        </p:spPr>
        <p:txBody>
          <a:bodyPr/>
          <a:lstStyle/>
          <a:p>
            <a:r>
              <a:rPr lang="en-US" altLang="en-US"/>
              <a:t>What is needed to ensure Landscape Projects are viable?</a:t>
            </a:r>
          </a:p>
        </p:txBody>
      </p:sp>
      <p:sp>
        <p:nvSpPr>
          <p:cNvPr id="436227" name="Rectangle 3">
            <a:extLst>
              <a:ext uri="{FF2B5EF4-FFF2-40B4-BE49-F238E27FC236}">
                <a16:creationId xmlns:a16="http://schemas.microsoft.com/office/drawing/2014/main" id="{B1568F33-A1D3-7D99-3156-A4CA547DF2FA}"/>
              </a:ext>
            </a:extLst>
          </p:cNvPr>
          <p:cNvSpPr>
            <a:spLocks noGrp="1" noChangeArrowheads="1"/>
          </p:cNvSpPr>
          <p:nvPr>
            <p:ph type="body" idx="1"/>
          </p:nvPr>
        </p:nvSpPr>
        <p:spPr>
          <a:xfrm>
            <a:off x="457200" y="2224088"/>
            <a:ext cx="8229600" cy="3871912"/>
          </a:xfrm>
        </p:spPr>
        <p:txBody>
          <a:bodyPr/>
          <a:lstStyle/>
          <a:p>
            <a:pPr>
              <a:spcBef>
                <a:spcPct val="0"/>
              </a:spcBef>
            </a:pPr>
            <a:r>
              <a:rPr lang="en-US" altLang="en-US" sz="2800"/>
              <a:t>Comparable products in the marketplace</a:t>
            </a:r>
          </a:p>
          <a:p>
            <a:pPr lvl="1">
              <a:spcBef>
                <a:spcPct val="0"/>
              </a:spcBef>
            </a:pPr>
            <a:r>
              <a:rPr lang="en-US" altLang="en-US" sz="2400"/>
              <a:t>Bunker Fuel</a:t>
            </a:r>
          </a:p>
          <a:p>
            <a:pPr lvl="1">
              <a:spcBef>
                <a:spcPct val="0"/>
              </a:spcBef>
            </a:pPr>
            <a:r>
              <a:rPr lang="en-US" altLang="en-US" sz="2400"/>
              <a:t>Horticultural Charcoal</a:t>
            </a:r>
          </a:p>
          <a:p>
            <a:pPr lvl="1">
              <a:spcBef>
                <a:spcPct val="0"/>
              </a:spcBef>
            </a:pPr>
            <a:r>
              <a:rPr lang="en-US" altLang="en-US" sz="2400"/>
              <a:t>Others?</a:t>
            </a:r>
          </a:p>
          <a:p>
            <a:pPr>
              <a:spcBef>
                <a:spcPct val="0"/>
              </a:spcBef>
            </a:pPr>
            <a:r>
              <a:rPr lang="en-US" altLang="en-US" sz="2800"/>
              <a:t>Develop BioOil/BioChar connections to products</a:t>
            </a:r>
          </a:p>
          <a:p>
            <a:pPr lvl="1">
              <a:spcBef>
                <a:spcPct val="0"/>
              </a:spcBef>
            </a:pPr>
            <a:r>
              <a:rPr lang="en-US" altLang="en-US" sz="2400"/>
              <a:t>Is the comparison one to one?</a:t>
            </a:r>
          </a:p>
          <a:p>
            <a:pPr>
              <a:spcBef>
                <a:spcPct val="0"/>
              </a:spcBef>
            </a:pPr>
            <a:r>
              <a:rPr lang="en-US" altLang="en-US" sz="2800"/>
              <a:t>Continue to follow developing science in Biomass and Soil Productivity</a:t>
            </a:r>
          </a:p>
          <a:p>
            <a:pPr>
              <a:spcBef>
                <a:spcPct val="0"/>
              </a:spcBef>
            </a:pPr>
            <a:r>
              <a:rPr lang="en-US" altLang="en-US" sz="2800"/>
              <a:t>Ensure that local contracts are trained and equipped to do this work</a:t>
            </a:r>
          </a:p>
          <a:p>
            <a:endParaRPr lang="en-US" altLang="en-US"/>
          </a:p>
        </p:txBody>
      </p:sp>
    </p:spTree>
  </p:cSld>
  <p:clrMapOvr>
    <a:masterClrMapping/>
  </p:clrMapOvr>
  <p:transition advTm="15000">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FDB9DC55-1127-BDFC-279C-38D3610EC7DF}"/>
              </a:ext>
            </a:extLst>
          </p:cNvPr>
          <p:cNvSpPr>
            <a:spLocks noGrp="1" noChangeArrowheads="1"/>
          </p:cNvSpPr>
          <p:nvPr>
            <p:ph type="title"/>
          </p:nvPr>
        </p:nvSpPr>
        <p:spPr/>
        <p:txBody>
          <a:bodyPr/>
          <a:lstStyle/>
          <a:p>
            <a:r>
              <a:rPr lang="en-US" altLang="en-US"/>
              <a:t>Questions</a:t>
            </a:r>
          </a:p>
        </p:txBody>
      </p:sp>
      <p:sp>
        <p:nvSpPr>
          <p:cNvPr id="408581" name="Rectangle 5">
            <a:extLst>
              <a:ext uri="{FF2B5EF4-FFF2-40B4-BE49-F238E27FC236}">
                <a16:creationId xmlns:a16="http://schemas.microsoft.com/office/drawing/2014/main" id="{93DA0C2B-8DD8-753E-F393-BC7C54DF8704}"/>
              </a:ext>
            </a:extLst>
          </p:cNvPr>
          <p:cNvSpPr>
            <a:spLocks noGrp="1" noChangeArrowheads="1"/>
          </p:cNvSpPr>
          <p:nvPr>
            <p:ph type="body" idx="1"/>
          </p:nvPr>
        </p:nvSpPr>
        <p:spPr/>
        <p:txBody>
          <a:bodyPr/>
          <a:lstStyle/>
          <a:p>
            <a:pPr algn="ctr">
              <a:lnSpc>
                <a:spcPct val="90000"/>
              </a:lnSpc>
              <a:buFontTx/>
              <a:buNone/>
            </a:pPr>
            <a:endParaRPr lang="en-US" altLang="en-US"/>
          </a:p>
          <a:p>
            <a:pPr algn="ctr">
              <a:lnSpc>
                <a:spcPct val="90000"/>
              </a:lnSpc>
              <a:buFontTx/>
              <a:buNone/>
            </a:pPr>
            <a:r>
              <a:rPr lang="en-US" altLang="en-US"/>
              <a:t>Gabe Dumm</a:t>
            </a:r>
          </a:p>
          <a:p>
            <a:pPr algn="ctr">
              <a:lnSpc>
                <a:spcPct val="90000"/>
              </a:lnSpc>
              <a:buFontTx/>
              <a:buNone/>
            </a:pPr>
            <a:r>
              <a:rPr lang="en-US" altLang="en-US">
                <a:hlinkClick r:id="rId3"/>
              </a:rPr>
              <a:t>gdumm@fs.fed.us</a:t>
            </a:r>
            <a:endParaRPr lang="en-US" altLang="en-US"/>
          </a:p>
          <a:p>
            <a:pPr algn="ctr">
              <a:lnSpc>
                <a:spcPct val="90000"/>
              </a:lnSpc>
              <a:buFontTx/>
              <a:buNone/>
            </a:pPr>
            <a:r>
              <a:rPr lang="en-US" altLang="en-US"/>
              <a:t>Cell 541-957-3446</a:t>
            </a:r>
          </a:p>
          <a:p>
            <a:pPr algn="ctr">
              <a:lnSpc>
                <a:spcPct val="90000"/>
              </a:lnSpc>
              <a:buFontTx/>
              <a:buNone/>
            </a:pPr>
            <a:endParaRPr lang="en-US" altLang="en-US"/>
          </a:p>
          <a:p>
            <a:pPr algn="ctr">
              <a:lnSpc>
                <a:spcPct val="90000"/>
              </a:lnSpc>
              <a:buFontTx/>
              <a:buNone/>
            </a:pPr>
            <a:r>
              <a:rPr lang="en-US" altLang="en-US"/>
              <a:t>Jim Archuleta</a:t>
            </a:r>
          </a:p>
          <a:p>
            <a:pPr algn="ctr">
              <a:lnSpc>
                <a:spcPct val="90000"/>
              </a:lnSpc>
              <a:buFontTx/>
              <a:buNone/>
            </a:pPr>
            <a:r>
              <a:rPr lang="en-US" altLang="en-US">
                <a:hlinkClick r:id="rId4"/>
              </a:rPr>
              <a:t>jgarchuleta@fs.fed.us</a:t>
            </a:r>
            <a:endParaRPr lang="en-US" altLang="en-US"/>
          </a:p>
          <a:p>
            <a:pPr algn="ctr">
              <a:lnSpc>
                <a:spcPct val="90000"/>
              </a:lnSpc>
              <a:buFontTx/>
              <a:buNone/>
            </a:pPr>
            <a:r>
              <a:rPr lang="en-US" altLang="en-US"/>
              <a:t>Office 541-498-2531</a:t>
            </a:r>
          </a:p>
          <a:p>
            <a:pPr algn="ctr">
              <a:lnSpc>
                <a:spcPct val="90000"/>
              </a:lnSpc>
              <a:buFontTx/>
              <a:buNone/>
            </a:pPr>
            <a:endParaRPr lang="en-US" altLang="en-US"/>
          </a:p>
          <a:p>
            <a:pPr algn="ctr">
              <a:lnSpc>
                <a:spcPct val="90000"/>
              </a:lnSpc>
              <a:buFontTx/>
              <a:buNone/>
            </a:pPr>
            <a:endParaRPr lang="en-US" altLang="en-US"/>
          </a:p>
        </p:txBody>
      </p:sp>
    </p:spTree>
  </p:cSld>
  <p:clrMapOvr>
    <a:masterClrMapping/>
  </p:clrMapOvr>
  <p:transition advTm="15000">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CEA23FB6-320F-23A2-B5F4-808A5729A608}"/>
              </a:ext>
            </a:extLst>
          </p:cNvPr>
          <p:cNvSpPr>
            <a:spLocks noGrp="1" noChangeArrowheads="1"/>
          </p:cNvSpPr>
          <p:nvPr>
            <p:ph type="title"/>
          </p:nvPr>
        </p:nvSpPr>
        <p:spPr>
          <a:xfrm>
            <a:off x="411163" y="228600"/>
            <a:ext cx="8275637" cy="5494338"/>
          </a:xfrm>
        </p:spPr>
        <p:txBody>
          <a:bodyPr/>
          <a:lstStyle/>
          <a:p>
            <a:r>
              <a:rPr lang="en-US" altLang="en-US" sz="4000"/>
              <a:t>Study Name is </a:t>
            </a:r>
            <a:br>
              <a:rPr lang="en-US" altLang="en-US" sz="4000"/>
            </a:br>
            <a:r>
              <a:rPr lang="en-US" altLang="en-US" sz="4000"/>
              <a:t>Sustainable forest bioenergy production using in-woods fast-pyrolysis conversion including bio-oil production and bio-char incorporation</a:t>
            </a:r>
            <a:br>
              <a:rPr lang="en-US" altLang="en-US" sz="4000"/>
            </a:br>
            <a:endParaRPr lang="en-US" altLang="en-US" sz="4000"/>
          </a:p>
        </p:txBody>
      </p:sp>
    </p:spTree>
  </p:cSld>
  <p:clrMapOvr>
    <a:masterClrMapping/>
  </p:clrMapOvr>
  <p:transition advTm="15000">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719551A2-43CA-053D-E7C8-7D6D369387E0}"/>
              </a:ext>
            </a:extLst>
          </p:cNvPr>
          <p:cNvSpPr>
            <a:spLocks noGrp="1" noChangeArrowheads="1"/>
          </p:cNvSpPr>
          <p:nvPr>
            <p:ph type="title"/>
          </p:nvPr>
        </p:nvSpPr>
        <p:spPr/>
        <p:txBody>
          <a:bodyPr/>
          <a:lstStyle/>
          <a:p>
            <a:r>
              <a:rPr lang="en-US" altLang="en-US" sz="4000"/>
              <a:t>Umpqua Perspective</a:t>
            </a:r>
            <a:br>
              <a:rPr lang="en-US" altLang="en-US" sz="4000"/>
            </a:br>
            <a:r>
              <a:rPr lang="en-US" altLang="en-US" sz="4000"/>
              <a:t>How did this Idea Start ?</a:t>
            </a:r>
          </a:p>
        </p:txBody>
      </p:sp>
      <p:sp>
        <p:nvSpPr>
          <p:cNvPr id="459779" name="Rectangle 3">
            <a:extLst>
              <a:ext uri="{FF2B5EF4-FFF2-40B4-BE49-F238E27FC236}">
                <a16:creationId xmlns:a16="http://schemas.microsoft.com/office/drawing/2014/main" id="{C8298347-FB4D-6D9C-47BC-F35489F03876}"/>
              </a:ext>
            </a:extLst>
          </p:cNvPr>
          <p:cNvSpPr>
            <a:spLocks noGrp="1" noChangeArrowheads="1"/>
          </p:cNvSpPr>
          <p:nvPr>
            <p:ph type="body" idx="1"/>
          </p:nvPr>
        </p:nvSpPr>
        <p:spPr/>
        <p:txBody>
          <a:bodyPr/>
          <a:lstStyle/>
          <a:p>
            <a:pPr>
              <a:buFontTx/>
              <a:buNone/>
            </a:pPr>
            <a:r>
              <a:rPr lang="en-US" altLang="en-US"/>
              <a:t>Diamond Lake RD Wildlife Program</a:t>
            </a:r>
          </a:p>
          <a:p>
            <a:r>
              <a:rPr lang="en-US" altLang="en-US"/>
              <a:t>Desired to improve soil productivity</a:t>
            </a:r>
          </a:p>
          <a:p>
            <a:pPr lvl="1"/>
            <a:r>
              <a:rPr lang="en-US" altLang="en-US"/>
              <a:t>Big Game Food Plots </a:t>
            </a:r>
          </a:p>
          <a:p>
            <a:r>
              <a:rPr lang="en-US" altLang="en-US"/>
              <a:t>Improvements via Terra Preta de indio</a:t>
            </a:r>
          </a:p>
          <a:p>
            <a:pPr lvl="1"/>
            <a:r>
              <a:rPr lang="en-US" altLang="en-US"/>
              <a:t>Human created soil </a:t>
            </a:r>
            <a:r>
              <a:rPr lang="en-US" altLang="en-US" u="sng"/>
              <a:t>&gt;</a:t>
            </a:r>
            <a:r>
              <a:rPr lang="en-US" altLang="en-US"/>
              <a:t>1000yrs ago</a:t>
            </a:r>
          </a:p>
          <a:p>
            <a:pPr lvl="1"/>
            <a:r>
              <a:rPr lang="en-US" altLang="en-US"/>
              <a:t>Developed in Amazon Basin</a:t>
            </a:r>
          </a:p>
          <a:p>
            <a:pPr lvl="2"/>
            <a:r>
              <a:rPr lang="en-US" altLang="en-US"/>
              <a:t>Still nutrient stable</a:t>
            </a:r>
          </a:p>
          <a:p>
            <a:pPr lvl="2"/>
            <a:r>
              <a:rPr lang="en-US" altLang="en-US"/>
              <a:t>Sold as bagged topsoil</a:t>
            </a:r>
          </a:p>
          <a:p>
            <a:pPr lvl="2"/>
            <a:endParaRPr lang="en-US" altLang="en-US"/>
          </a:p>
        </p:txBody>
      </p:sp>
    </p:spTree>
  </p:cSld>
  <p:clrMapOvr>
    <a:masterClrMapping/>
  </p:clrMapOvr>
  <p:transition advTm="15000">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DCF95A63-5BD2-88BE-257E-FF502DE88864}"/>
              </a:ext>
            </a:extLst>
          </p:cNvPr>
          <p:cNvSpPr>
            <a:spLocks noGrp="1" noChangeArrowheads="1"/>
          </p:cNvSpPr>
          <p:nvPr>
            <p:ph type="title"/>
          </p:nvPr>
        </p:nvSpPr>
        <p:spPr/>
        <p:txBody>
          <a:bodyPr/>
          <a:lstStyle/>
          <a:p>
            <a:r>
              <a:rPr lang="en-US" altLang="en-US"/>
              <a:t>Study Cooperators</a:t>
            </a:r>
          </a:p>
        </p:txBody>
      </p:sp>
      <p:sp>
        <p:nvSpPr>
          <p:cNvPr id="402435" name="Rectangle 3">
            <a:extLst>
              <a:ext uri="{FF2B5EF4-FFF2-40B4-BE49-F238E27FC236}">
                <a16:creationId xmlns:a16="http://schemas.microsoft.com/office/drawing/2014/main" id="{59BD4D49-1E9A-EAD1-D045-15AE8C6DD362}"/>
              </a:ext>
            </a:extLst>
          </p:cNvPr>
          <p:cNvSpPr>
            <a:spLocks noGrp="1" noChangeArrowheads="1"/>
          </p:cNvSpPr>
          <p:nvPr>
            <p:ph type="body" idx="1"/>
          </p:nvPr>
        </p:nvSpPr>
        <p:spPr/>
        <p:txBody>
          <a:bodyPr/>
          <a:lstStyle/>
          <a:p>
            <a:r>
              <a:rPr lang="en-US" altLang="en-US" sz="2400"/>
              <a:t>Rocky Mountain Research Station </a:t>
            </a:r>
          </a:p>
          <a:p>
            <a:pPr lvl="1"/>
            <a:r>
              <a:rPr lang="en-US" altLang="en-US" sz="2000"/>
              <a:t>Primary Investigator, Soil Nutrient Response</a:t>
            </a:r>
          </a:p>
          <a:p>
            <a:r>
              <a:rPr lang="en-US" altLang="en-US" sz="2400"/>
              <a:t>Renewable Oil International, LLC</a:t>
            </a:r>
          </a:p>
          <a:p>
            <a:pPr lvl="1"/>
            <a:r>
              <a:rPr lang="en-US" altLang="en-US" sz="2000"/>
              <a:t>BioOil/BioChar Production</a:t>
            </a:r>
          </a:p>
          <a:p>
            <a:r>
              <a:rPr lang="en-US" altLang="en-US" sz="2400"/>
              <a:t>University of Idaho (Intermountain Forest Tree Nutrition Cooperative)</a:t>
            </a:r>
          </a:p>
          <a:p>
            <a:pPr lvl="1"/>
            <a:r>
              <a:rPr lang="en-US" altLang="en-US" sz="2000"/>
              <a:t>Soil Nutrient Response</a:t>
            </a:r>
          </a:p>
          <a:p>
            <a:r>
              <a:rPr lang="en-US" altLang="en-US" sz="2400"/>
              <a:t>University of Montana</a:t>
            </a:r>
          </a:p>
          <a:p>
            <a:pPr lvl="1"/>
            <a:r>
              <a:rPr lang="en-US" altLang="en-US" sz="2000"/>
              <a:t>Forest Operations (Economics) and Transportation</a:t>
            </a:r>
          </a:p>
          <a:p>
            <a:r>
              <a:rPr lang="en-US" altLang="en-US" sz="2400"/>
              <a:t>Umpqua NF</a:t>
            </a:r>
          </a:p>
          <a:p>
            <a:pPr lvl="1"/>
            <a:r>
              <a:rPr lang="en-US" altLang="en-US" sz="2000"/>
              <a:t>Provides Site, Feedstock, and Grinding</a:t>
            </a:r>
          </a:p>
        </p:txBody>
      </p:sp>
    </p:spTree>
  </p:cSld>
  <p:clrMapOvr>
    <a:masterClrMapping/>
  </p:clrMapOvr>
  <p:transition advTm="15000">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0BA214AE-3099-CBCD-8F47-4953A3AF8179}"/>
              </a:ext>
            </a:extLst>
          </p:cNvPr>
          <p:cNvSpPr>
            <a:spLocks noGrp="1" noChangeArrowheads="1"/>
          </p:cNvSpPr>
          <p:nvPr>
            <p:ph type="title"/>
          </p:nvPr>
        </p:nvSpPr>
        <p:spPr/>
        <p:txBody>
          <a:bodyPr/>
          <a:lstStyle/>
          <a:p>
            <a:br>
              <a:rPr lang="en-US" altLang="en-US" sz="2800"/>
            </a:br>
            <a:br>
              <a:rPr lang="en-US" altLang="en-US" sz="2800"/>
            </a:br>
            <a:r>
              <a:rPr lang="en-US" altLang="en-US" sz="3600"/>
              <a:t>FS Most Prescribed Platform</a:t>
            </a:r>
            <a:br>
              <a:rPr lang="en-US" altLang="en-US" sz="3600"/>
            </a:br>
            <a:endParaRPr lang="en-US" altLang="en-US" sz="3600"/>
          </a:p>
        </p:txBody>
      </p:sp>
      <p:sp>
        <p:nvSpPr>
          <p:cNvPr id="392197" name="Rectangle 5">
            <a:extLst>
              <a:ext uri="{FF2B5EF4-FFF2-40B4-BE49-F238E27FC236}">
                <a16:creationId xmlns:a16="http://schemas.microsoft.com/office/drawing/2014/main" id="{39D4AF78-C7E2-84C6-76AE-7325C106EC64}"/>
              </a:ext>
            </a:extLst>
          </p:cNvPr>
          <p:cNvSpPr>
            <a:spLocks noGrp="1" noChangeArrowheads="1"/>
          </p:cNvSpPr>
          <p:nvPr>
            <p:ph type="body" sz="half" idx="1"/>
          </p:nvPr>
        </p:nvSpPr>
        <p:spPr>
          <a:xfrm>
            <a:off x="457200" y="1473200"/>
            <a:ext cx="4594225" cy="4652963"/>
          </a:xfrm>
        </p:spPr>
        <p:txBody>
          <a:bodyPr/>
          <a:lstStyle/>
          <a:p>
            <a:pPr>
              <a:lnSpc>
                <a:spcPct val="90000"/>
              </a:lnSpc>
            </a:pPr>
            <a:endParaRPr lang="en-US" altLang="en-US" sz="2800"/>
          </a:p>
          <a:p>
            <a:pPr>
              <a:lnSpc>
                <a:spcPct val="90000"/>
              </a:lnSpc>
            </a:pPr>
            <a:r>
              <a:rPr lang="en-US" altLang="en-US"/>
              <a:t>Forest Service Fuels Reduction Projects</a:t>
            </a:r>
          </a:p>
          <a:p>
            <a:pPr>
              <a:lnSpc>
                <a:spcPct val="90000"/>
              </a:lnSpc>
            </a:pPr>
            <a:endParaRPr lang="en-US" altLang="en-US"/>
          </a:p>
          <a:p>
            <a:pPr>
              <a:lnSpc>
                <a:spcPct val="90000"/>
              </a:lnSpc>
            </a:pPr>
            <a:r>
              <a:rPr lang="en-US" altLang="en-US"/>
              <a:t>Output is cogeneration energy</a:t>
            </a:r>
          </a:p>
          <a:p>
            <a:pPr lvl="1">
              <a:lnSpc>
                <a:spcPct val="90000"/>
              </a:lnSpc>
            </a:pPr>
            <a:r>
              <a:rPr lang="en-US" altLang="en-US"/>
              <a:t>Often discounted if Biomass transport exceeds certain mileage</a:t>
            </a:r>
          </a:p>
        </p:txBody>
      </p:sp>
      <p:pic>
        <p:nvPicPr>
          <p:cNvPr id="392196" name="Picture 4">
            <a:extLst>
              <a:ext uri="{FF2B5EF4-FFF2-40B4-BE49-F238E27FC236}">
                <a16:creationId xmlns:a16="http://schemas.microsoft.com/office/drawing/2014/main" id="{D0537013-8DDC-FFB2-C70F-23617438E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5575" b="18477"/>
          <a:stretch>
            <a:fillRect/>
          </a:stretch>
        </p:blipFill>
        <p:spPr bwMode="auto">
          <a:xfrm>
            <a:off x="5588000" y="2036763"/>
            <a:ext cx="1954213" cy="4076700"/>
          </a:xfrm>
          <a:prstGeom prst="rect">
            <a:avLst/>
          </a:prstGeom>
          <a:noFill/>
          <a:extLst>
            <a:ext uri="{909E8E84-426E-40DD-AFC4-6F175D3DCCD1}">
              <a14:hiddenFill xmlns:a14="http://schemas.microsoft.com/office/drawing/2010/main">
                <a:solidFill>
                  <a:srgbClr val="FFFFFF"/>
                </a:solidFill>
              </a14:hiddenFill>
            </a:ext>
          </a:extLst>
        </p:spPr>
      </p:pic>
      <p:sp>
        <p:nvSpPr>
          <p:cNvPr id="392199" name="Oval 7">
            <a:extLst>
              <a:ext uri="{FF2B5EF4-FFF2-40B4-BE49-F238E27FC236}">
                <a16:creationId xmlns:a16="http://schemas.microsoft.com/office/drawing/2014/main" id="{216F8253-035F-3DEA-8A37-209BE8BD2547}"/>
              </a:ext>
            </a:extLst>
          </p:cNvPr>
          <p:cNvSpPr>
            <a:spLocks noChangeArrowheads="1"/>
          </p:cNvSpPr>
          <p:nvPr/>
        </p:nvSpPr>
        <p:spPr bwMode="auto">
          <a:xfrm>
            <a:off x="5476875" y="4067175"/>
            <a:ext cx="1238250" cy="1081088"/>
          </a:xfrm>
          <a:prstGeom prst="ellipse">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Tm="15000">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92199"/>
                                        </p:tgtEl>
                                        <p:attrNameLst>
                                          <p:attrName>style.visibility</p:attrName>
                                        </p:attrNameLst>
                                      </p:cBhvr>
                                      <p:to>
                                        <p:strVal val="visible"/>
                                      </p:to>
                                    </p:set>
                                    <p:animEffect transition="in" filter="blinds(horizontal)">
                                      <p:cBhvr>
                                        <p:cTn id="7" dur="500"/>
                                        <p:tgtEl>
                                          <p:spTgt spid="392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429C3795-2470-EE0C-C401-134A887F2A7D}"/>
              </a:ext>
            </a:extLst>
          </p:cNvPr>
          <p:cNvSpPr>
            <a:spLocks noGrp="1" noChangeArrowheads="1"/>
          </p:cNvSpPr>
          <p:nvPr>
            <p:ph type="title"/>
          </p:nvPr>
        </p:nvSpPr>
        <p:spPr/>
        <p:txBody>
          <a:bodyPr/>
          <a:lstStyle/>
          <a:p>
            <a:r>
              <a:rPr lang="en-US" altLang="en-US" sz="2800"/>
              <a:t>Platform Proposed by Bio-Oil/Bio-Char Study on the Umpqua NF</a:t>
            </a:r>
          </a:p>
        </p:txBody>
      </p:sp>
      <p:pic>
        <p:nvPicPr>
          <p:cNvPr id="390154" name="Picture 10">
            <a:extLst>
              <a:ext uri="{FF2B5EF4-FFF2-40B4-BE49-F238E27FC236}">
                <a16:creationId xmlns:a16="http://schemas.microsoft.com/office/drawing/2014/main" id="{5689C403-5F60-5460-5417-9FBF6A6BF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401" b="18445"/>
          <a:stretch>
            <a:fillRect/>
          </a:stretch>
        </p:blipFill>
        <p:spPr bwMode="auto">
          <a:xfrm>
            <a:off x="2203450" y="2114550"/>
            <a:ext cx="4208463" cy="4078288"/>
          </a:xfrm>
          <a:prstGeom prst="rect">
            <a:avLst/>
          </a:prstGeom>
          <a:noFill/>
          <a:extLst>
            <a:ext uri="{909E8E84-426E-40DD-AFC4-6F175D3DCCD1}">
              <a14:hiddenFill xmlns:a14="http://schemas.microsoft.com/office/drawing/2010/main">
                <a:solidFill>
                  <a:srgbClr val="FFFFFF"/>
                </a:solidFill>
              </a14:hiddenFill>
            </a:ext>
          </a:extLst>
        </p:spPr>
      </p:pic>
      <p:sp>
        <p:nvSpPr>
          <p:cNvPr id="390155" name="Text Box 11">
            <a:extLst>
              <a:ext uri="{FF2B5EF4-FFF2-40B4-BE49-F238E27FC236}">
                <a16:creationId xmlns:a16="http://schemas.microsoft.com/office/drawing/2014/main" id="{84603181-4D25-DBD4-D62B-96A4E17B8724}"/>
              </a:ext>
            </a:extLst>
          </p:cNvPr>
          <p:cNvSpPr txBox="1">
            <a:spLocks noChangeArrowheads="1"/>
          </p:cNvSpPr>
          <p:nvPr/>
        </p:nvSpPr>
        <p:spPr bwMode="auto">
          <a:xfrm>
            <a:off x="4427538" y="3519488"/>
            <a:ext cx="1943100" cy="12001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None/>
            </a:pPr>
            <a:r>
              <a:rPr lang="en-US" altLang="en-US" sz="1800">
                <a:latin typeface="Tahoma" panose="020B0604030504040204" pitchFamily="34" charset="0"/>
              </a:rPr>
              <a:t>In-Woods BioOil </a:t>
            </a:r>
          </a:p>
          <a:p>
            <a:pPr>
              <a:spcBef>
                <a:spcPct val="0"/>
              </a:spcBef>
              <a:buFontTx/>
              <a:buNone/>
            </a:pPr>
            <a:r>
              <a:rPr lang="en-US" altLang="en-US" sz="1800">
                <a:latin typeface="Tahoma" panose="020B0604030504040204" pitchFamily="34" charset="0"/>
              </a:rPr>
              <a:t>Production= Reduced </a:t>
            </a:r>
          </a:p>
          <a:p>
            <a:pPr>
              <a:spcBef>
                <a:spcPct val="0"/>
              </a:spcBef>
              <a:buFontTx/>
              <a:buNone/>
            </a:pPr>
            <a:r>
              <a:rPr lang="en-US" altLang="en-US" sz="1800">
                <a:latin typeface="Tahoma" panose="020B0604030504040204" pitchFamily="34" charset="0"/>
              </a:rPr>
              <a:t>Transport cost</a:t>
            </a:r>
          </a:p>
        </p:txBody>
      </p:sp>
      <p:sp>
        <p:nvSpPr>
          <p:cNvPr id="390156" name="Line 12">
            <a:extLst>
              <a:ext uri="{FF2B5EF4-FFF2-40B4-BE49-F238E27FC236}">
                <a16:creationId xmlns:a16="http://schemas.microsoft.com/office/drawing/2014/main" id="{BB092029-DD77-3A11-3FF3-D69BC0A3AD74}"/>
              </a:ext>
            </a:extLst>
          </p:cNvPr>
          <p:cNvSpPr>
            <a:spLocks noChangeShapeType="1"/>
          </p:cNvSpPr>
          <p:nvPr/>
        </p:nvSpPr>
        <p:spPr bwMode="auto">
          <a:xfrm>
            <a:off x="3957638" y="3332163"/>
            <a:ext cx="454025" cy="623887"/>
          </a:xfrm>
          <a:prstGeom prst="line">
            <a:avLst/>
          </a:prstGeom>
          <a:noFill/>
          <a:ln w="1905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8" name="Line 14">
            <a:extLst>
              <a:ext uri="{FF2B5EF4-FFF2-40B4-BE49-F238E27FC236}">
                <a16:creationId xmlns:a16="http://schemas.microsoft.com/office/drawing/2014/main" id="{378F6A78-FC85-EA69-CEBA-9AA6DF5747A7}"/>
              </a:ext>
            </a:extLst>
          </p:cNvPr>
          <p:cNvSpPr>
            <a:spLocks noChangeShapeType="1"/>
          </p:cNvSpPr>
          <p:nvPr/>
        </p:nvSpPr>
        <p:spPr bwMode="auto">
          <a:xfrm>
            <a:off x="4448175" y="4727575"/>
            <a:ext cx="168275" cy="811213"/>
          </a:xfrm>
          <a:prstGeom prst="line">
            <a:avLst/>
          </a:prstGeom>
          <a:noFill/>
          <a:ln w="1905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9" name="Line 15">
            <a:extLst>
              <a:ext uri="{FF2B5EF4-FFF2-40B4-BE49-F238E27FC236}">
                <a16:creationId xmlns:a16="http://schemas.microsoft.com/office/drawing/2014/main" id="{C6D0CCA5-6E32-8274-7481-0830A0075584}"/>
              </a:ext>
            </a:extLst>
          </p:cNvPr>
          <p:cNvSpPr>
            <a:spLocks noChangeShapeType="1"/>
          </p:cNvSpPr>
          <p:nvPr/>
        </p:nvSpPr>
        <p:spPr bwMode="auto">
          <a:xfrm flipH="1">
            <a:off x="3176588" y="4746625"/>
            <a:ext cx="1241425" cy="828675"/>
          </a:xfrm>
          <a:prstGeom prst="line">
            <a:avLst/>
          </a:prstGeom>
          <a:noFill/>
          <a:ln w="1905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60" name="Oval 16">
            <a:extLst>
              <a:ext uri="{FF2B5EF4-FFF2-40B4-BE49-F238E27FC236}">
                <a16:creationId xmlns:a16="http://schemas.microsoft.com/office/drawing/2014/main" id="{47EC8A19-C9B8-AA38-1138-2C57D93B38BD}"/>
              </a:ext>
            </a:extLst>
          </p:cNvPr>
          <p:cNvSpPr>
            <a:spLocks noChangeArrowheads="1"/>
          </p:cNvSpPr>
          <p:nvPr/>
        </p:nvSpPr>
        <p:spPr bwMode="auto">
          <a:xfrm>
            <a:off x="3302000" y="3970338"/>
            <a:ext cx="882650" cy="847725"/>
          </a:xfrm>
          <a:prstGeom prst="ellipse">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Tm="15000">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0160"/>
                                        </p:tgtEl>
                                        <p:attrNameLst>
                                          <p:attrName>style.visibility</p:attrName>
                                        </p:attrNameLst>
                                      </p:cBhvr>
                                      <p:to>
                                        <p:strVal val="visible"/>
                                      </p:to>
                                    </p:set>
                                    <p:animEffect transition="in" filter="dissolve">
                                      <p:cBhvr>
                                        <p:cTn id="7" dur="500"/>
                                        <p:tgtEl>
                                          <p:spTgt spid="390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0155"/>
                                        </p:tgtEl>
                                        <p:attrNameLst>
                                          <p:attrName>style.visibility</p:attrName>
                                        </p:attrNameLst>
                                      </p:cBhvr>
                                      <p:to>
                                        <p:strVal val="visible"/>
                                      </p:to>
                                    </p:set>
                                    <p:anim calcmode="lin" valueType="num">
                                      <p:cBhvr additive="base">
                                        <p:cTn id="12" dur="500" fill="hold"/>
                                        <p:tgtEl>
                                          <p:spTgt spid="390155"/>
                                        </p:tgtEl>
                                        <p:attrNameLst>
                                          <p:attrName>ppt_x</p:attrName>
                                        </p:attrNameLst>
                                      </p:cBhvr>
                                      <p:tavLst>
                                        <p:tav tm="0">
                                          <p:val>
                                            <p:strVal val="#ppt_x"/>
                                          </p:val>
                                        </p:tav>
                                        <p:tav tm="100000">
                                          <p:val>
                                            <p:strVal val="#ppt_x"/>
                                          </p:val>
                                        </p:tav>
                                      </p:tavLst>
                                    </p:anim>
                                    <p:anim calcmode="lin" valueType="num">
                                      <p:cBhvr additive="base">
                                        <p:cTn id="13" dur="500" fill="hold"/>
                                        <p:tgtEl>
                                          <p:spTgt spid="390155"/>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390156"/>
                                        </p:tgtEl>
                                        <p:attrNameLst>
                                          <p:attrName>style.visibility</p:attrName>
                                        </p:attrNameLst>
                                      </p:cBhvr>
                                      <p:to>
                                        <p:strVal val="visible"/>
                                      </p:to>
                                    </p:set>
                                    <p:animEffect transition="in" filter="blinds(horizontal)">
                                      <p:cBhvr>
                                        <p:cTn id="16" dur="500"/>
                                        <p:tgtEl>
                                          <p:spTgt spid="3901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90159"/>
                                        </p:tgtEl>
                                        <p:attrNameLst>
                                          <p:attrName>style.visibility</p:attrName>
                                        </p:attrNameLst>
                                      </p:cBhvr>
                                      <p:to>
                                        <p:strVal val="visible"/>
                                      </p:to>
                                    </p:set>
                                    <p:animEffect transition="in" filter="blinds(horizontal)">
                                      <p:cBhvr>
                                        <p:cTn id="21" dur="500"/>
                                        <p:tgtEl>
                                          <p:spTgt spid="3901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90158"/>
                                        </p:tgtEl>
                                        <p:attrNameLst>
                                          <p:attrName>style.visibility</p:attrName>
                                        </p:attrNameLst>
                                      </p:cBhvr>
                                      <p:to>
                                        <p:strVal val="visible"/>
                                      </p:to>
                                    </p:set>
                                    <p:animEffect transition="in" filter="blinds(horizontal)">
                                      <p:cBhvr>
                                        <p:cTn id="26" dur="500"/>
                                        <p:tgtEl>
                                          <p:spTgt spid="390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9D6106FD-63DA-BCBF-16A2-3C7B7619F0B3}"/>
              </a:ext>
            </a:extLst>
          </p:cNvPr>
          <p:cNvSpPr>
            <a:spLocks noGrp="1" noChangeArrowheads="1"/>
          </p:cNvSpPr>
          <p:nvPr>
            <p:ph type="title"/>
          </p:nvPr>
        </p:nvSpPr>
        <p:spPr>
          <a:xfrm>
            <a:off x="457200" y="684213"/>
            <a:ext cx="8229600" cy="1143000"/>
          </a:xfrm>
        </p:spPr>
        <p:txBody>
          <a:bodyPr/>
          <a:lstStyle/>
          <a:p>
            <a:r>
              <a:rPr lang="en-US" altLang="en-US" sz="4000"/>
              <a:t>Study Objectives – Publish Comparison of Economic Feasibility:</a:t>
            </a:r>
          </a:p>
        </p:txBody>
      </p:sp>
      <p:grpSp>
        <p:nvGrpSpPr>
          <p:cNvPr id="403481" name="Group 25">
            <a:extLst>
              <a:ext uri="{FF2B5EF4-FFF2-40B4-BE49-F238E27FC236}">
                <a16:creationId xmlns:a16="http://schemas.microsoft.com/office/drawing/2014/main" id="{600ADE93-764B-CF5C-F859-17D03E7A8786}"/>
              </a:ext>
            </a:extLst>
          </p:cNvPr>
          <p:cNvGrpSpPr>
            <a:grpSpLocks/>
          </p:cNvGrpSpPr>
          <p:nvPr/>
        </p:nvGrpSpPr>
        <p:grpSpPr bwMode="auto">
          <a:xfrm>
            <a:off x="4865688" y="2427288"/>
            <a:ext cx="3259137" cy="2914650"/>
            <a:chOff x="3064" y="1532"/>
            <a:chExt cx="2056" cy="2714"/>
          </a:xfrm>
        </p:grpSpPr>
        <p:pic>
          <p:nvPicPr>
            <p:cNvPr id="403463" name="Picture 7">
              <a:extLst>
                <a:ext uri="{FF2B5EF4-FFF2-40B4-BE49-F238E27FC236}">
                  <a16:creationId xmlns:a16="http://schemas.microsoft.com/office/drawing/2014/main" id="{18164D23-A75A-C6AB-6BAE-A5C862086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 y="1532"/>
              <a:ext cx="2053" cy="16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3465" name="Text Box 9">
              <a:extLst>
                <a:ext uri="{FF2B5EF4-FFF2-40B4-BE49-F238E27FC236}">
                  <a16:creationId xmlns:a16="http://schemas.microsoft.com/office/drawing/2014/main" id="{F3C6FE10-521A-8AB7-E5F2-A7076B55EEE2}"/>
                </a:ext>
              </a:extLst>
            </p:cNvPr>
            <p:cNvSpPr txBox="1">
              <a:spLocks noChangeArrowheads="1"/>
            </p:cNvSpPr>
            <p:nvPr/>
          </p:nvSpPr>
          <p:spPr bwMode="auto">
            <a:xfrm>
              <a:off x="3064" y="3129"/>
              <a:ext cx="2056" cy="11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buFontTx/>
                <a:buNone/>
              </a:pPr>
              <a:r>
                <a:rPr lang="en-US" altLang="en-US" sz="1800"/>
                <a:t>A Fixed Centralized </a:t>
              </a:r>
            </a:p>
            <a:p>
              <a:pPr algn="ctr">
                <a:spcBef>
                  <a:spcPct val="0"/>
                </a:spcBef>
                <a:buFontTx/>
                <a:buNone/>
              </a:pPr>
              <a:r>
                <a:rPr lang="en-US" altLang="en-US" sz="1800"/>
                <a:t>Pyrolysis Plant</a:t>
              </a:r>
            </a:p>
            <a:p>
              <a:pPr algn="ctr">
                <a:spcBef>
                  <a:spcPct val="0"/>
                </a:spcBef>
                <a:buFontTx/>
                <a:buNone/>
              </a:pPr>
              <a:r>
                <a:rPr lang="en-US" altLang="en-US" sz="1800"/>
                <a:t>Photo from</a:t>
              </a:r>
            </a:p>
            <a:p>
              <a:pPr algn="ctr">
                <a:spcBef>
                  <a:spcPct val="0"/>
                </a:spcBef>
                <a:buFontTx/>
                <a:buNone/>
              </a:pPr>
              <a:r>
                <a:rPr lang="en-US" altLang="en-US" sz="1800"/>
                <a:t>Dynamotive Energy Systems</a:t>
              </a:r>
            </a:p>
          </p:txBody>
        </p:sp>
      </p:grpSp>
      <p:grpSp>
        <p:nvGrpSpPr>
          <p:cNvPr id="403480" name="Group 24">
            <a:extLst>
              <a:ext uri="{FF2B5EF4-FFF2-40B4-BE49-F238E27FC236}">
                <a16:creationId xmlns:a16="http://schemas.microsoft.com/office/drawing/2014/main" id="{AA567766-9CF5-D390-5103-ACFAA028686B}"/>
              </a:ext>
            </a:extLst>
          </p:cNvPr>
          <p:cNvGrpSpPr>
            <a:grpSpLocks/>
          </p:cNvGrpSpPr>
          <p:nvPr/>
        </p:nvGrpSpPr>
        <p:grpSpPr bwMode="auto">
          <a:xfrm>
            <a:off x="1019175" y="2427288"/>
            <a:ext cx="3394075" cy="2903537"/>
            <a:chOff x="638" y="1532"/>
            <a:chExt cx="2143" cy="2727"/>
          </a:xfrm>
        </p:grpSpPr>
        <p:pic>
          <p:nvPicPr>
            <p:cNvPr id="403462" name="Picture 6">
              <a:extLst>
                <a:ext uri="{FF2B5EF4-FFF2-40B4-BE49-F238E27FC236}">
                  <a16:creationId xmlns:a16="http://schemas.microsoft.com/office/drawing/2014/main" id="{2DD42B1C-F93C-1149-C893-7C7AF906F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 y="1532"/>
              <a:ext cx="2138" cy="1591"/>
            </a:xfrm>
            <a:prstGeom prst="rect">
              <a:avLst/>
            </a:pr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71" name="Text Box 15">
              <a:extLst>
                <a:ext uri="{FF2B5EF4-FFF2-40B4-BE49-F238E27FC236}">
                  <a16:creationId xmlns:a16="http://schemas.microsoft.com/office/drawing/2014/main" id="{3A2EEA44-C95B-93E4-7F8C-6FCCABF9A9F9}"/>
                </a:ext>
              </a:extLst>
            </p:cNvPr>
            <p:cNvSpPr txBox="1">
              <a:spLocks noChangeArrowheads="1"/>
            </p:cNvSpPr>
            <p:nvPr/>
          </p:nvSpPr>
          <p:spPr bwMode="auto">
            <a:xfrm>
              <a:off x="638" y="3132"/>
              <a:ext cx="2143" cy="11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buFontTx/>
                <a:buNone/>
              </a:pPr>
              <a:r>
                <a:rPr lang="en-US" altLang="en-US" sz="1800"/>
                <a:t>In-Woods Mobile Biomass Pyrolysis Plant</a:t>
              </a:r>
            </a:p>
            <a:p>
              <a:pPr algn="ctr">
                <a:spcBef>
                  <a:spcPct val="0"/>
                </a:spcBef>
                <a:buFontTx/>
                <a:buNone/>
              </a:pPr>
              <a:r>
                <a:rPr lang="en-US" altLang="en-US" sz="1800"/>
                <a:t>Photo from</a:t>
              </a:r>
            </a:p>
            <a:p>
              <a:pPr algn="ctr">
                <a:spcBef>
                  <a:spcPct val="0"/>
                </a:spcBef>
                <a:buFontTx/>
                <a:buNone/>
              </a:pPr>
              <a:r>
                <a:rPr lang="en-US" altLang="en-US" sz="1800"/>
                <a:t>Renewable Oil Inc.</a:t>
              </a:r>
            </a:p>
          </p:txBody>
        </p:sp>
      </p:grpSp>
    </p:spTree>
  </p:cSld>
  <p:clrMapOvr>
    <a:masterClrMapping/>
  </p:clrMapOvr>
  <p:transition advTm="15000">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54D462FC-3126-2366-C414-0CC634C66189}"/>
              </a:ext>
            </a:extLst>
          </p:cNvPr>
          <p:cNvSpPr>
            <a:spLocks noGrp="1" noChangeArrowheads="1"/>
          </p:cNvSpPr>
          <p:nvPr>
            <p:ph type="title"/>
          </p:nvPr>
        </p:nvSpPr>
        <p:spPr/>
        <p:txBody>
          <a:bodyPr/>
          <a:lstStyle/>
          <a:p>
            <a:r>
              <a:rPr lang="en-US" altLang="en-US" sz="4000"/>
              <a:t>Study Objectives – Publish Impact of BioChar Amendments on Forest:</a:t>
            </a:r>
          </a:p>
        </p:txBody>
      </p:sp>
      <p:grpSp>
        <p:nvGrpSpPr>
          <p:cNvPr id="453672" name="Group 40">
            <a:extLst>
              <a:ext uri="{FF2B5EF4-FFF2-40B4-BE49-F238E27FC236}">
                <a16:creationId xmlns:a16="http://schemas.microsoft.com/office/drawing/2014/main" id="{E234702F-8E2C-2C99-8524-32AFFA6D3692}"/>
              </a:ext>
            </a:extLst>
          </p:cNvPr>
          <p:cNvGrpSpPr>
            <a:grpSpLocks/>
          </p:cNvGrpSpPr>
          <p:nvPr/>
        </p:nvGrpSpPr>
        <p:grpSpPr bwMode="auto">
          <a:xfrm>
            <a:off x="742950" y="2813050"/>
            <a:ext cx="7626350" cy="3270250"/>
            <a:chOff x="468" y="1189"/>
            <a:chExt cx="4814" cy="2662"/>
          </a:xfrm>
        </p:grpSpPr>
        <p:pic>
          <p:nvPicPr>
            <p:cNvPr id="453638" name="Picture 6">
              <a:extLst>
                <a:ext uri="{FF2B5EF4-FFF2-40B4-BE49-F238E27FC236}">
                  <a16:creationId xmlns:a16="http://schemas.microsoft.com/office/drawing/2014/main" id="{A4FFC707-3C01-AEFE-BA62-C923844B3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 y="1777"/>
              <a:ext cx="4804" cy="20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3647" name="Text Box 15">
              <a:extLst>
                <a:ext uri="{FF2B5EF4-FFF2-40B4-BE49-F238E27FC236}">
                  <a16:creationId xmlns:a16="http://schemas.microsoft.com/office/drawing/2014/main" id="{C9C5A7D3-1B23-8424-915B-4F004192FB52}"/>
                </a:ext>
              </a:extLst>
            </p:cNvPr>
            <p:cNvSpPr txBox="1">
              <a:spLocks noChangeArrowheads="1"/>
            </p:cNvSpPr>
            <p:nvPr/>
          </p:nvSpPr>
          <p:spPr bwMode="auto">
            <a:xfrm>
              <a:off x="474" y="1189"/>
              <a:ext cx="4808"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0"/>
                </a:spcBef>
              </a:pPr>
              <a:r>
                <a:rPr lang="en-US" altLang="en-US" sz="1800"/>
                <a:t>Compare to biomass removal to fell-and-leave</a:t>
              </a:r>
            </a:p>
            <a:p>
              <a:pPr lvl="1">
                <a:spcBef>
                  <a:spcPct val="0"/>
                </a:spcBef>
              </a:pPr>
              <a:r>
                <a:rPr lang="en-US" altLang="en-US" sz="1800"/>
                <a:t>Photos from International Biochar Initiative  website</a:t>
              </a:r>
            </a:p>
          </p:txBody>
        </p:sp>
      </p:grpSp>
    </p:spTree>
  </p:cSld>
  <p:clrMapOvr>
    <a:masterClrMapping/>
  </p:clrMapOvr>
  <p:transition advTm="15000">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2EA08F64-EBAA-88FC-AEEB-9484F66C80EA}"/>
              </a:ext>
            </a:extLst>
          </p:cNvPr>
          <p:cNvSpPr>
            <a:spLocks noGrp="1" noChangeArrowheads="1"/>
          </p:cNvSpPr>
          <p:nvPr>
            <p:ph type="title"/>
          </p:nvPr>
        </p:nvSpPr>
        <p:spPr/>
        <p:txBody>
          <a:bodyPr/>
          <a:lstStyle/>
          <a:p>
            <a:r>
              <a:rPr lang="en-US" altLang="en-US" sz="4000"/>
              <a:t>Application of Biochar within LTSP</a:t>
            </a:r>
            <a:br>
              <a:rPr lang="en-US" altLang="en-US" sz="4000"/>
            </a:br>
            <a:r>
              <a:rPr lang="en-US" altLang="en-US" sz="4000"/>
              <a:t>DL RD – Umpqua NF 04/2009</a:t>
            </a:r>
          </a:p>
        </p:txBody>
      </p:sp>
      <p:pic>
        <p:nvPicPr>
          <p:cNvPr id="485382" name="Picture 6">
            <a:extLst>
              <a:ext uri="{FF2B5EF4-FFF2-40B4-BE49-F238E27FC236}">
                <a16:creationId xmlns:a16="http://schemas.microsoft.com/office/drawing/2014/main" id="{59CCAA9D-217B-B2C3-2B83-ED29CA6B9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600200"/>
            <a:ext cx="599598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5000">
    <p:zoom dir="in"/>
  </p:transition>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7156</TotalTime>
  <Words>1449</Words>
  <Application>Microsoft Office PowerPoint</Application>
  <PresentationFormat>On-screen Show (4:3)</PresentationFormat>
  <Paragraphs>180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Wingdings</vt:lpstr>
      <vt:lpstr>Tahoma</vt:lpstr>
      <vt:lpstr>Mountain Top</vt:lpstr>
      <vt:lpstr>Briefing on Biooil/Biochar Study and DEMOs   05/28/2009  Gabe Dumm &amp; Jim Archuleta Umpquya National Forest</vt:lpstr>
      <vt:lpstr>Study Name is  Sustainable forest bioenergy production using in-woods fast-pyrolysis conversion including bio-oil production and bio-char incorporation </vt:lpstr>
      <vt:lpstr>Umpqua Perspective How did this Idea Start ?</vt:lpstr>
      <vt:lpstr>Study Cooperators</vt:lpstr>
      <vt:lpstr>  FS Most Prescribed Platform </vt:lpstr>
      <vt:lpstr>Platform Proposed by Bio-Oil/Bio-Char Study on the Umpqua NF</vt:lpstr>
      <vt:lpstr>Study Objectives – Publish Comparison of Economic Feasibility:</vt:lpstr>
      <vt:lpstr>Study Objectives – Publish Impact of BioChar Amendments on Forest:</vt:lpstr>
      <vt:lpstr>Application of Biochar within LTSP DL RD – Umpqua NF 04/2009</vt:lpstr>
      <vt:lpstr>Pyrolysis Feedstock Requirements</vt:lpstr>
      <vt:lpstr>Characteristics of Fast Pyrolysis</vt:lpstr>
      <vt:lpstr>BioOil Product Usage</vt:lpstr>
      <vt:lpstr>BioChar Product Usage</vt:lpstr>
      <vt:lpstr>Schedule of Study's Actions</vt:lpstr>
      <vt:lpstr>Site Locations</vt:lpstr>
      <vt:lpstr>Implications of Fast Pyrolysis to Land Management</vt:lpstr>
      <vt:lpstr>Implications for this Adaptation</vt:lpstr>
      <vt:lpstr>What is needed to ensure Landscape Projects are viable?</vt:lpstr>
      <vt:lpstr>Questions</vt:lpstr>
    </vt:vector>
  </TitlesOfParts>
  <Company>General Bioenergy,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Bioenergy to Add Value to Rural Resources  </dc:title>
  <dc:creator>Phillip C. Badger</dc:creator>
  <cp:lastModifiedBy>Lum-Naihe, Christof Jurh duk - FS, AZ</cp:lastModifiedBy>
  <cp:revision>714</cp:revision>
  <cp:lastPrinted>1601-01-01T00:00:00Z</cp:lastPrinted>
  <dcterms:created xsi:type="dcterms:W3CDTF">2002-08-03T16:54:22Z</dcterms:created>
  <dcterms:modified xsi:type="dcterms:W3CDTF">2025-08-04T19:13:33Z</dcterms:modified>
</cp:coreProperties>
</file>