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26" r:id="rId2"/>
    <p:sldId id="340" r:id="rId3"/>
    <p:sldId id="300" r:id="rId4"/>
    <p:sldId id="341" r:id="rId5"/>
    <p:sldId id="342" r:id="rId6"/>
    <p:sldId id="343" r:id="rId7"/>
    <p:sldId id="344" r:id="rId8"/>
    <p:sldId id="345" r:id="rId9"/>
    <p:sldId id="346" r:id="rId10"/>
    <p:sldId id="347"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72" r:id="rId24"/>
    <p:sldId id="374" r:id="rId25"/>
    <p:sldId id="376" r:id="rId26"/>
    <p:sldId id="379" r:id="rId27"/>
    <p:sldId id="380" r:id="rId28"/>
    <p:sldId id="381" r:id="rId29"/>
    <p:sldId id="382" r:id="rId30"/>
    <p:sldId id="383" r:id="rId31"/>
    <p:sldId id="384" r:id="rId32"/>
    <p:sldId id="387" r:id="rId33"/>
    <p:sldId id="388" r:id="rId34"/>
    <p:sldId id="389" r:id="rId35"/>
    <p:sldId id="327" r:id="rId36"/>
    <p:sldId id="328"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94660"/>
  </p:normalViewPr>
  <p:slideViewPr>
    <p:cSldViewPr>
      <p:cViewPr varScale="1">
        <p:scale>
          <a:sx n="68" d="100"/>
          <a:sy n="68" d="100"/>
        </p:scale>
        <p:origin x="168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10EF539-B2EC-58BE-3B67-1EA8F1651BC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5059" name="Rectangle 3">
            <a:extLst>
              <a:ext uri="{FF2B5EF4-FFF2-40B4-BE49-F238E27FC236}">
                <a16:creationId xmlns:a16="http://schemas.microsoft.com/office/drawing/2014/main" id="{04E443F0-7774-F4B6-6175-F26F7DCBCCC7}"/>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5060" name="Rectangle 4">
            <a:extLst>
              <a:ext uri="{FF2B5EF4-FFF2-40B4-BE49-F238E27FC236}">
                <a16:creationId xmlns:a16="http://schemas.microsoft.com/office/drawing/2014/main" id="{A1F5A61B-BF8B-E396-5647-0BAF5DAC563D}"/>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a:extLst>
              <a:ext uri="{FF2B5EF4-FFF2-40B4-BE49-F238E27FC236}">
                <a16:creationId xmlns:a16="http://schemas.microsoft.com/office/drawing/2014/main" id="{1BBF5278-8B2D-162C-0635-AF0E464E8AA1}"/>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2" name="Rectangle 6">
            <a:extLst>
              <a:ext uri="{FF2B5EF4-FFF2-40B4-BE49-F238E27FC236}">
                <a16:creationId xmlns:a16="http://schemas.microsoft.com/office/drawing/2014/main" id="{A55ABC4D-DB8E-37FE-9E17-400DA06B4E2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5063" name="Rectangle 7">
            <a:extLst>
              <a:ext uri="{FF2B5EF4-FFF2-40B4-BE49-F238E27FC236}">
                <a16:creationId xmlns:a16="http://schemas.microsoft.com/office/drawing/2014/main" id="{65BDFD87-A90C-7F71-F325-6DF1DD68C9C4}"/>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C051067-BA2C-40E5-8A22-9B29384D053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DBF2F9-9A3F-2766-E83C-069BBF1612FE}"/>
              </a:ext>
            </a:extLst>
          </p:cNvPr>
          <p:cNvSpPr>
            <a:spLocks noGrp="1" noChangeArrowheads="1"/>
          </p:cNvSpPr>
          <p:nvPr>
            <p:ph type="sldNum" sz="quarter" idx="5"/>
          </p:nvPr>
        </p:nvSpPr>
        <p:spPr>
          <a:ln/>
        </p:spPr>
        <p:txBody>
          <a:bodyPr/>
          <a:lstStyle/>
          <a:p>
            <a:fld id="{071E5438-7959-44CF-99CA-791BD07E683C}" type="slidenum">
              <a:rPr lang="en-US" altLang="en-US"/>
              <a:pPr/>
              <a:t>1</a:t>
            </a:fld>
            <a:endParaRPr lang="en-US" altLang="en-US"/>
          </a:p>
        </p:txBody>
      </p:sp>
      <p:sp>
        <p:nvSpPr>
          <p:cNvPr id="160770" name="Rectangle 2">
            <a:extLst>
              <a:ext uri="{FF2B5EF4-FFF2-40B4-BE49-F238E27FC236}">
                <a16:creationId xmlns:a16="http://schemas.microsoft.com/office/drawing/2014/main" id="{6F1D88D2-8823-5E09-032F-9B02056EE7B3}"/>
              </a:ext>
            </a:extLst>
          </p:cNvPr>
          <p:cNvSpPr>
            <a:spLocks noRot="1" noChangeArrowheads="1" noTextEdit="1"/>
          </p:cNvSpPr>
          <p:nvPr>
            <p:ph type="sldImg"/>
          </p:nvPr>
        </p:nvSpPr>
        <p:spPr>
          <a:ln/>
        </p:spPr>
      </p:sp>
      <p:sp>
        <p:nvSpPr>
          <p:cNvPr id="160771" name="Rectangle 3">
            <a:extLst>
              <a:ext uri="{FF2B5EF4-FFF2-40B4-BE49-F238E27FC236}">
                <a16:creationId xmlns:a16="http://schemas.microsoft.com/office/drawing/2014/main" id="{A9AB7D3F-3391-0B40-1EB2-AC481AD29573}"/>
              </a:ext>
            </a:extLst>
          </p:cNvPr>
          <p:cNvSpPr>
            <a:spLocks noGrp="1" noChangeArrowheads="1"/>
          </p:cNvSpPr>
          <p:nvPr>
            <p:ph type="body" idx="1"/>
          </p:nvPr>
        </p:nvSpPr>
        <p:spPr/>
        <p:txBody>
          <a:bodyPr/>
          <a:lstStyle/>
          <a:p>
            <a:r>
              <a:rPr lang="en-US" altLang="en-US"/>
              <a:t>Presentation on ecoregions of the Pacific Northwest (Oregon and Washington).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A69FCD4-45B3-A3E1-6FCC-CBA6C058C0A1}"/>
              </a:ext>
            </a:extLst>
          </p:cNvPr>
          <p:cNvSpPr>
            <a:spLocks noGrp="1" noChangeArrowheads="1"/>
          </p:cNvSpPr>
          <p:nvPr>
            <p:ph type="sldNum" sz="quarter" idx="5"/>
          </p:nvPr>
        </p:nvSpPr>
        <p:spPr>
          <a:ln/>
        </p:spPr>
        <p:txBody>
          <a:bodyPr/>
          <a:lstStyle/>
          <a:p>
            <a:fld id="{BA2D0E84-FD21-4F7A-A11F-D2677955CAF9}" type="slidenum">
              <a:rPr lang="en-US" altLang="en-US"/>
              <a:pPr/>
              <a:t>11</a:t>
            </a:fld>
            <a:endParaRPr lang="en-US" altLang="en-US"/>
          </a:p>
        </p:txBody>
      </p:sp>
      <p:sp>
        <p:nvSpPr>
          <p:cNvPr id="182274" name="Rectangle 2">
            <a:extLst>
              <a:ext uri="{FF2B5EF4-FFF2-40B4-BE49-F238E27FC236}">
                <a16:creationId xmlns:a16="http://schemas.microsoft.com/office/drawing/2014/main" id="{F9B80BEF-712E-756B-03AB-9246B84550B1}"/>
              </a:ext>
            </a:extLst>
          </p:cNvPr>
          <p:cNvSpPr>
            <a:spLocks noRot="1" noChangeArrowheads="1" noTextEdit="1"/>
          </p:cNvSpPr>
          <p:nvPr>
            <p:ph type="sldImg"/>
          </p:nvPr>
        </p:nvSpPr>
        <p:spPr>
          <a:xfrm>
            <a:off x="1141413" y="685800"/>
            <a:ext cx="4573587" cy="3430588"/>
          </a:xfrm>
          <a:ln/>
        </p:spPr>
      </p:sp>
      <p:sp>
        <p:nvSpPr>
          <p:cNvPr id="182275" name="Rectangle 3">
            <a:extLst>
              <a:ext uri="{FF2B5EF4-FFF2-40B4-BE49-F238E27FC236}">
                <a16:creationId xmlns:a16="http://schemas.microsoft.com/office/drawing/2014/main" id="{35411EE3-8888-DCBD-D1ED-D4C849F7AEBF}"/>
              </a:ext>
            </a:extLst>
          </p:cNvPr>
          <p:cNvSpPr>
            <a:spLocks noGrp="1" noChangeArrowheads="1"/>
          </p:cNvSpPr>
          <p:nvPr>
            <p:ph type="body" idx="1"/>
          </p:nvPr>
        </p:nvSpPr>
        <p:spPr/>
        <p:txBody>
          <a:bodyPr/>
          <a:lstStyle/>
          <a:p>
            <a:r>
              <a:rPr lang="en-US" altLang="en-US"/>
              <a:t>Ecosystem processes change with scale.  In landscape assessment, the proper scale for analysis should be carefully chosen.  In regards to fire, the assessment area should be large enough to capture the range of fire sizes characteristic of that fire regime.  Smaller, more frequent fires characteristic of fire regime I require a smaller area for assessment than areas with longer fire return intervals (regimes IV and V).</a:t>
            </a:r>
          </a:p>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9F214C5-5912-7DF9-5B08-CA3340ADA5DB}"/>
              </a:ext>
            </a:extLst>
          </p:cNvPr>
          <p:cNvSpPr>
            <a:spLocks noGrp="1" noChangeArrowheads="1"/>
          </p:cNvSpPr>
          <p:nvPr>
            <p:ph type="sldNum" sz="quarter" idx="5"/>
          </p:nvPr>
        </p:nvSpPr>
        <p:spPr>
          <a:ln/>
        </p:spPr>
        <p:txBody>
          <a:bodyPr/>
          <a:lstStyle/>
          <a:p>
            <a:fld id="{36B93044-4197-4E4E-9586-13CB91FB0ABD}" type="slidenum">
              <a:rPr lang="en-US" altLang="en-US"/>
              <a:pPr/>
              <a:t>12</a:t>
            </a:fld>
            <a:endParaRPr lang="en-US" altLang="en-US"/>
          </a:p>
        </p:txBody>
      </p:sp>
      <p:sp>
        <p:nvSpPr>
          <p:cNvPr id="184322" name="Rectangle 2">
            <a:extLst>
              <a:ext uri="{FF2B5EF4-FFF2-40B4-BE49-F238E27FC236}">
                <a16:creationId xmlns:a16="http://schemas.microsoft.com/office/drawing/2014/main" id="{DE425F82-1E4D-A214-E17F-DEB651118A6B}"/>
              </a:ext>
            </a:extLst>
          </p:cNvPr>
          <p:cNvSpPr>
            <a:spLocks noRot="1" noChangeArrowheads="1" noTextEdit="1"/>
          </p:cNvSpPr>
          <p:nvPr>
            <p:ph type="sldImg"/>
          </p:nvPr>
        </p:nvSpPr>
        <p:spPr>
          <a:xfrm>
            <a:off x="1141413" y="685800"/>
            <a:ext cx="4573587" cy="3430588"/>
          </a:xfrm>
          <a:ln/>
        </p:spPr>
      </p:sp>
      <p:sp>
        <p:nvSpPr>
          <p:cNvPr id="184323" name="Rectangle 3">
            <a:extLst>
              <a:ext uri="{FF2B5EF4-FFF2-40B4-BE49-F238E27FC236}">
                <a16:creationId xmlns:a16="http://schemas.microsoft.com/office/drawing/2014/main" id="{850BDC8C-2A37-1B6D-C82F-CC00B833C9E5}"/>
              </a:ext>
            </a:extLst>
          </p:cNvPr>
          <p:cNvSpPr>
            <a:spLocks noGrp="1" noChangeArrowheads="1"/>
          </p:cNvSpPr>
          <p:nvPr>
            <p:ph type="body" idx="1"/>
          </p:nvPr>
        </p:nvSpPr>
        <p:spPr/>
        <p:txBody>
          <a:bodyPr/>
          <a:lstStyle/>
          <a:p>
            <a:r>
              <a:rPr lang="en-US" altLang="en-US"/>
              <a:t>Note how plants adapt to different disturbance regimes.  Where disturbances like fire are frequent, plants that disperse seed easily are favored, since soil is frequently scarified and prepared for seeding.</a:t>
            </a:r>
          </a:p>
          <a:p>
            <a:endParaRPr lang="en-US" altLang="en-US"/>
          </a:p>
          <a:p>
            <a:r>
              <a:rPr lang="en-US" altLang="en-US"/>
              <a:t>Where fires are infrequent, plants expand into small gaps created by windthrow by means of vegetative propagation– runners, stolons, and rhizomes.  They tend to colonize new areas more slowly.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30D0A87-C033-B871-CEB2-0CF47039F33D}"/>
              </a:ext>
            </a:extLst>
          </p:cNvPr>
          <p:cNvSpPr>
            <a:spLocks noGrp="1" noChangeArrowheads="1"/>
          </p:cNvSpPr>
          <p:nvPr>
            <p:ph type="sldNum" sz="quarter" idx="5"/>
          </p:nvPr>
        </p:nvSpPr>
        <p:spPr>
          <a:ln/>
        </p:spPr>
        <p:txBody>
          <a:bodyPr/>
          <a:lstStyle/>
          <a:p>
            <a:fld id="{5DFDCF53-DBB0-43AF-A0D3-0EEECF9C7D1D}" type="slidenum">
              <a:rPr lang="en-US" altLang="en-US"/>
              <a:pPr/>
              <a:t>13</a:t>
            </a:fld>
            <a:endParaRPr lang="en-US" altLang="en-US"/>
          </a:p>
        </p:txBody>
      </p:sp>
      <p:sp>
        <p:nvSpPr>
          <p:cNvPr id="186370" name="Rectangle 2">
            <a:extLst>
              <a:ext uri="{FF2B5EF4-FFF2-40B4-BE49-F238E27FC236}">
                <a16:creationId xmlns:a16="http://schemas.microsoft.com/office/drawing/2014/main" id="{E3627222-EDDC-AD4B-9B8B-FAC33529DE66}"/>
              </a:ext>
            </a:extLst>
          </p:cNvPr>
          <p:cNvSpPr>
            <a:spLocks noRot="1" noChangeArrowheads="1" noTextEdit="1"/>
          </p:cNvSpPr>
          <p:nvPr>
            <p:ph type="sldImg"/>
          </p:nvPr>
        </p:nvSpPr>
        <p:spPr>
          <a:xfrm>
            <a:off x="1141413" y="685800"/>
            <a:ext cx="4573587" cy="3430588"/>
          </a:xfrm>
          <a:ln/>
        </p:spPr>
      </p:sp>
      <p:sp>
        <p:nvSpPr>
          <p:cNvPr id="186371" name="Rectangle 3">
            <a:extLst>
              <a:ext uri="{FF2B5EF4-FFF2-40B4-BE49-F238E27FC236}">
                <a16:creationId xmlns:a16="http://schemas.microsoft.com/office/drawing/2014/main" id="{C3227EC7-E543-A3FD-06F7-1C0FDBC316D1}"/>
              </a:ext>
            </a:extLst>
          </p:cNvPr>
          <p:cNvSpPr>
            <a:spLocks noGrp="1" noChangeArrowheads="1"/>
          </p:cNvSpPr>
          <p:nvPr>
            <p:ph type="body" idx="1"/>
          </p:nvPr>
        </p:nvSpPr>
        <p:spPr/>
        <p:txBody>
          <a:bodyPr/>
          <a:lstStyle/>
          <a:p>
            <a:r>
              <a:rPr lang="en-US" altLang="en-US"/>
              <a:t>Animals also adapt to different disturbance regimes as well.  In fact, this is currently a concern for the Northwest Forest Plan, which was written using a concept of reserve areas to protect the northern spotted owl and other late-successional dependent wildlife.  The concept works well in relatively stable landscapes with infrequent fire, but less well in the drier portions of the planning area.  These drier areas have accumulated late-successional structure because of fire exclusion.  While providing owl habitat in the short run, in the long run they are unstable, with many areas likely to be affected by severe fire.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57BA477-2F9C-B08C-AEF8-AA22BB56FAAF}"/>
              </a:ext>
            </a:extLst>
          </p:cNvPr>
          <p:cNvSpPr>
            <a:spLocks noGrp="1" noChangeArrowheads="1"/>
          </p:cNvSpPr>
          <p:nvPr>
            <p:ph type="sldNum" sz="quarter" idx="5"/>
          </p:nvPr>
        </p:nvSpPr>
        <p:spPr>
          <a:ln/>
        </p:spPr>
        <p:txBody>
          <a:bodyPr/>
          <a:lstStyle/>
          <a:p>
            <a:fld id="{18E17439-3B1A-4E4F-95BF-29D361EF1C5E}" type="slidenum">
              <a:rPr lang="en-US" altLang="en-US"/>
              <a:pPr/>
              <a:t>14</a:t>
            </a:fld>
            <a:endParaRPr lang="en-US" altLang="en-US"/>
          </a:p>
        </p:txBody>
      </p:sp>
      <p:sp>
        <p:nvSpPr>
          <p:cNvPr id="188418" name="Rectangle 2">
            <a:extLst>
              <a:ext uri="{FF2B5EF4-FFF2-40B4-BE49-F238E27FC236}">
                <a16:creationId xmlns:a16="http://schemas.microsoft.com/office/drawing/2014/main" id="{5E4BDF79-7ACD-1B5C-6A69-F9A485BE49B7}"/>
              </a:ext>
            </a:extLst>
          </p:cNvPr>
          <p:cNvSpPr>
            <a:spLocks noRot="1" noChangeArrowheads="1" noTextEdit="1"/>
          </p:cNvSpPr>
          <p:nvPr>
            <p:ph type="sldImg"/>
          </p:nvPr>
        </p:nvSpPr>
        <p:spPr>
          <a:xfrm>
            <a:off x="1141413" y="685800"/>
            <a:ext cx="4573587" cy="3430588"/>
          </a:xfrm>
          <a:ln/>
        </p:spPr>
      </p:sp>
      <p:sp>
        <p:nvSpPr>
          <p:cNvPr id="188419" name="Rectangle 3">
            <a:extLst>
              <a:ext uri="{FF2B5EF4-FFF2-40B4-BE49-F238E27FC236}">
                <a16:creationId xmlns:a16="http://schemas.microsoft.com/office/drawing/2014/main" id="{89B13560-9F46-F345-618F-D68BFC32ABBE}"/>
              </a:ext>
            </a:extLst>
          </p:cNvPr>
          <p:cNvSpPr>
            <a:spLocks noGrp="1" noChangeArrowheads="1"/>
          </p:cNvSpPr>
          <p:nvPr>
            <p:ph type="body" idx="1"/>
          </p:nvPr>
        </p:nvSpPr>
        <p:spPr/>
        <p:txBody>
          <a:bodyPr/>
          <a:lstStyle/>
          <a:p>
            <a:r>
              <a:rPr lang="en-US" altLang="en-US"/>
              <a:t>Time is just as important as space in understanding landscapes.  Frequency and succession,  some of our core concepts, have no meaning without time.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1FD1C21-E3BA-1277-7BF1-7490C0A59641}"/>
              </a:ext>
            </a:extLst>
          </p:cNvPr>
          <p:cNvSpPr>
            <a:spLocks noGrp="1" noChangeArrowheads="1"/>
          </p:cNvSpPr>
          <p:nvPr>
            <p:ph type="sldNum" sz="quarter" idx="5"/>
          </p:nvPr>
        </p:nvSpPr>
        <p:spPr>
          <a:ln/>
        </p:spPr>
        <p:txBody>
          <a:bodyPr/>
          <a:lstStyle/>
          <a:p>
            <a:fld id="{09F79F41-07F3-4ECB-8DD2-6C4DAADC9D02}" type="slidenum">
              <a:rPr lang="en-US" altLang="en-US"/>
              <a:pPr/>
              <a:t>35</a:t>
            </a:fld>
            <a:endParaRPr lang="en-US" altLang="en-US"/>
          </a:p>
        </p:txBody>
      </p:sp>
      <p:sp>
        <p:nvSpPr>
          <p:cNvPr id="138242" name="Rectangle 2">
            <a:extLst>
              <a:ext uri="{FF2B5EF4-FFF2-40B4-BE49-F238E27FC236}">
                <a16:creationId xmlns:a16="http://schemas.microsoft.com/office/drawing/2014/main" id="{672B34BD-338D-7D45-C714-D64BF69E2414}"/>
              </a:ext>
            </a:extLst>
          </p:cNvPr>
          <p:cNvSpPr>
            <a:spLocks noRot="1" noChangeArrowheads="1" noTextEdit="1"/>
          </p:cNvSpPr>
          <p:nvPr>
            <p:ph type="sldImg"/>
          </p:nvPr>
        </p:nvSpPr>
        <p:spPr>
          <a:ln/>
        </p:spPr>
      </p:sp>
      <p:sp>
        <p:nvSpPr>
          <p:cNvPr id="138243" name="Rectangle 3">
            <a:extLst>
              <a:ext uri="{FF2B5EF4-FFF2-40B4-BE49-F238E27FC236}">
                <a16:creationId xmlns:a16="http://schemas.microsoft.com/office/drawing/2014/main" id="{80218594-0663-BAD3-F24D-9D196AD778F5}"/>
              </a:ext>
            </a:extLst>
          </p:cNvPr>
          <p:cNvSpPr>
            <a:spLocks noGrp="1" noChangeArrowheads="1"/>
          </p:cNvSpPr>
          <p:nvPr>
            <p:ph type="body" idx="1"/>
          </p:nvPr>
        </p:nvSpPr>
        <p:spPr/>
        <p:txBody>
          <a:bodyPr/>
          <a:lstStyle/>
          <a:p>
            <a:r>
              <a:rPr lang="en-US" altLang="en-US"/>
              <a:t>Potential vegetation defines land capability to produce ecosystem products and services, as well as the elements of biodiversity.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F5BC3EA-F05C-23BD-BBAE-8A781A43FDF1}"/>
              </a:ext>
            </a:extLst>
          </p:cNvPr>
          <p:cNvSpPr>
            <a:spLocks noGrp="1" noChangeArrowheads="1"/>
          </p:cNvSpPr>
          <p:nvPr>
            <p:ph type="sldNum" sz="quarter" idx="5"/>
          </p:nvPr>
        </p:nvSpPr>
        <p:spPr>
          <a:ln/>
        </p:spPr>
        <p:txBody>
          <a:bodyPr/>
          <a:lstStyle/>
          <a:p>
            <a:fld id="{D4B8AD72-D241-4EC4-8F02-E784B67E7776}" type="slidenum">
              <a:rPr lang="en-US" altLang="en-US"/>
              <a:pPr/>
              <a:t>3</a:t>
            </a:fld>
            <a:endParaRPr lang="en-US" altLang="en-US"/>
          </a:p>
        </p:txBody>
      </p:sp>
      <p:sp>
        <p:nvSpPr>
          <p:cNvPr id="84994" name="Rectangle 2">
            <a:extLst>
              <a:ext uri="{FF2B5EF4-FFF2-40B4-BE49-F238E27FC236}">
                <a16:creationId xmlns:a16="http://schemas.microsoft.com/office/drawing/2014/main" id="{DED19C10-9D56-6ADF-7F33-71516941A526}"/>
              </a:ext>
            </a:extLst>
          </p:cNvPr>
          <p:cNvSpPr>
            <a:spLocks noRot="1" noChangeArrowheads="1" noTextEdit="1"/>
          </p:cNvSpPr>
          <p:nvPr>
            <p:ph type="sldImg"/>
          </p:nvPr>
        </p:nvSpPr>
        <p:spPr>
          <a:ln/>
        </p:spPr>
      </p:sp>
      <p:sp>
        <p:nvSpPr>
          <p:cNvPr id="84995" name="Rectangle 3">
            <a:extLst>
              <a:ext uri="{FF2B5EF4-FFF2-40B4-BE49-F238E27FC236}">
                <a16:creationId xmlns:a16="http://schemas.microsoft.com/office/drawing/2014/main" id="{815E21C7-366E-8643-9B3C-FD8EA896233A}"/>
              </a:ext>
            </a:extLst>
          </p:cNvPr>
          <p:cNvSpPr>
            <a:spLocks noGrp="1" noChangeArrowheads="1"/>
          </p:cNvSpPr>
          <p:nvPr>
            <p:ph type="body" idx="1"/>
          </p:nvPr>
        </p:nvSpPr>
        <p:spPr/>
        <p:txBody>
          <a:bodyPr/>
          <a:lstStyle/>
          <a:p>
            <a:r>
              <a:rPr lang="en-US" altLang="en-US"/>
              <a:t>A definition of “ecoregion.”  At this broad scale, climate and geology are the drivers.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9AAD2FC-C36D-53BF-BF5E-62A0B3CA4275}"/>
              </a:ext>
            </a:extLst>
          </p:cNvPr>
          <p:cNvSpPr>
            <a:spLocks noGrp="1" noChangeArrowheads="1"/>
          </p:cNvSpPr>
          <p:nvPr>
            <p:ph type="sldNum" sz="quarter" idx="5"/>
          </p:nvPr>
        </p:nvSpPr>
        <p:spPr>
          <a:ln/>
        </p:spPr>
        <p:txBody>
          <a:bodyPr/>
          <a:lstStyle/>
          <a:p>
            <a:fld id="{2772E0F5-0418-412E-8099-A7E479173796}" type="slidenum">
              <a:rPr lang="en-US" altLang="en-US"/>
              <a:pPr/>
              <a:t>4</a:t>
            </a:fld>
            <a:endParaRPr lang="en-US" altLang="en-US"/>
          </a:p>
        </p:txBody>
      </p:sp>
      <p:sp>
        <p:nvSpPr>
          <p:cNvPr id="167938" name="Rectangle 2">
            <a:extLst>
              <a:ext uri="{FF2B5EF4-FFF2-40B4-BE49-F238E27FC236}">
                <a16:creationId xmlns:a16="http://schemas.microsoft.com/office/drawing/2014/main" id="{0F45D3E9-2CCC-B21A-5951-14A7FB8B22FC}"/>
              </a:ext>
            </a:extLst>
          </p:cNvPr>
          <p:cNvSpPr>
            <a:spLocks noRot="1" noChangeArrowheads="1" noTextEdit="1"/>
          </p:cNvSpPr>
          <p:nvPr>
            <p:ph type="sldImg"/>
          </p:nvPr>
        </p:nvSpPr>
        <p:spPr>
          <a:xfrm>
            <a:off x="1141413" y="685800"/>
            <a:ext cx="4573587" cy="3430588"/>
          </a:xfrm>
          <a:ln/>
        </p:spPr>
      </p:sp>
      <p:sp>
        <p:nvSpPr>
          <p:cNvPr id="167939" name="Rectangle 3">
            <a:extLst>
              <a:ext uri="{FF2B5EF4-FFF2-40B4-BE49-F238E27FC236}">
                <a16:creationId xmlns:a16="http://schemas.microsoft.com/office/drawing/2014/main" id="{21E088D8-2872-0361-A89E-38C9E4E6E500}"/>
              </a:ext>
            </a:extLst>
          </p:cNvPr>
          <p:cNvSpPr>
            <a:spLocks noGrp="1" noChangeArrowheads="1"/>
          </p:cNvSpPr>
          <p:nvPr>
            <p:ph type="body" idx="1"/>
          </p:nvPr>
        </p:nvSpPr>
        <p:spPr/>
        <p:txBody>
          <a:bodyPr/>
          <a:lstStyle/>
          <a:p>
            <a:r>
              <a:rPr lang="en-US" altLang="en-US"/>
              <a:t>The unifying statement for ecology is: </a:t>
            </a:r>
            <a:r>
              <a:rPr lang="en-US" altLang="en-US" i="1"/>
              <a:t>We study the structure, function, and composition of ecosystems at multiple scales over time.  </a:t>
            </a:r>
            <a:r>
              <a:rPr lang="en-US" altLang="en-US"/>
              <a:t>This  statement covers all the key features of landscape ecology and will be returned to again and again during the module.  Incidentally, this is also an effective way to organize biodiversity into a manageable framework.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8FB19B6-CAF0-EC83-C76F-F8440E5DF71A}"/>
              </a:ext>
            </a:extLst>
          </p:cNvPr>
          <p:cNvSpPr>
            <a:spLocks noGrp="1" noChangeArrowheads="1"/>
          </p:cNvSpPr>
          <p:nvPr>
            <p:ph type="sldNum" sz="quarter" idx="5"/>
          </p:nvPr>
        </p:nvSpPr>
        <p:spPr>
          <a:ln/>
        </p:spPr>
        <p:txBody>
          <a:bodyPr/>
          <a:lstStyle/>
          <a:p>
            <a:fld id="{AC034B3F-007D-4A99-A43E-FA860AD595BC}" type="slidenum">
              <a:rPr lang="en-US" altLang="en-US"/>
              <a:pPr/>
              <a:t>5</a:t>
            </a:fld>
            <a:endParaRPr lang="en-US" altLang="en-US"/>
          </a:p>
        </p:txBody>
      </p:sp>
      <p:sp>
        <p:nvSpPr>
          <p:cNvPr id="169986" name="Rectangle 2">
            <a:extLst>
              <a:ext uri="{FF2B5EF4-FFF2-40B4-BE49-F238E27FC236}">
                <a16:creationId xmlns:a16="http://schemas.microsoft.com/office/drawing/2014/main" id="{86B5AE9D-79E8-7805-D5D1-F39EF331683D}"/>
              </a:ext>
            </a:extLst>
          </p:cNvPr>
          <p:cNvSpPr>
            <a:spLocks noRot="1" noChangeArrowheads="1" noTextEdit="1"/>
          </p:cNvSpPr>
          <p:nvPr>
            <p:ph type="sldImg"/>
          </p:nvPr>
        </p:nvSpPr>
        <p:spPr>
          <a:xfrm>
            <a:off x="1141413" y="685800"/>
            <a:ext cx="4573587" cy="3430588"/>
          </a:xfrm>
          <a:ln/>
        </p:spPr>
      </p:sp>
      <p:sp>
        <p:nvSpPr>
          <p:cNvPr id="169987" name="Rectangle 3">
            <a:extLst>
              <a:ext uri="{FF2B5EF4-FFF2-40B4-BE49-F238E27FC236}">
                <a16:creationId xmlns:a16="http://schemas.microsoft.com/office/drawing/2014/main" id="{479E72F1-BBC6-A70F-1154-71E32AFD32D7}"/>
              </a:ext>
            </a:extLst>
          </p:cNvPr>
          <p:cNvSpPr>
            <a:spLocks noGrp="1" noChangeArrowheads="1"/>
          </p:cNvSpPr>
          <p:nvPr>
            <p:ph type="body" idx="1"/>
          </p:nvPr>
        </p:nvSpPr>
        <p:spPr/>
        <p:txBody>
          <a:bodyPr/>
          <a:lstStyle/>
          <a:p>
            <a:r>
              <a:rPr lang="en-US" altLang="en-US"/>
              <a:t>Structure is the height, canopy layers, diameters, and downed wood of forest ecosystems.  Structure is influenced by the limiting factors we discussed earlier—moisture, nutrients, temperature, etc.   Ecosystems capable of producing more biomass will generally have more complex structure.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3D71945-C202-261E-DDEC-7E444CD8F5E9}"/>
              </a:ext>
            </a:extLst>
          </p:cNvPr>
          <p:cNvSpPr>
            <a:spLocks noGrp="1" noChangeArrowheads="1"/>
          </p:cNvSpPr>
          <p:nvPr>
            <p:ph type="sldNum" sz="quarter" idx="5"/>
          </p:nvPr>
        </p:nvSpPr>
        <p:spPr>
          <a:ln/>
        </p:spPr>
        <p:txBody>
          <a:bodyPr/>
          <a:lstStyle/>
          <a:p>
            <a:fld id="{A02DAAC4-DC76-485C-80B1-6C3668D59B19}" type="slidenum">
              <a:rPr lang="en-US" altLang="en-US"/>
              <a:pPr/>
              <a:t>6</a:t>
            </a:fld>
            <a:endParaRPr lang="en-US" altLang="en-US"/>
          </a:p>
        </p:txBody>
      </p:sp>
      <p:sp>
        <p:nvSpPr>
          <p:cNvPr id="172034" name="Rectangle 2">
            <a:extLst>
              <a:ext uri="{FF2B5EF4-FFF2-40B4-BE49-F238E27FC236}">
                <a16:creationId xmlns:a16="http://schemas.microsoft.com/office/drawing/2014/main" id="{518AA174-6A31-8D90-D90C-4F79130314A8}"/>
              </a:ext>
            </a:extLst>
          </p:cNvPr>
          <p:cNvSpPr>
            <a:spLocks noRot="1" noChangeArrowheads="1" noTextEdit="1"/>
          </p:cNvSpPr>
          <p:nvPr>
            <p:ph type="sldImg"/>
          </p:nvPr>
        </p:nvSpPr>
        <p:spPr>
          <a:xfrm>
            <a:off x="1141413" y="685800"/>
            <a:ext cx="4573587" cy="3430588"/>
          </a:xfrm>
          <a:ln/>
        </p:spPr>
      </p:sp>
      <p:sp>
        <p:nvSpPr>
          <p:cNvPr id="172035" name="Rectangle 3">
            <a:extLst>
              <a:ext uri="{FF2B5EF4-FFF2-40B4-BE49-F238E27FC236}">
                <a16:creationId xmlns:a16="http://schemas.microsoft.com/office/drawing/2014/main" id="{D3A62A35-44D2-92DA-EB5C-97A80E36712D}"/>
              </a:ext>
            </a:extLst>
          </p:cNvPr>
          <p:cNvSpPr>
            <a:spLocks noGrp="1" noChangeArrowheads="1"/>
          </p:cNvSpPr>
          <p:nvPr>
            <p:ph type="body" idx="1"/>
          </p:nvPr>
        </p:nvSpPr>
        <p:spPr/>
        <p:txBody>
          <a:bodyPr/>
          <a:lstStyle/>
          <a:p>
            <a:r>
              <a:rPr lang="en-US" altLang="en-US">
                <a:solidFill>
                  <a:srgbClr val="FFFF00"/>
                </a:solidFill>
              </a:rPr>
              <a:t>Functions (processes) of ecosystems are probably their most important aspect, but also the most difficult to quantify</a:t>
            </a:r>
            <a:r>
              <a:rPr lang="en-US" altLang="en-US"/>
              <a:t>.  In recent years, we are more fully realizing the importance of process, as we better understand disturbance ecology.</a:t>
            </a:r>
          </a:p>
          <a:p>
            <a:endParaRPr lang="en-US" altLang="en-US"/>
          </a:p>
          <a:p>
            <a:r>
              <a:rPr lang="en-US" altLang="en-US"/>
              <a:t>Today we fully realize ecosystems are dynamic and continually affected by disturbance.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05E8966-9B1D-260D-D8F4-4CA66264D2DD}"/>
              </a:ext>
            </a:extLst>
          </p:cNvPr>
          <p:cNvSpPr>
            <a:spLocks noGrp="1" noChangeArrowheads="1"/>
          </p:cNvSpPr>
          <p:nvPr>
            <p:ph type="sldNum" sz="quarter" idx="5"/>
          </p:nvPr>
        </p:nvSpPr>
        <p:spPr>
          <a:ln/>
        </p:spPr>
        <p:txBody>
          <a:bodyPr/>
          <a:lstStyle/>
          <a:p>
            <a:fld id="{C155779D-CCAD-4D06-89E3-193C7C804F45}" type="slidenum">
              <a:rPr lang="en-US" altLang="en-US"/>
              <a:pPr/>
              <a:t>7</a:t>
            </a:fld>
            <a:endParaRPr lang="en-US" altLang="en-US"/>
          </a:p>
        </p:txBody>
      </p:sp>
      <p:sp>
        <p:nvSpPr>
          <p:cNvPr id="174082" name="Rectangle 2">
            <a:extLst>
              <a:ext uri="{FF2B5EF4-FFF2-40B4-BE49-F238E27FC236}">
                <a16:creationId xmlns:a16="http://schemas.microsoft.com/office/drawing/2014/main" id="{4BCA796B-B6FF-06F2-8B2F-B0C0BE3EBD4D}"/>
              </a:ext>
            </a:extLst>
          </p:cNvPr>
          <p:cNvSpPr>
            <a:spLocks noRot="1" noChangeArrowheads="1" noTextEdit="1"/>
          </p:cNvSpPr>
          <p:nvPr>
            <p:ph type="sldImg"/>
          </p:nvPr>
        </p:nvSpPr>
        <p:spPr>
          <a:xfrm>
            <a:off x="1141413" y="685800"/>
            <a:ext cx="4573587" cy="3430588"/>
          </a:xfrm>
          <a:ln/>
        </p:spPr>
      </p:sp>
      <p:sp>
        <p:nvSpPr>
          <p:cNvPr id="174083" name="Rectangle 3">
            <a:extLst>
              <a:ext uri="{FF2B5EF4-FFF2-40B4-BE49-F238E27FC236}">
                <a16:creationId xmlns:a16="http://schemas.microsoft.com/office/drawing/2014/main" id="{FF5725D7-1306-3E47-BBCE-EE73153596E0}"/>
              </a:ext>
            </a:extLst>
          </p:cNvPr>
          <p:cNvSpPr>
            <a:spLocks noGrp="1" noChangeArrowheads="1"/>
          </p:cNvSpPr>
          <p:nvPr>
            <p:ph type="body" idx="1"/>
          </p:nvPr>
        </p:nvSpPr>
        <p:spPr/>
        <p:txBody>
          <a:bodyPr/>
          <a:lstStyle/>
          <a:p>
            <a:r>
              <a:rPr lang="en-US" altLang="en-US" sz="1600">
                <a:solidFill>
                  <a:srgbClr val="000000"/>
                </a:solidFill>
              </a:rPr>
              <a:t>Modern ecology emphasizes disturbance and the continually transient nature of ecosystems. </a:t>
            </a:r>
            <a:r>
              <a:rPr lang="en-US" altLang="en-US"/>
              <a:t> Seral stages in ecosystems can take different pathways based on the nature of disturbance.</a:t>
            </a:r>
          </a:p>
          <a:p>
            <a:endParaRPr lang="en-US" altLang="en-US"/>
          </a:p>
          <a:p>
            <a:r>
              <a:rPr lang="en-US" altLang="en-US"/>
              <a:t>State and transition concepts are integral to our understanding of disturbance in grassland and shrubland ecosystems.  They are based on succession, the topic of our next slide.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E89AA4D-31CC-A125-4BD4-51649E9D6E00}"/>
              </a:ext>
            </a:extLst>
          </p:cNvPr>
          <p:cNvSpPr>
            <a:spLocks noGrp="1" noChangeArrowheads="1"/>
          </p:cNvSpPr>
          <p:nvPr>
            <p:ph type="sldNum" sz="quarter" idx="5"/>
          </p:nvPr>
        </p:nvSpPr>
        <p:spPr>
          <a:ln/>
        </p:spPr>
        <p:txBody>
          <a:bodyPr/>
          <a:lstStyle/>
          <a:p>
            <a:fld id="{973CC60A-0093-428C-9642-9D5029C9CA7B}" type="slidenum">
              <a:rPr lang="en-US" altLang="en-US"/>
              <a:pPr/>
              <a:t>8</a:t>
            </a:fld>
            <a:endParaRPr lang="en-US" altLang="en-US"/>
          </a:p>
        </p:txBody>
      </p:sp>
      <p:sp>
        <p:nvSpPr>
          <p:cNvPr id="176130" name="Rectangle 2">
            <a:extLst>
              <a:ext uri="{FF2B5EF4-FFF2-40B4-BE49-F238E27FC236}">
                <a16:creationId xmlns:a16="http://schemas.microsoft.com/office/drawing/2014/main" id="{53A9A3D1-817D-9926-BD9D-F46975456C0D}"/>
              </a:ext>
            </a:extLst>
          </p:cNvPr>
          <p:cNvSpPr>
            <a:spLocks noRot="1" noChangeArrowheads="1" noTextEdit="1"/>
          </p:cNvSpPr>
          <p:nvPr>
            <p:ph type="sldImg"/>
          </p:nvPr>
        </p:nvSpPr>
        <p:spPr>
          <a:xfrm>
            <a:off x="1141413" y="685800"/>
            <a:ext cx="4573587" cy="3430588"/>
          </a:xfrm>
          <a:ln/>
        </p:spPr>
      </p:sp>
      <p:sp>
        <p:nvSpPr>
          <p:cNvPr id="176131" name="Rectangle 3">
            <a:extLst>
              <a:ext uri="{FF2B5EF4-FFF2-40B4-BE49-F238E27FC236}">
                <a16:creationId xmlns:a16="http://schemas.microsoft.com/office/drawing/2014/main" id="{0910478C-CBE5-520C-4FFC-AF8D420E02FC}"/>
              </a:ext>
            </a:extLst>
          </p:cNvPr>
          <p:cNvSpPr>
            <a:spLocks noGrp="1" noChangeArrowheads="1"/>
          </p:cNvSpPr>
          <p:nvPr>
            <p:ph type="body" idx="1"/>
          </p:nvPr>
        </p:nvSpPr>
        <p:spPr/>
        <p:txBody>
          <a:bodyPr/>
          <a:lstStyle/>
          <a:p>
            <a:r>
              <a:rPr lang="en-US" altLang="en-US"/>
              <a:t> </a:t>
            </a:r>
            <a:r>
              <a:rPr lang="en-US" altLang="en-US" sz="1600">
                <a:solidFill>
                  <a:srgbClr val="FFFF00"/>
                </a:solidFill>
              </a:rPr>
              <a:t>Recently disturbed areas are colonized by plants and are re-vegetated.  A series of plant communities then follows.  This assemblage is called a sere, or a set of seral stages.  This </a:t>
            </a:r>
            <a:r>
              <a:rPr lang="en-US" altLang="en-US"/>
              <a:t>is a common process we all see every day within ecosystems.</a:t>
            </a:r>
          </a:p>
          <a:p>
            <a:endParaRPr lang="en-US" altLang="en-US"/>
          </a:p>
          <a:p>
            <a:r>
              <a:rPr lang="en-US" altLang="en-US"/>
              <a:t>State and transition models work as follows: the seral stages are the states, and the transitions are the pathways between these states.  Some of these pathways can be quite complicated.</a:t>
            </a:r>
          </a:p>
          <a:p>
            <a:r>
              <a:rPr lang="en-US" altLang="en-US"/>
              <a:t>For more on state and transition models, see Stringham, T.K., W.C. Krueger and P.L. Shaver.  2002. State and transition modeling: An Ecological Process Approach. Invited Paper, J. Range Manage.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15F4FC5-BE04-2F20-3312-3BB1A6A7E563}"/>
              </a:ext>
            </a:extLst>
          </p:cNvPr>
          <p:cNvSpPr>
            <a:spLocks noGrp="1" noChangeArrowheads="1"/>
          </p:cNvSpPr>
          <p:nvPr>
            <p:ph type="sldNum" sz="quarter" idx="5"/>
          </p:nvPr>
        </p:nvSpPr>
        <p:spPr>
          <a:ln/>
        </p:spPr>
        <p:txBody>
          <a:bodyPr/>
          <a:lstStyle/>
          <a:p>
            <a:fld id="{02876859-3700-4F2A-BAED-F0BE60F624D2}" type="slidenum">
              <a:rPr lang="en-US" altLang="en-US"/>
              <a:pPr/>
              <a:t>9</a:t>
            </a:fld>
            <a:endParaRPr lang="en-US" altLang="en-US"/>
          </a:p>
        </p:txBody>
      </p:sp>
      <p:sp>
        <p:nvSpPr>
          <p:cNvPr id="178178" name="Rectangle 2">
            <a:extLst>
              <a:ext uri="{FF2B5EF4-FFF2-40B4-BE49-F238E27FC236}">
                <a16:creationId xmlns:a16="http://schemas.microsoft.com/office/drawing/2014/main" id="{0E74E9A5-09B3-9FBA-E6CD-D4D78B06C66F}"/>
              </a:ext>
            </a:extLst>
          </p:cNvPr>
          <p:cNvSpPr>
            <a:spLocks noRot="1" noChangeArrowheads="1" noTextEdit="1"/>
          </p:cNvSpPr>
          <p:nvPr>
            <p:ph type="sldImg"/>
          </p:nvPr>
        </p:nvSpPr>
        <p:spPr>
          <a:xfrm>
            <a:off x="1141413" y="685800"/>
            <a:ext cx="4573587" cy="3430588"/>
          </a:xfrm>
          <a:ln/>
        </p:spPr>
      </p:sp>
      <p:sp>
        <p:nvSpPr>
          <p:cNvPr id="178179" name="Rectangle 3">
            <a:extLst>
              <a:ext uri="{FF2B5EF4-FFF2-40B4-BE49-F238E27FC236}">
                <a16:creationId xmlns:a16="http://schemas.microsoft.com/office/drawing/2014/main" id="{84F54590-12A9-F9E9-FEA0-5D8748EFAD9A}"/>
              </a:ext>
            </a:extLst>
          </p:cNvPr>
          <p:cNvSpPr>
            <a:spLocks noGrp="1" noChangeArrowheads="1"/>
          </p:cNvSpPr>
          <p:nvPr>
            <p:ph type="body" idx="1"/>
          </p:nvPr>
        </p:nvSpPr>
        <p:spPr/>
        <p:txBody>
          <a:bodyPr/>
          <a:lstStyle/>
          <a:p>
            <a:pPr>
              <a:buClr>
                <a:srgbClr val="FFFF00"/>
              </a:buClr>
            </a:pPr>
            <a:r>
              <a:rPr lang="en-US" altLang="en-US">
                <a:solidFill>
                  <a:srgbClr val="FFFF00"/>
                </a:solidFill>
              </a:rPr>
              <a:t>Understanding scale is critical, because many processes have no meaning at the local scale.  Understanding scale is also critical because different fire regimes operate at different scales.  </a:t>
            </a:r>
            <a:r>
              <a:rPr lang="en-US" altLang="en-US"/>
              <a:t>Fire frequency and severity have no meaning unless assessed over a landscape.  We will illustrate this further in the next series of slides.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1846396-62C1-B036-9EAF-7F3736A99A15}"/>
              </a:ext>
            </a:extLst>
          </p:cNvPr>
          <p:cNvSpPr>
            <a:spLocks noGrp="1" noChangeArrowheads="1"/>
          </p:cNvSpPr>
          <p:nvPr>
            <p:ph type="sldNum" sz="quarter" idx="5"/>
          </p:nvPr>
        </p:nvSpPr>
        <p:spPr>
          <a:ln/>
        </p:spPr>
        <p:txBody>
          <a:bodyPr/>
          <a:lstStyle/>
          <a:p>
            <a:fld id="{99899DB5-36D2-45F7-B605-9FB7D8DE68F3}" type="slidenum">
              <a:rPr lang="en-US" altLang="en-US"/>
              <a:pPr/>
              <a:t>10</a:t>
            </a:fld>
            <a:endParaRPr lang="en-US" altLang="en-US"/>
          </a:p>
        </p:txBody>
      </p:sp>
      <p:sp>
        <p:nvSpPr>
          <p:cNvPr id="180226" name="Rectangle 2">
            <a:extLst>
              <a:ext uri="{FF2B5EF4-FFF2-40B4-BE49-F238E27FC236}">
                <a16:creationId xmlns:a16="http://schemas.microsoft.com/office/drawing/2014/main" id="{2F6E46FE-A7D4-B386-431E-194F95AC3A79}"/>
              </a:ext>
            </a:extLst>
          </p:cNvPr>
          <p:cNvSpPr>
            <a:spLocks noRot="1" noChangeArrowheads="1" noTextEdit="1"/>
          </p:cNvSpPr>
          <p:nvPr>
            <p:ph type="sldImg"/>
          </p:nvPr>
        </p:nvSpPr>
        <p:spPr>
          <a:xfrm>
            <a:off x="1141413" y="685800"/>
            <a:ext cx="4573587" cy="3430588"/>
          </a:xfrm>
          <a:ln/>
        </p:spPr>
      </p:sp>
      <p:sp>
        <p:nvSpPr>
          <p:cNvPr id="180227" name="Rectangle 3">
            <a:extLst>
              <a:ext uri="{FF2B5EF4-FFF2-40B4-BE49-F238E27FC236}">
                <a16:creationId xmlns:a16="http://schemas.microsoft.com/office/drawing/2014/main" id="{166B09B7-2A3C-B349-194A-A4186636A005}"/>
              </a:ext>
            </a:extLst>
          </p:cNvPr>
          <p:cNvSpPr>
            <a:spLocks noGrp="1" noChangeArrowheads="1"/>
          </p:cNvSpPr>
          <p:nvPr>
            <p:ph type="body" idx="1"/>
          </p:nvPr>
        </p:nvSpPr>
        <p:spPr/>
        <p:txBody>
          <a:bodyPr/>
          <a:lstStyle/>
          <a:p>
            <a:r>
              <a:rPr lang="en-US" altLang="en-US"/>
              <a:t>HUC=Hydrologic unit of capability=Watersheds.  Note the lower the number the broader (larger) the landscape.</a:t>
            </a:r>
          </a:p>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7152-C5A9-5161-2555-8F047ECAEA5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983E3E-98B6-A139-0045-55AB6833667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156E57-A5E8-64F3-442B-DFABD86352D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54368D-9491-9ABC-B89E-D1FD350A8FF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2D87715-B80D-1C00-FC81-ADE4DFE3F6F4}"/>
              </a:ext>
            </a:extLst>
          </p:cNvPr>
          <p:cNvSpPr>
            <a:spLocks noGrp="1"/>
          </p:cNvSpPr>
          <p:nvPr>
            <p:ph type="sldNum" sz="quarter" idx="12"/>
          </p:nvPr>
        </p:nvSpPr>
        <p:spPr/>
        <p:txBody>
          <a:bodyPr/>
          <a:lstStyle>
            <a:lvl1pPr>
              <a:defRPr/>
            </a:lvl1pPr>
          </a:lstStyle>
          <a:p>
            <a:fld id="{70082C5D-559A-4885-AE06-D2DD59D390BA}" type="slidenum">
              <a:rPr lang="en-US" altLang="en-US"/>
              <a:pPr/>
              <a:t>‹#›</a:t>
            </a:fld>
            <a:endParaRPr lang="en-US" altLang="en-US"/>
          </a:p>
        </p:txBody>
      </p:sp>
    </p:spTree>
    <p:extLst>
      <p:ext uri="{BB962C8B-B14F-4D97-AF65-F5344CB8AC3E}">
        <p14:creationId xmlns:p14="http://schemas.microsoft.com/office/powerpoint/2010/main" val="1452309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FBC61-9296-EE9C-0240-B317E5DB18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6C9177-5DA0-285E-C4EE-66C1C4CD71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DA597-0E99-D8F0-6CD5-B6D4B441836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37C262F-1390-06EC-3A1D-8A8AA565E3F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8025CF4-BD4D-11DF-E293-F0D172A17A9B}"/>
              </a:ext>
            </a:extLst>
          </p:cNvPr>
          <p:cNvSpPr>
            <a:spLocks noGrp="1"/>
          </p:cNvSpPr>
          <p:nvPr>
            <p:ph type="sldNum" sz="quarter" idx="12"/>
          </p:nvPr>
        </p:nvSpPr>
        <p:spPr/>
        <p:txBody>
          <a:bodyPr/>
          <a:lstStyle>
            <a:lvl1pPr>
              <a:defRPr/>
            </a:lvl1pPr>
          </a:lstStyle>
          <a:p>
            <a:fld id="{FD3BC470-30E9-4B11-9007-94AF36E4F24A}" type="slidenum">
              <a:rPr lang="en-US" altLang="en-US"/>
              <a:pPr/>
              <a:t>‹#›</a:t>
            </a:fld>
            <a:endParaRPr lang="en-US" altLang="en-US"/>
          </a:p>
        </p:txBody>
      </p:sp>
    </p:spTree>
    <p:extLst>
      <p:ext uri="{BB962C8B-B14F-4D97-AF65-F5344CB8AC3E}">
        <p14:creationId xmlns:p14="http://schemas.microsoft.com/office/powerpoint/2010/main" val="1492796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6B4570-7087-7731-175C-FE5F302A6FEC}"/>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C6CC8B-F143-3B6D-9419-687376DA911D}"/>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11C22-A11F-04BA-0F66-019D6EE0643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B66F104-165B-DBEB-AF7C-BFA0D6E033E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ACA39F1-FECC-016B-F5CF-D704B1F2ABF0}"/>
              </a:ext>
            </a:extLst>
          </p:cNvPr>
          <p:cNvSpPr>
            <a:spLocks noGrp="1"/>
          </p:cNvSpPr>
          <p:nvPr>
            <p:ph type="sldNum" sz="quarter" idx="12"/>
          </p:nvPr>
        </p:nvSpPr>
        <p:spPr/>
        <p:txBody>
          <a:bodyPr/>
          <a:lstStyle>
            <a:lvl1pPr>
              <a:defRPr/>
            </a:lvl1pPr>
          </a:lstStyle>
          <a:p>
            <a:fld id="{B89C76F0-2E38-4310-8B31-F3356B4EEF8F}" type="slidenum">
              <a:rPr lang="en-US" altLang="en-US"/>
              <a:pPr/>
              <a:t>‹#›</a:t>
            </a:fld>
            <a:endParaRPr lang="en-US" altLang="en-US"/>
          </a:p>
        </p:txBody>
      </p:sp>
    </p:spTree>
    <p:extLst>
      <p:ext uri="{BB962C8B-B14F-4D97-AF65-F5344CB8AC3E}">
        <p14:creationId xmlns:p14="http://schemas.microsoft.com/office/powerpoint/2010/main" val="2721799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8AAFC-968C-059A-4318-7FD38BD7C937}"/>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9CCAAB-BB0F-C948-0AAA-4D152405F7A3}"/>
              </a:ext>
            </a:extLst>
          </p:cNvPr>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B016B6-DA93-2931-C7CF-79B424B67C25}"/>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0177DE-298A-D2A9-35C4-FAFFA6FF10D5}"/>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CEC5109-23F3-03E0-3C8E-67B29074959E}"/>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6E3705D-3BEA-364F-9EA3-5C8D5A758A56}"/>
              </a:ext>
            </a:extLst>
          </p:cNvPr>
          <p:cNvSpPr>
            <a:spLocks noGrp="1"/>
          </p:cNvSpPr>
          <p:nvPr>
            <p:ph type="sldNum" sz="quarter" idx="12"/>
          </p:nvPr>
        </p:nvSpPr>
        <p:spPr>
          <a:xfrm>
            <a:off x="6553200" y="6245225"/>
            <a:ext cx="2133600" cy="476250"/>
          </a:xfrm>
        </p:spPr>
        <p:txBody>
          <a:bodyPr/>
          <a:lstStyle>
            <a:lvl1pPr>
              <a:defRPr/>
            </a:lvl1pPr>
          </a:lstStyle>
          <a:p>
            <a:fld id="{0BE17CCE-AB4F-4585-9A7E-31BAD9301D55}" type="slidenum">
              <a:rPr lang="en-US" altLang="en-US"/>
              <a:pPr/>
              <a:t>‹#›</a:t>
            </a:fld>
            <a:endParaRPr lang="en-US" altLang="en-US"/>
          </a:p>
        </p:txBody>
      </p:sp>
    </p:spTree>
    <p:extLst>
      <p:ext uri="{BB962C8B-B14F-4D97-AF65-F5344CB8AC3E}">
        <p14:creationId xmlns:p14="http://schemas.microsoft.com/office/powerpoint/2010/main" val="2191462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7701-C7FD-E86D-077B-0DEE5A231FC6}"/>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4FBDA4-B60F-AD82-FA27-BCDD78F3ED41}"/>
              </a:ext>
            </a:extLst>
          </p:cNvPr>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C26E1C-2FFC-D6B4-275D-0C15FD2444F8}"/>
              </a:ext>
            </a:extLst>
          </p:cNvPr>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4899172F-8575-5F99-70BB-4C44D39CFB33}"/>
              </a:ext>
            </a:extLst>
          </p:cNvPr>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A8D957AB-4EB4-00D4-7073-1A5BDEBAA180}"/>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808F55AA-C466-8513-0752-6EDCE17880E5}"/>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7524749-7415-6D15-D528-DECA3D7E29F7}"/>
              </a:ext>
            </a:extLst>
          </p:cNvPr>
          <p:cNvSpPr>
            <a:spLocks noGrp="1"/>
          </p:cNvSpPr>
          <p:nvPr>
            <p:ph type="sldNum" sz="quarter" idx="12"/>
          </p:nvPr>
        </p:nvSpPr>
        <p:spPr>
          <a:xfrm>
            <a:off x="6553200" y="6245225"/>
            <a:ext cx="2133600" cy="476250"/>
          </a:xfrm>
        </p:spPr>
        <p:txBody>
          <a:bodyPr/>
          <a:lstStyle>
            <a:lvl1pPr>
              <a:defRPr/>
            </a:lvl1pPr>
          </a:lstStyle>
          <a:p>
            <a:fld id="{7F8B9D22-5848-475C-BBCE-D051AAD17CBC}" type="slidenum">
              <a:rPr lang="en-US" altLang="en-US"/>
              <a:pPr/>
              <a:t>‹#›</a:t>
            </a:fld>
            <a:endParaRPr lang="en-US" altLang="en-US"/>
          </a:p>
        </p:txBody>
      </p:sp>
    </p:spTree>
    <p:extLst>
      <p:ext uri="{BB962C8B-B14F-4D97-AF65-F5344CB8AC3E}">
        <p14:creationId xmlns:p14="http://schemas.microsoft.com/office/powerpoint/2010/main" val="2303650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279A-BE8F-4477-9DC0-A6526842A1CC}"/>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2BC9305-3276-15FA-9E96-9BEC4F1AF55B}"/>
              </a:ext>
            </a:extLst>
          </p:cNvPr>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72527D-06BD-08B4-A357-526860B98EE7}"/>
              </a:ext>
            </a:extLst>
          </p:cNvPr>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EE370E-B179-487B-CB32-A06A6B2D94D4}"/>
              </a:ext>
            </a:extLst>
          </p:cNvPr>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D1A63A6-304C-FCEE-52C7-1B0738756C24}"/>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701DE23C-8F01-334B-9B35-06A0A25FE527}"/>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038AC9C4-AA5B-A0D5-5945-22E30B1BA6F5}"/>
              </a:ext>
            </a:extLst>
          </p:cNvPr>
          <p:cNvSpPr>
            <a:spLocks noGrp="1"/>
          </p:cNvSpPr>
          <p:nvPr>
            <p:ph type="sldNum" sz="quarter" idx="12"/>
          </p:nvPr>
        </p:nvSpPr>
        <p:spPr>
          <a:xfrm>
            <a:off x="6553200" y="6245225"/>
            <a:ext cx="2133600" cy="476250"/>
          </a:xfrm>
        </p:spPr>
        <p:txBody>
          <a:bodyPr/>
          <a:lstStyle>
            <a:lvl1pPr>
              <a:defRPr/>
            </a:lvl1pPr>
          </a:lstStyle>
          <a:p>
            <a:fld id="{FE896BD0-92BB-4AA1-907E-E14D2CFEF2D8}" type="slidenum">
              <a:rPr lang="en-US" altLang="en-US"/>
              <a:pPr/>
              <a:t>‹#›</a:t>
            </a:fld>
            <a:endParaRPr lang="en-US" altLang="en-US"/>
          </a:p>
        </p:txBody>
      </p:sp>
    </p:spTree>
    <p:extLst>
      <p:ext uri="{BB962C8B-B14F-4D97-AF65-F5344CB8AC3E}">
        <p14:creationId xmlns:p14="http://schemas.microsoft.com/office/powerpoint/2010/main" val="2404656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330F9-29FD-7790-690B-78B55975F7A2}"/>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D96CDF17-1687-F292-016D-7FA2488A57F7}"/>
              </a:ext>
            </a:extLst>
          </p:cNvPr>
          <p:cNvSpPr>
            <a:spLocks noGrp="1"/>
          </p:cNvSpPr>
          <p:nvPr>
            <p:ph type="tbl" idx="1"/>
          </p:nvPr>
        </p:nvSpPr>
        <p:spPr>
          <a:xfrm>
            <a:off x="457200" y="1600200"/>
            <a:ext cx="8229600" cy="4525963"/>
          </a:xfrm>
        </p:spPr>
        <p:txBody>
          <a:bodyPr/>
          <a:lstStyle/>
          <a:p>
            <a:endParaRPr lang="en-US"/>
          </a:p>
        </p:txBody>
      </p:sp>
      <p:sp>
        <p:nvSpPr>
          <p:cNvPr id="4" name="Date Placeholder 3">
            <a:extLst>
              <a:ext uri="{FF2B5EF4-FFF2-40B4-BE49-F238E27FC236}">
                <a16:creationId xmlns:a16="http://schemas.microsoft.com/office/drawing/2014/main" id="{943210B6-753C-8AE8-D0D5-D894F5AA430C}"/>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7834480-9620-EDDE-680E-44EB2160DD48}"/>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9FFE54-7A9A-9507-B4F2-BF130D82C692}"/>
              </a:ext>
            </a:extLst>
          </p:cNvPr>
          <p:cNvSpPr>
            <a:spLocks noGrp="1"/>
          </p:cNvSpPr>
          <p:nvPr>
            <p:ph type="sldNum" sz="quarter" idx="12"/>
          </p:nvPr>
        </p:nvSpPr>
        <p:spPr>
          <a:xfrm>
            <a:off x="6553200" y="6245225"/>
            <a:ext cx="2133600" cy="476250"/>
          </a:xfrm>
        </p:spPr>
        <p:txBody>
          <a:bodyPr/>
          <a:lstStyle>
            <a:lvl1pPr>
              <a:defRPr/>
            </a:lvl1pPr>
          </a:lstStyle>
          <a:p>
            <a:fld id="{CB027889-1B85-4D12-9F59-B3BA875CAC04}" type="slidenum">
              <a:rPr lang="en-US" altLang="en-US"/>
              <a:pPr/>
              <a:t>‹#›</a:t>
            </a:fld>
            <a:endParaRPr lang="en-US" altLang="en-US"/>
          </a:p>
        </p:txBody>
      </p:sp>
    </p:spTree>
    <p:extLst>
      <p:ext uri="{BB962C8B-B14F-4D97-AF65-F5344CB8AC3E}">
        <p14:creationId xmlns:p14="http://schemas.microsoft.com/office/powerpoint/2010/main" val="348367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82B35-128E-76CE-6AE6-9BA46E7320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BA2721-2709-93CB-7F99-74DA7CE44C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8ECFE-A8D3-9C41-0925-CBE76B2FD91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B629583-B0F5-B295-BF6C-87D2861798D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F803941-316D-2A85-A59C-041A3B74B962}"/>
              </a:ext>
            </a:extLst>
          </p:cNvPr>
          <p:cNvSpPr>
            <a:spLocks noGrp="1"/>
          </p:cNvSpPr>
          <p:nvPr>
            <p:ph type="sldNum" sz="quarter" idx="12"/>
          </p:nvPr>
        </p:nvSpPr>
        <p:spPr/>
        <p:txBody>
          <a:bodyPr/>
          <a:lstStyle>
            <a:lvl1pPr>
              <a:defRPr/>
            </a:lvl1pPr>
          </a:lstStyle>
          <a:p>
            <a:fld id="{BCC84137-A0FC-4CD7-83AE-0F58179F5FA2}" type="slidenum">
              <a:rPr lang="en-US" altLang="en-US"/>
              <a:pPr/>
              <a:t>‹#›</a:t>
            </a:fld>
            <a:endParaRPr lang="en-US" altLang="en-US"/>
          </a:p>
        </p:txBody>
      </p:sp>
    </p:spTree>
    <p:extLst>
      <p:ext uri="{BB962C8B-B14F-4D97-AF65-F5344CB8AC3E}">
        <p14:creationId xmlns:p14="http://schemas.microsoft.com/office/powerpoint/2010/main" val="1359707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B2957-0EEF-12F5-AABC-AAEC82F1DB9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9371B0-BC0E-2B6A-C18D-AD3302C2015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91896AD-F54E-7B3E-147A-CA22AA51269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95AFB64-2716-A8FB-CDEF-02D72D18596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1B6932E-CCB2-19B7-1BE1-6678979289FD}"/>
              </a:ext>
            </a:extLst>
          </p:cNvPr>
          <p:cNvSpPr>
            <a:spLocks noGrp="1"/>
          </p:cNvSpPr>
          <p:nvPr>
            <p:ph type="sldNum" sz="quarter" idx="12"/>
          </p:nvPr>
        </p:nvSpPr>
        <p:spPr/>
        <p:txBody>
          <a:bodyPr/>
          <a:lstStyle>
            <a:lvl1pPr>
              <a:defRPr/>
            </a:lvl1pPr>
          </a:lstStyle>
          <a:p>
            <a:fld id="{2EEF7B97-CE2F-42BB-B9D4-2133A3DF0B00}" type="slidenum">
              <a:rPr lang="en-US" altLang="en-US"/>
              <a:pPr/>
              <a:t>‹#›</a:t>
            </a:fld>
            <a:endParaRPr lang="en-US" altLang="en-US"/>
          </a:p>
        </p:txBody>
      </p:sp>
    </p:spTree>
    <p:extLst>
      <p:ext uri="{BB962C8B-B14F-4D97-AF65-F5344CB8AC3E}">
        <p14:creationId xmlns:p14="http://schemas.microsoft.com/office/powerpoint/2010/main" val="3059207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432E7-A9FF-5151-46A8-E8D16D4EA1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80C4E6-4C55-D984-26D9-BC0369B6E1DB}"/>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2EA33A-87A2-7DF3-5F6B-7EAF0330779A}"/>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6AD263-7BF3-7314-4308-47EBE8631B8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3683BC7-93F4-2018-BE0A-A5B6E8F0BB1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F86E996-B972-B2EC-A4B3-8DF098DDE3F7}"/>
              </a:ext>
            </a:extLst>
          </p:cNvPr>
          <p:cNvSpPr>
            <a:spLocks noGrp="1"/>
          </p:cNvSpPr>
          <p:nvPr>
            <p:ph type="sldNum" sz="quarter" idx="12"/>
          </p:nvPr>
        </p:nvSpPr>
        <p:spPr/>
        <p:txBody>
          <a:bodyPr/>
          <a:lstStyle>
            <a:lvl1pPr>
              <a:defRPr/>
            </a:lvl1pPr>
          </a:lstStyle>
          <a:p>
            <a:fld id="{CCB4F77B-D089-4010-ADC9-BDB950D5F07D}" type="slidenum">
              <a:rPr lang="en-US" altLang="en-US"/>
              <a:pPr/>
              <a:t>‹#›</a:t>
            </a:fld>
            <a:endParaRPr lang="en-US" altLang="en-US"/>
          </a:p>
        </p:txBody>
      </p:sp>
    </p:spTree>
    <p:extLst>
      <p:ext uri="{BB962C8B-B14F-4D97-AF65-F5344CB8AC3E}">
        <p14:creationId xmlns:p14="http://schemas.microsoft.com/office/powerpoint/2010/main" val="3133849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C8A0B-9900-564D-B4E9-A18A90CB5D5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C5347D-F9B7-883C-EE9A-35EAD2E150C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FE65F0-F292-385E-7E58-C585D9F6580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A59EF3-9FBA-D72F-F4DF-FE31B98F893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054C93-AA1A-0167-D836-301CD18357F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4803F0-04C8-7C9B-6755-E9608140DA3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5410BC5-E99A-B8F7-5DCC-47FC738383A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EEA4FCF-59A9-73AA-059F-57010F1B617D}"/>
              </a:ext>
            </a:extLst>
          </p:cNvPr>
          <p:cNvSpPr>
            <a:spLocks noGrp="1"/>
          </p:cNvSpPr>
          <p:nvPr>
            <p:ph type="sldNum" sz="quarter" idx="12"/>
          </p:nvPr>
        </p:nvSpPr>
        <p:spPr/>
        <p:txBody>
          <a:bodyPr/>
          <a:lstStyle>
            <a:lvl1pPr>
              <a:defRPr/>
            </a:lvl1pPr>
          </a:lstStyle>
          <a:p>
            <a:fld id="{D36FB1BD-CBD7-4985-8A7E-A95849D34EA9}" type="slidenum">
              <a:rPr lang="en-US" altLang="en-US"/>
              <a:pPr/>
              <a:t>‹#›</a:t>
            </a:fld>
            <a:endParaRPr lang="en-US" altLang="en-US"/>
          </a:p>
        </p:txBody>
      </p:sp>
    </p:spTree>
    <p:extLst>
      <p:ext uri="{BB962C8B-B14F-4D97-AF65-F5344CB8AC3E}">
        <p14:creationId xmlns:p14="http://schemas.microsoft.com/office/powerpoint/2010/main" val="3865637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13324-2A01-E04C-8930-833E2E64A5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F6782B-8333-B5B0-BE92-CE41E192437C}"/>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C53B418-2495-45A7-F394-482412824FD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EE34616-BAEF-EEF6-BA3A-5859800E03BC}"/>
              </a:ext>
            </a:extLst>
          </p:cNvPr>
          <p:cNvSpPr>
            <a:spLocks noGrp="1"/>
          </p:cNvSpPr>
          <p:nvPr>
            <p:ph type="sldNum" sz="quarter" idx="12"/>
          </p:nvPr>
        </p:nvSpPr>
        <p:spPr/>
        <p:txBody>
          <a:bodyPr/>
          <a:lstStyle>
            <a:lvl1pPr>
              <a:defRPr/>
            </a:lvl1pPr>
          </a:lstStyle>
          <a:p>
            <a:fld id="{037524B8-802C-4A4B-BF33-801F6656BD37}" type="slidenum">
              <a:rPr lang="en-US" altLang="en-US"/>
              <a:pPr/>
              <a:t>‹#›</a:t>
            </a:fld>
            <a:endParaRPr lang="en-US" altLang="en-US"/>
          </a:p>
        </p:txBody>
      </p:sp>
    </p:spTree>
    <p:extLst>
      <p:ext uri="{BB962C8B-B14F-4D97-AF65-F5344CB8AC3E}">
        <p14:creationId xmlns:p14="http://schemas.microsoft.com/office/powerpoint/2010/main" val="198996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B056B5-5D81-5071-D3F0-5DD370429AF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977D9E1-A9C0-8B5C-C777-4983D0CD515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5C699B5-3593-5513-DA30-49CEFD1B56C5}"/>
              </a:ext>
            </a:extLst>
          </p:cNvPr>
          <p:cNvSpPr>
            <a:spLocks noGrp="1"/>
          </p:cNvSpPr>
          <p:nvPr>
            <p:ph type="sldNum" sz="quarter" idx="12"/>
          </p:nvPr>
        </p:nvSpPr>
        <p:spPr/>
        <p:txBody>
          <a:bodyPr/>
          <a:lstStyle>
            <a:lvl1pPr>
              <a:defRPr/>
            </a:lvl1pPr>
          </a:lstStyle>
          <a:p>
            <a:fld id="{521D28CC-06BB-4E0E-9579-0F04574B4ECC}" type="slidenum">
              <a:rPr lang="en-US" altLang="en-US"/>
              <a:pPr/>
              <a:t>‹#›</a:t>
            </a:fld>
            <a:endParaRPr lang="en-US" altLang="en-US"/>
          </a:p>
        </p:txBody>
      </p:sp>
    </p:spTree>
    <p:extLst>
      <p:ext uri="{BB962C8B-B14F-4D97-AF65-F5344CB8AC3E}">
        <p14:creationId xmlns:p14="http://schemas.microsoft.com/office/powerpoint/2010/main" val="2669824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99FC-D04B-54A2-0014-DF35E335F74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0E9E15-ECB6-3392-9458-851009C5721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71402-C4F2-194A-C223-9353EB9AAC0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41ADE9-2309-5A58-F8E2-C0F4736890F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9450401-0191-437F-8D5C-58327E52128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9912925-E5A3-32B6-EB54-328C5D492484}"/>
              </a:ext>
            </a:extLst>
          </p:cNvPr>
          <p:cNvSpPr>
            <a:spLocks noGrp="1"/>
          </p:cNvSpPr>
          <p:nvPr>
            <p:ph type="sldNum" sz="quarter" idx="12"/>
          </p:nvPr>
        </p:nvSpPr>
        <p:spPr/>
        <p:txBody>
          <a:bodyPr/>
          <a:lstStyle>
            <a:lvl1pPr>
              <a:defRPr/>
            </a:lvl1pPr>
          </a:lstStyle>
          <a:p>
            <a:fld id="{342734A8-BE36-4FAE-A6CF-381E011C19C7}" type="slidenum">
              <a:rPr lang="en-US" altLang="en-US"/>
              <a:pPr/>
              <a:t>‹#›</a:t>
            </a:fld>
            <a:endParaRPr lang="en-US" altLang="en-US"/>
          </a:p>
        </p:txBody>
      </p:sp>
    </p:spTree>
    <p:extLst>
      <p:ext uri="{BB962C8B-B14F-4D97-AF65-F5344CB8AC3E}">
        <p14:creationId xmlns:p14="http://schemas.microsoft.com/office/powerpoint/2010/main" val="1458133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349DF-6C59-3B18-5385-7B61998F042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635B94-1704-0DCA-E2C3-6E916E76765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B42B5C-41F3-968D-6EE2-B33F74487EC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52603-03A9-C797-D9F7-00F7964CBB0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45138F1-D92C-751F-C66D-74C6B75219E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05BEF65-D458-2EBE-8A7D-35D0DD693DF1}"/>
              </a:ext>
            </a:extLst>
          </p:cNvPr>
          <p:cNvSpPr>
            <a:spLocks noGrp="1"/>
          </p:cNvSpPr>
          <p:nvPr>
            <p:ph type="sldNum" sz="quarter" idx="12"/>
          </p:nvPr>
        </p:nvSpPr>
        <p:spPr/>
        <p:txBody>
          <a:bodyPr/>
          <a:lstStyle>
            <a:lvl1pPr>
              <a:defRPr/>
            </a:lvl1pPr>
          </a:lstStyle>
          <a:p>
            <a:fld id="{C50EE982-391B-4E93-92F1-AB84BAF3768E}" type="slidenum">
              <a:rPr lang="en-US" altLang="en-US"/>
              <a:pPr/>
              <a:t>‹#›</a:t>
            </a:fld>
            <a:endParaRPr lang="en-US" altLang="en-US"/>
          </a:p>
        </p:txBody>
      </p:sp>
    </p:spTree>
    <p:extLst>
      <p:ext uri="{BB962C8B-B14F-4D97-AF65-F5344CB8AC3E}">
        <p14:creationId xmlns:p14="http://schemas.microsoft.com/office/powerpoint/2010/main" val="3803181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D0696A-449D-C178-A48C-31D537A5DD1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0B2DEE4-50B6-25BB-A5B2-84533B82C31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FBA378-3FFC-FDC2-1EE8-98C82B9C3CA1}"/>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17070DBE-E5F1-F459-94A7-2D9F0EAD816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65FC11E2-5686-C497-EE5A-6EAB2E77C0D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26F86E0-A69B-4933-B22B-54EE754242E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reo.gov/ecoshare"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oleObject" Target="../embeddings/oleObject3.bin"/><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oleObject" Target="../embeddings/oleObject7.bin"/><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oleObject" Target="../embeddings/oleObject8.bin"/><Relationship Id="rId4" Type="http://schemas.openxmlformats.org/officeDocument/2006/relationships/image" Target="../media/image11.wmf"/><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8" name="Picture 6">
            <a:extLst>
              <a:ext uri="{FF2B5EF4-FFF2-40B4-BE49-F238E27FC236}">
                <a16:creationId xmlns:a16="http://schemas.microsoft.com/office/drawing/2014/main" id="{26647AF8-F44E-5B39-CAA4-A4F9AB367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6195" name="Rectangle 3">
            <a:extLst>
              <a:ext uri="{FF2B5EF4-FFF2-40B4-BE49-F238E27FC236}">
                <a16:creationId xmlns:a16="http://schemas.microsoft.com/office/drawing/2014/main" id="{8A13AF0B-5465-D1D7-4271-556689E9D752}"/>
              </a:ext>
            </a:extLst>
          </p:cNvPr>
          <p:cNvSpPr>
            <a:spLocks noGrp="1" noChangeArrowheads="1"/>
          </p:cNvSpPr>
          <p:nvPr>
            <p:ph type="body" idx="1"/>
          </p:nvPr>
        </p:nvSpPr>
        <p:spPr>
          <a:xfrm>
            <a:off x="2209800" y="1600200"/>
            <a:ext cx="6477000" cy="4525963"/>
          </a:xfrm>
        </p:spPr>
        <p:txBody>
          <a:bodyPr/>
          <a:lstStyle/>
          <a:p>
            <a:pPr>
              <a:buFontTx/>
              <a:buNone/>
            </a:pPr>
            <a:r>
              <a:rPr lang="en-US" altLang="en-US" b="1">
                <a:solidFill>
                  <a:schemeClr val="bg1"/>
                </a:solidFill>
              </a:rPr>
              <a:t>Integration of Multiple </a:t>
            </a:r>
          </a:p>
          <a:p>
            <a:pPr>
              <a:buFontTx/>
              <a:buNone/>
            </a:pPr>
            <a:r>
              <a:rPr lang="en-US" altLang="en-US" b="1">
                <a:solidFill>
                  <a:schemeClr val="bg1"/>
                </a:solidFill>
              </a:rPr>
              <a:t> Resource Values </a:t>
            </a:r>
          </a:p>
          <a:p>
            <a:pPr>
              <a:buFontTx/>
              <a:buNone/>
            </a:pPr>
            <a:endParaRPr lang="en-US" altLang="en-US" b="1">
              <a:solidFill>
                <a:schemeClr val="bg1"/>
              </a:solidFill>
            </a:endParaRPr>
          </a:p>
          <a:p>
            <a:pPr>
              <a:buFontTx/>
              <a:buNone/>
            </a:pPr>
            <a:r>
              <a:rPr lang="en-US" altLang="en-US" sz="2400" b="1">
                <a:solidFill>
                  <a:schemeClr val="bg1"/>
                </a:solidFill>
              </a:rPr>
              <a:t> A Critical Component of </a:t>
            </a:r>
          </a:p>
          <a:p>
            <a:pPr>
              <a:buFontTx/>
              <a:buNone/>
            </a:pPr>
            <a:r>
              <a:rPr lang="en-US" altLang="en-US" sz="2400" b="1">
                <a:solidFill>
                  <a:schemeClr val="bg1"/>
                </a:solidFill>
              </a:rPr>
              <a:t>  Restoration in Dry Forests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26550CA8-216F-1397-273A-01308B1D633A}"/>
              </a:ext>
            </a:extLst>
          </p:cNvPr>
          <p:cNvSpPr>
            <a:spLocks noGrp="1" noChangeArrowheads="1"/>
          </p:cNvSpPr>
          <p:nvPr>
            <p:ph type="body" sz="half" idx="1"/>
          </p:nvPr>
        </p:nvSpPr>
        <p:spPr>
          <a:xfrm>
            <a:off x="304800" y="1371600"/>
            <a:ext cx="7391400" cy="1981200"/>
          </a:xfrm>
        </p:spPr>
        <p:txBody>
          <a:bodyPr/>
          <a:lstStyle/>
          <a:p>
            <a:pPr>
              <a:buFontTx/>
              <a:buNone/>
            </a:pPr>
            <a:r>
              <a:rPr lang="en-US" altLang="en-US" sz="3600"/>
              <a:t>Landscapes can occur at different scales….</a:t>
            </a:r>
          </a:p>
        </p:txBody>
      </p:sp>
      <p:pic>
        <p:nvPicPr>
          <p:cNvPr id="179203" name="Picture 3">
            <a:extLst>
              <a:ext uri="{FF2B5EF4-FFF2-40B4-BE49-F238E27FC236}">
                <a16:creationId xmlns:a16="http://schemas.microsoft.com/office/drawing/2014/main" id="{515A1F6B-EAE2-4A0A-48DE-1D453FDCFD37}"/>
              </a:ext>
            </a:extLst>
          </p:cNvP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76225" y="2743200"/>
            <a:ext cx="2667000" cy="3352800"/>
          </a:xfrm>
          <a:noFill/>
          <a:ln/>
        </p:spPr>
      </p:pic>
      <p:pic>
        <p:nvPicPr>
          <p:cNvPr id="179204" name="Picture 4">
            <a:extLst>
              <a:ext uri="{FF2B5EF4-FFF2-40B4-BE49-F238E27FC236}">
                <a16:creationId xmlns:a16="http://schemas.microsoft.com/office/drawing/2014/main" id="{61EC6ED2-AB40-1DD4-4056-5B0DAC84EA3E}"/>
              </a:ext>
            </a:extLst>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238500" y="2751138"/>
            <a:ext cx="2667000" cy="3375025"/>
          </a:xfrm>
          <a:noFill/>
          <a:ln/>
        </p:spPr>
      </p:pic>
      <p:pic>
        <p:nvPicPr>
          <p:cNvPr id="179205" name="Picture 5">
            <a:extLst>
              <a:ext uri="{FF2B5EF4-FFF2-40B4-BE49-F238E27FC236}">
                <a16:creationId xmlns:a16="http://schemas.microsoft.com/office/drawing/2014/main" id="{ADCC83BC-08A5-5F67-69CF-8C5B3C956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743200"/>
            <a:ext cx="2627313"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9206" name="Text Box 6">
            <a:extLst>
              <a:ext uri="{FF2B5EF4-FFF2-40B4-BE49-F238E27FC236}">
                <a16:creationId xmlns:a16="http://schemas.microsoft.com/office/drawing/2014/main" id="{FF115585-0935-0494-1BF7-09067964B94E}"/>
              </a:ext>
            </a:extLst>
          </p:cNvPr>
          <p:cNvSpPr txBox="1">
            <a:spLocks noChangeArrowheads="1"/>
          </p:cNvSpPr>
          <p:nvPr/>
        </p:nvSpPr>
        <p:spPr bwMode="auto">
          <a:xfrm>
            <a:off x="2209800" y="6521450"/>
            <a:ext cx="712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chemeClr val="bg1"/>
                </a:solidFill>
                <a:latin typeface="Times New Roman" panose="02020603050405020304" pitchFamily="18" charset="0"/>
              </a:rPr>
              <a:t>HUC6</a:t>
            </a:r>
          </a:p>
        </p:txBody>
      </p:sp>
      <p:sp>
        <p:nvSpPr>
          <p:cNvPr id="179207" name="Text Box 7">
            <a:extLst>
              <a:ext uri="{FF2B5EF4-FFF2-40B4-BE49-F238E27FC236}">
                <a16:creationId xmlns:a16="http://schemas.microsoft.com/office/drawing/2014/main" id="{5FF6BA75-D655-8A91-191B-EE0BD9DA9FFB}"/>
              </a:ext>
            </a:extLst>
          </p:cNvPr>
          <p:cNvSpPr txBox="1">
            <a:spLocks noChangeArrowheads="1"/>
          </p:cNvSpPr>
          <p:nvPr/>
        </p:nvSpPr>
        <p:spPr bwMode="auto">
          <a:xfrm>
            <a:off x="5105400" y="6521450"/>
            <a:ext cx="712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chemeClr val="bg1"/>
                </a:solidFill>
                <a:latin typeface="Times New Roman" panose="02020603050405020304" pitchFamily="18" charset="0"/>
              </a:rPr>
              <a:t>HUC5</a:t>
            </a:r>
          </a:p>
        </p:txBody>
      </p:sp>
      <p:sp>
        <p:nvSpPr>
          <p:cNvPr id="179208" name="Text Box 8">
            <a:extLst>
              <a:ext uri="{FF2B5EF4-FFF2-40B4-BE49-F238E27FC236}">
                <a16:creationId xmlns:a16="http://schemas.microsoft.com/office/drawing/2014/main" id="{00104D0B-DDB8-899B-D96C-DF0D71DAC382}"/>
              </a:ext>
            </a:extLst>
          </p:cNvPr>
          <p:cNvSpPr txBox="1">
            <a:spLocks noChangeArrowheads="1"/>
          </p:cNvSpPr>
          <p:nvPr/>
        </p:nvSpPr>
        <p:spPr bwMode="auto">
          <a:xfrm>
            <a:off x="8153400" y="6527800"/>
            <a:ext cx="712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chemeClr val="bg1"/>
                </a:solidFill>
                <a:latin typeface="Times New Roman" panose="02020603050405020304" pitchFamily="18" charset="0"/>
              </a:rPr>
              <a:t>HUC4</a:t>
            </a:r>
          </a:p>
        </p:txBody>
      </p:sp>
      <p:sp>
        <p:nvSpPr>
          <p:cNvPr id="179209" name="Text Box 9">
            <a:extLst>
              <a:ext uri="{FF2B5EF4-FFF2-40B4-BE49-F238E27FC236}">
                <a16:creationId xmlns:a16="http://schemas.microsoft.com/office/drawing/2014/main" id="{2C831FFB-6A60-E2BE-0AD4-DB670CDFDD20}"/>
              </a:ext>
            </a:extLst>
          </p:cNvPr>
          <p:cNvSpPr txBox="1">
            <a:spLocks noChangeArrowheads="1"/>
          </p:cNvSpPr>
          <p:nvPr/>
        </p:nvSpPr>
        <p:spPr bwMode="auto">
          <a:xfrm>
            <a:off x="990600" y="5181600"/>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800" b="1">
                <a:solidFill>
                  <a:schemeClr val="bg2"/>
                </a:solidFill>
              </a:rPr>
              <a:t>HUC 6</a:t>
            </a:r>
          </a:p>
        </p:txBody>
      </p:sp>
      <p:sp>
        <p:nvSpPr>
          <p:cNvPr id="179210" name="Text Box 10">
            <a:extLst>
              <a:ext uri="{FF2B5EF4-FFF2-40B4-BE49-F238E27FC236}">
                <a16:creationId xmlns:a16="http://schemas.microsoft.com/office/drawing/2014/main" id="{D0A56CC3-B177-51D9-85E9-A5662AACF1BA}"/>
              </a:ext>
            </a:extLst>
          </p:cNvPr>
          <p:cNvSpPr txBox="1">
            <a:spLocks noChangeArrowheads="1"/>
          </p:cNvSpPr>
          <p:nvPr/>
        </p:nvSpPr>
        <p:spPr bwMode="auto">
          <a:xfrm>
            <a:off x="6705600" y="5181600"/>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800" b="1">
                <a:solidFill>
                  <a:schemeClr val="bg2"/>
                </a:solidFill>
              </a:rPr>
              <a:t>HUC 4</a:t>
            </a:r>
          </a:p>
        </p:txBody>
      </p:sp>
      <p:sp>
        <p:nvSpPr>
          <p:cNvPr id="179211" name="Text Box 11">
            <a:extLst>
              <a:ext uri="{FF2B5EF4-FFF2-40B4-BE49-F238E27FC236}">
                <a16:creationId xmlns:a16="http://schemas.microsoft.com/office/drawing/2014/main" id="{C91FB22D-0F14-3FAD-3C6B-F166FA5C4F35}"/>
              </a:ext>
            </a:extLst>
          </p:cNvPr>
          <p:cNvSpPr txBox="1">
            <a:spLocks noChangeArrowheads="1"/>
          </p:cNvSpPr>
          <p:nvPr/>
        </p:nvSpPr>
        <p:spPr bwMode="auto">
          <a:xfrm>
            <a:off x="3924300" y="5181600"/>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800" b="1">
                <a:solidFill>
                  <a:schemeClr val="bg2"/>
                </a:solidFill>
              </a:rPr>
              <a:t>HUC 5</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a:extLst>
              <a:ext uri="{FF2B5EF4-FFF2-40B4-BE49-F238E27FC236}">
                <a16:creationId xmlns:a16="http://schemas.microsoft.com/office/drawing/2014/main" id="{4D4230A9-732D-260F-8B83-D08F41FF1CB5}"/>
              </a:ext>
            </a:extLst>
          </p:cNvP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81000" y="1676400"/>
            <a:ext cx="2667000" cy="3352800"/>
          </a:xfrm>
          <a:noFill/>
          <a:ln/>
        </p:spPr>
      </p:pic>
      <p:pic>
        <p:nvPicPr>
          <p:cNvPr id="181251" name="Picture 3">
            <a:extLst>
              <a:ext uri="{FF2B5EF4-FFF2-40B4-BE49-F238E27FC236}">
                <a16:creationId xmlns:a16="http://schemas.microsoft.com/office/drawing/2014/main" id="{C171313F-6CE7-4C75-03A0-6310519F59DB}"/>
              </a:ext>
            </a:extLst>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238500" y="1676400"/>
            <a:ext cx="2667000" cy="3375025"/>
          </a:xfrm>
          <a:noFill/>
          <a:ln/>
        </p:spPr>
      </p:pic>
      <p:pic>
        <p:nvPicPr>
          <p:cNvPr id="181252" name="Picture 4">
            <a:extLst>
              <a:ext uri="{FF2B5EF4-FFF2-40B4-BE49-F238E27FC236}">
                <a16:creationId xmlns:a16="http://schemas.microsoft.com/office/drawing/2014/main" id="{19E38386-5E42-EDCE-1B75-62E25DB0E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676400"/>
            <a:ext cx="2627313"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253" name="Text Box 5">
            <a:extLst>
              <a:ext uri="{FF2B5EF4-FFF2-40B4-BE49-F238E27FC236}">
                <a16:creationId xmlns:a16="http://schemas.microsoft.com/office/drawing/2014/main" id="{CF94890C-D8CE-D036-25FF-2FD7DC5607C6}"/>
              </a:ext>
            </a:extLst>
          </p:cNvPr>
          <p:cNvSpPr txBox="1">
            <a:spLocks noChangeArrowheads="1"/>
          </p:cNvSpPr>
          <p:nvPr/>
        </p:nvSpPr>
        <p:spPr bwMode="auto">
          <a:xfrm>
            <a:off x="2209800" y="6521450"/>
            <a:ext cx="712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chemeClr val="bg1"/>
                </a:solidFill>
                <a:latin typeface="Times New Roman" panose="02020603050405020304" pitchFamily="18" charset="0"/>
              </a:rPr>
              <a:t>HUC6</a:t>
            </a:r>
          </a:p>
        </p:txBody>
      </p:sp>
      <p:sp>
        <p:nvSpPr>
          <p:cNvPr id="181254" name="Text Box 6">
            <a:extLst>
              <a:ext uri="{FF2B5EF4-FFF2-40B4-BE49-F238E27FC236}">
                <a16:creationId xmlns:a16="http://schemas.microsoft.com/office/drawing/2014/main" id="{2F8D3321-9738-D688-1C1B-79C9EC1C46F1}"/>
              </a:ext>
            </a:extLst>
          </p:cNvPr>
          <p:cNvSpPr txBox="1">
            <a:spLocks noChangeArrowheads="1"/>
          </p:cNvSpPr>
          <p:nvPr/>
        </p:nvSpPr>
        <p:spPr bwMode="auto">
          <a:xfrm>
            <a:off x="5105400" y="6521450"/>
            <a:ext cx="712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chemeClr val="bg1"/>
                </a:solidFill>
                <a:latin typeface="Times New Roman" panose="02020603050405020304" pitchFamily="18" charset="0"/>
              </a:rPr>
              <a:t>HUC5</a:t>
            </a:r>
          </a:p>
        </p:txBody>
      </p:sp>
      <p:sp>
        <p:nvSpPr>
          <p:cNvPr id="181255" name="Text Box 7">
            <a:extLst>
              <a:ext uri="{FF2B5EF4-FFF2-40B4-BE49-F238E27FC236}">
                <a16:creationId xmlns:a16="http://schemas.microsoft.com/office/drawing/2014/main" id="{20B9A91C-CD10-D08E-DFB9-154C3441B119}"/>
              </a:ext>
            </a:extLst>
          </p:cNvPr>
          <p:cNvSpPr txBox="1">
            <a:spLocks noChangeArrowheads="1"/>
          </p:cNvSpPr>
          <p:nvPr/>
        </p:nvSpPr>
        <p:spPr bwMode="auto">
          <a:xfrm>
            <a:off x="8153400" y="6527800"/>
            <a:ext cx="712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chemeClr val="bg1"/>
                </a:solidFill>
                <a:latin typeface="Times New Roman" panose="02020603050405020304" pitchFamily="18" charset="0"/>
              </a:rPr>
              <a:t>HUC4</a:t>
            </a:r>
          </a:p>
        </p:txBody>
      </p:sp>
      <p:sp>
        <p:nvSpPr>
          <p:cNvPr id="181256" name="Text Box 8">
            <a:extLst>
              <a:ext uri="{FF2B5EF4-FFF2-40B4-BE49-F238E27FC236}">
                <a16:creationId xmlns:a16="http://schemas.microsoft.com/office/drawing/2014/main" id="{52E807A0-75C3-B977-94C6-0B32FF680091}"/>
              </a:ext>
            </a:extLst>
          </p:cNvPr>
          <p:cNvSpPr txBox="1">
            <a:spLocks noChangeArrowheads="1"/>
          </p:cNvSpPr>
          <p:nvPr/>
        </p:nvSpPr>
        <p:spPr bwMode="auto">
          <a:xfrm>
            <a:off x="342900" y="381000"/>
            <a:ext cx="8458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400"/>
              <a:t>…</a:t>
            </a:r>
            <a:r>
              <a:rPr lang="en-US" altLang="en-US" sz="3600"/>
              <a:t>because processes vary with environment and scale</a:t>
            </a:r>
          </a:p>
        </p:txBody>
      </p:sp>
      <p:sp>
        <p:nvSpPr>
          <p:cNvPr id="181257" name="Text Box 9">
            <a:extLst>
              <a:ext uri="{FF2B5EF4-FFF2-40B4-BE49-F238E27FC236}">
                <a16:creationId xmlns:a16="http://schemas.microsoft.com/office/drawing/2014/main" id="{5CA59456-B9D2-1089-9E57-CC43484189DE}"/>
              </a:ext>
            </a:extLst>
          </p:cNvPr>
          <p:cNvSpPr txBox="1">
            <a:spLocks noChangeArrowheads="1"/>
          </p:cNvSpPr>
          <p:nvPr/>
        </p:nvSpPr>
        <p:spPr bwMode="auto">
          <a:xfrm>
            <a:off x="838200" y="2971800"/>
            <a:ext cx="1905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400" b="1">
                <a:solidFill>
                  <a:schemeClr val="bg2"/>
                </a:solidFill>
              </a:rPr>
              <a:t>Smaller, more frequent fires</a:t>
            </a:r>
          </a:p>
        </p:txBody>
      </p:sp>
      <p:sp>
        <p:nvSpPr>
          <p:cNvPr id="181258" name="Text Box 10">
            <a:extLst>
              <a:ext uri="{FF2B5EF4-FFF2-40B4-BE49-F238E27FC236}">
                <a16:creationId xmlns:a16="http://schemas.microsoft.com/office/drawing/2014/main" id="{C513B0CB-1E14-D6B9-AB8E-CA13AACF8700}"/>
              </a:ext>
            </a:extLst>
          </p:cNvPr>
          <p:cNvSpPr txBox="1">
            <a:spLocks noChangeArrowheads="1"/>
          </p:cNvSpPr>
          <p:nvPr/>
        </p:nvSpPr>
        <p:spPr bwMode="auto">
          <a:xfrm>
            <a:off x="6477000" y="3124200"/>
            <a:ext cx="1905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400" b="1">
                <a:solidFill>
                  <a:schemeClr val="bg2"/>
                </a:solidFill>
              </a:rPr>
              <a:t>Larger, less frequent fires</a:t>
            </a:r>
          </a:p>
        </p:txBody>
      </p:sp>
      <p:sp>
        <p:nvSpPr>
          <p:cNvPr id="181259" name="Line 11">
            <a:extLst>
              <a:ext uri="{FF2B5EF4-FFF2-40B4-BE49-F238E27FC236}">
                <a16:creationId xmlns:a16="http://schemas.microsoft.com/office/drawing/2014/main" id="{16640821-B067-C506-3FB7-A1384644349B}"/>
              </a:ext>
            </a:extLst>
          </p:cNvPr>
          <p:cNvSpPr>
            <a:spLocks noChangeShapeType="1"/>
          </p:cNvSpPr>
          <p:nvPr/>
        </p:nvSpPr>
        <p:spPr bwMode="auto">
          <a:xfrm>
            <a:off x="2971800" y="3581400"/>
            <a:ext cx="2971800" cy="0"/>
          </a:xfrm>
          <a:prstGeom prst="line">
            <a:avLst/>
          </a:prstGeom>
          <a:noFill/>
          <a:ln w="508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60" name="Rectangle 12">
            <a:extLst>
              <a:ext uri="{FF2B5EF4-FFF2-40B4-BE49-F238E27FC236}">
                <a16:creationId xmlns:a16="http://schemas.microsoft.com/office/drawing/2014/main" id="{921139E7-E869-7C8E-AD98-240997B8A362}"/>
              </a:ext>
            </a:extLst>
          </p:cNvPr>
          <p:cNvSpPr>
            <a:spLocks noChangeArrowheads="1"/>
          </p:cNvSpPr>
          <p:nvPr/>
        </p:nvSpPr>
        <p:spPr bwMode="auto">
          <a:xfrm>
            <a:off x="-1301750" y="5410200"/>
            <a:ext cx="11749088" cy="1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buClr>
                <a:schemeClr val="tx2"/>
              </a:buClr>
            </a:pPr>
            <a:r>
              <a:rPr lang="en-US" altLang="en-US" sz="2800" b="1" i="1"/>
              <a:t>For example, fire frequency and severity</a:t>
            </a:r>
          </a:p>
          <a:p>
            <a:pPr algn="ctr">
              <a:spcBef>
                <a:spcPct val="20000"/>
              </a:spcBef>
              <a:buClr>
                <a:schemeClr val="tx2"/>
              </a:buClr>
            </a:pPr>
            <a:r>
              <a:rPr lang="en-US" altLang="en-US" sz="2800" b="1" i="1"/>
              <a:t>only have meaning in a landscape context.</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a:extLst>
              <a:ext uri="{FF2B5EF4-FFF2-40B4-BE49-F238E27FC236}">
                <a16:creationId xmlns:a16="http://schemas.microsoft.com/office/drawing/2014/main" id="{4EFF501B-73BC-D6BD-EBEE-B2420F2C20C0}"/>
              </a:ext>
            </a:extLst>
          </p:cNvP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81000" y="1676400"/>
            <a:ext cx="2667000" cy="3352800"/>
          </a:xfrm>
          <a:noFill/>
          <a:ln/>
        </p:spPr>
      </p:pic>
      <p:pic>
        <p:nvPicPr>
          <p:cNvPr id="183299" name="Picture 3">
            <a:extLst>
              <a:ext uri="{FF2B5EF4-FFF2-40B4-BE49-F238E27FC236}">
                <a16:creationId xmlns:a16="http://schemas.microsoft.com/office/drawing/2014/main" id="{E940705F-EE86-DA99-1761-0DC39DC055EC}"/>
              </a:ext>
            </a:extLst>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238500" y="1676400"/>
            <a:ext cx="2667000" cy="3375025"/>
          </a:xfrm>
          <a:noFill/>
          <a:ln/>
        </p:spPr>
      </p:pic>
      <p:pic>
        <p:nvPicPr>
          <p:cNvPr id="183300" name="Picture 4">
            <a:extLst>
              <a:ext uri="{FF2B5EF4-FFF2-40B4-BE49-F238E27FC236}">
                <a16:creationId xmlns:a16="http://schemas.microsoft.com/office/drawing/2014/main" id="{ECCBD633-B927-394E-2BF6-49E507021D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676400"/>
            <a:ext cx="2627313"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301" name="Text Box 5">
            <a:extLst>
              <a:ext uri="{FF2B5EF4-FFF2-40B4-BE49-F238E27FC236}">
                <a16:creationId xmlns:a16="http://schemas.microsoft.com/office/drawing/2014/main" id="{E4B8E4FD-53E6-1BFF-CFE0-B92FFB94E45D}"/>
              </a:ext>
            </a:extLst>
          </p:cNvPr>
          <p:cNvSpPr txBox="1">
            <a:spLocks noChangeArrowheads="1"/>
          </p:cNvSpPr>
          <p:nvPr/>
        </p:nvSpPr>
        <p:spPr bwMode="auto">
          <a:xfrm>
            <a:off x="2209800" y="6521450"/>
            <a:ext cx="712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chemeClr val="bg1"/>
                </a:solidFill>
                <a:latin typeface="Times New Roman" panose="02020603050405020304" pitchFamily="18" charset="0"/>
              </a:rPr>
              <a:t>HUC6</a:t>
            </a:r>
          </a:p>
        </p:txBody>
      </p:sp>
      <p:sp>
        <p:nvSpPr>
          <p:cNvPr id="183302" name="Text Box 6">
            <a:extLst>
              <a:ext uri="{FF2B5EF4-FFF2-40B4-BE49-F238E27FC236}">
                <a16:creationId xmlns:a16="http://schemas.microsoft.com/office/drawing/2014/main" id="{9AAA83AC-9639-7B39-9686-025425148437}"/>
              </a:ext>
            </a:extLst>
          </p:cNvPr>
          <p:cNvSpPr txBox="1">
            <a:spLocks noChangeArrowheads="1"/>
          </p:cNvSpPr>
          <p:nvPr/>
        </p:nvSpPr>
        <p:spPr bwMode="auto">
          <a:xfrm>
            <a:off x="5105400" y="6521450"/>
            <a:ext cx="712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chemeClr val="bg1"/>
                </a:solidFill>
                <a:latin typeface="Times New Roman" panose="02020603050405020304" pitchFamily="18" charset="0"/>
              </a:rPr>
              <a:t>HUC5</a:t>
            </a:r>
          </a:p>
        </p:txBody>
      </p:sp>
      <p:sp>
        <p:nvSpPr>
          <p:cNvPr id="183303" name="Text Box 7">
            <a:extLst>
              <a:ext uri="{FF2B5EF4-FFF2-40B4-BE49-F238E27FC236}">
                <a16:creationId xmlns:a16="http://schemas.microsoft.com/office/drawing/2014/main" id="{2BE789E8-85A6-8502-F83E-58C315C52463}"/>
              </a:ext>
            </a:extLst>
          </p:cNvPr>
          <p:cNvSpPr txBox="1">
            <a:spLocks noChangeArrowheads="1"/>
          </p:cNvSpPr>
          <p:nvPr/>
        </p:nvSpPr>
        <p:spPr bwMode="auto">
          <a:xfrm>
            <a:off x="8153400" y="6527800"/>
            <a:ext cx="712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chemeClr val="bg1"/>
                </a:solidFill>
                <a:latin typeface="Times New Roman" panose="02020603050405020304" pitchFamily="18" charset="0"/>
              </a:rPr>
              <a:t>HUC4</a:t>
            </a:r>
          </a:p>
        </p:txBody>
      </p:sp>
      <p:sp>
        <p:nvSpPr>
          <p:cNvPr id="183304" name="Text Box 8">
            <a:extLst>
              <a:ext uri="{FF2B5EF4-FFF2-40B4-BE49-F238E27FC236}">
                <a16:creationId xmlns:a16="http://schemas.microsoft.com/office/drawing/2014/main" id="{D7FB3F52-1E98-8858-5F87-BD124F157D15}"/>
              </a:ext>
            </a:extLst>
          </p:cNvPr>
          <p:cNvSpPr txBox="1">
            <a:spLocks noChangeArrowheads="1"/>
          </p:cNvSpPr>
          <p:nvPr/>
        </p:nvSpPr>
        <p:spPr bwMode="auto">
          <a:xfrm>
            <a:off x="342900" y="381000"/>
            <a:ext cx="8458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400"/>
              <a:t>…</a:t>
            </a:r>
            <a:r>
              <a:rPr lang="en-US" altLang="en-US" sz="3600"/>
              <a:t>because processes vary with environment and scale</a:t>
            </a:r>
          </a:p>
        </p:txBody>
      </p:sp>
      <p:sp>
        <p:nvSpPr>
          <p:cNvPr id="183305" name="Text Box 9">
            <a:extLst>
              <a:ext uri="{FF2B5EF4-FFF2-40B4-BE49-F238E27FC236}">
                <a16:creationId xmlns:a16="http://schemas.microsoft.com/office/drawing/2014/main" id="{620B6E79-D63A-E50C-C4C0-92AA405B678D}"/>
              </a:ext>
            </a:extLst>
          </p:cNvPr>
          <p:cNvSpPr txBox="1">
            <a:spLocks noChangeArrowheads="1"/>
          </p:cNvSpPr>
          <p:nvPr/>
        </p:nvSpPr>
        <p:spPr bwMode="auto">
          <a:xfrm>
            <a:off x="533400" y="2438400"/>
            <a:ext cx="2133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400" b="1"/>
              <a:t>Plant species that colonize rapidly following disturbance</a:t>
            </a:r>
          </a:p>
        </p:txBody>
      </p:sp>
      <p:sp>
        <p:nvSpPr>
          <p:cNvPr id="183306" name="Line 10">
            <a:extLst>
              <a:ext uri="{FF2B5EF4-FFF2-40B4-BE49-F238E27FC236}">
                <a16:creationId xmlns:a16="http://schemas.microsoft.com/office/drawing/2014/main" id="{CB59A147-50CA-E6BC-60A1-A5B640360965}"/>
              </a:ext>
            </a:extLst>
          </p:cNvPr>
          <p:cNvSpPr>
            <a:spLocks noChangeShapeType="1"/>
          </p:cNvSpPr>
          <p:nvPr/>
        </p:nvSpPr>
        <p:spPr bwMode="auto">
          <a:xfrm>
            <a:off x="2971800" y="3581400"/>
            <a:ext cx="2971800" cy="0"/>
          </a:xfrm>
          <a:prstGeom prst="line">
            <a:avLst/>
          </a:prstGeom>
          <a:noFill/>
          <a:ln w="508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307" name="Text Box 11">
            <a:extLst>
              <a:ext uri="{FF2B5EF4-FFF2-40B4-BE49-F238E27FC236}">
                <a16:creationId xmlns:a16="http://schemas.microsoft.com/office/drawing/2014/main" id="{E810096D-116E-9D6D-E55F-44E15CCF3442}"/>
              </a:ext>
            </a:extLst>
          </p:cNvPr>
          <p:cNvSpPr txBox="1">
            <a:spLocks noChangeArrowheads="1"/>
          </p:cNvSpPr>
          <p:nvPr/>
        </p:nvSpPr>
        <p:spPr bwMode="auto">
          <a:xfrm>
            <a:off x="6324600" y="2393950"/>
            <a:ext cx="2133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400" b="1"/>
              <a:t>Plant species that  colonize slowly, by rhizomes and runners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a:extLst>
              <a:ext uri="{FF2B5EF4-FFF2-40B4-BE49-F238E27FC236}">
                <a16:creationId xmlns:a16="http://schemas.microsoft.com/office/drawing/2014/main" id="{0EAB4399-DA79-2FE9-B5B0-480BD5A0C740}"/>
              </a:ext>
            </a:extLst>
          </p:cNvP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81000" y="1676400"/>
            <a:ext cx="2667000" cy="3352800"/>
          </a:xfrm>
          <a:noFill/>
          <a:ln/>
        </p:spPr>
      </p:pic>
      <p:pic>
        <p:nvPicPr>
          <p:cNvPr id="185347" name="Picture 3">
            <a:extLst>
              <a:ext uri="{FF2B5EF4-FFF2-40B4-BE49-F238E27FC236}">
                <a16:creationId xmlns:a16="http://schemas.microsoft.com/office/drawing/2014/main" id="{AC0AB5FE-95A4-3AC3-4531-544AFA3BEA9F}"/>
              </a:ext>
            </a:extLst>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238500" y="1676400"/>
            <a:ext cx="2667000" cy="3375025"/>
          </a:xfrm>
          <a:noFill/>
          <a:ln/>
        </p:spPr>
      </p:pic>
      <p:pic>
        <p:nvPicPr>
          <p:cNvPr id="185348" name="Picture 4">
            <a:extLst>
              <a:ext uri="{FF2B5EF4-FFF2-40B4-BE49-F238E27FC236}">
                <a16:creationId xmlns:a16="http://schemas.microsoft.com/office/drawing/2014/main" id="{B45C75DC-1EFD-03B4-51CF-9062465457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676400"/>
            <a:ext cx="2627313"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349" name="Text Box 5">
            <a:extLst>
              <a:ext uri="{FF2B5EF4-FFF2-40B4-BE49-F238E27FC236}">
                <a16:creationId xmlns:a16="http://schemas.microsoft.com/office/drawing/2014/main" id="{02C3F57F-D0B2-002D-DBF8-A3D2751F3A76}"/>
              </a:ext>
            </a:extLst>
          </p:cNvPr>
          <p:cNvSpPr txBox="1">
            <a:spLocks noChangeArrowheads="1"/>
          </p:cNvSpPr>
          <p:nvPr/>
        </p:nvSpPr>
        <p:spPr bwMode="auto">
          <a:xfrm>
            <a:off x="2209800" y="6521450"/>
            <a:ext cx="712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chemeClr val="bg1"/>
                </a:solidFill>
                <a:latin typeface="Times New Roman" panose="02020603050405020304" pitchFamily="18" charset="0"/>
              </a:rPr>
              <a:t>HUC6</a:t>
            </a:r>
          </a:p>
        </p:txBody>
      </p:sp>
      <p:sp>
        <p:nvSpPr>
          <p:cNvPr id="185350" name="Text Box 6">
            <a:extLst>
              <a:ext uri="{FF2B5EF4-FFF2-40B4-BE49-F238E27FC236}">
                <a16:creationId xmlns:a16="http://schemas.microsoft.com/office/drawing/2014/main" id="{CD59D03B-7F2E-39EF-DCD3-86026B26FF91}"/>
              </a:ext>
            </a:extLst>
          </p:cNvPr>
          <p:cNvSpPr txBox="1">
            <a:spLocks noChangeArrowheads="1"/>
          </p:cNvSpPr>
          <p:nvPr/>
        </p:nvSpPr>
        <p:spPr bwMode="auto">
          <a:xfrm>
            <a:off x="5105400" y="6521450"/>
            <a:ext cx="712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chemeClr val="bg1"/>
                </a:solidFill>
                <a:latin typeface="Times New Roman" panose="02020603050405020304" pitchFamily="18" charset="0"/>
              </a:rPr>
              <a:t>HUC5</a:t>
            </a:r>
          </a:p>
        </p:txBody>
      </p:sp>
      <p:sp>
        <p:nvSpPr>
          <p:cNvPr id="185351" name="Text Box 7">
            <a:extLst>
              <a:ext uri="{FF2B5EF4-FFF2-40B4-BE49-F238E27FC236}">
                <a16:creationId xmlns:a16="http://schemas.microsoft.com/office/drawing/2014/main" id="{C7721D54-0ABE-2BC8-B7A8-23A78FA9A743}"/>
              </a:ext>
            </a:extLst>
          </p:cNvPr>
          <p:cNvSpPr txBox="1">
            <a:spLocks noChangeArrowheads="1"/>
          </p:cNvSpPr>
          <p:nvPr/>
        </p:nvSpPr>
        <p:spPr bwMode="auto">
          <a:xfrm>
            <a:off x="8153400" y="6527800"/>
            <a:ext cx="712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chemeClr val="bg1"/>
                </a:solidFill>
                <a:latin typeface="Times New Roman" panose="02020603050405020304" pitchFamily="18" charset="0"/>
              </a:rPr>
              <a:t>HUC4</a:t>
            </a:r>
          </a:p>
        </p:txBody>
      </p:sp>
      <p:sp>
        <p:nvSpPr>
          <p:cNvPr id="185352" name="Text Box 8">
            <a:extLst>
              <a:ext uri="{FF2B5EF4-FFF2-40B4-BE49-F238E27FC236}">
                <a16:creationId xmlns:a16="http://schemas.microsoft.com/office/drawing/2014/main" id="{2F3AC604-09D6-62DC-3AE1-CE1FBFB4A13C}"/>
              </a:ext>
            </a:extLst>
          </p:cNvPr>
          <p:cNvSpPr txBox="1">
            <a:spLocks noChangeArrowheads="1"/>
          </p:cNvSpPr>
          <p:nvPr/>
        </p:nvSpPr>
        <p:spPr bwMode="auto">
          <a:xfrm>
            <a:off x="342900" y="381000"/>
            <a:ext cx="8458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400">
                <a:solidFill>
                  <a:srgbClr val="FFFF00"/>
                </a:solidFill>
              </a:rPr>
              <a:t>…</a:t>
            </a:r>
            <a:r>
              <a:rPr lang="en-US" altLang="en-US" sz="3600"/>
              <a:t>because processes vary with environment and scale</a:t>
            </a:r>
          </a:p>
        </p:txBody>
      </p:sp>
      <p:sp>
        <p:nvSpPr>
          <p:cNvPr id="185353" name="Text Box 9">
            <a:extLst>
              <a:ext uri="{FF2B5EF4-FFF2-40B4-BE49-F238E27FC236}">
                <a16:creationId xmlns:a16="http://schemas.microsoft.com/office/drawing/2014/main" id="{EA1116BC-61DA-485D-C054-283F0B252DF6}"/>
              </a:ext>
            </a:extLst>
          </p:cNvPr>
          <p:cNvSpPr txBox="1">
            <a:spLocks noChangeArrowheads="1"/>
          </p:cNvSpPr>
          <p:nvPr/>
        </p:nvSpPr>
        <p:spPr bwMode="auto">
          <a:xfrm>
            <a:off x="533400" y="2438400"/>
            <a:ext cx="2133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400" b="1"/>
              <a:t>Wildlife less dependent on large intact areas</a:t>
            </a:r>
          </a:p>
        </p:txBody>
      </p:sp>
      <p:sp>
        <p:nvSpPr>
          <p:cNvPr id="185354" name="Line 10">
            <a:extLst>
              <a:ext uri="{FF2B5EF4-FFF2-40B4-BE49-F238E27FC236}">
                <a16:creationId xmlns:a16="http://schemas.microsoft.com/office/drawing/2014/main" id="{66177CB1-3680-81B8-CA68-77E6D9F01C1C}"/>
              </a:ext>
            </a:extLst>
          </p:cNvPr>
          <p:cNvSpPr>
            <a:spLocks noChangeShapeType="1"/>
          </p:cNvSpPr>
          <p:nvPr/>
        </p:nvSpPr>
        <p:spPr bwMode="auto">
          <a:xfrm>
            <a:off x="2971800" y="3581400"/>
            <a:ext cx="2971800" cy="0"/>
          </a:xfrm>
          <a:prstGeom prst="line">
            <a:avLst/>
          </a:prstGeom>
          <a:noFill/>
          <a:ln w="508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55" name="Text Box 11">
            <a:extLst>
              <a:ext uri="{FF2B5EF4-FFF2-40B4-BE49-F238E27FC236}">
                <a16:creationId xmlns:a16="http://schemas.microsoft.com/office/drawing/2014/main" id="{63B009A0-E1B2-9856-D72D-97429B09D46D}"/>
              </a:ext>
            </a:extLst>
          </p:cNvPr>
          <p:cNvSpPr txBox="1">
            <a:spLocks noChangeArrowheads="1"/>
          </p:cNvSpPr>
          <p:nvPr/>
        </p:nvSpPr>
        <p:spPr bwMode="auto">
          <a:xfrm>
            <a:off x="6324600" y="2576513"/>
            <a:ext cx="2133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400" b="1"/>
              <a:t>Wildlife more dependent on large intact areas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7394" name="Object 2">
            <a:extLst>
              <a:ext uri="{FF2B5EF4-FFF2-40B4-BE49-F238E27FC236}">
                <a16:creationId xmlns:a16="http://schemas.microsoft.com/office/drawing/2014/main" id="{A53308ED-EE7B-B8E1-31B9-72F43C8107D8}"/>
              </a:ext>
            </a:extLst>
          </p:cNvPr>
          <p:cNvGraphicFramePr>
            <a:graphicFrameLocks noChangeAspect="1"/>
          </p:cNvGraphicFramePr>
          <p:nvPr/>
        </p:nvGraphicFramePr>
        <p:xfrm>
          <a:off x="1066800" y="990600"/>
          <a:ext cx="1905000" cy="1905000"/>
        </p:xfrm>
        <a:graphic>
          <a:graphicData uri="http://schemas.openxmlformats.org/presentationml/2006/ole">
            <mc:AlternateContent xmlns:mc="http://schemas.openxmlformats.org/markup-compatibility/2006">
              <mc:Choice xmlns:v="urn:schemas-microsoft-com:vml" Requires="v">
                <p:oleObj name="Photo Editor Photo" r:id="rId3" imgW="609524" imgH="609524" progId="MSPhotoEd.3">
                  <p:embed/>
                </p:oleObj>
              </mc:Choice>
              <mc:Fallback>
                <p:oleObj name="Photo Editor Photo" r:id="rId3" imgW="609524" imgH="609524"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906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7395" name="Rectangle 3">
            <a:extLst>
              <a:ext uri="{FF2B5EF4-FFF2-40B4-BE49-F238E27FC236}">
                <a16:creationId xmlns:a16="http://schemas.microsoft.com/office/drawing/2014/main" id="{5783AB29-935D-BDA7-7CC3-A5F933573A60}"/>
              </a:ext>
            </a:extLst>
          </p:cNvPr>
          <p:cNvSpPr>
            <a:spLocks noGrp="1" noChangeArrowheads="1"/>
          </p:cNvSpPr>
          <p:nvPr>
            <p:ph type="ctrTitle"/>
          </p:nvPr>
        </p:nvSpPr>
        <p:spPr>
          <a:xfrm>
            <a:off x="3205163" y="2130425"/>
            <a:ext cx="5253037" cy="1470025"/>
          </a:xfrm>
        </p:spPr>
        <p:txBody>
          <a:bodyPr anchor="ctr"/>
          <a:lstStyle/>
          <a:p>
            <a:r>
              <a:rPr lang="en-US" altLang="en-US" sz="4000"/>
              <a:t> </a:t>
            </a:r>
            <a:r>
              <a:rPr lang="en-US" altLang="en-US" sz="2400" i="1"/>
              <a:t>We study the </a:t>
            </a:r>
            <a:r>
              <a:rPr lang="en-US" altLang="en-US" sz="2400" i="1">
                <a:solidFill>
                  <a:schemeClr val="tx1"/>
                </a:solidFill>
              </a:rPr>
              <a:t>structure,</a:t>
            </a:r>
            <a:r>
              <a:rPr lang="en-US" altLang="en-US" sz="2400" i="1"/>
              <a:t> </a:t>
            </a:r>
            <a:r>
              <a:rPr lang="en-US" altLang="en-US" sz="2400" i="1">
                <a:solidFill>
                  <a:schemeClr val="tx1"/>
                </a:solidFill>
              </a:rPr>
              <a:t>function,</a:t>
            </a:r>
            <a:r>
              <a:rPr lang="en-US" altLang="en-US" sz="2400" i="1"/>
              <a:t> and </a:t>
            </a:r>
            <a:r>
              <a:rPr lang="en-US" altLang="en-US" sz="2400" i="1">
                <a:solidFill>
                  <a:schemeClr val="tx1"/>
                </a:solidFill>
              </a:rPr>
              <a:t>composition</a:t>
            </a:r>
            <a:r>
              <a:rPr lang="en-US" altLang="en-US" sz="2400" i="1">
                <a:solidFill>
                  <a:srgbClr val="FFFF00"/>
                </a:solidFill>
              </a:rPr>
              <a:t> </a:t>
            </a:r>
            <a:r>
              <a:rPr lang="en-US" altLang="en-US" sz="2400" i="1"/>
              <a:t>of </a:t>
            </a:r>
            <a:r>
              <a:rPr lang="en-US" altLang="en-US" sz="2400" i="1">
                <a:solidFill>
                  <a:schemeClr val="tx1"/>
                </a:solidFill>
              </a:rPr>
              <a:t>ecosystems at multiple scales</a:t>
            </a:r>
            <a:r>
              <a:rPr lang="en-US" altLang="en-US" sz="2400" i="1">
                <a:solidFill>
                  <a:srgbClr val="FFFF00"/>
                </a:solidFill>
              </a:rPr>
              <a:t> </a:t>
            </a:r>
            <a:r>
              <a:rPr lang="en-US" altLang="en-US" sz="3200" i="1">
                <a:solidFill>
                  <a:schemeClr val="tx1"/>
                </a:solidFill>
              </a:rPr>
              <a:t>over time.</a:t>
            </a:r>
            <a:br>
              <a:rPr lang="en-US" altLang="en-US" sz="3200">
                <a:solidFill>
                  <a:schemeClr val="tx1"/>
                </a:solidFill>
              </a:rPr>
            </a:br>
            <a:r>
              <a:rPr lang="en-US" altLang="en-US" sz="4000"/>
              <a:t> </a:t>
            </a:r>
          </a:p>
        </p:txBody>
      </p:sp>
      <p:sp>
        <p:nvSpPr>
          <p:cNvPr id="187396" name="Rectangle 4">
            <a:extLst>
              <a:ext uri="{FF2B5EF4-FFF2-40B4-BE49-F238E27FC236}">
                <a16:creationId xmlns:a16="http://schemas.microsoft.com/office/drawing/2014/main" id="{EE198BB1-D09F-B26F-07A2-FA19CC171B25}"/>
              </a:ext>
            </a:extLst>
          </p:cNvPr>
          <p:cNvSpPr>
            <a:spLocks noGrp="1" noChangeArrowheads="1"/>
          </p:cNvSpPr>
          <p:nvPr>
            <p:ph type="subTitle" idx="1"/>
          </p:nvPr>
        </p:nvSpPr>
        <p:spPr>
          <a:xfrm>
            <a:off x="1066800" y="3505200"/>
            <a:ext cx="7239000" cy="1752600"/>
          </a:xfrm>
        </p:spPr>
        <p:txBody>
          <a:bodyPr/>
          <a:lstStyle/>
          <a:p>
            <a:pPr marL="285750" indent="-285750" algn="l">
              <a:buFontTx/>
              <a:buChar char="•"/>
            </a:pPr>
            <a:r>
              <a:rPr lang="en-US" altLang="en-US" sz="2800"/>
              <a:t>Time also operates at multiple scales.</a:t>
            </a:r>
            <a:r>
              <a:rPr lang="en-US" altLang="en-US"/>
              <a:t> </a:t>
            </a:r>
          </a:p>
          <a:p>
            <a:pPr marL="285750" indent="-285750" algn="l">
              <a:buFontTx/>
              <a:buChar char="•"/>
            </a:pPr>
            <a:r>
              <a:rPr lang="en-US" altLang="en-US" sz="2800"/>
              <a:t>Concepts like fire</a:t>
            </a:r>
            <a:r>
              <a:rPr lang="en-US" altLang="en-US" sz="2800">
                <a:solidFill>
                  <a:srgbClr val="FFFF00"/>
                </a:solidFill>
              </a:rPr>
              <a:t> </a:t>
            </a:r>
            <a:r>
              <a:rPr lang="en-US" altLang="en-US" sz="2800"/>
              <a:t>frequency have no meaning without time.</a:t>
            </a:r>
          </a:p>
          <a:p>
            <a:pPr marL="285750" indent="-285750"/>
            <a:endParaRPr lang="en-US" altLang="en-US">
              <a:solidFill>
                <a:srgbClr val="FF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D5AC3613-A8C4-ABC4-45FC-D6E78DA350FE}"/>
              </a:ext>
            </a:extLst>
          </p:cNvPr>
          <p:cNvSpPr>
            <a:spLocks noGrp="1" noChangeArrowheads="1"/>
          </p:cNvSpPr>
          <p:nvPr>
            <p:ph type="title"/>
          </p:nvPr>
        </p:nvSpPr>
        <p:spPr/>
        <p:txBody>
          <a:bodyPr/>
          <a:lstStyle/>
          <a:p>
            <a:r>
              <a:rPr lang="en-US" altLang="en-US">
                <a:solidFill>
                  <a:srgbClr val="FFFF00"/>
                </a:solidFill>
              </a:rPr>
              <a:t>Well-integrated projects…</a:t>
            </a:r>
          </a:p>
        </p:txBody>
      </p:sp>
      <p:sp>
        <p:nvSpPr>
          <p:cNvPr id="189443" name="Rectangle 3">
            <a:extLst>
              <a:ext uri="{FF2B5EF4-FFF2-40B4-BE49-F238E27FC236}">
                <a16:creationId xmlns:a16="http://schemas.microsoft.com/office/drawing/2014/main" id="{47F823BA-F023-FE58-24E1-2F589CAF0A61}"/>
              </a:ext>
            </a:extLst>
          </p:cNvPr>
          <p:cNvSpPr>
            <a:spLocks noGrp="1" noChangeArrowheads="1"/>
          </p:cNvSpPr>
          <p:nvPr>
            <p:ph type="body" idx="1"/>
          </p:nvPr>
        </p:nvSpPr>
        <p:spPr>
          <a:xfrm>
            <a:off x="457200" y="1295400"/>
            <a:ext cx="8229600" cy="4830763"/>
          </a:xfrm>
        </p:spPr>
        <p:txBody>
          <a:bodyPr/>
          <a:lstStyle/>
          <a:p>
            <a:r>
              <a:rPr lang="en-US" altLang="en-US">
                <a:solidFill>
                  <a:srgbClr val="FFFF00"/>
                </a:solidFill>
              </a:rPr>
              <a:t>Are ecologically viable and sustainable</a:t>
            </a:r>
          </a:p>
          <a:p>
            <a:r>
              <a:rPr lang="en-US" altLang="en-US">
                <a:solidFill>
                  <a:srgbClr val="FFFF00"/>
                </a:solidFill>
              </a:rPr>
              <a:t>Can save time and money</a:t>
            </a:r>
          </a:p>
          <a:p>
            <a:r>
              <a:rPr lang="en-US" altLang="en-US">
                <a:solidFill>
                  <a:srgbClr val="FFFF00"/>
                </a:solidFill>
              </a:rPr>
              <a:t>Have more ownership</a:t>
            </a:r>
          </a:p>
          <a:p>
            <a:r>
              <a:rPr lang="en-US" altLang="en-US">
                <a:solidFill>
                  <a:srgbClr val="FFFF00"/>
                </a:solidFill>
              </a:rPr>
              <a:t>Are more defensible in a legal context</a:t>
            </a:r>
            <a:r>
              <a:rPr lang="en-US" altLang="en-US"/>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821C47A4-9164-F73F-AB21-1A65AAFAE8EA}"/>
              </a:ext>
            </a:extLst>
          </p:cNvPr>
          <p:cNvSpPr>
            <a:spLocks noGrp="1" noChangeArrowheads="1"/>
          </p:cNvSpPr>
          <p:nvPr>
            <p:ph type="title"/>
          </p:nvPr>
        </p:nvSpPr>
        <p:spPr/>
        <p:txBody>
          <a:bodyPr/>
          <a:lstStyle/>
          <a:p>
            <a:r>
              <a:rPr lang="en-US" altLang="en-US"/>
              <a:t>Single resource emphasis…</a:t>
            </a:r>
          </a:p>
        </p:txBody>
      </p:sp>
      <p:sp>
        <p:nvSpPr>
          <p:cNvPr id="190467" name="Rectangle 3">
            <a:extLst>
              <a:ext uri="{FF2B5EF4-FFF2-40B4-BE49-F238E27FC236}">
                <a16:creationId xmlns:a16="http://schemas.microsoft.com/office/drawing/2014/main" id="{CF07D3C0-157D-9664-1B03-57987CCB8DA0}"/>
              </a:ext>
            </a:extLst>
          </p:cNvPr>
          <p:cNvSpPr>
            <a:spLocks noGrp="1" noChangeArrowheads="1"/>
          </p:cNvSpPr>
          <p:nvPr>
            <p:ph type="body" idx="1"/>
          </p:nvPr>
        </p:nvSpPr>
        <p:spPr/>
        <p:txBody>
          <a:bodyPr/>
          <a:lstStyle/>
          <a:p>
            <a:r>
              <a:rPr lang="en-US" altLang="en-US"/>
              <a:t>Risks failure from the unforeseen</a:t>
            </a:r>
          </a:p>
          <a:p>
            <a:r>
              <a:rPr lang="en-US" altLang="en-US"/>
              <a:t>Misses opportunities to save time and money</a:t>
            </a:r>
          </a:p>
          <a:p>
            <a:r>
              <a:rPr lang="en-US" altLang="en-US"/>
              <a:t>Can be vulnerable in a legal context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6C2C0C1B-A6C4-72B6-E84D-AA5B06966751}"/>
              </a:ext>
            </a:extLst>
          </p:cNvPr>
          <p:cNvSpPr>
            <a:spLocks noGrp="1" noChangeArrowheads="1"/>
          </p:cNvSpPr>
          <p:nvPr>
            <p:ph type="title"/>
          </p:nvPr>
        </p:nvSpPr>
        <p:spPr/>
        <p:txBody>
          <a:bodyPr/>
          <a:lstStyle/>
          <a:p>
            <a:r>
              <a:rPr lang="en-US" altLang="en-US" sz="4000"/>
              <a:t>An example of a well-integrated project…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a:extLst>
              <a:ext uri="{FF2B5EF4-FFF2-40B4-BE49-F238E27FC236}">
                <a16:creationId xmlns:a16="http://schemas.microsoft.com/office/drawing/2014/main" id="{2DC7A48D-2919-BA4D-633E-71DACBA3BF2D}"/>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ext Box 3">
            <a:extLst>
              <a:ext uri="{FF2B5EF4-FFF2-40B4-BE49-F238E27FC236}">
                <a16:creationId xmlns:a16="http://schemas.microsoft.com/office/drawing/2014/main" id="{E46D7CA5-251E-A806-EB9F-3D3793AE1CD0}"/>
              </a:ext>
            </a:extLst>
          </p:cNvPr>
          <p:cNvSpPr txBox="1">
            <a:spLocks noChangeArrowheads="1"/>
          </p:cNvSpPr>
          <p:nvPr/>
        </p:nvSpPr>
        <p:spPr bwMode="auto">
          <a:xfrm>
            <a:off x="152400" y="2057400"/>
            <a:ext cx="6477000" cy="436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FF00"/>
                </a:solidFill>
                <a:latin typeface="Tahoma" panose="020B0604030504040204" pitchFamily="34" charset="0"/>
              </a:rPr>
              <a:t>Landscape Treatment Prioritization to Reduce Northern Spotted Owl Habitat Loss from Wildfire:  A Test Case Using Fire Regime and Condition Class on the Klamath RD</a:t>
            </a:r>
          </a:p>
          <a:p>
            <a:pPr>
              <a:spcBef>
                <a:spcPct val="50000"/>
              </a:spcBef>
            </a:pPr>
            <a:r>
              <a:rPr lang="en-US" altLang="en-US" sz="1600">
                <a:solidFill>
                  <a:schemeClr val="bg1"/>
                </a:solidFill>
                <a:latin typeface="Tahoma" panose="020B0604030504040204" pitchFamily="34" charset="0"/>
              </a:rPr>
              <a:t>Dr. Gregg Riegel, Ecologist, Central Oregon Ecology Program, Deschutes NF</a:t>
            </a:r>
          </a:p>
          <a:p>
            <a:pPr>
              <a:spcBef>
                <a:spcPct val="50000"/>
              </a:spcBef>
            </a:pPr>
            <a:endParaRPr lang="en-US" altLang="en-US" sz="1600">
              <a:solidFill>
                <a:schemeClr val="bg1"/>
              </a:solidFill>
              <a:latin typeface="Tahoma" panose="020B0604030504040204" pitchFamily="34" charset="0"/>
            </a:endParaRPr>
          </a:p>
          <a:p>
            <a:pPr>
              <a:spcBef>
                <a:spcPct val="50000"/>
              </a:spcBef>
            </a:pPr>
            <a:r>
              <a:rPr lang="en-US" altLang="en-US" sz="1600">
                <a:solidFill>
                  <a:schemeClr val="bg1"/>
                </a:solidFill>
                <a:latin typeface="Tahoma" panose="020B0604030504040204" pitchFamily="34" charset="0"/>
              </a:rPr>
              <a:t>Co-authors: 	Jane Kertis, Fire Ecologist, USFS</a:t>
            </a:r>
          </a:p>
          <a:p>
            <a:pPr>
              <a:spcBef>
                <a:spcPct val="50000"/>
              </a:spcBef>
            </a:pPr>
            <a:r>
              <a:rPr lang="en-US" altLang="en-US" sz="1600">
                <a:solidFill>
                  <a:schemeClr val="bg1"/>
                </a:solidFill>
                <a:latin typeface="Tahoma" panose="020B0604030504040204" pitchFamily="34" charset="0"/>
              </a:rPr>
              <a:t>		Sarah Malaby, Fremont-Winema NF</a:t>
            </a:r>
          </a:p>
          <a:p>
            <a:pPr>
              <a:spcBef>
                <a:spcPct val="50000"/>
              </a:spcBef>
            </a:pPr>
            <a:r>
              <a:rPr lang="en-US" altLang="en-US" sz="1600">
                <a:solidFill>
                  <a:schemeClr val="bg1"/>
                </a:solidFill>
                <a:latin typeface="Tahoma" panose="020B0604030504040204" pitchFamily="34" charset="0"/>
              </a:rPr>
              <a:t>		John Foster, Fire Ecologist, TNC</a:t>
            </a:r>
          </a:p>
          <a:p>
            <a:pPr>
              <a:spcBef>
                <a:spcPct val="50000"/>
              </a:spcBef>
            </a:pPr>
            <a:r>
              <a:rPr lang="en-US" altLang="en-US" sz="1600">
                <a:solidFill>
                  <a:schemeClr val="bg1"/>
                </a:solidFill>
                <a:latin typeface="Tahoma" panose="020B0604030504040204" pitchFamily="34" charset="0"/>
              </a:rPr>
              <a:t>		Lois Shoemaker, Bio. Tech, Fremont-Winem, NF</a:t>
            </a:r>
          </a:p>
          <a:p>
            <a:pPr>
              <a:spcBef>
                <a:spcPct val="50000"/>
              </a:spcBef>
            </a:pPr>
            <a:r>
              <a:rPr lang="en-US" altLang="en-US" sz="1600">
                <a:latin typeface="Tahoma" panose="020B0604030504040204" pitchFamily="34"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a:extLst>
              <a:ext uri="{FF2B5EF4-FFF2-40B4-BE49-F238E27FC236}">
                <a16:creationId xmlns:a16="http://schemas.microsoft.com/office/drawing/2014/main" id="{47606B25-C64B-6CC3-9F83-F5ECDA1D67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60198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Text Box 4">
            <a:extLst>
              <a:ext uri="{FF2B5EF4-FFF2-40B4-BE49-F238E27FC236}">
                <a16:creationId xmlns:a16="http://schemas.microsoft.com/office/drawing/2014/main" id="{9EAF18BE-117D-09F1-2D03-3E9751FBD48A}"/>
              </a:ext>
            </a:extLst>
          </p:cNvPr>
          <p:cNvSpPr txBox="1">
            <a:spLocks noChangeArrowheads="1"/>
          </p:cNvSpPr>
          <p:nvPr/>
        </p:nvSpPr>
        <p:spPr bwMode="auto">
          <a:xfrm>
            <a:off x="1524000" y="1524000"/>
            <a:ext cx="57912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There are more things in heaven and earth, Horatio, than are dreamt of in your philosophy.</a:t>
            </a:r>
          </a:p>
          <a:p>
            <a:pPr>
              <a:spcBef>
                <a:spcPct val="50000"/>
              </a:spcBef>
            </a:pPr>
            <a:r>
              <a:rPr lang="en-US" altLang="en-US" i="1"/>
              <a:t>                                                     --Hamlet I:v</a:t>
            </a:r>
          </a:p>
        </p:txBody>
      </p:sp>
      <p:sp>
        <p:nvSpPr>
          <p:cNvPr id="165893" name="Text Box 5">
            <a:extLst>
              <a:ext uri="{FF2B5EF4-FFF2-40B4-BE49-F238E27FC236}">
                <a16:creationId xmlns:a16="http://schemas.microsoft.com/office/drawing/2014/main" id="{B45E612B-539B-2E52-DB04-6E56A78C7971}"/>
              </a:ext>
            </a:extLst>
          </p:cNvPr>
          <p:cNvSpPr txBox="1">
            <a:spLocks noChangeArrowheads="1"/>
          </p:cNvSpPr>
          <p:nvPr/>
        </p:nvSpPr>
        <p:spPr bwMode="auto">
          <a:xfrm>
            <a:off x="1676400" y="3276600"/>
            <a:ext cx="57150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Not only is nature more complex than we know, it is more complex than we can understand.</a:t>
            </a:r>
          </a:p>
          <a:p>
            <a:pPr>
              <a:spcBef>
                <a:spcPct val="50000"/>
              </a:spcBef>
            </a:pPr>
            <a:r>
              <a:rPr lang="en-US" altLang="en-US"/>
              <a:t>                                 </a:t>
            </a:r>
            <a:r>
              <a:rPr lang="en-US" altLang="en-US" i="1"/>
              <a:t>--attributed to Jack Ward Thomas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ADD87AD8-69B5-9BC1-1D5D-008802097350}"/>
              </a:ext>
            </a:extLst>
          </p:cNvPr>
          <p:cNvSpPr>
            <a:spLocks noGrp="1" noChangeArrowheads="1"/>
          </p:cNvSpPr>
          <p:nvPr>
            <p:ph type="title"/>
          </p:nvPr>
        </p:nvSpPr>
        <p:spPr>
          <a:xfrm>
            <a:off x="457200" y="274638"/>
            <a:ext cx="8229600" cy="1079500"/>
          </a:xfrm>
        </p:spPr>
        <p:txBody>
          <a:bodyPr/>
          <a:lstStyle/>
          <a:p>
            <a:r>
              <a:rPr lang="en-US" altLang="en-US" b="1">
                <a:solidFill>
                  <a:schemeClr val="tx1"/>
                </a:solidFill>
              </a:rPr>
              <a:t>District Issues</a:t>
            </a:r>
          </a:p>
        </p:txBody>
      </p:sp>
      <p:sp>
        <p:nvSpPr>
          <p:cNvPr id="194563" name="Rectangle 3">
            <a:extLst>
              <a:ext uri="{FF2B5EF4-FFF2-40B4-BE49-F238E27FC236}">
                <a16:creationId xmlns:a16="http://schemas.microsoft.com/office/drawing/2014/main" id="{2C97EE88-3EA8-BAF3-F2F4-D98602589714}"/>
              </a:ext>
            </a:extLst>
          </p:cNvPr>
          <p:cNvSpPr>
            <a:spLocks noGrp="1" noChangeArrowheads="1"/>
          </p:cNvSpPr>
          <p:nvPr>
            <p:ph type="body" sz="half" idx="3"/>
          </p:nvPr>
        </p:nvSpPr>
        <p:spPr>
          <a:xfrm>
            <a:off x="838200" y="1828800"/>
            <a:ext cx="7848600" cy="4267200"/>
          </a:xfrm>
        </p:spPr>
        <p:txBody>
          <a:bodyPr/>
          <a:lstStyle/>
          <a:p>
            <a:r>
              <a:rPr lang="en-US" altLang="en-US" sz="2800"/>
              <a:t> </a:t>
            </a:r>
            <a:r>
              <a:rPr lang="en-US" altLang="en-US" sz="3600" b="1"/>
              <a:t>Loss of bald eagle habitat</a:t>
            </a:r>
          </a:p>
          <a:p>
            <a:r>
              <a:rPr lang="en-US" altLang="en-US" sz="3600" b="1"/>
              <a:t>Threats of catastrophic fire to spotted owl habitat</a:t>
            </a:r>
          </a:p>
          <a:p>
            <a:r>
              <a:rPr lang="en-US" altLang="en-US" sz="3600" b="1"/>
              <a:t>Loss of variable stand and landscape composition and structure</a:t>
            </a:r>
          </a:p>
          <a:p>
            <a:endParaRPr lang="en-US" altLang="en-US" sz="3600"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8A3030CE-27FD-A7FC-98C3-C2C3C8281C73}"/>
              </a:ext>
            </a:extLst>
          </p:cNvPr>
          <p:cNvSpPr>
            <a:spLocks noGrp="1" noChangeArrowheads="1"/>
          </p:cNvSpPr>
          <p:nvPr>
            <p:ph type="title"/>
          </p:nvPr>
        </p:nvSpPr>
        <p:spPr>
          <a:xfrm>
            <a:off x="1295400" y="304800"/>
            <a:ext cx="6096000" cy="838200"/>
          </a:xfrm>
        </p:spPr>
        <p:txBody>
          <a:bodyPr/>
          <a:lstStyle/>
          <a:p>
            <a:r>
              <a:rPr lang="en-US" altLang="en-US" b="1">
                <a:solidFill>
                  <a:schemeClr val="tx1"/>
                </a:solidFill>
              </a:rPr>
              <a:t>Project Goals</a:t>
            </a:r>
          </a:p>
        </p:txBody>
      </p:sp>
      <p:sp>
        <p:nvSpPr>
          <p:cNvPr id="195587" name="Rectangle 3">
            <a:extLst>
              <a:ext uri="{FF2B5EF4-FFF2-40B4-BE49-F238E27FC236}">
                <a16:creationId xmlns:a16="http://schemas.microsoft.com/office/drawing/2014/main" id="{9A5C0B75-E8FF-9060-4A91-76EA2EA9E97C}"/>
              </a:ext>
            </a:extLst>
          </p:cNvPr>
          <p:cNvSpPr>
            <a:spLocks noGrp="1" noChangeArrowheads="1"/>
          </p:cNvSpPr>
          <p:nvPr>
            <p:ph type="body" sz="half" idx="1"/>
          </p:nvPr>
        </p:nvSpPr>
        <p:spPr>
          <a:xfrm>
            <a:off x="0" y="1752600"/>
            <a:ext cx="8686800" cy="5105400"/>
          </a:xfrm>
        </p:spPr>
        <p:txBody>
          <a:bodyPr/>
          <a:lstStyle/>
          <a:p>
            <a:endParaRPr lang="en-US" altLang="en-US" b="1"/>
          </a:p>
          <a:p>
            <a:r>
              <a:rPr lang="en-US" altLang="en-US" b="1"/>
              <a:t>Develop strategic plan to reduce fuels to improve landscape resiliency</a:t>
            </a:r>
          </a:p>
          <a:p>
            <a:pPr>
              <a:buFontTx/>
              <a:buNone/>
            </a:pPr>
            <a:endParaRPr lang="en-US" altLang="en-US" sz="3600"/>
          </a:p>
          <a:p>
            <a:r>
              <a:rPr lang="en-US" altLang="en-US" sz="3600" b="1"/>
              <a:t>Restore landscape to </a:t>
            </a:r>
            <a:r>
              <a:rPr lang="en-US" altLang="en-US" sz="3600" b="1" i="1"/>
              <a:t>appropriate </a:t>
            </a:r>
            <a:r>
              <a:rPr lang="en-US" altLang="en-US" sz="3600" b="1"/>
              <a:t>composition and structure to support owls and bald eagles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5F45693C-1E01-1D79-3610-10D334FE56CC}"/>
              </a:ext>
            </a:extLst>
          </p:cNvPr>
          <p:cNvSpPr>
            <a:spLocks noGrp="1" noChangeArrowheads="1"/>
          </p:cNvSpPr>
          <p:nvPr>
            <p:ph type="title"/>
          </p:nvPr>
        </p:nvSpPr>
        <p:spPr>
          <a:xfrm>
            <a:off x="0" y="0"/>
            <a:ext cx="9144000" cy="1752600"/>
          </a:xfrm>
        </p:spPr>
        <p:txBody>
          <a:bodyPr/>
          <a:lstStyle/>
          <a:p>
            <a:r>
              <a:rPr lang="en-US" altLang="en-US" b="1">
                <a:solidFill>
                  <a:schemeClr val="tx1"/>
                </a:solidFill>
              </a:rPr>
              <a:t>Process</a:t>
            </a:r>
          </a:p>
        </p:txBody>
      </p:sp>
      <p:sp>
        <p:nvSpPr>
          <p:cNvPr id="196611" name="Rectangle 3">
            <a:extLst>
              <a:ext uri="{FF2B5EF4-FFF2-40B4-BE49-F238E27FC236}">
                <a16:creationId xmlns:a16="http://schemas.microsoft.com/office/drawing/2014/main" id="{D7EF2E84-6048-774E-268E-3439EFE399FF}"/>
              </a:ext>
            </a:extLst>
          </p:cNvPr>
          <p:cNvSpPr>
            <a:spLocks noGrp="1" noChangeArrowheads="1"/>
          </p:cNvSpPr>
          <p:nvPr>
            <p:ph type="body" idx="1"/>
          </p:nvPr>
        </p:nvSpPr>
        <p:spPr>
          <a:xfrm>
            <a:off x="0" y="1600200"/>
            <a:ext cx="9144000" cy="5257800"/>
          </a:xfrm>
        </p:spPr>
        <p:txBody>
          <a:bodyPr/>
          <a:lstStyle/>
          <a:p>
            <a:pPr>
              <a:lnSpc>
                <a:spcPct val="90000"/>
              </a:lnSpc>
            </a:pPr>
            <a:r>
              <a:rPr lang="en-US" altLang="en-US" b="1">
                <a:solidFill>
                  <a:srgbClr val="FFFF00"/>
                </a:solidFill>
              </a:rPr>
              <a:t>Conduct FRCC mapping/analysis</a:t>
            </a:r>
          </a:p>
          <a:p>
            <a:pPr>
              <a:lnSpc>
                <a:spcPct val="90000"/>
              </a:lnSpc>
            </a:pPr>
            <a:endParaRPr lang="en-US" altLang="en-US" b="1">
              <a:solidFill>
                <a:srgbClr val="FFFF00"/>
              </a:solidFill>
            </a:endParaRPr>
          </a:p>
          <a:p>
            <a:pPr>
              <a:lnSpc>
                <a:spcPct val="90000"/>
              </a:lnSpc>
            </a:pPr>
            <a:r>
              <a:rPr lang="en-US" altLang="en-US" b="1">
                <a:solidFill>
                  <a:srgbClr val="FFFF00"/>
                </a:solidFill>
              </a:rPr>
              <a:t>Develop a current fire risk assessment</a:t>
            </a:r>
          </a:p>
          <a:p>
            <a:pPr>
              <a:lnSpc>
                <a:spcPct val="90000"/>
              </a:lnSpc>
            </a:pPr>
            <a:endParaRPr lang="en-US" altLang="en-US" b="1">
              <a:solidFill>
                <a:srgbClr val="FFFF00"/>
              </a:solidFill>
            </a:endParaRPr>
          </a:p>
          <a:p>
            <a:pPr>
              <a:lnSpc>
                <a:spcPct val="90000"/>
              </a:lnSpc>
            </a:pPr>
            <a:r>
              <a:rPr lang="en-US" altLang="en-US" b="1">
                <a:solidFill>
                  <a:srgbClr val="FFFF00"/>
                </a:solidFill>
              </a:rPr>
              <a:t>Identify other issues (WUI, nest site/key owl and bald eagle habitat, fish habitat)</a:t>
            </a:r>
          </a:p>
          <a:p>
            <a:pPr>
              <a:lnSpc>
                <a:spcPct val="90000"/>
              </a:lnSpc>
            </a:pPr>
            <a:endParaRPr lang="en-US" altLang="en-US" b="1">
              <a:solidFill>
                <a:srgbClr val="FFFF00"/>
              </a:solidFill>
            </a:endParaRPr>
          </a:p>
          <a:p>
            <a:pPr>
              <a:lnSpc>
                <a:spcPct val="90000"/>
              </a:lnSpc>
            </a:pPr>
            <a:r>
              <a:rPr lang="en-US" altLang="en-US" b="1"/>
              <a:t>Create priority areas</a:t>
            </a:r>
          </a:p>
          <a:p>
            <a:pPr>
              <a:lnSpc>
                <a:spcPct val="90000"/>
              </a:lnSpc>
            </a:pPr>
            <a:endParaRPr lang="en-US" altLang="en-US" b="1"/>
          </a:p>
          <a:p>
            <a:pPr>
              <a:lnSpc>
                <a:spcPct val="90000"/>
              </a:lnSpc>
            </a:pPr>
            <a:r>
              <a:rPr lang="en-US" altLang="en-US" b="1"/>
              <a:t>Recommend treatment types and timing</a:t>
            </a:r>
          </a:p>
          <a:p>
            <a:pPr>
              <a:lnSpc>
                <a:spcPct val="90000"/>
              </a:lnSpc>
            </a:pPr>
            <a:endParaRPr lang="en-US" altLang="en-US" b="1">
              <a:solidFill>
                <a:srgbClr val="FFFF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 Box 2">
            <a:extLst>
              <a:ext uri="{FF2B5EF4-FFF2-40B4-BE49-F238E27FC236}">
                <a16:creationId xmlns:a16="http://schemas.microsoft.com/office/drawing/2014/main" id="{D9D9D55B-3711-E95E-A391-B7C925ED0E2F}"/>
              </a:ext>
            </a:extLst>
          </p:cNvPr>
          <p:cNvSpPr txBox="1">
            <a:spLocks noChangeArrowheads="1"/>
          </p:cNvSpPr>
          <p:nvPr/>
        </p:nvSpPr>
        <p:spPr bwMode="auto">
          <a:xfrm>
            <a:off x="2209800" y="152400"/>
            <a:ext cx="5181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400" b="1">
                <a:effectLst>
                  <a:outerShdw blurRad="38100" dist="38100" dir="2700000" algn="tl">
                    <a:srgbClr val="C0C0C0"/>
                  </a:outerShdw>
                </a:effectLst>
                <a:latin typeface="Tahoma" panose="020B0604030504040204" pitchFamily="34" charset="0"/>
              </a:rPr>
              <a:t>Condition</a:t>
            </a:r>
            <a:r>
              <a:rPr lang="en-US" altLang="en-US" sz="4400" b="1">
                <a:solidFill>
                  <a:srgbClr val="FFFF00"/>
                </a:solidFill>
                <a:effectLst>
                  <a:outerShdw blurRad="38100" dist="38100" dir="2700000" algn="tl">
                    <a:srgbClr val="C0C0C0"/>
                  </a:outerShdw>
                </a:effectLst>
                <a:latin typeface="Tahoma" panose="020B0604030504040204" pitchFamily="34" charset="0"/>
              </a:rPr>
              <a:t> </a:t>
            </a:r>
            <a:r>
              <a:rPr lang="en-US" altLang="en-US" sz="4400" b="1">
                <a:effectLst>
                  <a:outerShdw blurRad="38100" dist="38100" dir="2700000" algn="tl">
                    <a:srgbClr val="C0C0C0"/>
                  </a:outerShdw>
                </a:effectLst>
                <a:latin typeface="Tahoma" panose="020B0604030504040204" pitchFamily="34" charset="0"/>
              </a:rPr>
              <a:t>Class</a:t>
            </a:r>
          </a:p>
        </p:txBody>
      </p:sp>
      <p:sp>
        <p:nvSpPr>
          <p:cNvPr id="209923" name="Text Box 3">
            <a:extLst>
              <a:ext uri="{FF2B5EF4-FFF2-40B4-BE49-F238E27FC236}">
                <a16:creationId xmlns:a16="http://schemas.microsoft.com/office/drawing/2014/main" id="{CB11D615-7A6F-6087-7984-6F6AA6354A13}"/>
              </a:ext>
            </a:extLst>
          </p:cNvPr>
          <p:cNvSpPr txBox="1">
            <a:spLocks noChangeArrowheads="1"/>
          </p:cNvSpPr>
          <p:nvPr/>
        </p:nvSpPr>
        <p:spPr bwMode="auto">
          <a:xfrm>
            <a:off x="762000" y="1143000"/>
            <a:ext cx="7940675" cy="560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effectLst>
                  <a:outerShdw blurRad="38100" dist="38100" dir="2700000" algn="tl">
                    <a:srgbClr val="C0C0C0"/>
                  </a:outerShdw>
                </a:effectLst>
              </a:rPr>
              <a:t>A</a:t>
            </a:r>
            <a:r>
              <a:rPr lang="en-US" altLang="en-US" sz="3200" b="1">
                <a:solidFill>
                  <a:srgbClr val="FFFF00"/>
                </a:solidFill>
                <a:effectLst>
                  <a:outerShdw blurRad="38100" dist="38100" dir="2700000" algn="tl">
                    <a:srgbClr val="C0C0C0"/>
                  </a:outerShdw>
                </a:effectLst>
              </a:rPr>
              <a:t> </a:t>
            </a:r>
            <a:r>
              <a:rPr lang="en-US" altLang="en-US" sz="3200" b="1">
                <a:effectLst>
                  <a:outerShdw blurRad="38100" dist="38100" dir="2700000" algn="tl">
                    <a:srgbClr val="C0C0C0"/>
                  </a:outerShdw>
                </a:effectLst>
              </a:rPr>
              <a:t>categorical measure of departure:</a:t>
            </a:r>
          </a:p>
          <a:p>
            <a:endParaRPr lang="en-US" altLang="en-US" sz="3200" b="1">
              <a:effectLst>
                <a:outerShdw blurRad="38100" dist="38100" dir="2700000" algn="tl">
                  <a:srgbClr val="C0C0C0"/>
                </a:outerShdw>
              </a:effectLst>
            </a:endParaRPr>
          </a:p>
          <a:p>
            <a:endParaRPr lang="en-US" altLang="en-US" sz="1000" b="1">
              <a:effectLst>
                <a:outerShdw blurRad="38100" dist="38100" dir="2700000" algn="tl">
                  <a:srgbClr val="C0C0C0"/>
                </a:outerShdw>
              </a:effectLst>
            </a:endParaRPr>
          </a:p>
          <a:p>
            <a:r>
              <a:rPr lang="en-US" altLang="en-US" sz="3200" b="1">
                <a:effectLst>
                  <a:outerShdw blurRad="38100" dist="38100" dir="2700000" algn="tl">
                    <a:srgbClr val="C0C0C0"/>
                  </a:outerShdw>
                </a:effectLst>
              </a:rPr>
              <a:t>Condition Class I =</a:t>
            </a:r>
          </a:p>
          <a:p>
            <a:r>
              <a:rPr lang="en-US" altLang="en-US" sz="3200" b="1">
                <a:effectLst>
                  <a:outerShdw blurRad="38100" dist="38100" dir="2700000" algn="tl">
                    <a:srgbClr val="C0C0C0"/>
                  </a:outerShdw>
                </a:effectLst>
              </a:rPr>
              <a:t>within natural or historical range of variability (NRV or HRV)</a:t>
            </a:r>
          </a:p>
          <a:p>
            <a:endParaRPr lang="en-US" altLang="en-US" sz="3200" b="1">
              <a:effectLst>
                <a:outerShdw blurRad="38100" dist="38100" dir="2700000" algn="tl">
                  <a:srgbClr val="C0C0C0"/>
                </a:outerShdw>
              </a:effectLst>
            </a:endParaRPr>
          </a:p>
          <a:p>
            <a:r>
              <a:rPr lang="en-US" altLang="en-US" sz="3200" b="1">
                <a:effectLst>
                  <a:outerShdw blurRad="38100" dist="38100" dir="2700000" algn="tl">
                    <a:srgbClr val="C0C0C0"/>
                  </a:outerShdw>
                </a:effectLst>
              </a:rPr>
              <a:t>Condition Class II =</a:t>
            </a:r>
          </a:p>
          <a:p>
            <a:r>
              <a:rPr lang="en-US" altLang="en-US" sz="3200" b="1">
                <a:effectLst>
                  <a:outerShdw blurRad="38100" dist="38100" dir="2700000" algn="tl">
                    <a:srgbClr val="C0C0C0"/>
                  </a:outerShdw>
                </a:effectLst>
              </a:rPr>
              <a:t>	moderate departure from HRV</a:t>
            </a:r>
          </a:p>
          <a:p>
            <a:endParaRPr lang="en-US" altLang="en-US" sz="3200" b="1">
              <a:effectLst>
                <a:outerShdw blurRad="38100" dist="38100" dir="2700000" algn="tl">
                  <a:srgbClr val="C0C0C0"/>
                </a:outerShdw>
              </a:effectLst>
            </a:endParaRPr>
          </a:p>
          <a:p>
            <a:r>
              <a:rPr lang="en-US" altLang="en-US" sz="3200" b="1">
                <a:effectLst>
                  <a:outerShdw blurRad="38100" dist="38100" dir="2700000" algn="tl">
                    <a:srgbClr val="C0C0C0"/>
                  </a:outerShdw>
                </a:effectLst>
              </a:rPr>
              <a:t>Condition Class III =</a:t>
            </a:r>
          </a:p>
          <a:p>
            <a:r>
              <a:rPr lang="en-US" altLang="en-US" sz="3200" b="1">
                <a:effectLst>
                  <a:outerShdw blurRad="38100" dist="38100" dir="2700000" algn="tl">
                    <a:srgbClr val="C0C0C0"/>
                  </a:outerShdw>
                </a:effectLst>
              </a:rPr>
              <a:t>	extreme departure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3C7F386B-E61C-2483-4317-A6F90AA8E4AF}"/>
              </a:ext>
            </a:extLst>
          </p:cNvPr>
          <p:cNvSpPr>
            <a:spLocks noGrp="1" noChangeArrowheads="1"/>
          </p:cNvSpPr>
          <p:nvPr>
            <p:ph type="title"/>
          </p:nvPr>
        </p:nvSpPr>
        <p:spPr/>
        <p:txBody>
          <a:bodyPr/>
          <a:lstStyle/>
          <a:p>
            <a:r>
              <a:rPr lang="en-US" altLang="en-US" sz="3600" b="1">
                <a:solidFill>
                  <a:srgbClr val="FFFF00"/>
                </a:solidFill>
              </a:rPr>
              <a:t>Using FRCC Veg-Fuel Class Abundance as Treatment Guidance</a:t>
            </a:r>
          </a:p>
        </p:txBody>
      </p:sp>
      <p:graphicFrame>
        <p:nvGraphicFramePr>
          <p:cNvPr id="211971" name="Group 3">
            <a:extLst>
              <a:ext uri="{FF2B5EF4-FFF2-40B4-BE49-F238E27FC236}">
                <a16:creationId xmlns:a16="http://schemas.microsoft.com/office/drawing/2014/main" id="{40EFF7F7-7545-AFBC-606D-359FB9390B37}"/>
              </a:ext>
            </a:extLst>
          </p:cNvPr>
          <p:cNvGraphicFramePr>
            <a:graphicFrameLocks noGrp="1"/>
          </p:cNvGraphicFramePr>
          <p:nvPr>
            <p:ph type="tbl" idx="1"/>
          </p:nvPr>
        </p:nvGraphicFramePr>
        <p:xfrm>
          <a:off x="0" y="1981200"/>
          <a:ext cx="9144000" cy="4848225"/>
        </p:xfrm>
        <a:graphic>
          <a:graphicData uri="http://schemas.openxmlformats.org/drawingml/2006/table">
            <a:tbl>
              <a:tblPr/>
              <a:tblGrid>
                <a:gridCol w="922338">
                  <a:extLst>
                    <a:ext uri="{9D8B030D-6E8A-4147-A177-3AD203B41FA5}">
                      <a16:colId xmlns:a16="http://schemas.microsoft.com/office/drawing/2014/main" val="449660488"/>
                    </a:ext>
                  </a:extLst>
                </a:gridCol>
                <a:gridCol w="1439862">
                  <a:extLst>
                    <a:ext uri="{9D8B030D-6E8A-4147-A177-3AD203B41FA5}">
                      <a16:colId xmlns:a16="http://schemas.microsoft.com/office/drawing/2014/main" val="502942656"/>
                    </a:ext>
                  </a:extLst>
                </a:gridCol>
                <a:gridCol w="1447800">
                  <a:extLst>
                    <a:ext uri="{9D8B030D-6E8A-4147-A177-3AD203B41FA5}">
                      <a16:colId xmlns:a16="http://schemas.microsoft.com/office/drawing/2014/main" val="621554062"/>
                    </a:ext>
                  </a:extLst>
                </a:gridCol>
                <a:gridCol w="1524000">
                  <a:extLst>
                    <a:ext uri="{9D8B030D-6E8A-4147-A177-3AD203B41FA5}">
                      <a16:colId xmlns:a16="http://schemas.microsoft.com/office/drawing/2014/main" val="3008542540"/>
                    </a:ext>
                  </a:extLst>
                </a:gridCol>
                <a:gridCol w="914400">
                  <a:extLst>
                    <a:ext uri="{9D8B030D-6E8A-4147-A177-3AD203B41FA5}">
                      <a16:colId xmlns:a16="http://schemas.microsoft.com/office/drawing/2014/main" val="3095678729"/>
                    </a:ext>
                  </a:extLst>
                </a:gridCol>
                <a:gridCol w="1447800">
                  <a:extLst>
                    <a:ext uri="{9D8B030D-6E8A-4147-A177-3AD203B41FA5}">
                      <a16:colId xmlns:a16="http://schemas.microsoft.com/office/drawing/2014/main" val="291490327"/>
                    </a:ext>
                  </a:extLst>
                </a:gridCol>
                <a:gridCol w="1447800">
                  <a:extLst>
                    <a:ext uri="{9D8B030D-6E8A-4147-A177-3AD203B41FA5}">
                      <a16:colId xmlns:a16="http://schemas.microsoft.com/office/drawing/2014/main" val="1012990233"/>
                    </a:ext>
                  </a:extLst>
                </a:gridCol>
              </a:tblGrid>
              <a:tr h="649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rPr>
                        <a:t>North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rPr>
                        <a:t>Middle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rgbClr val="000000"/>
                          </a:solidFill>
                          <a:effectLst/>
                          <a:latin typeface="Arial" panose="020B0604020202020204" pitchFamily="34" charset="0"/>
                        </a:rPr>
                        <a:t>South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2247218453"/>
                  </a:ext>
                </a:extLst>
              </a:tr>
              <a:tr h="7223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Seral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MCON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RFIR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MCON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RFIR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MCON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RFIR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664730851"/>
                  </a:ext>
                </a:extLst>
              </a:tr>
              <a:tr h="7715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3300"/>
                          </a:solidFill>
                          <a:effectLst/>
                          <a:latin typeface="Arial" panose="020B0604020202020204" pitchFamily="34" charset="0"/>
                        </a:rPr>
                        <a:t>Over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Similar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Similar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CC00"/>
                          </a:solidFill>
                          <a:effectLst/>
                          <a:latin typeface="Arial" panose="020B0604020202020204" pitchFamily="34" charset="0"/>
                        </a:rPr>
                        <a:t>Trace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0000"/>
                          </a:solidFill>
                          <a:effectLst/>
                          <a:latin typeface="Arial" panose="020B0604020202020204" pitchFamily="34" charset="0"/>
                        </a:rPr>
                        <a:t>Abundant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Similar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420278717"/>
                  </a:ext>
                </a:extLst>
              </a:tr>
              <a:tr h="7731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3300"/>
                          </a:solidFill>
                          <a:effectLst/>
                          <a:latin typeface="Arial" panose="020B0604020202020204" pitchFamily="34" charset="0"/>
                        </a:rPr>
                        <a:t>Over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3300"/>
                          </a:solidFill>
                          <a:effectLst/>
                          <a:latin typeface="Arial" panose="020B0604020202020204" pitchFamily="34" charset="0"/>
                        </a:rPr>
                        <a:t>Over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3300"/>
                          </a:solidFill>
                          <a:effectLst/>
                          <a:latin typeface="Arial" panose="020B0604020202020204" pitchFamily="34" charset="0"/>
                        </a:rPr>
                        <a:t>Over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3300"/>
                          </a:solidFill>
                          <a:effectLst/>
                          <a:latin typeface="Arial" panose="020B0604020202020204" pitchFamily="34" charset="0"/>
                        </a:rPr>
                        <a:t>Over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3300"/>
                          </a:solidFill>
                          <a:effectLst/>
                          <a:latin typeface="Arial" panose="020B0604020202020204" pitchFamily="34" charset="0"/>
                        </a:rPr>
                        <a:t>Over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Similar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2317697741"/>
                  </a:ext>
                </a:extLst>
              </a:tr>
              <a:tr h="6651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CC00"/>
                          </a:solidFill>
                          <a:effectLst/>
                          <a:latin typeface="Arial" panose="020B0604020202020204" pitchFamily="34" charset="0"/>
                        </a:rPr>
                        <a:t>Under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0000"/>
                          </a:solidFill>
                          <a:effectLst/>
                          <a:latin typeface="Arial" panose="020B0604020202020204" pitchFamily="34" charset="0"/>
                        </a:rPr>
                        <a:t>Abundant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CC00"/>
                          </a:solidFill>
                          <a:effectLst/>
                          <a:latin typeface="Arial" panose="020B0604020202020204" pitchFamily="34" charset="0"/>
                        </a:rPr>
                        <a:t>Under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3300"/>
                          </a:solidFill>
                          <a:effectLst/>
                          <a:latin typeface="Arial" panose="020B0604020202020204" pitchFamily="34" charset="0"/>
                        </a:rPr>
                        <a:t>Over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Similar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3300"/>
                          </a:solidFill>
                          <a:effectLst/>
                          <a:latin typeface="Arial" panose="020B0604020202020204" pitchFamily="34" charset="0"/>
                        </a:rPr>
                        <a:t>Over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992165548"/>
                  </a:ext>
                </a:extLst>
              </a:tr>
              <a:tr h="6318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CC00"/>
                          </a:solidFill>
                          <a:effectLst/>
                          <a:latin typeface="Arial" panose="020B0604020202020204" pitchFamily="34" charset="0"/>
                        </a:rPr>
                        <a:t>Trace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CC00"/>
                          </a:solidFill>
                          <a:effectLst/>
                          <a:latin typeface="Arial" panose="020B0604020202020204" pitchFamily="34" charset="0"/>
                        </a:rPr>
                        <a:t>Trace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CC00"/>
                          </a:solidFill>
                          <a:effectLst/>
                          <a:latin typeface="Arial" panose="020B0604020202020204" pitchFamily="34" charset="0"/>
                        </a:rPr>
                        <a:t>Trace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CC00"/>
                          </a:solidFill>
                          <a:effectLst/>
                          <a:latin typeface="Arial" panose="020B0604020202020204" pitchFamily="34" charset="0"/>
                        </a:rPr>
                        <a:t>Trace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CC00"/>
                          </a:solidFill>
                          <a:effectLst/>
                          <a:latin typeface="Arial" panose="020B0604020202020204" pitchFamily="34" charset="0"/>
                        </a:rPr>
                        <a:t>Trace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CC00"/>
                          </a:solidFill>
                          <a:effectLst/>
                          <a:latin typeface="Arial" panose="020B0604020202020204" pitchFamily="34" charset="0"/>
                        </a:rPr>
                        <a:t>Trace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198501084"/>
                  </a:ext>
                </a:extLst>
              </a:tr>
              <a:tr h="6350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0000"/>
                          </a:solidFill>
                          <a:effectLst/>
                          <a:latin typeface="Arial" panose="020B0604020202020204" pitchFamily="34" charset="0"/>
                        </a:rPr>
                        <a:t>Abundant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0000"/>
                          </a:solidFill>
                          <a:effectLst/>
                          <a:latin typeface="Arial" panose="020B0604020202020204" pitchFamily="34" charset="0"/>
                        </a:rPr>
                        <a:t>Similar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0000"/>
                          </a:solidFill>
                          <a:effectLst/>
                          <a:latin typeface="Arial" panose="020B0604020202020204" pitchFamily="34" charset="0"/>
                        </a:rPr>
                        <a:t>Abundant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3300"/>
                          </a:solidFill>
                          <a:effectLst/>
                          <a:latin typeface="Arial" panose="020B0604020202020204" pitchFamily="34" charset="0"/>
                        </a:rPr>
                        <a:t>Over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0000"/>
                          </a:solidFill>
                          <a:effectLst/>
                          <a:latin typeface="Arial" panose="020B0604020202020204" pitchFamily="34" charset="0"/>
                        </a:rPr>
                        <a:t>Abundant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3300"/>
                          </a:solidFill>
                          <a:effectLst/>
                          <a:latin typeface="Arial" panose="020B0604020202020204" pitchFamily="34" charset="0"/>
                        </a:rPr>
                        <a:t>Over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60319008"/>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A4C95075-70F6-EDED-09BA-DAFF38905D43}"/>
              </a:ext>
            </a:extLst>
          </p:cNvPr>
          <p:cNvSpPr>
            <a:spLocks noGrp="1" noChangeArrowheads="1"/>
          </p:cNvSpPr>
          <p:nvPr>
            <p:ph type="title"/>
          </p:nvPr>
        </p:nvSpPr>
        <p:spPr/>
        <p:txBody>
          <a:bodyPr/>
          <a:lstStyle/>
          <a:p>
            <a:r>
              <a:rPr lang="en-US" altLang="en-US" sz="4000" b="1">
                <a:solidFill>
                  <a:schemeClr val="tx1"/>
                </a:solidFill>
              </a:rPr>
              <a:t>Current Fire Risk Assessment</a:t>
            </a:r>
          </a:p>
        </p:txBody>
      </p:sp>
      <p:sp>
        <p:nvSpPr>
          <p:cNvPr id="214019" name="Rectangle 3">
            <a:extLst>
              <a:ext uri="{FF2B5EF4-FFF2-40B4-BE49-F238E27FC236}">
                <a16:creationId xmlns:a16="http://schemas.microsoft.com/office/drawing/2014/main" id="{5654C91F-26A0-21B4-5D47-48BDAA07D939}"/>
              </a:ext>
            </a:extLst>
          </p:cNvPr>
          <p:cNvSpPr>
            <a:spLocks noGrp="1" noChangeArrowheads="1"/>
          </p:cNvSpPr>
          <p:nvPr>
            <p:ph type="body" idx="1"/>
          </p:nvPr>
        </p:nvSpPr>
        <p:spPr>
          <a:xfrm>
            <a:off x="457200" y="1600200"/>
            <a:ext cx="8229600" cy="4724400"/>
          </a:xfrm>
        </p:spPr>
        <p:txBody>
          <a:bodyPr/>
          <a:lstStyle/>
          <a:p>
            <a:pPr marL="609600" indent="-609600">
              <a:buFontTx/>
              <a:buNone/>
            </a:pPr>
            <a:endParaRPr lang="en-US" altLang="en-US" b="1">
              <a:solidFill>
                <a:srgbClr val="FFFF00"/>
              </a:solidFill>
            </a:endParaRPr>
          </a:p>
          <a:p>
            <a:pPr marL="609600" indent="-609600">
              <a:buFontTx/>
              <a:buNone/>
            </a:pPr>
            <a:r>
              <a:rPr lang="en-US" altLang="en-US" b="1"/>
              <a:t>3 Components:</a:t>
            </a:r>
          </a:p>
          <a:p>
            <a:pPr marL="609600" indent="-609600">
              <a:buFontTx/>
              <a:buNone/>
            </a:pPr>
            <a:endParaRPr lang="en-US" altLang="en-US" sz="1400" b="1"/>
          </a:p>
          <a:p>
            <a:pPr marL="609600" indent="-609600">
              <a:buFont typeface="Wingdings" panose="05000000000000000000" pitchFamily="2" charset="2"/>
              <a:buAutoNum type="arabicPeriod"/>
            </a:pPr>
            <a:r>
              <a:rPr lang="en-US" altLang="en-US" b="1"/>
              <a:t>Probability of ignition</a:t>
            </a:r>
          </a:p>
          <a:p>
            <a:pPr marL="609600" indent="-609600">
              <a:buFont typeface="Wingdings" panose="05000000000000000000" pitchFamily="2" charset="2"/>
              <a:buAutoNum type="arabicPeriod"/>
            </a:pPr>
            <a:endParaRPr lang="en-US" altLang="en-US" b="1"/>
          </a:p>
          <a:p>
            <a:pPr marL="609600" indent="-609600">
              <a:buFont typeface="Wingdings" panose="05000000000000000000" pitchFamily="2" charset="2"/>
              <a:buAutoNum type="arabicPeriod"/>
            </a:pPr>
            <a:r>
              <a:rPr lang="en-US" altLang="en-US" b="1"/>
              <a:t>Fire behavior potential</a:t>
            </a:r>
          </a:p>
          <a:p>
            <a:pPr marL="609600" indent="-609600">
              <a:buFontTx/>
              <a:buNone/>
            </a:pPr>
            <a:endParaRPr lang="en-US" altLang="en-US" b="1"/>
          </a:p>
          <a:p>
            <a:pPr marL="609600" indent="-609600">
              <a:buFont typeface="Wingdings" panose="05000000000000000000" pitchFamily="2" charset="2"/>
              <a:buAutoNum type="arabicPeriod" startAt="3"/>
            </a:pPr>
            <a:r>
              <a:rPr lang="en-US" altLang="en-US" b="1"/>
              <a:t>Composite fire risk</a:t>
            </a:r>
          </a:p>
        </p:txBody>
      </p:sp>
      <p:pic>
        <p:nvPicPr>
          <p:cNvPr id="214020" name="Picture 4">
            <a:extLst>
              <a:ext uri="{FF2B5EF4-FFF2-40B4-BE49-F238E27FC236}">
                <a16:creationId xmlns:a16="http://schemas.microsoft.com/office/drawing/2014/main" id="{903CC4D0-BF5F-2D66-11F1-69B12C589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371600"/>
            <a:ext cx="3276600"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a:extLst>
              <a:ext uri="{FF2B5EF4-FFF2-40B4-BE49-F238E27FC236}">
                <a16:creationId xmlns:a16="http://schemas.microsoft.com/office/drawing/2014/main" id="{B58AE2C4-3D81-1D82-2635-C4F812CCB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67818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a:extLst>
              <a:ext uri="{FF2B5EF4-FFF2-40B4-BE49-F238E27FC236}">
                <a16:creationId xmlns:a16="http://schemas.microsoft.com/office/drawing/2014/main" id="{DFD62C9F-7788-1C34-A1B9-4A9CC5BE1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7724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F74BA261-D2E5-E14B-C311-7E05A9A29814}"/>
              </a:ext>
            </a:extLst>
          </p:cNvPr>
          <p:cNvSpPr>
            <a:spLocks noGrp="1" noChangeArrowheads="1"/>
          </p:cNvSpPr>
          <p:nvPr>
            <p:ph type="title"/>
          </p:nvPr>
        </p:nvSpPr>
        <p:spPr/>
        <p:txBody>
          <a:bodyPr/>
          <a:lstStyle/>
          <a:p>
            <a:r>
              <a:rPr lang="en-US" altLang="en-US" b="1">
                <a:solidFill>
                  <a:schemeClr val="tx1"/>
                </a:solidFill>
              </a:rPr>
              <a:t>Other Issues</a:t>
            </a:r>
          </a:p>
        </p:txBody>
      </p:sp>
      <p:sp>
        <p:nvSpPr>
          <p:cNvPr id="219139" name="Rectangle 3">
            <a:extLst>
              <a:ext uri="{FF2B5EF4-FFF2-40B4-BE49-F238E27FC236}">
                <a16:creationId xmlns:a16="http://schemas.microsoft.com/office/drawing/2014/main" id="{1C070303-7C52-6E9D-E652-C3F2F9777F01}"/>
              </a:ext>
            </a:extLst>
          </p:cNvPr>
          <p:cNvSpPr>
            <a:spLocks noGrp="1" noChangeArrowheads="1"/>
          </p:cNvSpPr>
          <p:nvPr>
            <p:ph type="body" idx="1"/>
          </p:nvPr>
        </p:nvSpPr>
        <p:spPr/>
        <p:txBody>
          <a:bodyPr/>
          <a:lstStyle/>
          <a:p>
            <a:r>
              <a:rPr lang="en-US" altLang="en-US" b="1"/>
              <a:t>Wildland urban interface</a:t>
            </a:r>
          </a:p>
          <a:p>
            <a:r>
              <a:rPr lang="en-US" altLang="en-US" b="1"/>
              <a:t>Bald eagle land management unit</a:t>
            </a:r>
          </a:p>
          <a:p>
            <a:r>
              <a:rPr lang="en-US" altLang="en-US" b="1"/>
              <a:t>Spotted owl nests</a:t>
            </a:r>
          </a:p>
          <a:p>
            <a:r>
              <a:rPr lang="en-US" altLang="en-US" b="1"/>
              <a:t>Late successional reserves</a:t>
            </a:r>
          </a:p>
          <a:p>
            <a:r>
              <a:rPr lang="en-US" altLang="en-US" b="1"/>
              <a:t>Spotted owl core sites outside of LSRs</a:t>
            </a:r>
          </a:p>
          <a:p>
            <a:r>
              <a:rPr lang="en-US" altLang="en-US" b="1"/>
              <a:t>Fish (sucker and bull trout) habitat</a:t>
            </a:r>
          </a:p>
          <a:p>
            <a:pPr>
              <a:buFontTx/>
              <a:buNone/>
            </a:pPr>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5984EDED-7EA1-20EC-3B43-04665807CA01}"/>
              </a:ext>
            </a:extLst>
          </p:cNvPr>
          <p:cNvSpPr>
            <a:spLocks noGrp="1" noChangeArrowheads="1"/>
          </p:cNvSpPr>
          <p:nvPr>
            <p:ph type="title"/>
          </p:nvPr>
        </p:nvSpPr>
        <p:spPr/>
        <p:txBody>
          <a:bodyPr/>
          <a:lstStyle/>
          <a:p>
            <a:r>
              <a:rPr lang="en-US" altLang="en-US" b="1">
                <a:solidFill>
                  <a:schemeClr val="tx1"/>
                </a:solidFill>
              </a:rPr>
              <a:t>Create Priority Areas</a:t>
            </a:r>
          </a:p>
        </p:txBody>
      </p:sp>
      <p:pic>
        <p:nvPicPr>
          <p:cNvPr id="220163" name="Picture 3">
            <a:extLst>
              <a:ext uri="{FF2B5EF4-FFF2-40B4-BE49-F238E27FC236}">
                <a16:creationId xmlns:a16="http://schemas.microsoft.com/office/drawing/2014/main" id="{CB8962A9-819F-A1E1-647C-291890D9A4B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29200" y="1981200"/>
            <a:ext cx="3179763" cy="4876800"/>
          </a:xfrm>
          <a:ln/>
        </p:spPr>
      </p:pic>
      <p:sp>
        <p:nvSpPr>
          <p:cNvPr id="220164" name="Text Box 4">
            <a:extLst>
              <a:ext uri="{FF2B5EF4-FFF2-40B4-BE49-F238E27FC236}">
                <a16:creationId xmlns:a16="http://schemas.microsoft.com/office/drawing/2014/main" id="{DFF66EFC-CE0D-85C9-B9E3-DBA30232CF87}"/>
              </a:ext>
            </a:extLst>
          </p:cNvPr>
          <p:cNvSpPr txBox="1">
            <a:spLocks noChangeArrowheads="1"/>
          </p:cNvSpPr>
          <p:nvPr/>
        </p:nvSpPr>
        <p:spPr bwMode="auto">
          <a:xfrm>
            <a:off x="762000" y="1574800"/>
            <a:ext cx="4162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000" b="1">
                <a:latin typeface="Tahoma" panose="020B0604030504040204" pitchFamily="34" charset="0"/>
              </a:rPr>
              <a:t>Wildlife           Fuels/fire</a:t>
            </a:r>
            <a:r>
              <a:rPr lang="en-US" altLang="en-US">
                <a:latin typeface="Tahoma" panose="020B0604030504040204" pitchFamily="34" charset="0"/>
              </a:rPr>
              <a:t>           </a:t>
            </a:r>
          </a:p>
        </p:txBody>
      </p:sp>
      <p:sp>
        <p:nvSpPr>
          <p:cNvPr id="220165" name="Text Box 5">
            <a:extLst>
              <a:ext uri="{FF2B5EF4-FFF2-40B4-BE49-F238E27FC236}">
                <a16:creationId xmlns:a16="http://schemas.microsoft.com/office/drawing/2014/main" id="{EEA3DCCC-D8E3-D4AE-C268-E05E57F2FA72}"/>
              </a:ext>
            </a:extLst>
          </p:cNvPr>
          <p:cNvSpPr txBox="1">
            <a:spLocks noChangeArrowheads="1"/>
          </p:cNvSpPr>
          <p:nvPr/>
        </p:nvSpPr>
        <p:spPr bwMode="auto">
          <a:xfrm>
            <a:off x="5165725" y="1530350"/>
            <a:ext cx="2759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2000" b="1">
                <a:latin typeface="Tahoma" panose="020B0604030504040204" pitchFamily="34" charset="0"/>
              </a:rPr>
              <a:t>Multi-Resource</a:t>
            </a:r>
          </a:p>
        </p:txBody>
      </p:sp>
      <p:pic>
        <p:nvPicPr>
          <p:cNvPr id="220166" name="Picture 6">
            <a:extLst>
              <a:ext uri="{FF2B5EF4-FFF2-40B4-BE49-F238E27FC236}">
                <a16:creationId xmlns:a16="http://schemas.microsoft.com/office/drawing/2014/main" id="{7E082702-9703-86F6-4117-09266E893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0"/>
            <a:ext cx="3455988" cy="487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200A487-0574-E3E0-F5CB-65BF45BE1F3B}"/>
              </a:ext>
            </a:extLst>
          </p:cNvPr>
          <p:cNvSpPr>
            <a:spLocks noGrp="1" noChangeArrowheads="1"/>
          </p:cNvSpPr>
          <p:nvPr>
            <p:ph type="ctrTitle"/>
          </p:nvPr>
        </p:nvSpPr>
        <p:spPr>
          <a:xfrm>
            <a:off x="685800" y="2130425"/>
            <a:ext cx="7772400" cy="1470025"/>
          </a:xfrm>
        </p:spPr>
        <p:txBody>
          <a:bodyPr anchor="ctr"/>
          <a:lstStyle/>
          <a:p>
            <a:r>
              <a:rPr lang="en-US" altLang="en-US" sz="4000"/>
              <a:t> So how do we deal with complexity?</a:t>
            </a:r>
            <a:endParaRPr lang="en-US" altLang="en-US" sz="3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a:extLst>
              <a:ext uri="{FF2B5EF4-FFF2-40B4-BE49-F238E27FC236}">
                <a16:creationId xmlns:a16="http://schemas.microsoft.com/office/drawing/2014/main" id="{02ADEEA1-609F-C2C4-9507-8237AE974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7724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a:extLst>
              <a:ext uri="{FF2B5EF4-FFF2-40B4-BE49-F238E27FC236}">
                <a16:creationId xmlns:a16="http://schemas.microsoft.com/office/drawing/2014/main" id="{D8B4D7A1-F47A-6D91-57B1-688940E86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7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EE5836DF-EAF3-885A-FEFC-BC061DE23930}"/>
              </a:ext>
            </a:extLst>
          </p:cNvPr>
          <p:cNvSpPr>
            <a:spLocks noGrp="1" noChangeArrowheads="1"/>
          </p:cNvSpPr>
          <p:nvPr>
            <p:ph type="title"/>
          </p:nvPr>
        </p:nvSpPr>
        <p:spPr>
          <a:xfrm>
            <a:off x="457200" y="152400"/>
            <a:ext cx="8229600" cy="1447800"/>
          </a:xfrm>
        </p:spPr>
        <p:txBody>
          <a:bodyPr/>
          <a:lstStyle/>
          <a:p>
            <a:r>
              <a:rPr lang="en-US" altLang="en-US" b="1">
                <a:solidFill>
                  <a:schemeClr val="tx1"/>
                </a:solidFill>
              </a:rPr>
              <a:t>Next Steps</a:t>
            </a:r>
          </a:p>
        </p:txBody>
      </p:sp>
      <p:sp>
        <p:nvSpPr>
          <p:cNvPr id="225283" name="Rectangle 3">
            <a:extLst>
              <a:ext uri="{FF2B5EF4-FFF2-40B4-BE49-F238E27FC236}">
                <a16:creationId xmlns:a16="http://schemas.microsoft.com/office/drawing/2014/main" id="{A17263D2-8D5D-FC4F-826E-3485428928F6}"/>
              </a:ext>
            </a:extLst>
          </p:cNvPr>
          <p:cNvSpPr>
            <a:spLocks noGrp="1" noChangeArrowheads="1"/>
          </p:cNvSpPr>
          <p:nvPr>
            <p:ph type="body" idx="1"/>
          </p:nvPr>
        </p:nvSpPr>
        <p:spPr>
          <a:xfrm>
            <a:off x="457200" y="1524000"/>
            <a:ext cx="8229600" cy="4876800"/>
          </a:xfrm>
        </p:spPr>
        <p:txBody>
          <a:bodyPr/>
          <a:lstStyle/>
          <a:p>
            <a:pPr marL="609600" indent="-609600">
              <a:lnSpc>
                <a:spcPct val="80000"/>
              </a:lnSpc>
              <a:buFontTx/>
              <a:buNone/>
            </a:pPr>
            <a:r>
              <a:rPr lang="en-US" altLang="en-US" b="1"/>
              <a:t>1. </a:t>
            </a:r>
            <a:r>
              <a:rPr lang="en-US" altLang="en-US" sz="2800" b="1"/>
              <a:t>Determine schedule for treating high priority blocks</a:t>
            </a:r>
          </a:p>
          <a:p>
            <a:pPr marL="609600" indent="-609600">
              <a:lnSpc>
                <a:spcPct val="80000"/>
              </a:lnSpc>
              <a:buFontTx/>
              <a:buNone/>
            </a:pPr>
            <a:endParaRPr lang="en-US" altLang="en-US" sz="2800" b="1"/>
          </a:p>
          <a:p>
            <a:pPr marL="609600" indent="-609600">
              <a:lnSpc>
                <a:spcPct val="80000"/>
              </a:lnSpc>
              <a:buFontTx/>
              <a:buNone/>
            </a:pPr>
            <a:r>
              <a:rPr lang="en-US" altLang="en-US" sz="2800" b="1"/>
              <a:t>2. Begin NEPA process</a:t>
            </a:r>
          </a:p>
          <a:p>
            <a:pPr marL="609600" indent="-609600">
              <a:lnSpc>
                <a:spcPct val="80000"/>
              </a:lnSpc>
              <a:buFontTx/>
              <a:buNone/>
            </a:pPr>
            <a:endParaRPr lang="en-US" altLang="en-US" sz="2800" b="1"/>
          </a:p>
          <a:p>
            <a:pPr marL="609600" indent="-609600">
              <a:lnSpc>
                <a:spcPct val="80000"/>
              </a:lnSpc>
            </a:pPr>
            <a:r>
              <a:rPr lang="en-US" altLang="en-US" sz="2800" b="1"/>
              <a:t>Use information from FRCC to guide how much and what kinds of stands to treat </a:t>
            </a:r>
          </a:p>
          <a:p>
            <a:pPr marL="609600" indent="-609600">
              <a:lnSpc>
                <a:spcPct val="80000"/>
              </a:lnSpc>
            </a:pPr>
            <a:endParaRPr lang="en-US" altLang="en-US" sz="2800" b="1"/>
          </a:p>
          <a:p>
            <a:pPr marL="609600" indent="-609600">
              <a:lnSpc>
                <a:spcPct val="80000"/>
              </a:lnSpc>
            </a:pPr>
            <a:r>
              <a:rPr lang="en-US" altLang="en-US" sz="2800" b="1"/>
              <a:t>Run FARSITE/FLAMMAP to determine best placement of multi-resource treatments</a:t>
            </a:r>
          </a:p>
          <a:p>
            <a:pPr marL="609600" indent="-609600">
              <a:lnSpc>
                <a:spcPct val="80000"/>
              </a:lnSpc>
            </a:pPr>
            <a:endParaRPr lang="en-US" altLang="en-US" sz="2800"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A9EB2413-0499-C9B9-EC69-7C783F3F0940}"/>
              </a:ext>
            </a:extLst>
          </p:cNvPr>
          <p:cNvSpPr>
            <a:spLocks noGrp="1" noChangeArrowheads="1"/>
          </p:cNvSpPr>
          <p:nvPr>
            <p:ph type="title"/>
          </p:nvPr>
        </p:nvSpPr>
        <p:spPr/>
        <p:txBody>
          <a:bodyPr/>
          <a:lstStyle/>
          <a:p>
            <a:r>
              <a:rPr lang="en-US" altLang="en-US" sz="4000">
                <a:solidFill>
                  <a:srgbClr val="FFFF00"/>
                </a:solidFill>
              </a:rPr>
              <a:t> Towards better integration in the Pacific Northwest Region</a:t>
            </a:r>
          </a:p>
        </p:txBody>
      </p:sp>
      <p:sp>
        <p:nvSpPr>
          <p:cNvPr id="230403" name="Text Box 3">
            <a:extLst>
              <a:ext uri="{FF2B5EF4-FFF2-40B4-BE49-F238E27FC236}">
                <a16:creationId xmlns:a16="http://schemas.microsoft.com/office/drawing/2014/main" id="{3309850C-A4AF-DF07-8BB9-8E0320EAFB11}"/>
              </a:ext>
            </a:extLst>
          </p:cNvPr>
          <p:cNvSpPr txBox="1">
            <a:spLocks noChangeArrowheads="1"/>
          </p:cNvSpPr>
          <p:nvPr/>
        </p:nvSpPr>
        <p:spPr bwMode="auto">
          <a:xfrm>
            <a:off x="1447800" y="1828800"/>
            <a:ext cx="66294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sz="2800">
                <a:solidFill>
                  <a:srgbClr val="FFFF00"/>
                </a:solidFill>
              </a:rPr>
              <a:t>  Regional fuels-vegetation advisory team</a:t>
            </a:r>
          </a:p>
          <a:p>
            <a:pPr>
              <a:spcBef>
                <a:spcPct val="50000"/>
              </a:spcBef>
              <a:buFontTx/>
              <a:buChar char="•"/>
            </a:pPr>
            <a:r>
              <a:rPr lang="en-US" altLang="en-US" sz="2800">
                <a:solidFill>
                  <a:srgbClr val="FFFF00"/>
                </a:solidFill>
              </a:rPr>
              <a:t>  Interdisciplinary and interagency</a:t>
            </a:r>
          </a:p>
          <a:p>
            <a:pPr>
              <a:spcBef>
                <a:spcPct val="50000"/>
              </a:spcBef>
              <a:buFontTx/>
              <a:buChar char="•"/>
            </a:pPr>
            <a:r>
              <a:rPr lang="en-US" altLang="en-US" sz="2800">
                <a:solidFill>
                  <a:srgbClr val="FFFF00"/>
                </a:solidFill>
              </a:rPr>
              <a:t>  Leadership involvement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0E844D37-D8F1-47D7-A501-F2280C256AF0}"/>
              </a:ext>
            </a:extLst>
          </p:cNvPr>
          <p:cNvSpPr>
            <a:spLocks noGrp="1" noChangeArrowheads="1"/>
          </p:cNvSpPr>
          <p:nvPr>
            <p:ph type="title"/>
          </p:nvPr>
        </p:nvSpPr>
        <p:spPr/>
        <p:txBody>
          <a:bodyPr/>
          <a:lstStyle/>
          <a:p>
            <a:r>
              <a:rPr lang="en-US" altLang="en-US" sz="4000"/>
              <a:t> Towards better integration in the Pacific Northwest Region</a:t>
            </a:r>
          </a:p>
        </p:txBody>
      </p:sp>
      <p:sp>
        <p:nvSpPr>
          <p:cNvPr id="231427" name="Text Box 3">
            <a:extLst>
              <a:ext uri="{FF2B5EF4-FFF2-40B4-BE49-F238E27FC236}">
                <a16:creationId xmlns:a16="http://schemas.microsoft.com/office/drawing/2014/main" id="{092C39F8-AB70-A6CA-6B7D-D6EF51A1C9EA}"/>
              </a:ext>
            </a:extLst>
          </p:cNvPr>
          <p:cNvSpPr txBox="1">
            <a:spLocks noChangeArrowheads="1"/>
          </p:cNvSpPr>
          <p:nvPr/>
        </p:nvSpPr>
        <p:spPr bwMode="auto">
          <a:xfrm>
            <a:off x="1447800" y="1828800"/>
            <a:ext cx="6629400" cy="329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sz="2800"/>
              <a:t>  Regional fuels monitoring standards</a:t>
            </a:r>
          </a:p>
          <a:p>
            <a:pPr>
              <a:spcBef>
                <a:spcPct val="50000"/>
              </a:spcBef>
              <a:buFontTx/>
              <a:buChar char="•"/>
            </a:pPr>
            <a:r>
              <a:rPr lang="en-US" altLang="en-US" sz="2800"/>
              <a:t>  Field reviews</a:t>
            </a:r>
          </a:p>
          <a:p>
            <a:pPr>
              <a:spcBef>
                <a:spcPct val="50000"/>
              </a:spcBef>
              <a:buFontTx/>
              <a:buChar char="•"/>
            </a:pPr>
            <a:r>
              <a:rPr lang="en-US" altLang="en-US" sz="2800"/>
              <a:t>  Plan to add a research member</a:t>
            </a:r>
          </a:p>
          <a:p>
            <a:pPr>
              <a:spcBef>
                <a:spcPct val="50000"/>
              </a:spcBef>
              <a:buFontTx/>
              <a:buChar char="•"/>
            </a:pPr>
            <a:r>
              <a:rPr lang="en-US" altLang="en-US" sz="2800"/>
              <a:t>  Moving towards a goal of becoming a a clearinghouse for new applications and research</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CBF7D6C8-5C80-0B1E-CA67-08D9A3C93D9D}"/>
              </a:ext>
            </a:extLst>
          </p:cNvPr>
          <p:cNvSpPr>
            <a:spLocks noGrp="1" noChangeArrowheads="1"/>
          </p:cNvSpPr>
          <p:nvPr>
            <p:ph type="ctrTitle"/>
          </p:nvPr>
        </p:nvSpPr>
        <p:spPr>
          <a:xfrm>
            <a:off x="685800" y="2130425"/>
            <a:ext cx="7772400" cy="1470025"/>
          </a:xfrm>
        </p:spPr>
        <p:txBody>
          <a:bodyPr anchor="ctr"/>
          <a:lstStyle/>
          <a:p>
            <a:r>
              <a:rPr lang="en-US" altLang="en-US" sz="4000"/>
              <a:t> Visit ecoshare (</a:t>
            </a:r>
            <a:r>
              <a:rPr lang="en-US" altLang="en-US" sz="4000">
                <a:hlinkClick r:id="rId3"/>
              </a:rPr>
              <a:t>www.reo.gov/ecoshare</a:t>
            </a:r>
            <a:r>
              <a:rPr lang="en-US" altLang="en-US" sz="4000"/>
              <a:t>) for potential vegetation maps, guidebooks, data, and other resources </a:t>
            </a:r>
            <a:br>
              <a:rPr lang="en-US" altLang="en-US" sz="4000"/>
            </a:br>
            <a:br>
              <a:rPr lang="en-US" altLang="en-US" sz="4000"/>
            </a:br>
            <a:endParaRPr lang="en-US" altLang="en-US" sz="4000"/>
          </a:p>
        </p:txBody>
      </p:sp>
      <p:sp>
        <p:nvSpPr>
          <p:cNvPr id="137222" name="Text Box 6">
            <a:extLst>
              <a:ext uri="{FF2B5EF4-FFF2-40B4-BE49-F238E27FC236}">
                <a16:creationId xmlns:a16="http://schemas.microsoft.com/office/drawing/2014/main" id="{FC821C4D-1B66-EDC2-FA0E-C4781776D5A1}"/>
              </a:ext>
            </a:extLst>
          </p:cNvPr>
          <p:cNvSpPr txBox="1">
            <a:spLocks noChangeArrowheads="1"/>
          </p:cNvSpPr>
          <p:nvPr/>
        </p:nvSpPr>
        <p:spPr bwMode="auto">
          <a:xfrm>
            <a:off x="1676400" y="4343400"/>
            <a:ext cx="304800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sz="2000"/>
              <a:t> Links to Henderson model PNV maps</a:t>
            </a:r>
          </a:p>
          <a:p>
            <a:pPr>
              <a:spcBef>
                <a:spcPct val="50000"/>
              </a:spcBef>
              <a:buFontTx/>
              <a:buChar char="•"/>
            </a:pPr>
            <a:r>
              <a:rPr lang="en-US" altLang="en-US" sz="2000"/>
              <a:t>  Link to IMAP existing vegetation mapping and modeling</a:t>
            </a:r>
          </a:p>
        </p:txBody>
      </p:sp>
      <p:pic>
        <p:nvPicPr>
          <p:cNvPr id="137223" name="Picture 7">
            <a:extLst>
              <a:ext uri="{FF2B5EF4-FFF2-40B4-BE49-F238E27FC236}">
                <a16:creationId xmlns:a16="http://schemas.microsoft.com/office/drawing/2014/main" id="{E06CD65F-A66A-0BE8-8035-31A32B037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749675"/>
            <a:ext cx="3208338" cy="2955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8" name="Picture 4">
            <a:extLst>
              <a:ext uri="{FF2B5EF4-FFF2-40B4-BE49-F238E27FC236}">
                <a16:creationId xmlns:a16="http://schemas.microsoft.com/office/drawing/2014/main" id="{1374E41D-2D1E-5A17-0440-B36B7E6D4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A2192904-065A-B50F-CF32-4B16F9CDDAF6}"/>
              </a:ext>
            </a:extLst>
          </p:cNvPr>
          <p:cNvSpPr>
            <a:spLocks noGrp="1" noChangeArrowheads="1"/>
          </p:cNvSpPr>
          <p:nvPr>
            <p:ph type="ctrTitle"/>
          </p:nvPr>
        </p:nvSpPr>
        <p:spPr>
          <a:xfrm>
            <a:off x="381000" y="1066800"/>
            <a:ext cx="8229600" cy="1736725"/>
          </a:xfrm>
        </p:spPr>
        <p:txBody>
          <a:bodyPr anchor="ctr"/>
          <a:lstStyle/>
          <a:p>
            <a:r>
              <a:rPr lang="en-US" altLang="en-US" sz="4400">
                <a:solidFill>
                  <a:srgbClr val="FFFF00"/>
                </a:solidFill>
              </a:rPr>
              <a:t>Ecology Basics</a:t>
            </a:r>
            <a:br>
              <a:rPr lang="en-US" altLang="en-US" sz="4400"/>
            </a:br>
            <a:r>
              <a:rPr lang="en-US" altLang="en-US" sz="3200"/>
              <a:t> </a:t>
            </a:r>
          </a:p>
        </p:txBody>
      </p:sp>
      <p:pic>
        <p:nvPicPr>
          <p:cNvPr id="166916" name="Picture 4">
            <a:extLst>
              <a:ext uri="{FF2B5EF4-FFF2-40B4-BE49-F238E27FC236}">
                <a16:creationId xmlns:a16="http://schemas.microsoft.com/office/drawing/2014/main" id="{445652F6-08CC-A354-FD7D-9D28A87B1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5">
            <a:extLst>
              <a:ext uri="{FF2B5EF4-FFF2-40B4-BE49-F238E27FC236}">
                <a16:creationId xmlns:a16="http://schemas.microsoft.com/office/drawing/2014/main" id="{E200538C-6B68-EF71-E1D8-779518FE9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286000"/>
            <a:ext cx="15240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166915" name="Rectangle 3">
            <a:extLst>
              <a:ext uri="{FF2B5EF4-FFF2-40B4-BE49-F238E27FC236}">
                <a16:creationId xmlns:a16="http://schemas.microsoft.com/office/drawing/2014/main" id="{3F4553DF-7101-4332-B3FF-8CB76EC13A59}"/>
              </a:ext>
            </a:extLst>
          </p:cNvPr>
          <p:cNvSpPr>
            <a:spLocks noGrp="1" noChangeArrowheads="1"/>
          </p:cNvSpPr>
          <p:nvPr>
            <p:ph type="subTitle" idx="1"/>
          </p:nvPr>
        </p:nvSpPr>
        <p:spPr>
          <a:xfrm>
            <a:off x="2438400" y="457200"/>
            <a:ext cx="6400800" cy="1752600"/>
          </a:xfrm>
        </p:spPr>
        <p:txBody>
          <a:bodyPr/>
          <a:lstStyle/>
          <a:p>
            <a:pPr>
              <a:lnSpc>
                <a:spcPct val="80000"/>
              </a:lnSpc>
            </a:pPr>
            <a:r>
              <a:rPr lang="en-US" altLang="en-US" sz="3600">
                <a:solidFill>
                  <a:srgbClr val="FFFF00"/>
                </a:solidFill>
              </a:rPr>
              <a:t>Ecology “unifying statement:”</a:t>
            </a:r>
          </a:p>
          <a:p>
            <a:pPr>
              <a:lnSpc>
                <a:spcPct val="80000"/>
              </a:lnSpc>
            </a:pPr>
            <a:r>
              <a:rPr lang="en-US" altLang="en-US" sz="2800" i="1">
                <a:solidFill>
                  <a:schemeClr val="bg1"/>
                </a:solidFill>
              </a:rPr>
              <a:t>We study the structure, function, and composition of ecosystems at multiple scales over time.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962" name="Object 2">
            <a:extLst>
              <a:ext uri="{FF2B5EF4-FFF2-40B4-BE49-F238E27FC236}">
                <a16:creationId xmlns:a16="http://schemas.microsoft.com/office/drawing/2014/main" id="{D336AAEE-7CBD-701A-08DA-E32C7B9D3AC0}"/>
              </a:ext>
            </a:extLst>
          </p:cNvPr>
          <p:cNvGraphicFramePr>
            <a:graphicFrameLocks noChangeAspect="1"/>
          </p:cNvGraphicFramePr>
          <p:nvPr/>
        </p:nvGraphicFramePr>
        <p:xfrm>
          <a:off x="0" y="0"/>
          <a:ext cx="9144000" cy="7086600"/>
        </p:xfrm>
        <a:graphic>
          <a:graphicData uri="http://schemas.openxmlformats.org/presentationml/2006/ole">
            <mc:AlternateContent xmlns:mc="http://schemas.openxmlformats.org/markup-compatibility/2006">
              <mc:Choice xmlns:v="urn:schemas-microsoft-com:vml" Requires="v">
                <p:oleObj name="Photo Editor Photo" r:id="rId3" imgW="7314286" imgH="4877481" progId="MSPhotoEd.3">
                  <p:embed/>
                </p:oleObj>
              </mc:Choice>
              <mc:Fallback>
                <p:oleObj name="Photo Editor Photo" r:id="rId3" imgW="7314286" imgH="4877481"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8963" name="Rectangle 3">
            <a:extLst>
              <a:ext uri="{FF2B5EF4-FFF2-40B4-BE49-F238E27FC236}">
                <a16:creationId xmlns:a16="http://schemas.microsoft.com/office/drawing/2014/main" id="{2A0F7284-3049-ED49-1B07-45726018C7B3}"/>
              </a:ext>
            </a:extLst>
          </p:cNvPr>
          <p:cNvSpPr>
            <a:spLocks noGrp="1" noChangeArrowheads="1"/>
          </p:cNvSpPr>
          <p:nvPr>
            <p:ph type="ctrTitle"/>
          </p:nvPr>
        </p:nvSpPr>
        <p:spPr>
          <a:xfrm>
            <a:off x="381000" y="533400"/>
            <a:ext cx="8305800" cy="1981200"/>
          </a:xfrm>
        </p:spPr>
        <p:txBody>
          <a:bodyPr anchor="ctr"/>
          <a:lstStyle/>
          <a:p>
            <a:r>
              <a:rPr lang="en-US" altLang="en-US" sz="4000" i="1">
                <a:solidFill>
                  <a:srgbClr val="FFFF00"/>
                </a:solidFill>
              </a:rPr>
              <a:t> </a:t>
            </a:r>
            <a:r>
              <a:rPr lang="en-US" altLang="en-US" sz="2400" i="1">
                <a:solidFill>
                  <a:srgbClr val="FFFF00"/>
                </a:solidFill>
              </a:rPr>
              <a:t>We study the structure, function, and composition of ecosystems at multiple scales over time.</a:t>
            </a:r>
            <a:br>
              <a:rPr lang="en-US" altLang="en-US" sz="2400" i="1">
                <a:solidFill>
                  <a:srgbClr val="FFFF00"/>
                </a:solidFill>
              </a:rPr>
            </a:br>
            <a:r>
              <a:rPr lang="en-US" altLang="en-US" sz="4000"/>
              <a:t> </a:t>
            </a:r>
          </a:p>
        </p:txBody>
      </p:sp>
      <p:sp>
        <p:nvSpPr>
          <p:cNvPr id="168964" name="Rectangle 4">
            <a:extLst>
              <a:ext uri="{FF2B5EF4-FFF2-40B4-BE49-F238E27FC236}">
                <a16:creationId xmlns:a16="http://schemas.microsoft.com/office/drawing/2014/main" id="{8F318BC3-3E61-F481-D6C7-2441FFA27D91}"/>
              </a:ext>
            </a:extLst>
          </p:cNvPr>
          <p:cNvSpPr>
            <a:spLocks noGrp="1" noChangeArrowheads="1"/>
          </p:cNvSpPr>
          <p:nvPr>
            <p:ph type="subTitle" idx="1"/>
          </p:nvPr>
        </p:nvSpPr>
        <p:spPr>
          <a:xfrm>
            <a:off x="1371600" y="2286000"/>
            <a:ext cx="6400800" cy="1752600"/>
          </a:xfrm>
        </p:spPr>
        <p:txBody>
          <a:bodyPr/>
          <a:lstStyle/>
          <a:p>
            <a:r>
              <a:rPr lang="en-US" altLang="en-US" sz="3600" b="1">
                <a:solidFill>
                  <a:srgbClr val="FFFF00"/>
                </a:solidFill>
              </a:rPr>
              <a:t>Structure</a:t>
            </a:r>
            <a:r>
              <a:rPr lang="en-US" altLang="en-US" sz="3600"/>
              <a:t> </a:t>
            </a:r>
            <a:r>
              <a:rPr lang="en-US" altLang="en-US" sz="3600">
                <a:solidFill>
                  <a:srgbClr val="FFFF00"/>
                </a:solidFill>
              </a:rPr>
              <a:t>is the physical construction of the ecosystem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010" name="Object 2">
            <a:extLst>
              <a:ext uri="{FF2B5EF4-FFF2-40B4-BE49-F238E27FC236}">
                <a16:creationId xmlns:a16="http://schemas.microsoft.com/office/drawing/2014/main" id="{A712B7B1-2116-4B53-6B63-67D6EADF2E97}"/>
              </a:ext>
            </a:extLst>
          </p:cNvPr>
          <p:cNvGraphicFramePr>
            <a:graphicFrameLocks noChangeAspect="1"/>
          </p:cNvGraphicFramePr>
          <p:nvPr/>
        </p:nvGraphicFramePr>
        <p:xfrm>
          <a:off x="0" y="3352800"/>
          <a:ext cx="4572000" cy="3505200"/>
        </p:xfrm>
        <a:graphic>
          <a:graphicData uri="http://schemas.openxmlformats.org/presentationml/2006/ole">
            <mc:AlternateContent xmlns:mc="http://schemas.openxmlformats.org/markup-compatibility/2006">
              <mc:Choice xmlns:v="urn:schemas-microsoft-com:vml" Requires="v">
                <p:oleObj name="Photo Editor Photo" r:id="rId3" imgW="3990476" imgH="3238952" progId="MSPhotoEd.3">
                  <p:embed/>
                </p:oleObj>
              </mc:Choice>
              <mc:Fallback>
                <p:oleObj name="Photo Editor Photo" r:id="rId3" imgW="3990476" imgH="3238952"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2800"/>
                        <a:ext cx="4572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1011" name="Object 3">
            <a:extLst>
              <a:ext uri="{FF2B5EF4-FFF2-40B4-BE49-F238E27FC236}">
                <a16:creationId xmlns:a16="http://schemas.microsoft.com/office/drawing/2014/main" id="{49047B03-1689-0BA8-1AA9-EA2BB3111BBE}"/>
              </a:ext>
            </a:extLst>
          </p:cNvPr>
          <p:cNvGraphicFramePr>
            <a:graphicFrameLocks noChangeAspect="1"/>
          </p:cNvGraphicFramePr>
          <p:nvPr/>
        </p:nvGraphicFramePr>
        <p:xfrm>
          <a:off x="0" y="0"/>
          <a:ext cx="4572000" cy="3352800"/>
        </p:xfrm>
        <a:graphic>
          <a:graphicData uri="http://schemas.openxmlformats.org/presentationml/2006/ole">
            <mc:AlternateContent xmlns:mc="http://schemas.openxmlformats.org/markup-compatibility/2006">
              <mc:Choice xmlns:v="urn:schemas-microsoft-com:vml" Requires="v">
                <p:oleObj name="Photo Editor Photo" r:id="rId5" imgW="1828571" imgH="1219370" progId="MSPhotoEd.3">
                  <p:embed/>
                </p:oleObj>
              </mc:Choice>
              <mc:Fallback>
                <p:oleObj name="Photo Editor Photo" r:id="rId5" imgW="1828571" imgH="1219370" progId="MSPhotoEd.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5720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1012" name="Object 4">
            <a:extLst>
              <a:ext uri="{FF2B5EF4-FFF2-40B4-BE49-F238E27FC236}">
                <a16:creationId xmlns:a16="http://schemas.microsoft.com/office/drawing/2014/main" id="{20CD6253-08A6-02F4-6175-C4992ABDFB92}"/>
              </a:ext>
            </a:extLst>
          </p:cNvPr>
          <p:cNvGraphicFramePr>
            <a:graphicFrameLocks noChangeAspect="1"/>
          </p:cNvGraphicFramePr>
          <p:nvPr/>
        </p:nvGraphicFramePr>
        <p:xfrm>
          <a:off x="4572000" y="3352800"/>
          <a:ext cx="4572000" cy="3505200"/>
        </p:xfrm>
        <a:graphic>
          <a:graphicData uri="http://schemas.openxmlformats.org/presentationml/2006/ole">
            <mc:AlternateContent xmlns:mc="http://schemas.openxmlformats.org/markup-compatibility/2006">
              <mc:Choice xmlns:v="urn:schemas-microsoft-com:vml" Requires="v">
                <p:oleObj name="Photo Editor Photo" r:id="rId7" imgW="3657143" imgH="2438095" progId="MSPhotoEd.3">
                  <p:embed/>
                </p:oleObj>
              </mc:Choice>
              <mc:Fallback>
                <p:oleObj name="Photo Editor Photo" r:id="rId7" imgW="3657143" imgH="2438095" progId="MSPhotoEd.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352800"/>
                        <a:ext cx="4572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1013" name="Object 5">
            <a:extLst>
              <a:ext uri="{FF2B5EF4-FFF2-40B4-BE49-F238E27FC236}">
                <a16:creationId xmlns:a16="http://schemas.microsoft.com/office/drawing/2014/main" id="{0AAFC841-8A90-A9E4-ED57-6AF3C412B992}"/>
              </a:ext>
            </a:extLst>
          </p:cNvPr>
          <p:cNvGraphicFramePr>
            <a:graphicFrameLocks noChangeAspect="1"/>
          </p:cNvGraphicFramePr>
          <p:nvPr/>
        </p:nvGraphicFramePr>
        <p:xfrm>
          <a:off x="4572000" y="0"/>
          <a:ext cx="4724400" cy="3352800"/>
        </p:xfrm>
        <a:graphic>
          <a:graphicData uri="http://schemas.openxmlformats.org/presentationml/2006/ole">
            <mc:AlternateContent xmlns:mc="http://schemas.openxmlformats.org/markup-compatibility/2006">
              <mc:Choice xmlns:v="urn:schemas-microsoft-com:vml" Requires="v">
                <p:oleObj name="Photo Editor Photo" r:id="rId9" imgW="3657143" imgH="2438095" progId="MSPhotoEd.3">
                  <p:embed/>
                </p:oleObj>
              </mc:Choice>
              <mc:Fallback>
                <p:oleObj name="Photo Editor Photo" r:id="rId9" imgW="3657143" imgH="2438095" progId="MSPhotoEd.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0"/>
                        <a:ext cx="4724400" cy="33528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1014" name="Rectangle 6">
            <a:extLst>
              <a:ext uri="{FF2B5EF4-FFF2-40B4-BE49-F238E27FC236}">
                <a16:creationId xmlns:a16="http://schemas.microsoft.com/office/drawing/2014/main" id="{9582F18D-B260-9D84-70E2-93FFBD14656E}"/>
              </a:ext>
            </a:extLst>
          </p:cNvPr>
          <p:cNvSpPr>
            <a:spLocks noGrp="1" noChangeArrowheads="1"/>
          </p:cNvSpPr>
          <p:nvPr>
            <p:ph type="subTitle" idx="1"/>
          </p:nvPr>
        </p:nvSpPr>
        <p:spPr>
          <a:xfrm>
            <a:off x="1981200" y="1219200"/>
            <a:ext cx="7162800" cy="2133600"/>
          </a:xfrm>
          <a:noFill/>
          <a:extLst>
            <a:ext uri="{909E8E84-426E-40DD-AFC4-6F175D3DCCD1}">
              <a14:hiddenFill xmlns:a14="http://schemas.microsoft.com/office/drawing/2010/main">
                <a:solidFill>
                  <a:schemeClr val="bg1"/>
                </a:solidFill>
              </a14:hiddenFill>
            </a:ext>
          </a:extLst>
        </p:spPr>
        <p:txBody>
          <a:bodyPr/>
          <a:lstStyle/>
          <a:p>
            <a:r>
              <a:rPr lang="en-US" altLang="en-US" sz="3200">
                <a:solidFill>
                  <a:srgbClr val="FFFF00"/>
                </a:solidFill>
              </a:rPr>
              <a:t>Functions (processes) of ecosystems are probably their most important aspect, but also the most difficult to quantify</a:t>
            </a:r>
          </a:p>
        </p:txBody>
      </p:sp>
      <p:sp>
        <p:nvSpPr>
          <p:cNvPr id="171015" name="Rectangle 7">
            <a:extLst>
              <a:ext uri="{FF2B5EF4-FFF2-40B4-BE49-F238E27FC236}">
                <a16:creationId xmlns:a16="http://schemas.microsoft.com/office/drawing/2014/main" id="{6C78FC3A-7CD0-F310-FE04-956448A8D3F5}"/>
              </a:ext>
            </a:extLst>
          </p:cNvPr>
          <p:cNvSpPr>
            <a:spLocks noChangeArrowheads="1"/>
          </p:cNvSpPr>
          <p:nvPr/>
        </p:nvSpPr>
        <p:spPr bwMode="auto">
          <a:xfrm>
            <a:off x="0" y="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lvl="3">
              <a:spcBef>
                <a:spcPct val="20000"/>
              </a:spcBef>
              <a:buClr>
                <a:schemeClr val="tx2"/>
              </a:buClr>
            </a:pPr>
            <a:r>
              <a:rPr lang="en-US" altLang="en-US" sz="2400" i="1">
                <a:solidFill>
                  <a:srgbClr val="FFFF00"/>
                </a:solidFill>
                <a:effectLst>
                  <a:outerShdw blurRad="38100" dist="38100" dir="2700000" algn="tl">
                    <a:srgbClr val="C0C0C0"/>
                  </a:outerShdw>
                </a:effectLst>
              </a:rPr>
              <a:t>We study the structure, </a:t>
            </a:r>
            <a:r>
              <a:rPr lang="en-US" altLang="en-US" sz="2400" b="1" i="1" u="sng">
                <a:solidFill>
                  <a:srgbClr val="FFFF00"/>
                </a:solidFill>
                <a:effectLst>
                  <a:outerShdw blurRad="38100" dist="38100" dir="2700000" algn="tl">
                    <a:srgbClr val="C0C0C0"/>
                  </a:outerShdw>
                </a:effectLst>
              </a:rPr>
              <a:t>function</a:t>
            </a:r>
            <a:r>
              <a:rPr lang="en-US" altLang="en-US" sz="2400" i="1">
                <a:solidFill>
                  <a:srgbClr val="FFFF00"/>
                </a:solidFill>
                <a:effectLst>
                  <a:outerShdw blurRad="38100" dist="38100" dir="2700000" algn="tl">
                    <a:srgbClr val="C0C0C0"/>
                  </a:outerShdw>
                </a:effectLst>
              </a:rPr>
              <a:t>, and composition of ecosystems at multiple scales over time.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3058" name="Object 2">
            <a:extLst>
              <a:ext uri="{FF2B5EF4-FFF2-40B4-BE49-F238E27FC236}">
                <a16:creationId xmlns:a16="http://schemas.microsoft.com/office/drawing/2014/main" id="{62B66958-D074-7200-7A16-08945772533B}"/>
              </a:ext>
            </a:extLst>
          </p:cNvPr>
          <p:cNvGraphicFramePr>
            <a:graphicFrameLocks noChangeAspect="1"/>
          </p:cNvGraphicFramePr>
          <p:nvPr>
            <p:ph sz="half" idx="2"/>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1828571" imgH="1219370" progId="MSPhotoEd.3">
                  <p:embed/>
                </p:oleObj>
              </mc:Choice>
              <mc:Fallback>
                <p:oleObj name="Photo Editor Photo" r:id="rId3" imgW="1828571" imgH="121937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3059" name="Rectangle 3">
            <a:extLst>
              <a:ext uri="{FF2B5EF4-FFF2-40B4-BE49-F238E27FC236}">
                <a16:creationId xmlns:a16="http://schemas.microsoft.com/office/drawing/2014/main" id="{72A67835-A7AA-4F6A-1646-22E9D3A40D29}"/>
              </a:ext>
            </a:extLst>
          </p:cNvPr>
          <p:cNvSpPr>
            <a:spLocks noGrp="1" noChangeArrowheads="1"/>
          </p:cNvSpPr>
          <p:nvPr>
            <p:ph type="title"/>
          </p:nvPr>
        </p:nvSpPr>
        <p:spPr/>
        <p:txBody>
          <a:bodyPr/>
          <a:lstStyle/>
          <a:p>
            <a:r>
              <a:rPr lang="en-US" altLang="en-US" b="1">
                <a:solidFill>
                  <a:srgbClr val="FFFF00"/>
                </a:solidFill>
              </a:rPr>
              <a:t>Ecosystem Processes: Disturbance</a:t>
            </a:r>
          </a:p>
        </p:txBody>
      </p:sp>
      <p:sp>
        <p:nvSpPr>
          <p:cNvPr id="173060" name="Rectangle 4">
            <a:extLst>
              <a:ext uri="{FF2B5EF4-FFF2-40B4-BE49-F238E27FC236}">
                <a16:creationId xmlns:a16="http://schemas.microsoft.com/office/drawing/2014/main" id="{BDDEB40F-8AA4-DA5D-D414-7FB041C3D862}"/>
              </a:ext>
            </a:extLst>
          </p:cNvPr>
          <p:cNvSpPr>
            <a:spLocks noGrp="1" noChangeArrowheads="1"/>
          </p:cNvSpPr>
          <p:nvPr>
            <p:ph type="body" sz="half" idx="1"/>
          </p:nvPr>
        </p:nvSpPr>
        <p:spPr>
          <a:xfrm>
            <a:off x="838200" y="2362200"/>
            <a:ext cx="8001000" cy="4495800"/>
          </a:xfrm>
          <a:noFill/>
          <a:extLst>
            <a:ext uri="{909E8E84-426E-40DD-AFC4-6F175D3DCCD1}">
              <a14:hiddenFill xmlns:a14="http://schemas.microsoft.com/office/drawing/2010/main">
                <a:solidFill>
                  <a:srgbClr val="FFFF00">
                    <a:alpha val="50000"/>
                  </a:srgbClr>
                </a:solidFill>
              </a14:hiddenFill>
            </a:ext>
          </a:extLst>
        </p:spPr>
        <p:txBody>
          <a:bodyPr/>
          <a:lstStyle/>
          <a:p>
            <a:pPr marL="344488" indent="-344488">
              <a:buFontTx/>
              <a:buNone/>
            </a:pPr>
            <a:r>
              <a:rPr lang="en-US" altLang="en-US" sz="2800"/>
              <a:t>     </a:t>
            </a:r>
          </a:p>
          <a:p>
            <a:pPr marL="344488" indent="-344488">
              <a:buClr>
                <a:srgbClr val="000000"/>
              </a:buClr>
            </a:pPr>
            <a:r>
              <a:rPr lang="en-US" altLang="en-US" sz="3600" b="1">
                <a:solidFill>
                  <a:srgbClr val="000000"/>
                </a:solidFill>
              </a:rPr>
              <a:t>Modern</a:t>
            </a:r>
            <a:r>
              <a:rPr lang="en-US" altLang="en-US" sz="3600" b="1"/>
              <a:t> </a:t>
            </a:r>
            <a:r>
              <a:rPr lang="en-US" altLang="en-US" sz="3600" b="1">
                <a:solidFill>
                  <a:srgbClr val="000000"/>
                </a:solidFill>
              </a:rPr>
              <a:t>ecology emphasizes disturbance and the continually transient nature of ecosystems</a:t>
            </a:r>
          </a:p>
          <a:p>
            <a:pPr marL="344488" indent="-344488">
              <a:buClr>
                <a:srgbClr val="000000"/>
              </a:buClr>
            </a:pPr>
            <a:r>
              <a:rPr lang="en-US" altLang="en-US" sz="3600" b="1">
                <a:solidFill>
                  <a:srgbClr val="000000"/>
                </a:solidFill>
              </a:rPr>
              <a:t>State and transition concepts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06" name="Object 2">
            <a:extLst>
              <a:ext uri="{FF2B5EF4-FFF2-40B4-BE49-F238E27FC236}">
                <a16:creationId xmlns:a16="http://schemas.microsoft.com/office/drawing/2014/main" id="{BF9D9359-BBC5-F7C8-9614-240C76BC8592}"/>
              </a:ext>
            </a:extLst>
          </p:cNvPr>
          <p:cNvGraphicFramePr>
            <a:graphicFrameLocks noChangeAspect="1"/>
          </p:cNvGraphicFramePr>
          <p:nvPr/>
        </p:nvGraphicFramePr>
        <p:xfrm>
          <a:off x="0" y="3352800"/>
          <a:ext cx="5257800" cy="3505200"/>
        </p:xfrm>
        <a:graphic>
          <a:graphicData uri="http://schemas.openxmlformats.org/presentationml/2006/ole">
            <mc:AlternateContent xmlns:mc="http://schemas.openxmlformats.org/markup-compatibility/2006">
              <mc:Choice xmlns:v="urn:schemas-microsoft-com:vml" Requires="v">
                <p:oleObj name="Document" r:id="rId3" imgW="1962720" imgH="1313640" progId="Word.Document.8">
                  <p:embed/>
                </p:oleObj>
              </mc:Choice>
              <mc:Fallback>
                <p:oleObj name="Document" r:id="rId3" imgW="1962720" imgH="1313640" progId="Word.Document.8">
                  <p:embed/>
                  <p:pic>
                    <p:nvPicPr>
                      <p:cNvPr id="0" name="Object 2"/>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0" y="3352800"/>
                        <a:ext cx="52578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5107" name="Object 3">
            <a:extLst>
              <a:ext uri="{FF2B5EF4-FFF2-40B4-BE49-F238E27FC236}">
                <a16:creationId xmlns:a16="http://schemas.microsoft.com/office/drawing/2014/main" id="{26A9E54C-410F-CAB7-44B6-047C15E45999}"/>
              </a:ext>
            </a:extLst>
          </p:cNvPr>
          <p:cNvGraphicFramePr>
            <a:graphicFrameLocks noChangeAspect="1"/>
          </p:cNvGraphicFramePr>
          <p:nvPr/>
        </p:nvGraphicFramePr>
        <p:xfrm>
          <a:off x="4572000" y="3352800"/>
          <a:ext cx="4575175" cy="3505200"/>
        </p:xfrm>
        <a:graphic>
          <a:graphicData uri="http://schemas.openxmlformats.org/presentationml/2006/ole">
            <mc:AlternateContent xmlns:mc="http://schemas.openxmlformats.org/markup-compatibility/2006">
              <mc:Choice xmlns:v="urn:schemas-microsoft-com:vml" Requires="v">
                <p:oleObj name="Photo Editor Photo" r:id="rId5" imgW="7314286" imgH="4877481" progId="MSPhotoEd.3">
                  <p:embed/>
                </p:oleObj>
              </mc:Choice>
              <mc:Fallback>
                <p:oleObj name="Photo Editor Photo" r:id="rId5" imgW="7314286" imgH="4877481" progId="MSPhotoEd.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352800"/>
                        <a:ext cx="457517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5108" name="Picture 4">
            <a:extLst>
              <a:ext uri="{FF2B5EF4-FFF2-40B4-BE49-F238E27FC236}">
                <a16:creationId xmlns:a16="http://schemas.microsoft.com/office/drawing/2014/main" id="{73E8DFCB-814A-4478-1A36-3D666F2E3FAA}"/>
              </a:ext>
            </a:extLst>
          </p:cNvPr>
          <p:cNvPicPr>
            <a:picLocks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4572000" y="0"/>
            <a:ext cx="4572000"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75109" name="Object 5">
            <a:extLst>
              <a:ext uri="{FF2B5EF4-FFF2-40B4-BE49-F238E27FC236}">
                <a16:creationId xmlns:a16="http://schemas.microsoft.com/office/drawing/2014/main" id="{1C1C10B6-0D89-7444-3AFA-43048BC59E13}"/>
              </a:ext>
            </a:extLst>
          </p:cNvPr>
          <p:cNvGraphicFramePr>
            <a:graphicFrameLocks noChangeAspect="1"/>
          </p:cNvGraphicFramePr>
          <p:nvPr>
            <p:ph sz="quarter" idx="3"/>
          </p:nvPr>
        </p:nvGraphicFramePr>
        <p:xfrm>
          <a:off x="0" y="0"/>
          <a:ext cx="4572000" cy="3505200"/>
        </p:xfrm>
        <a:graphic>
          <a:graphicData uri="http://schemas.openxmlformats.org/presentationml/2006/ole">
            <mc:AlternateContent xmlns:mc="http://schemas.openxmlformats.org/markup-compatibility/2006">
              <mc:Choice xmlns:v="urn:schemas-microsoft-com:vml" Requires="v">
                <p:oleObj name="Photo Editor Photo" r:id="rId8" imgW="1828571" imgH="1219370" progId="MSPhotoEd.3">
                  <p:embed/>
                </p:oleObj>
              </mc:Choice>
              <mc:Fallback>
                <p:oleObj name="Photo Editor Photo" r:id="rId8" imgW="1828571" imgH="1219370" progId="MSPhotoEd.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572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5110" name="Rectangle 6">
            <a:extLst>
              <a:ext uri="{FF2B5EF4-FFF2-40B4-BE49-F238E27FC236}">
                <a16:creationId xmlns:a16="http://schemas.microsoft.com/office/drawing/2014/main" id="{A9F5FE7B-BA96-FA81-F1D1-786B4ADD3714}"/>
              </a:ext>
            </a:extLst>
          </p:cNvPr>
          <p:cNvSpPr>
            <a:spLocks noGrp="1" noChangeArrowheads="1"/>
          </p:cNvSpPr>
          <p:nvPr>
            <p:ph type="title"/>
          </p:nvPr>
        </p:nvSpPr>
        <p:spPr/>
        <p:txBody>
          <a:bodyPr/>
          <a:lstStyle/>
          <a:p>
            <a:r>
              <a:rPr lang="en-US" altLang="en-US" sz="4000">
                <a:solidFill>
                  <a:srgbClr val="FFFF00"/>
                </a:solidFill>
              </a:rPr>
              <a:t>Ecosystem Processes: Succession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154" name="Object 2">
            <a:extLst>
              <a:ext uri="{FF2B5EF4-FFF2-40B4-BE49-F238E27FC236}">
                <a16:creationId xmlns:a16="http://schemas.microsoft.com/office/drawing/2014/main" id="{E2CF6F38-2A2A-4C16-12DB-E185B3EA80BD}"/>
              </a:ext>
            </a:extLst>
          </p:cNvPr>
          <p:cNvGraphicFramePr>
            <a:graphicFrameLocks noChangeAspect="1"/>
          </p:cNvGraphicFramePr>
          <p:nvPr>
            <p:ph sz="half" idx="2"/>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3657143" imgH="2438095" progId="MSPhotoEd.3">
                  <p:embed/>
                </p:oleObj>
              </mc:Choice>
              <mc:Fallback>
                <p:oleObj name="Photo Editor Photo" r:id="rId3" imgW="3657143" imgH="2438095"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7155" name="Rectangle 3">
            <a:extLst>
              <a:ext uri="{FF2B5EF4-FFF2-40B4-BE49-F238E27FC236}">
                <a16:creationId xmlns:a16="http://schemas.microsoft.com/office/drawing/2014/main" id="{E70E7AB5-12EE-3A12-44DE-1FF6C5188826}"/>
              </a:ext>
            </a:extLst>
          </p:cNvPr>
          <p:cNvSpPr>
            <a:spLocks noGrp="1" noChangeArrowheads="1"/>
          </p:cNvSpPr>
          <p:nvPr>
            <p:ph type="title"/>
          </p:nvPr>
        </p:nvSpPr>
        <p:spPr>
          <a:xfrm>
            <a:off x="457200" y="0"/>
            <a:ext cx="8229600" cy="990600"/>
          </a:xfrm>
        </p:spPr>
        <p:txBody>
          <a:bodyPr/>
          <a:lstStyle/>
          <a:p>
            <a:r>
              <a:rPr lang="en-US" altLang="en-US" b="1">
                <a:solidFill>
                  <a:srgbClr val="000000"/>
                </a:solidFill>
              </a:rPr>
              <a:t>Ecosystem Scale: Space</a:t>
            </a:r>
          </a:p>
        </p:txBody>
      </p:sp>
      <p:sp>
        <p:nvSpPr>
          <p:cNvPr id="177156" name="Rectangle 4">
            <a:extLst>
              <a:ext uri="{FF2B5EF4-FFF2-40B4-BE49-F238E27FC236}">
                <a16:creationId xmlns:a16="http://schemas.microsoft.com/office/drawing/2014/main" id="{A55BE95E-9279-7ADE-D5B0-D15D0A236F5E}"/>
              </a:ext>
            </a:extLst>
          </p:cNvPr>
          <p:cNvSpPr>
            <a:spLocks noGrp="1" noChangeArrowheads="1"/>
          </p:cNvSpPr>
          <p:nvPr>
            <p:ph type="body" sz="half" idx="1"/>
          </p:nvPr>
        </p:nvSpPr>
        <p:spPr>
          <a:xfrm>
            <a:off x="457200" y="1600200"/>
            <a:ext cx="8001000" cy="4525963"/>
          </a:xfrm>
        </p:spPr>
        <p:txBody>
          <a:bodyPr/>
          <a:lstStyle/>
          <a:p>
            <a:pPr marL="285750" indent="-285750">
              <a:buFontTx/>
              <a:buNone/>
            </a:pPr>
            <a:r>
              <a:rPr lang="en-US" altLang="en-US" sz="2800"/>
              <a:t>     </a:t>
            </a:r>
          </a:p>
          <a:p>
            <a:pPr marL="285750" indent="-285750">
              <a:buClr>
                <a:srgbClr val="FFFF00"/>
              </a:buClr>
            </a:pPr>
            <a:r>
              <a:rPr lang="en-US" altLang="en-US" sz="2800">
                <a:solidFill>
                  <a:srgbClr val="FFFF00"/>
                </a:solidFill>
              </a:rPr>
              <a:t>Understanding scale is critical, because many processes have no meaning at the local scale.</a:t>
            </a:r>
          </a:p>
          <a:p>
            <a:pPr marL="285750" indent="-285750">
              <a:buClr>
                <a:srgbClr val="FFFF00"/>
              </a:buClr>
            </a:pPr>
            <a:endParaRPr lang="en-US" altLang="en-US" sz="2800">
              <a:solidFill>
                <a:srgbClr val="FFFF00"/>
              </a:solidFill>
            </a:endParaRPr>
          </a:p>
          <a:p>
            <a:pPr marL="285750" indent="-285750">
              <a:buClr>
                <a:srgbClr val="FFFF00"/>
              </a:buClr>
            </a:pPr>
            <a:r>
              <a:rPr lang="en-US" altLang="en-US" sz="2800">
                <a:solidFill>
                  <a:srgbClr val="FFFF00"/>
                </a:solidFill>
              </a:rPr>
              <a:t>Understanding scale is also critical because different disturbance regimes operate at different scales.  </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1128</TotalTime>
  <Words>1653</Words>
  <Application>Microsoft Office PowerPoint</Application>
  <PresentationFormat>On-screen Show (4:3)</PresentationFormat>
  <Paragraphs>228</Paragraphs>
  <Slides>36</Slides>
  <Notes>14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43" baseType="lpstr">
      <vt:lpstr>Arial</vt:lpstr>
      <vt:lpstr>Wingdings</vt:lpstr>
      <vt:lpstr>Times New Roman</vt:lpstr>
      <vt:lpstr>Tahoma</vt:lpstr>
      <vt:lpstr>Default Design</vt:lpstr>
      <vt:lpstr>Microsoft Photo Editor 3.0 Photo</vt:lpstr>
      <vt:lpstr>Microsoft Word Document</vt:lpstr>
      <vt:lpstr>PowerPoint Presentation</vt:lpstr>
      <vt:lpstr>PowerPoint Presentation</vt:lpstr>
      <vt:lpstr> So how do we deal with complexity?</vt:lpstr>
      <vt:lpstr>Ecology Basics  </vt:lpstr>
      <vt:lpstr> We study the structure, function, and composition of ecosystems at multiple scales over time.  </vt:lpstr>
      <vt:lpstr>PowerPoint Presentation</vt:lpstr>
      <vt:lpstr>Ecosystem Processes: Disturbance</vt:lpstr>
      <vt:lpstr>Ecosystem Processes: Succession</vt:lpstr>
      <vt:lpstr>Ecosystem Scale: Space</vt:lpstr>
      <vt:lpstr>PowerPoint Presentation</vt:lpstr>
      <vt:lpstr>PowerPoint Presentation</vt:lpstr>
      <vt:lpstr>PowerPoint Presentation</vt:lpstr>
      <vt:lpstr>PowerPoint Presentation</vt:lpstr>
      <vt:lpstr> We study the structure, function, and composition of ecosystems at multiple scales over time.  </vt:lpstr>
      <vt:lpstr>Well-integrated projects…</vt:lpstr>
      <vt:lpstr>Single resource emphasis…</vt:lpstr>
      <vt:lpstr>An example of a well-integrated project…</vt:lpstr>
      <vt:lpstr>PowerPoint Presentation</vt:lpstr>
      <vt:lpstr>PowerPoint Presentation</vt:lpstr>
      <vt:lpstr>District Issues</vt:lpstr>
      <vt:lpstr>Project Goals</vt:lpstr>
      <vt:lpstr>Process</vt:lpstr>
      <vt:lpstr>PowerPoint Presentation</vt:lpstr>
      <vt:lpstr>Using FRCC Veg-Fuel Class Abundance as Treatment Guidance</vt:lpstr>
      <vt:lpstr>Current Fire Risk Assessment</vt:lpstr>
      <vt:lpstr>PowerPoint Presentation</vt:lpstr>
      <vt:lpstr>PowerPoint Presentation</vt:lpstr>
      <vt:lpstr>Other Issues</vt:lpstr>
      <vt:lpstr>Create Priority Areas</vt:lpstr>
      <vt:lpstr>PowerPoint Presentation</vt:lpstr>
      <vt:lpstr>PowerPoint Presentation</vt:lpstr>
      <vt:lpstr>Next Steps</vt:lpstr>
      <vt:lpstr> Towards better integration in the Pacific Northwest Region</vt:lpstr>
      <vt:lpstr> Towards better integration in the Pacific Northwest Region</vt:lpstr>
      <vt:lpstr> Visit ecoshare (www.reo.gov/ecoshare) for potential vegetation maps, guidebooks, data, and other resources   </vt:lpstr>
      <vt:lpstr>PowerPoint Presentation</vt:lpstr>
    </vt:vector>
  </TitlesOfParts>
  <Company>USDA 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Communities, structural habitat </dc:title>
  <dc:creator>USDA Forest Service</dc:creator>
  <cp:lastModifiedBy>Lum-Naihe, Christof Jurh duk - FS, AZ</cp:lastModifiedBy>
  <cp:revision>28</cp:revision>
  <dcterms:created xsi:type="dcterms:W3CDTF">2009-04-29T07:37:43Z</dcterms:created>
  <dcterms:modified xsi:type="dcterms:W3CDTF">2025-08-04T19:13:25Z</dcterms:modified>
</cp:coreProperties>
</file>