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1"/>
  </p:handoutMasterIdLst>
  <p:sldIdLst>
    <p:sldId id="320" r:id="rId2"/>
    <p:sldId id="294" r:id="rId3"/>
    <p:sldId id="319" r:id="rId4"/>
    <p:sldId id="311" r:id="rId5"/>
    <p:sldId id="310" r:id="rId6"/>
    <p:sldId id="312" r:id="rId7"/>
    <p:sldId id="313" r:id="rId8"/>
    <p:sldId id="314" r:id="rId9"/>
    <p:sldId id="315" r:id="rId10"/>
    <p:sldId id="258" r:id="rId11"/>
    <p:sldId id="257" r:id="rId12"/>
    <p:sldId id="295" r:id="rId13"/>
    <p:sldId id="296" r:id="rId14"/>
    <p:sldId id="298" r:id="rId15"/>
    <p:sldId id="256" r:id="rId16"/>
    <p:sldId id="275" r:id="rId17"/>
    <p:sldId id="273" r:id="rId18"/>
    <p:sldId id="274" r:id="rId19"/>
    <p:sldId id="286" r:id="rId20"/>
    <p:sldId id="279" r:id="rId21"/>
    <p:sldId id="280" r:id="rId22"/>
    <p:sldId id="281" r:id="rId23"/>
    <p:sldId id="285" r:id="rId24"/>
    <p:sldId id="289" r:id="rId25"/>
    <p:sldId id="290" r:id="rId26"/>
    <p:sldId id="291" r:id="rId27"/>
    <p:sldId id="292" r:id="rId28"/>
    <p:sldId id="301" r:id="rId29"/>
    <p:sldId id="259" r:id="rId30"/>
    <p:sldId id="261" r:id="rId31"/>
    <p:sldId id="263" r:id="rId32"/>
    <p:sldId id="264" r:id="rId33"/>
    <p:sldId id="265" r:id="rId34"/>
    <p:sldId id="266" r:id="rId35"/>
    <p:sldId id="267" r:id="rId36"/>
    <p:sldId id="268" r:id="rId37"/>
    <p:sldId id="260" r:id="rId38"/>
    <p:sldId id="303" r:id="rId39"/>
    <p:sldId id="318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0066FF"/>
    <a:srgbClr val="FF0000"/>
    <a:srgbClr val="FFFF00"/>
    <a:srgbClr val="99FF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 snapToGrid="0">
      <p:cViewPr varScale="1">
        <p:scale>
          <a:sx n="68" d="100"/>
          <a:sy n="68" d="100"/>
        </p:scale>
        <p:origin x="159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A9ABCB-FE25-020E-ECC8-A1926D4B9D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3BAFA-8FE8-3BF7-CA14-22891794B4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1F02DD0-F307-4663-A433-E892CB12A378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A5279-A8C5-5A5A-46DB-4D6A4A7875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F586A-6272-91F9-A63F-82487EC0B0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ECE3FA-BA98-42C9-98F4-306755DE8A7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F0579D-E509-1EB0-5CB6-FAE3A811DE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2D4F0F-8157-BAF6-C624-77CF41852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C4F553-F06D-22E9-F8C4-842B5EF868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BF669A-D0F0-4468-9E70-713E624EB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76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EF2F1C-6EB5-700E-2919-75496EDAFD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975601-FC0B-6CFA-52EE-1DB17F5F44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1D59ED-7EDE-445A-FD90-2BD51CD1C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60D28C-5911-4C0A-BF6C-53AB8C418A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45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AB6B68-BD0F-5E76-4E06-201EB24B7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3BD347-D2F9-18BC-3EE3-7F66E49434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5097A2-9066-874E-E640-099A66FD20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15026-64C8-4778-BF86-E9B8C48CB9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084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AC762B-4397-63A4-95A2-425D2CBF9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DFDD2C-12AE-BDDA-6CAE-7B1A4A6F7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B8207D4-800F-543F-A71C-539F3AE0E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14C03-8137-4613-8AA8-C5A07A5F4D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93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5FE22D1-6FB4-9B8C-C165-BCAAD08AC4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E8ABA6-7776-FB6D-BFEB-E82251074D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0303DD-CE67-A674-D0E5-D6F6788C87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B3122-3570-4E8C-9FAA-92F2F853D8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41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ACBE16-CDC4-94E1-28D6-C788963059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68CDCD-367B-B31D-6036-5841953911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B9094D-0C42-36B6-E4CC-634F6C7E20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7C757-84FC-4337-9F55-B3963BC015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52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3F3676-3F05-BC94-848B-1E2CEE516B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6CEC3A-D535-67BC-89B0-93DB73773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518792-88DC-7ED1-9F3F-4CA9942EA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5CE85E-170C-4F43-BD4D-9036499FB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64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23A54-F53E-F4E8-C2CA-8FF339C9C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5F142-280A-B2D0-970E-85E0B80CD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707F16-8CD8-3961-4E41-4D488A60B1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F8A32-C2E6-4C82-84DB-32FCEACF61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62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53BDA6-501C-427B-CF9D-8758E9C195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FBDF14-F2E1-8A76-10CC-9508EEB268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FAB6A7A-E2C6-BADB-443B-4B1586686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30FEF-726D-4319-B8E3-EE0BAE3A36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82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577662-6E8A-3BA8-C21C-86FC5D1BF3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0D7346-7D5E-615A-69BB-AF70124A8B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D9E9C8-8841-FA60-AE89-0B02833867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2330EB-27D4-4485-B499-44695A362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5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E9BFB8-533A-D75D-4A95-463CB8D80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399F178-0A0F-2661-14C5-320FDD1BB4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E6B63F-CA30-B06D-1C74-EF21C2DE10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960BA4-0D33-4700-A739-19045F451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94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68E75-5F54-5FE2-FCB2-FDFFD11A0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76CCF9-0087-8F5A-DC66-7CDB3382BD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DB465-8880-F885-A791-382F599886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1A142-487A-4CFD-91DF-BAB9C94D08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70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D7308-947D-876C-542D-45EA9C192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80BFEF-58EC-AC70-896B-C0B28B155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5908A-705F-1115-A494-33FF714D8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56E2B-CC08-4032-89EF-578D2F4ABC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40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9AD452-2AA3-E771-8264-5A38E77746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5766936-DC01-6517-980A-51585B3E1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01636D-D205-5ADF-236D-175F4E50F0E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99945CC-D182-4688-ACBB-B3B643AD15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3C4EBDD-AC71-D6ED-A23C-47A49E082F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6F72263-C6BB-4C87-8ABC-B713BE980B3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88018258-CEBB-73BA-E9C2-12517EC6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0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8">
            <a:extLst>
              <a:ext uri="{FF2B5EF4-FFF2-40B4-BE49-F238E27FC236}">
                <a16:creationId xmlns:a16="http://schemas.microsoft.com/office/drawing/2014/main" id="{C9E7FDEA-6802-02E1-9E70-F389EF26D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bg1"/>
                </a:solidFill>
                <a:latin typeface="Franklin Gothic Medium" panose="020B0603020102020204" pitchFamily="34" charset="0"/>
              </a:rPr>
              <a:t>Managing Northern Spotted Owl Habitat in Dry Forest Ecosystems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8F1F66-50F6-B889-D10A-DEE3FEC0A4C2}"/>
              </a:ext>
            </a:extLst>
          </p:cNvPr>
          <p:cNvSpPr/>
          <p:nvPr/>
        </p:nvSpPr>
        <p:spPr>
          <a:xfrm>
            <a:off x="2884488" y="5680075"/>
            <a:ext cx="3400425" cy="11779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3" name="TextBox 2">
            <a:extLst>
              <a:ext uri="{FF2B5EF4-FFF2-40B4-BE49-F238E27FC236}">
                <a16:creationId xmlns:a16="http://schemas.microsoft.com/office/drawing/2014/main" id="{9915E94D-6F79-348F-5AAF-1AE221ADB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8" y="5762625"/>
            <a:ext cx="3413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Franklin Gothic Medium" panose="020B0603020102020204" pitchFamily="34" charset="0"/>
              </a:rPr>
              <a:t>Presented By</a:t>
            </a:r>
          </a:p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Franklin Gothic Medium" panose="020B0603020102020204" pitchFamily="34" charset="0"/>
              </a:rPr>
              <a:t>Cindy Donegan</a:t>
            </a:r>
          </a:p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Franklin Gothic Medium" panose="020B0603020102020204" pitchFamily="34" charset="0"/>
              </a:rPr>
              <a:t>U. S. Fish and Wildlife Service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62B05EEE-7E39-D44A-1D58-BF31BAC41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77875"/>
            <a:ext cx="8980488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6">
            <a:extLst>
              <a:ext uri="{FF2B5EF4-FFF2-40B4-BE49-F238E27FC236}">
                <a16:creationId xmlns:a16="http://schemas.microsoft.com/office/drawing/2014/main" id="{BB222856-496F-8113-7DB5-C800E2D6B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05488"/>
            <a:ext cx="91440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300" b="1">
                <a:latin typeface="Franklin Gothic Medium" panose="020B0603020102020204" pitchFamily="34" charset="0"/>
              </a:rPr>
              <a:t>FIRE DANGER LEVELS</a:t>
            </a: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CF2F4442-3AE8-CA21-E628-9DFAF1E07804}"/>
              </a:ext>
            </a:extLst>
          </p:cNvPr>
          <p:cNvSpPr txBox="1">
            <a:spLocks noChangeArrowheads="1"/>
          </p:cNvSpPr>
          <p:nvPr/>
        </p:nvSpPr>
        <p:spPr bwMode="auto">
          <a:xfrm rot="-25703928">
            <a:off x="402432" y="4406106"/>
            <a:ext cx="776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Arial" charset="0"/>
              </a:rPr>
              <a:t>LOW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6F96DBE8-2FAA-C3B4-49BD-B930D812EEAA}"/>
              </a:ext>
            </a:extLst>
          </p:cNvPr>
          <p:cNvSpPr txBox="1">
            <a:spLocks noChangeArrowheads="1"/>
          </p:cNvSpPr>
          <p:nvPr/>
        </p:nvSpPr>
        <p:spPr bwMode="auto">
          <a:xfrm rot="-45474803">
            <a:off x="1387475" y="2493963"/>
            <a:ext cx="1639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Arial" charset="0"/>
              </a:rPr>
              <a:t>MODERATE</a:t>
            </a: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F2CFD4A2-2530-D665-1F93-78E886135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1631950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Arial" charset="0"/>
              </a:rPr>
              <a:t>HIGH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E94474ED-B575-7F97-BB47-53DE68F629FB}"/>
              </a:ext>
            </a:extLst>
          </p:cNvPr>
          <p:cNvSpPr txBox="1">
            <a:spLocks noChangeArrowheads="1"/>
          </p:cNvSpPr>
          <p:nvPr/>
        </p:nvSpPr>
        <p:spPr bwMode="auto">
          <a:xfrm rot="-41074135">
            <a:off x="6111875" y="2427288"/>
            <a:ext cx="158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Arial" charset="0"/>
              </a:rPr>
              <a:t>VERY HIGH</a:t>
            </a: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1C72EEFB-4EDC-87CD-41E0-73513F6613CE}"/>
              </a:ext>
            </a:extLst>
          </p:cNvPr>
          <p:cNvSpPr txBox="1">
            <a:spLocks noChangeArrowheads="1"/>
          </p:cNvSpPr>
          <p:nvPr/>
        </p:nvSpPr>
        <p:spPr bwMode="auto">
          <a:xfrm rot="-38909670">
            <a:off x="7593807" y="4469606"/>
            <a:ext cx="1414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Arial" charset="0"/>
              </a:rPr>
              <a:t>EXTREME</a:t>
            </a:r>
          </a:p>
        </p:txBody>
      </p:sp>
      <p:grpSp>
        <p:nvGrpSpPr>
          <p:cNvPr id="11273" name="Group 24">
            <a:extLst>
              <a:ext uri="{FF2B5EF4-FFF2-40B4-BE49-F238E27FC236}">
                <a16:creationId xmlns:a16="http://schemas.microsoft.com/office/drawing/2014/main" id="{86F8D308-098B-571C-09E9-4B08FF279C55}"/>
              </a:ext>
            </a:extLst>
          </p:cNvPr>
          <p:cNvGrpSpPr>
            <a:grpSpLocks/>
          </p:cNvGrpSpPr>
          <p:nvPr/>
        </p:nvGrpSpPr>
        <p:grpSpPr bwMode="auto">
          <a:xfrm>
            <a:off x="4162425" y="3113088"/>
            <a:ext cx="777875" cy="2776537"/>
            <a:chOff x="2622" y="1961"/>
            <a:chExt cx="490" cy="1749"/>
          </a:xfrm>
        </p:grpSpPr>
        <p:sp>
          <p:nvSpPr>
            <p:cNvPr id="11275" name="AutoShape 25">
              <a:extLst>
                <a:ext uri="{FF2B5EF4-FFF2-40B4-BE49-F238E27FC236}">
                  <a16:creationId xmlns:a16="http://schemas.microsoft.com/office/drawing/2014/main" id="{29FB05C0-D5FC-9B12-2AC5-9563D53AC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" y="1961"/>
              <a:ext cx="490" cy="1521"/>
            </a:xfrm>
            <a:prstGeom prst="upArrow">
              <a:avLst>
                <a:gd name="adj1" fmla="val 50000"/>
                <a:gd name="adj2" fmla="val 7760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76" name="AutoShape 26">
              <a:extLst>
                <a:ext uri="{FF2B5EF4-FFF2-40B4-BE49-F238E27FC236}">
                  <a16:creationId xmlns:a16="http://schemas.microsoft.com/office/drawing/2014/main" id="{B198F764-BB7F-5B76-8314-881EF32B05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752" y="3355"/>
              <a:ext cx="243" cy="467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1274" name="Text Box 27">
            <a:extLst>
              <a:ext uri="{FF2B5EF4-FFF2-40B4-BE49-F238E27FC236}">
                <a16:creationId xmlns:a16="http://schemas.microsoft.com/office/drawing/2014/main" id="{7F9F5B58-6677-9722-19E9-292206636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Spectrum of Fire Danger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3">
            <a:extLst>
              <a:ext uri="{FF2B5EF4-FFF2-40B4-BE49-F238E27FC236}">
                <a16:creationId xmlns:a16="http://schemas.microsoft.com/office/drawing/2014/main" id="{A698D019-6C2D-BA9C-5C14-A66EEFFDE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777875"/>
            <a:ext cx="9020175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14">
            <a:extLst>
              <a:ext uri="{FF2B5EF4-FFF2-40B4-BE49-F238E27FC236}">
                <a16:creationId xmlns:a16="http://schemas.microsoft.com/office/drawing/2014/main" id="{421BBCF6-13CA-31F2-02C1-6BFE053EF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05488"/>
            <a:ext cx="91440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300" b="1">
                <a:latin typeface="Franklin Gothic Medium" panose="020B0603020102020204" pitchFamily="34" charset="0"/>
              </a:rPr>
              <a:t>LARGE WILDFIRE RISK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:a16="http://schemas.microsoft.com/office/drawing/2014/main" id="{F1551C94-0021-DAF6-B2D5-285F35EDEE8C}"/>
              </a:ext>
            </a:extLst>
          </p:cNvPr>
          <p:cNvSpPr txBox="1">
            <a:spLocks noChangeArrowheads="1"/>
          </p:cNvSpPr>
          <p:nvPr/>
        </p:nvSpPr>
        <p:spPr bwMode="auto">
          <a:xfrm rot="-25896242">
            <a:off x="-67468" y="4423569"/>
            <a:ext cx="1824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Arial" charset="0"/>
              </a:rPr>
              <a:t>LESS LIKELY</a:t>
            </a:r>
          </a:p>
        </p:txBody>
      </p:sp>
      <p:sp>
        <p:nvSpPr>
          <p:cNvPr id="3089" name="Text Box 17">
            <a:extLst>
              <a:ext uri="{FF2B5EF4-FFF2-40B4-BE49-F238E27FC236}">
                <a16:creationId xmlns:a16="http://schemas.microsoft.com/office/drawing/2014/main" id="{ADB7E12D-82A3-AAF5-D07B-230167064403}"/>
              </a:ext>
            </a:extLst>
          </p:cNvPr>
          <p:cNvSpPr txBox="1">
            <a:spLocks noChangeArrowheads="1"/>
          </p:cNvSpPr>
          <p:nvPr/>
        </p:nvSpPr>
        <p:spPr bwMode="auto">
          <a:xfrm rot="-38909670">
            <a:off x="7326313" y="4411663"/>
            <a:ext cx="192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Arial" charset="0"/>
              </a:rPr>
              <a:t>MORE LIKELY</a:t>
            </a:r>
          </a:p>
        </p:txBody>
      </p:sp>
      <p:sp>
        <p:nvSpPr>
          <p:cNvPr id="12294" name="Text Box 22">
            <a:extLst>
              <a:ext uri="{FF2B5EF4-FFF2-40B4-BE49-F238E27FC236}">
                <a16:creationId xmlns:a16="http://schemas.microsoft.com/office/drawing/2014/main" id="{8EBCB29B-EA63-7F18-DD81-04736F0E0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Spectrum of Landscape Fire Risk</a:t>
            </a:r>
          </a:p>
        </p:txBody>
      </p:sp>
      <p:grpSp>
        <p:nvGrpSpPr>
          <p:cNvPr id="12295" name="Group 24">
            <a:extLst>
              <a:ext uri="{FF2B5EF4-FFF2-40B4-BE49-F238E27FC236}">
                <a16:creationId xmlns:a16="http://schemas.microsoft.com/office/drawing/2014/main" id="{01A7C869-EEB8-956B-FFB3-4E884F97D386}"/>
              </a:ext>
            </a:extLst>
          </p:cNvPr>
          <p:cNvGrpSpPr>
            <a:grpSpLocks/>
          </p:cNvGrpSpPr>
          <p:nvPr/>
        </p:nvGrpSpPr>
        <p:grpSpPr bwMode="auto">
          <a:xfrm>
            <a:off x="4162425" y="3113088"/>
            <a:ext cx="777875" cy="2776537"/>
            <a:chOff x="2622" y="1961"/>
            <a:chExt cx="490" cy="1749"/>
          </a:xfrm>
        </p:grpSpPr>
        <p:sp>
          <p:nvSpPr>
            <p:cNvPr id="12296" name="AutoShape 23">
              <a:extLst>
                <a:ext uri="{FF2B5EF4-FFF2-40B4-BE49-F238E27FC236}">
                  <a16:creationId xmlns:a16="http://schemas.microsoft.com/office/drawing/2014/main" id="{96BD4C43-8937-375C-7AA2-932969E4F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" y="1961"/>
              <a:ext cx="490" cy="1521"/>
            </a:xfrm>
            <a:prstGeom prst="upArrow">
              <a:avLst>
                <a:gd name="adj1" fmla="val 50000"/>
                <a:gd name="adj2" fmla="val 7760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297" name="AutoShape 19">
              <a:extLst>
                <a:ext uri="{FF2B5EF4-FFF2-40B4-BE49-F238E27FC236}">
                  <a16:creationId xmlns:a16="http://schemas.microsoft.com/office/drawing/2014/main" id="{422F0F11-F387-F861-F66A-85EB196352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752" y="3355"/>
              <a:ext cx="243" cy="467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blue_to_red">
            <a:extLst>
              <a:ext uri="{FF2B5EF4-FFF2-40B4-BE49-F238E27FC236}">
                <a16:creationId xmlns:a16="http://schemas.microsoft.com/office/drawing/2014/main" id="{8113926E-EFBE-7932-FDAF-BD139725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blue_to_red_fires">
            <a:extLst>
              <a:ext uri="{FF2B5EF4-FFF2-40B4-BE49-F238E27FC236}">
                <a16:creationId xmlns:a16="http://schemas.microsoft.com/office/drawing/2014/main" id="{12C3B027-9943-41B1-E7E9-B017E75E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0BEBADAD-E0AB-7F6B-0D8F-80CAD17D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014413"/>
            <a:ext cx="74485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>
            <a:extLst>
              <a:ext uri="{FF2B5EF4-FFF2-40B4-BE49-F238E27FC236}">
                <a16:creationId xmlns:a16="http://schemas.microsoft.com/office/drawing/2014/main" id="{6E12D8EC-120D-DF4B-F4FF-C6AC3CE208B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721643" y="3245643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area-adjusted frequency of fires &gt;100-ac</a:t>
            </a:r>
          </a:p>
        </p:txBody>
      </p:sp>
      <p:sp>
        <p:nvSpPr>
          <p:cNvPr id="15364" name="Rectangle 8">
            <a:extLst>
              <a:ext uri="{FF2B5EF4-FFF2-40B4-BE49-F238E27FC236}">
                <a16:creationId xmlns:a16="http://schemas.microsoft.com/office/drawing/2014/main" id="{A31F62E6-9EDF-6573-D89F-7DDB73AC2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410200"/>
            <a:ext cx="6477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5" name="Text Box 6">
            <a:extLst>
              <a:ext uri="{FF2B5EF4-FFF2-40B4-BE49-F238E27FC236}">
                <a16:creationId xmlns:a16="http://schemas.microsoft.com/office/drawing/2014/main" id="{3D8ACCB0-8B1E-5659-167E-7C30A4641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10200"/>
            <a:ext cx="701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spectrum of landscape fire risk (less to more likely)</a:t>
            </a:r>
          </a:p>
        </p:txBody>
      </p:sp>
      <p:sp>
        <p:nvSpPr>
          <p:cNvPr id="15366" name="Text Box 9">
            <a:extLst>
              <a:ext uri="{FF2B5EF4-FFF2-40B4-BE49-F238E27FC236}">
                <a16:creationId xmlns:a16="http://schemas.microsoft.com/office/drawing/2014/main" id="{ECC5D270-AEC0-0DE3-439D-19139864D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Where are the large fires happening?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9">
            <a:extLst>
              <a:ext uri="{FF2B5EF4-FFF2-40B4-BE49-F238E27FC236}">
                <a16:creationId xmlns:a16="http://schemas.microsoft.com/office/drawing/2014/main" id="{D493727F-480B-F8F3-6416-CEA882D4B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2190750"/>
            <a:ext cx="65913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>
            <a:extLst>
              <a:ext uri="{FF2B5EF4-FFF2-40B4-BE49-F238E27FC236}">
                <a16:creationId xmlns:a16="http://schemas.microsoft.com/office/drawing/2014/main" id="{D2277D74-6341-4BE9-9535-720A6FB83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85800"/>
            <a:ext cx="7391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2"/>
                </a:solidFill>
              </a:rPr>
              <a:t>A fire behavior mapping and analysis program that computes potential fire behavior characteristics (spread rate, flame length, fireline intensity, etc.) over a landscape under constant weather and fuel moisture conditions. Outputs are to be used for making fire and land management decisions.</a:t>
            </a:r>
          </a:p>
        </p:txBody>
      </p:sp>
      <p:sp>
        <p:nvSpPr>
          <p:cNvPr id="16388" name="Text Box 40">
            <a:extLst>
              <a:ext uri="{FF2B5EF4-FFF2-40B4-BE49-F238E27FC236}">
                <a16:creationId xmlns:a16="http://schemas.microsoft.com/office/drawing/2014/main" id="{8A81A714-8C6F-3527-0AC1-680C636F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FlamMap 3.0 (M. Finney)</a:t>
            </a:r>
          </a:p>
        </p:txBody>
      </p:sp>
      <p:sp>
        <p:nvSpPr>
          <p:cNvPr id="16389" name="Text Box 41">
            <a:extLst>
              <a:ext uri="{FF2B5EF4-FFF2-40B4-BE49-F238E27FC236}">
                <a16:creationId xmlns:a16="http://schemas.microsoft.com/office/drawing/2014/main" id="{23C5FBE3-0F86-AA06-24CF-EF35E1CA2F3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00932" y="3699668"/>
            <a:ext cx="90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GRIDS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3">
            <a:extLst>
              <a:ext uri="{FF2B5EF4-FFF2-40B4-BE49-F238E27FC236}">
                <a16:creationId xmlns:a16="http://schemas.microsoft.com/office/drawing/2014/main" id="{B579C890-DEA1-9264-807D-B1FB0413A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5457825"/>
            <a:ext cx="47053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u="sng"/>
              <a:t>Active</a:t>
            </a:r>
            <a:r>
              <a:rPr lang="en-US" altLang="en-US" sz="2000"/>
              <a:t> - sustained runs through the canopy will be observed that may be independent of surface fire activity.</a:t>
            </a:r>
          </a:p>
        </p:txBody>
      </p:sp>
      <p:grpSp>
        <p:nvGrpSpPr>
          <p:cNvPr id="17411" name="Group 34">
            <a:extLst>
              <a:ext uri="{FF2B5EF4-FFF2-40B4-BE49-F238E27FC236}">
                <a16:creationId xmlns:a16="http://schemas.microsoft.com/office/drawing/2014/main" id="{7540F404-7C34-4DF6-E57F-C9AA461ABC9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5197475"/>
            <a:ext cx="2946400" cy="1146175"/>
            <a:chOff x="288" y="3274"/>
            <a:chExt cx="1856" cy="722"/>
          </a:xfrm>
        </p:grpSpPr>
        <p:pic>
          <p:nvPicPr>
            <p:cNvPr id="17430" name="Picture 8" descr="Independent Crown Fire">
              <a:extLst>
                <a:ext uri="{FF2B5EF4-FFF2-40B4-BE49-F238E27FC236}">
                  <a16:creationId xmlns:a16="http://schemas.microsoft.com/office/drawing/2014/main" id="{8F6577BB-14BF-73B3-79F4-EAA7D8994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5" y="3274"/>
              <a:ext cx="769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1" name="Rectangle 18">
              <a:extLst>
                <a:ext uri="{FF2B5EF4-FFF2-40B4-BE49-F238E27FC236}">
                  <a16:creationId xmlns:a16="http://schemas.microsoft.com/office/drawing/2014/main" id="{CDF3E8D1-D406-6141-6C12-DA9A7B5C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3537"/>
              <a:ext cx="461" cy="45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/>
                <a:t>3</a:t>
              </a:r>
            </a:p>
          </p:txBody>
        </p:sp>
      </p:grpSp>
      <p:sp>
        <p:nvSpPr>
          <p:cNvPr id="17412" name="Text Box 12">
            <a:extLst>
              <a:ext uri="{FF2B5EF4-FFF2-40B4-BE49-F238E27FC236}">
                <a16:creationId xmlns:a16="http://schemas.microsoft.com/office/drawing/2014/main" id="{DA242ECD-BD5C-0DFC-2FEE-102E9E584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3986213"/>
            <a:ext cx="45545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u="sng"/>
              <a:t>Passive</a:t>
            </a:r>
            <a:r>
              <a:rPr lang="en-US" altLang="en-US" sz="2000"/>
              <a:t> - isolated torching of single or groups of trees will be observed and canopy runs limited to short distances. </a:t>
            </a:r>
          </a:p>
        </p:txBody>
      </p:sp>
      <p:grpSp>
        <p:nvGrpSpPr>
          <p:cNvPr id="17413" name="Group 35">
            <a:extLst>
              <a:ext uri="{FF2B5EF4-FFF2-40B4-BE49-F238E27FC236}">
                <a16:creationId xmlns:a16="http://schemas.microsoft.com/office/drawing/2014/main" id="{383D5279-1E77-9D2D-D473-D29FAA063933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773488"/>
            <a:ext cx="2816225" cy="1157287"/>
            <a:chOff x="288" y="2377"/>
            <a:chExt cx="1774" cy="729"/>
          </a:xfrm>
        </p:grpSpPr>
        <p:pic>
          <p:nvPicPr>
            <p:cNvPr id="17428" name="Picture 6" descr="Active Crown Fire">
              <a:extLst>
                <a:ext uri="{FF2B5EF4-FFF2-40B4-BE49-F238E27FC236}">
                  <a16:creationId xmlns:a16="http://schemas.microsoft.com/office/drawing/2014/main" id="{37CF2E7B-EAD8-125F-A433-4F28FDDDF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" y="2377"/>
              <a:ext cx="606" cy="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9" name="Rectangle 17">
              <a:extLst>
                <a:ext uri="{FF2B5EF4-FFF2-40B4-BE49-F238E27FC236}">
                  <a16:creationId xmlns:a16="http://schemas.microsoft.com/office/drawing/2014/main" id="{EBB31FA8-DD7D-B9EE-A7AE-9C18B3EB1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647"/>
              <a:ext cx="461" cy="45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/>
                <a:t>2</a:t>
              </a:r>
            </a:p>
          </p:txBody>
        </p:sp>
      </p:grpSp>
      <p:sp>
        <p:nvSpPr>
          <p:cNvPr id="17414" name="Text Box 11">
            <a:extLst>
              <a:ext uri="{FF2B5EF4-FFF2-40B4-BE49-F238E27FC236}">
                <a16:creationId xmlns:a16="http://schemas.microsoft.com/office/drawing/2014/main" id="{E18DCEE7-417B-6D66-3381-E1B276527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2692400"/>
            <a:ext cx="43926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u="sng"/>
              <a:t>Surface</a:t>
            </a:r>
            <a:r>
              <a:rPr lang="en-US" altLang="en-US" sz="2000"/>
              <a:t> - little or no tree torching will be expected</a:t>
            </a:r>
          </a:p>
        </p:txBody>
      </p:sp>
      <p:grpSp>
        <p:nvGrpSpPr>
          <p:cNvPr id="17415" name="Group 36">
            <a:extLst>
              <a:ext uri="{FF2B5EF4-FFF2-40B4-BE49-F238E27FC236}">
                <a16:creationId xmlns:a16="http://schemas.microsoft.com/office/drawing/2014/main" id="{9BCE2773-737B-FC9E-E231-80CAF11E78F6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374900"/>
            <a:ext cx="2779713" cy="1133475"/>
            <a:chOff x="288" y="1496"/>
            <a:chExt cx="1751" cy="714"/>
          </a:xfrm>
        </p:grpSpPr>
        <p:pic>
          <p:nvPicPr>
            <p:cNvPr id="17426" name="Picture 4" descr="Torching">
              <a:extLst>
                <a:ext uri="{FF2B5EF4-FFF2-40B4-BE49-F238E27FC236}">
                  <a16:creationId xmlns:a16="http://schemas.microsoft.com/office/drawing/2014/main" id="{E88733C3-5C64-F4D1-F8F6-6290F0CF1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" y="1496"/>
              <a:ext cx="559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7" name="Rectangle 16">
              <a:extLst>
                <a:ext uri="{FF2B5EF4-FFF2-40B4-BE49-F238E27FC236}">
                  <a16:creationId xmlns:a16="http://schemas.microsoft.com/office/drawing/2014/main" id="{D66221A8-5561-CE55-5E3F-D2685F3EA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751"/>
              <a:ext cx="461" cy="459"/>
            </a:xfrm>
            <a:prstGeom prst="rect">
              <a:avLst/>
            </a:prstGeom>
            <a:solidFill>
              <a:srgbClr val="99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/>
                <a:t>1</a:t>
              </a:r>
            </a:p>
          </p:txBody>
        </p:sp>
      </p:grpSp>
      <p:sp>
        <p:nvSpPr>
          <p:cNvPr id="17416" name="Text Box 14">
            <a:extLst>
              <a:ext uri="{FF2B5EF4-FFF2-40B4-BE49-F238E27FC236}">
                <a16:creationId xmlns:a16="http://schemas.microsoft.com/office/drawing/2014/main" id="{E4A95E92-5400-61FB-3D09-A945C337B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1547813"/>
            <a:ext cx="4705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u="sng"/>
              <a:t>Not applicable</a:t>
            </a:r>
            <a:r>
              <a:rPr lang="en-US" altLang="en-US" sz="2000"/>
              <a:t> – non-forested lands</a:t>
            </a:r>
          </a:p>
        </p:txBody>
      </p:sp>
      <p:sp>
        <p:nvSpPr>
          <p:cNvPr id="17417" name="Rectangle 15">
            <a:extLst>
              <a:ext uri="{FF2B5EF4-FFF2-40B4-BE49-F238E27FC236}">
                <a16:creationId xmlns:a16="http://schemas.microsoft.com/office/drawing/2014/main" id="{493464EA-040D-3B13-56CB-FCE0094F2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81125"/>
            <a:ext cx="731838" cy="728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/>
              <a:t>0</a:t>
            </a:r>
          </a:p>
        </p:txBody>
      </p:sp>
      <p:sp>
        <p:nvSpPr>
          <p:cNvPr id="17418" name="Line 22">
            <a:extLst>
              <a:ext uri="{FF2B5EF4-FFF2-40B4-BE49-F238E27FC236}">
                <a16:creationId xmlns:a16="http://schemas.microsoft.com/office/drawing/2014/main" id="{9A647CF8-94D5-2152-037D-77F60799F0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5100" y="6002338"/>
            <a:ext cx="614363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23">
            <a:extLst>
              <a:ext uri="{FF2B5EF4-FFF2-40B4-BE49-F238E27FC236}">
                <a16:creationId xmlns:a16="http://schemas.microsoft.com/office/drawing/2014/main" id="{4D8F09EF-F5B9-5ACD-60A3-51E111B298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5100" y="4570413"/>
            <a:ext cx="614363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Line 24">
            <a:extLst>
              <a:ext uri="{FF2B5EF4-FFF2-40B4-BE49-F238E27FC236}">
                <a16:creationId xmlns:a16="http://schemas.microsoft.com/office/drawing/2014/main" id="{0FC8ED6B-C341-6F81-B672-982F7DF05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5100" y="3136900"/>
            <a:ext cx="614363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Line 25">
            <a:extLst>
              <a:ext uri="{FF2B5EF4-FFF2-40B4-BE49-F238E27FC236}">
                <a16:creationId xmlns:a16="http://schemas.microsoft.com/office/drawing/2014/main" id="{835D9C13-8374-E345-4BBF-FA4025E8EA0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5100" y="1760538"/>
            <a:ext cx="2719388" cy="11112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Line 39">
            <a:extLst>
              <a:ext uri="{FF2B5EF4-FFF2-40B4-BE49-F238E27FC236}">
                <a16:creationId xmlns:a16="http://schemas.microsoft.com/office/drawing/2014/main" id="{ABC604D3-404C-5668-32C9-4D4D05EECB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6002338"/>
            <a:ext cx="614363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Line 40">
            <a:extLst>
              <a:ext uri="{FF2B5EF4-FFF2-40B4-BE49-F238E27FC236}">
                <a16:creationId xmlns:a16="http://schemas.microsoft.com/office/drawing/2014/main" id="{D32993DA-2D5C-1429-AF91-D820152F4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4570413"/>
            <a:ext cx="614363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41">
            <a:extLst>
              <a:ext uri="{FF2B5EF4-FFF2-40B4-BE49-F238E27FC236}">
                <a16:creationId xmlns:a16="http://schemas.microsoft.com/office/drawing/2014/main" id="{2BE5F9C9-644A-4A82-F239-5402AAF83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3136900"/>
            <a:ext cx="614363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Text Box 43">
            <a:extLst>
              <a:ext uri="{FF2B5EF4-FFF2-40B4-BE49-F238E27FC236}">
                <a16:creationId xmlns:a16="http://schemas.microsoft.com/office/drawing/2014/main" id="{AB8A0E0A-30B3-F791-EC8D-5F7AF0AB8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Crown Fire Activity Index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2"/>
                </a:solidFill>
                <a:latin typeface="Franklin Gothic Medium" panose="020B0603020102020204" pitchFamily="34" charset="0"/>
              </a:rPr>
              <a:t>FlamMap output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31" descr="pixels">
            <a:extLst>
              <a:ext uri="{FF2B5EF4-FFF2-40B4-BE49-F238E27FC236}">
                <a16:creationId xmlns:a16="http://schemas.microsoft.com/office/drawing/2014/main" id="{60FD0B48-448C-6BFC-1F09-3DC3CB79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736">
            <a:extLst>
              <a:ext uri="{FF2B5EF4-FFF2-40B4-BE49-F238E27FC236}">
                <a16:creationId xmlns:a16="http://schemas.microsoft.com/office/drawing/2014/main" id="{0165A6B7-745E-458B-9E8D-F1547E8469ED}"/>
              </a:ext>
            </a:extLst>
          </p:cNvPr>
          <p:cNvGrpSpPr>
            <a:grpSpLocks/>
          </p:cNvGrpSpPr>
          <p:nvPr/>
        </p:nvGrpSpPr>
        <p:grpSpPr bwMode="auto">
          <a:xfrm>
            <a:off x="1854200" y="609600"/>
            <a:ext cx="5595938" cy="5484813"/>
            <a:chOff x="1168" y="384"/>
            <a:chExt cx="3525" cy="3455"/>
          </a:xfrm>
        </p:grpSpPr>
        <p:sp>
          <p:nvSpPr>
            <p:cNvPr id="18437" name="Text Box 422">
              <a:extLst>
                <a:ext uri="{FF2B5EF4-FFF2-40B4-BE49-F238E27FC236}">
                  <a16:creationId xmlns:a16="http://schemas.microsoft.com/office/drawing/2014/main" id="{A0FF4613-6C70-3EB8-BFA0-D6AFF7C1EE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38" name="Text Box 427">
              <a:extLst>
                <a:ext uri="{FF2B5EF4-FFF2-40B4-BE49-F238E27FC236}">
                  <a16:creationId xmlns:a16="http://schemas.microsoft.com/office/drawing/2014/main" id="{58EA5739-EA2D-CC75-7BF9-867EDE7AA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7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39" name="Text Box 428">
              <a:extLst>
                <a:ext uri="{FF2B5EF4-FFF2-40B4-BE49-F238E27FC236}">
                  <a16:creationId xmlns:a16="http://schemas.microsoft.com/office/drawing/2014/main" id="{8A093DCF-CC9B-1CE2-0E50-568F696C4D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9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40" name="Text Box 429">
              <a:extLst>
                <a:ext uri="{FF2B5EF4-FFF2-40B4-BE49-F238E27FC236}">
                  <a16:creationId xmlns:a16="http://schemas.microsoft.com/office/drawing/2014/main" id="{B1F33C2B-0E53-9FD0-BD45-C0C07C10DD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41" name="Text Box 445">
              <a:extLst>
                <a:ext uri="{FF2B5EF4-FFF2-40B4-BE49-F238E27FC236}">
                  <a16:creationId xmlns:a16="http://schemas.microsoft.com/office/drawing/2014/main" id="{7F37607E-D214-1509-9DE1-DB218094F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42" name="Text Box 446">
              <a:extLst>
                <a:ext uri="{FF2B5EF4-FFF2-40B4-BE49-F238E27FC236}">
                  <a16:creationId xmlns:a16="http://schemas.microsoft.com/office/drawing/2014/main" id="{AAFEB8A5-ABD6-CCB1-6109-54C7F20CE8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43" name="Text Box 447">
              <a:extLst>
                <a:ext uri="{FF2B5EF4-FFF2-40B4-BE49-F238E27FC236}">
                  <a16:creationId xmlns:a16="http://schemas.microsoft.com/office/drawing/2014/main" id="{2193EAD6-BDA6-572B-BFC6-F50357003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44" name="Text Box 448">
              <a:extLst>
                <a:ext uri="{FF2B5EF4-FFF2-40B4-BE49-F238E27FC236}">
                  <a16:creationId xmlns:a16="http://schemas.microsoft.com/office/drawing/2014/main" id="{A2744472-8364-9A64-57B4-5FA55D622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45" name="Text Box 449">
              <a:extLst>
                <a:ext uri="{FF2B5EF4-FFF2-40B4-BE49-F238E27FC236}">
                  <a16:creationId xmlns:a16="http://schemas.microsoft.com/office/drawing/2014/main" id="{E0C754E2-89B3-C396-0894-ADDF1556A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46" name="Text Box 450">
              <a:extLst>
                <a:ext uri="{FF2B5EF4-FFF2-40B4-BE49-F238E27FC236}">
                  <a16:creationId xmlns:a16="http://schemas.microsoft.com/office/drawing/2014/main" id="{A0765EEB-B742-AE80-6482-D393EFC90F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47" name="Text Box 451">
              <a:extLst>
                <a:ext uri="{FF2B5EF4-FFF2-40B4-BE49-F238E27FC236}">
                  <a16:creationId xmlns:a16="http://schemas.microsoft.com/office/drawing/2014/main" id="{73104551-E779-4D89-FDD9-4369CCB2C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48" name="Text Box 452">
              <a:extLst>
                <a:ext uri="{FF2B5EF4-FFF2-40B4-BE49-F238E27FC236}">
                  <a16:creationId xmlns:a16="http://schemas.microsoft.com/office/drawing/2014/main" id="{0BDA0E9D-4B79-8411-1CA5-E3CB25E5C3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49" name="Text Box 453">
              <a:extLst>
                <a:ext uri="{FF2B5EF4-FFF2-40B4-BE49-F238E27FC236}">
                  <a16:creationId xmlns:a16="http://schemas.microsoft.com/office/drawing/2014/main" id="{8D3FE2E3-ACD1-CF3C-7084-82B818405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50" name="Text Box 454">
              <a:extLst>
                <a:ext uri="{FF2B5EF4-FFF2-40B4-BE49-F238E27FC236}">
                  <a16:creationId xmlns:a16="http://schemas.microsoft.com/office/drawing/2014/main" id="{EFB88865-E3BE-F3D5-3871-83A5487925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51" name="Text Box 455">
              <a:extLst>
                <a:ext uri="{FF2B5EF4-FFF2-40B4-BE49-F238E27FC236}">
                  <a16:creationId xmlns:a16="http://schemas.microsoft.com/office/drawing/2014/main" id="{F9F39B17-321D-5FE0-94A8-C239B65EB9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52" name="Text Box 456">
              <a:extLst>
                <a:ext uri="{FF2B5EF4-FFF2-40B4-BE49-F238E27FC236}">
                  <a16:creationId xmlns:a16="http://schemas.microsoft.com/office/drawing/2014/main" id="{1CC694B0-E19D-48F3-89F9-476DF5766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0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53" name="Text Box 460">
              <a:extLst>
                <a:ext uri="{FF2B5EF4-FFF2-40B4-BE49-F238E27FC236}">
                  <a16:creationId xmlns:a16="http://schemas.microsoft.com/office/drawing/2014/main" id="{2B49D308-28CD-9DFC-AD93-084676D7E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54" name="Text Box 461">
              <a:extLst>
                <a:ext uri="{FF2B5EF4-FFF2-40B4-BE49-F238E27FC236}">
                  <a16:creationId xmlns:a16="http://schemas.microsoft.com/office/drawing/2014/main" id="{340926A8-FB52-8194-222B-A69D0C2BB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7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55" name="Text Box 462">
              <a:extLst>
                <a:ext uri="{FF2B5EF4-FFF2-40B4-BE49-F238E27FC236}">
                  <a16:creationId xmlns:a16="http://schemas.microsoft.com/office/drawing/2014/main" id="{9FFE6AAB-9416-E3A6-147E-BFC5B25A9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9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56" name="Text Box 463">
              <a:extLst>
                <a:ext uri="{FF2B5EF4-FFF2-40B4-BE49-F238E27FC236}">
                  <a16:creationId xmlns:a16="http://schemas.microsoft.com/office/drawing/2014/main" id="{C7978AD3-7218-D428-E20E-50997C174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57" name="Text Box 464">
              <a:extLst>
                <a:ext uri="{FF2B5EF4-FFF2-40B4-BE49-F238E27FC236}">
                  <a16:creationId xmlns:a16="http://schemas.microsoft.com/office/drawing/2014/main" id="{9B4B00EB-08EA-A601-13BC-6DC94634D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58" name="Text Box 465">
              <a:extLst>
                <a:ext uri="{FF2B5EF4-FFF2-40B4-BE49-F238E27FC236}">
                  <a16:creationId xmlns:a16="http://schemas.microsoft.com/office/drawing/2014/main" id="{85E59EC8-FA9D-20E5-4D83-C2F62C435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59" name="Text Box 466">
              <a:extLst>
                <a:ext uri="{FF2B5EF4-FFF2-40B4-BE49-F238E27FC236}">
                  <a16:creationId xmlns:a16="http://schemas.microsoft.com/office/drawing/2014/main" id="{EA317E51-5FB4-EE77-A974-DAC17DB3E9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60" name="Text Box 467">
              <a:extLst>
                <a:ext uri="{FF2B5EF4-FFF2-40B4-BE49-F238E27FC236}">
                  <a16:creationId xmlns:a16="http://schemas.microsoft.com/office/drawing/2014/main" id="{25FCFFBF-14D7-3E7F-D0DD-D8B230AE3C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61" name="Text Box 468">
              <a:extLst>
                <a:ext uri="{FF2B5EF4-FFF2-40B4-BE49-F238E27FC236}">
                  <a16:creationId xmlns:a16="http://schemas.microsoft.com/office/drawing/2014/main" id="{1E88653C-66C6-5714-B6F3-18E49BF53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62" name="Text Box 469">
              <a:extLst>
                <a:ext uri="{FF2B5EF4-FFF2-40B4-BE49-F238E27FC236}">
                  <a16:creationId xmlns:a16="http://schemas.microsoft.com/office/drawing/2014/main" id="{BFEAC976-4D9F-BE5D-7DDA-2BEC030DF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63" name="Text Box 470">
              <a:extLst>
                <a:ext uri="{FF2B5EF4-FFF2-40B4-BE49-F238E27FC236}">
                  <a16:creationId xmlns:a16="http://schemas.microsoft.com/office/drawing/2014/main" id="{56440EB0-6D34-A753-EF4F-0A93337E3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64" name="Text Box 471">
              <a:extLst>
                <a:ext uri="{FF2B5EF4-FFF2-40B4-BE49-F238E27FC236}">
                  <a16:creationId xmlns:a16="http://schemas.microsoft.com/office/drawing/2014/main" id="{FF89C0D8-8387-0825-A487-A807A9AA67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65" name="Text Box 472">
              <a:extLst>
                <a:ext uri="{FF2B5EF4-FFF2-40B4-BE49-F238E27FC236}">
                  <a16:creationId xmlns:a16="http://schemas.microsoft.com/office/drawing/2014/main" id="{3FA4E3C4-8D9B-FFA6-31CB-0B2AF55A7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66" name="Text Box 473">
              <a:extLst>
                <a:ext uri="{FF2B5EF4-FFF2-40B4-BE49-F238E27FC236}">
                  <a16:creationId xmlns:a16="http://schemas.microsoft.com/office/drawing/2014/main" id="{938D3BD4-4AC9-E577-72C6-79C2DEA34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0</a:t>
              </a:r>
            </a:p>
          </p:txBody>
        </p:sp>
        <p:sp>
          <p:nvSpPr>
            <p:cNvPr id="18467" name="Text Box 474">
              <a:extLst>
                <a:ext uri="{FF2B5EF4-FFF2-40B4-BE49-F238E27FC236}">
                  <a16:creationId xmlns:a16="http://schemas.microsoft.com/office/drawing/2014/main" id="{6CFDF4A4-0F2A-1BFA-9F64-A551CEB5F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68" name="Text Box 475">
              <a:extLst>
                <a:ext uri="{FF2B5EF4-FFF2-40B4-BE49-F238E27FC236}">
                  <a16:creationId xmlns:a16="http://schemas.microsoft.com/office/drawing/2014/main" id="{A3C46F5E-C24A-61CD-AC34-83E67B7DF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17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69" name="Text Box 481">
              <a:extLst>
                <a:ext uri="{FF2B5EF4-FFF2-40B4-BE49-F238E27FC236}">
                  <a16:creationId xmlns:a16="http://schemas.microsoft.com/office/drawing/2014/main" id="{60553877-613B-B4B7-5747-E4B585721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70" name="Text Box 482">
              <a:extLst>
                <a:ext uri="{FF2B5EF4-FFF2-40B4-BE49-F238E27FC236}">
                  <a16:creationId xmlns:a16="http://schemas.microsoft.com/office/drawing/2014/main" id="{0361FDF3-BC7E-07FD-8A1F-0CBFB191C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7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71" name="Text Box 483">
              <a:extLst>
                <a:ext uri="{FF2B5EF4-FFF2-40B4-BE49-F238E27FC236}">
                  <a16:creationId xmlns:a16="http://schemas.microsoft.com/office/drawing/2014/main" id="{4998D631-BE4D-62BD-3D50-E9923A35B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9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72" name="Text Box 484">
              <a:extLst>
                <a:ext uri="{FF2B5EF4-FFF2-40B4-BE49-F238E27FC236}">
                  <a16:creationId xmlns:a16="http://schemas.microsoft.com/office/drawing/2014/main" id="{F3529801-7F13-6D7F-28AB-045E5C754A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73" name="Text Box 485">
              <a:extLst>
                <a:ext uri="{FF2B5EF4-FFF2-40B4-BE49-F238E27FC236}">
                  <a16:creationId xmlns:a16="http://schemas.microsoft.com/office/drawing/2014/main" id="{11612893-6723-C81D-37C0-3FBD379738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74" name="Text Box 486">
              <a:extLst>
                <a:ext uri="{FF2B5EF4-FFF2-40B4-BE49-F238E27FC236}">
                  <a16:creationId xmlns:a16="http://schemas.microsoft.com/office/drawing/2014/main" id="{11E5E469-7741-0A1C-EDC8-DC21F4911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75" name="Text Box 487">
              <a:extLst>
                <a:ext uri="{FF2B5EF4-FFF2-40B4-BE49-F238E27FC236}">
                  <a16:creationId xmlns:a16="http://schemas.microsoft.com/office/drawing/2014/main" id="{732BA6CA-9799-92BB-1E47-861B0FD92F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76" name="Text Box 488">
              <a:extLst>
                <a:ext uri="{FF2B5EF4-FFF2-40B4-BE49-F238E27FC236}">
                  <a16:creationId xmlns:a16="http://schemas.microsoft.com/office/drawing/2014/main" id="{D5F258D8-3292-CBCC-E3B3-6BE7393851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77" name="Text Box 489">
              <a:extLst>
                <a:ext uri="{FF2B5EF4-FFF2-40B4-BE49-F238E27FC236}">
                  <a16:creationId xmlns:a16="http://schemas.microsoft.com/office/drawing/2014/main" id="{99C69D7E-FF92-9867-3EFE-8950016D2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78" name="Text Box 490">
              <a:extLst>
                <a:ext uri="{FF2B5EF4-FFF2-40B4-BE49-F238E27FC236}">
                  <a16:creationId xmlns:a16="http://schemas.microsoft.com/office/drawing/2014/main" id="{450EE3D0-003A-7357-E570-2FA474FF28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79" name="Text Box 491">
              <a:extLst>
                <a:ext uri="{FF2B5EF4-FFF2-40B4-BE49-F238E27FC236}">
                  <a16:creationId xmlns:a16="http://schemas.microsoft.com/office/drawing/2014/main" id="{AFEC997E-38CA-82F1-0087-1B78D4074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80" name="Text Box 492">
              <a:extLst>
                <a:ext uri="{FF2B5EF4-FFF2-40B4-BE49-F238E27FC236}">
                  <a16:creationId xmlns:a16="http://schemas.microsoft.com/office/drawing/2014/main" id="{14FDB0B3-63E8-0726-2E51-835B923373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81" name="Text Box 493">
              <a:extLst>
                <a:ext uri="{FF2B5EF4-FFF2-40B4-BE49-F238E27FC236}">
                  <a16:creationId xmlns:a16="http://schemas.microsoft.com/office/drawing/2014/main" id="{4445CF8E-639E-32CA-3082-8F07F9331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82" name="Text Box 494">
              <a:extLst>
                <a:ext uri="{FF2B5EF4-FFF2-40B4-BE49-F238E27FC236}">
                  <a16:creationId xmlns:a16="http://schemas.microsoft.com/office/drawing/2014/main" id="{1EE0DE0E-A57E-9939-36DC-7B6FFB8C0E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83" name="Text Box 495">
              <a:extLst>
                <a:ext uri="{FF2B5EF4-FFF2-40B4-BE49-F238E27FC236}">
                  <a16:creationId xmlns:a16="http://schemas.microsoft.com/office/drawing/2014/main" id="{82590A9B-254C-9FF8-16FF-6D013015D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84" name="Text Box 496">
              <a:extLst>
                <a:ext uri="{FF2B5EF4-FFF2-40B4-BE49-F238E27FC236}">
                  <a16:creationId xmlns:a16="http://schemas.microsoft.com/office/drawing/2014/main" id="{FFDB0264-1F27-809C-E6DD-3A3C06DCF0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153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85" name="Text Box 498">
              <a:extLst>
                <a:ext uri="{FF2B5EF4-FFF2-40B4-BE49-F238E27FC236}">
                  <a16:creationId xmlns:a16="http://schemas.microsoft.com/office/drawing/2014/main" id="{47DE748D-C6C0-32BC-74F9-5146C2831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86" name="Text Box 500">
              <a:extLst>
                <a:ext uri="{FF2B5EF4-FFF2-40B4-BE49-F238E27FC236}">
                  <a16:creationId xmlns:a16="http://schemas.microsoft.com/office/drawing/2014/main" id="{BF28CB94-2167-3FFD-E024-3A37D1B1C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9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87" name="Text Box 502">
              <a:extLst>
                <a:ext uri="{FF2B5EF4-FFF2-40B4-BE49-F238E27FC236}">
                  <a16:creationId xmlns:a16="http://schemas.microsoft.com/office/drawing/2014/main" id="{209794A3-E640-908C-61A5-A76E35285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88" name="Text Box 503">
              <a:extLst>
                <a:ext uri="{FF2B5EF4-FFF2-40B4-BE49-F238E27FC236}">
                  <a16:creationId xmlns:a16="http://schemas.microsoft.com/office/drawing/2014/main" id="{8C102EC3-DB66-64FF-B900-975CF04B49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89" name="Text Box 504">
              <a:extLst>
                <a:ext uri="{FF2B5EF4-FFF2-40B4-BE49-F238E27FC236}">
                  <a16:creationId xmlns:a16="http://schemas.microsoft.com/office/drawing/2014/main" id="{F9FBC3D2-A400-6659-C4D9-3F03433DCE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90" name="Text Box 505">
              <a:extLst>
                <a:ext uri="{FF2B5EF4-FFF2-40B4-BE49-F238E27FC236}">
                  <a16:creationId xmlns:a16="http://schemas.microsoft.com/office/drawing/2014/main" id="{B30104C6-CD1E-3C37-5C23-D598DA246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91" name="Text Box 506">
              <a:extLst>
                <a:ext uri="{FF2B5EF4-FFF2-40B4-BE49-F238E27FC236}">
                  <a16:creationId xmlns:a16="http://schemas.microsoft.com/office/drawing/2014/main" id="{5788117C-E0D5-CC33-3F47-62667C9F94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92" name="Text Box 507">
              <a:extLst>
                <a:ext uri="{FF2B5EF4-FFF2-40B4-BE49-F238E27FC236}">
                  <a16:creationId xmlns:a16="http://schemas.microsoft.com/office/drawing/2014/main" id="{AF3E0130-C79B-F3B3-98EA-7BFD1897E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93" name="Text Box 508">
              <a:extLst>
                <a:ext uri="{FF2B5EF4-FFF2-40B4-BE49-F238E27FC236}">
                  <a16:creationId xmlns:a16="http://schemas.microsoft.com/office/drawing/2014/main" id="{C8494898-357C-B949-B17E-B3671BAF1E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94" name="Text Box 509">
              <a:extLst>
                <a:ext uri="{FF2B5EF4-FFF2-40B4-BE49-F238E27FC236}">
                  <a16:creationId xmlns:a16="http://schemas.microsoft.com/office/drawing/2014/main" id="{A2C255FF-DBCE-CC6B-56AF-573702C0A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95" name="Text Box 510">
              <a:extLst>
                <a:ext uri="{FF2B5EF4-FFF2-40B4-BE49-F238E27FC236}">
                  <a16:creationId xmlns:a16="http://schemas.microsoft.com/office/drawing/2014/main" id="{20CB9011-846E-9BE1-8FD7-E9A4926EE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496" name="Text Box 511">
              <a:extLst>
                <a:ext uri="{FF2B5EF4-FFF2-40B4-BE49-F238E27FC236}">
                  <a16:creationId xmlns:a16="http://schemas.microsoft.com/office/drawing/2014/main" id="{89E720CB-43FA-44B7-8C4B-0E27C0AC77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97" name="Text Box 512">
              <a:extLst>
                <a:ext uri="{FF2B5EF4-FFF2-40B4-BE49-F238E27FC236}">
                  <a16:creationId xmlns:a16="http://schemas.microsoft.com/office/drawing/2014/main" id="{21F70A76-0BF0-F423-3836-B28147610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498" name="Text Box 513">
              <a:extLst>
                <a:ext uri="{FF2B5EF4-FFF2-40B4-BE49-F238E27FC236}">
                  <a16:creationId xmlns:a16="http://schemas.microsoft.com/office/drawing/2014/main" id="{C319E2B2-9B9C-4D75-E19D-E24A1DA9C7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131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499" name="Text Box 518">
              <a:extLst>
                <a:ext uri="{FF2B5EF4-FFF2-40B4-BE49-F238E27FC236}">
                  <a16:creationId xmlns:a16="http://schemas.microsoft.com/office/drawing/2014/main" id="{3F2EE91F-EED8-B0F3-9347-F3850186F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00" name="Text Box 520">
              <a:extLst>
                <a:ext uri="{FF2B5EF4-FFF2-40B4-BE49-F238E27FC236}">
                  <a16:creationId xmlns:a16="http://schemas.microsoft.com/office/drawing/2014/main" id="{4167429B-14DA-9D04-0CDF-96B905A56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9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01" name="Text Box 522">
              <a:extLst>
                <a:ext uri="{FF2B5EF4-FFF2-40B4-BE49-F238E27FC236}">
                  <a16:creationId xmlns:a16="http://schemas.microsoft.com/office/drawing/2014/main" id="{CFEED932-ECF6-DBFD-095C-99F753AA9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02" name="Text Box 523">
              <a:extLst>
                <a:ext uri="{FF2B5EF4-FFF2-40B4-BE49-F238E27FC236}">
                  <a16:creationId xmlns:a16="http://schemas.microsoft.com/office/drawing/2014/main" id="{5C373D4C-C46C-B9F4-464E-9452AE648A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03" name="Text Box 524">
              <a:extLst>
                <a:ext uri="{FF2B5EF4-FFF2-40B4-BE49-F238E27FC236}">
                  <a16:creationId xmlns:a16="http://schemas.microsoft.com/office/drawing/2014/main" id="{532E84F1-489C-B2B5-72D6-F9E49814B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04" name="Text Box 525">
              <a:extLst>
                <a:ext uri="{FF2B5EF4-FFF2-40B4-BE49-F238E27FC236}">
                  <a16:creationId xmlns:a16="http://schemas.microsoft.com/office/drawing/2014/main" id="{E1338BE1-569E-5136-19A4-D2CA85D88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05" name="Text Box 526">
              <a:extLst>
                <a:ext uri="{FF2B5EF4-FFF2-40B4-BE49-F238E27FC236}">
                  <a16:creationId xmlns:a16="http://schemas.microsoft.com/office/drawing/2014/main" id="{8DAFC49F-342B-1397-A312-579DE7DD4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06" name="Text Box 527">
              <a:extLst>
                <a:ext uri="{FF2B5EF4-FFF2-40B4-BE49-F238E27FC236}">
                  <a16:creationId xmlns:a16="http://schemas.microsoft.com/office/drawing/2014/main" id="{55A66DF9-15FE-BABE-AE5D-FCA07ED66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07" name="Text Box 528">
              <a:extLst>
                <a:ext uri="{FF2B5EF4-FFF2-40B4-BE49-F238E27FC236}">
                  <a16:creationId xmlns:a16="http://schemas.microsoft.com/office/drawing/2014/main" id="{A8F2A2F1-F629-EAF7-4831-7E97EE885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08" name="Text Box 529">
              <a:extLst>
                <a:ext uri="{FF2B5EF4-FFF2-40B4-BE49-F238E27FC236}">
                  <a16:creationId xmlns:a16="http://schemas.microsoft.com/office/drawing/2014/main" id="{F4A443DA-A9D4-5958-6932-2AD749CAE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09" name="Text Box 530">
              <a:extLst>
                <a:ext uri="{FF2B5EF4-FFF2-40B4-BE49-F238E27FC236}">
                  <a16:creationId xmlns:a16="http://schemas.microsoft.com/office/drawing/2014/main" id="{2F558176-7938-745A-9E0C-24913E4DD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10" name="Text Box 531">
              <a:extLst>
                <a:ext uri="{FF2B5EF4-FFF2-40B4-BE49-F238E27FC236}">
                  <a16:creationId xmlns:a16="http://schemas.microsoft.com/office/drawing/2014/main" id="{8AA47BE3-63DF-9E98-BA33-2B8DFE7679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11" name="Text Box 532">
              <a:extLst>
                <a:ext uri="{FF2B5EF4-FFF2-40B4-BE49-F238E27FC236}">
                  <a16:creationId xmlns:a16="http://schemas.microsoft.com/office/drawing/2014/main" id="{EBF2D6C9-F479-B2E0-0800-FBE84AEA67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12" name="Text Box 533">
              <a:extLst>
                <a:ext uri="{FF2B5EF4-FFF2-40B4-BE49-F238E27FC236}">
                  <a16:creationId xmlns:a16="http://schemas.microsoft.com/office/drawing/2014/main" id="{6C0B2F58-07CC-BC1F-9E7D-972F8C762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112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13" name="Text Box 535">
              <a:extLst>
                <a:ext uri="{FF2B5EF4-FFF2-40B4-BE49-F238E27FC236}">
                  <a16:creationId xmlns:a16="http://schemas.microsoft.com/office/drawing/2014/main" id="{ACBC22ED-2571-EE35-B9A8-3623F4C1C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14" name="Text Box 539">
              <a:extLst>
                <a:ext uri="{FF2B5EF4-FFF2-40B4-BE49-F238E27FC236}">
                  <a16:creationId xmlns:a16="http://schemas.microsoft.com/office/drawing/2014/main" id="{5CC411FF-6685-0794-4761-AE0CA2D7DD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15" name="Text Box 540">
              <a:extLst>
                <a:ext uri="{FF2B5EF4-FFF2-40B4-BE49-F238E27FC236}">
                  <a16:creationId xmlns:a16="http://schemas.microsoft.com/office/drawing/2014/main" id="{08635E27-ECAF-806A-36BF-FAB2A03664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16" name="Text Box 541">
              <a:extLst>
                <a:ext uri="{FF2B5EF4-FFF2-40B4-BE49-F238E27FC236}">
                  <a16:creationId xmlns:a16="http://schemas.microsoft.com/office/drawing/2014/main" id="{8E8CB849-EF86-259D-1C23-5A3056D4D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17" name="Text Box 542">
              <a:extLst>
                <a:ext uri="{FF2B5EF4-FFF2-40B4-BE49-F238E27FC236}">
                  <a16:creationId xmlns:a16="http://schemas.microsoft.com/office/drawing/2014/main" id="{0F91BA6C-2590-3BAD-207D-5C8A22091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18" name="Text Box 543">
              <a:extLst>
                <a:ext uri="{FF2B5EF4-FFF2-40B4-BE49-F238E27FC236}">
                  <a16:creationId xmlns:a16="http://schemas.microsoft.com/office/drawing/2014/main" id="{7FEA69A1-BD75-61FF-3928-145289DB47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19" name="Text Box 544">
              <a:extLst>
                <a:ext uri="{FF2B5EF4-FFF2-40B4-BE49-F238E27FC236}">
                  <a16:creationId xmlns:a16="http://schemas.microsoft.com/office/drawing/2014/main" id="{7380C3BC-767E-1D97-742D-61A43DA68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20" name="Text Box 545">
              <a:extLst>
                <a:ext uri="{FF2B5EF4-FFF2-40B4-BE49-F238E27FC236}">
                  <a16:creationId xmlns:a16="http://schemas.microsoft.com/office/drawing/2014/main" id="{0D096444-2519-DC19-F303-F0277AAD8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21" name="Text Box 546">
              <a:extLst>
                <a:ext uri="{FF2B5EF4-FFF2-40B4-BE49-F238E27FC236}">
                  <a16:creationId xmlns:a16="http://schemas.microsoft.com/office/drawing/2014/main" id="{19C1D4F5-C57C-3ECF-6656-3AF68B90A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22" name="Text Box 547">
              <a:extLst>
                <a:ext uri="{FF2B5EF4-FFF2-40B4-BE49-F238E27FC236}">
                  <a16:creationId xmlns:a16="http://schemas.microsoft.com/office/drawing/2014/main" id="{E2C79687-2678-983B-D0C1-DFC342921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23" name="Text Box 548">
              <a:extLst>
                <a:ext uri="{FF2B5EF4-FFF2-40B4-BE49-F238E27FC236}">
                  <a16:creationId xmlns:a16="http://schemas.microsoft.com/office/drawing/2014/main" id="{A8967BAB-827B-129E-0FA8-911E11BC1C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24" name="Text Box 549">
              <a:extLst>
                <a:ext uri="{FF2B5EF4-FFF2-40B4-BE49-F238E27FC236}">
                  <a16:creationId xmlns:a16="http://schemas.microsoft.com/office/drawing/2014/main" id="{3F84A6AB-7ACC-9A0F-B106-2B1BB8D76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" y="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25" name="Text Box 553">
              <a:extLst>
                <a:ext uri="{FF2B5EF4-FFF2-40B4-BE49-F238E27FC236}">
                  <a16:creationId xmlns:a16="http://schemas.microsoft.com/office/drawing/2014/main" id="{2A513451-2FCE-F0CC-4121-AF36D879E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65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26" name="Text Box 557">
              <a:extLst>
                <a:ext uri="{FF2B5EF4-FFF2-40B4-BE49-F238E27FC236}">
                  <a16:creationId xmlns:a16="http://schemas.microsoft.com/office/drawing/2014/main" id="{24E9A1DB-B9AA-C04C-0C65-DEBFAF5E6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65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27" name="Text Box 558">
              <a:extLst>
                <a:ext uri="{FF2B5EF4-FFF2-40B4-BE49-F238E27FC236}">
                  <a16:creationId xmlns:a16="http://schemas.microsoft.com/office/drawing/2014/main" id="{45C95A49-4A8F-78BD-433D-A5C1FE91E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65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28" name="Text Box 559">
              <a:extLst>
                <a:ext uri="{FF2B5EF4-FFF2-40B4-BE49-F238E27FC236}">
                  <a16:creationId xmlns:a16="http://schemas.microsoft.com/office/drawing/2014/main" id="{1992975E-5AF3-7C69-C93B-87A94D487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65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29" name="Text Box 561">
              <a:extLst>
                <a:ext uri="{FF2B5EF4-FFF2-40B4-BE49-F238E27FC236}">
                  <a16:creationId xmlns:a16="http://schemas.microsoft.com/office/drawing/2014/main" id="{B1FA863F-026B-06D9-2472-E0B1109E0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65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30" name="Text Box 562">
              <a:extLst>
                <a:ext uri="{FF2B5EF4-FFF2-40B4-BE49-F238E27FC236}">
                  <a16:creationId xmlns:a16="http://schemas.microsoft.com/office/drawing/2014/main" id="{31E8C2DA-E40F-B6F7-1EDD-589CCDFCF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65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31" name="Text Box 563">
              <a:extLst>
                <a:ext uri="{FF2B5EF4-FFF2-40B4-BE49-F238E27FC236}">
                  <a16:creationId xmlns:a16="http://schemas.microsoft.com/office/drawing/2014/main" id="{72E08649-86B7-54B4-4AAB-782200E791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65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32" name="Text Box 564">
              <a:extLst>
                <a:ext uri="{FF2B5EF4-FFF2-40B4-BE49-F238E27FC236}">
                  <a16:creationId xmlns:a16="http://schemas.microsoft.com/office/drawing/2014/main" id="{D67DCCFD-5B9E-78E2-D05E-399311F1C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65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33" name="Text Box 565">
              <a:extLst>
                <a:ext uri="{FF2B5EF4-FFF2-40B4-BE49-F238E27FC236}">
                  <a16:creationId xmlns:a16="http://schemas.microsoft.com/office/drawing/2014/main" id="{42DAAF0C-A438-D1CA-9C87-F9EAD7A8D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65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34" name="Text Box 566">
              <a:extLst>
                <a:ext uri="{FF2B5EF4-FFF2-40B4-BE49-F238E27FC236}">
                  <a16:creationId xmlns:a16="http://schemas.microsoft.com/office/drawing/2014/main" id="{406256D6-59E4-8A64-B2CF-BE73030788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65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35" name="Text Box 570">
              <a:extLst>
                <a:ext uri="{FF2B5EF4-FFF2-40B4-BE49-F238E27FC236}">
                  <a16:creationId xmlns:a16="http://schemas.microsoft.com/office/drawing/2014/main" id="{D2C41E76-D97C-87A2-9AB1-FE11E9ABD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43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36" name="Text Box 574">
              <a:extLst>
                <a:ext uri="{FF2B5EF4-FFF2-40B4-BE49-F238E27FC236}">
                  <a16:creationId xmlns:a16="http://schemas.microsoft.com/office/drawing/2014/main" id="{1256ABC5-4E23-E67E-42C1-9246C059A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43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37" name="Text Box 575">
              <a:extLst>
                <a:ext uri="{FF2B5EF4-FFF2-40B4-BE49-F238E27FC236}">
                  <a16:creationId xmlns:a16="http://schemas.microsoft.com/office/drawing/2014/main" id="{2F10720D-BF0B-CB3A-FE5E-16433B42FF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43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38" name="Text Box 576">
              <a:extLst>
                <a:ext uri="{FF2B5EF4-FFF2-40B4-BE49-F238E27FC236}">
                  <a16:creationId xmlns:a16="http://schemas.microsoft.com/office/drawing/2014/main" id="{9A259FF3-BA60-58D0-4A17-71DB8CCAA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43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39" name="Text Box 580">
              <a:extLst>
                <a:ext uri="{FF2B5EF4-FFF2-40B4-BE49-F238E27FC236}">
                  <a16:creationId xmlns:a16="http://schemas.microsoft.com/office/drawing/2014/main" id="{F3BFDD1F-2DCC-9033-B418-AFE6AB696B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43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40" name="Text Box 581">
              <a:extLst>
                <a:ext uri="{FF2B5EF4-FFF2-40B4-BE49-F238E27FC236}">
                  <a16:creationId xmlns:a16="http://schemas.microsoft.com/office/drawing/2014/main" id="{DE00C8BA-869E-354C-855C-DABC92B28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43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41" name="Text Box 608">
              <a:extLst>
                <a:ext uri="{FF2B5EF4-FFF2-40B4-BE49-F238E27FC236}">
                  <a16:creationId xmlns:a16="http://schemas.microsoft.com/office/drawing/2014/main" id="{2FDF9A30-1898-0832-3763-FB6067BBE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356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42" name="Text Box 612">
              <a:extLst>
                <a:ext uri="{FF2B5EF4-FFF2-40B4-BE49-F238E27FC236}">
                  <a16:creationId xmlns:a16="http://schemas.microsoft.com/office/drawing/2014/main" id="{CDB1BF81-AF83-5283-8393-0A91F0DA9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356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43" name="Text Box 613">
              <a:extLst>
                <a:ext uri="{FF2B5EF4-FFF2-40B4-BE49-F238E27FC236}">
                  <a16:creationId xmlns:a16="http://schemas.microsoft.com/office/drawing/2014/main" id="{193B9A4A-0D99-741B-57E1-918030D3B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356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44" name="Text Box 614">
              <a:extLst>
                <a:ext uri="{FF2B5EF4-FFF2-40B4-BE49-F238E27FC236}">
                  <a16:creationId xmlns:a16="http://schemas.microsoft.com/office/drawing/2014/main" id="{45403BBF-90E2-A78C-F137-5B8C7D17A9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356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45" name="Text Box 618">
              <a:extLst>
                <a:ext uri="{FF2B5EF4-FFF2-40B4-BE49-F238E27FC236}">
                  <a16:creationId xmlns:a16="http://schemas.microsoft.com/office/drawing/2014/main" id="{7F58E1E4-105D-3D83-9716-A034C53218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356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46" name="Text Box 619">
              <a:extLst>
                <a:ext uri="{FF2B5EF4-FFF2-40B4-BE49-F238E27FC236}">
                  <a16:creationId xmlns:a16="http://schemas.microsoft.com/office/drawing/2014/main" id="{D61547DB-AA6B-36F9-3421-8D79876AF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356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47" name="Text Box 626">
              <a:extLst>
                <a:ext uri="{FF2B5EF4-FFF2-40B4-BE49-F238E27FC236}">
                  <a16:creationId xmlns:a16="http://schemas.microsoft.com/office/drawing/2014/main" id="{B33E13CF-9D44-91E0-6EDC-44A66ADAB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332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48" name="Text Box 630">
              <a:extLst>
                <a:ext uri="{FF2B5EF4-FFF2-40B4-BE49-F238E27FC236}">
                  <a16:creationId xmlns:a16="http://schemas.microsoft.com/office/drawing/2014/main" id="{EB6C8727-D5D1-6E4E-BC29-B27B653B1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332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49" name="Text Box 631">
              <a:extLst>
                <a:ext uri="{FF2B5EF4-FFF2-40B4-BE49-F238E27FC236}">
                  <a16:creationId xmlns:a16="http://schemas.microsoft.com/office/drawing/2014/main" id="{8128D564-9014-E15E-BDB0-BCE551F2C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332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50" name="Text Box 632">
              <a:extLst>
                <a:ext uri="{FF2B5EF4-FFF2-40B4-BE49-F238E27FC236}">
                  <a16:creationId xmlns:a16="http://schemas.microsoft.com/office/drawing/2014/main" id="{420589D4-BAF6-A0D1-8435-232EC38BD3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332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51" name="Text Box 634">
              <a:extLst>
                <a:ext uri="{FF2B5EF4-FFF2-40B4-BE49-F238E27FC236}">
                  <a16:creationId xmlns:a16="http://schemas.microsoft.com/office/drawing/2014/main" id="{6027BD3E-A584-1A32-65A1-0D44A76A5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332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52" name="Text Box 635">
              <a:extLst>
                <a:ext uri="{FF2B5EF4-FFF2-40B4-BE49-F238E27FC236}">
                  <a16:creationId xmlns:a16="http://schemas.microsoft.com/office/drawing/2014/main" id="{33BACEB6-33DF-1C25-3E68-2FBF9F2097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332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53" name="Text Box 636">
              <a:extLst>
                <a:ext uri="{FF2B5EF4-FFF2-40B4-BE49-F238E27FC236}">
                  <a16:creationId xmlns:a16="http://schemas.microsoft.com/office/drawing/2014/main" id="{107C98E0-DA90-A586-3688-85A7F266E1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332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54" name="Text Box 637">
              <a:extLst>
                <a:ext uri="{FF2B5EF4-FFF2-40B4-BE49-F238E27FC236}">
                  <a16:creationId xmlns:a16="http://schemas.microsoft.com/office/drawing/2014/main" id="{9A75FC76-B841-BBD3-23C2-73B29ED08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332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55" name="Text Box 638">
              <a:extLst>
                <a:ext uri="{FF2B5EF4-FFF2-40B4-BE49-F238E27FC236}">
                  <a16:creationId xmlns:a16="http://schemas.microsoft.com/office/drawing/2014/main" id="{4BCDD0A4-33AA-A108-EAB3-39DA796AF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332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56" name="Text Box 639">
              <a:extLst>
                <a:ext uri="{FF2B5EF4-FFF2-40B4-BE49-F238E27FC236}">
                  <a16:creationId xmlns:a16="http://schemas.microsoft.com/office/drawing/2014/main" id="{0452B8C0-D0D0-4B37-ED08-5D8ED322D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332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57" name="Text Box 643">
              <a:extLst>
                <a:ext uri="{FF2B5EF4-FFF2-40B4-BE49-F238E27FC236}">
                  <a16:creationId xmlns:a16="http://schemas.microsoft.com/office/drawing/2014/main" id="{7D9EE9A7-BD7B-5822-0030-4B72430245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58" name="Text Box 647">
              <a:extLst>
                <a:ext uri="{FF2B5EF4-FFF2-40B4-BE49-F238E27FC236}">
                  <a16:creationId xmlns:a16="http://schemas.microsoft.com/office/drawing/2014/main" id="{0F489F85-2B67-3B5D-B7D1-28BE6C5F4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59" name="Text Box 648">
              <a:extLst>
                <a:ext uri="{FF2B5EF4-FFF2-40B4-BE49-F238E27FC236}">
                  <a16:creationId xmlns:a16="http://schemas.microsoft.com/office/drawing/2014/main" id="{E8B4505C-75C3-6FD3-A64B-5D50306D3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60" name="Text Box 649">
              <a:extLst>
                <a:ext uri="{FF2B5EF4-FFF2-40B4-BE49-F238E27FC236}">
                  <a16:creationId xmlns:a16="http://schemas.microsoft.com/office/drawing/2014/main" id="{CC57F561-A8E6-B148-3318-539EF95DF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61" name="Text Box 650">
              <a:extLst>
                <a:ext uri="{FF2B5EF4-FFF2-40B4-BE49-F238E27FC236}">
                  <a16:creationId xmlns:a16="http://schemas.microsoft.com/office/drawing/2014/main" id="{C4882A3E-458A-E855-06B6-C70854CF85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62" name="Text Box 651">
              <a:extLst>
                <a:ext uri="{FF2B5EF4-FFF2-40B4-BE49-F238E27FC236}">
                  <a16:creationId xmlns:a16="http://schemas.microsoft.com/office/drawing/2014/main" id="{A2331732-BD1D-8CAC-F40A-2ED99D634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63" name="Text Box 652">
              <a:extLst>
                <a:ext uri="{FF2B5EF4-FFF2-40B4-BE49-F238E27FC236}">
                  <a16:creationId xmlns:a16="http://schemas.microsoft.com/office/drawing/2014/main" id="{BB03DB91-886F-FDCC-1337-8CC9CA68F8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64" name="Text Box 653">
              <a:extLst>
                <a:ext uri="{FF2B5EF4-FFF2-40B4-BE49-F238E27FC236}">
                  <a16:creationId xmlns:a16="http://schemas.microsoft.com/office/drawing/2014/main" id="{33004B9D-B13D-C9E3-E1AC-E367E3056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65" name="Text Box 654">
              <a:extLst>
                <a:ext uri="{FF2B5EF4-FFF2-40B4-BE49-F238E27FC236}">
                  <a16:creationId xmlns:a16="http://schemas.microsoft.com/office/drawing/2014/main" id="{561635A9-34BB-F335-14F1-5B80B005E4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0</a:t>
              </a:r>
            </a:p>
          </p:txBody>
        </p:sp>
        <p:sp>
          <p:nvSpPr>
            <p:cNvPr id="18566" name="Text Box 655">
              <a:extLst>
                <a:ext uri="{FF2B5EF4-FFF2-40B4-BE49-F238E27FC236}">
                  <a16:creationId xmlns:a16="http://schemas.microsoft.com/office/drawing/2014/main" id="{6CD068C3-EDFD-EAE7-B6D8-5E1457FA2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67" name="Text Box 656">
              <a:extLst>
                <a:ext uri="{FF2B5EF4-FFF2-40B4-BE49-F238E27FC236}">
                  <a16:creationId xmlns:a16="http://schemas.microsoft.com/office/drawing/2014/main" id="{5AFC70EF-ABB7-7355-22BF-9D2678AFE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68" name="Text Box 657">
              <a:extLst>
                <a:ext uri="{FF2B5EF4-FFF2-40B4-BE49-F238E27FC236}">
                  <a16:creationId xmlns:a16="http://schemas.microsoft.com/office/drawing/2014/main" id="{AB0793BB-0DDA-36B3-FA56-BA6FA55E8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" y="31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69" name="Text Box 662">
              <a:extLst>
                <a:ext uri="{FF2B5EF4-FFF2-40B4-BE49-F238E27FC236}">
                  <a16:creationId xmlns:a16="http://schemas.microsoft.com/office/drawing/2014/main" id="{96387596-9BFB-196E-AE2F-5AFF83C13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70" name="Text Box 664">
              <a:extLst>
                <a:ext uri="{FF2B5EF4-FFF2-40B4-BE49-F238E27FC236}">
                  <a16:creationId xmlns:a16="http://schemas.microsoft.com/office/drawing/2014/main" id="{9895A7BE-F386-A6EB-172D-2E41F23ADC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9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71" name="Text Box 666">
              <a:extLst>
                <a:ext uri="{FF2B5EF4-FFF2-40B4-BE49-F238E27FC236}">
                  <a16:creationId xmlns:a16="http://schemas.microsoft.com/office/drawing/2014/main" id="{3ABDF5F5-5842-A057-BB3E-CF4FBEFD5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72" name="Text Box 667">
              <a:extLst>
                <a:ext uri="{FF2B5EF4-FFF2-40B4-BE49-F238E27FC236}">
                  <a16:creationId xmlns:a16="http://schemas.microsoft.com/office/drawing/2014/main" id="{191D9EBC-6C1B-7C26-2B02-1DA4DD2B2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73" name="Text Box 668">
              <a:extLst>
                <a:ext uri="{FF2B5EF4-FFF2-40B4-BE49-F238E27FC236}">
                  <a16:creationId xmlns:a16="http://schemas.microsoft.com/office/drawing/2014/main" id="{4FD3C069-DCA3-465B-E4EA-31065EAD8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74" name="Text Box 669">
              <a:extLst>
                <a:ext uri="{FF2B5EF4-FFF2-40B4-BE49-F238E27FC236}">
                  <a16:creationId xmlns:a16="http://schemas.microsoft.com/office/drawing/2014/main" id="{B00611E9-DB74-3D8E-EB15-BE1E45D76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75" name="Text Box 670">
              <a:extLst>
                <a:ext uri="{FF2B5EF4-FFF2-40B4-BE49-F238E27FC236}">
                  <a16:creationId xmlns:a16="http://schemas.microsoft.com/office/drawing/2014/main" id="{3FF4B661-C2D2-3753-6BB8-9DCD619C7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76" name="Text Box 671">
              <a:extLst>
                <a:ext uri="{FF2B5EF4-FFF2-40B4-BE49-F238E27FC236}">
                  <a16:creationId xmlns:a16="http://schemas.microsoft.com/office/drawing/2014/main" id="{590DC356-DA32-E744-9C21-71D8121BB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77" name="Text Box 672">
              <a:extLst>
                <a:ext uri="{FF2B5EF4-FFF2-40B4-BE49-F238E27FC236}">
                  <a16:creationId xmlns:a16="http://schemas.microsoft.com/office/drawing/2014/main" id="{ED7ACFB6-01FC-EA74-99CF-62FE781A87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78" name="Text Box 673">
              <a:extLst>
                <a:ext uri="{FF2B5EF4-FFF2-40B4-BE49-F238E27FC236}">
                  <a16:creationId xmlns:a16="http://schemas.microsoft.com/office/drawing/2014/main" id="{D1EA7EEF-BA98-833D-3FC6-5B14553356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79" name="Text Box 674">
              <a:extLst>
                <a:ext uri="{FF2B5EF4-FFF2-40B4-BE49-F238E27FC236}">
                  <a16:creationId xmlns:a16="http://schemas.microsoft.com/office/drawing/2014/main" id="{5B85228D-055E-832D-A128-F01B3679C0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80" name="Text Box 675">
              <a:extLst>
                <a:ext uri="{FF2B5EF4-FFF2-40B4-BE49-F238E27FC236}">
                  <a16:creationId xmlns:a16="http://schemas.microsoft.com/office/drawing/2014/main" id="{58F4FEE1-7B94-AACE-4745-8E66AFD233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81" name="Text Box 676">
              <a:extLst>
                <a:ext uri="{FF2B5EF4-FFF2-40B4-BE49-F238E27FC236}">
                  <a16:creationId xmlns:a16="http://schemas.microsoft.com/office/drawing/2014/main" id="{36C8C3B1-6EA0-BD51-BBE8-F571D2806A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82" name="Text Box 677">
              <a:extLst>
                <a:ext uri="{FF2B5EF4-FFF2-40B4-BE49-F238E27FC236}">
                  <a16:creationId xmlns:a16="http://schemas.microsoft.com/office/drawing/2014/main" id="{D7B3ABB5-BAA7-DAE0-6B40-415688BEAF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90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83" name="Text Box 679">
              <a:extLst>
                <a:ext uri="{FF2B5EF4-FFF2-40B4-BE49-F238E27FC236}">
                  <a16:creationId xmlns:a16="http://schemas.microsoft.com/office/drawing/2014/main" id="{A66CEA79-4E6E-6829-DCE3-57E0DC600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84" name="Text Box 681">
              <a:extLst>
                <a:ext uri="{FF2B5EF4-FFF2-40B4-BE49-F238E27FC236}">
                  <a16:creationId xmlns:a16="http://schemas.microsoft.com/office/drawing/2014/main" id="{A8F33C08-AAD5-9F05-EA09-B2DD9F6C8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9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85" name="Text Box 683">
              <a:extLst>
                <a:ext uri="{FF2B5EF4-FFF2-40B4-BE49-F238E27FC236}">
                  <a16:creationId xmlns:a16="http://schemas.microsoft.com/office/drawing/2014/main" id="{0D1EDCF7-381E-88BA-C5B9-57380009E1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86" name="Text Box 684">
              <a:extLst>
                <a:ext uri="{FF2B5EF4-FFF2-40B4-BE49-F238E27FC236}">
                  <a16:creationId xmlns:a16="http://schemas.microsoft.com/office/drawing/2014/main" id="{1B50246E-E120-1B27-D36C-E9C62A93E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87" name="Text Box 685">
              <a:extLst>
                <a:ext uri="{FF2B5EF4-FFF2-40B4-BE49-F238E27FC236}">
                  <a16:creationId xmlns:a16="http://schemas.microsoft.com/office/drawing/2014/main" id="{90CBBF92-6BCF-B804-E480-379654194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588" name="Text Box 686">
              <a:extLst>
                <a:ext uri="{FF2B5EF4-FFF2-40B4-BE49-F238E27FC236}">
                  <a16:creationId xmlns:a16="http://schemas.microsoft.com/office/drawing/2014/main" id="{D49FCDB9-C597-48FC-CDA3-F8685F975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89" name="Text Box 687">
              <a:extLst>
                <a:ext uri="{FF2B5EF4-FFF2-40B4-BE49-F238E27FC236}">
                  <a16:creationId xmlns:a16="http://schemas.microsoft.com/office/drawing/2014/main" id="{D4051599-E9E8-DE0B-BBC2-489129908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90" name="Text Box 688">
              <a:extLst>
                <a:ext uri="{FF2B5EF4-FFF2-40B4-BE49-F238E27FC236}">
                  <a16:creationId xmlns:a16="http://schemas.microsoft.com/office/drawing/2014/main" id="{0BD34D8A-780A-DD13-ACF8-F190BD19D3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91" name="Text Box 689">
              <a:extLst>
                <a:ext uri="{FF2B5EF4-FFF2-40B4-BE49-F238E27FC236}">
                  <a16:creationId xmlns:a16="http://schemas.microsoft.com/office/drawing/2014/main" id="{83BD5CE3-5895-0265-EB61-F1F2FC28AF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92" name="Text Box 690">
              <a:extLst>
                <a:ext uri="{FF2B5EF4-FFF2-40B4-BE49-F238E27FC236}">
                  <a16:creationId xmlns:a16="http://schemas.microsoft.com/office/drawing/2014/main" id="{D3DD90F7-83D1-7932-E899-231A8EF1C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93" name="Text Box 691">
              <a:extLst>
                <a:ext uri="{FF2B5EF4-FFF2-40B4-BE49-F238E27FC236}">
                  <a16:creationId xmlns:a16="http://schemas.microsoft.com/office/drawing/2014/main" id="{F995A05F-F1C3-E750-9B24-8900F04C5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94" name="Text Box 692">
              <a:extLst>
                <a:ext uri="{FF2B5EF4-FFF2-40B4-BE49-F238E27FC236}">
                  <a16:creationId xmlns:a16="http://schemas.microsoft.com/office/drawing/2014/main" id="{C5536277-4606-39CC-7552-83A43CCEE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95" name="Text Box 693">
              <a:extLst>
                <a:ext uri="{FF2B5EF4-FFF2-40B4-BE49-F238E27FC236}">
                  <a16:creationId xmlns:a16="http://schemas.microsoft.com/office/drawing/2014/main" id="{6B385B47-858B-B901-70BF-B5D6484BC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96" name="Text Box 694">
              <a:extLst>
                <a:ext uri="{FF2B5EF4-FFF2-40B4-BE49-F238E27FC236}">
                  <a16:creationId xmlns:a16="http://schemas.microsoft.com/office/drawing/2014/main" id="{A318ACDD-780A-B810-9E17-C5C7447AE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6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597" name="Text Box 697">
              <a:extLst>
                <a:ext uri="{FF2B5EF4-FFF2-40B4-BE49-F238E27FC236}">
                  <a16:creationId xmlns:a16="http://schemas.microsoft.com/office/drawing/2014/main" id="{87E4408B-F0C2-E09E-B303-4E4B26EF6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98" name="Text Box 698">
              <a:extLst>
                <a:ext uri="{FF2B5EF4-FFF2-40B4-BE49-F238E27FC236}">
                  <a16:creationId xmlns:a16="http://schemas.microsoft.com/office/drawing/2014/main" id="{AFDADF1C-9BE1-BC0B-BB39-F39599D33A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7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599" name="Text Box 699">
              <a:extLst>
                <a:ext uri="{FF2B5EF4-FFF2-40B4-BE49-F238E27FC236}">
                  <a16:creationId xmlns:a16="http://schemas.microsoft.com/office/drawing/2014/main" id="{6B7E16ED-3EB5-2805-5247-2433990AF8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9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600" name="Text Box 700">
              <a:extLst>
                <a:ext uri="{FF2B5EF4-FFF2-40B4-BE49-F238E27FC236}">
                  <a16:creationId xmlns:a16="http://schemas.microsoft.com/office/drawing/2014/main" id="{2B991459-7838-C5E4-BC3D-F433AFB653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601" name="Text Box 701">
              <a:extLst>
                <a:ext uri="{FF2B5EF4-FFF2-40B4-BE49-F238E27FC236}">
                  <a16:creationId xmlns:a16="http://schemas.microsoft.com/office/drawing/2014/main" id="{A47935F1-3EA0-40D9-C21B-4CF4BDE77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02" name="Text Box 702">
              <a:extLst>
                <a:ext uri="{FF2B5EF4-FFF2-40B4-BE49-F238E27FC236}">
                  <a16:creationId xmlns:a16="http://schemas.microsoft.com/office/drawing/2014/main" id="{F2C16070-211B-2E5A-B31A-6218CC10F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03" name="Text Box 703">
              <a:extLst>
                <a:ext uri="{FF2B5EF4-FFF2-40B4-BE49-F238E27FC236}">
                  <a16:creationId xmlns:a16="http://schemas.microsoft.com/office/drawing/2014/main" id="{DCC1A6B7-1FCC-619A-50A3-347125A1A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04" name="Text Box 704">
              <a:extLst>
                <a:ext uri="{FF2B5EF4-FFF2-40B4-BE49-F238E27FC236}">
                  <a16:creationId xmlns:a16="http://schemas.microsoft.com/office/drawing/2014/main" id="{0956C1C5-0360-763A-54D1-0624799DFF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05" name="Text Box 705">
              <a:extLst>
                <a:ext uri="{FF2B5EF4-FFF2-40B4-BE49-F238E27FC236}">
                  <a16:creationId xmlns:a16="http://schemas.microsoft.com/office/drawing/2014/main" id="{697E781E-D333-E4E2-09B5-5D597E8C7A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06" name="Text Box 706">
              <a:extLst>
                <a:ext uri="{FF2B5EF4-FFF2-40B4-BE49-F238E27FC236}">
                  <a16:creationId xmlns:a16="http://schemas.microsoft.com/office/drawing/2014/main" id="{7B9FD915-9A9E-23FB-9F2C-9DD8F3E17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607" name="Text Box 707">
              <a:extLst>
                <a:ext uri="{FF2B5EF4-FFF2-40B4-BE49-F238E27FC236}">
                  <a16:creationId xmlns:a16="http://schemas.microsoft.com/office/drawing/2014/main" id="{4A806B50-44F5-58AC-1F88-05FEDBA18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608" name="Text Box 708">
              <a:extLst>
                <a:ext uri="{FF2B5EF4-FFF2-40B4-BE49-F238E27FC236}">
                  <a16:creationId xmlns:a16="http://schemas.microsoft.com/office/drawing/2014/main" id="{65BE8BC3-D7D5-2D9D-4279-D18D1D056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609" name="Text Box 709">
              <a:extLst>
                <a:ext uri="{FF2B5EF4-FFF2-40B4-BE49-F238E27FC236}">
                  <a16:creationId xmlns:a16="http://schemas.microsoft.com/office/drawing/2014/main" id="{5097A7AF-F3A4-61B8-326A-0BADBD88FD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610" name="Text Box 710">
              <a:extLst>
                <a:ext uri="{FF2B5EF4-FFF2-40B4-BE49-F238E27FC236}">
                  <a16:creationId xmlns:a16="http://schemas.microsoft.com/office/drawing/2014/main" id="{94A5FA09-1010-B7D2-7EC2-A128855AC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611" name="Text Box 711">
              <a:extLst>
                <a:ext uri="{FF2B5EF4-FFF2-40B4-BE49-F238E27FC236}">
                  <a16:creationId xmlns:a16="http://schemas.microsoft.com/office/drawing/2014/main" id="{EE7E4996-B981-286C-AFD0-FAC3C260D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612" name="Text Box 712">
              <a:extLst>
                <a:ext uri="{FF2B5EF4-FFF2-40B4-BE49-F238E27FC236}">
                  <a16:creationId xmlns:a16="http://schemas.microsoft.com/office/drawing/2014/main" id="{949745C0-1763-F747-C906-A4E97EF19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13" name="Text Box 714">
              <a:extLst>
                <a:ext uri="{FF2B5EF4-FFF2-40B4-BE49-F238E27FC236}">
                  <a16:creationId xmlns:a16="http://schemas.microsoft.com/office/drawing/2014/main" id="{F9CF92DA-F46E-D8FB-094B-B757B3DDA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14" name="Text Box 715">
              <a:extLst>
                <a:ext uri="{FF2B5EF4-FFF2-40B4-BE49-F238E27FC236}">
                  <a16:creationId xmlns:a16="http://schemas.microsoft.com/office/drawing/2014/main" id="{7AFC15E1-037C-1EA1-98C7-C1A9C1F1B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7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615" name="Text Box 716">
              <a:extLst>
                <a:ext uri="{FF2B5EF4-FFF2-40B4-BE49-F238E27FC236}">
                  <a16:creationId xmlns:a16="http://schemas.microsoft.com/office/drawing/2014/main" id="{0CF9670B-A258-2D1C-DC5C-77AB4D8B8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9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16" name="Text Box 717">
              <a:extLst>
                <a:ext uri="{FF2B5EF4-FFF2-40B4-BE49-F238E27FC236}">
                  <a16:creationId xmlns:a16="http://schemas.microsoft.com/office/drawing/2014/main" id="{6F9678AD-4A99-B216-9A39-AFAF22D53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617" name="Text Box 718">
              <a:extLst>
                <a:ext uri="{FF2B5EF4-FFF2-40B4-BE49-F238E27FC236}">
                  <a16:creationId xmlns:a16="http://schemas.microsoft.com/office/drawing/2014/main" id="{9D3A2A95-CB0D-DBA8-E2F7-A60A7A0D0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18" name="Text Box 719">
              <a:extLst>
                <a:ext uri="{FF2B5EF4-FFF2-40B4-BE49-F238E27FC236}">
                  <a16:creationId xmlns:a16="http://schemas.microsoft.com/office/drawing/2014/main" id="{8DC67B0A-CEA3-B1B6-BFC2-ADEE6CE4F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619" name="Text Box 720">
              <a:extLst>
                <a:ext uri="{FF2B5EF4-FFF2-40B4-BE49-F238E27FC236}">
                  <a16:creationId xmlns:a16="http://schemas.microsoft.com/office/drawing/2014/main" id="{33771E85-AFCF-BABE-4B68-E3959634E9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620" name="Text Box 721">
              <a:extLst>
                <a:ext uri="{FF2B5EF4-FFF2-40B4-BE49-F238E27FC236}">
                  <a16:creationId xmlns:a16="http://schemas.microsoft.com/office/drawing/2014/main" id="{5B6A296B-9C5D-5428-F10D-3CADC031DA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621" name="Text Box 722">
              <a:extLst>
                <a:ext uri="{FF2B5EF4-FFF2-40B4-BE49-F238E27FC236}">
                  <a16:creationId xmlns:a16="http://schemas.microsoft.com/office/drawing/2014/main" id="{DBBF7A49-AC6E-0DB9-D18C-68317D97B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22" name="Text Box 723">
              <a:extLst>
                <a:ext uri="{FF2B5EF4-FFF2-40B4-BE49-F238E27FC236}">
                  <a16:creationId xmlns:a16="http://schemas.microsoft.com/office/drawing/2014/main" id="{6B1A265E-3A63-F2A4-6302-FC6370F83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2</a:t>
              </a:r>
            </a:p>
          </p:txBody>
        </p:sp>
        <p:sp>
          <p:nvSpPr>
            <p:cNvPr id="18623" name="Text Box 724">
              <a:extLst>
                <a:ext uri="{FF2B5EF4-FFF2-40B4-BE49-F238E27FC236}">
                  <a16:creationId xmlns:a16="http://schemas.microsoft.com/office/drawing/2014/main" id="{9C3B81AF-F480-37F0-A7C5-18572BEB2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624" name="Text Box 725">
              <a:extLst>
                <a:ext uri="{FF2B5EF4-FFF2-40B4-BE49-F238E27FC236}">
                  <a16:creationId xmlns:a16="http://schemas.microsoft.com/office/drawing/2014/main" id="{4BEC272A-A991-A2E2-46CF-14A385999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625" name="Text Box 726">
              <a:extLst>
                <a:ext uri="{FF2B5EF4-FFF2-40B4-BE49-F238E27FC236}">
                  <a16:creationId xmlns:a16="http://schemas.microsoft.com/office/drawing/2014/main" id="{538B911D-21C4-A398-05C2-CC0CB678B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626" name="Text Box 727">
              <a:extLst>
                <a:ext uri="{FF2B5EF4-FFF2-40B4-BE49-F238E27FC236}">
                  <a16:creationId xmlns:a16="http://schemas.microsoft.com/office/drawing/2014/main" id="{37A367BE-E272-5254-7418-12869281C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27" name="Text Box 728">
              <a:extLst>
                <a:ext uri="{FF2B5EF4-FFF2-40B4-BE49-F238E27FC236}">
                  <a16:creationId xmlns:a16="http://schemas.microsoft.com/office/drawing/2014/main" id="{CA049154-19F9-E131-2EC8-F431990189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18628" name="Text Box 729">
              <a:extLst>
                <a:ext uri="{FF2B5EF4-FFF2-40B4-BE49-F238E27FC236}">
                  <a16:creationId xmlns:a16="http://schemas.microsoft.com/office/drawing/2014/main" id="{78B6623D-D053-1996-45C1-BEA376C2C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2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18629" name="Oval 735">
              <a:extLst>
                <a:ext uri="{FF2B5EF4-FFF2-40B4-BE49-F238E27FC236}">
                  <a16:creationId xmlns:a16="http://schemas.microsoft.com/office/drawing/2014/main" id="{3F100412-B1BB-6679-A07B-0BCA9B2D3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84"/>
              <a:ext cx="3455" cy="345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20193" name="Text Box 737">
            <a:extLst>
              <a:ext uri="{FF2B5EF4-FFF2-40B4-BE49-F238E27FC236}">
                <a16:creationId xmlns:a16="http://schemas.microsoft.com/office/drawing/2014/main" id="{00CA7409-CAF7-9A13-94F5-F785FC726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524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Arial" charset="0"/>
              </a:rPr>
              <a:t>1000-ac circle</a:t>
            </a: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97" descr="pixels2">
            <a:extLst>
              <a:ext uri="{FF2B5EF4-FFF2-40B4-BE49-F238E27FC236}">
                <a16:creationId xmlns:a16="http://schemas.microsoft.com/office/drawing/2014/main" id="{2FB011D5-F2C5-2EE5-D6B0-DDC40295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Oval 196">
            <a:extLst>
              <a:ext uri="{FF2B5EF4-FFF2-40B4-BE49-F238E27FC236}">
                <a16:creationId xmlns:a16="http://schemas.microsoft.com/office/drawing/2014/main" id="{390BA5E4-3849-107B-D195-39F412858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09600"/>
            <a:ext cx="5484813" cy="54848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9460" name="Text Box 198">
            <a:extLst>
              <a:ext uri="{FF2B5EF4-FFF2-40B4-BE49-F238E27FC236}">
                <a16:creationId xmlns:a16="http://schemas.microsoft.com/office/drawing/2014/main" id="{EB70B3CE-7CDC-9F70-C53A-7C8B3C47A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3086100"/>
            <a:ext cx="50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2.0</a:t>
            </a:r>
          </a:p>
        </p:txBody>
      </p:sp>
      <p:sp>
        <p:nvSpPr>
          <p:cNvPr id="20681" name="Text Box 201">
            <a:extLst>
              <a:ext uri="{FF2B5EF4-FFF2-40B4-BE49-F238E27FC236}">
                <a16:creationId xmlns:a16="http://schemas.microsoft.com/office/drawing/2014/main" id="{13A8613A-86EB-8A46-39DB-B82A7861F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524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Arial" charset="0"/>
              </a:rPr>
              <a:t>1000-ac circle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ire_variables">
            <a:extLst>
              <a:ext uri="{FF2B5EF4-FFF2-40B4-BE49-F238E27FC236}">
                <a16:creationId xmlns:a16="http://schemas.microsoft.com/office/drawing/2014/main" id="{AE05633E-ED44-E044-4B0B-5CB2CD4B2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88725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>
            <a:extLst>
              <a:ext uri="{FF2B5EF4-FFF2-40B4-BE49-F238E27FC236}">
                <a16:creationId xmlns:a16="http://schemas.microsoft.com/office/drawing/2014/main" id="{27403ED4-9AE4-EC15-A9F8-5E5C3EF7E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988" y="6550025"/>
            <a:ext cx="203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Franklin Gothic Medium" panose="020B0603020102020204" pitchFamily="34" charset="0"/>
              </a:rPr>
              <a:t>(Arc GIS)</a:t>
            </a:r>
          </a:p>
        </p:txBody>
      </p:sp>
      <p:sp>
        <p:nvSpPr>
          <p:cNvPr id="20484" name="TextBox 3">
            <a:extLst>
              <a:ext uri="{FF2B5EF4-FFF2-40B4-BE49-F238E27FC236}">
                <a16:creationId xmlns:a16="http://schemas.microsoft.com/office/drawing/2014/main" id="{F4785E3B-00C7-60A0-41F5-9A1878ADD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6550025"/>
            <a:ext cx="229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Franklin Gothic Medium" panose="020B0603020102020204" pitchFamily="34" charset="0"/>
              </a:rPr>
              <a:t>(FlamMap)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5D81DEC0-A65B-9264-DF6F-578233D04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285875"/>
            <a:ext cx="4232275" cy="5500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8">
            <a:extLst>
              <a:ext uri="{FF2B5EF4-FFF2-40B4-BE49-F238E27FC236}">
                <a16:creationId xmlns:a16="http://schemas.microsoft.com/office/drawing/2014/main" id="{F23C499E-077F-7E02-3425-4D5034203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bg1"/>
                </a:solidFill>
                <a:latin typeface="Franklin Gothic Medium" panose="020B0603020102020204" pitchFamily="34" charset="0"/>
              </a:rPr>
              <a:t>Managing Northern Spotted Owl Habitat in Dry Forest Ecosystems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product1">
            <a:extLst>
              <a:ext uri="{FF2B5EF4-FFF2-40B4-BE49-F238E27FC236}">
                <a16:creationId xmlns:a16="http://schemas.microsoft.com/office/drawing/2014/main" id="{83A37267-2709-1D2F-EF2D-AEEE4818A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0"/>
            <a:ext cx="409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>
            <a:extLst>
              <a:ext uri="{FF2B5EF4-FFF2-40B4-BE49-F238E27FC236}">
                <a16:creationId xmlns:a16="http://schemas.microsoft.com/office/drawing/2014/main" id="{719B7A8F-8248-13BF-92AF-171F886B9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1242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Composite landscape fire risk map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2"/>
                </a:solidFill>
                <a:latin typeface="Franklin Gothic Medium" panose="020B0603020102020204" pitchFamily="34" charset="0"/>
              </a:rPr>
              <a:t>(2CF+LD+RD)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product2">
            <a:extLst>
              <a:ext uri="{FF2B5EF4-FFF2-40B4-BE49-F238E27FC236}">
                <a16:creationId xmlns:a16="http://schemas.microsoft.com/office/drawing/2014/main" id="{D6E82F64-F690-2AE2-2873-0B59BC754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0"/>
            <a:ext cx="409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7">
            <a:extLst>
              <a:ext uri="{FF2B5EF4-FFF2-40B4-BE49-F238E27FC236}">
                <a16:creationId xmlns:a16="http://schemas.microsoft.com/office/drawing/2014/main" id="{2E59D8B1-5AAF-EF1E-E9D1-7D0D03E0E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124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Composite landscape fire risk map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2"/>
                </a:solidFill>
                <a:latin typeface="Franklin Gothic Medium" panose="020B0603020102020204" pitchFamily="34" charset="0"/>
              </a:rPr>
              <a:t>Fires &gt;100-ac since 1970</a:t>
            </a: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product3">
            <a:extLst>
              <a:ext uri="{FF2B5EF4-FFF2-40B4-BE49-F238E27FC236}">
                <a16:creationId xmlns:a16="http://schemas.microsoft.com/office/drawing/2014/main" id="{F4AF1C68-FF91-7E9C-B826-AA9387C2F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0"/>
            <a:ext cx="409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>
            <a:extLst>
              <a:ext uri="{FF2B5EF4-FFF2-40B4-BE49-F238E27FC236}">
                <a16:creationId xmlns:a16="http://schemas.microsoft.com/office/drawing/2014/main" id="{6B1842F4-7F6E-5ECB-0F68-239484095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124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Composite landscape fire risk map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2"/>
                </a:solidFill>
                <a:latin typeface="Franklin Gothic Medium" panose="020B0603020102020204" pitchFamily="34" charset="0"/>
              </a:rPr>
              <a:t>Fires &gt;100-ac from 1936 map</a:t>
            </a: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25 vs 40mph">
            <a:extLst>
              <a:ext uri="{FF2B5EF4-FFF2-40B4-BE49-F238E27FC236}">
                <a16:creationId xmlns:a16="http://schemas.microsoft.com/office/drawing/2014/main" id="{C73296BD-89CF-30DD-BC8E-DACB9D810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388"/>
            <a:ext cx="9144000" cy="591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>
            <a:extLst>
              <a:ext uri="{FF2B5EF4-FFF2-40B4-BE49-F238E27FC236}">
                <a16:creationId xmlns:a16="http://schemas.microsoft.com/office/drawing/2014/main" id="{4CE79507-EAAB-DD13-9E98-7BDC41DC3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Adjusting weather parameters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scale1">
            <a:extLst>
              <a:ext uri="{FF2B5EF4-FFF2-40B4-BE49-F238E27FC236}">
                <a16:creationId xmlns:a16="http://schemas.microsoft.com/office/drawing/2014/main" id="{067570F8-1336-403E-F575-6FEBFCBAF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8809038" cy="644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">
            <a:extLst>
              <a:ext uri="{FF2B5EF4-FFF2-40B4-BE49-F238E27FC236}">
                <a16:creationId xmlns:a16="http://schemas.microsoft.com/office/drawing/2014/main" id="{4E6F70F6-77F8-BAA1-DFDE-AF8B6514C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0"/>
            <a:ext cx="6683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Scale of Use</a:t>
            </a:r>
            <a:endParaRPr lang="en-US" altLang="en-US" sz="3200" b="1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604" name="Text Box 9">
            <a:extLst>
              <a:ext uri="{FF2B5EF4-FFF2-40B4-BE49-F238E27FC236}">
                <a16:creationId xmlns:a16="http://schemas.microsoft.com/office/drawing/2014/main" id="{34163987-313E-2636-C322-3D1787A01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0" y="5499100"/>
            <a:ext cx="300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Physiographic Province</a:t>
            </a: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scale2">
            <a:extLst>
              <a:ext uri="{FF2B5EF4-FFF2-40B4-BE49-F238E27FC236}">
                <a16:creationId xmlns:a16="http://schemas.microsoft.com/office/drawing/2014/main" id="{60251FB1-9FF0-9383-E9FA-10C3C50E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13"/>
            <a:ext cx="8783638" cy="64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4">
            <a:extLst>
              <a:ext uri="{FF2B5EF4-FFF2-40B4-BE49-F238E27FC236}">
                <a16:creationId xmlns:a16="http://schemas.microsoft.com/office/drawing/2014/main" id="{9FB8AB5C-8BFE-7596-9C47-B5778A68E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Scale of Use</a:t>
            </a:r>
            <a:endParaRPr lang="en-US" altLang="en-US" sz="3200" b="1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6628" name="Text Box 5">
            <a:extLst>
              <a:ext uri="{FF2B5EF4-FFF2-40B4-BE49-F238E27FC236}">
                <a16:creationId xmlns:a16="http://schemas.microsoft.com/office/drawing/2014/main" id="{0C5E714F-8414-F406-BEF5-CFBCC669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950" y="5975350"/>
            <a:ext cx="29178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State/County</a:t>
            </a: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scale3">
            <a:extLst>
              <a:ext uri="{FF2B5EF4-FFF2-40B4-BE49-F238E27FC236}">
                <a16:creationId xmlns:a16="http://schemas.microsoft.com/office/drawing/2014/main" id="{D06459D8-4467-0303-56D0-6C34423B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8834438" cy="64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4">
            <a:extLst>
              <a:ext uri="{FF2B5EF4-FFF2-40B4-BE49-F238E27FC236}">
                <a16:creationId xmlns:a16="http://schemas.microsoft.com/office/drawing/2014/main" id="{ED9B5E15-D94F-4F17-8A30-9B5CAFF60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Scale of Use</a:t>
            </a:r>
            <a:endParaRPr lang="en-US" altLang="en-US" sz="3200" b="1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7652" name="Text Box 5">
            <a:extLst>
              <a:ext uri="{FF2B5EF4-FFF2-40B4-BE49-F238E27FC236}">
                <a16:creationId xmlns:a16="http://schemas.microsoft.com/office/drawing/2014/main" id="{F8CF8657-4930-3E21-57F0-E01DEE36C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313" y="5319713"/>
            <a:ext cx="296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Administrative Unit</a:t>
            </a: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scale4">
            <a:extLst>
              <a:ext uri="{FF2B5EF4-FFF2-40B4-BE49-F238E27FC236}">
                <a16:creationId xmlns:a16="http://schemas.microsoft.com/office/drawing/2014/main" id="{A5BD033C-EA31-F32C-5C24-04BAFEEEB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313"/>
            <a:ext cx="8731250" cy="638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>
            <a:extLst>
              <a:ext uri="{FF2B5EF4-FFF2-40B4-BE49-F238E27FC236}">
                <a16:creationId xmlns:a16="http://schemas.microsoft.com/office/drawing/2014/main" id="{0E9FEE64-F5D0-E408-9B64-C23607CA7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Scale of Use</a:t>
            </a:r>
            <a:endParaRPr lang="en-US" altLang="en-US" sz="3200" b="1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D75B7ED8-8423-CF47-ADB1-7ED4D23F7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5425" y="4289425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HUC 5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4">
            <a:extLst>
              <a:ext uri="{FF2B5EF4-FFF2-40B4-BE49-F238E27FC236}">
                <a16:creationId xmlns:a16="http://schemas.microsoft.com/office/drawing/2014/main" id="{AC7CEC92-509F-C653-4A39-70EB68508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914400"/>
            <a:ext cx="4953000" cy="4876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699" name="Text Box 5">
            <a:extLst>
              <a:ext uri="{FF2B5EF4-FFF2-40B4-BE49-F238E27FC236}">
                <a16:creationId xmlns:a16="http://schemas.microsoft.com/office/drawing/2014/main" id="{22F1FD77-8126-1332-A5BF-0DEF7A228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590800"/>
            <a:ext cx="57912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/>
              <a:t>project level planning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 b="1"/>
          </a:p>
        </p:txBody>
      </p:sp>
      <p:sp>
        <p:nvSpPr>
          <p:cNvPr id="29700" name="Text Box 6">
            <a:extLst>
              <a:ext uri="{FF2B5EF4-FFF2-40B4-BE49-F238E27FC236}">
                <a16:creationId xmlns:a16="http://schemas.microsoft.com/office/drawing/2014/main" id="{1303D30E-4296-F4A0-D669-8708360D3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Franklin Gothic Medium" panose="020B0603020102020204" pitchFamily="34" charset="0"/>
              </a:rPr>
              <a:t>Scale of Use</a:t>
            </a:r>
            <a:endParaRPr lang="en-US" altLang="en-US" sz="3200" b="1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9701" name="Text Box 7">
            <a:extLst>
              <a:ext uri="{FF2B5EF4-FFF2-40B4-BE49-F238E27FC236}">
                <a16:creationId xmlns:a16="http://schemas.microsoft.com/office/drawing/2014/main" id="{CFB273B6-8F8D-9844-E2E3-ECC2CC0EF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bg2"/>
                </a:solidFill>
              </a:rPr>
              <a:t>need site-specific, refined modeling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cowcreek1">
            <a:extLst>
              <a:ext uri="{FF2B5EF4-FFF2-40B4-BE49-F238E27FC236}">
                <a16:creationId xmlns:a16="http://schemas.microsoft.com/office/drawing/2014/main" id="{484AD8D5-FD90-7214-69F5-C865C147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 Box 10">
            <a:extLst>
              <a:ext uri="{FF2B5EF4-FFF2-40B4-BE49-F238E27FC236}">
                <a16:creationId xmlns:a16="http://schemas.microsoft.com/office/drawing/2014/main" id="{DE638D23-1F5A-82D1-9E43-8A0E1828B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0"/>
            <a:ext cx="5791200" cy="7794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Example Application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Cow Creek Project – Umpqua National Forest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0">
            <a:extLst>
              <a:ext uri="{FF2B5EF4-FFF2-40B4-BE49-F238E27FC236}">
                <a16:creationId xmlns:a16="http://schemas.microsoft.com/office/drawing/2014/main" id="{A125C2C2-5E41-7788-5DB4-E881915D2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3467100"/>
            <a:ext cx="3810000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</a:rPr>
              <a:t>No action is not an option; we must continue to move forward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</a:rPr>
              <a:t>Convene a recovery team to develop a spotted owl recovery plan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</a:rPr>
              <a:t>Establish interagency team with the role of setting a provincial context for where fuel reductions would facilitate maintenance and restoration of spotted owl habitat.</a:t>
            </a:r>
          </a:p>
        </p:txBody>
      </p:sp>
      <p:sp>
        <p:nvSpPr>
          <p:cNvPr id="4099" name="Text Box 11">
            <a:extLst>
              <a:ext uri="{FF2B5EF4-FFF2-40B4-BE49-F238E27FC236}">
                <a16:creationId xmlns:a16="http://schemas.microsoft.com/office/drawing/2014/main" id="{8D8E5027-D07F-B242-9497-348813DEE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30099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chemeClr val="bg1"/>
                </a:solidFill>
              </a:rPr>
              <a:t>2005 Workshop - Recommendations</a:t>
            </a:r>
          </a:p>
        </p:txBody>
      </p:sp>
      <p:sp>
        <p:nvSpPr>
          <p:cNvPr id="4100" name="Text Box 7">
            <a:extLst>
              <a:ext uri="{FF2B5EF4-FFF2-40B4-BE49-F238E27FC236}">
                <a16:creationId xmlns:a16="http://schemas.microsoft.com/office/drawing/2014/main" id="{576D4628-9CDB-BF15-9BA8-3967A2145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5" y="3441700"/>
            <a:ext cx="3810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</a:rPr>
              <a:t>Take it on the road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</a:rPr>
              <a:t>Produce landscape prioritization maps. Senior Managers Group supported moving forward and established an interagency team to develop and distribute the maps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</a:rPr>
              <a:t>Action is needed. Federal agencies should work together, utilizing map product developed in #2 for project area ID.</a:t>
            </a:r>
          </a:p>
        </p:txBody>
      </p:sp>
      <p:sp>
        <p:nvSpPr>
          <p:cNvPr id="4101" name="Text Box 8">
            <a:extLst>
              <a:ext uri="{FF2B5EF4-FFF2-40B4-BE49-F238E27FC236}">
                <a16:creationId xmlns:a16="http://schemas.microsoft.com/office/drawing/2014/main" id="{0816BB3E-705A-4B4B-3F5E-8C8FBF6EC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275" y="29845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chemeClr val="bg1"/>
                </a:solidFill>
              </a:rPr>
              <a:t>2006 Workshop - Priority Next Steps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07F35E13-3F60-C5B6-73C6-1419FA70F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306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Franklin Gothic Medium" panose="020B0603020102020204" pitchFamily="34" charset="0"/>
              </a:rPr>
              <a:t>Managing Northern Spotted Owl Habitat in Dry Forest Ecosystems  Bend, Oregon  2005 </a:t>
            </a:r>
          </a:p>
        </p:txBody>
      </p:sp>
      <p:sp>
        <p:nvSpPr>
          <p:cNvPr id="4103" name="Text Box 6">
            <a:extLst>
              <a:ext uri="{FF2B5EF4-FFF2-40B4-BE49-F238E27FC236}">
                <a16:creationId xmlns:a16="http://schemas.microsoft.com/office/drawing/2014/main" id="{695642E9-8504-E373-D976-289E9E680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62175"/>
            <a:ext cx="9144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Franklin Gothic Medium" panose="020B0603020102020204" pitchFamily="34" charset="0"/>
              </a:rPr>
              <a:t>Silvicultural Practices Supporting Northern Spotted Owl Habitat in Dry Forest Ecosystems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Franklin Gothic Medium" panose="020B0603020102020204" pitchFamily="34" charset="0"/>
              </a:rPr>
              <a:t>Ashland, Oregon  2006</a:t>
            </a:r>
          </a:p>
        </p:txBody>
      </p:sp>
      <p:sp>
        <p:nvSpPr>
          <p:cNvPr id="4104" name="TextBox 7">
            <a:extLst>
              <a:ext uri="{FF2B5EF4-FFF2-40B4-BE49-F238E27FC236}">
                <a16:creationId xmlns:a16="http://schemas.microsoft.com/office/drawing/2014/main" id="{29AB90BE-8E66-C7EA-160C-DAE900797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0"/>
            <a:ext cx="5819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Franklin Gothic Medium" panose="020B0603020102020204" pitchFamily="34" charset="0"/>
              </a:rPr>
              <a:t>WORKSHOPS</a:t>
            </a:r>
          </a:p>
        </p:txBody>
      </p:sp>
      <p:sp>
        <p:nvSpPr>
          <p:cNvPr id="4105" name="Text Box 8">
            <a:extLst>
              <a:ext uri="{FF2B5EF4-FFF2-40B4-BE49-F238E27FC236}">
                <a16:creationId xmlns:a16="http://schemas.microsoft.com/office/drawing/2014/main" id="{0926E585-3255-2F2B-1722-90273BF6D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bg1"/>
                </a:solidFill>
                <a:latin typeface="Franklin Gothic Medium" panose="020B0603020102020204" pitchFamily="34" charset="0"/>
              </a:rPr>
              <a:t>Managing Northern Spotted Owl Habitat in Dry Forest Ecosystems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owcreek2">
            <a:extLst>
              <a:ext uri="{FF2B5EF4-FFF2-40B4-BE49-F238E27FC236}">
                <a16:creationId xmlns:a16="http://schemas.microsoft.com/office/drawing/2014/main" id="{018F2DF3-5E0F-05E5-8D50-6C96A94B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ED0BCFC2-19D3-3098-E327-9E01C68D7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0"/>
            <a:ext cx="5791200" cy="7794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Example Application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Cow Creek Project – Umpqua National Forest</a:t>
            </a: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owcreek4">
            <a:extLst>
              <a:ext uri="{FF2B5EF4-FFF2-40B4-BE49-F238E27FC236}">
                <a16:creationId xmlns:a16="http://schemas.microsoft.com/office/drawing/2014/main" id="{DB956D9B-E123-93A1-EDF7-4162379A3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0BBFEB2E-7EF5-0F87-18A1-972C1F6ED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513" y="0"/>
            <a:ext cx="5791200" cy="7794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Example Application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Cow Creek Project – Umpqua National Forest</a:t>
            </a: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owcreek5">
            <a:extLst>
              <a:ext uri="{FF2B5EF4-FFF2-40B4-BE49-F238E27FC236}">
                <a16:creationId xmlns:a16="http://schemas.microsoft.com/office/drawing/2014/main" id="{C1484C1C-BAED-93E9-A739-268702891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772F7AED-5DF4-6775-BB70-9ACFB976B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688" y="0"/>
            <a:ext cx="5651500" cy="7080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charset="0"/>
              </a:rPr>
              <a:t>Example Application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charset="0"/>
              </a:rPr>
              <a:t>Cow Creek Project – Umpqua National Forest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46F060-6009-11E4-484E-C7CFEDEFFA15}"/>
              </a:ext>
            </a:extLst>
          </p:cNvPr>
          <p:cNvSpPr/>
          <p:nvPr/>
        </p:nvSpPr>
        <p:spPr>
          <a:xfrm>
            <a:off x="4340225" y="3181350"/>
            <a:ext cx="514350" cy="488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owcreek6">
            <a:extLst>
              <a:ext uri="{FF2B5EF4-FFF2-40B4-BE49-F238E27FC236}">
                <a16:creationId xmlns:a16="http://schemas.microsoft.com/office/drawing/2014/main" id="{7534F594-6A50-39B8-D97D-938D9AFF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id="{E1239168-A5B9-7DFA-E96B-0A9DCF01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275" y="0"/>
            <a:ext cx="5791200" cy="7794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Example Application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Cow Creek Project – Umpqua National Forest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CEEA47-497A-7217-7CAF-BC749AF4E07C}"/>
              </a:ext>
            </a:extLst>
          </p:cNvPr>
          <p:cNvSpPr/>
          <p:nvPr/>
        </p:nvSpPr>
        <p:spPr>
          <a:xfrm>
            <a:off x="4340225" y="3181350"/>
            <a:ext cx="514350" cy="488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owcreek7">
            <a:extLst>
              <a:ext uri="{FF2B5EF4-FFF2-40B4-BE49-F238E27FC236}">
                <a16:creationId xmlns:a16="http://schemas.microsoft.com/office/drawing/2014/main" id="{916BBB75-CFAC-1FF5-C3E3-B5B358A82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>
            <a:extLst>
              <a:ext uri="{FF2B5EF4-FFF2-40B4-BE49-F238E27FC236}">
                <a16:creationId xmlns:a16="http://schemas.microsoft.com/office/drawing/2014/main" id="{78FFAA9B-3BEC-8E1E-D555-19E077AAC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0"/>
            <a:ext cx="5791200" cy="7794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Example Application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Cow Creek Project – Umpqua National Forest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241D0A7A-B060-BD43-940A-6C8905934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38888"/>
            <a:ext cx="2514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latin typeface="Arial" charset="0"/>
              </a:rPr>
              <a:t>Owl habitat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FE7D71-DE3E-392F-781A-3ACBAA91B498}"/>
              </a:ext>
            </a:extLst>
          </p:cNvPr>
          <p:cNvSpPr/>
          <p:nvPr/>
        </p:nvSpPr>
        <p:spPr>
          <a:xfrm>
            <a:off x="4340225" y="3181350"/>
            <a:ext cx="514350" cy="488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owcreek8">
            <a:extLst>
              <a:ext uri="{FF2B5EF4-FFF2-40B4-BE49-F238E27FC236}">
                <a16:creationId xmlns:a16="http://schemas.microsoft.com/office/drawing/2014/main" id="{1394D08A-F160-5370-5769-F33E28BE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70518E38-3EBA-BCBA-520A-DA65DD94C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088" y="0"/>
            <a:ext cx="5791200" cy="7794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Example Application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Cow Creek Project – Umpqua National Forest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C8968761-168A-75B2-667C-9D304CEED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38888"/>
            <a:ext cx="2514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latin typeface="Arial" charset="0"/>
              </a:rPr>
              <a:t>Owl habitat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7677A7-FC49-CCE3-3AF9-8131A76A2839}"/>
              </a:ext>
            </a:extLst>
          </p:cNvPr>
          <p:cNvSpPr/>
          <p:nvPr/>
        </p:nvSpPr>
        <p:spPr>
          <a:xfrm>
            <a:off x="4340225" y="3181350"/>
            <a:ext cx="514350" cy="488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owcreek9">
            <a:extLst>
              <a:ext uri="{FF2B5EF4-FFF2-40B4-BE49-F238E27FC236}">
                <a16:creationId xmlns:a16="http://schemas.microsoft.com/office/drawing/2014/main" id="{4AFB5048-6372-0773-5713-5AC56405E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7A3C965C-51F8-D57B-C5A9-1EEB8C5C6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5791200" cy="7794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Example Application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Cow Creek Project – Umpqua National Forest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A88232D6-0CFC-A41D-1F66-F425E1229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38888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latin typeface="Arial" charset="0"/>
              </a:rPr>
              <a:t>LSRs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1A26D0-22BD-2B38-5986-5040811963E8}"/>
              </a:ext>
            </a:extLst>
          </p:cNvPr>
          <p:cNvSpPr/>
          <p:nvPr/>
        </p:nvSpPr>
        <p:spPr>
          <a:xfrm>
            <a:off x="4340225" y="3181350"/>
            <a:ext cx="514350" cy="488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cowcreek10">
            <a:extLst>
              <a:ext uri="{FF2B5EF4-FFF2-40B4-BE49-F238E27FC236}">
                <a16:creationId xmlns:a16="http://schemas.microsoft.com/office/drawing/2014/main" id="{F51B319F-07FD-0D6D-190D-A4EF5E755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B3A50AB1-7170-E0A4-E7E9-A27C02AB7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0"/>
            <a:ext cx="5791200" cy="7794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Example Application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Cow Creek Project – Umpqua National Forest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3FE32359-DA11-6543-25FB-5D13A02E2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38888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latin typeface="Arial" charset="0"/>
              </a:rPr>
              <a:t>CHUs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2E3920-F313-456B-2132-83E425CB5E6B}"/>
              </a:ext>
            </a:extLst>
          </p:cNvPr>
          <p:cNvSpPr/>
          <p:nvPr/>
        </p:nvSpPr>
        <p:spPr>
          <a:xfrm>
            <a:off x="4340225" y="3181350"/>
            <a:ext cx="514350" cy="488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owcreek8">
            <a:extLst>
              <a:ext uri="{FF2B5EF4-FFF2-40B4-BE49-F238E27FC236}">
                <a16:creationId xmlns:a16="http://schemas.microsoft.com/office/drawing/2014/main" id="{AA3FB82E-5092-3B15-7FB3-18EEA41D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3C972E53-AAE1-E0AD-8336-183F71CB6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0"/>
            <a:ext cx="5791200" cy="7794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Example Application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Cow Creek Project – Umpqua National Forest</a:t>
            </a:r>
          </a:p>
        </p:txBody>
      </p:sp>
      <p:sp>
        <p:nvSpPr>
          <p:cNvPr id="39940" name="Freeform 4">
            <a:extLst>
              <a:ext uri="{FF2B5EF4-FFF2-40B4-BE49-F238E27FC236}">
                <a16:creationId xmlns:a16="http://schemas.microsoft.com/office/drawing/2014/main" id="{3B76D028-C828-86F8-0132-9CB28CF9AE25}"/>
              </a:ext>
            </a:extLst>
          </p:cNvPr>
          <p:cNvSpPr>
            <a:spLocks/>
          </p:cNvSpPr>
          <p:nvPr/>
        </p:nvSpPr>
        <p:spPr bwMode="auto">
          <a:xfrm>
            <a:off x="2362200" y="2819400"/>
            <a:ext cx="2514600" cy="1981200"/>
          </a:xfrm>
          <a:custGeom>
            <a:avLst/>
            <a:gdLst>
              <a:gd name="T0" fmla="*/ 0 w 1584"/>
              <a:gd name="T1" fmla="*/ 120967502 h 1248"/>
              <a:gd name="T2" fmla="*/ 0 w 1584"/>
              <a:gd name="T3" fmla="*/ 2147483647 h 1248"/>
              <a:gd name="T4" fmla="*/ 1209675024 w 1584"/>
              <a:gd name="T5" fmla="*/ 2147483647 h 1248"/>
              <a:gd name="T6" fmla="*/ 1693545272 w 1584"/>
              <a:gd name="T7" fmla="*/ 2147483647 h 1248"/>
              <a:gd name="T8" fmla="*/ 1935480197 w 1584"/>
              <a:gd name="T9" fmla="*/ 2147483647 h 1248"/>
              <a:gd name="T10" fmla="*/ 2147483647 w 1584"/>
              <a:gd name="T11" fmla="*/ 2147483647 h 1248"/>
              <a:gd name="T12" fmla="*/ 2147483647 w 1584"/>
              <a:gd name="T13" fmla="*/ 2147483647 h 1248"/>
              <a:gd name="T14" fmla="*/ 2147483647 w 1584"/>
              <a:gd name="T15" fmla="*/ 2147483647 h 1248"/>
              <a:gd name="T16" fmla="*/ 2147483647 w 1584"/>
              <a:gd name="T17" fmla="*/ 1935480036 h 1248"/>
              <a:gd name="T18" fmla="*/ 2147483647 w 1584"/>
              <a:gd name="T19" fmla="*/ 1209674924 h 1248"/>
              <a:gd name="T20" fmla="*/ 2147483647 w 1584"/>
              <a:gd name="T21" fmla="*/ 604837462 h 1248"/>
              <a:gd name="T22" fmla="*/ 2147483647 w 1584"/>
              <a:gd name="T23" fmla="*/ 362902457 h 1248"/>
              <a:gd name="T24" fmla="*/ 2147483647 w 1584"/>
              <a:gd name="T25" fmla="*/ 241935005 h 1248"/>
              <a:gd name="T26" fmla="*/ 2147483647 w 1584"/>
              <a:gd name="T27" fmla="*/ 0 h 1248"/>
              <a:gd name="T28" fmla="*/ 0 w 1584"/>
              <a:gd name="T29" fmla="*/ 0 h 1248"/>
              <a:gd name="T30" fmla="*/ 0 w 1584"/>
              <a:gd name="T31" fmla="*/ 120967502 h 124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584"/>
              <a:gd name="T49" fmla="*/ 0 h 1248"/>
              <a:gd name="T50" fmla="*/ 1584 w 1584"/>
              <a:gd name="T51" fmla="*/ 1248 h 124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584" h="1248">
                <a:moveTo>
                  <a:pt x="0" y="48"/>
                </a:moveTo>
                <a:lnTo>
                  <a:pt x="0" y="1248"/>
                </a:lnTo>
                <a:lnTo>
                  <a:pt x="480" y="1248"/>
                </a:lnTo>
                <a:lnTo>
                  <a:pt x="672" y="1056"/>
                </a:lnTo>
                <a:lnTo>
                  <a:pt x="768" y="1008"/>
                </a:lnTo>
                <a:lnTo>
                  <a:pt x="864" y="1056"/>
                </a:lnTo>
                <a:lnTo>
                  <a:pt x="960" y="1104"/>
                </a:lnTo>
                <a:lnTo>
                  <a:pt x="1392" y="912"/>
                </a:lnTo>
                <a:lnTo>
                  <a:pt x="1536" y="768"/>
                </a:lnTo>
                <a:lnTo>
                  <a:pt x="1584" y="480"/>
                </a:lnTo>
                <a:lnTo>
                  <a:pt x="1584" y="240"/>
                </a:lnTo>
                <a:lnTo>
                  <a:pt x="1440" y="144"/>
                </a:lnTo>
                <a:lnTo>
                  <a:pt x="1200" y="96"/>
                </a:lnTo>
                <a:lnTo>
                  <a:pt x="864" y="0"/>
                </a:lnTo>
                <a:lnTo>
                  <a:pt x="0" y="0"/>
                </a:lnTo>
                <a:lnTo>
                  <a:pt x="0" y="48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41" name="Freeform 5">
            <a:extLst>
              <a:ext uri="{FF2B5EF4-FFF2-40B4-BE49-F238E27FC236}">
                <a16:creationId xmlns:a16="http://schemas.microsoft.com/office/drawing/2014/main" id="{843E1B78-05C0-B808-BC17-4DF0942B38DA}"/>
              </a:ext>
            </a:extLst>
          </p:cNvPr>
          <p:cNvSpPr>
            <a:spLocks/>
          </p:cNvSpPr>
          <p:nvPr/>
        </p:nvSpPr>
        <p:spPr bwMode="auto">
          <a:xfrm>
            <a:off x="2362200" y="2971800"/>
            <a:ext cx="1752600" cy="1371600"/>
          </a:xfrm>
          <a:custGeom>
            <a:avLst/>
            <a:gdLst>
              <a:gd name="T0" fmla="*/ 0 w 1104"/>
              <a:gd name="T1" fmla="*/ 0 h 864"/>
              <a:gd name="T2" fmla="*/ 0 w 1104"/>
              <a:gd name="T3" fmla="*/ 1088707589 h 864"/>
              <a:gd name="T4" fmla="*/ 483869984 w 1104"/>
              <a:gd name="T5" fmla="*/ 1209675055 h 864"/>
              <a:gd name="T6" fmla="*/ 725804877 w 1104"/>
              <a:gd name="T7" fmla="*/ 1451609987 h 864"/>
              <a:gd name="T8" fmla="*/ 604837431 w 1104"/>
              <a:gd name="T9" fmla="*/ 1814512781 h 864"/>
              <a:gd name="T10" fmla="*/ 483869984 w 1104"/>
              <a:gd name="T11" fmla="*/ 2056447713 h 864"/>
              <a:gd name="T12" fmla="*/ 725804877 w 1104"/>
              <a:gd name="T13" fmla="*/ 2147483647 h 864"/>
              <a:gd name="T14" fmla="*/ 967739969 w 1104"/>
              <a:gd name="T15" fmla="*/ 1935480247 h 864"/>
              <a:gd name="T16" fmla="*/ 1209674862 w 1104"/>
              <a:gd name="T17" fmla="*/ 1330642521 h 864"/>
              <a:gd name="T18" fmla="*/ 1935479938 w 1104"/>
              <a:gd name="T19" fmla="*/ 1330642521 h 864"/>
              <a:gd name="T20" fmla="*/ 2147483647 w 1104"/>
              <a:gd name="T21" fmla="*/ 1572577453 h 864"/>
              <a:gd name="T22" fmla="*/ 2147483647 w 1104"/>
              <a:gd name="T23" fmla="*/ 1693545315 h 864"/>
              <a:gd name="T24" fmla="*/ 2147483647 w 1104"/>
              <a:gd name="T25" fmla="*/ 1330642521 h 864"/>
              <a:gd name="T26" fmla="*/ 2147483647 w 1104"/>
              <a:gd name="T27" fmla="*/ 604837528 h 864"/>
              <a:gd name="T28" fmla="*/ 1088707415 w 1104"/>
              <a:gd name="T29" fmla="*/ 120967515 h 864"/>
              <a:gd name="T30" fmla="*/ 0 w 1104"/>
              <a:gd name="T31" fmla="*/ 0 h 86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04"/>
              <a:gd name="T49" fmla="*/ 0 h 864"/>
              <a:gd name="T50" fmla="*/ 1104 w 1104"/>
              <a:gd name="T51" fmla="*/ 864 h 86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04" h="864">
                <a:moveTo>
                  <a:pt x="0" y="0"/>
                </a:moveTo>
                <a:lnTo>
                  <a:pt x="0" y="432"/>
                </a:lnTo>
                <a:lnTo>
                  <a:pt x="192" y="480"/>
                </a:lnTo>
                <a:lnTo>
                  <a:pt x="288" y="576"/>
                </a:lnTo>
                <a:lnTo>
                  <a:pt x="240" y="720"/>
                </a:lnTo>
                <a:lnTo>
                  <a:pt x="192" y="816"/>
                </a:lnTo>
                <a:lnTo>
                  <a:pt x="288" y="864"/>
                </a:lnTo>
                <a:lnTo>
                  <a:pt x="384" y="768"/>
                </a:lnTo>
                <a:lnTo>
                  <a:pt x="480" y="528"/>
                </a:lnTo>
                <a:lnTo>
                  <a:pt x="768" y="528"/>
                </a:lnTo>
                <a:lnTo>
                  <a:pt x="864" y="624"/>
                </a:lnTo>
                <a:lnTo>
                  <a:pt x="1008" y="672"/>
                </a:lnTo>
                <a:lnTo>
                  <a:pt x="1104" y="528"/>
                </a:lnTo>
                <a:lnTo>
                  <a:pt x="912" y="240"/>
                </a:lnTo>
                <a:lnTo>
                  <a:pt x="432" y="48"/>
                </a:lnTo>
                <a:lnTo>
                  <a:pt x="0" y="0"/>
                </a:lnTo>
                <a:close/>
              </a:path>
            </a:pathLst>
          </a:custGeom>
          <a:solidFill>
            <a:srgbClr val="333333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0" name="Text Box 6">
            <a:extLst>
              <a:ext uri="{FF2B5EF4-FFF2-40B4-BE49-F238E27FC236}">
                <a16:creationId xmlns:a16="http://schemas.microsoft.com/office/drawing/2014/main" id="{19A2528F-9664-9FBA-D4C2-EAE317D5C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2004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</a:rPr>
              <a:t>WUI</a:t>
            </a:r>
          </a:p>
        </p:txBody>
      </p:sp>
      <p:sp>
        <p:nvSpPr>
          <p:cNvPr id="39943" name="Line 8">
            <a:extLst>
              <a:ext uri="{FF2B5EF4-FFF2-40B4-BE49-F238E27FC236}">
                <a16:creationId xmlns:a16="http://schemas.microsoft.com/office/drawing/2014/main" id="{0B4528A7-E92D-0918-57D5-D0F1BC8C90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2667000"/>
            <a:ext cx="16002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Text Box 9">
            <a:extLst>
              <a:ext uri="{FF2B5EF4-FFF2-40B4-BE49-F238E27FC236}">
                <a16:creationId xmlns:a16="http://schemas.microsoft.com/office/drawing/2014/main" id="{9ABD6870-5FD2-C874-A2D8-97A15E678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108200"/>
            <a:ext cx="2159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</a:rPr>
              <a:t>site-specific</a:t>
            </a:r>
          </a:p>
          <a:p>
            <a:pPr>
              <a:defRPr/>
            </a:pPr>
            <a:r>
              <a:rPr lang="en-US" sz="2000" b="1">
                <a:latin typeface="Arial" charset="0"/>
              </a:rPr>
              <a:t>project planning</a:t>
            </a:r>
          </a:p>
          <a:p>
            <a:pPr>
              <a:defRPr/>
            </a:pPr>
            <a:r>
              <a:rPr lang="en-US" sz="2000" b="1">
                <a:latin typeface="Arial" charset="0"/>
              </a:rPr>
              <a:t>beginning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BFF88B-3FC4-CB79-E20E-DCA05A1B1935}"/>
              </a:ext>
            </a:extLst>
          </p:cNvPr>
          <p:cNvSpPr/>
          <p:nvPr/>
        </p:nvSpPr>
        <p:spPr>
          <a:xfrm>
            <a:off x="4340225" y="3181350"/>
            <a:ext cx="514350" cy="488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biscuit7">
            <a:extLst>
              <a:ext uri="{FF2B5EF4-FFF2-40B4-BE49-F238E27FC236}">
                <a16:creationId xmlns:a16="http://schemas.microsoft.com/office/drawing/2014/main" id="{12E338CB-7951-B2F9-1920-387FEC71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16BAC1-D6CE-4332-23EC-127F78DFB725}"/>
              </a:ext>
            </a:extLst>
          </p:cNvPr>
          <p:cNvSpPr txBox="1"/>
          <p:nvPr/>
        </p:nvSpPr>
        <p:spPr>
          <a:xfrm>
            <a:off x="1493838" y="193675"/>
            <a:ext cx="6851650" cy="368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Questions ???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4909E45-7E46-9E10-4B8E-43CAB47E2C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99FF"/>
                </a:solidFill>
              </a:rPr>
              <a:t>Conceptual Model</a:t>
            </a:r>
          </a:p>
        </p:txBody>
      </p:sp>
      <p:sp>
        <p:nvSpPr>
          <p:cNvPr id="5123" name="Oval 3">
            <a:extLst>
              <a:ext uri="{FF2B5EF4-FFF2-40B4-BE49-F238E27FC236}">
                <a16:creationId xmlns:a16="http://schemas.microsoft.com/office/drawing/2014/main" id="{50D03F55-F007-B95B-22D9-25908A21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785938"/>
            <a:ext cx="2286000" cy="15240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One to many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9394DE4F-9C11-989C-5FEF-9A336B383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376738"/>
            <a:ext cx="19050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Composite</a:t>
            </a:r>
          </a:p>
          <a:p>
            <a:pPr algn="ctr" eaLnBrk="1" hangingPunct="1"/>
            <a:r>
              <a:rPr lang="en-US" altLang="en-US" b="1"/>
              <a:t>Risk Map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5C482138-434A-5B09-00AC-BE64FA5F8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452938"/>
            <a:ext cx="19050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Composite</a:t>
            </a:r>
          </a:p>
          <a:p>
            <a:pPr algn="ctr" eaLnBrk="1" hangingPunct="1"/>
            <a:r>
              <a:rPr lang="en-US" altLang="en-US" b="1"/>
              <a:t>Values Map</a:t>
            </a:r>
          </a:p>
        </p:txBody>
      </p:sp>
      <p:sp>
        <p:nvSpPr>
          <p:cNvPr id="5126" name="AutoShape 6">
            <a:extLst>
              <a:ext uri="{FF2B5EF4-FFF2-40B4-BE49-F238E27FC236}">
                <a16:creationId xmlns:a16="http://schemas.microsoft.com/office/drawing/2014/main" id="{93C79946-7C84-3B60-58AD-4AAFB69034D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76600" y="4529138"/>
            <a:ext cx="1447800" cy="1905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630580750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031 h 21600"/>
              <a:gd name="T14" fmla="*/ 18510 w 21600"/>
              <a:gd name="T15" fmla="*/ 81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4031"/>
                </a:lnTo>
                <a:cubicBezTo>
                  <a:pt x="5564" y="4031"/>
                  <a:pt x="0" y="7670"/>
                  <a:pt x="0" y="12158"/>
                </a:cubicBezTo>
                <a:lnTo>
                  <a:pt x="0" y="21600"/>
                </a:lnTo>
                <a:lnTo>
                  <a:pt x="4187" y="21600"/>
                </a:lnTo>
                <a:lnTo>
                  <a:pt x="4187" y="12158"/>
                </a:lnTo>
                <a:cubicBezTo>
                  <a:pt x="4187" y="9932"/>
                  <a:pt x="7876" y="8127"/>
                  <a:pt x="12427" y="8127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893E2F5D-2B56-61C8-EED2-89F70EBAB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248400"/>
            <a:ext cx="678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00"/>
                </a:solidFill>
              </a:rPr>
              <a:t>Landscape Prioritization Map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5D2B48B3-5D80-8ACB-37A2-CB86F295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1030288"/>
            <a:ext cx="1285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FF00"/>
                </a:solidFill>
              </a:rPr>
              <a:t>Risk</a:t>
            </a:r>
          </a:p>
          <a:p>
            <a:pPr algn="ctr" eaLnBrk="1" hangingPunct="1"/>
            <a:r>
              <a:rPr lang="en-US" altLang="en-US" sz="2400" b="1">
                <a:solidFill>
                  <a:srgbClr val="FFFF00"/>
                </a:solidFill>
              </a:rPr>
              <a:t>Factors</a:t>
            </a:r>
          </a:p>
        </p:txBody>
      </p:sp>
      <p:sp>
        <p:nvSpPr>
          <p:cNvPr id="5129" name="AutoShape 9">
            <a:extLst>
              <a:ext uri="{FF2B5EF4-FFF2-40B4-BE49-F238E27FC236}">
                <a16:creationId xmlns:a16="http://schemas.microsoft.com/office/drawing/2014/main" id="{502EB470-D010-59CB-C919-993684746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157538"/>
            <a:ext cx="533400" cy="1143000"/>
          </a:xfrm>
          <a:prstGeom prst="downArrow">
            <a:avLst>
              <a:gd name="adj1" fmla="val 50000"/>
              <a:gd name="adj2" fmla="val 53571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0" name="AutoShape 10">
            <a:extLst>
              <a:ext uri="{FF2B5EF4-FFF2-40B4-BE49-F238E27FC236}">
                <a16:creationId xmlns:a16="http://schemas.microsoft.com/office/drawing/2014/main" id="{E7E04346-1BAD-6C29-AD1F-13DF247CB677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114800" y="4529138"/>
            <a:ext cx="1447800" cy="1905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630580750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031 h 21600"/>
              <a:gd name="T14" fmla="*/ 18510 w 21600"/>
              <a:gd name="T15" fmla="*/ 81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4031"/>
                </a:lnTo>
                <a:cubicBezTo>
                  <a:pt x="5564" y="4031"/>
                  <a:pt x="0" y="7670"/>
                  <a:pt x="0" y="12158"/>
                </a:cubicBezTo>
                <a:lnTo>
                  <a:pt x="0" y="21600"/>
                </a:lnTo>
                <a:lnTo>
                  <a:pt x="4187" y="21600"/>
                </a:lnTo>
                <a:lnTo>
                  <a:pt x="4187" y="12158"/>
                </a:lnTo>
                <a:cubicBezTo>
                  <a:pt x="4187" y="9932"/>
                  <a:pt x="7876" y="8127"/>
                  <a:pt x="12427" y="8127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1" name="AutoShape 11">
            <a:extLst>
              <a:ext uri="{FF2B5EF4-FFF2-40B4-BE49-F238E27FC236}">
                <a16:creationId xmlns:a16="http://schemas.microsoft.com/office/drawing/2014/main" id="{34479457-BB4B-7E4E-06B0-9E58E5A47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157538"/>
            <a:ext cx="533400" cy="1219200"/>
          </a:xfrm>
          <a:prstGeom prst="downArrow">
            <a:avLst>
              <a:gd name="adj1" fmla="val 50000"/>
              <a:gd name="adj2" fmla="val 57143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2" name="Oval 12">
            <a:extLst>
              <a:ext uri="{FF2B5EF4-FFF2-40B4-BE49-F238E27FC236}">
                <a16:creationId xmlns:a16="http://schemas.microsoft.com/office/drawing/2014/main" id="{CD09DFC0-6FA0-731B-9486-EBBCC5376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785938"/>
            <a:ext cx="2286000" cy="15240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One to many</a:t>
            </a:r>
          </a:p>
        </p:txBody>
      </p:sp>
      <p:sp>
        <p:nvSpPr>
          <p:cNvPr id="5133" name="Text Box 13">
            <a:extLst>
              <a:ext uri="{FF2B5EF4-FFF2-40B4-BE49-F238E27FC236}">
                <a16:creationId xmlns:a16="http://schemas.microsoft.com/office/drawing/2014/main" id="{BC324E46-2BE0-8B02-3A4A-5A42E9C87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990600"/>
            <a:ext cx="157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FF00"/>
                </a:solidFill>
              </a:rPr>
              <a:t>Resource</a:t>
            </a:r>
          </a:p>
          <a:p>
            <a:pPr algn="ctr" eaLnBrk="1" hangingPunct="1"/>
            <a:r>
              <a:rPr lang="en-US" altLang="en-US" sz="2400" b="1">
                <a:solidFill>
                  <a:srgbClr val="FFFF00"/>
                </a:solidFill>
              </a:rPr>
              <a:t>Values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ocationmap">
            <a:extLst>
              <a:ext uri="{FF2B5EF4-FFF2-40B4-BE49-F238E27FC236}">
                <a16:creationId xmlns:a16="http://schemas.microsoft.com/office/drawing/2014/main" id="{72A2F21C-75DA-A66A-0E66-DDE0E165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785813"/>
            <a:ext cx="8075612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id="{5C475234-985B-1EB8-36FF-06D5BC574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99FF"/>
                </a:solidFill>
              </a:rPr>
              <a:t>Managing Northern Spotted Owl Habitat </a:t>
            </a:r>
          </a:p>
          <a:p>
            <a:pPr algn="ctr" eaLnBrk="1" hangingPunct="1"/>
            <a:r>
              <a:rPr lang="en-US" altLang="en-US" sz="2800" b="1">
                <a:solidFill>
                  <a:srgbClr val="0099FF"/>
                </a:solidFill>
              </a:rPr>
              <a:t>in Dry Forest Ecosystems </a:t>
            </a: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A1EF1438-28AE-2F1E-1D13-B2F9ED47D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813" y="5029200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Trebuchet MS" panose="020B0603020202020204" pitchFamily="34" charset="0"/>
              </a:rPr>
              <a:t>Medford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EF30EA62-6E57-0CD3-48BC-7DA4312FA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486400"/>
            <a:ext cx="833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Trebuchet MS" panose="020B0603020202020204" pitchFamily="34" charset="0"/>
              </a:rPr>
              <a:t>Ashland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5F2B9D4F-6D03-CB34-B836-D3AF0567C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724400"/>
            <a:ext cx="1131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Trebuchet MS" panose="020B0603020202020204" pitchFamily="34" charset="0"/>
              </a:rPr>
              <a:t>Grants Pass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F1A45168-D7B4-4372-1E7C-625BEA9C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425" y="2362200"/>
            <a:ext cx="942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Trebuchet MS" panose="020B0603020202020204" pitchFamily="34" charset="0"/>
              </a:rPr>
              <a:t>Roseburg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3EA6A4C6-C7C0-517C-F100-1119CB138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790700"/>
            <a:ext cx="920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Trebuchet MS" panose="020B0603020202020204" pitchFamily="34" charset="0"/>
              </a:rPr>
              <a:t>Coos Bay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747F47D5-5623-5833-DCE0-DD9E37860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3386138"/>
            <a:ext cx="22558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chemeClr val="bg1"/>
                </a:solidFill>
              </a:rPr>
              <a:t>8.2 million total acres</a:t>
            </a:r>
          </a:p>
          <a:p>
            <a:pPr algn="ctr" eaLnBrk="1" hangingPunct="1"/>
            <a:r>
              <a:rPr lang="en-US" altLang="en-US" sz="1600" b="1">
                <a:solidFill>
                  <a:schemeClr val="bg1"/>
                </a:solidFill>
              </a:rPr>
              <a:t>41% Federal land</a:t>
            </a: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8EFEC38B-C9FD-B647-3A4A-57F4A7392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185988"/>
            <a:ext cx="2063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accent1"/>
                </a:solidFill>
              </a:rPr>
              <a:t>Southern Oregon</a:t>
            </a:r>
          </a:p>
          <a:p>
            <a:pPr algn="ctr" eaLnBrk="1" hangingPunct="1"/>
            <a:r>
              <a:rPr lang="en-US" altLang="en-US" b="1">
                <a:solidFill>
                  <a:schemeClr val="accent1"/>
                </a:solidFill>
              </a:rPr>
              <a:t>Coastal Basin </a:t>
            </a:r>
          </a:p>
          <a:p>
            <a:pPr algn="ctr" eaLnBrk="1" hangingPunct="1"/>
            <a:r>
              <a:rPr lang="en-US" altLang="en-US" b="1">
                <a:solidFill>
                  <a:schemeClr val="accent1"/>
                </a:solidFill>
              </a:rPr>
              <a:t>( HUC 3 )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rown_fire">
            <a:extLst>
              <a:ext uri="{FF2B5EF4-FFF2-40B4-BE49-F238E27FC236}">
                <a16:creationId xmlns:a16="http://schemas.microsoft.com/office/drawing/2014/main" id="{29B48A96-DC1B-BDA2-CCAF-5474733B9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74938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fire_score">
            <a:extLst>
              <a:ext uri="{FF2B5EF4-FFF2-40B4-BE49-F238E27FC236}">
                <a16:creationId xmlns:a16="http://schemas.microsoft.com/office/drawing/2014/main" id="{3D678E2C-1DB9-324C-3111-4148B5EA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60588"/>
            <a:ext cx="6248400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frcc">
            <a:extLst>
              <a:ext uri="{FF2B5EF4-FFF2-40B4-BE49-F238E27FC236}">
                <a16:creationId xmlns:a16="http://schemas.microsoft.com/office/drawing/2014/main" id="{25DCA700-2BE3-5132-3D16-F47F2681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0"/>
            <a:ext cx="267652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lightning">
            <a:extLst>
              <a:ext uri="{FF2B5EF4-FFF2-40B4-BE49-F238E27FC236}">
                <a16:creationId xmlns:a16="http://schemas.microsoft.com/office/drawing/2014/main" id="{6E82FF07-0CF0-2F14-2B3C-CA366A4B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67652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FB3DAF8C-8C42-81B8-93D2-8AD61E1EA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685800"/>
            <a:ext cx="1377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Crown Fire</a:t>
            </a:r>
          </a:p>
          <a:p>
            <a:pPr algn="ctr" eaLnBrk="1" hangingPunct="1"/>
            <a:r>
              <a:rPr lang="en-US" altLang="en-US" b="1"/>
              <a:t>Potential</a:t>
            </a: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A27ABF41-3049-5035-B916-E5FDEF67F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685800"/>
            <a:ext cx="102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Wildfire</a:t>
            </a:r>
          </a:p>
          <a:p>
            <a:pPr algn="ctr" eaLnBrk="1" hangingPunct="1"/>
            <a:r>
              <a:rPr lang="en-US" altLang="en-US" b="1"/>
              <a:t>Density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B27981AA-9E1A-82B4-2C4C-908D906E1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0" y="685800"/>
            <a:ext cx="125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Condition</a:t>
            </a:r>
          </a:p>
          <a:p>
            <a:pPr algn="ctr" eaLnBrk="1" hangingPunct="1"/>
            <a:r>
              <a:rPr lang="en-US" altLang="en-US" b="1"/>
              <a:t>Class</a:t>
            </a:r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85CC77A3-74F0-1FF9-A762-A67793936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1981200"/>
            <a:ext cx="990600" cy="914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E4EB38D1-E8EF-A388-90A9-B535FC8C5F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2057400"/>
            <a:ext cx="838200" cy="990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B0E493AD-C161-987E-183C-604A3539D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057400"/>
            <a:ext cx="0" cy="533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FF168460-FD7F-E34C-63B3-EC731BA1F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5761038"/>
            <a:ext cx="2452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Fire Risk</a:t>
            </a:r>
          </a:p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Composite Map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wl_score">
            <a:extLst>
              <a:ext uri="{FF2B5EF4-FFF2-40B4-BE49-F238E27FC236}">
                <a16:creationId xmlns:a16="http://schemas.microsoft.com/office/drawing/2014/main" id="{22E2166F-4A8E-5455-44E8-3108EE468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66938"/>
            <a:ext cx="6248400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owl_conn">
            <a:extLst>
              <a:ext uri="{FF2B5EF4-FFF2-40B4-BE49-F238E27FC236}">
                <a16:creationId xmlns:a16="http://schemas.microsoft.com/office/drawing/2014/main" id="{03B106DE-AD0A-44F9-2DAF-9FBC6303EF7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2" r="13585"/>
          <a:stretch>
            <a:fillRect/>
          </a:stretch>
        </p:blipFill>
        <p:spPr>
          <a:xfrm>
            <a:off x="4800600" y="0"/>
            <a:ext cx="2057400" cy="2187575"/>
          </a:xfrm>
        </p:spPr>
      </p:pic>
      <p:pic>
        <p:nvPicPr>
          <p:cNvPr id="8196" name="Picture 4" descr="owl_chips">
            <a:extLst>
              <a:ext uri="{FF2B5EF4-FFF2-40B4-BE49-F238E27FC236}">
                <a16:creationId xmlns:a16="http://schemas.microsoft.com/office/drawing/2014/main" id="{D0B2E65F-C7A8-CA3F-DC1C-55378E415B3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r="13100"/>
          <a:stretch>
            <a:fillRect/>
          </a:stretch>
        </p:blipFill>
        <p:spPr>
          <a:xfrm>
            <a:off x="7086600" y="0"/>
            <a:ext cx="2057400" cy="2185988"/>
          </a:xfrm>
        </p:spPr>
      </p:pic>
      <p:pic>
        <p:nvPicPr>
          <p:cNvPr id="8197" name="Picture 5" descr="chu">
            <a:extLst>
              <a:ext uri="{FF2B5EF4-FFF2-40B4-BE49-F238E27FC236}">
                <a16:creationId xmlns:a16="http://schemas.microsoft.com/office/drawing/2014/main" id="{E22D1AB7-DC81-3255-FE0F-D3365C7FF5B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6158"/>
          <a:stretch>
            <a:fillRect/>
          </a:stretch>
        </p:blipFill>
        <p:spPr>
          <a:xfrm>
            <a:off x="0" y="0"/>
            <a:ext cx="2057400" cy="2185988"/>
          </a:xfrm>
        </p:spPr>
      </p:pic>
      <p:pic>
        <p:nvPicPr>
          <p:cNvPr id="8198" name="Picture 6" descr="reserves">
            <a:extLst>
              <a:ext uri="{FF2B5EF4-FFF2-40B4-BE49-F238E27FC236}">
                <a16:creationId xmlns:a16="http://schemas.microsoft.com/office/drawing/2014/main" id="{DFD7009B-E113-CC4B-3B3D-06CAEB4F533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2" r="16203"/>
          <a:stretch>
            <a:fillRect/>
          </a:stretch>
        </p:blipFill>
        <p:spPr>
          <a:xfrm>
            <a:off x="2438400" y="0"/>
            <a:ext cx="1981200" cy="2187575"/>
          </a:xfrm>
        </p:spPr>
      </p:pic>
      <p:sp>
        <p:nvSpPr>
          <p:cNvPr id="8199" name="Text Box 7">
            <a:extLst>
              <a:ext uri="{FF2B5EF4-FFF2-40B4-BE49-F238E27FC236}">
                <a16:creationId xmlns:a16="http://schemas.microsoft.com/office/drawing/2014/main" id="{241108D2-B535-1250-6EB1-7ACEC0E52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762000"/>
            <a:ext cx="958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Critical</a:t>
            </a:r>
          </a:p>
          <a:p>
            <a:pPr algn="ctr" eaLnBrk="1" hangingPunct="1"/>
            <a:r>
              <a:rPr lang="en-US" altLang="en-US" b="1"/>
              <a:t>Habitat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DBB328A6-BEE9-C03E-4355-35BB6B6CF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200" y="762000"/>
            <a:ext cx="1212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Reserved</a:t>
            </a:r>
          </a:p>
          <a:p>
            <a:pPr algn="ctr" eaLnBrk="1" hangingPunct="1"/>
            <a:r>
              <a:rPr lang="en-US" altLang="en-US" b="1"/>
              <a:t>Habitat</a:t>
            </a: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FEA10B3F-2A43-7616-8F79-A95142B63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62000"/>
            <a:ext cx="1555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Habitat</a:t>
            </a:r>
          </a:p>
          <a:p>
            <a:pPr algn="ctr" eaLnBrk="1" hangingPunct="1"/>
            <a:r>
              <a:rPr lang="en-US" altLang="en-US" b="1"/>
              <a:t>Connectivity</a:t>
            </a:r>
          </a:p>
        </p:txBody>
      </p:sp>
      <p:sp>
        <p:nvSpPr>
          <p:cNvPr id="8202" name="Line 10">
            <a:extLst>
              <a:ext uri="{FF2B5EF4-FFF2-40B4-BE49-F238E27FC236}">
                <a16:creationId xmlns:a16="http://schemas.microsoft.com/office/drawing/2014/main" id="{095CCACE-F4D6-FC06-AD94-98293A7607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209800"/>
            <a:ext cx="1676400" cy="1066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11">
            <a:extLst>
              <a:ext uri="{FF2B5EF4-FFF2-40B4-BE49-F238E27FC236}">
                <a16:creationId xmlns:a16="http://schemas.microsoft.com/office/drawing/2014/main" id="{1FDC2CB2-B46C-5359-00DE-CB21151987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2057400"/>
            <a:ext cx="1066800" cy="1371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2">
            <a:extLst>
              <a:ext uri="{FF2B5EF4-FFF2-40B4-BE49-F238E27FC236}">
                <a16:creationId xmlns:a16="http://schemas.microsoft.com/office/drawing/2014/main" id="{606A0973-00E6-250E-54CA-8F090E5F58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2133600"/>
            <a:ext cx="457200" cy="609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5E0C51AB-8773-D1E7-EFEF-5FD38B2B6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400" y="762000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Owl</a:t>
            </a:r>
          </a:p>
          <a:p>
            <a:pPr algn="ctr" eaLnBrk="1" hangingPunct="1"/>
            <a:r>
              <a:rPr lang="en-US" altLang="en-US" b="1"/>
              <a:t>Presence</a:t>
            </a: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20B8C89F-6BE0-1D74-143F-A75F534E5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838" y="5753100"/>
            <a:ext cx="27797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Habitat Value</a:t>
            </a:r>
          </a:p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Composite Map</a:t>
            </a:r>
          </a:p>
        </p:txBody>
      </p:sp>
      <p:sp>
        <p:nvSpPr>
          <p:cNvPr id="8207" name="Line 15">
            <a:extLst>
              <a:ext uri="{FF2B5EF4-FFF2-40B4-BE49-F238E27FC236}">
                <a16:creationId xmlns:a16="http://schemas.microsoft.com/office/drawing/2014/main" id="{997EC3A5-3D21-8824-6758-1444FEB18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057400"/>
            <a:ext cx="304800" cy="457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nal_priority">
            <a:extLst>
              <a:ext uri="{FF2B5EF4-FFF2-40B4-BE49-F238E27FC236}">
                <a16:creationId xmlns:a16="http://schemas.microsoft.com/office/drawing/2014/main" id="{4DCC928C-A2E2-53FF-019E-BF5C68CBC85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A547B545-E476-F92C-823D-5EF541120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225" y="188913"/>
            <a:ext cx="4673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</a:rPr>
              <a:t>Combined Composite Map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D0A18BA1-AEBD-173C-16E5-047AD3A42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400" y="3911600"/>
            <a:ext cx="2203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High Fire Risk &amp; </a:t>
            </a:r>
          </a:p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High Habitat Value</a:t>
            </a:r>
          </a:p>
        </p:txBody>
      </p:sp>
      <p:sp>
        <p:nvSpPr>
          <p:cNvPr id="63493" name="Line 5">
            <a:extLst>
              <a:ext uri="{FF2B5EF4-FFF2-40B4-BE49-F238E27FC236}">
                <a16:creationId xmlns:a16="http://schemas.microsoft.com/office/drawing/2014/main" id="{54A3D35D-8C1B-B234-E447-57570A49BB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267200"/>
            <a:ext cx="1143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AD7D2EAF-22AD-FFE8-9F31-4B6BD59E0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175" y="4521200"/>
            <a:ext cx="2178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Lower Fire Risk &amp; </a:t>
            </a:r>
          </a:p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Low Habitat Value</a:t>
            </a:r>
          </a:p>
        </p:txBody>
      </p:sp>
      <p:sp>
        <p:nvSpPr>
          <p:cNvPr id="63495" name="Line 7">
            <a:extLst>
              <a:ext uri="{FF2B5EF4-FFF2-40B4-BE49-F238E27FC236}">
                <a16:creationId xmlns:a16="http://schemas.microsoft.com/office/drawing/2014/main" id="{832CA3C9-AA79-3DB5-28E0-AE83DE978A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4862513"/>
            <a:ext cx="968375" cy="3952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270241C4-C5F7-E265-73C2-EC012B73A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1308100"/>
            <a:ext cx="2559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Moderate Fire Risk &amp; </a:t>
            </a:r>
          </a:p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Medium Habitat Value</a:t>
            </a:r>
          </a:p>
        </p:txBody>
      </p:sp>
      <p:sp>
        <p:nvSpPr>
          <p:cNvPr id="63497" name="Line 9">
            <a:extLst>
              <a:ext uri="{FF2B5EF4-FFF2-40B4-BE49-F238E27FC236}">
                <a16:creationId xmlns:a16="http://schemas.microsoft.com/office/drawing/2014/main" id="{D3693FF0-0184-0C28-E1F9-A5CACF4EFE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1938338"/>
            <a:ext cx="352425" cy="576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26" name="Line 10">
            <a:extLst>
              <a:ext uri="{FF2B5EF4-FFF2-40B4-BE49-F238E27FC236}">
                <a16:creationId xmlns:a16="http://schemas.microsoft.com/office/drawing/2014/main" id="{E7FF215F-AAB3-4A85-F025-04CEE1E590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4648200"/>
            <a:ext cx="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413DA761-0C8B-9FCA-BB26-79415724A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5218113"/>
            <a:ext cx="1222375" cy="9255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High 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Priority 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Protection</a:t>
            </a:r>
          </a:p>
        </p:txBody>
      </p:sp>
      <p:sp>
        <p:nvSpPr>
          <p:cNvPr id="9228" name="Line 12">
            <a:extLst>
              <a:ext uri="{FF2B5EF4-FFF2-40B4-BE49-F238E27FC236}">
                <a16:creationId xmlns:a16="http://schemas.microsoft.com/office/drawing/2014/main" id="{9D1E8CB9-BC3D-78EB-53FB-FEF8470E4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51816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Text Box 13">
            <a:extLst>
              <a:ext uri="{FF2B5EF4-FFF2-40B4-BE49-F238E27FC236}">
                <a16:creationId xmlns:a16="http://schemas.microsoft.com/office/drawing/2014/main" id="{0D01EBE7-2AA7-B488-AF62-F5EFF0FFE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562600"/>
            <a:ext cx="1222375" cy="925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Lower 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Priority 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Protection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F48B1FD1-5194-19E1-E633-82CB510F8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</a:rPr>
              <a:t>Amount of Treatment Acres</a:t>
            </a:r>
          </a:p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</a:rPr>
              <a:t>Within Analysis Area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DF03223F-55C0-E0D8-8017-9FB6C6F3DD7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8" y="1344613"/>
            <a:ext cx="8837612" cy="5351462"/>
          </a:xfr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2857</TotalTime>
  <Words>835</Words>
  <Application>Microsoft Office PowerPoint</Application>
  <PresentationFormat>On-screen Show (4:3)</PresentationFormat>
  <Paragraphs>346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Franklin Gothic Medium</vt:lpstr>
      <vt:lpstr>Trebuchet MS</vt:lpstr>
      <vt:lpstr>Default Design</vt:lpstr>
      <vt:lpstr>PowerPoint Presentation</vt:lpstr>
      <vt:lpstr>PowerPoint Presentation</vt:lpstr>
      <vt:lpstr>PowerPoint Presentation</vt:lpstr>
      <vt:lpstr>Conceptual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USDA Forest Service</dc:creator>
  <cp:lastModifiedBy>Lum-Naihe, Christof Jurh duk - FS, AZ</cp:lastModifiedBy>
  <cp:revision>99</cp:revision>
  <dcterms:created xsi:type="dcterms:W3CDTF">2008-05-11T01:51:40Z</dcterms:created>
  <dcterms:modified xsi:type="dcterms:W3CDTF">2025-08-04T19:13:40Z</dcterms:modified>
</cp:coreProperties>
</file>