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handoutMasterIdLst>
    <p:handoutMasterId r:id="rId38"/>
  </p:handoutMasterIdLst>
  <p:sldIdLst>
    <p:sldId id="279" r:id="rId2"/>
    <p:sldId id="259" r:id="rId3"/>
    <p:sldId id="263" r:id="rId4"/>
    <p:sldId id="260" r:id="rId5"/>
    <p:sldId id="281" r:id="rId6"/>
    <p:sldId id="282" r:id="rId7"/>
    <p:sldId id="267" r:id="rId8"/>
    <p:sldId id="276" r:id="rId9"/>
    <p:sldId id="285" r:id="rId10"/>
    <p:sldId id="283" r:id="rId11"/>
    <p:sldId id="271" r:id="rId12"/>
    <p:sldId id="291" r:id="rId13"/>
    <p:sldId id="292" r:id="rId14"/>
    <p:sldId id="293" r:id="rId15"/>
    <p:sldId id="295" r:id="rId16"/>
    <p:sldId id="308" r:id="rId17"/>
    <p:sldId id="296" r:id="rId18"/>
    <p:sldId id="297" r:id="rId19"/>
    <p:sldId id="298" r:id="rId20"/>
    <p:sldId id="309" r:id="rId21"/>
    <p:sldId id="299" r:id="rId22"/>
    <p:sldId id="270" r:id="rId23"/>
    <p:sldId id="300" r:id="rId24"/>
    <p:sldId id="286" r:id="rId25"/>
    <p:sldId id="301" r:id="rId26"/>
    <p:sldId id="302" r:id="rId27"/>
    <p:sldId id="303" r:id="rId28"/>
    <p:sldId id="304" r:id="rId29"/>
    <p:sldId id="305" r:id="rId30"/>
    <p:sldId id="290" r:id="rId31"/>
    <p:sldId id="266" r:id="rId32"/>
    <p:sldId id="306" r:id="rId33"/>
    <p:sldId id="307" r:id="rId34"/>
    <p:sldId id="278" r:id="rId35"/>
    <p:sldId id="280" r:id="rId36"/>
  </p:sldIdLst>
  <p:sldSz cx="9144000" cy="6858000" type="screen4x3"/>
  <p:notesSz cx="6946900" cy="9283700"/>
  <p:defaultTextStyle>
    <a:defPPr>
      <a:defRPr lang="en-US"/>
    </a:defPPr>
    <a:lvl1pPr algn="l" rtl="0" fontAlgn="base">
      <a:spcBef>
        <a:spcPct val="20000"/>
      </a:spcBef>
      <a:spcAft>
        <a:spcPct val="0"/>
      </a:spcAft>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0" autoAdjust="0"/>
    <p:restoredTop sz="94692" autoAdjust="0"/>
  </p:normalViewPr>
  <p:slideViewPr>
    <p:cSldViewPr>
      <p:cViewPr varScale="1">
        <p:scale>
          <a:sx n="68" d="100"/>
          <a:sy n="68" d="100"/>
        </p:scale>
        <p:origin x="166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0702F402-7CF2-ACF3-F91C-612B7C790DA0}"/>
              </a:ext>
            </a:extLst>
          </p:cNvPr>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defTabSz="927100">
              <a:spcBef>
                <a:spcPct val="0"/>
              </a:spcBef>
              <a:defRPr sz="1200"/>
            </a:lvl1pPr>
          </a:lstStyle>
          <a:p>
            <a:endParaRPr lang="en-US" altLang="en-US"/>
          </a:p>
        </p:txBody>
      </p:sp>
      <p:sp>
        <p:nvSpPr>
          <p:cNvPr id="88067" name="Rectangle 3">
            <a:extLst>
              <a:ext uri="{FF2B5EF4-FFF2-40B4-BE49-F238E27FC236}">
                <a16:creationId xmlns:a16="http://schemas.microsoft.com/office/drawing/2014/main" id="{337BBC56-C835-7E4E-888B-0BA58949FB9C}"/>
              </a:ext>
            </a:extLst>
          </p:cNvPr>
          <p:cNvSpPr>
            <a:spLocks noGrp="1" noChangeArrowheads="1"/>
          </p:cNvSpPr>
          <p:nvPr>
            <p:ph type="dt" sz="quarter" idx="1"/>
          </p:nvPr>
        </p:nvSpPr>
        <p:spPr bwMode="auto">
          <a:xfrm>
            <a:off x="3935413"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lgn="r" defTabSz="927100">
              <a:spcBef>
                <a:spcPct val="0"/>
              </a:spcBef>
              <a:defRPr sz="1200"/>
            </a:lvl1pPr>
          </a:lstStyle>
          <a:p>
            <a:endParaRPr lang="en-US" altLang="en-US"/>
          </a:p>
        </p:txBody>
      </p:sp>
      <p:sp>
        <p:nvSpPr>
          <p:cNvPr id="88068" name="Rectangle 4">
            <a:extLst>
              <a:ext uri="{FF2B5EF4-FFF2-40B4-BE49-F238E27FC236}">
                <a16:creationId xmlns:a16="http://schemas.microsoft.com/office/drawing/2014/main" id="{91E30BF6-A652-FE34-299C-F6F2F754E1A8}"/>
              </a:ext>
            </a:extLst>
          </p:cNvPr>
          <p:cNvSpPr>
            <a:spLocks noGrp="1" noChangeArrowheads="1"/>
          </p:cNvSpPr>
          <p:nvPr>
            <p:ph type="ftr" sz="quarter" idx="2"/>
          </p:nvPr>
        </p:nvSpPr>
        <p:spPr bwMode="auto">
          <a:xfrm>
            <a:off x="0" y="8818563"/>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defTabSz="927100">
              <a:spcBef>
                <a:spcPct val="0"/>
              </a:spcBef>
              <a:defRPr sz="1200"/>
            </a:lvl1pPr>
          </a:lstStyle>
          <a:p>
            <a:endParaRPr lang="en-US" altLang="en-US"/>
          </a:p>
        </p:txBody>
      </p:sp>
      <p:sp>
        <p:nvSpPr>
          <p:cNvPr id="88069" name="Rectangle 5">
            <a:extLst>
              <a:ext uri="{FF2B5EF4-FFF2-40B4-BE49-F238E27FC236}">
                <a16:creationId xmlns:a16="http://schemas.microsoft.com/office/drawing/2014/main" id="{2206AE5B-2B01-F8E9-3699-90A75D3D71BB}"/>
              </a:ext>
            </a:extLst>
          </p:cNvPr>
          <p:cNvSpPr>
            <a:spLocks noGrp="1" noChangeArrowheads="1"/>
          </p:cNvSpPr>
          <p:nvPr>
            <p:ph type="sldNum" sz="quarter" idx="3"/>
          </p:nvPr>
        </p:nvSpPr>
        <p:spPr bwMode="auto">
          <a:xfrm>
            <a:off x="3935413" y="8818563"/>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lgn="r" defTabSz="927100">
              <a:spcBef>
                <a:spcPct val="0"/>
              </a:spcBef>
              <a:defRPr sz="1200"/>
            </a:lvl1pPr>
          </a:lstStyle>
          <a:p>
            <a:fld id="{6DFFCEF6-5619-4BC6-9161-9AA09BD31FC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1CAF01F-369D-2183-9BE8-D4D0355B7442}"/>
              </a:ext>
            </a:extLst>
          </p:cNvPr>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defTabSz="927100">
              <a:spcBef>
                <a:spcPct val="0"/>
              </a:spcBef>
              <a:defRPr sz="1200"/>
            </a:lvl1pPr>
          </a:lstStyle>
          <a:p>
            <a:endParaRPr lang="en-US" altLang="en-US"/>
          </a:p>
        </p:txBody>
      </p:sp>
      <p:sp>
        <p:nvSpPr>
          <p:cNvPr id="60419" name="Rectangle 3">
            <a:extLst>
              <a:ext uri="{FF2B5EF4-FFF2-40B4-BE49-F238E27FC236}">
                <a16:creationId xmlns:a16="http://schemas.microsoft.com/office/drawing/2014/main" id="{2784F8BE-4536-3980-E6E0-724D629A1379}"/>
              </a:ext>
            </a:extLst>
          </p:cNvPr>
          <p:cNvSpPr>
            <a:spLocks noGrp="1" noChangeArrowheads="1"/>
          </p:cNvSpPr>
          <p:nvPr>
            <p:ph type="dt" idx="1"/>
          </p:nvPr>
        </p:nvSpPr>
        <p:spPr bwMode="auto">
          <a:xfrm>
            <a:off x="3935413"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lgn="r" defTabSz="927100">
              <a:spcBef>
                <a:spcPct val="0"/>
              </a:spcBef>
              <a:defRPr sz="1200"/>
            </a:lvl1pPr>
          </a:lstStyle>
          <a:p>
            <a:endParaRPr lang="en-US" altLang="en-US"/>
          </a:p>
        </p:txBody>
      </p:sp>
      <p:sp>
        <p:nvSpPr>
          <p:cNvPr id="60420" name="Rectangle 4">
            <a:extLst>
              <a:ext uri="{FF2B5EF4-FFF2-40B4-BE49-F238E27FC236}">
                <a16:creationId xmlns:a16="http://schemas.microsoft.com/office/drawing/2014/main" id="{209ADD0B-B40D-82E0-160E-34BDF2955C8F}"/>
              </a:ext>
            </a:extLst>
          </p:cNvPr>
          <p:cNvSpPr>
            <a:spLocks noRot="1" noChangeArrowheads="1" noTextEdit="1"/>
          </p:cNvSpPr>
          <p:nvPr>
            <p:ph type="sldImg" idx="2"/>
          </p:nvPr>
        </p:nvSpPr>
        <p:spPr bwMode="auto">
          <a:xfrm>
            <a:off x="1152525" y="696913"/>
            <a:ext cx="4641850"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0421" name="Rectangle 5">
            <a:extLst>
              <a:ext uri="{FF2B5EF4-FFF2-40B4-BE49-F238E27FC236}">
                <a16:creationId xmlns:a16="http://schemas.microsoft.com/office/drawing/2014/main" id="{F6597423-D23A-04A4-704F-4244CC2E691D}"/>
              </a:ext>
            </a:extLst>
          </p:cNvPr>
          <p:cNvSpPr>
            <a:spLocks noGrp="1" noChangeArrowheads="1"/>
          </p:cNvSpPr>
          <p:nvPr>
            <p:ph type="body" sz="quarter" idx="3"/>
          </p:nvPr>
        </p:nvSpPr>
        <p:spPr bwMode="auto">
          <a:xfrm>
            <a:off x="695325" y="4410075"/>
            <a:ext cx="5556250"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2" name="Rectangle 6">
            <a:extLst>
              <a:ext uri="{FF2B5EF4-FFF2-40B4-BE49-F238E27FC236}">
                <a16:creationId xmlns:a16="http://schemas.microsoft.com/office/drawing/2014/main" id="{7575F0F8-E388-2E19-8234-8918B3AA6567}"/>
              </a:ext>
            </a:extLst>
          </p:cNvPr>
          <p:cNvSpPr>
            <a:spLocks noGrp="1" noChangeArrowheads="1"/>
          </p:cNvSpPr>
          <p:nvPr>
            <p:ph type="ftr" sz="quarter" idx="4"/>
          </p:nvPr>
        </p:nvSpPr>
        <p:spPr bwMode="auto">
          <a:xfrm>
            <a:off x="0" y="8818563"/>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defTabSz="927100">
              <a:spcBef>
                <a:spcPct val="0"/>
              </a:spcBef>
              <a:defRPr sz="1200"/>
            </a:lvl1pPr>
          </a:lstStyle>
          <a:p>
            <a:endParaRPr lang="en-US" altLang="en-US"/>
          </a:p>
        </p:txBody>
      </p:sp>
      <p:sp>
        <p:nvSpPr>
          <p:cNvPr id="60423" name="Rectangle 7">
            <a:extLst>
              <a:ext uri="{FF2B5EF4-FFF2-40B4-BE49-F238E27FC236}">
                <a16:creationId xmlns:a16="http://schemas.microsoft.com/office/drawing/2014/main" id="{F8F366AD-CC59-BF2F-6AF1-FE6FAB1E21CB}"/>
              </a:ext>
            </a:extLst>
          </p:cNvPr>
          <p:cNvSpPr>
            <a:spLocks noGrp="1" noChangeArrowheads="1"/>
          </p:cNvSpPr>
          <p:nvPr>
            <p:ph type="sldNum" sz="quarter" idx="5"/>
          </p:nvPr>
        </p:nvSpPr>
        <p:spPr bwMode="auto">
          <a:xfrm>
            <a:off x="3935413" y="8818563"/>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lgn="r" defTabSz="927100">
              <a:spcBef>
                <a:spcPct val="0"/>
              </a:spcBef>
              <a:defRPr sz="1200"/>
            </a:lvl1pPr>
          </a:lstStyle>
          <a:p>
            <a:fld id="{E5DEE218-90C1-441A-86AF-85BA34FB5E6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656292-9695-68D6-17AD-27E2C6E7D00C}"/>
              </a:ext>
            </a:extLst>
          </p:cNvPr>
          <p:cNvSpPr>
            <a:spLocks noGrp="1" noChangeArrowheads="1"/>
          </p:cNvSpPr>
          <p:nvPr>
            <p:ph type="sldNum" sz="quarter" idx="5"/>
          </p:nvPr>
        </p:nvSpPr>
        <p:spPr>
          <a:ln/>
        </p:spPr>
        <p:txBody>
          <a:bodyPr/>
          <a:lstStyle/>
          <a:p>
            <a:fld id="{CC154860-089C-4748-9DD4-1DE1DD4A5180}" type="slidenum">
              <a:rPr lang="en-US" altLang="en-US"/>
              <a:pPr/>
              <a:t>18</a:t>
            </a:fld>
            <a:endParaRPr lang="en-US" altLang="en-US"/>
          </a:p>
        </p:txBody>
      </p:sp>
      <p:sp>
        <p:nvSpPr>
          <p:cNvPr id="61442" name="Rectangle 2">
            <a:extLst>
              <a:ext uri="{FF2B5EF4-FFF2-40B4-BE49-F238E27FC236}">
                <a16:creationId xmlns:a16="http://schemas.microsoft.com/office/drawing/2014/main" id="{99A75819-B9CF-4C9D-31BD-4B1299C2BD7A}"/>
              </a:ext>
            </a:extLst>
          </p:cNvPr>
          <p:cNvSpPr>
            <a:spLocks noRot="1" noChangeArrowheads="1" noTextEdit="1"/>
          </p:cNvSpPr>
          <p:nvPr>
            <p:ph type="sldImg"/>
          </p:nvPr>
        </p:nvSpPr>
        <p:spPr>
          <a:xfrm>
            <a:off x="1152525" y="695325"/>
            <a:ext cx="4643438" cy="3482975"/>
          </a:xfrm>
          <a:ln/>
        </p:spPr>
      </p:sp>
      <p:sp>
        <p:nvSpPr>
          <p:cNvPr id="61443" name="Rectangle 3">
            <a:extLst>
              <a:ext uri="{FF2B5EF4-FFF2-40B4-BE49-F238E27FC236}">
                <a16:creationId xmlns:a16="http://schemas.microsoft.com/office/drawing/2014/main" id="{EC604451-0F95-CD0D-682B-8FDF7A637F01}"/>
              </a:ext>
            </a:extLst>
          </p:cNvPr>
          <p:cNvSpPr>
            <a:spLocks noGrp="1" noChangeArrowheads="1"/>
          </p:cNvSpPr>
          <p:nvPr>
            <p:ph type="body" idx="1"/>
          </p:nvPr>
        </p:nvSpPr>
        <p:spPr>
          <a:xfrm>
            <a:off x="695325" y="4410075"/>
            <a:ext cx="5556250" cy="4178300"/>
          </a:xfrm>
        </p:spPr>
        <p:txBody>
          <a:bodyPr/>
          <a:lstStyle/>
          <a:p>
            <a:r>
              <a:rPr lang="en-US" altLang="en-US"/>
              <a:t>Outcome 12 67 – 7 green, 3 mg, 3 black</a:t>
            </a:r>
          </a:p>
          <a:p>
            <a:r>
              <a:rPr lang="en-US" altLang="en-US"/>
              <a:t>42 mixed green:9 g, 34, mg, 1-mg, 5-b, 19 black</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DC7D29-C6D6-488C-3062-8C9EDCF8EEBE}"/>
              </a:ext>
            </a:extLst>
          </p:cNvPr>
          <p:cNvSpPr>
            <a:spLocks noGrp="1" noChangeArrowheads="1"/>
          </p:cNvSpPr>
          <p:nvPr>
            <p:ph type="sldNum" sz="quarter" idx="5"/>
          </p:nvPr>
        </p:nvSpPr>
        <p:spPr>
          <a:ln/>
        </p:spPr>
        <p:txBody>
          <a:bodyPr/>
          <a:lstStyle/>
          <a:p>
            <a:fld id="{DA9291FC-BCFC-4D13-B53A-3E347CC6B26A}" type="slidenum">
              <a:rPr lang="en-US" altLang="en-US"/>
              <a:pPr/>
              <a:t>23</a:t>
            </a:fld>
            <a:endParaRPr lang="en-US" altLang="en-US"/>
          </a:p>
        </p:txBody>
      </p:sp>
      <p:sp>
        <p:nvSpPr>
          <p:cNvPr id="65538" name="Rectangle 2">
            <a:extLst>
              <a:ext uri="{FF2B5EF4-FFF2-40B4-BE49-F238E27FC236}">
                <a16:creationId xmlns:a16="http://schemas.microsoft.com/office/drawing/2014/main" id="{1328C95D-54D2-E1D8-D6DF-C1FC72D76424}"/>
              </a:ext>
            </a:extLst>
          </p:cNvPr>
          <p:cNvSpPr>
            <a:spLocks noRot="1" noChangeArrowheads="1" noTextEdit="1"/>
          </p:cNvSpPr>
          <p:nvPr>
            <p:ph type="sldImg"/>
          </p:nvPr>
        </p:nvSpPr>
        <p:spPr>
          <a:ln/>
        </p:spPr>
      </p:sp>
      <p:sp>
        <p:nvSpPr>
          <p:cNvPr id="65539" name="Rectangle 3">
            <a:extLst>
              <a:ext uri="{FF2B5EF4-FFF2-40B4-BE49-F238E27FC236}">
                <a16:creationId xmlns:a16="http://schemas.microsoft.com/office/drawing/2014/main" id="{DABD9A68-008C-B78E-E710-5B59AC71E626}"/>
              </a:ext>
            </a:extLst>
          </p:cNvPr>
          <p:cNvSpPr>
            <a:spLocks noGrp="1" noChangeArrowheads="1"/>
          </p:cNvSpPr>
          <p:nvPr>
            <p:ph type="body" idx="1"/>
          </p:nvPr>
        </p:nvSpPr>
        <p:spPr>
          <a:xfrm>
            <a:off x="925513" y="4410075"/>
            <a:ext cx="5095875" cy="4176713"/>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DFBD59-3766-1222-1952-EB2B63159C57}"/>
              </a:ext>
            </a:extLst>
          </p:cNvPr>
          <p:cNvSpPr>
            <a:spLocks noGrp="1" noChangeArrowheads="1"/>
          </p:cNvSpPr>
          <p:nvPr>
            <p:ph type="sldNum" sz="quarter" idx="5"/>
          </p:nvPr>
        </p:nvSpPr>
        <p:spPr>
          <a:ln/>
        </p:spPr>
        <p:txBody>
          <a:bodyPr/>
          <a:lstStyle/>
          <a:p>
            <a:fld id="{CD02EFD7-9BF7-493B-B02F-E9F7E0551453}" type="slidenum">
              <a:rPr lang="en-US" altLang="en-US"/>
              <a:pPr/>
              <a:t>26</a:t>
            </a:fld>
            <a:endParaRPr lang="en-US" altLang="en-US"/>
          </a:p>
        </p:txBody>
      </p:sp>
      <p:sp>
        <p:nvSpPr>
          <p:cNvPr id="70658" name="Rectangle 2">
            <a:extLst>
              <a:ext uri="{FF2B5EF4-FFF2-40B4-BE49-F238E27FC236}">
                <a16:creationId xmlns:a16="http://schemas.microsoft.com/office/drawing/2014/main" id="{135B65E0-B746-374E-F6A6-9A09C64C5B73}"/>
              </a:ext>
            </a:extLst>
          </p:cNvPr>
          <p:cNvSpPr>
            <a:spLocks noRot="1" noChangeArrowheads="1" noTextEdit="1"/>
          </p:cNvSpPr>
          <p:nvPr>
            <p:ph type="sldImg"/>
          </p:nvPr>
        </p:nvSpPr>
        <p:spPr>
          <a:xfrm>
            <a:off x="1152525" y="695325"/>
            <a:ext cx="4643438" cy="3482975"/>
          </a:xfrm>
          <a:ln/>
        </p:spPr>
      </p:sp>
      <p:sp>
        <p:nvSpPr>
          <p:cNvPr id="70659" name="Rectangle 3">
            <a:extLst>
              <a:ext uri="{FF2B5EF4-FFF2-40B4-BE49-F238E27FC236}">
                <a16:creationId xmlns:a16="http://schemas.microsoft.com/office/drawing/2014/main" id="{AEEC8E3A-D9A3-9444-468B-17D71A56C652}"/>
              </a:ext>
            </a:extLst>
          </p:cNvPr>
          <p:cNvSpPr>
            <a:spLocks noGrp="1" noChangeArrowheads="1"/>
          </p:cNvSpPr>
          <p:nvPr>
            <p:ph type="body" idx="1"/>
          </p:nvPr>
        </p:nvSpPr>
        <p:spPr>
          <a:xfrm>
            <a:off x="695325" y="4410075"/>
            <a:ext cx="5556250" cy="4178300"/>
          </a:xfrm>
        </p:spPr>
        <p:txBody>
          <a:bodyPr/>
          <a:lstStyle/>
          <a:p>
            <a:r>
              <a:rPr lang="en-US" altLang="en-US"/>
              <a:t>Not only have we had a change in tree species, the soil surface has also changed and there is an increase in duff buildup.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65AF50D-3286-9497-B2E9-F390F4D2AFDD}"/>
              </a:ext>
            </a:extLst>
          </p:cNvPr>
          <p:cNvSpPr>
            <a:spLocks noGrp="1" noChangeArrowheads="1"/>
          </p:cNvSpPr>
          <p:nvPr>
            <p:ph type="sldNum" sz="quarter" idx="5"/>
          </p:nvPr>
        </p:nvSpPr>
        <p:spPr>
          <a:ln/>
        </p:spPr>
        <p:txBody>
          <a:bodyPr/>
          <a:lstStyle/>
          <a:p>
            <a:fld id="{AF7F0999-4555-4AB3-9BA3-A9C7A9F2AC82}" type="slidenum">
              <a:rPr lang="en-US" altLang="en-US"/>
              <a:pPr/>
              <a:t>27</a:t>
            </a:fld>
            <a:endParaRPr lang="en-US" altLang="en-US"/>
          </a:p>
        </p:txBody>
      </p:sp>
      <p:sp>
        <p:nvSpPr>
          <p:cNvPr id="72706" name="Rectangle 2">
            <a:extLst>
              <a:ext uri="{FF2B5EF4-FFF2-40B4-BE49-F238E27FC236}">
                <a16:creationId xmlns:a16="http://schemas.microsoft.com/office/drawing/2014/main" id="{14416E79-7254-311A-417C-4E5B8615ED06}"/>
              </a:ext>
            </a:extLst>
          </p:cNvPr>
          <p:cNvSpPr>
            <a:spLocks noRot="1" noChangeArrowheads="1" noTextEdit="1"/>
          </p:cNvSpPr>
          <p:nvPr>
            <p:ph type="sldImg"/>
          </p:nvPr>
        </p:nvSpPr>
        <p:spPr>
          <a:xfrm>
            <a:off x="1152525" y="695325"/>
            <a:ext cx="4643438" cy="3482975"/>
          </a:xfrm>
          <a:ln/>
        </p:spPr>
      </p:sp>
      <p:sp>
        <p:nvSpPr>
          <p:cNvPr id="72707" name="Rectangle 3">
            <a:extLst>
              <a:ext uri="{FF2B5EF4-FFF2-40B4-BE49-F238E27FC236}">
                <a16:creationId xmlns:a16="http://schemas.microsoft.com/office/drawing/2014/main" id="{44206085-9C29-6354-B595-B3A427556C65}"/>
              </a:ext>
            </a:extLst>
          </p:cNvPr>
          <p:cNvSpPr>
            <a:spLocks noGrp="1" noChangeArrowheads="1"/>
          </p:cNvSpPr>
          <p:nvPr>
            <p:ph type="body" idx="1"/>
          </p:nvPr>
        </p:nvSpPr>
        <p:spPr>
          <a:xfrm>
            <a:off x="695325" y="4410075"/>
            <a:ext cx="5556250" cy="4178300"/>
          </a:xfrm>
        </p:spPr>
        <p:txBody>
          <a:bodyPr/>
          <a:lstStyle/>
          <a:p>
            <a:r>
              <a:rPr lang="en-US" altLang="en-US"/>
              <a:t>Rationale behind study.  Ecotomycorrhizae and roots are cyclic in that they increase in the spring and summer and decrease in the fall and winter. Therefore the objective is to change the surface duff layers when roots and ectomycorrhizae are the least active which is when the soil temperatures are less than 40 degrees F. The second objective is to slowly over time remove the deeper duff layers to accomplish this with fire we want the lower duff moistures to be very high (ideally &gt; 100% lower duff moisture).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50E4CD6-ABCA-86C3-D1E0-EA2D5A0EABD1}"/>
              </a:ext>
            </a:extLst>
          </p:cNvPr>
          <p:cNvSpPr>
            <a:spLocks noGrp="1" noChangeArrowheads="1"/>
          </p:cNvSpPr>
          <p:nvPr>
            <p:ph type="sldNum" sz="quarter" idx="5"/>
          </p:nvPr>
        </p:nvSpPr>
        <p:spPr>
          <a:ln/>
        </p:spPr>
        <p:txBody>
          <a:bodyPr/>
          <a:lstStyle/>
          <a:p>
            <a:fld id="{08C150D3-D9EF-45B1-A9F9-53633DAE770E}" type="slidenum">
              <a:rPr lang="en-US" altLang="en-US"/>
              <a:pPr/>
              <a:t>28</a:t>
            </a:fld>
            <a:endParaRPr lang="en-US" altLang="en-US"/>
          </a:p>
        </p:txBody>
      </p:sp>
      <p:sp>
        <p:nvSpPr>
          <p:cNvPr id="74754" name="Rectangle 2">
            <a:extLst>
              <a:ext uri="{FF2B5EF4-FFF2-40B4-BE49-F238E27FC236}">
                <a16:creationId xmlns:a16="http://schemas.microsoft.com/office/drawing/2014/main" id="{C67AF2E5-5907-5EB8-E04C-983B997E45B8}"/>
              </a:ext>
            </a:extLst>
          </p:cNvPr>
          <p:cNvSpPr>
            <a:spLocks noRot="1" noChangeArrowheads="1" noTextEdit="1"/>
          </p:cNvSpPr>
          <p:nvPr>
            <p:ph type="sldImg"/>
          </p:nvPr>
        </p:nvSpPr>
        <p:spPr>
          <a:xfrm>
            <a:off x="1152525" y="695325"/>
            <a:ext cx="4643438" cy="3482975"/>
          </a:xfrm>
          <a:ln/>
        </p:spPr>
      </p:sp>
      <p:sp>
        <p:nvSpPr>
          <p:cNvPr id="74755" name="Rectangle 3">
            <a:extLst>
              <a:ext uri="{FF2B5EF4-FFF2-40B4-BE49-F238E27FC236}">
                <a16:creationId xmlns:a16="http://schemas.microsoft.com/office/drawing/2014/main" id="{4270C5FA-32A8-8B4C-5384-BB7651E96341}"/>
              </a:ext>
            </a:extLst>
          </p:cNvPr>
          <p:cNvSpPr>
            <a:spLocks noGrp="1" noChangeArrowheads="1"/>
          </p:cNvSpPr>
          <p:nvPr>
            <p:ph type="body" idx="1"/>
          </p:nvPr>
        </p:nvSpPr>
        <p:spPr>
          <a:xfrm>
            <a:off x="695325" y="4410075"/>
            <a:ext cx="5556250" cy="4178300"/>
          </a:xfrm>
        </p:spPr>
        <p:txBody>
          <a:bodyPr/>
          <a:lstStyle/>
          <a:p>
            <a:r>
              <a:rPr lang="en-US" altLang="en-US"/>
              <a:t>Lower duff moistures and temperatures at the time of the fires. As you noticed that the higher lower duff moistures limited the amount of litter and humus consumption. But as lower duff moisture decreased (97%) more of the surface organic layers were consumed (10 cm)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8CC0F61-1620-01D8-A5C1-88FDCA43D0D1}"/>
              </a:ext>
            </a:extLst>
          </p:cNvPr>
          <p:cNvSpPr>
            <a:spLocks noGrp="1" noChangeArrowheads="1"/>
          </p:cNvSpPr>
          <p:nvPr>
            <p:ph type="sldNum" sz="quarter" idx="5"/>
          </p:nvPr>
        </p:nvSpPr>
        <p:spPr>
          <a:ln/>
        </p:spPr>
        <p:txBody>
          <a:bodyPr/>
          <a:lstStyle/>
          <a:p>
            <a:fld id="{3B15C361-A6C0-4498-81BF-05E834F2B8AB}" type="slidenum">
              <a:rPr lang="en-US" altLang="en-US"/>
              <a:pPr/>
              <a:t>29</a:t>
            </a:fld>
            <a:endParaRPr lang="en-US" altLang="en-US"/>
          </a:p>
        </p:txBody>
      </p:sp>
      <p:sp>
        <p:nvSpPr>
          <p:cNvPr id="76802" name="Rectangle 2">
            <a:extLst>
              <a:ext uri="{FF2B5EF4-FFF2-40B4-BE49-F238E27FC236}">
                <a16:creationId xmlns:a16="http://schemas.microsoft.com/office/drawing/2014/main" id="{FAE5DCC8-24E3-6BF3-C6D7-BB7E40879FDF}"/>
              </a:ext>
            </a:extLst>
          </p:cNvPr>
          <p:cNvSpPr>
            <a:spLocks noRot="1" noChangeArrowheads="1" noTextEdit="1"/>
          </p:cNvSpPr>
          <p:nvPr>
            <p:ph type="sldImg"/>
          </p:nvPr>
        </p:nvSpPr>
        <p:spPr>
          <a:ln/>
        </p:spPr>
      </p:sp>
      <p:sp>
        <p:nvSpPr>
          <p:cNvPr id="76803" name="Rectangle 3">
            <a:extLst>
              <a:ext uri="{FF2B5EF4-FFF2-40B4-BE49-F238E27FC236}">
                <a16:creationId xmlns:a16="http://schemas.microsoft.com/office/drawing/2014/main" id="{984A7ADF-0140-14B4-500C-51C37AD02BCC}"/>
              </a:ext>
            </a:extLst>
          </p:cNvPr>
          <p:cNvSpPr>
            <a:spLocks noGrp="1" noChangeArrowheads="1"/>
          </p:cNvSpPr>
          <p:nvPr>
            <p:ph type="body" idx="1"/>
          </p:nvPr>
        </p:nvSpPr>
        <p:spPr>
          <a:xfrm>
            <a:off x="925513" y="4410075"/>
            <a:ext cx="5095875" cy="4176713"/>
          </a:xfrm>
        </p:spPr>
        <p:txBody>
          <a:bodyPr/>
          <a:lstStyle/>
          <a:p>
            <a:r>
              <a:rPr lang="en-US" altLang="en-US"/>
              <a:t>The order of how we implemented the different fuel treatments (left to right, top to bottom).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4D19-882C-5A57-6190-594BD7A3623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CF051-A85D-8F87-89A5-E5C0A261F0D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000352F-BD08-0A14-F818-82928FF858F4}"/>
              </a:ext>
            </a:extLst>
          </p:cNvPr>
          <p:cNvSpPr>
            <a:spLocks noGrp="1"/>
          </p:cNvSpPr>
          <p:nvPr>
            <p:ph type="sldNum" sz="quarter" idx="10"/>
          </p:nvPr>
        </p:nvSpPr>
        <p:spPr/>
        <p:txBody>
          <a:bodyPr/>
          <a:lstStyle>
            <a:lvl1pPr>
              <a:defRPr/>
            </a:lvl1pPr>
          </a:lstStyle>
          <a:p>
            <a:fld id="{971E7C45-22E3-4E48-ACB5-C46B1E19AC1B}" type="slidenum">
              <a:rPr lang="en-US" altLang="en-US"/>
              <a:pPr/>
              <a:t>‹#›</a:t>
            </a:fld>
            <a:endParaRPr lang="en-US" altLang="en-US"/>
          </a:p>
        </p:txBody>
      </p:sp>
    </p:spTree>
    <p:extLst>
      <p:ext uri="{BB962C8B-B14F-4D97-AF65-F5344CB8AC3E}">
        <p14:creationId xmlns:p14="http://schemas.microsoft.com/office/powerpoint/2010/main" val="51641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1438-E6B6-3286-A0D5-E31DE771A7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B1AC0C-1BA9-DD42-9192-81C57AAD95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65FE3D9-D887-C459-9B45-4620B0CB995A}"/>
              </a:ext>
            </a:extLst>
          </p:cNvPr>
          <p:cNvSpPr>
            <a:spLocks noGrp="1"/>
          </p:cNvSpPr>
          <p:nvPr>
            <p:ph type="sldNum" sz="quarter" idx="10"/>
          </p:nvPr>
        </p:nvSpPr>
        <p:spPr/>
        <p:txBody>
          <a:bodyPr/>
          <a:lstStyle>
            <a:lvl1pPr>
              <a:defRPr/>
            </a:lvl1pPr>
          </a:lstStyle>
          <a:p>
            <a:fld id="{18CEADDB-2D01-4816-8B68-303AC8843D15}" type="slidenum">
              <a:rPr lang="en-US" altLang="en-US"/>
              <a:pPr/>
              <a:t>‹#›</a:t>
            </a:fld>
            <a:endParaRPr lang="en-US" altLang="en-US"/>
          </a:p>
        </p:txBody>
      </p:sp>
    </p:spTree>
    <p:extLst>
      <p:ext uri="{BB962C8B-B14F-4D97-AF65-F5344CB8AC3E}">
        <p14:creationId xmlns:p14="http://schemas.microsoft.com/office/powerpoint/2010/main" val="198035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19C8C-54B7-17A1-F973-FD54BC7DB1C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EC7D78-BC6A-D6E7-E483-05DF3E180807}"/>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F9A3ED9-D968-8AE5-8F32-02CC5189D085}"/>
              </a:ext>
            </a:extLst>
          </p:cNvPr>
          <p:cNvSpPr>
            <a:spLocks noGrp="1"/>
          </p:cNvSpPr>
          <p:nvPr>
            <p:ph type="sldNum" sz="quarter" idx="10"/>
          </p:nvPr>
        </p:nvSpPr>
        <p:spPr/>
        <p:txBody>
          <a:bodyPr/>
          <a:lstStyle>
            <a:lvl1pPr>
              <a:defRPr/>
            </a:lvl1pPr>
          </a:lstStyle>
          <a:p>
            <a:fld id="{3B2ECAE8-69C6-4E96-8683-76233D26AD31}" type="slidenum">
              <a:rPr lang="en-US" altLang="en-US"/>
              <a:pPr/>
              <a:t>‹#›</a:t>
            </a:fld>
            <a:endParaRPr lang="en-US" altLang="en-US"/>
          </a:p>
        </p:txBody>
      </p:sp>
    </p:spTree>
    <p:extLst>
      <p:ext uri="{BB962C8B-B14F-4D97-AF65-F5344CB8AC3E}">
        <p14:creationId xmlns:p14="http://schemas.microsoft.com/office/powerpoint/2010/main" val="2798641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0637-48EC-1E21-BF67-D32C3B1FF859}"/>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6CB02-42A6-38B1-94DA-F975581ADB8A}"/>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2DDC6-482F-7908-2E22-B149DAFBB3F0}"/>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E91A2FB-9194-B3C9-EDC9-2FCCC76ECFA1}"/>
              </a:ext>
            </a:extLst>
          </p:cNvPr>
          <p:cNvSpPr>
            <a:spLocks noGrp="1"/>
          </p:cNvSpPr>
          <p:nvPr>
            <p:ph type="sldNum" sz="quarter" idx="10"/>
          </p:nvPr>
        </p:nvSpPr>
        <p:spPr>
          <a:xfrm>
            <a:off x="6553200" y="6248400"/>
            <a:ext cx="1905000" cy="457200"/>
          </a:xfrm>
        </p:spPr>
        <p:txBody>
          <a:bodyPr/>
          <a:lstStyle>
            <a:lvl1pPr>
              <a:defRPr/>
            </a:lvl1pPr>
          </a:lstStyle>
          <a:p>
            <a:fld id="{0D691059-61A7-4DD4-B21D-9B36BF9DD161}" type="slidenum">
              <a:rPr lang="en-US" altLang="en-US"/>
              <a:pPr/>
              <a:t>‹#›</a:t>
            </a:fld>
            <a:endParaRPr lang="en-US" altLang="en-US"/>
          </a:p>
        </p:txBody>
      </p:sp>
    </p:spTree>
    <p:extLst>
      <p:ext uri="{BB962C8B-B14F-4D97-AF65-F5344CB8AC3E}">
        <p14:creationId xmlns:p14="http://schemas.microsoft.com/office/powerpoint/2010/main" val="3643314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037D-C16A-7C90-59F8-B9BD0ECD2EB4}"/>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0233E52-4473-324B-1D42-F3473C961BD9}"/>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7F0F1E-6E77-DED2-39E0-2C124F16451B}"/>
              </a:ext>
            </a:extLst>
          </p:cNvPr>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6080A1D-2202-BBAE-6E3B-70E898A0C1F2}"/>
              </a:ext>
            </a:extLst>
          </p:cNvPr>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31E938-8692-75DD-5ABE-2F30BBDD720E}"/>
              </a:ext>
            </a:extLst>
          </p:cNvPr>
          <p:cNvSpPr>
            <a:spLocks noGrp="1"/>
          </p:cNvSpPr>
          <p:nvPr>
            <p:ph type="sldNum" sz="quarter" idx="10"/>
          </p:nvPr>
        </p:nvSpPr>
        <p:spPr>
          <a:xfrm>
            <a:off x="6553200" y="6248400"/>
            <a:ext cx="1905000" cy="457200"/>
          </a:xfrm>
        </p:spPr>
        <p:txBody>
          <a:bodyPr/>
          <a:lstStyle>
            <a:lvl1pPr>
              <a:defRPr/>
            </a:lvl1pPr>
          </a:lstStyle>
          <a:p>
            <a:fld id="{C61A38BB-2372-4F6C-B414-C9E357D0481F}" type="slidenum">
              <a:rPr lang="en-US" altLang="en-US"/>
              <a:pPr/>
              <a:t>‹#›</a:t>
            </a:fld>
            <a:endParaRPr lang="en-US" altLang="en-US"/>
          </a:p>
        </p:txBody>
      </p:sp>
    </p:spTree>
    <p:extLst>
      <p:ext uri="{BB962C8B-B14F-4D97-AF65-F5344CB8AC3E}">
        <p14:creationId xmlns:p14="http://schemas.microsoft.com/office/powerpoint/2010/main" val="295916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4D67-50B9-609D-AF78-A55CEBE41D9D}"/>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209258-F44B-A901-4F39-34D491AD55C0}"/>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79FF4477-A9C1-5F29-0622-900826235DB0}"/>
              </a:ext>
            </a:extLst>
          </p:cNvPr>
          <p:cNvSpPr>
            <a:spLocks noGrp="1"/>
          </p:cNvSpPr>
          <p:nvPr>
            <p:ph type="chart" sz="half" idx="2"/>
          </p:nvPr>
        </p:nvSpPr>
        <p:spPr>
          <a:xfrm>
            <a:off x="4648200" y="1981200"/>
            <a:ext cx="3810000" cy="4114800"/>
          </a:xfrm>
        </p:spPr>
        <p:txBody>
          <a:bodyPr/>
          <a:lstStyle/>
          <a:p>
            <a:endParaRPr lang="en-US"/>
          </a:p>
        </p:txBody>
      </p:sp>
      <p:sp>
        <p:nvSpPr>
          <p:cNvPr id="5" name="Slide Number Placeholder 4">
            <a:extLst>
              <a:ext uri="{FF2B5EF4-FFF2-40B4-BE49-F238E27FC236}">
                <a16:creationId xmlns:a16="http://schemas.microsoft.com/office/drawing/2014/main" id="{5C4624BD-570B-2CC5-9CF6-01C92B1C2F81}"/>
              </a:ext>
            </a:extLst>
          </p:cNvPr>
          <p:cNvSpPr>
            <a:spLocks noGrp="1"/>
          </p:cNvSpPr>
          <p:nvPr>
            <p:ph type="sldNum" sz="quarter" idx="10"/>
          </p:nvPr>
        </p:nvSpPr>
        <p:spPr>
          <a:xfrm>
            <a:off x="6553200" y="6248400"/>
            <a:ext cx="1905000" cy="457200"/>
          </a:xfrm>
        </p:spPr>
        <p:txBody>
          <a:bodyPr/>
          <a:lstStyle>
            <a:lvl1pPr>
              <a:defRPr/>
            </a:lvl1pPr>
          </a:lstStyle>
          <a:p>
            <a:fld id="{F5C99846-623D-42F7-BE42-5FA5A4FA238F}" type="slidenum">
              <a:rPr lang="en-US" altLang="en-US"/>
              <a:pPr/>
              <a:t>‹#›</a:t>
            </a:fld>
            <a:endParaRPr lang="en-US" altLang="en-US"/>
          </a:p>
        </p:txBody>
      </p:sp>
    </p:spTree>
    <p:extLst>
      <p:ext uri="{BB962C8B-B14F-4D97-AF65-F5344CB8AC3E}">
        <p14:creationId xmlns:p14="http://schemas.microsoft.com/office/powerpoint/2010/main" val="92319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45F8-79D3-6ED0-F186-793BE0FE9965}"/>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29A0FA-A7A7-A10E-3131-132CF5B943FA}"/>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B6B887-E431-5A3A-B37C-FCA266D26DFB}"/>
              </a:ext>
            </a:extLst>
          </p:cNvPr>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6FA8BA3B-8441-AD54-93DF-C30359815368}"/>
              </a:ext>
            </a:extLst>
          </p:cNvPr>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4AE876C-69FC-659B-1493-A85B0AAD075F}"/>
              </a:ext>
            </a:extLst>
          </p:cNvPr>
          <p:cNvSpPr>
            <a:spLocks noGrp="1"/>
          </p:cNvSpPr>
          <p:nvPr>
            <p:ph type="sldNum" sz="quarter" idx="10"/>
          </p:nvPr>
        </p:nvSpPr>
        <p:spPr>
          <a:xfrm>
            <a:off x="6553200" y="6248400"/>
            <a:ext cx="1905000" cy="457200"/>
          </a:xfrm>
        </p:spPr>
        <p:txBody>
          <a:bodyPr/>
          <a:lstStyle>
            <a:lvl1pPr>
              <a:defRPr/>
            </a:lvl1pPr>
          </a:lstStyle>
          <a:p>
            <a:fld id="{4B96896D-3103-48A7-BC00-872C1DC51F50}" type="slidenum">
              <a:rPr lang="en-US" altLang="en-US"/>
              <a:pPr/>
              <a:t>‹#›</a:t>
            </a:fld>
            <a:endParaRPr lang="en-US" altLang="en-US"/>
          </a:p>
        </p:txBody>
      </p:sp>
    </p:spTree>
    <p:extLst>
      <p:ext uri="{BB962C8B-B14F-4D97-AF65-F5344CB8AC3E}">
        <p14:creationId xmlns:p14="http://schemas.microsoft.com/office/powerpoint/2010/main" val="878917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7879-6F93-A142-D888-E701EF83D8D0}"/>
              </a:ext>
            </a:extLst>
          </p:cNvPr>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11D343-5E54-1B9C-E72C-BF643CECCF09}"/>
              </a:ext>
            </a:extLst>
          </p:cNvPr>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A32C31-ACE5-5E0F-25C4-590F36019B60}"/>
              </a:ext>
            </a:extLst>
          </p:cNvPr>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3BD42C5-7C46-FFFC-8499-48B5E7A91D3C}"/>
              </a:ext>
            </a:extLst>
          </p:cNvPr>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F0FB441-906C-978D-B391-EC996A95C2AF}"/>
              </a:ext>
            </a:extLst>
          </p:cNvPr>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DC2257C-08C5-C8CA-866E-D12CC733E2DA}"/>
              </a:ext>
            </a:extLst>
          </p:cNvPr>
          <p:cNvSpPr>
            <a:spLocks noGrp="1"/>
          </p:cNvSpPr>
          <p:nvPr>
            <p:ph type="sldNum" sz="quarter" idx="10"/>
          </p:nvPr>
        </p:nvSpPr>
        <p:spPr>
          <a:xfrm>
            <a:off x="6553200" y="6248400"/>
            <a:ext cx="1905000" cy="457200"/>
          </a:xfrm>
        </p:spPr>
        <p:txBody>
          <a:bodyPr/>
          <a:lstStyle>
            <a:lvl1pPr>
              <a:defRPr/>
            </a:lvl1pPr>
          </a:lstStyle>
          <a:p>
            <a:fld id="{7E52C731-67E6-48F7-80FF-265E877CC03E}" type="slidenum">
              <a:rPr lang="en-US" altLang="en-US"/>
              <a:pPr/>
              <a:t>‹#›</a:t>
            </a:fld>
            <a:endParaRPr lang="en-US" altLang="en-US"/>
          </a:p>
        </p:txBody>
      </p:sp>
    </p:spTree>
    <p:extLst>
      <p:ext uri="{BB962C8B-B14F-4D97-AF65-F5344CB8AC3E}">
        <p14:creationId xmlns:p14="http://schemas.microsoft.com/office/powerpoint/2010/main" val="322278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D898-7D90-B1CD-CE69-5B535937F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F6679-BAE3-8173-C918-3A7EEBD17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BB5D233-7B10-ABD5-127E-F23240FC34C2}"/>
              </a:ext>
            </a:extLst>
          </p:cNvPr>
          <p:cNvSpPr>
            <a:spLocks noGrp="1"/>
          </p:cNvSpPr>
          <p:nvPr>
            <p:ph type="sldNum" sz="quarter" idx="10"/>
          </p:nvPr>
        </p:nvSpPr>
        <p:spPr/>
        <p:txBody>
          <a:bodyPr/>
          <a:lstStyle>
            <a:lvl1pPr>
              <a:defRPr/>
            </a:lvl1pPr>
          </a:lstStyle>
          <a:p>
            <a:fld id="{5861FE75-BF21-40E3-8349-BD00890A3CAC}" type="slidenum">
              <a:rPr lang="en-US" altLang="en-US"/>
              <a:pPr/>
              <a:t>‹#›</a:t>
            </a:fld>
            <a:endParaRPr lang="en-US" altLang="en-US"/>
          </a:p>
        </p:txBody>
      </p:sp>
    </p:spTree>
    <p:extLst>
      <p:ext uri="{BB962C8B-B14F-4D97-AF65-F5344CB8AC3E}">
        <p14:creationId xmlns:p14="http://schemas.microsoft.com/office/powerpoint/2010/main" val="366186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346E-EB53-B1B1-2C06-AFA44980237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CCB134-AFAC-4C6B-1FE1-D148F42E36B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FED7D15-6D25-2612-8A9C-3812729B021F}"/>
              </a:ext>
            </a:extLst>
          </p:cNvPr>
          <p:cNvSpPr>
            <a:spLocks noGrp="1"/>
          </p:cNvSpPr>
          <p:nvPr>
            <p:ph type="sldNum" sz="quarter" idx="10"/>
          </p:nvPr>
        </p:nvSpPr>
        <p:spPr/>
        <p:txBody>
          <a:bodyPr/>
          <a:lstStyle>
            <a:lvl1pPr>
              <a:defRPr/>
            </a:lvl1pPr>
          </a:lstStyle>
          <a:p>
            <a:fld id="{EDC7E442-87A2-46B1-A7CB-4472350DD822}" type="slidenum">
              <a:rPr lang="en-US" altLang="en-US"/>
              <a:pPr/>
              <a:t>‹#›</a:t>
            </a:fld>
            <a:endParaRPr lang="en-US" altLang="en-US"/>
          </a:p>
        </p:txBody>
      </p:sp>
    </p:spTree>
    <p:extLst>
      <p:ext uri="{BB962C8B-B14F-4D97-AF65-F5344CB8AC3E}">
        <p14:creationId xmlns:p14="http://schemas.microsoft.com/office/powerpoint/2010/main" val="178961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597F-10F9-719D-777A-9B8DE768FE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B901BC-F942-1E06-71D7-EBBF1EC69D94}"/>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B50E2-4231-4645-94EE-71674FB6D52A}"/>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CBCBB58-12B0-73FA-DA9D-30A1A1A15882}"/>
              </a:ext>
            </a:extLst>
          </p:cNvPr>
          <p:cNvSpPr>
            <a:spLocks noGrp="1"/>
          </p:cNvSpPr>
          <p:nvPr>
            <p:ph type="sldNum" sz="quarter" idx="10"/>
          </p:nvPr>
        </p:nvSpPr>
        <p:spPr/>
        <p:txBody>
          <a:bodyPr/>
          <a:lstStyle>
            <a:lvl1pPr>
              <a:defRPr/>
            </a:lvl1pPr>
          </a:lstStyle>
          <a:p>
            <a:fld id="{5CEE992E-430E-4DCB-8542-2558E9911C2D}" type="slidenum">
              <a:rPr lang="en-US" altLang="en-US"/>
              <a:pPr/>
              <a:t>‹#›</a:t>
            </a:fld>
            <a:endParaRPr lang="en-US" altLang="en-US"/>
          </a:p>
        </p:txBody>
      </p:sp>
    </p:spTree>
    <p:extLst>
      <p:ext uri="{BB962C8B-B14F-4D97-AF65-F5344CB8AC3E}">
        <p14:creationId xmlns:p14="http://schemas.microsoft.com/office/powerpoint/2010/main" val="112925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D5F2-0B8A-66C3-7908-ED66763134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AE21DE-B5AE-8F8B-0632-14BBE320A3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2B210C-99C7-3069-CB9B-2F67838C1C5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098ECF-D078-6348-9376-1935BB7CD1D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F6DF4B-7D17-8877-87A3-1D445982117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66F2910-6496-66F2-B2C0-6FA9319F92AA}"/>
              </a:ext>
            </a:extLst>
          </p:cNvPr>
          <p:cNvSpPr>
            <a:spLocks noGrp="1"/>
          </p:cNvSpPr>
          <p:nvPr>
            <p:ph type="sldNum" sz="quarter" idx="10"/>
          </p:nvPr>
        </p:nvSpPr>
        <p:spPr/>
        <p:txBody>
          <a:bodyPr/>
          <a:lstStyle>
            <a:lvl1pPr>
              <a:defRPr/>
            </a:lvl1pPr>
          </a:lstStyle>
          <a:p>
            <a:fld id="{848CCD4F-D9FA-4403-B54F-DF53456BFA72}" type="slidenum">
              <a:rPr lang="en-US" altLang="en-US"/>
              <a:pPr/>
              <a:t>‹#›</a:t>
            </a:fld>
            <a:endParaRPr lang="en-US" altLang="en-US"/>
          </a:p>
        </p:txBody>
      </p:sp>
    </p:spTree>
    <p:extLst>
      <p:ext uri="{BB962C8B-B14F-4D97-AF65-F5344CB8AC3E}">
        <p14:creationId xmlns:p14="http://schemas.microsoft.com/office/powerpoint/2010/main" val="3330295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A326-46A8-2AE9-0BAE-951CD2D72A4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47F2678-8788-9942-DBDC-4146D820E90B}"/>
              </a:ext>
            </a:extLst>
          </p:cNvPr>
          <p:cNvSpPr>
            <a:spLocks noGrp="1"/>
          </p:cNvSpPr>
          <p:nvPr>
            <p:ph type="sldNum" sz="quarter" idx="10"/>
          </p:nvPr>
        </p:nvSpPr>
        <p:spPr/>
        <p:txBody>
          <a:bodyPr/>
          <a:lstStyle>
            <a:lvl1pPr>
              <a:defRPr/>
            </a:lvl1pPr>
          </a:lstStyle>
          <a:p>
            <a:fld id="{283DDF52-80DA-40CA-A13B-49D13EE0DAEF}" type="slidenum">
              <a:rPr lang="en-US" altLang="en-US"/>
              <a:pPr/>
              <a:t>‹#›</a:t>
            </a:fld>
            <a:endParaRPr lang="en-US" altLang="en-US"/>
          </a:p>
        </p:txBody>
      </p:sp>
    </p:spTree>
    <p:extLst>
      <p:ext uri="{BB962C8B-B14F-4D97-AF65-F5344CB8AC3E}">
        <p14:creationId xmlns:p14="http://schemas.microsoft.com/office/powerpoint/2010/main" val="240494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CF446-9229-531F-3073-61CAC08BDCBE}"/>
              </a:ext>
            </a:extLst>
          </p:cNvPr>
          <p:cNvSpPr>
            <a:spLocks noGrp="1"/>
          </p:cNvSpPr>
          <p:nvPr>
            <p:ph type="sldNum" sz="quarter" idx="10"/>
          </p:nvPr>
        </p:nvSpPr>
        <p:spPr/>
        <p:txBody>
          <a:bodyPr/>
          <a:lstStyle>
            <a:lvl1pPr>
              <a:defRPr/>
            </a:lvl1pPr>
          </a:lstStyle>
          <a:p>
            <a:fld id="{1A38C9B1-6705-4068-8732-86E32CE5071C}" type="slidenum">
              <a:rPr lang="en-US" altLang="en-US"/>
              <a:pPr/>
              <a:t>‹#›</a:t>
            </a:fld>
            <a:endParaRPr lang="en-US" altLang="en-US"/>
          </a:p>
        </p:txBody>
      </p:sp>
    </p:spTree>
    <p:extLst>
      <p:ext uri="{BB962C8B-B14F-4D97-AF65-F5344CB8AC3E}">
        <p14:creationId xmlns:p14="http://schemas.microsoft.com/office/powerpoint/2010/main" val="290123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A905-5807-1DED-94F4-3AB6E8542BA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59EB1D-9771-F0CB-D39D-CEB3AD00483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B5CD2C-C023-900C-9CCD-0407805D66D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4DA2EF9-47EC-ADE3-1F96-5796550F817C}"/>
              </a:ext>
            </a:extLst>
          </p:cNvPr>
          <p:cNvSpPr>
            <a:spLocks noGrp="1"/>
          </p:cNvSpPr>
          <p:nvPr>
            <p:ph type="sldNum" sz="quarter" idx="10"/>
          </p:nvPr>
        </p:nvSpPr>
        <p:spPr/>
        <p:txBody>
          <a:bodyPr/>
          <a:lstStyle>
            <a:lvl1pPr>
              <a:defRPr/>
            </a:lvl1pPr>
          </a:lstStyle>
          <a:p>
            <a:fld id="{A7C25A39-4ECE-4FDB-9432-5BC6FC3349F1}" type="slidenum">
              <a:rPr lang="en-US" altLang="en-US"/>
              <a:pPr/>
              <a:t>‹#›</a:t>
            </a:fld>
            <a:endParaRPr lang="en-US" altLang="en-US"/>
          </a:p>
        </p:txBody>
      </p:sp>
    </p:spTree>
    <p:extLst>
      <p:ext uri="{BB962C8B-B14F-4D97-AF65-F5344CB8AC3E}">
        <p14:creationId xmlns:p14="http://schemas.microsoft.com/office/powerpoint/2010/main" val="12031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5B62C-26F0-E205-4E18-3A363E4D3B4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BD0E6-72EE-70DF-8C5E-3DA936FC406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0E60B0-395B-C93A-8113-DED8A6B207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54569-612D-91DF-5262-0944BA9C2C3E}"/>
              </a:ext>
            </a:extLst>
          </p:cNvPr>
          <p:cNvSpPr>
            <a:spLocks noGrp="1"/>
          </p:cNvSpPr>
          <p:nvPr>
            <p:ph type="sldNum" sz="quarter" idx="10"/>
          </p:nvPr>
        </p:nvSpPr>
        <p:spPr/>
        <p:txBody>
          <a:bodyPr/>
          <a:lstStyle>
            <a:lvl1pPr>
              <a:defRPr/>
            </a:lvl1pPr>
          </a:lstStyle>
          <a:p>
            <a:fld id="{AC8E4480-C478-40E8-B297-BEC3F9724933}" type="slidenum">
              <a:rPr lang="en-US" altLang="en-US"/>
              <a:pPr/>
              <a:t>‹#›</a:t>
            </a:fld>
            <a:endParaRPr lang="en-US" altLang="en-US"/>
          </a:p>
        </p:txBody>
      </p:sp>
    </p:spTree>
    <p:extLst>
      <p:ext uri="{BB962C8B-B14F-4D97-AF65-F5344CB8AC3E}">
        <p14:creationId xmlns:p14="http://schemas.microsoft.com/office/powerpoint/2010/main" val="371213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CC">
                <a:gamma/>
                <a:shade val="46275"/>
                <a:invGamma/>
              </a:srgbClr>
            </a:gs>
            <a:gs pos="100000">
              <a:srgbClr val="0000CC"/>
            </a:gs>
          </a:gsLst>
          <a:lin ang="5400000" scaled="1"/>
        </a:gra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45F5B7E-D5B6-1961-655A-43A09E3E5EA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A79C4EDD-FEEF-7E02-4B7F-5D1282BC6BD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51D8329E-29F8-822B-599F-44FF738D335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lvl1pPr>
          </a:lstStyle>
          <a:p>
            <a:fld id="{0C4AEA0A-AB4A-49A6-AF59-6FB3E80301A6}" type="slidenum">
              <a:rPr lang="en-US" altLang="en-US"/>
              <a:pPr/>
              <a:t>‹#›</a:t>
            </a:fld>
            <a:endParaRPr lang="en-US" altLang="en-US"/>
          </a:p>
        </p:txBody>
      </p:sp>
      <p:grpSp>
        <p:nvGrpSpPr>
          <p:cNvPr id="4101" name="Group 5">
            <a:extLst>
              <a:ext uri="{FF2B5EF4-FFF2-40B4-BE49-F238E27FC236}">
                <a16:creationId xmlns:a16="http://schemas.microsoft.com/office/drawing/2014/main" id="{B0F36D4C-71BD-E0E9-16D2-D9F4FAABDE35}"/>
              </a:ext>
            </a:extLst>
          </p:cNvPr>
          <p:cNvGrpSpPr>
            <a:grpSpLocks/>
          </p:cNvGrpSpPr>
          <p:nvPr/>
        </p:nvGrpSpPr>
        <p:grpSpPr bwMode="auto">
          <a:xfrm>
            <a:off x="228600" y="152400"/>
            <a:ext cx="1458913" cy="1052513"/>
            <a:chOff x="144" y="144"/>
            <a:chExt cx="871" cy="639"/>
          </a:xfrm>
        </p:grpSpPr>
        <p:grpSp>
          <p:nvGrpSpPr>
            <p:cNvPr id="4102" name="Group 6">
              <a:extLst>
                <a:ext uri="{FF2B5EF4-FFF2-40B4-BE49-F238E27FC236}">
                  <a16:creationId xmlns:a16="http://schemas.microsoft.com/office/drawing/2014/main" id="{9A7A69AF-F934-1D34-082E-3CC2D20972EF}"/>
                </a:ext>
              </a:extLst>
            </p:cNvPr>
            <p:cNvGrpSpPr>
              <a:grpSpLocks/>
            </p:cNvGrpSpPr>
            <p:nvPr/>
          </p:nvGrpSpPr>
          <p:grpSpPr bwMode="auto">
            <a:xfrm>
              <a:off x="144" y="144"/>
              <a:ext cx="871" cy="639"/>
              <a:chOff x="1145" y="952"/>
              <a:chExt cx="3440" cy="3417"/>
            </a:xfrm>
          </p:grpSpPr>
          <p:sp>
            <p:nvSpPr>
              <p:cNvPr id="4103" name="Freeform 7">
                <a:extLst>
                  <a:ext uri="{FF2B5EF4-FFF2-40B4-BE49-F238E27FC236}">
                    <a16:creationId xmlns:a16="http://schemas.microsoft.com/office/drawing/2014/main" id="{9929D63B-1CBA-882A-7F3D-7FEA92E76A2A}"/>
                  </a:ext>
                </a:extLst>
              </p:cNvPr>
              <p:cNvSpPr>
                <a:spLocks/>
              </p:cNvSpPr>
              <p:nvPr/>
            </p:nvSpPr>
            <p:spPr bwMode="auto">
              <a:xfrm>
                <a:off x="2243" y="1326"/>
                <a:ext cx="2342" cy="1599"/>
              </a:xfrm>
              <a:custGeom>
                <a:avLst/>
                <a:gdLst>
                  <a:gd name="T0" fmla="*/ 11263 w 11711"/>
                  <a:gd name="T1" fmla="*/ 7097 h 7993"/>
                  <a:gd name="T2" fmla="*/ 10904 w 11711"/>
                  <a:gd name="T3" fmla="*/ 5848 h 7993"/>
                  <a:gd name="T4" fmla="*/ 10406 w 11711"/>
                  <a:gd name="T5" fmla="*/ 4715 h 7993"/>
                  <a:gd name="T6" fmla="*/ 9778 w 11711"/>
                  <a:gd name="T7" fmla="*/ 3702 h 7993"/>
                  <a:gd name="T8" fmla="*/ 9036 w 11711"/>
                  <a:gd name="T9" fmla="*/ 2812 h 7993"/>
                  <a:gd name="T10" fmla="*/ 8192 w 11711"/>
                  <a:gd name="T11" fmla="*/ 2051 h 7993"/>
                  <a:gd name="T12" fmla="*/ 7260 w 11711"/>
                  <a:gd name="T13" fmla="*/ 1419 h 7993"/>
                  <a:gd name="T14" fmla="*/ 6250 w 11711"/>
                  <a:gd name="T15" fmla="*/ 921 h 7993"/>
                  <a:gd name="T16" fmla="*/ 5176 w 11711"/>
                  <a:gd name="T17" fmla="*/ 561 h 7993"/>
                  <a:gd name="T18" fmla="*/ 4051 w 11711"/>
                  <a:gd name="T19" fmla="*/ 343 h 7993"/>
                  <a:gd name="T20" fmla="*/ 2889 w 11711"/>
                  <a:gd name="T21" fmla="*/ 269 h 7993"/>
                  <a:gd name="T22" fmla="*/ 2612 w 11711"/>
                  <a:gd name="T23" fmla="*/ 274 h 7993"/>
                  <a:gd name="T24" fmla="*/ 2335 w 11711"/>
                  <a:gd name="T25" fmla="*/ 287 h 7993"/>
                  <a:gd name="T26" fmla="*/ 2056 w 11711"/>
                  <a:gd name="T27" fmla="*/ 311 h 7993"/>
                  <a:gd name="T28" fmla="*/ 1782 w 11711"/>
                  <a:gd name="T29" fmla="*/ 342 h 7993"/>
                  <a:gd name="T30" fmla="*/ 1509 w 11711"/>
                  <a:gd name="T31" fmla="*/ 381 h 7993"/>
                  <a:gd name="T32" fmla="*/ 1241 w 11711"/>
                  <a:gd name="T33" fmla="*/ 428 h 7993"/>
                  <a:gd name="T34" fmla="*/ 979 w 11711"/>
                  <a:gd name="T35" fmla="*/ 481 h 7993"/>
                  <a:gd name="T36" fmla="*/ 724 w 11711"/>
                  <a:gd name="T37" fmla="*/ 540 h 7993"/>
                  <a:gd name="T38" fmla="*/ 479 w 11711"/>
                  <a:gd name="T39" fmla="*/ 605 h 7993"/>
                  <a:gd name="T40" fmla="*/ 243 w 11711"/>
                  <a:gd name="T41" fmla="*/ 675 h 7993"/>
                  <a:gd name="T42" fmla="*/ 0 w 11711"/>
                  <a:gd name="T43" fmla="*/ 442 h 7993"/>
                  <a:gd name="T44" fmla="*/ 240 w 11711"/>
                  <a:gd name="T45" fmla="*/ 366 h 7993"/>
                  <a:gd name="T46" fmla="*/ 488 w 11711"/>
                  <a:gd name="T47" fmla="*/ 296 h 7993"/>
                  <a:gd name="T48" fmla="*/ 744 w 11711"/>
                  <a:gd name="T49" fmla="*/ 234 h 7993"/>
                  <a:gd name="T50" fmla="*/ 1005 w 11711"/>
                  <a:gd name="T51" fmla="*/ 178 h 7993"/>
                  <a:gd name="T52" fmla="*/ 1270 w 11711"/>
                  <a:gd name="T53" fmla="*/ 130 h 7993"/>
                  <a:gd name="T54" fmla="*/ 1540 w 11711"/>
                  <a:gd name="T55" fmla="*/ 88 h 7993"/>
                  <a:gd name="T56" fmla="*/ 1810 w 11711"/>
                  <a:gd name="T57" fmla="*/ 55 h 7993"/>
                  <a:gd name="T58" fmla="*/ 2083 w 11711"/>
                  <a:gd name="T59" fmla="*/ 30 h 7993"/>
                  <a:gd name="T60" fmla="*/ 2354 w 11711"/>
                  <a:gd name="T61" fmla="*/ 11 h 7993"/>
                  <a:gd name="T62" fmla="*/ 2623 w 11711"/>
                  <a:gd name="T63" fmla="*/ 2 h 7993"/>
                  <a:gd name="T64" fmla="*/ 3207 w 11711"/>
                  <a:gd name="T65" fmla="*/ 7 h 7993"/>
                  <a:gd name="T66" fmla="*/ 4401 w 11711"/>
                  <a:gd name="T67" fmla="*/ 124 h 7993"/>
                  <a:gd name="T68" fmla="*/ 5550 w 11711"/>
                  <a:gd name="T69" fmla="*/ 383 h 7993"/>
                  <a:gd name="T70" fmla="*/ 6642 w 11711"/>
                  <a:gd name="T71" fmla="*/ 782 h 7993"/>
                  <a:gd name="T72" fmla="*/ 7664 w 11711"/>
                  <a:gd name="T73" fmla="*/ 1321 h 7993"/>
                  <a:gd name="T74" fmla="*/ 8604 w 11711"/>
                  <a:gd name="T75" fmla="*/ 1999 h 7993"/>
                  <a:gd name="T76" fmla="*/ 9449 w 11711"/>
                  <a:gd name="T77" fmla="*/ 2820 h 7993"/>
                  <a:gd name="T78" fmla="*/ 10186 w 11711"/>
                  <a:gd name="T79" fmla="*/ 3780 h 7993"/>
                  <a:gd name="T80" fmla="*/ 10804 w 11711"/>
                  <a:gd name="T81" fmla="*/ 4880 h 7993"/>
                  <a:gd name="T82" fmla="*/ 11290 w 11711"/>
                  <a:gd name="T83" fmla="*/ 6120 h 7993"/>
                  <a:gd name="T84" fmla="*/ 11631 w 11711"/>
                  <a:gd name="T85" fmla="*/ 7500 h 7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11" h="7993">
                    <a:moveTo>
                      <a:pt x="11418" y="7993"/>
                    </a:moveTo>
                    <a:lnTo>
                      <a:pt x="11350" y="7538"/>
                    </a:lnTo>
                    <a:lnTo>
                      <a:pt x="11263" y="7097"/>
                    </a:lnTo>
                    <a:lnTo>
                      <a:pt x="11160" y="6668"/>
                    </a:lnTo>
                    <a:lnTo>
                      <a:pt x="11041" y="6251"/>
                    </a:lnTo>
                    <a:lnTo>
                      <a:pt x="10904" y="5848"/>
                    </a:lnTo>
                    <a:lnTo>
                      <a:pt x="10753" y="5458"/>
                    </a:lnTo>
                    <a:lnTo>
                      <a:pt x="10587" y="5079"/>
                    </a:lnTo>
                    <a:lnTo>
                      <a:pt x="10406" y="4715"/>
                    </a:lnTo>
                    <a:lnTo>
                      <a:pt x="10210" y="4364"/>
                    </a:lnTo>
                    <a:lnTo>
                      <a:pt x="10001" y="4026"/>
                    </a:lnTo>
                    <a:lnTo>
                      <a:pt x="9778" y="3702"/>
                    </a:lnTo>
                    <a:lnTo>
                      <a:pt x="9544" y="3392"/>
                    </a:lnTo>
                    <a:lnTo>
                      <a:pt x="9296" y="3096"/>
                    </a:lnTo>
                    <a:lnTo>
                      <a:pt x="9036" y="2812"/>
                    </a:lnTo>
                    <a:lnTo>
                      <a:pt x="8766" y="2544"/>
                    </a:lnTo>
                    <a:lnTo>
                      <a:pt x="8484" y="2290"/>
                    </a:lnTo>
                    <a:lnTo>
                      <a:pt x="8192" y="2051"/>
                    </a:lnTo>
                    <a:lnTo>
                      <a:pt x="7891" y="1825"/>
                    </a:lnTo>
                    <a:lnTo>
                      <a:pt x="7580" y="1614"/>
                    </a:lnTo>
                    <a:lnTo>
                      <a:pt x="7260" y="1419"/>
                    </a:lnTo>
                    <a:lnTo>
                      <a:pt x="6931" y="1238"/>
                    </a:lnTo>
                    <a:lnTo>
                      <a:pt x="6594" y="1072"/>
                    </a:lnTo>
                    <a:lnTo>
                      <a:pt x="6250" y="921"/>
                    </a:lnTo>
                    <a:lnTo>
                      <a:pt x="5898" y="785"/>
                    </a:lnTo>
                    <a:lnTo>
                      <a:pt x="5540" y="666"/>
                    </a:lnTo>
                    <a:lnTo>
                      <a:pt x="5176" y="561"/>
                    </a:lnTo>
                    <a:lnTo>
                      <a:pt x="4806" y="472"/>
                    </a:lnTo>
                    <a:lnTo>
                      <a:pt x="4432" y="399"/>
                    </a:lnTo>
                    <a:lnTo>
                      <a:pt x="4051" y="343"/>
                    </a:lnTo>
                    <a:lnTo>
                      <a:pt x="3668" y="301"/>
                    </a:lnTo>
                    <a:lnTo>
                      <a:pt x="3280" y="277"/>
                    </a:lnTo>
                    <a:lnTo>
                      <a:pt x="2889" y="269"/>
                    </a:lnTo>
                    <a:lnTo>
                      <a:pt x="2797" y="269"/>
                    </a:lnTo>
                    <a:lnTo>
                      <a:pt x="2704" y="271"/>
                    </a:lnTo>
                    <a:lnTo>
                      <a:pt x="2612" y="274"/>
                    </a:lnTo>
                    <a:lnTo>
                      <a:pt x="2519" y="278"/>
                    </a:lnTo>
                    <a:lnTo>
                      <a:pt x="2426" y="282"/>
                    </a:lnTo>
                    <a:lnTo>
                      <a:pt x="2335" y="287"/>
                    </a:lnTo>
                    <a:lnTo>
                      <a:pt x="2242" y="295"/>
                    </a:lnTo>
                    <a:lnTo>
                      <a:pt x="2149" y="302"/>
                    </a:lnTo>
                    <a:lnTo>
                      <a:pt x="2056" y="311"/>
                    </a:lnTo>
                    <a:lnTo>
                      <a:pt x="1965" y="320"/>
                    </a:lnTo>
                    <a:lnTo>
                      <a:pt x="1873" y="331"/>
                    </a:lnTo>
                    <a:lnTo>
                      <a:pt x="1782" y="342"/>
                    </a:lnTo>
                    <a:lnTo>
                      <a:pt x="1690" y="355"/>
                    </a:lnTo>
                    <a:lnTo>
                      <a:pt x="1599" y="367"/>
                    </a:lnTo>
                    <a:lnTo>
                      <a:pt x="1509" y="381"/>
                    </a:lnTo>
                    <a:lnTo>
                      <a:pt x="1419" y="396"/>
                    </a:lnTo>
                    <a:lnTo>
                      <a:pt x="1330" y="412"/>
                    </a:lnTo>
                    <a:lnTo>
                      <a:pt x="1241" y="428"/>
                    </a:lnTo>
                    <a:lnTo>
                      <a:pt x="1153" y="445"/>
                    </a:lnTo>
                    <a:lnTo>
                      <a:pt x="1066" y="462"/>
                    </a:lnTo>
                    <a:lnTo>
                      <a:pt x="979" y="481"/>
                    </a:lnTo>
                    <a:lnTo>
                      <a:pt x="894" y="500"/>
                    </a:lnTo>
                    <a:lnTo>
                      <a:pt x="809" y="520"/>
                    </a:lnTo>
                    <a:lnTo>
                      <a:pt x="724" y="540"/>
                    </a:lnTo>
                    <a:lnTo>
                      <a:pt x="642" y="561"/>
                    </a:lnTo>
                    <a:lnTo>
                      <a:pt x="560" y="583"/>
                    </a:lnTo>
                    <a:lnTo>
                      <a:pt x="479" y="605"/>
                    </a:lnTo>
                    <a:lnTo>
                      <a:pt x="399" y="628"/>
                    </a:lnTo>
                    <a:lnTo>
                      <a:pt x="321" y="652"/>
                    </a:lnTo>
                    <a:lnTo>
                      <a:pt x="243" y="675"/>
                    </a:lnTo>
                    <a:lnTo>
                      <a:pt x="167" y="700"/>
                    </a:lnTo>
                    <a:lnTo>
                      <a:pt x="92" y="724"/>
                    </a:lnTo>
                    <a:lnTo>
                      <a:pt x="0" y="442"/>
                    </a:lnTo>
                    <a:lnTo>
                      <a:pt x="79" y="416"/>
                    </a:lnTo>
                    <a:lnTo>
                      <a:pt x="159" y="391"/>
                    </a:lnTo>
                    <a:lnTo>
                      <a:pt x="240" y="366"/>
                    </a:lnTo>
                    <a:lnTo>
                      <a:pt x="322" y="342"/>
                    </a:lnTo>
                    <a:lnTo>
                      <a:pt x="405" y="319"/>
                    </a:lnTo>
                    <a:lnTo>
                      <a:pt x="488" y="296"/>
                    </a:lnTo>
                    <a:lnTo>
                      <a:pt x="572" y="275"/>
                    </a:lnTo>
                    <a:lnTo>
                      <a:pt x="657" y="254"/>
                    </a:lnTo>
                    <a:lnTo>
                      <a:pt x="744" y="234"/>
                    </a:lnTo>
                    <a:lnTo>
                      <a:pt x="830" y="214"/>
                    </a:lnTo>
                    <a:lnTo>
                      <a:pt x="917" y="196"/>
                    </a:lnTo>
                    <a:lnTo>
                      <a:pt x="1005" y="178"/>
                    </a:lnTo>
                    <a:lnTo>
                      <a:pt x="1093" y="161"/>
                    </a:lnTo>
                    <a:lnTo>
                      <a:pt x="1182" y="145"/>
                    </a:lnTo>
                    <a:lnTo>
                      <a:pt x="1270" y="130"/>
                    </a:lnTo>
                    <a:lnTo>
                      <a:pt x="1360" y="115"/>
                    </a:lnTo>
                    <a:lnTo>
                      <a:pt x="1449" y="101"/>
                    </a:lnTo>
                    <a:lnTo>
                      <a:pt x="1540" y="88"/>
                    </a:lnTo>
                    <a:lnTo>
                      <a:pt x="1630" y="76"/>
                    </a:lnTo>
                    <a:lnTo>
                      <a:pt x="1720" y="65"/>
                    </a:lnTo>
                    <a:lnTo>
                      <a:pt x="1810" y="55"/>
                    </a:lnTo>
                    <a:lnTo>
                      <a:pt x="1902" y="46"/>
                    </a:lnTo>
                    <a:lnTo>
                      <a:pt x="1993" y="37"/>
                    </a:lnTo>
                    <a:lnTo>
                      <a:pt x="2083" y="30"/>
                    </a:lnTo>
                    <a:lnTo>
                      <a:pt x="2174" y="22"/>
                    </a:lnTo>
                    <a:lnTo>
                      <a:pt x="2264" y="17"/>
                    </a:lnTo>
                    <a:lnTo>
                      <a:pt x="2354" y="11"/>
                    </a:lnTo>
                    <a:lnTo>
                      <a:pt x="2444" y="7"/>
                    </a:lnTo>
                    <a:lnTo>
                      <a:pt x="2534" y="4"/>
                    </a:lnTo>
                    <a:lnTo>
                      <a:pt x="2623" y="2"/>
                    </a:lnTo>
                    <a:lnTo>
                      <a:pt x="2713" y="0"/>
                    </a:lnTo>
                    <a:lnTo>
                      <a:pt x="2802" y="0"/>
                    </a:lnTo>
                    <a:lnTo>
                      <a:pt x="3207" y="7"/>
                    </a:lnTo>
                    <a:lnTo>
                      <a:pt x="3609" y="31"/>
                    </a:lnTo>
                    <a:lnTo>
                      <a:pt x="4008" y="70"/>
                    </a:lnTo>
                    <a:lnTo>
                      <a:pt x="4401" y="124"/>
                    </a:lnTo>
                    <a:lnTo>
                      <a:pt x="4790" y="196"/>
                    </a:lnTo>
                    <a:lnTo>
                      <a:pt x="5172" y="281"/>
                    </a:lnTo>
                    <a:lnTo>
                      <a:pt x="5550" y="383"/>
                    </a:lnTo>
                    <a:lnTo>
                      <a:pt x="5920" y="500"/>
                    </a:lnTo>
                    <a:lnTo>
                      <a:pt x="6285" y="633"/>
                    </a:lnTo>
                    <a:lnTo>
                      <a:pt x="6642" y="782"/>
                    </a:lnTo>
                    <a:lnTo>
                      <a:pt x="6990" y="946"/>
                    </a:lnTo>
                    <a:lnTo>
                      <a:pt x="7331" y="1125"/>
                    </a:lnTo>
                    <a:lnTo>
                      <a:pt x="7664" y="1321"/>
                    </a:lnTo>
                    <a:lnTo>
                      <a:pt x="7987" y="1532"/>
                    </a:lnTo>
                    <a:lnTo>
                      <a:pt x="8300" y="1758"/>
                    </a:lnTo>
                    <a:lnTo>
                      <a:pt x="8604" y="1999"/>
                    </a:lnTo>
                    <a:lnTo>
                      <a:pt x="8896" y="2257"/>
                    </a:lnTo>
                    <a:lnTo>
                      <a:pt x="9178" y="2531"/>
                    </a:lnTo>
                    <a:lnTo>
                      <a:pt x="9449" y="2820"/>
                    </a:lnTo>
                    <a:lnTo>
                      <a:pt x="9707" y="3124"/>
                    </a:lnTo>
                    <a:lnTo>
                      <a:pt x="9953" y="3444"/>
                    </a:lnTo>
                    <a:lnTo>
                      <a:pt x="10186" y="3780"/>
                    </a:lnTo>
                    <a:lnTo>
                      <a:pt x="10407" y="4131"/>
                    </a:lnTo>
                    <a:lnTo>
                      <a:pt x="10612" y="4498"/>
                    </a:lnTo>
                    <a:lnTo>
                      <a:pt x="10804" y="4880"/>
                    </a:lnTo>
                    <a:lnTo>
                      <a:pt x="10982" y="5278"/>
                    </a:lnTo>
                    <a:lnTo>
                      <a:pt x="11144" y="5691"/>
                    </a:lnTo>
                    <a:lnTo>
                      <a:pt x="11290" y="6120"/>
                    </a:lnTo>
                    <a:lnTo>
                      <a:pt x="11421" y="6565"/>
                    </a:lnTo>
                    <a:lnTo>
                      <a:pt x="11535" y="7025"/>
                    </a:lnTo>
                    <a:lnTo>
                      <a:pt x="11631" y="7500"/>
                    </a:lnTo>
                    <a:lnTo>
                      <a:pt x="11711" y="7991"/>
                    </a:lnTo>
                    <a:lnTo>
                      <a:pt x="11418" y="799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a:extLst>
                  <a:ext uri="{FF2B5EF4-FFF2-40B4-BE49-F238E27FC236}">
                    <a16:creationId xmlns:a16="http://schemas.microsoft.com/office/drawing/2014/main" id="{60481FF3-6F51-F0EF-C628-319A7C653874}"/>
                  </a:ext>
                </a:extLst>
              </p:cNvPr>
              <p:cNvSpPr>
                <a:spLocks/>
              </p:cNvSpPr>
              <p:nvPr/>
            </p:nvSpPr>
            <p:spPr bwMode="auto">
              <a:xfrm>
                <a:off x="1183" y="1725"/>
                <a:ext cx="503" cy="696"/>
              </a:xfrm>
              <a:custGeom>
                <a:avLst/>
                <a:gdLst>
                  <a:gd name="T0" fmla="*/ 2262 w 2515"/>
                  <a:gd name="T1" fmla="*/ 535 h 3481"/>
                  <a:gd name="T2" fmla="*/ 2088 w 2515"/>
                  <a:gd name="T3" fmla="*/ 702 h 3481"/>
                  <a:gd name="T4" fmla="*/ 1926 w 2515"/>
                  <a:gd name="T5" fmla="*/ 866 h 3481"/>
                  <a:gd name="T6" fmla="*/ 1771 w 2515"/>
                  <a:gd name="T7" fmla="*/ 1031 h 3481"/>
                  <a:gd name="T8" fmla="*/ 1627 w 2515"/>
                  <a:gd name="T9" fmla="*/ 1196 h 3481"/>
                  <a:gd name="T10" fmla="*/ 1489 w 2515"/>
                  <a:gd name="T11" fmla="*/ 1362 h 3481"/>
                  <a:gd name="T12" fmla="*/ 1359 w 2515"/>
                  <a:gd name="T13" fmla="*/ 1531 h 3481"/>
                  <a:gd name="T14" fmla="*/ 1235 w 2515"/>
                  <a:gd name="T15" fmla="*/ 1704 h 3481"/>
                  <a:gd name="T16" fmla="*/ 1117 w 2515"/>
                  <a:gd name="T17" fmla="*/ 1882 h 3481"/>
                  <a:gd name="T18" fmla="*/ 1003 w 2515"/>
                  <a:gd name="T19" fmla="*/ 2065 h 3481"/>
                  <a:gd name="T20" fmla="*/ 894 w 2515"/>
                  <a:gd name="T21" fmla="*/ 2256 h 3481"/>
                  <a:gd name="T22" fmla="*/ 789 w 2515"/>
                  <a:gd name="T23" fmla="*/ 2455 h 3481"/>
                  <a:gd name="T24" fmla="*/ 686 w 2515"/>
                  <a:gd name="T25" fmla="*/ 2663 h 3481"/>
                  <a:gd name="T26" fmla="*/ 585 w 2515"/>
                  <a:gd name="T27" fmla="*/ 2881 h 3481"/>
                  <a:gd name="T28" fmla="*/ 486 w 2515"/>
                  <a:gd name="T29" fmla="*/ 3111 h 3481"/>
                  <a:gd name="T30" fmla="*/ 387 w 2515"/>
                  <a:gd name="T31" fmla="*/ 3353 h 3481"/>
                  <a:gd name="T32" fmla="*/ 0 w 2515"/>
                  <a:gd name="T33" fmla="*/ 3481 h 3481"/>
                  <a:gd name="T34" fmla="*/ 125 w 2515"/>
                  <a:gd name="T35" fmla="*/ 3184 h 3481"/>
                  <a:gd name="T36" fmla="*/ 255 w 2515"/>
                  <a:gd name="T37" fmla="*/ 2896 h 3481"/>
                  <a:gd name="T38" fmla="*/ 387 w 2515"/>
                  <a:gd name="T39" fmla="*/ 2620 h 3481"/>
                  <a:gd name="T40" fmla="*/ 525 w 2515"/>
                  <a:gd name="T41" fmla="*/ 2355 h 3481"/>
                  <a:gd name="T42" fmla="*/ 665 w 2515"/>
                  <a:gd name="T43" fmla="*/ 2099 h 3481"/>
                  <a:gd name="T44" fmla="*/ 810 w 2515"/>
                  <a:gd name="T45" fmla="*/ 1854 h 3481"/>
                  <a:gd name="T46" fmla="*/ 959 w 2515"/>
                  <a:gd name="T47" fmla="*/ 1621 h 3481"/>
                  <a:gd name="T48" fmla="*/ 1114 w 2515"/>
                  <a:gd name="T49" fmla="*/ 1397 h 3481"/>
                  <a:gd name="T50" fmla="*/ 1272 w 2515"/>
                  <a:gd name="T51" fmla="*/ 1185 h 3481"/>
                  <a:gd name="T52" fmla="*/ 1435 w 2515"/>
                  <a:gd name="T53" fmla="*/ 982 h 3481"/>
                  <a:gd name="T54" fmla="*/ 1602 w 2515"/>
                  <a:gd name="T55" fmla="*/ 792 h 3481"/>
                  <a:gd name="T56" fmla="*/ 1775 w 2515"/>
                  <a:gd name="T57" fmla="*/ 612 h 3481"/>
                  <a:gd name="T58" fmla="*/ 1952 w 2515"/>
                  <a:gd name="T59" fmla="*/ 442 h 3481"/>
                  <a:gd name="T60" fmla="*/ 2135 w 2515"/>
                  <a:gd name="T61" fmla="*/ 284 h 3481"/>
                  <a:gd name="T62" fmla="*/ 2322 w 2515"/>
                  <a:gd name="T63" fmla="*/ 137 h 3481"/>
                  <a:gd name="T64" fmla="*/ 2515 w 2515"/>
                  <a:gd name="T65" fmla="*/ 0 h 3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15" h="3481">
                    <a:moveTo>
                      <a:pt x="2351" y="451"/>
                    </a:moveTo>
                    <a:lnTo>
                      <a:pt x="2262" y="535"/>
                    </a:lnTo>
                    <a:lnTo>
                      <a:pt x="2173" y="619"/>
                    </a:lnTo>
                    <a:lnTo>
                      <a:pt x="2088" y="702"/>
                    </a:lnTo>
                    <a:lnTo>
                      <a:pt x="2006" y="784"/>
                    </a:lnTo>
                    <a:lnTo>
                      <a:pt x="1926" y="866"/>
                    </a:lnTo>
                    <a:lnTo>
                      <a:pt x="1847" y="949"/>
                    </a:lnTo>
                    <a:lnTo>
                      <a:pt x="1771" y="1031"/>
                    </a:lnTo>
                    <a:lnTo>
                      <a:pt x="1698" y="1114"/>
                    </a:lnTo>
                    <a:lnTo>
                      <a:pt x="1627" y="1196"/>
                    </a:lnTo>
                    <a:lnTo>
                      <a:pt x="1557" y="1279"/>
                    </a:lnTo>
                    <a:lnTo>
                      <a:pt x="1489" y="1362"/>
                    </a:lnTo>
                    <a:lnTo>
                      <a:pt x="1423" y="1446"/>
                    </a:lnTo>
                    <a:lnTo>
                      <a:pt x="1359" y="1531"/>
                    </a:lnTo>
                    <a:lnTo>
                      <a:pt x="1296" y="1617"/>
                    </a:lnTo>
                    <a:lnTo>
                      <a:pt x="1235" y="1704"/>
                    </a:lnTo>
                    <a:lnTo>
                      <a:pt x="1176" y="1792"/>
                    </a:lnTo>
                    <a:lnTo>
                      <a:pt x="1117" y="1882"/>
                    </a:lnTo>
                    <a:lnTo>
                      <a:pt x="1060" y="1973"/>
                    </a:lnTo>
                    <a:lnTo>
                      <a:pt x="1003" y="2065"/>
                    </a:lnTo>
                    <a:lnTo>
                      <a:pt x="949" y="2160"/>
                    </a:lnTo>
                    <a:lnTo>
                      <a:pt x="894" y="2256"/>
                    </a:lnTo>
                    <a:lnTo>
                      <a:pt x="841" y="2355"/>
                    </a:lnTo>
                    <a:lnTo>
                      <a:pt x="789" y="2455"/>
                    </a:lnTo>
                    <a:lnTo>
                      <a:pt x="737" y="2557"/>
                    </a:lnTo>
                    <a:lnTo>
                      <a:pt x="686" y="2663"/>
                    </a:lnTo>
                    <a:lnTo>
                      <a:pt x="635" y="2770"/>
                    </a:lnTo>
                    <a:lnTo>
                      <a:pt x="585" y="2881"/>
                    </a:lnTo>
                    <a:lnTo>
                      <a:pt x="535" y="2994"/>
                    </a:lnTo>
                    <a:lnTo>
                      <a:pt x="486" y="3111"/>
                    </a:lnTo>
                    <a:lnTo>
                      <a:pt x="436" y="3230"/>
                    </a:lnTo>
                    <a:lnTo>
                      <a:pt x="387" y="3353"/>
                    </a:lnTo>
                    <a:lnTo>
                      <a:pt x="338" y="3479"/>
                    </a:lnTo>
                    <a:lnTo>
                      <a:pt x="0" y="3481"/>
                    </a:lnTo>
                    <a:lnTo>
                      <a:pt x="62" y="3331"/>
                    </a:lnTo>
                    <a:lnTo>
                      <a:pt x="125" y="3184"/>
                    </a:lnTo>
                    <a:lnTo>
                      <a:pt x="189" y="3039"/>
                    </a:lnTo>
                    <a:lnTo>
                      <a:pt x="255" y="2896"/>
                    </a:lnTo>
                    <a:lnTo>
                      <a:pt x="320" y="2756"/>
                    </a:lnTo>
                    <a:lnTo>
                      <a:pt x="387" y="2620"/>
                    </a:lnTo>
                    <a:lnTo>
                      <a:pt x="455" y="2486"/>
                    </a:lnTo>
                    <a:lnTo>
                      <a:pt x="525" y="2355"/>
                    </a:lnTo>
                    <a:lnTo>
                      <a:pt x="594" y="2226"/>
                    </a:lnTo>
                    <a:lnTo>
                      <a:pt x="665" y="2099"/>
                    </a:lnTo>
                    <a:lnTo>
                      <a:pt x="738" y="1975"/>
                    </a:lnTo>
                    <a:lnTo>
                      <a:pt x="810" y="1854"/>
                    </a:lnTo>
                    <a:lnTo>
                      <a:pt x="885" y="1736"/>
                    </a:lnTo>
                    <a:lnTo>
                      <a:pt x="959" y="1621"/>
                    </a:lnTo>
                    <a:lnTo>
                      <a:pt x="1036" y="1508"/>
                    </a:lnTo>
                    <a:lnTo>
                      <a:pt x="1114" y="1397"/>
                    </a:lnTo>
                    <a:lnTo>
                      <a:pt x="1192" y="1289"/>
                    </a:lnTo>
                    <a:lnTo>
                      <a:pt x="1272" y="1185"/>
                    </a:lnTo>
                    <a:lnTo>
                      <a:pt x="1353" y="1083"/>
                    </a:lnTo>
                    <a:lnTo>
                      <a:pt x="1435" y="982"/>
                    </a:lnTo>
                    <a:lnTo>
                      <a:pt x="1518" y="887"/>
                    </a:lnTo>
                    <a:lnTo>
                      <a:pt x="1602" y="792"/>
                    </a:lnTo>
                    <a:lnTo>
                      <a:pt x="1688" y="700"/>
                    </a:lnTo>
                    <a:lnTo>
                      <a:pt x="1775" y="612"/>
                    </a:lnTo>
                    <a:lnTo>
                      <a:pt x="1863" y="525"/>
                    </a:lnTo>
                    <a:lnTo>
                      <a:pt x="1952" y="442"/>
                    </a:lnTo>
                    <a:lnTo>
                      <a:pt x="2042" y="362"/>
                    </a:lnTo>
                    <a:lnTo>
                      <a:pt x="2135" y="284"/>
                    </a:lnTo>
                    <a:lnTo>
                      <a:pt x="2228" y="209"/>
                    </a:lnTo>
                    <a:lnTo>
                      <a:pt x="2322" y="137"/>
                    </a:lnTo>
                    <a:lnTo>
                      <a:pt x="2418" y="67"/>
                    </a:lnTo>
                    <a:lnTo>
                      <a:pt x="2515" y="0"/>
                    </a:lnTo>
                    <a:lnTo>
                      <a:pt x="2351" y="45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a:extLst>
                  <a:ext uri="{FF2B5EF4-FFF2-40B4-BE49-F238E27FC236}">
                    <a16:creationId xmlns:a16="http://schemas.microsoft.com/office/drawing/2014/main" id="{8E05DB34-1ED8-925C-1521-77C8CA8D6948}"/>
                  </a:ext>
                </a:extLst>
              </p:cNvPr>
              <p:cNvSpPr>
                <a:spLocks/>
              </p:cNvSpPr>
              <p:nvPr/>
            </p:nvSpPr>
            <p:spPr bwMode="auto">
              <a:xfrm>
                <a:off x="1185" y="960"/>
                <a:ext cx="3392" cy="2191"/>
              </a:xfrm>
              <a:custGeom>
                <a:avLst/>
                <a:gdLst>
                  <a:gd name="T0" fmla="*/ 6520 w 16958"/>
                  <a:gd name="T1" fmla="*/ 7010 h 10957"/>
                  <a:gd name="T2" fmla="*/ 7074 w 16958"/>
                  <a:gd name="T3" fmla="*/ 6263 h 10957"/>
                  <a:gd name="T4" fmla="*/ 7449 w 16958"/>
                  <a:gd name="T5" fmla="*/ 5819 h 10957"/>
                  <a:gd name="T6" fmla="*/ 7732 w 16958"/>
                  <a:gd name="T7" fmla="*/ 5584 h 10957"/>
                  <a:gd name="T8" fmla="*/ 7940 w 16958"/>
                  <a:gd name="T9" fmla="*/ 5532 h 10957"/>
                  <a:gd name="T10" fmla="*/ 8116 w 16958"/>
                  <a:gd name="T11" fmla="*/ 5529 h 10957"/>
                  <a:gd name="T12" fmla="*/ 8292 w 16958"/>
                  <a:gd name="T13" fmla="*/ 5589 h 10957"/>
                  <a:gd name="T14" fmla="*/ 8519 w 16958"/>
                  <a:gd name="T15" fmla="*/ 5868 h 10957"/>
                  <a:gd name="T16" fmla="*/ 9027 w 16958"/>
                  <a:gd name="T17" fmla="*/ 6701 h 10957"/>
                  <a:gd name="T18" fmla="*/ 9868 w 16958"/>
                  <a:gd name="T19" fmla="*/ 8199 h 10957"/>
                  <a:gd name="T20" fmla="*/ 10331 w 16958"/>
                  <a:gd name="T21" fmla="*/ 9022 h 10957"/>
                  <a:gd name="T22" fmla="*/ 10948 w 16958"/>
                  <a:gd name="T23" fmla="*/ 8375 h 10957"/>
                  <a:gd name="T24" fmla="*/ 11400 w 16958"/>
                  <a:gd name="T25" fmla="*/ 7955 h 10957"/>
                  <a:gd name="T26" fmla="*/ 11785 w 16958"/>
                  <a:gd name="T27" fmla="*/ 7680 h 10957"/>
                  <a:gd name="T28" fmla="*/ 12016 w 16958"/>
                  <a:gd name="T29" fmla="*/ 7614 h 10957"/>
                  <a:gd name="T30" fmla="*/ 12170 w 16958"/>
                  <a:gd name="T31" fmla="*/ 7609 h 10957"/>
                  <a:gd name="T32" fmla="*/ 12341 w 16958"/>
                  <a:gd name="T33" fmla="*/ 7646 h 10957"/>
                  <a:gd name="T34" fmla="*/ 12635 w 16958"/>
                  <a:gd name="T35" fmla="*/ 7838 h 10957"/>
                  <a:gd name="T36" fmla="*/ 13164 w 16958"/>
                  <a:gd name="T37" fmla="*/ 8446 h 10957"/>
                  <a:gd name="T38" fmla="*/ 13751 w 16958"/>
                  <a:gd name="T39" fmla="*/ 9225 h 10957"/>
                  <a:gd name="T40" fmla="*/ 14406 w 16958"/>
                  <a:gd name="T41" fmla="*/ 10157 h 10957"/>
                  <a:gd name="T42" fmla="*/ 14319 w 16958"/>
                  <a:gd name="T43" fmla="*/ 10957 h 10957"/>
                  <a:gd name="T44" fmla="*/ 14138 w 16958"/>
                  <a:gd name="T45" fmla="*/ 10930 h 10957"/>
                  <a:gd name="T46" fmla="*/ 14038 w 16958"/>
                  <a:gd name="T47" fmla="*/ 10884 h 10957"/>
                  <a:gd name="T48" fmla="*/ 13712 w 16958"/>
                  <a:gd name="T49" fmla="*/ 10540 h 10957"/>
                  <a:gd name="T50" fmla="*/ 13146 w 16958"/>
                  <a:gd name="T51" fmla="*/ 9761 h 10957"/>
                  <a:gd name="T52" fmla="*/ 12561 w 16958"/>
                  <a:gd name="T53" fmla="*/ 8948 h 10957"/>
                  <a:gd name="T54" fmla="*/ 12161 w 16958"/>
                  <a:gd name="T55" fmla="*/ 8500 h 10957"/>
                  <a:gd name="T56" fmla="*/ 11884 w 16958"/>
                  <a:gd name="T57" fmla="*/ 8518 h 10957"/>
                  <a:gd name="T58" fmla="*/ 11526 w 16958"/>
                  <a:gd name="T59" fmla="*/ 8858 h 10957"/>
                  <a:gd name="T60" fmla="*/ 11001 w 16958"/>
                  <a:gd name="T61" fmla="*/ 9457 h 10957"/>
                  <a:gd name="T62" fmla="*/ 10589 w 16958"/>
                  <a:gd name="T63" fmla="*/ 9821 h 10957"/>
                  <a:gd name="T64" fmla="*/ 10280 w 16958"/>
                  <a:gd name="T65" fmla="*/ 9915 h 10957"/>
                  <a:gd name="T66" fmla="*/ 10086 w 16958"/>
                  <a:gd name="T67" fmla="*/ 9875 h 10957"/>
                  <a:gd name="T68" fmla="*/ 9967 w 16958"/>
                  <a:gd name="T69" fmla="*/ 9814 h 10957"/>
                  <a:gd name="T70" fmla="*/ 9862 w 16958"/>
                  <a:gd name="T71" fmla="*/ 9710 h 10957"/>
                  <a:gd name="T72" fmla="*/ 9418 w 16958"/>
                  <a:gd name="T73" fmla="*/ 8993 h 10957"/>
                  <a:gd name="T74" fmla="*/ 8498 w 16958"/>
                  <a:gd name="T75" fmla="*/ 7380 h 10957"/>
                  <a:gd name="T76" fmla="*/ 7946 w 16958"/>
                  <a:gd name="T77" fmla="*/ 6370 h 10957"/>
                  <a:gd name="T78" fmla="*/ 7415 w 16958"/>
                  <a:gd name="T79" fmla="*/ 7184 h 10957"/>
                  <a:gd name="T80" fmla="*/ 6794 w 16958"/>
                  <a:gd name="T81" fmla="*/ 8082 h 10957"/>
                  <a:gd name="T82" fmla="*/ 6502 w 16958"/>
                  <a:gd name="T83" fmla="*/ 8435 h 10957"/>
                  <a:gd name="T84" fmla="*/ 6347 w 16958"/>
                  <a:gd name="T85" fmla="*/ 8498 h 10957"/>
                  <a:gd name="T86" fmla="*/ 6207 w 16958"/>
                  <a:gd name="T87" fmla="*/ 8509 h 10957"/>
                  <a:gd name="T88" fmla="*/ 6092 w 16958"/>
                  <a:gd name="T89" fmla="*/ 8472 h 10957"/>
                  <a:gd name="T90" fmla="*/ 6008 w 16958"/>
                  <a:gd name="T91" fmla="*/ 8396 h 10957"/>
                  <a:gd name="T92" fmla="*/ 5878 w 16958"/>
                  <a:gd name="T93" fmla="*/ 7997 h 10957"/>
                  <a:gd name="T94" fmla="*/ 4922 w 16958"/>
                  <a:gd name="T95" fmla="*/ 4791 h 10957"/>
                  <a:gd name="T96" fmla="*/ 4239 w 16958"/>
                  <a:gd name="T97" fmla="*/ 2506 h 10957"/>
                  <a:gd name="T98" fmla="*/ 3458 w 16958"/>
                  <a:gd name="T99" fmla="*/ 4627 h 10957"/>
                  <a:gd name="T100" fmla="*/ 2519 w 16958"/>
                  <a:gd name="T101" fmla="*/ 7078 h 10957"/>
                  <a:gd name="T102" fmla="*/ 2042 w 16958"/>
                  <a:gd name="T103" fmla="*/ 8193 h 10957"/>
                  <a:gd name="T104" fmla="*/ 1899 w 16958"/>
                  <a:gd name="T105" fmla="*/ 8367 h 10957"/>
                  <a:gd name="T106" fmla="*/ 1734 w 16958"/>
                  <a:gd name="T107" fmla="*/ 8428 h 10957"/>
                  <a:gd name="T108" fmla="*/ 1488 w 16958"/>
                  <a:gd name="T109" fmla="*/ 8452 h 10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58" h="10957">
                    <a:moveTo>
                      <a:pt x="0" y="7650"/>
                    </a:moveTo>
                    <a:lnTo>
                      <a:pt x="1440" y="7650"/>
                    </a:lnTo>
                    <a:lnTo>
                      <a:pt x="4266" y="0"/>
                    </a:lnTo>
                    <a:lnTo>
                      <a:pt x="6426" y="7144"/>
                    </a:lnTo>
                    <a:lnTo>
                      <a:pt x="6438" y="7128"/>
                    </a:lnTo>
                    <a:lnTo>
                      <a:pt x="6470" y="7081"/>
                    </a:lnTo>
                    <a:lnTo>
                      <a:pt x="6520" y="7010"/>
                    </a:lnTo>
                    <a:lnTo>
                      <a:pt x="6587" y="6915"/>
                    </a:lnTo>
                    <a:lnTo>
                      <a:pt x="6667" y="6804"/>
                    </a:lnTo>
                    <a:lnTo>
                      <a:pt x="6758" y="6678"/>
                    </a:lnTo>
                    <a:lnTo>
                      <a:pt x="6859" y="6544"/>
                    </a:lnTo>
                    <a:lnTo>
                      <a:pt x="6964" y="6404"/>
                    </a:lnTo>
                    <a:lnTo>
                      <a:pt x="7018" y="6333"/>
                    </a:lnTo>
                    <a:lnTo>
                      <a:pt x="7074" y="6263"/>
                    </a:lnTo>
                    <a:lnTo>
                      <a:pt x="7129" y="6194"/>
                    </a:lnTo>
                    <a:lnTo>
                      <a:pt x="7185" y="6125"/>
                    </a:lnTo>
                    <a:lnTo>
                      <a:pt x="7239" y="6058"/>
                    </a:lnTo>
                    <a:lnTo>
                      <a:pt x="7293" y="5993"/>
                    </a:lnTo>
                    <a:lnTo>
                      <a:pt x="7347" y="5931"/>
                    </a:lnTo>
                    <a:lnTo>
                      <a:pt x="7399" y="5873"/>
                    </a:lnTo>
                    <a:lnTo>
                      <a:pt x="7449" y="5819"/>
                    </a:lnTo>
                    <a:lnTo>
                      <a:pt x="7498" y="5768"/>
                    </a:lnTo>
                    <a:lnTo>
                      <a:pt x="7544" y="5723"/>
                    </a:lnTo>
                    <a:lnTo>
                      <a:pt x="7589" y="5682"/>
                    </a:lnTo>
                    <a:lnTo>
                      <a:pt x="7629" y="5648"/>
                    </a:lnTo>
                    <a:lnTo>
                      <a:pt x="7667" y="5619"/>
                    </a:lnTo>
                    <a:lnTo>
                      <a:pt x="7701" y="5598"/>
                    </a:lnTo>
                    <a:lnTo>
                      <a:pt x="7732" y="5584"/>
                    </a:lnTo>
                    <a:lnTo>
                      <a:pt x="7747" y="5579"/>
                    </a:lnTo>
                    <a:lnTo>
                      <a:pt x="7770" y="5571"/>
                    </a:lnTo>
                    <a:lnTo>
                      <a:pt x="7798" y="5563"/>
                    </a:lnTo>
                    <a:lnTo>
                      <a:pt x="7834" y="5553"/>
                    </a:lnTo>
                    <a:lnTo>
                      <a:pt x="7873" y="5544"/>
                    </a:lnTo>
                    <a:lnTo>
                      <a:pt x="7917" y="5535"/>
                    </a:lnTo>
                    <a:lnTo>
                      <a:pt x="7940" y="5532"/>
                    </a:lnTo>
                    <a:lnTo>
                      <a:pt x="7964" y="5529"/>
                    </a:lnTo>
                    <a:lnTo>
                      <a:pt x="7988" y="5527"/>
                    </a:lnTo>
                    <a:lnTo>
                      <a:pt x="8013" y="5526"/>
                    </a:lnTo>
                    <a:lnTo>
                      <a:pt x="8038" y="5524"/>
                    </a:lnTo>
                    <a:lnTo>
                      <a:pt x="8064" y="5524"/>
                    </a:lnTo>
                    <a:lnTo>
                      <a:pt x="8090" y="5527"/>
                    </a:lnTo>
                    <a:lnTo>
                      <a:pt x="8116" y="5529"/>
                    </a:lnTo>
                    <a:lnTo>
                      <a:pt x="8142" y="5533"/>
                    </a:lnTo>
                    <a:lnTo>
                      <a:pt x="8168" y="5538"/>
                    </a:lnTo>
                    <a:lnTo>
                      <a:pt x="8194" y="5546"/>
                    </a:lnTo>
                    <a:lnTo>
                      <a:pt x="8219" y="5553"/>
                    </a:lnTo>
                    <a:lnTo>
                      <a:pt x="8244" y="5564"/>
                    </a:lnTo>
                    <a:lnTo>
                      <a:pt x="8268" y="5576"/>
                    </a:lnTo>
                    <a:lnTo>
                      <a:pt x="8292" y="5589"/>
                    </a:lnTo>
                    <a:lnTo>
                      <a:pt x="8315" y="5605"/>
                    </a:lnTo>
                    <a:lnTo>
                      <a:pt x="8338" y="5625"/>
                    </a:lnTo>
                    <a:lnTo>
                      <a:pt x="8359" y="5645"/>
                    </a:lnTo>
                    <a:lnTo>
                      <a:pt x="8380" y="5667"/>
                    </a:lnTo>
                    <a:lnTo>
                      <a:pt x="8399" y="5692"/>
                    </a:lnTo>
                    <a:lnTo>
                      <a:pt x="8457" y="5775"/>
                    </a:lnTo>
                    <a:lnTo>
                      <a:pt x="8519" y="5868"/>
                    </a:lnTo>
                    <a:lnTo>
                      <a:pt x="8584" y="5968"/>
                    </a:lnTo>
                    <a:lnTo>
                      <a:pt x="8652" y="6075"/>
                    </a:lnTo>
                    <a:lnTo>
                      <a:pt x="8722" y="6190"/>
                    </a:lnTo>
                    <a:lnTo>
                      <a:pt x="8796" y="6311"/>
                    </a:lnTo>
                    <a:lnTo>
                      <a:pt x="8872" y="6436"/>
                    </a:lnTo>
                    <a:lnTo>
                      <a:pt x="8949" y="6566"/>
                    </a:lnTo>
                    <a:lnTo>
                      <a:pt x="9027" y="6701"/>
                    </a:lnTo>
                    <a:lnTo>
                      <a:pt x="9107" y="6837"/>
                    </a:lnTo>
                    <a:lnTo>
                      <a:pt x="9187" y="6977"/>
                    </a:lnTo>
                    <a:lnTo>
                      <a:pt x="9267" y="7117"/>
                    </a:lnTo>
                    <a:lnTo>
                      <a:pt x="9426" y="7398"/>
                    </a:lnTo>
                    <a:lnTo>
                      <a:pt x="9581" y="7677"/>
                    </a:lnTo>
                    <a:lnTo>
                      <a:pt x="9729" y="7945"/>
                    </a:lnTo>
                    <a:lnTo>
                      <a:pt x="9868" y="8199"/>
                    </a:lnTo>
                    <a:lnTo>
                      <a:pt x="9993" y="8429"/>
                    </a:lnTo>
                    <a:lnTo>
                      <a:pt x="10102" y="8631"/>
                    </a:lnTo>
                    <a:lnTo>
                      <a:pt x="10192" y="8799"/>
                    </a:lnTo>
                    <a:lnTo>
                      <a:pt x="10260" y="8927"/>
                    </a:lnTo>
                    <a:lnTo>
                      <a:pt x="10304" y="9008"/>
                    </a:lnTo>
                    <a:lnTo>
                      <a:pt x="10319" y="9036"/>
                    </a:lnTo>
                    <a:lnTo>
                      <a:pt x="10331" y="9022"/>
                    </a:lnTo>
                    <a:lnTo>
                      <a:pt x="10369" y="8981"/>
                    </a:lnTo>
                    <a:lnTo>
                      <a:pt x="10428" y="8916"/>
                    </a:lnTo>
                    <a:lnTo>
                      <a:pt x="10506" y="8832"/>
                    </a:lnTo>
                    <a:lnTo>
                      <a:pt x="10600" y="8732"/>
                    </a:lnTo>
                    <a:lnTo>
                      <a:pt x="10707" y="8620"/>
                    </a:lnTo>
                    <a:lnTo>
                      <a:pt x="10824" y="8500"/>
                    </a:lnTo>
                    <a:lnTo>
                      <a:pt x="10948" y="8375"/>
                    </a:lnTo>
                    <a:lnTo>
                      <a:pt x="11012" y="8313"/>
                    </a:lnTo>
                    <a:lnTo>
                      <a:pt x="11077" y="8250"/>
                    </a:lnTo>
                    <a:lnTo>
                      <a:pt x="11142" y="8188"/>
                    </a:lnTo>
                    <a:lnTo>
                      <a:pt x="11207" y="8126"/>
                    </a:lnTo>
                    <a:lnTo>
                      <a:pt x="11272" y="8068"/>
                    </a:lnTo>
                    <a:lnTo>
                      <a:pt x="11336" y="8010"/>
                    </a:lnTo>
                    <a:lnTo>
                      <a:pt x="11400" y="7955"/>
                    </a:lnTo>
                    <a:lnTo>
                      <a:pt x="11462" y="7903"/>
                    </a:lnTo>
                    <a:lnTo>
                      <a:pt x="11522" y="7854"/>
                    </a:lnTo>
                    <a:lnTo>
                      <a:pt x="11580" y="7810"/>
                    </a:lnTo>
                    <a:lnTo>
                      <a:pt x="11636" y="7770"/>
                    </a:lnTo>
                    <a:lnTo>
                      <a:pt x="11689" y="7734"/>
                    </a:lnTo>
                    <a:lnTo>
                      <a:pt x="11738" y="7704"/>
                    </a:lnTo>
                    <a:lnTo>
                      <a:pt x="11785" y="7680"/>
                    </a:lnTo>
                    <a:lnTo>
                      <a:pt x="11827" y="7662"/>
                    </a:lnTo>
                    <a:lnTo>
                      <a:pt x="11865" y="7650"/>
                    </a:lnTo>
                    <a:lnTo>
                      <a:pt x="11892" y="7642"/>
                    </a:lnTo>
                    <a:lnTo>
                      <a:pt x="11932" y="7631"/>
                    </a:lnTo>
                    <a:lnTo>
                      <a:pt x="11957" y="7624"/>
                    </a:lnTo>
                    <a:lnTo>
                      <a:pt x="11984" y="7619"/>
                    </a:lnTo>
                    <a:lnTo>
                      <a:pt x="12016" y="7614"/>
                    </a:lnTo>
                    <a:lnTo>
                      <a:pt x="12050" y="7609"/>
                    </a:lnTo>
                    <a:lnTo>
                      <a:pt x="12068" y="7608"/>
                    </a:lnTo>
                    <a:lnTo>
                      <a:pt x="12087" y="7607"/>
                    </a:lnTo>
                    <a:lnTo>
                      <a:pt x="12107" y="7607"/>
                    </a:lnTo>
                    <a:lnTo>
                      <a:pt x="12127" y="7607"/>
                    </a:lnTo>
                    <a:lnTo>
                      <a:pt x="12148" y="7608"/>
                    </a:lnTo>
                    <a:lnTo>
                      <a:pt x="12170" y="7609"/>
                    </a:lnTo>
                    <a:lnTo>
                      <a:pt x="12192" y="7612"/>
                    </a:lnTo>
                    <a:lnTo>
                      <a:pt x="12215" y="7615"/>
                    </a:lnTo>
                    <a:lnTo>
                      <a:pt x="12239" y="7619"/>
                    </a:lnTo>
                    <a:lnTo>
                      <a:pt x="12263" y="7624"/>
                    </a:lnTo>
                    <a:lnTo>
                      <a:pt x="12289" y="7631"/>
                    </a:lnTo>
                    <a:lnTo>
                      <a:pt x="12315" y="7637"/>
                    </a:lnTo>
                    <a:lnTo>
                      <a:pt x="12341" y="7646"/>
                    </a:lnTo>
                    <a:lnTo>
                      <a:pt x="12369" y="7655"/>
                    </a:lnTo>
                    <a:lnTo>
                      <a:pt x="12397" y="7665"/>
                    </a:lnTo>
                    <a:lnTo>
                      <a:pt x="12424" y="7677"/>
                    </a:lnTo>
                    <a:lnTo>
                      <a:pt x="12469" y="7701"/>
                    </a:lnTo>
                    <a:lnTo>
                      <a:pt x="12519" y="7736"/>
                    </a:lnTo>
                    <a:lnTo>
                      <a:pt x="12575" y="7782"/>
                    </a:lnTo>
                    <a:lnTo>
                      <a:pt x="12635" y="7838"/>
                    </a:lnTo>
                    <a:lnTo>
                      <a:pt x="12700" y="7905"/>
                    </a:lnTo>
                    <a:lnTo>
                      <a:pt x="12771" y="7978"/>
                    </a:lnTo>
                    <a:lnTo>
                      <a:pt x="12844" y="8060"/>
                    </a:lnTo>
                    <a:lnTo>
                      <a:pt x="12920" y="8147"/>
                    </a:lnTo>
                    <a:lnTo>
                      <a:pt x="13000" y="8242"/>
                    </a:lnTo>
                    <a:lnTo>
                      <a:pt x="13081" y="8341"/>
                    </a:lnTo>
                    <a:lnTo>
                      <a:pt x="13164" y="8446"/>
                    </a:lnTo>
                    <a:lnTo>
                      <a:pt x="13248" y="8552"/>
                    </a:lnTo>
                    <a:lnTo>
                      <a:pt x="13333" y="8662"/>
                    </a:lnTo>
                    <a:lnTo>
                      <a:pt x="13419" y="8774"/>
                    </a:lnTo>
                    <a:lnTo>
                      <a:pt x="13503" y="8887"/>
                    </a:lnTo>
                    <a:lnTo>
                      <a:pt x="13587" y="9001"/>
                    </a:lnTo>
                    <a:lnTo>
                      <a:pt x="13670" y="9113"/>
                    </a:lnTo>
                    <a:lnTo>
                      <a:pt x="13751" y="9225"/>
                    </a:lnTo>
                    <a:lnTo>
                      <a:pt x="13830" y="9333"/>
                    </a:lnTo>
                    <a:lnTo>
                      <a:pt x="13907" y="9440"/>
                    </a:lnTo>
                    <a:lnTo>
                      <a:pt x="14048" y="9639"/>
                    </a:lnTo>
                    <a:lnTo>
                      <a:pt x="14173" y="9818"/>
                    </a:lnTo>
                    <a:lnTo>
                      <a:pt x="14277" y="9967"/>
                    </a:lnTo>
                    <a:lnTo>
                      <a:pt x="14356" y="10083"/>
                    </a:lnTo>
                    <a:lnTo>
                      <a:pt x="14406" y="10157"/>
                    </a:lnTo>
                    <a:lnTo>
                      <a:pt x="14425" y="10182"/>
                    </a:lnTo>
                    <a:lnTo>
                      <a:pt x="16958" y="10182"/>
                    </a:lnTo>
                    <a:lnTo>
                      <a:pt x="16958" y="10956"/>
                    </a:lnTo>
                    <a:lnTo>
                      <a:pt x="14371" y="10956"/>
                    </a:lnTo>
                    <a:lnTo>
                      <a:pt x="14362" y="10957"/>
                    </a:lnTo>
                    <a:lnTo>
                      <a:pt x="14336" y="10957"/>
                    </a:lnTo>
                    <a:lnTo>
                      <a:pt x="14319" y="10957"/>
                    </a:lnTo>
                    <a:lnTo>
                      <a:pt x="14298" y="10957"/>
                    </a:lnTo>
                    <a:lnTo>
                      <a:pt x="14275" y="10955"/>
                    </a:lnTo>
                    <a:lnTo>
                      <a:pt x="14250" y="10953"/>
                    </a:lnTo>
                    <a:lnTo>
                      <a:pt x="14223" y="10949"/>
                    </a:lnTo>
                    <a:lnTo>
                      <a:pt x="14195" y="10944"/>
                    </a:lnTo>
                    <a:lnTo>
                      <a:pt x="14167" y="10938"/>
                    </a:lnTo>
                    <a:lnTo>
                      <a:pt x="14138" y="10930"/>
                    </a:lnTo>
                    <a:lnTo>
                      <a:pt x="14123" y="10925"/>
                    </a:lnTo>
                    <a:lnTo>
                      <a:pt x="14108" y="10920"/>
                    </a:lnTo>
                    <a:lnTo>
                      <a:pt x="14094" y="10914"/>
                    </a:lnTo>
                    <a:lnTo>
                      <a:pt x="14079" y="10908"/>
                    </a:lnTo>
                    <a:lnTo>
                      <a:pt x="14065" y="10900"/>
                    </a:lnTo>
                    <a:lnTo>
                      <a:pt x="14052" y="10893"/>
                    </a:lnTo>
                    <a:lnTo>
                      <a:pt x="14038" y="10884"/>
                    </a:lnTo>
                    <a:lnTo>
                      <a:pt x="14025" y="10876"/>
                    </a:lnTo>
                    <a:lnTo>
                      <a:pt x="13982" y="10843"/>
                    </a:lnTo>
                    <a:lnTo>
                      <a:pt x="13936" y="10799"/>
                    </a:lnTo>
                    <a:lnTo>
                      <a:pt x="13885" y="10747"/>
                    </a:lnTo>
                    <a:lnTo>
                      <a:pt x="13831" y="10685"/>
                    </a:lnTo>
                    <a:lnTo>
                      <a:pt x="13773" y="10616"/>
                    </a:lnTo>
                    <a:lnTo>
                      <a:pt x="13712" y="10540"/>
                    </a:lnTo>
                    <a:lnTo>
                      <a:pt x="13648" y="10457"/>
                    </a:lnTo>
                    <a:lnTo>
                      <a:pt x="13582" y="10369"/>
                    </a:lnTo>
                    <a:lnTo>
                      <a:pt x="13512" y="10276"/>
                    </a:lnTo>
                    <a:lnTo>
                      <a:pt x="13442" y="10178"/>
                    </a:lnTo>
                    <a:lnTo>
                      <a:pt x="13370" y="10078"/>
                    </a:lnTo>
                    <a:lnTo>
                      <a:pt x="13296" y="9973"/>
                    </a:lnTo>
                    <a:lnTo>
                      <a:pt x="13146" y="9761"/>
                    </a:lnTo>
                    <a:lnTo>
                      <a:pt x="12996" y="9546"/>
                    </a:lnTo>
                    <a:lnTo>
                      <a:pt x="12920" y="9440"/>
                    </a:lnTo>
                    <a:lnTo>
                      <a:pt x="12845" y="9335"/>
                    </a:lnTo>
                    <a:lnTo>
                      <a:pt x="12772" y="9233"/>
                    </a:lnTo>
                    <a:lnTo>
                      <a:pt x="12700" y="9133"/>
                    </a:lnTo>
                    <a:lnTo>
                      <a:pt x="12630" y="9038"/>
                    </a:lnTo>
                    <a:lnTo>
                      <a:pt x="12561" y="8948"/>
                    </a:lnTo>
                    <a:lnTo>
                      <a:pt x="12495" y="8861"/>
                    </a:lnTo>
                    <a:lnTo>
                      <a:pt x="12431" y="8781"/>
                    </a:lnTo>
                    <a:lnTo>
                      <a:pt x="12370" y="8709"/>
                    </a:lnTo>
                    <a:lnTo>
                      <a:pt x="12312" y="8644"/>
                    </a:lnTo>
                    <a:lnTo>
                      <a:pt x="12258" y="8586"/>
                    </a:lnTo>
                    <a:lnTo>
                      <a:pt x="12208" y="8538"/>
                    </a:lnTo>
                    <a:lnTo>
                      <a:pt x="12161" y="8500"/>
                    </a:lnTo>
                    <a:lnTo>
                      <a:pt x="12120" y="8472"/>
                    </a:lnTo>
                    <a:lnTo>
                      <a:pt x="12083" y="8455"/>
                    </a:lnTo>
                    <a:lnTo>
                      <a:pt x="12051" y="8450"/>
                    </a:lnTo>
                    <a:lnTo>
                      <a:pt x="12013" y="8455"/>
                    </a:lnTo>
                    <a:lnTo>
                      <a:pt x="11971" y="8469"/>
                    </a:lnTo>
                    <a:lnTo>
                      <a:pt x="11929" y="8490"/>
                    </a:lnTo>
                    <a:lnTo>
                      <a:pt x="11884" y="8518"/>
                    </a:lnTo>
                    <a:lnTo>
                      <a:pt x="11837" y="8552"/>
                    </a:lnTo>
                    <a:lnTo>
                      <a:pt x="11789" y="8592"/>
                    </a:lnTo>
                    <a:lnTo>
                      <a:pt x="11739" y="8636"/>
                    </a:lnTo>
                    <a:lnTo>
                      <a:pt x="11688" y="8687"/>
                    </a:lnTo>
                    <a:lnTo>
                      <a:pt x="11635" y="8740"/>
                    </a:lnTo>
                    <a:lnTo>
                      <a:pt x="11581" y="8797"/>
                    </a:lnTo>
                    <a:lnTo>
                      <a:pt x="11526" y="8858"/>
                    </a:lnTo>
                    <a:lnTo>
                      <a:pt x="11471" y="8921"/>
                    </a:lnTo>
                    <a:lnTo>
                      <a:pt x="11356" y="9053"/>
                    </a:lnTo>
                    <a:lnTo>
                      <a:pt x="11238" y="9189"/>
                    </a:lnTo>
                    <a:lnTo>
                      <a:pt x="11180" y="9258"/>
                    </a:lnTo>
                    <a:lnTo>
                      <a:pt x="11120" y="9326"/>
                    </a:lnTo>
                    <a:lnTo>
                      <a:pt x="11060" y="9392"/>
                    </a:lnTo>
                    <a:lnTo>
                      <a:pt x="11001" y="9457"/>
                    </a:lnTo>
                    <a:lnTo>
                      <a:pt x="10941" y="9520"/>
                    </a:lnTo>
                    <a:lnTo>
                      <a:pt x="10881" y="9579"/>
                    </a:lnTo>
                    <a:lnTo>
                      <a:pt x="10822" y="9637"/>
                    </a:lnTo>
                    <a:lnTo>
                      <a:pt x="10763" y="9689"/>
                    </a:lnTo>
                    <a:lnTo>
                      <a:pt x="10704" y="9738"/>
                    </a:lnTo>
                    <a:lnTo>
                      <a:pt x="10647" y="9783"/>
                    </a:lnTo>
                    <a:lnTo>
                      <a:pt x="10589" y="9821"/>
                    </a:lnTo>
                    <a:lnTo>
                      <a:pt x="10533" y="9854"/>
                    </a:lnTo>
                    <a:lnTo>
                      <a:pt x="10477" y="9881"/>
                    </a:lnTo>
                    <a:lnTo>
                      <a:pt x="10423" y="9900"/>
                    </a:lnTo>
                    <a:lnTo>
                      <a:pt x="10371" y="9912"/>
                    </a:lnTo>
                    <a:lnTo>
                      <a:pt x="10319" y="9916"/>
                    </a:lnTo>
                    <a:lnTo>
                      <a:pt x="10302" y="9916"/>
                    </a:lnTo>
                    <a:lnTo>
                      <a:pt x="10280" y="9915"/>
                    </a:lnTo>
                    <a:lnTo>
                      <a:pt x="10257" y="9913"/>
                    </a:lnTo>
                    <a:lnTo>
                      <a:pt x="10229" y="9910"/>
                    </a:lnTo>
                    <a:lnTo>
                      <a:pt x="10200" y="9905"/>
                    </a:lnTo>
                    <a:lnTo>
                      <a:pt x="10169" y="9899"/>
                    </a:lnTo>
                    <a:lnTo>
                      <a:pt x="10136" y="9891"/>
                    </a:lnTo>
                    <a:lnTo>
                      <a:pt x="10103" y="9881"/>
                    </a:lnTo>
                    <a:lnTo>
                      <a:pt x="10086" y="9875"/>
                    </a:lnTo>
                    <a:lnTo>
                      <a:pt x="10069" y="9868"/>
                    </a:lnTo>
                    <a:lnTo>
                      <a:pt x="10051" y="9861"/>
                    </a:lnTo>
                    <a:lnTo>
                      <a:pt x="10034" y="9853"/>
                    </a:lnTo>
                    <a:lnTo>
                      <a:pt x="10017" y="9845"/>
                    </a:lnTo>
                    <a:lnTo>
                      <a:pt x="10000" y="9835"/>
                    </a:lnTo>
                    <a:lnTo>
                      <a:pt x="9983" y="9824"/>
                    </a:lnTo>
                    <a:lnTo>
                      <a:pt x="9967" y="9814"/>
                    </a:lnTo>
                    <a:lnTo>
                      <a:pt x="9950" y="9802"/>
                    </a:lnTo>
                    <a:lnTo>
                      <a:pt x="9935" y="9789"/>
                    </a:lnTo>
                    <a:lnTo>
                      <a:pt x="9919" y="9775"/>
                    </a:lnTo>
                    <a:lnTo>
                      <a:pt x="9904" y="9760"/>
                    </a:lnTo>
                    <a:lnTo>
                      <a:pt x="9889" y="9746"/>
                    </a:lnTo>
                    <a:lnTo>
                      <a:pt x="9875" y="9728"/>
                    </a:lnTo>
                    <a:lnTo>
                      <a:pt x="9862" y="9710"/>
                    </a:lnTo>
                    <a:lnTo>
                      <a:pt x="9849" y="9692"/>
                    </a:lnTo>
                    <a:lnTo>
                      <a:pt x="9783" y="9590"/>
                    </a:lnTo>
                    <a:lnTo>
                      <a:pt x="9714" y="9480"/>
                    </a:lnTo>
                    <a:lnTo>
                      <a:pt x="9643" y="9366"/>
                    </a:lnTo>
                    <a:lnTo>
                      <a:pt x="9570" y="9246"/>
                    </a:lnTo>
                    <a:lnTo>
                      <a:pt x="9495" y="9121"/>
                    </a:lnTo>
                    <a:lnTo>
                      <a:pt x="9418" y="8993"/>
                    </a:lnTo>
                    <a:lnTo>
                      <a:pt x="9340" y="8861"/>
                    </a:lnTo>
                    <a:lnTo>
                      <a:pt x="9262" y="8727"/>
                    </a:lnTo>
                    <a:lnTo>
                      <a:pt x="9103" y="8453"/>
                    </a:lnTo>
                    <a:lnTo>
                      <a:pt x="8945" y="8177"/>
                    </a:lnTo>
                    <a:lnTo>
                      <a:pt x="8789" y="7902"/>
                    </a:lnTo>
                    <a:lnTo>
                      <a:pt x="8639" y="7635"/>
                    </a:lnTo>
                    <a:lnTo>
                      <a:pt x="8498" y="7380"/>
                    </a:lnTo>
                    <a:lnTo>
                      <a:pt x="8366" y="7143"/>
                    </a:lnTo>
                    <a:lnTo>
                      <a:pt x="8248" y="6929"/>
                    </a:lnTo>
                    <a:lnTo>
                      <a:pt x="8146" y="6741"/>
                    </a:lnTo>
                    <a:lnTo>
                      <a:pt x="8063" y="6587"/>
                    </a:lnTo>
                    <a:lnTo>
                      <a:pt x="7999" y="6471"/>
                    </a:lnTo>
                    <a:lnTo>
                      <a:pt x="7959" y="6397"/>
                    </a:lnTo>
                    <a:lnTo>
                      <a:pt x="7946" y="6370"/>
                    </a:lnTo>
                    <a:lnTo>
                      <a:pt x="7932" y="6393"/>
                    </a:lnTo>
                    <a:lnTo>
                      <a:pt x="7891" y="6456"/>
                    </a:lnTo>
                    <a:lnTo>
                      <a:pt x="7827" y="6555"/>
                    </a:lnTo>
                    <a:lnTo>
                      <a:pt x="7745" y="6681"/>
                    </a:lnTo>
                    <a:lnTo>
                      <a:pt x="7646" y="6833"/>
                    </a:lnTo>
                    <a:lnTo>
                      <a:pt x="7535" y="7002"/>
                    </a:lnTo>
                    <a:lnTo>
                      <a:pt x="7415" y="7184"/>
                    </a:lnTo>
                    <a:lnTo>
                      <a:pt x="7289" y="7373"/>
                    </a:lnTo>
                    <a:lnTo>
                      <a:pt x="7160" y="7563"/>
                    </a:lnTo>
                    <a:lnTo>
                      <a:pt x="7032" y="7748"/>
                    </a:lnTo>
                    <a:lnTo>
                      <a:pt x="6970" y="7837"/>
                    </a:lnTo>
                    <a:lnTo>
                      <a:pt x="6910" y="7924"/>
                    </a:lnTo>
                    <a:lnTo>
                      <a:pt x="6850" y="8006"/>
                    </a:lnTo>
                    <a:lnTo>
                      <a:pt x="6794" y="8082"/>
                    </a:lnTo>
                    <a:lnTo>
                      <a:pt x="6740" y="8155"/>
                    </a:lnTo>
                    <a:lnTo>
                      <a:pt x="6690" y="8221"/>
                    </a:lnTo>
                    <a:lnTo>
                      <a:pt x="6643" y="8280"/>
                    </a:lnTo>
                    <a:lnTo>
                      <a:pt x="6601" y="8332"/>
                    </a:lnTo>
                    <a:lnTo>
                      <a:pt x="6562" y="8375"/>
                    </a:lnTo>
                    <a:lnTo>
                      <a:pt x="6529" y="8411"/>
                    </a:lnTo>
                    <a:lnTo>
                      <a:pt x="6502" y="8435"/>
                    </a:lnTo>
                    <a:lnTo>
                      <a:pt x="6479" y="8450"/>
                    </a:lnTo>
                    <a:lnTo>
                      <a:pt x="6457" y="8461"/>
                    </a:lnTo>
                    <a:lnTo>
                      <a:pt x="6434" y="8470"/>
                    </a:lnTo>
                    <a:lnTo>
                      <a:pt x="6412" y="8479"/>
                    </a:lnTo>
                    <a:lnTo>
                      <a:pt x="6390" y="8486"/>
                    </a:lnTo>
                    <a:lnTo>
                      <a:pt x="6368" y="8493"/>
                    </a:lnTo>
                    <a:lnTo>
                      <a:pt x="6347" y="8498"/>
                    </a:lnTo>
                    <a:lnTo>
                      <a:pt x="6326" y="8503"/>
                    </a:lnTo>
                    <a:lnTo>
                      <a:pt x="6306" y="8506"/>
                    </a:lnTo>
                    <a:lnTo>
                      <a:pt x="6285" y="8509"/>
                    </a:lnTo>
                    <a:lnTo>
                      <a:pt x="6265" y="8510"/>
                    </a:lnTo>
                    <a:lnTo>
                      <a:pt x="6246" y="8511"/>
                    </a:lnTo>
                    <a:lnTo>
                      <a:pt x="6227" y="8510"/>
                    </a:lnTo>
                    <a:lnTo>
                      <a:pt x="6207" y="8509"/>
                    </a:lnTo>
                    <a:lnTo>
                      <a:pt x="6189" y="8506"/>
                    </a:lnTo>
                    <a:lnTo>
                      <a:pt x="6172" y="8502"/>
                    </a:lnTo>
                    <a:lnTo>
                      <a:pt x="6155" y="8498"/>
                    </a:lnTo>
                    <a:lnTo>
                      <a:pt x="6138" y="8494"/>
                    </a:lnTo>
                    <a:lnTo>
                      <a:pt x="6122" y="8487"/>
                    </a:lnTo>
                    <a:lnTo>
                      <a:pt x="6107" y="8481"/>
                    </a:lnTo>
                    <a:lnTo>
                      <a:pt x="6092" y="8472"/>
                    </a:lnTo>
                    <a:lnTo>
                      <a:pt x="6079" y="8464"/>
                    </a:lnTo>
                    <a:lnTo>
                      <a:pt x="6065" y="8454"/>
                    </a:lnTo>
                    <a:lnTo>
                      <a:pt x="6052" y="8445"/>
                    </a:lnTo>
                    <a:lnTo>
                      <a:pt x="6040" y="8433"/>
                    </a:lnTo>
                    <a:lnTo>
                      <a:pt x="6028" y="8421"/>
                    </a:lnTo>
                    <a:lnTo>
                      <a:pt x="6019" y="8408"/>
                    </a:lnTo>
                    <a:lnTo>
                      <a:pt x="6008" y="8396"/>
                    </a:lnTo>
                    <a:lnTo>
                      <a:pt x="6000" y="8381"/>
                    </a:lnTo>
                    <a:lnTo>
                      <a:pt x="5992" y="8366"/>
                    </a:lnTo>
                    <a:lnTo>
                      <a:pt x="5985" y="8350"/>
                    </a:lnTo>
                    <a:lnTo>
                      <a:pt x="5978" y="8334"/>
                    </a:lnTo>
                    <a:lnTo>
                      <a:pt x="5973" y="8317"/>
                    </a:lnTo>
                    <a:lnTo>
                      <a:pt x="5942" y="8211"/>
                    </a:lnTo>
                    <a:lnTo>
                      <a:pt x="5878" y="7997"/>
                    </a:lnTo>
                    <a:lnTo>
                      <a:pt x="5787" y="7690"/>
                    </a:lnTo>
                    <a:lnTo>
                      <a:pt x="5673" y="7307"/>
                    </a:lnTo>
                    <a:lnTo>
                      <a:pt x="5540" y="6862"/>
                    </a:lnTo>
                    <a:lnTo>
                      <a:pt x="5394" y="6371"/>
                    </a:lnTo>
                    <a:lnTo>
                      <a:pt x="5239" y="5853"/>
                    </a:lnTo>
                    <a:lnTo>
                      <a:pt x="5080" y="5321"/>
                    </a:lnTo>
                    <a:lnTo>
                      <a:pt x="4922" y="4791"/>
                    </a:lnTo>
                    <a:lnTo>
                      <a:pt x="4770" y="4281"/>
                    </a:lnTo>
                    <a:lnTo>
                      <a:pt x="4627" y="3805"/>
                    </a:lnTo>
                    <a:lnTo>
                      <a:pt x="4500" y="3380"/>
                    </a:lnTo>
                    <a:lnTo>
                      <a:pt x="4394" y="3022"/>
                    </a:lnTo>
                    <a:lnTo>
                      <a:pt x="4312" y="2746"/>
                    </a:lnTo>
                    <a:lnTo>
                      <a:pt x="4258" y="2568"/>
                    </a:lnTo>
                    <a:lnTo>
                      <a:pt x="4239" y="2506"/>
                    </a:lnTo>
                    <a:lnTo>
                      <a:pt x="4219" y="2563"/>
                    </a:lnTo>
                    <a:lnTo>
                      <a:pt x="4160" y="2725"/>
                    </a:lnTo>
                    <a:lnTo>
                      <a:pt x="4068" y="2978"/>
                    </a:lnTo>
                    <a:lnTo>
                      <a:pt x="3946" y="3310"/>
                    </a:lnTo>
                    <a:lnTo>
                      <a:pt x="3801" y="3704"/>
                    </a:lnTo>
                    <a:lnTo>
                      <a:pt x="3637" y="4147"/>
                    </a:lnTo>
                    <a:lnTo>
                      <a:pt x="3458" y="4627"/>
                    </a:lnTo>
                    <a:lnTo>
                      <a:pt x="3271" y="5129"/>
                    </a:lnTo>
                    <a:lnTo>
                      <a:pt x="3078" y="5638"/>
                    </a:lnTo>
                    <a:lnTo>
                      <a:pt x="2886" y="6142"/>
                    </a:lnTo>
                    <a:lnTo>
                      <a:pt x="2791" y="6387"/>
                    </a:lnTo>
                    <a:lnTo>
                      <a:pt x="2697" y="6627"/>
                    </a:lnTo>
                    <a:lnTo>
                      <a:pt x="2607" y="6857"/>
                    </a:lnTo>
                    <a:lnTo>
                      <a:pt x="2519" y="7078"/>
                    </a:lnTo>
                    <a:lnTo>
                      <a:pt x="2436" y="7287"/>
                    </a:lnTo>
                    <a:lnTo>
                      <a:pt x="2356" y="7482"/>
                    </a:lnTo>
                    <a:lnTo>
                      <a:pt x="2282" y="7662"/>
                    </a:lnTo>
                    <a:lnTo>
                      <a:pt x="2211" y="7824"/>
                    </a:lnTo>
                    <a:lnTo>
                      <a:pt x="2149" y="7968"/>
                    </a:lnTo>
                    <a:lnTo>
                      <a:pt x="2092" y="8091"/>
                    </a:lnTo>
                    <a:lnTo>
                      <a:pt x="2042" y="8193"/>
                    </a:lnTo>
                    <a:lnTo>
                      <a:pt x="2000" y="8270"/>
                    </a:lnTo>
                    <a:lnTo>
                      <a:pt x="1988" y="8290"/>
                    </a:lnTo>
                    <a:lnTo>
                      <a:pt x="1973" y="8308"/>
                    </a:lnTo>
                    <a:lnTo>
                      <a:pt x="1957" y="8324"/>
                    </a:lnTo>
                    <a:lnTo>
                      <a:pt x="1939" y="8340"/>
                    </a:lnTo>
                    <a:lnTo>
                      <a:pt x="1919" y="8354"/>
                    </a:lnTo>
                    <a:lnTo>
                      <a:pt x="1899" y="8367"/>
                    </a:lnTo>
                    <a:lnTo>
                      <a:pt x="1878" y="8379"/>
                    </a:lnTo>
                    <a:lnTo>
                      <a:pt x="1855" y="8389"/>
                    </a:lnTo>
                    <a:lnTo>
                      <a:pt x="1832" y="8399"/>
                    </a:lnTo>
                    <a:lnTo>
                      <a:pt x="1809" y="8407"/>
                    </a:lnTo>
                    <a:lnTo>
                      <a:pt x="1784" y="8416"/>
                    </a:lnTo>
                    <a:lnTo>
                      <a:pt x="1760" y="8422"/>
                    </a:lnTo>
                    <a:lnTo>
                      <a:pt x="1734" y="8428"/>
                    </a:lnTo>
                    <a:lnTo>
                      <a:pt x="1709" y="8433"/>
                    </a:lnTo>
                    <a:lnTo>
                      <a:pt x="1684" y="8437"/>
                    </a:lnTo>
                    <a:lnTo>
                      <a:pt x="1659" y="8441"/>
                    </a:lnTo>
                    <a:lnTo>
                      <a:pt x="1611" y="8447"/>
                    </a:lnTo>
                    <a:lnTo>
                      <a:pt x="1566" y="8450"/>
                    </a:lnTo>
                    <a:lnTo>
                      <a:pt x="1524" y="8452"/>
                    </a:lnTo>
                    <a:lnTo>
                      <a:pt x="1488" y="8452"/>
                    </a:lnTo>
                    <a:lnTo>
                      <a:pt x="1433" y="8451"/>
                    </a:lnTo>
                    <a:lnTo>
                      <a:pt x="1413" y="8450"/>
                    </a:lnTo>
                    <a:lnTo>
                      <a:pt x="0" y="8450"/>
                    </a:lnTo>
                    <a:lnTo>
                      <a:pt x="0" y="765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a:extLst>
                  <a:ext uri="{FF2B5EF4-FFF2-40B4-BE49-F238E27FC236}">
                    <a16:creationId xmlns:a16="http://schemas.microsoft.com/office/drawing/2014/main" id="{F638BE25-3D12-B6BD-12BF-ED4C9E5BD00B}"/>
                  </a:ext>
                </a:extLst>
              </p:cNvPr>
              <p:cNvSpPr>
                <a:spLocks/>
              </p:cNvSpPr>
              <p:nvPr/>
            </p:nvSpPr>
            <p:spPr bwMode="auto">
              <a:xfrm>
                <a:off x="1185" y="2482"/>
                <a:ext cx="296" cy="16"/>
              </a:xfrm>
              <a:custGeom>
                <a:avLst/>
                <a:gdLst>
                  <a:gd name="T0" fmla="*/ 1478 w 1480"/>
                  <a:gd name="T1" fmla="*/ 54 h 80"/>
                  <a:gd name="T2" fmla="*/ 1440 w 1480"/>
                  <a:gd name="T3" fmla="*/ 0 h 80"/>
                  <a:gd name="T4" fmla="*/ 0 w 1480"/>
                  <a:gd name="T5" fmla="*/ 0 h 80"/>
                  <a:gd name="T6" fmla="*/ 0 w 1480"/>
                  <a:gd name="T7" fmla="*/ 80 h 80"/>
                  <a:gd name="T8" fmla="*/ 1440 w 1480"/>
                  <a:gd name="T9" fmla="*/ 80 h 80"/>
                  <a:gd name="T10" fmla="*/ 1478 w 1480"/>
                  <a:gd name="T11" fmla="*/ 54 h 80"/>
                  <a:gd name="T12" fmla="*/ 1440 w 1480"/>
                  <a:gd name="T13" fmla="*/ 80 h 80"/>
                  <a:gd name="T14" fmla="*/ 1449 w 1480"/>
                  <a:gd name="T15" fmla="*/ 79 h 80"/>
                  <a:gd name="T16" fmla="*/ 1458 w 1480"/>
                  <a:gd name="T17" fmla="*/ 77 h 80"/>
                  <a:gd name="T18" fmla="*/ 1464 w 1480"/>
                  <a:gd name="T19" fmla="*/ 73 h 80"/>
                  <a:gd name="T20" fmla="*/ 1470 w 1480"/>
                  <a:gd name="T21" fmla="*/ 68 h 80"/>
                  <a:gd name="T22" fmla="*/ 1475 w 1480"/>
                  <a:gd name="T23" fmla="*/ 62 h 80"/>
                  <a:gd name="T24" fmla="*/ 1478 w 1480"/>
                  <a:gd name="T25" fmla="*/ 55 h 80"/>
                  <a:gd name="T26" fmla="*/ 1479 w 1480"/>
                  <a:gd name="T27" fmla="*/ 47 h 80"/>
                  <a:gd name="T28" fmla="*/ 1480 w 1480"/>
                  <a:gd name="T29" fmla="*/ 40 h 80"/>
                  <a:gd name="T30" fmla="*/ 1479 w 1480"/>
                  <a:gd name="T31" fmla="*/ 32 h 80"/>
                  <a:gd name="T32" fmla="*/ 1478 w 1480"/>
                  <a:gd name="T33" fmla="*/ 26 h 80"/>
                  <a:gd name="T34" fmla="*/ 1475 w 1480"/>
                  <a:gd name="T35" fmla="*/ 19 h 80"/>
                  <a:gd name="T36" fmla="*/ 1470 w 1480"/>
                  <a:gd name="T37" fmla="*/ 13 h 80"/>
                  <a:gd name="T38" fmla="*/ 1464 w 1480"/>
                  <a:gd name="T39" fmla="*/ 8 h 80"/>
                  <a:gd name="T40" fmla="*/ 1458 w 1480"/>
                  <a:gd name="T41" fmla="*/ 4 h 80"/>
                  <a:gd name="T42" fmla="*/ 1449 w 1480"/>
                  <a:gd name="T43" fmla="*/ 2 h 80"/>
                  <a:gd name="T44" fmla="*/ 1440 w 1480"/>
                  <a:gd name="T45" fmla="*/ 0 h 80"/>
                  <a:gd name="T46" fmla="*/ 1478 w 1480"/>
                  <a:gd name="T47"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0" h="80">
                    <a:moveTo>
                      <a:pt x="1478" y="54"/>
                    </a:moveTo>
                    <a:lnTo>
                      <a:pt x="1440" y="0"/>
                    </a:lnTo>
                    <a:lnTo>
                      <a:pt x="0" y="0"/>
                    </a:lnTo>
                    <a:lnTo>
                      <a:pt x="0" y="80"/>
                    </a:lnTo>
                    <a:lnTo>
                      <a:pt x="1440" y="80"/>
                    </a:lnTo>
                    <a:lnTo>
                      <a:pt x="1478" y="54"/>
                    </a:lnTo>
                    <a:lnTo>
                      <a:pt x="1440" y="80"/>
                    </a:lnTo>
                    <a:lnTo>
                      <a:pt x="1449" y="79"/>
                    </a:lnTo>
                    <a:lnTo>
                      <a:pt x="1458" y="77"/>
                    </a:lnTo>
                    <a:lnTo>
                      <a:pt x="1464" y="73"/>
                    </a:lnTo>
                    <a:lnTo>
                      <a:pt x="1470" y="68"/>
                    </a:lnTo>
                    <a:lnTo>
                      <a:pt x="1475" y="62"/>
                    </a:lnTo>
                    <a:lnTo>
                      <a:pt x="1478" y="55"/>
                    </a:lnTo>
                    <a:lnTo>
                      <a:pt x="1479" y="47"/>
                    </a:lnTo>
                    <a:lnTo>
                      <a:pt x="1480" y="40"/>
                    </a:lnTo>
                    <a:lnTo>
                      <a:pt x="1479" y="32"/>
                    </a:lnTo>
                    <a:lnTo>
                      <a:pt x="1478" y="26"/>
                    </a:lnTo>
                    <a:lnTo>
                      <a:pt x="1475" y="19"/>
                    </a:lnTo>
                    <a:lnTo>
                      <a:pt x="1470" y="13"/>
                    </a:lnTo>
                    <a:lnTo>
                      <a:pt x="1464" y="8"/>
                    </a:lnTo>
                    <a:lnTo>
                      <a:pt x="1458" y="4"/>
                    </a:lnTo>
                    <a:lnTo>
                      <a:pt x="1449" y="2"/>
                    </a:lnTo>
                    <a:lnTo>
                      <a:pt x="1440" y="0"/>
                    </a:lnTo>
                    <a:lnTo>
                      <a:pt x="1478" y="5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11">
                <a:extLst>
                  <a:ext uri="{FF2B5EF4-FFF2-40B4-BE49-F238E27FC236}">
                    <a16:creationId xmlns:a16="http://schemas.microsoft.com/office/drawing/2014/main" id="{05401A8E-2FF1-2A83-63A0-D3A2BC1B3F0E}"/>
                  </a:ext>
                </a:extLst>
              </p:cNvPr>
              <p:cNvSpPr>
                <a:spLocks/>
              </p:cNvSpPr>
              <p:nvPr/>
            </p:nvSpPr>
            <p:spPr bwMode="auto">
              <a:xfrm>
                <a:off x="1466" y="952"/>
                <a:ext cx="581" cy="1541"/>
              </a:xfrm>
              <a:custGeom>
                <a:avLst/>
                <a:gdLst>
                  <a:gd name="T0" fmla="*/ 2901 w 2903"/>
                  <a:gd name="T1" fmla="*/ 29 h 7704"/>
                  <a:gd name="T2" fmla="*/ 2826 w 2903"/>
                  <a:gd name="T3" fmla="*/ 27 h 7704"/>
                  <a:gd name="T4" fmla="*/ 0 w 2903"/>
                  <a:gd name="T5" fmla="*/ 7677 h 7704"/>
                  <a:gd name="T6" fmla="*/ 75 w 2903"/>
                  <a:gd name="T7" fmla="*/ 7704 h 7704"/>
                  <a:gd name="T8" fmla="*/ 2901 w 2903"/>
                  <a:gd name="T9" fmla="*/ 54 h 7704"/>
                  <a:gd name="T10" fmla="*/ 2901 w 2903"/>
                  <a:gd name="T11" fmla="*/ 29 h 7704"/>
                  <a:gd name="T12" fmla="*/ 2901 w 2903"/>
                  <a:gd name="T13" fmla="*/ 54 h 7704"/>
                  <a:gd name="T14" fmla="*/ 2903 w 2903"/>
                  <a:gd name="T15" fmla="*/ 45 h 7704"/>
                  <a:gd name="T16" fmla="*/ 2903 w 2903"/>
                  <a:gd name="T17" fmla="*/ 36 h 7704"/>
                  <a:gd name="T18" fmla="*/ 2902 w 2903"/>
                  <a:gd name="T19" fmla="*/ 29 h 7704"/>
                  <a:gd name="T20" fmla="*/ 2899 w 2903"/>
                  <a:gd name="T21" fmla="*/ 21 h 7704"/>
                  <a:gd name="T22" fmla="*/ 2895 w 2903"/>
                  <a:gd name="T23" fmla="*/ 15 h 7704"/>
                  <a:gd name="T24" fmla="*/ 2890 w 2903"/>
                  <a:gd name="T25" fmla="*/ 10 h 7704"/>
                  <a:gd name="T26" fmla="*/ 2884 w 2903"/>
                  <a:gd name="T27" fmla="*/ 6 h 7704"/>
                  <a:gd name="T28" fmla="*/ 2877 w 2903"/>
                  <a:gd name="T29" fmla="*/ 3 h 7704"/>
                  <a:gd name="T30" fmla="*/ 2870 w 2903"/>
                  <a:gd name="T31" fmla="*/ 1 h 7704"/>
                  <a:gd name="T32" fmla="*/ 2863 w 2903"/>
                  <a:gd name="T33" fmla="*/ 0 h 7704"/>
                  <a:gd name="T34" fmla="*/ 2855 w 2903"/>
                  <a:gd name="T35" fmla="*/ 1 h 7704"/>
                  <a:gd name="T36" fmla="*/ 2848 w 2903"/>
                  <a:gd name="T37" fmla="*/ 2 h 7704"/>
                  <a:gd name="T38" fmla="*/ 2842 w 2903"/>
                  <a:gd name="T39" fmla="*/ 6 h 7704"/>
                  <a:gd name="T40" fmla="*/ 2835 w 2903"/>
                  <a:gd name="T41" fmla="*/ 12 h 7704"/>
                  <a:gd name="T42" fmla="*/ 2830 w 2903"/>
                  <a:gd name="T43" fmla="*/ 18 h 7704"/>
                  <a:gd name="T44" fmla="*/ 2826 w 2903"/>
                  <a:gd name="T45" fmla="*/ 27 h 7704"/>
                  <a:gd name="T46" fmla="*/ 2901 w 2903"/>
                  <a:gd name="T47" fmla="*/ 29 h 7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03" h="7704">
                    <a:moveTo>
                      <a:pt x="2901" y="29"/>
                    </a:moveTo>
                    <a:lnTo>
                      <a:pt x="2826" y="27"/>
                    </a:lnTo>
                    <a:lnTo>
                      <a:pt x="0" y="7677"/>
                    </a:lnTo>
                    <a:lnTo>
                      <a:pt x="75" y="7704"/>
                    </a:lnTo>
                    <a:lnTo>
                      <a:pt x="2901" y="54"/>
                    </a:lnTo>
                    <a:lnTo>
                      <a:pt x="2901" y="29"/>
                    </a:lnTo>
                    <a:lnTo>
                      <a:pt x="2901" y="54"/>
                    </a:lnTo>
                    <a:lnTo>
                      <a:pt x="2903" y="45"/>
                    </a:lnTo>
                    <a:lnTo>
                      <a:pt x="2903" y="36"/>
                    </a:lnTo>
                    <a:lnTo>
                      <a:pt x="2902" y="29"/>
                    </a:lnTo>
                    <a:lnTo>
                      <a:pt x="2899" y="21"/>
                    </a:lnTo>
                    <a:lnTo>
                      <a:pt x="2895" y="15"/>
                    </a:lnTo>
                    <a:lnTo>
                      <a:pt x="2890" y="10"/>
                    </a:lnTo>
                    <a:lnTo>
                      <a:pt x="2884" y="6"/>
                    </a:lnTo>
                    <a:lnTo>
                      <a:pt x="2877" y="3"/>
                    </a:lnTo>
                    <a:lnTo>
                      <a:pt x="2870" y="1"/>
                    </a:lnTo>
                    <a:lnTo>
                      <a:pt x="2863" y="0"/>
                    </a:lnTo>
                    <a:lnTo>
                      <a:pt x="2855" y="1"/>
                    </a:lnTo>
                    <a:lnTo>
                      <a:pt x="2848" y="2"/>
                    </a:lnTo>
                    <a:lnTo>
                      <a:pt x="2842" y="6"/>
                    </a:lnTo>
                    <a:lnTo>
                      <a:pt x="2835" y="12"/>
                    </a:lnTo>
                    <a:lnTo>
                      <a:pt x="2830" y="18"/>
                    </a:lnTo>
                    <a:lnTo>
                      <a:pt x="2826" y="27"/>
                    </a:lnTo>
                    <a:lnTo>
                      <a:pt x="2901" y="2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a:extLst>
                  <a:ext uri="{FF2B5EF4-FFF2-40B4-BE49-F238E27FC236}">
                    <a16:creationId xmlns:a16="http://schemas.microsoft.com/office/drawing/2014/main" id="{555B1B6B-0353-2006-4447-4A43316B697D}"/>
                  </a:ext>
                </a:extLst>
              </p:cNvPr>
              <p:cNvSpPr>
                <a:spLocks/>
              </p:cNvSpPr>
              <p:nvPr/>
            </p:nvSpPr>
            <p:spPr bwMode="auto">
              <a:xfrm>
                <a:off x="2031" y="958"/>
                <a:ext cx="448" cy="1439"/>
              </a:xfrm>
              <a:custGeom>
                <a:avLst/>
                <a:gdLst>
                  <a:gd name="T0" fmla="*/ 2231 w 2238"/>
                  <a:gd name="T1" fmla="*/ 7177 h 7195"/>
                  <a:gd name="T2" fmla="*/ 2236 w 2238"/>
                  <a:gd name="T3" fmla="*/ 7143 h 7195"/>
                  <a:gd name="T4" fmla="*/ 76 w 2238"/>
                  <a:gd name="T5" fmla="*/ 0 h 7195"/>
                  <a:gd name="T6" fmla="*/ 0 w 2238"/>
                  <a:gd name="T7" fmla="*/ 23 h 7195"/>
                  <a:gd name="T8" fmla="*/ 2160 w 2238"/>
                  <a:gd name="T9" fmla="*/ 7167 h 7195"/>
                  <a:gd name="T10" fmla="*/ 2231 w 2238"/>
                  <a:gd name="T11" fmla="*/ 7177 h 7195"/>
                  <a:gd name="T12" fmla="*/ 2160 w 2238"/>
                  <a:gd name="T13" fmla="*/ 7167 h 7195"/>
                  <a:gd name="T14" fmla="*/ 2163 w 2238"/>
                  <a:gd name="T15" fmla="*/ 7175 h 7195"/>
                  <a:gd name="T16" fmla="*/ 2168 w 2238"/>
                  <a:gd name="T17" fmla="*/ 7183 h 7195"/>
                  <a:gd name="T18" fmla="*/ 2173 w 2238"/>
                  <a:gd name="T19" fmla="*/ 7188 h 7195"/>
                  <a:gd name="T20" fmla="*/ 2180 w 2238"/>
                  <a:gd name="T21" fmla="*/ 7191 h 7195"/>
                  <a:gd name="T22" fmla="*/ 2187 w 2238"/>
                  <a:gd name="T23" fmla="*/ 7194 h 7195"/>
                  <a:gd name="T24" fmla="*/ 2195 w 2238"/>
                  <a:gd name="T25" fmla="*/ 7195 h 7195"/>
                  <a:gd name="T26" fmla="*/ 2202 w 2238"/>
                  <a:gd name="T27" fmla="*/ 7194 h 7195"/>
                  <a:gd name="T28" fmla="*/ 2210 w 2238"/>
                  <a:gd name="T29" fmla="*/ 7193 h 7195"/>
                  <a:gd name="T30" fmla="*/ 2216 w 2238"/>
                  <a:gd name="T31" fmla="*/ 7190 h 7195"/>
                  <a:gd name="T32" fmla="*/ 2222 w 2238"/>
                  <a:gd name="T33" fmla="*/ 7187 h 7195"/>
                  <a:gd name="T34" fmla="*/ 2229 w 2238"/>
                  <a:gd name="T35" fmla="*/ 7181 h 7195"/>
                  <a:gd name="T36" fmla="*/ 2233 w 2238"/>
                  <a:gd name="T37" fmla="*/ 7176 h 7195"/>
                  <a:gd name="T38" fmla="*/ 2236 w 2238"/>
                  <a:gd name="T39" fmla="*/ 7169 h 7195"/>
                  <a:gd name="T40" fmla="*/ 2238 w 2238"/>
                  <a:gd name="T41" fmla="*/ 7161 h 7195"/>
                  <a:gd name="T42" fmla="*/ 2238 w 2238"/>
                  <a:gd name="T43" fmla="*/ 7153 h 7195"/>
                  <a:gd name="T44" fmla="*/ 2236 w 2238"/>
                  <a:gd name="T45" fmla="*/ 7143 h 7195"/>
                  <a:gd name="T46" fmla="*/ 2231 w 2238"/>
                  <a:gd name="T47" fmla="*/ 7177 h 7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38" h="7195">
                    <a:moveTo>
                      <a:pt x="2231" y="7177"/>
                    </a:moveTo>
                    <a:lnTo>
                      <a:pt x="2236" y="7143"/>
                    </a:lnTo>
                    <a:lnTo>
                      <a:pt x="76" y="0"/>
                    </a:lnTo>
                    <a:lnTo>
                      <a:pt x="0" y="23"/>
                    </a:lnTo>
                    <a:lnTo>
                      <a:pt x="2160" y="7167"/>
                    </a:lnTo>
                    <a:lnTo>
                      <a:pt x="2231" y="7177"/>
                    </a:lnTo>
                    <a:lnTo>
                      <a:pt x="2160" y="7167"/>
                    </a:lnTo>
                    <a:lnTo>
                      <a:pt x="2163" y="7175"/>
                    </a:lnTo>
                    <a:lnTo>
                      <a:pt x="2168" y="7183"/>
                    </a:lnTo>
                    <a:lnTo>
                      <a:pt x="2173" y="7188"/>
                    </a:lnTo>
                    <a:lnTo>
                      <a:pt x="2180" y="7191"/>
                    </a:lnTo>
                    <a:lnTo>
                      <a:pt x="2187" y="7194"/>
                    </a:lnTo>
                    <a:lnTo>
                      <a:pt x="2195" y="7195"/>
                    </a:lnTo>
                    <a:lnTo>
                      <a:pt x="2202" y="7194"/>
                    </a:lnTo>
                    <a:lnTo>
                      <a:pt x="2210" y="7193"/>
                    </a:lnTo>
                    <a:lnTo>
                      <a:pt x="2216" y="7190"/>
                    </a:lnTo>
                    <a:lnTo>
                      <a:pt x="2222" y="7187"/>
                    </a:lnTo>
                    <a:lnTo>
                      <a:pt x="2229" y="7181"/>
                    </a:lnTo>
                    <a:lnTo>
                      <a:pt x="2233" y="7176"/>
                    </a:lnTo>
                    <a:lnTo>
                      <a:pt x="2236" y="7169"/>
                    </a:lnTo>
                    <a:lnTo>
                      <a:pt x="2238" y="7161"/>
                    </a:lnTo>
                    <a:lnTo>
                      <a:pt x="2238" y="7153"/>
                    </a:lnTo>
                    <a:lnTo>
                      <a:pt x="2236" y="7143"/>
                    </a:lnTo>
                    <a:lnTo>
                      <a:pt x="2231" y="717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9" name="Freeform 13">
                <a:extLst>
                  <a:ext uri="{FF2B5EF4-FFF2-40B4-BE49-F238E27FC236}">
                    <a16:creationId xmlns:a16="http://schemas.microsoft.com/office/drawing/2014/main" id="{FBE764C5-FA9A-D8A9-452F-5B528C4ABB1F}"/>
                  </a:ext>
                </a:extLst>
              </p:cNvPr>
              <p:cNvSpPr>
                <a:spLocks/>
              </p:cNvSpPr>
              <p:nvPr/>
            </p:nvSpPr>
            <p:spPr bwMode="auto">
              <a:xfrm>
                <a:off x="2464" y="2069"/>
                <a:ext cx="276" cy="324"/>
              </a:xfrm>
              <a:custGeom>
                <a:avLst/>
                <a:gdLst>
                  <a:gd name="T0" fmla="*/ 1327 w 1380"/>
                  <a:gd name="T1" fmla="*/ 2 h 1621"/>
                  <a:gd name="T2" fmla="*/ 1289 w 1380"/>
                  <a:gd name="T3" fmla="*/ 18 h 1621"/>
                  <a:gd name="T4" fmla="*/ 1252 w 1380"/>
                  <a:gd name="T5" fmla="*/ 41 h 1621"/>
                  <a:gd name="T6" fmla="*/ 1212 w 1380"/>
                  <a:gd name="T7" fmla="*/ 71 h 1621"/>
                  <a:gd name="T8" fmla="*/ 1169 w 1380"/>
                  <a:gd name="T9" fmla="*/ 107 h 1621"/>
                  <a:gd name="T10" fmla="*/ 1076 w 1380"/>
                  <a:gd name="T11" fmla="*/ 195 h 1621"/>
                  <a:gd name="T12" fmla="*/ 976 w 1380"/>
                  <a:gd name="T13" fmla="*/ 301 h 1621"/>
                  <a:gd name="T14" fmla="*/ 871 w 1380"/>
                  <a:gd name="T15" fmla="*/ 423 h 1621"/>
                  <a:gd name="T16" fmla="*/ 761 w 1380"/>
                  <a:gd name="T17" fmla="*/ 555 h 1621"/>
                  <a:gd name="T18" fmla="*/ 649 w 1380"/>
                  <a:gd name="T19" fmla="*/ 693 h 1621"/>
                  <a:gd name="T20" fmla="*/ 539 w 1380"/>
                  <a:gd name="T21" fmla="*/ 835 h 1621"/>
                  <a:gd name="T22" fmla="*/ 333 w 1380"/>
                  <a:gd name="T23" fmla="*/ 1110 h 1621"/>
                  <a:gd name="T24" fmla="*/ 162 w 1380"/>
                  <a:gd name="T25" fmla="*/ 1347 h 1621"/>
                  <a:gd name="T26" fmla="*/ 44 w 1380"/>
                  <a:gd name="T27" fmla="*/ 1514 h 1621"/>
                  <a:gd name="T28" fmla="*/ 0 w 1380"/>
                  <a:gd name="T29" fmla="*/ 1576 h 1621"/>
                  <a:gd name="T30" fmla="*/ 77 w 1380"/>
                  <a:gd name="T31" fmla="*/ 1605 h 1621"/>
                  <a:gd name="T32" fmla="*/ 160 w 1380"/>
                  <a:gd name="T33" fmla="*/ 1487 h 1621"/>
                  <a:gd name="T34" fmla="*/ 307 w 1380"/>
                  <a:gd name="T35" fmla="*/ 1282 h 1621"/>
                  <a:gd name="T36" fmla="*/ 498 w 1380"/>
                  <a:gd name="T37" fmla="*/ 1024 h 1621"/>
                  <a:gd name="T38" fmla="*/ 657 w 1380"/>
                  <a:gd name="T39" fmla="*/ 813 h 1621"/>
                  <a:gd name="T40" fmla="*/ 767 w 1380"/>
                  <a:gd name="T41" fmla="*/ 673 h 1621"/>
                  <a:gd name="T42" fmla="*/ 877 w 1380"/>
                  <a:gd name="T43" fmla="*/ 539 h 1621"/>
                  <a:gd name="T44" fmla="*/ 983 w 1380"/>
                  <a:gd name="T45" fmla="*/ 413 h 1621"/>
                  <a:gd name="T46" fmla="*/ 1086 w 1380"/>
                  <a:gd name="T47" fmla="*/ 301 h 1621"/>
                  <a:gd name="T48" fmla="*/ 1178 w 1380"/>
                  <a:gd name="T49" fmla="*/ 206 h 1621"/>
                  <a:gd name="T50" fmla="*/ 1241 w 1380"/>
                  <a:gd name="T51" fmla="*/ 150 h 1621"/>
                  <a:gd name="T52" fmla="*/ 1280 w 1380"/>
                  <a:gd name="T53" fmla="*/ 120 h 1621"/>
                  <a:gd name="T54" fmla="*/ 1313 w 1380"/>
                  <a:gd name="T55" fmla="*/ 98 h 1621"/>
                  <a:gd name="T56" fmla="*/ 1340 w 1380"/>
                  <a:gd name="T57" fmla="*/ 82 h 1621"/>
                  <a:gd name="T58" fmla="*/ 1352 w 1380"/>
                  <a:gd name="T59" fmla="*/ 77 h 1621"/>
                  <a:gd name="T60" fmla="*/ 1361 w 1380"/>
                  <a:gd name="T61" fmla="*/ 73 h 1621"/>
                  <a:gd name="T62" fmla="*/ 1373 w 1380"/>
                  <a:gd name="T63" fmla="*/ 63 h 1621"/>
                  <a:gd name="T64" fmla="*/ 1379 w 1380"/>
                  <a:gd name="T65" fmla="*/ 49 h 1621"/>
                  <a:gd name="T66" fmla="*/ 1379 w 1380"/>
                  <a:gd name="T67" fmla="*/ 34 h 1621"/>
                  <a:gd name="T68" fmla="*/ 1373 w 1380"/>
                  <a:gd name="T69" fmla="*/ 20 h 1621"/>
                  <a:gd name="T70" fmla="*/ 1365 w 1380"/>
                  <a:gd name="T71" fmla="*/ 8 h 1621"/>
                  <a:gd name="T72" fmla="*/ 1351 w 1380"/>
                  <a:gd name="T73" fmla="*/ 1 h 1621"/>
                  <a:gd name="T74" fmla="*/ 1335 w 1380"/>
                  <a:gd name="T75" fmla="*/ 0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80" h="1621">
                    <a:moveTo>
                      <a:pt x="1327" y="2"/>
                    </a:moveTo>
                    <a:lnTo>
                      <a:pt x="1327" y="2"/>
                    </a:lnTo>
                    <a:lnTo>
                      <a:pt x="1308" y="9"/>
                    </a:lnTo>
                    <a:lnTo>
                      <a:pt x="1289" y="18"/>
                    </a:lnTo>
                    <a:lnTo>
                      <a:pt x="1271" y="30"/>
                    </a:lnTo>
                    <a:lnTo>
                      <a:pt x="1252" y="41"/>
                    </a:lnTo>
                    <a:lnTo>
                      <a:pt x="1232" y="56"/>
                    </a:lnTo>
                    <a:lnTo>
                      <a:pt x="1212" y="71"/>
                    </a:lnTo>
                    <a:lnTo>
                      <a:pt x="1190" y="88"/>
                    </a:lnTo>
                    <a:lnTo>
                      <a:pt x="1169" y="107"/>
                    </a:lnTo>
                    <a:lnTo>
                      <a:pt x="1124" y="149"/>
                    </a:lnTo>
                    <a:lnTo>
                      <a:pt x="1076" y="195"/>
                    </a:lnTo>
                    <a:lnTo>
                      <a:pt x="1027" y="246"/>
                    </a:lnTo>
                    <a:lnTo>
                      <a:pt x="976" y="301"/>
                    </a:lnTo>
                    <a:lnTo>
                      <a:pt x="924" y="361"/>
                    </a:lnTo>
                    <a:lnTo>
                      <a:pt x="871" y="423"/>
                    </a:lnTo>
                    <a:lnTo>
                      <a:pt x="815" y="488"/>
                    </a:lnTo>
                    <a:lnTo>
                      <a:pt x="761" y="555"/>
                    </a:lnTo>
                    <a:lnTo>
                      <a:pt x="705" y="624"/>
                    </a:lnTo>
                    <a:lnTo>
                      <a:pt x="649" y="693"/>
                    </a:lnTo>
                    <a:lnTo>
                      <a:pt x="595" y="765"/>
                    </a:lnTo>
                    <a:lnTo>
                      <a:pt x="539" y="835"/>
                    </a:lnTo>
                    <a:lnTo>
                      <a:pt x="434" y="976"/>
                    </a:lnTo>
                    <a:lnTo>
                      <a:pt x="333" y="1110"/>
                    </a:lnTo>
                    <a:lnTo>
                      <a:pt x="242" y="1236"/>
                    </a:lnTo>
                    <a:lnTo>
                      <a:pt x="162" y="1347"/>
                    </a:lnTo>
                    <a:lnTo>
                      <a:pt x="95" y="1441"/>
                    </a:lnTo>
                    <a:lnTo>
                      <a:pt x="44" y="1514"/>
                    </a:lnTo>
                    <a:lnTo>
                      <a:pt x="12" y="1559"/>
                    </a:lnTo>
                    <a:lnTo>
                      <a:pt x="0" y="1576"/>
                    </a:lnTo>
                    <a:lnTo>
                      <a:pt x="66" y="1621"/>
                    </a:lnTo>
                    <a:lnTo>
                      <a:pt x="77" y="1605"/>
                    </a:lnTo>
                    <a:lnTo>
                      <a:pt x="110" y="1559"/>
                    </a:lnTo>
                    <a:lnTo>
                      <a:pt x="160" y="1487"/>
                    </a:lnTo>
                    <a:lnTo>
                      <a:pt x="227" y="1393"/>
                    </a:lnTo>
                    <a:lnTo>
                      <a:pt x="307" y="1282"/>
                    </a:lnTo>
                    <a:lnTo>
                      <a:pt x="397" y="1158"/>
                    </a:lnTo>
                    <a:lnTo>
                      <a:pt x="498" y="1024"/>
                    </a:lnTo>
                    <a:lnTo>
                      <a:pt x="603" y="884"/>
                    </a:lnTo>
                    <a:lnTo>
                      <a:pt x="657" y="813"/>
                    </a:lnTo>
                    <a:lnTo>
                      <a:pt x="712" y="742"/>
                    </a:lnTo>
                    <a:lnTo>
                      <a:pt x="767" y="673"/>
                    </a:lnTo>
                    <a:lnTo>
                      <a:pt x="823" y="605"/>
                    </a:lnTo>
                    <a:lnTo>
                      <a:pt x="877" y="539"/>
                    </a:lnTo>
                    <a:lnTo>
                      <a:pt x="931" y="474"/>
                    </a:lnTo>
                    <a:lnTo>
                      <a:pt x="983" y="413"/>
                    </a:lnTo>
                    <a:lnTo>
                      <a:pt x="1036" y="354"/>
                    </a:lnTo>
                    <a:lnTo>
                      <a:pt x="1086" y="301"/>
                    </a:lnTo>
                    <a:lnTo>
                      <a:pt x="1134" y="251"/>
                    </a:lnTo>
                    <a:lnTo>
                      <a:pt x="1178" y="206"/>
                    </a:lnTo>
                    <a:lnTo>
                      <a:pt x="1222" y="167"/>
                    </a:lnTo>
                    <a:lnTo>
                      <a:pt x="1241" y="150"/>
                    </a:lnTo>
                    <a:lnTo>
                      <a:pt x="1261" y="134"/>
                    </a:lnTo>
                    <a:lnTo>
                      <a:pt x="1280" y="120"/>
                    </a:lnTo>
                    <a:lnTo>
                      <a:pt x="1297" y="107"/>
                    </a:lnTo>
                    <a:lnTo>
                      <a:pt x="1313" y="98"/>
                    </a:lnTo>
                    <a:lnTo>
                      <a:pt x="1328" y="88"/>
                    </a:lnTo>
                    <a:lnTo>
                      <a:pt x="1340" y="82"/>
                    </a:lnTo>
                    <a:lnTo>
                      <a:pt x="1352" y="77"/>
                    </a:lnTo>
                    <a:lnTo>
                      <a:pt x="1352" y="77"/>
                    </a:lnTo>
                    <a:lnTo>
                      <a:pt x="1352" y="77"/>
                    </a:lnTo>
                    <a:lnTo>
                      <a:pt x="1361" y="73"/>
                    </a:lnTo>
                    <a:lnTo>
                      <a:pt x="1368" y="68"/>
                    </a:lnTo>
                    <a:lnTo>
                      <a:pt x="1373" y="63"/>
                    </a:lnTo>
                    <a:lnTo>
                      <a:pt x="1377" y="55"/>
                    </a:lnTo>
                    <a:lnTo>
                      <a:pt x="1379" y="49"/>
                    </a:lnTo>
                    <a:lnTo>
                      <a:pt x="1380" y="41"/>
                    </a:lnTo>
                    <a:lnTo>
                      <a:pt x="1379" y="34"/>
                    </a:lnTo>
                    <a:lnTo>
                      <a:pt x="1377" y="26"/>
                    </a:lnTo>
                    <a:lnTo>
                      <a:pt x="1373" y="20"/>
                    </a:lnTo>
                    <a:lnTo>
                      <a:pt x="1370" y="14"/>
                    </a:lnTo>
                    <a:lnTo>
                      <a:pt x="1365" y="8"/>
                    </a:lnTo>
                    <a:lnTo>
                      <a:pt x="1359" y="4"/>
                    </a:lnTo>
                    <a:lnTo>
                      <a:pt x="1351" y="1"/>
                    </a:lnTo>
                    <a:lnTo>
                      <a:pt x="1344" y="0"/>
                    </a:lnTo>
                    <a:lnTo>
                      <a:pt x="1335" y="0"/>
                    </a:lnTo>
                    <a:lnTo>
                      <a:pt x="1327"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a:extLst>
                  <a:ext uri="{FF2B5EF4-FFF2-40B4-BE49-F238E27FC236}">
                    <a16:creationId xmlns:a16="http://schemas.microsoft.com/office/drawing/2014/main" id="{E3B28DE5-FAF4-C1AD-202F-7B675F8290F3}"/>
                  </a:ext>
                </a:extLst>
              </p:cNvPr>
              <p:cNvSpPr>
                <a:spLocks/>
              </p:cNvSpPr>
              <p:nvPr/>
            </p:nvSpPr>
            <p:spPr bwMode="auto">
              <a:xfrm>
                <a:off x="2729" y="2057"/>
                <a:ext cx="144" cy="49"/>
              </a:xfrm>
              <a:custGeom>
                <a:avLst/>
                <a:gdLst>
                  <a:gd name="T0" fmla="*/ 711 w 720"/>
                  <a:gd name="T1" fmla="*/ 185 h 248"/>
                  <a:gd name="T2" fmla="*/ 690 w 720"/>
                  <a:gd name="T3" fmla="*/ 158 h 248"/>
                  <a:gd name="T4" fmla="*/ 668 w 720"/>
                  <a:gd name="T5" fmla="*/ 133 h 248"/>
                  <a:gd name="T6" fmla="*/ 644 w 720"/>
                  <a:gd name="T7" fmla="*/ 110 h 248"/>
                  <a:gd name="T8" fmla="*/ 619 w 720"/>
                  <a:gd name="T9" fmla="*/ 89 h 248"/>
                  <a:gd name="T10" fmla="*/ 568 w 720"/>
                  <a:gd name="T11" fmla="*/ 56 h 248"/>
                  <a:gd name="T12" fmla="*/ 513 w 720"/>
                  <a:gd name="T13" fmla="*/ 32 h 248"/>
                  <a:gd name="T14" fmla="*/ 457 w 720"/>
                  <a:gd name="T15" fmla="*/ 16 h 248"/>
                  <a:gd name="T16" fmla="*/ 401 w 720"/>
                  <a:gd name="T17" fmla="*/ 5 h 248"/>
                  <a:gd name="T18" fmla="*/ 346 w 720"/>
                  <a:gd name="T19" fmla="*/ 1 h 248"/>
                  <a:gd name="T20" fmla="*/ 292 w 720"/>
                  <a:gd name="T21" fmla="*/ 1 h 248"/>
                  <a:gd name="T22" fmla="*/ 239 w 720"/>
                  <a:gd name="T23" fmla="*/ 5 h 248"/>
                  <a:gd name="T24" fmla="*/ 190 w 720"/>
                  <a:gd name="T25" fmla="*/ 12 h 248"/>
                  <a:gd name="T26" fmla="*/ 104 w 720"/>
                  <a:gd name="T27" fmla="*/ 30 h 248"/>
                  <a:gd name="T28" fmla="*/ 38 w 720"/>
                  <a:gd name="T29" fmla="*/ 50 h 248"/>
                  <a:gd name="T30" fmla="*/ 0 w 720"/>
                  <a:gd name="T31" fmla="*/ 63 h 248"/>
                  <a:gd name="T32" fmla="*/ 40 w 720"/>
                  <a:gd name="T33" fmla="*/ 133 h 248"/>
                  <a:gd name="T34" fmla="*/ 90 w 720"/>
                  <a:gd name="T35" fmla="*/ 117 h 248"/>
                  <a:gd name="T36" fmla="*/ 162 w 720"/>
                  <a:gd name="T37" fmla="*/ 99 h 248"/>
                  <a:gd name="T38" fmla="*/ 226 w 720"/>
                  <a:gd name="T39" fmla="*/ 87 h 248"/>
                  <a:gd name="T40" fmla="*/ 271 w 720"/>
                  <a:gd name="T41" fmla="*/ 82 h 248"/>
                  <a:gd name="T42" fmla="*/ 318 w 720"/>
                  <a:gd name="T43" fmla="*/ 81 h 248"/>
                  <a:gd name="T44" fmla="*/ 367 w 720"/>
                  <a:gd name="T45" fmla="*/ 82 h 248"/>
                  <a:gd name="T46" fmla="*/ 415 w 720"/>
                  <a:gd name="T47" fmla="*/ 88 h 248"/>
                  <a:gd name="T48" fmla="*/ 462 w 720"/>
                  <a:gd name="T49" fmla="*/ 99 h 248"/>
                  <a:gd name="T50" fmla="*/ 508 w 720"/>
                  <a:gd name="T51" fmla="*/ 116 h 248"/>
                  <a:gd name="T52" fmla="*/ 551 w 720"/>
                  <a:gd name="T53" fmla="*/ 140 h 248"/>
                  <a:gd name="T54" fmla="*/ 581 w 720"/>
                  <a:gd name="T55" fmla="*/ 162 h 248"/>
                  <a:gd name="T56" fmla="*/ 602 w 720"/>
                  <a:gd name="T57" fmla="*/ 179 h 248"/>
                  <a:gd name="T58" fmla="*/ 620 w 720"/>
                  <a:gd name="T59" fmla="*/ 198 h 248"/>
                  <a:gd name="T60" fmla="*/ 638 w 720"/>
                  <a:gd name="T61" fmla="*/ 219 h 248"/>
                  <a:gd name="T62" fmla="*/ 646 w 720"/>
                  <a:gd name="T63" fmla="*/ 231 h 248"/>
                  <a:gd name="T64" fmla="*/ 653 w 720"/>
                  <a:gd name="T65" fmla="*/ 239 h 248"/>
                  <a:gd name="T66" fmla="*/ 667 w 720"/>
                  <a:gd name="T67" fmla="*/ 247 h 248"/>
                  <a:gd name="T68" fmla="*/ 682 w 720"/>
                  <a:gd name="T69" fmla="*/ 248 h 248"/>
                  <a:gd name="T70" fmla="*/ 695 w 720"/>
                  <a:gd name="T71" fmla="*/ 245 h 248"/>
                  <a:gd name="T72" fmla="*/ 708 w 720"/>
                  <a:gd name="T73" fmla="*/ 235 h 248"/>
                  <a:gd name="T74" fmla="*/ 717 w 720"/>
                  <a:gd name="T75" fmla="*/ 224 h 248"/>
                  <a:gd name="T76" fmla="*/ 720 w 720"/>
                  <a:gd name="T77" fmla="*/ 209 h 248"/>
                  <a:gd name="T78" fmla="*/ 717 w 720"/>
                  <a:gd name="T79"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0" h="248">
                    <a:moveTo>
                      <a:pt x="711" y="185"/>
                    </a:moveTo>
                    <a:lnTo>
                      <a:pt x="711" y="185"/>
                    </a:lnTo>
                    <a:lnTo>
                      <a:pt x="701" y="172"/>
                    </a:lnTo>
                    <a:lnTo>
                      <a:pt x="690" y="158"/>
                    </a:lnTo>
                    <a:lnTo>
                      <a:pt x="679" y="145"/>
                    </a:lnTo>
                    <a:lnTo>
                      <a:pt x="668" y="133"/>
                    </a:lnTo>
                    <a:lnTo>
                      <a:pt x="656" y="121"/>
                    </a:lnTo>
                    <a:lnTo>
                      <a:pt x="644" y="110"/>
                    </a:lnTo>
                    <a:lnTo>
                      <a:pt x="632" y="100"/>
                    </a:lnTo>
                    <a:lnTo>
                      <a:pt x="619" y="89"/>
                    </a:lnTo>
                    <a:lnTo>
                      <a:pt x="594" y="72"/>
                    </a:lnTo>
                    <a:lnTo>
                      <a:pt x="568" y="56"/>
                    </a:lnTo>
                    <a:lnTo>
                      <a:pt x="540" y="44"/>
                    </a:lnTo>
                    <a:lnTo>
                      <a:pt x="513" y="32"/>
                    </a:lnTo>
                    <a:lnTo>
                      <a:pt x="484" y="23"/>
                    </a:lnTo>
                    <a:lnTo>
                      <a:pt x="457" y="16"/>
                    </a:lnTo>
                    <a:lnTo>
                      <a:pt x="429" y="10"/>
                    </a:lnTo>
                    <a:lnTo>
                      <a:pt x="401" y="5"/>
                    </a:lnTo>
                    <a:lnTo>
                      <a:pt x="373" y="2"/>
                    </a:lnTo>
                    <a:lnTo>
                      <a:pt x="346" y="1"/>
                    </a:lnTo>
                    <a:lnTo>
                      <a:pt x="318" y="0"/>
                    </a:lnTo>
                    <a:lnTo>
                      <a:pt x="292" y="1"/>
                    </a:lnTo>
                    <a:lnTo>
                      <a:pt x="265" y="3"/>
                    </a:lnTo>
                    <a:lnTo>
                      <a:pt x="239" y="5"/>
                    </a:lnTo>
                    <a:lnTo>
                      <a:pt x="215" y="9"/>
                    </a:lnTo>
                    <a:lnTo>
                      <a:pt x="190" y="12"/>
                    </a:lnTo>
                    <a:lnTo>
                      <a:pt x="145" y="20"/>
                    </a:lnTo>
                    <a:lnTo>
                      <a:pt x="104" y="30"/>
                    </a:lnTo>
                    <a:lnTo>
                      <a:pt x="68" y="40"/>
                    </a:lnTo>
                    <a:lnTo>
                      <a:pt x="38" y="50"/>
                    </a:lnTo>
                    <a:lnTo>
                      <a:pt x="15" y="58"/>
                    </a:lnTo>
                    <a:lnTo>
                      <a:pt x="0" y="63"/>
                    </a:lnTo>
                    <a:lnTo>
                      <a:pt x="25" y="138"/>
                    </a:lnTo>
                    <a:lnTo>
                      <a:pt x="40" y="133"/>
                    </a:lnTo>
                    <a:lnTo>
                      <a:pt x="62" y="126"/>
                    </a:lnTo>
                    <a:lnTo>
                      <a:pt x="90" y="117"/>
                    </a:lnTo>
                    <a:lnTo>
                      <a:pt x="123" y="108"/>
                    </a:lnTo>
                    <a:lnTo>
                      <a:pt x="162" y="99"/>
                    </a:lnTo>
                    <a:lnTo>
                      <a:pt x="203" y="91"/>
                    </a:lnTo>
                    <a:lnTo>
                      <a:pt x="226" y="87"/>
                    </a:lnTo>
                    <a:lnTo>
                      <a:pt x="248" y="84"/>
                    </a:lnTo>
                    <a:lnTo>
                      <a:pt x="271" y="82"/>
                    </a:lnTo>
                    <a:lnTo>
                      <a:pt x="295" y="81"/>
                    </a:lnTo>
                    <a:lnTo>
                      <a:pt x="318" y="81"/>
                    </a:lnTo>
                    <a:lnTo>
                      <a:pt x="343" y="81"/>
                    </a:lnTo>
                    <a:lnTo>
                      <a:pt x="367" y="82"/>
                    </a:lnTo>
                    <a:lnTo>
                      <a:pt x="391" y="84"/>
                    </a:lnTo>
                    <a:lnTo>
                      <a:pt x="415" y="88"/>
                    </a:lnTo>
                    <a:lnTo>
                      <a:pt x="439" y="94"/>
                    </a:lnTo>
                    <a:lnTo>
                      <a:pt x="462" y="99"/>
                    </a:lnTo>
                    <a:lnTo>
                      <a:pt x="486" y="108"/>
                    </a:lnTo>
                    <a:lnTo>
                      <a:pt x="508" y="116"/>
                    </a:lnTo>
                    <a:lnTo>
                      <a:pt x="529" y="127"/>
                    </a:lnTo>
                    <a:lnTo>
                      <a:pt x="551" y="140"/>
                    </a:lnTo>
                    <a:lnTo>
                      <a:pt x="572" y="154"/>
                    </a:lnTo>
                    <a:lnTo>
                      <a:pt x="581" y="162"/>
                    </a:lnTo>
                    <a:lnTo>
                      <a:pt x="592" y="170"/>
                    </a:lnTo>
                    <a:lnTo>
                      <a:pt x="602" y="179"/>
                    </a:lnTo>
                    <a:lnTo>
                      <a:pt x="611" y="189"/>
                    </a:lnTo>
                    <a:lnTo>
                      <a:pt x="620" y="198"/>
                    </a:lnTo>
                    <a:lnTo>
                      <a:pt x="629" y="209"/>
                    </a:lnTo>
                    <a:lnTo>
                      <a:pt x="638" y="219"/>
                    </a:lnTo>
                    <a:lnTo>
                      <a:pt x="646" y="231"/>
                    </a:lnTo>
                    <a:lnTo>
                      <a:pt x="646" y="231"/>
                    </a:lnTo>
                    <a:lnTo>
                      <a:pt x="646" y="231"/>
                    </a:lnTo>
                    <a:lnTo>
                      <a:pt x="653" y="239"/>
                    </a:lnTo>
                    <a:lnTo>
                      <a:pt x="659" y="244"/>
                    </a:lnTo>
                    <a:lnTo>
                      <a:pt x="667" y="247"/>
                    </a:lnTo>
                    <a:lnTo>
                      <a:pt x="674" y="248"/>
                    </a:lnTo>
                    <a:lnTo>
                      <a:pt x="682" y="248"/>
                    </a:lnTo>
                    <a:lnTo>
                      <a:pt x="689" y="247"/>
                    </a:lnTo>
                    <a:lnTo>
                      <a:pt x="695" y="245"/>
                    </a:lnTo>
                    <a:lnTo>
                      <a:pt x="702" y="241"/>
                    </a:lnTo>
                    <a:lnTo>
                      <a:pt x="708" y="235"/>
                    </a:lnTo>
                    <a:lnTo>
                      <a:pt x="713" y="230"/>
                    </a:lnTo>
                    <a:lnTo>
                      <a:pt x="717" y="224"/>
                    </a:lnTo>
                    <a:lnTo>
                      <a:pt x="719" y="216"/>
                    </a:lnTo>
                    <a:lnTo>
                      <a:pt x="720" y="209"/>
                    </a:lnTo>
                    <a:lnTo>
                      <a:pt x="719" y="201"/>
                    </a:lnTo>
                    <a:lnTo>
                      <a:pt x="717" y="193"/>
                    </a:lnTo>
                    <a:lnTo>
                      <a:pt x="711" y="1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1" name="Freeform 15">
                <a:extLst>
                  <a:ext uri="{FF2B5EF4-FFF2-40B4-BE49-F238E27FC236}">
                    <a16:creationId xmlns:a16="http://schemas.microsoft.com/office/drawing/2014/main" id="{47DBF92A-2CB8-7F0D-3C05-1864CCFA8A65}"/>
                  </a:ext>
                </a:extLst>
              </p:cNvPr>
              <p:cNvSpPr>
                <a:spLocks/>
              </p:cNvSpPr>
              <p:nvPr/>
            </p:nvSpPr>
            <p:spPr bwMode="auto">
              <a:xfrm>
                <a:off x="2859" y="2094"/>
                <a:ext cx="398" cy="681"/>
              </a:xfrm>
              <a:custGeom>
                <a:avLst/>
                <a:gdLst>
                  <a:gd name="T0" fmla="*/ 1988 w 1993"/>
                  <a:gd name="T1" fmla="*/ 3349 h 3407"/>
                  <a:gd name="T2" fmla="*/ 1929 w 1993"/>
                  <a:gd name="T3" fmla="*/ 3239 h 3407"/>
                  <a:gd name="T4" fmla="*/ 1772 w 1993"/>
                  <a:gd name="T5" fmla="*/ 2943 h 3407"/>
                  <a:gd name="T6" fmla="*/ 1536 w 1993"/>
                  <a:gd name="T7" fmla="*/ 2510 h 3407"/>
                  <a:gd name="T8" fmla="*/ 1249 w 1993"/>
                  <a:gd name="T9" fmla="*/ 1988 h 3407"/>
                  <a:gd name="T10" fmla="*/ 935 w 1993"/>
                  <a:gd name="T11" fmla="*/ 1428 h 3407"/>
                  <a:gd name="T12" fmla="*/ 775 w 1993"/>
                  <a:gd name="T13" fmla="*/ 1149 h 3407"/>
                  <a:gd name="T14" fmla="*/ 617 w 1993"/>
                  <a:gd name="T15" fmla="*/ 877 h 3407"/>
                  <a:gd name="T16" fmla="*/ 465 w 1993"/>
                  <a:gd name="T17" fmla="*/ 620 h 3407"/>
                  <a:gd name="T18" fmla="*/ 319 w 1993"/>
                  <a:gd name="T19" fmla="*/ 385 h 3407"/>
                  <a:gd name="T20" fmla="*/ 186 w 1993"/>
                  <a:gd name="T21" fmla="*/ 176 h 3407"/>
                  <a:gd name="T22" fmla="*/ 65 w 1993"/>
                  <a:gd name="T23" fmla="*/ 0 h 3407"/>
                  <a:gd name="T24" fmla="*/ 58 w 1993"/>
                  <a:gd name="T25" fmla="*/ 128 h 3407"/>
                  <a:gd name="T26" fmla="*/ 184 w 1993"/>
                  <a:gd name="T27" fmla="*/ 320 h 3407"/>
                  <a:gd name="T28" fmla="*/ 322 w 1993"/>
                  <a:gd name="T29" fmla="*/ 542 h 3407"/>
                  <a:gd name="T30" fmla="*/ 471 w 1993"/>
                  <a:gd name="T31" fmla="*/ 788 h 3407"/>
                  <a:gd name="T32" fmla="*/ 627 w 1993"/>
                  <a:gd name="T33" fmla="*/ 1052 h 3407"/>
                  <a:gd name="T34" fmla="*/ 786 w 1993"/>
                  <a:gd name="T35" fmla="*/ 1327 h 3407"/>
                  <a:gd name="T36" fmla="*/ 1025 w 1993"/>
                  <a:gd name="T37" fmla="*/ 1750 h 3407"/>
                  <a:gd name="T38" fmla="*/ 1328 w 1993"/>
                  <a:gd name="T39" fmla="*/ 2296 h 3407"/>
                  <a:gd name="T40" fmla="*/ 1591 w 1993"/>
                  <a:gd name="T41" fmla="*/ 2779 h 3407"/>
                  <a:gd name="T42" fmla="*/ 1791 w 1993"/>
                  <a:gd name="T43" fmla="*/ 3149 h 3407"/>
                  <a:gd name="T44" fmla="*/ 1903 w 1993"/>
                  <a:gd name="T45" fmla="*/ 3357 h 3407"/>
                  <a:gd name="T46" fmla="*/ 1983 w 1993"/>
                  <a:gd name="T47" fmla="*/ 3394 h 3407"/>
                  <a:gd name="T48" fmla="*/ 1923 w 1993"/>
                  <a:gd name="T49" fmla="*/ 3394 h 3407"/>
                  <a:gd name="T50" fmla="*/ 1935 w 1993"/>
                  <a:gd name="T51" fmla="*/ 3404 h 3407"/>
                  <a:gd name="T52" fmla="*/ 1949 w 1993"/>
                  <a:gd name="T53" fmla="*/ 3407 h 3407"/>
                  <a:gd name="T54" fmla="*/ 1964 w 1993"/>
                  <a:gd name="T55" fmla="*/ 3405 h 3407"/>
                  <a:gd name="T56" fmla="*/ 1977 w 1993"/>
                  <a:gd name="T57" fmla="*/ 3399 h 3407"/>
                  <a:gd name="T58" fmla="*/ 1988 w 1993"/>
                  <a:gd name="T59" fmla="*/ 3388 h 3407"/>
                  <a:gd name="T60" fmla="*/ 1992 w 1993"/>
                  <a:gd name="T61" fmla="*/ 3373 h 3407"/>
                  <a:gd name="T62" fmla="*/ 1991 w 1993"/>
                  <a:gd name="T63" fmla="*/ 3357 h 3407"/>
                  <a:gd name="T64" fmla="*/ 1923 w 1993"/>
                  <a:gd name="T65" fmla="*/ 3341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3" h="3407">
                    <a:moveTo>
                      <a:pt x="1923" y="3341"/>
                    </a:moveTo>
                    <a:lnTo>
                      <a:pt x="1988" y="3349"/>
                    </a:lnTo>
                    <a:lnTo>
                      <a:pt x="1973" y="3320"/>
                    </a:lnTo>
                    <a:lnTo>
                      <a:pt x="1929" y="3239"/>
                    </a:lnTo>
                    <a:lnTo>
                      <a:pt x="1861" y="3111"/>
                    </a:lnTo>
                    <a:lnTo>
                      <a:pt x="1772" y="2943"/>
                    </a:lnTo>
                    <a:lnTo>
                      <a:pt x="1662" y="2741"/>
                    </a:lnTo>
                    <a:lnTo>
                      <a:pt x="1536" y="2510"/>
                    </a:lnTo>
                    <a:lnTo>
                      <a:pt x="1399" y="2257"/>
                    </a:lnTo>
                    <a:lnTo>
                      <a:pt x="1249" y="1988"/>
                    </a:lnTo>
                    <a:lnTo>
                      <a:pt x="1095" y="1710"/>
                    </a:lnTo>
                    <a:lnTo>
                      <a:pt x="935" y="1428"/>
                    </a:lnTo>
                    <a:lnTo>
                      <a:pt x="855" y="1287"/>
                    </a:lnTo>
                    <a:lnTo>
                      <a:pt x="775" y="1149"/>
                    </a:lnTo>
                    <a:lnTo>
                      <a:pt x="696" y="1011"/>
                    </a:lnTo>
                    <a:lnTo>
                      <a:pt x="617" y="877"/>
                    </a:lnTo>
                    <a:lnTo>
                      <a:pt x="540" y="747"/>
                    </a:lnTo>
                    <a:lnTo>
                      <a:pt x="465" y="620"/>
                    </a:lnTo>
                    <a:lnTo>
                      <a:pt x="390" y="500"/>
                    </a:lnTo>
                    <a:lnTo>
                      <a:pt x="319" y="385"/>
                    </a:lnTo>
                    <a:lnTo>
                      <a:pt x="251" y="277"/>
                    </a:lnTo>
                    <a:lnTo>
                      <a:pt x="186" y="176"/>
                    </a:lnTo>
                    <a:lnTo>
                      <a:pt x="124" y="83"/>
                    </a:lnTo>
                    <a:lnTo>
                      <a:pt x="65" y="0"/>
                    </a:lnTo>
                    <a:lnTo>
                      <a:pt x="0" y="46"/>
                    </a:lnTo>
                    <a:lnTo>
                      <a:pt x="58" y="128"/>
                    </a:lnTo>
                    <a:lnTo>
                      <a:pt x="119" y="220"/>
                    </a:lnTo>
                    <a:lnTo>
                      <a:pt x="184" y="320"/>
                    </a:lnTo>
                    <a:lnTo>
                      <a:pt x="252" y="428"/>
                    </a:lnTo>
                    <a:lnTo>
                      <a:pt x="322" y="542"/>
                    </a:lnTo>
                    <a:lnTo>
                      <a:pt x="396" y="662"/>
                    </a:lnTo>
                    <a:lnTo>
                      <a:pt x="471" y="788"/>
                    </a:lnTo>
                    <a:lnTo>
                      <a:pt x="548" y="918"/>
                    </a:lnTo>
                    <a:lnTo>
                      <a:pt x="627" y="1052"/>
                    </a:lnTo>
                    <a:lnTo>
                      <a:pt x="706" y="1188"/>
                    </a:lnTo>
                    <a:lnTo>
                      <a:pt x="786" y="1327"/>
                    </a:lnTo>
                    <a:lnTo>
                      <a:pt x="866" y="1467"/>
                    </a:lnTo>
                    <a:lnTo>
                      <a:pt x="1025" y="1750"/>
                    </a:lnTo>
                    <a:lnTo>
                      <a:pt x="1180" y="2028"/>
                    </a:lnTo>
                    <a:lnTo>
                      <a:pt x="1328" y="2296"/>
                    </a:lnTo>
                    <a:lnTo>
                      <a:pt x="1467" y="2548"/>
                    </a:lnTo>
                    <a:lnTo>
                      <a:pt x="1591" y="2779"/>
                    </a:lnTo>
                    <a:lnTo>
                      <a:pt x="1701" y="2981"/>
                    </a:lnTo>
                    <a:lnTo>
                      <a:pt x="1791" y="3149"/>
                    </a:lnTo>
                    <a:lnTo>
                      <a:pt x="1859" y="3276"/>
                    </a:lnTo>
                    <a:lnTo>
                      <a:pt x="1903" y="3357"/>
                    </a:lnTo>
                    <a:lnTo>
                      <a:pt x="1917" y="3386"/>
                    </a:lnTo>
                    <a:lnTo>
                      <a:pt x="1983" y="3394"/>
                    </a:lnTo>
                    <a:lnTo>
                      <a:pt x="1917" y="3386"/>
                    </a:lnTo>
                    <a:lnTo>
                      <a:pt x="1923" y="3394"/>
                    </a:lnTo>
                    <a:lnTo>
                      <a:pt x="1928" y="3400"/>
                    </a:lnTo>
                    <a:lnTo>
                      <a:pt x="1935" y="3404"/>
                    </a:lnTo>
                    <a:lnTo>
                      <a:pt x="1942" y="3406"/>
                    </a:lnTo>
                    <a:lnTo>
                      <a:pt x="1949" y="3407"/>
                    </a:lnTo>
                    <a:lnTo>
                      <a:pt x="1957" y="3407"/>
                    </a:lnTo>
                    <a:lnTo>
                      <a:pt x="1964" y="3405"/>
                    </a:lnTo>
                    <a:lnTo>
                      <a:pt x="1971" y="3403"/>
                    </a:lnTo>
                    <a:lnTo>
                      <a:pt x="1977" y="3399"/>
                    </a:lnTo>
                    <a:lnTo>
                      <a:pt x="1983" y="3394"/>
                    </a:lnTo>
                    <a:lnTo>
                      <a:pt x="1988" y="3388"/>
                    </a:lnTo>
                    <a:lnTo>
                      <a:pt x="1991" y="3381"/>
                    </a:lnTo>
                    <a:lnTo>
                      <a:pt x="1992" y="3373"/>
                    </a:lnTo>
                    <a:lnTo>
                      <a:pt x="1993" y="3366"/>
                    </a:lnTo>
                    <a:lnTo>
                      <a:pt x="1991" y="3357"/>
                    </a:lnTo>
                    <a:lnTo>
                      <a:pt x="1988" y="3349"/>
                    </a:lnTo>
                    <a:lnTo>
                      <a:pt x="1923" y="33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a:extLst>
                  <a:ext uri="{FF2B5EF4-FFF2-40B4-BE49-F238E27FC236}">
                    <a16:creationId xmlns:a16="http://schemas.microsoft.com/office/drawing/2014/main" id="{377E5337-BD32-5876-A040-59472093D741}"/>
                  </a:ext>
                </a:extLst>
              </p:cNvPr>
              <p:cNvSpPr>
                <a:spLocks/>
              </p:cNvSpPr>
              <p:nvPr/>
            </p:nvSpPr>
            <p:spPr bwMode="auto">
              <a:xfrm>
                <a:off x="3243" y="2482"/>
                <a:ext cx="323" cy="291"/>
              </a:xfrm>
              <a:custGeom>
                <a:avLst/>
                <a:gdLst>
                  <a:gd name="T0" fmla="*/ 1567 w 1615"/>
                  <a:gd name="T1" fmla="*/ 2 h 1453"/>
                  <a:gd name="T2" fmla="*/ 1524 w 1615"/>
                  <a:gd name="T3" fmla="*/ 14 h 1453"/>
                  <a:gd name="T4" fmla="*/ 1478 w 1615"/>
                  <a:gd name="T5" fmla="*/ 35 h 1453"/>
                  <a:gd name="T6" fmla="*/ 1430 w 1615"/>
                  <a:gd name="T7" fmla="*/ 60 h 1453"/>
                  <a:gd name="T8" fmla="*/ 1379 w 1615"/>
                  <a:gd name="T9" fmla="*/ 91 h 1453"/>
                  <a:gd name="T10" fmla="*/ 1324 w 1615"/>
                  <a:gd name="T11" fmla="*/ 127 h 1453"/>
                  <a:gd name="T12" fmla="*/ 1267 w 1615"/>
                  <a:gd name="T13" fmla="*/ 168 h 1453"/>
                  <a:gd name="T14" fmla="*/ 1148 w 1615"/>
                  <a:gd name="T15" fmla="*/ 263 h 1453"/>
                  <a:gd name="T16" fmla="*/ 1022 w 1615"/>
                  <a:gd name="T17" fmla="*/ 370 h 1453"/>
                  <a:gd name="T18" fmla="*/ 892 w 1615"/>
                  <a:gd name="T19" fmla="*/ 487 h 1453"/>
                  <a:gd name="T20" fmla="*/ 761 w 1615"/>
                  <a:gd name="T21" fmla="*/ 611 h 1453"/>
                  <a:gd name="T22" fmla="*/ 631 w 1615"/>
                  <a:gd name="T23" fmla="*/ 738 h 1453"/>
                  <a:gd name="T24" fmla="*/ 389 w 1615"/>
                  <a:gd name="T25" fmla="*/ 983 h 1453"/>
                  <a:gd name="T26" fmla="*/ 188 w 1615"/>
                  <a:gd name="T27" fmla="*/ 1195 h 1453"/>
                  <a:gd name="T28" fmla="*/ 51 w 1615"/>
                  <a:gd name="T29" fmla="*/ 1344 h 1453"/>
                  <a:gd name="T30" fmla="*/ 0 w 1615"/>
                  <a:gd name="T31" fmla="*/ 1400 h 1453"/>
                  <a:gd name="T32" fmla="*/ 72 w 1615"/>
                  <a:gd name="T33" fmla="*/ 1439 h 1453"/>
                  <a:gd name="T34" fmla="*/ 169 w 1615"/>
                  <a:gd name="T35" fmla="*/ 1333 h 1453"/>
                  <a:gd name="T36" fmla="*/ 340 w 1615"/>
                  <a:gd name="T37" fmla="*/ 1150 h 1453"/>
                  <a:gd name="T38" fmla="*/ 564 w 1615"/>
                  <a:gd name="T39" fmla="*/ 919 h 1453"/>
                  <a:gd name="T40" fmla="*/ 751 w 1615"/>
                  <a:gd name="T41" fmla="*/ 731 h 1453"/>
                  <a:gd name="T42" fmla="*/ 881 w 1615"/>
                  <a:gd name="T43" fmla="*/ 607 h 1453"/>
                  <a:gd name="T44" fmla="*/ 1010 w 1615"/>
                  <a:gd name="T45" fmla="*/ 486 h 1453"/>
                  <a:gd name="T46" fmla="*/ 1137 w 1615"/>
                  <a:gd name="T47" fmla="*/ 375 h 1453"/>
                  <a:gd name="T48" fmla="*/ 1257 w 1615"/>
                  <a:gd name="T49" fmla="*/ 276 h 1453"/>
                  <a:gd name="T50" fmla="*/ 1343 w 1615"/>
                  <a:gd name="T51" fmla="*/ 211 h 1453"/>
                  <a:gd name="T52" fmla="*/ 1396 w 1615"/>
                  <a:gd name="T53" fmla="*/ 175 h 1453"/>
                  <a:gd name="T54" fmla="*/ 1446 w 1615"/>
                  <a:gd name="T55" fmla="*/ 143 h 1453"/>
                  <a:gd name="T56" fmla="*/ 1492 w 1615"/>
                  <a:gd name="T57" fmla="*/ 117 h 1453"/>
                  <a:gd name="T58" fmla="*/ 1533 w 1615"/>
                  <a:gd name="T59" fmla="*/ 97 h 1453"/>
                  <a:gd name="T60" fmla="*/ 1568 w 1615"/>
                  <a:gd name="T61" fmla="*/ 84 h 1453"/>
                  <a:gd name="T62" fmla="*/ 1584 w 1615"/>
                  <a:gd name="T63" fmla="*/ 79 h 1453"/>
                  <a:gd name="T64" fmla="*/ 1593 w 1615"/>
                  <a:gd name="T65" fmla="*/ 76 h 1453"/>
                  <a:gd name="T66" fmla="*/ 1607 w 1615"/>
                  <a:gd name="T67" fmla="*/ 67 h 1453"/>
                  <a:gd name="T68" fmla="*/ 1614 w 1615"/>
                  <a:gd name="T69" fmla="*/ 54 h 1453"/>
                  <a:gd name="T70" fmla="*/ 1615 w 1615"/>
                  <a:gd name="T71" fmla="*/ 39 h 1453"/>
                  <a:gd name="T72" fmla="*/ 1612 w 1615"/>
                  <a:gd name="T73" fmla="*/ 25 h 1453"/>
                  <a:gd name="T74" fmla="*/ 1605 w 1615"/>
                  <a:gd name="T75" fmla="*/ 12 h 1453"/>
                  <a:gd name="T76" fmla="*/ 1593 w 1615"/>
                  <a:gd name="T77" fmla="*/ 4 h 1453"/>
                  <a:gd name="T78" fmla="*/ 1577 w 1615"/>
                  <a:gd name="T79" fmla="*/ 0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5" h="1453">
                    <a:moveTo>
                      <a:pt x="1567" y="2"/>
                    </a:moveTo>
                    <a:lnTo>
                      <a:pt x="1567" y="2"/>
                    </a:lnTo>
                    <a:lnTo>
                      <a:pt x="1546" y="7"/>
                    </a:lnTo>
                    <a:lnTo>
                      <a:pt x="1524" y="14"/>
                    </a:lnTo>
                    <a:lnTo>
                      <a:pt x="1501" y="24"/>
                    </a:lnTo>
                    <a:lnTo>
                      <a:pt x="1478" y="35"/>
                    </a:lnTo>
                    <a:lnTo>
                      <a:pt x="1454" y="46"/>
                    </a:lnTo>
                    <a:lnTo>
                      <a:pt x="1430" y="60"/>
                    </a:lnTo>
                    <a:lnTo>
                      <a:pt x="1404" y="75"/>
                    </a:lnTo>
                    <a:lnTo>
                      <a:pt x="1379" y="91"/>
                    </a:lnTo>
                    <a:lnTo>
                      <a:pt x="1351" y="108"/>
                    </a:lnTo>
                    <a:lnTo>
                      <a:pt x="1324" y="127"/>
                    </a:lnTo>
                    <a:lnTo>
                      <a:pt x="1296" y="148"/>
                    </a:lnTo>
                    <a:lnTo>
                      <a:pt x="1267" y="168"/>
                    </a:lnTo>
                    <a:lnTo>
                      <a:pt x="1208" y="214"/>
                    </a:lnTo>
                    <a:lnTo>
                      <a:pt x="1148" y="263"/>
                    </a:lnTo>
                    <a:lnTo>
                      <a:pt x="1085" y="315"/>
                    </a:lnTo>
                    <a:lnTo>
                      <a:pt x="1022" y="370"/>
                    </a:lnTo>
                    <a:lnTo>
                      <a:pt x="957" y="428"/>
                    </a:lnTo>
                    <a:lnTo>
                      <a:pt x="892" y="487"/>
                    </a:lnTo>
                    <a:lnTo>
                      <a:pt x="826" y="548"/>
                    </a:lnTo>
                    <a:lnTo>
                      <a:pt x="761" y="611"/>
                    </a:lnTo>
                    <a:lnTo>
                      <a:pt x="696" y="674"/>
                    </a:lnTo>
                    <a:lnTo>
                      <a:pt x="631" y="738"/>
                    </a:lnTo>
                    <a:lnTo>
                      <a:pt x="506" y="862"/>
                    </a:lnTo>
                    <a:lnTo>
                      <a:pt x="389" y="983"/>
                    </a:lnTo>
                    <a:lnTo>
                      <a:pt x="282" y="1095"/>
                    </a:lnTo>
                    <a:lnTo>
                      <a:pt x="188" y="1195"/>
                    </a:lnTo>
                    <a:lnTo>
                      <a:pt x="110" y="1279"/>
                    </a:lnTo>
                    <a:lnTo>
                      <a:pt x="51" y="1344"/>
                    </a:lnTo>
                    <a:lnTo>
                      <a:pt x="14" y="1385"/>
                    </a:lnTo>
                    <a:lnTo>
                      <a:pt x="0" y="1400"/>
                    </a:lnTo>
                    <a:lnTo>
                      <a:pt x="60" y="1453"/>
                    </a:lnTo>
                    <a:lnTo>
                      <a:pt x="72" y="1439"/>
                    </a:lnTo>
                    <a:lnTo>
                      <a:pt x="110" y="1397"/>
                    </a:lnTo>
                    <a:lnTo>
                      <a:pt x="169" y="1333"/>
                    </a:lnTo>
                    <a:lnTo>
                      <a:pt x="247" y="1249"/>
                    </a:lnTo>
                    <a:lnTo>
                      <a:pt x="340" y="1150"/>
                    </a:lnTo>
                    <a:lnTo>
                      <a:pt x="446" y="1038"/>
                    </a:lnTo>
                    <a:lnTo>
                      <a:pt x="564" y="919"/>
                    </a:lnTo>
                    <a:lnTo>
                      <a:pt x="687" y="794"/>
                    </a:lnTo>
                    <a:lnTo>
                      <a:pt x="751" y="731"/>
                    </a:lnTo>
                    <a:lnTo>
                      <a:pt x="816" y="668"/>
                    </a:lnTo>
                    <a:lnTo>
                      <a:pt x="881" y="607"/>
                    </a:lnTo>
                    <a:lnTo>
                      <a:pt x="945" y="546"/>
                    </a:lnTo>
                    <a:lnTo>
                      <a:pt x="1010" y="486"/>
                    </a:lnTo>
                    <a:lnTo>
                      <a:pt x="1074" y="430"/>
                    </a:lnTo>
                    <a:lnTo>
                      <a:pt x="1137" y="375"/>
                    </a:lnTo>
                    <a:lnTo>
                      <a:pt x="1199" y="324"/>
                    </a:lnTo>
                    <a:lnTo>
                      <a:pt x="1257" y="276"/>
                    </a:lnTo>
                    <a:lnTo>
                      <a:pt x="1315" y="232"/>
                    </a:lnTo>
                    <a:lnTo>
                      <a:pt x="1343" y="211"/>
                    </a:lnTo>
                    <a:lnTo>
                      <a:pt x="1369" y="192"/>
                    </a:lnTo>
                    <a:lnTo>
                      <a:pt x="1396" y="175"/>
                    </a:lnTo>
                    <a:lnTo>
                      <a:pt x="1421" y="158"/>
                    </a:lnTo>
                    <a:lnTo>
                      <a:pt x="1446" y="143"/>
                    </a:lnTo>
                    <a:lnTo>
                      <a:pt x="1469" y="129"/>
                    </a:lnTo>
                    <a:lnTo>
                      <a:pt x="1492" y="117"/>
                    </a:lnTo>
                    <a:lnTo>
                      <a:pt x="1513" y="106"/>
                    </a:lnTo>
                    <a:lnTo>
                      <a:pt x="1533" y="97"/>
                    </a:lnTo>
                    <a:lnTo>
                      <a:pt x="1551" y="89"/>
                    </a:lnTo>
                    <a:lnTo>
                      <a:pt x="1568" y="84"/>
                    </a:lnTo>
                    <a:lnTo>
                      <a:pt x="1584" y="79"/>
                    </a:lnTo>
                    <a:lnTo>
                      <a:pt x="1584" y="79"/>
                    </a:lnTo>
                    <a:lnTo>
                      <a:pt x="1584" y="79"/>
                    </a:lnTo>
                    <a:lnTo>
                      <a:pt x="1593" y="76"/>
                    </a:lnTo>
                    <a:lnTo>
                      <a:pt x="1600" y="72"/>
                    </a:lnTo>
                    <a:lnTo>
                      <a:pt x="1607" y="67"/>
                    </a:lnTo>
                    <a:lnTo>
                      <a:pt x="1611" y="61"/>
                    </a:lnTo>
                    <a:lnTo>
                      <a:pt x="1614" y="54"/>
                    </a:lnTo>
                    <a:lnTo>
                      <a:pt x="1615" y="46"/>
                    </a:lnTo>
                    <a:lnTo>
                      <a:pt x="1615" y="39"/>
                    </a:lnTo>
                    <a:lnTo>
                      <a:pt x="1615" y="31"/>
                    </a:lnTo>
                    <a:lnTo>
                      <a:pt x="1612" y="25"/>
                    </a:lnTo>
                    <a:lnTo>
                      <a:pt x="1609" y="19"/>
                    </a:lnTo>
                    <a:lnTo>
                      <a:pt x="1605" y="12"/>
                    </a:lnTo>
                    <a:lnTo>
                      <a:pt x="1599" y="7"/>
                    </a:lnTo>
                    <a:lnTo>
                      <a:pt x="1593" y="4"/>
                    </a:lnTo>
                    <a:lnTo>
                      <a:pt x="1585" y="2"/>
                    </a:lnTo>
                    <a:lnTo>
                      <a:pt x="1577" y="0"/>
                    </a:lnTo>
                    <a:lnTo>
                      <a:pt x="1567" y="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3" name="Freeform 17">
                <a:extLst>
                  <a:ext uri="{FF2B5EF4-FFF2-40B4-BE49-F238E27FC236}">
                    <a16:creationId xmlns:a16="http://schemas.microsoft.com/office/drawing/2014/main" id="{66BBEE2A-EFD7-D527-6DEA-7AC51ED442ED}"/>
                  </a:ext>
                </a:extLst>
              </p:cNvPr>
              <p:cNvSpPr>
                <a:spLocks/>
              </p:cNvSpPr>
              <p:nvPr/>
            </p:nvSpPr>
            <p:spPr bwMode="auto">
              <a:xfrm>
                <a:off x="3557" y="2473"/>
                <a:ext cx="121" cy="30"/>
              </a:xfrm>
              <a:custGeom>
                <a:avLst/>
                <a:gdLst>
                  <a:gd name="T0" fmla="*/ 584 w 609"/>
                  <a:gd name="T1" fmla="*/ 73 h 150"/>
                  <a:gd name="T2" fmla="*/ 526 w 609"/>
                  <a:gd name="T3" fmla="*/ 50 h 150"/>
                  <a:gd name="T4" fmla="*/ 470 w 609"/>
                  <a:gd name="T5" fmla="*/ 32 h 150"/>
                  <a:gd name="T6" fmla="*/ 416 w 609"/>
                  <a:gd name="T7" fmla="*/ 18 h 150"/>
                  <a:gd name="T8" fmla="*/ 366 w 609"/>
                  <a:gd name="T9" fmla="*/ 8 h 150"/>
                  <a:gd name="T10" fmla="*/ 317 w 609"/>
                  <a:gd name="T11" fmla="*/ 3 h 150"/>
                  <a:gd name="T12" fmla="*/ 272 w 609"/>
                  <a:gd name="T13" fmla="*/ 0 h 150"/>
                  <a:gd name="T14" fmla="*/ 229 w 609"/>
                  <a:gd name="T15" fmla="*/ 0 h 150"/>
                  <a:gd name="T16" fmla="*/ 190 w 609"/>
                  <a:gd name="T17" fmla="*/ 3 h 150"/>
                  <a:gd name="T18" fmla="*/ 122 w 609"/>
                  <a:gd name="T19" fmla="*/ 13 h 150"/>
                  <a:gd name="T20" fmla="*/ 65 w 609"/>
                  <a:gd name="T21" fmla="*/ 25 h 150"/>
                  <a:gd name="T22" fmla="*/ 0 w 609"/>
                  <a:gd name="T23" fmla="*/ 45 h 150"/>
                  <a:gd name="T24" fmla="*/ 47 w 609"/>
                  <a:gd name="T25" fmla="*/ 114 h 150"/>
                  <a:gd name="T26" fmla="*/ 110 w 609"/>
                  <a:gd name="T27" fmla="*/ 97 h 150"/>
                  <a:gd name="T28" fmla="*/ 166 w 609"/>
                  <a:gd name="T29" fmla="*/ 86 h 150"/>
                  <a:gd name="T30" fmla="*/ 215 w 609"/>
                  <a:gd name="T31" fmla="*/ 81 h 150"/>
                  <a:gd name="T32" fmla="*/ 251 w 609"/>
                  <a:gd name="T33" fmla="*/ 80 h 150"/>
                  <a:gd name="T34" fmla="*/ 289 w 609"/>
                  <a:gd name="T35" fmla="*/ 81 h 150"/>
                  <a:gd name="T36" fmla="*/ 332 w 609"/>
                  <a:gd name="T37" fmla="*/ 85 h 150"/>
                  <a:gd name="T38" fmla="*/ 375 w 609"/>
                  <a:gd name="T39" fmla="*/ 91 h 150"/>
                  <a:gd name="T40" fmla="*/ 423 w 609"/>
                  <a:gd name="T41" fmla="*/ 102 h 150"/>
                  <a:gd name="T42" fmla="*/ 473 w 609"/>
                  <a:gd name="T43" fmla="*/ 116 h 150"/>
                  <a:gd name="T44" fmla="*/ 526 w 609"/>
                  <a:gd name="T45" fmla="*/ 135 h 150"/>
                  <a:gd name="T46" fmla="*/ 553 w 609"/>
                  <a:gd name="T47" fmla="*/ 147 h 150"/>
                  <a:gd name="T48" fmla="*/ 562 w 609"/>
                  <a:gd name="T49" fmla="*/ 149 h 150"/>
                  <a:gd name="T50" fmla="*/ 578 w 609"/>
                  <a:gd name="T51" fmla="*/ 149 h 150"/>
                  <a:gd name="T52" fmla="*/ 592 w 609"/>
                  <a:gd name="T53" fmla="*/ 144 h 150"/>
                  <a:gd name="T54" fmla="*/ 601 w 609"/>
                  <a:gd name="T55" fmla="*/ 132 h 150"/>
                  <a:gd name="T56" fmla="*/ 608 w 609"/>
                  <a:gd name="T57" fmla="*/ 119 h 150"/>
                  <a:gd name="T58" fmla="*/ 609 w 609"/>
                  <a:gd name="T59" fmla="*/ 104 h 150"/>
                  <a:gd name="T60" fmla="*/ 604 w 609"/>
                  <a:gd name="T61" fmla="*/ 90 h 150"/>
                  <a:gd name="T62" fmla="*/ 593 w 609"/>
                  <a:gd name="T63" fmla="*/ 7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9" h="150">
                    <a:moveTo>
                      <a:pt x="584" y="73"/>
                    </a:moveTo>
                    <a:lnTo>
                      <a:pt x="584" y="73"/>
                    </a:lnTo>
                    <a:lnTo>
                      <a:pt x="554" y="62"/>
                    </a:lnTo>
                    <a:lnTo>
                      <a:pt x="526" y="50"/>
                    </a:lnTo>
                    <a:lnTo>
                      <a:pt x="498" y="40"/>
                    </a:lnTo>
                    <a:lnTo>
                      <a:pt x="470" y="32"/>
                    </a:lnTo>
                    <a:lnTo>
                      <a:pt x="443" y="24"/>
                    </a:lnTo>
                    <a:lnTo>
                      <a:pt x="416" y="18"/>
                    </a:lnTo>
                    <a:lnTo>
                      <a:pt x="390" y="13"/>
                    </a:lnTo>
                    <a:lnTo>
                      <a:pt x="366" y="8"/>
                    </a:lnTo>
                    <a:lnTo>
                      <a:pt x="341" y="5"/>
                    </a:lnTo>
                    <a:lnTo>
                      <a:pt x="317" y="3"/>
                    </a:lnTo>
                    <a:lnTo>
                      <a:pt x="294" y="1"/>
                    </a:lnTo>
                    <a:lnTo>
                      <a:pt x="272" y="0"/>
                    </a:lnTo>
                    <a:lnTo>
                      <a:pt x="251" y="0"/>
                    </a:lnTo>
                    <a:lnTo>
                      <a:pt x="229" y="0"/>
                    </a:lnTo>
                    <a:lnTo>
                      <a:pt x="209" y="1"/>
                    </a:lnTo>
                    <a:lnTo>
                      <a:pt x="190" y="3"/>
                    </a:lnTo>
                    <a:lnTo>
                      <a:pt x="154" y="7"/>
                    </a:lnTo>
                    <a:lnTo>
                      <a:pt x="122" y="13"/>
                    </a:lnTo>
                    <a:lnTo>
                      <a:pt x="92" y="19"/>
                    </a:lnTo>
                    <a:lnTo>
                      <a:pt x="65" y="25"/>
                    </a:lnTo>
                    <a:lnTo>
                      <a:pt x="25" y="37"/>
                    </a:lnTo>
                    <a:lnTo>
                      <a:pt x="0" y="45"/>
                    </a:lnTo>
                    <a:lnTo>
                      <a:pt x="17" y="122"/>
                    </a:lnTo>
                    <a:lnTo>
                      <a:pt x="47" y="114"/>
                    </a:lnTo>
                    <a:lnTo>
                      <a:pt x="87" y="102"/>
                    </a:lnTo>
                    <a:lnTo>
                      <a:pt x="110" y="97"/>
                    </a:lnTo>
                    <a:lnTo>
                      <a:pt x="136" y="90"/>
                    </a:lnTo>
                    <a:lnTo>
                      <a:pt x="166" y="86"/>
                    </a:lnTo>
                    <a:lnTo>
                      <a:pt x="198" y="82"/>
                    </a:lnTo>
                    <a:lnTo>
                      <a:pt x="215" y="81"/>
                    </a:lnTo>
                    <a:lnTo>
                      <a:pt x="233" y="80"/>
                    </a:lnTo>
                    <a:lnTo>
                      <a:pt x="251" y="80"/>
                    </a:lnTo>
                    <a:lnTo>
                      <a:pt x="270" y="80"/>
                    </a:lnTo>
                    <a:lnTo>
                      <a:pt x="289" y="81"/>
                    </a:lnTo>
                    <a:lnTo>
                      <a:pt x="310" y="83"/>
                    </a:lnTo>
                    <a:lnTo>
                      <a:pt x="332" y="85"/>
                    </a:lnTo>
                    <a:lnTo>
                      <a:pt x="353" y="87"/>
                    </a:lnTo>
                    <a:lnTo>
                      <a:pt x="375" y="91"/>
                    </a:lnTo>
                    <a:lnTo>
                      <a:pt x="399" y="96"/>
                    </a:lnTo>
                    <a:lnTo>
                      <a:pt x="423" y="102"/>
                    </a:lnTo>
                    <a:lnTo>
                      <a:pt x="448" y="108"/>
                    </a:lnTo>
                    <a:lnTo>
                      <a:pt x="473" y="116"/>
                    </a:lnTo>
                    <a:lnTo>
                      <a:pt x="499" y="126"/>
                    </a:lnTo>
                    <a:lnTo>
                      <a:pt x="526" y="135"/>
                    </a:lnTo>
                    <a:lnTo>
                      <a:pt x="553" y="147"/>
                    </a:lnTo>
                    <a:lnTo>
                      <a:pt x="553" y="147"/>
                    </a:lnTo>
                    <a:lnTo>
                      <a:pt x="553" y="147"/>
                    </a:lnTo>
                    <a:lnTo>
                      <a:pt x="562" y="149"/>
                    </a:lnTo>
                    <a:lnTo>
                      <a:pt x="570" y="150"/>
                    </a:lnTo>
                    <a:lnTo>
                      <a:pt x="578" y="149"/>
                    </a:lnTo>
                    <a:lnTo>
                      <a:pt x="585" y="147"/>
                    </a:lnTo>
                    <a:lnTo>
                      <a:pt x="592" y="144"/>
                    </a:lnTo>
                    <a:lnTo>
                      <a:pt x="597" y="138"/>
                    </a:lnTo>
                    <a:lnTo>
                      <a:pt x="601" y="132"/>
                    </a:lnTo>
                    <a:lnTo>
                      <a:pt x="606" y="126"/>
                    </a:lnTo>
                    <a:lnTo>
                      <a:pt x="608" y="119"/>
                    </a:lnTo>
                    <a:lnTo>
                      <a:pt x="609" y="112"/>
                    </a:lnTo>
                    <a:lnTo>
                      <a:pt x="609" y="104"/>
                    </a:lnTo>
                    <a:lnTo>
                      <a:pt x="607" y="97"/>
                    </a:lnTo>
                    <a:lnTo>
                      <a:pt x="604" y="90"/>
                    </a:lnTo>
                    <a:lnTo>
                      <a:pt x="599" y="84"/>
                    </a:lnTo>
                    <a:lnTo>
                      <a:pt x="593" y="78"/>
                    </a:lnTo>
                    <a:lnTo>
                      <a:pt x="584" y="7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4" name="Freeform 18">
                <a:extLst>
                  <a:ext uri="{FF2B5EF4-FFF2-40B4-BE49-F238E27FC236}">
                    <a16:creationId xmlns:a16="http://schemas.microsoft.com/office/drawing/2014/main" id="{6B5A71CA-35EA-17FF-5D77-7F3A2890A2DC}"/>
                  </a:ext>
                </a:extLst>
              </p:cNvPr>
              <p:cNvSpPr>
                <a:spLocks/>
              </p:cNvSpPr>
              <p:nvPr/>
            </p:nvSpPr>
            <p:spPr bwMode="auto">
              <a:xfrm>
                <a:off x="3667" y="2488"/>
                <a:ext cx="411" cy="517"/>
              </a:xfrm>
              <a:custGeom>
                <a:avLst/>
                <a:gdLst>
                  <a:gd name="T0" fmla="*/ 2049 w 2056"/>
                  <a:gd name="T1" fmla="*/ 2520 h 2583"/>
                  <a:gd name="T2" fmla="*/ 1980 w 2056"/>
                  <a:gd name="T3" fmla="*/ 2420 h 2583"/>
                  <a:gd name="T4" fmla="*/ 1797 w 2056"/>
                  <a:gd name="T5" fmla="*/ 2155 h 2583"/>
                  <a:gd name="T6" fmla="*/ 1530 w 2056"/>
                  <a:gd name="T7" fmla="*/ 1776 h 2583"/>
                  <a:gd name="T8" fmla="*/ 1375 w 2056"/>
                  <a:gd name="T9" fmla="*/ 1561 h 2583"/>
                  <a:gd name="T10" fmla="*/ 1210 w 2056"/>
                  <a:gd name="T11" fmla="*/ 1336 h 2583"/>
                  <a:gd name="T12" fmla="*/ 1042 w 2056"/>
                  <a:gd name="T13" fmla="*/ 1110 h 2583"/>
                  <a:gd name="T14" fmla="*/ 871 w 2056"/>
                  <a:gd name="T15" fmla="*/ 888 h 2583"/>
                  <a:gd name="T16" fmla="*/ 703 w 2056"/>
                  <a:gd name="T17" fmla="*/ 677 h 2583"/>
                  <a:gd name="T18" fmla="*/ 542 w 2056"/>
                  <a:gd name="T19" fmla="*/ 482 h 2583"/>
                  <a:gd name="T20" fmla="*/ 390 w 2056"/>
                  <a:gd name="T21" fmla="*/ 311 h 2583"/>
                  <a:gd name="T22" fmla="*/ 320 w 2056"/>
                  <a:gd name="T23" fmla="*/ 237 h 2583"/>
                  <a:gd name="T24" fmla="*/ 254 w 2056"/>
                  <a:gd name="T25" fmla="*/ 170 h 2583"/>
                  <a:gd name="T26" fmla="*/ 192 w 2056"/>
                  <a:gd name="T27" fmla="*/ 112 h 2583"/>
                  <a:gd name="T28" fmla="*/ 134 w 2056"/>
                  <a:gd name="T29" fmla="*/ 64 h 2583"/>
                  <a:gd name="T30" fmla="*/ 81 w 2056"/>
                  <a:gd name="T31" fmla="*/ 27 h 2583"/>
                  <a:gd name="T32" fmla="*/ 31 w 2056"/>
                  <a:gd name="T33" fmla="*/ 0 h 2583"/>
                  <a:gd name="T34" fmla="*/ 19 w 2056"/>
                  <a:gd name="T35" fmla="*/ 82 h 2583"/>
                  <a:gd name="T36" fmla="*/ 61 w 2056"/>
                  <a:gd name="T37" fmla="*/ 110 h 2583"/>
                  <a:gd name="T38" fmla="*/ 111 w 2056"/>
                  <a:gd name="T39" fmla="*/ 148 h 2583"/>
                  <a:gd name="T40" fmla="*/ 168 w 2056"/>
                  <a:gd name="T41" fmla="*/ 198 h 2583"/>
                  <a:gd name="T42" fmla="*/ 231 w 2056"/>
                  <a:gd name="T43" fmla="*/ 258 h 2583"/>
                  <a:gd name="T44" fmla="*/ 297 w 2056"/>
                  <a:gd name="T45" fmla="*/ 327 h 2583"/>
                  <a:gd name="T46" fmla="*/ 405 w 2056"/>
                  <a:gd name="T47" fmla="*/ 446 h 2583"/>
                  <a:gd name="T48" fmla="*/ 560 w 2056"/>
                  <a:gd name="T49" fmla="*/ 628 h 2583"/>
                  <a:gd name="T50" fmla="*/ 724 w 2056"/>
                  <a:gd name="T51" fmla="*/ 830 h 2583"/>
                  <a:gd name="T52" fmla="*/ 892 w 2056"/>
                  <a:gd name="T53" fmla="*/ 1047 h 2583"/>
                  <a:gd name="T54" fmla="*/ 1062 w 2056"/>
                  <a:gd name="T55" fmla="*/ 1271 h 2583"/>
                  <a:gd name="T56" fmla="*/ 1229 w 2056"/>
                  <a:gd name="T57" fmla="*/ 1496 h 2583"/>
                  <a:gd name="T58" fmla="*/ 1389 w 2056"/>
                  <a:gd name="T59" fmla="*/ 1717 h 2583"/>
                  <a:gd name="T60" fmla="*/ 1606 w 2056"/>
                  <a:gd name="T61" fmla="*/ 2022 h 2583"/>
                  <a:gd name="T62" fmla="*/ 1835 w 2056"/>
                  <a:gd name="T63" fmla="*/ 2351 h 2583"/>
                  <a:gd name="T64" fmla="*/ 1964 w 2056"/>
                  <a:gd name="T65" fmla="*/ 2539 h 2583"/>
                  <a:gd name="T66" fmla="*/ 2016 w 2056"/>
                  <a:gd name="T67" fmla="*/ 2583 h 2583"/>
                  <a:gd name="T68" fmla="*/ 1988 w 2056"/>
                  <a:gd name="T69" fmla="*/ 2572 h 2583"/>
                  <a:gd name="T70" fmla="*/ 2002 w 2056"/>
                  <a:gd name="T71" fmla="*/ 2581 h 2583"/>
                  <a:gd name="T72" fmla="*/ 2017 w 2056"/>
                  <a:gd name="T73" fmla="*/ 2583 h 2583"/>
                  <a:gd name="T74" fmla="*/ 2032 w 2056"/>
                  <a:gd name="T75" fmla="*/ 2580 h 2583"/>
                  <a:gd name="T76" fmla="*/ 2043 w 2056"/>
                  <a:gd name="T77" fmla="*/ 2571 h 2583"/>
                  <a:gd name="T78" fmla="*/ 2053 w 2056"/>
                  <a:gd name="T79" fmla="*/ 2559 h 2583"/>
                  <a:gd name="T80" fmla="*/ 2056 w 2056"/>
                  <a:gd name="T81" fmla="*/ 2544 h 2583"/>
                  <a:gd name="T82" fmla="*/ 2053 w 2056"/>
                  <a:gd name="T83" fmla="*/ 2528 h 2583"/>
                  <a:gd name="T84" fmla="*/ 2016 w 2056"/>
                  <a:gd name="T85" fmla="*/ 2503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56" h="2583">
                    <a:moveTo>
                      <a:pt x="2016" y="2503"/>
                    </a:moveTo>
                    <a:lnTo>
                      <a:pt x="2049" y="2520"/>
                    </a:lnTo>
                    <a:lnTo>
                      <a:pt x="2030" y="2494"/>
                    </a:lnTo>
                    <a:lnTo>
                      <a:pt x="1980" y="2420"/>
                    </a:lnTo>
                    <a:lnTo>
                      <a:pt x="1900" y="2305"/>
                    </a:lnTo>
                    <a:lnTo>
                      <a:pt x="1797" y="2155"/>
                    </a:lnTo>
                    <a:lnTo>
                      <a:pt x="1671" y="1977"/>
                    </a:lnTo>
                    <a:lnTo>
                      <a:pt x="1530" y="1776"/>
                    </a:lnTo>
                    <a:lnTo>
                      <a:pt x="1453" y="1670"/>
                    </a:lnTo>
                    <a:lnTo>
                      <a:pt x="1375" y="1561"/>
                    </a:lnTo>
                    <a:lnTo>
                      <a:pt x="1293" y="1449"/>
                    </a:lnTo>
                    <a:lnTo>
                      <a:pt x="1210" y="1336"/>
                    </a:lnTo>
                    <a:lnTo>
                      <a:pt x="1126" y="1223"/>
                    </a:lnTo>
                    <a:lnTo>
                      <a:pt x="1042" y="1110"/>
                    </a:lnTo>
                    <a:lnTo>
                      <a:pt x="956" y="999"/>
                    </a:lnTo>
                    <a:lnTo>
                      <a:pt x="871" y="888"/>
                    </a:lnTo>
                    <a:lnTo>
                      <a:pt x="786" y="780"/>
                    </a:lnTo>
                    <a:lnTo>
                      <a:pt x="703" y="677"/>
                    </a:lnTo>
                    <a:lnTo>
                      <a:pt x="622" y="577"/>
                    </a:lnTo>
                    <a:lnTo>
                      <a:pt x="542" y="482"/>
                    </a:lnTo>
                    <a:lnTo>
                      <a:pt x="465" y="393"/>
                    </a:lnTo>
                    <a:lnTo>
                      <a:pt x="390" y="311"/>
                    </a:lnTo>
                    <a:lnTo>
                      <a:pt x="355" y="273"/>
                    </a:lnTo>
                    <a:lnTo>
                      <a:pt x="320" y="237"/>
                    </a:lnTo>
                    <a:lnTo>
                      <a:pt x="287" y="203"/>
                    </a:lnTo>
                    <a:lnTo>
                      <a:pt x="254" y="170"/>
                    </a:lnTo>
                    <a:lnTo>
                      <a:pt x="222" y="140"/>
                    </a:lnTo>
                    <a:lnTo>
                      <a:pt x="192" y="112"/>
                    </a:lnTo>
                    <a:lnTo>
                      <a:pt x="162" y="88"/>
                    </a:lnTo>
                    <a:lnTo>
                      <a:pt x="134" y="64"/>
                    </a:lnTo>
                    <a:lnTo>
                      <a:pt x="107" y="44"/>
                    </a:lnTo>
                    <a:lnTo>
                      <a:pt x="81" y="27"/>
                    </a:lnTo>
                    <a:lnTo>
                      <a:pt x="56" y="12"/>
                    </a:lnTo>
                    <a:lnTo>
                      <a:pt x="31" y="0"/>
                    </a:lnTo>
                    <a:lnTo>
                      <a:pt x="0" y="74"/>
                    </a:lnTo>
                    <a:lnTo>
                      <a:pt x="19" y="82"/>
                    </a:lnTo>
                    <a:lnTo>
                      <a:pt x="39" y="94"/>
                    </a:lnTo>
                    <a:lnTo>
                      <a:pt x="61" y="110"/>
                    </a:lnTo>
                    <a:lnTo>
                      <a:pt x="86" y="128"/>
                    </a:lnTo>
                    <a:lnTo>
                      <a:pt x="111" y="148"/>
                    </a:lnTo>
                    <a:lnTo>
                      <a:pt x="139" y="173"/>
                    </a:lnTo>
                    <a:lnTo>
                      <a:pt x="168" y="198"/>
                    </a:lnTo>
                    <a:lnTo>
                      <a:pt x="199" y="227"/>
                    </a:lnTo>
                    <a:lnTo>
                      <a:pt x="231" y="258"/>
                    </a:lnTo>
                    <a:lnTo>
                      <a:pt x="264" y="292"/>
                    </a:lnTo>
                    <a:lnTo>
                      <a:pt x="297" y="327"/>
                    </a:lnTo>
                    <a:lnTo>
                      <a:pt x="332" y="365"/>
                    </a:lnTo>
                    <a:lnTo>
                      <a:pt x="405" y="446"/>
                    </a:lnTo>
                    <a:lnTo>
                      <a:pt x="481" y="534"/>
                    </a:lnTo>
                    <a:lnTo>
                      <a:pt x="560" y="628"/>
                    </a:lnTo>
                    <a:lnTo>
                      <a:pt x="641" y="727"/>
                    </a:lnTo>
                    <a:lnTo>
                      <a:pt x="724" y="830"/>
                    </a:lnTo>
                    <a:lnTo>
                      <a:pt x="808" y="937"/>
                    </a:lnTo>
                    <a:lnTo>
                      <a:pt x="892" y="1047"/>
                    </a:lnTo>
                    <a:lnTo>
                      <a:pt x="978" y="1158"/>
                    </a:lnTo>
                    <a:lnTo>
                      <a:pt x="1062" y="1271"/>
                    </a:lnTo>
                    <a:lnTo>
                      <a:pt x="1146" y="1384"/>
                    </a:lnTo>
                    <a:lnTo>
                      <a:pt x="1229" y="1496"/>
                    </a:lnTo>
                    <a:lnTo>
                      <a:pt x="1310" y="1608"/>
                    </a:lnTo>
                    <a:lnTo>
                      <a:pt x="1389" y="1717"/>
                    </a:lnTo>
                    <a:lnTo>
                      <a:pt x="1465" y="1822"/>
                    </a:lnTo>
                    <a:lnTo>
                      <a:pt x="1606" y="2022"/>
                    </a:lnTo>
                    <a:lnTo>
                      <a:pt x="1731" y="2200"/>
                    </a:lnTo>
                    <a:lnTo>
                      <a:pt x="1835" y="2351"/>
                    </a:lnTo>
                    <a:lnTo>
                      <a:pt x="1914" y="2466"/>
                    </a:lnTo>
                    <a:lnTo>
                      <a:pt x="1964" y="2539"/>
                    </a:lnTo>
                    <a:lnTo>
                      <a:pt x="1982" y="2565"/>
                    </a:lnTo>
                    <a:lnTo>
                      <a:pt x="2016" y="2583"/>
                    </a:lnTo>
                    <a:lnTo>
                      <a:pt x="1982" y="2565"/>
                    </a:lnTo>
                    <a:lnTo>
                      <a:pt x="1988" y="2572"/>
                    </a:lnTo>
                    <a:lnTo>
                      <a:pt x="1995" y="2577"/>
                    </a:lnTo>
                    <a:lnTo>
                      <a:pt x="2002" y="2581"/>
                    </a:lnTo>
                    <a:lnTo>
                      <a:pt x="2009" y="2583"/>
                    </a:lnTo>
                    <a:lnTo>
                      <a:pt x="2017" y="2583"/>
                    </a:lnTo>
                    <a:lnTo>
                      <a:pt x="2024" y="2582"/>
                    </a:lnTo>
                    <a:lnTo>
                      <a:pt x="2032" y="2580"/>
                    </a:lnTo>
                    <a:lnTo>
                      <a:pt x="2038" y="2575"/>
                    </a:lnTo>
                    <a:lnTo>
                      <a:pt x="2043" y="2571"/>
                    </a:lnTo>
                    <a:lnTo>
                      <a:pt x="2049" y="2566"/>
                    </a:lnTo>
                    <a:lnTo>
                      <a:pt x="2053" y="2559"/>
                    </a:lnTo>
                    <a:lnTo>
                      <a:pt x="2055" y="2552"/>
                    </a:lnTo>
                    <a:lnTo>
                      <a:pt x="2056" y="2544"/>
                    </a:lnTo>
                    <a:lnTo>
                      <a:pt x="2055" y="2537"/>
                    </a:lnTo>
                    <a:lnTo>
                      <a:pt x="2053" y="2528"/>
                    </a:lnTo>
                    <a:lnTo>
                      <a:pt x="2049" y="2520"/>
                    </a:lnTo>
                    <a:lnTo>
                      <a:pt x="2016" y="25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5" name="Freeform 19">
                <a:extLst>
                  <a:ext uri="{FF2B5EF4-FFF2-40B4-BE49-F238E27FC236}">
                    <a16:creationId xmlns:a16="http://schemas.microsoft.com/office/drawing/2014/main" id="{8AD8ADA7-7735-647F-B31C-EC730230EB0C}"/>
                  </a:ext>
                </a:extLst>
              </p:cNvPr>
              <p:cNvSpPr>
                <a:spLocks/>
              </p:cNvSpPr>
              <p:nvPr/>
            </p:nvSpPr>
            <p:spPr bwMode="auto">
              <a:xfrm>
                <a:off x="4070" y="2989"/>
                <a:ext cx="515" cy="16"/>
              </a:xfrm>
              <a:custGeom>
                <a:avLst/>
                <a:gdLst>
                  <a:gd name="T0" fmla="*/ 2572 w 2572"/>
                  <a:gd name="T1" fmla="*/ 39 h 80"/>
                  <a:gd name="T2" fmla="*/ 2533 w 2572"/>
                  <a:gd name="T3" fmla="*/ 0 h 80"/>
                  <a:gd name="T4" fmla="*/ 0 w 2572"/>
                  <a:gd name="T5" fmla="*/ 0 h 80"/>
                  <a:gd name="T6" fmla="*/ 0 w 2572"/>
                  <a:gd name="T7" fmla="*/ 80 h 80"/>
                  <a:gd name="T8" fmla="*/ 2533 w 2572"/>
                  <a:gd name="T9" fmla="*/ 80 h 80"/>
                  <a:gd name="T10" fmla="*/ 2572 w 2572"/>
                  <a:gd name="T11" fmla="*/ 39 h 80"/>
                  <a:gd name="T12" fmla="*/ 2533 w 2572"/>
                  <a:gd name="T13" fmla="*/ 80 h 80"/>
                  <a:gd name="T14" fmla="*/ 2542 w 2572"/>
                  <a:gd name="T15" fmla="*/ 79 h 80"/>
                  <a:gd name="T16" fmla="*/ 2550 w 2572"/>
                  <a:gd name="T17" fmla="*/ 77 h 80"/>
                  <a:gd name="T18" fmla="*/ 2557 w 2572"/>
                  <a:gd name="T19" fmla="*/ 72 h 80"/>
                  <a:gd name="T20" fmla="*/ 2562 w 2572"/>
                  <a:gd name="T21" fmla="*/ 67 h 80"/>
                  <a:gd name="T22" fmla="*/ 2567 w 2572"/>
                  <a:gd name="T23" fmla="*/ 61 h 80"/>
                  <a:gd name="T24" fmla="*/ 2570 w 2572"/>
                  <a:gd name="T25" fmla="*/ 54 h 80"/>
                  <a:gd name="T26" fmla="*/ 2572 w 2572"/>
                  <a:gd name="T27" fmla="*/ 47 h 80"/>
                  <a:gd name="T28" fmla="*/ 2572 w 2572"/>
                  <a:gd name="T29" fmla="*/ 39 h 80"/>
                  <a:gd name="T30" fmla="*/ 2572 w 2572"/>
                  <a:gd name="T31" fmla="*/ 32 h 80"/>
                  <a:gd name="T32" fmla="*/ 2570 w 2572"/>
                  <a:gd name="T33" fmla="*/ 25 h 80"/>
                  <a:gd name="T34" fmla="*/ 2567 w 2572"/>
                  <a:gd name="T35" fmla="*/ 18 h 80"/>
                  <a:gd name="T36" fmla="*/ 2562 w 2572"/>
                  <a:gd name="T37" fmla="*/ 13 h 80"/>
                  <a:gd name="T38" fmla="*/ 2557 w 2572"/>
                  <a:gd name="T39" fmla="*/ 7 h 80"/>
                  <a:gd name="T40" fmla="*/ 2550 w 2572"/>
                  <a:gd name="T41" fmla="*/ 3 h 80"/>
                  <a:gd name="T42" fmla="*/ 2542 w 2572"/>
                  <a:gd name="T43" fmla="*/ 1 h 80"/>
                  <a:gd name="T44" fmla="*/ 2533 w 2572"/>
                  <a:gd name="T45" fmla="*/ 0 h 80"/>
                  <a:gd name="T46" fmla="*/ 2572 w 2572"/>
                  <a:gd name="T47" fmla="*/ 3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72" h="80">
                    <a:moveTo>
                      <a:pt x="2572" y="39"/>
                    </a:moveTo>
                    <a:lnTo>
                      <a:pt x="2533" y="0"/>
                    </a:lnTo>
                    <a:lnTo>
                      <a:pt x="0" y="0"/>
                    </a:lnTo>
                    <a:lnTo>
                      <a:pt x="0" y="80"/>
                    </a:lnTo>
                    <a:lnTo>
                      <a:pt x="2533" y="80"/>
                    </a:lnTo>
                    <a:lnTo>
                      <a:pt x="2572" y="39"/>
                    </a:lnTo>
                    <a:lnTo>
                      <a:pt x="2533" y="80"/>
                    </a:lnTo>
                    <a:lnTo>
                      <a:pt x="2542" y="79"/>
                    </a:lnTo>
                    <a:lnTo>
                      <a:pt x="2550" y="77"/>
                    </a:lnTo>
                    <a:lnTo>
                      <a:pt x="2557" y="72"/>
                    </a:lnTo>
                    <a:lnTo>
                      <a:pt x="2562" y="67"/>
                    </a:lnTo>
                    <a:lnTo>
                      <a:pt x="2567" y="61"/>
                    </a:lnTo>
                    <a:lnTo>
                      <a:pt x="2570" y="54"/>
                    </a:lnTo>
                    <a:lnTo>
                      <a:pt x="2572" y="47"/>
                    </a:lnTo>
                    <a:lnTo>
                      <a:pt x="2572" y="39"/>
                    </a:lnTo>
                    <a:lnTo>
                      <a:pt x="2572" y="32"/>
                    </a:lnTo>
                    <a:lnTo>
                      <a:pt x="2570" y="25"/>
                    </a:lnTo>
                    <a:lnTo>
                      <a:pt x="2567" y="18"/>
                    </a:lnTo>
                    <a:lnTo>
                      <a:pt x="2562" y="13"/>
                    </a:lnTo>
                    <a:lnTo>
                      <a:pt x="2557" y="7"/>
                    </a:lnTo>
                    <a:lnTo>
                      <a:pt x="2550" y="3"/>
                    </a:lnTo>
                    <a:lnTo>
                      <a:pt x="2542" y="1"/>
                    </a:lnTo>
                    <a:lnTo>
                      <a:pt x="2533" y="0"/>
                    </a:lnTo>
                    <a:lnTo>
                      <a:pt x="2572"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a:extLst>
                  <a:ext uri="{FF2B5EF4-FFF2-40B4-BE49-F238E27FC236}">
                    <a16:creationId xmlns:a16="http://schemas.microsoft.com/office/drawing/2014/main" id="{289D58C5-5531-DAF3-E9CE-7D2B4C63AD65}"/>
                  </a:ext>
                </a:extLst>
              </p:cNvPr>
              <p:cNvSpPr>
                <a:spLocks/>
              </p:cNvSpPr>
              <p:nvPr/>
            </p:nvSpPr>
            <p:spPr bwMode="auto">
              <a:xfrm>
                <a:off x="4569" y="2996"/>
                <a:ext cx="16" cy="163"/>
              </a:xfrm>
              <a:custGeom>
                <a:avLst/>
                <a:gdLst>
                  <a:gd name="T0" fmla="*/ 41 w 80"/>
                  <a:gd name="T1" fmla="*/ 813 h 813"/>
                  <a:gd name="T2" fmla="*/ 80 w 80"/>
                  <a:gd name="T3" fmla="*/ 774 h 813"/>
                  <a:gd name="T4" fmla="*/ 80 w 80"/>
                  <a:gd name="T5" fmla="*/ 0 h 813"/>
                  <a:gd name="T6" fmla="*/ 0 w 80"/>
                  <a:gd name="T7" fmla="*/ 0 h 813"/>
                  <a:gd name="T8" fmla="*/ 0 w 80"/>
                  <a:gd name="T9" fmla="*/ 774 h 813"/>
                  <a:gd name="T10" fmla="*/ 41 w 80"/>
                  <a:gd name="T11" fmla="*/ 813 h 813"/>
                  <a:gd name="T12" fmla="*/ 0 w 80"/>
                  <a:gd name="T13" fmla="*/ 774 h 813"/>
                  <a:gd name="T14" fmla="*/ 1 w 80"/>
                  <a:gd name="T15" fmla="*/ 783 h 813"/>
                  <a:gd name="T16" fmla="*/ 3 w 80"/>
                  <a:gd name="T17" fmla="*/ 791 h 813"/>
                  <a:gd name="T18" fmla="*/ 7 w 80"/>
                  <a:gd name="T19" fmla="*/ 798 h 813"/>
                  <a:gd name="T20" fmla="*/ 13 w 80"/>
                  <a:gd name="T21" fmla="*/ 804 h 813"/>
                  <a:gd name="T22" fmla="*/ 19 w 80"/>
                  <a:gd name="T23" fmla="*/ 808 h 813"/>
                  <a:gd name="T24" fmla="*/ 26 w 80"/>
                  <a:gd name="T25" fmla="*/ 811 h 813"/>
                  <a:gd name="T26" fmla="*/ 33 w 80"/>
                  <a:gd name="T27" fmla="*/ 813 h 813"/>
                  <a:gd name="T28" fmla="*/ 41 w 80"/>
                  <a:gd name="T29" fmla="*/ 813 h 813"/>
                  <a:gd name="T30" fmla="*/ 48 w 80"/>
                  <a:gd name="T31" fmla="*/ 813 h 813"/>
                  <a:gd name="T32" fmla="*/ 55 w 80"/>
                  <a:gd name="T33" fmla="*/ 811 h 813"/>
                  <a:gd name="T34" fmla="*/ 62 w 80"/>
                  <a:gd name="T35" fmla="*/ 808 h 813"/>
                  <a:gd name="T36" fmla="*/ 68 w 80"/>
                  <a:gd name="T37" fmla="*/ 804 h 813"/>
                  <a:gd name="T38" fmla="*/ 72 w 80"/>
                  <a:gd name="T39" fmla="*/ 798 h 813"/>
                  <a:gd name="T40" fmla="*/ 77 w 80"/>
                  <a:gd name="T41" fmla="*/ 791 h 813"/>
                  <a:gd name="T42" fmla="*/ 79 w 80"/>
                  <a:gd name="T43" fmla="*/ 783 h 813"/>
                  <a:gd name="T44" fmla="*/ 80 w 80"/>
                  <a:gd name="T45" fmla="*/ 774 h 813"/>
                  <a:gd name="T46" fmla="*/ 41 w 80"/>
                  <a:gd name="T47"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13">
                    <a:moveTo>
                      <a:pt x="41" y="813"/>
                    </a:moveTo>
                    <a:lnTo>
                      <a:pt x="80" y="774"/>
                    </a:lnTo>
                    <a:lnTo>
                      <a:pt x="80" y="0"/>
                    </a:lnTo>
                    <a:lnTo>
                      <a:pt x="0" y="0"/>
                    </a:lnTo>
                    <a:lnTo>
                      <a:pt x="0" y="774"/>
                    </a:lnTo>
                    <a:lnTo>
                      <a:pt x="41" y="813"/>
                    </a:lnTo>
                    <a:lnTo>
                      <a:pt x="0" y="774"/>
                    </a:lnTo>
                    <a:lnTo>
                      <a:pt x="1" y="783"/>
                    </a:lnTo>
                    <a:lnTo>
                      <a:pt x="3" y="791"/>
                    </a:lnTo>
                    <a:lnTo>
                      <a:pt x="7" y="798"/>
                    </a:lnTo>
                    <a:lnTo>
                      <a:pt x="13" y="804"/>
                    </a:lnTo>
                    <a:lnTo>
                      <a:pt x="19" y="808"/>
                    </a:lnTo>
                    <a:lnTo>
                      <a:pt x="26" y="811"/>
                    </a:lnTo>
                    <a:lnTo>
                      <a:pt x="33" y="813"/>
                    </a:lnTo>
                    <a:lnTo>
                      <a:pt x="41" y="813"/>
                    </a:lnTo>
                    <a:lnTo>
                      <a:pt x="48" y="813"/>
                    </a:lnTo>
                    <a:lnTo>
                      <a:pt x="55" y="811"/>
                    </a:lnTo>
                    <a:lnTo>
                      <a:pt x="62" y="808"/>
                    </a:lnTo>
                    <a:lnTo>
                      <a:pt x="68" y="804"/>
                    </a:lnTo>
                    <a:lnTo>
                      <a:pt x="72" y="798"/>
                    </a:lnTo>
                    <a:lnTo>
                      <a:pt x="77" y="791"/>
                    </a:lnTo>
                    <a:lnTo>
                      <a:pt x="79" y="783"/>
                    </a:lnTo>
                    <a:lnTo>
                      <a:pt x="80" y="774"/>
                    </a:lnTo>
                    <a:lnTo>
                      <a:pt x="41" y="8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7" name="Freeform 21">
                <a:extLst>
                  <a:ext uri="{FF2B5EF4-FFF2-40B4-BE49-F238E27FC236}">
                    <a16:creationId xmlns:a16="http://schemas.microsoft.com/office/drawing/2014/main" id="{9E639594-2562-8572-81CD-650796A2B438}"/>
                  </a:ext>
                </a:extLst>
              </p:cNvPr>
              <p:cNvSpPr>
                <a:spLocks/>
              </p:cNvSpPr>
              <p:nvPr/>
            </p:nvSpPr>
            <p:spPr bwMode="auto">
              <a:xfrm>
                <a:off x="4052" y="3143"/>
                <a:ext cx="525" cy="16"/>
              </a:xfrm>
              <a:custGeom>
                <a:avLst/>
                <a:gdLst>
                  <a:gd name="T0" fmla="*/ 37 w 2627"/>
                  <a:gd name="T1" fmla="*/ 1 h 80"/>
                  <a:gd name="T2" fmla="*/ 40 w 2627"/>
                  <a:gd name="T3" fmla="*/ 80 h 80"/>
                  <a:gd name="T4" fmla="*/ 2627 w 2627"/>
                  <a:gd name="T5" fmla="*/ 80 h 80"/>
                  <a:gd name="T6" fmla="*/ 2627 w 2627"/>
                  <a:gd name="T7" fmla="*/ 0 h 80"/>
                  <a:gd name="T8" fmla="*/ 40 w 2627"/>
                  <a:gd name="T9" fmla="*/ 0 h 80"/>
                  <a:gd name="T10" fmla="*/ 37 w 2627"/>
                  <a:gd name="T11" fmla="*/ 1 h 80"/>
                  <a:gd name="T12" fmla="*/ 40 w 2627"/>
                  <a:gd name="T13" fmla="*/ 0 h 80"/>
                  <a:gd name="T14" fmla="*/ 31 w 2627"/>
                  <a:gd name="T15" fmla="*/ 1 h 80"/>
                  <a:gd name="T16" fmla="*/ 22 w 2627"/>
                  <a:gd name="T17" fmla="*/ 5 h 80"/>
                  <a:gd name="T18" fmla="*/ 16 w 2627"/>
                  <a:gd name="T19" fmla="*/ 8 h 80"/>
                  <a:gd name="T20" fmla="*/ 10 w 2627"/>
                  <a:gd name="T21" fmla="*/ 13 h 80"/>
                  <a:gd name="T22" fmla="*/ 6 w 2627"/>
                  <a:gd name="T23" fmla="*/ 19 h 80"/>
                  <a:gd name="T24" fmla="*/ 3 w 2627"/>
                  <a:gd name="T25" fmla="*/ 26 h 80"/>
                  <a:gd name="T26" fmla="*/ 1 w 2627"/>
                  <a:gd name="T27" fmla="*/ 33 h 80"/>
                  <a:gd name="T28" fmla="*/ 0 w 2627"/>
                  <a:gd name="T29" fmla="*/ 41 h 80"/>
                  <a:gd name="T30" fmla="*/ 1 w 2627"/>
                  <a:gd name="T31" fmla="*/ 48 h 80"/>
                  <a:gd name="T32" fmla="*/ 3 w 2627"/>
                  <a:gd name="T33" fmla="*/ 56 h 80"/>
                  <a:gd name="T34" fmla="*/ 6 w 2627"/>
                  <a:gd name="T35" fmla="*/ 62 h 80"/>
                  <a:gd name="T36" fmla="*/ 10 w 2627"/>
                  <a:gd name="T37" fmla="*/ 68 h 80"/>
                  <a:gd name="T38" fmla="*/ 16 w 2627"/>
                  <a:gd name="T39" fmla="*/ 74 h 80"/>
                  <a:gd name="T40" fmla="*/ 22 w 2627"/>
                  <a:gd name="T41" fmla="*/ 77 h 80"/>
                  <a:gd name="T42" fmla="*/ 31 w 2627"/>
                  <a:gd name="T43" fmla="*/ 80 h 80"/>
                  <a:gd name="T44" fmla="*/ 40 w 2627"/>
                  <a:gd name="T45" fmla="*/ 80 h 80"/>
                  <a:gd name="T46" fmla="*/ 37 w 2627"/>
                  <a:gd name="T47"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7" h="80">
                    <a:moveTo>
                      <a:pt x="37" y="1"/>
                    </a:moveTo>
                    <a:lnTo>
                      <a:pt x="40" y="80"/>
                    </a:lnTo>
                    <a:lnTo>
                      <a:pt x="2627" y="80"/>
                    </a:lnTo>
                    <a:lnTo>
                      <a:pt x="2627" y="0"/>
                    </a:lnTo>
                    <a:lnTo>
                      <a:pt x="40" y="0"/>
                    </a:lnTo>
                    <a:lnTo>
                      <a:pt x="37" y="1"/>
                    </a:lnTo>
                    <a:lnTo>
                      <a:pt x="40" y="0"/>
                    </a:lnTo>
                    <a:lnTo>
                      <a:pt x="31" y="1"/>
                    </a:lnTo>
                    <a:lnTo>
                      <a:pt x="22" y="5"/>
                    </a:lnTo>
                    <a:lnTo>
                      <a:pt x="16" y="8"/>
                    </a:lnTo>
                    <a:lnTo>
                      <a:pt x="10" y="13"/>
                    </a:lnTo>
                    <a:lnTo>
                      <a:pt x="6" y="19"/>
                    </a:lnTo>
                    <a:lnTo>
                      <a:pt x="3" y="26"/>
                    </a:lnTo>
                    <a:lnTo>
                      <a:pt x="1" y="33"/>
                    </a:lnTo>
                    <a:lnTo>
                      <a:pt x="0" y="41"/>
                    </a:lnTo>
                    <a:lnTo>
                      <a:pt x="1" y="48"/>
                    </a:lnTo>
                    <a:lnTo>
                      <a:pt x="3" y="56"/>
                    </a:lnTo>
                    <a:lnTo>
                      <a:pt x="6" y="62"/>
                    </a:lnTo>
                    <a:lnTo>
                      <a:pt x="10" y="68"/>
                    </a:lnTo>
                    <a:lnTo>
                      <a:pt x="16" y="74"/>
                    </a:lnTo>
                    <a:lnTo>
                      <a:pt x="22" y="77"/>
                    </a:lnTo>
                    <a:lnTo>
                      <a:pt x="31" y="80"/>
                    </a:lnTo>
                    <a:lnTo>
                      <a:pt x="40" y="80"/>
                    </a:lnTo>
                    <a:lnTo>
                      <a:pt x="37"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a:extLst>
                  <a:ext uri="{FF2B5EF4-FFF2-40B4-BE49-F238E27FC236}">
                    <a16:creationId xmlns:a16="http://schemas.microsoft.com/office/drawing/2014/main" id="{B44754C5-6BCF-DB05-0C69-569493ABA39B}"/>
                  </a:ext>
                </a:extLst>
              </p:cNvPr>
              <p:cNvSpPr>
                <a:spLocks/>
              </p:cNvSpPr>
              <p:nvPr/>
            </p:nvSpPr>
            <p:spPr bwMode="auto">
              <a:xfrm>
                <a:off x="3982" y="3127"/>
                <a:ext cx="78" cy="32"/>
              </a:xfrm>
              <a:custGeom>
                <a:avLst/>
                <a:gdLst>
                  <a:gd name="T0" fmla="*/ 17 w 390"/>
                  <a:gd name="T1" fmla="*/ 74 h 162"/>
                  <a:gd name="T2" fmla="*/ 17 w 390"/>
                  <a:gd name="T3" fmla="*/ 74 h 162"/>
                  <a:gd name="T4" fmla="*/ 32 w 390"/>
                  <a:gd name="T5" fmla="*/ 83 h 162"/>
                  <a:gd name="T6" fmla="*/ 47 w 390"/>
                  <a:gd name="T7" fmla="*/ 92 h 162"/>
                  <a:gd name="T8" fmla="*/ 63 w 390"/>
                  <a:gd name="T9" fmla="*/ 101 h 162"/>
                  <a:gd name="T10" fmla="*/ 78 w 390"/>
                  <a:gd name="T11" fmla="*/ 108 h 162"/>
                  <a:gd name="T12" fmla="*/ 94 w 390"/>
                  <a:gd name="T13" fmla="*/ 115 h 162"/>
                  <a:gd name="T14" fmla="*/ 110 w 390"/>
                  <a:gd name="T15" fmla="*/ 122 h 162"/>
                  <a:gd name="T16" fmla="*/ 126 w 390"/>
                  <a:gd name="T17" fmla="*/ 128 h 162"/>
                  <a:gd name="T18" fmla="*/ 142 w 390"/>
                  <a:gd name="T19" fmla="*/ 132 h 162"/>
                  <a:gd name="T20" fmla="*/ 173 w 390"/>
                  <a:gd name="T21" fmla="*/ 142 h 162"/>
                  <a:gd name="T22" fmla="*/ 204 w 390"/>
                  <a:gd name="T23" fmla="*/ 148 h 162"/>
                  <a:gd name="T24" fmla="*/ 234 w 390"/>
                  <a:gd name="T25" fmla="*/ 154 h 162"/>
                  <a:gd name="T26" fmla="*/ 261 w 390"/>
                  <a:gd name="T27" fmla="*/ 157 h 162"/>
                  <a:gd name="T28" fmla="*/ 288 w 390"/>
                  <a:gd name="T29" fmla="*/ 160 h 162"/>
                  <a:gd name="T30" fmla="*/ 313 w 390"/>
                  <a:gd name="T31" fmla="*/ 161 h 162"/>
                  <a:gd name="T32" fmla="*/ 334 w 390"/>
                  <a:gd name="T33" fmla="*/ 162 h 162"/>
                  <a:gd name="T34" fmla="*/ 353 w 390"/>
                  <a:gd name="T35" fmla="*/ 162 h 162"/>
                  <a:gd name="T36" fmla="*/ 380 w 390"/>
                  <a:gd name="T37" fmla="*/ 161 h 162"/>
                  <a:gd name="T38" fmla="*/ 390 w 390"/>
                  <a:gd name="T39" fmla="*/ 160 h 162"/>
                  <a:gd name="T40" fmla="*/ 384 w 390"/>
                  <a:gd name="T41" fmla="*/ 81 h 162"/>
                  <a:gd name="T42" fmla="*/ 377 w 390"/>
                  <a:gd name="T43" fmla="*/ 81 h 162"/>
                  <a:gd name="T44" fmla="*/ 352 w 390"/>
                  <a:gd name="T45" fmla="*/ 82 h 162"/>
                  <a:gd name="T46" fmla="*/ 335 w 390"/>
                  <a:gd name="T47" fmla="*/ 82 h 162"/>
                  <a:gd name="T48" fmla="*/ 316 w 390"/>
                  <a:gd name="T49" fmla="*/ 81 h 162"/>
                  <a:gd name="T50" fmla="*/ 295 w 390"/>
                  <a:gd name="T51" fmla="*/ 80 h 162"/>
                  <a:gd name="T52" fmla="*/ 270 w 390"/>
                  <a:gd name="T53" fmla="*/ 78 h 162"/>
                  <a:gd name="T54" fmla="*/ 246 w 390"/>
                  <a:gd name="T55" fmla="*/ 75 h 162"/>
                  <a:gd name="T56" fmla="*/ 219 w 390"/>
                  <a:gd name="T57" fmla="*/ 70 h 162"/>
                  <a:gd name="T58" fmla="*/ 192 w 390"/>
                  <a:gd name="T59" fmla="*/ 64 h 162"/>
                  <a:gd name="T60" fmla="*/ 165 w 390"/>
                  <a:gd name="T61" fmla="*/ 57 h 162"/>
                  <a:gd name="T62" fmla="*/ 152 w 390"/>
                  <a:gd name="T63" fmla="*/ 53 h 162"/>
                  <a:gd name="T64" fmla="*/ 139 w 390"/>
                  <a:gd name="T65" fmla="*/ 47 h 162"/>
                  <a:gd name="T66" fmla="*/ 125 w 390"/>
                  <a:gd name="T67" fmla="*/ 42 h 162"/>
                  <a:gd name="T68" fmla="*/ 112 w 390"/>
                  <a:gd name="T69" fmla="*/ 37 h 162"/>
                  <a:gd name="T70" fmla="*/ 100 w 390"/>
                  <a:gd name="T71" fmla="*/ 30 h 162"/>
                  <a:gd name="T72" fmla="*/ 87 w 390"/>
                  <a:gd name="T73" fmla="*/ 24 h 162"/>
                  <a:gd name="T74" fmla="*/ 75 w 390"/>
                  <a:gd name="T75" fmla="*/ 16 h 162"/>
                  <a:gd name="T76" fmla="*/ 63 w 390"/>
                  <a:gd name="T77" fmla="*/ 8 h 162"/>
                  <a:gd name="T78" fmla="*/ 63 w 390"/>
                  <a:gd name="T79" fmla="*/ 8 h 162"/>
                  <a:gd name="T80" fmla="*/ 63 w 390"/>
                  <a:gd name="T81" fmla="*/ 8 h 162"/>
                  <a:gd name="T82" fmla="*/ 55 w 390"/>
                  <a:gd name="T83" fmla="*/ 4 h 162"/>
                  <a:gd name="T84" fmla="*/ 47 w 390"/>
                  <a:gd name="T85" fmla="*/ 0 h 162"/>
                  <a:gd name="T86" fmla="*/ 39 w 390"/>
                  <a:gd name="T87" fmla="*/ 0 h 162"/>
                  <a:gd name="T88" fmla="*/ 31 w 390"/>
                  <a:gd name="T89" fmla="*/ 1 h 162"/>
                  <a:gd name="T90" fmla="*/ 25 w 390"/>
                  <a:gd name="T91" fmla="*/ 4 h 162"/>
                  <a:gd name="T92" fmla="*/ 19 w 390"/>
                  <a:gd name="T93" fmla="*/ 7 h 162"/>
                  <a:gd name="T94" fmla="*/ 12 w 390"/>
                  <a:gd name="T95" fmla="*/ 12 h 162"/>
                  <a:gd name="T96" fmla="*/ 8 w 390"/>
                  <a:gd name="T97" fmla="*/ 17 h 162"/>
                  <a:gd name="T98" fmla="*/ 4 w 390"/>
                  <a:gd name="T99" fmla="*/ 24 h 162"/>
                  <a:gd name="T100" fmla="*/ 1 w 390"/>
                  <a:gd name="T101" fmla="*/ 31 h 162"/>
                  <a:gd name="T102" fmla="*/ 0 w 390"/>
                  <a:gd name="T103" fmla="*/ 39 h 162"/>
                  <a:gd name="T104" fmla="*/ 0 w 390"/>
                  <a:gd name="T105" fmla="*/ 46 h 162"/>
                  <a:gd name="T106" fmla="*/ 1 w 390"/>
                  <a:gd name="T107" fmla="*/ 54 h 162"/>
                  <a:gd name="T108" fmla="*/ 5 w 390"/>
                  <a:gd name="T109" fmla="*/ 60 h 162"/>
                  <a:gd name="T110" fmla="*/ 10 w 390"/>
                  <a:gd name="T111" fmla="*/ 68 h 162"/>
                  <a:gd name="T112" fmla="*/ 17 w 390"/>
                  <a:gd name="T113" fmla="*/ 7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0" h="162">
                    <a:moveTo>
                      <a:pt x="17" y="74"/>
                    </a:moveTo>
                    <a:lnTo>
                      <a:pt x="17" y="74"/>
                    </a:lnTo>
                    <a:lnTo>
                      <a:pt x="32" y="83"/>
                    </a:lnTo>
                    <a:lnTo>
                      <a:pt x="47" y="92"/>
                    </a:lnTo>
                    <a:lnTo>
                      <a:pt x="63" y="101"/>
                    </a:lnTo>
                    <a:lnTo>
                      <a:pt x="78" y="108"/>
                    </a:lnTo>
                    <a:lnTo>
                      <a:pt x="94" y="115"/>
                    </a:lnTo>
                    <a:lnTo>
                      <a:pt x="110" y="122"/>
                    </a:lnTo>
                    <a:lnTo>
                      <a:pt x="126" y="128"/>
                    </a:lnTo>
                    <a:lnTo>
                      <a:pt x="142" y="132"/>
                    </a:lnTo>
                    <a:lnTo>
                      <a:pt x="173" y="142"/>
                    </a:lnTo>
                    <a:lnTo>
                      <a:pt x="204" y="148"/>
                    </a:lnTo>
                    <a:lnTo>
                      <a:pt x="234" y="154"/>
                    </a:lnTo>
                    <a:lnTo>
                      <a:pt x="261" y="157"/>
                    </a:lnTo>
                    <a:lnTo>
                      <a:pt x="288" y="160"/>
                    </a:lnTo>
                    <a:lnTo>
                      <a:pt x="313" y="161"/>
                    </a:lnTo>
                    <a:lnTo>
                      <a:pt x="334" y="162"/>
                    </a:lnTo>
                    <a:lnTo>
                      <a:pt x="353" y="162"/>
                    </a:lnTo>
                    <a:lnTo>
                      <a:pt x="380" y="161"/>
                    </a:lnTo>
                    <a:lnTo>
                      <a:pt x="390" y="160"/>
                    </a:lnTo>
                    <a:lnTo>
                      <a:pt x="384" y="81"/>
                    </a:lnTo>
                    <a:lnTo>
                      <a:pt x="377" y="81"/>
                    </a:lnTo>
                    <a:lnTo>
                      <a:pt x="352" y="82"/>
                    </a:lnTo>
                    <a:lnTo>
                      <a:pt x="335" y="82"/>
                    </a:lnTo>
                    <a:lnTo>
                      <a:pt x="316" y="81"/>
                    </a:lnTo>
                    <a:lnTo>
                      <a:pt x="295" y="80"/>
                    </a:lnTo>
                    <a:lnTo>
                      <a:pt x="270" y="78"/>
                    </a:lnTo>
                    <a:lnTo>
                      <a:pt x="246" y="75"/>
                    </a:lnTo>
                    <a:lnTo>
                      <a:pt x="219" y="70"/>
                    </a:lnTo>
                    <a:lnTo>
                      <a:pt x="192" y="64"/>
                    </a:lnTo>
                    <a:lnTo>
                      <a:pt x="165" y="57"/>
                    </a:lnTo>
                    <a:lnTo>
                      <a:pt x="152" y="53"/>
                    </a:lnTo>
                    <a:lnTo>
                      <a:pt x="139" y="47"/>
                    </a:lnTo>
                    <a:lnTo>
                      <a:pt x="125" y="42"/>
                    </a:lnTo>
                    <a:lnTo>
                      <a:pt x="112" y="37"/>
                    </a:lnTo>
                    <a:lnTo>
                      <a:pt x="100" y="30"/>
                    </a:lnTo>
                    <a:lnTo>
                      <a:pt x="87" y="24"/>
                    </a:lnTo>
                    <a:lnTo>
                      <a:pt x="75" y="16"/>
                    </a:lnTo>
                    <a:lnTo>
                      <a:pt x="63" y="8"/>
                    </a:lnTo>
                    <a:lnTo>
                      <a:pt x="63" y="8"/>
                    </a:lnTo>
                    <a:lnTo>
                      <a:pt x="63" y="8"/>
                    </a:lnTo>
                    <a:lnTo>
                      <a:pt x="55" y="4"/>
                    </a:lnTo>
                    <a:lnTo>
                      <a:pt x="47" y="0"/>
                    </a:lnTo>
                    <a:lnTo>
                      <a:pt x="39" y="0"/>
                    </a:lnTo>
                    <a:lnTo>
                      <a:pt x="31" y="1"/>
                    </a:lnTo>
                    <a:lnTo>
                      <a:pt x="25" y="4"/>
                    </a:lnTo>
                    <a:lnTo>
                      <a:pt x="19" y="7"/>
                    </a:lnTo>
                    <a:lnTo>
                      <a:pt x="12" y="12"/>
                    </a:lnTo>
                    <a:lnTo>
                      <a:pt x="8" y="17"/>
                    </a:lnTo>
                    <a:lnTo>
                      <a:pt x="4" y="24"/>
                    </a:lnTo>
                    <a:lnTo>
                      <a:pt x="1" y="31"/>
                    </a:lnTo>
                    <a:lnTo>
                      <a:pt x="0" y="39"/>
                    </a:lnTo>
                    <a:lnTo>
                      <a:pt x="0" y="46"/>
                    </a:lnTo>
                    <a:lnTo>
                      <a:pt x="1" y="54"/>
                    </a:lnTo>
                    <a:lnTo>
                      <a:pt x="5" y="60"/>
                    </a:lnTo>
                    <a:lnTo>
                      <a:pt x="10" y="68"/>
                    </a:lnTo>
                    <a:lnTo>
                      <a:pt x="17" y="7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9" name="Freeform 23">
                <a:extLst>
                  <a:ext uri="{FF2B5EF4-FFF2-40B4-BE49-F238E27FC236}">
                    <a16:creationId xmlns:a16="http://schemas.microsoft.com/office/drawing/2014/main" id="{CFB357B0-A0F3-2768-678E-07815AFD36DE}"/>
                  </a:ext>
                </a:extLst>
              </p:cNvPr>
              <p:cNvSpPr>
                <a:spLocks/>
              </p:cNvSpPr>
              <p:nvPr/>
            </p:nvSpPr>
            <p:spPr bwMode="auto">
              <a:xfrm>
                <a:off x="3588" y="2642"/>
                <a:ext cx="407" cy="500"/>
              </a:xfrm>
              <a:custGeom>
                <a:avLst/>
                <a:gdLst>
                  <a:gd name="T0" fmla="*/ 42 w 2035"/>
                  <a:gd name="T1" fmla="*/ 78 h 2498"/>
                  <a:gd name="T2" fmla="*/ 48 w 2035"/>
                  <a:gd name="T3" fmla="*/ 79 h 2498"/>
                  <a:gd name="T4" fmla="*/ 57 w 2035"/>
                  <a:gd name="T5" fmla="*/ 82 h 2498"/>
                  <a:gd name="T6" fmla="*/ 88 w 2035"/>
                  <a:gd name="T7" fmla="*/ 95 h 2498"/>
                  <a:gd name="T8" fmla="*/ 126 w 2035"/>
                  <a:gd name="T9" fmla="*/ 121 h 2498"/>
                  <a:gd name="T10" fmla="*/ 169 w 2035"/>
                  <a:gd name="T11" fmla="*/ 157 h 2498"/>
                  <a:gd name="T12" fmla="*/ 217 w 2035"/>
                  <a:gd name="T13" fmla="*/ 204 h 2498"/>
                  <a:gd name="T14" fmla="*/ 271 w 2035"/>
                  <a:gd name="T15" fmla="*/ 260 h 2498"/>
                  <a:gd name="T16" fmla="*/ 327 w 2035"/>
                  <a:gd name="T17" fmla="*/ 323 h 2498"/>
                  <a:gd name="T18" fmla="*/ 388 w 2035"/>
                  <a:gd name="T19" fmla="*/ 396 h 2498"/>
                  <a:gd name="T20" fmla="*/ 517 w 2035"/>
                  <a:gd name="T21" fmla="*/ 560 h 2498"/>
                  <a:gd name="T22" fmla="*/ 656 w 2035"/>
                  <a:gd name="T23" fmla="*/ 746 h 2498"/>
                  <a:gd name="T24" fmla="*/ 801 w 2035"/>
                  <a:gd name="T25" fmla="*/ 948 h 2498"/>
                  <a:gd name="T26" fmla="*/ 950 w 2035"/>
                  <a:gd name="T27" fmla="*/ 1159 h 2498"/>
                  <a:gd name="T28" fmla="*/ 1251 w 2035"/>
                  <a:gd name="T29" fmla="*/ 1586 h 2498"/>
                  <a:gd name="T30" fmla="*/ 1397 w 2035"/>
                  <a:gd name="T31" fmla="*/ 1790 h 2498"/>
                  <a:gd name="T32" fmla="*/ 1538 w 2035"/>
                  <a:gd name="T33" fmla="*/ 1982 h 2498"/>
                  <a:gd name="T34" fmla="*/ 1669 w 2035"/>
                  <a:gd name="T35" fmla="*/ 2154 h 2498"/>
                  <a:gd name="T36" fmla="*/ 1788 w 2035"/>
                  <a:gd name="T37" fmla="*/ 2300 h 2498"/>
                  <a:gd name="T38" fmla="*/ 1845 w 2035"/>
                  <a:gd name="T39" fmla="*/ 2363 h 2498"/>
                  <a:gd name="T40" fmla="*/ 1896 w 2035"/>
                  <a:gd name="T41" fmla="*/ 2417 h 2498"/>
                  <a:gd name="T42" fmla="*/ 1945 w 2035"/>
                  <a:gd name="T43" fmla="*/ 2462 h 2498"/>
                  <a:gd name="T44" fmla="*/ 1989 w 2035"/>
                  <a:gd name="T45" fmla="*/ 2498 h 2498"/>
                  <a:gd name="T46" fmla="*/ 2017 w 2035"/>
                  <a:gd name="T47" fmla="*/ 2418 h 2498"/>
                  <a:gd name="T48" fmla="*/ 1975 w 2035"/>
                  <a:gd name="T49" fmla="*/ 2382 h 2498"/>
                  <a:gd name="T50" fmla="*/ 1928 w 2035"/>
                  <a:gd name="T51" fmla="*/ 2336 h 2498"/>
                  <a:gd name="T52" fmla="*/ 1877 w 2035"/>
                  <a:gd name="T53" fmla="*/ 2279 h 2498"/>
                  <a:gd name="T54" fmla="*/ 1792 w 2035"/>
                  <a:gd name="T55" fmla="*/ 2180 h 2498"/>
                  <a:gd name="T56" fmla="*/ 1668 w 2035"/>
                  <a:gd name="T57" fmla="*/ 2023 h 2498"/>
                  <a:gd name="T58" fmla="*/ 1532 w 2035"/>
                  <a:gd name="T59" fmla="*/ 1842 h 2498"/>
                  <a:gd name="T60" fmla="*/ 1390 w 2035"/>
                  <a:gd name="T61" fmla="*/ 1643 h 2498"/>
                  <a:gd name="T62" fmla="*/ 1167 w 2035"/>
                  <a:gd name="T63" fmla="*/ 1327 h 2498"/>
                  <a:gd name="T64" fmla="*/ 941 w 2035"/>
                  <a:gd name="T65" fmla="*/ 1006 h 2498"/>
                  <a:gd name="T66" fmla="*/ 793 w 2035"/>
                  <a:gd name="T67" fmla="*/ 799 h 2498"/>
                  <a:gd name="T68" fmla="*/ 650 w 2035"/>
                  <a:gd name="T69" fmla="*/ 603 h 2498"/>
                  <a:gd name="T70" fmla="*/ 514 w 2035"/>
                  <a:gd name="T71" fmla="*/ 426 h 2498"/>
                  <a:gd name="T72" fmla="*/ 419 w 2035"/>
                  <a:gd name="T73" fmla="*/ 307 h 2498"/>
                  <a:gd name="T74" fmla="*/ 358 w 2035"/>
                  <a:gd name="T75" fmla="*/ 238 h 2498"/>
                  <a:gd name="T76" fmla="*/ 302 w 2035"/>
                  <a:gd name="T77" fmla="*/ 175 h 2498"/>
                  <a:gd name="T78" fmla="*/ 248 w 2035"/>
                  <a:gd name="T79" fmla="*/ 122 h 2498"/>
                  <a:gd name="T80" fmla="*/ 197 w 2035"/>
                  <a:gd name="T81" fmla="*/ 76 h 2498"/>
                  <a:gd name="T82" fmla="*/ 150 w 2035"/>
                  <a:gd name="T83" fmla="*/ 40 h 2498"/>
                  <a:gd name="T84" fmla="*/ 105 w 2035"/>
                  <a:gd name="T85" fmla="*/ 14 h 2498"/>
                  <a:gd name="T86" fmla="*/ 72 w 2035"/>
                  <a:gd name="T87" fmla="*/ 3 h 2498"/>
                  <a:gd name="T88" fmla="*/ 49 w 2035"/>
                  <a:gd name="T89" fmla="*/ 0 h 2498"/>
                  <a:gd name="T90" fmla="*/ 38 w 2035"/>
                  <a:gd name="T91" fmla="*/ 0 h 2498"/>
                  <a:gd name="T92" fmla="*/ 29 w 2035"/>
                  <a:gd name="T93" fmla="*/ 1 h 2498"/>
                  <a:gd name="T94" fmla="*/ 14 w 2035"/>
                  <a:gd name="T95" fmla="*/ 7 h 2498"/>
                  <a:gd name="T96" fmla="*/ 4 w 2035"/>
                  <a:gd name="T97" fmla="*/ 19 h 2498"/>
                  <a:gd name="T98" fmla="*/ 0 w 2035"/>
                  <a:gd name="T99" fmla="*/ 34 h 2498"/>
                  <a:gd name="T100" fmla="*/ 1 w 2035"/>
                  <a:gd name="T101" fmla="*/ 48 h 2498"/>
                  <a:gd name="T102" fmla="*/ 6 w 2035"/>
                  <a:gd name="T103" fmla="*/ 61 h 2498"/>
                  <a:gd name="T104" fmla="*/ 17 w 2035"/>
                  <a:gd name="T105" fmla="*/ 72 h 2498"/>
                  <a:gd name="T106" fmla="*/ 32 w 2035"/>
                  <a:gd name="T107" fmla="*/ 78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35" h="2498">
                    <a:moveTo>
                      <a:pt x="42" y="78"/>
                    </a:moveTo>
                    <a:lnTo>
                      <a:pt x="42" y="78"/>
                    </a:lnTo>
                    <a:lnTo>
                      <a:pt x="45" y="79"/>
                    </a:lnTo>
                    <a:lnTo>
                      <a:pt x="48" y="79"/>
                    </a:lnTo>
                    <a:lnTo>
                      <a:pt x="53" y="81"/>
                    </a:lnTo>
                    <a:lnTo>
                      <a:pt x="57" y="82"/>
                    </a:lnTo>
                    <a:lnTo>
                      <a:pt x="72" y="87"/>
                    </a:lnTo>
                    <a:lnTo>
                      <a:pt x="88" y="95"/>
                    </a:lnTo>
                    <a:lnTo>
                      <a:pt x="105" y="107"/>
                    </a:lnTo>
                    <a:lnTo>
                      <a:pt x="126" y="121"/>
                    </a:lnTo>
                    <a:lnTo>
                      <a:pt x="147" y="138"/>
                    </a:lnTo>
                    <a:lnTo>
                      <a:pt x="169" y="157"/>
                    </a:lnTo>
                    <a:lnTo>
                      <a:pt x="193" y="179"/>
                    </a:lnTo>
                    <a:lnTo>
                      <a:pt x="217" y="204"/>
                    </a:lnTo>
                    <a:lnTo>
                      <a:pt x="244" y="231"/>
                    </a:lnTo>
                    <a:lnTo>
                      <a:pt x="271" y="260"/>
                    </a:lnTo>
                    <a:lnTo>
                      <a:pt x="298" y="290"/>
                    </a:lnTo>
                    <a:lnTo>
                      <a:pt x="327" y="323"/>
                    </a:lnTo>
                    <a:lnTo>
                      <a:pt x="357" y="359"/>
                    </a:lnTo>
                    <a:lnTo>
                      <a:pt x="388" y="396"/>
                    </a:lnTo>
                    <a:lnTo>
                      <a:pt x="451" y="475"/>
                    </a:lnTo>
                    <a:lnTo>
                      <a:pt x="517" y="560"/>
                    </a:lnTo>
                    <a:lnTo>
                      <a:pt x="585" y="651"/>
                    </a:lnTo>
                    <a:lnTo>
                      <a:pt x="656" y="746"/>
                    </a:lnTo>
                    <a:lnTo>
                      <a:pt x="728" y="845"/>
                    </a:lnTo>
                    <a:lnTo>
                      <a:pt x="801" y="948"/>
                    </a:lnTo>
                    <a:lnTo>
                      <a:pt x="876" y="1052"/>
                    </a:lnTo>
                    <a:lnTo>
                      <a:pt x="950" y="1159"/>
                    </a:lnTo>
                    <a:lnTo>
                      <a:pt x="1102" y="1373"/>
                    </a:lnTo>
                    <a:lnTo>
                      <a:pt x="1251" y="1586"/>
                    </a:lnTo>
                    <a:lnTo>
                      <a:pt x="1325" y="1689"/>
                    </a:lnTo>
                    <a:lnTo>
                      <a:pt x="1397" y="1790"/>
                    </a:lnTo>
                    <a:lnTo>
                      <a:pt x="1468" y="1888"/>
                    </a:lnTo>
                    <a:lnTo>
                      <a:pt x="1538" y="1982"/>
                    </a:lnTo>
                    <a:lnTo>
                      <a:pt x="1604" y="2071"/>
                    </a:lnTo>
                    <a:lnTo>
                      <a:pt x="1669" y="2154"/>
                    </a:lnTo>
                    <a:lnTo>
                      <a:pt x="1731" y="2230"/>
                    </a:lnTo>
                    <a:lnTo>
                      <a:pt x="1788" y="2300"/>
                    </a:lnTo>
                    <a:lnTo>
                      <a:pt x="1817" y="2333"/>
                    </a:lnTo>
                    <a:lnTo>
                      <a:pt x="1845" y="2363"/>
                    </a:lnTo>
                    <a:lnTo>
                      <a:pt x="1870" y="2390"/>
                    </a:lnTo>
                    <a:lnTo>
                      <a:pt x="1896" y="2417"/>
                    </a:lnTo>
                    <a:lnTo>
                      <a:pt x="1920" y="2440"/>
                    </a:lnTo>
                    <a:lnTo>
                      <a:pt x="1945" y="2462"/>
                    </a:lnTo>
                    <a:lnTo>
                      <a:pt x="1967" y="2481"/>
                    </a:lnTo>
                    <a:lnTo>
                      <a:pt x="1989" y="2498"/>
                    </a:lnTo>
                    <a:lnTo>
                      <a:pt x="2035" y="2432"/>
                    </a:lnTo>
                    <a:lnTo>
                      <a:pt x="2017" y="2418"/>
                    </a:lnTo>
                    <a:lnTo>
                      <a:pt x="1997" y="2401"/>
                    </a:lnTo>
                    <a:lnTo>
                      <a:pt x="1975" y="2382"/>
                    </a:lnTo>
                    <a:lnTo>
                      <a:pt x="1952" y="2359"/>
                    </a:lnTo>
                    <a:lnTo>
                      <a:pt x="1928" y="2336"/>
                    </a:lnTo>
                    <a:lnTo>
                      <a:pt x="1903" y="2308"/>
                    </a:lnTo>
                    <a:lnTo>
                      <a:pt x="1877" y="2279"/>
                    </a:lnTo>
                    <a:lnTo>
                      <a:pt x="1850" y="2249"/>
                    </a:lnTo>
                    <a:lnTo>
                      <a:pt x="1792" y="2180"/>
                    </a:lnTo>
                    <a:lnTo>
                      <a:pt x="1732" y="2105"/>
                    </a:lnTo>
                    <a:lnTo>
                      <a:pt x="1668" y="2023"/>
                    </a:lnTo>
                    <a:lnTo>
                      <a:pt x="1602" y="1934"/>
                    </a:lnTo>
                    <a:lnTo>
                      <a:pt x="1532" y="1842"/>
                    </a:lnTo>
                    <a:lnTo>
                      <a:pt x="1462" y="1745"/>
                    </a:lnTo>
                    <a:lnTo>
                      <a:pt x="1390" y="1643"/>
                    </a:lnTo>
                    <a:lnTo>
                      <a:pt x="1317" y="1540"/>
                    </a:lnTo>
                    <a:lnTo>
                      <a:pt x="1167" y="1327"/>
                    </a:lnTo>
                    <a:lnTo>
                      <a:pt x="1015" y="1113"/>
                    </a:lnTo>
                    <a:lnTo>
                      <a:pt x="941" y="1006"/>
                    </a:lnTo>
                    <a:lnTo>
                      <a:pt x="866" y="901"/>
                    </a:lnTo>
                    <a:lnTo>
                      <a:pt x="793" y="799"/>
                    </a:lnTo>
                    <a:lnTo>
                      <a:pt x="720" y="698"/>
                    </a:lnTo>
                    <a:lnTo>
                      <a:pt x="650" y="603"/>
                    </a:lnTo>
                    <a:lnTo>
                      <a:pt x="581" y="512"/>
                    </a:lnTo>
                    <a:lnTo>
                      <a:pt x="514" y="426"/>
                    </a:lnTo>
                    <a:lnTo>
                      <a:pt x="450" y="346"/>
                    </a:lnTo>
                    <a:lnTo>
                      <a:pt x="419" y="307"/>
                    </a:lnTo>
                    <a:lnTo>
                      <a:pt x="388" y="272"/>
                    </a:lnTo>
                    <a:lnTo>
                      <a:pt x="358" y="238"/>
                    </a:lnTo>
                    <a:lnTo>
                      <a:pt x="329" y="206"/>
                    </a:lnTo>
                    <a:lnTo>
                      <a:pt x="302" y="175"/>
                    </a:lnTo>
                    <a:lnTo>
                      <a:pt x="274" y="148"/>
                    </a:lnTo>
                    <a:lnTo>
                      <a:pt x="248" y="122"/>
                    </a:lnTo>
                    <a:lnTo>
                      <a:pt x="223" y="98"/>
                    </a:lnTo>
                    <a:lnTo>
                      <a:pt x="197" y="76"/>
                    </a:lnTo>
                    <a:lnTo>
                      <a:pt x="174" y="57"/>
                    </a:lnTo>
                    <a:lnTo>
                      <a:pt x="150" y="40"/>
                    </a:lnTo>
                    <a:lnTo>
                      <a:pt x="128" y="26"/>
                    </a:lnTo>
                    <a:lnTo>
                      <a:pt x="105" y="14"/>
                    </a:lnTo>
                    <a:lnTo>
                      <a:pt x="84" y="6"/>
                    </a:lnTo>
                    <a:lnTo>
                      <a:pt x="72" y="3"/>
                    </a:lnTo>
                    <a:lnTo>
                      <a:pt x="61" y="1"/>
                    </a:lnTo>
                    <a:lnTo>
                      <a:pt x="49" y="0"/>
                    </a:lnTo>
                    <a:lnTo>
                      <a:pt x="38" y="0"/>
                    </a:lnTo>
                    <a:lnTo>
                      <a:pt x="38" y="0"/>
                    </a:lnTo>
                    <a:lnTo>
                      <a:pt x="38" y="0"/>
                    </a:lnTo>
                    <a:lnTo>
                      <a:pt x="29" y="1"/>
                    </a:lnTo>
                    <a:lnTo>
                      <a:pt x="20" y="4"/>
                    </a:lnTo>
                    <a:lnTo>
                      <a:pt x="14" y="7"/>
                    </a:lnTo>
                    <a:lnTo>
                      <a:pt x="8" y="12"/>
                    </a:lnTo>
                    <a:lnTo>
                      <a:pt x="4" y="19"/>
                    </a:lnTo>
                    <a:lnTo>
                      <a:pt x="2" y="26"/>
                    </a:lnTo>
                    <a:lnTo>
                      <a:pt x="0" y="34"/>
                    </a:lnTo>
                    <a:lnTo>
                      <a:pt x="0" y="41"/>
                    </a:lnTo>
                    <a:lnTo>
                      <a:pt x="1" y="48"/>
                    </a:lnTo>
                    <a:lnTo>
                      <a:pt x="3" y="55"/>
                    </a:lnTo>
                    <a:lnTo>
                      <a:pt x="6" y="61"/>
                    </a:lnTo>
                    <a:lnTo>
                      <a:pt x="11" y="68"/>
                    </a:lnTo>
                    <a:lnTo>
                      <a:pt x="17" y="72"/>
                    </a:lnTo>
                    <a:lnTo>
                      <a:pt x="23" y="76"/>
                    </a:lnTo>
                    <a:lnTo>
                      <a:pt x="32" y="78"/>
                    </a:lnTo>
                    <a:lnTo>
                      <a:pt x="42" y="7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 name="Freeform 24">
                <a:extLst>
                  <a:ext uri="{FF2B5EF4-FFF2-40B4-BE49-F238E27FC236}">
                    <a16:creationId xmlns:a16="http://schemas.microsoft.com/office/drawing/2014/main" id="{1A3C5945-D993-A039-B547-25B66966EF3A}"/>
                  </a:ext>
                </a:extLst>
              </p:cNvPr>
              <p:cNvSpPr>
                <a:spLocks/>
              </p:cNvSpPr>
              <p:nvPr/>
            </p:nvSpPr>
            <p:spPr bwMode="auto">
              <a:xfrm>
                <a:off x="3241" y="2642"/>
                <a:ext cx="355" cy="309"/>
              </a:xfrm>
              <a:custGeom>
                <a:avLst/>
                <a:gdLst>
                  <a:gd name="T0" fmla="*/ 41 w 1776"/>
                  <a:gd name="T1" fmla="*/ 1545 h 1545"/>
                  <a:gd name="T2" fmla="*/ 98 w 1776"/>
                  <a:gd name="T3" fmla="*/ 1540 h 1545"/>
                  <a:gd name="T4" fmla="*/ 157 w 1776"/>
                  <a:gd name="T5" fmla="*/ 1527 h 1545"/>
                  <a:gd name="T6" fmla="*/ 215 w 1776"/>
                  <a:gd name="T7" fmla="*/ 1506 h 1545"/>
                  <a:gd name="T8" fmla="*/ 274 w 1776"/>
                  <a:gd name="T9" fmla="*/ 1478 h 1545"/>
                  <a:gd name="T10" fmla="*/ 333 w 1776"/>
                  <a:gd name="T11" fmla="*/ 1444 h 1545"/>
                  <a:gd name="T12" fmla="*/ 392 w 1776"/>
                  <a:gd name="T13" fmla="*/ 1404 h 1545"/>
                  <a:gd name="T14" fmla="*/ 452 w 1776"/>
                  <a:gd name="T15" fmla="*/ 1358 h 1545"/>
                  <a:gd name="T16" fmla="*/ 512 w 1776"/>
                  <a:gd name="T17" fmla="*/ 1309 h 1545"/>
                  <a:gd name="T18" fmla="*/ 571 w 1776"/>
                  <a:gd name="T19" fmla="*/ 1255 h 1545"/>
                  <a:gd name="T20" fmla="*/ 632 w 1776"/>
                  <a:gd name="T21" fmla="*/ 1197 h 1545"/>
                  <a:gd name="T22" fmla="*/ 751 w 1776"/>
                  <a:gd name="T23" fmla="*/ 1072 h 1545"/>
                  <a:gd name="T24" fmla="*/ 872 w 1776"/>
                  <a:gd name="T25" fmla="*/ 940 h 1545"/>
                  <a:gd name="T26" fmla="*/ 991 w 1776"/>
                  <a:gd name="T27" fmla="*/ 804 h 1545"/>
                  <a:gd name="T28" fmla="*/ 1222 w 1776"/>
                  <a:gd name="T29" fmla="*/ 537 h 1545"/>
                  <a:gd name="T30" fmla="*/ 1332 w 1776"/>
                  <a:gd name="T31" fmla="*/ 414 h 1545"/>
                  <a:gd name="T32" fmla="*/ 1438 w 1776"/>
                  <a:gd name="T33" fmla="*/ 303 h 1545"/>
                  <a:gd name="T34" fmla="*/ 1488 w 1776"/>
                  <a:gd name="T35" fmla="*/ 254 h 1545"/>
                  <a:gd name="T36" fmla="*/ 1537 w 1776"/>
                  <a:gd name="T37" fmla="*/ 211 h 1545"/>
                  <a:gd name="T38" fmla="*/ 1584 w 1776"/>
                  <a:gd name="T39" fmla="*/ 172 h 1545"/>
                  <a:gd name="T40" fmla="*/ 1628 w 1776"/>
                  <a:gd name="T41" fmla="*/ 140 h 1545"/>
                  <a:gd name="T42" fmla="*/ 1670 w 1776"/>
                  <a:gd name="T43" fmla="*/ 114 h 1545"/>
                  <a:gd name="T44" fmla="*/ 1708 w 1776"/>
                  <a:gd name="T45" fmla="*/ 95 h 1545"/>
                  <a:gd name="T46" fmla="*/ 1744 w 1776"/>
                  <a:gd name="T47" fmla="*/ 84 h 1545"/>
                  <a:gd name="T48" fmla="*/ 1776 w 1776"/>
                  <a:gd name="T49" fmla="*/ 78 h 1545"/>
                  <a:gd name="T50" fmla="*/ 1749 w 1776"/>
                  <a:gd name="T51" fmla="*/ 2 h 1545"/>
                  <a:gd name="T52" fmla="*/ 1702 w 1776"/>
                  <a:gd name="T53" fmla="*/ 12 h 1545"/>
                  <a:gd name="T54" fmla="*/ 1655 w 1776"/>
                  <a:gd name="T55" fmla="*/ 32 h 1545"/>
                  <a:gd name="T56" fmla="*/ 1607 w 1776"/>
                  <a:gd name="T57" fmla="*/ 58 h 1545"/>
                  <a:gd name="T58" fmla="*/ 1559 w 1776"/>
                  <a:gd name="T59" fmla="*/ 91 h 1545"/>
                  <a:gd name="T60" fmla="*/ 1510 w 1776"/>
                  <a:gd name="T61" fmla="*/ 130 h 1545"/>
                  <a:gd name="T62" fmla="*/ 1459 w 1776"/>
                  <a:gd name="T63" fmla="*/ 173 h 1545"/>
                  <a:gd name="T64" fmla="*/ 1408 w 1776"/>
                  <a:gd name="T65" fmla="*/ 221 h 1545"/>
                  <a:gd name="T66" fmla="*/ 1328 w 1776"/>
                  <a:gd name="T67" fmla="*/ 301 h 1545"/>
                  <a:gd name="T68" fmla="*/ 1218 w 1776"/>
                  <a:gd name="T69" fmla="*/ 420 h 1545"/>
                  <a:gd name="T70" fmla="*/ 1048 w 1776"/>
                  <a:gd name="T71" fmla="*/ 616 h 1545"/>
                  <a:gd name="T72" fmla="*/ 872 w 1776"/>
                  <a:gd name="T73" fmla="*/ 820 h 1545"/>
                  <a:gd name="T74" fmla="*/ 753 w 1776"/>
                  <a:gd name="T75" fmla="*/ 954 h 1545"/>
                  <a:gd name="T76" fmla="*/ 634 w 1776"/>
                  <a:gd name="T77" fmla="*/ 1081 h 1545"/>
                  <a:gd name="T78" fmla="*/ 546 w 1776"/>
                  <a:gd name="T79" fmla="*/ 1168 h 1545"/>
                  <a:gd name="T80" fmla="*/ 488 w 1776"/>
                  <a:gd name="T81" fmla="*/ 1223 h 1545"/>
                  <a:gd name="T82" fmla="*/ 431 w 1776"/>
                  <a:gd name="T83" fmla="*/ 1273 h 1545"/>
                  <a:gd name="T84" fmla="*/ 373 w 1776"/>
                  <a:gd name="T85" fmla="*/ 1319 h 1545"/>
                  <a:gd name="T86" fmla="*/ 318 w 1776"/>
                  <a:gd name="T87" fmla="*/ 1358 h 1545"/>
                  <a:gd name="T88" fmla="*/ 263 w 1776"/>
                  <a:gd name="T89" fmla="*/ 1393 h 1545"/>
                  <a:gd name="T90" fmla="*/ 210 w 1776"/>
                  <a:gd name="T91" fmla="*/ 1421 h 1545"/>
                  <a:gd name="T92" fmla="*/ 159 w 1776"/>
                  <a:gd name="T93" fmla="*/ 1442 h 1545"/>
                  <a:gd name="T94" fmla="*/ 110 w 1776"/>
                  <a:gd name="T95" fmla="*/ 1457 h 1545"/>
                  <a:gd name="T96" fmla="*/ 63 w 1776"/>
                  <a:gd name="T97" fmla="*/ 1464 h 1545"/>
                  <a:gd name="T98" fmla="*/ 41 w 1776"/>
                  <a:gd name="T99" fmla="*/ 1466 h 1545"/>
                  <a:gd name="T100" fmla="*/ 31 w 1776"/>
                  <a:gd name="T101" fmla="*/ 1466 h 1545"/>
                  <a:gd name="T102" fmla="*/ 16 w 1776"/>
                  <a:gd name="T103" fmla="*/ 1473 h 1545"/>
                  <a:gd name="T104" fmla="*/ 7 w 1776"/>
                  <a:gd name="T105" fmla="*/ 1484 h 1545"/>
                  <a:gd name="T106" fmla="*/ 1 w 1776"/>
                  <a:gd name="T107" fmla="*/ 1498 h 1545"/>
                  <a:gd name="T108" fmla="*/ 1 w 1776"/>
                  <a:gd name="T109" fmla="*/ 1512 h 1545"/>
                  <a:gd name="T110" fmla="*/ 7 w 1776"/>
                  <a:gd name="T111" fmla="*/ 1526 h 1545"/>
                  <a:gd name="T112" fmla="*/ 16 w 1776"/>
                  <a:gd name="T113" fmla="*/ 1538 h 1545"/>
                  <a:gd name="T114" fmla="*/ 31 w 1776"/>
                  <a:gd name="T115" fmla="*/ 15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76" h="1545">
                    <a:moveTo>
                      <a:pt x="41" y="1545"/>
                    </a:moveTo>
                    <a:lnTo>
                      <a:pt x="41" y="1545"/>
                    </a:lnTo>
                    <a:lnTo>
                      <a:pt x="69" y="1544"/>
                    </a:lnTo>
                    <a:lnTo>
                      <a:pt x="98" y="1540"/>
                    </a:lnTo>
                    <a:lnTo>
                      <a:pt x="128" y="1535"/>
                    </a:lnTo>
                    <a:lnTo>
                      <a:pt x="157" y="1527"/>
                    </a:lnTo>
                    <a:lnTo>
                      <a:pt x="186" y="1518"/>
                    </a:lnTo>
                    <a:lnTo>
                      <a:pt x="215" y="1506"/>
                    </a:lnTo>
                    <a:lnTo>
                      <a:pt x="244" y="1493"/>
                    </a:lnTo>
                    <a:lnTo>
                      <a:pt x="274" y="1478"/>
                    </a:lnTo>
                    <a:lnTo>
                      <a:pt x="304" y="1461"/>
                    </a:lnTo>
                    <a:lnTo>
                      <a:pt x="333" y="1444"/>
                    </a:lnTo>
                    <a:lnTo>
                      <a:pt x="362" y="1424"/>
                    </a:lnTo>
                    <a:lnTo>
                      <a:pt x="392" y="1404"/>
                    </a:lnTo>
                    <a:lnTo>
                      <a:pt x="422" y="1381"/>
                    </a:lnTo>
                    <a:lnTo>
                      <a:pt x="452" y="1358"/>
                    </a:lnTo>
                    <a:lnTo>
                      <a:pt x="482" y="1335"/>
                    </a:lnTo>
                    <a:lnTo>
                      <a:pt x="512" y="1309"/>
                    </a:lnTo>
                    <a:lnTo>
                      <a:pt x="542" y="1282"/>
                    </a:lnTo>
                    <a:lnTo>
                      <a:pt x="571" y="1255"/>
                    </a:lnTo>
                    <a:lnTo>
                      <a:pt x="601" y="1226"/>
                    </a:lnTo>
                    <a:lnTo>
                      <a:pt x="632" y="1197"/>
                    </a:lnTo>
                    <a:lnTo>
                      <a:pt x="692" y="1136"/>
                    </a:lnTo>
                    <a:lnTo>
                      <a:pt x="751" y="1072"/>
                    </a:lnTo>
                    <a:lnTo>
                      <a:pt x="812" y="1007"/>
                    </a:lnTo>
                    <a:lnTo>
                      <a:pt x="872" y="940"/>
                    </a:lnTo>
                    <a:lnTo>
                      <a:pt x="932" y="873"/>
                    </a:lnTo>
                    <a:lnTo>
                      <a:pt x="991" y="804"/>
                    </a:lnTo>
                    <a:lnTo>
                      <a:pt x="1108" y="669"/>
                    </a:lnTo>
                    <a:lnTo>
                      <a:pt x="1222" y="537"/>
                    </a:lnTo>
                    <a:lnTo>
                      <a:pt x="1278" y="474"/>
                    </a:lnTo>
                    <a:lnTo>
                      <a:pt x="1332" y="414"/>
                    </a:lnTo>
                    <a:lnTo>
                      <a:pt x="1385" y="356"/>
                    </a:lnTo>
                    <a:lnTo>
                      <a:pt x="1438" y="303"/>
                    </a:lnTo>
                    <a:lnTo>
                      <a:pt x="1463" y="279"/>
                    </a:lnTo>
                    <a:lnTo>
                      <a:pt x="1488" y="254"/>
                    </a:lnTo>
                    <a:lnTo>
                      <a:pt x="1512" y="232"/>
                    </a:lnTo>
                    <a:lnTo>
                      <a:pt x="1537" y="211"/>
                    </a:lnTo>
                    <a:lnTo>
                      <a:pt x="1560" y="190"/>
                    </a:lnTo>
                    <a:lnTo>
                      <a:pt x="1584" y="172"/>
                    </a:lnTo>
                    <a:lnTo>
                      <a:pt x="1606" y="155"/>
                    </a:lnTo>
                    <a:lnTo>
                      <a:pt x="1628" y="140"/>
                    </a:lnTo>
                    <a:lnTo>
                      <a:pt x="1650" y="126"/>
                    </a:lnTo>
                    <a:lnTo>
                      <a:pt x="1670" y="114"/>
                    </a:lnTo>
                    <a:lnTo>
                      <a:pt x="1689" y="104"/>
                    </a:lnTo>
                    <a:lnTo>
                      <a:pt x="1708" y="95"/>
                    </a:lnTo>
                    <a:lnTo>
                      <a:pt x="1726" y="88"/>
                    </a:lnTo>
                    <a:lnTo>
                      <a:pt x="1744" y="84"/>
                    </a:lnTo>
                    <a:lnTo>
                      <a:pt x="1760" y="81"/>
                    </a:lnTo>
                    <a:lnTo>
                      <a:pt x="1776" y="78"/>
                    </a:lnTo>
                    <a:lnTo>
                      <a:pt x="1772" y="0"/>
                    </a:lnTo>
                    <a:lnTo>
                      <a:pt x="1749" y="2"/>
                    </a:lnTo>
                    <a:lnTo>
                      <a:pt x="1725" y="6"/>
                    </a:lnTo>
                    <a:lnTo>
                      <a:pt x="1702" y="12"/>
                    </a:lnTo>
                    <a:lnTo>
                      <a:pt x="1679" y="22"/>
                    </a:lnTo>
                    <a:lnTo>
                      <a:pt x="1655" y="32"/>
                    </a:lnTo>
                    <a:lnTo>
                      <a:pt x="1632" y="44"/>
                    </a:lnTo>
                    <a:lnTo>
                      <a:pt x="1607" y="58"/>
                    </a:lnTo>
                    <a:lnTo>
                      <a:pt x="1584" y="74"/>
                    </a:lnTo>
                    <a:lnTo>
                      <a:pt x="1559" y="91"/>
                    </a:lnTo>
                    <a:lnTo>
                      <a:pt x="1535" y="109"/>
                    </a:lnTo>
                    <a:lnTo>
                      <a:pt x="1510" y="130"/>
                    </a:lnTo>
                    <a:lnTo>
                      <a:pt x="1485" y="151"/>
                    </a:lnTo>
                    <a:lnTo>
                      <a:pt x="1459" y="173"/>
                    </a:lnTo>
                    <a:lnTo>
                      <a:pt x="1433" y="197"/>
                    </a:lnTo>
                    <a:lnTo>
                      <a:pt x="1408" y="221"/>
                    </a:lnTo>
                    <a:lnTo>
                      <a:pt x="1381" y="247"/>
                    </a:lnTo>
                    <a:lnTo>
                      <a:pt x="1328" y="301"/>
                    </a:lnTo>
                    <a:lnTo>
                      <a:pt x="1274" y="360"/>
                    </a:lnTo>
                    <a:lnTo>
                      <a:pt x="1218" y="420"/>
                    </a:lnTo>
                    <a:lnTo>
                      <a:pt x="1162" y="484"/>
                    </a:lnTo>
                    <a:lnTo>
                      <a:pt x="1048" y="616"/>
                    </a:lnTo>
                    <a:lnTo>
                      <a:pt x="930" y="752"/>
                    </a:lnTo>
                    <a:lnTo>
                      <a:pt x="872" y="820"/>
                    </a:lnTo>
                    <a:lnTo>
                      <a:pt x="812" y="888"/>
                    </a:lnTo>
                    <a:lnTo>
                      <a:pt x="753" y="954"/>
                    </a:lnTo>
                    <a:lnTo>
                      <a:pt x="694" y="1018"/>
                    </a:lnTo>
                    <a:lnTo>
                      <a:pt x="634" y="1081"/>
                    </a:lnTo>
                    <a:lnTo>
                      <a:pt x="576" y="1141"/>
                    </a:lnTo>
                    <a:lnTo>
                      <a:pt x="546" y="1168"/>
                    </a:lnTo>
                    <a:lnTo>
                      <a:pt x="517" y="1196"/>
                    </a:lnTo>
                    <a:lnTo>
                      <a:pt x="488" y="1223"/>
                    </a:lnTo>
                    <a:lnTo>
                      <a:pt x="459" y="1248"/>
                    </a:lnTo>
                    <a:lnTo>
                      <a:pt x="431" y="1273"/>
                    </a:lnTo>
                    <a:lnTo>
                      <a:pt x="402" y="1296"/>
                    </a:lnTo>
                    <a:lnTo>
                      <a:pt x="373" y="1319"/>
                    </a:lnTo>
                    <a:lnTo>
                      <a:pt x="345" y="1339"/>
                    </a:lnTo>
                    <a:lnTo>
                      <a:pt x="318" y="1358"/>
                    </a:lnTo>
                    <a:lnTo>
                      <a:pt x="290" y="1376"/>
                    </a:lnTo>
                    <a:lnTo>
                      <a:pt x="263" y="1393"/>
                    </a:lnTo>
                    <a:lnTo>
                      <a:pt x="237" y="1408"/>
                    </a:lnTo>
                    <a:lnTo>
                      <a:pt x="210" y="1421"/>
                    </a:lnTo>
                    <a:lnTo>
                      <a:pt x="185" y="1433"/>
                    </a:lnTo>
                    <a:lnTo>
                      <a:pt x="159" y="1442"/>
                    </a:lnTo>
                    <a:lnTo>
                      <a:pt x="134" y="1451"/>
                    </a:lnTo>
                    <a:lnTo>
                      <a:pt x="110" y="1457"/>
                    </a:lnTo>
                    <a:lnTo>
                      <a:pt x="86" y="1461"/>
                    </a:lnTo>
                    <a:lnTo>
                      <a:pt x="63" y="1464"/>
                    </a:lnTo>
                    <a:lnTo>
                      <a:pt x="41" y="1466"/>
                    </a:lnTo>
                    <a:lnTo>
                      <a:pt x="41" y="1466"/>
                    </a:lnTo>
                    <a:lnTo>
                      <a:pt x="41" y="1466"/>
                    </a:lnTo>
                    <a:lnTo>
                      <a:pt x="31" y="1466"/>
                    </a:lnTo>
                    <a:lnTo>
                      <a:pt x="23" y="1469"/>
                    </a:lnTo>
                    <a:lnTo>
                      <a:pt x="16" y="1473"/>
                    </a:lnTo>
                    <a:lnTo>
                      <a:pt x="11" y="1477"/>
                    </a:lnTo>
                    <a:lnTo>
                      <a:pt x="7" y="1484"/>
                    </a:lnTo>
                    <a:lnTo>
                      <a:pt x="3" y="1490"/>
                    </a:lnTo>
                    <a:lnTo>
                      <a:pt x="1" y="1498"/>
                    </a:lnTo>
                    <a:lnTo>
                      <a:pt x="0" y="1505"/>
                    </a:lnTo>
                    <a:lnTo>
                      <a:pt x="1" y="1512"/>
                    </a:lnTo>
                    <a:lnTo>
                      <a:pt x="3" y="1520"/>
                    </a:lnTo>
                    <a:lnTo>
                      <a:pt x="7" y="1526"/>
                    </a:lnTo>
                    <a:lnTo>
                      <a:pt x="11" y="1533"/>
                    </a:lnTo>
                    <a:lnTo>
                      <a:pt x="16" y="1538"/>
                    </a:lnTo>
                    <a:lnTo>
                      <a:pt x="23" y="1541"/>
                    </a:lnTo>
                    <a:lnTo>
                      <a:pt x="31" y="1544"/>
                    </a:lnTo>
                    <a:lnTo>
                      <a:pt x="41" y="154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1" name="Freeform 25">
                <a:extLst>
                  <a:ext uri="{FF2B5EF4-FFF2-40B4-BE49-F238E27FC236}">
                    <a16:creationId xmlns:a16="http://schemas.microsoft.com/office/drawing/2014/main" id="{C7D90605-47EE-AFE8-1E29-F51E06101995}"/>
                  </a:ext>
                </a:extLst>
              </p:cNvPr>
              <p:cNvSpPr>
                <a:spLocks/>
              </p:cNvSpPr>
              <p:nvPr/>
            </p:nvSpPr>
            <p:spPr bwMode="auto">
              <a:xfrm>
                <a:off x="3147" y="2890"/>
                <a:ext cx="102" cy="61"/>
              </a:xfrm>
              <a:custGeom>
                <a:avLst/>
                <a:gdLst>
                  <a:gd name="T0" fmla="*/ 8 w 511"/>
                  <a:gd name="T1" fmla="*/ 62 h 304"/>
                  <a:gd name="T2" fmla="*/ 36 w 511"/>
                  <a:gd name="T3" fmla="*/ 101 h 304"/>
                  <a:gd name="T4" fmla="*/ 67 w 511"/>
                  <a:gd name="T5" fmla="*/ 136 h 304"/>
                  <a:gd name="T6" fmla="*/ 100 w 511"/>
                  <a:gd name="T7" fmla="*/ 167 h 304"/>
                  <a:gd name="T8" fmla="*/ 136 w 511"/>
                  <a:gd name="T9" fmla="*/ 195 h 304"/>
                  <a:gd name="T10" fmla="*/ 172 w 511"/>
                  <a:gd name="T11" fmla="*/ 217 h 304"/>
                  <a:gd name="T12" fmla="*/ 209 w 511"/>
                  <a:gd name="T13" fmla="*/ 237 h 304"/>
                  <a:gd name="T14" fmla="*/ 245 w 511"/>
                  <a:gd name="T15" fmla="*/ 253 h 304"/>
                  <a:gd name="T16" fmla="*/ 283 w 511"/>
                  <a:gd name="T17" fmla="*/ 267 h 304"/>
                  <a:gd name="T18" fmla="*/ 353 w 511"/>
                  <a:gd name="T19" fmla="*/ 286 h 304"/>
                  <a:gd name="T20" fmla="*/ 416 w 511"/>
                  <a:gd name="T21" fmla="*/ 297 h 304"/>
                  <a:gd name="T22" fmla="*/ 470 w 511"/>
                  <a:gd name="T23" fmla="*/ 302 h 304"/>
                  <a:gd name="T24" fmla="*/ 511 w 511"/>
                  <a:gd name="T25" fmla="*/ 304 h 304"/>
                  <a:gd name="T26" fmla="*/ 495 w 511"/>
                  <a:gd name="T27" fmla="*/ 225 h 304"/>
                  <a:gd name="T28" fmla="*/ 452 w 511"/>
                  <a:gd name="T29" fmla="*/ 221 h 304"/>
                  <a:gd name="T30" fmla="*/ 399 w 511"/>
                  <a:gd name="T31" fmla="*/ 214 h 304"/>
                  <a:gd name="T32" fmla="*/ 339 w 511"/>
                  <a:gd name="T33" fmla="*/ 201 h 304"/>
                  <a:gd name="T34" fmla="*/ 292 w 511"/>
                  <a:gd name="T35" fmla="*/ 185 h 304"/>
                  <a:gd name="T36" fmla="*/ 259 w 511"/>
                  <a:gd name="T37" fmla="*/ 172 h 304"/>
                  <a:gd name="T38" fmla="*/ 228 w 511"/>
                  <a:gd name="T39" fmla="*/ 157 h 304"/>
                  <a:gd name="T40" fmla="*/ 196 w 511"/>
                  <a:gd name="T41" fmla="*/ 139 h 304"/>
                  <a:gd name="T42" fmla="*/ 166 w 511"/>
                  <a:gd name="T43" fmla="*/ 118 h 304"/>
                  <a:gd name="T44" fmla="*/ 138 w 511"/>
                  <a:gd name="T45" fmla="*/ 94 h 304"/>
                  <a:gd name="T46" fmla="*/ 111 w 511"/>
                  <a:gd name="T47" fmla="*/ 67 h 304"/>
                  <a:gd name="T48" fmla="*/ 85 w 511"/>
                  <a:gd name="T49" fmla="*/ 35 h 304"/>
                  <a:gd name="T50" fmla="*/ 74 w 511"/>
                  <a:gd name="T51" fmla="*/ 19 h 304"/>
                  <a:gd name="T52" fmla="*/ 68 w 511"/>
                  <a:gd name="T53" fmla="*/ 11 h 304"/>
                  <a:gd name="T54" fmla="*/ 55 w 511"/>
                  <a:gd name="T55" fmla="*/ 2 h 304"/>
                  <a:gd name="T56" fmla="*/ 40 w 511"/>
                  <a:gd name="T57" fmla="*/ 0 h 304"/>
                  <a:gd name="T58" fmla="*/ 26 w 511"/>
                  <a:gd name="T59" fmla="*/ 3 h 304"/>
                  <a:gd name="T60" fmla="*/ 13 w 511"/>
                  <a:gd name="T61" fmla="*/ 11 h 304"/>
                  <a:gd name="T62" fmla="*/ 4 w 511"/>
                  <a:gd name="T63" fmla="*/ 23 h 304"/>
                  <a:gd name="T64" fmla="*/ 0 w 511"/>
                  <a:gd name="T65" fmla="*/ 37 h 304"/>
                  <a:gd name="T66" fmla="*/ 3 w 511"/>
                  <a:gd name="T67" fmla="*/ 5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304">
                    <a:moveTo>
                      <a:pt x="8" y="62"/>
                    </a:moveTo>
                    <a:lnTo>
                      <a:pt x="8" y="62"/>
                    </a:lnTo>
                    <a:lnTo>
                      <a:pt x="22" y="82"/>
                    </a:lnTo>
                    <a:lnTo>
                      <a:pt x="36" y="101"/>
                    </a:lnTo>
                    <a:lnTo>
                      <a:pt x="51" y="119"/>
                    </a:lnTo>
                    <a:lnTo>
                      <a:pt x="67" y="136"/>
                    </a:lnTo>
                    <a:lnTo>
                      <a:pt x="84" y="152"/>
                    </a:lnTo>
                    <a:lnTo>
                      <a:pt x="100" y="167"/>
                    </a:lnTo>
                    <a:lnTo>
                      <a:pt x="119" y="182"/>
                    </a:lnTo>
                    <a:lnTo>
                      <a:pt x="136" y="195"/>
                    </a:lnTo>
                    <a:lnTo>
                      <a:pt x="154" y="206"/>
                    </a:lnTo>
                    <a:lnTo>
                      <a:pt x="172" y="217"/>
                    </a:lnTo>
                    <a:lnTo>
                      <a:pt x="191" y="228"/>
                    </a:lnTo>
                    <a:lnTo>
                      <a:pt x="209" y="237"/>
                    </a:lnTo>
                    <a:lnTo>
                      <a:pt x="227" y="246"/>
                    </a:lnTo>
                    <a:lnTo>
                      <a:pt x="245" y="253"/>
                    </a:lnTo>
                    <a:lnTo>
                      <a:pt x="265" y="261"/>
                    </a:lnTo>
                    <a:lnTo>
                      <a:pt x="283" y="267"/>
                    </a:lnTo>
                    <a:lnTo>
                      <a:pt x="318" y="278"/>
                    </a:lnTo>
                    <a:lnTo>
                      <a:pt x="353" y="286"/>
                    </a:lnTo>
                    <a:lnTo>
                      <a:pt x="385" y="293"/>
                    </a:lnTo>
                    <a:lnTo>
                      <a:pt x="416" y="297"/>
                    </a:lnTo>
                    <a:lnTo>
                      <a:pt x="445" y="300"/>
                    </a:lnTo>
                    <a:lnTo>
                      <a:pt x="470" y="302"/>
                    </a:lnTo>
                    <a:lnTo>
                      <a:pt x="493" y="303"/>
                    </a:lnTo>
                    <a:lnTo>
                      <a:pt x="511" y="304"/>
                    </a:lnTo>
                    <a:lnTo>
                      <a:pt x="511" y="225"/>
                    </a:lnTo>
                    <a:lnTo>
                      <a:pt x="495" y="225"/>
                    </a:lnTo>
                    <a:lnTo>
                      <a:pt x="474" y="223"/>
                    </a:lnTo>
                    <a:lnTo>
                      <a:pt x="452" y="221"/>
                    </a:lnTo>
                    <a:lnTo>
                      <a:pt x="426" y="218"/>
                    </a:lnTo>
                    <a:lnTo>
                      <a:pt x="399" y="214"/>
                    </a:lnTo>
                    <a:lnTo>
                      <a:pt x="370" y="209"/>
                    </a:lnTo>
                    <a:lnTo>
                      <a:pt x="339" y="201"/>
                    </a:lnTo>
                    <a:lnTo>
                      <a:pt x="307" y="192"/>
                    </a:lnTo>
                    <a:lnTo>
                      <a:pt x="292" y="185"/>
                    </a:lnTo>
                    <a:lnTo>
                      <a:pt x="276" y="180"/>
                    </a:lnTo>
                    <a:lnTo>
                      <a:pt x="259" y="172"/>
                    </a:lnTo>
                    <a:lnTo>
                      <a:pt x="244" y="165"/>
                    </a:lnTo>
                    <a:lnTo>
                      <a:pt x="228" y="157"/>
                    </a:lnTo>
                    <a:lnTo>
                      <a:pt x="212" y="148"/>
                    </a:lnTo>
                    <a:lnTo>
                      <a:pt x="196" y="139"/>
                    </a:lnTo>
                    <a:lnTo>
                      <a:pt x="181" y="129"/>
                    </a:lnTo>
                    <a:lnTo>
                      <a:pt x="166" y="118"/>
                    </a:lnTo>
                    <a:lnTo>
                      <a:pt x="153" y="106"/>
                    </a:lnTo>
                    <a:lnTo>
                      <a:pt x="138" y="94"/>
                    </a:lnTo>
                    <a:lnTo>
                      <a:pt x="124" y="81"/>
                    </a:lnTo>
                    <a:lnTo>
                      <a:pt x="111" y="67"/>
                    </a:lnTo>
                    <a:lnTo>
                      <a:pt x="98" y="52"/>
                    </a:lnTo>
                    <a:lnTo>
                      <a:pt x="85" y="35"/>
                    </a:lnTo>
                    <a:lnTo>
                      <a:pt x="74" y="19"/>
                    </a:lnTo>
                    <a:lnTo>
                      <a:pt x="74" y="19"/>
                    </a:lnTo>
                    <a:lnTo>
                      <a:pt x="74" y="19"/>
                    </a:lnTo>
                    <a:lnTo>
                      <a:pt x="68" y="11"/>
                    </a:lnTo>
                    <a:lnTo>
                      <a:pt x="62" y="6"/>
                    </a:lnTo>
                    <a:lnTo>
                      <a:pt x="55" y="2"/>
                    </a:lnTo>
                    <a:lnTo>
                      <a:pt x="47" y="0"/>
                    </a:lnTo>
                    <a:lnTo>
                      <a:pt x="40" y="0"/>
                    </a:lnTo>
                    <a:lnTo>
                      <a:pt x="32" y="1"/>
                    </a:lnTo>
                    <a:lnTo>
                      <a:pt x="26" y="3"/>
                    </a:lnTo>
                    <a:lnTo>
                      <a:pt x="19" y="7"/>
                    </a:lnTo>
                    <a:lnTo>
                      <a:pt x="13" y="11"/>
                    </a:lnTo>
                    <a:lnTo>
                      <a:pt x="8" y="17"/>
                    </a:lnTo>
                    <a:lnTo>
                      <a:pt x="4" y="23"/>
                    </a:lnTo>
                    <a:lnTo>
                      <a:pt x="1" y="30"/>
                    </a:lnTo>
                    <a:lnTo>
                      <a:pt x="0" y="37"/>
                    </a:lnTo>
                    <a:lnTo>
                      <a:pt x="0" y="46"/>
                    </a:lnTo>
                    <a:lnTo>
                      <a:pt x="3" y="54"/>
                    </a:lnTo>
                    <a:lnTo>
                      <a:pt x="8"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a:extLst>
                  <a:ext uri="{FF2B5EF4-FFF2-40B4-BE49-F238E27FC236}">
                    <a16:creationId xmlns:a16="http://schemas.microsoft.com/office/drawing/2014/main" id="{886A1B26-0225-D84F-18A2-5EA7B1E7548C}"/>
                  </a:ext>
                </a:extLst>
              </p:cNvPr>
              <p:cNvSpPr>
                <a:spLocks/>
              </p:cNvSpPr>
              <p:nvPr/>
            </p:nvSpPr>
            <p:spPr bwMode="auto">
              <a:xfrm>
                <a:off x="2766" y="2226"/>
                <a:ext cx="396" cy="677"/>
              </a:xfrm>
              <a:custGeom>
                <a:avLst/>
                <a:gdLst>
                  <a:gd name="T0" fmla="*/ 75 w 1977"/>
                  <a:gd name="T1" fmla="*/ 62 h 3383"/>
                  <a:gd name="T2" fmla="*/ 5 w 1977"/>
                  <a:gd name="T3" fmla="*/ 59 h 3383"/>
                  <a:gd name="T4" fmla="*/ 19 w 1977"/>
                  <a:gd name="T5" fmla="*/ 84 h 3383"/>
                  <a:gd name="T6" fmla="*/ 59 w 1977"/>
                  <a:gd name="T7" fmla="*/ 159 h 3383"/>
                  <a:gd name="T8" fmla="*/ 123 w 1977"/>
                  <a:gd name="T9" fmla="*/ 275 h 3383"/>
                  <a:gd name="T10" fmla="*/ 207 w 1977"/>
                  <a:gd name="T11" fmla="*/ 429 h 3383"/>
                  <a:gd name="T12" fmla="*/ 309 w 1977"/>
                  <a:gd name="T13" fmla="*/ 617 h 3383"/>
                  <a:gd name="T14" fmla="*/ 426 w 1977"/>
                  <a:gd name="T15" fmla="*/ 831 h 3383"/>
                  <a:gd name="T16" fmla="*/ 558 w 1977"/>
                  <a:gd name="T17" fmla="*/ 1069 h 3383"/>
                  <a:gd name="T18" fmla="*/ 700 w 1977"/>
                  <a:gd name="T19" fmla="*/ 1323 h 3383"/>
                  <a:gd name="T20" fmla="*/ 849 w 1977"/>
                  <a:gd name="T21" fmla="*/ 1591 h 3383"/>
                  <a:gd name="T22" fmla="*/ 1005 w 1977"/>
                  <a:gd name="T23" fmla="*/ 1865 h 3383"/>
                  <a:gd name="T24" fmla="*/ 1164 w 1977"/>
                  <a:gd name="T25" fmla="*/ 2142 h 3383"/>
                  <a:gd name="T26" fmla="*/ 1322 w 1977"/>
                  <a:gd name="T27" fmla="*/ 2416 h 3383"/>
                  <a:gd name="T28" fmla="*/ 1401 w 1977"/>
                  <a:gd name="T29" fmla="*/ 2550 h 3383"/>
                  <a:gd name="T30" fmla="*/ 1479 w 1977"/>
                  <a:gd name="T31" fmla="*/ 2683 h 3383"/>
                  <a:gd name="T32" fmla="*/ 1556 w 1977"/>
                  <a:gd name="T33" fmla="*/ 2811 h 3383"/>
                  <a:gd name="T34" fmla="*/ 1630 w 1977"/>
                  <a:gd name="T35" fmla="*/ 2936 h 3383"/>
                  <a:gd name="T36" fmla="*/ 1704 w 1977"/>
                  <a:gd name="T37" fmla="*/ 3055 h 3383"/>
                  <a:gd name="T38" fmla="*/ 1775 w 1977"/>
                  <a:gd name="T39" fmla="*/ 3171 h 3383"/>
                  <a:gd name="T40" fmla="*/ 1845 w 1977"/>
                  <a:gd name="T41" fmla="*/ 3280 h 3383"/>
                  <a:gd name="T42" fmla="*/ 1911 w 1977"/>
                  <a:gd name="T43" fmla="*/ 3383 h 3383"/>
                  <a:gd name="T44" fmla="*/ 1977 w 1977"/>
                  <a:gd name="T45" fmla="*/ 3340 h 3383"/>
                  <a:gd name="T46" fmla="*/ 1912 w 1977"/>
                  <a:gd name="T47" fmla="*/ 3238 h 3383"/>
                  <a:gd name="T48" fmla="*/ 1842 w 1977"/>
                  <a:gd name="T49" fmla="*/ 3129 h 3383"/>
                  <a:gd name="T50" fmla="*/ 1772 w 1977"/>
                  <a:gd name="T51" fmla="*/ 3014 h 3383"/>
                  <a:gd name="T52" fmla="*/ 1699 w 1977"/>
                  <a:gd name="T53" fmla="*/ 2895 h 3383"/>
                  <a:gd name="T54" fmla="*/ 1624 w 1977"/>
                  <a:gd name="T55" fmla="*/ 2770 h 3383"/>
                  <a:gd name="T56" fmla="*/ 1547 w 1977"/>
                  <a:gd name="T57" fmla="*/ 2642 h 3383"/>
                  <a:gd name="T58" fmla="*/ 1470 w 1977"/>
                  <a:gd name="T59" fmla="*/ 2510 h 3383"/>
                  <a:gd name="T60" fmla="*/ 1391 w 1977"/>
                  <a:gd name="T61" fmla="*/ 2377 h 3383"/>
                  <a:gd name="T62" fmla="*/ 1232 w 1977"/>
                  <a:gd name="T63" fmla="*/ 2103 h 3383"/>
                  <a:gd name="T64" fmla="*/ 1074 w 1977"/>
                  <a:gd name="T65" fmla="*/ 1826 h 3383"/>
                  <a:gd name="T66" fmla="*/ 920 w 1977"/>
                  <a:gd name="T67" fmla="*/ 1552 h 3383"/>
                  <a:gd name="T68" fmla="*/ 769 w 1977"/>
                  <a:gd name="T69" fmla="*/ 1285 h 3383"/>
                  <a:gd name="T70" fmla="*/ 628 w 1977"/>
                  <a:gd name="T71" fmla="*/ 1030 h 3383"/>
                  <a:gd name="T72" fmla="*/ 497 w 1977"/>
                  <a:gd name="T73" fmla="*/ 793 h 3383"/>
                  <a:gd name="T74" fmla="*/ 378 w 1977"/>
                  <a:gd name="T75" fmla="*/ 578 h 3383"/>
                  <a:gd name="T76" fmla="*/ 276 w 1977"/>
                  <a:gd name="T77" fmla="*/ 391 h 3383"/>
                  <a:gd name="T78" fmla="*/ 193 w 1977"/>
                  <a:gd name="T79" fmla="*/ 236 h 3383"/>
                  <a:gd name="T80" fmla="*/ 129 w 1977"/>
                  <a:gd name="T81" fmla="*/ 120 h 3383"/>
                  <a:gd name="T82" fmla="*/ 90 w 1977"/>
                  <a:gd name="T83" fmla="*/ 47 h 3383"/>
                  <a:gd name="T84" fmla="*/ 76 w 1977"/>
                  <a:gd name="T85" fmla="*/ 21 h 3383"/>
                  <a:gd name="T86" fmla="*/ 7 w 1977"/>
                  <a:gd name="T87" fmla="*/ 18 h 3383"/>
                  <a:gd name="T88" fmla="*/ 76 w 1977"/>
                  <a:gd name="T89" fmla="*/ 21 h 3383"/>
                  <a:gd name="T90" fmla="*/ 70 w 1977"/>
                  <a:gd name="T91" fmla="*/ 13 h 3383"/>
                  <a:gd name="T92" fmla="*/ 65 w 1977"/>
                  <a:gd name="T93" fmla="*/ 7 h 3383"/>
                  <a:gd name="T94" fmla="*/ 58 w 1977"/>
                  <a:gd name="T95" fmla="*/ 3 h 3383"/>
                  <a:gd name="T96" fmla="*/ 50 w 1977"/>
                  <a:gd name="T97" fmla="*/ 1 h 3383"/>
                  <a:gd name="T98" fmla="*/ 44 w 1977"/>
                  <a:gd name="T99" fmla="*/ 0 h 3383"/>
                  <a:gd name="T100" fmla="*/ 36 w 1977"/>
                  <a:gd name="T101" fmla="*/ 0 h 3383"/>
                  <a:gd name="T102" fmla="*/ 29 w 1977"/>
                  <a:gd name="T103" fmla="*/ 2 h 3383"/>
                  <a:gd name="T104" fmla="*/ 21 w 1977"/>
                  <a:gd name="T105" fmla="*/ 5 h 3383"/>
                  <a:gd name="T106" fmla="*/ 15 w 1977"/>
                  <a:gd name="T107" fmla="*/ 8 h 3383"/>
                  <a:gd name="T108" fmla="*/ 10 w 1977"/>
                  <a:gd name="T109" fmla="*/ 14 h 3383"/>
                  <a:gd name="T110" fmla="*/ 5 w 1977"/>
                  <a:gd name="T111" fmla="*/ 20 h 3383"/>
                  <a:gd name="T112" fmla="*/ 2 w 1977"/>
                  <a:gd name="T113" fmla="*/ 27 h 3383"/>
                  <a:gd name="T114" fmla="*/ 0 w 1977"/>
                  <a:gd name="T115" fmla="*/ 34 h 3383"/>
                  <a:gd name="T116" fmla="*/ 0 w 1977"/>
                  <a:gd name="T117" fmla="*/ 42 h 3383"/>
                  <a:gd name="T118" fmla="*/ 2 w 1977"/>
                  <a:gd name="T119" fmla="*/ 50 h 3383"/>
                  <a:gd name="T120" fmla="*/ 5 w 1977"/>
                  <a:gd name="T121" fmla="*/ 59 h 3383"/>
                  <a:gd name="T122" fmla="*/ 75 w 1977"/>
                  <a:gd name="T123" fmla="*/ 62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7" h="3383">
                    <a:moveTo>
                      <a:pt x="75" y="62"/>
                    </a:moveTo>
                    <a:lnTo>
                      <a:pt x="5" y="59"/>
                    </a:lnTo>
                    <a:lnTo>
                      <a:pt x="19" y="84"/>
                    </a:lnTo>
                    <a:lnTo>
                      <a:pt x="59" y="159"/>
                    </a:lnTo>
                    <a:lnTo>
                      <a:pt x="123" y="275"/>
                    </a:lnTo>
                    <a:lnTo>
                      <a:pt x="207" y="429"/>
                    </a:lnTo>
                    <a:lnTo>
                      <a:pt x="309" y="617"/>
                    </a:lnTo>
                    <a:lnTo>
                      <a:pt x="426" y="831"/>
                    </a:lnTo>
                    <a:lnTo>
                      <a:pt x="558" y="1069"/>
                    </a:lnTo>
                    <a:lnTo>
                      <a:pt x="700" y="1323"/>
                    </a:lnTo>
                    <a:lnTo>
                      <a:pt x="849" y="1591"/>
                    </a:lnTo>
                    <a:lnTo>
                      <a:pt x="1005" y="1865"/>
                    </a:lnTo>
                    <a:lnTo>
                      <a:pt x="1164" y="2142"/>
                    </a:lnTo>
                    <a:lnTo>
                      <a:pt x="1322" y="2416"/>
                    </a:lnTo>
                    <a:lnTo>
                      <a:pt x="1401" y="2550"/>
                    </a:lnTo>
                    <a:lnTo>
                      <a:pt x="1479" y="2683"/>
                    </a:lnTo>
                    <a:lnTo>
                      <a:pt x="1556" y="2811"/>
                    </a:lnTo>
                    <a:lnTo>
                      <a:pt x="1630" y="2936"/>
                    </a:lnTo>
                    <a:lnTo>
                      <a:pt x="1704" y="3055"/>
                    </a:lnTo>
                    <a:lnTo>
                      <a:pt x="1775" y="3171"/>
                    </a:lnTo>
                    <a:lnTo>
                      <a:pt x="1845" y="3280"/>
                    </a:lnTo>
                    <a:lnTo>
                      <a:pt x="1911" y="3383"/>
                    </a:lnTo>
                    <a:lnTo>
                      <a:pt x="1977" y="3340"/>
                    </a:lnTo>
                    <a:lnTo>
                      <a:pt x="1912" y="3238"/>
                    </a:lnTo>
                    <a:lnTo>
                      <a:pt x="1842" y="3129"/>
                    </a:lnTo>
                    <a:lnTo>
                      <a:pt x="1772" y="3014"/>
                    </a:lnTo>
                    <a:lnTo>
                      <a:pt x="1699" y="2895"/>
                    </a:lnTo>
                    <a:lnTo>
                      <a:pt x="1624" y="2770"/>
                    </a:lnTo>
                    <a:lnTo>
                      <a:pt x="1547" y="2642"/>
                    </a:lnTo>
                    <a:lnTo>
                      <a:pt x="1470" y="2510"/>
                    </a:lnTo>
                    <a:lnTo>
                      <a:pt x="1391" y="2377"/>
                    </a:lnTo>
                    <a:lnTo>
                      <a:pt x="1232" y="2103"/>
                    </a:lnTo>
                    <a:lnTo>
                      <a:pt x="1074" y="1826"/>
                    </a:lnTo>
                    <a:lnTo>
                      <a:pt x="920" y="1552"/>
                    </a:lnTo>
                    <a:lnTo>
                      <a:pt x="769" y="1285"/>
                    </a:lnTo>
                    <a:lnTo>
                      <a:pt x="628" y="1030"/>
                    </a:lnTo>
                    <a:lnTo>
                      <a:pt x="497" y="793"/>
                    </a:lnTo>
                    <a:lnTo>
                      <a:pt x="378" y="578"/>
                    </a:lnTo>
                    <a:lnTo>
                      <a:pt x="276" y="391"/>
                    </a:lnTo>
                    <a:lnTo>
                      <a:pt x="193" y="236"/>
                    </a:lnTo>
                    <a:lnTo>
                      <a:pt x="129" y="120"/>
                    </a:lnTo>
                    <a:lnTo>
                      <a:pt x="90" y="47"/>
                    </a:lnTo>
                    <a:lnTo>
                      <a:pt x="76" y="21"/>
                    </a:lnTo>
                    <a:lnTo>
                      <a:pt x="7" y="18"/>
                    </a:lnTo>
                    <a:lnTo>
                      <a:pt x="76" y="21"/>
                    </a:lnTo>
                    <a:lnTo>
                      <a:pt x="70" y="13"/>
                    </a:lnTo>
                    <a:lnTo>
                      <a:pt x="65" y="7"/>
                    </a:lnTo>
                    <a:lnTo>
                      <a:pt x="58" y="3"/>
                    </a:lnTo>
                    <a:lnTo>
                      <a:pt x="50" y="1"/>
                    </a:lnTo>
                    <a:lnTo>
                      <a:pt x="44" y="0"/>
                    </a:lnTo>
                    <a:lnTo>
                      <a:pt x="36" y="0"/>
                    </a:lnTo>
                    <a:lnTo>
                      <a:pt x="29" y="2"/>
                    </a:lnTo>
                    <a:lnTo>
                      <a:pt x="21" y="5"/>
                    </a:lnTo>
                    <a:lnTo>
                      <a:pt x="15" y="8"/>
                    </a:lnTo>
                    <a:lnTo>
                      <a:pt x="10" y="14"/>
                    </a:lnTo>
                    <a:lnTo>
                      <a:pt x="5" y="20"/>
                    </a:lnTo>
                    <a:lnTo>
                      <a:pt x="2" y="27"/>
                    </a:lnTo>
                    <a:lnTo>
                      <a:pt x="0" y="34"/>
                    </a:lnTo>
                    <a:lnTo>
                      <a:pt x="0" y="42"/>
                    </a:lnTo>
                    <a:lnTo>
                      <a:pt x="2" y="50"/>
                    </a:lnTo>
                    <a:lnTo>
                      <a:pt x="5" y="59"/>
                    </a:lnTo>
                    <a:lnTo>
                      <a:pt x="75" y="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3" name="Freeform 27">
                <a:extLst>
                  <a:ext uri="{FF2B5EF4-FFF2-40B4-BE49-F238E27FC236}">
                    <a16:creationId xmlns:a16="http://schemas.microsoft.com/office/drawing/2014/main" id="{3CFEA711-BA46-EC20-5939-C2BB59633F8A}"/>
                  </a:ext>
                </a:extLst>
              </p:cNvPr>
              <p:cNvSpPr>
                <a:spLocks/>
              </p:cNvSpPr>
              <p:nvPr/>
            </p:nvSpPr>
            <p:spPr bwMode="auto">
              <a:xfrm>
                <a:off x="2473" y="2230"/>
                <a:ext cx="308" cy="428"/>
              </a:xfrm>
              <a:custGeom>
                <a:avLst/>
                <a:gdLst>
                  <a:gd name="T0" fmla="*/ 58 w 1541"/>
                  <a:gd name="T1" fmla="*/ 2137 h 2141"/>
                  <a:gd name="T2" fmla="*/ 87 w 1541"/>
                  <a:gd name="T3" fmla="*/ 2117 h 2141"/>
                  <a:gd name="T4" fmla="*/ 118 w 1541"/>
                  <a:gd name="T5" fmla="*/ 2089 h 2141"/>
                  <a:gd name="T6" fmla="*/ 153 w 1541"/>
                  <a:gd name="T7" fmla="*/ 2053 h 2141"/>
                  <a:gd name="T8" fmla="*/ 193 w 1541"/>
                  <a:gd name="T9" fmla="*/ 2008 h 2141"/>
                  <a:gd name="T10" fmla="*/ 282 w 1541"/>
                  <a:gd name="T11" fmla="*/ 1896 h 2141"/>
                  <a:gd name="T12" fmla="*/ 388 w 1541"/>
                  <a:gd name="T13" fmla="*/ 1757 h 2141"/>
                  <a:gd name="T14" fmla="*/ 503 w 1541"/>
                  <a:gd name="T15" fmla="*/ 1597 h 2141"/>
                  <a:gd name="T16" fmla="*/ 626 w 1541"/>
                  <a:gd name="T17" fmla="*/ 1421 h 2141"/>
                  <a:gd name="T18" fmla="*/ 883 w 1541"/>
                  <a:gd name="T19" fmla="*/ 1046 h 2141"/>
                  <a:gd name="T20" fmla="*/ 1129 w 1541"/>
                  <a:gd name="T21" fmla="*/ 676 h 2141"/>
                  <a:gd name="T22" fmla="*/ 1339 w 1541"/>
                  <a:gd name="T23" fmla="*/ 355 h 2141"/>
                  <a:gd name="T24" fmla="*/ 1485 w 1541"/>
                  <a:gd name="T25" fmla="*/ 129 h 2141"/>
                  <a:gd name="T26" fmla="*/ 1541 w 1541"/>
                  <a:gd name="T27" fmla="*/ 44 h 2141"/>
                  <a:gd name="T28" fmla="*/ 1459 w 1541"/>
                  <a:gd name="T29" fmla="*/ 22 h 2141"/>
                  <a:gd name="T30" fmla="*/ 1355 w 1541"/>
                  <a:gd name="T31" fmla="*/ 183 h 2141"/>
                  <a:gd name="T32" fmla="*/ 1174 w 1541"/>
                  <a:gd name="T33" fmla="*/ 462 h 2141"/>
                  <a:gd name="T34" fmla="*/ 943 w 1541"/>
                  <a:gd name="T35" fmla="*/ 813 h 2141"/>
                  <a:gd name="T36" fmla="*/ 688 w 1541"/>
                  <a:gd name="T37" fmla="*/ 1191 h 2141"/>
                  <a:gd name="T38" fmla="*/ 498 w 1541"/>
                  <a:gd name="T39" fmla="*/ 1465 h 2141"/>
                  <a:gd name="T40" fmla="*/ 379 w 1541"/>
                  <a:gd name="T41" fmla="*/ 1633 h 2141"/>
                  <a:gd name="T42" fmla="*/ 269 w 1541"/>
                  <a:gd name="T43" fmla="*/ 1781 h 2141"/>
                  <a:gd name="T44" fmla="*/ 173 w 1541"/>
                  <a:gd name="T45" fmla="*/ 1906 h 2141"/>
                  <a:gd name="T46" fmla="*/ 112 w 1541"/>
                  <a:gd name="T47" fmla="*/ 1980 h 2141"/>
                  <a:gd name="T48" fmla="*/ 78 w 1541"/>
                  <a:gd name="T49" fmla="*/ 2018 h 2141"/>
                  <a:gd name="T50" fmla="*/ 49 w 1541"/>
                  <a:gd name="T51" fmla="*/ 2046 h 2141"/>
                  <a:gd name="T52" fmla="*/ 28 w 1541"/>
                  <a:gd name="T53" fmla="*/ 2062 h 2141"/>
                  <a:gd name="T54" fmla="*/ 22 w 1541"/>
                  <a:gd name="T55" fmla="*/ 2065 h 2141"/>
                  <a:gd name="T56" fmla="*/ 15 w 1541"/>
                  <a:gd name="T57" fmla="*/ 2070 h 2141"/>
                  <a:gd name="T58" fmla="*/ 4 w 1541"/>
                  <a:gd name="T59" fmla="*/ 2083 h 2141"/>
                  <a:gd name="T60" fmla="*/ 0 w 1541"/>
                  <a:gd name="T61" fmla="*/ 2097 h 2141"/>
                  <a:gd name="T62" fmla="*/ 2 w 1541"/>
                  <a:gd name="T63" fmla="*/ 2112 h 2141"/>
                  <a:gd name="T64" fmla="*/ 8 w 1541"/>
                  <a:gd name="T65" fmla="*/ 2126 h 2141"/>
                  <a:gd name="T66" fmla="*/ 19 w 1541"/>
                  <a:gd name="T67" fmla="*/ 2135 h 2141"/>
                  <a:gd name="T68" fmla="*/ 33 w 1541"/>
                  <a:gd name="T69" fmla="*/ 2141 h 2141"/>
                  <a:gd name="T70" fmla="*/ 49 w 1541"/>
                  <a:gd name="T71" fmla="*/ 2140 h 2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1" h="2141">
                    <a:moveTo>
                      <a:pt x="58" y="2137"/>
                    </a:moveTo>
                    <a:lnTo>
                      <a:pt x="58" y="2137"/>
                    </a:lnTo>
                    <a:lnTo>
                      <a:pt x="73" y="2128"/>
                    </a:lnTo>
                    <a:lnTo>
                      <a:pt x="87" y="2117"/>
                    </a:lnTo>
                    <a:lnTo>
                      <a:pt x="102" y="2104"/>
                    </a:lnTo>
                    <a:lnTo>
                      <a:pt x="118" y="2089"/>
                    </a:lnTo>
                    <a:lnTo>
                      <a:pt x="135" y="2072"/>
                    </a:lnTo>
                    <a:lnTo>
                      <a:pt x="153" y="2053"/>
                    </a:lnTo>
                    <a:lnTo>
                      <a:pt x="172" y="2032"/>
                    </a:lnTo>
                    <a:lnTo>
                      <a:pt x="193" y="2008"/>
                    </a:lnTo>
                    <a:lnTo>
                      <a:pt x="235" y="1956"/>
                    </a:lnTo>
                    <a:lnTo>
                      <a:pt x="282" y="1896"/>
                    </a:lnTo>
                    <a:lnTo>
                      <a:pt x="333" y="1829"/>
                    </a:lnTo>
                    <a:lnTo>
                      <a:pt x="388" y="1757"/>
                    </a:lnTo>
                    <a:lnTo>
                      <a:pt x="444" y="1679"/>
                    </a:lnTo>
                    <a:lnTo>
                      <a:pt x="503" y="1597"/>
                    </a:lnTo>
                    <a:lnTo>
                      <a:pt x="563" y="1511"/>
                    </a:lnTo>
                    <a:lnTo>
                      <a:pt x="626" y="1421"/>
                    </a:lnTo>
                    <a:lnTo>
                      <a:pt x="754" y="1236"/>
                    </a:lnTo>
                    <a:lnTo>
                      <a:pt x="883" y="1046"/>
                    </a:lnTo>
                    <a:lnTo>
                      <a:pt x="1009" y="857"/>
                    </a:lnTo>
                    <a:lnTo>
                      <a:pt x="1129" y="676"/>
                    </a:lnTo>
                    <a:lnTo>
                      <a:pt x="1241" y="506"/>
                    </a:lnTo>
                    <a:lnTo>
                      <a:pt x="1339" y="355"/>
                    </a:lnTo>
                    <a:lnTo>
                      <a:pt x="1422" y="227"/>
                    </a:lnTo>
                    <a:lnTo>
                      <a:pt x="1485" y="129"/>
                    </a:lnTo>
                    <a:lnTo>
                      <a:pt x="1526" y="66"/>
                    </a:lnTo>
                    <a:lnTo>
                      <a:pt x="1541" y="44"/>
                    </a:lnTo>
                    <a:lnTo>
                      <a:pt x="1473" y="0"/>
                    </a:lnTo>
                    <a:lnTo>
                      <a:pt x="1459" y="22"/>
                    </a:lnTo>
                    <a:lnTo>
                      <a:pt x="1418" y="85"/>
                    </a:lnTo>
                    <a:lnTo>
                      <a:pt x="1355" y="183"/>
                    </a:lnTo>
                    <a:lnTo>
                      <a:pt x="1273" y="311"/>
                    </a:lnTo>
                    <a:lnTo>
                      <a:pt x="1174" y="462"/>
                    </a:lnTo>
                    <a:lnTo>
                      <a:pt x="1063" y="632"/>
                    </a:lnTo>
                    <a:lnTo>
                      <a:pt x="943" y="813"/>
                    </a:lnTo>
                    <a:lnTo>
                      <a:pt x="816" y="1002"/>
                    </a:lnTo>
                    <a:lnTo>
                      <a:pt x="688" y="1191"/>
                    </a:lnTo>
                    <a:lnTo>
                      <a:pt x="560" y="1377"/>
                    </a:lnTo>
                    <a:lnTo>
                      <a:pt x="498" y="1465"/>
                    </a:lnTo>
                    <a:lnTo>
                      <a:pt x="438" y="1551"/>
                    </a:lnTo>
                    <a:lnTo>
                      <a:pt x="379" y="1633"/>
                    </a:lnTo>
                    <a:lnTo>
                      <a:pt x="323" y="1710"/>
                    </a:lnTo>
                    <a:lnTo>
                      <a:pt x="269" y="1781"/>
                    </a:lnTo>
                    <a:lnTo>
                      <a:pt x="219" y="1847"/>
                    </a:lnTo>
                    <a:lnTo>
                      <a:pt x="173" y="1906"/>
                    </a:lnTo>
                    <a:lnTo>
                      <a:pt x="131" y="1957"/>
                    </a:lnTo>
                    <a:lnTo>
                      <a:pt x="112" y="1980"/>
                    </a:lnTo>
                    <a:lnTo>
                      <a:pt x="93" y="2000"/>
                    </a:lnTo>
                    <a:lnTo>
                      <a:pt x="78" y="2018"/>
                    </a:lnTo>
                    <a:lnTo>
                      <a:pt x="63" y="2033"/>
                    </a:lnTo>
                    <a:lnTo>
                      <a:pt x="49" y="2046"/>
                    </a:lnTo>
                    <a:lnTo>
                      <a:pt x="37" y="2055"/>
                    </a:lnTo>
                    <a:lnTo>
                      <a:pt x="28" y="2062"/>
                    </a:lnTo>
                    <a:lnTo>
                      <a:pt x="22" y="2065"/>
                    </a:lnTo>
                    <a:lnTo>
                      <a:pt x="22" y="2065"/>
                    </a:lnTo>
                    <a:lnTo>
                      <a:pt x="22" y="2065"/>
                    </a:lnTo>
                    <a:lnTo>
                      <a:pt x="15" y="2070"/>
                    </a:lnTo>
                    <a:lnTo>
                      <a:pt x="8" y="2076"/>
                    </a:lnTo>
                    <a:lnTo>
                      <a:pt x="4" y="2083"/>
                    </a:lnTo>
                    <a:lnTo>
                      <a:pt x="1" y="2089"/>
                    </a:lnTo>
                    <a:lnTo>
                      <a:pt x="0" y="2097"/>
                    </a:lnTo>
                    <a:lnTo>
                      <a:pt x="0" y="2104"/>
                    </a:lnTo>
                    <a:lnTo>
                      <a:pt x="2" y="2112"/>
                    </a:lnTo>
                    <a:lnTo>
                      <a:pt x="4" y="2119"/>
                    </a:lnTo>
                    <a:lnTo>
                      <a:pt x="8" y="2126"/>
                    </a:lnTo>
                    <a:lnTo>
                      <a:pt x="14" y="2131"/>
                    </a:lnTo>
                    <a:lnTo>
                      <a:pt x="19" y="2135"/>
                    </a:lnTo>
                    <a:lnTo>
                      <a:pt x="25" y="2139"/>
                    </a:lnTo>
                    <a:lnTo>
                      <a:pt x="33" y="2141"/>
                    </a:lnTo>
                    <a:lnTo>
                      <a:pt x="40" y="2141"/>
                    </a:lnTo>
                    <a:lnTo>
                      <a:pt x="49" y="2140"/>
                    </a:lnTo>
                    <a:lnTo>
                      <a:pt x="58" y="21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4" name="Freeform 28">
                <a:extLst>
                  <a:ext uri="{FF2B5EF4-FFF2-40B4-BE49-F238E27FC236}">
                    <a16:creationId xmlns:a16="http://schemas.microsoft.com/office/drawing/2014/main" id="{5A0187E8-BF54-8BBB-FA7F-8A2266FDB2D8}"/>
                  </a:ext>
                </a:extLst>
              </p:cNvPr>
              <p:cNvSpPr>
                <a:spLocks/>
              </p:cNvSpPr>
              <p:nvPr/>
            </p:nvSpPr>
            <p:spPr bwMode="auto">
              <a:xfrm>
                <a:off x="2372" y="2615"/>
                <a:ext cx="113" cy="55"/>
              </a:xfrm>
              <a:custGeom>
                <a:avLst/>
                <a:gdLst>
                  <a:gd name="T0" fmla="*/ 2 w 564"/>
                  <a:gd name="T1" fmla="*/ 51 h 274"/>
                  <a:gd name="T2" fmla="*/ 14 w 564"/>
                  <a:gd name="T3" fmla="*/ 90 h 274"/>
                  <a:gd name="T4" fmla="*/ 33 w 564"/>
                  <a:gd name="T5" fmla="*/ 125 h 274"/>
                  <a:gd name="T6" fmla="*/ 54 w 564"/>
                  <a:gd name="T7" fmla="*/ 157 h 274"/>
                  <a:gd name="T8" fmla="*/ 79 w 564"/>
                  <a:gd name="T9" fmla="*/ 186 h 274"/>
                  <a:gd name="T10" fmla="*/ 108 w 564"/>
                  <a:gd name="T11" fmla="*/ 210 h 274"/>
                  <a:gd name="T12" fmla="*/ 140 w 564"/>
                  <a:gd name="T13" fmla="*/ 232 h 274"/>
                  <a:gd name="T14" fmla="*/ 174 w 564"/>
                  <a:gd name="T15" fmla="*/ 249 h 274"/>
                  <a:gd name="T16" fmla="*/ 212 w 564"/>
                  <a:gd name="T17" fmla="*/ 261 h 274"/>
                  <a:gd name="T18" fmla="*/ 251 w 564"/>
                  <a:gd name="T19" fmla="*/ 270 h 274"/>
                  <a:gd name="T20" fmla="*/ 292 w 564"/>
                  <a:gd name="T21" fmla="*/ 274 h 274"/>
                  <a:gd name="T22" fmla="*/ 334 w 564"/>
                  <a:gd name="T23" fmla="*/ 274 h 274"/>
                  <a:gd name="T24" fmla="*/ 378 w 564"/>
                  <a:gd name="T25" fmla="*/ 270 h 274"/>
                  <a:gd name="T26" fmla="*/ 423 w 564"/>
                  <a:gd name="T27" fmla="*/ 261 h 274"/>
                  <a:gd name="T28" fmla="*/ 469 w 564"/>
                  <a:gd name="T29" fmla="*/ 249 h 274"/>
                  <a:gd name="T30" fmla="*/ 516 w 564"/>
                  <a:gd name="T31" fmla="*/ 232 h 274"/>
                  <a:gd name="T32" fmla="*/ 564 w 564"/>
                  <a:gd name="T33" fmla="*/ 210 h 274"/>
                  <a:gd name="T34" fmla="*/ 507 w 564"/>
                  <a:gd name="T35" fmla="*/ 148 h 274"/>
                  <a:gd name="T36" fmla="*/ 465 w 564"/>
                  <a:gd name="T37" fmla="*/ 165 h 274"/>
                  <a:gd name="T38" fmla="*/ 425 w 564"/>
                  <a:gd name="T39" fmla="*/ 178 h 274"/>
                  <a:gd name="T40" fmla="*/ 386 w 564"/>
                  <a:gd name="T41" fmla="*/ 188 h 274"/>
                  <a:gd name="T42" fmla="*/ 348 w 564"/>
                  <a:gd name="T43" fmla="*/ 193 h 274"/>
                  <a:gd name="T44" fmla="*/ 313 w 564"/>
                  <a:gd name="T45" fmla="*/ 194 h 274"/>
                  <a:gd name="T46" fmla="*/ 279 w 564"/>
                  <a:gd name="T47" fmla="*/ 193 h 274"/>
                  <a:gd name="T48" fmla="*/ 248 w 564"/>
                  <a:gd name="T49" fmla="*/ 188 h 274"/>
                  <a:gd name="T50" fmla="*/ 219 w 564"/>
                  <a:gd name="T51" fmla="*/ 179 h 274"/>
                  <a:gd name="T52" fmla="*/ 191 w 564"/>
                  <a:gd name="T53" fmla="*/ 169 h 274"/>
                  <a:gd name="T54" fmla="*/ 167 w 564"/>
                  <a:gd name="T55" fmla="*/ 155 h 274"/>
                  <a:gd name="T56" fmla="*/ 146 w 564"/>
                  <a:gd name="T57" fmla="*/ 138 h 274"/>
                  <a:gd name="T58" fmla="*/ 125 w 564"/>
                  <a:gd name="T59" fmla="*/ 119 h 274"/>
                  <a:gd name="T60" fmla="*/ 109 w 564"/>
                  <a:gd name="T61" fmla="*/ 97 h 274"/>
                  <a:gd name="T62" fmla="*/ 94 w 564"/>
                  <a:gd name="T63" fmla="*/ 73 h 274"/>
                  <a:gd name="T64" fmla="*/ 83 w 564"/>
                  <a:gd name="T65" fmla="*/ 45 h 274"/>
                  <a:gd name="T66" fmla="*/ 78 w 564"/>
                  <a:gd name="T67" fmla="*/ 30 h 274"/>
                  <a:gd name="T68" fmla="*/ 75 w 564"/>
                  <a:gd name="T69" fmla="*/ 21 h 274"/>
                  <a:gd name="T70" fmla="*/ 65 w 564"/>
                  <a:gd name="T71" fmla="*/ 9 h 274"/>
                  <a:gd name="T72" fmla="*/ 51 w 564"/>
                  <a:gd name="T73" fmla="*/ 1 h 274"/>
                  <a:gd name="T74" fmla="*/ 36 w 564"/>
                  <a:gd name="T75" fmla="*/ 1 h 274"/>
                  <a:gd name="T76" fmla="*/ 22 w 564"/>
                  <a:gd name="T77" fmla="*/ 5 h 274"/>
                  <a:gd name="T78" fmla="*/ 9 w 564"/>
                  <a:gd name="T79" fmla="*/ 13 h 274"/>
                  <a:gd name="T80" fmla="*/ 2 w 564"/>
                  <a:gd name="T81" fmla="*/ 26 h 274"/>
                  <a:gd name="T82" fmla="*/ 0 w 564"/>
                  <a:gd name="T83"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4" h="274">
                    <a:moveTo>
                      <a:pt x="2" y="51"/>
                    </a:moveTo>
                    <a:lnTo>
                      <a:pt x="2" y="51"/>
                    </a:lnTo>
                    <a:lnTo>
                      <a:pt x="7" y="71"/>
                    </a:lnTo>
                    <a:lnTo>
                      <a:pt x="14" y="90"/>
                    </a:lnTo>
                    <a:lnTo>
                      <a:pt x="23" y="108"/>
                    </a:lnTo>
                    <a:lnTo>
                      <a:pt x="33" y="125"/>
                    </a:lnTo>
                    <a:lnTo>
                      <a:pt x="42" y="142"/>
                    </a:lnTo>
                    <a:lnTo>
                      <a:pt x="54" y="157"/>
                    </a:lnTo>
                    <a:lnTo>
                      <a:pt x="66" y="172"/>
                    </a:lnTo>
                    <a:lnTo>
                      <a:pt x="79" y="186"/>
                    </a:lnTo>
                    <a:lnTo>
                      <a:pt x="93" y="199"/>
                    </a:lnTo>
                    <a:lnTo>
                      <a:pt x="108" y="210"/>
                    </a:lnTo>
                    <a:lnTo>
                      <a:pt x="123" y="222"/>
                    </a:lnTo>
                    <a:lnTo>
                      <a:pt x="140" y="232"/>
                    </a:lnTo>
                    <a:lnTo>
                      <a:pt x="157" y="240"/>
                    </a:lnTo>
                    <a:lnTo>
                      <a:pt x="174" y="249"/>
                    </a:lnTo>
                    <a:lnTo>
                      <a:pt x="192" y="255"/>
                    </a:lnTo>
                    <a:lnTo>
                      <a:pt x="212" y="261"/>
                    </a:lnTo>
                    <a:lnTo>
                      <a:pt x="231" y="266"/>
                    </a:lnTo>
                    <a:lnTo>
                      <a:pt x="251" y="270"/>
                    </a:lnTo>
                    <a:lnTo>
                      <a:pt x="271" y="272"/>
                    </a:lnTo>
                    <a:lnTo>
                      <a:pt x="292" y="274"/>
                    </a:lnTo>
                    <a:lnTo>
                      <a:pt x="313" y="274"/>
                    </a:lnTo>
                    <a:lnTo>
                      <a:pt x="334" y="274"/>
                    </a:lnTo>
                    <a:lnTo>
                      <a:pt x="355" y="272"/>
                    </a:lnTo>
                    <a:lnTo>
                      <a:pt x="378" y="270"/>
                    </a:lnTo>
                    <a:lnTo>
                      <a:pt x="400" y="266"/>
                    </a:lnTo>
                    <a:lnTo>
                      <a:pt x="423" y="261"/>
                    </a:lnTo>
                    <a:lnTo>
                      <a:pt x="446" y="255"/>
                    </a:lnTo>
                    <a:lnTo>
                      <a:pt x="469" y="249"/>
                    </a:lnTo>
                    <a:lnTo>
                      <a:pt x="493" y="240"/>
                    </a:lnTo>
                    <a:lnTo>
                      <a:pt x="516" y="232"/>
                    </a:lnTo>
                    <a:lnTo>
                      <a:pt x="540" y="221"/>
                    </a:lnTo>
                    <a:lnTo>
                      <a:pt x="564" y="210"/>
                    </a:lnTo>
                    <a:lnTo>
                      <a:pt x="528" y="138"/>
                    </a:lnTo>
                    <a:lnTo>
                      <a:pt x="507" y="148"/>
                    </a:lnTo>
                    <a:lnTo>
                      <a:pt x="487" y="157"/>
                    </a:lnTo>
                    <a:lnTo>
                      <a:pt x="465" y="165"/>
                    </a:lnTo>
                    <a:lnTo>
                      <a:pt x="445" y="173"/>
                    </a:lnTo>
                    <a:lnTo>
                      <a:pt x="425" y="178"/>
                    </a:lnTo>
                    <a:lnTo>
                      <a:pt x="406" y="184"/>
                    </a:lnTo>
                    <a:lnTo>
                      <a:pt x="386" y="188"/>
                    </a:lnTo>
                    <a:lnTo>
                      <a:pt x="367" y="191"/>
                    </a:lnTo>
                    <a:lnTo>
                      <a:pt x="348" y="193"/>
                    </a:lnTo>
                    <a:lnTo>
                      <a:pt x="330" y="194"/>
                    </a:lnTo>
                    <a:lnTo>
                      <a:pt x="313" y="194"/>
                    </a:lnTo>
                    <a:lnTo>
                      <a:pt x="296" y="194"/>
                    </a:lnTo>
                    <a:lnTo>
                      <a:pt x="279" y="193"/>
                    </a:lnTo>
                    <a:lnTo>
                      <a:pt x="263" y="191"/>
                    </a:lnTo>
                    <a:lnTo>
                      <a:pt x="248" y="188"/>
                    </a:lnTo>
                    <a:lnTo>
                      <a:pt x="233" y="184"/>
                    </a:lnTo>
                    <a:lnTo>
                      <a:pt x="219" y="179"/>
                    </a:lnTo>
                    <a:lnTo>
                      <a:pt x="205" y="174"/>
                    </a:lnTo>
                    <a:lnTo>
                      <a:pt x="191" y="169"/>
                    </a:lnTo>
                    <a:lnTo>
                      <a:pt x="180" y="162"/>
                    </a:lnTo>
                    <a:lnTo>
                      <a:pt x="167" y="155"/>
                    </a:lnTo>
                    <a:lnTo>
                      <a:pt x="156" y="146"/>
                    </a:lnTo>
                    <a:lnTo>
                      <a:pt x="146" y="138"/>
                    </a:lnTo>
                    <a:lnTo>
                      <a:pt x="135" y="129"/>
                    </a:lnTo>
                    <a:lnTo>
                      <a:pt x="125" y="119"/>
                    </a:lnTo>
                    <a:lnTo>
                      <a:pt x="117" y="108"/>
                    </a:lnTo>
                    <a:lnTo>
                      <a:pt x="109" y="97"/>
                    </a:lnTo>
                    <a:lnTo>
                      <a:pt x="102" y="85"/>
                    </a:lnTo>
                    <a:lnTo>
                      <a:pt x="94" y="73"/>
                    </a:lnTo>
                    <a:lnTo>
                      <a:pt x="88" y="59"/>
                    </a:lnTo>
                    <a:lnTo>
                      <a:pt x="83" y="45"/>
                    </a:lnTo>
                    <a:lnTo>
                      <a:pt x="78" y="30"/>
                    </a:lnTo>
                    <a:lnTo>
                      <a:pt x="78" y="30"/>
                    </a:lnTo>
                    <a:lnTo>
                      <a:pt x="78" y="30"/>
                    </a:lnTo>
                    <a:lnTo>
                      <a:pt x="75" y="21"/>
                    </a:lnTo>
                    <a:lnTo>
                      <a:pt x="70" y="14"/>
                    </a:lnTo>
                    <a:lnTo>
                      <a:pt x="65" y="9"/>
                    </a:lnTo>
                    <a:lnTo>
                      <a:pt x="58" y="5"/>
                    </a:lnTo>
                    <a:lnTo>
                      <a:pt x="51" y="1"/>
                    </a:lnTo>
                    <a:lnTo>
                      <a:pt x="43" y="0"/>
                    </a:lnTo>
                    <a:lnTo>
                      <a:pt x="36" y="1"/>
                    </a:lnTo>
                    <a:lnTo>
                      <a:pt x="28" y="2"/>
                    </a:lnTo>
                    <a:lnTo>
                      <a:pt x="22" y="5"/>
                    </a:lnTo>
                    <a:lnTo>
                      <a:pt x="16" y="9"/>
                    </a:lnTo>
                    <a:lnTo>
                      <a:pt x="9" y="13"/>
                    </a:lnTo>
                    <a:lnTo>
                      <a:pt x="5" y="20"/>
                    </a:lnTo>
                    <a:lnTo>
                      <a:pt x="2" y="26"/>
                    </a:lnTo>
                    <a:lnTo>
                      <a:pt x="0" y="34"/>
                    </a:lnTo>
                    <a:lnTo>
                      <a:pt x="0" y="43"/>
                    </a:lnTo>
                    <a:lnTo>
                      <a:pt x="2" y="5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a:extLst>
                  <a:ext uri="{FF2B5EF4-FFF2-40B4-BE49-F238E27FC236}">
                    <a16:creationId xmlns:a16="http://schemas.microsoft.com/office/drawing/2014/main" id="{188E6431-0382-A8FE-7C2E-DC8E31506CE3}"/>
                  </a:ext>
                </a:extLst>
              </p:cNvPr>
              <p:cNvSpPr>
                <a:spLocks/>
              </p:cNvSpPr>
              <p:nvPr/>
            </p:nvSpPr>
            <p:spPr bwMode="auto">
              <a:xfrm>
                <a:off x="2025" y="1453"/>
                <a:ext cx="363" cy="1172"/>
              </a:xfrm>
              <a:custGeom>
                <a:avLst/>
                <a:gdLst>
                  <a:gd name="T0" fmla="*/ 78 w 1811"/>
                  <a:gd name="T1" fmla="*/ 53 h 5861"/>
                  <a:gd name="T2" fmla="*/ 1 w 1811"/>
                  <a:gd name="T3" fmla="*/ 51 h 5861"/>
                  <a:gd name="T4" fmla="*/ 20 w 1811"/>
                  <a:gd name="T5" fmla="*/ 114 h 5861"/>
                  <a:gd name="T6" fmla="*/ 73 w 1811"/>
                  <a:gd name="T7" fmla="*/ 291 h 5861"/>
                  <a:gd name="T8" fmla="*/ 155 w 1811"/>
                  <a:gd name="T9" fmla="*/ 567 h 5861"/>
                  <a:gd name="T10" fmla="*/ 262 w 1811"/>
                  <a:gd name="T11" fmla="*/ 926 h 5861"/>
                  <a:gd name="T12" fmla="*/ 390 w 1811"/>
                  <a:gd name="T13" fmla="*/ 1351 h 5861"/>
                  <a:gd name="T14" fmla="*/ 532 w 1811"/>
                  <a:gd name="T15" fmla="*/ 1826 h 5861"/>
                  <a:gd name="T16" fmla="*/ 684 w 1811"/>
                  <a:gd name="T17" fmla="*/ 2337 h 5861"/>
                  <a:gd name="T18" fmla="*/ 842 w 1811"/>
                  <a:gd name="T19" fmla="*/ 2866 h 5861"/>
                  <a:gd name="T20" fmla="*/ 1000 w 1811"/>
                  <a:gd name="T21" fmla="*/ 3398 h 5861"/>
                  <a:gd name="T22" fmla="*/ 1156 w 1811"/>
                  <a:gd name="T23" fmla="*/ 3917 h 5861"/>
                  <a:gd name="T24" fmla="*/ 1302 w 1811"/>
                  <a:gd name="T25" fmla="*/ 4407 h 5861"/>
                  <a:gd name="T26" fmla="*/ 1434 w 1811"/>
                  <a:gd name="T27" fmla="*/ 4853 h 5861"/>
                  <a:gd name="T28" fmla="*/ 1549 w 1811"/>
                  <a:gd name="T29" fmla="*/ 5236 h 5861"/>
                  <a:gd name="T30" fmla="*/ 1640 w 1811"/>
                  <a:gd name="T31" fmla="*/ 5543 h 5861"/>
                  <a:gd name="T32" fmla="*/ 1704 w 1811"/>
                  <a:gd name="T33" fmla="*/ 5757 h 5861"/>
                  <a:gd name="T34" fmla="*/ 1735 w 1811"/>
                  <a:gd name="T35" fmla="*/ 5861 h 5861"/>
                  <a:gd name="T36" fmla="*/ 1811 w 1811"/>
                  <a:gd name="T37" fmla="*/ 5840 h 5861"/>
                  <a:gd name="T38" fmla="*/ 1781 w 1811"/>
                  <a:gd name="T39" fmla="*/ 5735 h 5861"/>
                  <a:gd name="T40" fmla="*/ 1717 w 1811"/>
                  <a:gd name="T41" fmla="*/ 5521 h 5861"/>
                  <a:gd name="T42" fmla="*/ 1625 w 1811"/>
                  <a:gd name="T43" fmla="*/ 5214 h 5861"/>
                  <a:gd name="T44" fmla="*/ 1511 w 1811"/>
                  <a:gd name="T45" fmla="*/ 4829 h 5861"/>
                  <a:gd name="T46" fmla="*/ 1379 w 1811"/>
                  <a:gd name="T47" fmla="*/ 4385 h 5861"/>
                  <a:gd name="T48" fmla="*/ 1233 w 1811"/>
                  <a:gd name="T49" fmla="*/ 3895 h 5861"/>
                  <a:gd name="T50" fmla="*/ 1077 w 1811"/>
                  <a:gd name="T51" fmla="*/ 3376 h 5861"/>
                  <a:gd name="T52" fmla="*/ 918 w 1811"/>
                  <a:gd name="T53" fmla="*/ 2843 h 5861"/>
                  <a:gd name="T54" fmla="*/ 761 w 1811"/>
                  <a:gd name="T55" fmla="*/ 2314 h 5861"/>
                  <a:gd name="T56" fmla="*/ 608 w 1811"/>
                  <a:gd name="T57" fmla="*/ 1803 h 5861"/>
                  <a:gd name="T58" fmla="*/ 466 w 1811"/>
                  <a:gd name="T59" fmla="*/ 1327 h 5861"/>
                  <a:gd name="T60" fmla="*/ 339 w 1811"/>
                  <a:gd name="T61" fmla="*/ 902 h 5861"/>
                  <a:gd name="T62" fmla="*/ 232 w 1811"/>
                  <a:gd name="T63" fmla="*/ 544 h 5861"/>
                  <a:gd name="T64" fmla="*/ 150 w 1811"/>
                  <a:gd name="T65" fmla="*/ 268 h 5861"/>
                  <a:gd name="T66" fmla="*/ 97 w 1811"/>
                  <a:gd name="T67" fmla="*/ 91 h 5861"/>
                  <a:gd name="T68" fmla="*/ 78 w 1811"/>
                  <a:gd name="T69" fmla="*/ 29 h 5861"/>
                  <a:gd name="T70" fmla="*/ 2 w 1811"/>
                  <a:gd name="T71" fmla="*/ 26 h 5861"/>
                  <a:gd name="T72" fmla="*/ 78 w 1811"/>
                  <a:gd name="T73" fmla="*/ 29 h 5861"/>
                  <a:gd name="T74" fmla="*/ 74 w 1811"/>
                  <a:gd name="T75" fmla="*/ 20 h 5861"/>
                  <a:gd name="T76" fmla="*/ 70 w 1811"/>
                  <a:gd name="T77" fmla="*/ 13 h 5861"/>
                  <a:gd name="T78" fmla="*/ 64 w 1811"/>
                  <a:gd name="T79" fmla="*/ 7 h 5861"/>
                  <a:gd name="T80" fmla="*/ 57 w 1811"/>
                  <a:gd name="T81" fmla="*/ 3 h 5861"/>
                  <a:gd name="T82" fmla="*/ 50 w 1811"/>
                  <a:gd name="T83" fmla="*/ 1 h 5861"/>
                  <a:gd name="T84" fmla="*/ 44 w 1811"/>
                  <a:gd name="T85" fmla="*/ 0 h 5861"/>
                  <a:gd name="T86" fmla="*/ 36 w 1811"/>
                  <a:gd name="T87" fmla="*/ 0 h 5861"/>
                  <a:gd name="T88" fmla="*/ 29 w 1811"/>
                  <a:gd name="T89" fmla="*/ 2 h 5861"/>
                  <a:gd name="T90" fmla="*/ 21 w 1811"/>
                  <a:gd name="T91" fmla="*/ 4 h 5861"/>
                  <a:gd name="T92" fmla="*/ 15 w 1811"/>
                  <a:gd name="T93" fmla="*/ 8 h 5861"/>
                  <a:gd name="T94" fmla="*/ 9 w 1811"/>
                  <a:gd name="T95" fmla="*/ 14 h 5861"/>
                  <a:gd name="T96" fmla="*/ 5 w 1811"/>
                  <a:gd name="T97" fmla="*/ 19 h 5861"/>
                  <a:gd name="T98" fmla="*/ 2 w 1811"/>
                  <a:gd name="T99" fmla="*/ 25 h 5861"/>
                  <a:gd name="T100" fmla="*/ 0 w 1811"/>
                  <a:gd name="T101" fmla="*/ 34 h 5861"/>
                  <a:gd name="T102" fmla="*/ 0 w 1811"/>
                  <a:gd name="T103" fmla="*/ 42 h 5861"/>
                  <a:gd name="T104" fmla="*/ 1 w 1811"/>
                  <a:gd name="T105" fmla="*/ 51 h 5861"/>
                  <a:gd name="T106" fmla="*/ 78 w 1811"/>
                  <a:gd name="T107" fmla="*/ 53 h 5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1" h="5861">
                    <a:moveTo>
                      <a:pt x="78" y="53"/>
                    </a:moveTo>
                    <a:lnTo>
                      <a:pt x="1" y="51"/>
                    </a:lnTo>
                    <a:lnTo>
                      <a:pt x="20" y="114"/>
                    </a:lnTo>
                    <a:lnTo>
                      <a:pt x="73" y="291"/>
                    </a:lnTo>
                    <a:lnTo>
                      <a:pt x="155" y="567"/>
                    </a:lnTo>
                    <a:lnTo>
                      <a:pt x="262" y="926"/>
                    </a:lnTo>
                    <a:lnTo>
                      <a:pt x="390" y="1351"/>
                    </a:lnTo>
                    <a:lnTo>
                      <a:pt x="532" y="1826"/>
                    </a:lnTo>
                    <a:lnTo>
                      <a:pt x="684" y="2337"/>
                    </a:lnTo>
                    <a:lnTo>
                      <a:pt x="842" y="2866"/>
                    </a:lnTo>
                    <a:lnTo>
                      <a:pt x="1000" y="3398"/>
                    </a:lnTo>
                    <a:lnTo>
                      <a:pt x="1156" y="3917"/>
                    </a:lnTo>
                    <a:lnTo>
                      <a:pt x="1302" y="4407"/>
                    </a:lnTo>
                    <a:lnTo>
                      <a:pt x="1434" y="4853"/>
                    </a:lnTo>
                    <a:lnTo>
                      <a:pt x="1549" y="5236"/>
                    </a:lnTo>
                    <a:lnTo>
                      <a:pt x="1640" y="5543"/>
                    </a:lnTo>
                    <a:lnTo>
                      <a:pt x="1704" y="5757"/>
                    </a:lnTo>
                    <a:lnTo>
                      <a:pt x="1735" y="5861"/>
                    </a:lnTo>
                    <a:lnTo>
                      <a:pt x="1811" y="5840"/>
                    </a:lnTo>
                    <a:lnTo>
                      <a:pt x="1781" y="5735"/>
                    </a:lnTo>
                    <a:lnTo>
                      <a:pt x="1717" y="5521"/>
                    </a:lnTo>
                    <a:lnTo>
                      <a:pt x="1625" y="5214"/>
                    </a:lnTo>
                    <a:lnTo>
                      <a:pt x="1511" y="4829"/>
                    </a:lnTo>
                    <a:lnTo>
                      <a:pt x="1379" y="4385"/>
                    </a:lnTo>
                    <a:lnTo>
                      <a:pt x="1233" y="3895"/>
                    </a:lnTo>
                    <a:lnTo>
                      <a:pt x="1077" y="3376"/>
                    </a:lnTo>
                    <a:lnTo>
                      <a:pt x="918" y="2843"/>
                    </a:lnTo>
                    <a:lnTo>
                      <a:pt x="761" y="2314"/>
                    </a:lnTo>
                    <a:lnTo>
                      <a:pt x="608" y="1803"/>
                    </a:lnTo>
                    <a:lnTo>
                      <a:pt x="466" y="1327"/>
                    </a:lnTo>
                    <a:lnTo>
                      <a:pt x="339" y="902"/>
                    </a:lnTo>
                    <a:lnTo>
                      <a:pt x="232" y="544"/>
                    </a:lnTo>
                    <a:lnTo>
                      <a:pt x="150" y="268"/>
                    </a:lnTo>
                    <a:lnTo>
                      <a:pt x="97" y="91"/>
                    </a:lnTo>
                    <a:lnTo>
                      <a:pt x="78" y="29"/>
                    </a:lnTo>
                    <a:lnTo>
                      <a:pt x="2" y="26"/>
                    </a:lnTo>
                    <a:lnTo>
                      <a:pt x="78" y="29"/>
                    </a:lnTo>
                    <a:lnTo>
                      <a:pt x="74" y="20"/>
                    </a:lnTo>
                    <a:lnTo>
                      <a:pt x="70" y="13"/>
                    </a:lnTo>
                    <a:lnTo>
                      <a:pt x="64" y="7"/>
                    </a:lnTo>
                    <a:lnTo>
                      <a:pt x="57" y="3"/>
                    </a:lnTo>
                    <a:lnTo>
                      <a:pt x="50" y="1"/>
                    </a:lnTo>
                    <a:lnTo>
                      <a:pt x="44" y="0"/>
                    </a:lnTo>
                    <a:lnTo>
                      <a:pt x="36" y="0"/>
                    </a:lnTo>
                    <a:lnTo>
                      <a:pt x="29" y="2"/>
                    </a:lnTo>
                    <a:lnTo>
                      <a:pt x="21" y="4"/>
                    </a:lnTo>
                    <a:lnTo>
                      <a:pt x="15" y="8"/>
                    </a:lnTo>
                    <a:lnTo>
                      <a:pt x="9" y="14"/>
                    </a:lnTo>
                    <a:lnTo>
                      <a:pt x="5" y="19"/>
                    </a:lnTo>
                    <a:lnTo>
                      <a:pt x="2" y="25"/>
                    </a:lnTo>
                    <a:lnTo>
                      <a:pt x="0" y="34"/>
                    </a:lnTo>
                    <a:lnTo>
                      <a:pt x="0" y="42"/>
                    </a:lnTo>
                    <a:lnTo>
                      <a:pt x="1" y="51"/>
                    </a:lnTo>
                    <a:lnTo>
                      <a:pt x="78" y="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6" name="Freeform 30">
                <a:extLst>
                  <a:ext uri="{FF2B5EF4-FFF2-40B4-BE49-F238E27FC236}">
                    <a16:creationId xmlns:a16="http://schemas.microsoft.com/office/drawing/2014/main" id="{E48030CC-DF76-8618-946B-23939F699299}"/>
                  </a:ext>
                </a:extLst>
              </p:cNvPr>
              <p:cNvSpPr>
                <a:spLocks/>
              </p:cNvSpPr>
              <p:nvPr/>
            </p:nvSpPr>
            <p:spPr bwMode="auto">
              <a:xfrm>
                <a:off x="1577" y="1458"/>
                <a:ext cx="464" cy="1164"/>
              </a:xfrm>
              <a:custGeom>
                <a:avLst/>
                <a:gdLst>
                  <a:gd name="T0" fmla="*/ 74 w 2318"/>
                  <a:gd name="T1" fmla="*/ 5798 h 5818"/>
                  <a:gd name="T2" fmla="*/ 117 w 2318"/>
                  <a:gd name="T3" fmla="*/ 5719 h 5818"/>
                  <a:gd name="T4" fmla="*/ 167 w 2318"/>
                  <a:gd name="T5" fmla="*/ 5616 h 5818"/>
                  <a:gd name="T6" fmla="*/ 225 w 2318"/>
                  <a:gd name="T7" fmla="*/ 5492 h 5818"/>
                  <a:gd name="T8" fmla="*/ 289 w 2318"/>
                  <a:gd name="T9" fmla="*/ 5348 h 5818"/>
                  <a:gd name="T10" fmla="*/ 433 w 2318"/>
                  <a:gd name="T11" fmla="*/ 5004 h 5818"/>
                  <a:gd name="T12" fmla="*/ 597 w 2318"/>
                  <a:gd name="T13" fmla="*/ 4601 h 5818"/>
                  <a:gd name="T14" fmla="*/ 775 w 2318"/>
                  <a:gd name="T15" fmla="*/ 4149 h 5818"/>
                  <a:gd name="T16" fmla="*/ 963 w 2318"/>
                  <a:gd name="T17" fmla="*/ 3664 h 5818"/>
                  <a:gd name="T18" fmla="*/ 1348 w 2318"/>
                  <a:gd name="T19" fmla="*/ 2651 h 5818"/>
                  <a:gd name="T20" fmla="*/ 1714 w 2318"/>
                  <a:gd name="T21" fmla="*/ 1669 h 5818"/>
                  <a:gd name="T22" fmla="*/ 2024 w 2318"/>
                  <a:gd name="T23" fmla="*/ 831 h 5818"/>
                  <a:gd name="T24" fmla="*/ 2238 w 2318"/>
                  <a:gd name="T25" fmla="*/ 247 h 5818"/>
                  <a:gd name="T26" fmla="*/ 2318 w 2318"/>
                  <a:gd name="T27" fmla="*/ 27 h 5818"/>
                  <a:gd name="T28" fmla="*/ 2222 w 2318"/>
                  <a:gd name="T29" fmla="*/ 57 h 5818"/>
                  <a:gd name="T30" fmla="*/ 2070 w 2318"/>
                  <a:gd name="T31" fmla="*/ 473 h 5818"/>
                  <a:gd name="T32" fmla="*/ 1804 w 2318"/>
                  <a:gd name="T33" fmla="*/ 1198 h 5818"/>
                  <a:gd name="T34" fmla="*/ 1461 w 2318"/>
                  <a:gd name="T35" fmla="*/ 2122 h 5818"/>
                  <a:gd name="T36" fmla="*/ 1080 w 2318"/>
                  <a:gd name="T37" fmla="*/ 3133 h 5818"/>
                  <a:gd name="T38" fmla="*/ 794 w 2318"/>
                  <a:gd name="T39" fmla="*/ 3882 h 5818"/>
                  <a:gd name="T40" fmla="*/ 611 w 2318"/>
                  <a:gd name="T41" fmla="*/ 4350 h 5818"/>
                  <a:gd name="T42" fmla="*/ 439 w 2318"/>
                  <a:gd name="T43" fmla="*/ 4780 h 5818"/>
                  <a:gd name="T44" fmla="*/ 284 w 2318"/>
                  <a:gd name="T45" fmla="*/ 5154 h 5818"/>
                  <a:gd name="T46" fmla="*/ 183 w 2318"/>
                  <a:gd name="T47" fmla="*/ 5390 h 5818"/>
                  <a:gd name="T48" fmla="*/ 122 w 2318"/>
                  <a:gd name="T49" fmla="*/ 5523 h 5818"/>
                  <a:gd name="T50" fmla="*/ 70 w 2318"/>
                  <a:gd name="T51" fmla="*/ 5635 h 5818"/>
                  <a:gd name="T52" fmla="*/ 24 w 2318"/>
                  <a:gd name="T53" fmla="*/ 5724 h 5818"/>
                  <a:gd name="T54" fmla="*/ 5 w 2318"/>
                  <a:gd name="T55" fmla="*/ 5758 h 5818"/>
                  <a:gd name="T56" fmla="*/ 2 w 2318"/>
                  <a:gd name="T57" fmla="*/ 5766 h 5818"/>
                  <a:gd name="T58" fmla="*/ 0 w 2318"/>
                  <a:gd name="T59" fmla="*/ 5783 h 5818"/>
                  <a:gd name="T60" fmla="*/ 4 w 2318"/>
                  <a:gd name="T61" fmla="*/ 5797 h 5818"/>
                  <a:gd name="T62" fmla="*/ 14 w 2318"/>
                  <a:gd name="T63" fmla="*/ 5809 h 5818"/>
                  <a:gd name="T64" fmla="*/ 27 w 2318"/>
                  <a:gd name="T65" fmla="*/ 5816 h 5818"/>
                  <a:gd name="T66" fmla="*/ 41 w 2318"/>
                  <a:gd name="T67" fmla="*/ 5818 h 5818"/>
                  <a:gd name="T68" fmla="*/ 56 w 2318"/>
                  <a:gd name="T69" fmla="*/ 5815 h 5818"/>
                  <a:gd name="T70" fmla="*/ 69 w 2318"/>
                  <a:gd name="T71" fmla="*/ 5806 h 5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8" h="5818">
                    <a:moveTo>
                      <a:pt x="74" y="5798"/>
                    </a:moveTo>
                    <a:lnTo>
                      <a:pt x="74" y="5798"/>
                    </a:lnTo>
                    <a:lnTo>
                      <a:pt x="95" y="5762"/>
                    </a:lnTo>
                    <a:lnTo>
                      <a:pt x="117" y="5719"/>
                    </a:lnTo>
                    <a:lnTo>
                      <a:pt x="142" y="5670"/>
                    </a:lnTo>
                    <a:lnTo>
                      <a:pt x="167" y="5616"/>
                    </a:lnTo>
                    <a:lnTo>
                      <a:pt x="195" y="5557"/>
                    </a:lnTo>
                    <a:lnTo>
                      <a:pt x="225" y="5492"/>
                    </a:lnTo>
                    <a:lnTo>
                      <a:pt x="256" y="5422"/>
                    </a:lnTo>
                    <a:lnTo>
                      <a:pt x="289" y="5348"/>
                    </a:lnTo>
                    <a:lnTo>
                      <a:pt x="358" y="5185"/>
                    </a:lnTo>
                    <a:lnTo>
                      <a:pt x="433" y="5004"/>
                    </a:lnTo>
                    <a:lnTo>
                      <a:pt x="512" y="4810"/>
                    </a:lnTo>
                    <a:lnTo>
                      <a:pt x="597" y="4601"/>
                    </a:lnTo>
                    <a:lnTo>
                      <a:pt x="684" y="4380"/>
                    </a:lnTo>
                    <a:lnTo>
                      <a:pt x="775" y="4149"/>
                    </a:lnTo>
                    <a:lnTo>
                      <a:pt x="868" y="3910"/>
                    </a:lnTo>
                    <a:lnTo>
                      <a:pt x="963" y="3664"/>
                    </a:lnTo>
                    <a:lnTo>
                      <a:pt x="1155" y="3160"/>
                    </a:lnTo>
                    <a:lnTo>
                      <a:pt x="1348" y="2651"/>
                    </a:lnTo>
                    <a:lnTo>
                      <a:pt x="1537" y="2149"/>
                    </a:lnTo>
                    <a:lnTo>
                      <a:pt x="1714" y="1669"/>
                    </a:lnTo>
                    <a:lnTo>
                      <a:pt x="1879" y="1226"/>
                    </a:lnTo>
                    <a:lnTo>
                      <a:pt x="2024" y="831"/>
                    </a:lnTo>
                    <a:lnTo>
                      <a:pt x="2145" y="500"/>
                    </a:lnTo>
                    <a:lnTo>
                      <a:pt x="2238" y="247"/>
                    </a:lnTo>
                    <a:lnTo>
                      <a:pt x="2296" y="85"/>
                    </a:lnTo>
                    <a:lnTo>
                      <a:pt x="2318" y="27"/>
                    </a:lnTo>
                    <a:lnTo>
                      <a:pt x="2242" y="0"/>
                    </a:lnTo>
                    <a:lnTo>
                      <a:pt x="2222" y="57"/>
                    </a:lnTo>
                    <a:lnTo>
                      <a:pt x="2162" y="220"/>
                    </a:lnTo>
                    <a:lnTo>
                      <a:pt x="2070" y="473"/>
                    </a:lnTo>
                    <a:lnTo>
                      <a:pt x="1949" y="804"/>
                    </a:lnTo>
                    <a:lnTo>
                      <a:pt x="1804" y="1198"/>
                    </a:lnTo>
                    <a:lnTo>
                      <a:pt x="1640" y="1641"/>
                    </a:lnTo>
                    <a:lnTo>
                      <a:pt x="1461" y="2122"/>
                    </a:lnTo>
                    <a:lnTo>
                      <a:pt x="1273" y="2622"/>
                    </a:lnTo>
                    <a:lnTo>
                      <a:pt x="1080" y="3133"/>
                    </a:lnTo>
                    <a:lnTo>
                      <a:pt x="889" y="3637"/>
                    </a:lnTo>
                    <a:lnTo>
                      <a:pt x="794" y="3882"/>
                    </a:lnTo>
                    <a:lnTo>
                      <a:pt x="701" y="4120"/>
                    </a:lnTo>
                    <a:lnTo>
                      <a:pt x="611" y="4350"/>
                    </a:lnTo>
                    <a:lnTo>
                      <a:pt x="523" y="4571"/>
                    </a:lnTo>
                    <a:lnTo>
                      <a:pt x="439" y="4780"/>
                    </a:lnTo>
                    <a:lnTo>
                      <a:pt x="359" y="4975"/>
                    </a:lnTo>
                    <a:lnTo>
                      <a:pt x="284" y="5154"/>
                    </a:lnTo>
                    <a:lnTo>
                      <a:pt x="215" y="5317"/>
                    </a:lnTo>
                    <a:lnTo>
                      <a:pt x="183" y="5390"/>
                    </a:lnTo>
                    <a:lnTo>
                      <a:pt x="152" y="5459"/>
                    </a:lnTo>
                    <a:lnTo>
                      <a:pt x="122" y="5523"/>
                    </a:lnTo>
                    <a:lnTo>
                      <a:pt x="96" y="5582"/>
                    </a:lnTo>
                    <a:lnTo>
                      <a:pt x="70" y="5635"/>
                    </a:lnTo>
                    <a:lnTo>
                      <a:pt x="47" y="5683"/>
                    </a:lnTo>
                    <a:lnTo>
                      <a:pt x="24" y="5724"/>
                    </a:lnTo>
                    <a:lnTo>
                      <a:pt x="5" y="5758"/>
                    </a:lnTo>
                    <a:lnTo>
                      <a:pt x="5" y="5758"/>
                    </a:lnTo>
                    <a:lnTo>
                      <a:pt x="5" y="5758"/>
                    </a:lnTo>
                    <a:lnTo>
                      <a:pt x="2" y="5766"/>
                    </a:lnTo>
                    <a:lnTo>
                      <a:pt x="0" y="5775"/>
                    </a:lnTo>
                    <a:lnTo>
                      <a:pt x="0" y="5783"/>
                    </a:lnTo>
                    <a:lnTo>
                      <a:pt x="1" y="5791"/>
                    </a:lnTo>
                    <a:lnTo>
                      <a:pt x="4" y="5797"/>
                    </a:lnTo>
                    <a:lnTo>
                      <a:pt x="8" y="5804"/>
                    </a:lnTo>
                    <a:lnTo>
                      <a:pt x="14" y="5809"/>
                    </a:lnTo>
                    <a:lnTo>
                      <a:pt x="20" y="5813"/>
                    </a:lnTo>
                    <a:lnTo>
                      <a:pt x="27" y="5816"/>
                    </a:lnTo>
                    <a:lnTo>
                      <a:pt x="34" y="5817"/>
                    </a:lnTo>
                    <a:lnTo>
                      <a:pt x="41" y="5818"/>
                    </a:lnTo>
                    <a:lnTo>
                      <a:pt x="49" y="5817"/>
                    </a:lnTo>
                    <a:lnTo>
                      <a:pt x="56" y="5815"/>
                    </a:lnTo>
                    <a:lnTo>
                      <a:pt x="63" y="5812"/>
                    </a:lnTo>
                    <a:lnTo>
                      <a:pt x="69" y="5806"/>
                    </a:lnTo>
                    <a:lnTo>
                      <a:pt x="74" y="579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a:extLst>
                  <a:ext uri="{FF2B5EF4-FFF2-40B4-BE49-F238E27FC236}">
                    <a16:creationId xmlns:a16="http://schemas.microsoft.com/office/drawing/2014/main" id="{47DB88C0-6721-0CED-0E75-8FC24E40383B}"/>
                  </a:ext>
                </a:extLst>
              </p:cNvPr>
              <p:cNvSpPr>
                <a:spLocks/>
              </p:cNvSpPr>
              <p:nvPr/>
            </p:nvSpPr>
            <p:spPr bwMode="auto">
              <a:xfrm>
                <a:off x="1460" y="2610"/>
                <a:ext cx="132" cy="49"/>
              </a:xfrm>
              <a:custGeom>
                <a:avLst/>
                <a:gdLst>
                  <a:gd name="T0" fmla="*/ 36 w 660"/>
                  <a:gd name="T1" fmla="*/ 239 h 243"/>
                  <a:gd name="T2" fmla="*/ 113 w 660"/>
                  <a:gd name="T3" fmla="*/ 243 h 243"/>
                  <a:gd name="T4" fmla="*/ 194 w 660"/>
                  <a:gd name="T5" fmla="*/ 240 h 243"/>
                  <a:gd name="T6" fmla="*/ 291 w 660"/>
                  <a:gd name="T7" fmla="*/ 231 h 243"/>
                  <a:gd name="T8" fmla="*/ 343 w 660"/>
                  <a:gd name="T9" fmla="*/ 222 h 243"/>
                  <a:gd name="T10" fmla="*/ 395 w 660"/>
                  <a:gd name="T11" fmla="*/ 211 h 243"/>
                  <a:gd name="T12" fmla="*/ 447 w 660"/>
                  <a:gd name="T13" fmla="*/ 196 h 243"/>
                  <a:gd name="T14" fmla="*/ 497 w 660"/>
                  <a:gd name="T15" fmla="*/ 175 h 243"/>
                  <a:gd name="T16" fmla="*/ 545 w 660"/>
                  <a:gd name="T17" fmla="*/ 151 h 243"/>
                  <a:gd name="T18" fmla="*/ 590 w 660"/>
                  <a:gd name="T19" fmla="*/ 121 h 243"/>
                  <a:gd name="T20" fmla="*/ 627 w 660"/>
                  <a:gd name="T21" fmla="*/ 85 h 243"/>
                  <a:gd name="T22" fmla="*/ 646 w 660"/>
                  <a:gd name="T23" fmla="*/ 64 h 243"/>
                  <a:gd name="T24" fmla="*/ 660 w 660"/>
                  <a:gd name="T25" fmla="*/ 40 h 243"/>
                  <a:gd name="T26" fmla="*/ 587 w 660"/>
                  <a:gd name="T27" fmla="*/ 8 h 243"/>
                  <a:gd name="T28" fmla="*/ 575 w 660"/>
                  <a:gd name="T29" fmla="*/ 24 h 243"/>
                  <a:gd name="T30" fmla="*/ 555 w 660"/>
                  <a:gd name="T31" fmla="*/ 46 h 243"/>
                  <a:gd name="T32" fmla="*/ 523 w 660"/>
                  <a:gd name="T33" fmla="*/ 71 h 243"/>
                  <a:gd name="T34" fmla="*/ 486 w 660"/>
                  <a:gd name="T35" fmla="*/ 93 h 243"/>
                  <a:gd name="T36" fmla="*/ 444 w 660"/>
                  <a:gd name="T37" fmla="*/ 112 h 243"/>
                  <a:gd name="T38" fmla="*/ 398 w 660"/>
                  <a:gd name="T39" fmla="*/ 128 h 243"/>
                  <a:gd name="T40" fmla="*/ 351 w 660"/>
                  <a:gd name="T41" fmla="*/ 139 h 243"/>
                  <a:gd name="T42" fmla="*/ 304 w 660"/>
                  <a:gd name="T43" fmla="*/ 148 h 243"/>
                  <a:gd name="T44" fmla="*/ 233 w 660"/>
                  <a:gd name="T45" fmla="*/ 157 h 243"/>
                  <a:gd name="T46" fmla="*/ 149 w 660"/>
                  <a:gd name="T47" fmla="*/ 162 h 243"/>
                  <a:gd name="T48" fmla="*/ 61 w 660"/>
                  <a:gd name="T49" fmla="*/ 162 h 243"/>
                  <a:gd name="T50" fmla="*/ 39 w 660"/>
                  <a:gd name="T51" fmla="*/ 161 h 243"/>
                  <a:gd name="T52" fmla="*/ 33 w 660"/>
                  <a:gd name="T53" fmla="*/ 161 h 243"/>
                  <a:gd name="T54" fmla="*/ 18 w 660"/>
                  <a:gd name="T55" fmla="*/ 166 h 243"/>
                  <a:gd name="T56" fmla="*/ 7 w 660"/>
                  <a:gd name="T57" fmla="*/ 177 h 243"/>
                  <a:gd name="T58" fmla="*/ 1 w 660"/>
                  <a:gd name="T59" fmla="*/ 189 h 243"/>
                  <a:gd name="T60" fmla="*/ 0 w 660"/>
                  <a:gd name="T61" fmla="*/ 204 h 243"/>
                  <a:gd name="T62" fmla="*/ 4 w 660"/>
                  <a:gd name="T63" fmla="*/ 219 h 243"/>
                  <a:gd name="T64" fmla="*/ 13 w 660"/>
                  <a:gd name="T65" fmla="*/ 231 h 243"/>
                  <a:gd name="T66" fmla="*/ 28 w 660"/>
                  <a:gd name="T67" fmla="*/ 238 h 243"/>
                  <a:gd name="T68" fmla="*/ 39 w 660"/>
                  <a:gd name="T69" fmla="*/ 2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0" h="243">
                    <a:moveTo>
                      <a:pt x="39" y="240"/>
                    </a:moveTo>
                    <a:lnTo>
                      <a:pt x="36" y="239"/>
                    </a:lnTo>
                    <a:lnTo>
                      <a:pt x="58" y="242"/>
                    </a:lnTo>
                    <a:lnTo>
                      <a:pt x="113" y="243"/>
                    </a:lnTo>
                    <a:lnTo>
                      <a:pt x="151" y="242"/>
                    </a:lnTo>
                    <a:lnTo>
                      <a:pt x="194" y="240"/>
                    </a:lnTo>
                    <a:lnTo>
                      <a:pt x="242" y="236"/>
                    </a:lnTo>
                    <a:lnTo>
                      <a:pt x="291" y="231"/>
                    </a:lnTo>
                    <a:lnTo>
                      <a:pt x="316" y="227"/>
                    </a:lnTo>
                    <a:lnTo>
                      <a:pt x="343" y="222"/>
                    </a:lnTo>
                    <a:lnTo>
                      <a:pt x="369" y="217"/>
                    </a:lnTo>
                    <a:lnTo>
                      <a:pt x="395" y="211"/>
                    </a:lnTo>
                    <a:lnTo>
                      <a:pt x="421" y="203"/>
                    </a:lnTo>
                    <a:lnTo>
                      <a:pt x="447" y="196"/>
                    </a:lnTo>
                    <a:lnTo>
                      <a:pt x="473" y="186"/>
                    </a:lnTo>
                    <a:lnTo>
                      <a:pt x="497" y="175"/>
                    </a:lnTo>
                    <a:lnTo>
                      <a:pt x="522" y="165"/>
                    </a:lnTo>
                    <a:lnTo>
                      <a:pt x="545" y="151"/>
                    </a:lnTo>
                    <a:lnTo>
                      <a:pt x="568" y="137"/>
                    </a:lnTo>
                    <a:lnTo>
                      <a:pt x="590" y="121"/>
                    </a:lnTo>
                    <a:lnTo>
                      <a:pt x="609" y="103"/>
                    </a:lnTo>
                    <a:lnTo>
                      <a:pt x="627" y="85"/>
                    </a:lnTo>
                    <a:lnTo>
                      <a:pt x="637" y="74"/>
                    </a:lnTo>
                    <a:lnTo>
                      <a:pt x="646" y="64"/>
                    </a:lnTo>
                    <a:lnTo>
                      <a:pt x="653" y="52"/>
                    </a:lnTo>
                    <a:lnTo>
                      <a:pt x="660" y="40"/>
                    </a:lnTo>
                    <a:lnTo>
                      <a:pt x="591" y="0"/>
                    </a:lnTo>
                    <a:lnTo>
                      <a:pt x="587" y="8"/>
                    </a:lnTo>
                    <a:lnTo>
                      <a:pt x="581" y="17"/>
                    </a:lnTo>
                    <a:lnTo>
                      <a:pt x="575" y="24"/>
                    </a:lnTo>
                    <a:lnTo>
                      <a:pt x="570" y="31"/>
                    </a:lnTo>
                    <a:lnTo>
                      <a:pt x="555" y="46"/>
                    </a:lnTo>
                    <a:lnTo>
                      <a:pt x="540" y="59"/>
                    </a:lnTo>
                    <a:lnTo>
                      <a:pt x="523" y="71"/>
                    </a:lnTo>
                    <a:lnTo>
                      <a:pt x="505" y="83"/>
                    </a:lnTo>
                    <a:lnTo>
                      <a:pt x="486" y="93"/>
                    </a:lnTo>
                    <a:lnTo>
                      <a:pt x="465" y="103"/>
                    </a:lnTo>
                    <a:lnTo>
                      <a:pt x="444" y="112"/>
                    </a:lnTo>
                    <a:lnTo>
                      <a:pt x="422" y="120"/>
                    </a:lnTo>
                    <a:lnTo>
                      <a:pt x="398" y="128"/>
                    </a:lnTo>
                    <a:lnTo>
                      <a:pt x="375" y="134"/>
                    </a:lnTo>
                    <a:lnTo>
                      <a:pt x="351" y="139"/>
                    </a:lnTo>
                    <a:lnTo>
                      <a:pt x="328" y="144"/>
                    </a:lnTo>
                    <a:lnTo>
                      <a:pt x="304" y="148"/>
                    </a:lnTo>
                    <a:lnTo>
                      <a:pt x="281" y="152"/>
                    </a:lnTo>
                    <a:lnTo>
                      <a:pt x="233" y="157"/>
                    </a:lnTo>
                    <a:lnTo>
                      <a:pt x="189" y="161"/>
                    </a:lnTo>
                    <a:lnTo>
                      <a:pt x="149" y="162"/>
                    </a:lnTo>
                    <a:lnTo>
                      <a:pt x="114" y="163"/>
                    </a:lnTo>
                    <a:lnTo>
                      <a:pt x="61" y="162"/>
                    </a:lnTo>
                    <a:lnTo>
                      <a:pt x="42" y="161"/>
                    </a:lnTo>
                    <a:lnTo>
                      <a:pt x="39" y="161"/>
                    </a:lnTo>
                    <a:lnTo>
                      <a:pt x="42" y="161"/>
                    </a:lnTo>
                    <a:lnTo>
                      <a:pt x="33" y="161"/>
                    </a:lnTo>
                    <a:lnTo>
                      <a:pt x="25" y="163"/>
                    </a:lnTo>
                    <a:lnTo>
                      <a:pt x="18" y="166"/>
                    </a:lnTo>
                    <a:lnTo>
                      <a:pt x="12" y="170"/>
                    </a:lnTo>
                    <a:lnTo>
                      <a:pt x="7" y="177"/>
                    </a:lnTo>
                    <a:lnTo>
                      <a:pt x="3" y="183"/>
                    </a:lnTo>
                    <a:lnTo>
                      <a:pt x="1" y="189"/>
                    </a:lnTo>
                    <a:lnTo>
                      <a:pt x="0" y="197"/>
                    </a:lnTo>
                    <a:lnTo>
                      <a:pt x="0" y="204"/>
                    </a:lnTo>
                    <a:lnTo>
                      <a:pt x="1" y="212"/>
                    </a:lnTo>
                    <a:lnTo>
                      <a:pt x="4" y="219"/>
                    </a:lnTo>
                    <a:lnTo>
                      <a:pt x="7" y="226"/>
                    </a:lnTo>
                    <a:lnTo>
                      <a:pt x="13" y="231"/>
                    </a:lnTo>
                    <a:lnTo>
                      <a:pt x="19" y="235"/>
                    </a:lnTo>
                    <a:lnTo>
                      <a:pt x="28" y="238"/>
                    </a:lnTo>
                    <a:lnTo>
                      <a:pt x="36" y="239"/>
                    </a:lnTo>
                    <a:lnTo>
                      <a:pt x="39" y="24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8" name="Freeform 32">
                <a:extLst>
                  <a:ext uri="{FF2B5EF4-FFF2-40B4-BE49-F238E27FC236}">
                    <a16:creationId xmlns:a16="http://schemas.microsoft.com/office/drawing/2014/main" id="{5923014F-2990-D8BB-72AA-5A6043259D26}"/>
                  </a:ext>
                </a:extLst>
              </p:cNvPr>
              <p:cNvSpPr>
                <a:spLocks/>
              </p:cNvSpPr>
              <p:nvPr/>
            </p:nvSpPr>
            <p:spPr bwMode="auto">
              <a:xfrm>
                <a:off x="1178" y="2642"/>
                <a:ext cx="290" cy="16"/>
              </a:xfrm>
              <a:custGeom>
                <a:avLst/>
                <a:gdLst>
                  <a:gd name="T0" fmla="*/ 0 w 1452"/>
                  <a:gd name="T1" fmla="*/ 39 h 79"/>
                  <a:gd name="T2" fmla="*/ 39 w 1452"/>
                  <a:gd name="T3" fmla="*/ 79 h 79"/>
                  <a:gd name="T4" fmla="*/ 1452 w 1452"/>
                  <a:gd name="T5" fmla="*/ 79 h 79"/>
                  <a:gd name="T6" fmla="*/ 1452 w 1452"/>
                  <a:gd name="T7" fmla="*/ 0 h 79"/>
                  <a:gd name="T8" fmla="*/ 39 w 1452"/>
                  <a:gd name="T9" fmla="*/ 0 h 79"/>
                  <a:gd name="T10" fmla="*/ 0 w 1452"/>
                  <a:gd name="T11" fmla="*/ 39 h 79"/>
                  <a:gd name="T12" fmla="*/ 39 w 1452"/>
                  <a:gd name="T13" fmla="*/ 0 h 79"/>
                  <a:gd name="T14" fmla="*/ 30 w 1452"/>
                  <a:gd name="T15" fmla="*/ 0 h 79"/>
                  <a:gd name="T16" fmla="*/ 22 w 1452"/>
                  <a:gd name="T17" fmla="*/ 3 h 79"/>
                  <a:gd name="T18" fmla="*/ 15 w 1452"/>
                  <a:gd name="T19" fmla="*/ 6 h 79"/>
                  <a:gd name="T20" fmla="*/ 9 w 1452"/>
                  <a:gd name="T21" fmla="*/ 11 h 79"/>
                  <a:gd name="T22" fmla="*/ 5 w 1452"/>
                  <a:gd name="T23" fmla="*/ 18 h 79"/>
                  <a:gd name="T24" fmla="*/ 2 w 1452"/>
                  <a:gd name="T25" fmla="*/ 24 h 79"/>
                  <a:gd name="T26" fmla="*/ 0 w 1452"/>
                  <a:gd name="T27" fmla="*/ 32 h 79"/>
                  <a:gd name="T28" fmla="*/ 0 w 1452"/>
                  <a:gd name="T29" fmla="*/ 39 h 79"/>
                  <a:gd name="T30" fmla="*/ 0 w 1452"/>
                  <a:gd name="T31" fmla="*/ 46 h 79"/>
                  <a:gd name="T32" fmla="*/ 2 w 1452"/>
                  <a:gd name="T33" fmla="*/ 54 h 79"/>
                  <a:gd name="T34" fmla="*/ 5 w 1452"/>
                  <a:gd name="T35" fmla="*/ 60 h 79"/>
                  <a:gd name="T36" fmla="*/ 9 w 1452"/>
                  <a:gd name="T37" fmla="*/ 67 h 79"/>
                  <a:gd name="T38" fmla="*/ 15 w 1452"/>
                  <a:gd name="T39" fmla="*/ 72 h 79"/>
                  <a:gd name="T40" fmla="*/ 22 w 1452"/>
                  <a:gd name="T41" fmla="*/ 75 h 79"/>
                  <a:gd name="T42" fmla="*/ 30 w 1452"/>
                  <a:gd name="T43" fmla="*/ 78 h 79"/>
                  <a:gd name="T44" fmla="*/ 39 w 1452"/>
                  <a:gd name="T45" fmla="*/ 79 h 79"/>
                  <a:gd name="T46" fmla="*/ 0 w 1452"/>
                  <a:gd name="T47" fmla="*/ 3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2" h="79">
                    <a:moveTo>
                      <a:pt x="0" y="39"/>
                    </a:moveTo>
                    <a:lnTo>
                      <a:pt x="39" y="79"/>
                    </a:lnTo>
                    <a:lnTo>
                      <a:pt x="1452" y="79"/>
                    </a:lnTo>
                    <a:lnTo>
                      <a:pt x="1452" y="0"/>
                    </a:lnTo>
                    <a:lnTo>
                      <a:pt x="39" y="0"/>
                    </a:lnTo>
                    <a:lnTo>
                      <a:pt x="0" y="39"/>
                    </a:lnTo>
                    <a:lnTo>
                      <a:pt x="39" y="0"/>
                    </a:lnTo>
                    <a:lnTo>
                      <a:pt x="30" y="0"/>
                    </a:lnTo>
                    <a:lnTo>
                      <a:pt x="22" y="3"/>
                    </a:lnTo>
                    <a:lnTo>
                      <a:pt x="15" y="6"/>
                    </a:lnTo>
                    <a:lnTo>
                      <a:pt x="9" y="11"/>
                    </a:lnTo>
                    <a:lnTo>
                      <a:pt x="5" y="18"/>
                    </a:lnTo>
                    <a:lnTo>
                      <a:pt x="2" y="24"/>
                    </a:lnTo>
                    <a:lnTo>
                      <a:pt x="0" y="32"/>
                    </a:lnTo>
                    <a:lnTo>
                      <a:pt x="0" y="39"/>
                    </a:lnTo>
                    <a:lnTo>
                      <a:pt x="0" y="46"/>
                    </a:lnTo>
                    <a:lnTo>
                      <a:pt x="2" y="54"/>
                    </a:lnTo>
                    <a:lnTo>
                      <a:pt x="5" y="60"/>
                    </a:lnTo>
                    <a:lnTo>
                      <a:pt x="9" y="67"/>
                    </a:lnTo>
                    <a:lnTo>
                      <a:pt x="15" y="72"/>
                    </a:lnTo>
                    <a:lnTo>
                      <a:pt x="22" y="75"/>
                    </a:lnTo>
                    <a:lnTo>
                      <a:pt x="30" y="78"/>
                    </a:lnTo>
                    <a:lnTo>
                      <a:pt x="39" y="79"/>
                    </a:lnTo>
                    <a:lnTo>
                      <a:pt x="0" y="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9" name="Freeform 33">
                <a:extLst>
                  <a:ext uri="{FF2B5EF4-FFF2-40B4-BE49-F238E27FC236}">
                    <a16:creationId xmlns:a16="http://schemas.microsoft.com/office/drawing/2014/main" id="{C5A59004-B0B6-930A-7C41-238A37A5A119}"/>
                  </a:ext>
                </a:extLst>
              </p:cNvPr>
              <p:cNvSpPr>
                <a:spLocks/>
              </p:cNvSpPr>
              <p:nvPr/>
            </p:nvSpPr>
            <p:spPr bwMode="auto">
              <a:xfrm>
                <a:off x="1178" y="2482"/>
                <a:ext cx="16" cy="168"/>
              </a:xfrm>
              <a:custGeom>
                <a:avLst/>
                <a:gdLst>
                  <a:gd name="T0" fmla="*/ 39 w 80"/>
                  <a:gd name="T1" fmla="*/ 0 h 840"/>
                  <a:gd name="T2" fmla="*/ 0 w 80"/>
                  <a:gd name="T3" fmla="*/ 40 h 840"/>
                  <a:gd name="T4" fmla="*/ 0 w 80"/>
                  <a:gd name="T5" fmla="*/ 840 h 840"/>
                  <a:gd name="T6" fmla="*/ 80 w 80"/>
                  <a:gd name="T7" fmla="*/ 840 h 840"/>
                  <a:gd name="T8" fmla="*/ 80 w 80"/>
                  <a:gd name="T9" fmla="*/ 40 h 840"/>
                  <a:gd name="T10" fmla="*/ 39 w 80"/>
                  <a:gd name="T11" fmla="*/ 0 h 840"/>
                  <a:gd name="T12" fmla="*/ 80 w 80"/>
                  <a:gd name="T13" fmla="*/ 40 h 840"/>
                  <a:gd name="T14" fmla="*/ 79 w 80"/>
                  <a:gd name="T15" fmla="*/ 31 h 840"/>
                  <a:gd name="T16" fmla="*/ 77 w 80"/>
                  <a:gd name="T17" fmla="*/ 23 h 840"/>
                  <a:gd name="T18" fmla="*/ 72 w 80"/>
                  <a:gd name="T19" fmla="*/ 16 h 840"/>
                  <a:gd name="T20" fmla="*/ 67 w 80"/>
                  <a:gd name="T21" fmla="*/ 10 h 840"/>
                  <a:gd name="T22" fmla="*/ 61 w 80"/>
                  <a:gd name="T23" fmla="*/ 6 h 840"/>
                  <a:gd name="T24" fmla="*/ 54 w 80"/>
                  <a:gd name="T25" fmla="*/ 3 h 840"/>
                  <a:gd name="T26" fmla="*/ 47 w 80"/>
                  <a:gd name="T27" fmla="*/ 2 h 840"/>
                  <a:gd name="T28" fmla="*/ 39 w 80"/>
                  <a:gd name="T29" fmla="*/ 0 h 840"/>
                  <a:gd name="T30" fmla="*/ 32 w 80"/>
                  <a:gd name="T31" fmla="*/ 2 h 840"/>
                  <a:gd name="T32" fmla="*/ 24 w 80"/>
                  <a:gd name="T33" fmla="*/ 3 h 840"/>
                  <a:gd name="T34" fmla="*/ 18 w 80"/>
                  <a:gd name="T35" fmla="*/ 6 h 840"/>
                  <a:gd name="T36" fmla="*/ 12 w 80"/>
                  <a:gd name="T37" fmla="*/ 10 h 840"/>
                  <a:gd name="T38" fmla="*/ 7 w 80"/>
                  <a:gd name="T39" fmla="*/ 16 h 840"/>
                  <a:gd name="T40" fmla="*/ 3 w 80"/>
                  <a:gd name="T41" fmla="*/ 23 h 840"/>
                  <a:gd name="T42" fmla="*/ 1 w 80"/>
                  <a:gd name="T43" fmla="*/ 31 h 840"/>
                  <a:gd name="T44" fmla="*/ 0 w 80"/>
                  <a:gd name="T45" fmla="*/ 40 h 840"/>
                  <a:gd name="T46" fmla="*/ 39 w 80"/>
                  <a:gd name="T47"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840">
                    <a:moveTo>
                      <a:pt x="39" y="0"/>
                    </a:moveTo>
                    <a:lnTo>
                      <a:pt x="0" y="40"/>
                    </a:lnTo>
                    <a:lnTo>
                      <a:pt x="0" y="840"/>
                    </a:lnTo>
                    <a:lnTo>
                      <a:pt x="80" y="840"/>
                    </a:lnTo>
                    <a:lnTo>
                      <a:pt x="80" y="40"/>
                    </a:lnTo>
                    <a:lnTo>
                      <a:pt x="39" y="0"/>
                    </a:lnTo>
                    <a:lnTo>
                      <a:pt x="80" y="40"/>
                    </a:lnTo>
                    <a:lnTo>
                      <a:pt x="79" y="31"/>
                    </a:lnTo>
                    <a:lnTo>
                      <a:pt x="77" y="23"/>
                    </a:lnTo>
                    <a:lnTo>
                      <a:pt x="72" y="16"/>
                    </a:lnTo>
                    <a:lnTo>
                      <a:pt x="67" y="10"/>
                    </a:lnTo>
                    <a:lnTo>
                      <a:pt x="61" y="6"/>
                    </a:lnTo>
                    <a:lnTo>
                      <a:pt x="54" y="3"/>
                    </a:lnTo>
                    <a:lnTo>
                      <a:pt x="47" y="2"/>
                    </a:lnTo>
                    <a:lnTo>
                      <a:pt x="39" y="0"/>
                    </a:lnTo>
                    <a:lnTo>
                      <a:pt x="32" y="2"/>
                    </a:lnTo>
                    <a:lnTo>
                      <a:pt x="24" y="3"/>
                    </a:lnTo>
                    <a:lnTo>
                      <a:pt x="18" y="6"/>
                    </a:lnTo>
                    <a:lnTo>
                      <a:pt x="12" y="10"/>
                    </a:lnTo>
                    <a:lnTo>
                      <a:pt x="7" y="16"/>
                    </a:lnTo>
                    <a:lnTo>
                      <a:pt x="3" y="23"/>
                    </a:lnTo>
                    <a:lnTo>
                      <a:pt x="1" y="31"/>
                    </a:lnTo>
                    <a:lnTo>
                      <a:pt x="0" y="40"/>
                    </a:lnTo>
                    <a:lnTo>
                      <a:pt x="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0" name="Freeform 34">
                <a:extLst>
                  <a:ext uri="{FF2B5EF4-FFF2-40B4-BE49-F238E27FC236}">
                    <a16:creationId xmlns:a16="http://schemas.microsoft.com/office/drawing/2014/main" id="{16159673-0F7C-100F-5008-2C7AB6ADE993}"/>
                  </a:ext>
                </a:extLst>
              </p:cNvPr>
              <p:cNvSpPr>
                <a:spLocks/>
              </p:cNvSpPr>
              <p:nvPr/>
            </p:nvSpPr>
            <p:spPr bwMode="auto">
              <a:xfrm>
                <a:off x="1899" y="1125"/>
                <a:ext cx="307" cy="650"/>
              </a:xfrm>
              <a:custGeom>
                <a:avLst/>
                <a:gdLst>
                  <a:gd name="T0" fmla="*/ 675 w 1535"/>
                  <a:gd name="T1" fmla="*/ 0 h 3251"/>
                  <a:gd name="T2" fmla="*/ 0 w 1535"/>
                  <a:gd name="T3" fmla="*/ 2179 h 3251"/>
                  <a:gd name="T4" fmla="*/ 675 w 1535"/>
                  <a:gd name="T5" fmla="*/ 935 h 3251"/>
                  <a:gd name="T6" fmla="*/ 1535 w 1535"/>
                  <a:gd name="T7" fmla="*/ 3251 h 3251"/>
                  <a:gd name="T8" fmla="*/ 675 w 1535"/>
                  <a:gd name="T9" fmla="*/ 0 h 3251"/>
                </a:gdLst>
                <a:ahLst/>
                <a:cxnLst>
                  <a:cxn ang="0">
                    <a:pos x="T0" y="T1"/>
                  </a:cxn>
                  <a:cxn ang="0">
                    <a:pos x="T2" y="T3"/>
                  </a:cxn>
                  <a:cxn ang="0">
                    <a:pos x="T4" y="T5"/>
                  </a:cxn>
                  <a:cxn ang="0">
                    <a:pos x="T6" y="T7"/>
                  </a:cxn>
                  <a:cxn ang="0">
                    <a:pos x="T8" y="T9"/>
                  </a:cxn>
                </a:cxnLst>
                <a:rect l="0" t="0" r="r" b="b"/>
                <a:pathLst>
                  <a:path w="1535" h="3251">
                    <a:moveTo>
                      <a:pt x="675" y="0"/>
                    </a:moveTo>
                    <a:lnTo>
                      <a:pt x="0" y="2179"/>
                    </a:lnTo>
                    <a:lnTo>
                      <a:pt x="675" y="935"/>
                    </a:lnTo>
                    <a:lnTo>
                      <a:pt x="1535" y="3251"/>
                    </a:lnTo>
                    <a:lnTo>
                      <a:pt x="67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1" name="Rectangle 35">
                <a:extLst>
                  <a:ext uri="{FF2B5EF4-FFF2-40B4-BE49-F238E27FC236}">
                    <a16:creationId xmlns:a16="http://schemas.microsoft.com/office/drawing/2014/main" id="{CF8724A4-D940-13E7-53D4-4522D601E22C}"/>
                  </a:ext>
                </a:extLst>
              </p:cNvPr>
              <p:cNvSpPr>
                <a:spLocks noChangeArrowheads="1"/>
              </p:cNvSpPr>
              <p:nvPr/>
            </p:nvSpPr>
            <p:spPr bwMode="auto">
              <a:xfrm>
                <a:off x="1165" y="3187"/>
                <a:ext cx="0" cy="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endParaRPr lang="en-US" altLang="en-US" sz="2400"/>
              </a:p>
            </p:txBody>
          </p:sp>
          <p:sp>
            <p:nvSpPr>
              <p:cNvPr id="4132" name="Rectangle 36">
                <a:extLst>
                  <a:ext uri="{FF2B5EF4-FFF2-40B4-BE49-F238E27FC236}">
                    <a16:creationId xmlns:a16="http://schemas.microsoft.com/office/drawing/2014/main" id="{DD4F02EE-34B1-ACF8-539C-99967ECFFC57}"/>
                  </a:ext>
                </a:extLst>
              </p:cNvPr>
              <p:cNvSpPr>
                <a:spLocks noChangeArrowheads="1"/>
              </p:cNvSpPr>
              <p:nvPr/>
            </p:nvSpPr>
            <p:spPr bwMode="auto">
              <a:xfrm>
                <a:off x="1145" y="2615"/>
                <a:ext cx="0" cy="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endParaRPr lang="en-US" altLang="en-US" sz="2400"/>
              </a:p>
            </p:txBody>
          </p:sp>
        </p:grpSp>
        <p:sp>
          <p:nvSpPr>
            <p:cNvPr id="4133" name="Text Box 37">
              <a:extLst>
                <a:ext uri="{FF2B5EF4-FFF2-40B4-BE49-F238E27FC236}">
                  <a16:creationId xmlns:a16="http://schemas.microsoft.com/office/drawing/2014/main" id="{389D86F3-7B98-CF3A-B72A-5217647447EE}"/>
                </a:ext>
              </a:extLst>
            </p:cNvPr>
            <p:cNvSpPr txBox="1">
              <a:spLocks noChangeArrowheads="1"/>
            </p:cNvSpPr>
            <p:nvPr/>
          </p:nvSpPr>
          <p:spPr bwMode="auto">
            <a:xfrm>
              <a:off x="144" y="480"/>
              <a:ext cx="443"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1800" b="1">
                  <a:latin typeface="AvantGarde Md BT" pitchFamily="34" charset="0"/>
                </a:rPr>
                <a:t>RMRS</a:t>
              </a:r>
              <a:endParaRPr lang="en-US" altLang="en-US" sz="2400" b="1"/>
            </a:p>
          </p:txBody>
        </p:sp>
      </p:grpSp>
      <p:pic>
        <p:nvPicPr>
          <p:cNvPr id="4134" name="Picture 38">
            <a:extLst>
              <a:ext uri="{FF2B5EF4-FFF2-40B4-BE49-F238E27FC236}">
                <a16:creationId xmlns:a16="http://schemas.microsoft.com/office/drawing/2014/main" id="{12D3279A-DE9B-55EF-9D8F-44BB26076C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7200" y="228600"/>
            <a:ext cx="766763" cy="838200"/>
          </a:xfrm>
          <a:prstGeom prst="rect">
            <a:avLst/>
          </a:prstGeom>
          <a:noFill/>
          <a:extLst>
            <a:ext uri="{909E8E84-426E-40DD-AFC4-6F175D3DCCD1}">
              <a14:hiddenFill xmlns:a14="http://schemas.microsoft.com/office/drawing/2010/main">
                <a:solidFill>
                  <a:srgbClr val="FFFFFF"/>
                </a:solidFill>
              </a14:hiddenFill>
            </a:ext>
          </a:extLst>
        </p:spPr>
      </p:pic>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xStyles>
    <p:titleStyle>
      <a:lvl1pPr algn="ctr" rtl="0" fontAlgn="base">
        <a:spcBef>
          <a:spcPct val="0"/>
        </a:spcBef>
        <a:spcAft>
          <a:spcPct val="0"/>
        </a:spcAft>
        <a:defRPr sz="3600" kern="12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panose="020B0604020202020204" pitchFamily="34" charset="0"/>
        </a:defRPr>
      </a:lvl2pPr>
      <a:lvl3pPr algn="ctr" rtl="0" fontAlgn="base">
        <a:spcBef>
          <a:spcPct val="0"/>
        </a:spcBef>
        <a:spcAft>
          <a:spcPct val="0"/>
        </a:spcAft>
        <a:defRPr sz="3600">
          <a:solidFill>
            <a:schemeClr val="tx2"/>
          </a:solidFill>
          <a:latin typeface="Arial" panose="020B0604020202020204" pitchFamily="34" charset="0"/>
        </a:defRPr>
      </a:lvl3pPr>
      <a:lvl4pPr algn="ctr" rtl="0" fontAlgn="base">
        <a:spcBef>
          <a:spcPct val="0"/>
        </a:spcBef>
        <a:spcAft>
          <a:spcPct val="0"/>
        </a:spcAft>
        <a:defRPr sz="3600">
          <a:solidFill>
            <a:schemeClr val="tx2"/>
          </a:solidFill>
          <a:latin typeface="Arial" panose="020B0604020202020204" pitchFamily="34" charset="0"/>
        </a:defRPr>
      </a:lvl4pPr>
      <a:lvl5pPr algn="ctr" rtl="0" fontAlgn="base">
        <a:spcBef>
          <a:spcPct val="0"/>
        </a:spcBef>
        <a:spcAft>
          <a:spcPct val="0"/>
        </a:spcAft>
        <a:defRPr sz="3600">
          <a:solidFill>
            <a:schemeClr val="tx2"/>
          </a:solidFill>
          <a:latin typeface="Arial" panose="020B0604020202020204" pitchFamily="34" charset="0"/>
        </a:defRPr>
      </a:lvl5pPr>
      <a:lvl6pPr marL="457200" algn="ctr" rtl="0" fontAlgn="base">
        <a:spcBef>
          <a:spcPct val="0"/>
        </a:spcBef>
        <a:spcAft>
          <a:spcPct val="0"/>
        </a:spcAft>
        <a:defRPr sz="3600">
          <a:solidFill>
            <a:schemeClr val="tx2"/>
          </a:solidFill>
          <a:latin typeface="Arial" panose="020B0604020202020204" pitchFamily="34" charset="0"/>
        </a:defRPr>
      </a:lvl6pPr>
      <a:lvl7pPr marL="914400" algn="ctr" rtl="0" fontAlgn="base">
        <a:spcBef>
          <a:spcPct val="0"/>
        </a:spcBef>
        <a:spcAft>
          <a:spcPct val="0"/>
        </a:spcAft>
        <a:defRPr sz="3600">
          <a:solidFill>
            <a:schemeClr val="tx2"/>
          </a:solidFill>
          <a:latin typeface="Arial" panose="020B0604020202020204" pitchFamily="34" charset="0"/>
        </a:defRPr>
      </a:lvl7pPr>
      <a:lvl8pPr marL="1371600" algn="ctr" rtl="0" fontAlgn="base">
        <a:spcBef>
          <a:spcPct val="0"/>
        </a:spcBef>
        <a:spcAft>
          <a:spcPct val="0"/>
        </a:spcAft>
        <a:defRPr sz="3600">
          <a:solidFill>
            <a:schemeClr val="tx2"/>
          </a:solidFill>
          <a:latin typeface="Arial" panose="020B0604020202020204" pitchFamily="34" charset="0"/>
        </a:defRPr>
      </a:lvl8pPr>
      <a:lvl9pPr marL="1828800" algn="ctr" rtl="0" fontAlgn="base">
        <a:spcBef>
          <a:spcPct val="0"/>
        </a:spcBef>
        <a:spcAft>
          <a:spcPct val="0"/>
        </a:spcAft>
        <a:defRPr sz="36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oleObject" Target="../embeddings/oleObject1.bin"/><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1.jpeg"/><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7.emf"/><Relationship Id="rId2" Type="http://schemas.openxmlformats.org/officeDocument/2006/relationships/oleObject" Target="../embeddings/oleObject3.bin"/><Relationship Id="rId1" Type="http://schemas.openxmlformats.org/officeDocument/2006/relationships/slideLayout" Target="../slideLayouts/slideLayout4.xml"/><Relationship Id="rId6" Type="http://schemas.openxmlformats.org/officeDocument/2006/relationships/oleObject" Target="../embeddings/oleObject5.bin"/><Relationship Id="rId5" Type="http://schemas.openxmlformats.org/officeDocument/2006/relationships/image" Target="../media/image66.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3.wmf"/></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emf"/><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80.emf"/></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2.xml"/><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content.answers.com/main/content/wp/en/9/9f/Chinook_Salmon.jpeg"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a:extLst>
              <a:ext uri="{FF2B5EF4-FFF2-40B4-BE49-F238E27FC236}">
                <a16:creationId xmlns:a16="http://schemas.microsoft.com/office/drawing/2014/main" id="{9F38CC03-D028-4F42-9724-1A98A5833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21" b="10791"/>
          <a:stretch>
            <a:fillRect/>
          </a:stretch>
        </p:blipFill>
        <p:spPr bwMode="auto">
          <a:xfrm>
            <a:off x="5029200" y="2057400"/>
            <a:ext cx="3614738"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a:extLst>
              <a:ext uri="{FF2B5EF4-FFF2-40B4-BE49-F238E27FC236}">
                <a16:creationId xmlns:a16="http://schemas.microsoft.com/office/drawing/2014/main" id="{EB58FBB6-1DEF-3BDB-16FE-8227DB125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66" r="35001" b="25000"/>
          <a:stretch>
            <a:fillRect/>
          </a:stretch>
        </p:blipFill>
        <p:spPr bwMode="auto">
          <a:xfrm>
            <a:off x="685800" y="1981200"/>
            <a:ext cx="3679825"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70F00ED-00A4-6036-E0BA-95137AD4D4CB}"/>
              </a:ext>
            </a:extLst>
          </p:cNvPr>
          <p:cNvSpPr>
            <a:spLocks noGrp="1" noChangeArrowheads="1"/>
          </p:cNvSpPr>
          <p:nvPr>
            <p:ph type="title"/>
          </p:nvPr>
        </p:nvSpPr>
        <p:spPr>
          <a:xfrm>
            <a:off x="1752600" y="304800"/>
            <a:ext cx="6096000" cy="1143000"/>
          </a:xfrm>
        </p:spPr>
        <p:txBody>
          <a:bodyPr/>
          <a:lstStyle/>
          <a:p>
            <a:r>
              <a:rPr lang="en-US" altLang="en-US" sz="2400"/>
              <a:t>Relation Between Forest Structure and Burn Severity</a:t>
            </a:r>
            <a:br>
              <a:rPr lang="en-US" altLang="en-US" sz="2400"/>
            </a:br>
            <a:r>
              <a:rPr lang="en-US" altLang="en-US" sz="2400"/>
              <a:t>Wildfires in Moist, Cold, and Dry Forests</a:t>
            </a:r>
          </a:p>
        </p:txBody>
      </p:sp>
      <p:grpSp>
        <p:nvGrpSpPr>
          <p:cNvPr id="45059" name="Group 3">
            <a:extLst>
              <a:ext uri="{FF2B5EF4-FFF2-40B4-BE49-F238E27FC236}">
                <a16:creationId xmlns:a16="http://schemas.microsoft.com/office/drawing/2014/main" id="{65215BDF-8969-B834-2C7F-6BE23DB08520}"/>
              </a:ext>
            </a:extLst>
          </p:cNvPr>
          <p:cNvGrpSpPr>
            <a:grpSpLocks/>
          </p:cNvGrpSpPr>
          <p:nvPr/>
        </p:nvGrpSpPr>
        <p:grpSpPr bwMode="auto">
          <a:xfrm>
            <a:off x="228600" y="1843088"/>
            <a:ext cx="8610600" cy="5014912"/>
            <a:chOff x="144" y="1008"/>
            <a:chExt cx="5424" cy="3159"/>
          </a:xfrm>
        </p:grpSpPr>
        <p:pic>
          <p:nvPicPr>
            <p:cNvPr id="45060" name="Picture 4">
              <a:extLst>
                <a:ext uri="{FF2B5EF4-FFF2-40B4-BE49-F238E27FC236}">
                  <a16:creationId xmlns:a16="http://schemas.microsoft.com/office/drawing/2014/main" id="{266799B3-CA8C-3619-B87F-CBB2CC7F4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053" t="15254" r="18774" b="3391"/>
            <a:stretch>
              <a:fillRect/>
            </a:stretch>
          </p:blipFill>
          <p:spPr bwMode="auto">
            <a:xfrm>
              <a:off x="3216" y="1296"/>
              <a:ext cx="2352" cy="1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a:extLst>
                <a:ext uri="{FF2B5EF4-FFF2-40B4-BE49-F238E27FC236}">
                  <a16:creationId xmlns:a16="http://schemas.microsoft.com/office/drawing/2014/main" id="{9B7479A6-561E-B7A5-D517-DB48507D73D0}"/>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144" y="1008"/>
              <a:ext cx="2448" cy="1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5062" name="Group 6">
              <a:extLst>
                <a:ext uri="{FF2B5EF4-FFF2-40B4-BE49-F238E27FC236}">
                  <a16:creationId xmlns:a16="http://schemas.microsoft.com/office/drawing/2014/main" id="{BE0064A7-1D32-550B-7BAA-D3AA334ECC3A}"/>
                </a:ext>
              </a:extLst>
            </p:cNvPr>
            <p:cNvGrpSpPr>
              <a:grpSpLocks/>
            </p:cNvGrpSpPr>
            <p:nvPr/>
          </p:nvGrpSpPr>
          <p:grpSpPr bwMode="auto">
            <a:xfrm>
              <a:off x="2784" y="2160"/>
              <a:ext cx="288" cy="96"/>
              <a:chOff x="3120" y="2160"/>
              <a:chExt cx="288" cy="96"/>
            </a:xfrm>
          </p:grpSpPr>
          <p:sp>
            <p:nvSpPr>
              <p:cNvPr id="45063" name="Line 7">
                <a:extLst>
                  <a:ext uri="{FF2B5EF4-FFF2-40B4-BE49-F238E27FC236}">
                    <a16:creationId xmlns:a16="http://schemas.microsoft.com/office/drawing/2014/main" id="{47EAD1C6-DD22-171B-CBE3-E9313F0B4A91}"/>
                  </a:ext>
                </a:extLst>
              </p:cNvPr>
              <p:cNvSpPr>
                <a:spLocks noChangeShapeType="1"/>
              </p:cNvSpPr>
              <p:nvPr/>
            </p:nvSpPr>
            <p:spPr bwMode="auto">
              <a:xfrm>
                <a:off x="3120" y="2160"/>
                <a:ext cx="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4" name="Line 8">
                <a:extLst>
                  <a:ext uri="{FF2B5EF4-FFF2-40B4-BE49-F238E27FC236}">
                    <a16:creationId xmlns:a16="http://schemas.microsoft.com/office/drawing/2014/main" id="{5E52D95C-3EF4-353A-9F10-2461020FC35B}"/>
                  </a:ext>
                </a:extLst>
              </p:cNvPr>
              <p:cNvSpPr>
                <a:spLocks noChangeShapeType="1"/>
              </p:cNvSpPr>
              <p:nvPr/>
            </p:nvSpPr>
            <p:spPr bwMode="auto">
              <a:xfrm>
                <a:off x="3120" y="2256"/>
                <a:ext cx="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065" name="Text Box 9">
              <a:extLst>
                <a:ext uri="{FF2B5EF4-FFF2-40B4-BE49-F238E27FC236}">
                  <a16:creationId xmlns:a16="http://schemas.microsoft.com/office/drawing/2014/main" id="{A29BD875-D1DC-42E3-864F-2162F1260A35}"/>
                </a:ext>
              </a:extLst>
            </p:cNvPr>
            <p:cNvSpPr txBox="1">
              <a:spLocks noChangeArrowheads="1"/>
            </p:cNvSpPr>
            <p:nvPr/>
          </p:nvSpPr>
          <p:spPr bwMode="auto">
            <a:xfrm>
              <a:off x="3552" y="2976"/>
              <a:ext cx="1872" cy="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pPr>
              <a:r>
                <a:rPr lang="en-US" altLang="en-US">
                  <a:latin typeface="Tahoma" panose="020B0604030504040204" pitchFamily="34" charset="0"/>
                </a:rPr>
                <a:t>As a Function of Pre-Fire Forest Structure</a:t>
              </a:r>
            </a:p>
          </p:txBody>
        </p:sp>
        <p:sp>
          <p:nvSpPr>
            <p:cNvPr id="45066" name="Text Box 10">
              <a:extLst>
                <a:ext uri="{FF2B5EF4-FFF2-40B4-BE49-F238E27FC236}">
                  <a16:creationId xmlns:a16="http://schemas.microsoft.com/office/drawing/2014/main" id="{3D81880F-10E9-11C7-11CE-3D811142F801}"/>
                </a:ext>
              </a:extLst>
            </p:cNvPr>
            <p:cNvSpPr txBox="1">
              <a:spLocks noChangeArrowheads="1"/>
            </p:cNvSpPr>
            <p:nvPr/>
          </p:nvSpPr>
          <p:spPr bwMode="auto">
            <a:xfrm>
              <a:off x="626" y="3840"/>
              <a:ext cx="144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a:latin typeface="Tahoma" panose="020B0604030504040204" pitchFamily="34" charset="0"/>
                </a:rPr>
                <a:t>Burn Severity</a:t>
              </a:r>
            </a:p>
          </p:txBody>
        </p:sp>
        <p:pic>
          <p:nvPicPr>
            <p:cNvPr id="45067" name="Picture 11">
              <a:extLst>
                <a:ext uri="{FF2B5EF4-FFF2-40B4-BE49-F238E27FC236}">
                  <a16:creationId xmlns:a16="http://schemas.microsoft.com/office/drawing/2014/main" id="{70154AB4-4B06-E0CE-A5D4-A40199EF8525}"/>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44" y="2160"/>
              <a:ext cx="2448" cy="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0" name="Rectangle 14">
            <a:extLst>
              <a:ext uri="{FF2B5EF4-FFF2-40B4-BE49-F238E27FC236}">
                <a16:creationId xmlns:a16="http://schemas.microsoft.com/office/drawing/2014/main" id="{7033F158-BAED-4DFE-8EAB-F444DBDC2BE2}"/>
              </a:ext>
            </a:extLst>
          </p:cNvPr>
          <p:cNvSpPr>
            <a:spLocks noGrp="1" noChangeArrowheads="1"/>
          </p:cNvSpPr>
          <p:nvPr>
            <p:ph type="title"/>
          </p:nvPr>
        </p:nvSpPr>
        <p:spPr>
          <a:xfrm>
            <a:off x="1143000" y="152400"/>
            <a:ext cx="5867400" cy="1143000"/>
          </a:xfrm>
        </p:spPr>
        <p:txBody>
          <a:bodyPr/>
          <a:lstStyle/>
          <a:p>
            <a:r>
              <a:rPr lang="en-US" altLang="en-US" sz="2800"/>
              <a:t>Visited 73</a:t>
            </a:r>
            <a:br>
              <a:rPr lang="en-US" altLang="en-US" sz="2800"/>
            </a:br>
            <a:r>
              <a:rPr lang="en-US" altLang="en-US" sz="2800"/>
              <a:t>2001-2003 Wildfires</a:t>
            </a:r>
          </a:p>
        </p:txBody>
      </p:sp>
      <p:grpSp>
        <p:nvGrpSpPr>
          <p:cNvPr id="24620" name="Group 44">
            <a:extLst>
              <a:ext uri="{FF2B5EF4-FFF2-40B4-BE49-F238E27FC236}">
                <a16:creationId xmlns:a16="http://schemas.microsoft.com/office/drawing/2014/main" id="{D5D5A817-B963-DA58-074A-E66DE4945A6C}"/>
              </a:ext>
            </a:extLst>
          </p:cNvPr>
          <p:cNvGrpSpPr>
            <a:grpSpLocks/>
          </p:cNvGrpSpPr>
          <p:nvPr/>
        </p:nvGrpSpPr>
        <p:grpSpPr bwMode="auto">
          <a:xfrm>
            <a:off x="2286000" y="1371600"/>
            <a:ext cx="5105400" cy="4800600"/>
            <a:chOff x="1488" y="864"/>
            <a:chExt cx="3216" cy="3024"/>
          </a:xfrm>
        </p:grpSpPr>
        <p:grpSp>
          <p:nvGrpSpPr>
            <p:cNvPr id="24593" name="Group 17">
              <a:extLst>
                <a:ext uri="{FF2B5EF4-FFF2-40B4-BE49-F238E27FC236}">
                  <a16:creationId xmlns:a16="http://schemas.microsoft.com/office/drawing/2014/main" id="{8D7CF79C-B0DD-1D20-DAC6-06A007DFFD53}"/>
                </a:ext>
              </a:extLst>
            </p:cNvPr>
            <p:cNvGrpSpPr>
              <a:grpSpLocks/>
            </p:cNvGrpSpPr>
            <p:nvPr/>
          </p:nvGrpSpPr>
          <p:grpSpPr bwMode="auto">
            <a:xfrm>
              <a:off x="1488" y="864"/>
              <a:ext cx="3216" cy="3024"/>
              <a:chOff x="1488" y="528"/>
              <a:chExt cx="3216" cy="3024"/>
            </a:xfrm>
          </p:grpSpPr>
          <p:grpSp>
            <p:nvGrpSpPr>
              <p:cNvPr id="24589" name="Group 13">
                <a:extLst>
                  <a:ext uri="{FF2B5EF4-FFF2-40B4-BE49-F238E27FC236}">
                    <a16:creationId xmlns:a16="http://schemas.microsoft.com/office/drawing/2014/main" id="{22C3FF4A-C43A-1F68-4F16-D7FD212F7A73}"/>
                  </a:ext>
                </a:extLst>
              </p:cNvPr>
              <p:cNvGrpSpPr>
                <a:grpSpLocks/>
              </p:cNvGrpSpPr>
              <p:nvPr/>
            </p:nvGrpSpPr>
            <p:grpSpPr bwMode="auto">
              <a:xfrm>
                <a:off x="1488" y="528"/>
                <a:ext cx="3216" cy="2544"/>
                <a:chOff x="1180" y="765"/>
                <a:chExt cx="3936" cy="3119"/>
              </a:xfrm>
            </p:grpSpPr>
            <p:pic>
              <p:nvPicPr>
                <p:cNvPr id="24580" name="Picture 4">
                  <a:extLst>
                    <a:ext uri="{FF2B5EF4-FFF2-40B4-BE49-F238E27FC236}">
                      <a16:creationId xmlns:a16="http://schemas.microsoft.com/office/drawing/2014/main" id="{B9AB8C01-B28F-1A2C-E4E8-02D13FB90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630"/>
                <a:stretch>
                  <a:fillRect/>
                </a:stretch>
              </p:blipFill>
              <p:spPr bwMode="auto">
                <a:xfrm>
                  <a:off x="4516" y="1533"/>
                  <a:ext cx="600" cy="783"/>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a:extLst>
                    <a:ext uri="{FF2B5EF4-FFF2-40B4-BE49-F238E27FC236}">
                      <a16:creationId xmlns:a16="http://schemas.microsoft.com/office/drawing/2014/main" id="{FEA3C509-8D64-4685-7BB1-0B1A93615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 y="765"/>
                  <a:ext cx="1780" cy="115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a:extLst>
                    <a:ext uri="{FF2B5EF4-FFF2-40B4-BE49-F238E27FC236}">
                      <a16:creationId xmlns:a16="http://schemas.microsoft.com/office/drawing/2014/main" id="{D13F8040-99BF-A2FA-4331-65DAC4B60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 y="1746"/>
                  <a:ext cx="1056" cy="939"/>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a:extLst>
                    <a:ext uri="{FF2B5EF4-FFF2-40B4-BE49-F238E27FC236}">
                      <a16:creationId xmlns:a16="http://schemas.microsoft.com/office/drawing/2014/main" id="{1A999055-0E09-6BD0-FDEF-C0A7AAB1C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768"/>
                  <a:ext cx="880" cy="1692"/>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a:extLst>
                    <a:ext uri="{FF2B5EF4-FFF2-40B4-BE49-F238E27FC236}">
                      <a16:creationId xmlns:a16="http://schemas.microsoft.com/office/drawing/2014/main" id="{461437EA-9682-9846-29CB-B19BA42E9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877"/>
                <a:stretch>
                  <a:fillRect/>
                </a:stretch>
              </p:blipFill>
              <p:spPr bwMode="auto">
                <a:xfrm>
                  <a:off x="1276" y="767"/>
                  <a:ext cx="1374" cy="841"/>
                </a:xfrm>
                <a:prstGeom prst="rect">
                  <a:avLst/>
                </a:prstGeom>
                <a:noFill/>
                <a:extLst>
                  <a:ext uri="{909E8E84-426E-40DD-AFC4-6F175D3DCCD1}">
                    <a14:hiddenFill xmlns:a14="http://schemas.microsoft.com/office/drawing/2010/main">
                      <a:solidFill>
                        <a:srgbClr val="FFFFFF"/>
                      </a:solidFill>
                    </a14:hiddenFill>
                  </a:ext>
                </a:extLst>
              </p:spPr>
            </p:pic>
            <p:pic>
              <p:nvPicPr>
                <p:cNvPr id="24585" name="Picture 9">
                  <a:extLst>
                    <a:ext uri="{FF2B5EF4-FFF2-40B4-BE49-F238E27FC236}">
                      <a16:creationId xmlns:a16="http://schemas.microsoft.com/office/drawing/2014/main" id="{3B78C4C7-BD86-D6D7-58F0-3DDE8D6003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0" y="1422"/>
                  <a:ext cx="1565" cy="1030"/>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a:extLst>
                    <a:ext uri="{FF2B5EF4-FFF2-40B4-BE49-F238E27FC236}">
                      <a16:creationId xmlns:a16="http://schemas.microsoft.com/office/drawing/2014/main" id="{851230AB-4D43-DDD1-D7B6-2B4A8CCD9A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0" y="2678"/>
                  <a:ext cx="1023" cy="758"/>
                </a:xfrm>
                <a:prstGeom prst="rect">
                  <a:avLst/>
                </a:prstGeom>
                <a:noFill/>
                <a:extLst>
                  <a:ext uri="{909E8E84-426E-40DD-AFC4-6F175D3DCCD1}">
                    <a14:hiddenFill xmlns:a14="http://schemas.microsoft.com/office/drawing/2010/main">
                      <a:solidFill>
                        <a:srgbClr val="FFFFFF"/>
                      </a:solidFill>
                    </a14:hiddenFill>
                  </a:ext>
                </a:extLst>
              </p:spPr>
            </p:pic>
            <p:pic>
              <p:nvPicPr>
                <p:cNvPr id="24587" name="Picture 11">
                  <a:extLst>
                    <a:ext uri="{FF2B5EF4-FFF2-40B4-BE49-F238E27FC236}">
                      <a16:creationId xmlns:a16="http://schemas.microsoft.com/office/drawing/2014/main" id="{19126159-DB72-FFFA-9921-34E42FF800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7" y="2447"/>
                  <a:ext cx="726" cy="990"/>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a:extLst>
                    <a:ext uri="{FF2B5EF4-FFF2-40B4-BE49-F238E27FC236}">
                      <a16:creationId xmlns:a16="http://schemas.microsoft.com/office/drawing/2014/main" id="{C05BBE8B-3AA2-8982-76C7-1B738C7CCA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0" y="2447"/>
                  <a:ext cx="903" cy="1437"/>
                </a:xfrm>
                <a:prstGeom prst="rect">
                  <a:avLst/>
                </a:prstGeom>
                <a:noFill/>
                <a:extLst>
                  <a:ext uri="{909E8E84-426E-40DD-AFC4-6F175D3DCCD1}">
                    <a14:hiddenFill xmlns:a14="http://schemas.microsoft.com/office/drawing/2010/main">
                      <a:solidFill>
                        <a:srgbClr val="FFFFFF"/>
                      </a:solidFill>
                    </a14:hiddenFill>
                  </a:ext>
                </a:extLst>
              </p:spPr>
            </p:pic>
          </p:grpSp>
          <p:pic>
            <p:nvPicPr>
              <p:cNvPr id="24592" name="Picture 16">
                <a:extLst>
                  <a:ext uri="{FF2B5EF4-FFF2-40B4-BE49-F238E27FC236}">
                    <a16:creationId xmlns:a16="http://schemas.microsoft.com/office/drawing/2014/main" id="{84E1F841-F547-7F0F-5734-E7FB1E2792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3" y="2698"/>
                <a:ext cx="707" cy="854"/>
              </a:xfrm>
              <a:prstGeom prst="rect">
                <a:avLst/>
              </a:prstGeom>
              <a:noFill/>
              <a:extLst>
                <a:ext uri="{909E8E84-426E-40DD-AFC4-6F175D3DCCD1}">
                  <a14:hiddenFill xmlns:a14="http://schemas.microsoft.com/office/drawing/2010/main">
                    <a:solidFill>
                      <a:srgbClr val="FFFFFF"/>
                    </a:solidFill>
                  </a14:hiddenFill>
                </a:ext>
              </a:extLst>
            </p:spPr>
          </p:pic>
        </p:grpSp>
        <p:sp>
          <p:nvSpPr>
            <p:cNvPr id="24594" name="Text Box 18">
              <a:extLst>
                <a:ext uri="{FF2B5EF4-FFF2-40B4-BE49-F238E27FC236}">
                  <a16:creationId xmlns:a16="http://schemas.microsoft.com/office/drawing/2014/main" id="{3B559E04-264F-CD3A-9CCA-6B2D67E5B820}"/>
                </a:ext>
              </a:extLst>
            </p:cNvPr>
            <p:cNvSpPr txBox="1">
              <a:spLocks noChangeArrowheads="1"/>
            </p:cNvSpPr>
            <p:nvPr/>
          </p:nvSpPr>
          <p:spPr bwMode="auto">
            <a:xfrm>
              <a:off x="1632" y="1906"/>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595" name="Text Box 19">
              <a:extLst>
                <a:ext uri="{FF2B5EF4-FFF2-40B4-BE49-F238E27FC236}">
                  <a16:creationId xmlns:a16="http://schemas.microsoft.com/office/drawing/2014/main" id="{FA498670-DDDF-A355-E940-72B721A35F0C}"/>
                </a:ext>
              </a:extLst>
            </p:cNvPr>
            <p:cNvSpPr txBox="1">
              <a:spLocks noChangeArrowheads="1"/>
            </p:cNvSpPr>
            <p:nvPr/>
          </p:nvSpPr>
          <p:spPr bwMode="auto">
            <a:xfrm>
              <a:off x="2160" y="163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597" name="Text Box 21">
              <a:extLst>
                <a:ext uri="{FF2B5EF4-FFF2-40B4-BE49-F238E27FC236}">
                  <a16:creationId xmlns:a16="http://schemas.microsoft.com/office/drawing/2014/main" id="{B4230BAF-85D9-24F5-AAE8-D273B17BCC63}"/>
                </a:ext>
              </a:extLst>
            </p:cNvPr>
            <p:cNvSpPr txBox="1">
              <a:spLocks noChangeArrowheads="1"/>
            </p:cNvSpPr>
            <p:nvPr/>
          </p:nvSpPr>
          <p:spPr bwMode="auto">
            <a:xfrm>
              <a:off x="2688" y="1104"/>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4</a:t>
              </a:r>
            </a:p>
          </p:txBody>
        </p:sp>
        <p:sp>
          <p:nvSpPr>
            <p:cNvPr id="24598" name="Text Box 22">
              <a:extLst>
                <a:ext uri="{FF2B5EF4-FFF2-40B4-BE49-F238E27FC236}">
                  <a16:creationId xmlns:a16="http://schemas.microsoft.com/office/drawing/2014/main" id="{3658D472-4D9D-C6FC-8883-2BF3F73D4335}"/>
                </a:ext>
              </a:extLst>
            </p:cNvPr>
            <p:cNvSpPr txBox="1">
              <a:spLocks noChangeArrowheads="1"/>
            </p:cNvSpPr>
            <p:nvPr/>
          </p:nvSpPr>
          <p:spPr bwMode="auto">
            <a:xfrm>
              <a:off x="2688" y="91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3</a:t>
              </a:r>
            </a:p>
          </p:txBody>
        </p:sp>
        <p:sp>
          <p:nvSpPr>
            <p:cNvPr id="24599" name="Text Box 23">
              <a:extLst>
                <a:ext uri="{FF2B5EF4-FFF2-40B4-BE49-F238E27FC236}">
                  <a16:creationId xmlns:a16="http://schemas.microsoft.com/office/drawing/2014/main" id="{1416982F-6A64-769F-E215-05422B92963A}"/>
                </a:ext>
              </a:extLst>
            </p:cNvPr>
            <p:cNvSpPr txBox="1">
              <a:spLocks noChangeArrowheads="1"/>
            </p:cNvSpPr>
            <p:nvPr/>
          </p:nvSpPr>
          <p:spPr bwMode="auto">
            <a:xfrm>
              <a:off x="2784" y="1200"/>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4</a:t>
              </a:r>
            </a:p>
          </p:txBody>
        </p:sp>
        <p:sp>
          <p:nvSpPr>
            <p:cNvPr id="24600" name="Text Box 24">
              <a:extLst>
                <a:ext uri="{FF2B5EF4-FFF2-40B4-BE49-F238E27FC236}">
                  <a16:creationId xmlns:a16="http://schemas.microsoft.com/office/drawing/2014/main" id="{9C09AD77-6C4D-C053-B754-B52E1AF555AE}"/>
                </a:ext>
              </a:extLst>
            </p:cNvPr>
            <p:cNvSpPr txBox="1">
              <a:spLocks noChangeArrowheads="1"/>
            </p:cNvSpPr>
            <p:nvPr/>
          </p:nvSpPr>
          <p:spPr bwMode="auto">
            <a:xfrm>
              <a:off x="2736" y="139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4</a:t>
              </a:r>
            </a:p>
          </p:txBody>
        </p:sp>
        <p:sp>
          <p:nvSpPr>
            <p:cNvPr id="24601" name="Text Box 25">
              <a:extLst>
                <a:ext uri="{FF2B5EF4-FFF2-40B4-BE49-F238E27FC236}">
                  <a16:creationId xmlns:a16="http://schemas.microsoft.com/office/drawing/2014/main" id="{C25A6623-D90C-74B6-4A90-1476CE866685}"/>
                </a:ext>
              </a:extLst>
            </p:cNvPr>
            <p:cNvSpPr txBox="1">
              <a:spLocks noChangeArrowheads="1"/>
            </p:cNvSpPr>
            <p:nvPr/>
          </p:nvSpPr>
          <p:spPr bwMode="auto">
            <a:xfrm>
              <a:off x="3024" y="1776"/>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02" name="Text Box 26">
              <a:extLst>
                <a:ext uri="{FF2B5EF4-FFF2-40B4-BE49-F238E27FC236}">
                  <a16:creationId xmlns:a16="http://schemas.microsoft.com/office/drawing/2014/main" id="{02D2F590-3B38-1997-370D-3590D465571C}"/>
                </a:ext>
              </a:extLst>
            </p:cNvPr>
            <p:cNvSpPr txBox="1">
              <a:spLocks noChangeArrowheads="1"/>
            </p:cNvSpPr>
            <p:nvPr/>
          </p:nvSpPr>
          <p:spPr bwMode="auto">
            <a:xfrm>
              <a:off x="2928" y="2064"/>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03" name="Text Box 27">
              <a:extLst>
                <a:ext uri="{FF2B5EF4-FFF2-40B4-BE49-F238E27FC236}">
                  <a16:creationId xmlns:a16="http://schemas.microsoft.com/office/drawing/2014/main" id="{C2EF0B9B-FC52-CE6B-26BA-851DE011B429}"/>
                </a:ext>
              </a:extLst>
            </p:cNvPr>
            <p:cNvSpPr txBox="1">
              <a:spLocks noChangeArrowheads="1"/>
            </p:cNvSpPr>
            <p:nvPr/>
          </p:nvSpPr>
          <p:spPr bwMode="auto">
            <a:xfrm>
              <a:off x="3168" y="3504"/>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2</a:t>
              </a:r>
            </a:p>
          </p:txBody>
        </p:sp>
        <p:sp>
          <p:nvSpPr>
            <p:cNvPr id="24604" name="Text Box 28">
              <a:extLst>
                <a:ext uri="{FF2B5EF4-FFF2-40B4-BE49-F238E27FC236}">
                  <a16:creationId xmlns:a16="http://schemas.microsoft.com/office/drawing/2014/main" id="{4DE85CA1-3519-804B-F767-CF15C0CD7FF3}"/>
                </a:ext>
              </a:extLst>
            </p:cNvPr>
            <p:cNvSpPr txBox="1">
              <a:spLocks noChangeArrowheads="1"/>
            </p:cNvSpPr>
            <p:nvPr/>
          </p:nvSpPr>
          <p:spPr bwMode="auto">
            <a:xfrm>
              <a:off x="2736" y="1824"/>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05" name="Text Box 29">
              <a:extLst>
                <a:ext uri="{FF2B5EF4-FFF2-40B4-BE49-F238E27FC236}">
                  <a16:creationId xmlns:a16="http://schemas.microsoft.com/office/drawing/2014/main" id="{E1591090-6F99-F29D-D685-2A452D30C8F0}"/>
                </a:ext>
              </a:extLst>
            </p:cNvPr>
            <p:cNvSpPr txBox="1">
              <a:spLocks noChangeArrowheads="1"/>
            </p:cNvSpPr>
            <p:nvPr/>
          </p:nvSpPr>
          <p:spPr bwMode="auto">
            <a:xfrm>
              <a:off x="2928" y="1104"/>
              <a:ext cx="240"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12</a:t>
              </a:r>
            </a:p>
          </p:txBody>
        </p:sp>
        <p:sp>
          <p:nvSpPr>
            <p:cNvPr id="24606" name="Text Box 30">
              <a:extLst>
                <a:ext uri="{FF2B5EF4-FFF2-40B4-BE49-F238E27FC236}">
                  <a16:creationId xmlns:a16="http://schemas.microsoft.com/office/drawing/2014/main" id="{1B0D2376-FF71-62F7-B02B-D4226416EDFA}"/>
                </a:ext>
              </a:extLst>
            </p:cNvPr>
            <p:cNvSpPr txBox="1">
              <a:spLocks noChangeArrowheads="1"/>
            </p:cNvSpPr>
            <p:nvPr/>
          </p:nvSpPr>
          <p:spPr bwMode="auto">
            <a:xfrm>
              <a:off x="2928" y="912"/>
              <a:ext cx="240"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13</a:t>
              </a:r>
            </a:p>
          </p:txBody>
        </p:sp>
        <p:sp>
          <p:nvSpPr>
            <p:cNvPr id="24607" name="Text Box 31">
              <a:extLst>
                <a:ext uri="{FF2B5EF4-FFF2-40B4-BE49-F238E27FC236}">
                  <a16:creationId xmlns:a16="http://schemas.microsoft.com/office/drawing/2014/main" id="{CA30D1DD-CB23-2434-7316-CC3DB9BF00E6}"/>
                </a:ext>
              </a:extLst>
            </p:cNvPr>
            <p:cNvSpPr txBox="1">
              <a:spLocks noChangeArrowheads="1"/>
            </p:cNvSpPr>
            <p:nvPr/>
          </p:nvSpPr>
          <p:spPr bwMode="auto">
            <a:xfrm>
              <a:off x="3072" y="1248"/>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2</a:t>
              </a:r>
            </a:p>
          </p:txBody>
        </p:sp>
        <p:sp>
          <p:nvSpPr>
            <p:cNvPr id="24608" name="Text Box 32">
              <a:extLst>
                <a:ext uri="{FF2B5EF4-FFF2-40B4-BE49-F238E27FC236}">
                  <a16:creationId xmlns:a16="http://schemas.microsoft.com/office/drawing/2014/main" id="{25148EA6-B9CB-FA85-51A7-7A25083C4E62}"/>
                </a:ext>
              </a:extLst>
            </p:cNvPr>
            <p:cNvSpPr txBox="1">
              <a:spLocks noChangeArrowheads="1"/>
            </p:cNvSpPr>
            <p:nvPr/>
          </p:nvSpPr>
          <p:spPr bwMode="auto">
            <a:xfrm>
              <a:off x="3168" y="1056"/>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5</a:t>
              </a:r>
            </a:p>
          </p:txBody>
        </p:sp>
        <p:sp>
          <p:nvSpPr>
            <p:cNvPr id="24609" name="Text Box 33">
              <a:extLst>
                <a:ext uri="{FF2B5EF4-FFF2-40B4-BE49-F238E27FC236}">
                  <a16:creationId xmlns:a16="http://schemas.microsoft.com/office/drawing/2014/main" id="{562283AB-C8E6-9000-6087-C9E4FDEFC93B}"/>
                </a:ext>
              </a:extLst>
            </p:cNvPr>
            <p:cNvSpPr txBox="1">
              <a:spLocks noChangeArrowheads="1"/>
            </p:cNvSpPr>
            <p:nvPr/>
          </p:nvSpPr>
          <p:spPr bwMode="auto">
            <a:xfrm>
              <a:off x="3264" y="115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6</a:t>
              </a:r>
            </a:p>
          </p:txBody>
        </p:sp>
        <p:sp>
          <p:nvSpPr>
            <p:cNvPr id="24610" name="Text Box 34">
              <a:extLst>
                <a:ext uri="{FF2B5EF4-FFF2-40B4-BE49-F238E27FC236}">
                  <a16:creationId xmlns:a16="http://schemas.microsoft.com/office/drawing/2014/main" id="{01BFED3C-F032-F4EB-997C-89E9699EEA7B}"/>
                </a:ext>
              </a:extLst>
            </p:cNvPr>
            <p:cNvSpPr txBox="1">
              <a:spLocks noChangeArrowheads="1"/>
            </p:cNvSpPr>
            <p:nvPr/>
          </p:nvSpPr>
          <p:spPr bwMode="auto">
            <a:xfrm>
              <a:off x="3264" y="139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2</a:t>
              </a:r>
            </a:p>
          </p:txBody>
        </p:sp>
        <p:sp>
          <p:nvSpPr>
            <p:cNvPr id="24611" name="Text Box 35">
              <a:extLst>
                <a:ext uri="{FF2B5EF4-FFF2-40B4-BE49-F238E27FC236}">
                  <a16:creationId xmlns:a16="http://schemas.microsoft.com/office/drawing/2014/main" id="{0539E8CF-D887-5022-B351-CEC5C8816199}"/>
                </a:ext>
              </a:extLst>
            </p:cNvPr>
            <p:cNvSpPr txBox="1">
              <a:spLocks noChangeArrowheads="1"/>
            </p:cNvSpPr>
            <p:nvPr/>
          </p:nvSpPr>
          <p:spPr bwMode="auto">
            <a:xfrm>
              <a:off x="3360" y="115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2</a:t>
              </a:r>
            </a:p>
          </p:txBody>
        </p:sp>
        <p:sp>
          <p:nvSpPr>
            <p:cNvPr id="24612" name="Text Box 36">
              <a:extLst>
                <a:ext uri="{FF2B5EF4-FFF2-40B4-BE49-F238E27FC236}">
                  <a16:creationId xmlns:a16="http://schemas.microsoft.com/office/drawing/2014/main" id="{1FE950F4-CE0C-0E87-49C6-5F736503AE89}"/>
                </a:ext>
              </a:extLst>
            </p:cNvPr>
            <p:cNvSpPr txBox="1">
              <a:spLocks noChangeArrowheads="1"/>
            </p:cNvSpPr>
            <p:nvPr/>
          </p:nvSpPr>
          <p:spPr bwMode="auto">
            <a:xfrm>
              <a:off x="3984" y="1440"/>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3</a:t>
              </a:r>
            </a:p>
          </p:txBody>
        </p:sp>
        <p:sp>
          <p:nvSpPr>
            <p:cNvPr id="24613" name="Text Box 37">
              <a:extLst>
                <a:ext uri="{FF2B5EF4-FFF2-40B4-BE49-F238E27FC236}">
                  <a16:creationId xmlns:a16="http://schemas.microsoft.com/office/drawing/2014/main" id="{CE0CA3EE-62B7-1276-2DE3-4ACC621B5878}"/>
                </a:ext>
              </a:extLst>
            </p:cNvPr>
            <p:cNvSpPr txBox="1">
              <a:spLocks noChangeArrowheads="1"/>
            </p:cNvSpPr>
            <p:nvPr/>
          </p:nvSpPr>
          <p:spPr bwMode="auto">
            <a:xfrm>
              <a:off x="3552" y="1488"/>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14" name="Text Box 38">
              <a:extLst>
                <a:ext uri="{FF2B5EF4-FFF2-40B4-BE49-F238E27FC236}">
                  <a16:creationId xmlns:a16="http://schemas.microsoft.com/office/drawing/2014/main" id="{E5D4DA12-6364-A204-79E9-4A498BD7A082}"/>
                </a:ext>
              </a:extLst>
            </p:cNvPr>
            <p:cNvSpPr txBox="1">
              <a:spLocks noChangeArrowheads="1"/>
            </p:cNvSpPr>
            <p:nvPr/>
          </p:nvSpPr>
          <p:spPr bwMode="auto">
            <a:xfrm>
              <a:off x="3264" y="307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15" name="Text Box 39">
              <a:extLst>
                <a:ext uri="{FF2B5EF4-FFF2-40B4-BE49-F238E27FC236}">
                  <a16:creationId xmlns:a16="http://schemas.microsoft.com/office/drawing/2014/main" id="{3FD96084-6A57-B05D-9B55-603F1741CABB}"/>
                </a:ext>
              </a:extLst>
            </p:cNvPr>
            <p:cNvSpPr txBox="1">
              <a:spLocks noChangeArrowheads="1"/>
            </p:cNvSpPr>
            <p:nvPr/>
          </p:nvSpPr>
          <p:spPr bwMode="auto">
            <a:xfrm>
              <a:off x="3120" y="187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16" name="Text Box 40">
              <a:extLst>
                <a:ext uri="{FF2B5EF4-FFF2-40B4-BE49-F238E27FC236}">
                  <a16:creationId xmlns:a16="http://schemas.microsoft.com/office/drawing/2014/main" id="{31D8C783-B16C-27B7-C712-8AE35C57E8DC}"/>
                </a:ext>
              </a:extLst>
            </p:cNvPr>
            <p:cNvSpPr txBox="1">
              <a:spLocks noChangeArrowheads="1"/>
            </p:cNvSpPr>
            <p:nvPr/>
          </p:nvSpPr>
          <p:spPr bwMode="auto">
            <a:xfrm>
              <a:off x="3888" y="2496"/>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17" name="Text Box 41">
              <a:extLst>
                <a:ext uri="{FF2B5EF4-FFF2-40B4-BE49-F238E27FC236}">
                  <a16:creationId xmlns:a16="http://schemas.microsoft.com/office/drawing/2014/main" id="{BAD763DE-3E24-23C2-3EC3-05AE9865FBAD}"/>
                </a:ext>
              </a:extLst>
            </p:cNvPr>
            <p:cNvSpPr txBox="1">
              <a:spLocks noChangeArrowheads="1"/>
            </p:cNvSpPr>
            <p:nvPr/>
          </p:nvSpPr>
          <p:spPr bwMode="auto">
            <a:xfrm>
              <a:off x="3648" y="2832"/>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sp>
          <p:nvSpPr>
            <p:cNvPr id="24618" name="Text Box 42">
              <a:extLst>
                <a:ext uri="{FF2B5EF4-FFF2-40B4-BE49-F238E27FC236}">
                  <a16:creationId xmlns:a16="http://schemas.microsoft.com/office/drawing/2014/main" id="{C0D87D2A-AF96-9F9E-76E0-FE643D655622}"/>
                </a:ext>
              </a:extLst>
            </p:cNvPr>
            <p:cNvSpPr txBox="1">
              <a:spLocks noChangeArrowheads="1"/>
            </p:cNvSpPr>
            <p:nvPr/>
          </p:nvSpPr>
          <p:spPr bwMode="auto">
            <a:xfrm>
              <a:off x="3168" y="2736"/>
              <a:ext cx="178" cy="19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2"/>
                  </a:solidFill>
                </a:rPr>
                <a:t>1</a:t>
              </a:r>
            </a:p>
          </p:txBody>
        </p:sp>
      </p:grpSp>
      <p:pic>
        <p:nvPicPr>
          <p:cNvPr id="24619" name="Picture 43">
            <a:extLst>
              <a:ext uri="{FF2B5EF4-FFF2-40B4-BE49-F238E27FC236}">
                <a16:creationId xmlns:a16="http://schemas.microsoft.com/office/drawing/2014/main" id="{AE56B810-EBFD-7667-AF96-1185AEBD71D4}"/>
              </a:ext>
            </a:extLst>
          </p:cNvPr>
          <p:cNvPicPr>
            <a:picLocks noChangeAspect="1" noChangeArrowheads="1"/>
          </p:cNvPicPr>
          <p:nvPr/>
        </p:nvPicPr>
        <p:blipFill>
          <a:blip r:embed="rId12">
            <a:lum bright="-12000"/>
            <a:extLst>
              <a:ext uri="{28A0092B-C50C-407E-A947-70E740481C1C}">
                <a14:useLocalDpi xmlns:a14="http://schemas.microsoft.com/office/drawing/2010/main" val="0"/>
              </a:ext>
            </a:extLst>
          </a:blip>
          <a:srcRect/>
          <a:stretch>
            <a:fillRect/>
          </a:stretch>
        </p:blipFill>
        <p:spPr bwMode="auto">
          <a:xfrm>
            <a:off x="152400" y="4930775"/>
            <a:ext cx="2514600" cy="1927225"/>
          </a:xfrm>
          <a:prstGeom prst="rect">
            <a:avLst/>
          </a:prstGeom>
          <a:noFill/>
          <a:extLst>
            <a:ext uri="{909E8E84-426E-40DD-AFC4-6F175D3DCCD1}">
              <a14:hiddenFill xmlns:a14="http://schemas.microsoft.com/office/drawing/2010/main">
                <a:solidFill>
                  <a:srgbClr val="FFFFFF"/>
                </a:solidFill>
              </a14:hiddenFill>
            </a:ext>
          </a:extLst>
        </p:spPr>
      </p:pic>
      <p:pic>
        <p:nvPicPr>
          <p:cNvPr id="24621" name="Picture 45">
            <a:extLst>
              <a:ext uri="{FF2B5EF4-FFF2-40B4-BE49-F238E27FC236}">
                <a16:creationId xmlns:a16="http://schemas.microsoft.com/office/drawing/2014/main" id="{E00B79CD-0B2D-F898-8E17-66885E7D80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5029200"/>
            <a:ext cx="2743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4622" name="Text Box 46">
            <a:extLst>
              <a:ext uri="{FF2B5EF4-FFF2-40B4-BE49-F238E27FC236}">
                <a16:creationId xmlns:a16="http://schemas.microsoft.com/office/drawing/2014/main" id="{E17ADE4F-6027-87B6-683C-6127EF9D9958}"/>
              </a:ext>
            </a:extLst>
          </p:cNvPr>
          <p:cNvSpPr txBox="1">
            <a:spLocks noChangeArrowheads="1"/>
          </p:cNvSpPr>
          <p:nvPr/>
        </p:nvSpPr>
        <p:spPr bwMode="auto">
          <a:xfrm>
            <a:off x="4419600" y="25146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2"/>
                </a:solidFill>
              </a:rPr>
              <a:t>ID</a:t>
            </a:r>
          </a:p>
        </p:txBody>
      </p:sp>
      <p:sp>
        <p:nvSpPr>
          <p:cNvPr id="24623" name="Text Box 47">
            <a:extLst>
              <a:ext uri="{FF2B5EF4-FFF2-40B4-BE49-F238E27FC236}">
                <a16:creationId xmlns:a16="http://schemas.microsoft.com/office/drawing/2014/main" id="{78E8C3DE-B784-0D4D-E656-F1AE44A0875D}"/>
              </a:ext>
            </a:extLst>
          </p:cNvPr>
          <p:cNvSpPr txBox="1">
            <a:spLocks noChangeArrowheads="1"/>
          </p:cNvSpPr>
          <p:nvPr/>
        </p:nvSpPr>
        <p:spPr bwMode="auto">
          <a:xfrm>
            <a:off x="3200400" y="190500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2"/>
                </a:solidFill>
              </a:rPr>
              <a:t>WA</a:t>
            </a:r>
          </a:p>
        </p:txBody>
      </p:sp>
      <p:sp>
        <p:nvSpPr>
          <p:cNvPr id="24624" name="Text Box 48">
            <a:extLst>
              <a:ext uri="{FF2B5EF4-FFF2-40B4-BE49-F238E27FC236}">
                <a16:creationId xmlns:a16="http://schemas.microsoft.com/office/drawing/2014/main" id="{4FC90485-9949-A0FB-6E3E-8C5A293F149D}"/>
              </a:ext>
            </a:extLst>
          </p:cNvPr>
          <p:cNvSpPr txBox="1">
            <a:spLocks noChangeArrowheads="1"/>
          </p:cNvSpPr>
          <p:nvPr/>
        </p:nvSpPr>
        <p:spPr bwMode="auto">
          <a:xfrm>
            <a:off x="3200400" y="3048000"/>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2"/>
                </a:solidFill>
              </a:rPr>
              <a:t>OR</a:t>
            </a:r>
          </a:p>
        </p:txBody>
      </p:sp>
      <p:sp>
        <p:nvSpPr>
          <p:cNvPr id="24625" name="Text Box 49">
            <a:extLst>
              <a:ext uri="{FF2B5EF4-FFF2-40B4-BE49-F238E27FC236}">
                <a16:creationId xmlns:a16="http://schemas.microsoft.com/office/drawing/2014/main" id="{B31909AE-3966-8A8D-CCEF-FBA5BA791A35}"/>
              </a:ext>
            </a:extLst>
          </p:cNvPr>
          <p:cNvSpPr txBox="1">
            <a:spLocks noChangeArrowheads="1"/>
          </p:cNvSpPr>
          <p:nvPr/>
        </p:nvSpPr>
        <p:spPr bwMode="auto">
          <a:xfrm>
            <a:off x="4876800" y="5257800"/>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2"/>
                </a:solidFill>
              </a:rPr>
              <a:t>AZ</a:t>
            </a:r>
          </a:p>
        </p:txBody>
      </p:sp>
      <p:sp>
        <p:nvSpPr>
          <p:cNvPr id="24626" name="Text Box 50">
            <a:extLst>
              <a:ext uri="{FF2B5EF4-FFF2-40B4-BE49-F238E27FC236}">
                <a16:creationId xmlns:a16="http://schemas.microsoft.com/office/drawing/2014/main" id="{DFAE089D-7CFE-AB3A-111E-8774A86E632F}"/>
              </a:ext>
            </a:extLst>
          </p:cNvPr>
          <p:cNvSpPr txBox="1">
            <a:spLocks noChangeArrowheads="1"/>
          </p:cNvSpPr>
          <p:nvPr/>
        </p:nvSpPr>
        <p:spPr bwMode="auto">
          <a:xfrm>
            <a:off x="5867400" y="16002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2"/>
                </a:solidFill>
              </a:rPr>
              <a:t>MT</a:t>
            </a:r>
          </a:p>
        </p:txBody>
      </p:sp>
      <p:sp>
        <p:nvSpPr>
          <p:cNvPr id="24627" name="Text Box 51">
            <a:extLst>
              <a:ext uri="{FF2B5EF4-FFF2-40B4-BE49-F238E27FC236}">
                <a16:creationId xmlns:a16="http://schemas.microsoft.com/office/drawing/2014/main" id="{EFDBD57B-938A-86EC-8915-91B8198B0A71}"/>
              </a:ext>
            </a:extLst>
          </p:cNvPr>
          <p:cNvSpPr txBox="1">
            <a:spLocks noChangeArrowheads="1"/>
          </p:cNvSpPr>
          <p:nvPr/>
        </p:nvSpPr>
        <p:spPr bwMode="auto">
          <a:xfrm>
            <a:off x="6172200" y="4343400"/>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2"/>
                </a:solidFill>
              </a:rPr>
              <a:t>CO</a:t>
            </a:r>
          </a:p>
        </p:txBody>
      </p:sp>
      <p:sp>
        <p:nvSpPr>
          <p:cNvPr id="24628" name="Text Box 52">
            <a:extLst>
              <a:ext uri="{FF2B5EF4-FFF2-40B4-BE49-F238E27FC236}">
                <a16:creationId xmlns:a16="http://schemas.microsoft.com/office/drawing/2014/main" id="{5751EE34-C241-CD72-973F-B575362EB7AA}"/>
              </a:ext>
            </a:extLst>
          </p:cNvPr>
          <p:cNvSpPr txBox="1">
            <a:spLocks noChangeArrowheads="1"/>
          </p:cNvSpPr>
          <p:nvPr/>
        </p:nvSpPr>
        <p:spPr bwMode="auto">
          <a:xfrm>
            <a:off x="4800600" y="38862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2"/>
                </a:solidFill>
              </a:rPr>
              <a:t>UT</a:t>
            </a:r>
          </a:p>
        </p:txBody>
      </p:sp>
      <p:pic>
        <p:nvPicPr>
          <p:cNvPr id="24629" name="Picture 53">
            <a:extLst>
              <a:ext uri="{FF2B5EF4-FFF2-40B4-BE49-F238E27FC236}">
                <a16:creationId xmlns:a16="http://schemas.microsoft.com/office/drawing/2014/main" id="{A2EF17A9-5F55-537B-F20C-A12E00E781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3637" r="15909" b="18182"/>
          <a:stretch>
            <a:fillRect/>
          </a:stretch>
        </p:blipFill>
        <p:spPr bwMode="auto">
          <a:xfrm>
            <a:off x="228600" y="2209800"/>
            <a:ext cx="1905000" cy="1658938"/>
          </a:xfrm>
          <a:prstGeom prst="rect">
            <a:avLst/>
          </a:prstGeom>
          <a:noFill/>
          <a:extLst>
            <a:ext uri="{909E8E84-426E-40DD-AFC4-6F175D3DCCD1}">
              <a14:hiddenFill xmlns:a14="http://schemas.microsoft.com/office/drawing/2010/main">
                <a:solidFill>
                  <a:srgbClr val="FFFFFF"/>
                </a:solidFill>
              </a14:hiddenFill>
            </a:ext>
          </a:extLst>
        </p:spPr>
      </p:pic>
      <p:pic>
        <p:nvPicPr>
          <p:cNvPr id="24630" name="Picture 54">
            <a:extLst>
              <a:ext uri="{FF2B5EF4-FFF2-40B4-BE49-F238E27FC236}">
                <a16:creationId xmlns:a16="http://schemas.microsoft.com/office/drawing/2014/main" id="{B00CFD45-00E7-8826-0E97-95C434100E5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755" r="20532" b="26164"/>
          <a:stretch>
            <a:fillRect/>
          </a:stretch>
        </p:blipFill>
        <p:spPr bwMode="auto">
          <a:xfrm>
            <a:off x="6705600" y="0"/>
            <a:ext cx="2438400" cy="1744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E9FF84F-F51E-FF3C-93B5-92D800F3E303}"/>
              </a:ext>
            </a:extLst>
          </p:cNvPr>
          <p:cNvSpPr>
            <a:spLocks noGrp="1" noChangeArrowheads="1"/>
          </p:cNvSpPr>
          <p:nvPr>
            <p:ph type="title"/>
          </p:nvPr>
        </p:nvSpPr>
        <p:spPr/>
        <p:txBody>
          <a:bodyPr/>
          <a:lstStyle/>
          <a:p>
            <a:r>
              <a:rPr lang="en-US" altLang="en-US"/>
              <a:t>Tree Burn Severity</a:t>
            </a:r>
          </a:p>
        </p:txBody>
      </p:sp>
      <p:pic>
        <p:nvPicPr>
          <p:cNvPr id="53251" name="Picture 3">
            <a:extLst>
              <a:ext uri="{FF2B5EF4-FFF2-40B4-BE49-F238E27FC236}">
                <a16:creationId xmlns:a16="http://schemas.microsoft.com/office/drawing/2014/main" id="{008E2DE9-C5B2-4519-024E-1B1524E45FF1}"/>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714500"/>
            <a:ext cx="45720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a:extLst>
              <a:ext uri="{FF2B5EF4-FFF2-40B4-BE49-F238E27FC236}">
                <a16:creationId xmlns:a16="http://schemas.microsoft.com/office/drawing/2014/main" id="{826D9477-805F-D1AC-EE18-8C444C94720D}"/>
              </a:ext>
            </a:extLst>
          </p:cNvPr>
          <p:cNvPicPr>
            <a:picLocks noChangeAspect="1" noChangeArrowheads="1"/>
          </p:cNvPicPr>
          <p:nvPr>
            <p:ph sz="half" idx="2"/>
          </p:nvPr>
        </p:nvPicPr>
        <p:blipFill>
          <a:blip r:embed="rId3">
            <a:lum contrast="54000"/>
            <a:extLst>
              <a:ext uri="{28A0092B-C50C-407E-A947-70E740481C1C}">
                <a14:useLocalDpi xmlns:a14="http://schemas.microsoft.com/office/drawing/2010/main" val="0"/>
              </a:ext>
            </a:extLst>
          </a:blip>
          <a:srcRect/>
          <a:stretch>
            <a:fillRect/>
          </a:stretch>
        </p:blipFill>
        <p:spPr>
          <a:xfrm>
            <a:off x="4572000" y="3429000"/>
            <a:ext cx="45720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3" name="Text Box 5">
            <a:extLst>
              <a:ext uri="{FF2B5EF4-FFF2-40B4-BE49-F238E27FC236}">
                <a16:creationId xmlns:a16="http://schemas.microsoft.com/office/drawing/2014/main" id="{7128F54D-9F54-23B9-B834-F9449784B505}"/>
              </a:ext>
            </a:extLst>
          </p:cNvPr>
          <p:cNvSpPr txBox="1">
            <a:spLocks noChangeArrowheads="1"/>
          </p:cNvSpPr>
          <p:nvPr/>
        </p:nvSpPr>
        <p:spPr bwMode="auto">
          <a:xfrm>
            <a:off x="4860925" y="1997075"/>
            <a:ext cx="1538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3200"/>
              <a:t>Vertical</a:t>
            </a:r>
          </a:p>
        </p:txBody>
      </p:sp>
      <p:sp>
        <p:nvSpPr>
          <p:cNvPr id="53254" name="Text Box 6">
            <a:extLst>
              <a:ext uri="{FF2B5EF4-FFF2-40B4-BE49-F238E27FC236}">
                <a16:creationId xmlns:a16="http://schemas.microsoft.com/office/drawing/2014/main" id="{28A7FC49-49FB-5E38-D812-344EF9954236}"/>
              </a:ext>
            </a:extLst>
          </p:cNvPr>
          <p:cNvSpPr txBox="1">
            <a:spLocks noChangeArrowheads="1"/>
          </p:cNvSpPr>
          <p:nvPr/>
        </p:nvSpPr>
        <p:spPr bwMode="auto">
          <a:xfrm>
            <a:off x="2560638" y="5638800"/>
            <a:ext cx="2011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3200"/>
              <a:t>Horizontal</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DAFEB32D-61DE-2414-C9FB-F1B1C95B5A54}"/>
              </a:ext>
            </a:extLst>
          </p:cNvPr>
          <p:cNvSpPr>
            <a:spLocks noGrp="1" noChangeArrowheads="1"/>
          </p:cNvSpPr>
          <p:nvPr>
            <p:ph type="title"/>
          </p:nvPr>
        </p:nvSpPr>
        <p:spPr/>
        <p:txBody>
          <a:bodyPr/>
          <a:lstStyle/>
          <a:p>
            <a:r>
              <a:rPr lang="en-US" altLang="en-US"/>
              <a:t>Low Overstory Tree Density</a:t>
            </a:r>
          </a:p>
        </p:txBody>
      </p:sp>
      <p:pic>
        <p:nvPicPr>
          <p:cNvPr id="54275" name="Picture 3">
            <a:extLst>
              <a:ext uri="{FF2B5EF4-FFF2-40B4-BE49-F238E27FC236}">
                <a16:creationId xmlns:a16="http://schemas.microsoft.com/office/drawing/2014/main" id="{721EB1D4-B1F0-89D0-F350-E9B9379AF33A}"/>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752600"/>
            <a:ext cx="6034088"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98948A8-F90E-8F39-5A3D-50F021CEA8AD}"/>
              </a:ext>
            </a:extLst>
          </p:cNvPr>
          <p:cNvSpPr>
            <a:spLocks noGrp="1" noChangeArrowheads="1"/>
          </p:cNvSpPr>
          <p:nvPr>
            <p:ph type="title"/>
          </p:nvPr>
        </p:nvSpPr>
        <p:spPr>
          <a:xfrm>
            <a:off x="685800" y="381000"/>
            <a:ext cx="7772400" cy="762000"/>
          </a:xfrm>
        </p:spPr>
        <p:txBody>
          <a:bodyPr/>
          <a:lstStyle/>
          <a:p>
            <a:r>
              <a:rPr lang="en-US" altLang="en-US" sz="2800"/>
              <a:t>PP/Mixed Conifer Forests</a:t>
            </a:r>
            <a:br>
              <a:rPr lang="en-US" altLang="en-US" sz="2800"/>
            </a:br>
            <a:r>
              <a:rPr lang="en-US" altLang="en-US" sz="2800"/>
              <a:t>Tree Burn Severity</a:t>
            </a:r>
          </a:p>
        </p:txBody>
      </p:sp>
      <p:sp>
        <p:nvSpPr>
          <p:cNvPr id="55299" name="Text Box 3">
            <a:extLst>
              <a:ext uri="{FF2B5EF4-FFF2-40B4-BE49-F238E27FC236}">
                <a16:creationId xmlns:a16="http://schemas.microsoft.com/office/drawing/2014/main" id="{B4F72BF1-0000-89F9-B881-7D345A8ECC8B}"/>
              </a:ext>
            </a:extLst>
          </p:cNvPr>
          <p:cNvSpPr txBox="1">
            <a:spLocks noChangeArrowheads="1"/>
          </p:cNvSpPr>
          <p:nvPr/>
        </p:nvSpPr>
        <p:spPr bwMode="auto">
          <a:xfrm>
            <a:off x="4876800" y="1371600"/>
            <a:ext cx="3429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panose="020B0604020202020204" pitchFamily="34" charset="0"/>
              </a:defRPr>
            </a:lvl1pPr>
            <a:lvl2pPr marL="800100" indent="-342900">
              <a:spcBef>
                <a:spcPct val="0"/>
              </a:spcBef>
              <a:defRPr>
                <a:solidFill>
                  <a:schemeClr val="tx1"/>
                </a:solidFill>
                <a:latin typeface="Arial" panose="020B0604020202020204" pitchFamily="34" charset="0"/>
              </a:defRPr>
            </a:lvl2pPr>
            <a:lvl3pPr marL="1257300" indent="-342900">
              <a:spcBef>
                <a:spcPct val="0"/>
              </a:spcBef>
              <a:defRPr>
                <a:solidFill>
                  <a:schemeClr val="tx1"/>
                </a:solidFill>
                <a:latin typeface="Arial" panose="020B0604020202020204" pitchFamily="34" charset="0"/>
              </a:defRPr>
            </a:lvl3pPr>
            <a:lvl4pPr marL="1714500" indent="-342900">
              <a:spcBef>
                <a:spcPct val="0"/>
              </a:spcBef>
              <a:defRPr>
                <a:solidFill>
                  <a:schemeClr val="tx1"/>
                </a:solidFill>
                <a:latin typeface="Arial" panose="020B0604020202020204" pitchFamily="34" charset="0"/>
              </a:defRPr>
            </a:lvl4pPr>
            <a:lvl5pPr marL="2171700" indent="-342900">
              <a:spcBef>
                <a:spcPct val="0"/>
              </a:spcBef>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US" altLang="en-US" sz="2400"/>
              <a:t>53% probability of brown trees (mixed brown and brown) from heat scorch – </a:t>
            </a:r>
          </a:p>
          <a:p>
            <a:r>
              <a:rPr lang="en-US" altLang="en-US" sz="2400"/>
              <a:t>23 obs. – 10 mixed brown, 1 brown, 5 black</a:t>
            </a:r>
          </a:p>
          <a:p>
            <a:r>
              <a:rPr lang="en-US" altLang="en-US" sz="2400"/>
              <a:t>Conditions:</a:t>
            </a:r>
          </a:p>
          <a:p>
            <a:pPr>
              <a:buFontTx/>
              <a:buAutoNum type="arabicParenR"/>
            </a:pPr>
            <a:r>
              <a:rPr lang="en-US" altLang="en-US" sz="2400"/>
              <a:t>Dry forest</a:t>
            </a:r>
          </a:p>
          <a:p>
            <a:pPr>
              <a:buFontTx/>
              <a:buAutoNum type="arabicParenR"/>
            </a:pPr>
            <a:r>
              <a:rPr lang="en-US" altLang="en-US" sz="2400"/>
              <a:t>Low canopy base height</a:t>
            </a:r>
          </a:p>
          <a:p>
            <a:pPr>
              <a:buFontTx/>
              <a:buAutoNum type="arabicParenR"/>
            </a:pPr>
            <a:r>
              <a:rPr lang="en-US" altLang="en-US" sz="2400"/>
              <a:t>Low cover (20%)</a:t>
            </a:r>
          </a:p>
          <a:p>
            <a:pPr>
              <a:buFontTx/>
              <a:buAutoNum type="arabicParenR"/>
            </a:pPr>
            <a:r>
              <a:rPr lang="en-US" altLang="en-US" sz="2400"/>
              <a:t>Surface fuels – produce high heat?</a:t>
            </a:r>
          </a:p>
        </p:txBody>
      </p:sp>
      <p:pic>
        <p:nvPicPr>
          <p:cNvPr id="55300" name="Picture 4">
            <a:extLst>
              <a:ext uri="{FF2B5EF4-FFF2-40B4-BE49-F238E27FC236}">
                <a16:creationId xmlns:a16="http://schemas.microsoft.com/office/drawing/2014/main" id="{9CD41DE1-5AA2-A50C-B7D1-2BBDDCCCFB69}"/>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9550" y="1447800"/>
            <a:ext cx="405765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1" name="Text Box 5">
            <a:extLst>
              <a:ext uri="{FF2B5EF4-FFF2-40B4-BE49-F238E27FC236}">
                <a16:creationId xmlns:a16="http://schemas.microsoft.com/office/drawing/2014/main" id="{1346EEF2-AD2C-0470-EC25-D83A4CE1A23D}"/>
              </a:ext>
            </a:extLst>
          </p:cNvPr>
          <p:cNvSpPr txBox="1">
            <a:spLocks noChangeArrowheads="1"/>
          </p:cNvSpPr>
          <p:nvPr/>
        </p:nvSpPr>
        <p:spPr bwMode="auto">
          <a:xfrm>
            <a:off x="3638550" y="3584575"/>
            <a:ext cx="776288"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10 ft</a:t>
            </a:r>
          </a:p>
        </p:txBody>
      </p:sp>
      <p:sp>
        <p:nvSpPr>
          <p:cNvPr id="55302" name="Text Box 6">
            <a:extLst>
              <a:ext uri="{FF2B5EF4-FFF2-40B4-BE49-F238E27FC236}">
                <a16:creationId xmlns:a16="http://schemas.microsoft.com/office/drawing/2014/main" id="{76E3FA56-3CA5-3FF4-1A61-A6E9B483F781}"/>
              </a:ext>
            </a:extLst>
          </p:cNvPr>
          <p:cNvSpPr txBox="1">
            <a:spLocks noChangeArrowheads="1"/>
          </p:cNvSpPr>
          <p:nvPr/>
        </p:nvSpPr>
        <p:spPr bwMode="auto">
          <a:xfrm>
            <a:off x="3352800" y="5334000"/>
            <a:ext cx="606425"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5 ft</a:t>
            </a:r>
          </a:p>
        </p:txBody>
      </p:sp>
      <p:sp>
        <p:nvSpPr>
          <p:cNvPr id="55303" name="Line 7">
            <a:extLst>
              <a:ext uri="{FF2B5EF4-FFF2-40B4-BE49-F238E27FC236}">
                <a16:creationId xmlns:a16="http://schemas.microsoft.com/office/drawing/2014/main" id="{7F7F35AA-18D6-6B33-3DBB-053F6225CBE1}"/>
              </a:ext>
            </a:extLst>
          </p:cNvPr>
          <p:cNvSpPr>
            <a:spLocks noChangeShapeType="1"/>
          </p:cNvSpPr>
          <p:nvPr/>
        </p:nvSpPr>
        <p:spPr bwMode="auto">
          <a:xfrm flipV="1">
            <a:off x="3352800" y="3810000"/>
            <a:ext cx="0" cy="914400"/>
          </a:xfrm>
          <a:prstGeom prst="line">
            <a:avLst/>
          </a:prstGeom>
          <a:noFill/>
          <a:ln w="5715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4" name="Line 8">
            <a:extLst>
              <a:ext uri="{FF2B5EF4-FFF2-40B4-BE49-F238E27FC236}">
                <a16:creationId xmlns:a16="http://schemas.microsoft.com/office/drawing/2014/main" id="{9693DF8C-B7B4-C97A-529C-D9429EC86281}"/>
              </a:ext>
            </a:extLst>
          </p:cNvPr>
          <p:cNvSpPr>
            <a:spLocks noChangeShapeType="1"/>
          </p:cNvSpPr>
          <p:nvPr/>
        </p:nvSpPr>
        <p:spPr bwMode="auto">
          <a:xfrm flipV="1">
            <a:off x="1981200" y="4724400"/>
            <a:ext cx="0" cy="1143000"/>
          </a:xfrm>
          <a:prstGeom prst="line">
            <a:avLst/>
          </a:prstGeom>
          <a:noFill/>
          <a:ln w="5715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5" name="Text Box 9">
            <a:extLst>
              <a:ext uri="{FF2B5EF4-FFF2-40B4-BE49-F238E27FC236}">
                <a16:creationId xmlns:a16="http://schemas.microsoft.com/office/drawing/2014/main" id="{D3022A6F-9D74-C5C6-4597-B8CF88520F71}"/>
              </a:ext>
            </a:extLst>
          </p:cNvPr>
          <p:cNvSpPr txBox="1">
            <a:spLocks noChangeArrowheads="1"/>
          </p:cNvSpPr>
          <p:nvPr/>
        </p:nvSpPr>
        <p:spPr bwMode="auto">
          <a:xfrm>
            <a:off x="228600" y="6019800"/>
            <a:ext cx="4114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2400"/>
              <a:t>May be good for wildlife browse and cover</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D6829E3-E2BA-BA49-404E-2B72F479E3E1}"/>
              </a:ext>
            </a:extLst>
          </p:cNvPr>
          <p:cNvSpPr>
            <a:spLocks noGrp="1" noChangeArrowheads="1"/>
          </p:cNvSpPr>
          <p:nvPr>
            <p:ph type="title"/>
          </p:nvPr>
        </p:nvSpPr>
        <p:spPr>
          <a:xfrm>
            <a:off x="685800" y="609600"/>
            <a:ext cx="7772400" cy="563563"/>
          </a:xfrm>
        </p:spPr>
        <p:txBody>
          <a:bodyPr/>
          <a:lstStyle/>
          <a:p>
            <a:r>
              <a:rPr lang="en-US" altLang="en-US" sz="2800"/>
              <a:t>PP/Mixed Conifer Forests</a:t>
            </a:r>
            <a:br>
              <a:rPr lang="en-US" altLang="en-US" sz="2800"/>
            </a:br>
            <a:r>
              <a:rPr lang="en-US" altLang="en-US" sz="2800"/>
              <a:t>Tree Burn Severity</a:t>
            </a:r>
          </a:p>
        </p:txBody>
      </p:sp>
      <p:pic>
        <p:nvPicPr>
          <p:cNvPr id="57347" name="Picture 3">
            <a:extLst>
              <a:ext uri="{FF2B5EF4-FFF2-40B4-BE49-F238E27FC236}">
                <a16:creationId xmlns:a16="http://schemas.microsoft.com/office/drawing/2014/main" id="{8B774028-785A-E7DF-DBD9-ACC9693E4879}"/>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29200" y="1371600"/>
            <a:ext cx="41148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Text Box 4">
            <a:extLst>
              <a:ext uri="{FF2B5EF4-FFF2-40B4-BE49-F238E27FC236}">
                <a16:creationId xmlns:a16="http://schemas.microsoft.com/office/drawing/2014/main" id="{24C4E64F-21F8-59DA-052E-0D46635ED301}"/>
              </a:ext>
            </a:extLst>
          </p:cNvPr>
          <p:cNvSpPr txBox="1">
            <a:spLocks noChangeArrowheads="1"/>
          </p:cNvSpPr>
          <p:nvPr/>
        </p:nvSpPr>
        <p:spPr bwMode="auto">
          <a:xfrm>
            <a:off x="228600" y="1219200"/>
            <a:ext cx="44894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Tree size &gt; 21”</a:t>
            </a:r>
          </a:p>
          <a:p>
            <a:pPr>
              <a:spcBef>
                <a:spcPct val="0"/>
              </a:spcBef>
            </a:pPr>
            <a:r>
              <a:rPr lang="en-US" altLang="en-US" sz="2400"/>
              <a:t>   70% probability of green trees</a:t>
            </a:r>
          </a:p>
          <a:p>
            <a:pPr>
              <a:spcBef>
                <a:spcPct val="0"/>
              </a:spcBef>
            </a:pPr>
            <a:r>
              <a:rPr lang="en-US" altLang="en-US" sz="2400"/>
              <a:t>Surface fuels &lt; 3 t/a</a:t>
            </a:r>
          </a:p>
          <a:p>
            <a:pPr>
              <a:spcBef>
                <a:spcPct val="0"/>
              </a:spcBef>
            </a:pPr>
            <a:r>
              <a:rPr lang="en-US" altLang="en-US" sz="2400"/>
              <a:t>   57% probability of green trees</a:t>
            </a:r>
          </a:p>
          <a:p>
            <a:pPr>
              <a:spcBef>
                <a:spcPct val="0"/>
              </a:spcBef>
            </a:pPr>
            <a:endParaRPr lang="en-US" altLang="en-US" sz="2400"/>
          </a:p>
          <a:p>
            <a:pPr>
              <a:spcBef>
                <a:spcPct val="0"/>
              </a:spcBef>
            </a:pPr>
            <a:r>
              <a:rPr lang="en-US" altLang="en-US" sz="2400"/>
              <a:t>Conditions:</a:t>
            </a:r>
          </a:p>
          <a:p>
            <a:pPr>
              <a:spcBef>
                <a:spcPct val="0"/>
              </a:spcBef>
            </a:pPr>
            <a:r>
              <a:rPr lang="en-US" altLang="en-US" sz="2400"/>
              <a:t>1) Dry forest</a:t>
            </a:r>
          </a:p>
          <a:p>
            <a:pPr>
              <a:spcBef>
                <a:spcPct val="0"/>
              </a:spcBef>
            </a:pPr>
            <a:r>
              <a:rPr lang="en-US" altLang="en-US" sz="2400"/>
              <a:t>2) Canopy base height (high)</a:t>
            </a:r>
          </a:p>
          <a:p>
            <a:pPr>
              <a:spcBef>
                <a:spcPct val="0"/>
              </a:spcBef>
            </a:pPr>
            <a:r>
              <a:rPr lang="en-US" altLang="en-US" sz="2400"/>
              <a:t>3) Low surface fuels</a:t>
            </a:r>
          </a:p>
        </p:txBody>
      </p:sp>
      <p:sp>
        <p:nvSpPr>
          <p:cNvPr id="57349" name="Text Box 5">
            <a:extLst>
              <a:ext uri="{FF2B5EF4-FFF2-40B4-BE49-F238E27FC236}">
                <a16:creationId xmlns:a16="http://schemas.microsoft.com/office/drawing/2014/main" id="{CD05A8D5-BA49-3946-C134-698772B43AB4}"/>
              </a:ext>
            </a:extLst>
          </p:cNvPr>
          <p:cNvSpPr txBox="1">
            <a:spLocks noChangeArrowheads="1"/>
          </p:cNvSpPr>
          <p:nvPr/>
        </p:nvSpPr>
        <p:spPr bwMode="auto">
          <a:xfrm>
            <a:off x="5410200" y="4724400"/>
            <a:ext cx="776288" cy="457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30 ft</a:t>
            </a:r>
          </a:p>
        </p:txBody>
      </p:sp>
      <p:sp>
        <p:nvSpPr>
          <p:cNvPr id="57350" name="Line 6">
            <a:extLst>
              <a:ext uri="{FF2B5EF4-FFF2-40B4-BE49-F238E27FC236}">
                <a16:creationId xmlns:a16="http://schemas.microsoft.com/office/drawing/2014/main" id="{D98F4660-9340-4BBC-1B45-1A74ACD29878}"/>
              </a:ext>
            </a:extLst>
          </p:cNvPr>
          <p:cNvSpPr>
            <a:spLocks noChangeShapeType="1"/>
          </p:cNvSpPr>
          <p:nvPr/>
        </p:nvSpPr>
        <p:spPr bwMode="auto">
          <a:xfrm flipV="1">
            <a:off x="6400800" y="4191000"/>
            <a:ext cx="0" cy="1600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F30BF69-AA55-766F-66E6-B9EE413B22AC}"/>
              </a:ext>
            </a:extLst>
          </p:cNvPr>
          <p:cNvSpPr>
            <a:spLocks noGrp="1" noChangeArrowheads="1"/>
          </p:cNvSpPr>
          <p:nvPr>
            <p:ph type="title"/>
          </p:nvPr>
        </p:nvSpPr>
        <p:spPr/>
        <p:txBody>
          <a:bodyPr/>
          <a:lstStyle/>
          <a:p>
            <a:r>
              <a:rPr lang="en-US" altLang="en-US" sz="3200"/>
              <a:t>Take Home Message</a:t>
            </a:r>
            <a:br>
              <a:rPr lang="en-US" altLang="en-US" sz="3200"/>
            </a:br>
            <a:r>
              <a:rPr lang="en-US" altLang="en-US" sz="3200"/>
              <a:t>Low Overstory Density</a:t>
            </a:r>
          </a:p>
        </p:txBody>
      </p:sp>
      <p:sp>
        <p:nvSpPr>
          <p:cNvPr id="84995" name="Rectangle 3">
            <a:extLst>
              <a:ext uri="{FF2B5EF4-FFF2-40B4-BE49-F238E27FC236}">
                <a16:creationId xmlns:a16="http://schemas.microsoft.com/office/drawing/2014/main" id="{C3A63CF9-3402-EE65-4FD7-6AD3E8AB6D56}"/>
              </a:ext>
            </a:extLst>
          </p:cNvPr>
          <p:cNvSpPr>
            <a:spLocks noGrp="1" noChangeArrowheads="1"/>
          </p:cNvSpPr>
          <p:nvPr>
            <p:ph type="body" idx="1"/>
          </p:nvPr>
        </p:nvSpPr>
        <p:spPr/>
        <p:txBody>
          <a:bodyPr/>
          <a:lstStyle/>
          <a:p>
            <a:r>
              <a:rPr lang="en-US" altLang="en-US"/>
              <a:t>Be aware of habitat type – vegetation type</a:t>
            </a:r>
          </a:p>
          <a:p>
            <a:r>
              <a:rPr lang="en-US" altLang="en-US"/>
              <a:t>A low overstory density does not always result in low soil or tree burn severity</a:t>
            </a:r>
          </a:p>
          <a:p>
            <a:r>
              <a:rPr lang="en-US" altLang="en-US"/>
              <a:t>Be aware how overstory density may influence understory vegetation – surface fuels</a:t>
            </a:r>
          </a:p>
          <a:p>
            <a:r>
              <a:rPr lang="en-US" altLang="en-US"/>
              <a:t>Key component that influenced the outcome – surface fuels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3EDED147-1EA5-BD3F-F21E-E62661A5A9FF}"/>
              </a:ext>
            </a:extLst>
          </p:cNvPr>
          <p:cNvSpPr>
            <a:spLocks noGrp="1" noChangeArrowheads="1"/>
          </p:cNvSpPr>
          <p:nvPr>
            <p:ph type="title"/>
          </p:nvPr>
        </p:nvSpPr>
        <p:spPr/>
        <p:txBody>
          <a:bodyPr/>
          <a:lstStyle/>
          <a:p>
            <a:r>
              <a:rPr lang="en-US" altLang="en-US"/>
              <a:t>High Overstory Tree Density</a:t>
            </a:r>
          </a:p>
        </p:txBody>
      </p:sp>
      <p:pic>
        <p:nvPicPr>
          <p:cNvPr id="58371" name="Picture 3">
            <a:extLst>
              <a:ext uri="{FF2B5EF4-FFF2-40B4-BE49-F238E27FC236}">
                <a16:creationId xmlns:a16="http://schemas.microsoft.com/office/drawing/2014/main" id="{CC012E91-D2DB-6A55-633D-7EC87FFA3269}"/>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b="24362"/>
          <a:stretch>
            <a:fillRect/>
          </a:stretch>
        </p:blipFill>
        <p:spPr>
          <a:xfrm>
            <a:off x="2286000" y="1752600"/>
            <a:ext cx="4525963" cy="4564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3976B56-6962-A5F5-8661-EAEA76945BD8}"/>
              </a:ext>
            </a:extLst>
          </p:cNvPr>
          <p:cNvSpPr>
            <a:spLocks noGrp="1" noChangeArrowheads="1"/>
          </p:cNvSpPr>
          <p:nvPr>
            <p:ph type="title"/>
          </p:nvPr>
        </p:nvSpPr>
        <p:spPr>
          <a:xfrm>
            <a:off x="0" y="0"/>
            <a:ext cx="9144000" cy="914400"/>
          </a:xfrm>
        </p:spPr>
        <p:txBody>
          <a:bodyPr/>
          <a:lstStyle/>
          <a:p>
            <a:r>
              <a:rPr lang="en-US" altLang="en-US" sz="2800"/>
              <a:t>PP/Mixed to Moist Conifer Forests</a:t>
            </a:r>
            <a:br>
              <a:rPr lang="en-US" altLang="en-US" sz="2800"/>
            </a:br>
            <a:r>
              <a:rPr lang="en-US" altLang="en-US" sz="2800"/>
              <a:t>Tree Burn Severity</a:t>
            </a:r>
          </a:p>
        </p:txBody>
      </p:sp>
      <p:pic>
        <p:nvPicPr>
          <p:cNvPr id="59395" name="Picture 3">
            <a:extLst>
              <a:ext uri="{FF2B5EF4-FFF2-40B4-BE49-F238E27FC236}">
                <a16:creationId xmlns:a16="http://schemas.microsoft.com/office/drawing/2014/main" id="{A20D5A04-7FE1-CEDF-FDD3-71D8E96C8410}"/>
              </a:ext>
            </a:extLst>
          </p:cNvPr>
          <p:cNvPicPr>
            <a:picLocks noChangeAspect="1" noChangeArrowheads="1"/>
          </p:cNvPicPr>
          <p:nvPr>
            <p:ph sz="quarter" idx="2"/>
          </p:nvPr>
        </p:nvPicPr>
        <p:blipFill>
          <a:blip r:embed="rId3">
            <a:lum bright="18000"/>
            <a:extLst>
              <a:ext uri="{28A0092B-C50C-407E-A947-70E740481C1C}">
                <a14:useLocalDpi xmlns:a14="http://schemas.microsoft.com/office/drawing/2010/main" val="0"/>
              </a:ext>
            </a:extLst>
          </a:blip>
          <a:srcRect/>
          <a:stretch>
            <a:fillRect/>
          </a:stretch>
        </p:blipFill>
        <p:spPr>
          <a:xfrm>
            <a:off x="457200" y="1143000"/>
            <a:ext cx="3201988"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6" name="Text Box 4">
            <a:extLst>
              <a:ext uri="{FF2B5EF4-FFF2-40B4-BE49-F238E27FC236}">
                <a16:creationId xmlns:a16="http://schemas.microsoft.com/office/drawing/2014/main" id="{4ACF4F3C-2FC2-C5C8-860D-E28972861C1F}"/>
              </a:ext>
            </a:extLst>
          </p:cNvPr>
          <p:cNvSpPr txBox="1">
            <a:spLocks noChangeArrowheads="1"/>
          </p:cNvSpPr>
          <p:nvPr/>
        </p:nvSpPr>
        <p:spPr bwMode="auto">
          <a:xfrm>
            <a:off x="4343400" y="1676400"/>
            <a:ext cx="4800600" cy="26479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2400"/>
              <a:t>Conditions: 13 observations </a:t>
            </a:r>
          </a:p>
          <a:p>
            <a:pPr>
              <a:spcBef>
                <a:spcPct val="0"/>
              </a:spcBef>
            </a:pPr>
            <a:r>
              <a:rPr lang="en-US" altLang="en-US" sz="2400"/>
              <a:t>Top height:  Dry=58; Moist=61 </a:t>
            </a:r>
          </a:p>
          <a:p>
            <a:pPr>
              <a:spcBef>
                <a:spcPct val="0"/>
              </a:spcBef>
            </a:pPr>
            <a:r>
              <a:rPr lang="en-US" altLang="en-US" sz="2400"/>
              <a:t>Canopy cover: 60 to 70%</a:t>
            </a:r>
          </a:p>
          <a:p>
            <a:pPr>
              <a:spcBef>
                <a:spcPct val="0"/>
              </a:spcBef>
            </a:pPr>
            <a:r>
              <a:rPr lang="en-US" altLang="en-US" sz="2400"/>
              <a:t>Basal area: Dry=140; Moist=120</a:t>
            </a:r>
          </a:p>
          <a:p>
            <a:pPr>
              <a:spcBef>
                <a:spcPct val="0"/>
              </a:spcBef>
            </a:pPr>
            <a:r>
              <a:rPr lang="en-US" altLang="en-US" sz="2400"/>
              <a:t>High canopy base heights:</a:t>
            </a:r>
          </a:p>
          <a:p>
            <a:pPr>
              <a:spcBef>
                <a:spcPct val="0"/>
              </a:spcBef>
            </a:pPr>
            <a:r>
              <a:rPr lang="en-US" altLang="en-US" sz="2400"/>
              <a:t>Dry = 30; Moist = 12</a:t>
            </a:r>
          </a:p>
          <a:p>
            <a:pPr>
              <a:spcBef>
                <a:spcPct val="0"/>
              </a:spcBef>
            </a:pPr>
            <a:r>
              <a:rPr lang="en-US" altLang="en-US" sz="2400"/>
              <a:t>Crown ratio: Dry=38; Moist=39</a:t>
            </a:r>
          </a:p>
        </p:txBody>
      </p:sp>
      <p:sp>
        <p:nvSpPr>
          <p:cNvPr id="59397" name="Text Box 5">
            <a:extLst>
              <a:ext uri="{FF2B5EF4-FFF2-40B4-BE49-F238E27FC236}">
                <a16:creationId xmlns:a16="http://schemas.microsoft.com/office/drawing/2014/main" id="{D72518A8-E41C-BD86-A5A6-19DD0080AD70}"/>
              </a:ext>
            </a:extLst>
          </p:cNvPr>
          <p:cNvSpPr txBox="1">
            <a:spLocks noChangeArrowheads="1"/>
          </p:cNvSpPr>
          <p:nvPr/>
        </p:nvSpPr>
        <p:spPr bwMode="auto">
          <a:xfrm>
            <a:off x="4419600" y="1066800"/>
            <a:ext cx="423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67% probability of green trees</a:t>
            </a:r>
          </a:p>
        </p:txBody>
      </p:sp>
      <p:grpSp>
        <p:nvGrpSpPr>
          <p:cNvPr id="59398" name="Group 6">
            <a:extLst>
              <a:ext uri="{FF2B5EF4-FFF2-40B4-BE49-F238E27FC236}">
                <a16:creationId xmlns:a16="http://schemas.microsoft.com/office/drawing/2014/main" id="{C0295589-FF62-44A1-10D2-D5E4611B52F4}"/>
              </a:ext>
            </a:extLst>
          </p:cNvPr>
          <p:cNvGrpSpPr>
            <a:grpSpLocks/>
          </p:cNvGrpSpPr>
          <p:nvPr/>
        </p:nvGrpSpPr>
        <p:grpSpPr bwMode="auto">
          <a:xfrm>
            <a:off x="4191000" y="4495800"/>
            <a:ext cx="2057400" cy="1371600"/>
            <a:chOff x="855" y="442"/>
            <a:chExt cx="4389" cy="2949"/>
          </a:xfrm>
        </p:grpSpPr>
        <p:pic>
          <p:nvPicPr>
            <p:cNvPr id="59399" name="Picture 7">
              <a:extLst>
                <a:ext uri="{FF2B5EF4-FFF2-40B4-BE49-F238E27FC236}">
                  <a16:creationId xmlns:a16="http://schemas.microsoft.com/office/drawing/2014/main" id="{F05FF074-747B-89E8-094B-E145EE0BA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 y="442"/>
              <a:ext cx="4389" cy="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0" name="Oval 8">
              <a:extLst>
                <a:ext uri="{FF2B5EF4-FFF2-40B4-BE49-F238E27FC236}">
                  <a16:creationId xmlns:a16="http://schemas.microsoft.com/office/drawing/2014/main" id="{981E3C03-4415-C496-9DF1-CD3917F45642}"/>
                </a:ext>
              </a:extLst>
            </p:cNvPr>
            <p:cNvSpPr>
              <a:spLocks noChangeArrowheads="1"/>
            </p:cNvSpPr>
            <p:nvPr/>
          </p:nvSpPr>
          <p:spPr bwMode="auto">
            <a:xfrm>
              <a:off x="1661" y="530"/>
              <a:ext cx="2772" cy="2773"/>
            </a:xfrm>
            <a:prstGeom prst="ellipse">
              <a:avLst/>
            </a:prstGeom>
            <a:noFill/>
            <a:ln w="571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en-US" altLang="en-US" sz="2400">
                <a:solidFill>
                  <a:schemeClr val="tx2"/>
                </a:solidFill>
              </a:endParaRPr>
            </a:p>
          </p:txBody>
        </p:sp>
      </p:grpSp>
      <p:grpSp>
        <p:nvGrpSpPr>
          <p:cNvPr id="59401" name="Group 9">
            <a:extLst>
              <a:ext uri="{FF2B5EF4-FFF2-40B4-BE49-F238E27FC236}">
                <a16:creationId xmlns:a16="http://schemas.microsoft.com/office/drawing/2014/main" id="{2765A4DE-A32E-F750-314E-735B510AC8D4}"/>
              </a:ext>
            </a:extLst>
          </p:cNvPr>
          <p:cNvGrpSpPr>
            <a:grpSpLocks/>
          </p:cNvGrpSpPr>
          <p:nvPr/>
        </p:nvGrpSpPr>
        <p:grpSpPr bwMode="auto">
          <a:xfrm>
            <a:off x="6705600" y="4495800"/>
            <a:ext cx="1908175" cy="1252538"/>
            <a:chOff x="1081" y="1025"/>
            <a:chExt cx="4084" cy="2744"/>
          </a:xfrm>
        </p:grpSpPr>
        <p:pic>
          <p:nvPicPr>
            <p:cNvPr id="59402" name="Picture 10">
              <a:extLst>
                <a:ext uri="{FF2B5EF4-FFF2-40B4-BE49-F238E27FC236}">
                  <a16:creationId xmlns:a16="http://schemas.microsoft.com/office/drawing/2014/main" id="{ABBD2B7C-F663-1AD8-DDFD-DAC97B313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 y="1025"/>
              <a:ext cx="4084" cy="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3" name="Oval 11">
              <a:extLst>
                <a:ext uri="{FF2B5EF4-FFF2-40B4-BE49-F238E27FC236}">
                  <a16:creationId xmlns:a16="http://schemas.microsoft.com/office/drawing/2014/main" id="{773468C4-A1EF-BDB9-237D-86EA09057961}"/>
                </a:ext>
              </a:extLst>
            </p:cNvPr>
            <p:cNvSpPr>
              <a:spLocks noChangeArrowheads="1"/>
            </p:cNvSpPr>
            <p:nvPr/>
          </p:nvSpPr>
          <p:spPr bwMode="auto">
            <a:xfrm>
              <a:off x="1835" y="1112"/>
              <a:ext cx="2570" cy="2576"/>
            </a:xfrm>
            <a:prstGeom prst="ellipse">
              <a:avLst/>
            </a:prstGeom>
            <a:noFill/>
            <a:ln w="571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4" name="Text Box 12">
            <a:extLst>
              <a:ext uri="{FF2B5EF4-FFF2-40B4-BE49-F238E27FC236}">
                <a16:creationId xmlns:a16="http://schemas.microsoft.com/office/drawing/2014/main" id="{A19E588D-783E-150E-76A3-D501DA0CAAA0}"/>
              </a:ext>
            </a:extLst>
          </p:cNvPr>
          <p:cNvSpPr txBox="1">
            <a:spLocks noChangeArrowheads="1"/>
          </p:cNvSpPr>
          <p:nvPr/>
        </p:nvSpPr>
        <p:spPr bwMode="auto">
          <a:xfrm>
            <a:off x="4419600" y="5867400"/>
            <a:ext cx="1709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75 % cover</a:t>
            </a:r>
          </a:p>
        </p:txBody>
      </p:sp>
      <p:sp>
        <p:nvSpPr>
          <p:cNvPr id="59405" name="Text Box 13">
            <a:extLst>
              <a:ext uri="{FF2B5EF4-FFF2-40B4-BE49-F238E27FC236}">
                <a16:creationId xmlns:a16="http://schemas.microsoft.com/office/drawing/2014/main" id="{822141E9-9E55-96D5-62F4-539240F47DED}"/>
              </a:ext>
            </a:extLst>
          </p:cNvPr>
          <p:cNvSpPr txBox="1">
            <a:spLocks noChangeArrowheads="1"/>
          </p:cNvSpPr>
          <p:nvPr/>
        </p:nvSpPr>
        <p:spPr bwMode="auto">
          <a:xfrm>
            <a:off x="6858000" y="5867400"/>
            <a:ext cx="1709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45 % cover</a:t>
            </a:r>
          </a:p>
        </p:txBody>
      </p:sp>
      <p:graphicFrame>
        <p:nvGraphicFramePr>
          <p:cNvPr id="59406" name="Object 14">
            <a:extLst>
              <a:ext uri="{FF2B5EF4-FFF2-40B4-BE49-F238E27FC236}">
                <a16:creationId xmlns:a16="http://schemas.microsoft.com/office/drawing/2014/main" id="{1570BDF3-7F00-B3F3-9081-8F3A025AE0E6}"/>
              </a:ext>
            </a:extLst>
          </p:cNvPr>
          <p:cNvGraphicFramePr>
            <a:graphicFrameLocks noChangeAspect="1"/>
          </p:cNvGraphicFramePr>
          <p:nvPr>
            <p:ph sz="half" idx="1"/>
          </p:nvPr>
        </p:nvGraphicFramePr>
        <p:xfrm>
          <a:off x="0" y="4843463"/>
          <a:ext cx="4038600" cy="2014537"/>
        </p:xfrm>
        <a:graphic>
          <a:graphicData uri="http://schemas.openxmlformats.org/presentationml/2006/ole">
            <mc:AlternateContent xmlns:mc="http://schemas.openxmlformats.org/markup-compatibility/2006">
              <mc:Choice xmlns:v="urn:schemas-microsoft-com:vml" Requires="v">
                <p:oleObj name="Chart" r:id="rId6" imgW="4676732" imgH="2333549" progId="Excel.Chart.8">
                  <p:embed/>
                </p:oleObj>
              </mc:Choice>
              <mc:Fallback>
                <p:oleObj name="Chart" r:id="rId6" imgW="4676732" imgH="2333549" progId="Excel.Chart.8">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43463"/>
                        <a:ext cx="40386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FC0D585-D301-8F67-08A8-68391A6323FC}"/>
              </a:ext>
            </a:extLst>
          </p:cNvPr>
          <p:cNvSpPr>
            <a:spLocks noGrp="1" noChangeArrowheads="1"/>
          </p:cNvSpPr>
          <p:nvPr>
            <p:ph type="title"/>
          </p:nvPr>
        </p:nvSpPr>
        <p:spPr>
          <a:xfrm>
            <a:off x="685800" y="533400"/>
            <a:ext cx="7772400" cy="1143000"/>
          </a:xfrm>
        </p:spPr>
        <p:txBody>
          <a:bodyPr/>
          <a:lstStyle/>
          <a:p>
            <a:r>
              <a:rPr lang="en-US" altLang="en-US" sz="3200"/>
              <a:t>All forest types</a:t>
            </a:r>
            <a:br>
              <a:rPr lang="en-US" altLang="en-US" sz="3200"/>
            </a:br>
            <a:r>
              <a:rPr lang="en-US" altLang="en-US" sz="3200"/>
              <a:t>Tree Burn Severity</a:t>
            </a:r>
          </a:p>
        </p:txBody>
      </p:sp>
      <p:pic>
        <p:nvPicPr>
          <p:cNvPr id="62467" name="Picture 3">
            <a:extLst>
              <a:ext uri="{FF2B5EF4-FFF2-40B4-BE49-F238E27FC236}">
                <a16:creationId xmlns:a16="http://schemas.microsoft.com/office/drawing/2014/main" id="{C72E6318-C0CE-747E-F134-6D7BDE24A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a:extLst>
              <a:ext uri="{FF2B5EF4-FFF2-40B4-BE49-F238E27FC236}">
                <a16:creationId xmlns:a16="http://schemas.microsoft.com/office/drawing/2014/main" id="{C8893A23-AC2A-A63B-A0BB-5D53F92121C9}"/>
              </a:ext>
            </a:extLst>
          </p:cNvPr>
          <p:cNvSpPr>
            <a:spLocks noChangeArrowheads="1"/>
          </p:cNvSpPr>
          <p:nvPr/>
        </p:nvSpPr>
        <p:spPr bwMode="auto">
          <a:xfrm>
            <a:off x="304800" y="3352800"/>
            <a:ext cx="2057400" cy="6858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9" name="Rectangle 5">
            <a:extLst>
              <a:ext uri="{FF2B5EF4-FFF2-40B4-BE49-F238E27FC236}">
                <a16:creationId xmlns:a16="http://schemas.microsoft.com/office/drawing/2014/main" id="{87BDA065-1B89-1698-88D0-CF565E167CB0}"/>
              </a:ext>
            </a:extLst>
          </p:cNvPr>
          <p:cNvSpPr>
            <a:spLocks noChangeArrowheads="1"/>
          </p:cNvSpPr>
          <p:nvPr/>
        </p:nvSpPr>
        <p:spPr bwMode="auto">
          <a:xfrm>
            <a:off x="1143000" y="4038600"/>
            <a:ext cx="3124200" cy="685800"/>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0" name="Line 6">
            <a:extLst>
              <a:ext uri="{FF2B5EF4-FFF2-40B4-BE49-F238E27FC236}">
                <a16:creationId xmlns:a16="http://schemas.microsoft.com/office/drawing/2014/main" id="{000D773A-6F28-0EBC-C80F-F6AE82B0CA86}"/>
              </a:ext>
            </a:extLst>
          </p:cNvPr>
          <p:cNvSpPr>
            <a:spLocks noChangeShapeType="1"/>
          </p:cNvSpPr>
          <p:nvPr/>
        </p:nvSpPr>
        <p:spPr bwMode="auto">
          <a:xfrm flipH="1" flipV="1">
            <a:off x="838200" y="4152900"/>
            <a:ext cx="228600" cy="1104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1" name="Text Box 7">
            <a:extLst>
              <a:ext uri="{FF2B5EF4-FFF2-40B4-BE49-F238E27FC236}">
                <a16:creationId xmlns:a16="http://schemas.microsoft.com/office/drawing/2014/main" id="{CDAB3757-F018-C9B7-8A0B-35E79811AE9D}"/>
              </a:ext>
            </a:extLst>
          </p:cNvPr>
          <p:cNvSpPr txBox="1">
            <a:spLocks noChangeArrowheads="1"/>
          </p:cNvSpPr>
          <p:nvPr/>
        </p:nvSpPr>
        <p:spPr bwMode="auto">
          <a:xfrm>
            <a:off x="3505200" y="4876800"/>
            <a:ext cx="1981200" cy="12160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2400"/>
              <a:t>41 % probability of brown trees</a:t>
            </a:r>
          </a:p>
        </p:txBody>
      </p:sp>
      <p:sp>
        <p:nvSpPr>
          <p:cNvPr id="62472" name="Text Box 8">
            <a:extLst>
              <a:ext uri="{FF2B5EF4-FFF2-40B4-BE49-F238E27FC236}">
                <a16:creationId xmlns:a16="http://schemas.microsoft.com/office/drawing/2014/main" id="{A8012989-7428-4F58-EFCC-BC4E86C65C3B}"/>
              </a:ext>
            </a:extLst>
          </p:cNvPr>
          <p:cNvSpPr txBox="1">
            <a:spLocks noChangeArrowheads="1"/>
          </p:cNvSpPr>
          <p:nvPr/>
        </p:nvSpPr>
        <p:spPr bwMode="auto">
          <a:xfrm>
            <a:off x="6324600" y="3581400"/>
            <a:ext cx="2057400" cy="12160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2400"/>
              <a:t>52 % probability of mixed green</a:t>
            </a:r>
          </a:p>
        </p:txBody>
      </p:sp>
      <p:sp>
        <p:nvSpPr>
          <p:cNvPr id="62473" name="Text Box 9">
            <a:extLst>
              <a:ext uri="{FF2B5EF4-FFF2-40B4-BE49-F238E27FC236}">
                <a16:creationId xmlns:a16="http://schemas.microsoft.com/office/drawing/2014/main" id="{94669B22-AFA4-E099-7DE0-2D3E1095F64E}"/>
              </a:ext>
            </a:extLst>
          </p:cNvPr>
          <p:cNvSpPr txBox="1">
            <a:spLocks noChangeArrowheads="1"/>
          </p:cNvSpPr>
          <p:nvPr/>
        </p:nvSpPr>
        <p:spPr bwMode="auto">
          <a:xfrm>
            <a:off x="0" y="5305425"/>
            <a:ext cx="34750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Conditions: </a:t>
            </a:r>
          </a:p>
          <a:p>
            <a:pPr>
              <a:spcBef>
                <a:spcPct val="0"/>
              </a:spcBef>
            </a:pPr>
            <a:r>
              <a:rPr lang="en-US" altLang="en-US" sz="2400"/>
              <a:t>Low overstory density</a:t>
            </a:r>
          </a:p>
          <a:p>
            <a:pPr>
              <a:spcBef>
                <a:spcPct val="0"/>
              </a:spcBef>
            </a:pPr>
            <a:r>
              <a:rPr lang="en-US" altLang="en-US" sz="2400"/>
              <a:t>Grass understory</a:t>
            </a:r>
          </a:p>
          <a:p>
            <a:pPr>
              <a:spcBef>
                <a:spcPct val="0"/>
              </a:spcBef>
            </a:pPr>
            <a:r>
              <a:rPr lang="en-US" altLang="en-US" sz="2400"/>
              <a:t>Low canopy base height</a:t>
            </a:r>
          </a:p>
        </p:txBody>
      </p:sp>
      <p:sp>
        <p:nvSpPr>
          <p:cNvPr id="62474" name="Text Box 10">
            <a:extLst>
              <a:ext uri="{FF2B5EF4-FFF2-40B4-BE49-F238E27FC236}">
                <a16:creationId xmlns:a16="http://schemas.microsoft.com/office/drawing/2014/main" id="{A3286C93-1670-BAD2-413C-F830DBFD753C}"/>
              </a:ext>
            </a:extLst>
          </p:cNvPr>
          <p:cNvSpPr txBox="1">
            <a:spLocks noChangeArrowheads="1"/>
          </p:cNvSpPr>
          <p:nvPr/>
        </p:nvSpPr>
        <p:spPr bwMode="auto">
          <a:xfrm>
            <a:off x="5029200" y="1752600"/>
            <a:ext cx="38147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t>Conditions: </a:t>
            </a:r>
          </a:p>
          <a:p>
            <a:pPr>
              <a:spcBef>
                <a:spcPct val="0"/>
              </a:spcBef>
            </a:pPr>
            <a:r>
              <a:rPr lang="en-US" altLang="en-US" sz="2400"/>
              <a:t>High overstory density</a:t>
            </a:r>
          </a:p>
          <a:p>
            <a:pPr>
              <a:spcBef>
                <a:spcPct val="0"/>
              </a:spcBef>
            </a:pPr>
            <a:r>
              <a:rPr lang="en-US" altLang="en-US" sz="2400"/>
              <a:t>Needle understory</a:t>
            </a:r>
          </a:p>
          <a:p>
            <a:pPr>
              <a:spcBef>
                <a:spcPct val="0"/>
              </a:spcBef>
            </a:pPr>
            <a:r>
              <a:rPr lang="en-US" altLang="en-US" sz="2400"/>
              <a:t>Higher canopy base height</a:t>
            </a:r>
          </a:p>
        </p:txBody>
      </p:sp>
      <p:sp>
        <p:nvSpPr>
          <p:cNvPr id="62475" name="Line 11">
            <a:extLst>
              <a:ext uri="{FF2B5EF4-FFF2-40B4-BE49-F238E27FC236}">
                <a16:creationId xmlns:a16="http://schemas.microsoft.com/office/drawing/2014/main" id="{339D4D74-7A7C-6628-509C-FF12E2A13999}"/>
              </a:ext>
            </a:extLst>
          </p:cNvPr>
          <p:cNvSpPr>
            <a:spLocks noChangeShapeType="1"/>
          </p:cNvSpPr>
          <p:nvPr/>
        </p:nvSpPr>
        <p:spPr bwMode="auto">
          <a:xfrm flipH="1">
            <a:off x="3810000" y="3048000"/>
            <a:ext cx="1219200" cy="1219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a:extLst>
              <a:ext uri="{FF2B5EF4-FFF2-40B4-BE49-F238E27FC236}">
                <a16:creationId xmlns:a16="http://schemas.microsoft.com/office/drawing/2014/main" id="{E7C1C7BC-09ED-7EF6-78E0-550FA1BD29AA}"/>
              </a:ext>
            </a:extLst>
          </p:cNvPr>
          <p:cNvSpPr>
            <a:spLocks noGrp="1" noChangeArrowheads="1"/>
          </p:cNvSpPr>
          <p:nvPr>
            <p:ph type="ctrTitle"/>
          </p:nvPr>
        </p:nvSpPr>
        <p:spPr>
          <a:xfrm>
            <a:off x="990600" y="0"/>
            <a:ext cx="7772400" cy="1470025"/>
          </a:xfrm>
        </p:spPr>
        <p:txBody>
          <a:bodyPr anchor="ctr"/>
          <a:lstStyle/>
          <a:p>
            <a:r>
              <a:rPr lang="en-US" altLang="en-US" sz="3200"/>
              <a:t>Integrated</a:t>
            </a:r>
            <a:br>
              <a:rPr lang="en-US" altLang="en-US" sz="3200"/>
            </a:br>
            <a:r>
              <a:rPr lang="en-US" altLang="en-US" sz="3200"/>
              <a:t> Forest Restoration</a:t>
            </a:r>
          </a:p>
        </p:txBody>
      </p:sp>
      <p:sp>
        <p:nvSpPr>
          <p:cNvPr id="9222" name="Rectangle 6">
            <a:extLst>
              <a:ext uri="{FF2B5EF4-FFF2-40B4-BE49-F238E27FC236}">
                <a16:creationId xmlns:a16="http://schemas.microsoft.com/office/drawing/2014/main" id="{1231F54E-8CCD-9355-FFAD-0C7FCC2041D5}"/>
              </a:ext>
            </a:extLst>
          </p:cNvPr>
          <p:cNvSpPr>
            <a:spLocks noGrp="1" noChangeArrowheads="1"/>
          </p:cNvSpPr>
          <p:nvPr>
            <p:ph type="subTitle" idx="1"/>
          </p:nvPr>
        </p:nvSpPr>
        <p:spPr>
          <a:xfrm>
            <a:off x="762000" y="3810000"/>
            <a:ext cx="8077200" cy="3048000"/>
          </a:xfrm>
        </p:spPr>
        <p:txBody>
          <a:bodyPr/>
          <a:lstStyle/>
          <a:p>
            <a:pPr>
              <a:lnSpc>
                <a:spcPct val="80000"/>
              </a:lnSpc>
            </a:pPr>
            <a:r>
              <a:rPr lang="en-US" altLang="en-US" sz="1800"/>
              <a:t>RMRS</a:t>
            </a:r>
          </a:p>
          <a:p>
            <a:pPr>
              <a:lnSpc>
                <a:spcPct val="80000"/>
              </a:lnSpc>
            </a:pPr>
            <a:r>
              <a:rPr lang="en-US" altLang="en-US" sz="1800"/>
              <a:t>Terrie Jain, Russ Graham, Ann Abbot (vegetation), Bill Elliot, Randy Foltz, Pete Robichaud (fire/erosion) John Squires, and Rich Reynolds (wildlife)</a:t>
            </a:r>
          </a:p>
          <a:p>
            <a:pPr>
              <a:lnSpc>
                <a:spcPct val="80000"/>
              </a:lnSpc>
            </a:pPr>
            <a:r>
              <a:rPr lang="en-US" altLang="en-US" sz="1800"/>
              <a:t>Collaborators </a:t>
            </a:r>
          </a:p>
          <a:p>
            <a:pPr>
              <a:lnSpc>
                <a:spcPct val="80000"/>
              </a:lnSpc>
            </a:pPr>
            <a:r>
              <a:rPr lang="en-US" altLang="en-US" sz="1800"/>
              <a:t>Han-Sup Han (forest products), Humboldt State University; Chris Keyes (silviculture), University of Montana </a:t>
            </a:r>
          </a:p>
          <a:p>
            <a:pPr>
              <a:lnSpc>
                <a:spcPct val="80000"/>
              </a:lnSpc>
            </a:pPr>
            <a:r>
              <a:rPr lang="en-US" altLang="en-US" sz="1800"/>
              <a:t>National Forests</a:t>
            </a:r>
          </a:p>
          <a:p>
            <a:pPr>
              <a:lnSpc>
                <a:spcPct val="80000"/>
              </a:lnSpc>
            </a:pPr>
            <a:r>
              <a:rPr lang="en-US" altLang="en-US" sz="1800"/>
              <a:t>Black Hills, Idaho Panhandle, Boise, Colville, Kootenai, Dixie</a:t>
            </a:r>
          </a:p>
          <a:p>
            <a:pPr>
              <a:lnSpc>
                <a:spcPct val="80000"/>
              </a:lnSpc>
            </a:pPr>
            <a:r>
              <a:rPr lang="en-US" altLang="en-US" sz="1800"/>
              <a:t>Stakeholders</a:t>
            </a:r>
          </a:p>
          <a:p>
            <a:pPr>
              <a:lnSpc>
                <a:spcPct val="80000"/>
              </a:lnSpc>
            </a:pPr>
            <a:r>
              <a:rPr lang="en-US" altLang="en-US" sz="1800"/>
              <a:t>Colville Coalition, Yaak Valley Council, Kootenai Coalition, </a:t>
            </a:r>
          </a:p>
          <a:p>
            <a:pPr>
              <a:lnSpc>
                <a:spcPct val="80000"/>
              </a:lnSpc>
            </a:pPr>
            <a:r>
              <a:rPr lang="en-US" altLang="en-US" sz="1800"/>
              <a:t>Coeur d’Alene Coalition </a:t>
            </a:r>
          </a:p>
        </p:txBody>
      </p:sp>
      <p:pic>
        <p:nvPicPr>
          <p:cNvPr id="9223" name="Picture 7">
            <a:extLst>
              <a:ext uri="{FF2B5EF4-FFF2-40B4-BE49-F238E27FC236}">
                <a16:creationId xmlns:a16="http://schemas.microsoft.com/office/drawing/2014/main" id="{0587426B-6765-6E98-3B13-B6E44573D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183356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9FC5C670-17A2-A3B1-6C4D-A4AF5B2A6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2"/>
          <a:stretch>
            <a:fillRect/>
          </a:stretch>
        </p:blipFill>
        <p:spPr bwMode="auto">
          <a:xfrm>
            <a:off x="5740400" y="1524000"/>
            <a:ext cx="3200400" cy="2016125"/>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a:extLst>
              <a:ext uri="{FF2B5EF4-FFF2-40B4-BE49-F238E27FC236}">
                <a16:creationId xmlns:a16="http://schemas.microsoft.com/office/drawing/2014/main" id="{8A1242DB-C646-14F5-BB1C-E6DB4FECC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838" y="1447800"/>
            <a:ext cx="14732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87980986-2F28-3952-2C83-C5213990A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447800"/>
            <a:ext cx="1620838"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2D82B5E-84F9-0DA5-CA92-869E3062961D}"/>
              </a:ext>
            </a:extLst>
          </p:cNvPr>
          <p:cNvSpPr>
            <a:spLocks noGrp="1" noChangeArrowheads="1"/>
          </p:cNvSpPr>
          <p:nvPr>
            <p:ph type="title"/>
          </p:nvPr>
        </p:nvSpPr>
        <p:spPr>
          <a:xfrm>
            <a:off x="457200" y="0"/>
            <a:ext cx="8229600" cy="1143000"/>
          </a:xfrm>
        </p:spPr>
        <p:txBody>
          <a:bodyPr/>
          <a:lstStyle/>
          <a:p>
            <a:r>
              <a:rPr lang="en-US" altLang="en-US" sz="3200"/>
              <a:t>Take Home Message</a:t>
            </a:r>
          </a:p>
        </p:txBody>
      </p:sp>
      <p:sp>
        <p:nvSpPr>
          <p:cNvPr id="87043" name="Rectangle 3">
            <a:extLst>
              <a:ext uri="{FF2B5EF4-FFF2-40B4-BE49-F238E27FC236}">
                <a16:creationId xmlns:a16="http://schemas.microsoft.com/office/drawing/2014/main" id="{66246D2C-84BB-8C9E-5933-73AE37CE0A3F}"/>
              </a:ext>
            </a:extLst>
          </p:cNvPr>
          <p:cNvSpPr>
            <a:spLocks noGrp="1" noChangeArrowheads="1"/>
          </p:cNvSpPr>
          <p:nvPr>
            <p:ph type="body" idx="1"/>
          </p:nvPr>
        </p:nvSpPr>
        <p:spPr>
          <a:xfrm>
            <a:off x="457200" y="1143000"/>
            <a:ext cx="8229600" cy="4525963"/>
          </a:xfrm>
        </p:spPr>
        <p:txBody>
          <a:bodyPr/>
          <a:lstStyle/>
          <a:p>
            <a:r>
              <a:rPr lang="en-US" altLang="en-US" sz="2800"/>
              <a:t>High overstory density can be resilient</a:t>
            </a:r>
          </a:p>
          <a:p>
            <a:pPr lvl="1"/>
            <a:r>
              <a:rPr lang="en-US" altLang="en-US"/>
              <a:t>Distance between the surface and canopy base height</a:t>
            </a:r>
          </a:p>
          <a:p>
            <a:pPr lvl="1"/>
            <a:r>
              <a:rPr lang="en-US" altLang="en-US"/>
              <a:t>Type of surface fuel</a:t>
            </a:r>
          </a:p>
          <a:p>
            <a:r>
              <a:rPr lang="en-US" altLang="en-US" sz="2800"/>
              <a:t>When do high densities become a problem?</a:t>
            </a:r>
          </a:p>
          <a:p>
            <a:pPr lvl="1"/>
            <a:r>
              <a:rPr lang="en-US" altLang="en-US"/>
              <a:t>Continuous canopy – fire enters from adjacent stand</a:t>
            </a:r>
          </a:p>
          <a:p>
            <a:pPr lvl="1"/>
            <a:r>
              <a:rPr lang="en-US" altLang="en-US"/>
              <a:t>No distance between surface and canopy</a:t>
            </a:r>
          </a:p>
          <a:p>
            <a:r>
              <a:rPr lang="en-US" altLang="en-US" sz="2800"/>
              <a:t>Can you still kill trees?</a:t>
            </a:r>
          </a:p>
          <a:p>
            <a:pPr lvl="1"/>
            <a:r>
              <a:rPr lang="en-US" altLang="en-US"/>
              <a:t>Yes </a:t>
            </a:r>
          </a:p>
          <a:p>
            <a:pPr lvl="1"/>
            <a:r>
              <a:rPr lang="en-US" altLang="en-US"/>
              <a:t>Depends on species</a:t>
            </a:r>
          </a:p>
          <a:p>
            <a:pPr>
              <a:buFontTx/>
              <a:buNone/>
            </a:pPr>
            <a:endParaRPr lang="en-US" altLang="en-US" sz="28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B866ED8-49D0-7129-400F-11F6C813BB05}"/>
              </a:ext>
            </a:extLst>
          </p:cNvPr>
          <p:cNvSpPr>
            <a:spLocks noGrp="1" noChangeArrowheads="1"/>
          </p:cNvSpPr>
          <p:nvPr>
            <p:ph type="title"/>
          </p:nvPr>
        </p:nvSpPr>
        <p:spPr>
          <a:xfrm>
            <a:off x="228600" y="304800"/>
            <a:ext cx="8686800" cy="838200"/>
          </a:xfrm>
        </p:spPr>
        <p:txBody>
          <a:bodyPr/>
          <a:lstStyle/>
          <a:p>
            <a:r>
              <a:rPr lang="en-US" altLang="en-US" sz="2800"/>
              <a:t>Moist and Cold Forests </a:t>
            </a:r>
            <a:br>
              <a:rPr lang="en-US" altLang="en-US" sz="2800"/>
            </a:br>
            <a:r>
              <a:rPr lang="en-US" altLang="en-US" sz="2800"/>
              <a:t>Tree burn severity</a:t>
            </a:r>
          </a:p>
        </p:txBody>
      </p:sp>
      <p:pic>
        <p:nvPicPr>
          <p:cNvPr id="63491" name="Picture 3">
            <a:extLst>
              <a:ext uri="{FF2B5EF4-FFF2-40B4-BE49-F238E27FC236}">
                <a16:creationId xmlns:a16="http://schemas.microsoft.com/office/drawing/2014/main" id="{BDF7321B-CB08-D9C9-03AA-22DD36802B27}"/>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295400"/>
            <a:ext cx="3352800" cy="223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2" name="Picture 4">
            <a:extLst>
              <a:ext uri="{FF2B5EF4-FFF2-40B4-BE49-F238E27FC236}">
                <a16:creationId xmlns:a16="http://schemas.microsoft.com/office/drawing/2014/main" id="{450AC326-63C8-7A88-4E80-6EF3F3F34DE4}"/>
              </a:ext>
            </a:extLst>
          </p:cNvPr>
          <p:cNvPicPr>
            <a:picLocks noChangeAspect="1" noChangeArrowheads="1"/>
          </p:cNvPicPr>
          <p:nvPr>
            <p:ph sz="quarter" idx="2"/>
          </p:nvPr>
        </p:nvPicPr>
        <p:blipFill>
          <a:blip r:embed="rId3">
            <a:lum bright="-12000" contrast="18000"/>
            <a:extLst>
              <a:ext uri="{28A0092B-C50C-407E-A947-70E740481C1C}">
                <a14:useLocalDpi xmlns:a14="http://schemas.microsoft.com/office/drawing/2010/main" val="0"/>
              </a:ext>
            </a:extLst>
          </a:blip>
          <a:srcRect/>
          <a:stretch>
            <a:fillRect/>
          </a:stretch>
        </p:blipFill>
        <p:spPr>
          <a:xfrm>
            <a:off x="5638800" y="914400"/>
            <a:ext cx="3505200" cy="233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3" name="Text Box 5">
            <a:extLst>
              <a:ext uri="{FF2B5EF4-FFF2-40B4-BE49-F238E27FC236}">
                <a16:creationId xmlns:a16="http://schemas.microsoft.com/office/drawing/2014/main" id="{F994A310-DF10-C427-AED0-721AEE54F450}"/>
              </a:ext>
            </a:extLst>
          </p:cNvPr>
          <p:cNvSpPr txBox="1">
            <a:spLocks noChangeArrowheads="1"/>
          </p:cNvSpPr>
          <p:nvPr/>
        </p:nvSpPr>
        <p:spPr bwMode="auto">
          <a:xfrm>
            <a:off x="3581400" y="2809875"/>
            <a:ext cx="5257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2400"/>
              <a:t>Conditions:</a:t>
            </a:r>
          </a:p>
          <a:p>
            <a:pPr>
              <a:spcBef>
                <a:spcPct val="0"/>
              </a:spcBef>
            </a:pPr>
            <a:r>
              <a:rPr lang="en-US" altLang="en-US" sz="2400"/>
              <a:t>Dense stands of trees</a:t>
            </a:r>
          </a:p>
          <a:p>
            <a:pPr>
              <a:spcBef>
                <a:spcPct val="0"/>
              </a:spcBef>
            </a:pPr>
            <a:r>
              <a:rPr lang="en-US" altLang="en-US" sz="2400"/>
              <a:t>Low canopy base heights</a:t>
            </a:r>
          </a:p>
          <a:p>
            <a:pPr>
              <a:spcBef>
                <a:spcPct val="0"/>
              </a:spcBef>
            </a:pPr>
            <a:r>
              <a:rPr lang="en-US" altLang="en-US" sz="2400"/>
              <a:t>Herbaceous understory</a:t>
            </a:r>
          </a:p>
          <a:p>
            <a:pPr>
              <a:spcBef>
                <a:spcPct val="0"/>
              </a:spcBef>
            </a:pPr>
            <a:r>
              <a:rPr lang="en-US" altLang="en-US" sz="2400"/>
              <a:t>Treated site after harvest</a:t>
            </a:r>
          </a:p>
          <a:p>
            <a:pPr>
              <a:spcBef>
                <a:spcPct val="0"/>
              </a:spcBef>
            </a:pPr>
            <a:r>
              <a:rPr lang="en-US" altLang="en-US" sz="2400"/>
              <a:t>Young forests (&lt; 50 years)</a:t>
            </a:r>
          </a:p>
          <a:p>
            <a:pPr>
              <a:spcBef>
                <a:spcPct val="0"/>
              </a:spcBef>
            </a:pPr>
            <a:r>
              <a:rPr lang="en-US" altLang="en-US" sz="2400"/>
              <a:t>52 &amp; 55% probability of green trees</a:t>
            </a:r>
          </a:p>
          <a:p>
            <a:pPr>
              <a:spcBef>
                <a:spcPct val="0"/>
              </a:spcBef>
            </a:pPr>
            <a:endParaRPr lang="en-US" altLang="en-US" sz="2400"/>
          </a:p>
          <a:p>
            <a:pPr>
              <a:spcBef>
                <a:spcPct val="0"/>
              </a:spcBef>
            </a:pPr>
            <a:r>
              <a:rPr lang="en-US" altLang="en-US" sz="2400"/>
              <a:t>Fuel moisture and live to dead fuel ratio</a:t>
            </a:r>
          </a:p>
        </p:txBody>
      </p:sp>
      <p:pic>
        <p:nvPicPr>
          <p:cNvPr id="63494" name="Picture 6">
            <a:extLst>
              <a:ext uri="{FF2B5EF4-FFF2-40B4-BE49-F238E27FC236}">
                <a16:creationId xmlns:a16="http://schemas.microsoft.com/office/drawing/2014/main" id="{698C4C55-486E-CD13-41B9-8E438FC0C056}"/>
              </a:ext>
            </a:extLst>
          </p:cNvPr>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8600" y="3619500"/>
            <a:ext cx="33528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a:extLst>
              <a:ext uri="{FF2B5EF4-FFF2-40B4-BE49-F238E27FC236}">
                <a16:creationId xmlns:a16="http://schemas.microsoft.com/office/drawing/2014/main" id="{D8E5B086-CA2D-44D0-36C7-AC93ED482089}"/>
              </a:ext>
            </a:extLst>
          </p:cNvPr>
          <p:cNvSpPr>
            <a:spLocks noGrp="1" noChangeArrowheads="1"/>
          </p:cNvSpPr>
          <p:nvPr>
            <p:ph type="title"/>
          </p:nvPr>
        </p:nvSpPr>
        <p:spPr>
          <a:xfrm>
            <a:off x="990600" y="228600"/>
            <a:ext cx="5257800" cy="1143000"/>
          </a:xfrm>
        </p:spPr>
        <p:txBody>
          <a:bodyPr/>
          <a:lstStyle/>
          <a:p>
            <a:r>
              <a:rPr lang="en-US" altLang="en-US" sz="3200"/>
              <a:t>Fuel Treatment Effectiveness</a:t>
            </a:r>
            <a:br>
              <a:rPr lang="en-US" altLang="en-US" sz="3200"/>
            </a:br>
            <a:r>
              <a:rPr lang="en-US" altLang="en-US" sz="3200"/>
              <a:t>Wildfires</a:t>
            </a:r>
          </a:p>
        </p:txBody>
      </p:sp>
      <p:sp>
        <p:nvSpPr>
          <p:cNvPr id="23558" name="Rectangle 6">
            <a:extLst>
              <a:ext uri="{FF2B5EF4-FFF2-40B4-BE49-F238E27FC236}">
                <a16:creationId xmlns:a16="http://schemas.microsoft.com/office/drawing/2014/main" id="{419D30C2-5D0B-D9A9-C534-1619B8F3905D}"/>
              </a:ext>
            </a:extLst>
          </p:cNvPr>
          <p:cNvSpPr>
            <a:spLocks noGrp="1" noChangeArrowheads="1"/>
          </p:cNvSpPr>
          <p:nvPr>
            <p:ph type="body" idx="1"/>
          </p:nvPr>
        </p:nvSpPr>
        <p:spPr>
          <a:xfrm>
            <a:off x="228600" y="1676400"/>
            <a:ext cx="5867400" cy="2819400"/>
          </a:xfrm>
        </p:spPr>
        <p:txBody>
          <a:bodyPr/>
          <a:lstStyle/>
          <a:p>
            <a:pPr>
              <a:lnSpc>
                <a:spcPct val="90000"/>
              </a:lnSpc>
            </a:pPr>
            <a:r>
              <a:rPr lang="en-US" altLang="en-US" sz="2400"/>
              <a:t>All treatments burn</a:t>
            </a:r>
          </a:p>
          <a:p>
            <a:pPr>
              <a:lnSpc>
                <a:spcPct val="90000"/>
              </a:lnSpc>
            </a:pPr>
            <a:r>
              <a:rPr lang="en-US" altLang="en-US" sz="2400"/>
              <a:t>Do not change fire size</a:t>
            </a:r>
          </a:p>
          <a:p>
            <a:pPr>
              <a:lnSpc>
                <a:spcPct val="90000"/>
              </a:lnSpc>
            </a:pPr>
            <a:r>
              <a:rPr lang="en-US" altLang="en-US" sz="2400"/>
              <a:t>Wildfire behavior changes quickly with changes in forest structure</a:t>
            </a:r>
          </a:p>
          <a:p>
            <a:pPr>
              <a:lnSpc>
                <a:spcPct val="90000"/>
              </a:lnSpc>
            </a:pPr>
            <a:r>
              <a:rPr lang="en-US" altLang="en-US" sz="2400"/>
              <a:t>Distance matters in changing severity</a:t>
            </a:r>
          </a:p>
          <a:p>
            <a:pPr>
              <a:lnSpc>
                <a:spcPct val="90000"/>
              </a:lnSpc>
            </a:pPr>
            <a:r>
              <a:rPr lang="en-US" altLang="en-US" sz="2400"/>
              <a:t>Irregular forests tend to burn irregularly</a:t>
            </a:r>
          </a:p>
        </p:txBody>
      </p:sp>
      <p:pic>
        <p:nvPicPr>
          <p:cNvPr id="23559" name="Picture 7">
            <a:extLst>
              <a:ext uri="{FF2B5EF4-FFF2-40B4-BE49-F238E27FC236}">
                <a16:creationId xmlns:a16="http://schemas.microsoft.com/office/drawing/2014/main" id="{A9F5A442-2620-AE92-D907-FA91E7809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111"/>
          <a:stretch>
            <a:fillRect/>
          </a:stretch>
        </p:blipFill>
        <p:spPr bwMode="auto">
          <a:xfrm>
            <a:off x="5943600" y="2133600"/>
            <a:ext cx="32004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B2EF6BDE-9F2E-40F0-A838-A25010F27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810"/>
          <a:stretch>
            <a:fillRect/>
          </a:stretch>
        </p:blipFill>
        <p:spPr bwMode="auto">
          <a:xfrm>
            <a:off x="5943600" y="0"/>
            <a:ext cx="3200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561" name="Picture 9">
            <a:extLst>
              <a:ext uri="{FF2B5EF4-FFF2-40B4-BE49-F238E27FC236}">
                <a16:creationId xmlns:a16="http://schemas.microsoft.com/office/drawing/2014/main" id="{129400CE-11A9-CB57-8421-57A39E305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030"/>
          <a:stretch>
            <a:fillRect/>
          </a:stretch>
        </p:blipFill>
        <p:spPr bwMode="auto">
          <a:xfrm>
            <a:off x="4953000" y="4406900"/>
            <a:ext cx="41910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a:extLst>
              <a:ext uri="{FF2B5EF4-FFF2-40B4-BE49-F238E27FC236}">
                <a16:creationId xmlns:a16="http://schemas.microsoft.com/office/drawing/2014/main" id="{99E87825-2AF6-13DB-F37C-5AE2FB5CB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2672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CBAC44A-510A-65A0-162B-416614E94A74}"/>
              </a:ext>
            </a:extLst>
          </p:cNvPr>
          <p:cNvSpPr>
            <a:spLocks noGrp="1" noChangeArrowheads="1"/>
          </p:cNvSpPr>
          <p:nvPr>
            <p:ph type="title"/>
          </p:nvPr>
        </p:nvSpPr>
        <p:spPr>
          <a:xfrm>
            <a:off x="685800" y="914400"/>
            <a:ext cx="3048000" cy="1143000"/>
          </a:xfrm>
        </p:spPr>
        <p:txBody>
          <a:bodyPr/>
          <a:lstStyle/>
          <a:p>
            <a:r>
              <a:rPr lang="en-US" altLang="en-US"/>
              <a:t>Slash Chunking</a:t>
            </a:r>
          </a:p>
        </p:txBody>
      </p:sp>
      <p:pic>
        <p:nvPicPr>
          <p:cNvPr id="64515" name="Picture 3">
            <a:extLst>
              <a:ext uri="{FF2B5EF4-FFF2-40B4-BE49-F238E27FC236}">
                <a16:creationId xmlns:a16="http://schemas.microsoft.com/office/drawing/2014/main" id="{44ED2775-DBEA-4D73-F3E3-357B68300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99"/>
          <a:stretch>
            <a:fillRect/>
          </a:stretch>
        </p:blipFill>
        <p:spPr bwMode="auto">
          <a:xfrm>
            <a:off x="4038600" y="228600"/>
            <a:ext cx="5105400" cy="3411538"/>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a:extLst>
              <a:ext uri="{FF2B5EF4-FFF2-40B4-BE49-F238E27FC236}">
                <a16:creationId xmlns:a16="http://schemas.microsoft.com/office/drawing/2014/main" id="{8DB36B2E-4EBC-9549-F05B-0474085CF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14" t="3174" b="9525"/>
          <a:stretch>
            <a:fillRect/>
          </a:stretch>
        </p:blipFill>
        <p:spPr bwMode="auto">
          <a:xfrm>
            <a:off x="304800" y="2286000"/>
            <a:ext cx="2973388" cy="4191000"/>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5">
            <a:extLst>
              <a:ext uri="{FF2B5EF4-FFF2-40B4-BE49-F238E27FC236}">
                <a16:creationId xmlns:a16="http://schemas.microsoft.com/office/drawing/2014/main" id="{6B3DF8FC-49BE-34DD-BB80-D10B9DF1C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0"/>
            <a:ext cx="4038600" cy="269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54DACE0-9013-3EBC-B092-F2C5FC5D4721}"/>
              </a:ext>
            </a:extLst>
          </p:cNvPr>
          <p:cNvSpPr>
            <a:spLocks noGrp="1" noChangeArrowheads="1"/>
          </p:cNvSpPr>
          <p:nvPr>
            <p:ph type="title"/>
          </p:nvPr>
        </p:nvSpPr>
        <p:spPr/>
        <p:txBody>
          <a:bodyPr/>
          <a:lstStyle/>
          <a:p>
            <a:r>
              <a:rPr lang="en-US" altLang="en-US" sz="3200"/>
              <a:t>Surface Fuel Treatments</a:t>
            </a:r>
            <a:br>
              <a:rPr lang="en-US" altLang="en-US" sz="3200"/>
            </a:br>
            <a:r>
              <a:rPr lang="en-US" altLang="en-US" sz="3200"/>
              <a:t>Mastication</a:t>
            </a:r>
          </a:p>
        </p:txBody>
      </p:sp>
      <p:sp>
        <p:nvSpPr>
          <p:cNvPr id="48131" name="Rectangle 3">
            <a:extLst>
              <a:ext uri="{FF2B5EF4-FFF2-40B4-BE49-F238E27FC236}">
                <a16:creationId xmlns:a16="http://schemas.microsoft.com/office/drawing/2014/main" id="{9C850577-36EA-FA2C-1293-23F965A96020}"/>
              </a:ext>
            </a:extLst>
          </p:cNvPr>
          <p:cNvSpPr>
            <a:spLocks noGrp="1" noChangeArrowheads="1"/>
          </p:cNvSpPr>
          <p:nvPr>
            <p:ph type="body" sz="half" idx="1"/>
          </p:nvPr>
        </p:nvSpPr>
        <p:spPr/>
        <p:txBody>
          <a:bodyPr/>
          <a:lstStyle/>
          <a:p>
            <a:r>
              <a:rPr lang="en-US" altLang="en-US" sz="2400"/>
              <a:t>Enhance decomposition </a:t>
            </a:r>
          </a:p>
          <a:p>
            <a:r>
              <a:rPr lang="en-US" altLang="en-US" sz="2400"/>
              <a:t>Mastication w/wo burning</a:t>
            </a:r>
          </a:p>
          <a:p>
            <a:r>
              <a:rPr lang="en-US" altLang="en-US" sz="2400"/>
              <a:t>Prescribed fire - lower duff moisture</a:t>
            </a:r>
          </a:p>
        </p:txBody>
      </p:sp>
      <p:pic>
        <p:nvPicPr>
          <p:cNvPr id="48132" name="Picture 4">
            <a:extLst>
              <a:ext uri="{FF2B5EF4-FFF2-40B4-BE49-F238E27FC236}">
                <a16:creationId xmlns:a16="http://schemas.microsoft.com/office/drawing/2014/main" id="{8276B954-7B45-789C-7F95-96ADF3536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381500"/>
            <a:ext cx="3733800" cy="2476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134" name="Object 6">
            <a:extLst>
              <a:ext uri="{FF2B5EF4-FFF2-40B4-BE49-F238E27FC236}">
                <a16:creationId xmlns:a16="http://schemas.microsoft.com/office/drawing/2014/main" id="{7DA2FFB7-3AD0-135C-7C86-FF252EEAF011}"/>
              </a:ext>
            </a:extLst>
          </p:cNvPr>
          <p:cNvGraphicFramePr>
            <a:graphicFrameLocks noChangeAspect="1"/>
          </p:cNvGraphicFramePr>
          <p:nvPr>
            <p:ph sz="half" idx="2"/>
          </p:nvPr>
        </p:nvGraphicFramePr>
        <p:xfrm>
          <a:off x="228600" y="3960813"/>
          <a:ext cx="4343400" cy="2897187"/>
        </p:xfrm>
        <a:graphic>
          <a:graphicData uri="http://schemas.openxmlformats.org/presentationml/2006/ole">
            <mc:AlternateContent xmlns:mc="http://schemas.openxmlformats.org/markup-compatibility/2006">
              <mc:Choice xmlns:v="urn:schemas-microsoft-com:vml" Requires="v">
                <p:oleObj name="Chart" r:id="rId3" imgW="6096000" imgH="4067175" progId="MSGraph.Chart.8">
                  <p:embed followColorScheme="full"/>
                </p:oleObj>
              </mc:Choice>
              <mc:Fallback>
                <p:oleObj name="Chart" r:id="rId3" imgW="6096000" imgH="4067175" progId="MSGraph.Chart.8">
                  <p:embed followColorScheme="full"/>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0813"/>
                        <a:ext cx="4343400" cy="289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8136" name="Picture 8">
            <a:extLst>
              <a:ext uri="{FF2B5EF4-FFF2-40B4-BE49-F238E27FC236}">
                <a16:creationId xmlns:a16="http://schemas.microsoft.com/office/drawing/2014/main" id="{0085E2ED-EC06-16D3-29F8-91D26BA68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743200"/>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a:extLst>
              <a:ext uri="{FF2B5EF4-FFF2-40B4-BE49-F238E27FC236}">
                <a16:creationId xmlns:a16="http://schemas.microsoft.com/office/drawing/2014/main" id="{73F7E20D-5AC6-5BAF-2527-F7ED0CA4C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25730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0" name="Object 2">
            <a:extLst>
              <a:ext uri="{FF2B5EF4-FFF2-40B4-BE49-F238E27FC236}">
                <a16:creationId xmlns:a16="http://schemas.microsoft.com/office/drawing/2014/main" id="{FBE9F528-87DA-CA0A-B67C-6729F1203D86}"/>
              </a:ext>
            </a:extLst>
          </p:cNvPr>
          <p:cNvGraphicFramePr>
            <a:graphicFrameLocks noChangeAspect="1"/>
          </p:cNvGraphicFramePr>
          <p:nvPr/>
        </p:nvGraphicFramePr>
        <p:xfrm>
          <a:off x="0" y="3584575"/>
          <a:ext cx="4325938" cy="2859088"/>
        </p:xfrm>
        <a:graphic>
          <a:graphicData uri="http://schemas.openxmlformats.org/presentationml/2006/ole">
            <mc:AlternateContent xmlns:mc="http://schemas.openxmlformats.org/markup-compatibility/2006">
              <mc:Choice xmlns:v="urn:schemas-microsoft-com:vml" Requires="v">
                <p:oleObj name="Chart" r:id="rId2" imgW="6305550" imgH="4171950" progId="MSGraph.Chart.8">
                  <p:embed followColorScheme="full"/>
                </p:oleObj>
              </mc:Choice>
              <mc:Fallback>
                <p:oleObj name="Chart" r:id="rId2" imgW="6305550" imgH="4171950" progId="MSGraph.Chart.8">
                  <p:embed followColorScheme="full"/>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4575"/>
                        <a:ext cx="4325938" cy="285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2" name="Text Box 4">
            <a:extLst>
              <a:ext uri="{FF2B5EF4-FFF2-40B4-BE49-F238E27FC236}">
                <a16:creationId xmlns:a16="http://schemas.microsoft.com/office/drawing/2014/main" id="{6CE2C5D9-64AC-5D32-58CB-691CF77E228E}"/>
              </a:ext>
            </a:extLst>
          </p:cNvPr>
          <p:cNvSpPr txBox="1">
            <a:spLocks noChangeArrowheads="1"/>
          </p:cNvSpPr>
          <p:nvPr/>
        </p:nvSpPr>
        <p:spPr bwMode="auto">
          <a:xfrm>
            <a:off x="914400" y="38862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1800"/>
              <a:t>Mastication</a:t>
            </a:r>
          </a:p>
        </p:txBody>
      </p:sp>
      <p:graphicFrame>
        <p:nvGraphicFramePr>
          <p:cNvPr id="68613" name="Object 5">
            <a:extLst>
              <a:ext uri="{FF2B5EF4-FFF2-40B4-BE49-F238E27FC236}">
                <a16:creationId xmlns:a16="http://schemas.microsoft.com/office/drawing/2014/main" id="{98F1A38A-E14C-2B40-3345-F94A7F48A756}"/>
              </a:ext>
            </a:extLst>
          </p:cNvPr>
          <p:cNvGraphicFramePr>
            <a:graphicFrameLocks noChangeAspect="1"/>
          </p:cNvGraphicFramePr>
          <p:nvPr>
            <p:ph sz="half" idx="1"/>
          </p:nvPr>
        </p:nvGraphicFramePr>
        <p:xfrm>
          <a:off x="3352800" y="0"/>
          <a:ext cx="4495800" cy="2998788"/>
        </p:xfrm>
        <a:graphic>
          <a:graphicData uri="http://schemas.openxmlformats.org/presentationml/2006/ole">
            <mc:AlternateContent xmlns:mc="http://schemas.openxmlformats.org/markup-compatibility/2006">
              <mc:Choice xmlns:v="urn:schemas-microsoft-com:vml" Requires="v">
                <p:oleObj name="Chart" r:id="rId4" imgW="6096000" imgH="4067175" progId="MSGraph.Chart.8">
                  <p:embed followColorScheme="full"/>
                </p:oleObj>
              </mc:Choice>
              <mc:Fallback>
                <p:oleObj name="Chart" r:id="rId4" imgW="6096000" imgH="4067175" progId="MSGraph.Chart.8">
                  <p:embed followColorScheme="full"/>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0"/>
                        <a:ext cx="4495800" cy="299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4" name="Text Box 6">
            <a:extLst>
              <a:ext uri="{FF2B5EF4-FFF2-40B4-BE49-F238E27FC236}">
                <a16:creationId xmlns:a16="http://schemas.microsoft.com/office/drawing/2014/main" id="{99F8AB0C-FDC8-89FD-A893-5D5E74619583}"/>
              </a:ext>
            </a:extLst>
          </p:cNvPr>
          <p:cNvSpPr txBox="1">
            <a:spLocks noChangeArrowheads="1"/>
          </p:cNvSpPr>
          <p:nvPr/>
        </p:nvSpPr>
        <p:spPr bwMode="auto">
          <a:xfrm>
            <a:off x="4572000" y="381000"/>
            <a:ext cx="1416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1800"/>
              <a:t>Grapple pile</a:t>
            </a:r>
          </a:p>
          <a:p>
            <a:pPr eaLnBrk="0" hangingPunct="0">
              <a:spcBef>
                <a:spcPct val="0"/>
              </a:spcBef>
            </a:pPr>
            <a:r>
              <a:rPr lang="en-US" altLang="en-US" sz="1800"/>
              <a:t>And burn</a:t>
            </a:r>
          </a:p>
        </p:txBody>
      </p:sp>
      <p:graphicFrame>
        <p:nvGraphicFramePr>
          <p:cNvPr id="68616" name="Object 8">
            <a:extLst>
              <a:ext uri="{FF2B5EF4-FFF2-40B4-BE49-F238E27FC236}">
                <a16:creationId xmlns:a16="http://schemas.microsoft.com/office/drawing/2014/main" id="{EADDE62A-FE6D-1D11-6C8E-A8CDF5AB5A63}"/>
              </a:ext>
            </a:extLst>
          </p:cNvPr>
          <p:cNvGraphicFramePr>
            <a:graphicFrameLocks noChangeAspect="1"/>
          </p:cNvGraphicFramePr>
          <p:nvPr>
            <p:ph sz="half" idx="2"/>
          </p:nvPr>
        </p:nvGraphicFramePr>
        <p:xfrm>
          <a:off x="4197350" y="3429000"/>
          <a:ext cx="4489450" cy="3001963"/>
        </p:xfrm>
        <a:graphic>
          <a:graphicData uri="http://schemas.openxmlformats.org/presentationml/2006/ole">
            <mc:AlternateContent xmlns:mc="http://schemas.openxmlformats.org/markup-compatibility/2006">
              <mc:Choice xmlns:v="urn:schemas-microsoft-com:vml" Requires="v">
                <p:oleObj name="Chart" r:id="rId6" imgW="6096000" imgH="4076700" progId="MSGraph.Chart.8">
                  <p:embed followColorScheme="full"/>
                </p:oleObj>
              </mc:Choice>
              <mc:Fallback>
                <p:oleObj name="Chart" r:id="rId6" imgW="6096000" imgH="4076700" progId="MSGraph.Chart.8">
                  <p:embed followColorScheme="full"/>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350" y="3429000"/>
                        <a:ext cx="4489450" cy="300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7" name="Text Box 9">
            <a:extLst>
              <a:ext uri="{FF2B5EF4-FFF2-40B4-BE49-F238E27FC236}">
                <a16:creationId xmlns:a16="http://schemas.microsoft.com/office/drawing/2014/main" id="{446EFD31-8CB7-AA7D-E9FA-09792CCC8925}"/>
              </a:ext>
            </a:extLst>
          </p:cNvPr>
          <p:cNvSpPr txBox="1">
            <a:spLocks noChangeArrowheads="1"/>
          </p:cNvSpPr>
          <p:nvPr/>
        </p:nvSpPr>
        <p:spPr bwMode="auto">
          <a:xfrm>
            <a:off x="5470525" y="3770313"/>
            <a:ext cx="1276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1800"/>
              <a:t>Prescribed</a:t>
            </a:r>
          </a:p>
          <a:p>
            <a:pPr eaLnBrk="0" hangingPunct="0">
              <a:spcBef>
                <a:spcPct val="0"/>
              </a:spcBef>
            </a:pPr>
            <a:r>
              <a:rPr lang="en-US" altLang="en-US" sz="1800"/>
              <a:t>fire</a:t>
            </a:r>
          </a:p>
        </p:txBody>
      </p:sp>
      <p:sp>
        <p:nvSpPr>
          <p:cNvPr id="68620" name="Text Box 12">
            <a:extLst>
              <a:ext uri="{FF2B5EF4-FFF2-40B4-BE49-F238E27FC236}">
                <a16:creationId xmlns:a16="http://schemas.microsoft.com/office/drawing/2014/main" id="{2F519B66-C0B6-4BA2-62D5-1A66864C5DB8}"/>
              </a:ext>
            </a:extLst>
          </p:cNvPr>
          <p:cNvSpPr txBox="1">
            <a:spLocks noChangeArrowheads="1"/>
          </p:cNvSpPr>
          <p:nvPr/>
        </p:nvSpPr>
        <p:spPr bwMode="auto">
          <a:xfrm>
            <a:off x="304800" y="1219200"/>
            <a:ext cx="3048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t>Economic</a:t>
            </a:r>
          </a:p>
          <a:p>
            <a:pPr algn="ctr">
              <a:spcBef>
                <a:spcPct val="50000"/>
              </a:spcBef>
            </a:pPr>
            <a:r>
              <a:rPr lang="en-US" altLang="en-US" sz="3600"/>
              <a:t>Evaluation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BF645EC0-8367-6A37-7573-82AD63011B61}"/>
              </a:ext>
            </a:extLst>
          </p:cNvPr>
          <p:cNvSpPr>
            <a:spLocks noGrp="1" noChangeArrowheads="1"/>
          </p:cNvSpPr>
          <p:nvPr>
            <p:ph type="title"/>
          </p:nvPr>
        </p:nvSpPr>
        <p:spPr>
          <a:xfrm>
            <a:off x="1295400" y="762000"/>
            <a:ext cx="4038600" cy="1981200"/>
          </a:xfrm>
        </p:spPr>
        <p:txBody>
          <a:bodyPr/>
          <a:lstStyle/>
          <a:p>
            <a:pPr algn="l"/>
            <a:r>
              <a:rPr lang="en-US" altLang="en-US"/>
              <a:t>Litter/humus/</a:t>
            </a:r>
            <a:br>
              <a:rPr lang="en-US" altLang="en-US"/>
            </a:br>
            <a:r>
              <a:rPr lang="en-US" altLang="en-US"/>
              <a:t>fermentation</a:t>
            </a:r>
            <a:br>
              <a:rPr lang="en-US" altLang="en-US"/>
            </a:br>
            <a:r>
              <a:rPr lang="en-US" altLang="en-US"/>
              <a:t>(Duff) build-up</a:t>
            </a:r>
          </a:p>
        </p:txBody>
      </p:sp>
      <p:pic>
        <p:nvPicPr>
          <p:cNvPr id="69635" name="Picture 3">
            <a:extLst>
              <a:ext uri="{FF2B5EF4-FFF2-40B4-BE49-F238E27FC236}">
                <a16:creationId xmlns:a16="http://schemas.microsoft.com/office/drawing/2014/main" id="{2106D784-BDCE-40C6-896B-8D577D688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33750"/>
            <a:ext cx="4699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a:extLst>
              <a:ext uri="{FF2B5EF4-FFF2-40B4-BE49-F238E27FC236}">
                <a16:creationId xmlns:a16="http://schemas.microsoft.com/office/drawing/2014/main" id="{2BDC460E-1FC2-4AD2-6716-DFF1B7A79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52400"/>
            <a:ext cx="373380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69637" name="Picture 5">
            <a:extLst>
              <a:ext uri="{FF2B5EF4-FFF2-40B4-BE49-F238E27FC236}">
                <a16:creationId xmlns:a16="http://schemas.microsoft.com/office/drawing/2014/main" id="{CE9EE00B-C26A-3C2A-BD1D-4CABC4558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2800"/>
            <a:ext cx="41910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067E282-5869-8A09-AE70-AD5AA5564398}"/>
              </a:ext>
            </a:extLst>
          </p:cNvPr>
          <p:cNvSpPr>
            <a:spLocks noGrp="1" noChangeArrowheads="1"/>
          </p:cNvSpPr>
          <p:nvPr>
            <p:ph type="title"/>
          </p:nvPr>
        </p:nvSpPr>
        <p:spPr>
          <a:xfrm>
            <a:off x="3810000" y="228600"/>
            <a:ext cx="2438400" cy="665163"/>
          </a:xfrm>
        </p:spPr>
        <p:txBody>
          <a:bodyPr/>
          <a:lstStyle/>
          <a:p>
            <a:r>
              <a:rPr lang="en-US" altLang="en-US" sz="3200"/>
              <a:t>Rationale</a:t>
            </a:r>
          </a:p>
        </p:txBody>
      </p:sp>
      <p:sp>
        <p:nvSpPr>
          <p:cNvPr id="71683" name="Rectangle 3">
            <a:extLst>
              <a:ext uri="{FF2B5EF4-FFF2-40B4-BE49-F238E27FC236}">
                <a16:creationId xmlns:a16="http://schemas.microsoft.com/office/drawing/2014/main" id="{C790EC5A-5C3E-A777-16A4-FC2835F46EB1}"/>
              </a:ext>
            </a:extLst>
          </p:cNvPr>
          <p:cNvSpPr>
            <a:spLocks noGrp="1" noChangeArrowheads="1"/>
          </p:cNvSpPr>
          <p:nvPr>
            <p:ph type="body" sz="half" idx="1"/>
          </p:nvPr>
        </p:nvSpPr>
        <p:spPr>
          <a:xfrm>
            <a:off x="1066800" y="914400"/>
            <a:ext cx="4038600" cy="5684838"/>
          </a:xfrm>
        </p:spPr>
        <p:txBody>
          <a:bodyPr/>
          <a:lstStyle/>
          <a:p>
            <a:pPr>
              <a:lnSpc>
                <a:spcPct val="90000"/>
              </a:lnSpc>
              <a:buFontTx/>
              <a:buNone/>
            </a:pPr>
            <a:r>
              <a:rPr lang="en-US" altLang="en-US" sz="2400"/>
              <a:t>Issues</a:t>
            </a:r>
          </a:p>
          <a:p>
            <a:pPr>
              <a:lnSpc>
                <a:spcPct val="90000"/>
              </a:lnSpc>
            </a:pPr>
            <a:r>
              <a:rPr lang="en-US" altLang="en-US" sz="2400"/>
              <a:t>Fire not present for over 100 years</a:t>
            </a:r>
          </a:p>
          <a:p>
            <a:pPr>
              <a:lnSpc>
                <a:spcPct val="90000"/>
              </a:lnSpc>
            </a:pPr>
            <a:r>
              <a:rPr lang="en-US" altLang="en-US" sz="2400"/>
              <a:t>Increase biomass</a:t>
            </a:r>
          </a:p>
          <a:p>
            <a:pPr>
              <a:lnSpc>
                <a:spcPct val="90000"/>
              </a:lnSpc>
            </a:pPr>
            <a:r>
              <a:rPr lang="en-US" altLang="en-US" sz="2400"/>
              <a:t>Increase stress</a:t>
            </a:r>
          </a:p>
          <a:p>
            <a:pPr>
              <a:lnSpc>
                <a:spcPct val="90000"/>
              </a:lnSpc>
              <a:buFontTx/>
              <a:buNone/>
            </a:pPr>
            <a:r>
              <a:rPr lang="en-US" altLang="en-US" sz="2400"/>
              <a:t>Ecology</a:t>
            </a:r>
          </a:p>
          <a:p>
            <a:pPr>
              <a:lnSpc>
                <a:spcPct val="90000"/>
              </a:lnSpc>
            </a:pPr>
            <a:r>
              <a:rPr lang="en-US" altLang="en-US" sz="2400"/>
              <a:t>Fine roots and ectomycorrhizae in duff (humus)</a:t>
            </a:r>
          </a:p>
          <a:p>
            <a:pPr>
              <a:lnSpc>
                <a:spcPct val="90000"/>
              </a:lnSpc>
            </a:pPr>
            <a:r>
              <a:rPr lang="en-US" altLang="en-US" sz="2400"/>
              <a:t>Cyclic</a:t>
            </a:r>
          </a:p>
          <a:p>
            <a:pPr>
              <a:lnSpc>
                <a:spcPct val="90000"/>
              </a:lnSpc>
            </a:pPr>
            <a:r>
              <a:rPr lang="en-US" altLang="en-US" sz="2400"/>
              <a:t>Grow and become active &gt; 40 degrees F in spring</a:t>
            </a:r>
          </a:p>
          <a:p>
            <a:pPr>
              <a:lnSpc>
                <a:spcPct val="90000"/>
              </a:lnSpc>
            </a:pPr>
            <a:r>
              <a:rPr lang="en-US" altLang="en-US" sz="2400"/>
              <a:t>Decrease temperature pulse into ground – high lower duff moistures</a:t>
            </a:r>
          </a:p>
        </p:txBody>
      </p:sp>
      <p:pic>
        <p:nvPicPr>
          <p:cNvPr id="71684" name="Picture 4">
            <a:extLst>
              <a:ext uri="{FF2B5EF4-FFF2-40B4-BE49-F238E27FC236}">
                <a16:creationId xmlns:a16="http://schemas.microsoft.com/office/drawing/2014/main" id="{56729E71-5BF2-611F-CFF8-91F5608A7333}"/>
              </a:ext>
            </a:extLst>
          </p:cNvPr>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48238" y="1436688"/>
            <a:ext cx="3657600" cy="2452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1685" name="Group 5">
            <a:extLst>
              <a:ext uri="{FF2B5EF4-FFF2-40B4-BE49-F238E27FC236}">
                <a16:creationId xmlns:a16="http://schemas.microsoft.com/office/drawing/2014/main" id="{FECCF075-4272-23C7-F2CB-C0FEBEEF50F1}"/>
              </a:ext>
            </a:extLst>
          </p:cNvPr>
          <p:cNvGrpSpPr>
            <a:grpSpLocks/>
          </p:cNvGrpSpPr>
          <p:nvPr/>
        </p:nvGrpSpPr>
        <p:grpSpPr bwMode="auto">
          <a:xfrm>
            <a:off x="4572000" y="4243388"/>
            <a:ext cx="4435475" cy="1924050"/>
            <a:chOff x="2417" y="2646"/>
            <a:chExt cx="2794" cy="1212"/>
          </a:xfrm>
        </p:grpSpPr>
        <p:grpSp>
          <p:nvGrpSpPr>
            <p:cNvPr id="71686" name="Group 6">
              <a:extLst>
                <a:ext uri="{FF2B5EF4-FFF2-40B4-BE49-F238E27FC236}">
                  <a16:creationId xmlns:a16="http://schemas.microsoft.com/office/drawing/2014/main" id="{983870C3-58D6-9364-8B80-39AA6E0D1C03}"/>
                </a:ext>
              </a:extLst>
            </p:cNvPr>
            <p:cNvGrpSpPr>
              <a:grpSpLocks/>
            </p:cNvGrpSpPr>
            <p:nvPr/>
          </p:nvGrpSpPr>
          <p:grpSpPr bwMode="auto">
            <a:xfrm>
              <a:off x="2880" y="2834"/>
              <a:ext cx="2331" cy="759"/>
              <a:chOff x="2386" y="3504"/>
              <a:chExt cx="1618" cy="327"/>
            </a:xfrm>
          </p:grpSpPr>
          <p:sp>
            <p:nvSpPr>
              <p:cNvPr id="71687" name="AutoShape 7">
                <a:extLst>
                  <a:ext uri="{FF2B5EF4-FFF2-40B4-BE49-F238E27FC236}">
                    <a16:creationId xmlns:a16="http://schemas.microsoft.com/office/drawing/2014/main" id="{46003729-1EC1-9FFA-75F8-949F681DBB5B}"/>
                  </a:ext>
                </a:extLst>
              </p:cNvPr>
              <p:cNvSpPr>
                <a:spLocks noChangeArrowheads="1"/>
              </p:cNvSpPr>
              <p:nvPr/>
            </p:nvSpPr>
            <p:spPr bwMode="auto">
              <a:xfrm flipV="1">
                <a:off x="2752" y="3511"/>
                <a:ext cx="494" cy="3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00CC99"/>
              </a:solidFill>
              <a:ln w="9525">
                <a:solidFill>
                  <a:srgbClr val="00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8" name="AutoShape 8">
                <a:extLst>
                  <a:ext uri="{FF2B5EF4-FFF2-40B4-BE49-F238E27FC236}">
                    <a16:creationId xmlns:a16="http://schemas.microsoft.com/office/drawing/2014/main" id="{D0D8DEEF-2EE2-FF50-4C6D-4E18B08E6220}"/>
                  </a:ext>
                </a:extLst>
              </p:cNvPr>
              <p:cNvSpPr>
                <a:spLocks noChangeArrowheads="1"/>
              </p:cNvSpPr>
              <p:nvPr/>
            </p:nvSpPr>
            <p:spPr bwMode="auto">
              <a:xfrm>
                <a:off x="3120" y="3504"/>
                <a:ext cx="494" cy="3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00CC99"/>
              </a:solidFill>
              <a:ln w="9525">
                <a:solidFill>
                  <a:srgbClr val="00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9" name="AutoShape 9">
                <a:extLst>
                  <a:ext uri="{FF2B5EF4-FFF2-40B4-BE49-F238E27FC236}">
                    <a16:creationId xmlns:a16="http://schemas.microsoft.com/office/drawing/2014/main" id="{648B362C-BA56-C4A2-8A44-C5277F48422F}"/>
                  </a:ext>
                </a:extLst>
              </p:cNvPr>
              <p:cNvSpPr>
                <a:spLocks noChangeArrowheads="1"/>
              </p:cNvSpPr>
              <p:nvPr/>
            </p:nvSpPr>
            <p:spPr bwMode="auto">
              <a:xfrm>
                <a:off x="2386" y="3511"/>
                <a:ext cx="494" cy="3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00CC99"/>
              </a:solidFill>
              <a:ln w="9525">
                <a:solidFill>
                  <a:srgbClr val="00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90" name="AutoShape 10">
                <a:extLst>
                  <a:ext uri="{FF2B5EF4-FFF2-40B4-BE49-F238E27FC236}">
                    <a16:creationId xmlns:a16="http://schemas.microsoft.com/office/drawing/2014/main" id="{DF460E95-E54A-5B8C-4DC1-4EFFBEC577B2}"/>
                  </a:ext>
                </a:extLst>
              </p:cNvPr>
              <p:cNvSpPr>
                <a:spLocks noChangeArrowheads="1"/>
              </p:cNvSpPr>
              <p:nvPr/>
            </p:nvSpPr>
            <p:spPr bwMode="auto">
              <a:xfrm flipV="1">
                <a:off x="3510" y="3511"/>
                <a:ext cx="494" cy="32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00CC99"/>
              </a:solidFill>
              <a:ln w="9525">
                <a:solidFill>
                  <a:srgbClr val="00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691" name="Text Box 11">
              <a:extLst>
                <a:ext uri="{FF2B5EF4-FFF2-40B4-BE49-F238E27FC236}">
                  <a16:creationId xmlns:a16="http://schemas.microsoft.com/office/drawing/2014/main" id="{6BF54F7C-EEF4-DAC5-B4D6-6650C01F4F4D}"/>
                </a:ext>
              </a:extLst>
            </p:cNvPr>
            <p:cNvSpPr txBox="1">
              <a:spLocks noChangeArrowheads="1"/>
            </p:cNvSpPr>
            <p:nvPr/>
          </p:nvSpPr>
          <p:spPr bwMode="auto">
            <a:xfrm>
              <a:off x="2417" y="2657"/>
              <a:ext cx="6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solidFill>
                    <a:schemeClr val="accent1"/>
                  </a:solidFill>
                </a:rPr>
                <a:t>Spring</a:t>
              </a:r>
            </a:p>
          </p:txBody>
        </p:sp>
        <p:sp>
          <p:nvSpPr>
            <p:cNvPr id="71692" name="Text Box 12">
              <a:extLst>
                <a:ext uri="{FF2B5EF4-FFF2-40B4-BE49-F238E27FC236}">
                  <a16:creationId xmlns:a16="http://schemas.microsoft.com/office/drawing/2014/main" id="{0160D849-FC76-A60D-5EA3-2241045E7A6D}"/>
                </a:ext>
              </a:extLst>
            </p:cNvPr>
            <p:cNvSpPr txBox="1">
              <a:spLocks noChangeArrowheads="1"/>
            </p:cNvSpPr>
            <p:nvPr/>
          </p:nvSpPr>
          <p:spPr bwMode="auto">
            <a:xfrm>
              <a:off x="3416" y="3570"/>
              <a:ext cx="67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solidFill>
                    <a:schemeClr val="accent1"/>
                  </a:solidFill>
                </a:rPr>
                <a:t>Winter</a:t>
              </a:r>
            </a:p>
          </p:txBody>
        </p:sp>
        <p:sp>
          <p:nvSpPr>
            <p:cNvPr id="71693" name="Text Box 13">
              <a:extLst>
                <a:ext uri="{FF2B5EF4-FFF2-40B4-BE49-F238E27FC236}">
                  <a16:creationId xmlns:a16="http://schemas.microsoft.com/office/drawing/2014/main" id="{5985BF29-347E-350A-F227-81B01DC578F6}"/>
                </a:ext>
              </a:extLst>
            </p:cNvPr>
            <p:cNvSpPr txBox="1">
              <a:spLocks noChangeArrowheads="1"/>
            </p:cNvSpPr>
            <p:nvPr/>
          </p:nvSpPr>
          <p:spPr bwMode="auto">
            <a:xfrm>
              <a:off x="3490" y="2646"/>
              <a:ext cx="4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a:solidFill>
                    <a:schemeClr val="accent1"/>
                  </a:solidFill>
                </a:rPr>
                <a:t>Fall</a:t>
              </a:r>
            </a:p>
          </p:txBody>
        </p:sp>
      </p:grpSp>
      <p:sp>
        <p:nvSpPr>
          <p:cNvPr id="71694" name="Line 14">
            <a:extLst>
              <a:ext uri="{FF2B5EF4-FFF2-40B4-BE49-F238E27FC236}">
                <a16:creationId xmlns:a16="http://schemas.microsoft.com/office/drawing/2014/main" id="{93012BBE-6986-8850-7585-A3CDE2F004FE}"/>
              </a:ext>
            </a:extLst>
          </p:cNvPr>
          <p:cNvSpPr>
            <a:spLocks noChangeShapeType="1"/>
          </p:cNvSpPr>
          <p:nvPr/>
        </p:nvSpPr>
        <p:spPr bwMode="auto">
          <a:xfrm flipV="1">
            <a:off x="5486400" y="4702175"/>
            <a:ext cx="333375" cy="174625"/>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Line 15">
            <a:extLst>
              <a:ext uri="{FF2B5EF4-FFF2-40B4-BE49-F238E27FC236}">
                <a16:creationId xmlns:a16="http://schemas.microsoft.com/office/drawing/2014/main" id="{B62BC6BD-F26C-7AB4-3A7C-718B7E6907E6}"/>
              </a:ext>
            </a:extLst>
          </p:cNvPr>
          <p:cNvSpPr>
            <a:spLocks noChangeShapeType="1"/>
          </p:cNvSpPr>
          <p:nvPr/>
        </p:nvSpPr>
        <p:spPr bwMode="auto">
          <a:xfrm>
            <a:off x="6240463" y="4876800"/>
            <a:ext cx="58737" cy="319088"/>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Line 16">
            <a:extLst>
              <a:ext uri="{FF2B5EF4-FFF2-40B4-BE49-F238E27FC236}">
                <a16:creationId xmlns:a16="http://schemas.microsoft.com/office/drawing/2014/main" id="{65CB0B08-B437-DB72-34E6-80CC08082BC6}"/>
              </a:ext>
            </a:extLst>
          </p:cNvPr>
          <p:cNvSpPr>
            <a:spLocks noChangeShapeType="1"/>
          </p:cNvSpPr>
          <p:nvPr/>
        </p:nvSpPr>
        <p:spPr bwMode="auto">
          <a:xfrm flipV="1">
            <a:off x="7089775" y="4702175"/>
            <a:ext cx="333375" cy="174625"/>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7" name="Line 17">
            <a:extLst>
              <a:ext uri="{FF2B5EF4-FFF2-40B4-BE49-F238E27FC236}">
                <a16:creationId xmlns:a16="http://schemas.microsoft.com/office/drawing/2014/main" id="{DF461B1F-E043-A7E1-CEB7-5E6BC71B20C4}"/>
              </a:ext>
            </a:extLst>
          </p:cNvPr>
          <p:cNvSpPr>
            <a:spLocks noChangeShapeType="1"/>
          </p:cNvSpPr>
          <p:nvPr/>
        </p:nvSpPr>
        <p:spPr bwMode="auto">
          <a:xfrm>
            <a:off x="7843838" y="4876800"/>
            <a:ext cx="188912" cy="261938"/>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C825AC8-F6CC-8054-3068-2FACED5DC9A9}"/>
              </a:ext>
            </a:extLst>
          </p:cNvPr>
          <p:cNvSpPr>
            <a:spLocks noGrp="1" noChangeArrowheads="1"/>
          </p:cNvSpPr>
          <p:nvPr>
            <p:ph type="title"/>
          </p:nvPr>
        </p:nvSpPr>
        <p:spPr>
          <a:xfrm>
            <a:off x="990600" y="1066800"/>
            <a:ext cx="7772400" cy="1143000"/>
          </a:xfrm>
        </p:spPr>
        <p:txBody>
          <a:bodyPr/>
          <a:lstStyle/>
          <a:p>
            <a:pPr algn="l"/>
            <a:r>
              <a:rPr lang="en-US" altLang="en-US" sz="3200"/>
              <a:t>Burning Conditions</a:t>
            </a:r>
            <a:br>
              <a:rPr lang="en-US" altLang="en-US" sz="3200"/>
            </a:br>
            <a:r>
              <a:rPr lang="en-US" altLang="en-US" sz="3200"/>
              <a:t> and Consumption</a:t>
            </a:r>
          </a:p>
        </p:txBody>
      </p:sp>
      <p:sp>
        <p:nvSpPr>
          <p:cNvPr id="73758" name="Text Box 30">
            <a:extLst>
              <a:ext uri="{FF2B5EF4-FFF2-40B4-BE49-F238E27FC236}">
                <a16:creationId xmlns:a16="http://schemas.microsoft.com/office/drawing/2014/main" id="{35E70B3B-A361-8BCE-58FB-DECEA338D218}"/>
              </a:ext>
            </a:extLst>
          </p:cNvPr>
          <p:cNvSpPr txBox="1">
            <a:spLocks noChangeArrowheads="1"/>
          </p:cNvSpPr>
          <p:nvPr/>
        </p:nvSpPr>
        <p:spPr bwMode="auto">
          <a:xfrm>
            <a:off x="381000" y="6248400"/>
            <a:ext cx="255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baseline="30000"/>
              <a:t>1</a:t>
            </a:r>
            <a:r>
              <a:rPr lang="en-US" altLang="en-US" sz="2400"/>
              <a:t> Standard Errors</a:t>
            </a:r>
            <a:endParaRPr lang="en-US" altLang="en-US" sz="2400" baseline="30000"/>
          </a:p>
        </p:txBody>
      </p:sp>
      <p:pic>
        <p:nvPicPr>
          <p:cNvPr id="73759" name="Picture 31">
            <a:extLst>
              <a:ext uri="{FF2B5EF4-FFF2-40B4-BE49-F238E27FC236}">
                <a16:creationId xmlns:a16="http://schemas.microsoft.com/office/drawing/2014/main" id="{0CE0C5FC-10F8-6135-8F2C-75827F776A89}"/>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0"/>
            <a:ext cx="3282950" cy="2462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805" name="Picture 77">
            <a:extLst>
              <a:ext uri="{FF2B5EF4-FFF2-40B4-BE49-F238E27FC236}">
                <a16:creationId xmlns:a16="http://schemas.microsoft.com/office/drawing/2014/main" id="{B03C63A4-EB65-A397-026A-65378A132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8235950"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F13F9EA7-EFBE-116C-0986-58885E93D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3498850"/>
            <a:ext cx="44958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a:extLst>
              <a:ext uri="{FF2B5EF4-FFF2-40B4-BE49-F238E27FC236}">
                <a16:creationId xmlns:a16="http://schemas.microsoft.com/office/drawing/2014/main" id="{39B52F8A-0ED0-A323-3622-4C9B4ED6C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3498850"/>
            <a:ext cx="44958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a:extLst>
              <a:ext uri="{FF2B5EF4-FFF2-40B4-BE49-F238E27FC236}">
                <a16:creationId xmlns:a16="http://schemas.microsoft.com/office/drawing/2014/main" id="{936567BE-EAD7-16B2-33E6-457B08E58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49225"/>
            <a:ext cx="4570413" cy="3273425"/>
          </a:xfrm>
          <a:prstGeom prst="rect">
            <a:avLst/>
          </a:prstGeom>
          <a:noFill/>
          <a:extLst>
            <a:ext uri="{909E8E84-426E-40DD-AFC4-6F175D3DCCD1}">
              <a14:hiddenFill xmlns:a14="http://schemas.microsoft.com/office/drawing/2010/main">
                <a:solidFill>
                  <a:srgbClr val="FFFFFF"/>
                </a:solidFill>
              </a14:hiddenFill>
            </a:ext>
          </a:extLst>
        </p:spPr>
      </p:pic>
      <p:pic>
        <p:nvPicPr>
          <p:cNvPr id="75781" name="Picture 5">
            <a:extLst>
              <a:ext uri="{FF2B5EF4-FFF2-40B4-BE49-F238E27FC236}">
                <a16:creationId xmlns:a16="http://schemas.microsoft.com/office/drawing/2014/main" id="{444A2FA9-3D63-62BD-7268-46F77B0EC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175" y="158750"/>
            <a:ext cx="4368800" cy="3276600"/>
          </a:xfrm>
          <a:prstGeom prst="rect">
            <a:avLst/>
          </a:prstGeom>
          <a:noFill/>
          <a:extLst>
            <a:ext uri="{909E8E84-426E-40DD-AFC4-6F175D3DCCD1}">
              <a14:hiddenFill xmlns:a14="http://schemas.microsoft.com/office/drawing/2010/main">
                <a:solidFill>
                  <a:srgbClr val="FFFFFF"/>
                </a:solidFill>
              </a14:hiddenFill>
            </a:ext>
          </a:extLst>
        </p:spPr>
      </p:pic>
      <p:sp>
        <p:nvSpPr>
          <p:cNvPr id="75782" name="Text Box 6">
            <a:extLst>
              <a:ext uri="{FF2B5EF4-FFF2-40B4-BE49-F238E27FC236}">
                <a16:creationId xmlns:a16="http://schemas.microsoft.com/office/drawing/2014/main" id="{A6118313-31B5-461F-030C-9A891D92EDAA}"/>
              </a:ext>
            </a:extLst>
          </p:cNvPr>
          <p:cNvSpPr txBox="1">
            <a:spLocks noChangeArrowheads="1"/>
          </p:cNvSpPr>
          <p:nvPr/>
        </p:nvSpPr>
        <p:spPr bwMode="auto">
          <a:xfrm>
            <a:off x="2895600" y="2819400"/>
            <a:ext cx="166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b="1"/>
              <a:t>Harvested</a:t>
            </a:r>
          </a:p>
        </p:txBody>
      </p:sp>
      <p:sp>
        <p:nvSpPr>
          <p:cNvPr id="75783" name="Text Box 7">
            <a:extLst>
              <a:ext uri="{FF2B5EF4-FFF2-40B4-BE49-F238E27FC236}">
                <a16:creationId xmlns:a16="http://schemas.microsoft.com/office/drawing/2014/main" id="{D851CC97-48C3-ED30-201F-6927428B9294}"/>
              </a:ext>
            </a:extLst>
          </p:cNvPr>
          <p:cNvSpPr txBox="1">
            <a:spLocks noChangeArrowheads="1"/>
          </p:cNvSpPr>
          <p:nvPr/>
        </p:nvSpPr>
        <p:spPr bwMode="auto">
          <a:xfrm>
            <a:off x="6705600" y="2514600"/>
            <a:ext cx="2400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b="1">
                <a:solidFill>
                  <a:srgbClr val="000000"/>
                </a:solidFill>
              </a:rPr>
              <a:t>Snow well</a:t>
            </a:r>
          </a:p>
          <a:p>
            <a:pPr eaLnBrk="0" hangingPunct="0">
              <a:spcBef>
                <a:spcPct val="0"/>
              </a:spcBef>
            </a:pPr>
            <a:r>
              <a:rPr lang="en-US" altLang="en-US" sz="2400" b="1">
                <a:solidFill>
                  <a:srgbClr val="000000"/>
                </a:solidFill>
              </a:rPr>
              <a:t>Firewood/slash</a:t>
            </a:r>
          </a:p>
        </p:txBody>
      </p:sp>
      <p:sp>
        <p:nvSpPr>
          <p:cNvPr id="75784" name="Text Box 8">
            <a:extLst>
              <a:ext uri="{FF2B5EF4-FFF2-40B4-BE49-F238E27FC236}">
                <a16:creationId xmlns:a16="http://schemas.microsoft.com/office/drawing/2014/main" id="{7E8AE6EB-7F9B-9F62-8ADD-297D0FFC67BD}"/>
              </a:ext>
            </a:extLst>
          </p:cNvPr>
          <p:cNvSpPr txBox="1">
            <a:spLocks noChangeArrowheads="1"/>
          </p:cNvSpPr>
          <p:nvPr/>
        </p:nvSpPr>
        <p:spPr bwMode="auto">
          <a:xfrm>
            <a:off x="3048000" y="6172200"/>
            <a:ext cx="3586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b="1"/>
              <a:t>Pre-Fire Reintroduction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289E12D-8723-215F-D14C-0F6296F9CC94}"/>
              </a:ext>
            </a:extLst>
          </p:cNvPr>
          <p:cNvSpPr>
            <a:spLocks noGrp="1" noChangeArrowheads="1"/>
          </p:cNvSpPr>
          <p:nvPr>
            <p:ph type="title"/>
          </p:nvPr>
        </p:nvSpPr>
        <p:spPr>
          <a:xfrm>
            <a:off x="-228600" y="152400"/>
            <a:ext cx="9067800" cy="1143000"/>
          </a:xfrm>
        </p:spPr>
        <p:txBody>
          <a:bodyPr/>
          <a:lstStyle/>
          <a:p>
            <a:r>
              <a:rPr lang="en-US" altLang="en-US" sz="3200"/>
              <a:t>Why Restore? </a:t>
            </a:r>
            <a:br>
              <a:rPr lang="en-US" altLang="en-US" sz="3200"/>
            </a:br>
            <a:r>
              <a:rPr lang="en-US" altLang="en-US" sz="3200"/>
              <a:t>Forest Change</a:t>
            </a:r>
          </a:p>
        </p:txBody>
      </p:sp>
      <p:sp>
        <p:nvSpPr>
          <p:cNvPr id="13315" name="Text Box 3">
            <a:extLst>
              <a:ext uri="{FF2B5EF4-FFF2-40B4-BE49-F238E27FC236}">
                <a16:creationId xmlns:a16="http://schemas.microsoft.com/office/drawing/2014/main" id="{8B639B32-9ACF-244A-21FA-0B334E281202}"/>
              </a:ext>
            </a:extLst>
          </p:cNvPr>
          <p:cNvSpPr txBox="1">
            <a:spLocks noChangeArrowheads="1"/>
          </p:cNvSpPr>
          <p:nvPr/>
        </p:nvSpPr>
        <p:spPr bwMode="auto">
          <a:xfrm>
            <a:off x="3581400" y="2895600"/>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a:t>Diseases</a:t>
            </a:r>
          </a:p>
        </p:txBody>
      </p:sp>
      <p:sp>
        <p:nvSpPr>
          <p:cNvPr id="13316" name="Text Box 4">
            <a:extLst>
              <a:ext uri="{FF2B5EF4-FFF2-40B4-BE49-F238E27FC236}">
                <a16:creationId xmlns:a16="http://schemas.microsoft.com/office/drawing/2014/main" id="{FBB66353-49F8-5C08-F906-243D99C8E943}"/>
              </a:ext>
            </a:extLst>
          </p:cNvPr>
          <p:cNvSpPr txBox="1">
            <a:spLocks noChangeArrowheads="1"/>
          </p:cNvSpPr>
          <p:nvPr/>
        </p:nvSpPr>
        <p:spPr bwMode="auto">
          <a:xfrm>
            <a:off x="428625" y="6096000"/>
            <a:ext cx="1530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en-US"/>
              <a:t>Weather</a:t>
            </a:r>
          </a:p>
        </p:txBody>
      </p:sp>
      <p:pic>
        <p:nvPicPr>
          <p:cNvPr id="13317" name="Picture 5">
            <a:extLst>
              <a:ext uri="{FF2B5EF4-FFF2-40B4-BE49-F238E27FC236}">
                <a16:creationId xmlns:a16="http://schemas.microsoft.com/office/drawing/2014/main" id="{1EA041E7-A721-F30A-24DE-74AEB45EB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505200"/>
            <a:ext cx="2133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56A5B1EF-4D7F-8D55-9CEE-0CC95710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88"/>
          <a:stretch>
            <a:fillRect/>
          </a:stretch>
        </p:blipFill>
        <p:spPr bwMode="auto">
          <a:xfrm>
            <a:off x="6477000" y="152400"/>
            <a:ext cx="23463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5" name="Text Box 13">
            <a:extLst>
              <a:ext uri="{FF2B5EF4-FFF2-40B4-BE49-F238E27FC236}">
                <a16:creationId xmlns:a16="http://schemas.microsoft.com/office/drawing/2014/main" id="{AE3F4BD3-3772-3881-38F9-94939DB912E3}"/>
              </a:ext>
            </a:extLst>
          </p:cNvPr>
          <p:cNvSpPr txBox="1">
            <a:spLocks noChangeArrowheads="1"/>
          </p:cNvSpPr>
          <p:nvPr/>
        </p:nvSpPr>
        <p:spPr bwMode="auto">
          <a:xfrm>
            <a:off x="5029200" y="1600200"/>
            <a:ext cx="798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a:t>Fire</a:t>
            </a:r>
          </a:p>
        </p:txBody>
      </p:sp>
      <p:pic>
        <p:nvPicPr>
          <p:cNvPr id="13326" name="Picture 14">
            <a:extLst>
              <a:ext uri="{FF2B5EF4-FFF2-40B4-BE49-F238E27FC236}">
                <a16:creationId xmlns:a16="http://schemas.microsoft.com/office/drawing/2014/main" id="{8EB408F4-6A84-72AA-CE18-4D072DDA1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531" b="5000"/>
          <a:stretch>
            <a:fillRect/>
          </a:stretch>
        </p:blipFill>
        <p:spPr bwMode="auto">
          <a:xfrm>
            <a:off x="2590800" y="3810000"/>
            <a:ext cx="2933700"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7" name="Text Box 15">
            <a:extLst>
              <a:ext uri="{FF2B5EF4-FFF2-40B4-BE49-F238E27FC236}">
                <a16:creationId xmlns:a16="http://schemas.microsoft.com/office/drawing/2014/main" id="{9D2EBF71-92FD-04B8-F29D-8260A37B1A07}"/>
              </a:ext>
            </a:extLst>
          </p:cNvPr>
          <p:cNvSpPr txBox="1">
            <a:spLocks noChangeArrowheads="1"/>
          </p:cNvSpPr>
          <p:nvPr/>
        </p:nvSpPr>
        <p:spPr bwMode="auto">
          <a:xfrm>
            <a:off x="3402013" y="6084888"/>
            <a:ext cx="13112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en-US"/>
              <a:t>Insects</a:t>
            </a:r>
          </a:p>
        </p:txBody>
      </p:sp>
      <p:pic>
        <p:nvPicPr>
          <p:cNvPr id="13329" name="Picture 17">
            <a:extLst>
              <a:ext uri="{FF2B5EF4-FFF2-40B4-BE49-F238E27FC236}">
                <a16:creationId xmlns:a16="http://schemas.microsoft.com/office/drawing/2014/main" id="{6A7B9000-30CA-EA44-8D9F-CA09B4F407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7954"/>
          <a:stretch>
            <a:fillRect/>
          </a:stretch>
        </p:blipFill>
        <p:spPr bwMode="auto">
          <a:xfrm>
            <a:off x="152400" y="1295400"/>
            <a:ext cx="33528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a:extLst>
              <a:ext uri="{FF2B5EF4-FFF2-40B4-BE49-F238E27FC236}">
                <a16:creationId xmlns:a16="http://schemas.microsoft.com/office/drawing/2014/main" id="{752B659A-E2FF-411F-DA4E-3DAC42572F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810000"/>
            <a:ext cx="3048000" cy="2266950"/>
          </a:xfrm>
          <a:prstGeom prst="rect">
            <a:avLst/>
          </a:prstGeom>
          <a:noFill/>
          <a:extLst>
            <a:ext uri="{909E8E84-426E-40DD-AFC4-6F175D3DCCD1}">
              <a14:hiddenFill xmlns:a14="http://schemas.microsoft.com/office/drawing/2010/main">
                <a:solidFill>
                  <a:srgbClr val="FFFFFF"/>
                </a:solidFill>
              </a14:hiddenFill>
            </a:ext>
          </a:extLst>
        </p:spPr>
      </p:pic>
      <p:sp>
        <p:nvSpPr>
          <p:cNvPr id="13331" name="Text Box 19">
            <a:extLst>
              <a:ext uri="{FF2B5EF4-FFF2-40B4-BE49-F238E27FC236}">
                <a16:creationId xmlns:a16="http://schemas.microsoft.com/office/drawing/2014/main" id="{131662BC-AFEB-B641-CE4C-60571C49121D}"/>
              </a:ext>
            </a:extLst>
          </p:cNvPr>
          <p:cNvSpPr txBox="1">
            <a:spLocks noChangeArrowheads="1"/>
          </p:cNvSpPr>
          <p:nvPr/>
        </p:nvSpPr>
        <p:spPr bwMode="auto">
          <a:xfrm>
            <a:off x="6497638" y="6172200"/>
            <a:ext cx="18875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en-US"/>
              <a:t>Harvesting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34" name="Group 10">
            <a:extLst>
              <a:ext uri="{FF2B5EF4-FFF2-40B4-BE49-F238E27FC236}">
                <a16:creationId xmlns:a16="http://schemas.microsoft.com/office/drawing/2014/main" id="{F2DAA2ED-2021-FEDC-983E-0E27D4E94DE0}"/>
              </a:ext>
            </a:extLst>
          </p:cNvPr>
          <p:cNvGrpSpPr>
            <a:grpSpLocks/>
          </p:cNvGrpSpPr>
          <p:nvPr/>
        </p:nvGrpSpPr>
        <p:grpSpPr bwMode="auto">
          <a:xfrm>
            <a:off x="762000" y="1600200"/>
            <a:ext cx="8032750" cy="5056188"/>
            <a:chOff x="123" y="768"/>
            <a:chExt cx="5513" cy="3377"/>
          </a:xfrm>
        </p:grpSpPr>
        <p:pic>
          <p:nvPicPr>
            <p:cNvPr id="52226" name="Picture 2">
              <a:extLst>
                <a:ext uri="{FF2B5EF4-FFF2-40B4-BE49-F238E27FC236}">
                  <a16:creationId xmlns:a16="http://schemas.microsoft.com/office/drawing/2014/main" id="{8FBE43ED-B730-39E5-9E56-8F2EC519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97" b="1199"/>
            <a:stretch>
              <a:fillRect/>
            </a:stretch>
          </p:blipFill>
          <p:spPr bwMode="auto">
            <a:xfrm>
              <a:off x="123" y="768"/>
              <a:ext cx="5513" cy="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a:extLst>
                <a:ext uri="{FF2B5EF4-FFF2-40B4-BE49-F238E27FC236}">
                  <a16:creationId xmlns:a16="http://schemas.microsoft.com/office/drawing/2014/main" id="{E7BCC300-8A55-D890-86C1-84665D2C8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 y="3191"/>
              <a:ext cx="2866"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a:extLst>
                <a:ext uri="{FF2B5EF4-FFF2-40B4-BE49-F238E27FC236}">
                  <a16:creationId xmlns:a16="http://schemas.microsoft.com/office/drawing/2014/main" id="{00856DD8-9F5A-3500-2138-76E7AE4BE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768"/>
              <a:ext cx="1654" cy="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a:extLst>
                <a:ext uri="{FF2B5EF4-FFF2-40B4-BE49-F238E27FC236}">
                  <a16:creationId xmlns:a16="http://schemas.microsoft.com/office/drawing/2014/main" id="{04691040-DC12-2740-5B9D-73910A38A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736"/>
              <a:ext cx="677" cy="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a:extLst>
                <a:ext uri="{FF2B5EF4-FFF2-40B4-BE49-F238E27FC236}">
                  <a16:creationId xmlns:a16="http://schemas.microsoft.com/office/drawing/2014/main" id="{E5560E57-EC19-E573-E9E7-7B9095DA3987}"/>
                </a:ext>
              </a:extLst>
            </p:cNvPr>
            <p:cNvSpPr txBox="1">
              <a:spLocks noChangeAspect="1" noChangeArrowheads="1"/>
            </p:cNvSpPr>
            <p:nvPr/>
          </p:nvSpPr>
          <p:spPr bwMode="auto">
            <a:xfrm>
              <a:off x="2880" y="2301"/>
              <a:ext cx="1085" cy="24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spcBef>
                  <a:spcPct val="0"/>
                </a:spcBef>
                <a:defRPr>
                  <a:solidFill>
                    <a:schemeClr val="tx1"/>
                  </a:solidFill>
                  <a:latin typeface="Arial" panose="020B0604020202020204" pitchFamily="34" charset="0"/>
                </a:defRPr>
              </a:lvl1pPr>
              <a:lvl2pPr defTabSz="1019175">
                <a:spcBef>
                  <a:spcPct val="0"/>
                </a:spcBef>
                <a:defRPr>
                  <a:solidFill>
                    <a:schemeClr val="tx1"/>
                  </a:solidFill>
                  <a:latin typeface="Arial" panose="020B0604020202020204" pitchFamily="34" charset="0"/>
                </a:defRPr>
              </a:lvl2pPr>
              <a:lvl3pPr defTabSz="1019175">
                <a:spcBef>
                  <a:spcPct val="0"/>
                </a:spcBef>
                <a:defRPr>
                  <a:solidFill>
                    <a:schemeClr val="tx1"/>
                  </a:solidFill>
                  <a:latin typeface="Arial" panose="020B0604020202020204" pitchFamily="34" charset="0"/>
                </a:defRPr>
              </a:lvl3pPr>
              <a:lvl4pPr defTabSz="1019175">
                <a:spcBef>
                  <a:spcPct val="0"/>
                </a:spcBef>
                <a:defRPr>
                  <a:solidFill>
                    <a:schemeClr val="tx1"/>
                  </a:solidFill>
                  <a:latin typeface="Arial" panose="020B0604020202020204" pitchFamily="34" charset="0"/>
                </a:defRPr>
              </a:lvl4pPr>
              <a:lvl5pPr defTabSz="1019175">
                <a:spcBef>
                  <a:spcPct val="0"/>
                </a:spcBef>
                <a:defRPr>
                  <a:solidFill>
                    <a:schemeClr val="tx1"/>
                  </a:solidFill>
                  <a:latin typeface="Arial" panose="020B0604020202020204" pitchFamily="34" charset="0"/>
                </a:defRPr>
              </a:lvl5pPr>
              <a:lvl6pPr defTabSz="1019175" fontAlgn="base">
                <a:spcBef>
                  <a:spcPct val="0"/>
                </a:spcBef>
                <a:spcAft>
                  <a:spcPct val="0"/>
                </a:spcAft>
                <a:defRPr>
                  <a:solidFill>
                    <a:schemeClr val="tx1"/>
                  </a:solidFill>
                  <a:latin typeface="Arial" panose="020B0604020202020204" pitchFamily="34" charset="0"/>
                </a:defRPr>
              </a:lvl6pPr>
              <a:lvl7pPr defTabSz="1019175" fontAlgn="base">
                <a:spcBef>
                  <a:spcPct val="0"/>
                </a:spcBef>
                <a:spcAft>
                  <a:spcPct val="0"/>
                </a:spcAft>
                <a:defRPr>
                  <a:solidFill>
                    <a:schemeClr val="tx1"/>
                  </a:solidFill>
                  <a:latin typeface="Arial" panose="020B0604020202020204" pitchFamily="34" charset="0"/>
                </a:defRPr>
              </a:lvl7pPr>
              <a:lvl8pPr defTabSz="1019175" fontAlgn="base">
                <a:spcBef>
                  <a:spcPct val="0"/>
                </a:spcBef>
                <a:spcAft>
                  <a:spcPct val="0"/>
                </a:spcAft>
                <a:defRPr>
                  <a:solidFill>
                    <a:schemeClr val="tx1"/>
                  </a:solidFill>
                  <a:latin typeface="Arial" panose="020B0604020202020204" pitchFamily="34" charset="0"/>
                </a:defRPr>
              </a:lvl8pPr>
              <a:lvl9pPr defTabSz="1019175" fontAlgn="base">
                <a:spcBef>
                  <a:spcPct val="0"/>
                </a:spcBef>
                <a:spcAft>
                  <a:spcPct val="0"/>
                </a:spcAft>
                <a:defRPr>
                  <a:solidFill>
                    <a:schemeClr val="tx1"/>
                  </a:solidFill>
                  <a:latin typeface="Arial" panose="020B0604020202020204" pitchFamily="34" charset="0"/>
                </a:defRPr>
              </a:lvl9pPr>
            </a:lstStyle>
            <a:p>
              <a:r>
                <a:rPr lang="en-US" altLang="en-US" sz="1800">
                  <a:solidFill>
                    <a:schemeClr val="bg1"/>
                  </a:solidFill>
                </a:rPr>
                <a:t>Benton Creek</a:t>
              </a:r>
            </a:p>
          </p:txBody>
        </p:sp>
        <p:sp>
          <p:nvSpPr>
            <p:cNvPr id="52232" name="Text Box 8">
              <a:extLst>
                <a:ext uri="{FF2B5EF4-FFF2-40B4-BE49-F238E27FC236}">
                  <a16:creationId xmlns:a16="http://schemas.microsoft.com/office/drawing/2014/main" id="{874964CF-9F65-3DCB-F4DD-4556236FA1C6}"/>
                </a:ext>
              </a:extLst>
            </p:cNvPr>
            <p:cNvSpPr txBox="1">
              <a:spLocks noChangeAspect="1" noChangeArrowheads="1"/>
            </p:cNvSpPr>
            <p:nvPr/>
          </p:nvSpPr>
          <p:spPr bwMode="auto">
            <a:xfrm>
              <a:off x="2018" y="864"/>
              <a:ext cx="2314"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en-US">
                  <a:solidFill>
                    <a:srgbClr val="1C1C1C"/>
                  </a:solidFill>
                </a:rPr>
                <a:t>Priest River </a:t>
              </a:r>
            </a:p>
            <a:p>
              <a:pPr algn="ctr">
                <a:spcBef>
                  <a:spcPct val="0"/>
                </a:spcBef>
              </a:pPr>
              <a:r>
                <a:rPr lang="en-US" altLang="en-US">
                  <a:solidFill>
                    <a:srgbClr val="1C1C1C"/>
                  </a:solidFill>
                </a:rPr>
                <a:t>Experimental Forest</a:t>
              </a:r>
            </a:p>
          </p:txBody>
        </p:sp>
        <p:sp>
          <p:nvSpPr>
            <p:cNvPr id="52233" name="Text Box 9">
              <a:extLst>
                <a:ext uri="{FF2B5EF4-FFF2-40B4-BE49-F238E27FC236}">
                  <a16:creationId xmlns:a16="http://schemas.microsoft.com/office/drawing/2014/main" id="{E8B0B392-6D96-3F4C-1095-5ADA346D0B26}"/>
                </a:ext>
              </a:extLst>
            </p:cNvPr>
            <p:cNvSpPr txBox="1">
              <a:spLocks noChangeAspect="1" noChangeArrowheads="1"/>
            </p:cNvSpPr>
            <p:nvPr/>
          </p:nvSpPr>
          <p:spPr bwMode="auto">
            <a:xfrm>
              <a:off x="3840" y="1536"/>
              <a:ext cx="1129" cy="24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19175">
                <a:spcBef>
                  <a:spcPct val="0"/>
                </a:spcBef>
                <a:defRPr>
                  <a:solidFill>
                    <a:schemeClr val="tx1"/>
                  </a:solidFill>
                  <a:latin typeface="Arial" panose="020B0604020202020204" pitchFamily="34" charset="0"/>
                </a:defRPr>
              </a:lvl1pPr>
              <a:lvl2pPr defTabSz="1019175">
                <a:spcBef>
                  <a:spcPct val="0"/>
                </a:spcBef>
                <a:defRPr>
                  <a:solidFill>
                    <a:schemeClr val="tx1"/>
                  </a:solidFill>
                  <a:latin typeface="Arial" panose="020B0604020202020204" pitchFamily="34" charset="0"/>
                </a:defRPr>
              </a:lvl2pPr>
              <a:lvl3pPr defTabSz="1019175">
                <a:spcBef>
                  <a:spcPct val="0"/>
                </a:spcBef>
                <a:defRPr>
                  <a:solidFill>
                    <a:schemeClr val="tx1"/>
                  </a:solidFill>
                  <a:latin typeface="Arial" panose="020B0604020202020204" pitchFamily="34" charset="0"/>
                </a:defRPr>
              </a:lvl3pPr>
              <a:lvl4pPr defTabSz="1019175">
                <a:spcBef>
                  <a:spcPct val="0"/>
                </a:spcBef>
                <a:defRPr>
                  <a:solidFill>
                    <a:schemeClr val="tx1"/>
                  </a:solidFill>
                  <a:latin typeface="Arial" panose="020B0604020202020204" pitchFamily="34" charset="0"/>
                </a:defRPr>
              </a:lvl4pPr>
              <a:lvl5pPr defTabSz="1019175">
                <a:spcBef>
                  <a:spcPct val="0"/>
                </a:spcBef>
                <a:defRPr>
                  <a:solidFill>
                    <a:schemeClr val="tx1"/>
                  </a:solidFill>
                  <a:latin typeface="Arial" panose="020B0604020202020204" pitchFamily="34" charset="0"/>
                </a:defRPr>
              </a:lvl5pPr>
              <a:lvl6pPr defTabSz="1019175" fontAlgn="base">
                <a:spcBef>
                  <a:spcPct val="0"/>
                </a:spcBef>
                <a:spcAft>
                  <a:spcPct val="0"/>
                </a:spcAft>
                <a:defRPr>
                  <a:solidFill>
                    <a:schemeClr val="tx1"/>
                  </a:solidFill>
                  <a:latin typeface="Arial" panose="020B0604020202020204" pitchFamily="34" charset="0"/>
                </a:defRPr>
              </a:lvl6pPr>
              <a:lvl7pPr defTabSz="1019175" fontAlgn="base">
                <a:spcBef>
                  <a:spcPct val="0"/>
                </a:spcBef>
                <a:spcAft>
                  <a:spcPct val="0"/>
                </a:spcAft>
                <a:defRPr>
                  <a:solidFill>
                    <a:schemeClr val="tx1"/>
                  </a:solidFill>
                  <a:latin typeface="Arial" panose="020B0604020202020204" pitchFamily="34" charset="0"/>
                </a:defRPr>
              </a:lvl7pPr>
              <a:lvl8pPr defTabSz="1019175" fontAlgn="base">
                <a:spcBef>
                  <a:spcPct val="0"/>
                </a:spcBef>
                <a:spcAft>
                  <a:spcPct val="0"/>
                </a:spcAft>
                <a:defRPr>
                  <a:solidFill>
                    <a:schemeClr val="tx1"/>
                  </a:solidFill>
                  <a:latin typeface="Arial" panose="020B0604020202020204" pitchFamily="34" charset="0"/>
                </a:defRPr>
              </a:lvl8pPr>
              <a:lvl9pPr defTabSz="1019175" fontAlgn="base">
                <a:spcBef>
                  <a:spcPct val="0"/>
                </a:spcBef>
                <a:spcAft>
                  <a:spcPct val="0"/>
                </a:spcAft>
                <a:defRPr>
                  <a:solidFill>
                    <a:schemeClr val="tx1"/>
                  </a:solidFill>
                  <a:latin typeface="Arial" panose="020B0604020202020204" pitchFamily="34" charset="0"/>
                </a:defRPr>
              </a:lvl9pPr>
            </a:lstStyle>
            <a:p>
              <a:r>
                <a:rPr lang="en-US" altLang="en-US" sz="1800">
                  <a:solidFill>
                    <a:schemeClr val="bg1"/>
                  </a:solidFill>
                </a:rPr>
                <a:t>Canyon Creek</a:t>
              </a:r>
            </a:p>
          </p:txBody>
        </p:sp>
      </p:grpSp>
      <p:sp>
        <p:nvSpPr>
          <p:cNvPr id="52235" name="Rectangle 11">
            <a:extLst>
              <a:ext uri="{FF2B5EF4-FFF2-40B4-BE49-F238E27FC236}">
                <a16:creationId xmlns:a16="http://schemas.microsoft.com/office/drawing/2014/main" id="{4C2A6E8A-0177-9F77-D70F-1AEB72C2A8AD}"/>
              </a:ext>
            </a:extLst>
          </p:cNvPr>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3600">
                <a:solidFill>
                  <a:schemeClr val="tx2"/>
                </a:solidFill>
                <a:latin typeface="Arial" panose="020B0604020202020204" pitchFamily="34" charset="0"/>
              </a:defRPr>
            </a:lvl1pPr>
            <a:lvl2pPr algn="ctr">
              <a:spcBef>
                <a:spcPct val="0"/>
              </a:spcBef>
              <a:defRPr sz="3600">
                <a:solidFill>
                  <a:schemeClr val="tx2"/>
                </a:solidFill>
                <a:latin typeface="Arial" panose="020B0604020202020204" pitchFamily="34" charset="0"/>
              </a:defRPr>
            </a:lvl2pPr>
            <a:lvl3pPr algn="ctr">
              <a:spcBef>
                <a:spcPct val="0"/>
              </a:spcBef>
              <a:defRPr sz="3600">
                <a:solidFill>
                  <a:schemeClr val="tx2"/>
                </a:solidFill>
                <a:latin typeface="Arial" panose="020B0604020202020204" pitchFamily="34" charset="0"/>
              </a:defRPr>
            </a:lvl3pPr>
            <a:lvl4pPr algn="ctr">
              <a:spcBef>
                <a:spcPct val="0"/>
              </a:spcBef>
              <a:defRPr sz="3600">
                <a:solidFill>
                  <a:schemeClr val="tx2"/>
                </a:solidFill>
                <a:latin typeface="Arial" panose="020B0604020202020204" pitchFamily="34" charset="0"/>
              </a:defRPr>
            </a:lvl4pPr>
            <a:lvl5pPr algn="ctr">
              <a:spcBef>
                <a:spcPct val="0"/>
              </a:spcBef>
              <a:defRPr sz="3600">
                <a:solidFill>
                  <a:schemeClr val="tx2"/>
                </a:solidFill>
                <a:latin typeface="Arial" panose="020B0604020202020204" pitchFamily="34" charset="0"/>
              </a:defRPr>
            </a:lvl5pPr>
            <a:lvl6pPr marL="457200" algn="ctr" fontAlgn="base">
              <a:spcBef>
                <a:spcPct val="0"/>
              </a:spcBef>
              <a:spcAft>
                <a:spcPct val="0"/>
              </a:spcAft>
              <a:defRPr sz="3600">
                <a:solidFill>
                  <a:schemeClr val="tx2"/>
                </a:solidFill>
                <a:latin typeface="Arial" panose="020B0604020202020204" pitchFamily="34" charset="0"/>
              </a:defRPr>
            </a:lvl6pPr>
            <a:lvl7pPr marL="914400" algn="ctr" fontAlgn="base">
              <a:spcBef>
                <a:spcPct val="0"/>
              </a:spcBef>
              <a:spcAft>
                <a:spcPct val="0"/>
              </a:spcAft>
              <a:defRPr sz="3600">
                <a:solidFill>
                  <a:schemeClr val="tx2"/>
                </a:solidFill>
                <a:latin typeface="Arial" panose="020B0604020202020204" pitchFamily="34" charset="0"/>
              </a:defRPr>
            </a:lvl7pPr>
            <a:lvl8pPr marL="1371600" algn="ctr" fontAlgn="base">
              <a:spcBef>
                <a:spcPct val="0"/>
              </a:spcBef>
              <a:spcAft>
                <a:spcPct val="0"/>
              </a:spcAft>
              <a:defRPr sz="3600">
                <a:solidFill>
                  <a:schemeClr val="tx2"/>
                </a:solidFill>
                <a:latin typeface="Arial" panose="020B0604020202020204" pitchFamily="34" charset="0"/>
              </a:defRPr>
            </a:lvl8pPr>
            <a:lvl9pPr marL="1828800" algn="ctr" fontAlgn="base">
              <a:spcBef>
                <a:spcPct val="0"/>
              </a:spcBef>
              <a:spcAft>
                <a:spcPct val="0"/>
              </a:spcAft>
              <a:defRPr sz="3600">
                <a:solidFill>
                  <a:schemeClr val="tx2"/>
                </a:solidFill>
                <a:latin typeface="Arial" panose="020B0604020202020204" pitchFamily="34" charset="0"/>
              </a:defRPr>
            </a:lvl9pPr>
          </a:lstStyle>
          <a:p>
            <a:r>
              <a:rPr lang="en-US" altLang="en-US"/>
              <a:t>Alternative Canopy Fuel Treatments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43C2851-BCBC-E6AA-C8E8-8818230A1E8B}"/>
              </a:ext>
            </a:extLst>
          </p:cNvPr>
          <p:cNvSpPr>
            <a:spLocks noGrp="1" noChangeArrowheads="1"/>
          </p:cNvSpPr>
          <p:nvPr>
            <p:ph type="title"/>
          </p:nvPr>
        </p:nvSpPr>
        <p:spPr>
          <a:xfrm>
            <a:off x="3657600" y="228600"/>
            <a:ext cx="4419600" cy="1676400"/>
          </a:xfrm>
        </p:spPr>
        <p:txBody>
          <a:bodyPr/>
          <a:lstStyle/>
          <a:p>
            <a:r>
              <a:rPr lang="en-US" altLang="en-US"/>
              <a:t>Irregular Selection</a:t>
            </a:r>
          </a:p>
        </p:txBody>
      </p:sp>
      <p:pic>
        <p:nvPicPr>
          <p:cNvPr id="19459" name="Picture 3">
            <a:extLst>
              <a:ext uri="{FF2B5EF4-FFF2-40B4-BE49-F238E27FC236}">
                <a16:creationId xmlns:a16="http://schemas.microsoft.com/office/drawing/2014/main" id="{43AAE42C-E750-1417-C30A-8FFFB9FE9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951" t="12784" r="21834" b="11723"/>
          <a:stretch>
            <a:fillRect/>
          </a:stretch>
        </p:blipFill>
        <p:spPr bwMode="auto">
          <a:xfrm>
            <a:off x="4791075" y="2057400"/>
            <a:ext cx="4352925" cy="44958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CDC70243-F6A8-0195-2198-0636B75BA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03" t="56007" r="19952"/>
          <a:stretch>
            <a:fillRect/>
          </a:stretch>
        </p:blipFill>
        <p:spPr bwMode="auto">
          <a:xfrm>
            <a:off x="0" y="4114800"/>
            <a:ext cx="4495800" cy="2506663"/>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a:extLst>
              <a:ext uri="{FF2B5EF4-FFF2-40B4-BE49-F238E27FC236}">
                <a16:creationId xmlns:a16="http://schemas.microsoft.com/office/drawing/2014/main" id="{E9B44321-2A76-88A6-407C-1A7FAB08B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253" t="30003" r="26253" b="20003"/>
          <a:stretch>
            <a:fillRect/>
          </a:stretch>
        </p:blipFill>
        <p:spPr bwMode="auto">
          <a:xfrm>
            <a:off x="0" y="0"/>
            <a:ext cx="348615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43" name="Group 19">
            <a:extLst>
              <a:ext uri="{FF2B5EF4-FFF2-40B4-BE49-F238E27FC236}">
                <a16:creationId xmlns:a16="http://schemas.microsoft.com/office/drawing/2014/main" id="{15D5CEC8-3306-3D1D-26AF-C429280CCD43}"/>
              </a:ext>
            </a:extLst>
          </p:cNvPr>
          <p:cNvGrpSpPr>
            <a:grpSpLocks/>
          </p:cNvGrpSpPr>
          <p:nvPr/>
        </p:nvGrpSpPr>
        <p:grpSpPr bwMode="auto">
          <a:xfrm>
            <a:off x="457200" y="1219200"/>
            <a:ext cx="7923213" cy="3886200"/>
            <a:chOff x="336" y="475"/>
            <a:chExt cx="4991" cy="2448"/>
          </a:xfrm>
        </p:grpSpPr>
        <p:pic>
          <p:nvPicPr>
            <p:cNvPr id="77826" name="Picture 2">
              <a:extLst>
                <a:ext uri="{FF2B5EF4-FFF2-40B4-BE49-F238E27FC236}">
                  <a16:creationId xmlns:a16="http://schemas.microsoft.com/office/drawing/2014/main" id="{0E5DB236-1C67-4C33-083F-64230803E400}"/>
                </a:ext>
              </a:extLst>
            </p:cNvPr>
            <p:cNvPicPr>
              <a:picLocks noChangeArrowheads="1"/>
            </p:cNvPicPr>
            <p:nvPr/>
          </p:nvPicPr>
          <p:blipFill>
            <a:blip r:embed="rId2">
              <a:extLst>
                <a:ext uri="{28A0092B-C50C-407E-A947-70E740481C1C}">
                  <a14:useLocalDpi xmlns:a14="http://schemas.microsoft.com/office/drawing/2010/main" val="0"/>
                </a:ext>
              </a:extLst>
            </a:blip>
            <a:srcRect t="3401"/>
            <a:stretch>
              <a:fillRect/>
            </a:stretch>
          </p:blipFill>
          <p:spPr bwMode="auto">
            <a:xfrm>
              <a:off x="336" y="480"/>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a:extLst>
                <a:ext uri="{FF2B5EF4-FFF2-40B4-BE49-F238E27FC236}">
                  <a16:creationId xmlns:a16="http://schemas.microsoft.com/office/drawing/2014/main" id="{4EDFF6FC-0BB3-B737-6D9E-D0D1D0D821B8}"/>
                </a:ext>
              </a:extLst>
            </p:cNvPr>
            <p:cNvPicPr>
              <a:picLocks noChangeArrowheads="1"/>
            </p:cNvPicPr>
            <p:nvPr/>
          </p:nvPicPr>
          <p:blipFill>
            <a:blip r:embed="rId3">
              <a:extLst>
                <a:ext uri="{28A0092B-C50C-407E-A947-70E740481C1C}">
                  <a14:useLocalDpi xmlns:a14="http://schemas.microsoft.com/office/drawing/2010/main" val="0"/>
                </a:ext>
              </a:extLst>
            </a:blip>
            <a:srcRect t="3401"/>
            <a:stretch>
              <a:fillRect/>
            </a:stretch>
          </p:blipFill>
          <p:spPr bwMode="auto">
            <a:xfrm>
              <a:off x="336" y="1296"/>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4">
              <a:extLst>
                <a:ext uri="{FF2B5EF4-FFF2-40B4-BE49-F238E27FC236}">
                  <a16:creationId xmlns:a16="http://schemas.microsoft.com/office/drawing/2014/main" id="{01C802CF-F399-68F0-A6F0-013E5D5CBEB5}"/>
                </a:ext>
              </a:extLst>
            </p:cNvPr>
            <p:cNvPicPr>
              <a:picLocks noChangeArrowheads="1"/>
            </p:cNvPicPr>
            <p:nvPr/>
          </p:nvPicPr>
          <p:blipFill>
            <a:blip r:embed="rId4">
              <a:extLst>
                <a:ext uri="{28A0092B-C50C-407E-A947-70E740481C1C}">
                  <a14:useLocalDpi xmlns:a14="http://schemas.microsoft.com/office/drawing/2010/main" val="0"/>
                </a:ext>
              </a:extLst>
            </a:blip>
            <a:srcRect t="3401"/>
            <a:stretch>
              <a:fillRect/>
            </a:stretch>
          </p:blipFill>
          <p:spPr bwMode="auto">
            <a:xfrm>
              <a:off x="336" y="2160"/>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a:extLst>
                <a:ext uri="{FF2B5EF4-FFF2-40B4-BE49-F238E27FC236}">
                  <a16:creationId xmlns:a16="http://schemas.microsoft.com/office/drawing/2014/main" id="{F0331A34-45E3-FED2-CA73-91EC28CBFD85}"/>
                </a:ext>
              </a:extLst>
            </p:cNvPr>
            <p:cNvPicPr>
              <a:picLocks noChangeArrowheads="1"/>
            </p:cNvPicPr>
            <p:nvPr/>
          </p:nvPicPr>
          <p:blipFill>
            <a:blip r:embed="rId5">
              <a:extLst>
                <a:ext uri="{28A0092B-C50C-407E-A947-70E740481C1C}">
                  <a14:useLocalDpi xmlns:a14="http://schemas.microsoft.com/office/drawing/2010/main" val="0"/>
                </a:ext>
              </a:extLst>
            </a:blip>
            <a:srcRect t="2940"/>
            <a:stretch>
              <a:fillRect/>
            </a:stretch>
          </p:blipFill>
          <p:spPr bwMode="auto">
            <a:xfrm>
              <a:off x="1632" y="480"/>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6">
              <a:extLst>
                <a:ext uri="{FF2B5EF4-FFF2-40B4-BE49-F238E27FC236}">
                  <a16:creationId xmlns:a16="http://schemas.microsoft.com/office/drawing/2014/main" id="{F6C21B15-CE89-FF8E-B03D-E533718691AA}"/>
                </a:ext>
              </a:extLst>
            </p:cNvPr>
            <p:cNvPicPr>
              <a:picLocks noChangeArrowheads="1"/>
            </p:cNvPicPr>
            <p:nvPr/>
          </p:nvPicPr>
          <p:blipFill>
            <a:blip r:embed="rId6">
              <a:extLst>
                <a:ext uri="{28A0092B-C50C-407E-A947-70E740481C1C}">
                  <a14:useLocalDpi xmlns:a14="http://schemas.microsoft.com/office/drawing/2010/main" val="0"/>
                </a:ext>
              </a:extLst>
            </a:blip>
            <a:srcRect t="3401"/>
            <a:stretch>
              <a:fillRect/>
            </a:stretch>
          </p:blipFill>
          <p:spPr bwMode="auto">
            <a:xfrm>
              <a:off x="1632" y="1295"/>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1" name="Picture 7">
              <a:extLst>
                <a:ext uri="{FF2B5EF4-FFF2-40B4-BE49-F238E27FC236}">
                  <a16:creationId xmlns:a16="http://schemas.microsoft.com/office/drawing/2014/main" id="{E79AF5DB-EA10-1817-55F8-9CB13156BEC5}"/>
                </a:ext>
              </a:extLst>
            </p:cNvPr>
            <p:cNvPicPr>
              <a:picLocks noChangeArrowheads="1"/>
            </p:cNvPicPr>
            <p:nvPr/>
          </p:nvPicPr>
          <p:blipFill>
            <a:blip r:embed="rId7">
              <a:extLst>
                <a:ext uri="{28A0092B-C50C-407E-A947-70E740481C1C}">
                  <a14:useLocalDpi xmlns:a14="http://schemas.microsoft.com/office/drawing/2010/main" val="0"/>
                </a:ext>
              </a:extLst>
            </a:blip>
            <a:srcRect t="3401"/>
            <a:stretch>
              <a:fillRect/>
            </a:stretch>
          </p:blipFill>
          <p:spPr bwMode="auto">
            <a:xfrm>
              <a:off x="1632" y="2161"/>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2" name="Picture 8">
              <a:extLst>
                <a:ext uri="{FF2B5EF4-FFF2-40B4-BE49-F238E27FC236}">
                  <a16:creationId xmlns:a16="http://schemas.microsoft.com/office/drawing/2014/main" id="{534A1170-14F0-4C47-B59B-EA3BB0067DDD}"/>
                </a:ext>
              </a:extLst>
            </p:cNvPr>
            <p:cNvPicPr>
              <a:picLocks noChangeArrowheads="1"/>
            </p:cNvPicPr>
            <p:nvPr/>
          </p:nvPicPr>
          <p:blipFill>
            <a:blip r:embed="rId8">
              <a:extLst>
                <a:ext uri="{28A0092B-C50C-407E-A947-70E740481C1C}">
                  <a14:useLocalDpi xmlns:a14="http://schemas.microsoft.com/office/drawing/2010/main" val="0"/>
                </a:ext>
              </a:extLst>
            </a:blip>
            <a:srcRect t="3000"/>
            <a:stretch>
              <a:fillRect/>
            </a:stretch>
          </p:blipFill>
          <p:spPr bwMode="auto">
            <a:xfrm>
              <a:off x="2927" y="475"/>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3" name="Picture 9">
              <a:extLst>
                <a:ext uri="{FF2B5EF4-FFF2-40B4-BE49-F238E27FC236}">
                  <a16:creationId xmlns:a16="http://schemas.microsoft.com/office/drawing/2014/main" id="{3FEC0C46-3829-5BE2-5F64-8CF778C54428}"/>
                </a:ext>
              </a:extLst>
            </p:cNvPr>
            <p:cNvPicPr>
              <a:picLocks noChangeArrowheads="1"/>
            </p:cNvPicPr>
            <p:nvPr/>
          </p:nvPicPr>
          <p:blipFill>
            <a:blip r:embed="rId9">
              <a:extLst>
                <a:ext uri="{28A0092B-C50C-407E-A947-70E740481C1C}">
                  <a14:useLocalDpi xmlns:a14="http://schemas.microsoft.com/office/drawing/2010/main" val="0"/>
                </a:ext>
              </a:extLst>
            </a:blip>
            <a:srcRect t="3030"/>
            <a:stretch>
              <a:fillRect/>
            </a:stretch>
          </p:blipFill>
          <p:spPr bwMode="auto">
            <a:xfrm>
              <a:off x="2927" y="1289"/>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4" name="Picture 10">
              <a:extLst>
                <a:ext uri="{FF2B5EF4-FFF2-40B4-BE49-F238E27FC236}">
                  <a16:creationId xmlns:a16="http://schemas.microsoft.com/office/drawing/2014/main" id="{37D7F3B8-484D-092A-0AC9-3B829E0B92E5}"/>
                </a:ext>
              </a:extLst>
            </p:cNvPr>
            <p:cNvPicPr>
              <a:picLocks noChangeArrowheads="1"/>
            </p:cNvPicPr>
            <p:nvPr/>
          </p:nvPicPr>
          <p:blipFill>
            <a:blip r:embed="rId10">
              <a:extLst>
                <a:ext uri="{28A0092B-C50C-407E-A947-70E740481C1C}">
                  <a14:useLocalDpi xmlns:a14="http://schemas.microsoft.com/office/drawing/2010/main" val="0"/>
                </a:ext>
              </a:extLst>
            </a:blip>
            <a:srcRect t="3200"/>
            <a:stretch>
              <a:fillRect/>
            </a:stretch>
          </p:blipFill>
          <p:spPr bwMode="auto">
            <a:xfrm>
              <a:off x="2927" y="2155"/>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5" name="Picture 11">
              <a:extLst>
                <a:ext uri="{FF2B5EF4-FFF2-40B4-BE49-F238E27FC236}">
                  <a16:creationId xmlns:a16="http://schemas.microsoft.com/office/drawing/2014/main" id="{282A4D46-DDF6-DED6-CAA9-4B770EA78E7C}"/>
                </a:ext>
              </a:extLst>
            </p:cNvPr>
            <p:cNvPicPr>
              <a:picLocks noChangeArrowheads="1"/>
            </p:cNvPicPr>
            <p:nvPr/>
          </p:nvPicPr>
          <p:blipFill>
            <a:blip r:embed="rId11">
              <a:extLst>
                <a:ext uri="{28A0092B-C50C-407E-A947-70E740481C1C}">
                  <a14:useLocalDpi xmlns:a14="http://schemas.microsoft.com/office/drawing/2010/main" val="0"/>
                </a:ext>
              </a:extLst>
            </a:blip>
            <a:srcRect t="3157"/>
            <a:stretch>
              <a:fillRect/>
            </a:stretch>
          </p:blipFill>
          <p:spPr bwMode="auto">
            <a:xfrm>
              <a:off x="4200" y="483"/>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6" name="Picture 12">
              <a:extLst>
                <a:ext uri="{FF2B5EF4-FFF2-40B4-BE49-F238E27FC236}">
                  <a16:creationId xmlns:a16="http://schemas.microsoft.com/office/drawing/2014/main" id="{508B169E-262E-1C15-C344-B31FC6E13933}"/>
                </a:ext>
              </a:extLst>
            </p:cNvPr>
            <p:cNvPicPr>
              <a:picLocks noChangeArrowheads="1"/>
            </p:cNvPicPr>
            <p:nvPr/>
          </p:nvPicPr>
          <p:blipFill>
            <a:blip r:embed="rId12">
              <a:extLst>
                <a:ext uri="{28A0092B-C50C-407E-A947-70E740481C1C}">
                  <a14:useLocalDpi xmlns:a14="http://schemas.microsoft.com/office/drawing/2010/main" val="0"/>
                </a:ext>
              </a:extLst>
            </a:blip>
            <a:srcRect t="3601"/>
            <a:stretch>
              <a:fillRect/>
            </a:stretch>
          </p:blipFill>
          <p:spPr bwMode="auto">
            <a:xfrm>
              <a:off x="4200" y="2164"/>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7" name="Picture 13">
              <a:extLst>
                <a:ext uri="{FF2B5EF4-FFF2-40B4-BE49-F238E27FC236}">
                  <a16:creationId xmlns:a16="http://schemas.microsoft.com/office/drawing/2014/main" id="{46A39E4C-2AB3-6DB9-199C-1BF7A362BC18}"/>
                </a:ext>
              </a:extLst>
            </p:cNvPr>
            <p:cNvPicPr>
              <a:picLocks noChangeArrowheads="1"/>
            </p:cNvPicPr>
            <p:nvPr/>
          </p:nvPicPr>
          <p:blipFill>
            <a:blip r:embed="rId13">
              <a:extLst>
                <a:ext uri="{28A0092B-C50C-407E-A947-70E740481C1C}">
                  <a14:useLocalDpi xmlns:a14="http://schemas.microsoft.com/office/drawing/2010/main" val="0"/>
                </a:ext>
              </a:extLst>
            </a:blip>
            <a:srcRect t="3030"/>
            <a:stretch>
              <a:fillRect/>
            </a:stretch>
          </p:blipFill>
          <p:spPr bwMode="auto">
            <a:xfrm>
              <a:off x="4200" y="1298"/>
              <a:ext cx="1127"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7838" name="Text Box 14">
            <a:extLst>
              <a:ext uri="{FF2B5EF4-FFF2-40B4-BE49-F238E27FC236}">
                <a16:creationId xmlns:a16="http://schemas.microsoft.com/office/drawing/2014/main" id="{8F50FC80-7240-BD30-2481-7D928BDF22AD}"/>
              </a:ext>
            </a:extLst>
          </p:cNvPr>
          <p:cNvSpPr txBox="1">
            <a:spLocks noChangeArrowheads="1"/>
          </p:cNvSpPr>
          <p:nvPr/>
        </p:nvSpPr>
        <p:spPr bwMode="auto">
          <a:xfrm>
            <a:off x="0" y="5257800"/>
            <a:ext cx="21193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altLang="en-US" sz="2000"/>
              <a:t>50% of observations</a:t>
            </a:r>
          </a:p>
        </p:txBody>
      </p:sp>
      <p:sp>
        <p:nvSpPr>
          <p:cNvPr id="77839" name="Text Box 15">
            <a:extLst>
              <a:ext uri="{FF2B5EF4-FFF2-40B4-BE49-F238E27FC236}">
                <a16:creationId xmlns:a16="http://schemas.microsoft.com/office/drawing/2014/main" id="{90AEB12E-4818-75BE-8E4F-8D056F59AD83}"/>
              </a:ext>
            </a:extLst>
          </p:cNvPr>
          <p:cNvSpPr txBox="1">
            <a:spLocks noChangeArrowheads="1"/>
          </p:cNvSpPr>
          <p:nvPr/>
        </p:nvSpPr>
        <p:spPr bwMode="auto">
          <a:xfrm>
            <a:off x="4572000" y="56388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altLang="en-US" sz="2000"/>
              <a:t>51 to 100% of observations</a:t>
            </a:r>
          </a:p>
        </p:txBody>
      </p:sp>
      <p:sp>
        <p:nvSpPr>
          <p:cNvPr id="77840" name="Text Box 16">
            <a:extLst>
              <a:ext uri="{FF2B5EF4-FFF2-40B4-BE49-F238E27FC236}">
                <a16:creationId xmlns:a16="http://schemas.microsoft.com/office/drawing/2014/main" id="{44D81B5C-0985-022E-911A-21191D8411A4}"/>
              </a:ext>
            </a:extLst>
          </p:cNvPr>
          <p:cNvSpPr txBox="1">
            <a:spLocks noChangeArrowheads="1"/>
          </p:cNvSpPr>
          <p:nvPr/>
        </p:nvSpPr>
        <p:spPr bwMode="auto">
          <a:xfrm>
            <a:off x="2209800" y="5295900"/>
            <a:ext cx="2049463" cy="1562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u="sng">
                <a:latin typeface="Tahoma" panose="020B0604030504040204" pitchFamily="34" charset="0"/>
              </a:rPr>
              <a:t>&lt;</a:t>
            </a:r>
            <a:r>
              <a:rPr lang="en-US" altLang="en-US" sz="2400">
                <a:latin typeface="Tahoma" panose="020B0604030504040204" pitchFamily="34" charset="0"/>
              </a:rPr>
              <a:t> 10% cover</a:t>
            </a:r>
          </a:p>
          <a:p>
            <a:pPr eaLnBrk="0" hangingPunct="0">
              <a:spcBef>
                <a:spcPct val="0"/>
              </a:spcBef>
            </a:pPr>
            <a:r>
              <a:rPr lang="en-US" altLang="en-US" sz="2400" u="sng">
                <a:latin typeface="Tahoma" panose="020B0604030504040204" pitchFamily="34" charset="0"/>
              </a:rPr>
              <a:t>&lt;</a:t>
            </a:r>
            <a:r>
              <a:rPr lang="en-US" altLang="en-US" sz="2400">
                <a:latin typeface="Tahoma" panose="020B0604030504040204" pitchFamily="34" charset="0"/>
              </a:rPr>
              <a:t> 40 BA</a:t>
            </a:r>
          </a:p>
          <a:p>
            <a:pPr eaLnBrk="0" hangingPunct="0">
              <a:spcBef>
                <a:spcPct val="0"/>
              </a:spcBef>
            </a:pPr>
            <a:r>
              <a:rPr lang="en-US" altLang="en-US" sz="2400">
                <a:latin typeface="Tahoma" panose="020B0604030504040204" pitchFamily="34" charset="0"/>
              </a:rPr>
              <a:t>10-22 TPA</a:t>
            </a:r>
          </a:p>
          <a:p>
            <a:pPr eaLnBrk="0" hangingPunct="0">
              <a:spcBef>
                <a:spcPct val="0"/>
              </a:spcBef>
            </a:pPr>
            <a:r>
              <a:rPr lang="en-US" altLang="en-US" sz="2400">
                <a:latin typeface="Tahoma" panose="020B0604030504040204" pitchFamily="34" charset="0"/>
              </a:rPr>
              <a:t>WWP, WL, PP</a:t>
            </a:r>
          </a:p>
        </p:txBody>
      </p:sp>
      <p:sp>
        <p:nvSpPr>
          <p:cNvPr id="77841" name="Text Box 17">
            <a:extLst>
              <a:ext uri="{FF2B5EF4-FFF2-40B4-BE49-F238E27FC236}">
                <a16:creationId xmlns:a16="http://schemas.microsoft.com/office/drawing/2014/main" id="{6A8BDFDF-0BB3-0CC2-01A2-D7A50FBF86FC}"/>
              </a:ext>
            </a:extLst>
          </p:cNvPr>
          <p:cNvSpPr txBox="1">
            <a:spLocks noChangeArrowheads="1"/>
          </p:cNvSpPr>
          <p:nvPr/>
        </p:nvSpPr>
        <p:spPr bwMode="auto">
          <a:xfrm>
            <a:off x="6553200" y="5295900"/>
            <a:ext cx="2413000" cy="1562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a:latin typeface="Tahoma" panose="020B0604030504040204" pitchFamily="34" charset="0"/>
              </a:rPr>
              <a:t>11-65% cover</a:t>
            </a:r>
          </a:p>
          <a:p>
            <a:pPr eaLnBrk="0" hangingPunct="0">
              <a:spcBef>
                <a:spcPct val="0"/>
              </a:spcBef>
            </a:pPr>
            <a:r>
              <a:rPr lang="en-US" altLang="en-US" sz="2400">
                <a:latin typeface="Tahoma" panose="020B0604030504040204" pitchFamily="34" charset="0"/>
              </a:rPr>
              <a:t>41-160 BA</a:t>
            </a:r>
          </a:p>
          <a:p>
            <a:pPr eaLnBrk="0" hangingPunct="0">
              <a:spcBef>
                <a:spcPct val="0"/>
              </a:spcBef>
            </a:pPr>
            <a:r>
              <a:rPr lang="en-US" altLang="en-US" sz="2400">
                <a:latin typeface="Tahoma" panose="020B0604030504040204" pitchFamily="34" charset="0"/>
              </a:rPr>
              <a:t>23-340 TPA</a:t>
            </a:r>
          </a:p>
          <a:p>
            <a:pPr eaLnBrk="0" hangingPunct="0">
              <a:spcBef>
                <a:spcPct val="0"/>
              </a:spcBef>
            </a:pPr>
            <a:r>
              <a:rPr lang="en-US" altLang="en-US" sz="2400">
                <a:latin typeface="Tahoma" panose="020B0604030504040204" pitchFamily="34" charset="0"/>
              </a:rPr>
              <a:t>WH, WRC, WWP</a:t>
            </a:r>
          </a:p>
        </p:txBody>
      </p:sp>
      <p:sp>
        <p:nvSpPr>
          <p:cNvPr id="77844" name="Text Box 20">
            <a:extLst>
              <a:ext uri="{FF2B5EF4-FFF2-40B4-BE49-F238E27FC236}">
                <a16:creationId xmlns:a16="http://schemas.microsoft.com/office/drawing/2014/main" id="{44029EA5-4AD9-9E85-B27B-E64B1DF99D79}"/>
              </a:ext>
            </a:extLst>
          </p:cNvPr>
          <p:cNvSpPr txBox="1">
            <a:spLocks noChangeArrowheads="1"/>
          </p:cNvSpPr>
          <p:nvPr/>
        </p:nvSpPr>
        <p:spPr bwMode="auto">
          <a:xfrm>
            <a:off x="2819400" y="304800"/>
            <a:ext cx="4321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Resulting Forest Structure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DD2FAC4-9F1B-BA71-8ED6-6670DC96EE13}"/>
              </a:ext>
            </a:extLst>
          </p:cNvPr>
          <p:cNvSpPr>
            <a:spLocks noGrp="1" noChangeArrowheads="1"/>
          </p:cNvSpPr>
          <p:nvPr>
            <p:ph type="title"/>
          </p:nvPr>
        </p:nvSpPr>
        <p:spPr>
          <a:xfrm>
            <a:off x="1066800" y="0"/>
            <a:ext cx="7543800" cy="914400"/>
          </a:xfrm>
          <a:noFill/>
          <a:ln/>
        </p:spPr>
        <p:txBody>
          <a:bodyPr/>
          <a:lstStyle/>
          <a:p>
            <a:r>
              <a:rPr lang="en-US" altLang="en-US"/>
              <a:t>Logistics of Implementation</a:t>
            </a:r>
          </a:p>
        </p:txBody>
      </p:sp>
      <p:sp>
        <p:nvSpPr>
          <p:cNvPr id="82947" name="Rectangle 3">
            <a:extLst>
              <a:ext uri="{FF2B5EF4-FFF2-40B4-BE49-F238E27FC236}">
                <a16:creationId xmlns:a16="http://schemas.microsoft.com/office/drawing/2014/main" id="{C92C554F-51E2-25AA-E5C8-15813F63AC80}"/>
              </a:ext>
            </a:extLst>
          </p:cNvPr>
          <p:cNvSpPr>
            <a:spLocks noGrp="1" noChangeArrowheads="1"/>
          </p:cNvSpPr>
          <p:nvPr>
            <p:ph type="body" sz="half" idx="1"/>
          </p:nvPr>
        </p:nvSpPr>
        <p:spPr>
          <a:xfrm>
            <a:off x="1447800" y="1066800"/>
            <a:ext cx="6858000" cy="4114800"/>
          </a:xfrm>
        </p:spPr>
        <p:txBody>
          <a:bodyPr/>
          <a:lstStyle/>
          <a:p>
            <a:pPr>
              <a:lnSpc>
                <a:spcPct val="80000"/>
              </a:lnSpc>
            </a:pPr>
            <a:r>
              <a:rPr lang="en-US" altLang="en-US" sz="3000"/>
              <a:t>Slash treatments</a:t>
            </a:r>
          </a:p>
          <a:p>
            <a:pPr lvl="1">
              <a:lnSpc>
                <a:spcPct val="80000"/>
              </a:lnSpc>
              <a:buFontTx/>
              <a:buNone/>
            </a:pPr>
            <a:r>
              <a:rPr lang="en-US" altLang="en-US" sz="2600"/>
              <a:t>Photograph guide and discussed our options</a:t>
            </a:r>
          </a:p>
          <a:p>
            <a:pPr lvl="1">
              <a:lnSpc>
                <a:spcPct val="80000"/>
              </a:lnSpc>
              <a:buFontTx/>
              <a:buNone/>
            </a:pPr>
            <a:r>
              <a:rPr lang="en-US" altLang="en-US" sz="2600"/>
              <a:t>Not as easy as large units but can be done</a:t>
            </a:r>
          </a:p>
          <a:p>
            <a:pPr lvl="1">
              <a:lnSpc>
                <a:spcPct val="80000"/>
              </a:lnSpc>
              <a:buFontTx/>
              <a:buNone/>
            </a:pPr>
            <a:r>
              <a:rPr lang="en-US" altLang="en-US" sz="2600"/>
              <a:t>Needed to dig fire line down middle of some units</a:t>
            </a:r>
          </a:p>
          <a:p>
            <a:pPr lvl="1">
              <a:lnSpc>
                <a:spcPct val="80000"/>
              </a:lnSpc>
              <a:buFontTx/>
              <a:buNone/>
            </a:pPr>
            <a:r>
              <a:rPr lang="en-US" altLang="en-US" sz="2600"/>
              <a:t>Incorporate patience</a:t>
            </a:r>
          </a:p>
        </p:txBody>
      </p:sp>
      <p:pic>
        <p:nvPicPr>
          <p:cNvPr id="82948" name="Picture 4">
            <a:extLst>
              <a:ext uri="{FF2B5EF4-FFF2-40B4-BE49-F238E27FC236}">
                <a16:creationId xmlns:a16="http://schemas.microsoft.com/office/drawing/2014/main" id="{B1C996F4-03F7-1572-601F-F63FC7000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38600"/>
            <a:ext cx="278288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949" name="Picture 5">
            <a:extLst>
              <a:ext uri="{FF2B5EF4-FFF2-40B4-BE49-F238E27FC236}">
                <a16:creationId xmlns:a16="http://schemas.microsoft.com/office/drawing/2014/main" id="{6FDAA2C7-B979-020E-BED1-190FE87AE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038600"/>
            <a:ext cx="2743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950" name="Picture 6">
            <a:extLst>
              <a:ext uri="{FF2B5EF4-FFF2-40B4-BE49-F238E27FC236}">
                <a16:creationId xmlns:a16="http://schemas.microsoft.com/office/drawing/2014/main" id="{9F34A7A0-7491-2FE9-3179-8860E112F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4038600"/>
            <a:ext cx="3009900" cy="2257425"/>
          </a:xfrm>
          <a:prstGeom prst="rect">
            <a:avLst/>
          </a:prstGeom>
          <a:noFill/>
          <a:extLst>
            <a:ext uri="{909E8E84-426E-40DD-AFC4-6F175D3DCCD1}">
              <a14:hiddenFill xmlns:a14="http://schemas.microsoft.com/office/drawing/2010/main">
                <a:solidFill>
                  <a:srgbClr val="FFFFFF"/>
                </a:solidFill>
              </a14:hiddenFill>
            </a:ext>
          </a:extLst>
        </p:spPr>
      </p:pic>
      <p:sp>
        <p:nvSpPr>
          <p:cNvPr id="82951" name="Text Box 7">
            <a:extLst>
              <a:ext uri="{FF2B5EF4-FFF2-40B4-BE49-F238E27FC236}">
                <a16:creationId xmlns:a16="http://schemas.microsoft.com/office/drawing/2014/main" id="{712AEB0D-3EAB-48C1-013F-C4D581F2D864}"/>
              </a:ext>
            </a:extLst>
          </p:cNvPr>
          <p:cNvSpPr txBox="1">
            <a:spLocks noChangeArrowheads="1"/>
          </p:cNvSpPr>
          <p:nvPr/>
        </p:nvSpPr>
        <p:spPr bwMode="auto">
          <a:xfrm>
            <a:off x="838200" y="6400800"/>
            <a:ext cx="203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a:latin typeface="Tahoma" panose="020B0604030504040204" pitchFamily="34" charset="0"/>
              </a:rPr>
              <a:t>Grapple piling</a:t>
            </a:r>
          </a:p>
        </p:txBody>
      </p:sp>
      <p:sp>
        <p:nvSpPr>
          <p:cNvPr id="82952" name="Text Box 8">
            <a:extLst>
              <a:ext uri="{FF2B5EF4-FFF2-40B4-BE49-F238E27FC236}">
                <a16:creationId xmlns:a16="http://schemas.microsoft.com/office/drawing/2014/main" id="{043A5825-EB77-A3A8-1EEC-BADE6E39FEC9}"/>
              </a:ext>
            </a:extLst>
          </p:cNvPr>
          <p:cNvSpPr txBox="1">
            <a:spLocks noChangeArrowheads="1"/>
          </p:cNvSpPr>
          <p:nvPr/>
        </p:nvSpPr>
        <p:spPr bwMode="auto">
          <a:xfrm>
            <a:off x="3835400" y="6400800"/>
            <a:ext cx="1695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a:latin typeface="Tahoma" panose="020B0604030504040204" pitchFamily="34" charset="0"/>
              </a:rPr>
              <a:t>Mastication</a:t>
            </a:r>
          </a:p>
        </p:txBody>
      </p:sp>
      <p:sp>
        <p:nvSpPr>
          <p:cNvPr id="82953" name="Text Box 9">
            <a:extLst>
              <a:ext uri="{FF2B5EF4-FFF2-40B4-BE49-F238E27FC236}">
                <a16:creationId xmlns:a16="http://schemas.microsoft.com/office/drawing/2014/main" id="{DE3F7AFD-29B9-AEB3-8286-60830C209CA2}"/>
              </a:ext>
            </a:extLst>
          </p:cNvPr>
          <p:cNvSpPr txBox="1">
            <a:spLocks noChangeArrowheads="1"/>
          </p:cNvSpPr>
          <p:nvPr/>
        </p:nvSpPr>
        <p:spPr bwMode="auto">
          <a:xfrm>
            <a:off x="6553200" y="6400800"/>
            <a:ext cx="210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0"/>
              </a:spcBef>
            </a:pPr>
            <a:r>
              <a:rPr lang="en-US" altLang="en-US" sz="2400">
                <a:latin typeface="Tahoma" panose="020B0604030504040204" pitchFamily="34" charset="0"/>
              </a:rPr>
              <a:t>Prescribed fire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a:extLst>
              <a:ext uri="{FF2B5EF4-FFF2-40B4-BE49-F238E27FC236}">
                <a16:creationId xmlns:a16="http://schemas.microsoft.com/office/drawing/2014/main" id="{F663C20B-A06C-DA52-5C7A-E3CEF0098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217"/>
          <a:stretch>
            <a:fillRect/>
          </a:stretch>
        </p:blipFill>
        <p:spPr bwMode="auto">
          <a:xfrm>
            <a:off x="4572000" y="989013"/>
            <a:ext cx="41148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8">
            <a:extLst>
              <a:ext uri="{FF2B5EF4-FFF2-40B4-BE49-F238E27FC236}">
                <a16:creationId xmlns:a16="http://schemas.microsoft.com/office/drawing/2014/main" id="{52DD3B44-A73D-2E45-70FF-0ADB8818BC40}"/>
              </a:ext>
            </a:extLst>
          </p:cNvPr>
          <p:cNvSpPr>
            <a:spLocks noChangeArrowheads="1"/>
          </p:cNvSpPr>
          <p:nvPr/>
        </p:nvSpPr>
        <p:spPr bwMode="auto">
          <a:xfrm>
            <a:off x="457200" y="1981200"/>
            <a:ext cx="4343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Evaluate fire behavior using FARSITE modeling approach</a:t>
            </a:r>
          </a:p>
        </p:txBody>
      </p:sp>
      <p:grpSp>
        <p:nvGrpSpPr>
          <p:cNvPr id="39963" name="Group 27">
            <a:extLst>
              <a:ext uri="{FF2B5EF4-FFF2-40B4-BE49-F238E27FC236}">
                <a16:creationId xmlns:a16="http://schemas.microsoft.com/office/drawing/2014/main" id="{3DA6A19D-60B7-D3BB-F9D5-B824E61FF8D8}"/>
              </a:ext>
            </a:extLst>
          </p:cNvPr>
          <p:cNvGrpSpPr>
            <a:grpSpLocks/>
          </p:cNvGrpSpPr>
          <p:nvPr/>
        </p:nvGrpSpPr>
        <p:grpSpPr bwMode="auto">
          <a:xfrm>
            <a:off x="533400" y="3810000"/>
            <a:ext cx="8556625" cy="2651125"/>
            <a:chOff x="336" y="2400"/>
            <a:chExt cx="5390" cy="1670"/>
          </a:xfrm>
        </p:grpSpPr>
        <p:pic>
          <p:nvPicPr>
            <p:cNvPr id="39964" name="Picture 28">
              <a:extLst>
                <a:ext uri="{FF2B5EF4-FFF2-40B4-BE49-F238E27FC236}">
                  <a16:creationId xmlns:a16="http://schemas.microsoft.com/office/drawing/2014/main" id="{E6E012B4-B6F8-9449-9AD4-72C9A50A3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017" b="23195"/>
            <a:stretch>
              <a:fillRect/>
            </a:stretch>
          </p:blipFill>
          <p:spPr bwMode="auto">
            <a:xfrm>
              <a:off x="336" y="2400"/>
              <a:ext cx="3628" cy="1380"/>
            </a:xfrm>
            <a:prstGeom prst="rect">
              <a:avLst/>
            </a:prstGeom>
            <a:noFill/>
            <a:extLst>
              <a:ext uri="{909E8E84-426E-40DD-AFC4-6F175D3DCCD1}">
                <a14:hiddenFill xmlns:a14="http://schemas.microsoft.com/office/drawing/2010/main">
                  <a:solidFill>
                    <a:srgbClr val="FFFFFF"/>
                  </a:solidFill>
                </a14:hiddenFill>
              </a:ext>
            </a:extLst>
          </p:spPr>
        </p:pic>
        <p:sp>
          <p:nvSpPr>
            <p:cNvPr id="39965" name="Rectangle 29">
              <a:extLst>
                <a:ext uri="{FF2B5EF4-FFF2-40B4-BE49-F238E27FC236}">
                  <a16:creationId xmlns:a16="http://schemas.microsoft.com/office/drawing/2014/main" id="{D4699215-8CDB-66F0-9529-DB21EC64CEF0}"/>
                </a:ext>
              </a:extLst>
            </p:cNvPr>
            <p:cNvSpPr>
              <a:spLocks noChangeArrowheads="1"/>
            </p:cNvSpPr>
            <p:nvPr/>
          </p:nvSpPr>
          <p:spPr bwMode="auto">
            <a:xfrm>
              <a:off x="4464" y="2880"/>
              <a:ext cx="192"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6" name="Rectangle 30">
              <a:extLst>
                <a:ext uri="{FF2B5EF4-FFF2-40B4-BE49-F238E27FC236}">
                  <a16:creationId xmlns:a16="http://schemas.microsoft.com/office/drawing/2014/main" id="{B7917180-3CC1-1F93-E33C-B7A7214DE990}"/>
                </a:ext>
              </a:extLst>
            </p:cNvPr>
            <p:cNvSpPr>
              <a:spLocks noChangeArrowheads="1"/>
            </p:cNvSpPr>
            <p:nvPr/>
          </p:nvSpPr>
          <p:spPr bwMode="auto">
            <a:xfrm>
              <a:off x="4464" y="2640"/>
              <a:ext cx="192" cy="144"/>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7" name="Rectangle 31">
              <a:extLst>
                <a:ext uri="{FF2B5EF4-FFF2-40B4-BE49-F238E27FC236}">
                  <a16:creationId xmlns:a16="http://schemas.microsoft.com/office/drawing/2014/main" id="{6AEAD6A9-36A8-FF3F-978E-DCD9707A0F67}"/>
                </a:ext>
              </a:extLst>
            </p:cNvPr>
            <p:cNvSpPr>
              <a:spLocks noChangeArrowheads="1"/>
            </p:cNvSpPr>
            <p:nvPr/>
          </p:nvSpPr>
          <p:spPr bwMode="auto">
            <a:xfrm>
              <a:off x="4464" y="3168"/>
              <a:ext cx="192" cy="144"/>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8" name="Text Box 32">
              <a:extLst>
                <a:ext uri="{FF2B5EF4-FFF2-40B4-BE49-F238E27FC236}">
                  <a16:creationId xmlns:a16="http://schemas.microsoft.com/office/drawing/2014/main" id="{005E8E82-B62B-F6BB-07E2-D43C849A6F03}"/>
                </a:ext>
              </a:extLst>
            </p:cNvPr>
            <p:cNvSpPr txBox="1">
              <a:spLocks noChangeArrowheads="1"/>
            </p:cNvSpPr>
            <p:nvPr/>
          </p:nvSpPr>
          <p:spPr bwMode="auto">
            <a:xfrm>
              <a:off x="4704" y="2795"/>
              <a:ext cx="10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11 to 15 ft.</a:t>
              </a:r>
              <a:endParaRPr lang="en-US" altLang="en-US"/>
            </a:p>
          </p:txBody>
        </p:sp>
        <p:sp>
          <p:nvSpPr>
            <p:cNvPr id="39969" name="Text Box 33">
              <a:extLst>
                <a:ext uri="{FF2B5EF4-FFF2-40B4-BE49-F238E27FC236}">
                  <a16:creationId xmlns:a16="http://schemas.microsoft.com/office/drawing/2014/main" id="{B965F7FD-7AB9-BF34-8453-3AC9C546EAED}"/>
                </a:ext>
              </a:extLst>
            </p:cNvPr>
            <p:cNvSpPr txBox="1">
              <a:spLocks noChangeArrowheads="1"/>
            </p:cNvSpPr>
            <p:nvPr/>
          </p:nvSpPr>
          <p:spPr bwMode="auto">
            <a:xfrm>
              <a:off x="4704" y="2531"/>
              <a:ext cx="9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5 to 10 ft.</a:t>
              </a:r>
              <a:endParaRPr lang="en-US" altLang="en-US"/>
            </a:p>
          </p:txBody>
        </p:sp>
        <p:sp>
          <p:nvSpPr>
            <p:cNvPr id="39970" name="Text Box 34">
              <a:extLst>
                <a:ext uri="{FF2B5EF4-FFF2-40B4-BE49-F238E27FC236}">
                  <a16:creationId xmlns:a16="http://schemas.microsoft.com/office/drawing/2014/main" id="{661037FA-4C17-AB5B-9462-4DC9CC4B27F1}"/>
                </a:ext>
              </a:extLst>
            </p:cNvPr>
            <p:cNvSpPr txBox="1">
              <a:spLocks noChangeArrowheads="1"/>
            </p:cNvSpPr>
            <p:nvPr/>
          </p:nvSpPr>
          <p:spPr bwMode="auto">
            <a:xfrm>
              <a:off x="4704" y="3059"/>
              <a:ext cx="7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&gt; 15 ft.</a:t>
              </a:r>
              <a:endParaRPr lang="en-US" altLang="en-US"/>
            </a:p>
          </p:txBody>
        </p:sp>
        <p:sp>
          <p:nvSpPr>
            <p:cNvPr id="39971" name="Line 35">
              <a:extLst>
                <a:ext uri="{FF2B5EF4-FFF2-40B4-BE49-F238E27FC236}">
                  <a16:creationId xmlns:a16="http://schemas.microsoft.com/office/drawing/2014/main" id="{8B0E7F1A-2354-E089-F183-5AEA44835E5F}"/>
                </a:ext>
              </a:extLst>
            </p:cNvPr>
            <p:cNvSpPr>
              <a:spLocks noChangeShapeType="1"/>
            </p:cNvSpPr>
            <p:nvPr/>
          </p:nvSpPr>
          <p:spPr bwMode="auto">
            <a:xfrm flipH="1">
              <a:off x="2352" y="3024"/>
              <a:ext cx="336" cy="0"/>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72" name="Line 36">
              <a:extLst>
                <a:ext uri="{FF2B5EF4-FFF2-40B4-BE49-F238E27FC236}">
                  <a16:creationId xmlns:a16="http://schemas.microsoft.com/office/drawing/2014/main" id="{E38D8DBD-1DC8-5D85-6C72-7DA73A5F44A7}"/>
                </a:ext>
              </a:extLst>
            </p:cNvPr>
            <p:cNvSpPr>
              <a:spLocks noChangeShapeType="1"/>
            </p:cNvSpPr>
            <p:nvPr/>
          </p:nvSpPr>
          <p:spPr bwMode="auto">
            <a:xfrm>
              <a:off x="864" y="3024"/>
              <a:ext cx="336" cy="0"/>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73" name="Text Box 37">
              <a:extLst>
                <a:ext uri="{FF2B5EF4-FFF2-40B4-BE49-F238E27FC236}">
                  <a16:creationId xmlns:a16="http://schemas.microsoft.com/office/drawing/2014/main" id="{680FDD3A-90FE-3AA5-D9FB-A6F20466327F}"/>
                </a:ext>
              </a:extLst>
            </p:cNvPr>
            <p:cNvSpPr txBox="1">
              <a:spLocks noChangeArrowheads="1"/>
            </p:cNvSpPr>
            <p:nvPr/>
          </p:nvSpPr>
          <p:spPr bwMode="auto">
            <a:xfrm>
              <a:off x="1344" y="3504"/>
              <a:ext cx="13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latin typeface="Tahoma" panose="020B0604030504040204" pitchFamily="34" charset="0"/>
                </a:rPr>
                <a:t>Post-treatment</a:t>
              </a:r>
              <a:endParaRPr lang="en-US" altLang="en-US"/>
            </a:p>
          </p:txBody>
        </p:sp>
        <p:sp>
          <p:nvSpPr>
            <p:cNvPr id="39974" name="Text Box 38">
              <a:extLst>
                <a:ext uri="{FF2B5EF4-FFF2-40B4-BE49-F238E27FC236}">
                  <a16:creationId xmlns:a16="http://schemas.microsoft.com/office/drawing/2014/main" id="{97DB60A7-DFCD-0279-FE18-7B47FBBD00AE}"/>
                </a:ext>
              </a:extLst>
            </p:cNvPr>
            <p:cNvSpPr txBox="1">
              <a:spLocks noChangeArrowheads="1"/>
            </p:cNvSpPr>
            <p:nvPr/>
          </p:nvSpPr>
          <p:spPr bwMode="auto">
            <a:xfrm>
              <a:off x="4176" y="3552"/>
              <a:ext cx="131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latin typeface="Tahoma" panose="020B0604030504040204" pitchFamily="34" charset="0"/>
                </a:rPr>
                <a:t>Stand location</a:t>
              </a:r>
            </a:p>
            <a:p>
              <a:pPr algn="ctr"/>
              <a:endParaRPr lang="en-US" altLang="en-US"/>
            </a:p>
          </p:txBody>
        </p:sp>
        <p:sp>
          <p:nvSpPr>
            <p:cNvPr id="39975" name="Line 39">
              <a:extLst>
                <a:ext uri="{FF2B5EF4-FFF2-40B4-BE49-F238E27FC236}">
                  <a16:creationId xmlns:a16="http://schemas.microsoft.com/office/drawing/2014/main" id="{955868A8-9B5B-A91C-F0CA-03F17E50CA47}"/>
                </a:ext>
              </a:extLst>
            </p:cNvPr>
            <p:cNvSpPr>
              <a:spLocks noChangeShapeType="1"/>
            </p:cNvSpPr>
            <p:nvPr/>
          </p:nvSpPr>
          <p:spPr bwMode="auto">
            <a:xfrm>
              <a:off x="4507" y="3951"/>
              <a:ext cx="720" cy="0"/>
            </a:xfrm>
            <a:prstGeom prst="line">
              <a:avLst/>
            </a:prstGeom>
            <a:noFill/>
            <a:ln w="5715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676DA9B3-B164-71BE-B0ED-0BB35A3ED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610600" cy="6459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7A9FEFA-F177-13FF-8091-E9E68ECDEA00}"/>
              </a:ext>
            </a:extLst>
          </p:cNvPr>
          <p:cNvSpPr>
            <a:spLocks noGrp="1" noChangeArrowheads="1"/>
          </p:cNvSpPr>
          <p:nvPr>
            <p:ph type="title"/>
          </p:nvPr>
        </p:nvSpPr>
        <p:spPr>
          <a:xfrm>
            <a:off x="762000" y="609600"/>
            <a:ext cx="8001000" cy="1295400"/>
          </a:xfrm>
        </p:spPr>
        <p:txBody>
          <a:bodyPr/>
          <a:lstStyle/>
          <a:p>
            <a:r>
              <a:rPr lang="en-US" altLang="en-US" sz="3200"/>
              <a:t>Nutrient/Organic Matter</a:t>
            </a:r>
            <a:br>
              <a:rPr lang="en-US" altLang="en-US" sz="3200"/>
            </a:br>
            <a:r>
              <a:rPr lang="en-US" altLang="en-US" sz="3200"/>
              <a:t> Compression Towards the Soil Surface</a:t>
            </a:r>
            <a:br>
              <a:rPr lang="en-US" altLang="en-US" sz="3200"/>
            </a:br>
            <a:endParaRPr lang="en-US" altLang="en-US" sz="3200"/>
          </a:p>
        </p:txBody>
      </p:sp>
      <p:sp>
        <p:nvSpPr>
          <p:cNvPr id="10243" name="Line 3">
            <a:extLst>
              <a:ext uri="{FF2B5EF4-FFF2-40B4-BE49-F238E27FC236}">
                <a16:creationId xmlns:a16="http://schemas.microsoft.com/office/drawing/2014/main" id="{2C6489D0-93F7-9515-215A-2CFB5E732714}"/>
              </a:ext>
            </a:extLst>
          </p:cNvPr>
          <p:cNvSpPr>
            <a:spLocks noChangeShapeType="1"/>
          </p:cNvSpPr>
          <p:nvPr/>
        </p:nvSpPr>
        <p:spPr bwMode="auto">
          <a:xfrm>
            <a:off x="4572000" y="2286000"/>
            <a:ext cx="0" cy="1295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 name="Text Box 4">
            <a:extLst>
              <a:ext uri="{FF2B5EF4-FFF2-40B4-BE49-F238E27FC236}">
                <a16:creationId xmlns:a16="http://schemas.microsoft.com/office/drawing/2014/main" id="{65213C54-C225-98F7-A075-E63211C9C0D5}"/>
              </a:ext>
            </a:extLst>
          </p:cNvPr>
          <p:cNvSpPr txBox="1">
            <a:spLocks noChangeArrowheads="1"/>
          </p:cNvSpPr>
          <p:nvPr/>
        </p:nvSpPr>
        <p:spPr bwMode="auto">
          <a:xfrm>
            <a:off x="3962400" y="1776413"/>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en-US" sz="2400"/>
              <a:t>Crowns</a:t>
            </a:r>
          </a:p>
        </p:txBody>
      </p:sp>
      <p:sp>
        <p:nvSpPr>
          <p:cNvPr id="10245" name="Text Box 5">
            <a:extLst>
              <a:ext uri="{FF2B5EF4-FFF2-40B4-BE49-F238E27FC236}">
                <a16:creationId xmlns:a16="http://schemas.microsoft.com/office/drawing/2014/main" id="{D7552756-84A1-C32F-EF4D-95161E5B4377}"/>
              </a:ext>
            </a:extLst>
          </p:cNvPr>
          <p:cNvSpPr txBox="1">
            <a:spLocks noChangeArrowheads="1"/>
          </p:cNvSpPr>
          <p:nvPr/>
        </p:nvSpPr>
        <p:spPr bwMode="auto">
          <a:xfrm>
            <a:off x="3467100" y="57912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altLang="en-US" sz="2400"/>
              <a:t>Roots/myco/</a:t>
            </a:r>
          </a:p>
          <a:p>
            <a:pPr algn="ctr">
              <a:spcBef>
                <a:spcPct val="0"/>
              </a:spcBef>
            </a:pPr>
            <a:r>
              <a:rPr lang="en-US" altLang="en-US" sz="2400"/>
              <a:t>nutrients</a:t>
            </a:r>
          </a:p>
        </p:txBody>
      </p:sp>
      <p:sp>
        <p:nvSpPr>
          <p:cNvPr id="10246" name="Freeform 6">
            <a:extLst>
              <a:ext uri="{FF2B5EF4-FFF2-40B4-BE49-F238E27FC236}">
                <a16:creationId xmlns:a16="http://schemas.microsoft.com/office/drawing/2014/main" id="{F21E50BE-2B00-B942-F700-98FAF705A834}"/>
              </a:ext>
            </a:extLst>
          </p:cNvPr>
          <p:cNvSpPr>
            <a:spLocks/>
          </p:cNvSpPr>
          <p:nvPr/>
        </p:nvSpPr>
        <p:spPr bwMode="auto">
          <a:xfrm>
            <a:off x="2057400" y="3657600"/>
            <a:ext cx="3810000" cy="711200"/>
          </a:xfrm>
          <a:custGeom>
            <a:avLst/>
            <a:gdLst>
              <a:gd name="T0" fmla="*/ 0 w 3064"/>
              <a:gd name="T1" fmla="*/ 256 h 368"/>
              <a:gd name="T2" fmla="*/ 336 w 3064"/>
              <a:gd name="T3" fmla="*/ 352 h 368"/>
              <a:gd name="T4" fmla="*/ 480 w 3064"/>
              <a:gd name="T5" fmla="*/ 352 h 368"/>
              <a:gd name="T6" fmla="*/ 528 w 3064"/>
              <a:gd name="T7" fmla="*/ 304 h 368"/>
              <a:gd name="T8" fmla="*/ 576 w 3064"/>
              <a:gd name="T9" fmla="*/ 256 h 368"/>
              <a:gd name="T10" fmla="*/ 624 w 3064"/>
              <a:gd name="T11" fmla="*/ 256 h 368"/>
              <a:gd name="T12" fmla="*/ 720 w 3064"/>
              <a:gd name="T13" fmla="*/ 256 h 368"/>
              <a:gd name="T14" fmla="*/ 816 w 3064"/>
              <a:gd name="T15" fmla="*/ 256 h 368"/>
              <a:gd name="T16" fmla="*/ 912 w 3064"/>
              <a:gd name="T17" fmla="*/ 208 h 368"/>
              <a:gd name="T18" fmla="*/ 960 w 3064"/>
              <a:gd name="T19" fmla="*/ 112 h 368"/>
              <a:gd name="T20" fmla="*/ 1008 w 3064"/>
              <a:gd name="T21" fmla="*/ 112 h 368"/>
              <a:gd name="T22" fmla="*/ 1152 w 3064"/>
              <a:gd name="T23" fmla="*/ 112 h 368"/>
              <a:gd name="T24" fmla="*/ 1248 w 3064"/>
              <a:gd name="T25" fmla="*/ 112 h 368"/>
              <a:gd name="T26" fmla="*/ 1344 w 3064"/>
              <a:gd name="T27" fmla="*/ 16 h 368"/>
              <a:gd name="T28" fmla="*/ 1392 w 3064"/>
              <a:gd name="T29" fmla="*/ 16 h 368"/>
              <a:gd name="T30" fmla="*/ 1440 w 3064"/>
              <a:gd name="T31" fmla="*/ 16 h 368"/>
              <a:gd name="T32" fmla="*/ 1632 w 3064"/>
              <a:gd name="T33" fmla="*/ 64 h 368"/>
              <a:gd name="T34" fmla="*/ 1776 w 3064"/>
              <a:gd name="T35" fmla="*/ 64 h 368"/>
              <a:gd name="T36" fmla="*/ 1920 w 3064"/>
              <a:gd name="T37" fmla="*/ 64 h 368"/>
              <a:gd name="T38" fmla="*/ 2016 w 3064"/>
              <a:gd name="T39" fmla="*/ 64 h 368"/>
              <a:gd name="T40" fmla="*/ 2112 w 3064"/>
              <a:gd name="T41" fmla="*/ 64 h 368"/>
              <a:gd name="T42" fmla="*/ 2208 w 3064"/>
              <a:gd name="T43" fmla="*/ 64 h 368"/>
              <a:gd name="T44" fmla="*/ 2304 w 3064"/>
              <a:gd name="T45" fmla="*/ 64 h 368"/>
              <a:gd name="T46" fmla="*/ 2400 w 3064"/>
              <a:gd name="T47" fmla="*/ 112 h 368"/>
              <a:gd name="T48" fmla="*/ 2544 w 3064"/>
              <a:gd name="T49" fmla="*/ 112 h 368"/>
              <a:gd name="T50" fmla="*/ 2640 w 3064"/>
              <a:gd name="T51" fmla="*/ 112 h 368"/>
              <a:gd name="T52" fmla="*/ 2736 w 3064"/>
              <a:gd name="T53" fmla="*/ 64 h 368"/>
              <a:gd name="T54" fmla="*/ 3024 w 3064"/>
              <a:gd name="T55" fmla="*/ 112 h 368"/>
              <a:gd name="T56" fmla="*/ 2976 w 3064"/>
              <a:gd name="T57" fmla="*/ 11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4" h="368">
                <a:moveTo>
                  <a:pt x="0" y="256"/>
                </a:moveTo>
                <a:cubicBezTo>
                  <a:pt x="128" y="296"/>
                  <a:pt x="256" y="336"/>
                  <a:pt x="336" y="352"/>
                </a:cubicBezTo>
                <a:cubicBezTo>
                  <a:pt x="416" y="368"/>
                  <a:pt x="448" y="360"/>
                  <a:pt x="480" y="352"/>
                </a:cubicBezTo>
                <a:cubicBezTo>
                  <a:pt x="512" y="344"/>
                  <a:pt x="512" y="320"/>
                  <a:pt x="528" y="304"/>
                </a:cubicBezTo>
                <a:cubicBezTo>
                  <a:pt x="544" y="288"/>
                  <a:pt x="560" y="264"/>
                  <a:pt x="576" y="256"/>
                </a:cubicBezTo>
                <a:cubicBezTo>
                  <a:pt x="592" y="248"/>
                  <a:pt x="600" y="256"/>
                  <a:pt x="624" y="256"/>
                </a:cubicBezTo>
                <a:cubicBezTo>
                  <a:pt x="648" y="256"/>
                  <a:pt x="688" y="256"/>
                  <a:pt x="720" y="256"/>
                </a:cubicBezTo>
                <a:cubicBezTo>
                  <a:pt x="752" y="256"/>
                  <a:pt x="784" y="264"/>
                  <a:pt x="816" y="256"/>
                </a:cubicBezTo>
                <a:cubicBezTo>
                  <a:pt x="848" y="248"/>
                  <a:pt x="888" y="232"/>
                  <a:pt x="912" y="208"/>
                </a:cubicBezTo>
                <a:cubicBezTo>
                  <a:pt x="936" y="184"/>
                  <a:pt x="944" y="128"/>
                  <a:pt x="960" y="112"/>
                </a:cubicBezTo>
                <a:cubicBezTo>
                  <a:pt x="976" y="96"/>
                  <a:pt x="976" y="112"/>
                  <a:pt x="1008" y="112"/>
                </a:cubicBezTo>
                <a:cubicBezTo>
                  <a:pt x="1040" y="112"/>
                  <a:pt x="1112" y="112"/>
                  <a:pt x="1152" y="112"/>
                </a:cubicBezTo>
                <a:cubicBezTo>
                  <a:pt x="1192" y="112"/>
                  <a:pt x="1216" y="128"/>
                  <a:pt x="1248" y="112"/>
                </a:cubicBezTo>
                <a:cubicBezTo>
                  <a:pt x="1280" y="96"/>
                  <a:pt x="1320" y="32"/>
                  <a:pt x="1344" y="16"/>
                </a:cubicBezTo>
                <a:cubicBezTo>
                  <a:pt x="1368" y="0"/>
                  <a:pt x="1376" y="16"/>
                  <a:pt x="1392" y="16"/>
                </a:cubicBezTo>
                <a:cubicBezTo>
                  <a:pt x="1408" y="16"/>
                  <a:pt x="1400" y="8"/>
                  <a:pt x="1440" y="16"/>
                </a:cubicBezTo>
                <a:cubicBezTo>
                  <a:pt x="1480" y="24"/>
                  <a:pt x="1576" y="56"/>
                  <a:pt x="1632" y="64"/>
                </a:cubicBezTo>
                <a:cubicBezTo>
                  <a:pt x="1688" y="72"/>
                  <a:pt x="1728" y="64"/>
                  <a:pt x="1776" y="64"/>
                </a:cubicBezTo>
                <a:cubicBezTo>
                  <a:pt x="1824" y="64"/>
                  <a:pt x="1880" y="64"/>
                  <a:pt x="1920" y="64"/>
                </a:cubicBezTo>
                <a:cubicBezTo>
                  <a:pt x="1960" y="64"/>
                  <a:pt x="1984" y="64"/>
                  <a:pt x="2016" y="64"/>
                </a:cubicBezTo>
                <a:cubicBezTo>
                  <a:pt x="2048" y="64"/>
                  <a:pt x="2080" y="64"/>
                  <a:pt x="2112" y="64"/>
                </a:cubicBezTo>
                <a:cubicBezTo>
                  <a:pt x="2144" y="64"/>
                  <a:pt x="2176" y="64"/>
                  <a:pt x="2208" y="64"/>
                </a:cubicBezTo>
                <a:cubicBezTo>
                  <a:pt x="2240" y="64"/>
                  <a:pt x="2272" y="56"/>
                  <a:pt x="2304" y="64"/>
                </a:cubicBezTo>
                <a:cubicBezTo>
                  <a:pt x="2336" y="72"/>
                  <a:pt x="2360" y="104"/>
                  <a:pt x="2400" y="112"/>
                </a:cubicBezTo>
                <a:cubicBezTo>
                  <a:pt x="2440" y="120"/>
                  <a:pt x="2504" y="112"/>
                  <a:pt x="2544" y="112"/>
                </a:cubicBezTo>
                <a:cubicBezTo>
                  <a:pt x="2584" y="112"/>
                  <a:pt x="2608" y="120"/>
                  <a:pt x="2640" y="112"/>
                </a:cubicBezTo>
                <a:cubicBezTo>
                  <a:pt x="2672" y="104"/>
                  <a:pt x="2672" y="64"/>
                  <a:pt x="2736" y="64"/>
                </a:cubicBezTo>
                <a:cubicBezTo>
                  <a:pt x="2800" y="64"/>
                  <a:pt x="2984" y="104"/>
                  <a:pt x="3024" y="112"/>
                </a:cubicBezTo>
                <a:cubicBezTo>
                  <a:pt x="3064" y="120"/>
                  <a:pt x="3056" y="128"/>
                  <a:pt x="2976" y="112"/>
                </a:cubicBezTo>
              </a:path>
            </a:pathLst>
          </a:custGeom>
          <a:noFill/>
          <a:ln w="571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 name="Text Box 7">
            <a:extLst>
              <a:ext uri="{FF2B5EF4-FFF2-40B4-BE49-F238E27FC236}">
                <a16:creationId xmlns:a16="http://schemas.microsoft.com/office/drawing/2014/main" id="{1168D239-5397-71A2-C93A-24AF8AB2FED5}"/>
              </a:ext>
            </a:extLst>
          </p:cNvPr>
          <p:cNvSpPr txBox="1">
            <a:spLocks noChangeArrowheads="1"/>
          </p:cNvSpPr>
          <p:nvPr/>
        </p:nvSpPr>
        <p:spPr bwMode="auto">
          <a:xfrm>
            <a:off x="3683000" y="4038600"/>
            <a:ext cx="177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0"/>
              </a:spcBef>
            </a:pPr>
            <a:r>
              <a:rPr lang="en-US" altLang="en-US" sz="2400"/>
              <a:t>Soil surface</a:t>
            </a:r>
          </a:p>
        </p:txBody>
      </p:sp>
      <p:sp>
        <p:nvSpPr>
          <p:cNvPr id="10248" name="Line 8">
            <a:extLst>
              <a:ext uri="{FF2B5EF4-FFF2-40B4-BE49-F238E27FC236}">
                <a16:creationId xmlns:a16="http://schemas.microsoft.com/office/drawing/2014/main" id="{588063F5-679F-19A8-7C2F-3F31C09C0CC3}"/>
              </a:ext>
            </a:extLst>
          </p:cNvPr>
          <p:cNvSpPr>
            <a:spLocks noChangeShapeType="1"/>
          </p:cNvSpPr>
          <p:nvPr/>
        </p:nvSpPr>
        <p:spPr bwMode="auto">
          <a:xfrm flipV="1">
            <a:off x="4572000" y="4648200"/>
            <a:ext cx="0" cy="1066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9" name="Picture 9">
            <a:extLst>
              <a:ext uri="{FF2B5EF4-FFF2-40B4-BE49-F238E27FC236}">
                <a16:creationId xmlns:a16="http://schemas.microsoft.com/office/drawing/2014/main" id="{D738C10B-E432-4387-96B7-D8DF9068B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738" t="2844" r="1613"/>
          <a:stretch>
            <a:fillRect/>
          </a:stretch>
        </p:blipFill>
        <p:spPr bwMode="auto">
          <a:xfrm>
            <a:off x="5780088" y="2209800"/>
            <a:ext cx="3363912"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519717FD-A8A2-256C-E5D5-D7B5D0E4E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8" t="2844" r="48872"/>
          <a:stretch>
            <a:fillRect/>
          </a:stretch>
        </p:blipFill>
        <p:spPr bwMode="auto">
          <a:xfrm>
            <a:off x="152400" y="2362200"/>
            <a:ext cx="3389313"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3230B55-79BE-4137-EFDA-0DA658C68EAF}"/>
              </a:ext>
            </a:extLst>
          </p:cNvPr>
          <p:cNvSpPr>
            <a:spLocks noGrp="1" noChangeArrowheads="1"/>
          </p:cNvSpPr>
          <p:nvPr>
            <p:ph type="title"/>
          </p:nvPr>
        </p:nvSpPr>
        <p:spPr>
          <a:xfrm>
            <a:off x="1676400" y="228600"/>
            <a:ext cx="6172200" cy="1828800"/>
          </a:xfrm>
        </p:spPr>
        <p:txBody>
          <a:bodyPr/>
          <a:lstStyle/>
          <a:p>
            <a:r>
              <a:rPr lang="en-US" altLang="en-US" sz="3200"/>
              <a:t>Restoration Elements</a:t>
            </a:r>
            <a:br>
              <a:rPr lang="en-US" altLang="en-US" sz="3200"/>
            </a:br>
            <a:r>
              <a:rPr lang="en-US" altLang="en-US" sz="3200"/>
              <a:t>Short-term</a:t>
            </a:r>
            <a:r>
              <a:rPr lang="en-US" altLang="en-US"/>
              <a:t> </a:t>
            </a:r>
            <a:r>
              <a:rPr lang="en-US" altLang="en-US" sz="2800"/>
              <a:t>(One Day)</a:t>
            </a:r>
            <a:r>
              <a:rPr lang="en-US" altLang="en-US"/>
              <a:t> Benefits </a:t>
            </a:r>
            <a:r>
              <a:rPr lang="en-US" altLang="en-US" sz="3200"/>
              <a:t>Success of Fuel Treatments</a:t>
            </a:r>
            <a:endParaRPr lang="en-US" altLang="en-US" sz="2800"/>
          </a:p>
        </p:txBody>
      </p:sp>
      <p:sp>
        <p:nvSpPr>
          <p:cNvPr id="43011" name="Rectangle 3">
            <a:extLst>
              <a:ext uri="{FF2B5EF4-FFF2-40B4-BE49-F238E27FC236}">
                <a16:creationId xmlns:a16="http://schemas.microsoft.com/office/drawing/2014/main" id="{6C2DD708-AB22-D1B3-8C8D-814D9701BB3F}"/>
              </a:ext>
            </a:extLst>
          </p:cNvPr>
          <p:cNvSpPr>
            <a:spLocks noGrp="1" noChangeArrowheads="1"/>
          </p:cNvSpPr>
          <p:nvPr>
            <p:ph type="body" idx="1"/>
          </p:nvPr>
        </p:nvSpPr>
        <p:spPr>
          <a:xfrm>
            <a:off x="228600" y="2514600"/>
            <a:ext cx="4495800" cy="4114800"/>
          </a:xfrm>
        </p:spPr>
        <p:txBody>
          <a:bodyPr/>
          <a:lstStyle/>
          <a:p>
            <a:pPr>
              <a:lnSpc>
                <a:spcPct val="90000"/>
              </a:lnSpc>
            </a:pPr>
            <a:r>
              <a:rPr lang="en-US" altLang="en-US" sz="2800"/>
              <a:t>Fire fighter and citizen safety</a:t>
            </a:r>
          </a:p>
          <a:p>
            <a:pPr>
              <a:lnSpc>
                <a:spcPct val="90000"/>
              </a:lnSpc>
            </a:pPr>
            <a:r>
              <a:rPr lang="en-US" altLang="en-US" sz="2800"/>
              <a:t>Infrastructure protection</a:t>
            </a:r>
          </a:p>
          <a:p>
            <a:pPr lvl="1">
              <a:lnSpc>
                <a:spcPct val="90000"/>
              </a:lnSpc>
            </a:pPr>
            <a:r>
              <a:rPr lang="en-US" altLang="en-US" sz="2400"/>
              <a:t>Homes, cabins, lodges</a:t>
            </a:r>
          </a:p>
          <a:p>
            <a:pPr lvl="1">
              <a:lnSpc>
                <a:spcPct val="90000"/>
              </a:lnSpc>
            </a:pPr>
            <a:r>
              <a:rPr lang="en-US" altLang="en-US" sz="2400"/>
              <a:t>Power lines</a:t>
            </a:r>
          </a:p>
          <a:p>
            <a:pPr lvl="1">
              <a:lnSpc>
                <a:spcPct val="90000"/>
              </a:lnSpc>
            </a:pPr>
            <a:r>
              <a:rPr lang="en-US" altLang="en-US" sz="2400"/>
              <a:t>Culverts, camp grounds</a:t>
            </a:r>
          </a:p>
          <a:p>
            <a:pPr>
              <a:lnSpc>
                <a:spcPct val="90000"/>
              </a:lnSpc>
            </a:pPr>
            <a:r>
              <a:rPr lang="en-US" altLang="en-US" sz="2800"/>
              <a:t>Alter fire behavior</a:t>
            </a:r>
          </a:p>
          <a:p>
            <a:pPr lvl="1">
              <a:lnSpc>
                <a:spcPct val="90000"/>
              </a:lnSpc>
            </a:pPr>
            <a:r>
              <a:rPr lang="en-US" altLang="en-US" sz="2400"/>
              <a:t>Contain &amp; suppress a fire</a:t>
            </a:r>
          </a:p>
          <a:p>
            <a:pPr lvl="1">
              <a:lnSpc>
                <a:spcPct val="90000"/>
              </a:lnSpc>
            </a:pPr>
            <a:r>
              <a:rPr lang="en-US" altLang="en-US" sz="2400"/>
              <a:t>Point/area protection</a:t>
            </a:r>
          </a:p>
          <a:p>
            <a:pPr>
              <a:lnSpc>
                <a:spcPct val="90000"/>
              </a:lnSpc>
            </a:pPr>
            <a:endParaRPr lang="en-US" altLang="en-US" sz="2800"/>
          </a:p>
          <a:p>
            <a:pPr lvl="1">
              <a:lnSpc>
                <a:spcPct val="90000"/>
              </a:lnSpc>
            </a:pPr>
            <a:endParaRPr lang="en-US" altLang="en-US" sz="2400"/>
          </a:p>
        </p:txBody>
      </p:sp>
      <p:pic>
        <p:nvPicPr>
          <p:cNvPr id="43012" name="Picture 4">
            <a:extLst>
              <a:ext uri="{FF2B5EF4-FFF2-40B4-BE49-F238E27FC236}">
                <a16:creationId xmlns:a16="http://schemas.microsoft.com/office/drawing/2014/main" id="{F05742A4-FBB9-2FF2-9BA8-020A53FC2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85725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a:extLst>
              <a:ext uri="{FF2B5EF4-FFF2-40B4-BE49-F238E27FC236}">
                <a16:creationId xmlns:a16="http://schemas.microsoft.com/office/drawing/2014/main" id="{561837EE-409C-AE12-0976-4C68B94ED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BC6C509-282F-DC64-8A52-22BC5D1DB7D4}"/>
              </a:ext>
            </a:extLst>
          </p:cNvPr>
          <p:cNvSpPr>
            <a:spLocks noGrp="1" noChangeArrowheads="1"/>
          </p:cNvSpPr>
          <p:nvPr>
            <p:ph type="title"/>
          </p:nvPr>
        </p:nvSpPr>
        <p:spPr>
          <a:xfrm>
            <a:off x="914400" y="152400"/>
            <a:ext cx="7772400" cy="1600200"/>
          </a:xfrm>
        </p:spPr>
        <p:txBody>
          <a:bodyPr/>
          <a:lstStyle/>
          <a:p>
            <a:r>
              <a:rPr lang="en-US" altLang="en-US"/>
              <a:t>Long-term</a:t>
            </a:r>
            <a:r>
              <a:rPr lang="en-US" altLang="en-US" sz="4000"/>
              <a:t> </a:t>
            </a:r>
            <a:r>
              <a:rPr lang="en-US" altLang="en-US" sz="2800"/>
              <a:t>(Decades)</a:t>
            </a:r>
            <a:r>
              <a:rPr lang="en-US" altLang="en-US" sz="3200"/>
              <a:t> </a:t>
            </a:r>
            <a:r>
              <a:rPr lang="en-US" altLang="en-US"/>
              <a:t>Benefits</a:t>
            </a:r>
            <a:br>
              <a:rPr lang="en-US" altLang="en-US"/>
            </a:br>
            <a:r>
              <a:rPr lang="en-US" altLang="en-US"/>
              <a:t>of Fuel Treatments</a:t>
            </a:r>
            <a:endParaRPr lang="en-US" altLang="en-US" sz="2800"/>
          </a:p>
        </p:txBody>
      </p:sp>
      <p:sp>
        <p:nvSpPr>
          <p:cNvPr id="44035" name="Rectangle 3">
            <a:extLst>
              <a:ext uri="{FF2B5EF4-FFF2-40B4-BE49-F238E27FC236}">
                <a16:creationId xmlns:a16="http://schemas.microsoft.com/office/drawing/2014/main" id="{1AB2EFEC-8B2D-FF78-B93A-A1878C7C5D6C}"/>
              </a:ext>
            </a:extLst>
          </p:cNvPr>
          <p:cNvSpPr>
            <a:spLocks noGrp="1" noChangeArrowheads="1"/>
          </p:cNvSpPr>
          <p:nvPr>
            <p:ph type="body" idx="1"/>
          </p:nvPr>
        </p:nvSpPr>
        <p:spPr>
          <a:xfrm>
            <a:off x="228600" y="1905000"/>
            <a:ext cx="4648200" cy="4114800"/>
          </a:xfrm>
        </p:spPr>
        <p:txBody>
          <a:bodyPr/>
          <a:lstStyle/>
          <a:p>
            <a:pPr>
              <a:lnSpc>
                <a:spcPct val="80000"/>
              </a:lnSpc>
            </a:pPr>
            <a:r>
              <a:rPr lang="en-US" altLang="en-US" sz="2800"/>
              <a:t>What is left after a wildfire</a:t>
            </a:r>
          </a:p>
          <a:p>
            <a:pPr>
              <a:lnSpc>
                <a:spcPct val="80000"/>
              </a:lnSpc>
            </a:pPr>
            <a:r>
              <a:rPr lang="en-US" altLang="en-US" sz="2800"/>
              <a:t>Forest values</a:t>
            </a:r>
          </a:p>
          <a:p>
            <a:pPr lvl="1">
              <a:lnSpc>
                <a:spcPct val="80000"/>
              </a:lnSpc>
            </a:pPr>
            <a:r>
              <a:rPr lang="en-US" altLang="en-US" sz="2400"/>
              <a:t>Sense-of-place</a:t>
            </a:r>
          </a:p>
          <a:p>
            <a:pPr lvl="1">
              <a:lnSpc>
                <a:spcPct val="80000"/>
              </a:lnSpc>
            </a:pPr>
            <a:r>
              <a:rPr lang="en-US" altLang="en-US" sz="2400"/>
              <a:t>Wildlife &amp; fish habitat</a:t>
            </a:r>
          </a:p>
          <a:p>
            <a:pPr lvl="1">
              <a:lnSpc>
                <a:spcPct val="80000"/>
              </a:lnSpc>
            </a:pPr>
            <a:r>
              <a:rPr lang="en-US" altLang="en-US" sz="2400"/>
              <a:t>Clean air &amp; water</a:t>
            </a:r>
          </a:p>
          <a:p>
            <a:pPr lvl="1">
              <a:lnSpc>
                <a:spcPct val="80000"/>
              </a:lnSpc>
            </a:pPr>
            <a:r>
              <a:rPr lang="en-US" altLang="en-US" sz="2400"/>
              <a:t>Productive soils</a:t>
            </a:r>
          </a:p>
          <a:p>
            <a:pPr lvl="1">
              <a:lnSpc>
                <a:spcPct val="80000"/>
              </a:lnSpc>
            </a:pPr>
            <a:r>
              <a:rPr lang="en-US" altLang="en-US" sz="2400"/>
              <a:t>Carbon cycling</a:t>
            </a:r>
          </a:p>
          <a:p>
            <a:pPr>
              <a:lnSpc>
                <a:spcPct val="80000"/>
              </a:lnSpc>
            </a:pPr>
            <a:r>
              <a:rPr lang="en-US" altLang="en-US" sz="2800"/>
              <a:t>Economics</a:t>
            </a:r>
          </a:p>
          <a:p>
            <a:pPr lvl="1">
              <a:lnSpc>
                <a:spcPct val="80000"/>
              </a:lnSpc>
            </a:pPr>
            <a:r>
              <a:rPr lang="en-US" altLang="en-US" sz="2400"/>
              <a:t>Products</a:t>
            </a:r>
          </a:p>
          <a:p>
            <a:pPr lvl="1">
              <a:lnSpc>
                <a:spcPct val="80000"/>
              </a:lnSpc>
            </a:pPr>
            <a:r>
              <a:rPr lang="en-US" altLang="en-US" sz="2400"/>
              <a:t>Tourism</a:t>
            </a:r>
          </a:p>
          <a:p>
            <a:pPr lvl="1">
              <a:lnSpc>
                <a:spcPct val="80000"/>
              </a:lnSpc>
            </a:pPr>
            <a:endParaRPr lang="en-US" altLang="en-US" sz="2400"/>
          </a:p>
        </p:txBody>
      </p:sp>
      <p:pic>
        <p:nvPicPr>
          <p:cNvPr id="44036" name="Picture 4">
            <a:hlinkClick r:id="rId2"/>
            <a:extLst>
              <a:ext uri="{FF2B5EF4-FFF2-40B4-BE49-F238E27FC236}">
                <a16:creationId xmlns:a16="http://schemas.microsoft.com/office/drawing/2014/main" id="{58858849-19C2-071C-5597-8957EDD9F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27" t="14568" b="8952"/>
          <a:stretch>
            <a:fillRect/>
          </a:stretch>
        </p:blipFill>
        <p:spPr bwMode="auto">
          <a:xfrm>
            <a:off x="2362200" y="5257800"/>
            <a:ext cx="2590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a:extLst>
              <a:ext uri="{FF2B5EF4-FFF2-40B4-BE49-F238E27FC236}">
                <a16:creationId xmlns:a16="http://schemas.microsoft.com/office/drawing/2014/main" id="{79DF2B62-222D-A985-E376-B478C1D20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79888"/>
            <a:ext cx="4038600" cy="2678112"/>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a:extLst>
              <a:ext uri="{FF2B5EF4-FFF2-40B4-BE49-F238E27FC236}">
                <a16:creationId xmlns:a16="http://schemas.microsoft.com/office/drawing/2014/main" id="{2CAEB679-C4B2-7CD7-3B2F-97EF99326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72" t="14035"/>
          <a:stretch>
            <a:fillRect/>
          </a:stretch>
        </p:blipFill>
        <p:spPr bwMode="auto">
          <a:xfrm>
            <a:off x="5715000" y="1673225"/>
            <a:ext cx="3429000" cy="2422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FC3230B-C5C8-C51E-B098-59178080CFF4}"/>
              </a:ext>
            </a:extLst>
          </p:cNvPr>
          <p:cNvSpPr>
            <a:spLocks noGrp="1" noChangeArrowheads="1"/>
          </p:cNvSpPr>
          <p:nvPr>
            <p:ph type="title"/>
          </p:nvPr>
        </p:nvSpPr>
        <p:spPr>
          <a:xfrm>
            <a:off x="1905000" y="228600"/>
            <a:ext cx="5638800" cy="1143000"/>
          </a:xfrm>
        </p:spPr>
        <p:txBody>
          <a:bodyPr/>
          <a:lstStyle/>
          <a:p>
            <a:r>
              <a:rPr lang="en-US" altLang="en-US" sz="3200"/>
              <a:t>Wildlife Habitat</a:t>
            </a:r>
            <a:br>
              <a:rPr lang="en-US" altLang="en-US" sz="3200"/>
            </a:br>
            <a:r>
              <a:rPr lang="en-US" altLang="en-US" sz="3200"/>
              <a:t> For example: Goshawk Forest Conditions</a:t>
            </a:r>
          </a:p>
        </p:txBody>
      </p:sp>
      <p:sp>
        <p:nvSpPr>
          <p:cNvPr id="20483" name="Rectangle 3">
            <a:extLst>
              <a:ext uri="{FF2B5EF4-FFF2-40B4-BE49-F238E27FC236}">
                <a16:creationId xmlns:a16="http://schemas.microsoft.com/office/drawing/2014/main" id="{67899005-FEDE-B041-F862-362F1C2E4ADB}"/>
              </a:ext>
            </a:extLst>
          </p:cNvPr>
          <p:cNvSpPr>
            <a:spLocks noGrp="1" noChangeArrowheads="1"/>
          </p:cNvSpPr>
          <p:nvPr>
            <p:ph type="body" sz="half" idx="1"/>
          </p:nvPr>
        </p:nvSpPr>
        <p:spPr>
          <a:xfrm>
            <a:off x="457200" y="1524000"/>
            <a:ext cx="3810000" cy="3124200"/>
          </a:xfrm>
          <a:noFill/>
          <a:extLst>
            <a:ext uri="{909E8E84-426E-40DD-AFC4-6F175D3DCCD1}">
              <a14:hiddenFill xmlns:a14="http://schemas.microsoft.com/office/drawing/2010/main">
                <a:gradFill rotWithShape="1">
                  <a:gsLst>
                    <a:gs pos="0">
                      <a:srgbClr val="993300">
                        <a:alpha val="8000"/>
                      </a:srgbClr>
                    </a:gs>
                    <a:gs pos="100000">
                      <a:srgbClr val="006600"/>
                    </a:gs>
                  </a:gsLst>
                  <a:path path="shape">
                    <a:fillToRect l="50000" t="50000" r="50000" b="50000"/>
                  </a:path>
                </a:gradFill>
              </a14:hiddenFill>
            </a:ext>
          </a:extLst>
        </p:spPr>
        <p:txBody>
          <a:bodyPr/>
          <a:lstStyle/>
          <a:p>
            <a:r>
              <a:rPr lang="en-US" altLang="en-US" sz="2400"/>
              <a:t>Interlocking tree crowns – grouped trees</a:t>
            </a:r>
          </a:p>
          <a:p>
            <a:r>
              <a:rPr lang="en-US" altLang="en-US" sz="2400"/>
              <a:t>Small openings between tree groups</a:t>
            </a:r>
          </a:p>
          <a:p>
            <a:r>
              <a:rPr lang="en-US" altLang="en-US" sz="2400"/>
              <a:t>As much old forest as is sustainable</a:t>
            </a:r>
          </a:p>
          <a:p>
            <a:r>
              <a:rPr lang="en-US" altLang="en-US" sz="2400"/>
              <a:t>High interspersion of age classes</a:t>
            </a:r>
          </a:p>
        </p:txBody>
      </p:sp>
      <p:pic>
        <p:nvPicPr>
          <p:cNvPr id="20589" name="Picture 109">
            <a:extLst>
              <a:ext uri="{FF2B5EF4-FFF2-40B4-BE49-F238E27FC236}">
                <a16:creationId xmlns:a16="http://schemas.microsoft.com/office/drawing/2014/main" id="{31681E69-A534-E31E-341A-E783010D7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100" t="27000" r="27299" b="19200"/>
          <a:stretch>
            <a:fillRect/>
          </a:stretch>
        </p:blipFill>
        <p:spPr bwMode="auto">
          <a:xfrm>
            <a:off x="5181600" y="1676400"/>
            <a:ext cx="3697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0" name="Picture 110">
            <a:extLst>
              <a:ext uri="{FF2B5EF4-FFF2-40B4-BE49-F238E27FC236}">
                <a16:creationId xmlns:a16="http://schemas.microsoft.com/office/drawing/2014/main" id="{3999A617-6529-AFE9-CC8F-95ECC6F58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50" t="51601" r="24451"/>
          <a:stretch>
            <a:fillRect/>
          </a:stretch>
        </p:blipFill>
        <p:spPr bwMode="auto">
          <a:xfrm>
            <a:off x="304800" y="4724400"/>
            <a:ext cx="3886200" cy="1984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7111F8E-AA66-B270-926E-6CD4C6AFBE9C}"/>
              </a:ext>
            </a:extLst>
          </p:cNvPr>
          <p:cNvSpPr>
            <a:spLocks noGrp="1" noChangeArrowheads="1"/>
          </p:cNvSpPr>
          <p:nvPr>
            <p:ph type="title"/>
          </p:nvPr>
        </p:nvSpPr>
        <p:spPr>
          <a:xfrm>
            <a:off x="0" y="1066800"/>
            <a:ext cx="4648200" cy="2209800"/>
          </a:xfrm>
        </p:spPr>
        <p:txBody>
          <a:bodyPr/>
          <a:lstStyle/>
          <a:p>
            <a:r>
              <a:rPr lang="en-US" altLang="en-US"/>
              <a:t>Watershed Health</a:t>
            </a:r>
            <a:br>
              <a:rPr lang="en-US" altLang="en-US"/>
            </a:br>
            <a:r>
              <a:rPr lang="en-US" altLang="en-US"/>
              <a:t>Roads</a:t>
            </a:r>
            <a:br>
              <a:rPr lang="en-US" altLang="en-US"/>
            </a:br>
            <a:r>
              <a:rPr lang="en-US" altLang="en-US"/>
              <a:t>Ecosystem services</a:t>
            </a:r>
          </a:p>
        </p:txBody>
      </p:sp>
      <p:pic>
        <p:nvPicPr>
          <p:cNvPr id="36867" name="Picture 3">
            <a:extLst>
              <a:ext uri="{FF2B5EF4-FFF2-40B4-BE49-F238E27FC236}">
                <a16:creationId xmlns:a16="http://schemas.microsoft.com/office/drawing/2014/main" id="{3DF22207-249D-1718-93BC-AB11A8AB4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00400"/>
            <a:ext cx="3810000" cy="3611563"/>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a:extLst>
              <a:ext uri="{FF2B5EF4-FFF2-40B4-BE49-F238E27FC236}">
                <a16:creationId xmlns:a16="http://schemas.microsoft.com/office/drawing/2014/main" id="{A514391E-6DA7-59E8-7C5D-93449C04B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a:extLst>
              <a:ext uri="{FF2B5EF4-FFF2-40B4-BE49-F238E27FC236}">
                <a16:creationId xmlns:a16="http://schemas.microsoft.com/office/drawing/2014/main" id="{CDB48B1C-3303-475F-C1FD-2DD1E8E4B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2" t="8888" b="4445"/>
          <a:stretch>
            <a:fillRect/>
          </a:stretch>
        </p:blipFill>
        <p:spPr bwMode="auto">
          <a:xfrm>
            <a:off x="6081713" y="3200400"/>
            <a:ext cx="3062287"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2B0EDD0-8678-B9B6-3B77-BE0DC8210474}"/>
              </a:ext>
            </a:extLst>
          </p:cNvPr>
          <p:cNvSpPr>
            <a:spLocks noGrp="1" noChangeArrowheads="1"/>
          </p:cNvSpPr>
          <p:nvPr>
            <p:ph type="title"/>
          </p:nvPr>
        </p:nvSpPr>
        <p:spPr>
          <a:xfrm>
            <a:off x="990600" y="533400"/>
            <a:ext cx="7772400" cy="1143000"/>
          </a:xfrm>
        </p:spPr>
        <p:txBody>
          <a:bodyPr/>
          <a:lstStyle/>
          <a:p>
            <a:r>
              <a:rPr lang="en-US" altLang="en-US"/>
              <a:t>Logic Paths for Approaching Restoration</a:t>
            </a:r>
            <a:br>
              <a:rPr lang="en-US" altLang="en-US"/>
            </a:br>
            <a:r>
              <a:rPr lang="en-US" altLang="en-US"/>
              <a:t>A Scientist’s Perspective.</a:t>
            </a:r>
          </a:p>
        </p:txBody>
      </p:sp>
      <p:sp>
        <p:nvSpPr>
          <p:cNvPr id="47107" name="Rectangle 3">
            <a:extLst>
              <a:ext uri="{FF2B5EF4-FFF2-40B4-BE49-F238E27FC236}">
                <a16:creationId xmlns:a16="http://schemas.microsoft.com/office/drawing/2014/main" id="{7EBCDF5D-D570-A0B5-53BB-C11FEBCEC8D5}"/>
              </a:ext>
            </a:extLst>
          </p:cNvPr>
          <p:cNvSpPr>
            <a:spLocks noGrp="1" noChangeArrowheads="1"/>
          </p:cNvSpPr>
          <p:nvPr>
            <p:ph type="body" idx="1"/>
          </p:nvPr>
        </p:nvSpPr>
        <p:spPr/>
        <p:txBody>
          <a:bodyPr/>
          <a:lstStyle/>
          <a:p>
            <a:pPr>
              <a:lnSpc>
                <a:spcPct val="80000"/>
              </a:lnSpc>
            </a:pPr>
            <a:r>
              <a:rPr lang="en-US" altLang="en-US" sz="2800"/>
              <a:t>Provide ecologically sound information </a:t>
            </a:r>
          </a:p>
          <a:p>
            <a:pPr lvl="1">
              <a:lnSpc>
                <a:spcPct val="80000"/>
              </a:lnSpc>
              <a:buFontTx/>
              <a:buNone/>
            </a:pPr>
            <a:r>
              <a:rPr lang="en-US" altLang="en-US" sz="2400"/>
              <a:t>Management issues</a:t>
            </a:r>
          </a:p>
          <a:p>
            <a:pPr lvl="1">
              <a:lnSpc>
                <a:spcPct val="80000"/>
              </a:lnSpc>
              <a:buFontTx/>
              <a:buNone/>
            </a:pPr>
            <a:r>
              <a:rPr lang="en-US" altLang="en-US" sz="2400"/>
              <a:t>Social values</a:t>
            </a:r>
          </a:p>
          <a:p>
            <a:pPr>
              <a:lnSpc>
                <a:spcPct val="80000"/>
              </a:lnSpc>
            </a:pPr>
            <a:r>
              <a:rPr lang="en-US" altLang="en-US" sz="2800"/>
              <a:t>Provide management alternatives</a:t>
            </a:r>
          </a:p>
          <a:p>
            <a:pPr lvl="1">
              <a:lnSpc>
                <a:spcPct val="80000"/>
              </a:lnSpc>
              <a:buFontTx/>
              <a:buNone/>
            </a:pPr>
            <a:r>
              <a:rPr lang="en-US" altLang="en-US" sz="2400"/>
              <a:t>Ecologically sound</a:t>
            </a:r>
          </a:p>
          <a:p>
            <a:pPr lvl="1">
              <a:lnSpc>
                <a:spcPct val="80000"/>
              </a:lnSpc>
              <a:buFontTx/>
              <a:buNone/>
            </a:pPr>
            <a:r>
              <a:rPr lang="en-US" altLang="en-US" sz="2400"/>
              <a:t>Socially acceptable</a:t>
            </a:r>
          </a:p>
          <a:p>
            <a:pPr lvl="1">
              <a:lnSpc>
                <a:spcPct val="80000"/>
              </a:lnSpc>
              <a:buFontTx/>
              <a:buNone/>
            </a:pPr>
            <a:r>
              <a:rPr lang="en-US" altLang="en-US" sz="2400"/>
              <a:t>Economically viable</a:t>
            </a:r>
          </a:p>
          <a:p>
            <a:pPr lvl="1">
              <a:lnSpc>
                <a:spcPct val="80000"/>
              </a:lnSpc>
              <a:buFontTx/>
              <a:buNone/>
            </a:pPr>
            <a:r>
              <a:rPr lang="en-US" altLang="en-US" sz="2400"/>
              <a:t>Integrate multiple management objectives</a:t>
            </a:r>
          </a:p>
          <a:p>
            <a:pPr lvl="1">
              <a:lnSpc>
                <a:spcPct val="80000"/>
              </a:lnSpc>
              <a:buFontTx/>
              <a:buNone/>
            </a:pPr>
            <a:r>
              <a:rPr lang="en-US" altLang="en-US" sz="2400"/>
              <a:t>Science based</a:t>
            </a:r>
          </a:p>
          <a:p>
            <a:pPr>
              <a:lnSpc>
                <a:spcPct val="80000"/>
              </a:lnSpc>
            </a:pPr>
            <a:r>
              <a:rPr lang="en-US" altLang="en-US" sz="2800"/>
              <a:t>Provide examples</a:t>
            </a:r>
          </a:p>
        </p:txBody>
      </p:sp>
    </p:spTree>
  </p:cSld>
  <p:clrMapOvr>
    <a:masterClrMapping/>
  </p:clrMapOvr>
</p:sld>
</file>

<file path=ppt/theme/theme1.xml><?xml version="1.0" encoding="utf-8"?>
<a:theme xmlns:a="http://schemas.openxmlformats.org/drawingml/2006/main" name="rmrs design">
  <a:themeElements>
    <a:clrScheme name="rmrs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rmr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rmrs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mrs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mrs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mrs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mrs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mrs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mrs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RMRS Shaded</Template>
  <TotalTime>12119</TotalTime>
  <Words>1214</Words>
  <Application>Microsoft Office PowerPoint</Application>
  <PresentationFormat>On-screen Show (4:3)</PresentationFormat>
  <Paragraphs>249</Paragraphs>
  <Slides>35</Slides>
  <Notes>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1" baseType="lpstr">
      <vt:lpstr>Arial</vt:lpstr>
      <vt:lpstr>AvantGarde Md BT</vt:lpstr>
      <vt:lpstr>Tahoma</vt:lpstr>
      <vt:lpstr>rmrs design</vt:lpstr>
      <vt:lpstr>Microsoft Excel Chart</vt:lpstr>
      <vt:lpstr>Microsoft Graph Chart</vt:lpstr>
      <vt:lpstr>PowerPoint Presentation</vt:lpstr>
      <vt:lpstr>Integrated  Forest Restoration</vt:lpstr>
      <vt:lpstr>Why Restore?  Forest Change</vt:lpstr>
      <vt:lpstr>Nutrient/Organic Matter  Compression Towards the Soil Surface </vt:lpstr>
      <vt:lpstr>Restoration Elements Short-term (One Day) Benefits Success of Fuel Treatments</vt:lpstr>
      <vt:lpstr>Long-term (Decades) Benefits of Fuel Treatments</vt:lpstr>
      <vt:lpstr>Wildlife Habitat  For example: Goshawk Forest Conditions</vt:lpstr>
      <vt:lpstr>Watershed Health Roads Ecosystem services</vt:lpstr>
      <vt:lpstr>Logic Paths for Approaching Restoration A Scientist’s Perspective.</vt:lpstr>
      <vt:lpstr>Relation Between Forest Structure and Burn Severity Wildfires in Moist, Cold, and Dry Forests</vt:lpstr>
      <vt:lpstr>Visited 73 2001-2003 Wildfires</vt:lpstr>
      <vt:lpstr>Tree Burn Severity</vt:lpstr>
      <vt:lpstr>Low Overstory Tree Density</vt:lpstr>
      <vt:lpstr>PP/Mixed Conifer Forests Tree Burn Severity</vt:lpstr>
      <vt:lpstr>PP/Mixed Conifer Forests Tree Burn Severity</vt:lpstr>
      <vt:lpstr>Take Home Message Low Overstory Density</vt:lpstr>
      <vt:lpstr>High Overstory Tree Density</vt:lpstr>
      <vt:lpstr>PP/Mixed to Moist Conifer Forests Tree Burn Severity</vt:lpstr>
      <vt:lpstr>All forest types Tree Burn Severity</vt:lpstr>
      <vt:lpstr>Take Home Message</vt:lpstr>
      <vt:lpstr>Moist and Cold Forests  Tree burn severity</vt:lpstr>
      <vt:lpstr>Fuel Treatment Effectiveness Wildfires</vt:lpstr>
      <vt:lpstr>Slash Chunking</vt:lpstr>
      <vt:lpstr>Surface Fuel Treatments Mastication</vt:lpstr>
      <vt:lpstr>PowerPoint Presentation</vt:lpstr>
      <vt:lpstr>Litter/humus/ fermentation (Duff) build-up</vt:lpstr>
      <vt:lpstr>Rationale</vt:lpstr>
      <vt:lpstr>Burning Conditions  and Consumption</vt:lpstr>
      <vt:lpstr>PowerPoint Presentation</vt:lpstr>
      <vt:lpstr>PowerPoint Presentation</vt:lpstr>
      <vt:lpstr>Irregular Selection</vt:lpstr>
      <vt:lpstr>PowerPoint Presentation</vt:lpstr>
      <vt:lpstr>Logistics of Implementation</vt:lpstr>
      <vt:lpstr>PowerPoint Presentation</vt:lpstr>
      <vt:lpstr>PowerPoint Presentation</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Russell Graham</dc:creator>
  <cp:lastModifiedBy>Lum-Naihe, Christof Jurh duk - FS, AZ</cp:lastModifiedBy>
  <cp:revision>58</cp:revision>
  <dcterms:created xsi:type="dcterms:W3CDTF">2009-04-13T23:26:35Z</dcterms:created>
  <dcterms:modified xsi:type="dcterms:W3CDTF">2025-08-04T19:13:48Z</dcterms:modified>
</cp:coreProperties>
</file>