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1"/>
  </p:sldMasterIdLst>
  <p:handoutMasterIdLst>
    <p:handoutMasterId r:id="rId63"/>
  </p:handoutMasterIdLst>
  <p:sldIdLst>
    <p:sldId id="256" r:id="rId2"/>
    <p:sldId id="336" r:id="rId3"/>
    <p:sldId id="261" r:id="rId4"/>
    <p:sldId id="332" r:id="rId5"/>
    <p:sldId id="302" r:id="rId6"/>
    <p:sldId id="363" r:id="rId7"/>
    <p:sldId id="273" r:id="rId8"/>
    <p:sldId id="274" r:id="rId9"/>
    <p:sldId id="306" r:id="rId10"/>
    <p:sldId id="309" r:id="rId11"/>
    <p:sldId id="305" r:id="rId12"/>
    <p:sldId id="307" r:id="rId13"/>
    <p:sldId id="308" r:id="rId14"/>
    <p:sldId id="333" r:id="rId15"/>
    <p:sldId id="303" r:id="rId16"/>
    <p:sldId id="349" r:id="rId17"/>
    <p:sldId id="335" r:id="rId18"/>
    <p:sldId id="312" r:id="rId19"/>
    <p:sldId id="313" r:id="rId20"/>
    <p:sldId id="319" r:id="rId21"/>
    <p:sldId id="293" r:id="rId22"/>
    <p:sldId id="318" r:id="rId23"/>
    <p:sldId id="270" r:id="rId24"/>
    <p:sldId id="311" r:id="rId25"/>
    <p:sldId id="364" r:id="rId26"/>
    <p:sldId id="258" r:id="rId27"/>
    <p:sldId id="368" r:id="rId28"/>
    <p:sldId id="272" r:id="rId29"/>
    <p:sldId id="280" r:id="rId30"/>
    <p:sldId id="279" r:id="rId31"/>
    <p:sldId id="278" r:id="rId32"/>
    <p:sldId id="324" r:id="rId33"/>
    <p:sldId id="359" r:id="rId34"/>
    <p:sldId id="331" r:id="rId35"/>
    <p:sldId id="357" r:id="rId36"/>
    <p:sldId id="315" r:id="rId37"/>
    <p:sldId id="369" r:id="rId38"/>
    <p:sldId id="323" r:id="rId39"/>
    <p:sldId id="321" r:id="rId40"/>
    <p:sldId id="322" r:id="rId41"/>
    <p:sldId id="329" r:id="rId42"/>
    <p:sldId id="325" r:id="rId43"/>
    <p:sldId id="310" r:id="rId44"/>
    <p:sldId id="337" r:id="rId45"/>
    <p:sldId id="330" r:id="rId46"/>
    <p:sldId id="300" r:id="rId47"/>
    <p:sldId id="320" r:id="rId48"/>
    <p:sldId id="342" r:id="rId49"/>
    <p:sldId id="343" r:id="rId50"/>
    <p:sldId id="366" r:id="rId51"/>
    <p:sldId id="361" r:id="rId52"/>
    <p:sldId id="360" r:id="rId53"/>
    <p:sldId id="344" r:id="rId54"/>
    <p:sldId id="345" r:id="rId55"/>
    <p:sldId id="346" r:id="rId56"/>
    <p:sldId id="347" r:id="rId57"/>
    <p:sldId id="351" r:id="rId58"/>
    <p:sldId id="352" r:id="rId59"/>
    <p:sldId id="355" r:id="rId60"/>
    <p:sldId id="356" r:id="rId61"/>
    <p:sldId id="367" r:id="rId62"/>
  </p:sldIdLst>
  <p:sldSz cx="9144000" cy="6858000" type="screen4x3"/>
  <p:notesSz cx="6858000" cy="9144000"/>
  <p:defaultTextStyle>
    <a:defPPr>
      <a:defRPr lang="en-US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80000"/>
      <a:buFont typeface="Webdings" panose="05030102010509060703" pitchFamily="18" charset="2"/>
      <a:buChar char="="/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80000"/>
      <a:buFont typeface="Webdings" panose="05030102010509060703" pitchFamily="18" charset="2"/>
      <a:buChar char="="/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80000"/>
      <a:buFont typeface="Webdings" panose="05030102010509060703" pitchFamily="18" charset="2"/>
      <a:buChar char="="/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80000"/>
      <a:buFont typeface="Webdings" panose="05030102010509060703" pitchFamily="18" charset="2"/>
      <a:buChar char="="/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hlink"/>
      </a:buClr>
      <a:buSzPct val="80000"/>
      <a:buFont typeface="Webdings" panose="05030102010509060703" pitchFamily="18" charset="2"/>
      <a:buChar char="="/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63C0FF"/>
    <a:srgbClr val="FFFF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22" autoAdjust="0"/>
    <p:restoredTop sz="94660"/>
  </p:normalViewPr>
  <p:slideViewPr>
    <p:cSldViewPr>
      <p:cViewPr varScale="1">
        <p:scale>
          <a:sx n="68" d="100"/>
          <a:sy n="68" d="100"/>
        </p:scale>
        <p:origin x="130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58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>
            <a:extLst>
              <a:ext uri="{FF2B5EF4-FFF2-40B4-BE49-F238E27FC236}">
                <a16:creationId xmlns:a16="http://schemas.microsoft.com/office/drawing/2014/main" id="{52B562A2-8407-6D5B-797B-940A427E0445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1" name="Rectangle 3">
            <a:extLst>
              <a:ext uri="{FF2B5EF4-FFF2-40B4-BE49-F238E27FC236}">
                <a16:creationId xmlns:a16="http://schemas.microsoft.com/office/drawing/2014/main" id="{05213410-1A28-68E3-24E5-9579F5FAE74B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021E7168-DDE9-C7C3-5057-AF09994801E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7093" name="Rectangle 5">
            <a:extLst>
              <a:ext uri="{FF2B5EF4-FFF2-40B4-BE49-F238E27FC236}">
                <a16:creationId xmlns:a16="http://schemas.microsoft.com/office/drawing/2014/main" id="{AD813EC5-698C-7CB6-05D5-6C98FB26DDC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fld id="{B51EFA81-9F77-4B0F-A15A-5E6BC30B890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79EDA88-AFE0-22A7-5AC6-C5858FEF8930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6A8C79C3-EC78-37D7-CEE8-0F005745607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A165FE7A-409F-E2F0-2731-922B5F97D07E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55" name="Oval 5">
                <a:extLst>
                  <a:ext uri="{FF2B5EF4-FFF2-40B4-BE49-F238E27FC236}">
                    <a16:creationId xmlns:a16="http://schemas.microsoft.com/office/drawing/2014/main" id="{5DC7B52D-8060-F959-09CF-0B86E4961CD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6" name="Oval 6">
                <a:extLst>
                  <a:ext uri="{FF2B5EF4-FFF2-40B4-BE49-F238E27FC236}">
                    <a16:creationId xmlns:a16="http://schemas.microsoft.com/office/drawing/2014/main" id="{C362E144-FB78-B238-89D7-04541093CC3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7" name="Oval 7">
                <a:extLst>
                  <a:ext uri="{FF2B5EF4-FFF2-40B4-BE49-F238E27FC236}">
                    <a16:creationId xmlns:a16="http://schemas.microsoft.com/office/drawing/2014/main" id="{9219AB54-5FD4-0982-F919-E6FBF848C79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8" name="Oval 8">
                <a:extLst>
                  <a:ext uri="{FF2B5EF4-FFF2-40B4-BE49-F238E27FC236}">
                    <a16:creationId xmlns:a16="http://schemas.microsoft.com/office/drawing/2014/main" id="{57CFAF50-4BDF-33AF-F380-8A2927DE171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9" name="Oval 9">
                <a:extLst>
                  <a:ext uri="{FF2B5EF4-FFF2-40B4-BE49-F238E27FC236}">
                    <a16:creationId xmlns:a16="http://schemas.microsoft.com/office/drawing/2014/main" id="{9C27108F-1329-8EAE-2D51-A3C84619464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0" name="Freeform 10">
                <a:extLst>
                  <a:ext uri="{FF2B5EF4-FFF2-40B4-BE49-F238E27FC236}">
                    <a16:creationId xmlns:a16="http://schemas.microsoft.com/office/drawing/2014/main" id="{5DE32B21-548B-913B-8144-7B23843BCA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1" name="Freeform 11">
                <a:extLst>
                  <a:ext uri="{FF2B5EF4-FFF2-40B4-BE49-F238E27FC236}">
                    <a16:creationId xmlns:a16="http://schemas.microsoft.com/office/drawing/2014/main" id="{407EDD9B-CF36-9405-D28E-BBBABAFB591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2" name="Freeform 12">
                <a:extLst>
                  <a:ext uri="{FF2B5EF4-FFF2-40B4-BE49-F238E27FC236}">
                    <a16:creationId xmlns:a16="http://schemas.microsoft.com/office/drawing/2014/main" id="{146EAC3B-BD5A-1332-ED56-FBA9077061A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63" name="Freeform 13">
                <a:extLst>
                  <a:ext uri="{FF2B5EF4-FFF2-40B4-BE49-F238E27FC236}">
                    <a16:creationId xmlns:a16="http://schemas.microsoft.com/office/drawing/2014/main" id="{143D23DF-1432-5108-F139-635F349F86C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9872" name="Freeform 14">
                <a:extLst>
                  <a:ext uri="{FF2B5EF4-FFF2-40B4-BE49-F238E27FC236}">
                    <a16:creationId xmlns:a16="http://schemas.microsoft.com/office/drawing/2014/main" id="{891962C3-0AA1-3DE5-B589-09C90BC22E5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9873" name="Oval 15">
                <a:extLst>
                  <a:ext uri="{FF2B5EF4-FFF2-40B4-BE49-F238E27FC236}">
                    <a16:creationId xmlns:a16="http://schemas.microsoft.com/office/drawing/2014/main" id="{F240C668-58C3-545D-A004-1A8E70E1ABE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5" name="Group 16">
              <a:extLst>
                <a:ext uri="{FF2B5EF4-FFF2-40B4-BE49-F238E27FC236}">
                  <a16:creationId xmlns:a16="http://schemas.microsoft.com/office/drawing/2014/main" id="{52439D9D-F5A4-6F46-9153-8F9698AEED5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37" name="Oval 17">
                <a:extLst>
                  <a:ext uri="{FF2B5EF4-FFF2-40B4-BE49-F238E27FC236}">
                    <a16:creationId xmlns:a16="http://schemas.microsoft.com/office/drawing/2014/main" id="{62883D76-5E0C-6669-0935-2FFF4CF0B6C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8" name="Oval 18">
                <a:extLst>
                  <a:ext uri="{FF2B5EF4-FFF2-40B4-BE49-F238E27FC236}">
                    <a16:creationId xmlns:a16="http://schemas.microsoft.com/office/drawing/2014/main" id="{60C3BE3D-D99A-ABF3-73BA-A3F62B8792C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9" name="Oval 19">
                <a:extLst>
                  <a:ext uri="{FF2B5EF4-FFF2-40B4-BE49-F238E27FC236}">
                    <a16:creationId xmlns:a16="http://schemas.microsoft.com/office/drawing/2014/main" id="{6A7078B5-EFB0-4726-F16B-F1054D21E6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0" name="Oval 20">
                <a:extLst>
                  <a:ext uri="{FF2B5EF4-FFF2-40B4-BE49-F238E27FC236}">
                    <a16:creationId xmlns:a16="http://schemas.microsoft.com/office/drawing/2014/main" id="{21FC7845-ECBE-7004-B267-15C9A01BACD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1" name="Oval 21">
                <a:extLst>
                  <a:ext uri="{FF2B5EF4-FFF2-40B4-BE49-F238E27FC236}">
                    <a16:creationId xmlns:a16="http://schemas.microsoft.com/office/drawing/2014/main" id="{CEE1D96A-1B6F-A0E2-E3E7-5E0E6A782965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2" name="Oval 22">
                <a:extLst>
                  <a:ext uri="{FF2B5EF4-FFF2-40B4-BE49-F238E27FC236}">
                    <a16:creationId xmlns:a16="http://schemas.microsoft.com/office/drawing/2014/main" id="{4A3D0C18-CFB8-48B9-0DF7-3544720546C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3" name="Oval 23">
                <a:extLst>
                  <a:ext uri="{FF2B5EF4-FFF2-40B4-BE49-F238E27FC236}">
                    <a16:creationId xmlns:a16="http://schemas.microsoft.com/office/drawing/2014/main" id="{4BE00E7D-8E76-8425-8CEE-2A97344ECD32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4" name="Oval 24">
                <a:extLst>
                  <a:ext uri="{FF2B5EF4-FFF2-40B4-BE49-F238E27FC236}">
                    <a16:creationId xmlns:a16="http://schemas.microsoft.com/office/drawing/2014/main" id="{AAAB5142-6733-0046-79C5-C1520D4301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5" name="Freeform 25">
                <a:extLst>
                  <a:ext uri="{FF2B5EF4-FFF2-40B4-BE49-F238E27FC236}">
                    <a16:creationId xmlns:a16="http://schemas.microsoft.com/office/drawing/2014/main" id="{173FB056-3DC6-5BE5-92D2-85E3133615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8D643E75-42D7-4F61-0FBF-7D71415CFC8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DA540BAF-B88A-2624-EB12-1B784AE2AD6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7B1D19C8-371C-6144-4A6F-C5152266CF8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49" name="Freeform 29">
                <a:extLst>
                  <a:ext uri="{FF2B5EF4-FFF2-40B4-BE49-F238E27FC236}">
                    <a16:creationId xmlns:a16="http://schemas.microsoft.com/office/drawing/2014/main" id="{1D6C1906-2535-46FC-CED8-CA3DD130516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0" name="Freeform 30">
                <a:extLst>
                  <a:ext uri="{FF2B5EF4-FFF2-40B4-BE49-F238E27FC236}">
                    <a16:creationId xmlns:a16="http://schemas.microsoft.com/office/drawing/2014/main" id="{73C1E9F7-F9E3-10D2-A7B5-EB1A981455A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1" name="Freeform 31">
                <a:extLst>
                  <a:ext uri="{FF2B5EF4-FFF2-40B4-BE49-F238E27FC236}">
                    <a16:creationId xmlns:a16="http://schemas.microsoft.com/office/drawing/2014/main" id="{F58AFF84-8D6E-311F-75E6-0761F7525D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2" name="Freeform 32">
                <a:extLst>
                  <a:ext uri="{FF2B5EF4-FFF2-40B4-BE49-F238E27FC236}">
                    <a16:creationId xmlns:a16="http://schemas.microsoft.com/office/drawing/2014/main" id="{2A4521B7-8152-44C4-B448-FB0E42A43B1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3" name="Freeform 33">
                <a:extLst>
                  <a:ext uri="{FF2B5EF4-FFF2-40B4-BE49-F238E27FC236}">
                    <a16:creationId xmlns:a16="http://schemas.microsoft.com/office/drawing/2014/main" id="{A48EFC77-27AE-781D-529D-71EFFCA6B14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54" name="Freeform 34">
                <a:extLst>
                  <a:ext uri="{FF2B5EF4-FFF2-40B4-BE49-F238E27FC236}">
                    <a16:creationId xmlns:a16="http://schemas.microsoft.com/office/drawing/2014/main" id="{CFCEA570-6561-0FAD-511B-7BC35716B87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6" name="Group 35">
              <a:extLst>
                <a:ext uri="{FF2B5EF4-FFF2-40B4-BE49-F238E27FC236}">
                  <a16:creationId xmlns:a16="http://schemas.microsoft.com/office/drawing/2014/main" id="{675BF3E9-80A5-97A6-1469-E48E4217BC1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20" name="Freeform 36">
                <a:extLst>
                  <a:ext uri="{FF2B5EF4-FFF2-40B4-BE49-F238E27FC236}">
                    <a16:creationId xmlns:a16="http://schemas.microsoft.com/office/drawing/2014/main" id="{9097A740-A0D8-BED3-97B9-DAE7A11C605D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1" name="Freeform 37">
                <a:extLst>
                  <a:ext uri="{FF2B5EF4-FFF2-40B4-BE49-F238E27FC236}">
                    <a16:creationId xmlns:a16="http://schemas.microsoft.com/office/drawing/2014/main" id="{E0A6D006-C64B-E976-DE96-D62D43C413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2" name="Freeform 38">
                <a:extLst>
                  <a:ext uri="{FF2B5EF4-FFF2-40B4-BE49-F238E27FC236}">
                    <a16:creationId xmlns:a16="http://schemas.microsoft.com/office/drawing/2014/main" id="{5F20D710-634A-2D4F-112D-A67A614128F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3" name="Freeform 39">
                <a:extLst>
                  <a:ext uri="{FF2B5EF4-FFF2-40B4-BE49-F238E27FC236}">
                    <a16:creationId xmlns:a16="http://schemas.microsoft.com/office/drawing/2014/main" id="{F4038A23-FC09-4180-76D3-1BA633EE51C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4" name="Freeform 40">
                <a:extLst>
                  <a:ext uri="{FF2B5EF4-FFF2-40B4-BE49-F238E27FC236}">
                    <a16:creationId xmlns:a16="http://schemas.microsoft.com/office/drawing/2014/main" id="{74276C5D-7737-3F11-EF9B-8BD263408D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5" name="Freeform 41">
                <a:extLst>
                  <a:ext uri="{FF2B5EF4-FFF2-40B4-BE49-F238E27FC236}">
                    <a16:creationId xmlns:a16="http://schemas.microsoft.com/office/drawing/2014/main" id="{73BCD6B3-010F-F135-0B4F-20B627EF2B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6" name="Freeform 42">
                <a:extLst>
                  <a:ext uri="{FF2B5EF4-FFF2-40B4-BE49-F238E27FC236}">
                    <a16:creationId xmlns:a16="http://schemas.microsoft.com/office/drawing/2014/main" id="{EEC44A0C-CB3C-2D0C-399A-2FE055ACC19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7" name="Freeform 43">
                <a:extLst>
                  <a:ext uri="{FF2B5EF4-FFF2-40B4-BE49-F238E27FC236}">
                    <a16:creationId xmlns:a16="http://schemas.microsoft.com/office/drawing/2014/main" id="{A534B20A-160B-4361-B703-18C70E8D36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8" name="Freeform 44">
                <a:extLst>
                  <a:ext uri="{FF2B5EF4-FFF2-40B4-BE49-F238E27FC236}">
                    <a16:creationId xmlns:a16="http://schemas.microsoft.com/office/drawing/2014/main" id="{85A7369E-BA95-435B-61B2-6A6CBA6285E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29" name="Freeform 45">
                <a:extLst>
                  <a:ext uri="{FF2B5EF4-FFF2-40B4-BE49-F238E27FC236}">
                    <a16:creationId xmlns:a16="http://schemas.microsoft.com/office/drawing/2014/main" id="{DB8B442A-6769-ACE8-ADC2-D9A786C9C95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0" name="Freeform 46">
                <a:extLst>
                  <a:ext uri="{FF2B5EF4-FFF2-40B4-BE49-F238E27FC236}">
                    <a16:creationId xmlns:a16="http://schemas.microsoft.com/office/drawing/2014/main" id="{1B5839B5-C18D-C4E0-C4C8-B49B98DE72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1" name="Oval 47">
                <a:extLst>
                  <a:ext uri="{FF2B5EF4-FFF2-40B4-BE49-F238E27FC236}">
                    <a16:creationId xmlns:a16="http://schemas.microsoft.com/office/drawing/2014/main" id="{6FCE07C1-A463-6F1A-247E-C4F10200115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2" name="Oval 48">
                <a:extLst>
                  <a:ext uri="{FF2B5EF4-FFF2-40B4-BE49-F238E27FC236}">
                    <a16:creationId xmlns:a16="http://schemas.microsoft.com/office/drawing/2014/main" id="{1E651D6B-491A-56A9-8949-8C3214C5317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3" name="Oval 49">
                <a:extLst>
                  <a:ext uri="{FF2B5EF4-FFF2-40B4-BE49-F238E27FC236}">
                    <a16:creationId xmlns:a16="http://schemas.microsoft.com/office/drawing/2014/main" id="{77743B92-2456-AEB5-C6D7-E93EEE20CDDE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4" name="Oval 50">
                <a:extLst>
                  <a:ext uri="{FF2B5EF4-FFF2-40B4-BE49-F238E27FC236}">
                    <a16:creationId xmlns:a16="http://schemas.microsoft.com/office/drawing/2014/main" id="{FF1174C4-0FC3-5F23-5EE1-5B310BFF56E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5" name="Oval 51">
                <a:extLst>
                  <a:ext uri="{FF2B5EF4-FFF2-40B4-BE49-F238E27FC236}">
                    <a16:creationId xmlns:a16="http://schemas.microsoft.com/office/drawing/2014/main" id="{FC2D4581-1C8D-D9A7-A6ED-2FAB7CA8659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36" name="Oval 52">
                <a:extLst>
                  <a:ext uri="{FF2B5EF4-FFF2-40B4-BE49-F238E27FC236}">
                    <a16:creationId xmlns:a16="http://schemas.microsoft.com/office/drawing/2014/main" id="{0EF16BCF-98BA-34BC-5B5A-E6D1B895FFC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7" name="Group 53">
              <a:extLst>
                <a:ext uri="{FF2B5EF4-FFF2-40B4-BE49-F238E27FC236}">
                  <a16:creationId xmlns:a16="http://schemas.microsoft.com/office/drawing/2014/main" id="{95463037-0381-FC8E-65BA-11BC17211F2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" name="Freeform 54">
                <a:extLst>
                  <a:ext uri="{FF2B5EF4-FFF2-40B4-BE49-F238E27FC236}">
                    <a16:creationId xmlns:a16="http://schemas.microsoft.com/office/drawing/2014/main" id="{FCD7F79D-71AC-09B1-427E-29A6D1B0CCD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9" name="Freeform 55">
                <a:extLst>
                  <a:ext uri="{FF2B5EF4-FFF2-40B4-BE49-F238E27FC236}">
                    <a16:creationId xmlns:a16="http://schemas.microsoft.com/office/drawing/2014/main" id="{6CB853A6-B997-46B5-C06F-5A97D27DBE8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0" name="Freeform 56">
                <a:extLst>
                  <a:ext uri="{FF2B5EF4-FFF2-40B4-BE49-F238E27FC236}">
                    <a16:creationId xmlns:a16="http://schemas.microsoft.com/office/drawing/2014/main" id="{C61134A8-4313-9878-D0C5-BD21B5BFD41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" name="Freeform 57">
                <a:extLst>
                  <a:ext uri="{FF2B5EF4-FFF2-40B4-BE49-F238E27FC236}">
                    <a16:creationId xmlns:a16="http://schemas.microsoft.com/office/drawing/2014/main" id="{99A90F03-62E8-9411-7368-FE4859F328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2" name="Freeform 58">
                <a:extLst>
                  <a:ext uri="{FF2B5EF4-FFF2-40B4-BE49-F238E27FC236}">
                    <a16:creationId xmlns:a16="http://schemas.microsoft.com/office/drawing/2014/main" id="{319263C0-61E9-010A-B520-C663A9D449A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3" name="Freeform 59">
                <a:extLst>
                  <a:ext uri="{FF2B5EF4-FFF2-40B4-BE49-F238E27FC236}">
                    <a16:creationId xmlns:a16="http://schemas.microsoft.com/office/drawing/2014/main" id="{DC1234E0-7B07-F30E-C927-5D74AFD1E5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4" name="Freeform 60">
                <a:extLst>
                  <a:ext uri="{FF2B5EF4-FFF2-40B4-BE49-F238E27FC236}">
                    <a16:creationId xmlns:a16="http://schemas.microsoft.com/office/drawing/2014/main" id="{33BEACED-4017-8E70-A154-9E8460AC2FDA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15" name="Group 61">
                <a:extLst>
                  <a:ext uri="{FF2B5EF4-FFF2-40B4-BE49-F238E27FC236}">
                    <a16:creationId xmlns:a16="http://schemas.microsoft.com/office/drawing/2014/main" id="{FD2F9436-6AB8-D022-AB7D-BFE7BE4FF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6" name="Oval 62">
                  <a:extLst>
                    <a:ext uri="{FF2B5EF4-FFF2-40B4-BE49-F238E27FC236}">
                      <a16:creationId xmlns:a16="http://schemas.microsoft.com/office/drawing/2014/main" id="{AF35A401-65E0-E70D-68F3-D5E851D23CB7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7" name="Oval 63">
                  <a:extLst>
                    <a:ext uri="{FF2B5EF4-FFF2-40B4-BE49-F238E27FC236}">
                      <a16:creationId xmlns:a16="http://schemas.microsoft.com/office/drawing/2014/main" id="{206FA8AD-4BC1-0317-DAEC-538D6CFBCFA8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8" name="Oval 64">
                  <a:extLst>
                    <a:ext uri="{FF2B5EF4-FFF2-40B4-BE49-F238E27FC236}">
                      <a16:creationId xmlns:a16="http://schemas.microsoft.com/office/drawing/2014/main" id="{4FE5CB3B-C6DE-D49E-5A13-5C2DE36B0BDD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9" name="Oval 65">
                  <a:extLst>
                    <a:ext uri="{FF2B5EF4-FFF2-40B4-BE49-F238E27FC236}">
                      <a16:creationId xmlns:a16="http://schemas.microsoft.com/office/drawing/2014/main" id="{80284176-A6C5-1003-CB89-4A3272AB275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</p:grpSp>
      </p:grpSp>
      <p:sp>
        <p:nvSpPr>
          <p:cNvPr id="119874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9875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9876" name="Rectangle 68">
            <a:extLst>
              <a:ext uri="{FF2B5EF4-FFF2-40B4-BE49-F238E27FC236}">
                <a16:creationId xmlns:a16="http://schemas.microsoft.com/office/drawing/2014/main" id="{4769C9C8-6C8C-81B2-0512-E772D0E38D4E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77" name="Rectangle 69">
            <a:extLst>
              <a:ext uri="{FF2B5EF4-FFF2-40B4-BE49-F238E27FC236}">
                <a16:creationId xmlns:a16="http://schemas.microsoft.com/office/drawing/2014/main" id="{6DE94FFE-4DDC-CDF3-6CD3-334511C18A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9878" name="Rectangle 70">
            <a:extLst>
              <a:ext uri="{FF2B5EF4-FFF2-40B4-BE49-F238E27FC236}">
                <a16:creationId xmlns:a16="http://schemas.microsoft.com/office/drawing/2014/main" id="{A3F3A9D8-697D-9ABD-EE67-A92CE323A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272AAA96-C86E-444C-A191-443DF26E7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3328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B8178947-0944-C83F-2E86-15EA8AB026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11589F7-72B1-94CD-401B-75F17EE46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86F7097A-408E-EADA-DD1A-6DB951633A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5F378D-FD47-49E3-A962-ACC0613205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013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7D4BC163-F567-DE05-B106-C09C5A6B11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91F474E7-E11B-8407-C0C8-432AC7C427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F9601FDE-A2EA-B563-6234-9A0E0ADCB9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7C46C-940B-4AA4-A359-B0E7B77190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597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E555EFED-2AD9-C6F9-4A13-B906C6A040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EBED55A2-B040-0B7F-FB5F-AB904DB0B4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89574AF1-D7C3-5769-4C96-0B3166EE2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C5894C-BDE1-4B6A-A9AB-CE4E6CDF1D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712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23AE57F3-4FBD-0A3B-2CBF-96F823915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24B6147B-3185-2385-D736-9CD45DB4C6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3572AEC4-0A09-B53B-AE4B-6580A176AC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C3DFF8-C6FD-4C41-9A98-2BD483AFA6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2363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79A69EA2-66B3-CD95-9CBD-D1694D0AEE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E6E66BA4-FDDD-3DD1-411A-822C6FFB8E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AA42EAA2-BAEF-F00F-5BAE-676CFD035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81FA9E-E68F-45A2-944C-3B4240D1C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8400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9">
            <a:extLst>
              <a:ext uri="{FF2B5EF4-FFF2-40B4-BE49-F238E27FC236}">
                <a16:creationId xmlns:a16="http://schemas.microsoft.com/office/drawing/2014/main" id="{D6C51DC0-EFEE-5F70-75F0-2ADDB1A8C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0">
            <a:extLst>
              <a:ext uri="{FF2B5EF4-FFF2-40B4-BE49-F238E27FC236}">
                <a16:creationId xmlns:a16="http://schemas.microsoft.com/office/drawing/2014/main" id="{6957748C-2E75-1765-BE0D-B55BBE86BA4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1">
            <a:extLst>
              <a:ext uri="{FF2B5EF4-FFF2-40B4-BE49-F238E27FC236}">
                <a16:creationId xmlns:a16="http://schemas.microsoft.com/office/drawing/2014/main" id="{BF150CFE-FE90-17C1-A172-35D21852A7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2037A1-49ED-4491-98D0-714494FD1E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2583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58479D41-A59E-7363-56A8-A7040DE4ED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7CF21B69-7CEB-4637-74A6-8E215AE8F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23F4F014-C363-4DE9-D093-F5D8585087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92953D-81B5-4269-99A1-267A778BC9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6025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9">
            <a:extLst>
              <a:ext uri="{FF2B5EF4-FFF2-40B4-BE49-F238E27FC236}">
                <a16:creationId xmlns:a16="http://schemas.microsoft.com/office/drawing/2014/main" id="{5DC9AABA-A356-A1E2-783B-D5D317C87F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0">
            <a:extLst>
              <a:ext uri="{FF2B5EF4-FFF2-40B4-BE49-F238E27FC236}">
                <a16:creationId xmlns:a16="http://schemas.microsoft.com/office/drawing/2014/main" id="{479230AC-326A-DCA5-CAF5-0F4C34085E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1">
            <a:extLst>
              <a:ext uri="{FF2B5EF4-FFF2-40B4-BE49-F238E27FC236}">
                <a16:creationId xmlns:a16="http://schemas.microsoft.com/office/drawing/2014/main" id="{F6B0F2F9-826B-4D0F-BD64-43D761B6CE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728127-6498-4720-AF48-7C9EA4A0CA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7736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9">
            <a:extLst>
              <a:ext uri="{FF2B5EF4-FFF2-40B4-BE49-F238E27FC236}">
                <a16:creationId xmlns:a16="http://schemas.microsoft.com/office/drawing/2014/main" id="{F0924E71-890F-0E4B-4D7F-4299EBF24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0">
            <a:extLst>
              <a:ext uri="{FF2B5EF4-FFF2-40B4-BE49-F238E27FC236}">
                <a16:creationId xmlns:a16="http://schemas.microsoft.com/office/drawing/2014/main" id="{B653D3F4-8703-FCDA-539A-9E2B765827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1">
            <a:extLst>
              <a:ext uri="{FF2B5EF4-FFF2-40B4-BE49-F238E27FC236}">
                <a16:creationId xmlns:a16="http://schemas.microsoft.com/office/drawing/2014/main" id="{E84F4226-783F-EE0C-6824-B78FB4C002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D2EBFB-AFCB-42E3-95BA-D6FD5AF895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417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>
            <a:extLst>
              <a:ext uri="{FF2B5EF4-FFF2-40B4-BE49-F238E27FC236}">
                <a16:creationId xmlns:a16="http://schemas.microsoft.com/office/drawing/2014/main" id="{4618F051-5402-10BA-9973-8EEBE603F7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70">
            <a:extLst>
              <a:ext uri="{FF2B5EF4-FFF2-40B4-BE49-F238E27FC236}">
                <a16:creationId xmlns:a16="http://schemas.microsoft.com/office/drawing/2014/main" id="{C06B2F23-4223-0EA5-D207-66BAA9A53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1">
            <a:extLst>
              <a:ext uri="{FF2B5EF4-FFF2-40B4-BE49-F238E27FC236}">
                <a16:creationId xmlns:a16="http://schemas.microsoft.com/office/drawing/2014/main" id="{9FD483A6-E6C9-14B8-9B32-CE6852E3E2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A86A2-DEDA-4792-B725-4492BC2C0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94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75971B93-D7D5-20C5-5985-C0AD2FFF8FA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4FF1D0A4-CB56-ED3D-9702-639AAD2D37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7EFDFD21-6F0E-C268-D142-C9B9B3C690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AD83F2-32FE-4311-B371-401CB34050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940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9">
            <a:extLst>
              <a:ext uri="{FF2B5EF4-FFF2-40B4-BE49-F238E27FC236}">
                <a16:creationId xmlns:a16="http://schemas.microsoft.com/office/drawing/2014/main" id="{977ECEE9-6BB7-00CA-911C-A956D3008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0">
            <a:extLst>
              <a:ext uri="{FF2B5EF4-FFF2-40B4-BE49-F238E27FC236}">
                <a16:creationId xmlns:a16="http://schemas.microsoft.com/office/drawing/2014/main" id="{CCF31408-34FD-859B-65B6-2CC10AD462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1">
            <a:extLst>
              <a:ext uri="{FF2B5EF4-FFF2-40B4-BE49-F238E27FC236}">
                <a16:creationId xmlns:a16="http://schemas.microsoft.com/office/drawing/2014/main" id="{338BEF88-E99C-F559-7ECC-1EC8C1E6BEC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60D0C3-54EE-4647-B428-A79272A22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0310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Freeform 2">
            <a:extLst>
              <a:ext uri="{FF2B5EF4-FFF2-40B4-BE49-F238E27FC236}">
                <a16:creationId xmlns:a16="http://schemas.microsoft.com/office/drawing/2014/main" id="{F43B7A84-73D5-9EE4-A911-16148BBB7BC3}"/>
              </a:ext>
            </a:extLst>
          </p:cNvPr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/>
            <a:ahLst/>
            <a:cxnLst>
              <a:cxn ang="0">
                <a:pos x="0" y="132"/>
              </a:cxn>
              <a:cxn ang="0">
                <a:pos x="29" y="132"/>
              </a:cxn>
              <a:cxn ang="0">
                <a:pos x="77" y="108"/>
              </a:cxn>
              <a:cxn ang="0">
                <a:pos x="119" y="78"/>
              </a:cxn>
              <a:cxn ang="0">
                <a:pos x="155" y="48"/>
              </a:cxn>
              <a:cxn ang="0">
                <a:pos x="179" y="12"/>
              </a:cxn>
              <a:cxn ang="0">
                <a:pos x="173" y="6"/>
              </a:cxn>
              <a:cxn ang="0">
                <a:pos x="167" y="0"/>
              </a:cxn>
              <a:cxn ang="0">
                <a:pos x="137" y="42"/>
              </a:cxn>
              <a:cxn ang="0">
                <a:pos x="101" y="78"/>
              </a:cxn>
              <a:cxn ang="0">
                <a:pos x="53" y="108"/>
              </a:cxn>
              <a:cxn ang="0">
                <a:pos x="0" y="132"/>
              </a:cxn>
              <a:cxn ang="0">
                <a:pos x="0" y="132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6147" name="Group 3">
            <a:extLst>
              <a:ext uri="{FF2B5EF4-FFF2-40B4-BE49-F238E27FC236}">
                <a16:creationId xmlns:a16="http://schemas.microsoft.com/office/drawing/2014/main" id="{971B25C0-7C8A-035D-C08F-2134781F567B}"/>
              </a:ext>
            </a:extLst>
          </p:cNvPr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18788" name="Freeform 4">
              <a:extLst>
                <a:ext uri="{FF2B5EF4-FFF2-40B4-BE49-F238E27FC236}">
                  <a16:creationId xmlns:a16="http://schemas.microsoft.com/office/drawing/2014/main" id="{6693E039-1018-8DC7-25BA-913D501F667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/>
              <a:ahLst/>
              <a:cxnLst>
                <a:cxn ang="0">
                  <a:pos x="5740" y="4316"/>
                </a:cxn>
                <a:cxn ang="0">
                  <a:pos x="0" y="4316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4316"/>
                </a:cxn>
                <a:cxn ang="0">
                  <a:pos x="5740" y="4316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6154" name="Group 5">
              <a:extLst>
                <a:ext uri="{FF2B5EF4-FFF2-40B4-BE49-F238E27FC236}">
                  <a16:creationId xmlns:a16="http://schemas.microsoft.com/office/drawing/2014/main" id="{59AEBA67-B524-2FD8-CCC1-A7A7F96CE94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18790" name="Oval 6">
                <a:extLst>
                  <a:ext uri="{FF2B5EF4-FFF2-40B4-BE49-F238E27FC236}">
                    <a16:creationId xmlns:a16="http://schemas.microsoft.com/office/drawing/2014/main" id="{868A232E-8FFD-A9F3-BA88-EA0D0111A3E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1" name="Oval 7">
                <a:extLst>
                  <a:ext uri="{FF2B5EF4-FFF2-40B4-BE49-F238E27FC236}">
                    <a16:creationId xmlns:a16="http://schemas.microsoft.com/office/drawing/2014/main" id="{E6093A6B-04EA-13B6-9B52-78F86DC2B94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2" name="Oval 8">
                <a:extLst>
                  <a:ext uri="{FF2B5EF4-FFF2-40B4-BE49-F238E27FC236}">
                    <a16:creationId xmlns:a16="http://schemas.microsoft.com/office/drawing/2014/main" id="{9FC47738-9D38-D92B-F07E-BD828B77782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3" name="Oval 9">
                <a:extLst>
                  <a:ext uri="{FF2B5EF4-FFF2-40B4-BE49-F238E27FC236}">
                    <a16:creationId xmlns:a16="http://schemas.microsoft.com/office/drawing/2014/main" id="{BE11BCFB-0E2A-2C1C-F599-80982B5CF35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4" name="Oval 10">
                <a:extLst>
                  <a:ext uri="{FF2B5EF4-FFF2-40B4-BE49-F238E27FC236}">
                    <a16:creationId xmlns:a16="http://schemas.microsoft.com/office/drawing/2014/main" id="{67DD1D31-8A56-B1C4-6404-24E155A024F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5" name="Freeform 11">
                <a:extLst>
                  <a:ext uri="{FF2B5EF4-FFF2-40B4-BE49-F238E27FC236}">
                    <a16:creationId xmlns:a16="http://schemas.microsoft.com/office/drawing/2014/main" id="{9C75B6AE-2DF2-0372-2565-BA6D2FBC02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/>
                <a:ahLst/>
                <a:cxnLst>
                  <a:cxn ang="0">
                    <a:pos x="376" y="12"/>
                  </a:cxn>
                  <a:cxn ang="0">
                    <a:pos x="257" y="24"/>
                  </a:cxn>
                  <a:cxn ang="0">
                    <a:pos x="149" y="54"/>
                  </a:cxn>
                  <a:cxn ang="0">
                    <a:pos x="101" y="77"/>
                  </a:cxn>
                  <a:cxn ang="0">
                    <a:pos x="59" y="101"/>
                  </a:cxn>
                  <a:cxn ang="0">
                    <a:pos x="24" y="131"/>
                  </a:cxn>
                  <a:cxn ang="0">
                    <a:pos x="0" y="161"/>
                  </a:cxn>
                  <a:cxn ang="0">
                    <a:pos x="0" y="137"/>
                  </a:cxn>
                  <a:cxn ang="0">
                    <a:pos x="29" y="107"/>
                  </a:cxn>
                  <a:cxn ang="0">
                    <a:pos x="65" y="83"/>
                  </a:cxn>
                  <a:cxn ang="0">
                    <a:pos x="155" y="36"/>
                  </a:cxn>
                  <a:cxn ang="0">
                    <a:pos x="257" y="12"/>
                  </a:cxn>
                  <a:cxn ang="0">
                    <a:pos x="376" y="0"/>
                  </a:cxn>
                  <a:cxn ang="0">
                    <a:pos x="376" y="0"/>
                  </a:cxn>
                  <a:cxn ang="0">
                    <a:pos x="382" y="0"/>
                  </a:cxn>
                  <a:cxn ang="0">
                    <a:pos x="382" y="12"/>
                  </a:cxn>
                  <a:cxn ang="0">
                    <a:pos x="376" y="12"/>
                  </a:cxn>
                  <a:cxn ang="0">
                    <a:pos x="376" y="12"/>
                  </a:cxn>
                  <a:cxn ang="0">
                    <a:pos x="376" y="12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6" name="Freeform 12">
                <a:extLst>
                  <a:ext uri="{FF2B5EF4-FFF2-40B4-BE49-F238E27FC236}">
                    <a16:creationId xmlns:a16="http://schemas.microsoft.com/office/drawing/2014/main" id="{49314492-880C-3752-151C-9EB74BBC10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/>
                <a:ahLst/>
                <a:cxnLst>
                  <a:cxn ang="0">
                    <a:pos x="257" y="54"/>
                  </a:cxn>
                  <a:cxn ang="0">
                    <a:pos x="353" y="48"/>
                  </a:cxn>
                  <a:cxn ang="0">
                    <a:pos x="443" y="24"/>
                  </a:cxn>
                  <a:cxn ang="0">
                    <a:pos x="443" y="36"/>
                  </a:cxn>
                  <a:cxn ang="0">
                    <a:pos x="353" y="60"/>
                  </a:cxn>
                  <a:cxn ang="0">
                    <a:pos x="257" y="66"/>
                  </a:cxn>
                  <a:cxn ang="0">
                    <a:pos x="186" y="60"/>
                  </a:cxn>
                  <a:cxn ang="0">
                    <a:pos x="120" y="48"/>
                  </a:cxn>
                  <a:cxn ang="0">
                    <a:pos x="60" y="36"/>
                  </a:cxn>
                  <a:cxn ang="0">
                    <a:pos x="0" y="12"/>
                  </a:cxn>
                  <a:cxn ang="0">
                    <a:pos x="0" y="0"/>
                  </a:cxn>
                  <a:cxn ang="0">
                    <a:pos x="54" y="24"/>
                  </a:cxn>
                  <a:cxn ang="0">
                    <a:pos x="120" y="36"/>
                  </a:cxn>
                  <a:cxn ang="0">
                    <a:pos x="186" y="48"/>
                  </a:cxn>
                  <a:cxn ang="0">
                    <a:pos x="257" y="54"/>
                  </a:cxn>
                  <a:cxn ang="0">
                    <a:pos x="257" y="54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7" name="Freeform 13">
                <a:extLst>
                  <a:ext uri="{FF2B5EF4-FFF2-40B4-BE49-F238E27FC236}">
                    <a16:creationId xmlns:a16="http://schemas.microsoft.com/office/drawing/2014/main" id="{42922FDC-5D3F-FA2D-D506-9622A9B9FFA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/>
                <a:ahLst/>
                <a:cxnLst>
                  <a:cxn ang="0">
                    <a:pos x="12" y="66"/>
                  </a:cxn>
                  <a:cxn ang="0">
                    <a:pos x="18" y="108"/>
                  </a:cxn>
                  <a:cxn ang="0">
                    <a:pos x="36" y="144"/>
                  </a:cxn>
                  <a:cxn ang="0">
                    <a:pos x="60" y="180"/>
                  </a:cxn>
                  <a:cxn ang="0">
                    <a:pos x="89" y="216"/>
                  </a:cxn>
                  <a:cxn ang="0">
                    <a:pos x="72" y="216"/>
                  </a:cxn>
                  <a:cxn ang="0">
                    <a:pos x="42" y="180"/>
                  </a:cxn>
                  <a:cxn ang="0">
                    <a:pos x="18" y="144"/>
                  </a:cxn>
                  <a:cxn ang="0">
                    <a:pos x="6" y="108"/>
                  </a:cxn>
                  <a:cxn ang="0">
                    <a:pos x="0" y="66"/>
                  </a:cxn>
                  <a:cxn ang="0">
                    <a:pos x="0" y="30"/>
                  </a:cxn>
                  <a:cxn ang="0">
                    <a:pos x="12" y="0"/>
                  </a:cxn>
                  <a:cxn ang="0">
                    <a:pos x="30" y="0"/>
                  </a:cxn>
                  <a:cxn ang="0">
                    <a:pos x="18" y="30"/>
                  </a:cxn>
                  <a:cxn ang="0">
                    <a:pos x="12" y="66"/>
                  </a:cxn>
                  <a:cxn ang="0">
                    <a:pos x="12" y="66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8" name="Freeform 14">
                <a:extLst>
                  <a:ext uri="{FF2B5EF4-FFF2-40B4-BE49-F238E27FC236}">
                    <a16:creationId xmlns:a16="http://schemas.microsoft.com/office/drawing/2014/main" id="{53B1182B-2EFD-3FCA-4C78-97F8D826AA5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/>
                <a:ahLst/>
                <a:cxnLst>
                  <a:cxn ang="0">
                    <a:pos x="382" y="443"/>
                  </a:cxn>
                  <a:cxn ang="0">
                    <a:pos x="311" y="437"/>
                  </a:cxn>
                  <a:cxn ang="0">
                    <a:pos x="245" y="425"/>
                  </a:cxn>
                  <a:cxn ang="0">
                    <a:pos x="185" y="407"/>
                  </a:cxn>
                  <a:cxn ang="0">
                    <a:pos x="131" y="383"/>
                  </a:cxn>
                  <a:cxn ang="0">
                    <a:pos x="83" y="347"/>
                  </a:cxn>
                  <a:cxn ang="0">
                    <a:pos x="53" y="311"/>
                  </a:cxn>
                  <a:cxn ang="0">
                    <a:pos x="30" y="269"/>
                  </a:cxn>
                  <a:cxn ang="0">
                    <a:pos x="24" y="227"/>
                  </a:cxn>
                  <a:cxn ang="0">
                    <a:pos x="30" y="185"/>
                  </a:cxn>
                  <a:cxn ang="0">
                    <a:pos x="53" y="143"/>
                  </a:cxn>
                  <a:cxn ang="0">
                    <a:pos x="83" y="107"/>
                  </a:cxn>
                  <a:cxn ang="0">
                    <a:pos x="131" y="77"/>
                  </a:cxn>
                  <a:cxn ang="0">
                    <a:pos x="185" y="47"/>
                  </a:cxn>
                  <a:cxn ang="0">
                    <a:pos x="245" y="30"/>
                  </a:cxn>
                  <a:cxn ang="0">
                    <a:pos x="311" y="18"/>
                  </a:cxn>
                  <a:cxn ang="0">
                    <a:pos x="382" y="12"/>
                  </a:cxn>
                  <a:cxn ang="0">
                    <a:pos x="478" y="18"/>
                  </a:cxn>
                  <a:cxn ang="0">
                    <a:pos x="562" y="41"/>
                  </a:cxn>
                  <a:cxn ang="0">
                    <a:pos x="562" y="36"/>
                  </a:cxn>
                  <a:cxn ang="0">
                    <a:pos x="562" y="30"/>
                  </a:cxn>
                  <a:cxn ang="0">
                    <a:pos x="478" y="6"/>
                  </a:cxn>
                  <a:cxn ang="0">
                    <a:pos x="382" y="0"/>
                  </a:cxn>
                  <a:cxn ang="0">
                    <a:pos x="305" y="6"/>
                  </a:cxn>
                  <a:cxn ang="0">
                    <a:pos x="233" y="18"/>
                  </a:cxn>
                  <a:cxn ang="0">
                    <a:pos x="167" y="41"/>
                  </a:cxn>
                  <a:cxn ang="0">
                    <a:pos x="113" y="65"/>
                  </a:cxn>
                  <a:cxn ang="0">
                    <a:pos x="65" y="101"/>
                  </a:cxn>
                  <a:cxn ang="0">
                    <a:pos x="30" y="137"/>
                  </a:cxn>
                  <a:cxn ang="0">
                    <a:pos x="6" y="179"/>
                  </a:cxn>
                  <a:cxn ang="0">
                    <a:pos x="0" y="227"/>
                  </a:cxn>
                  <a:cxn ang="0">
                    <a:pos x="6" y="275"/>
                  </a:cxn>
                  <a:cxn ang="0">
                    <a:pos x="30" y="317"/>
                  </a:cxn>
                  <a:cxn ang="0">
                    <a:pos x="65" y="359"/>
                  </a:cxn>
                  <a:cxn ang="0">
                    <a:pos x="113" y="395"/>
                  </a:cxn>
                  <a:cxn ang="0">
                    <a:pos x="167" y="419"/>
                  </a:cxn>
                  <a:cxn ang="0">
                    <a:pos x="233" y="443"/>
                  </a:cxn>
                  <a:cxn ang="0">
                    <a:pos x="305" y="455"/>
                  </a:cxn>
                  <a:cxn ang="0">
                    <a:pos x="382" y="461"/>
                  </a:cxn>
                  <a:cxn ang="0">
                    <a:pos x="448" y="455"/>
                  </a:cxn>
                  <a:cxn ang="0">
                    <a:pos x="508" y="449"/>
                  </a:cxn>
                  <a:cxn ang="0">
                    <a:pos x="609" y="413"/>
                  </a:cxn>
                  <a:cxn ang="0">
                    <a:pos x="657" y="389"/>
                  </a:cxn>
                  <a:cxn ang="0">
                    <a:pos x="693" y="359"/>
                  </a:cxn>
                  <a:cxn ang="0">
                    <a:pos x="723" y="329"/>
                  </a:cxn>
                  <a:cxn ang="0">
                    <a:pos x="747" y="293"/>
                  </a:cxn>
                  <a:cxn ang="0">
                    <a:pos x="741" y="287"/>
                  </a:cxn>
                  <a:cxn ang="0">
                    <a:pos x="729" y="281"/>
                  </a:cxn>
                  <a:cxn ang="0">
                    <a:pos x="711" y="317"/>
                  </a:cxn>
                  <a:cxn ang="0">
                    <a:pos x="681" y="347"/>
                  </a:cxn>
                  <a:cxn ang="0">
                    <a:pos x="645" y="377"/>
                  </a:cxn>
                  <a:cxn ang="0">
                    <a:pos x="604" y="401"/>
                  </a:cxn>
                  <a:cxn ang="0">
                    <a:pos x="502" y="431"/>
                  </a:cxn>
                  <a:cxn ang="0">
                    <a:pos x="442" y="443"/>
                  </a:cxn>
                  <a:cxn ang="0">
                    <a:pos x="382" y="443"/>
                  </a:cxn>
                  <a:cxn ang="0">
                    <a:pos x="382" y="443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799" name="Freeform 15">
                <a:extLst>
                  <a:ext uri="{FF2B5EF4-FFF2-40B4-BE49-F238E27FC236}">
                    <a16:creationId xmlns:a16="http://schemas.microsoft.com/office/drawing/2014/main" id="{7452FB92-171E-4CBD-7191-5D6C09F141E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8" y="18"/>
                  </a:cxn>
                  <a:cxn ang="0">
                    <a:pos x="96" y="30"/>
                  </a:cxn>
                  <a:cxn ang="0">
                    <a:pos x="96" y="24"/>
                  </a:cxn>
                  <a:cxn ang="0">
                    <a:pos x="96" y="18"/>
                  </a:cxn>
                  <a:cxn ang="0">
                    <a:pos x="48" y="12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0" name="Oval 16">
                <a:extLst>
                  <a:ext uri="{FF2B5EF4-FFF2-40B4-BE49-F238E27FC236}">
                    <a16:creationId xmlns:a16="http://schemas.microsoft.com/office/drawing/2014/main" id="{DFAC6331-70B3-59AC-E929-E65B394F05F6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6155" name="Group 17">
              <a:extLst>
                <a:ext uri="{FF2B5EF4-FFF2-40B4-BE49-F238E27FC236}">
                  <a16:creationId xmlns:a16="http://schemas.microsoft.com/office/drawing/2014/main" id="{29C9A107-A9B1-4EEA-9937-E6001D153D40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18802" name="Oval 18">
                <a:extLst>
                  <a:ext uri="{FF2B5EF4-FFF2-40B4-BE49-F238E27FC236}">
                    <a16:creationId xmlns:a16="http://schemas.microsoft.com/office/drawing/2014/main" id="{1CA61A9C-BD37-7BD8-55E3-5EC2E16C202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3" name="Oval 19">
                <a:extLst>
                  <a:ext uri="{FF2B5EF4-FFF2-40B4-BE49-F238E27FC236}">
                    <a16:creationId xmlns:a16="http://schemas.microsoft.com/office/drawing/2014/main" id="{9F113E96-481D-7F8C-6107-623C4E2C63E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4" name="Oval 20">
                <a:extLst>
                  <a:ext uri="{FF2B5EF4-FFF2-40B4-BE49-F238E27FC236}">
                    <a16:creationId xmlns:a16="http://schemas.microsoft.com/office/drawing/2014/main" id="{F077922A-2DB5-0202-C68E-14B5EB922D34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5" name="Oval 21">
                <a:extLst>
                  <a:ext uri="{FF2B5EF4-FFF2-40B4-BE49-F238E27FC236}">
                    <a16:creationId xmlns:a16="http://schemas.microsoft.com/office/drawing/2014/main" id="{4E165629-00BE-D200-4C13-9A93C18311F0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6" name="Oval 22">
                <a:extLst>
                  <a:ext uri="{FF2B5EF4-FFF2-40B4-BE49-F238E27FC236}">
                    <a16:creationId xmlns:a16="http://schemas.microsoft.com/office/drawing/2014/main" id="{5FCBF8C8-A2A3-15EC-D4AE-47142B04739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7" name="Oval 23">
                <a:extLst>
                  <a:ext uri="{FF2B5EF4-FFF2-40B4-BE49-F238E27FC236}">
                    <a16:creationId xmlns:a16="http://schemas.microsoft.com/office/drawing/2014/main" id="{EEC39F6A-89C8-AAEE-82CA-72A468618A28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8" name="Oval 24">
                <a:extLst>
                  <a:ext uri="{FF2B5EF4-FFF2-40B4-BE49-F238E27FC236}">
                    <a16:creationId xmlns:a16="http://schemas.microsoft.com/office/drawing/2014/main" id="{328C26F0-FDB0-39C3-191B-90533FE86053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09" name="Oval 25">
                <a:extLst>
                  <a:ext uri="{FF2B5EF4-FFF2-40B4-BE49-F238E27FC236}">
                    <a16:creationId xmlns:a16="http://schemas.microsoft.com/office/drawing/2014/main" id="{7A3348FF-37C6-6A7F-C972-48B983F55E9D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0" name="Freeform 26">
                <a:extLst>
                  <a:ext uri="{FF2B5EF4-FFF2-40B4-BE49-F238E27FC236}">
                    <a16:creationId xmlns:a16="http://schemas.microsoft.com/office/drawing/2014/main" id="{2CF445DB-2DB0-F4F0-ADAD-2DD88272A2E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/>
                <a:ahLst/>
                <a:cxnLst>
                  <a:cxn ang="0">
                    <a:pos x="6" y="6"/>
                  </a:cxn>
                  <a:cxn ang="0">
                    <a:pos x="78" y="12"/>
                  </a:cxn>
                  <a:cxn ang="0">
                    <a:pos x="150" y="18"/>
                  </a:cxn>
                  <a:cxn ang="0">
                    <a:pos x="215" y="36"/>
                  </a:cxn>
                  <a:cxn ang="0">
                    <a:pos x="275" y="60"/>
                  </a:cxn>
                  <a:cxn ang="0">
                    <a:pos x="329" y="84"/>
                  </a:cxn>
                  <a:cxn ang="0">
                    <a:pos x="377" y="114"/>
                  </a:cxn>
                  <a:cxn ang="0">
                    <a:pos x="419" y="150"/>
                  </a:cxn>
                  <a:cxn ang="0">
                    <a:pos x="448" y="186"/>
                  </a:cxn>
                  <a:cxn ang="0">
                    <a:pos x="448" y="162"/>
                  </a:cxn>
                  <a:cxn ang="0">
                    <a:pos x="413" y="126"/>
                  </a:cxn>
                  <a:cxn ang="0">
                    <a:pos x="371" y="96"/>
                  </a:cxn>
                  <a:cxn ang="0">
                    <a:pos x="323" y="66"/>
                  </a:cxn>
                  <a:cxn ang="0">
                    <a:pos x="269" y="48"/>
                  </a:cxn>
                  <a:cxn ang="0">
                    <a:pos x="144" y="12"/>
                  </a:cxn>
                  <a:cxn ang="0">
                    <a:pos x="78" y="6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6" y="6"/>
                  </a:cxn>
                  <a:cxn ang="0">
                    <a:pos x="6" y="6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1" name="Freeform 27">
                <a:extLst>
                  <a:ext uri="{FF2B5EF4-FFF2-40B4-BE49-F238E27FC236}">
                    <a16:creationId xmlns:a16="http://schemas.microsoft.com/office/drawing/2014/main" id="{F3CB3073-4472-04FF-1E9B-6217CEAE65B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/>
                <a:ahLst/>
                <a:cxnLst>
                  <a:cxn ang="0">
                    <a:pos x="23" y="276"/>
                  </a:cxn>
                  <a:cxn ang="0">
                    <a:pos x="29" y="222"/>
                  </a:cxn>
                  <a:cxn ang="0">
                    <a:pos x="59" y="174"/>
                  </a:cxn>
                  <a:cxn ang="0">
                    <a:pos x="95" y="132"/>
                  </a:cxn>
                  <a:cxn ang="0">
                    <a:pos x="149" y="96"/>
                  </a:cxn>
                  <a:cxn ang="0">
                    <a:pos x="209" y="60"/>
                  </a:cxn>
                  <a:cxn ang="0">
                    <a:pos x="281" y="36"/>
                  </a:cxn>
                  <a:cxn ang="0">
                    <a:pos x="364" y="24"/>
                  </a:cxn>
                  <a:cxn ang="0">
                    <a:pos x="448" y="18"/>
                  </a:cxn>
                  <a:cxn ang="0">
                    <a:pos x="532" y="24"/>
                  </a:cxn>
                  <a:cxn ang="0">
                    <a:pos x="609" y="36"/>
                  </a:cxn>
                  <a:cxn ang="0">
                    <a:pos x="681" y="60"/>
                  </a:cxn>
                  <a:cxn ang="0">
                    <a:pos x="741" y="96"/>
                  </a:cxn>
                  <a:cxn ang="0">
                    <a:pos x="795" y="132"/>
                  </a:cxn>
                  <a:cxn ang="0">
                    <a:pos x="831" y="174"/>
                  </a:cxn>
                  <a:cxn ang="0">
                    <a:pos x="861" y="222"/>
                  </a:cxn>
                  <a:cxn ang="0">
                    <a:pos x="867" y="276"/>
                  </a:cxn>
                  <a:cxn ang="0">
                    <a:pos x="855" y="330"/>
                  </a:cxn>
                  <a:cxn ang="0">
                    <a:pos x="831" y="378"/>
                  </a:cxn>
                  <a:cxn ang="0">
                    <a:pos x="783" y="426"/>
                  </a:cxn>
                  <a:cxn ang="0">
                    <a:pos x="723" y="462"/>
                  </a:cxn>
                  <a:cxn ang="0">
                    <a:pos x="765" y="462"/>
                  </a:cxn>
                  <a:cxn ang="0">
                    <a:pos x="819" y="426"/>
                  </a:cxn>
                  <a:cxn ang="0">
                    <a:pos x="855" y="378"/>
                  </a:cxn>
                  <a:cxn ang="0">
                    <a:pos x="884" y="330"/>
                  </a:cxn>
                  <a:cxn ang="0">
                    <a:pos x="890" y="276"/>
                  </a:cxn>
                  <a:cxn ang="0">
                    <a:pos x="884" y="222"/>
                  </a:cxn>
                  <a:cxn ang="0">
                    <a:pos x="855" y="168"/>
                  </a:cxn>
                  <a:cxn ang="0">
                    <a:pos x="813" y="120"/>
                  </a:cxn>
                  <a:cxn ang="0">
                    <a:pos x="759" y="84"/>
                  </a:cxn>
                  <a:cxn ang="0">
                    <a:pos x="693" y="48"/>
                  </a:cxn>
                  <a:cxn ang="0">
                    <a:pos x="621" y="24"/>
                  </a:cxn>
                  <a:cxn ang="0">
                    <a:pos x="538" y="6"/>
                  </a:cxn>
                  <a:cxn ang="0">
                    <a:pos x="448" y="0"/>
                  </a:cxn>
                  <a:cxn ang="0">
                    <a:pos x="358" y="6"/>
                  </a:cxn>
                  <a:cxn ang="0">
                    <a:pos x="275" y="24"/>
                  </a:cxn>
                  <a:cxn ang="0">
                    <a:pos x="197" y="48"/>
                  </a:cxn>
                  <a:cxn ang="0">
                    <a:pos x="131" y="84"/>
                  </a:cxn>
                  <a:cxn ang="0">
                    <a:pos x="77" y="120"/>
                  </a:cxn>
                  <a:cxn ang="0">
                    <a:pos x="35" y="168"/>
                  </a:cxn>
                  <a:cxn ang="0">
                    <a:pos x="12" y="222"/>
                  </a:cxn>
                  <a:cxn ang="0">
                    <a:pos x="0" y="276"/>
                  </a:cxn>
                  <a:cxn ang="0">
                    <a:pos x="6" y="330"/>
                  </a:cxn>
                  <a:cxn ang="0">
                    <a:pos x="35" y="378"/>
                  </a:cxn>
                  <a:cxn ang="0">
                    <a:pos x="71" y="426"/>
                  </a:cxn>
                  <a:cxn ang="0">
                    <a:pos x="125" y="462"/>
                  </a:cxn>
                  <a:cxn ang="0">
                    <a:pos x="167" y="462"/>
                  </a:cxn>
                  <a:cxn ang="0">
                    <a:pos x="107" y="426"/>
                  </a:cxn>
                  <a:cxn ang="0">
                    <a:pos x="59" y="378"/>
                  </a:cxn>
                  <a:cxn ang="0">
                    <a:pos x="35" y="330"/>
                  </a:cxn>
                  <a:cxn ang="0">
                    <a:pos x="23" y="276"/>
                  </a:cxn>
                  <a:cxn ang="0">
                    <a:pos x="23" y="276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2" name="Freeform 28">
                <a:extLst>
                  <a:ext uri="{FF2B5EF4-FFF2-40B4-BE49-F238E27FC236}">
                    <a16:creationId xmlns:a16="http://schemas.microsoft.com/office/drawing/2014/main" id="{75FDDABA-3370-D8D6-E15A-79B53DE7AD9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/>
                <a:ahLst/>
                <a:cxnLst>
                  <a:cxn ang="0">
                    <a:pos x="18" y="300"/>
                  </a:cxn>
                  <a:cxn ang="0">
                    <a:pos x="24" y="246"/>
                  </a:cxn>
                  <a:cxn ang="0">
                    <a:pos x="48" y="198"/>
                  </a:cxn>
                  <a:cxn ang="0">
                    <a:pos x="83" y="150"/>
                  </a:cxn>
                  <a:cxn ang="0">
                    <a:pos x="131" y="108"/>
                  </a:cxn>
                  <a:cxn ang="0">
                    <a:pos x="185" y="72"/>
                  </a:cxn>
                  <a:cxn ang="0">
                    <a:pos x="251" y="42"/>
                  </a:cxn>
                  <a:cxn ang="0">
                    <a:pos x="329" y="24"/>
                  </a:cxn>
                  <a:cxn ang="0">
                    <a:pos x="406" y="6"/>
                  </a:cxn>
                  <a:cxn ang="0">
                    <a:pos x="406" y="0"/>
                  </a:cxn>
                  <a:cxn ang="0">
                    <a:pos x="323" y="12"/>
                  </a:cxn>
                  <a:cxn ang="0">
                    <a:pos x="245" y="36"/>
                  </a:cxn>
                  <a:cxn ang="0">
                    <a:pos x="179" y="66"/>
                  </a:cxn>
                  <a:cxn ang="0">
                    <a:pos x="119" y="102"/>
                  </a:cxn>
                  <a:cxn ang="0">
                    <a:pos x="72" y="144"/>
                  </a:cxn>
                  <a:cxn ang="0">
                    <a:pos x="30" y="192"/>
                  </a:cxn>
                  <a:cxn ang="0">
                    <a:pos x="6" y="246"/>
                  </a:cxn>
                  <a:cxn ang="0">
                    <a:pos x="0" y="300"/>
                  </a:cxn>
                  <a:cxn ang="0">
                    <a:pos x="6" y="348"/>
                  </a:cxn>
                  <a:cxn ang="0">
                    <a:pos x="30" y="396"/>
                  </a:cxn>
                  <a:cxn ang="0">
                    <a:pos x="66" y="444"/>
                  </a:cxn>
                  <a:cxn ang="0">
                    <a:pos x="107" y="486"/>
                  </a:cxn>
                  <a:cxn ang="0">
                    <a:pos x="131" y="486"/>
                  </a:cxn>
                  <a:cxn ang="0">
                    <a:pos x="83" y="450"/>
                  </a:cxn>
                  <a:cxn ang="0">
                    <a:pos x="48" y="402"/>
                  </a:cxn>
                  <a:cxn ang="0">
                    <a:pos x="24" y="354"/>
                  </a:cxn>
                  <a:cxn ang="0">
                    <a:pos x="18" y="300"/>
                  </a:cxn>
                  <a:cxn ang="0">
                    <a:pos x="18" y="300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3" name="Freeform 29">
                <a:extLst>
                  <a:ext uri="{FF2B5EF4-FFF2-40B4-BE49-F238E27FC236}">
                    <a16:creationId xmlns:a16="http://schemas.microsoft.com/office/drawing/2014/main" id="{5036BC00-6E19-C804-DEF6-4E790DB30CE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/>
                <a:ahLst/>
                <a:cxnLst>
                  <a:cxn ang="0">
                    <a:pos x="89" y="84"/>
                  </a:cxn>
                  <a:cxn ang="0">
                    <a:pos x="83" y="132"/>
                  </a:cxn>
                  <a:cxn ang="0">
                    <a:pos x="65" y="174"/>
                  </a:cxn>
                  <a:cxn ang="0">
                    <a:pos x="36" y="216"/>
                  </a:cxn>
                  <a:cxn ang="0">
                    <a:pos x="0" y="252"/>
                  </a:cxn>
                  <a:cxn ang="0">
                    <a:pos x="18" y="252"/>
                  </a:cxn>
                  <a:cxn ang="0">
                    <a:pos x="53" y="216"/>
                  </a:cxn>
                  <a:cxn ang="0">
                    <a:pos x="83" y="174"/>
                  </a:cxn>
                  <a:cxn ang="0">
                    <a:pos x="101" y="132"/>
                  </a:cxn>
                  <a:cxn ang="0">
                    <a:pos x="107" y="84"/>
                  </a:cxn>
                  <a:cxn ang="0">
                    <a:pos x="101" y="42"/>
                  </a:cxn>
                  <a:cxn ang="0">
                    <a:pos x="89" y="0"/>
                  </a:cxn>
                  <a:cxn ang="0">
                    <a:pos x="65" y="0"/>
                  </a:cxn>
                  <a:cxn ang="0">
                    <a:pos x="83" y="42"/>
                  </a:cxn>
                  <a:cxn ang="0">
                    <a:pos x="89" y="84"/>
                  </a:cxn>
                  <a:cxn ang="0">
                    <a:pos x="89" y="84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4" name="Freeform 30">
                <a:extLst>
                  <a:ext uri="{FF2B5EF4-FFF2-40B4-BE49-F238E27FC236}">
                    <a16:creationId xmlns:a16="http://schemas.microsoft.com/office/drawing/2014/main" id="{594BF2A6-4799-1B7A-B33C-E291442ACFD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/>
                <a:ahLst/>
                <a:cxnLst>
                  <a:cxn ang="0">
                    <a:pos x="518" y="18"/>
                  </a:cxn>
                  <a:cxn ang="0">
                    <a:pos x="597" y="24"/>
                  </a:cxn>
                  <a:cxn ang="0">
                    <a:pos x="682" y="30"/>
                  </a:cxn>
                  <a:cxn ang="0">
                    <a:pos x="755" y="42"/>
                  </a:cxn>
                  <a:cxn ang="0">
                    <a:pos x="828" y="60"/>
                  </a:cxn>
                  <a:cxn ang="0">
                    <a:pos x="835" y="42"/>
                  </a:cxn>
                  <a:cxn ang="0">
                    <a:pos x="761" y="24"/>
                  </a:cxn>
                  <a:cxn ang="0">
                    <a:pos x="688" y="12"/>
                  </a:cxn>
                  <a:cxn ang="0">
                    <a:pos x="603" y="6"/>
                  </a:cxn>
                  <a:cxn ang="0">
                    <a:pos x="518" y="0"/>
                  </a:cxn>
                  <a:cxn ang="0">
                    <a:pos x="372" y="12"/>
                  </a:cxn>
                  <a:cxn ang="0">
                    <a:pos x="232" y="36"/>
                  </a:cxn>
                  <a:cxn ang="0">
                    <a:pos x="110" y="78"/>
                  </a:cxn>
                  <a:cxn ang="0">
                    <a:pos x="0" y="132"/>
                  </a:cxn>
                  <a:cxn ang="0">
                    <a:pos x="19" y="150"/>
                  </a:cxn>
                  <a:cxn ang="0">
                    <a:pos x="122" y="96"/>
                  </a:cxn>
                  <a:cxn ang="0">
                    <a:pos x="244" y="54"/>
                  </a:cxn>
                  <a:cxn ang="0">
                    <a:pos x="378" y="30"/>
                  </a:cxn>
                  <a:cxn ang="0">
                    <a:pos x="518" y="18"/>
                  </a:cxn>
                  <a:cxn ang="0">
                    <a:pos x="518" y="18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5" name="Freeform 31">
                <a:extLst>
                  <a:ext uri="{FF2B5EF4-FFF2-40B4-BE49-F238E27FC236}">
                    <a16:creationId xmlns:a16="http://schemas.microsoft.com/office/drawing/2014/main" id="{E98DFE7D-5212-4419-34FF-514DDFBE7B5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/>
                <a:ahLst/>
                <a:cxnLst>
                  <a:cxn ang="0">
                    <a:pos x="31" y="263"/>
                  </a:cxn>
                  <a:cxn ang="0">
                    <a:pos x="43" y="191"/>
                  </a:cxn>
                  <a:cxn ang="0">
                    <a:pos x="67" y="131"/>
                  </a:cxn>
                  <a:cxn ang="0">
                    <a:pos x="116" y="72"/>
                  </a:cxn>
                  <a:cxn ang="0">
                    <a:pos x="171" y="18"/>
                  </a:cxn>
                  <a:cxn ang="0">
                    <a:pos x="153" y="0"/>
                  </a:cxn>
                  <a:cxn ang="0">
                    <a:pos x="86" y="60"/>
                  </a:cxn>
                  <a:cxn ang="0">
                    <a:pos x="43" y="120"/>
                  </a:cxn>
                  <a:cxn ang="0">
                    <a:pos x="13" y="191"/>
                  </a:cxn>
                  <a:cxn ang="0">
                    <a:pos x="0" y="263"/>
                  </a:cxn>
                  <a:cxn ang="0">
                    <a:pos x="6" y="317"/>
                  </a:cxn>
                  <a:cxn ang="0">
                    <a:pos x="25" y="365"/>
                  </a:cxn>
                  <a:cxn ang="0">
                    <a:pos x="49" y="413"/>
                  </a:cxn>
                  <a:cxn ang="0">
                    <a:pos x="86" y="461"/>
                  </a:cxn>
                  <a:cxn ang="0">
                    <a:pos x="122" y="461"/>
                  </a:cxn>
                  <a:cxn ang="0">
                    <a:pos x="86" y="413"/>
                  </a:cxn>
                  <a:cxn ang="0">
                    <a:pos x="55" y="365"/>
                  </a:cxn>
                  <a:cxn ang="0">
                    <a:pos x="37" y="317"/>
                  </a:cxn>
                  <a:cxn ang="0">
                    <a:pos x="31" y="263"/>
                  </a:cxn>
                  <a:cxn ang="0">
                    <a:pos x="31" y="263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6" name="Freeform 32">
                <a:extLst>
                  <a:ext uri="{FF2B5EF4-FFF2-40B4-BE49-F238E27FC236}">
                    <a16:creationId xmlns:a16="http://schemas.microsoft.com/office/drawing/2014/main" id="{CFBC3ED3-7CBA-6B2C-6D83-BA56040EC7E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/>
                <a:ahLst/>
                <a:cxnLst>
                  <a:cxn ang="0">
                    <a:pos x="360" y="365"/>
                  </a:cxn>
                  <a:cxn ang="0">
                    <a:pos x="353" y="305"/>
                  </a:cxn>
                  <a:cxn ang="0">
                    <a:pos x="335" y="251"/>
                  </a:cxn>
                  <a:cxn ang="0">
                    <a:pos x="305" y="204"/>
                  </a:cxn>
                  <a:cxn ang="0">
                    <a:pos x="262" y="156"/>
                  </a:cxn>
                  <a:cxn ang="0">
                    <a:pos x="213" y="108"/>
                  </a:cxn>
                  <a:cxn ang="0">
                    <a:pos x="159" y="66"/>
                  </a:cxn>
                  <a:cxn ang="0">
                    <a:pos x="92" y="30"/>
                  </a:cxn>
                  <a:cxn ang="0">
                    <a:pos x="19" y="0"/>
                  </a:cxn>
                  <a:cxn ang="0">
                    <a:pos x="0" y="12"/>
                  </a:cxn>
                  <a:cxn ang="0">
                    <a:pos x="67" y="42"/>
                  </a:cxn>
                  <a:cxn ang="0">
                    <a:pos x="134" y="78"/>
                  </a:cxn>
                  <a:cxn ang="0">
                    <a:pos x="189" y="114"/>
                  </a:cxn>
                  <a:cxn ang="0">
                    <a:pos x="238" y="162"/>
                  </a:cxn>
                  <a:cxn ang="0">
                    <a:pos x="274" y="210"/>
                  </a:cxn>
                  <a:cxn ang="0">
                    <a:pos x="299" y="257"/>
                  </a:cxn>
                  <a:cxn ang="0">
                    <a:pos x="317" y="311"/>
                  </a:cxn>
                  <a:cxn ang="0">
                    <a:pos x="323" y="365"/>
                  </a:cxn>
                  <a:cxn ang="0">
                    <a:pos x="317" y="419"/>
                  </a:cxn>
                  <a:cxn ang="0">
                    <a:pos x="299" y="467"/>
                  </a:cxn>
                  <a:cxn ang="0">
                    <a:pos x="274" y="515"/>
                  </a:cxn>
                  <a:cxn ang="0">
                    <a:pos x="238" y="563"/>
                  </a:cxn>
                  <a:cxn ang="0">
                    <a:pos x="268" y="563"/>
                  </a:cxn>
                  <a:cxn ang="0">
                    <a:pos x="311" y="515"/>
                  </a:cxn>
                  <a:cxn ang="0">
                    <a:pos x="335" y="467"/>
                  </a:cxn>
                  <a:cxn ang="0">
                    <a:pos x="353" y="419"/>
                  </a:cxn>
                  <a:cxn ang="0">
                    <a:pos x="360" y="365"/>
                  </a:cxn>
                  <a:cxn ang="0">
                    <a:pos x="360" y="36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7" name="Freeform 33">
                <a:extLst>
                  <a:ext uri="{FF2B5EF4-FFF2-40B4-BE49-F238E27FC236}">
                    <a16:creationId xmlns:a16="http://schemas.microsoft.com/office/drawing/2014/main" id="{E507E549-A93F-CEC7-CCA4-99DA8E23903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/>
                <a:ahLst/>
                <a:cxnLst>
                  <a:cxn ang="0">
                    <a:pos x="1053" y="425"/>
                  </a:cxn>
                  <a:cxn ang="0">
                    <a:pos x="1078" y="419"/>
                  </a:cxn>
                  <a:cxn ang="0">
                    <a:pos x="1066" y="377"/>
                  </a:cxn>
                  <a:cxn ang="0">
                    <a:pos x="1047" y="336"/>
                  </a:cxn>
                  <a:cxn ang="0">
                    <a:pos x="986" y="252"/>
                  </a:cxn>
                  <a:cxn ang="0">
                    <a:pos x="907" y="180"/>
                  </a:cxn>
                  <a:cxn ang="0">
                    <a:pos x="810" y="120"/>
                  </a:cxn>
                  <a:cxn ang="0">
                    <a:pos x="694" y="72"/>
                  </a:cxn>
                  <a:cxn ang="0">
                    <a:pos x="560" y="30"/>
                  </a:cxn>
                  <a:cxn ang="0">
                    <a:pos x="420" y="6"/>
                  </a:cxn>
                  <a:cxn ang="0">
                    <a:pos x="268" y="0"/>
                  </a:cxn>
                  <a:cxn ang="0">
                    <a:pos x="134" y="6"/>
                  </a:cxn>
                  <a:cxn ang="0">
                    <a:pos x="0" y="24"/>
                  </a:cxn>
                  <a:cxn ang="0">
                    <a:pos x="12" y="36"/>
                  </a:cxn>
                  <a:cxn ang="0">
                    <a:pos x="134" y="18"/>
                  </a:cxn>
                  <a:cxn ang="0">
                    <a:pos x="268" y="12"/>
                  </a:cxn>
                  <a:cxn ang="0">
                    <a:pos x="420" y="18"/>
                  </a:cxn>
                  <a:cxn ang="0">
                    <a:pos x="554" y="42"/>
                  </a:cxn>
                  <a:cxn ang="0">
                    <a:pos x="682" y="84"/>
                  </a:cxn>
                  <a:cxn ang="0">
                    <a:pos x="798" y="132"/>
                  </a:cxn>
                  <a:cxn ang="0">
                    <a:pos x="895" y="192"/>
                  </a:cxn>
                  <a:cxn ang="0">
                    <a:pos x="968" y="264"/>
                  </a:cxn>
                  <a:cxn ang="0">
                    <a:pos x="999" y="300"/>
                  </a:cxn>
                  <a:cxn ang="0">
                    <a:pos x="1023" y="342"/>
                  </a:cxn>
                  <a:cxn ang="0">
                    <a:pos x="1041" y="383"/>
                  </a:cxn>
                  <a:cxn ang="0">
                    <a:pos x="1053" y="425"/>
                  </a:cxn>
                  <a:cxn ang="0">
                    <a:pos x="1053" y="425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8" name="Freeform 34">
                <a:extLst>
                  <a:ext uri="{FF2B5EF4-FFF2-40B4-BE49-F238E27FC236}">
                    <a16:creationId xmlns:a16="http://schemas.microsoft.com/office/drawing/2014/main" id="{EE307091-E758-B318-D53D-417BBBE10E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/>
                <a:ahLst/>
                <a:cxnLst>
                  <a:cxn ang="0">
                    <a:pos x="0" y="234"/>
                  </a:cxn>
                  <a:cxn ang="0">
                    <a:pos x="25" y="234"/>
                  </a:cxn>
                  <a:cxn ang="0">
                    <a:pos x="55" y="186"/>
                  </a:cxn>
                  <a:cxn ang="0">
                    <a:pos x="80" y="138"/>
                  </a:cxn>
                  <a:cxn ang="0">
                    <a:pos x="92" y="90"/>
                  </a:cxn>
                  <a:cxn ang="0">
                    <a:pos x="98" y="36"/>
                  </a:cxn>
                  <a:cxn ang="0">
                    <a:pos x="98" y="0"/>
                  </a:cxn>
                  <a:cxn ang="0">
                    <a:pos x="74" y="0"/>
                  </a:cxn>
                  <a:cxn ang="0">
                    <a:pos x="74" y="36"/>
                  </a:cxn>
                  <a:cxn ang="0">
                    <a:pos x="67" y="90"/>
                  </a:cxn>
                  <a:cxn ang="0">
                    <a:pos x="55" y="138"/>
                  </a:cxn>
                  <a:cxn ang="0">
                    <a:pos x="31" y="186"/>
                  </a:cxn>
                  <a:cxn ang="0">
                    <a:pos x="0" y="234"/>
                  </a:cxn>
                  <a:cxn ang="0">
                    <a:pos x="0" y="234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19" name="Freeform 35">
                <a:extLst>
                  <a:ext uri="{FF2B5EF4-FFF2-40B4-BE49-F238E27FC236}">
                    <a16:creationId xmlns:a16="http://schemas.microsoft.com/office/drawing/2014/main" id="{9302F20B-5A65-7E72-2960-A8F2EEF1BF5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/>
                <a:ahLst/>
                <a:cxnLst>
                  <a:cxn ang="0">
                    <a:pos x="18" y="443"/>
                  </a:cxn>
                  <a:cxn ang="0">
                    <a:pos x="24" y="371"/>
                  </a:cxn>
                  <a:cxn ang="0">
                    <a:pos x="55" y="305"/>
                  </a:cxn>
                  <a:cxn ang="0">
                    <a:pos x="91" y="246"/>
                  </a:cxn>
                  <a:cxn ang="0">
                    <a:pos x="146" y="186"/>
                  </a:cxn>
                  <a:cxn ang="0">
                    <a:pos x="213" y="132"/>
                  </a:cxn>
                  <a:cxn ang="0">
                    <a:pos x="292" y="84"/>
                  </a:cxn>
                  <a:cxn ang="0">
                    <a:pos x="384" y="48"/>
                  </a:cxn>
                  <a:cxn ang="0">
                    <a:pos x="481" y="12"/>
                  </a:cxn>
                  <a:cxn ang="0">
                    <a:pos x="457" y="0"/>
                  </a:cxn>
                  <a:cxn ang="0">
                    <a:pos x="359" y="36"/>
                  </a:cxn>
                  <a:cxn ang="0">
                    <a:pos x="274" y="78"/>
                  </a:cxn>
                  <a:cxn ang="0">
                    <a:pos x="195" y="126"/>
                  </a:cxn>
                  <a:cxn ang="0">
                    <a:pos x="128" y="180"/>
                  </a:cxn>
                  <a:cxn ang="0">
                    <a:pos x="73" y="240"/>
                  </a:cxn>
                  <a:cxn ang="0">
                    <a:pos x="37" y="305"/>
                  </a:cxn>
                  <a:cxn ang="0">
                    <a:pos x="6" y="371"/>
                  </a:cxn>
                  <a:cxn ang="0">
                    <a:pos x="0" y="443"/>
                  </a:cxn>
                  <a:cxn ang="0">
                    <a:pos x="6" y="497"/>
                  </a:cxn>
                  <a:cxn ang="0">
                    <a:pos x="18" y="545"/>
                  </a:cxn>
                  <a:cxn ang="0">
                    <a:pos x="43" y="593"/>
                  </a:cxn>
                  <a:cxn ang="0">
                    <a:pos x="73" y="641"/>
                  </a:cxn>
                  <a:cxn ang="0">
                    <a:pos x="97" y="641"/>
                  </a:cxn>
                  <a:cxn ang="0">
                    <a:pos x="67" y="593"/>
                  </a:cxn>
                  <a:cxn ang="0">
                    <a:pos x="43" y="545"/>
                  </a:cxn>
                  <a:cxn ang="0">
                    <a:pos x="24" y="497"/>
                  </a:cxn>
                  <a:cxn ang="0">
                    <a:pos x="18" y="443"/>
                  </a:cxn>
                  <a:cxn ang="0">
                    <a:pos x="18" y="443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6156" name="Group 36">
              <a:extLst>
                <a:ext uri="{FF2B5EF4-FFF2-40B4-BE49-F238E27FC236}">
                  <a16:creationId xmlns:a16="http://schemas.microsoft.com/office/drawing/2014/main" id="{9B523024-3BEF-B85A-0AC8-ECAA9F55287B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8821" name="Freeform 37">
                <a:extLst>
                  <a:ext uri="{FF2B5EF4-FFF2-40B4-BE49-F238E27FC236}">
                    <a16:creationId xmlns:a16="http://schemas.microsoft.com/office/drawing/2014/main" id="{47360F58-6648-2346-FE23-9AD269E54F0F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/>
                <a:ahLst/>
                <a:cxnLst>
                  <a:cxn ang="0">
                    <a:pos x="484" y="6"/>
                  </a:cxn>
                  <a:cxn ang="0">
                    <a:pos x="263" y="60"/>
                  </a:cxn>
                  <a:cxn ang="0">
                    <a:pos x="101" y="162"/>
                  </a:cxn>
                  <a:cxn ang="0">
                    <a:pos x="12" y="294"/>
                  </a:cxn>
                  <a:cxn ang="0">
                    <a:pos x="0" y="366"/>
                  </a:cxn>
                  <a:cxn ang="0">
                    <a:pos x="12" y="437"/>
                  </a:cxn>
                  <a:cxn ang="0">
                    <a:pos x="101" y="569"/>
                  </a:cxn>
                  <a:cxn ang="0">
                    <a:pos x="263" y="671"/>
                  </a:cxn>
                  <a:cxn ang="0">
                    <a:pos x="484" y="725"/>
                  </a:cxn>
                  <a:cxn ang="0">
                    <a:pos x="723" y="725"/>
                  </a:cxn>
                  <a:cxn ang="0">
                    <a:pos x="938" y="671"/>
                  </a:cxn>
                  <a:cxn ang="0">
                    <a:pos x="1100" y="569"/>
                  </a:cxn>
                  <a:cxn ang="0">
                    <a:pos x="1189" y="437"/>
                  </a:cxn>
                  <a:cxn ang="0">
                    <a:pos x="1201" y="366"/>
                  </a:cxn>
                  <a:cxn ang="0">
                    <a:pos x="1189" y="294"/>
                  </a:cxn>
                  <a:cxn ang="0">
                    <a:pos x="1100" y="162"/>
                  </a:cxn>
                  <a:cxn ang="0">
                    <a:pos x="938" y="60"/>
                  </a:cxn>
                  <a:cxn ang="0">
                    <a:pos x="723" y="6"/>
                  </a:cxn>
                  <a:cxn ang="0">
                    <a:pos x="604" y="0"/>
                  </a:cxn>
                  <a:cxn ang="0">
                    <a:pos x="490" y="701"/>
                  </a:cxn>
                  <a:cxn ang="0">
                    <a:pos x="287" y="647"/>
                  </a:cxn>
                  <a:cxn ang="0">
                    <a:pos x="131" y="557"/>
                  </a:cxn>
                  <a:cxn ang="0">
                    <a:pos x="48" y="437"/>
                  </a:cxn>
                  <a:cxn ang="0">
                    <a:pos x="36" y="366"/>
                  </a:cxn>
                  <a:cxn ang="0">
                    <a:pos x="48" y="300"/>
                  </a:cxn>
                  <a:cxn ang="0">
                    <a:pos x="131" y="174"/>
                  </a:cxn>
                  <a:cxn ang="0">
                    <a:pos x="287" y="84"/>
                  </a:cxn>
                  <a:cxn ang="0">
                    <a:pos x="490" y="30"/>
                  </a:cxn>
                  <a:cxn ang="0">
                    <a:pos x="717" y="30"/>
                  </a:cxn>
                  <a:cxn ang="0">
                    <a:pos x="920" y="84"/>
                  </a:cxn>
                  <a:cxn ang="0">
                    <a:pos x="1070" y="174"/>
                  </a:cxn>
                  <a:cxn ang="0">
                    <a:pos x="1153" y="300"/>
                  </a:cxn>
                  <a:cxn ang="0">
                    <a:pos x="1153" y="437"/>
                  </a:cxn>
                  <a:cxn ang="0">
                    <a:pos x="1070" y="557"/>
                  </a:cxn>
                  <a:cxn ang="0">
                    <a:pos x="920" y="647"/>
                  </a:cxn>
                  <a:cxn ang="0">
                    <a:pos x="717" y="701"/>
                  </a:cxn>
                  <a:cxn ang="0">
                    <a:pos x="604" y="707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2" name="Freeform 38">
                <a:extLst>
                  <a:ext uri="{FF2B5EF4-FFF2-40B4-BE49-F238E27FC236}">
                    <a16:creationId xmlns:a16="http://schemas.microsoft.com/office/drawing/2014/main" id="{3E0F7FAE-3C43-B003-84F2-BC965E77895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/>
                <a:ahLst/>
                <a:cxnLst>
                  <a:cxn ang="0">
                    <a:pos x="24" y="402"/>
                  </a:cxn>
                  <a:cxn ang="0">
                    <a:pos x="36" y="330"/>
                  </a:cxn>
                  <a:cxn ang="0">
                    <a:pos x="66" y="264"/>
                  </a:cxn>
                  <a:cxn ang="0">
                    <a:pos x="108" y="204"/>
                  </a:cxn>
                  <a:cxn ang="0">
                    <a:pos x="173" y="150"/>
                  </a:cxn>
                  <a:cxn ang="0">
                    <a:pos x="251" y="102"/>
                  </a:cxn>
                  <a:cxn ang="0">
                    <a:pos x="335" y="60"/>
                  </a:cxn>
                  <a:cxn ang="0">
                    <a:pos x="436" y="30"/>
                  </a:cxn>
                  <a:cxn ang="0">
                    <a:pos x="544" y="12"/>
                  </a:cxn>
                  <a:cxn ang="0">
                    <a:pos x="544" y="0"/>
                  </a:cxn>
                  <a:cxn ang="0">
                    <a:pos x="430" y="18"/>
                  </a:cxn>
                  <a:cxn ang="0">
                    <a:pos x="329" y="48"/>
                  </a:cxn>
                  <a:cxn ang="0">
                    <a:pos x="233" y="90"/>
                  </a:cxn>
                  <a:cxn ang="0">
                    <a:pos x="155" y="138"/>
                  </a:cxn>
                  <a:cxn ang="0">
                    <a:pos x="90" y="198"/>
                  </a:cxn>
                  <a:cxn ang="0">
                    <a:pos x="42" y="258"/>
                  </a:cxn>
                  <a:cxn ang="0">
                    <a:pos x="12" y="330"/>
                  </a:cxn>
                  <a:cxn ang="0">
                    <a:pos x="0" y="402"/>
                  </a:cxn>
                  <a:cxn ang="0">
                    <a:pos x="6" y="455"/>
                  </a:cxn>
                  <a:cxn ang="0">
                    <a:pos x="18" y="503"/>
                  </a:cxn>
                  <a:cxn ang="0">
                    <a:pos x="42" y="545"/>
                  </a:cxn>
                  <a:cxn ang="0">
                    <a:pos x="78" y="593"/>
                  </a:cxn>
                  <a:cxn ang="0">
                    <a:pos x="114" y="635"/>
                  </a:cxn>
                  <a:cxn ang="0">
                    <a:pos x="161" y="671"/>
                  </a:cxn>
                  <a:cxn ang="0">
                    <a:pos x="221" y="707"/>
                  </a:cxn>
                  <a:cxn ang="0">
                    <a:pos x="281" y="737"/>
                  </a:cxn>
                  <a:cxn ang="0">
                    <a:pos x="323" y="737"/>
                  </a:cxn>
                  <a:cxn ang="0">
                    <a:pos x="257" y="707"/>
                  </a:cxn>
                  <a:cxn ang="0">
                    <a:pos x="203" y="671"/>
                  </a:cxn>
                  <a:cxn ang="0">
                    <a:pos x="149" y="635"/>
                  </a:cxn>
                  <a:cxn ang="0">
                    <a:pos x="108" y="593"/>
                  </a:cxn>
                  <a:cxn ang="0">
                    <a:pos x="72" y="551"/>
                  </a:cxn>
                  <a:cxn ang="0">
                    <a:pos x="48" y="503"/>
                  </a:cxn>
                  <a:cxn ang="0">
                    <a:pos x="30" y="455"/>
                  </a:cxn>
                  <a:cxn ang="0">
                    <a:pos x="24" y="402"/>
                  </a:cxn>
                  <a:cxn ang="0">
                    <a:pos x="24" y="402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3" name="Freeform 39">
                <a:extLst>
                  <a:ext uri="{FF2B5EF4-FFF2-40B4-BE49-F238E27FC236}">
                    <a16:creationId xmlns:a16="http://schemas.microsoft.com/office/drawing/2014/main" id="{EFC7761C-45E1-A79B-1D03-43A86C01F82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13" y="18"/>
                  </a:cxn>
                  <a:cxn ang="0">
                    <a:pos x="203" y="30"/>
                  </a:cxn>
                  <a:cxn ang="0">
                    <a:pos x="292" y="48"/>
                  </a:cxn>
                  <a:cxn ang="0">
                    <a:pos x="376" y="78"/>
                  </a:cxn>
                  <a:cxn ang="0">
                    <a:pos x="448" y="114"/>
                  </a:cxn>
                  <a:cxn ang="0">
                    <a:pos x="514" y="156"/>
                  </a:cxn>
                  <a:cxn ang="0">
                    <a:pos x="567" y="198"/>
                  </a:cxn>
                  <a:cxn ang="0">
                    <a:pos x="609" y="252"/>
                  </a:cxn>
                  <a:cxn ang="0">
                    <a:pos x="609" y="216"/>
                  </a:cxn>
                  <a:cxn ang="0">
                    <a:pos x="561" y="168"/>
                  </a:cxn>
                  <a:cxn ang="0">
                    <a:pos x="502" y="126"/>
                  </a:cxn>
                  <a:cxn ang="0">
                    <a:pos x="436" y="90"/>
                  </a:cxn>
                  <a:cxn ang="0">
                    <a:pos x="364" y="60"/>
                  </a:cxn>
                  <a:cxn ang="0">
                    <a:pos x="286" y="36"/>
                  </a:cxn>
                  <a:cxn ang="0">
                    <a:pos x="197" y="18"/>
                  </a:cxn>
                  <a:cxn ang="0">
                    <a:pos x="107" y="6"/>
                  </a:cxn>
                  <a:cxn ang="0">
                    <a:pos x="12" y="0"/>
                  </a:cxn>
                  <a:cxn ang="0">
                    <a:pos x="6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6" y="12"/>
                  </a:cxn>
                  <a:cxn ang="0">
                    <a:pos x="12" y="12"/>
                  </a:cxn>
                  <a:cxn ang="0">
                    <a:pos x="12" y="12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4" name="Freeform 40">
                <a:extLst>
                  <a:ext uri="{FF2B5EF4-FFF2-40B4-BE49-F238E27FC236}">
                    <a16:creationId xmlns:a16="http://schemas.microsoft.com/office/drawing/2014/main" id="{3FC6CEB6-D013-E707-DBBE-6B5508CFFE1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/>
                <a:ahLst/>
                <a:cxnLst>
                  <a:cxn ang="0">
                    <a:pos x="72" y="0"/>
                  </a:cxn>
                  <a:cxn ang="0">
                    <a:pos x="36" y="30"/>
                  </a:cxn>
                  <a:cxn ang="0">
                    <a:pos x="0" y="54"/>
                  </a:cxn>
                  <a:cxn ang="0">
                    <a:pos x="36" y="54"/>
                  </a:cxn>
                  <a:cxn ang="0">
                    <a:pos x="54" y="42"/>
                  </a:cxn>
                  <a:cxn ang="0">
                    <a:pos x="72" y="24"/>
                  </a:cxn>
                  <a:cxn ang="0">
                    <a:pos x="72" y="24"/>
                  </a:cxn>
                  <a:cxn ang="0">
                    <a:pos x="72" y="0"/>
                  </a:cxn>
                  <a:cxn ang="0">
                    <a:pos x="72" y="0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5" name="Freeform 41">
                <a:extLst>
                  <a:ext uri="{FF2B5EF4-FFF2-40B4-BE49-F238E27FC236}">
                    <a16:creationId xmlns:a16="http://schemas.microsoft.com/office/drawing/2014/main" id="{65A57F02-4634-9A89-DD9D-3F1E34A22C9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/>
                <a:ahLst/>
                <a:cxnLst>
                  <a:cxn ang="0">
                    <a:pos x="299" y="90"/>
                  </a:cxn>
                  <a:cxn ang="0">
                    <a:pos x="221" y="90"/>
                  </a:cxn>
                  <a:cxn ang="0">
                    <a:pos x="143" y="78"/>
                  </a:cxn>
                  <a:cxn ang="0">
                    <a:pos x="0" y="48"/>
                  </a:cxn>
                  <a:cxn ang="0">
                    <a:pos x="0" y="66"/>
                  </a:cxn>
                  <a:cxn ang="0">
                    <a:pos x="143" y="96"/>
                  </a:cxn>
                  <a:cxn ang="0">
                    <a:pos x="221" y="108"/>
                  </a:cxn>
                  <a:cxn ang="0">
                    <a:pos x="299" y="108"/>
                  </a:cxn>
                  <a:cxn ang="0">
                    <a:pos x="412" y="102"/>
                  </a:cxn>
                  <a:cxn ang="0">
                    <a:pos x="520" y="84"/>
                  </a:cxn>
                  <a:cxn ang="0">
                    <a:pos x="615" y="60"/>
                  </a:cxn>
                  <a:cxn ang="0">
                    <a:pos x="705" y="24"/>
                  </a:cxn>
                  <a:cxn ang="0">
                    <a:pos x="705" y="0"/>
                  </a:cxn>
                  <a:cxn ang="0">
                    <a:pos x="615" y="42"/>
                  </a:cxn>
                  <a:cxn ang="0">
                    <a:pos x="520" y="66"/>
                  </a:cxn>
                  <a:cxn ang="0">
                    <a:pos x="412" y="84"/>
                  </a:cxn>
                  <a:cxn ang="0">
                    <a:pos x="299" y="90"/>
                  </a:cxn>
                  <a:cxn ang="0">
                    <a:pos x="299" y="90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6" name="Freeform 42">
                <a:extLst>
                  <a:ext uri="{FF2B5EF4-FFF2-40B4-BE49-F238E27FC236}">
                    <a16:creationId xmlns:a16="http://schemas.microsoft.com/office/drawing/2014/main" id="{28F95FF3-5859-605B-15E5-A600887F5AF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/>
                <a:ahLst/>
                <a:cxnLst>
                  <a:cxn ang="0">
                    <a:pos x="119" y="114"/>
                  </a:cxn>
                  <a:cxn ang="0">
                    <a:pos x="113" y="173"/>
                  </a:cxn>
                  <a:cxn ang="0">
                    <a:pos x="89" y="239"/>
                  </a:cxn>
                  <a:cxn ang="0">
                    <a:pos x="47" y="293"/>
                  </a:cxn>
                  <a:cxn ang="0">
                    <a:pos x="0" y="341"/>
                  </a:cxn>
                  <a:cxn ang="0">
                    <a:pos x="29" y="341"/>
                  </a:cxn>
                  <a:cxn ang="0">
                    <a:pos x="77" y="287"/>
                  </a:cxn>
                  <a:cxn ang="0">
                    <a:pos x="113" y="233"/>
                  </a:cxn>
                  <a:cxn ang="0">
                    <a:pos x="137" y="173"/>
                  </a:cxn>
                  <a:cxn ang="0">
                    <a:pos x="143" y="114"/>
                  </a:cxn>
                  <a:cxn ang="0">
                    <a:pos x="137" y="60"/>
                  </a:cxn>
                  <a:cxn ang="0">
                    <a:pos x="119" y="0"/>
                  </a:cxn>
                  <a:cxn ang="0">
                    <a:pos x="89" y="0"/>
                  </a:cxn>
                  <a:cxn ang="0">
                    <a:pos x="113" y="60"/>
                  </a:cxn>
                  <a:cxn ang="0">
                    <a:pos x="119" y="114"/>
                  </a:cxn>
                  <a:cxn ang="0">
                    <a:pos x="119" y="114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7" name="Freeform 43">
                <a:extLst>
                  <a:ext uri="{FF2B5EF4-FFF2-40B4-BE49-F238E27FC236}">
                    <a16:creationId xmlns:a16="http://schemas.microsoft.com/office/drawing/2014/main" id="{88F9F1C2-3D48-90FA-8D0B-241C679B05E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/>
                <a:ahLst/>
                <a:cxnLst>
                  <a:cxn ang="0">
                    <a:pos x="59" y="90"/>
                  </a:cxn>
                  <a:cxn ang="0">
                    <a:pos x="83" y="84"/>
                  </a:cxn>
                  <a:cxn ang="0">
                    <a:pos x="71" y="60"/>
                  </a:cxn>
                  <a:cxn ang="0">
                    <a:pos x="53" y="42"/>
                  </a:cxn>
                  <a:cxn ang="0">
                    <a:pos x="6" y="0"/>
                  </a:cxn>
                  <a:cxn ang="0">
                    <a:pos x="0" y="18"/>
                  </a:cxn>
                  <a:cxn ang="0">
                    <a:pos x="35" y="48"/>
                  </a:cxn>
                  <a:cxn ang="0">
                    <a:pos x="59" y="90"/>
                  </a:cxn>
                  <a:cxn ang="0">
                    <a:pos x="59" y="90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8" name="Freeform 44">
                <a:extLst>
                  <a:ext uri="{FF2B5EF4-FFF2-40B4-BE49-F238E27FC236}">
                    <a16:creationId xmlns:a16="http://schemas.microsoft.com/office/drawing/2014/main" id="{ECD416FC-1622-5D0E-93A1-C502A4F4A91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/>
                <a:ahLst/>
                <a:cxnLst>
                  <a:cxn ang="0">
                    <a:pos x="693" y="216"/>
                  </a:cxn>
                  <a:cxn ang="0">
                    <a:pos x="687" y="257"/>
                  </a:cxn>
                  <a:cxn ang="0">
                    <a:pos x="669" y="293"/>
                  </a:cxn>
                  <a:cxn ang="0">
                    <a:pos x="633" y="329"/>
                  </a:cxn>
                  <a:cxn ang="0">
                    <a:pos x="598" y="359"/>
                  </a:cxn>
                  <a:cxn ang="0">
                    <a:pos x="544" y="383"/>
                  </a:cxn>
                  <a:cxn ang="0">
                    <a:pos x="490" y="401"/>
                  </a:cxn>
                  <a:cxn ang="0">
                    <a:pos x="424" y="413"/>
                  </a:cxn>
                  <a:cxn ang="0">
                    <a:pos x="359" y="419"/>
                  </a:cxn>
                  <a:cxn ang="0">
                    <a:pos x="293" y="413"/>
                  </a:cxn>
                  <a:cxn ang="0">
                    <a:pos x="227" y="401"/>
                  </a:cxn>
                  <a:cxn ang="0">
                    <a:pos x="173" y="383"/>
                  </a:cxn>
                  <a:cxn ang="0">
                    <a:pos x="119" y="359"/>
                  </a:cxn>
                  <a:cxn ang="0">
                    <a:pos x="84" y="329"/>
                  </a:cxn>
                  <a:cxn ang="0">
                    <a:pos x="48" y="293"/>
                  </a:cxn>
                  <a:cxn ang="0">
                    <a:pos x="30" y="257"/>
                  </a:cxn>
                  <a:cxn ang="0">
                    <a:pos x="24" y="216"/>
                  </a:cxn>
                  <a:cxn ang="0">
                    <a:pos x="30" y="174"/>
                  </a:cxn>
                  <a:cxn ang="0">
                    <a:pos x="48" y="138"/>
                  </a:cxn>
                  <a:cxn ang="0">
                    <a:pos x="84" y="102"/>
                  </a:cxn>
                  <a:cxn ang="0">
                    <a:pos x="119" y="72"/>
                  </a:cxn>
                  <a:cxn ang="0">
                    <a:pos x="173" y="48"/>
                  </a:cxn>
                  <a:cxn ang="0">
                    <a:pos x="227" y="30"/>
                  </a:cxn>
                  <a:cxn ang="0">
                    <a:pos x="293" y="18"/>
                  </a:cxn>
                  <a:cxn ang="0">
                    <a:pos x="359" y="12"/>
                  </a:cxn>
                  <a:cxn ang="0">
                    <a:pos x="418" y="18"/>
                  </a:cxn>
                  <a:cxn ang="0">
                    <a:pos x="478" y="30"/>
                  </a:cxn>
                  <a:cxn ang="0">
                    <a:pos x="532" y="48"/>
                  </a:cxn>
                  <a:cxn ang="0">
                    <a:pos x="580" y="66"/>
                  </a:cxn>
                  <a:cxn ang="0">
                    <a:pos x="586" y="48"/>
                  </a:cxn>
                  <a:cxn ang="0">
                    <a:pos x="478" y="12"/>
                  </a:cxn>
                  <a:cxn ang="0">
                    <a:pos x="418" y="6"/>
                  </a:cxn>
                  <a:cxn ang="0">
                    <a:pos x="359" y="0"/>
                  </a:cxn>
                  <a:cxn ang="0">
                    <a:pos x="287" y="6"/>
                  </a:cxn>
                  <a:cxn ang="0">
                    <a:pos x="221" y="18"/>
                  </a:cxn>
                  <a:cxn ang="0">
                    <a:pos x="161" y="36"/>
                  </a:cxn>
                  <a:cxn ang="0">
                    <a:pos x="107" y="66"/>
                  </a:cxn>
                  <a:cxn ang="0">
                    <a:pos x="60" y="96"/>
                  </a:cxn>
                  <a:cxn ang="0">
                    <a:pos x="30" y="132"/>
                  </a:cxn>
                  <a:cxn ang="0">
                    <a:pos x="6" y="174"/>
                  </a:cxn>
                  <a:cxn ang="0">
                    <a:pos x="0" y="216"/>
                  </a:cxn>
                  <a:cxn ang="0">
                    <a:pos x="6" y="257"/>
                  </a:cxn>
                  <a:cxn ang="0">
                    <a:pos x="30" y="299"/>
                  </a:cxn>
                  <a:cxn ang="0">
                    <a:pos x="60" y="335"/>
                  </a:cxn>
                  <a:cxn ang="0">
                    <a:pos x="107" y="371"/>
                  </a:cxn>
                  <a:cxn ang="0">
                    <a:pos x="161" y="395"/>
                  </a:cxn>
                  <a:cxn ang="0">
                    <a:pos x="221" y="413"/>
                  </a:cxn>
                  <a:cxn ang="0">
                    <a:pos x="287" y="425"/>
                  </a:cxn>
                  <a:cxn ang="0">
                    <a:pos x="359" y="431"/>
                  </a:cxn>
                  <a:cxn ang="0">
                    <a:pos x="430" y="425"/>
                  </a:cxn>
                  <a:cxn ang="0">
                    <a:pos x="496" y="413"/>
                  </a:cxn>
                  <a:cxn ang="0">
                    <a:pos x="562" y="395"/>
                  </a:cxn>
                  <a:cxn ang="0">
                    <a:pos x="610" y="371"/>
                  </a:cxn>
                  <a:cxn ang="0">
                    <a:pos x="657" y="335"/>
                  </a:cxn>
                  <a:cxn ang="0">
                    <a:pos x="687" y="299"/>
                  </a:cxn>
                  <a:cxn ang="0">
                    <a:pos x="711" y="257"/>
                  </a:cxn>
                  <a:cxn ang="0">
                    <a:pos x="717" y="216"/>
                  </a:cxn>
                  <a:cxn ang="0">
                    <a:pos x="717" y="204"/>
                  </a:cxn>
                  <a:cxn ang="0">
                    <a:pos x="711" y="192"/>
                  </a:cxn>
                  <a:cxn ang="0">
                    <a:pos x="687" y="198"/>
                  </a:cxn>
                  <a:cxn ang="0">
                    <a:pos x="693" y="210"/>
                  </a:cxn>
                  <a:cxn ang="0">
                    <a:pos x="693" y="216"/>
                  </a:cxn>
                  <a:cxn ang="0">
                    <a:pos x="693" y="216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29" name="Freeform 45">
                <a:extLst>
                  <a:ext uri="{FF2B5EF4-FFF2-40B4-BE49-F238E27FC236}">
                    <a16:creationId xmlns:a16="http://schemas.microsoft.com/office/drawing/2014/main" id="{7DBA5261-E24E-91C0-D5AD-12E68B59CF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/>
                <a:ahLst/>
                <a:cxnLst>
                  <a:cxn ang="0">
                    <a:pos x="616" y="0"/>
                  </a:cxn>
                  <a:cxn ang="0">
                    <a:pos x="616" y="18"/>
                  </a:cxn>
                  <a:cxn ang="0">
                    <a:pos x="724" y="60"/>
                  </a:cxn>
                  <a:cxn ang="0">
                    <a:pos x="765" y="84"/>
                  </a:cxn>
                  <a:cxn ang="0">
                    <a:pos x="807" y="114"/>
                  </a:cxn>
                  <a:cxn ang="0">
                    <a:pos x="837" y="144"/>
                  </a:cxn>
                  <a:cxn ang="0">
                    <a:pos x="861" y="180"/>
                  </a:cxn>
                  <a:cxn ang="0">
                    <a:pos x="873" y="216"/>
                  </a:cxn>
                  <a:cxn ang="0">
                    <a:pos x="879" y="258"/>
                  </a:cxn>
                  <a:cxn ang="0">
                    <a:pos x="873" y="311"/>
                  </a:cxn>
                  <a:cxn ang="0">
                    <a:pos x="843" y="359"/>
                  </a:cxn>
                  <a:cxn ang="0">
                    <a:pos x="807" y="401"/>
                  </a:cxn>
                  <a:cxn ang="0">
                    <a:pos x="753" y="443"/>
                  </a:cxn>
                  <a:cxn ang="0">
                    <a:pos x="694" y="473"/>
                  </a:cxn>
                  <a:cxn ang="0">
                    <a:pos x="622" y="497"/>
                  </a:cxn>
                  <a:cxn ang="0">
                    <a:pos x="538" y="509"/>
                  </a:cxn>
                  <a:cxn ang="0">
                    <a:pos x="455" y="515"/>
                  </a:cxn>
                  <a:cxn ang="0">
                    <a:pos x="371" y="509"/>
                  </a:cxn>
                  <a:cxn ang="0">
                    <a:pos x="287" y="497"/>
                  </a:cxn>
                  <a:cxn ang="0">
                    <a:pos x="215" y="473"/>
                  </a:cxn>
                  <a:cxn ang="0">
                    <a:pos x="156" y="443"/>
                  </a:cxn>
                  <a:cxn ang="0">
                    <a:pos x="102" y="401"/>
                  </a:cxn>
                  <a:cxn ang="0">
                    <a:pos x="66" y="359"/>
                  </a:cxn>
                  <a:cxn ang="0">
                    <a:pos x="36" y="311"/>
                  </a:cxn>
                  <a:cxn ang="0">
                    <a:pos x="30" y="258"/>
                  </a:cxn>
                  <a:cxn ang="0">
                    <a:pos x="36" y="222"/>
                  </a:cxn>
                  <a:cxn ang="0">
                    <a:pos x="48" y="186"/>
                  </a:cxn>
                  <a:cxn ang="0">
                    <a:pos x="66" y="156"/>
                  </a:cxn>
                  <a:cxn ang="0">
                    <a:pos x="90" y="126"/>
                  </a:cxn>
                  <a:cxn ang="0">
                    <a:pos x="66" y="114"/>
                  </a:cxn>
                  <a:cxn ang="0">
                    <a:pos x="36" y="144"/>
                  </a:cxn>
                  <a:cxn ang="0">
                    <a:pos x="18" y="180"/>
                  </a:cxn>
                  <a:cxn ang="0">
                    <a:pos x="6" y="216"/>
                  </a:cxn>
                  <a:cxn ang="0">
                    <a:pos x="0" y="258"/>
                  </a:cxn>
                  <a:cxn ang="0">
                    <a:pos x="12" y="311"/>
                  </a:cxn>
                  <a:cxn ang="0">
                    <a:pos x="36" y="365"/>
                  </a:cxn>
                  <a:cxn ang="0">
                    <a:pos x="78" y="413"/>
                  </a:cxn>
                  <a:cxn ang="0">
                    <a:pos x="132" y="449"/>
                  </a:cxn>
                  <a:cxn ang="0">
                    <a:pos x="203" y="485"/>
                  </a:cxn>
                  <a:cxn ang="0">
                    <a:pos x="275" y="509"/>
                  </a:cxn>
                  <a:cxn ang="0">
                    <a:pos x="365" y="527"/>
                  </a:cxn>
                  <a:cxn ang="0">
                    <a:pos x="455" y="533"/>
                  </a:cxn>
                  <a:cxn ang="0">
                    <a:pos x="544" y="527"/>
                  </a:cxn>
                  <a:cxn ang="0">
                    <a:pos x="634" y="509"/>
                  </a:cxn>
                  <a:cxn ang="0">
                    <a:pos x="712" y="485"/>
                  </a:cxn>
                  <a:cxn ang="0">
                    <a:pos x="777" y="449"/>
                  </a:cxn>
                  <a:cxn ang="0">
                    <a:pos x="831" y="413"/>
                  </a:cxn>
                  <a:cxn ang="0">
                    <a:pos x="873" y="365"/>
                  </a:cxn>
                  <a:cxn ang="0">
                    <a:pos x="897" y="311"/>
                  </a:cxn>
                  <a:cxn ang="0">
                    <a:pos x="909" y="258"/>
                  </a:cxn>
                  <a:cxn ang="0">
                    <a:pos x="903" y="216"/>
                  </a:cxn>
                  <a:cxn ang="0">
                    <a:pos x="885" y="174"/>
                  </a:cxn>
                  <a:cxn ang="0">
                    <a:pos x="861" y="132"/>
                  </a:cxn>
                  <a:cxn ang="0">
                    <a:pos x="825" y="102"/>
                  </a:cxn>
                  <a:cxn ang="0">
                    <a:pos x="783" y="66"/>
                  </a:cxn>
                  <a:cxn ang="0">
                    <a:pos x="735" y="42"/>
                  </a:cxn>
                  <a:cxn ang="0">
                    <a:pos x="616" y="0"/>
                  </a:cxn>
                  <a:cxn ang="0">
                    <a:pos x="616" y="0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0" name="Freeform 46">
                <a:extLst>
                  <a:ext uri="{FF2B5EF4-FFF2-40B4-BE49-F238E27FC236}">
                    <a16:creationId xmlns:a16="http://schemas.microsoft.com/office/drawing/2014/main" id="{A6548708-1E70-3DFA-80DD-E24B7920699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/>
                <a:ahLst/>
                <a:cxnLst>
                  <a:cxn ang="0">
                    <a:pos x="240" y="18"/>
                  </a:cxn>
                  <a:cxn ang="0">
                    <a:pos x="299" y="24"/>
                  </a:cxn>
                  <a:cxn ang="0">
                    <a:pos x="359" y="30"/>
                  </a:cxn>
                  <a:cxn ang="0">
                    <a:pos x="365" y="12"/>
                  </a:cxn>
                  <a:cxn ang="0">
                    <a:pos x="305" y="6"/>
                  </a:cxn>
                  <a:cxn ang="0">
                    <a:pos x="240" y="0"/>
                  </a:cxn>
                  <a:cxn ang="0">
                    <a:pos x="174" y="6"/>
                  </a:cxn>
                  <a:cxn ang="0">
                    <a:pos x="114" y="12"/>
                  </a:cxn>
                  <a:cxn ang="0">
                    <a:pos x="0" y="42"/>
                  </a:cxn>
                  <a:cxn ang="0">
                    <a:pos x="0" y="66"/>
                  </a:cxn>
                  <a:cxn ang="0">
                    <a:pos x="54" y="48"/>
                  </a:cxn>
                  <a:cxn ang="0">
                    <a:pos x="114" y="30"/>
                  </a:cxn>
                  <a:cxn ang="0">
                    <a:pos x="174" y="24"/>
                  </a:cxn>
                  <a:cxn ang="0">
                    <a:pos x="240" y="18"/>
                  </a:cxn>
                  <a:cxn ang="0">
                    <a:pos x="240" y="18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1" name="Freeform 47">
                <a:extLst>
                  <a:ext uri="{FF2B5EF4-FFF2-40B4-BE49-F238E27FC236}">
                    <a16:creationId xmlns:a16="http://schemas.microsoft.com/office/drawing/2014/main" id="{CAEEB76D-BB38-E01E-ECA8-0D7ED655B3E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/>
                <a:ahLst/>
                <a:cxnLst>
                  <a:cxn ang="0">
                    <a:pos x="66" y="18"/>
                  </a:cxn>
                  <a:cxn ang="0">
                    <a:pos x="48" y="0"/>
                  </a:cxn>
                  <a:cxn ang="0">
                    <a:pos x="24" y="12"/>
                  </a:cxn>
                  <a:cxn ang="0">
                    <a:pos x="0" y="30"/>
                  </a:cxn>
                  <a:cxn ang="0">
                    <a:pos x="12" y="48"/>
                  </a:cxn>
                  <a:cxn ang="0">
                    <a:pos x="42" y="30"/>
                  </a:cxn>
                  <a:cxn ang="0">
                    <a:pos x="66" y="18"/>
                  </a:cxn>
                  <a:cxn ang="0">
                    <a:pos x="66" y="18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2" name="Oval 48">
                <a:extLst>
                  <a:ext uri="{FF2B5EF4-FFF2-40B4-BE49-F238E27FC236}">
                    <a16:creationId xmlns:a16="http://schemas.microsoft.com/office/drawing/2014/main" id="{42C760A6-AA31-3087-31B8-AE480EFC0F4B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3" name="Oval 49">
                <a:extLst>
                  <a:ext uri="{FF2B5EF4-FFF2-40B4-BE49-F238E27FC236}">
                    <a16:creationId xmlns:a16="http://schemas.microsoft.com/office/drawing/2014/main" id="{B58FFA63-E361-339D-B5DA-FB2BD68124B9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4" name="Oval 50">
                <a:extLst>
                  <a:ext uri="{FF2B5EF4-FFF2-40B4-BE49-F238E27FC236}">
                    <a16:creationId xmlns:a16="http://schemas.microsoft.com/office/drawing/2014/main" id="{D7BB9430-900D-4D97-B856-4485EC5FFA71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5" name="Oval 51">
                <a:extLst>
                  <a:ext uri="{FF2B5EF4-FFF2-40B4-BE49-F238E27FC236}">
                    <a16:creationId xmlns:a16="http://schemas.microsoft.com/office/drawing/2014/main" id="{0B18A6FC-AA26-3023-C2D6-A4D42D1211BA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6" name="Oval 52">
                <a:extLst>
                  <a:ext uri="{FF2B5EF4-FFF2-40B4-BE49-F238E27FC236}">
                    <a16:creationId xmlns:a16="http://schemas.microsoft.com/office/drawing/2014/main" id="{B76CD81E-D877-DF94-C767-2697DA6A2AD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37" name="Oval 53">
                <a:extLst>
                  <a:ext uri="{FF2B5EF4-FFF2-40B4-BE49-F238E27FC236}">
                    <a16:creationId xmlns:a16="http://schemas.microsoft.com/office/drawing/2014/main" id="{72924407-4CF2-C299-4D32-84438D05ED17}"/>
                  </a:ext>
                </a:extLst>
              </p:cNvPr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  <p:grpSp>
          <p:nvGrpSpPr>
            <p:cNvPr id="6157" name="Group 54">
              <a:extLst>
                <a:ext uri="{FF2B5EF4-FFF2-40B4-BE49-F238E27FC236}">
                  <a16:creationId xmlns:a16="http://schemas.microsoft.com/office/drawing/2014/main" id="{1FD7DB5E-4E98-FA39-61ED-99DB80B1B3C2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18839" name="Freeform 55">
                <a:extLst>
                  <a:ext uri="{FF2B5EF4-FFF2-40B4-BE49-F238E27FC236}">
                    <a16:creationId xmlns:a16="http://schemas.microsoft.com/office/drawing/2014/main" id="{07E13D55-2F4F-5511-3D1E-BFE89F54CE5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/>
                <a:ahLst/>
                <a:cxnLst>
                  <a:cxn ang="0">
                    <a:pos x="209" y="96"/>
                  </a:cxn>
                  <a:cxn ang="0">
                    <a:pos x="143" y="90"/>
                  </a:cxn>
                  <a:cxn ang="0">
                    <a:pos x="83" y="66"/>
                  </a:cxn>
                  <a:cxn ang="0">
                    <a:pos x="35" y="36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9" y="42"/>
                  </a:cxn>
                  <a:cxn ang="0">
                    <a:pos x="77" y="72"/>
                  </a:cxn>
                  <a:cxn ang="0">
                    <a:pos x="137" y="90"/>
                  </a:cxn>
                  <a:cxn ang="0">
                    <a:pos x="209" y="96"/>
                  </a:cxn>
                  <a:cxn ang="0">
                    <a:pos x="263" y="90"/>
                  </a:cxn>
                  <a:cxn ang="0">
                    <a:pos x="311" y="84"/>
                  </a:cxn>
                  <a:cxn ang="0">
                    <a:pos x="352" y="66"/>
                  </a:cxn>
                  <a:cxn ang="0">
                    <a:pos x="382" y="42"/>
                  </a:cxn>
                  <a:cxn ang="0">
                    <a:pos x="376" y="42"/>
                  </a:cxn>
                  <a:cxn ang="0">
                    <a:pos x="346" y="66"/>
                  </a:cxn>
                  <a:cxn ang="0">
                    <a:pos x="305" y="78"/>
                  </a:cxn>
                  <a:cxn ang="0">
                    <a:pos x="263" y="90"/>
                  </a:cxn>
                  <a:cxn ang="0">
                    <a:pos x="209" y="96"/>
                  </a:cxn>
                  <a:cxn ang="0">
                    <a:pos x="209" y="96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0" name="Freeform 56">
                <a:extLst>
                  <a:ext uri="{FF2B5EF4-FFF2-40B4-BE49-F238E27FC236}">
                    <a16:creationId xmlns:a16="http://schemas.microsoft.com/office/drawing/2014/main" id="{76238F27-3158-16FE-06FE-DBA4F1AAEF4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216" y="6"/>
                  </a:cxn>
                  <a:cxn ang="0">
                    <a:pos x="258" y="12"/>
                  </a:cxn>
                  <a:cxn ang="0">
                    <a:pos x="252" y="6"/>
                  </a:cxn>
                  <a:cxn ang="0">
                    <a:pos x="216" y="0"/>
                  </a:cxn>
                  <a:cxn ang="0">
                    <a:pos x="174" y="0"/>
                  </a:cxn>
                  <a:cxn ang="0">
                    <a:pos x="120" y="6"/>
                  </a:cxn>
                  <a:cxn ang="0">
                    <a:pos x="78" y="12"/>
                  </a:cxn>
                  <a:cxn ang="0">
                    <a:pos x="36" y="30"/>
                  </a:cxn>
                  <a:cxn ang="0">
                    <a:pos x="0" y="48"/>
                  </a:cxn>
                  <a:cxn ang="0">
                    <a:pos x="6" y="54"/>
                  </a:cxn>
                  <a:cxn ang="0">
                    <a:pos x="36" y="36"/>
                  </a:cxn>
                  <a:cxn ang="0">
                    <a:pos x="78" y="18"/>
                  </a:cxn>
                  <a:cxn ang="0">
                    <a:pos x="120" y="6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1" name="Freeform 57">
                <a:extLst>
                  <a:ext uri="{FF2B5EF4-FFF2-40B4-BE49-F238E27FC236}">
                    <a16:creationId xmlns:a16="http://schemas.microsoft.com/office/drawing/2014/main" id="{69BE14DF-F1F0-DDEB-07D3-E772010678A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/>
                <a:ahLst/>
                <a:cxnLst>
                  <a:cxn ang="0">
                    <a:pos x="54" y="90"/>
                  </a:cxn>
                  <a:cxn ang="0">
                    <a:pos x="48" y="126"/>
                  </a:cxn>
                  <a:cxn ang="0">
                    <a:pos x="24" y="156"/>
                  </a:cxn>
                  <a:cxn ang="0">
                    <a:pos x="30" y="156"/>
                  </a:cxn>
                  <a:cxn ang="0">
                    <a:pos x="54" y="126"/>
                  </a:cxn>
                  <a:cxn ang="0">
                    <a:pos x="60" y="90"/>
                  </a:cxn>
                  <a:cxn ang="0">
                    <a:pos x="54" y="66"/>
                  </a:cxn>
                  <a:cxn ang="0">
                    <a:pos x="48" y="42"/>
                  </a:cxn>
                  <a:cxn ang="0">
                    <a:pos x="30" y="18"/>
                  </a:cxn>
                  <a:cxn ang="0">
                    <a:pos x="6" y="0"/>
                  </a:cxn>
                  <a:cxn ang="0">
                    <a:pos x="0" y="6"/>
                  </a:cxn>
                  <a:cxn ang="0">
                    <a:pos x="24" y="24"/>
                  </a:cxn>
                  <a:cxn ang="0">
                    <a:pos x="42" y="42"/>
                  </a:cxn>
                  <a:cxn ang="0">
                    <a:pos x="48" y="66"/>
                  </a:cxn>
                  <a:cxn ang="0">
                    <a:pos x="54" y="90"/>
                  </a:cxn>
                  <a:cxn ang="0">
                    <a:pos x="54" y="90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2" name="Freeform 58">
                <a:extLst>
                  <a:ext uri="{FF2B5EF4-FFF2-40B4-BE49-F238E27FC236}">
                    <a16:creationId xmlns:a16="http://schemas.microsoft.com/office/drawing/2014/main" id="{54C796B8-89F8-9D1E-5B4A-3FB6C14FCD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/>
                <a:ahLst/>
                <a:cxnLst>
                  <a:cxn ang="0">
                    <a:pos x="114" y="12"/>
                  </a:cxn>
                  <a:cxn ang="0">
                    <a:pos x="72" y="6"/>
                  </a:cxn>
                  <a:cxn ang="0">
                    <a:pos x="30" y="0"/>
                  </a:cxn>
                  <a:cxn ang="0">
                    <a:pos x="0" y="0"/>
                  </a:cxn>
                  <a:cxn ang="0">
                    <a:pos x="54" y="12"/>
                  </a:cxn>
                  <a:cxn ang="0">
                    <a:pos x="114" y="18"/>
                  </a:cxn>
                  <a:cxn ang="0">
                    <a:pos x="156" y="18"/>
                  </a:cxn>
                  <a:cxn ang="0">
                    <a:pos x="192" y="12"/>
                  </a:cxn>
                  <a:cxn ang="0">
                    <a:pos x="186" y="0"/>
                  </a:cxn>
                  <a:cxn ang="0">
                    <a:pos x="150" y="6"/>
                  </a:cxn>
                  <a:cxn ang="0">
                    <a:pos x="114" y="12"/>
                  </a:cxn>
                  <a:cxn ang="0">
                    <a:pos x="114" y="12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3" name="Freeform 59">
                <a:extLst>
                  <a:ext uri="{FF2B5EF4-FFF2-40B4-BE49-F238E27FC236}">
                    <a16:creationId xmlns:a16="http://schemas.microsoft.com/office/drawing/2014/main" id="{7B6BC008-1BE5-4EB8-AB5F-E4E4E6E7C32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/>
                <a:ahLst/>
                <a:cxnLst>
                  <a:cxn ang="0">
                    <a:pos x="11" y="114"/>
                  </a:cxn>
                  <a:cxn ang="0">
                    <a:pos x="17" y="96"/>
                  </a:cxn>
                  <a:cxn ang="0">
                    <a:pos x="23" y="78"/>
                  </a:cxn>
                  <a:cxn ang="0">
                    <a:pos x="53" y="42"/>
                  </a:cxn>
                  <a:cxn ang="0">
                    <a:pos x="101" y="18"/>
                  </a:cxn>
                  <a:cxn ang="0">
                    <a:pos x="155" y="6"/>
                  </a:cxn>
                  <a:cxn ang="0">
                    <a:pos x="161" y="0"/>
                  </a:cxn>
                  <a:cxn ang="0">
                    <a:pos x="95" y="12"/>
                  </a:cxn>
                  <a:cxn ang="0">
                    <a:pos x="47" y="36"/>
                  </a:cxn>
                  <a:cxn ang="0">
                    <a:pos x="11" y="72"/>
                  </a:cxn>
                  <a:cxn ang="0">
                    <a:pos x="5" y="90"/>
                  </a:cxn>
                  <a:cxn ang="0">
                    <a:pos x="0" y="114"/>
                  </a:cxn>
                  <a:cxn ang="0">
                    <a:pos x="11" y="150"/>
                  </a:cxn>
                  <a:cxn ang="0">
                    <a:pos x="23" y="168"/>
                  </a:cxn>
                  <a:cxn ang="0">
                    <a:pos x="41" y="186"/>
                  </a:cxn>
                  <a:cxn ang="0">
                    <a:pos x="65" y="186"/>
                  </a:cxn>
                  <a:cxn ang="0">
                    <a:pos x="41" y="168"/>
                  </a:cxn>
                  <a:cxn ang="0">
                    <a:pos x="23" y="150"/>
                  </a:cxn>
                  <a:cxn ang="0">
                    <a:pos x="17" y="132"/>
                  </a:cxn>
                  <a:cxn ang="0">
                    <a:pos x="11" y="114"/>
                  </a:cxn>
                  <a:cxn ang="0">
                    <a:pos x="11" y="114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4" name="Freeform 60">
                <a:extLst>
                  <a:ext uri="{FF2B5EF4-FFF2-40B4-BE49-F238E27FC236}">
                    <a16:creationId xmlns:a16="http://schemas.microsoft.com/office/drawing/2014/main" id="{5A59CF47-0946-CB10-316F-8886671983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6" y="12"/>
                  </a:cxn>
                  <a:cxn ang="0">
                    <a:pos x="119" y="36"/>
                  </a:cxn>
                  <a:cxn ang="0">
                    <a:pos x="155" y="72"/>
                  </a:cxn>
                  <a:cxn ang="0">
                    <a:pos x="161" y="90"/>
                  </a:cxn>
                  <a:cxn ang="0">
                    <a:pos x="167" y="114"/>
                  </a:cxn>
                  <a:cxn ang="0">
                    <a:pos x="161" y="138"/>
                  </a:cxn>
                  <a:cxn ang="0">
                    <a:pos x="149" y="162"/>
                  </a:cxn>
                  <a:cxn ang="0">
                    <a:pos x="119" y="180"/>
                  </a:cxn>
                  <a:cxn ang="0">
                    <a:pos x="90" y="198"/>
                  </a:cxn>
                  <a:cxn ang="0">
                    <a:pos x="96" y="210"/>
                  </a:cxn>
                  <a:cxn ang="0">
                    <a:pos x="131" y="192"/>
                  </a:cxn>
                  <a:cxn ang="0">
                    <a:pos x="161" y="168"/>
                  </a:cxn>
                  <a:cxn ang="0">
                    <a:pos x="179" y="144"/>
                  </a:cxn>
                  <a:cxn ang="0">
                    <a:pos x="185" y="114"/>
                  </a:cxn>
                  <a:cxn ang="0">
                    <a:pos x="179" y="90"/>
                  </a:cxn>
                  <a:cxn ang="0">
                    <a:pos x="173" y="66"/>
                  </a:cxn>
                  <a:cxn ang="0">
                    <a:pos x="155" y="48"/>
                  </a:cxn>
                  <a:cxn ang="0">
                    <a:pos x="131" y="30"/>
                  </a:cxn>
                  <a:cxn ang="0">
                    <a:pos x="72" y="6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18845" name="Freeform 61">
                <a:extLst>
                  <a:ext uri="{FF2B5EF4-FFF2-40B4-BE49-F238E27FC236}">
                    <a16:creationId xmlns:a16="http://schemas.microsoft.com/office/drawing/2014/main" id="{B9512EDC-98BE-5928-1B50-0314839D0457}"/>
                  </a:ext>
                </a:extLst>
              </p:cNvPr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/>
                <a:ahLst/>
                <a:cxnLst>
                  <a:cxn ang="0">
                    <a:pos x="150" y="0"/>
                  </a:cxn>
                  <a:cxn ang="0">
                    <a:pos x="90" y="6"/>
                  </a:cxn>
                  <a:cxn ang="0">
                    <a:pos x="42" y="30"/>
                  </a:cxn>
                  <a:cxn ang="0">
                    <a:pos x="12" y="54"/>
                  </a:cxn>
                  <a:cxn ang="0">
                    <a:pos x="6" y="72"/>
                  </a:cxn>
                  <a:cxn ang="0">
                    <a:pos x="0" y="90"/>
                  </a:cxn>
                  <a:cxn ang="0">
                    <a:pos x="6" y="108"/>
                  </a:cxn>
                  <a:cxn ang="0">
                    <a:pos x="12" y="126"/>
                  </a:cxn>
                  <a:cxn ang="0">
                    <a:pos x="42" y="156"/>
                  </a:cxn>
                  <a:cxn ang="0">
                    <a:pos x="90" y="180"/>
                  </a:cxn>
                  <a:cxn ang="0">
                    <a:pos x="150" y="186"/>
                  </a:cxn>
                  <a:cxn ang="0">
                    <a:pos x="209" y="180"/>
                  </a:cxn>
                  <a:cxn ang="0">
                    <a:pos x="257" y="156"/>
                  </a:cxn>
                  <a:cxn ang="0">
                    <a:pos x="287" y="126"/>
                  </a:cxn>
                  <a:cxn ang="0">
                    <a:pos x="299" y="108"/>
                  </a:cxn>
                  <a:cxn ang="0">
                    <a:pos x="299" y="90"/>
                  </a:cxn>
                  <a:cxn ang="0">
                    <a:pos x="299" y="72"/>
                  </a:cxn>
                  <a:cxn ang="0">
                    <a:pos x="287" y="54"/>
                  </a:cxn>
                  <a:cxn ang="0">
                    <a:pos x="257" y="30"/>
                  </a:cxn>
                  <a:cxn ang="0">
                    <a:pos x="209" y="6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50" y="180"/>
                  </a:cxn>
                  <a:cxn ang="0">
                    <a:pos x="96" y="174"/>
                  </a:cxn>
                  <a:cxn ang="0">
                    <a:pos x="48" y="156"/>
                  </a:cxn>
                  <a:cxn ang="0">
                    <a:pos x="18" y="126"/>
                  </a:cxn>
                  <a:cxn ang="0">
                    <a:pos x="12" y="108"/>
                  </a:cxn>
                  <a:cxn ang="0">
                    <a:pos x="6" y="90"/>
                  </a:cxn>
                  <a:cxn ang="0">
                    <a:pos x="12" y="72"/>
                  </a:cxn>
                  <a:cxn ang="0">
                    <a:pos x="18" y="54"/>
                  </a:cxn>
                  <a:cxn ang="0">
                    <a:pos x="48" y="30"/>
                  </a:cxn>
                  <a:cxn ang="0">
                    <a:pos x="96" y="12"/>
                  </a:cxn>
                  <a:cxn ang="0">
                    <a:pos x="150" y="6"/>
                  </a:cxn>
                  <a:cxn ang="0">
                    <a:pos x="203" y="12"/>
                  </a:cxn>
                  <a:cxn ang="0">
                    <a:pos x="251" y="30"/>
                  </a:cxn>
                  <a:cxn ang="0">
                    <a:pos x="281" y="54"/>
                  </a:cxn>
                  <a:cxn ang="0">
                    <a:pos x="293" y="72"/>
                  </a:cxn>
                  <a:cxn ang="0">
                    <a:pos x="293" y="90"/>
                  </a:cxn>
                  <a:cxn ang="0">
                    <a:pos x="293" y="108"/>
                  </a:cxn>
                  <a:cxn ang="0">
                    <a:pos x="281" y="126"/>
                  </a:cxn>
                  <a:cxn ang="0">
                    <a:pos x="251" y="156"/>
                  </a:cxn>
                  <a:cxn ang="0">
                    <a:pos x="203" y="174"/>
                  </a:cxn>
                  <a:cxn ang="0">
                    <a:pos x="150" y="180"/>
                  </a:cxn>
                  <a:cxn ang="0">
                    <a:pos x="150" y="180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grpSp>
            <p:nvGrpSpPr>
              <p:cNvPr id="6165" name="Group 62">
                <a:extLst>
                  <a:ext uri="{FF2B5EF4-FFF2-40B4-BE49-F238E27FC236}">
                    <a16:creationId xmlns:a16="http://schemas.microsoft.com/office/drawing/2014/main" id="{3B26F646-DE5D-3CEC-E384-D6003E97AB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18847" name="Oval 63">
                  <a:extLst>
                    <a:ext uri="{FF2B5EF4-FFF2-40B4-BE49-F238E27FC236}">
                      <a16:creationId xmlns:a16="http://schemas.microsoft.com/office/drawing/2014/main" id="{535CD956-4F54-00E5-5652-E4353E2E6B9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8848" name="Oval 64">
                  <a:extLst>
                    <a:ext uri="{FF2B5EF4-FFF2-40B4-BE49-F238E27FC236}">
                      <a16:creationId xmlns:a16="http://schemas.microsoft.com/office/drawing/2014/main" id="{69FFE40B-2CA5-6975-639B-BA78C6BD601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8849" name="Oval 65">
                  <a:extLst>
                    <a:ext uri="{FF2B5EF4-FFF2-40B4-BE49-F238E27FC236}">
                      <a16:creationId xmlns:a16="http://schemas.microsoft.com/office/drawing/2014/main" id="{B55A4B2A-D5AB-B8C6-1103-A6328B8AE61B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  <p:sp>
              <p:nvSpPr>
                <p:cNvPr id="118850" name="Oval 66">
                  <a:extLst>
                    <a:ext uri="{FF2B5EF4-FFF2-40B4-BE49-F238E27FC236}">
                      <a16:creationId xmlns:a16="http://schemas.microsoft.com/office/drawing/2014/main" id="{272926C2-BF7E-BFFA-CD38-692D7F14D101}"/>
                    </a:ext>
                  </a:extLst>
                </p:cNvPr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pPr>
                    <a:defRPr/>
                  </a:pPr>
                  <a:endParaRPr lang="en-US">
                    <a:latin typeface="Arial" charset="0"/>
                  </a:endParaRPr>
                </a:p>
              </p:txBody>
            </p:sp>
          </p:grpSp>
        </p:grpSp>
      </p:grpSp>
      <p:sp>
        <p:nvSpPr>
          <p:cNvPr id="118851" name="Rectangle 67">
            <a:extLst>
              <a:ext uri="{FF2B5EF4-FFF2-40B4-BE49-F238E27FC236}">
                <a16:creationId xmlns:a16="http://schemas.microsoft.com/office/drawing/2014/main" id="{14B8A77A-EFE4-DD17-F08F-C5C4067AA5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8852" name="Rectangle 68">
            <a:extLst>
              <a:ext uri="{FF2B5EF4-FFF2-40B4-BE49-F238E27FC236}">
                <a16:creationId xmlns:a16="http://schemas.microsoft.com/office/drawing/2014/main" id="{1931EA08-E6E1-78CF-DCAF-D41BCE4061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8853" name="Rectangle 69">
            <a:extLst>
              <a:ext uri="{FF2B5EF4-FFF2-40B4-BE49-F238E27FC236}">
                <a16:creationId xmlns:a16="http://schemas.microsoft.com/office/drawing/2014/main" id="{6EA9A93A-2DFA-1A00-6809-4D32075992C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854" name="Rectangle 70">
            <a:extLst>
              <a:ext uri="{FF2B5EF4-FFF2-40B4-BE49-F238E27FC236}">
                <a16:creationId xmlns:a16="http://schemas.microsoft.com/office/drawing/2014/main" id="{C379EDA6-C103-ABFC-0424-470A5667BC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8855" name="Rectangle 71">
            <a:extLst>
              <a:ext uri="{FF2B5EF4-FFF2-40B4-BE49-F238E27FC236}">
                <a16:creationId xmlns:a16="http://schemas.microsoft.com/office/drawing/2014/main" id="{9B28C7A9-B202-8B1C-62E0-4B143C0C44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A167E8EE-C7FA-4F3F-9EEA-713F2B9BADF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13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  <p:sldLayoutId id="214748381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Ø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anose="05000000000000000000" pitchFamily="2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oleObject" Target="../embeddings/oleObject2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olegvolk.net/olegv/renfest/s_quizzical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IMG_2024">
            <a:extLst>
              <a:ext uri="{FF2B5EF4-FFF2-40B4-BE49-F238E27FC236}">
                <a16:creationId xmlns:a16="http://schemas.microsoft.com/office/drawing/2014/main" id="{E67BF68F-B597-6B0B-FE85-57E0CF5E8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>
            <a:extLst>
              <a:ext uri="{FF2B5EF4-FFF2-40B4-BE49-F238E27FC236}">
                <a16:creationId xmlns:a16="http://schemas.microsoft.com/office/drawing/2014/main" id="{5F203203-6760-9126-74EF-F39B29F0B43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0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333300"/>
                </a:solidFill>
              </a:rPr>
              <a:t>Planning at the Landscape Level</a:t>
            </a:r>
          </a:p>
        </p:txBody>
      </p:sp>
      <p:sp>
        <p:nvSpPr>
          <p:cNvPr id="2055" name="Rectangle 7">
            <a:extLst>
              <a:ext uri="{FF2B5EF4-FFF2-40B4-BE49-F238E27FC236}">
                <a16:creationId xmlns:a16="http://schemas.microsoft.com/office/drawing/2014/main" id="{2546D400-1D69-4703-3A6E-84491F7E8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828800"/>
            <a:ext cx="1219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8197" name="Picture 6" descr="S:\Ashland\PLANNING\env_plan\logos\blmlogo_color copy.jpg">
            <a:extLst>
              <a:ext uri="{FF2B5EF4-FFF2-40B4-BE49-F238E27FC236}">
                <a16:creationId xmlns:a16="http://schemas.microsoft.com/office/drawing/2014/main" id="{27922440-07C1-4461-8632-A5B63EB71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600200"/>
            <a:ext cx="836613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3D4474A3-464F-A1FB-381D-502102D9C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828800"/>
            <a:ext cx="73152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1"/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2800" kern="0" dirty="0">
                <a:solidFill>
                  <a:srgbClr val="33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Ed Reilly – Medford BLM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>
            <a:extLst>
              <a:ext uri="{FF2B5EF4-FFF2-40B4-BE49-F238E27FC236}">
                <a16:creationId xmlns:a16="http://schemas.microsoft.com/office/drawing/2014/main" id="{4749C498-EDDE-DE6F-D338-F033DDF89D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965200"/>
          <a:ext cx="8686800" cy="284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8619048" imgH="7744906" progId="MSPhotoEd.3">
                  <p:embed/>
                </p:oleObj>
              </mc:Choice>
              <mc:Fallback>
                <p:oleObj name="Photo Editor Photo" r:id="rId2" imgW="18619048" imgH="774490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65200"/>
                        <a:ext cx="8686800" cy="284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>
            <a:extLst>
              <a:ext uri="{FF2B5EF4-FFF2-40B4-BE49-F238E27FC236}">
                <a16:creationId xmlns:a16="http://schemas.microsoft.com/office/drawing/2014/main" id="{DB4820AF-4582-4790-0B47-3EF6CAD497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" y="3968750"/>
          <a:ext cx="88392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20005292" imgH="8419048" progId="MSPhotoEd.3">
                  <p:embed/>
                </p:oleObj>
              </mc:Choice>
              <mc:Fallback>
                <p:oleObj name="Photo Editor Photo" r:id="rId4" imgW="20005292" imgH="8419048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968750"/>
                        <a:ext cx="8839200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470" name="Rectangle 6">
            <a:extLst>
              <a:ext uri="{FF2B5EF4-FFF2-40B4-BE49-F238E27FC236}">
                <a16:creationId xmlns:a16="http://schemas.microsoft.com/office/drawing/2014/main" id="{7955C852-5FAF-07F0-98CC-2683C5BB116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229600" cy="884238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Establish historical context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73A4B6B6-1D2B-CC95-C244-2A3261093B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Establish historical context</a:t>
            </a:r>
          </a:p>
        </p:txBody>
      </p:sp>
      <p:pic>
        <p:nvPicPr>
          <p:cNvPr id="17411" name="Picture 9" descr="E:\Documents and Settings\Edward C. Reilly\Desktop\osu\resize\ster#3_200301121.jpg">
            <a:extLst>
              <a:ext uri="{FF2B5EF4-FFF2-40B4-BE49-F238E27FC236}">
                <a16:creationId xmlns:a16="http://schemas.microsoft.com/office/drawing/2014/main" id="{C695BAFD-CCE5-B4CF-F690-F4E204579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267075"/>
            <a:ext cx="54102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8" descr="E:\Documents and Settings\Edward C. Reilly\Desktop\osu\resize\ster#1_1871.jpg">
            <a:extLst>
              <a:ext uri="{FF2B5EF4-FFF2-40B4-BE49-F238E27FC236}">
                <a16:creationId xmlns:a16="http://schemas.microsoft.com/office/drawing/2014/main" id="{23BC15BE-868C-7C89-4A42-85BD60E83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480060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9" name="Text Box 11">
            <a:extLst>
              <a:ext uri="{FF2B5EF4-FFF2-40B4-BE49-F238E27FC236}">
                <a16:creationId xmlns:a16="http://schemas.microsoft.com/office/drawing/2014/main" id="{D1F1BDB8-4D45-37A3-DB78-4D117314C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905000"/>
            <a:ext cx="291465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Historic Photos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>
            <a:extLst>
              <a:ext uri="{FF2B5EF4-FFF2-40B4-BE49-F238E27FC236}">
                <a16:creationId xmlns:a16="http://schemas.microsoft.com/office/drawing/2014/main" id="{F535B881-EF2B-99F7-95E6-F51DC7A0E0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Inventories</a:t>
            </a:r>
          </a:p>
        </p:txBody>
      </p:sp>
      <p:sp>
        <p:nvSpPr>
          <p:cNvPr id="188419" name="Rectangle 3">
            <a:extLst>
              <a:ext uri="{FF2B5EF4-FFF2-40B4-BE49-F238E27FC236}">
                <a16:creationId xmlns:a16="http://schemas.microsoft.com/office/drawing/2014/main" id="{2E6CC838-724F-2862-0F3B-BBA6FA329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7696200" cy="68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FF00"/>
                </a:solidFill>
              </a:rPr>
              <a:t>Special status species</a:t>
            </a:r>
            <a:endParaRPr lang="en-US"/>
          </a:p>
        </p:txBody>
      </p:sp>
      <p:sp>
        <p:nvSpPr>
          <p:cNvPr id="188421" name="Rectangle 5">
            <a:extLst>
              <a:ext uri="{FF2B5EF4-FFF2-40B4-BE49-F238E27FC236}">
                <a16:creationId xmlns:a16="http://schemas.microsoft.com/office/drawing/2014/main" id="{BF889848-6C55-FD5D-7A3F-07882D835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831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8437" name="Picture 7" descr="0303365 Gentner's Fritillary blossoms detail [Fritillaria gentneri]. Jacksonville Woodlands, OR. © Mark Turner">
            <a:extLst>
              <a:ext uri="{FF2B5EF4-FFF2-40B4-BE49-F238E27FC236}">
                <a16:creationId xmlns:a16="http://schemas.microsoft.com/office/drawing/2014/main" id="{1F2394B2-9860-5BBD-9048-448B6DA7F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93"/>
          <a:stretch>
            <a:fillRect/>
          </a:stretch>
        </p:blipFill>
        <p:spPr bwMode="auto">
          <a:xfrm>
            <a:off x="0" y="1981200"/>
            <a:ext cx="21431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5" descr="http://www.world-wide-art.com/art/va/printjpgs/b/rbateman/mossybranchesspottedowli.jpg">
            <a:extLst>
              <a:ext uri="{FF2B5EF4-FFF2-40B4-BE49-F238E27FC236}">
                <a16:creationId xmlns:a16="http://schemas.microsoft.com/office/drawing/2014/main" id="{DF2BC3AD-1756-F250-A245-BE1A00AE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6"/>
          <a:stretch>
            <a:fillRect/>
          </a:stretch>
        </p:blipFill>
        <p:spPr bwMode="auto">
          <a:xfrm>
            <a:off x="5943600" y="1752600"/>
            <a:ext cx="2971800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 descr="http://www.mind.net/app/page78.jpg">
            <a:extLst>
              <a:ext uri="{FF2B5EF4-FFF2-40B4-BE49-F238E27FC236}">
                <a16:creationId xmlns:a16="http://schemas.microsoft.com/office/drawing/2014/main" id="{B8D557D6-73D8-B310-283F-9642211F3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39655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7" descr="http://www.friendlyspider.com/sd/art_photos/snail.jpg">
            <a:extLst>
              <a:ext uri="{FF2B5EF4-FFF2-40B4-BE49-F238E27FC236}">
                <a16:creationId xmlns:a16="http://schemas.microsoft.com/office/drawing/2014/main" id="{BABF6DED-573D-9630-8AAD-68ACB3009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5775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9" descr="http://www.mykoweb.com/CAF/photos/Psilocybe_coprophila(mw-01).jpg">
            <a:extLst>
              <a:ext uri="{FF2B5EF4-FFF2-40B4-BE49-F238E27FC236}">
                <a16:creationId xmlns:a16="http://schemas.microsoft.com/office/drawing/2014/main" id="{A0AC8B95-2A75-5CE7-10C3-99830C2B0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18113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0" descr="E:\Documents and Settings\Edward C. Reilly\Desktop\osu\coho4.jpg">
            <a:extLst>
              <a:ext uri="{FF2B5EF4-FFF2-40B4-BE49-F238E27FC236}">
                <a16:creationId xmlns:a16="http://schemas.microsoft.com/office/drawing/2014/main" id="{9800A479-99E8-D4BB-FB7D-29A50E727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4962525"/>
            <a:ext cx="3225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3153FCCF-6339-B3CB-B40E-9EDE73D33D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Inventories</a:t>
            </a: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58E8F9E4-D308-8A7D-783B-D2D87B1863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229600" cy="68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FF00"/>
                </a:solidFill>
              </a:rPr>
              <a:t>Cultural Surveys</a:t>
            </a:r>
            <a:endParaRPr lang="en-US"/>
          </a:p>
        </p:txBody>
      </p:sp>
      <p:pic>
        <p:nvPicPr>
          <p:cNvPr id="19460" name="Picture 5" descr="Artifacts Photo">
            <a:extLst>
              <a:ext uri="{FF2B5EF4-FFF2-40B4-BE49-F238E27FC236}">
                <a16:creationId xmlns:a16="http://schemas.microsoft.com/office/drawing/2014/main" id="{C02D4D44-169E-EA0A-D73E-B1CF42DFD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657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7" descr="Miners with mining machinery on Mineral Creek, Alaska, 1907 (photo courtesy of Leona Beck)">
            <a:extLst>
              <a:ext uri="{FF2B5EF4-FFF2-40B4-BE49-F238E27FC236}">
                <a16:creationId xmlns:a16="http://schemas.microsoft.com/office/drawing/2014/main" id="{E4D5BE5C-064B-43F2-0EC6-6D6F4B66A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276600"/>
            <a:ext cx="4000500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39AC3-02F7-BF46-B474-F196C2542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Surveys are expensive!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864DD-0869-6853-AF8D-A91E3C2609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Pin down your proposed action first.</a:t>
            </a:r>
          </a:p>
          <a:p>
            <a:pPr eaLnBrk="1" hangingPunct="1">
              <a:defRPr/>
            </a:pPr>
            <a:r>
              <a:rPr lang="en-US" dirty="0"/>
              <a:t>Screen for economics if needed.</a:t>
            </a:r>
          </a:p>
          <a:p>
            <a:pPr eaLnBrk="1" hangingPunct="1">
              <a:defRPr/>
            </a:pPr>
            <a:r>
              <a:rPr lang="en-US" dirty="0"/>
              <a:t>Survey only the areas proposed for treatment.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Carefully consider areas that you may add on in the future and include in current survey package.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397C8FA4-B7E5-48C7-CA14-867AF2B285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Inventories</a:t>
            </a:r>
          </a:p>
        </p:txBody>
      </p:sp>
      <p:sp>
        <p:nvSpPr>
          <p:cNvPr id="184323" name="Rectangle 3">
            <a:extLst>
              <a:ext uri="{FF2B5EF4-FFF2-40B4-BE49-F238E27FC236}">
                <a16:creationId xmlns:a16="http://schemas.microsoft.com/office/drawing/2014/main" id="{D85D3029-EA2E-C377-4112-357759972E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211763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solidFill>
                  <a:srgbClr val="FFFF00"/>
                </a:solidFill>
              </a:rPr>
              <a:t>Vegetation</a:t>
            </a:r>
            <a:r>
              <a:rPr lang="en-US"/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/>
              <a:t>Every stand in planning area reviewed </a:t>
            </a:r>
          </a:p>
        </p:txBody>
      </p:sp>
      <p:pic>
        <p:nvPicPr>
          <p:cNvPr id="21508" name="Picture 4" descr="monitor">
            <a:extLst>
              <a:ext uri="{FF2B5EF4-FFF2-40B4-BE49-F238E27FC236}">
                <a16:creationId xmlns:a16="http://schemas.microsoft.com/office/drawing/2014/main" id="{0AAC2C80-B688-4B61-0D28-51603CCD4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57400"/>
            <a:ext cx="58674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9" name="Group 10">
            <a:extLst>
              <a:ext uri="{FF2B5EF4-FFF2-40B4-BE49-F238E27FC236}">
                <a16:creationId xmlns:a16="http://schemas.microsoft.com/office/drawing/2014/main" id="{EE0BF6CC-BD67-2EDA-2D13-65C81F0EA4DE}"/>
              </a:ext>
            </a:extLst>
          </p:cNvPr>
          <p:cNvGrpSpPr>
            <a:grpSpLocks/>
          </p:cNvGrpSpPr>
          <p:nvPr/>
        </p:nvGrpSpPr>
        <p:grpSpPr bwMode="auto">
          <a:xfrm>
            <a:off x="3252788" y="2068513"/>
            <a:ext cx="6786562" cy="0"/>
            <a:chOff x="0" y="0"/>
            <a:chExt cx="4275" cy="0"/>
          </a:xfrm>
        </p:grpSpPr>
        <p:sp>
          <p:nvSpPr>
            <p:cNvPr id="184325" name="Rectangle 5">
              <a:extLst>
                <a:ext uri="{FF2B5EF4-FFF2-40B4-BE49-F238E27FC236}">
                  <a16:creationId xmlns:a16="http://schemas.microsoft.com/office/drawing/2014/main" id="{AD1A87D3-17E9-A009-7E10-79D0ABA78F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4275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endParaRPr lang="en-US">
                <a:latin typeface="Arial" charset="0"/>
              </a:endParaRPr>
            </a:p>
          </p:txBody>
        </p:sp>
        <p:grpSp>
          <p:nvGrpSpPr>
            <p:cNvPr id="21513" name="Group 9">
              <a:extLst>
                <a:ext uri="{FF2B5EF4-FFF2-40B4-BE49-F238E27FC236}">
                  <a16:creationId xmlns:a16="http://schemas.microsoft.com/office/drawing/2014/main" id="{8EDEC154-5AF1-B3AE-EA1F-EA36BD0EC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4275" cy="0"/>
              <a:chOff x="0" y="0"/>
              <a:chExt cx="4275" cy="0"/>
            </a:xfrm>
          </p:grpSpPr>
          <p:sp>
            <p:nvSpPr>
              <p:cNvPr id="184328" name="Rectangle 8">
                <a:extLst>
                  <a:ext uri="{FF2B5EF4-FFF2-40B4-BE49-F238E27FC236}">
                    <a16:creationId xmlns:a16="http://schemas.microsoft.com/office/drawing/2014/main" id="{86976FA5-6DAD-D609-9E1A-B129D2D047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275" cy="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  <p:sp>
            <p:nvSpPr>
              <p:cNvPr id="184327" name="Rectangle 7">
                <a:extLst>
                  <a:ext uri="{FF2B5EF4-FFF2-40B4-BE49-F238E27FC236}">
                    <a16:creationId xmlns:a16="http://schemas.microsoft.com/office/drawing/2014/main" id="{07A70777-F8E4-7A0E-0107-306E3862E1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4275" cy="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defRPr/>
                </a:pPr>
                <a:endParaRPr lang="en-US">
                  <a:latin typeface="Arial" charset="0"/>
                </a:endParaRPr>
              </a:p>
            </p:txBody>
          </p:sp>
        </p:grpSp>
      </p:grpSp>
      <p:sp>
        <p:nvSpPr>
          <p:cNvPr id="184331" name="Rectangle 11">
            <a:extLst>
              <a:ext uri="{FF2B5EF4-FFF2-40B4-BE49-F238E27FC236}">
                <a16:creationId xmlns:a16="http://schemas.microsoft.com/office/drawing/2014/main" id="{EC295CD1-F976-C174-AA91-6B3FD0C3E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19088" y="2182813"/>
            <a:ext cx="9783763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21511" name="Picture 12" descr="Forest Map">
            <a:extLst>
              <a:ext uri="{FF2B5EF4-FFF2-40B4-BE49-F238E27FC236}">
                <a16:creationId xmlns:a16="http://schemas.microsoft.com/office/drawing/2014/main" id="{BED4C9E3-C0C9-1F22-D182-4C5843A7F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895600"/>
            <a:ext cx="34290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http://www.sparetheair.org/teachers/bigpicture/graphics/biomass.jpg">
            <a:extLst>
              <a:ext uri="{FF2B5EF4-FFF2-40B4-BE49-F238E27FC236}">
                <a16:creationId xmlns:a16="http://schemas.microsoft.com/office/drawing/2014/main" id="{A869919F-A68D-DE41-2A94-6E402E42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1" descr="I:\IMG_2636.JPG">
            <a:extLst>
              <a:ext uri="{FF2B5EF4-FFF2-40B4-BE49-F238E27FC236}">
                <a16:creationId xmlns:a16="http://schemas.microsoft.com/office/drawing/2014/main" id="{756A192A-4A9E-68F0-6C12-691B45695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0" y="31242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30D20F-C9B9-9CDC-D721-31445EBF65FC}"/>
              </a:ext>
            </a:extLst>
          </p:cNvPr>
          <p:cNvSpPr/>
          <p:nvPr/>
        </p:nvSpPr>
        <p:spPr>
          <a:xfrm>
            <a:off x="5410200" y="228600"/>
            <a:ext cx="4572000" cy="14224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4800" dirty="0">
                <a:latin typeface="Arial" charset="0"/>
              </a:rPr>
              <a:t>Biomass Opportunities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50B5A-BBD0-6A53-8F14-77AAB2AB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Vegetation Inventory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4F3FB9-4C10-0066-22BD-BCFCE95B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Silviculture out in front two years or so mapping veg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Then work with sub groups (timber prep, fuels, fish, road design) to come up with projects and work out details for a Proposed Action.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CAB2DFDE-F2B7-F40C-D35C-D2D8C191EE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Assessments</a:t>
            </a: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CFB43FF9-8A2C-D2F7-BCCB-4B8ECD9CDD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229600" cy="68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FF00"/>
                </a:solidFill>
              </a:rPr>
              <a:t>Spotted Owl Late Seral Reserves</a:t>
            </a:r>
            <a:endParaRPr lang="en-US"/>
          </a:p>
        </p:txBody>
      </p:sp>
      <p:pic>
        <p:nvPicPr>
          <p:cNvPr id="24580" name="Picture 7" descr="Northern Spotted Owl">
            <a:extLst>
              <a:ext uri="{FF2B5EF4-FFF2-40B4-BE49-F238E27FC236}">
                <a16:creationId xmlns:a16="http://schemas.microsoft.com/office/drawing/2014/main" id="{0CA1CC7B-146A-D94A-64D8-4348467F9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41290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http://www.redtail.com/publishing/images/kids-owl-aw.JPG">
            <a:extLst>
              <a:ext uri="{FF2B5EF4-FFF2-40B4-BE49-F238E27FC236}">
                <a16:creationId xmlns:a16="http://schemas.microsoft.com/office/drawing/2014/main" id="{6F4CF616-9E89-DE17-AABF-D9E371098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828800"/>
            <a:ext cx="2560638" cy="486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94" name="Text Box 10">
            <a:extLst>
              <a:ext uri="{FF2B5EF4-FFF2-40B4-BE49-F238E27FC236}">
                <a16:creationId xmlns:a16="http://schemas.microsoft.com/office/drawing/2014/main" id="{6AE189C8-74F9-3DEA-1DAA-224D0551A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029200"/>
            <a:ext cx="3216275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How will habitat be provided for long term?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>
            <a:extLst>
              <a:ext uri="{FF2B5EF4-FFF2-40B4-BE49-F238E27FC236}">
                <a16:creationId xmlns:a16="http://schemas.microsoft.com/office/drawing/2014/main" id="{77B33065-20F2-357B-E0D1-283AE110CD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7889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Assessments</a:t>
            </a:r>
          </a:p>
        </p:txBody>
      </p:sp>
      <p:sp>
        <p:nvSpPr>
          <p:cNvPr id="196611" name="Rectangle 3">
            <a:extLst>
              <a:ext uri="{FF2B5EF4-FFF2-40B4-BE49-F238E27FC236}">
                <a16:creationId xmlns:a16="http://schemas.microsoft.com/office/drawing/2014/main" id="{FDE1F6BB-E2E6-75C5-A053-099CC4210A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1143000"/>
            <a:ext cx="8229600" cy="68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FF00"/>
                </a:solidFill>
              </a:rPr>
              <a:t>Riparian Reserves</a:t>
            </a:r>
            <a:endParaRPr lang="en-US"/>
          </a:p>
        </p:txBody>
      </p:sp>
      <p:pic>
        <p:nvPicPr>
          <p:cNvPr id="25604" name="Picture 6">
            <a:extLst>
              <a:ext uri="{FF2B5EF4-FFF2-40B4-BE49-F238E27FC236}">
                <a16:creationId xmlns:a16="http://schemas.microsoft.com/office/drawing/2014/main" id="{80A40936-0A63-3F29-83E3-69137877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9050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5" name="Text Box 7">
            <a:extLst>
              <a:ext uri="{FF2B5EF4-FFF2-40B4-BE49-F238E27FC236}">
                <a16:creationId xmlns:a16="http://schemas.microsoft.com/office/drawing/2014/main" id="{CFAA33FA-1F98-6C44-D561-9B53BFDF64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981200"/>
            <a:ext cx="2835275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Where is the riparian system functioning well? 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Where might intervention help?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home\ereilly\arcmap projects\District map dlt.jpg">
            <a:extLst>
              <a:ext uri="{FF2B5EF4-FFF2-40B4-BE49-F238E27FC236}">
                <a16:creationId xmlns:a16="http://schemas.microsoft.com/office/drawing/2014/main" id="{E86AA38C-2E5D-C6CA-90D2-EF9935DC9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5673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1026">
            <a:extLst>
              <a:ext uri="{FF2B5EF4-FFF2-40B4-BE49-F238E27FC236}">
                <a16:creationId xmlns:a16="http://schemas.microsoft.com/office/drawing/2014/main" id="{7979A378-0A90-E0C6-894E-5F6275FD32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Assessments</a:t>
            </a:r>
          </a:p>
        </p:txBody>
      </p:sp>
      <p:sp>
        <p:nvSpPr>
          <p:cNvPr id="202755" name="Rectangle 1027">
            <a:extLst>
              <a:ext uri="{FF2B5EF4-FFF2-40B4-BE49-F238E27FC236}">
                <a16:creationId xmlns:a16="http://schemas.microsoft.com/office/drawing/2014/main" id="{7216E3FA-897E-6A70-7C11-00A92F82BD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09600" y="914400"/>
            <a:ext cx="8229600" cy="6858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>
                <a:solidFill>
                  <a:srgbClr val="FFFF00"/>
                </a:solidFill>
              </a:rPr>
              <a:t>Transportation system</a:t>
            </a:r>
            <a:endParaRPr lang="en-US"/>
          </a:p>
        </p:txBody>
      </p:sp>
      <p:sp>
        <p:nvSpPr>
          <p:cNvPr id="202757" name="Text Box 1029">
            <a:extLst>
              <a:ext uri="{FF2B5EF4-FFF2-40B4-BE49-F238E27FC236}">
                <a16:creationId xmlns:a16="http://schemas.microsoft.com/office/drawing/2014/main" id="{86C2CEBB-FA14-E8C8-3B5F-890526C5F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002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Culverts &amp; fish passage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roads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Decommission roads</a:t>
            </a:r>
          </a:p>
        </p:txBody>
      </p:sp>
      <p:pic>
        <p:nvPicPr>
          <p:cNvPr id="26629" name="Picture 1031" descr="http://www.triangleassociates.com/umpqua/images/culvert.JPG">
            <a:extLst>
              <a:ext uri="{FF2B5EF4-FFF2-40B4-BE49-F238E27FC236}">
                <a16:creationId xmlns:a16="http://schemas.microsoft.com/office/drawing/2014/main" id="{4D5DE7E0-6E26-6D62-3A0F-8AADDE181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12125" r="6923" b="8337"/>
          <a:stretch>
            <a:fillRect/>
          </a:stretch>
        </p:blipFill>
        <p:spPr bwMode="auto">
          <a:xfrm>
            <a:off x="5562600" y="1371600"/>
            <a:ext cx="3276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34" descr="http://www.fs.fed.us/r5/eldorado/images/bigsilver_hillclimb_pre.jpg">
            <a:extLst>
              <a:ext uri="{FF2B5EF4-FFF2-40B4-BE49-F238E27FC236}">
                <a16:creationId xmlns:a16="http://schemas.microsoft.com/office/drawing/2014/main" id="{3E0DB22B-87BC-5527-847E-AD181DDA0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76600"/>
            <a:ext cx="43434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8060FCE3-DAEB-716D-57CA-CF85B6CCA5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Sources of background information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95A9D655-76CC-CD6E-CC62-B2F2CCFC62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Watershed Analysis</a:t>
            </a:r>
          </a:p>
          <a:p>
            <a:pPr eaLnBrk="1" hangingPunct="1">
              <a:defRPr/>
            </a:pPr>
            <a:r>
              <a:rPr lang="en-US" dirty="0"/>
              <a:t>Fire Management Plans</a:t>
            </a:r>
          </a:p>
          <a:p>
            <a:pPr eaLnBrk="1" hangingPunct="1">
              <a:defRPr/>
            </a:pPr>
            <a:r>
              <a:rPr lang="en-US" dirty="0"/>
              <a:t>Northwest Forest Plan</a:t>
            </a:r>
          </a:p>
          <a:p>
            <a:pPr eaLnBrk="1" hangingPunct="1">
              <a:defRPr/>
            </a:pPr>
            <a:r>
              <a:rPr lang="en-US" dirty="0"/>
              <a:t>Local Forest Management Plans</a:t>
            </a:r>
          </a:p>
          <a:p>
            <a:pPr eaLnBrk="1" hangingPunct="1">
              <a:defRPr/>
            </a:pPr>
            <a:r>
              <a:rPr lang="en-US" dirty="0"/>
              <a:t>LSR Assessment</a:t>
            </a:r>
          </a:p>
          <a:p>
            <a:pPr eaLnBrk="1" hangingPunct="1">
              <a:defRPr/>
            </a:pPr>
            <a:r>
              <a:rPr lang="en-US" dirty="0"/>
              <a:t>Community Fire Plans</a:t>
            </a:r>
          </a:p>
          <a:p>
            <a:pPr eaLnBrk="1" hangingPunct="1">
              <a:defRPr/>
            </a:pPr>
            <a:r>
              <a:rPr lang="en-US" dirty="0"/>
              <a:t>Other local Plans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026">
            <a:extLst>
              <a:ext uri="{FF2B5EF4-FFF2-40B4-BE49-F238E27FC236}">
                <a16:creationId xmlns:a16="http://schemas.microsoft.com/office/drawing/2014/main" id="{8BDE93F1-6609-D0FE-598B-5537EED6FF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Collaboration / Public Outreach</a:t>
            </a:r>
          </a:p>
        </p:txBody>
      </p:sp>
      <p:pic>
        <p:nvPicPr>
          <p:cNvPr id="28675" name="Picture 1028">
            <a:extLst>
              <a:ext uri="{FF2B5EF4-FFF2-40B4-BE49-F238E27FC236}">
                <a16:creationId xmlns:a16="http://schemas.microsoft.com/office/drawing/2014/main" id="{E3CBB365-1A4F-E13C-BBA6-F54BB2F5E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15938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1029">
            <a:extLst>
              <a:ext uri="{FF2B5EF4-FFF2-40B4-BE49-F238E27FC236}">
                <a16:creationId xmlns:a16="http://schemas.microsoft.com/office/drawing/2014/main" id="{A48DE8C0-4022-459A-F693-CB6FBF6EC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030">
            <a:extLst>
              <a:ext uri="{FF2B5EF4-FFF2-40B4-BE49-F238E27FC236}">
                <a16:creationId xmlns:a16="http://schemas.microsoft.com/office/drawing/2014/main" id="{73A48B01-A537-01FB-39A8-018B2B74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343400"/>
            <a:ext cx="4572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031">
            <a:extLst>
              <a:ext uri="{FF2B5EF4-FFF2-40B4-BE49-F238E27FC236}">
                <a16:creationId xmlns:a16="http://schemas.microsoft.com/office/drawing/2014/main" id="{E1161D8F-0726-8637-00CB-2D19FA8B7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495800"/>
            <a:ext cx="2095500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33" descr="http://davedraper.com/logger-dave.jpg">
            <a:extLst>
              <a:ext uri="{FF2B5EF4-FFF2-40B4-BE49-F238E27FC236}">
                <a16:creationId xmlns:a16="http://schemas.microsoft.com/office/drawing/2014/main" id="{6074AAC3-88D9-D3E2-4176-DFB81F6AC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76400"/>
            <a:ext cx="184943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35" descr="http://www.sfsu.edu/~jtolson/family/couple.jpg">
            <a:extLst>
              <a:ext uri="{FF2B5EF4-FFF2-40B4-BE49-F238E27FC236}">
                <a16:creationId xmlns:a16="http://schemas.microsoft.com/office/drawing/2014/main" id="{0C8D7FAC-BD58-99E6-E484-36D3C9C73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1646238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3">
            <a:extLst>
              <a:ext uri="{FF2B5EF4-FFF2-40B4-BE49-F238E27FC236}">
                <a16:creationId xmlns:a16="http://schemas.microsoft.com/office/drawing/2014/main" id="{EA0C62AC-3988-263A-C905-7EC82E82A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3048000"/>
            <a:ext cx="8229600" cy="30781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Species composition</a:t>
            </a:r>
          </a:p>
          <a:p>
            <a:pPr eaLnBrk="1" hangingPunct="1">
              <a:defRPr/>
            </a:pPr>
            <a:r>
              <a:rPr lang="en-US"/>
              <a:t>Densities</a:t>
            </a:r>
          </a:p>
          <a:p>
            <a:pPr eaLnBrk="1" hangingPunct="1">
              <a:defRPr/>
            </a:pPr>
            <a:r>
              <a:rPr lang="en-US"/>
              <a:t>Distribution of plant communities</a:t>
            </a:r>
          </a:p>
          <a:p>
            <a:pPr eaLnBrk="1" hangingPunct="1">
              <a:defRPr/>
            </a:pPr>
            <a:r>
              <a:rPr lang="en-US"/>
              <a:t>Distribution of seral stages</a:t>
            </a:r>
          </a:p>
        </p:txBody>
      </p:sp>
      <p:sp>
        <p:nvSpPr>
          <p:cNvPr id="139269" name="Rectangle 5">
            <a:extLst>
              <a:ext uri="{FF2B5EF4-FFF2-40B4-BE49-F238E27FC236}">
                <a16:creationId xmlns:a16="http://schemas.microsoft.com/office/drawing/2014/main" id="{FAFB8F3D-DD19-84E3-7820-24F12F8C8B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7813"/>
            <a:ext cx="88392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Establish Desired Future Condition</a:t>
            </a:r>
          </a:p>
        </p:txBody>
      </p:sp>
      <p:sp>
        <p:nvSpPr>
          <p:cNvPr id="139270" name="Text Box 6">
            <a:extLst>
              <a:ext uri="{FF2B5EF4-FFF2-40B4-BE49-F238E27FC236}">
                <a16:creationId xmlns:a16="http://schemas.microsoft.com/office/drawing/2014/main" id="{76674642-D80A-7590-1D32-1D4F31AB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600200"/>
            <a:ext cx="7175500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Describe for landscape and stand level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9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7" grpId="0" build="p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100A2B9B-07FD-BE7E-1CB9-6244DAC3D2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Landscape Level Goals</a:t>
            </a:r>
          </a:p>
        </p:txBody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0F2C0E4A-AFF5-8AF1-D0A2-BDC21F7E7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eaLnBrk="1" hangingPunct="1">
              <a:buFont typeface="Webdings" panose="05030102010509060703" pitchFamily="18" charset="2"/>
              <a:buChar char="="/>
            </a:pPr>
            <a:r>
              <a:rPr lang="en-US" altLang="en-US" sz="280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Density reduction of trees and shrubs by thinning and/or reintroducing fire into the ecosystem.</a:t>
            </a:r>
          </a:p>
          <a:p>
            <a:pPr eaLnBrk="1" hangingPunct="1">
              <a:buFont typeface="Webdings" panose="05030102010509060703" pitchFamily="18" charset="2"/>
              <a:buChar char="="/>
            </a:pPr>
            <a:r>
              <a:rPr lang="en-US" altLang="en-US" sz="280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Protection and/or restoration of special habitats and areas designated important for connectivity, including riparian and late-successional habitat.</a:t>
            </a:r>
          </a:p>
          <a:p>
            <a:pPr eaLnBrk="1" hangingPunct="1">
              <a:buFont typeface="Webdings" panose="05030102010509060703" pitchFamily="18" charset="2"/>
              <a:buChar char="="/>
            </a:pPr>
            <a:r>
              <a:rPr lang="en-US" altLang="en-US" sz="280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Moving forested landscapes toward dominance by larger, older trees.</a:t>
            </a:r>
          </a:p>
          <a:p>
            <a:pPr eaLnBrk="1" hangingPunct="1">
              <a:buFont typeface="Webdings" panose="05030102010509060703" pitchFamily="18" charset="2"/>
              <a:buChar char="="/>
            </a:pPr>
            <a:r>
              <a:rPr lang="en-US" altLang="en-US" sz="2800">
                <a:solidFill>
                  <a:schemeClr val="tx2"/>
                </a:solidFill>
                <a:effectLst/>
                <a:cs typeface="Arial" panose="020B0604020202020204" pitchFamily="34" charset="0"/>
              </a:rPr>
              <a:t>Promoting, maintaining, and restoring shade intolerant species such as ponderosa pine trees on appropriate sites.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7" presetID="2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35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Arial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1935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Arial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2" dur="indefinite"/>
                                        <p:tgtEl>
                                          <p:spTgt spid="1935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style.fontFamily</p:attrName>
                                        </p:attrNameLst>
                                      </p:cBhvr>
                                      <p:to>
                                        <p:strVal val="Arial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39" grpId="0" build="p" bldLvl="3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10551AD4-1920-0374-0F47-3032EA3C0A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1747" name="Picture 3" descr="midapp hazrd relief">
            <a:extLst>
              <a:ext uri="{FF2B5EF4-FFF2-40B4-BE49-F238E27FC236}">
                <a16:creationId xmlns:a16="http://schemas.microsoft.com/office/drawing/2014/main" id="{5ACC5195-B73D-1609-2718-AB8D4874CDEC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8600"/>
            <a:ext cx="9144000" cy="6113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5" name="Rectangle 5">
            <a:extLst>
              <a:ext uri="{FF2B5EF4-FFF2-40B4-BE49-F238E27FC236}">
                <a16:creationId xmlns:a16="http://schemas.microsoft.com/office/drawing/2014/main" id="{67AF829F-76B0-A73D-9F12-4D23B6E93E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Landscape aerial</a:t>
            </a:r>
          </a:p>
        </p:txBody>
      </p:sp>
      <p:sp>
        <p:nvSpPr>
          <p:cNvPr id="122887" name="Rectangle 7">
            <a:extLst>
              <a:ext uri="{FF2B5EF4-FFF2-40B4-BE49-F238E27FC236}">
                <a16:creationId xmlns:a16="http://schemas.microsoft.com/office/drawing/2014/main" id="{BEA8220F-861A-FBAC-D36D-D1D3739C26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2772" name="Picture 8" descr="aerial of thompson creek">
            <a:extLst>
              <a:ext uri="{FF2B5EF4-FFF2-40B4-BE49-F238E27FC236}">
                <a16:creationId xmlns:a16="http://schemas.microsoft.com/office/drawing/2014/main" id="{66B27E99-6DDB-14A6-1A39-D1485541F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2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9" name="Freeform 9">
            <a:extLst>
              <a:ext uri="{FF2B5EF4-FFF2-40B4-BE49-F238E27FC236}">
                <a16:creationId xmlns:a16="http://schemas.microsoft.com/office/drawing/2014/main" id="{2A8C1766-FB2A-9EB8-8E15-43CA214F6291}"/>
              </a:ext>
            </a:extLst>
          </p:cNvPr>
          <p:cNvSpPr>
            <a:spLocks/>
          </p:cNvSpPr>
          <p:nvPr/>
        </p:nvSpPr>
        <p:spPr bwMode="auto">
          <a:xfrm>
            <a:off x="2971800" y="690563"/>
            <a:ext cx="5700713" cy="2778125"/>
          </a:xfrm>
          <a:custGeom>
            <a:avLst/>
            <a:gdLst/>
            <a:ahLst/>
            <a:cxnLst>
              <a:cxn ang="0">
                <a:pos x="3690" y="1764"/>
              </a:cxn>
              <a:cxn ang="0">
                <a:pos x="3420" y="1638"/>
              </a:cxn>
              <a:cxn ang="0">
                <a:pos x="3366" y="1620"/>
              </a:cxn>
              <a:cxn ang="0">
                <a:pos x="3150" y="1494"/>
              </a:cxn>
              <a:cxn ang="0">
                <a:pos x="3096" y="1476"/>
              </a:cxn>
              <a:cxn ang="0">
                <a:pos x="3042" y="1440"/>
              </a:cxn>
              <a:cxn ang="0">
                <a:pos x="2988" y="1422"/>
              </a:cxn>
              <a:cxn ang="0">
                <a:pos x="2880" y="1350"/>
              </a:cxn>
              <a:cxn ang="0">
                <a:pos x="2808" y="1278"/>
              </a:cxn>
              <a:cxn ang="0">
                <a:pos x="2718" y="1206"/>
              </a:cxn>
              <a:cxn ang="0">
                <a:pos x="2502" y="1044"/>
              </a:cxn>
              <a:cxn ang="0">
                <a:pos x="2394" y="972"/>
              </a:cxn>
              <a:cxn ang="0">
                <a:pos x="2286" y="936"/>
              </a:cxn>
              <a:cxn ang="0">
                <a:pos x="2232" y="918"/>
              </a:cxn>
              <a:cxn ang="0">
                <a:pos x="2034" y="936"/>
              </a:cxn>
              <a:cxn ang="0">
                <a:pos x="2016" y="882"/>
              </a:cxn>
              <a:cxn ang="0">
                <a:pos x="2088" y="720"/>
              </a:cxn>
              <a:cxn ang="0">
                <a:pos x="2070" y="432"/>
              </a:cxn>
              <a:cxn ang="0">
                <a:pos x="2016" y="414"/>
              </a:cxn>
              <a:cxn ang="0">
                <a:pos x="1890" y="396"/>
              </a:cxn>
              <a:cxn ang="0">
                <a:pos x="1602" y="378"/>
              </a:cxn>
              <a:cxn ang="0">
                <a:pos x="1332" y="288"/>
              </a:cxn>
              <a:cxn ang="0">
                <a:pos x="972" y="270"/>
              </a:cxn>
              <a:cxn ang="0">
                <a:pos x="810" y="216"/>
              </a:cxn>
              <a:cxn ang="0">
                <a:pos x="486" y="180"/>
              </a:cxn>
              <a:cxn ang="0">
                <a:pos x="144" y="126"/>
              </a:cxn>
              <a:cxn ang="0">
                <a:pos x="18" y="36"/>
              </a:cxn>
              <a:cxn ang="0">
                <a:pos x="0" y="0"/>
              </a:cxn>
            </a:cxnLst>
            <a:rect l="0" t="0" r="r" b="b"/>
            <a:pathLst>
              <a:path w="3690" h="1764">
                <a:moveTo>
                  <a:pt x="3690" y="1764"/>
                </a:moveTo>
                <a:cubicBezTo>
                  <a:pt x="3589" y="1730"/>
                  <a:pt x="3514" y="1685"/>
                  <a:pt x="3420" y="1638"/>
                </a:cubicBezTo>
                <a:cubicBezTo>
                  <a:pt x="3403" y="1630"/>
                  <a:pt x="3383" y="1628"/>
                  <a:pt x="3366" y="1620"/>
                </a:cubicBezTo>
                <a:cubicBezTo>
                  <a:pt x="3291" y="1582"/>
                  <a:pt x="3221" y="1542"/>
                  <a:pt x="3150" y="1494"/>
                </a:cubicBezTo>
                <a:cubicBezTo>
                  <a:pt x="3134" y="1483"/>
                  <a:pt x="3113" y="1484"/>
                  <a:pt x="3096" y="1476"/>
                </a:cubicBezTo>
                <a:cubicBezTo>
                  <a:pt x="3077" y="1466"/>
                  <a:pt x="3061" y="1450"/>
                  <a:pt x="3042" y="1440"/>
                </a:cubicBezTo>
                <a:cubicBezTo>
                  <a:pt x="3025" y="1432"/>
                  <a:pt x="3005" y="1431"/>
                  <a:pt x="2988" y="1422"/>
                </a:cubicBezTo>
                <a:cubicBezTo>
                  <a:pt x="2950" y="1401"/>
                  <a:pt x="2880" y="1350"/>
                  <a:pt x="2880" y="1350"/>
                </a:cubicBezTo>
                <a:cubicBezTo>
                  <a:pt x="2841" y="1232"/>
                  <a:pt x="2895" y="1348"/>
                  <a:pt x="2808" y="1278"/>
                </a:cubicBezTo>
                <a:cubicBezTo>
                  <a:pt x="2692" y="1185"/>
                  <a:pt x="2854" y="1251"/>
                  <a:pt x="2718" y="1206"/>
                </a:cubicBezTo>
                <a:cubicBezTo>
                  <a:pt x="2653" y="1141"/>
                  <a:pt x="2578" y="1095"/>
                  <a:pt x="2502" y="1044"/>
                </a:cubicBezTo>
                <a:cubicBezTo>
                  <a:pt x="2466" y="1020"/>
                  <a:pt x="2435" y="986"/>
                  <a:pt x="2394" y="972"/>
                </a:cubicBezTo>
                <a:cubicBezTo>
                  <a:pt x="2358" y="960"/>
                  <a:pt x="2322" y="948"/>
                  <a:pt x="2286" y="936"/>
                </a:cubicBezTo>
                <a:cubicBezTo>
                  <a:pt x="2268" y="930"/>
                  <a:pt x="2232" y="918"/>
                  <a:pt x="2232" y="918"/>
                </a:cubicBezTo>
                <a:cubicBezTo>
                  <a:pt x="2166" y="924"/>
                  <a:pt x="2099" y="947"/>
                  <a:pt x="2034" y="936"/>
                </a:cubicBezTo>
                <a:cubicBezTo>
                  <a:pt x="2015" y="933"/>
                  <a:pt x="2016" y="901"/>
                  <a:pt x="2016" y="882"/>
                </a:cubicBezTo>
                <a:cubicBezTo>
                  <a:pt x="2016" y="828"/>
                  <a:pt x="2071" y="771"/>
                  <a:pt x="2088" y="720"/>
                </a:cubicBezTo>
                <a:cubicBezTo>
                  <a:pt x="2082" y="624"/>
                  <a:pt x="2092" y="526"/>
                  <a:pt x="2070" y="432"/>
                </a:cubicBezTo>
                <a:cubicBezTo>
                  <a:pt x="2066" y="414"/>
                  <a:pt x="2035" y="418"/>
                  <a:pt x="2016" y="414"/>
                </a:cubicBezTo>
                <a:cubicBezTo>
                  <a:pt x="1974" y="406"/>
                  <a:pt x="1932" y="400"/>
                  <a:pt x="1890" y="396"/>
                </a:cubicBezTo>
                <a:cubicBezTo>
                  <a:pt x="1794" y="388"/>
                  <a:pt x="1698" y="384"/>
                  <a:pt x="1602" y="378"/>
                </a:cubicBezTo>
                <a:cubicBezTo>
                  <a:pt x="1512" y="348"/>
                  <a:pt x="1422" y="318"/>
                  <a:pt x="1332" y="288"/>
                </a:cubicBezTo>
                <a:cubicBezTo>
                  <a:pt x="1218" y="250"/>
                  <a:pt x="1092" y="276"/>
                  <a:pt x="972" y="270"/>
                </a:cubicBezTo>
                <a:cubicBezTo>
                  <a:pt x="918" y="252"/>
                  <a:pt x="867" y="222"/>
                  <a:pt x="810" y="216"/>
                </a:cubicBezTo>
                <a:cubicBezTo>
                  <a:pt x="702" y="204"/>
                  <a:pt x="486" y="180"/>
                  <a:pt x="486" y="180"/>
                </a:cubicBezTo>
                <a:cubicBezTo>
                  <a:pt x="304" y="119"/>
                  <a:pt x="416" y="147"/>
                  <a:pt x="144" y="126"/>
                </a:cubicBezTo>
                <a:cubicBezTo>
                  <a:pt x="4" y="79"/>
                  <a:pt x="55" y="128"/>
                  <a:pt x="18" y="36"/>
                </a:cubicBezTo>
                <a:cubicBezTo>
                  <a:pt x="13" y="24"/>
                  <a:pt x="6" y="12"/>
                  <a:pt x="0" y="0"/>
                </a:cubicBezTo>
              </a:path>
            </a:pathLst>
          </a:custGeom>
          <a:noFill/>
          <a:ln w="57150" cap="rnd" cmpd="sng">
            <a:solidFill>
              <a:srgbClr val="FF0000"/>
            </a:solidFill>
            <a:prstDash val="sysDot"/>
            <a:round/>
            <a:headEnd type="none" w="sm" len="sm"/>
            <a:tailEnd type="none" w="sm" len="sm"/>
          </a:ln>
          <a:effectLst/>
        </p:spPr>
        <p:txBody>
          <a:bodyPr wrap="none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774" name="Text Box 10">
            <a:extLst>
              <a:ext uri="{FF2B5EF4-FFF2-40B4-BE49-F238E27FC236}">
                <a16:creationId xmlns:a16="http://schemas.microsoft.com/office/drawing/2014/main" id="{2BA7EDD3-CA5A-1108-E843-042C11EB8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984500"/>
            <a:ext cx="17065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Oak woodland</a:t>
            </a:r>
          </a:p>
        </p:txBody>
      </p:sp>
      <p:sp>
        <p:nvSpPr>
          <p:cNvPr id="32775" name="Text Box 11">
            <a:extLst>
              <a:ext uri="{FF2B5EF4-FFF2-40B4-BE49-F238E27FC236}">
                <a16:creationId xmlns:a16="http://schemas.microsoft.com/office/drawing/2014/main" id="{0909D91A-F1CF-9652-23BE-537D3EB495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068388"/>
            <a:ext cx="1706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Conifer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F3B0F974-FF75-EB98-8034-6E880F99A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Build on Previous Work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11A14395-578C-ACE5-5853-EC99515E5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057400"/>
            <a:ext cx="8686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Adjacent Private Lands Work</a:t>
            </a:r>
          </a:p>
          <a:p>
            <a:pPr eaLnBrk="1" hangingPunct="1">
              <a:defRPr/>
            </a:pPr>
            <a:r>
              <a:rPr lang="en-US" dirty="0"/>
              <a:t>Adjacent Other Federal</a:t>
            </a:r>
          </a:p>
          <a:p>
            <a:pPr eaLnBrk="1" hangingPunct="1">
              <a:defRPr/>
            </a:pPr>
            <a:r>
              <a:rPr lang="en-US" dirty="0"/>
              <a:t>Treat Large Blocks</a:t>
            </a:r>
          </a:p>
          <a:p>
            <a:pPr eaLnBrk="1" hangingPunct="1">
              <a:defRPr/>
            </a:pPr>
            <a:r>
              <a:rPr lang="en-US" dirty="0"/>
              <a:t>Consider Future Maintenance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dirty="0"/>
              <a:t>            (underburning)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B1F23845-7282-C6A1-1783-C35DE07D22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Variable Landscape Prescriptions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D81F747D-88BC-DC24-C5EB-2FE163D7B2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Suite of prescriptions for all forest types and situations encountered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defRPr/>
            </a:pPr>
            <a:r>
              <a:rPr lang="en-US"/>
              <a:t>Applied as stand characteristics change with aspect, soil or species composition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  <a:p>
            <a:pPr eaLnBrk="1" hangingPunct="1">
              <a:defRPr/>
            </a:pPr>
            <a:r>
              <a:rPr lang="en-US"/>
              <a:t>Allows for more flexibility and adaptation to subtle changes in stand conditions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1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5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E95200DB-0147-A785-E823-6DF8122D45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/>
              <a:t>Examples of variable prescriptions</a:t>
            </a: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F68FE1F8-DBF8-7FCE-60F2-5BD9A5E4A8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2590800"/>
            <a:ext cx="8229600" cy="35353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Dry Douglas-fir density management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Moist Douglas-fir density management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Ponderosa pine radial thin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Ponderosa pine regeneration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Disease Pockets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Old Growth Protection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800"/>
              <a:t>Defensible Fuel Profile Zone</a:t>
            </a:r>
          </a:p>
        </p:txBody>
      </p:sp>
      <p:sp>
        <p:nvSpPr>
          <p:cNvPr id="154628" name="Text Box 4">
            <a:extLst>
              <a:ext uri="{FF2B5EF4-FFF2-40B4-BE49-F238E27FC236}">
                <a16:creationId xmlns:a16="http://schemas.microsoft.com/office/drawing/2014/main" id="{D913D14A-1911-74CC-215A-CAA1A9943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524000"/>
            <a:ext cx="70215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Typically Based on Plant Associations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4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7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E26628D5-46BB-B58D-8569-83E8F1D227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Understand Your Objectives</a:t>
            </a:r>
          </a:p>
        </p:txBody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34917A60-E151-D171-1A9F-C78FA4CFF4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686800" cy="495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Fuels Reduction</a:t>
            </a:r>
          </a:p>
          <a:p>
            <a:pPr eaLnBrk="1" hangingPunct="1">
              <a:defRPr/>
            </a:pPr>
            <a:r>
              <a:rPr lang="en-US" dirty="0"/>
              <a:t>Ecological Restoration</a:t>
            </a:r>
          </a:p>
          <a:p>
            <a:pPr eaLnBrk="1" hangingPunct="1">
              <a:defRPr/>
            </a:pPr>
            <a:r>
              <a:rPr lang="en-US" dirty="0"/>
              <a:t>Long Term Transportation System Needs</a:t>
            </a:r>
          </a:p>
          <a:p>
            <a:pPr eaLnBrk="1" hangingPunct="1">
              <a:defRPr/>
            </a:pPr>
            <a:r>
              <a:rPr lang="en-US" dirty="0"/>
              <a:t>Forest Products (saw logs, poles, fire wood)</a:t>
            </a:r>
          </a:p>
          <a:p>
            <a:pPr eaLnBrk="1" hangingPunct="1">
              <a:defRPr/>
            </a:pPr>
            <a:r>
              <a:rPr lang="en-US" dirty="0"/>
              <a:t>Biomass Opportunities</a:t>
            </a:r>
          </a:p>
          <a:p>
            <a:pPr eaLnBrk="1" hangingPunct="1">
              <a:defRPr/>
            </a:pPr>
            <a:r>
              <a:rPr lang="en-US" dirty="0"/>
              <a:t>Riparian System Restoration</a:t>
            </a:r>
          </a:p>
          <a:p>
            <a:pPr eaLnBrk="1" hangingPunct="1">
              <a:defRPr/>
            </a:pPr>
            <a:r>
              <a:rPr lang="en-US" dirty="0"/>
              <a:t>Species Conservation</a:t>
            </a:r>
          </a:p>
          <a:p>
            <a:pPr eaLnBrk="1" hangingPunct="1">
              <a:defRPr/>
            </a:pPr>
            <a:r>
              <a:rPr lang="en-US" dirty="0"/>
              <a:t>Special Habitat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69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2211F8A0-D4D3-979B-105E-6A2675415E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Standard Veg Mapping</a:t>
            </a:r>
          </a:p>
        </p:txBody>
      </p:sp>
      <p:pic>
        <p:nvPicPr>
          <p:cNvPr id="36867" name="Picture 4" descr="temp map for james">
            <a:extLst>
              <a:ext uri="{FF2B5EF4-FFF2-40B4-BE49-F238E27FC236}">
                <a16:creationId xmlns:a16="http://schemas.microsoft.com/office/drawing/2014/main" id="{1C6A5653-03B0-7F44-CAD8-C53E073FB951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600200"/>
            <a:ext cx="70119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A82171-E898-610E-0AB2-41F41DD1524F}"/>
              </a:ext>
            </a:extLst>
          </p:cNvPr>
          <p:cNvSpPr txBox="1"/>
          <p:nvPr/>
        </p:nvSpPr>
        <p:spPr>
          <a:xfrm>
            <a:off x="2438400" y="3886200"/>
            <a:ext cx="533400" cy="534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E411FF-5B06-F151-F904-7E87A7883702}"/>
              </a:ext>
            </a:extLst>
          </p:cNvPr>
          <p:cNvSpPr txBox="1"/>
          <p:nvPr/>
        </p:nvSpPr>
        <p:spPr>
          <a:xfrm>
            <a:off x="2438400" y="6172200"/>
            <a:ext cx="4038600" cy="534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Unit 3 – 458 Acres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922A17CF-301F-7C59-A972-1B93EAA217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3600"/>
              <a:t>Variable Prescription Implementation</a:t>
            </a:r>
          </a:p>
        </p:txBody>
      </p:sp>
      <p:pic>
        <p:nvPicPr>
          <p:cNvPr id="37891" name="Picture 4" descr="temp map for james2">
            <a:extLst>
              <a:ext uri="{FF2B5EF4-FFF2-40B4-BE49-F238E27FC236}">
                <a16:creationId xmlns:a16="http://schemas.microsoft.com/office/drawing/2014/main" id="{A9FB699B-8068-4CE1-9251-19C850A1318A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13" y="1600200"/>
            <a:ext cx="70119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:\Temp\edr\eds pix\120CANON\IMG_2026.JPG">
            <a:extLst>
              <a:ext uri="{FF2B5EF4-FFF2-40B4-BE49-F238E27FC236}">
                <a16:creationId xmlns:a16="http://schemas.microsoft.com/office/drawing/2014/main" id="{9464CF06-2C32-3D93-E740-C6A03BFB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4" descr="4">
            <a:extLst>
              <a:ext uri="{FF2B5EF4-FFF2-40B4-BE49-F238E27FC236}">
                <a16:creationId xmlns:a16="http://schemas.microsoft.com/office/drawing/2014/main" id="{296FA69C-9EA6-F241-B75A-DA81B909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 descr="E:\Documents and Settings\Edward C. Reilly\Desktop\osu\Picture%207.jpg">
            <a:extLst>
              <a:ext uri="{FF2B5EF4-FFF2-40B4-BE49-F238E27FC236}">
                <a16:creationId xmlns:a16="http://schemas.microsoft.com/office/drawing/2014/main" id="{E2CBF589-AD31-C3A0-0ABA-A2E61BC29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581400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E:\Documents and Settings\Edward C. Reilly\Desktop\osu\312ka.jpg">
            <a:extLst>
              <a:ext uri="{FF2B5EF4-FFF2-40B4-BE49-F238E27FC236}">
                <a16:creationId xmlns:a16="http://schemas.microsoft.com/office/drawing/2014/main" id="{7A01986D-1213-0D47-94EB-AD1E3595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90600"/>
            <a:ext cx="36576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Picture 5" descr="E:\Documents and Settings\Edward C. Reilly\Desktop\osu\thinnedstand.jpg">
            <a:extLst>
              <a:ext uri="{FF2B5EF4-FFF2-40B4-BE49-F238E27FC236}">
                <a16:creationId xmlns:a16="http://schemas.microsoft.com/office/drawing/2014/main" id="{FD50820C-2704-B783-D2C4-49532969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62200"/>
            <a:ext cx="4191000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6" name="Text Box 6">
            <a:extLst>
              <a:ext uri="{FF2B5EF4-FFF2-40B4-BE49-F238E27FC236}">
                <a16:creationId xmlns:a16="http://schemas.microsoft.com/office/drawing/2014/main" id="{3B408447-36F3-37CB-B877-DC0AFE83D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512763"/>
            <a:ext cx="35210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Flexibility in logging systems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A5129F-75EB-C8B7-6EF5-449E82A3A2CE}"/>
              </a:ext>
            </a:extLst>
          </p:cNvPr>
          <p:cNvSpPr txBox="1"/>
          <p:nvPr/>
        </p:nvSpPr>
        <p:spPr>
          <a:xfrm>
            <a:off x="685800" y="2286000"/>
            <a:ext cx="7467600" cy="21605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Reduce surface fuels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Increase height to live crown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Decrease crown density</a:t>
            </a:r>
          </a:p>
          <a:p>
            <a:pPr>
              <a:defRPr/>
            </a:pPr>
            <a:r>
              <a:rPr lang="en-US" dirty="0">
                <a:latin typeface="Arial" charset="0"/>
              </a:rPr>
              <a:t>Keep big trees of resistant species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9D6D54-5FBE-D38C-F95A-0DA5B35F2A02}"/>
              </a:ext>
            </a:extLst>
          </p:cNvPr>
          <p:cNvSpPr txBox="1"/>
          <p:nvPr/>
        </p:nvSpPr>
        <p:spPr>
          <a:xfrm>
            <a:off x="152400" y="381000"/>
            <a:ext cx="8763000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buFont typeface="Webdings" panose="05030102010509060703" pitchFamily="18" charset="2"/>
              <a:buNone/>
              <a:defRPr/>
            </a:pPr>
            <a:r>
              <a:rPr lang="en-US" sz="4000" dirty="0">
                <a:latin typeface="Arial" charset="0"/>
              </a:rPr>
              <a:t>Basic principles of forest fuel </a:t>
            </a:r>
          </a:p>
          <a:p>
            <a:pPr algn="ctr">
              <a:buFont typeface="Webdings" panose="05030102010509060703" pitchFamily="18" charset="2"/>
              <a:buNone/>
              <a:defRPr/>
            </a:pPr>
            <a:r>
              <a:rPr lang="en-US" sz="4000" dirty="0">
                <a:latin typeface="Arial" charset="0"/>
              </a:rPr>
              <a:t>reduction treatments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53112C-DB0D-237F-C4EB-C6025247AF74}"/>
              </a:ext>
            </a:extLst>
          </p:cNvPr>
          <p:cNvSpPr txBox="1"/>
          <p:nvPr/>
        </p:nvSpPr>
        <p:spPr>
          <a:xfrm>
            <a:off x="1295400" y="5638800"/>
            <a:ext cx="5948363" cy="10779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James K. Agee, Carl N. Skinner</a:t>
            </a:r>
          </a:p>
          <a:p>
            <a:pPr>
              <a:buFont typeface="Webdings" panose="05030102010509060703" pitchFamily="18" charset="2"/>
              <a:buNone/>
              <a:defRPr/>
            </a:pPr>
            <a:endParaRPr lang="en-US" dirty="0">
              <a:latin typeface="Arial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EABD8CDA-0BC0-F5A5-9AA9-1B9679332C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1676400"/>
            <a:ext cx="8229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Commercial Conifer Density Management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en-US" sz="2400" b="1">
                <a:solidFill>
                  <a:schemeClr val="tx1"/>
                </a:solidFill>
                <a:effectLst/>
                <a:cs typeface="Arial" panose="020B0604020202020204" pitchFamily="34" charset="0"/>
              </a:rPr>
              <a:t>Thinning from below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en-US" sz="2400" b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Leaving the healthiest larger trees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altLang="en-US" b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Follow up fuels treatments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en-US" sz="2400" b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Removing smaller diameter noncommercial trees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en-US" sz="2400" b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Disposing of slash and ladder fuels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Clr>
                <a:schemeClr val="accent2"/>
              </a:buClr>
              <a:buFont typeface="Wingdings" panose="05000000000000000000" pitchFamily="2" charset="2"/>
              <a:buChar char="l"/>
            </a:pPr>
            <a:r>
              <a:rPr lang="en-US" altLang="en-US" b="1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Under burning</a:t>
            </a:r>
            <a:endParaRPr lang="en-US" altLang="en-US" sz="4000" b="1">
              <a:solidFill>
                <a:schemeClr val="tx1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198659" name="Rectangle 3">
            <a:extLst>
              <a:ext uri="{FF2B5EF4-FFF2-40B4-BE49-F238E27FC236}">
                <a16:creationId xmlns:a16="http://schemas.microsoft.com/office/drawing/2014/main" id="{71EBB1FB-C996-8BE9-00C8-D29D4E0C0CE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Multi Stage Treatments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fter treatment reilly">
            <a:extLst>
              <a:ext uri="{FF2B5EF4-FFF2-40B4-BE49-F238E27FC236}">
                <a16:creationId xmlns:a16="http://schemas.microsoft.com/office/drawing/2014/main" id="{BEE86815-53D6-29DD-E084-29023691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575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fire hazard reduction 015">
            <a:extLst>
              <a:ext uri="{FF2B5EF4-FFF2-40B4-BE49-F238E27FC236}">
                <a16:creationId xmlns:a16="http://schemas.microsoft.com/office/drawing/2014/main" id="{079A7964-6184-313F-A74F-07369ECDF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4">
            <a:extLst>
              <a:ext uri="{FF2B5EF4-FFF2-40B4-BE49-F238E27FC236}">
                <a16:creationId xmlns:a16="http://schemas.microsoft.com/office/drawing/2014/main" id="{5EECB1A7-CD76-9F25-416B-236B683DB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0"/>
            <a:ext cx="3657600" cy="142875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Fuels Reduction 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Hand Treatment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chemeClr val="tx1"/>
                </a:solidFill>
                <a:latin typeface="Arial" charset="0"/>
              </a:rPr>
              <a:t>Non-Commercial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1" name="Rectangle 3">
            <a:extLst>
              <a:ext uri="{FF2B5EF4-FFF2-40B4-BE49-F238E27FC236}">
                <a16:creationId xmlns:a16="http://schemas.microsoft.com/office/drawing/2014/main" id="{A4534A93-4D7D-9402-C5D0-A011E326347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Disposal of activity slash and ladder fuels</a:t>
            </a:r>
          </a:p>
        </p:txBody>
      </p:sp>
      <p:pic>
        <p:nvPicPr>
          <p:cNvPr id="45059" name="Picture 4" descr="C:\WINNT\Profiles\tsenseni\Desktop\Sensenig\DSC00052.JPG">
            <a:extLst>
              <a:ext uri="{FF2B5EF4-FFF2-40B4-BE49-F238E27FC236}">
                <a16:creationId xmlns:a16="http://schemas.microsoft.com/office/drawing/2014/main" id="{9EAA8C5F-3BED-C5B3-2DA0-7B915CE2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6629400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X:\SHARED\Firemgmt\Ashland\Pictures\BLM_FS_Tour\underburn2.jpg">
            <a:extLst>
              <a:ext uri="{FF2B5EF4-FFF2-40B4-BE49-F238E27FC236}">
                <a16:creationId xmlns:a16="http://schemas.microsoft.com/office/drawing/2014/main" id="{C4E15BED-9881-72B7-5272-2DC669812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5532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3">
            <a:extLst>
              <a:ext uri="{FF2B5EF4-FFF2-40B4-BE49-F238E27FC236}">
                <a16:creationId xmlns:a16="http://schemas.microsoft.com/office/drawing/2014/main" id="{F4869237-FF71-AA3B-8E22-063E2D46D5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Under burning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046D5-77B0-C439-12A5-E41BBDA63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NEPA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C096E6-DE01-C36A-8583-D5203D5F0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Clear Purpose and Need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Too many and varied projects can cloud your NEPA Purpose and Need.</a:t>
            </a:r>
          </a:p>
          <a:p>
            <a:pPr eaLnBrk="1" hangingPunct="1">
              <a:defRPr/>
            </a:pPr>
            <a:endParaRPr lang="en-US" dirty="0"/>
          </a:p>
          <a:p>
            <a:pPr eaLnBrk="1" hangingPunct="1">
              <a:defRPr/>
            </a:pPr>
            <a:r>
              <a:rPr lang="en-US" dirty="0"/>
              <a:t>Consider one analysis effort with multiple NEPA documents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>
            <a:extLst>
              <a:ext uri="{FF2B5EF4-FFF2-40B4-BE49-F238E27FC236}">
                <a16:creationId xmlns:a16="http://schemas.microsoft.com/office/drawing/2014/main" id="{30541D0E-3F4C-0FDA-1D6D-4097EF29A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6035675"/>
            <a:ext cx="4419600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effectLst/>
              </a:rPr>
              <a:t>Ponderosa Pine Restoration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  <a:effectLst/>
              </a:rPr>
              <a:t>Broadcast Burning</a:t>
            </a:r>
          </a:p>
        </p:txBody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B8044194-52F4-A3AE-F83E-0CEC205E207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-11430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Helitorch pine</a:t>
            </a:r>
          </a:p>
        </p:txBody>
      </p:sp>
    </p:spTree>
  </p:cSld>
  <p:clrMapOvr>
    <a:masterClrMapping/>
  </p:clrMapOvr>
  <p:transition>
    <p:cover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X:\SHARED\Firemgmt\Ashland\Pictures\BLM_FS_Tour\slashbuster machine.jpg">
            <a:extLst>
              <a:ext uri="{FF2B5EF4-FFF2-40B4-BE49-F238E27FC236}">
                <a16:creationId xmlns:a16="http://schemas.microsoft.com/office/drawing/2014/main" id="{2F7D2216-81F3-129A-3FA2-C703E12F4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724400" cy="35433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1" name="Picture 3" descr="D:\Photos\Slashbuster Presentation\DD111.JPG">
            <a:extLst>
              <a:ext uri="{FF2B5EF4-FFF2-40B4-BE49-F238E27FC236}">
                <a16:creationId xmlns:a16="http://schemas.microsoft.com/office/drawing/2014/main" id="{B2C142C6-C2D0-BEEB-0BD7-7E43EDF06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676400"/>
            <a:ext cx="4724400" cy="3581400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4" descr="D:\Photos\Slashbuster Presentation\DD72.JPG">
            <a:extLst>
              <a:ext uri="{FF2B5EF4-FFF2-40B4-BE49-F238E27FC236}">
                <a16:creationId xmlns:a16="http://schemas.microsoft.com/office/drawing/2014/main" id="{E8D48E0C-FB4A-534F-BCE7-8F7F3A88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48200"/>
            <a:ext cx="2514600" cy="2011363"/>
          </a:xfrm>
          <a:prstGeom prst="rect">
            <a:avLst/>
          </a:prstGeom>
          <a:noFill/>
          <a:ln w="9525">
            <a:solidFill>
              <a:srgbClr val="FFCC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998" name="Rectangle 6">
            <a:extLst>
              <a:ext uri="{FF2B5EF4-FFF2-40B4-BE49-F238E27FC236}">
                <a16:creationId xmlns:a16="http://schemas.microsoft.com/office/drawing/2014/main" id="{F85AF5C2-809D-7E22-A453-2A1945B44E1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7813"/>
            <a:ext cx="8229600" cy="636587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Slashbuster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:\Temp\edr\eds pix\120CANON\IMG_2039.JPG">
            <a:extLst>
              <a:ext uri="{FF2B5EF4-FFF2-40B4-BE49-F238E27FC236}">
                <a16:creationId xmlns:a16="http://schemas.microsoft.com/office/drawing/2014/main" id="{569B300C-2701-362D-9512-2F14EA238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24445" r="37500" b="43333"/>
          <a:stretch>
            <a:fillRect/>
          </a:stretch>
        </p:blipFill>
        <p:spPr bwMode="auto">
          <a:xfrm>
            <a:off x="0" y="1752600"/>
            <a:ext cx="9144000" cy="407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Text Box 3">
            <a:extLst>
              <a:ext uri="{FF2B5EF4-FFF2-40B4-BE49-F238E27FC236}">
                <a16:creationId xmlns:a16="http://schemas.microsoft.com/office/drawing/2014/main" id="{BAC1F390-8D4E-D045-962F-C77683022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57200"/>
            <a:ext cx="530383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Defensible Fuel Profile Zone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>
            <a:extLst>
              <a:ext uri="{FF2B5EF4-FFF2-40B4-BE49-F238E27FC236}">
                <a16:creationId xmlns:a16="http://schemas.microsoft.com/office/drawing/2014/main" id="{8B1E4BE7-3056-7230-6434-5501DC4A5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925" y="2378075"/>
            <a:ext cx="18415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 anchorCtr="1">
            <a:spAutoFit/>
          </a:bodyPr>
          <a:lstStyle>
            <a:lvl1pPr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ebdings" panose="05030102010509060703" pitchFamily="18" charset="2"/>
              <a:buChar char="="/>
              <a:defRPr sz="3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effectLst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effectLst/>
            </a:endParaRPr>
          </a:p>
        </p:txBody>
      </p:sp>
      <p:graphicFrame>
        <p:nvGraphicFramePr>
          <p:cNvPr id="2050" name="Object 4">
            <a:extLst>
              <a:ext uri="{FF2B5EF4-FFF2-40B4-BE49-F238E27FC236}">
                <a16:creationId xmlns:a16="http://schemas.microsoft.com/office/drawing/2014/main" id="{EAD7A8A4-7DA6-99AF-5F11-6A53A7B8F4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Slide" r:id="rId2" imgW="4633920" imgH="3475080" progId="PowerPoint.Slide.8">
                  <p:embed/>
                </p:oleObj>
              </mc:Choice>
              <mc:Fallback>
                <p:oleObj name="Slide" r:id="rId2" imgW="4633920" imgH="3475080" progId="PowerPoint.Slide.8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1493" name="Text Box 5">
            <a:extLst>
              <a:ext uri="{FF2B5EF4-FFF2-40B4-BE49-F238E27FC236}">
                <a16:creationId xmlns:a16="http://schemas.microsoft.com/office/drawing/2014/main" id="{F0859742-7A35-6653-C863-02C69CF4C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371600"/>
            <a:ext cx="2046288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>
                <a:solidFill>
                  <a:srgbClr val="6600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65% &lt; 14”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119">
            <a:extLst>
              <a:ext uri="{FF2B5EF4-FFF2-40B4-BE49-F238E27FC236}">
                <a16:creationId xmlns:a16="http://schemas.microsoft.com/office/drawing/2014/main" id="{E1DD1CCF-1C30-F5E1-C920-9D50BD6F4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FE5D67FB-3CB6-678C-89C0-2F38FFCD6958}"/>
              </a:ext>
            </a:extLst>
          </p:cNvPr>
          <p:cNvSpPr/>
          <p:nvPr/>
        </p:nvSpPr>
        <p:spPr>
          <a:xfrm>
            <a:off x="3962400" y="1600200"/>
            <a:ext cx="977900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Left Arrow 3">
            <a:extLst>
              <a:ext uri="{FF2B5EF4-FFF2-40B4-BE49-F238E27FC236}">
                <a16:creationId xmlns:a16="http://schemas.microsoft.com/office/drawing/2014/main" id="{DB6379E0-2CDB-8FF5-F269-03038333A24E}"/>
              </a:ext>
            </a:extLst>
          </p:cNvPr>
          <p:cNvSpPr/>
          <p:nvPr/>
        </p:nvSpPr>
        <p:spPr>
          <a:xfrm>
            <a:off x="3962400" y="3276600"/>
            <a:ext cx="977900" cy="484188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F532DC-1ADC-62D2-D486-ED9572E37F17}"/>
              </a:ext>
            </a:extLst>
          </p:cNvPr>
          <p:cNvSpPr/>
          <p:nvPr/>
        </p:nvSpPr>
        <p:spPr>
          <a:xfrm>
            <a:off x="0" y="1752600"/>
            <a:ext cx="3733800" cy="228600"/>
          </a:xfrm>
          <a:prstGeom prst="rect">
            <a:avLst/>
          </a:prstGeom>
          <a:solidFill>
            <a:srgbClr val="FFFF00">
              <a:alpha val="19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A6B721-69C9-DA2E-8A81-4C4A7B44696E}"/>
              </a:ext>
            </a:extLst>
          </p:cNvPr>
          <p:cNvSpPr/>
          <p:nvPr/>
        </p:nvSpPr>
        <p:spPr>
          <a:xfrm>
            <a:off x="0" y="3352800"/>
            <a:ext cx="3733800" cy="304800"/>
          </a:xfrm>
          <a:prstGeom prst="rect">
            <a:avLst/>
          </a:prstGeom>
          <a:solidFill>
            <a:srgbClr val="FFFF00">
              <a:alpha val="21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http://www.cfr.washington.edu/research.mulch/projects/2002/frink/monitoring.jpg">
            <a:extLst>
              <a:ext uri="{FF2B5EF4-FFF2-40B4-BE49-F238E27FC236}">
                <a16:creationId xmlns:a16="http://schemas.microsoft.com/office/drawing/2014/main" id="{0C3F0348-8F9B-97E6-501E-058765DCA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382905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6" descr="http://www.lakegeorgeassociation.org/images/Stream%20photo%20for%20Stream%20Monitoring%20Page.jpg">
            <a:extLst>
              <a:ext uri="{FF2B5EF4-FFF2-40B4-BE49-F238E27FC236}">
                <a16:creationId xmlns:a16="http://schemas.microsoft.com/office/drawing/2014/main" id="{2CEE0B8D-DE0F-66AC-641E-91061E548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3" y="1281113"/>
            <a:ext cx="3735387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10" descr="http://courses.washington.edu/envh482/Images/Field-Monitoring.gif">
            <a:extLst>
              <a:ext uri="{FF2B5EF4-FFF2-40B4-BE49-F238E27FC236}">
                <a16:creationId xmlns:a16="http://schemas.microsoft.com/office/drawing/2014/main" id="{726B9CD0-085E-3DFD-8315-F53D2204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34671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8" descr="http://www.linnswcd.org/hoosier-monitoring-4.jpg">
            <a:extLst>
              <a:ext uri="{FF2B5EF4-FFF2-40B4-BE49-F238E27FC236}">
                <a16:creationId xmlns:a16="http://schemas.microsoft.com/office/drawing/2014/main" id="{072DA341-2625-0D93-1698-1D035F2D6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2286000"/>
            <a:ext cx="23542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2" descr="http://www.aces.edu/N4HFI/2002_Photo_Web/Tree_Measurement_Forest_Evaluation/Forest_Evaluation_4.jpg">
            <a:extLst>
              <a:ext uri="{FF2B5EF4-FFF2-40B4-BE49-F238E27FC236}">
                <a16:creationId xmlns:a16="http://schemas.microsoft.com/office/drawing/2014/main" id="{1B165C62-4EA8-73EA-3F50-23DAA3B5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434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4" descr="http://www.coralcay.org/library/philippines_f_photos/beak_measurement.jpg">
            <a:extLst>
              <a:ext uri="{FF2B5EF4-FFF2-40B4-BE49-F238E27FC236}">
                <a16:creationId xmlns:a16="http://schemas.microsoft.com/office/drawing/2014/main" id="{8A6ECB82-C354-EA60-D9C8-ECFA4191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143000"/>
            <a:ext cx="23241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31" name="Text Box 15">
            <a:extLst>
              <a:ext uri="{FF2B5EF4-FFF2-40B4-BE49-F238E27FC236}">
                <a16:creationId xmlns:a16="http://schemas.microsoft.com/office/drawing/2014/main" id="{8D5A9165-CB23-F06E-25DB-FB18FDB2E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28600"/>
            <a:ext cx="42068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4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Monitoring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8E0FB957-CABE-BB5E-4EAA-B253D96E29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Key Components of a Landscape Plan</a:t>
            </a:r>
          </a:p>
        </p:txBody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7C607E5C-02E9-741C-FF69-A98738B6F9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Inventories</a:t>
            </a:r>
          </a:p>
          <a:p>
            <a:pPr eaLnBrk="1" hangingPunct="1">
              <a:defRPr/>
            </a:pPr>
            <a:r>
              <a:rPr lang="en-US"/>
              <a:t>Assessments</a:t>
            </a:r>
          </a:p>
          <a:p>
            <a:pPr eaLnBrk="1" hangingPunct="1">
              <a:defRPr/>
            </a:pPr>
            <a:r>
              <a:rPr lang="en-US"/>
              <a:t>Long term transportation and access </a:t>
            </a:r>
          </a:p>
          <a:p>
            <a:pPr eaLnBrk="1" hangingPunct="1">
              <a:defRPr/>
            </a:pPr>
            <a:r>
              <a:rPr lang="en-US"/>
              <a:t>Variable prescriptions</a:t>
            </a:r>
          </a:p>
          <a:p>
            <a:pPr eaLnBrk="1" hangingPunct="1">
              <a:defRPr/>
            </a:pPr>
            <a:r>
              <a:rPr lang="en-US"/>
              <a:t>Schedule for vegetation treatments	</a:t>
            </a:r>
          </a:p>
          <a:p>
            <a:pPr eaLnBrk="1" hangingPunct="1">
              <a:defRPr/>
            </a:pPr>
            <a:r>
              <a:rPr lang="en-US"/>
              <a:t>Expectation for maintenance treatments</a:t>
            </a:r>
          </a:p>
          <a:p>
            <a:pPr eaLnBrk="1" hangingPunct="1">
              <a:defRPr/>
            </a:pPr>
            <a:r>
              <a:rPr lang="en-US"/>
              <a:t>Monitoring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82063B90-B84D-2940-6A35-0B9DF6A29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Integrated Landscape Plan</a:t>
            </a:r>
          </a:p>
        </p:txBody>
      </p:sp>
      <p:pic>
        <p:nvPicPr>
          <p:cNvPr id="53251" name="Picture 7" descr="http://www.metrokc.gov/kcdot/news/photos/2002-2/fish.jpg">
            <a:extLst>
              <a:ext uri="{FF2B5EF4-FFF2-40B4-BE49-F238E27FC236}">
                <a16:creationId xmlns:a16="http://schemas.microsoft.com/office/drawing/2014/main" id="{F9FA2F2F-08B8-85DD-8FA9-141EC7C5E58E}"/>
              </a:ext>
            </a:extLst>
          </p:cNvPr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/>
          <a:stretch>
            <a:fillRect/>
          </a:stretch>
        </p:blipFill>
        <p:spPr>
          <a:xfrm>
            <a:off x="0" y="914400"/>
            <a:ext cx="3733800" cy="1903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2" name="Picture 8" descr="ed and joe log load">
            <a:extLst>
              <a:ext uri="{FF2B5EF4-FFF2-40B4-BE49-F238E27FC236}">
                <a16:creationId xmlns:a16="http://schemas.microsoft.com/office/drawing/2014/main" id="{26C95983-A49E-C43C-5C9C-18B00FE45D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71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12" descr="http://www.uaf.edu/water/images/culvert.jpg">
            <a:extLst>
              <a:ext uri="{FF2B5EF4-FFF2-40B4-BE49-F238E27FC236}">
                <a16:creationId xmlns:a16="http://schemas.microsoft.com/office/drawing/2014/main" id="{ECDE5739-822A-EEA3-F3A1-411A2794D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114800"/>
            <a:ext cx="4038600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Picture 15">
            <a:extLst>
              <a:ext uri="{FF2B5EF4-FFF2-40B4-BE49-F238E27FC236}">
                <a16:creationId xmlns:a16="http://schemas.microsoft.com/office/drawing/2014/main" id="{8304CF60-DD87-0D41-0A3A-362CB31C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0850"/>
            <a:ext cx="388620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0" descr="winter_forest_road">
            <a:extLst>
              <a:ext uri="{FF2B5EF4-FFF2-40B4-BE49-F238E27FC236}">
                <a16:creationId xmlns:a16="http://schemas.microsoft.com/office/drawing/2014/main" id="{313E33C4-2976-D1C6-912F-6B9B98EE8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914400"/>
            <a:ext cx="2290763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2" name="Rectangle 16">
            <a:extLst>
              <a:ext uri="{FF2B5EF4-FFF2-40B4-BE49-F238E27FC236}">
                <a16:creationId xmlns:a16="http://schemas.microsoft.com/office/drawing/2014/main" id="{30DA853C-B3CC-20DA-98AC-CAFAA9D09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796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53257" name="Picture 18" descr="Spotted Owl">
            <a:extLst>
              <a:ext uri="{FF2B5EF4-FFF2-40B4-BE49-F238E27FC236}">
                <a16:creationId xmlns:a16="http://schemas.microsoft.com/office/drawing/2014/main" id="{C37F1021-8E83-33AE-FDF0-0B2F237EC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854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23">
            <a:extLst>
              <a:ext uri="{FF2B5EF4-FFF2-40B4-BE49-F238E27FC236}">
                <a16:creationId xmlns:a16="http://schemas.microsoft.com/office/drawing/2014/main" id="{4B55E342-A8DC-114B-C254-4A89E59E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3505200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0BBFF88-DC10-2F8F-CDFE-D2A7F53D6894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drawingml/2006/table">
            <a:tbl>
              <a:tblPr/>
              <a:tblGrid>
                <a:gridCol w="18539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46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46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9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40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40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40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40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116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Rate of Spread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80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Arial"/>
                          <a:ea typeface="Times New Roman"/>
                          <a:cs typeface="Times New Roman"/>
                        </a:rPr>
                        <a:t>Flame</a:t>
                      </a: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dirty="0">
                          <a:latin typeface="Arial"/>
                          <a:ea typeface="Times New Roman"/>
                          <a:cs typeface="Times New Roman"/>
                        </a:rPr>
                        <a:t>Length</a:t>
                      </a:r>
                      <a:endParaRPr lang="en-US" sz="2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CFA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(1) 0-1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(2) 1-5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(3) 5-10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(4) 10-15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(5) 15-20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(6) 20-26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(7) 26-32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(8) 32+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(1) 0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0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(2) 0-1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(3) 1-3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(4) 3-10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4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(5) 10-22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(6) 22-35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(7) 35-48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(8) 48-66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809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(9) 66+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974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 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20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7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200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 descr="D:\home\ereilly\district maps\composite altern ate color scheme2009 fuels analysis jo jack flammapmxd.jpg">
            <a:extLst>
              <a:ext uri="{FF2B5EF4-FFF2-40B4-BE49-F238E27FC236}">
                <a16:creationId xmlns:a16="http://schemas.microsoft.com/office/drawing/2014/main" id="{47F28110-BC29-38B6-6E18-8EC2D44D6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988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Box 3">
            <a:extLst>
              <a:ext uri="{FF2B5EF4-FFF2-40B4-BE49-F238E27FC236}">
                <a16:creationId xmlns:a16="http://schemas.microsoft.com/office/drawing/2014/main" id="{4989AC6A-2D51-D134-E973-FD6C5D4C5F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0"/>
            <a:ext cx="70866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latin typeface="Arial" charset="0"/>
              </a:rPr>
              <a:t>Composite  - CFA – ROS  - FL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6B253894-4A58-56C3-3375-6FA5A92FF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Scale</a:t>
            </a:r>
          </a:p>
        </p:txBody>
      </p:sp>
      <p:sp>
        <p:nvSpPr>
          <p:cNvPr id="183299" name="Rectangle 3">
            <a:extLst>
              <a:ext uri="{FF2B5EF4-FFF2-40B4-BE49-F238E27FC236}">
                <a16:creationId xmlns:a16="http://schemas.microsoft.com/office/drawing/2014/main" id="{B21F7465-6E5A-4E51-45B9-F72D45E7DF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Aft>
                <a:spcPct val="25000"/>
              </a:spcAft>
              <a:defRPr/>
            </a:pPr>
            <a:r>
              <a:rPr lang="en-US" dirty="0"/>
              <a:t>What scale are you planning for?</a:t>
            </a:r>
          </a:p>
          <a:p>
            <a:pPr eaLnBrk="1" hangingPunct="1">
              <a:spcAft>
                <a:spcPct val="25000"/>
              </a:spcAft>
              <a:defRPr/>
            </a:pPr>
            <a:r>
              <a:rPr lang="en-US" dirty="0"/>
              <a:t>Look at processes at larger scales and smaller scales</a:t>
            </a:r>
          </a:p>
          <a:p>
            <a:pPr eaLnBrk="1" hangingPunct="1">
              <a:spcAft>
                <a:spcPct val="25000"/>
              </a:spcAft>
              <a:defRPr/>
            </a:pPr>
            <a:r>
              <a:rPr lang="en-US" dirty="0"/>
              <a:t>Planning areas typically range from 6,000 to 12,000 acres ( Sixth Field Watershed)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3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63C0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299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>
            <a:extLst>
              <a:ext uri="{FF2B5EF4-FFF2-40B4-BE49-F238E27FC236}">
                <a16:creationId xmlns:a16="http://schemas.microsoft.com/office/drawing/2014/main" id="{39580777-6E0C-FF03-78C5-F1F88BD01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</a:rPr>
              <a:t>Star Gulch Treatments</a:t>
            </a:r>
          </a:p>
        </p:txBody>
      </p:sp>
      <p:sp>
        <p:nvSpPr>
          <p:cNvPr id="58371" name="Content Placeholder 2">
            <a:extLst>
              <a:ext uri="{FF2B5EF4-FFF2-40B4-BE49-F238E27FC236}">
                <a16:creationId xmlns:a16="http://schemas.microsoft.com/office/drawing/2014/main" id="{E3A4556B-B93C-F118-2C8D-1BF6CA879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6324" name="Picture 2" descr="D:\home\ereilly\FLN\star treats google earth.jpg">
            <a:extLst>
              <a:ext uri="{FF2B5EF4-FFF2-40B4-BE49-F238E27FC236}">
                <a16:creationId xmlns:a16="http://schemas.microsoft.com/office/drawing/2014/main" id="{252C698A-B415-4C1D-3246-74CFB4C9B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100"/>
            <a:ext cx="91440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37D73DEE-4632-9F4B-C624-A531ECE30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5700" y="2587625"/>
            <a:ext cx="1681163" cy="646113"/>
          </a:xfrm>
          <a:prstGeom prst="rect">
            <a:avLst/>
          </a:prstGeom>
          <a:solidFill>
            <a:srgbClr val="FF99CC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2000" dirty="0">
                <a:latin typeface="Arial" charset="0"/>
                <a:cs typeface="Times New Roman" pitchFamily="18" charset="0"/>
              </a:rPr>
              <a:t>Transition type </a:t>
            </a:r>
          </a:p>
        </p:txBody>
      </p:sp>
      <p:sp>
        <p:nvSpPr>
          <p:cNvPr id="12291" name="AutoShape 3">
            <a:extLst>
              <a:ext uri="{FF2B5EF4-FFF2-40B4-BE49-F238E27FC236}">
                <a16:creationId xmlns:a16="http://schemas.microsoft.com/office/drawing/2014/main" id="{87C3C6A9-7ED0-7192-1E17-4F2959DFF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3988" y="1701800"/>
            <a:ext cx="701675" cy="377825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1800" dirty="0">
                <a:latin typeface="Arial" charset="0"/>
                <a:cs typeface="Times New Roman" pitchFamily="18" charset="0"/>
              </a:rPr>
              <a:t>Age</a:t>
            </a:r>
          </a:p>
        </p:txBody>
      </p:sp>
      <p:sp>
        <p:nvSpPr>
          <p:cNvPr id="12292" name="AutoShape 4">
            <a:extLst>
              <a:ext uri="{FF2B5EF4-FFF2-40B4-BE49-F238E27FC236}">
                <a16:creationId xmlns:a16="http://schemas.microsoft.com/office/drawing/2014/main" id="{AD3D3C05-7567-6DD7-5F84-1DDE0FA22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175" y="3741738"/>
            <a:ext cx="1765300" cy="788987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2000" dirty="0">
                <a:latin typeface="Arial" charset="0"/>
              </a:rPr>
              <a:t>Structural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stage</a:t>
            </a:r>
          </a:p>
        </p:txBody>
      </p:sp>
      <p:sp>
        <p:nvSpPr>
          <p:cNvPr id="12293" name="AutoShape 5">
            <a:extLst>
              <a:ext uri="{FF2B5EF4-FFF2-40B4-BE49-F238E27FC236}">
                <a16:creationId xmlns:a16="http://schemas.microsoft.com/office/drawing/2014/main" id="{45ED368E-50DD-8FAE-7573-0C4077474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138" y="2667000"/>
            <a:ext cx="1754187" cy="5397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2000" dirty="0">
                <a:latin typeface="Arial" charset="0"/>
              </a:rPr>
              <a:t>Cover type</a:t>
            </a:r>
          </a:p>
        </p:txBody>
      </p:sp>
      <p:cxnSp>
        <p:nvCxnSpPr>
          <p:cNvPr id="57350" name="AutoShape 6">
            <a:extLst>
              <a:ext uri="{FF2B5EF4-FFF2-40B4-BE49-F238E27FC236}">
                <a16:creationId xmlns:a16="http://schemas.microsoft.com/office/drawing/2014/main" id="{C560F4BA-8A9B-E123-4D75-17832C0DB30B}"/>
              </a:ext>
            </a:extLst>
          </p:cNvPr>
          <p:cNvCxnSpPr>
            <a:cxnSpLocks noChangeShapeType="1"/>
            <a:stCxn id="12291" idx="3"/>
            <a:endCxn id="12290" idx="1"/>
          </p:cNvCxnSpPr>
          <p:nvPr/>
        </p:nvCxnSpPr>
        <p:spPr bwMode="auto">
          <a:xfrm>
            <a:off x="2125663" y="1890713"/>
            <a:ext cx="1570037" cy="10207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1" name="AutoShape 7">
            <a:extLst>
              <a:ext uri="{FF2B5EF4-FFF2-40B4-BE49-F238E27FC236}">
                <a16:creationId xmlns:a16="http://schemas.microsoft.com/office/drawing/2014/main" id="{05A198E1-0195-76EB-D240-2A0B2571C7D7}"/>
              </a:ext>
            </a:extLst>
          </p:cNvPr>
          <p:cNvCxnSpPr>
            <a:cxnSpLocks noChangeShapeType="1"/>
            <a:stCxn id="12292" idx="3"/>
            <a:endCxn id="12290" idx="1"/>
          </p:cNvCxnSpPr>
          <p:nvPr/>
        </p:nvCxnSpPr>
        <p:spPr bwMode="auto">
          <a:xfrm flipV="1">
            <a:off x="2657475" y="2911475"/>
            <a:ext cx="1038225" cy="12255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296" name="AutoShape 8">
            <a:extLst>
              <a:ext uri="{FF2B5EF4-FFF2-40B4-BE49-F238E27FC236}">
                <a16:creationId xmlns:a16="http://schemas.microsoft.com/office/drawing/2014/main" id="{F888859D-A0B5-4D5B-EED6-162779A854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6438" y="1701800"/>
            <a:ext cx="701675" cy="377825"/>
          </a:xfrm>
          <a:prstGeom prst="flowChartAlternateProcess">
            <a:avLst/>
          </a:prstGeom>
          <a:solidFill>
            <a:srgbClr val="99CCFF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1800" dirty="0">
                <a:latin typeface="Arial" charset="0"/>
                <a:cs typeface="Times New Roman" pitchFamily="18" charset="0"/>
              </a:rPr>
              <a:t>Age</a:t>
            </a:r>
          </a:p>
        </p:txBody>
      </p:sp>
      <p:sp>
        <p:nvSpPr>
          <p:cNvPr id="12297" name="AutoShape 9">
            <a:extLst>
              <a:ext uri="{FF2B5EF4-FFF2-40B4-BE49-F238E27FC236}">
                <a16:creationId xmlns:a16="http://schemas.microsoft.com/office/drawing/2014/main" id="{42044799-F7A2-9D7E-6735-4787388E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3741738"/>
            <a:ext cx="1765300" cy="788987"/>
          </a:xfrm>
          <a:prstGeom prst="flowChartAlternateProcess">
            <a:avLst/>
          </a:prstGeom>
          <a:solidFill>
            <a:srgbClr val="FFCC99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2000" dirty="0">
                <a:latin typeface="Arial" charset="0"/>
              </a:rPr>
              <a:t>Structural 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stage</a:t>
            </a:r>
          </a:p>
        </p:txBody>
      </p:sp>
      <p:sp>
        <p:nvSpPr>
          <p:cNvPr id="12298" name="AutoShape 10">
            <a:extLst>
              <a:ext uri="{FF2B5EF4-FFF2-40B4-BE49-F238E27FC236}">
                <a16:creationId xmlns:a16="http://schemas.microsoft.com/office/drawing/2014/main" id="{0A9F58B8-5B8C-49BE-0A66-CF054B6F0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8588" y="2667000"/>
            <a:ext cx="1754187" cy="53975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2000" dirty="0">
                <a:latin typeface="Arial" charset="0"/>
              </a:rPr>
              <a:t>Cover type</a:t>
            </a:r>
          </a:p>
        </p:txBody>
      </p:sp>
      <p:cxnSp>
        <p:nvCxnSpPr>
          <p:cNvPr id="57355" name="AutoShape 11">
            <a:extLst>
              <a:ext uri="{FF2B5EF4-FFF2-40B4-BE49-F238E27FC236}">
                <a16:creationId xmlns:a16="http://schemas.microsoft.com/office/drawing/2014/main" id="{3610CC81-816D-A751-D78C-C7FB61BFA364}"/>
              </a:ext>
            </a:extLst>
          </p:cNvPr>
          <p:cNvCxnSpPr>
            <a:cxnSpLocks noChangeShapeType="1"/>
            <a:stCxn id="12293" idx="3"/>
            <a:endCxn id="12290" idx="1"/>
          </p:cNvCxnSpPr>
          <p:nvPr/>
        </p:nvCxnSpPr>
        <p:spPr bwMode="auto">
          <a:xfrm flipV="1">
            <a:off x="2600325" y="2911475"/>
            <a:ext cx="1095375" cy="25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6" name="AutoShape 12">
            <a:extLst>
              <a:ext uri="{FF2B5EF4-FFF2-40B4-BE49-F238E27FC236}">
                <a16:creationId xmlns:a16="http://schemas.microsoft.com/office/drawing/2014/main" id="{DE2B710F-1F3C-4F6B-68FA-692E7B85767A}"/>
              </a:ext>
            </a:extLst>
          </p:cNvPr>
          <p:cNvCxnSpPr>
            <a:cxnSpLocks noChangeShapeType="1"/>
            <a:stCxn id="12296" idx="1"/>
            <a:endCxn id="12290" idx="3"/>
          </p:cNvCxnSpPr>
          <p:nvPr/>
        </p:nvCxnSpPr>
        <p:spPr bwMode="auto">
          <a:xfrm rot="10800000" flipV="1">
            <a:off x="5376863" y="1890713"/>
            <a:ext cx="1679575" cy="1020762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7" name="AutoShape 13">
            <a:extLst>
              <a:ext uri="{FF2B5EF4-FFF2-40B4-BE49-F238E27FC236}">
                <a16:creationId xmlns:a16="http://schemas.microsoft.com/office/drawing/2014/main" id="{0C13001A-D94F-14CA-A7AB-5C1057C878E5}"/>
              </a:ext>
            </a:extLst>
          </p:cNvPr>
          <p:cNvCxnSpPr>
            <a:cxnSpLocks noChangeShapeType="1"/>
            <a:stCxn id="12297" idx="1"/>
            <a:endCxn id="12290" idx="3"/>
          </p:cNvCxnSpPr>
          <p:nvPr/>
        </p:nvCxnSpPr>
        <p:spPr bwMode="auto">
          <a:xfrm rot="10800000">
            <a:off x="5376863" y="2911475"/>
            <a:ext cx="1147762" cy="12255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 type="triangl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58" name="AutoShape 14">
            <a:extLst>
              <a:ext uri="{FF2B5EF4-FFF2-40B4-BE49-F238E27FC236}">
                <a16:creationId xmlns:a16="http://schemas.microsoft.com/office/drawing/2014/main" id="{30C4D7C4-3231-F875-CBEE-C466697C8E59}"/>
              </a:ext>
            </a:extLst>
          </p:cNvPr>
          <p:cNvCxnSpPr>
            <a:cxnSpLocks noChangeShapeType="1"/>
            <a:stCxn id="12298" idx="1"/>
            <a:endCxn id="12290" idx="3"/>
          </p:cNvCxnSpPr>
          <p:nvPr/>
        </p:nvCxnSpPr>
        <p:spPr bwMode="auto">
          <a:xfrm rot="10800000">
            <a:off x="5376863" y="2911475"/>
            <a:ext cx="1101725" cy="25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303" name="Text Box 15">
            <a:extLst>
              <a:ext uri="{FF2B5EF4-FFF2-40B4-BE49-F238E27FC236}">
                <a16:creationId xmlns:a16="http://schemas.microsoft.com/office/drawing/2014/main" id="{695BE3E8-7CD1-48AA-B0A9-2DCFEB903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4965700"/>
            <a:ext cx="2381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Initial vegetation </a:t>
            </a:r>
          </a:p>
        </p:txBody>
      </p:sp>
      <p:sp>
        <p:nvSpPr>
          <p:cNvPr id="12304" name="Text Box 16">
            <a:extLst>
              <a:ext uri="{FF2B5EF4-FFF2-40B4-BE49-F238E27FC236}">
                <a16:creationId xmlns:a16="http://schemas.microsoft.com/office/drawing/2014/main" id="{ECABFD68-B9BB-8117-8112-A541E0C65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4965700"/>
            <a:ext cx="2381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Potential vegetation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305" name="Rectangle 20">
            <a:extLst>
              <a:ext uri="{FF2B5EF4-FFF2-40B4-BE49-F238E27FC236}">
                <a16:creationId xmlns:a16="http://schemas.microsoft.com/office/drawing/2014/main" id="{0E7287EF-1EC5-93C5-EBBF-10E129D5D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4400" dirty="0">
                <a:solidFill>
                  <a:srgbClr val="FFFF99"/>
                </a:solidFill>
                <a:latin typeface="Arial" charset="0"/>
              </a:rPr>
              <a:t>Conceptual model</a:t>
            </a:r>
            <a:r>
              <a:rPr lang="en-US" sz="4400" dirty="0">
                <a:solidFill>
                  <a:srgbClr val="FFFFFF"/>
                </a:solidFill>
                <a:latin typeface="Arial" charset="0"/>
              </a:rPr>
              <a:t> </a:t>
            </a:r>
            <a:endParaRPr lang="en-US" sz="4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2306" name="Text Box 21">
            <a:extLst>
              <a:ext uri="{FF2B5EF4-FFF2-40B4-BE49-F238E27FC236}">
                <a16:creationId xmlns:a16="http://schemas.microsoft.com/office/drawing/2014/main" id="{EC53A76D-7411-3F37-3B93-E9E2D5C30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75" y="4965700"/>
            <a:ext cx="238125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2800" dirty="0">
                <a:solidFill>
                  <a:srgbClr val="FFFFFF"/>
                </a:solidFill>
                <a:latin typeface="Arial" charset="0"/>
              </a:rPr>
              <a:t>Transition pathways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2307" name="AutoShape 22">
            <a:extLst>
              <a:ext uri="{FF2B5EF4-FFF2-40B4-BE49-F238E27FC236}">
                <a16:creationId xmlns:a16="http://schemas.microsoft.com/office/drawing/2014/main" id="{8BAC5249-BE31-8289-F7B7-26FE2C067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8088" y="1624013"/>
            <a:ext cx="1573212" cy="576262"/>
          </a:xfrm>
          <a:prstGeom prst="flowChartConnector">
            <a:avLst/>
          </a:prstGeom>
          <a:solidFill>
            <a:srgbClr val="CC99FF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1800">
                <a:latin typeface="Arial" charset="0"/>
              </a:rPr>
              <a:t>Fire</a:t>
            </a:r>
          </a:p>
        </p:txBody>
      </p:sp>
      <p:sp>
        <p:nvSpPr>
          <p:cNvPr id="12308" name="AutoShape 23">
            <a:extLst>
              <a:ext uri="{FF2B5EF4-FFF2-40B4-BE49-F238E27FC236}">
                <a16:creationId xmlns:a16="http://schemas.microsoft.com/office/drawing/2014/main" id="{3967343A-533C-5D8B-74D5-EE7D6228A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33800"/>
            <a:ext cx="1600200" cy="576263"/>
          </a:xfrm>
          <a:prstGeom prst="flowChartConnector">
            <a:avLst/>
          </a:prstGeom>
          <a:solidFill>
            <a:srgbClr val="FFFF99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1600" dirty="0">
                <a:latin typeface="Arial" charset="0"/>
              </a:rPr>
              <a:t>Management</a:t>
            </a:r>
            <a:endParaRPr lang="en-US" sz="1800" dirty="0">
              <a:latin typeface="Arial" charset="0"/>
            </a:endParaRPr>
          </a:p>
        </p:txBody>
      </p:sp>
      <p:cxnSp>
        <p:nvCxnSpPr>
          <p:cNvPr id="57365" name="AutoShape 24">
            <a:extLst>
              <a:ext uri="{FF2B5EF4-FFF2-40B4-BE49-F238E27FC236}">
                <a16:creationId xmlns:a16="http://schemas.microsoft.com/office/drawing/2014/main" id="{D30D7B1D-B115-22AC-721C-3D224E266000}"/>
              </a:ext>
            </a:extLst>
          </p:cNvPr>
          <p:cNvCxnSpPr>
            <a:cxnSpLocks noChangeShapeType="1"/>
            <a:stCxn id="12307" idx="4"/>
            <a:endCxn id="12290" idx="0"/>
          </p:cNvCxnSpPr>
          <p:nvPr/>
        </p:nvCxnSpPr>
        <p:spPr bwMode="auto">
          <a:xfrm rot="16200000" flipH="1">
            <a:off x="4342607" y="2393156"/>
            <a:ext cx="387350" cy="1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366" name="AutoShape 25">
            <a:extLst>
              <a:ext uri="{FF2B5EF4-FFF2-40B4-BE49-F238E27FC236}">
                <a16:creationId xmlns:a16="http://schemas.microsoft.com/office/drawing/2014/main" id="{F2177FDC-3907-E329-375A-2CF28F5F9E17}"/>
              </a:ext>
            </a:extLst>
          </p:cNvPr>
          <p:cNvCxnSpPr>
            <a:cxnSpLocks noChangeShapeType="1"/>
            <a:stCxn id="12308" idx="0"/>
            <a:endCxn id="12290" idx="2"/>
          </p:cNvCxnSpPr>
          <p:nvPr/>
        </p:nvCxnSpPr>
        <p:spPr bwMode="auto">
          <a:xfrm rot="5400000" flipH="1" flipV="1">
            <a:off x="4285457" y="3482181"/>
            <a:ext cx="500062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41A5D43-7D12-963F-3325-1B89B3207CB1}"/>
              </a:ext>
            </a:extLst>
          </p:cNvPr>
          <p:cNvSpPr txBox="1"/>
          <p:nvPr/>
        </p:nvSpPr>
        <p:spPr>
          <a:xfrm>
            <a:off x="6705600" y="228600"/>
            <a:ext cx="1905000" cy="979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VDDT &amp; TELSA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1" descr="appmgmt&amp;fire11strucstg_yr200">
            <a:extLst>
              <a:ext uri="{FF2B5EF4-FFF2-40B4-BE49-F238E27FC236}">
                <a16:creationId xmlns:a16="http://schemas.microsoft.com/office/drawing/2014/main" id="{0FE3B612-96FE-6E6D-1705-0C7F64AA4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475038"/>
            <a:ext cx="4378325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10" descr="appfireonlyv9strucstg_yr200">
            <a:extLst>
              <a:ext uri="{FF2B5EF4-FFF2-40B4-BE49-F238E27FC236}">
                <a16:creationId xmlns:a16="http://schemas.microsoft.com/office/drawing/2014/main" id="{2EEE55C7-806E-568E-C73E-7ECDBB2F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0"/>
            <a:ext cx="4378325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9" descr="appmgmt&amp;fire8strucstg_yr200">
            <a:extLst>
              <a:ext uri="{FF2B5EF4-FFF2-40B4-BE49-F238E27FC236}">
                <a16:creationId xmlns:a16="http://schemas.microsoft.com/office/drawing/2014/main" id="{23920678-4375-4862-511A-20EDCD0B0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25"/>
            <a:ext cx="4378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2" descr="appsucc3strucstageyr200">
            <a:extLst>
              <a:ext uri="{FF2B5EF4-FFF2-40B4-BE49-F238E27FC236}">
                <a16:creationId xmlns:a16="http://schemas.microsoft.com/office/drawing/2014/main" id="{01976E7D-76F3-4E71-2FA1-E66B3F1E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78325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home\ereilly\1gisdata\WOPR 2008 maps\WOPR fire regime FRCC.jpg">
            <a:extLst>
              <a:ext uri="{FF2B5EF4-FFF2-40B4-BE49-F238E27FC236}">
                <a16:creationId xmlns:a16="http://schemas.microsoft.com/office/drawing/2014/main" id="{8EDD0B29-FA16-A560-6D7B-B838EB262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6096000" cy="745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>
            <a:extLst>
              <a:ext uri="{FF2B5EF4-FFF2-40B4-BE49-F238E27FC236}">
                <a16:creationId xmlns:a16="http://schemas.microsoft.com/office/drawing/2014/main" id="{39EAFF57-106E-1681-9F76-0185E28104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05000" y="-34925"/>
          <a:ext cx="5867400" cy="717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734" imgH="30175200" progId="AcroExch.Document.7">
                  <p:embed/>
                </p:oleObj>
              </mc:Choice>
              <mc:Fallback>
                <p:oleObj name="Acrobat Document" r:id="rId2" imgW="24688734" imgH="30175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-34925"/>
                        <a:ext cx="5867400" cy="717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>
            <a:extLst>
              <a:ext uri="{FF2B5EF4-FFF2-40B4-BE49-F238E27FC236}">
                <a16:creationId xmlns:a16="http://schemas.microsoft.com/office/drawing/2014/main" id="{FEB41CED-904A-F503-D172-FD6C39D0D8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219200" y="-4081463"/>
          <a:ext cx="10363200" cy="12669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734" imgH="30175200" progId="AcroExch.Document.7">
                  <p:embed/>
                </p:oleObj>
              </mc:Choice>
              <mc:Fallback>
                <p:oleObj name="Acrobat Document" r:id="rId2" imgW="24688734" imgH="30175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219200" y="-4081463"/>
                        <a:ext cx="10363200" cy="12669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>
            <a:extLst>
              <a:ext uri="{FF2B5EF4-FFF2-40B4-BE49-F238E27FC236}">
                <a16:creationId xmlns:a16="http://schemas.microsoft.com/office/drawing/2014/main" id="{DB883DF0-2173-EC5D-2313-CFFC05F3466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447800" y="-4724400"/>
          <a:ext cx="11125200" cy="13600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4688734" imgH="30175200" progId="AcroExch.Document.7">
                  <p:embed/>
                </p:oleObj>
              </mc:Choice>
              <mc:Fallback>
                <p:oleObj name="Acrobat Document" r:id="rId2" imgW="24688734" imgH="30175200" progId="AcroExch.Document.7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447800" y="-4724400"/>
                        <a:ext cx="11125200" cy="13600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A2662C84-516A-4FAB-A4FA-EB0981BA7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04800"/>
            <a:ext cx="76962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sz="4800" dirty="0">
                <a:latin typeface="Arial" charset="0"/>
              </a:rPr>
              <a:t>Small Diameter &amp; 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sz="4800" dirty="0">
                <a:latin typeface="Arial" charset="0"/>
              </a:rPr>
              <a:t>Biomass Opportunities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93F9D15B-109A-EFC4-0076-24DFE2337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67000"/>
            <a:ext cx="8382000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Arial" charset="0"/>
              </a:rPr>
              <a:t>Existing dense/pole stands</a:t>
            </a: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Fire Regime Condition Class (FRCC) 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solidFill>
                  <a:srgbClr val="7030A0"/>
                </a:solidFill>
                <a:latin typeface="Arial" charset="0"/>
              </a:rPr>
              <a:t> (departure from ecological norm)</a:t>
            </a:r>
          </a:p>
          <a:p>
            <a:pPr>
              <a:defRPr/>
            </a:pPr>
            <a:endParaRPr lang="en-US" dirty="0">
              <a:latin typeface="Arial" charset="0"/>
            </a:endParaRPr>
          </a:p>
          <a:p>
            <a:pPr>
              <a:defRPr/>
            </a:pPr>
            <a:r>
              <a:rPr lang="en-US" dirty="0">
                <a:latin typeface="Arial" charset="0"/>
              </a:rPr>
              <a:t>Social screens and economic screens help prioritize where to go 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124CB741-EBFE-82D3-66DC-497E0FD98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46037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>
                <a:latin typeface="Arial" charset="0"/>
              </a:rPr>
              <a:t>Economic Screens 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BB2709BD-DA81-DD13-F77A-53545A14FC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90813"/>
            <a:ext cx="8915400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1800"/>
              </a:spcBef>
              <a:defRPr/>
            </a:pPr>
            <a:r>
              <a:rPr lang="en-US" sz="3600" dirty="0">
                <a:latin typeface="Arial" charset="0"/>
              </a:rPr>
              <a:t>Distance from roads (1000 feet)</a:t>
            </a:r>
          </a:p>
          <a:p>
            <a:pPr>
              <a:spcBef>
                <a:spcPts val="1800"/>
              </a:spcBef>
              <a:defRPr/>
            </a:pPr>
            <a:r>
              <a:rPr lang="en-US" sz="3600" dirty="0">
                <a:latin typeface="Arial" charset="0"/>
              </a:rPr>
              <a:t>Steepness of slope</a:t>
            </a:r>
          </a:p>
          <a:p>
            <a:pPr>
              <a:spcBef>
                <a:spcPts val="1800"/>
              </a:spcBef>
              <a:buFont typeface="Webdings" panose="05030102010509060703" pitchFamily="18" charset="2"/>
              <a:buNone/>
              <a:defRPr/>
            </a:pPr>
            <a:r>
              <a:rPr lang="en-US" sz="3600" dirty="0">
                <a:latin typeface="Arial" charset="0"/>
              </a:rPr>
              <a:t>    (affects harvest system)</a:t>
            </a:r>
          </a:p>
          <a:p>
            <a:pPr>
              <a:spcBef>
                <a:spcPts val="1800"/>
              </a:spcBef>
              <a:defRPr/>
            </a:pPr>
            <a:r>
              <a:rPr lang="en-US" sz="3600" dirty="0">
                <a:latin typeface="Arial" charset="0"/>
              </a:rPr>
              <a:t>0-35%  - tractor	      35% + cable system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D7ECF9C7-280F-AF69-1226-44658E8460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524000"/>
            <a:ext cx="7315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Within </a:t>
            </a:r>
            <a:r>
              <a:rPr lang="en-US" dirty="0" err="1">
                <a:latin typeface="Arial" charset="0"/>
              </a:rPr>
              <a:t>Wildland</a:t>
            </a:r>
            <a:r>
              <a:rPr lang="en-US" dirty="0">
                <a:latin typeface="Arial" charset="0"/>
              </a:rPr>
              <a:t> Urban Interface (WUI)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	Communities at risk</a:t>
            </a:r>
          </a:p>
        </p:txBody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7A4E49EB-64D5-49C5-F758-B2781B70E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76600"/>
            <a:ext cx="621982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County fire plan risk assessment </a:t>
            </a:r>
          </a:p>
        </p:txBody>
      </p:sp>
      <p:sp>
        <p:nvSpPr>
          <p:cNvPr id="15365" name="Rectangle 4">
            <a:extLst>
              <a:ext uri="{FF2B5EF4-FFF2-40B4-BE49-F238E27FC236}">
                <a16:creationId xmlns:a16="http://schemas.microsoft.com/office/drawing/2014/main" id="{5F2F1E6D-2B8A-7778-A995-29B561BCB2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81000"/>
            <a:ext cx="37480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>
                <a:latin typeface="Arial" charset="0"/>
              </a:rPr>
              <a:t>Social Screens </a:t>
            </a:r>
          </a:p>
        </p:txBody>
      </p:sp>
      <p:sp>
        <p:nvSpPr>
          <p:cNvPr id="15366" name="Rectangle 5">
            <a:extLst>
              <a:ext uri="{FF2B5EF4-FFF2-40B4-BE49-F238E27FC236}">
                <a16:creationId xmlns:a16="http://schemas.microsoft.com/office/drawing/2014/main" id="{BF0596B0-73EF-BD79-9C59-8730AC67F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4114800"/>
            <a:ext cx="5969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CWPP (Community Fire Plans)</a:t>
            </a:r>
          </a:p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Federal Agency land allocations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>
            <a:extLst>
              <a:ext uri="{FF2B5EF4-FFF2-40B4-BE49-F238E27FC236}">
                <a16:creationId xmlns:a16="http://schemas.microsoft.com/office/drawing/2014/main" id="{A5EE235C-7CCB-3090-E4CD-A8D86CD12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9144000" cy="706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5">
            <a:extLst>
              <a:ext uri="{FF2B5EF4-FFF2-40B4-BE49-F238E27FC236}">
                <a16:creationId xmlns:a16="http://schemas.microsoft.com/office/drawing/2014/main" id="{46E5017C-1CBC-8216-AE61-16CCB337A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6278563"/>
            <a:ext cx="6424613" cy="534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ebdings" panose="05030102010509060703" pitchFamily="18" charset="2"/>
              <a:buNone/>
              <a:defRPr/>
            </a:pPr>
            <a:r>
              <a:rPr lang="en-US" dirty="0">
                <a:latin typeface="Arial" charset="0"/>
              </a:rPr>
              <a:t>Large Fires 1900-2003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home\ereilly\arcmap projects\dly close gnn roads.jpg">
            <a:extLst>
              <a:ext uri="{FF2B5EF4-FFF2-40B4-BE49-F238E27FC236}">
                <a16:creationId xmlns:a16="http://schemas.microsoft.com/office/drawing/2014/main" id="{3D5BD795-52DD-BC22-06C2-FABEF5830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3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>
            <a:extLst>
              <a:ext uri="{FF2B5EF4-FFF2-40B4-BE49-F238E27FC236}">
                <a16:creationId xmlns:a16="http://schemas.microsoft.com/office/drawing/2014/main" id="{C99F5F02-A880-5D7C-DBE8-C968E0AFB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4800"/>
            <a:ext cx="7543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eaLnBrk="0" hangingPunct="0"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4000" i="1" dirty="0">
                <a:solidFill>
                  <a:schemeClr val="tx1"/>
                </a:solidFill>
                <a:latin typeface="Verdana" pitchFamily="34" charset="0"/>
              </a:rPr>
              <a:t>"All models are wrong. Some are useful."</a:t>
            </a:r>
          </a:p>
          <a:p>
            <a:pPr lvl="1" eaLnBrk="0" hangingPunct="0">
              <a:spcBef>
                <a:spcPct val="0"/>
              </a:spcBef>
              <a:buFont typeface="Webdings" panose="05030102010509060703" pitchFamily="18" charset="2"/>
              <a:buNone/>
              <a:defRPr/>
            </a:pPr>
            <a:r>
              <a:rPr lang="en-US" sz="4000" i="1" dirty="0">
                <a:solidFill>
                  <a:schemeClr val="tx1"/>
                </a:solidFill>
                <a:latin typeface="Verdana" pitchFamily="34" charset="0"/>
              </a:rPr>
              <a:t>			      </a:t>
            </a:r>
            <a:r>
              <a:rPr lang="en-US" sz="2800" i="1" dirty="0">
                <a:solidFill>
                  <a:schemeClr val="tx1"/>
                </a:solidFill>
                <a:latin typeface="Verdana" pitchFamily="34" charset="0"/>
              </a:rPr>
              <a:t>George E. P. Box</a:t>
            </a:r>
          </a:p>
        </p:txBody>
      </p:sp>
      <p:pic>
        <p:nvPicPr>
          <p:cNvPr id="64515" name="Picture 6" descr="mthworld">
            <a:extLst>
              <a:ext uri="{FF2B5EF4-FFF2-40B4-BE49-F238E27FC236}">
                <a16:creationId xmlns:a16="http://schemas.microsoft.com/office/drawing/2014/main" id="{CBFFF8E7-550C-FD30-3DB4-CCC048DA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19400"/>
            <a:ext cx="6934200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A2C65F40-41F5-09D0-5EE6-3F326C0CD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7813"/>
            <a:ext cx="91440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Knowledge of Ecosystem</a:t>
            </a:r>
            <a:br>
              <a:rPr lang="en-US"/>
            </a:br>
            <a:r>
              <a:rPr lang="en-US"/>
              <a:t> And Processes</a:t>
            </a:r>
          </a:p>
        </p:txBody>
      </p:sp>
      <p:sp>
        <p:nvSpPr>
          <p:cNvPr id="142342" name="Rectangle 6">
            <a:extLst>
              <a:ext uri="{FF2B5EF4-FFF2-40B4-BE49-F238E27FC236}">
                <a16:creationId xmlns:a16="http://schemas.microsoft.com/office/drawing/2014/main" id="{7A2C88CE-F17A-D9A0-4A8C-050C0E317B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>
                <a:solidFill>
                  <a:srgbClr val="FFFF00"/>
                </a:solidFill>
              </a:rPr>
              <a:t>Present Vegetation</a:t>
            </a:r>
            <a:r>
              <a:rPr lang="en-US"/>
              <a:t> - Seral stage, distribution and species composition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/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solidFill>
                  <a:srgbClr val="FFFF00"/>
                </a:solidFill>
              </a:rPr>
              <a:t>Historical Vegetation</a:t>
            </a:r>
            <a:r>
              <a:rPr lang="en-US"/>
              <a:t> – Seral stage, distribution and composition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/>
          </a:p>
          <a:p>
            <a:pPr eaLnBrk="1" hangingPunct="1">
              <a:lnSpc>
                <a:spcPct val="90000"/>
              </a:lnSpc>
              <a:defRPr/>
            </a:pPr>
            <a:r>
              <a:rPr lang="en-US">
                <a:solidFill>
                  <a:srgbClr val="FFFF00"/>
                </a:solidFill>
              </a:rPr>
              <a:t>Disturbance Agents</a:t>
            </a:r>
            <a:r>
              <a:rPr lang="en-US"/>
              <a:t> - Fire, flood, insects, pathogens, wind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2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2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2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2DB4D996-134B-1CFD-A9E8-589247F2F8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Think Long Term</a:t>
            </a:r>
          </a:p>
        </p:txBody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0041F626-9A3B-3826-5372-FB137FAFD3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/>
              <a:t>Think about continued stand development and ecological processes 10 years, 50 years, 100 years in the future</a:t>
            </a:r>
          </a:p>
          <a:p>
            <a:pPr eaLnBrk="1" hangingPunct="1">
              <a:defRPr/>
            </a:pPr>
            <a:endParaRPr lang="en-US" sz="2400"/>
          </a:p>
        </p:txBody>
      </p:sp>
      <p:sp>
        <p:nvSpPr>
          <p:cNvPr id="143364" name="Rectangle 4">
            <a:extLst>
              <a:ext uri="{FF2B5EF4-FFF2-40B4-BE49-F238E27FC236}">
                <a16:creationId xmlns:a16="http://schemas.microsoft.com/office/drawing/2014/main" id="{B2E76E11-4259-266A-85D5-AE2380ED91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4738" y="227488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3366" name="Picture 6" descr="Village">
            <a:hlinkClick r:id="rId2"/>
            <a:extLst>
              <a:ext uri="{FF2B5EF4-FFF2-40B4-BE49-F238E27FC236}">
                <a16:creationId xmlns:a16="http://schemas.microsoft.com/office/drawing/2014/main" id="{72BD880D-37D5-D8E7-E487-8179D1C31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667000"/>
            <a:ext cx="2286000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7" name="Rectangle 7">
            <a:extLst>
              <a:ext uri="{FF2B5EF4-FFF2-40B4-BE49-F238E27FC236}">
                <a16:creationId xmlns:a16="http://schemas.microsoft.com/office/drawing/2014/main" id="{8E9D1675-2AEF-F12D-EB86-A22A5FA8F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4738" y="2274888"/>
            <a:ext cx="9144001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pic>
        <p:nvPicPr>
          <p:cNvPr id="143371" name="Picture 11" descr="http://www.olegvolk.net/olegv/elders/boy.jpg">
            <a:extLst>
              <a:ext uri="{FF2B5EF4-FFF2-40B4-BE49-F238E27FC236}">
                <a16:creationId xmlns:a16="http://schemas.microsoft.com/office/drawing/2014/main" id="{74C024F4-28C5-2620-D877-582DD2A2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0"/>
            <a:ext cx="2554288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3" name="Picture 13" descr="http://www.olegvolk.net/olegv/pete/s_smiley2.JPG">
            <a:extLst>
              <a:ext uri="{FF2B5EF4-FFF2-40B4-BE49-F238E27FC236}">
                <a16:creationId xmlns:a16="http://schemas.microsoft.com/office/drawing/2014/main" id="{8C067569-E799-480D-53DD-60A42E95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30099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026">
            <a:extLst>
              <a:ext uri="{FF2B5EF4-FFF2-40B4-BE49-F238E27FC236}">
                <a16:creationId xmlns:a16="http://schemas.microsoft.com/office/drawing/2014/main" id="{39B1E7D0-F02B-D203-2A36-BF60DE1621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en-US"/>
              <a:t>Establish historical context</a:t>
            </a:r>
          </a:p>
        </p:txBody>
      </p:sp>
      <p:sp>
        <p:nvSpPr>
          <p:cNvPr id="187395" name="Rectangle 1027">
            <a:extLst>
              <a:ext uri="{FF2B5EF4-FFF2-40B4-BE49-F238E27FC236}">
                <a16:creationId xmlns:a16="http://schemas.microsoft.com/office/drawing/2014/main" id="{26FD9998-823C-37B6-0F6E-E4424EEA9FAC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8229600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Old survey records – General Land Office</a:t>
            </a:r>
          </a:p>
          <a:p>
            <a:pPr eaLnBrk="1" hangingPunct="1">
              <a:defRPr/>
            </a:pPr>
            <a:r>
              <a:rPr lang="en-US" sz="2800" dirty="0"/>
              <a:t>Landfire Biophysical Setting Models</a:t>
            </a:r>
          </a:p>
        </p:txBody>
      </p:sp>
      <p:pic>
        <p:nvPicPr>
          <p:cNvPr id="16388" name="Picture 1029" descr="http://foto.hut.fi/~henrik/pictures/hh/land_surveyor_1594.gif">
            <a:extLst>
              <a:ext uri="{FF2B5EF4-FFF2-40B4-BE49-F238E27FC236}">
                <a16:creationId xmlns:a16="http://schemas.microsoft.com/office/drawing/2014/main" id="{5AF36761-DAEE-7D87-8E8D-704A3D29B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79688"/>
            <a:ext cx="53260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Ripp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0000"/>
          <a:buFont typeface="Webdings" pitchFamily="18" charset="2"/>
          <a:buChar char="=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hlink"/>
          </a:buClr>
          <a:buSzPct val="80000"/>
          <a:buFont typeface="Webdings" pitchFamily="18" charset="2"/>
          <a:buChar char="="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Ripple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pple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pple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Ripple</Template>
  <TotalTime>2726</TotalTime>
  <Words>1110</Words>
  <Application>Microsoft Office PowerPoint</Application>
  <PresentationFormat>On-screen Show (4:3)</PresentationFormat>
  <Paragraphs>410</Paragraphs>
  <Slides>61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71" baseType="lpstr">
      <vt:lpstr>Arial</vt:lpstr>
      <vt:lpstr>Webdings</vt:lpstr>
      <vt:lpstr>Wingdings</vt:lpstr>
      <vt:lpstr>Calibri</vt:lpstr>
      <vt:lpstr>Times New Roman</vt:lpstr>
      <vt:lpstr>Verdana</vt:lpstr>
      <vt:lpstr>Ripple</vt:lpstr>
      <vt:lpstr>Microsoft Photo Editor 3.0 Photo</vt:lpstr>
      <vt:lpstr>Microsoft PowerPoint Slide</vt:lpstr>
      <vt:lpstr>Adobe Acrobat Document</vt:lpstr>
      <vt:lpstr>Planning at the Landscape Level</vt:lpstr>
      <vt:lpstr>PowerPoint Presentation</vt:lpstr>
      <vt:lpstr>Understand Your Objectives</vt:lpstr>
      <vt:lpstr>NEPA</vt:lpstr>
      <vt:lpstr>Scale</vt:lpstr>
      <vt:lpstr>PowerPoint Presentation</vt:lpstr>
      <vt:lpstr>Knowledge of Ecosystem  And Processes</vt:lpstr>
      <vt:lpstr>Think Long Term</vt:lpstr>
      <vt:lpstr>Establish historical context</vt:lpstr>
      <vt:lpstr>Establish historical context</vt:lpstr>
      <vt:lpstr>Establish historical context</vt:lpstr>
      <vt:lpstr>Inventories</vt:lpstr>
      <vt:lpstr>Inventories</vt:lpstr>
      <vt:lpstr>Surveys are expensive!</vt:lpstr>
      <vt:lpstr>Inventories</vt:lpstr>
      <vt:lpstr>PowerPoint Presentation</vt:lpstr>
      <vt:lpstr>Vegetation Inventory</vt:lpstr>
      <vt:lpstr>Assessments</vt:lpstr>
      <vt:lpstr>Assessments</vt:lpstr>
      <vt:lpstr>Assessments</vt:lpstr>
      <vt:lpstr>Sources of background information</vt:lpstr>
      <vt:lpstr>Collaboration / Public Outreach</vt:lpstr>
      <vt:lpstr>Establish Desired Future Condition</vt:lpstr>
      <vt:lpstr>Landscape Level Goals</vt:lpstr>
      <vt:lpstr>PowerPoint Presentation</vt:lpstr>
      <vt:lpstr>Landscape aerial</vt:lpstr>
      <vt:lpstr>Build on Previous Work</vt:lpstr>
      <vt:lpstr>Variable Landscape Prescriptions</vt:lpstr>
      <vt:lpstr>Examples of variable prescriptions</vt:lpstr>
      <vt:lpstr>Standard Veg Mapping</vt:lpstr>
      <vt:lpstr>Variable Prescription Implementation</vt:lpstr>
      <vt:lpstr>PowerPoint Presentation</vt:lpstr>
      <vt:lpstr>PowerPoint Presentation</vt:lpstr>
      <vt:lpstr>PowerPoint Presentation</vt:lpstr>
      <vt:lpstr>PowerPoint Presentation</vt:lpstr>
      <vt:lpstr>Multi Stage Treatments</vt:lpstr>
      <vt:lpstr>PowerPoint Presentation</vt:lpstr>
      <vt:lpstr>Disposal of activity slash and ladder fuels</vt:lpstr>
      <vt:lpstr>Under burning</vt:lpstr>
      <vt:lpstr>Helitorch pine</vt:lpstr>
      <vt:lpstr>Slashbuster</vt:lpstr>
      <vt:lpstr>PowerPoint Presentation</vt:lpstr>
      <vt:lpstr>PowerPoint Presentation</vt:lpstr>
      <vt:lpstr>PowerPoint Presentation</vt:lpstr>
      <vt:lpstr>PowerPoint Presentation</vt:lpstr>
      <vt:lpstr>Key Components of a Landscape Plan</vt:lpstr>
      <vt:lpstr>Integrated Landscape Plan</vt:lpstr>
      <vt:lpstr>PowerPoint Presentation</vt:lpstr>
      <vt:lpstr>PowerPoint Presentation</vt:lpstr>
      <vt:lpstr>Star Gulch Treatments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DOI BLM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Planning at the Landscape Level</dc:title>
  <dc:creator>Edward C. Reilly</dc:creator>
  <cp:lastModifiedBy>Lum-Naihe, Christof Jurh duk - FS, AZ</cp:lastModifiedBy>
  <cp:revision>143</cp:revision>
  <dcterms:created xsi:type="dcterms:W3CDTF">2004-02-26T19:36:18Z</dcterms:created>
  <dcterms:modified xsi:type="dcterms:W3CDTF">2025-08-04T19:14:18Z</dcterms:modified>
</cp:coreProperties>
</file>